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398" r:id="rId14"/>
    <p:sldId id="268" r:id="rId15"/>
    <p:sldId id="529" r:id="rId16"/>
    <p:sldId id="269" r:id="rId17"/>
    <p:sldId id="270" r:id="rId18"/>
    <p:sldId id="271" r:id="rId19"/>
    <p:sldId id="272" r:id="rId20"/>
    <p:sldId id="399" r:id="rId21"/>
    <p:sldId id="273" r:id="rId22"/>
    <p:sldId id="275" r:id="rId23"/>
    <p:sldId id="530" r:id="rId24"/>
    <p:sldId id="276" r:id="rId25"/>
    <p:sldId id="400" r:id="rId26"/>
    <p:sldId id="278" r:id="rId27"/>
    <p:sldId id="401" r:id="rId28"/>
    <p:sldId id="279" r:id="rId29"/>
    <p:sldId id="531" r:id="rId30"/>
    <p:sldId id="280" r:id="rId31"/>
    <p:sldId id="532" r:id="rId32"/>
    <p:sldId id="281" r:id="rId33"/>
    <p:sldId id="282" r:id="rId34"/>
    <p:sldId id="404" r:id="rId35"/>
    <p:sldId id="533" r:id="rId36"/>
    <p:sldId id="285" r:id="rId37"/>
    <p:sldId id="534" r:id="rId38"/>
    <p:sldId id="286" r:id="rId39"/>
    <p:sldId id="535" r:id="rId40"/>
    <p:sldId id="289" r:id="rId41"/>
    <p:sldId id="291" r:id="rId42"/>
    <p:sldId id="292" r:id="rId43"/>
    <p:sldId id="294" r:id="rId44"/>
    <p:sldId id="538" r:id="rId45"/>
    <p:sldId id="414" r:id="rId46"/>
    <p:sldId id="415" r:id="rId47"/>
    <p:sldId id="539" r:id="rId48"/>
    <p:sldId id="540" r:id="rId49"/>
    <p:sldId id="423" r:id="rId50"/>
    <p:sldId id="426" r:id="rId51"/>
    <p:sldId id="417" r:id="rId52"/>
    <p:sldId id="297" r:id="rId53"/>
    <p:sldId id="298" r:id="rId54"/>
    <p:sldId id="299" r:id="rId55"/>
    <p:sldId id="542" r:id="rId56"/>
    <p:sldId id="427" r:id="rId57"/>
    <p:sldId id="424" r:id="rId58"/>
    <p:sldId id="428" r:id="rId59"/>
    <p:sldId id="545" r:id="rId60"/>
    <p:sldId id="546" r:id="rId61"/>
    <p:sldId id="303" r:id="rId62"/>
    <p:sldId id="547" r:id="rId63"/>
    <p:sldId id="306" r:id="rId64"/>
    <p:sldId id="550" r:id="rId65"/>
    <p:sldId id="549" r:id="rId66"/>
    <p:sldId id="307" r:id="rId67"/>
    <p:sldId id="310" r:id="rId68"/>
    <p:sldId id="311" r:id="rId69"/>
    <p:sldId id="553" r:id="rId70"/>
    <p:sldId id="313" r:id="rId71"/>
    <p:sldId id="314" r:id="rId72"/>
    <p:sldId id="315" r:id="rId73"/>
    <p:sldId id="317" r:id="rId74"/>
    <p:sldId id="432" r:id="rId75"/>
    <p:sldId id="558" r:id="rId76"/>
    <p:sldId id="318" r:id="rId77"/>
    <p:sldId id="559" r:id="rId78"/>
    <p:sldId id="319" r:id="rId79"/>
    <p:sldId id="560" r:id="rId80"/>
    <p:sldId id="561" r:id="rId81"/>
    <p:sldId id="329" r:id="rId82"/>
    <p:sldId id="331" r:id="rId83"/>
    <p:sldId id="434" r:id="rId84"/>
    <p:sldId id="563" r:id="rId85"/>
    <p:sldId id="564" r:id="rId86"/>
    <p:sldId id="332" r:id="rId87"/>
    <p:sldId id="333" r:id="rId88"/>
    <p:sldId id="565" r:id="rId89"/>
    <p:sldId id="566" r:id="rId90"/>
    <p:sldId id="335" r:id="rId91"/>
    <p:sldId id="435" r:id="rId92"/>
    <p:sldId id="337" r:id="rId93"/>
    <p:sldId id="437" r:id="rId94"/>
    <p:sldId id="338" r:id="rId95"/>
    <p:sldId id="570" r:id="rId96"/>
    <p:sldId id="344" r:id="rId97"/>
    <p:sldId id="574" r:id="rId98"/>
    <p:sldId id="346" r:id="rId99"/>
    <p:sldId id="446" r:id="rId100"/>
    <p:sldId id="577" r:id="rId101"/>
    <p:sldId id="350" r:id="rId102"/>
    <p:sldId id="578" r:id="rId103"/>
    <p:sldId id="352" r:id="rId104"/>
    <p:sldId id="355" r:id="rId105"/>
    <p:sldId id="359" r:id="rId106"/>
    <p:sldId id="582" r:id="rId107"/>
    <p:sldId id="450" r:id="rId108"/>
    <p:sldId id="360" r:id="rId109"/>
    <p:sldId id="361" r:id="rId110"/>
    <p:sldId id="583" r:id="rId111"/>
    <p:sldId id="362" r:id="rId112"/>
    <p:sldId id="585" r:id="rId113"/>
    <p:sldId id="454" r:id="rId114"/>
    <p:sldId id="455" r:id="rId115"/>
    <p:sldId id="363" r:id="rId116"/>
    <p:sldId id="586" r:id="rId117"/>
    <p:sldId id="456" r:id="rId118"/>
    <p:sldId id="587" r:id="rId119"/>
    <p:sldId id="364" r:id="rId120"/>
    <p:sldId id="588" r:id="rId121"/>
    <p:sldId id="457" r:id="rId122"/>
    <p:sldId id="365" r:id="rId123"/>
    <p:sldId id="589" r:id="rId124"/>
    <p:sldId id="366" r:id="rId125"/>
    <p:sldId id="459" r:id="rId126"/>
    <p:sldId id="460" r:id="rId127"/>
    <p:sldId id="520" r:id="rId128"/>
    <p:sldId id="367" r:id="rId129"/>
    <p:sldId id="590" r:id="rId130"/>
    <p:sldId id="368" r:id="rId131"/>
    <p:sldId id="461" r:id="rId132"/>
    <p:sldId id="591" r:id="rId133"/>
    <p:sldId id="521" r:id="rId134"/>
    <p:sldId id="369" r:id="rId135"/>
    <p:sldId id="462" r:id="rId136"/>
    <p:sldId id="463" r:id="rId137"/>
    <p:sldId id="370" r:id="rId138"/>
    <p:sldId id="464" r:id="rId139"/>
    <p:sldId id="371" r:id="rId140"/>
    <p:sldId id="465" r:id="rId141"/>
    <p:sldId id="592" r:id="rId142"/>
    <p:sldId id="372" r:id="rId143"/>
    <p:sldId id="466" r:id="rId144"/>
    <p:sldId id="593" r:id="rId145"/>
    <p:sldId id="373" r:id="rId146"/>
    <p:sldId id="467" r:id="rId147"/>
    <p:sldId id="594" r:id="rId148"/>
    <p:sldId id="374" r:id="rId149"/>
    <p:sldId id="468" r:id="rId150"/>
    <p:sldId id="375" r:id="rId151"/>
    <p:sldId id="469" r:id="rId152"/>
    <p:sldId id="470" r:id="rId153"/>
    <p:sldId id="376" r:id="rId154"/>
    <p:sldId id="377" r:id="rId155"/>
    <p:sldId id="471" r:id="rId156"/>
    <p:sldId id="472" r:id="rId157"/>
    <p:sldId id="378" r:id="rId158"/>
    <p:sldId id="473" r:id="rId159"/>
    <p:sldId id="474" r:id="rId160"/>
    <p:sldId id="522" r:id="rId161"/>
    <p:sldId id="379" r:id="rId162"/>
    <p:sldId id="595" r:id="rId163"/>
    <p:sldId id="380" r:id="rId164"/>
    <p:sldId id="596" r:id="rId165"/>
    <p:sldId id="381" r:id="rId166"/>
    <p:sldId id="382" r:id="rId167"/>
    <p:sldId id="475" r:id="rId168"/>
    <p:sldId id="476" r:id="rId169"/>
    <p:sldId id="383" r:id="rId170"/>
    <p:sldId id="477" r:id="rId171"/>
    <p:sldId id="384" r:id="rId172"/>
    <p:sldId id="478" r:id="rId173"/>
    <p:sldId id="385" r:id="rId174"/>
    <p:sldId id="597" r:id="rId175"/>
    <p:sldId id="598" r:id="rId176"/>
    <p:sldId id="386" r:id="rId177"/>
    <p:sldId id="599" r:id="rId178"/>
    <p:sldId id="387" r:id="rId179"/>
    <p:sldId id="479" r:id="rId180"/>
    <p:sldId id="388" r:id="rId181"/>
    <p:sldId id="600" r:id="rId182"/>
    <p:sldId id="480" r:id="rId183"/>
    <p:sldId id="389" r:id="rId184"/>
    <p:sldId id="481" r:id="rId185"/>
    <p:sldId id="390" r:id="rId186"/>
    <p:sldId id="601" r:id="rId187"/>
    <p:sldId id="482" r:id="rId188"/>
    <p:sldId id="391" r:id="rId189"/>
    <p:sldId id="484" r:id="rId190"/>
    <p:sldId id="602" r:id="rId191"/>
    <p:sldId id="483" r:id="rId192"/>
    <p:sldId id="392" r:id="rId193"/>
    <p:sldId id="523" r:id="rId194"/>
    <p:sldId id="393" r:id="rId195"/>
    <p:sldId id="603" r:id="rId196"/>
    <p:sldId id="485" r:id="rId197"/>
    <p:sldId id="394" r:id="rId198"/>
    <p:sldId id="486" r:id="rId199"/>
    <p:sldId id="395" r:id="rId200"/>
    <p:sldId id="487" r:id="rId201"/>
    <p:sldId id="396" r:id="rId202"/>
    <p:sldId id="524" r:id="rId203"/>
  </p:sldIdLst>
  <p:sldSz cx="9144000" cy="6858000" type="screen4x3"/>
  <p:notesSz cx="6858000" cy="9144000"/>
  <p:custDataLst>
    <p:tags r:id="rId20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ECC0E-19E7-4E5A-AC6F-C06EAF62E3CF}" type="datetimeFigureOut">
              <a:rPr lang="en-US" smtClean="0"/>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92B2A-2D46-495B-ADA3-CB2864C94E37}" type="slidenum">
              <a:rPr lang="en-US" smtClean="0"/>
              <a:t>‹#›</a:t>
            </a:fld>
            <a:endParaRPr lang="en-US"/>
          </a:p>
        </p:txBody>
      </p:sp>
    </p:spTree>
    <p:extLst>
      <p:ext uri="{BB962C8B-B14F-4D97-AF65-F5344CB8AC3E}">
        <p14:creationId xmlns:p14="http://schemas.microsoft.com/office/powerpoint/2010/main" val="238433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8EFD62-BE25-4C48-AB73-8A69DFB7CDA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D96267-623C-45DD-B070-D97FD327030D}" type="datetime1">
              <a:rPr lang="en-US" smtClean="0"/>
              <a:t>1/18/2018</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28663663-96BB-4148-B321-F815A4ABCF75}"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9C8D6-0E0B-4045-BE30-DB598DE21F5D}" type="datetime1">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3663-96BB-4148-B321-F815A4ABCF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B814E-F42F-409B-B2B7-816D8BA090ED}" type="datetime1">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28663663-96BB-4148-B321-F815A4ABCF75}"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3663-96BB-4148-B321-F815A4ABCF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7814E-F9C2-4033-A72C-147A6F1971AB}" type="datetime1">
              <a:rPr lang="en-US" smtClean="0"/>
              <a:t>1/18/2018</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28663663-96BB-4148-B321-F815A4ABCF75}"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0C30E-E5D1-47C2-8A45-DF8791CB6C81}" type="datetime1">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3663-96BB-4148-B321-F815A4ABCF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6EAEF-9396-4161-956D-FDC9AD01EF45}" type="datetime1">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63663-96BB-4148-B321-F815A4ABCF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32B320-98A9-4FF5-BE2E-90D01AEBF672}" type="datetime1">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5BB02-25A0-45F2-9E43-AC6418349E12}" type="datetime1">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A1A833-39EC-4B18-921A-626E2DEB8237}" type="datetime1">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3663-96BB-4148-B321-F815A4ABCF75}"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3911C78-631B-4C9C-B2CE-57525118EFA3}" type="datetime1">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3663-96BB-4148-B321-F815A4ABCF75}"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956E3E7-3A3B-4CF8-98E3-1D7FCB29283F}" type="datetime1">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8663663-96BB-4148-B321-F815A4ABCF75}"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1"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r" defTabSz="914400" rtl="1"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r" defTabSz="914400" rtl="1"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r" defTabSz="914400" rtl="1"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r" defTabSz="914400" rtl="1"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r" defTabSz="914400" rtl="1"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uptodate.com/contents/insulin-lispro-drug-information?source=see_link" TargetMode="External"/><Relationship Id="rId2" Type="http://schemas.openxmlformats.org/officeDocument/2006/relationships/hyperlink" Target="http://www.uptodate.com/contents/insulin-aspart-drug-information?source=see_link"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www.uptodate.com/contents/insulin-regular-drug-information?source=see_link"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uptodate.com/contents/insulin-detemir-drug-information?source=see_link" TargetMode="External"/><Relationship Id="rId2" Type="http://schemas.openxmlformats.org/officeDocument/2006/relationships/hyperlink" Target="http://www.uptodate.com/contents/insulin-glargine-drug-information?source=see_link"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uptodate.com/contents/glyburide-drug-information?source=see_link" TargetMode="External"/><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uptodate.com/contents/glyburide-drug-information?source=see_link" TargetMode="External"/><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www.uptodate.com/contents/glyburide-drug-information?source=see_li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www.uptodate.com/contents/metformin-drug-information?source=see_link" TargetMode="External"/><Relationship Id="rId2" Type="http://schemas.openxmlformats.org/officeDocument/2006/relationships/hyperlink" Target="http://www.uptodate.com/contents/glyburide-drug-information?source=see_link"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www.uptodate.com/contents/glyburide-drug-information?source=see_link"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www.uptodate.com/contents/glyburide-drug-information?source=see_link"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www.uptodate.com/contents/glyburide-drug-information?source=see_link"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www.uptodate.com/contents/glyburide-drug-information?source=see_link"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www.uptodate.com/contents/chlorpropamide-drug-information?source=see_link" TargetMode="External"/><Relationship Id="rId2" Type="http://schemas.openxmlformats.org/officeDocument/2006/relationships/hyperlink" Target="http://www.uptodate.com/contents/tolbutamide-drug-information?source=see_link"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hyperlink" Target="http://www.uptodate.com/contents/acarbose-drug-information?source=see_link" TargetMode="Externa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www.uptodate.com/contents/nateglinide-drug-information?source=see_link" TargetMode="External"/><Relationship Id="rId2" Type="http://schemas.openxmlformats.org/officeDocument/2006/relationships/hyperlink" Target="http://www.uptodate.com/contents/repaglinide-drug-information?source=see_link" TargetMode="External"/><Relationship Id="rId1" Type="http://schemas.openxmlformats.org/officeDocument/2006/relationships/slideLayout" Target="../slideLayouts/slideLayout2.xml"/><Relationship Id="rId4" Type="http://schemas.openxmlformats.org/officeDocument/2006/relationships/hyperlink" Target="http://www.uptodate.com/contents/rosiglitazone-drug-information?source=see_li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hyperlink" Target="http://www.uptodate.com/contents/pioglitazone-drug-information?source=see_link" TargetMode="External"/><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www.uptodate.com/contents/grade/1?title=Grade%201A&amp;topicKey=OBGYN/6790"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hyperlink" Target="http://www.uptodate.com/contents/grade/2?title=Grade%201B&amp;topicKey=OBGYN/6790" TargetMode="Externa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www.uptodate.com/contents/grade/5?title=Grade%202B&amp;topicKey=OBGYN/6790" TargetMode="External"/><Relationship Id="rId2" Type="http://schemas.openxmlformats.org/officeDocument/2006/relationships/hyperlink" Target="http://www.uptodate.com/contents/grade/1?title=Grade%201A&amp;topicKey=OBGYN/6790" TargetMode="External"/><Relationship Id="rId1" Type="http://schemas.openxmlformats.org/officeDocument/2006/relationships/slideLayout" Target="../slideLayouts/slideLayout2.xml"/><Relationship Id="rId5" Type="http://schemas.openxmlformats.org/officeDocument/2006/relationships/hyperlink" Target="http://www.uptodate.com/contents/metformin-drug-information?source=see_link" TargetMode="External"/><Relationship Id="rId4" Type="http://schemas.openxmlformats.org/officeDocument/2006/relationships/hyperlink" Target="http://www.uptodate.com/contents/glyburide-drug-information?source=see_link" TargetMode="Externa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www.uptodate.com/contents/grade/6?title=Grade%202C&amp;topicKey=OBGYN/679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http://www.uptodate.com/contents/grade/5?title=Grade%202B&amp;topicKey=OBGYN/6790"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http://www.uptodate.com/contents/grade/6?title=Grade%202C&amp;topicKey=OBGYN/6790"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uptodate.com/contents/grade/5?title=Grade%202B&amp;topicKey=OBGYN/6797"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124"/>
          <p:cNvPicPr>
            <a:picLocks noChangeAspect="1" noChangeArrowheads="1"/>
          </p:cNvPicPr>
          <p:nvPr/>
        </p:nvPicPr>
        <p:blipFill>
          <a:blip r:embed="rId3" cstate="print">
            <a:lum contrast="60000"/>
            <a:grayscl/>
          </a:blip>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04C9A284-86D1-4096-8975-9063CEB90FE6}" type="slidenum">
              <a:rPr lang="en-GB" sz="1200">
                <a:solidFill>
                  <a:schemeClr val="tx1">
                    <a:shade val="50000"/>
                  </a:schemeClr>
                </a:solidFill>
                <a:latin typeface="+mn-lt"/>
                <a:cs typeface="+mn-cs"/>
              </a:rPr>
              <a:pPr algn="r" fontAlgn="auto">
                <a:spcBef>
                  <a:spcPts val="0"/>
                </a:spcBef>
                <a:spcAft>
                  <a:spcPts val="0"/>
                </a:spcAft>
                <a:defRPr/>
              </a:pPr>
              <a:t>1</a:t>
            </a:fld>
            <a:endParaRPr lang="en-GB" sz="1200" dirty="0">
              <a:solidFill>
                <a:schemeClr val="tx1">
                  <a:shade val="50000"/>
                </a:schemeClr>
              </a:solidFill>
              <a:latin typeface="+mn-lt"/>
              <a:cs typeface="+mn-cs"/>
            </a:endParaRPr>
          </a:p>
        </p:txBody>
      </p:sp>
      <p:sp>
        <p:nvSpPr>
          <p:cNvPr id="4" name="Date Placeholder 3"/>
          <p:cNvSpPr>
            <a:spLocks noGrp="1"/>
          </p:cNvSpPr>
          <p:nvPr>
            <p:ph type="dt" sz="half" idx="10"/>
          </p:nvPr>
        </p:nvSpPr>
        <p:spPr/>
        <p:txBody>
          <a:bodyPr/>
          <a:lstStyle/>
          <a:p>
            <a:fld id="{355FB9CC-2F36-4A2F-8D87-2CB0DCD323CE}" type="datetime1">
              <a:rPr lang="en-US" smtClean="0"/>
              <a:t>1/18/2018</a:t>
            </a:fld>
            <a:endParaRPr lang="en-US"/>
          </a:p>
        </p:txBody>
      </p:sp>
      <p:sp>
        <p:nvSpPr>
          <p:cNvPr id="2" name="Slide Number Placeholder 1"/>
          <p:cNvSpPr>
            <a:spLocks noGrp="1"/>
          </p:cNvSpPr>
          <p:nvPr>
            <p:ph type="sldNum" sz="quarter" idx="12"/>
          </p:nvPr>
        </p:nvSpPr>
        <p:spPr/>
        <p:txBody>
          <a:bodyPr/>
          <a:lstStyle/>
          <a:p>
            <a:fld id="{28663663-96BB-4148-B321-F815A4ABCF75}" type="slidenum">
              <a:rPr lang="en-US" smtClean="0"/>
              <a:t>1</a:t>
            </a:fld>
            <a:endParaRPr lang="en-US"/>
          </a:p>
        </p:txBody>
      </p:sp>
    </p:spTree>
    <p:extLst>
      <p:ext uri="{BB962C8B-B14F-4D97-AF65-F5344CB8AC3E}">
        <p14:creationId xmlns:p14="http://schemas.microsoft.com/office/powerpoint/2010/main" val="951222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Prevalence</a:t>
            </a:r>
            <a:r>
              <a:rPr lang="en-US" dirty="0"/>
              <a:t> </a:t>
            </a:r>
          </a:p>
        </p:txBody>
      </p:sp>
      <p:sp>
        <p:nvSpPr>
          <p:cNvPr id="3" name="Content Placeholder 2"/>
          <p:cNvSpPr>
            <a:spLocks noGrp="1"/>
          </p:cNvSpPr>
          <p:nvPr>
            <p:ph idx="1"/>
          </p:nvPr>
        </p:nvSpPr>
        <p:spPr/>
        <p:txBody>
          <a:bodyPr>
            <a:normAutofit/>
          </a:bodyPr>
          <a:lstStyle/>
          <a:p>
            <a:pPr algn="l" rtl="0"/>
            <a:r>
              <a:rPr lang="en-US" sz="2800" b="1" dirty="0"/>
              <a:t>In 2010, the International Association of Diabetes and Pregnancy Study Groups (IADPSG) proposed new screening and diagnostic criteria for diabetes in </a:t>
            </a:r>
            <a:r>
              <a:rPr lang="en-US" sz="2800" b="1" dirty="0" smtClean="0"/>
              <a:t>pregnancy </a:t>
            </a:r>
          </a:p>
          <a:p>
            <a:pPr algn="l" rtl="0"/>
            <a:r>
              <a:rPr lang="en-US" sz="2800" b="1" dirty="0" smtClean="0">
                <a:solidFill>
                  <a:srgbClr val="FF0000"/>
                </a:solidFill>
              </a:rPr>
              <a:t>Using </a:t>
            </a:r>
            <a:r>
              <a:rPr lang="en-US" sz="2800" b="1" dirty="0">
                <a:solidFill>
                  <a:srgbClr val="FF0000"/>
                </a:solidFill>
              </a:rPr>
              <a:t>these criteria, the global prevalence of hyperglycemia in pregnancy has been estimated at 17 percent, with regional estimates varying between 10 percent in North America and 25 percent in Southeast Asia </a:t>
            </a:r>
          </a:p>
        </p:txBody>
      </p:sp>
      <p:sp>
        <p:nvSpPr>
          <p:cNvPr id="5" name="Date Placeholder 4"/>
          <p:cNvSpPr>
            <a:spLocks noGrp="1"/>
          </p:cNvSpPr>
          <p:nvPr>
            <p:ph type="dt" sz="half" idx="10"/>
          </p:nvPr>
        </p:nvSpPr>
        <p:spPr/>
        <p:txBody>
          <a:bodyPr/>
          <a:lstStyle/>
          <a:p>
            <a:fld id="{C04504C2-C07D-481F-BAB4-3F13CF98F24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a:t>
            </a:fld>
            <a:endParaRPr lang="en-US"/>
          </a:p>
        </p:txBody>
      </p:sp>
    </p:spTree>
    <p:extLst>
      <p:ext uri="{BB962C8B-B14F-4D97-AF65-F5344CB8AC3E}">
        <p14:creationId xmlns:p14="http://schemas.microsoft.com/office/powerpoint/2010/main" val="38899888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26. GLUCOSE MONITORING</a:t>
            </a:r>
            <a:endParaRPr lang="fa-IR" dirty="0"/>
          </a:p>
        </p:txBody>
      </p:sp>
      <p:sp>
        <p:nvSpPr>
          <p:cNvPr id="3" name="Content Placeholder 2"/>
          <p:cNvSpPr>
            <a:spLocks noGrp="1"/>
          </p:cNvSpPr>
          <p:nvPr>
            <p:ph idx="1"/>
          </p:nvPr>
        </p:nvSpPr>
        <p:spPr/>
        <p:txBody>
          <a:bodyPr/>
          <a:lstStyle/>
          <a:p>
            <a:pPr algn="l" rtl="0"/>
            <a:r>
              <a:rPr lang="en-US" sz="2800" b="1" dirty="0"/>
              <a:t>For women with GDM, </a:t>
            </a:r>
            <a:r>
              <a:rPr lang="en-US" sz="2800" b="1" dirty="0">
                <a:solidFill>
                  <a:srgbClr val="FF0000"/>
                </a:solidFill>
              </a:rPr>
              <a:t>we suggest measuring blood glucose on awakening and after meals throughout pregnancy </a:t>
            </a:r>
            <a:r>
              <a:rPr lang="en-US" sz="2800" b="1" dirty="0"/>
              <a:t>because </a:t>
            </a:r>
            <a:r>
              <a:rPr lang="en-US" sz="2800" b="1" dirty="0">
                <a:solidFill>
                  <a:srgbClr val="FF0000"/>
                </a:solidFill>
              </a:rPr>
              <a:t>fasting and </a:t>
            </a:r>
            <a:r>
              <a:rPr lang="en-US" sz="2800" b="1" dirty="0" err="1">
                <a:solidFill>
                  <a:srgbClr val="FF0000"/>
                </a:solidFill>
              </a:rPr>
              <a:t>preprandial</a:t>
            </a:r>
            <a:r>
              <a:rPr lang="en-US" sz="2800" b="1" dirty="0">
                <a:solidFill>
                  <a:srgbClr val="FF0000"/>
                </a:solidFill>
              </a:rPr>
              <a:t> glucose levels alone may not predict the need for insulin therapy </a:t>
            </a:r>
          </a:p>
          <a:p>
            <a:pPr algn="l" rtl="0"/>
            <a:r>
              <a:rPr lang="en-US" sz="2800" b="1" dirty="0"/>
              <a:t>Given limited data, postprandial assessment of blood glucose can be performed </a:t>
            </a:r>
            <a:r>
              <a:rPr lang="en-US" sz="2800" b="1" dirty="0">
                <a:solidFill>
                  <a:srgbClr val="FF0000"/>
                </a:solidFill>
              </a:rPr>
              <a:t>either one or two hours after the beginning of each meal;</a:t>
            </a:r>
            <a:r>
              <a:rPr lang="en-US" sz="2800" b="1" dirty="0"/>
              <a:t> the optimum time has not been determined</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100</a:t>
            </a:fld>
            <a:endParaRPr lang="en-US"/>
          </a:p>
        </p:txBody>
      </p:sp>
    </p:spTree>
    <p:extLst>
      <p:ext uri="{BB962C8B-B14F-4D97-AF65-F5344CB8AC3E}">
        <p14:creationId xmlns:p14="http://schemas.microsoft.com/office/powerpoint/2010/main" val="33306983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26. GLUCOSE MONITORING</a:t>
            </a:r>
            <a:endParaRPr lang="en-US" dirty="0"/>
          </a:p>
        </p:txBody>
      </p:sp>
      <p:sp>
        <p:nvSpPr>
          <p:cNvPr id="3" name="Content Placeholder 2"/>
          <p:cNvSpPr>
            <a:spLocks noGrp="1"/>
          </p:cNvSpPr>
          <p:nvPr>
            <p:ph idx="1"/>
          </p:nvPr>
        </p:nvSpPr>
        <p:spPr/>
        <p:txBody>
          <a:bodyPr>
            <a:normAutofit/>
          </a:bodyPr>
          <a:lstStyle/>
          <a:p>
            <a:pPr algn="l" rtl="0"/>
            <a:r>
              <a:rPr lang="en-US" b="1" dirty="0" smtClean="0">
                <a:solidFill>
                  <a:srgbClr val="FF0000"/>
                </a:solidFill>
              </a:rPr>
              <a:t>One </a:t>
            </a:r>
            <a:r>
              <a:rPr lang="en-US" b="1" dirty="0">
                <a:solidFill>
                  <a:srgbClr val="FF0000"/>
                </a:solidFill>
              </a:rPr>
              <a:t>hour postprandial monitoring was associated with the following benefits </a:t>
            </a:r>
            <a:r>
              <a:rPr lang="en-US" b="1" dirty="0"/>
              <a:t>as compared to </a:t>
            </a:r>
            <a:r>
              <a:rPr lang="en-US" b="1" dirty="0" err="1"/>
              <a:t>preprandial</a:t>
            </a:r>
            <a:r>
              <a:rPr lang="en-US" b="1" dirty="0"/>
              <a:t> monitoring: </a:t>
            </a:r>
          </a:p>
          <a:p>
            <a:pPr marL="457200" lvl="1" indent="0" algn="l" rtl="0">
              <a:buNone/>
            </a:pPr>
            <a:r>
              <a:rPr lang="en-US" b="1" dirty="0"/>
              <a:t>●</a:t>
            </a:r>
            <a:r>
              <a:rPr lang="en-US" sz="2800" b="1" dirty="0">
                <a:solidFill>
                  <a:srgbClr val="FF0000"/>
                </a:solidFill>
              </a:rPr>
              <a:t>Better glycemic control </a:t>
            </a:r>
            <a:r>
              <a:rPr lang="en-US" sz="2800" b="1" dirty="0"/>
              <a:t>(A1C value 6.5 versus 8.1 percent)</a:t>
            </a:r>
          </a:p>
          <a:p>
            <a:pPr marL="457200" lvl="1" indent="0" algn="l" rtl="0">
              <a:buNone/>
            </a:pPr>
            <a:r>
              <a:rPr lang="en-US" sz="2800" b="1" dirty="0"/>
              <a:t>●</a:t>
            </a:r>
            <a:r>
              <a:rPr lang="en-US" sz="2800" b="1" dirty="0">
                <a:solidFill>
                  <a:srgbClr val="FF0000"/>
                </a:solidFill>
              </a:rPr>
              <a:t>A lower incidence of large for gestational age infants </a:t>
            </a:r>
            <a:r>
              <a:rPr lang="en-US" sz="2800" b="1" dirty="0"/>
              <a:t>(12 versus 42 percent)</a:t>
            </a:r>
          </a:p>
          <a:p>
            <a:pPr marL="457200" lvl="1" indent="0" algn="l" rtl="0">
              <a:buNone/>
            </a:pPr>
            <a:r>
              <a:rPr lang="en-US" sz="2800" b="1" dirty="0"/>
              <a:t>●A </a:t>
            </a:r>
            <a:r>
              <a:rPr lang="en-US" sz="2800" b="1" dirty="0">
                <a:solidFill>
                  <a:srgbClr val="FF0000"/>
                </a:solidFill>
              </a:rPr>
              <a:t>lower rate of cesarean delivery for </a:t>
            </a:r>
            <a:r>
              <a:rPr lang="en-US" sz="2800" b="1" dirty="0" err="1">
                <a:solidFill>
                  <a:srgbClr val="FF0000"/>
                </a:solidFill>
              </a:rPr>
              <a:t>cephalopelvic</a:t>
            </a:r>
            <a:r>
              <a:rPr lang="en-US" sz="2800" b="1" dirty="0">
                <a:solidFill>
                  <a:srgbClr val="FF0000"/>
                </a:solidFill>
              </a:rPr>
              <a:t> disproportion </a:t>
            </a:r>
            <a:r>
              <a:rPr lang="en-US" b="1" dirty="0">
                <a:solidFill>
                  <a:srgbClr val="FF0000"/>
                </a:solidFill>
              </a:rPr>
              <a:t>(</a:t>
            </a:r>
            <a:r>
              <a:rPr lang="en-US" b="1" dirty="0"/>
              <a:t>12 versus 36 percent</a:t>
            </a:r>
            <a:r>
              <a:rPr lang="en-US" b="1" dirty="0" smtClean="0"/>
              <a:t>)</a:t>
            </a:r>
            <a:endParaRPr lang="en-US" b="1" dirty="0"/>
          </a:p>
        </p:txBody>
      </p:sp>
      <p:sp>
        <p:nvSpPr>
          <p:cNvPr id="5" name="Date Placeholder 4"/>
          <p:cNvSpPr>
            <a:spLocks noGrp="1"/>
          </p:cNvSpPr>
          <p:nvPr>
            <p:ph type="dt" sz="half" idx="10"/>
          </p:nvPr>
        </p:nvSpPr>
        <p:spPr/>
        <p:txBody>
          <a:bodyPr/>
          <a:lstStyle/>
          <a:p>
            <a:fld id="{24D4A44F-A2BB-487F-A1FF-4F4088BDDC4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101</a:t>
            </a:fld>
            <a:endParaRPr lang="en-US"/>
          </a:p>
        </p:txBody>
      </p:sp>
    </p:spTree>
    <p:extLst>
      <p:ext uri="{BB962C8B-B14F-4D97-AF65-F5344CB8AC3E}">
        <p14:creationId xmlns:p14="http://schemas.microsoft.com/office/powerpoint/2010/main" val="26393264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26. GLUCOSE MONITORING</a:t>
            </a:r>
            <a:endParaRPr lang="fa-IR" dirty="0"/>
          </a:p>
        </p:txBody>
      </p:sp>
      <p:sp>
        <p:nvSpPr>
          <p:cNvPr id="3" name="Content Placeholder 2"/>
          <p:cNvSpPr>
            <a:spLocks noGrp="1"/>
          </p:cNvSpPr>
          <p:nvPr>
            <p:ph idx="1"/>
          </p:nvPr>
        </p:nvSpPr>
        <p:spPr/>
        <p:txBody>
          <a:bodyPr/>
          <a:lstStyle/>
          <a:p>
            <a:pPr algn="l" rtl="0"/>
            <a:r>
              <a:rPr lang="en-US" sz="3200" b="1" dirty="0">
                <a:solidFill>
                  <a:srgbClr val="FF0000"/>
                </a:solidFill>
              </a:rPr>
              <a:t>Continuous glucose monitoring may lead to better outcomes than frequent self-monitoring of blood glucose (SMBG</a:t>
            </a:r>
            <a:r>
              <a:rPr lang="en-US" sz="3200" b="1" dirty="0"/>
              <a:t>).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102</a:t>
            </a:fld>
            <a:endParaRPr lang="en-US"/>
          </a:p>
        </p:txBody>
      </p:sp>
    </p:spTree>
    <p:extLst>
      <p:ext uri="{BB962C8B-B14F-4D97-AF65-F5344CB8AC3E}">
        <p14:creationId xmlns:p14="http://schemas.microsoft.com/office/powerpoint/2010/main" val="38889186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27. Glucose target</a:t>
            </a:r>
            <a:endParaRPr lang="en-US" dirty="0"/>
          </a:p>
        </p:txBody>
      </p:sp>
      <p:sp>
        <p:nvSpPr>
          <p:cNvPr id="3" name="Content Placeholder 2"/>
          <p:cNvSpPr>
            <a:spLocks noGrp="1"/>
          </p:cNvSpPr>
          <p:nvPr>
            <p:ph idx="1"/>
          </p:nvPr>
        </p:nvSpPr>
        <p:spPr/>
        <p:txBody>
          <a:bodyPr>
            <a:normAutofit fontScale="92500"/>
          </a:bodyPr>
          <a:lstStyle/>
          <a:p>
            <a:pPr algn="l" rtl="0"/>
            <a:r>
              <a:rPr lang="en-US" sz="2800" b="1" dirty="0" smtClean="0"/>
              <a:t>We </a:t>
            </a:r>
            <a:r>
              <a:rPr lang="en-US" sz="2800" b="1" dirty="0"/>
              <a:t>initiate insulin (or increase the dose) </a:t>
            </a:r>
            <a:r>
              <a:rPr lang="en-US" sz="2800" b="1" dirty="0">
                <a:solidFill>
                  <a:srgbClr val="FF0000"/>
                </a:solidFill>
              </a:rPr>
              <a:t>when one-third of fasting or postprandial glucose levels exceed the target in a given week</a:t>
            </a:r>
            <a:r>
              <a:rPr lang="en-US" sz="2800" b="1" dirty="0" smtClean="0">
                <a:solidFill>
                  <a:srgbClr val="FF0000"/>
                </a:solidFill>
              </a:rPr>
              <a:t>.</a:t>
            </a:r>
          </a:p>
          <a:p>
            <a:pPr algn="l" rtl="0"/>
            <a:r>
              <a:rPr lang="en-US" sz="2800" b="1" dirty="0"/>
              <a:t>ADA and ACOG glucose targets are:</a:t>
            </a:r>
          </a:p>
          <a:p>
            <a:pPr marL="400050" lvl="1" indent="0" algn="l" rtl="0">
              <a:buNone/>
            </a:pPr>
            <a:r>
              <a:rPr lang="en-US" sz="2800" b="1" dirty="0"/>
              <a:t>●</a:t>
            </a:r>
            <a:r>
              <a:rPr lang="en-US" sz="2800" b="1" dirty="0">
                <a:solidFill>
                  <a:srgbClr val="FF0000"/>
                </a:solidFill>
              </a:rPr>
              <a:t>Fasting blood glucose concentration ≤95 mg/</a:t>
            </a:r>
            <a:r>
              <a:rPr lang="en-US" sz="2800" b="1" dirty="0" err="1">
                <a:solidFill>
                  <a:srgbClr val="FF0000"/>
                </a:solidFill>
              </a:rPr>
              <a:t>dL</a:t>
            </a:r>
            <a:r>
              <a:rPr lang="en-US" sz="2800" b="1" dirty="0">
                <a:solidFill>
                  <a:srgbClr val="FF0000"/>
                </a:solidFill>
              </a:rPr>
              <a:t> </a:t>
            </a:r>
            <a:r>
              <a:rPr lang="en-US" sz="2800" b="1" dirty="0"/>
              <a:t>(5.3 </a:t>
            </a:r>
            <a:r>
              <a:rPr lang="en-US" sz="2800" b="1" dirty="0" err="1"/>
              <a:t>mmol</a:t>
            </a:r>
            <a:r>
              <a:rPr lang="en-US" sz="2800" b="1" dirty="0"/>
              <a:t>/L)</a:t>
            </a:r>
          </a:p>
          <a:p>
            <a:pPr marL="400050" lvl="1" indent="0" algn="l" rtl="0">
              <a:buNone/>
            </a:pPr>
            <a:r>
              <a:rPr lang="en-US" sz="2800" b="1" dirty="0"/>
              <a:t>●</a:t>
            </a:r>
            <a:r>
              <a:rPr lang="en-US" sz="2800" b="1" dirty="0">
                <a:solidFill>
                  <a:srgbClr val="FF0000"/>
                </a:solidFill>
              </a:rPr>
              <a:t>One-hour postprandial blood glucose concentration ≤140 </a:t>
            </a:r>
            <a:r>
              <a:rPr lang="en-US" sz="2800" b="1" dirty="0"/>
              <a:t>mg/</a:t>
            </a:r>
            <a:r>
              <a:rPr lang="en-US" sz="2800" b="1" dirty="0" err="1"/>
              <a:t>dL</a:t>
            </a:r>
            <a:r>
              <a:rPr lang="en-US" sz="2800" b="1" dirty="0"/>
              <a:t> (7.8 </a:t>
            </a:r>
            <a:r>
              <a:rPr lang="en-US" sz="2800" b="1" dirty="0" err="1"/>
              <a:t>mmol</a:t>
            </a:r>
            <a:r>
              <a:rPr lang="en-US" sz="2800" b="1" dirty="0"/>
              <a:t>/L)</a:t>
            </a:r>
          </a:p>
          <a:p>
            <a:pPr marL="400050" lvl="1" indent="0" algn="l" rtl="0">
              <a:buNone/>
            </a:pPr>
            <a:r>
              <a:rPr lang="en-US" sz="2800" b="1" dirty="0"/>
              <a:t>●</a:t>
            </a:r>
            <a:r>
              <a:rPr lang="en-US" sz="2800" b="1" dirty="0">
                <a:solidFill>
                  <a:srgbClr val="FF0000"/>
                </a:solidFill>
              </a:rPr>
              <a:t>Two-hour postprandial glucose concentration ≤120 mg/</a:t>
            </a:r>
            <a:r>
              <a:rPr lang="en-US" sz="2800" b="1" dirty="0" err="1">
                <a:solidFill>
                  <a:srgbClr val="FF0000"/>
                </a:solidFill>
              </a:rPr>
              <a:t>dL</a:t>
            </a:r>
            <a:r>
              <a:rPr lang="en-US" sz="2800" b="1" dirty="0">
                <a:solidFill>
                  <a:srgbClr val="FF0000"/>
                </a:solidFill>
              </a:rPr>
              <a:t> (6.7 </a:t>
            </a:r>
            <a:r>
              <a:rPr lang="en-US" sz="2800" b="1" dirty="0" err="1">
                <a:solidFill>
                  <a:srgbClr val="FF0000"/>
                </a:solidFill>
              </a:rPr>
              <a:t>mmol</a:t>
            </a:r>
            <a:r>
              <a:rPr lang="en-US" sz="2800" b="1" dirty="0">
                <a:solidFill>
                  <a:srgbClr val="FF0000"/>
                </a:solidFill>
              </a:rPr>
              <a:t>/L</a:t>
            </a:r>
            <a:r>
              <a:rPr lang="en-US" sz="2800" b="1" dirty="0"/>
              <a:t>)</a:t>
            </a:r>
          </a:p>
          <a:p>
            <a:pPr algn="l" rtl="0"/>
            <a:endParaRPr lang="en-US" b="1" dirty="0">
              <a:solidFill>
                <a:srgbClr val="FF0000"/>
              </a:solidFill>
            </a:endParaRPr>
          </a:p>
        </p:txBody>
      </p:sp>
      <p:sp>
        <p:nvSpPr>
          <p:cNvPr id="5" name="Date Placeholder 4"/>
          <p:cNvSpPr>
            <a:spLocks noGrp="1"/>
          </p:cNvSpPr>
          <p:nvPr>
            <p:ph type="dt" sz="half" idx="10"/>
          </p:nvPr>
        </p:nvSpPr>
        <p:spPr/>
        <p:txBody>
          <a:bodyPr/>
          <a:lstStyle/>
          <a:p>
            <a:fld id="{0C483825-03B8-4DA3-A483-BEDB84039271}"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103</a:t>
            </a:fld>
            <a:endParaRPr lang="en-US"/>
          </a:p>
        </p:txBody>
      </p:sp>
    </p:spTree>
    <p:extLst>
      <p:ext uri="{BB962C8B-B14F-4D97-AF65-F5344CB8AC3E}">
        <p14:creationId xmlns:p14="http://schemas.microsoft.com/office/powerpoint/2010/main" val="27374828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27. Glucose target</a:t>
            </a:r>
            <a:endParaRPr lang="en-US" dirty="0"/>
          </a:p>
        </p:txBody>
      </p:sp>
      <p:sp>
        <p:nvSpPr>
          <p:cNvPr id="3" name="Content Placeholder 2"/>
          <p:cNvSpPr>
            <a:spLocks noGrp="1"/>
          </p:cNvSpPr>
          <p:nvPr>
            <p:ph idx="1"/>
          </p:nvPr>
        </p:nvSpPr>
        <p:spPr/>
        <p:txBody>
          <a:bodyPr>
            <a:normAutofit lnSpcReduction="10000"/>
          </a:bodyPr>
          <a:lstStyle/>
          <a:p>
            <a:pPr algn="l" rtl="0"/>
            <a:r>
              <a:rPr lang="en-US" b="1" dirty="0"/>
              <a:t>As described above, </a:t>
            </a:r>
            <a:r>
              <a:rPr lang="en-US" b="1" dirty="0">
                <a:solidFill>
                  <a:srgbClr val="FF0000"/>
                </a:solidFill>
              </a:rPr>
              <a:t>the Hyperglycemia and Adverse Pregnancy Outcome study (HAPO) showed a continuous relationship between maternal glucose and adverse outcomes</a:t>
            </a:r>
            <a:r>
              <a:rPr lang="en-US" b="1" dirty="0"/>
              <a:t>, with a </a:t>
            </a:r>
            <a:r>
              <a:rPr lang="en-US" b="1" dirty="0">
                <a:solidFill>
                  <a:srgbClr val="FF0000"/>
                </a:solidFill>
              </a:rPr>
              <a:t>fasting plasma glucose level of 100 to 105 mg/</a:t>
            </a:r>
            <a:r>
              <a:rPr lang="en-US" b="1" dirty="0" err="1">
                <a:solidFill>
                  <a:srgbClr val="FF0000"/>
                </a:solidFill>
              </a:rPr>
              <a:t>dL</a:t>
            </a:r>
            <a:r>
              <a:rPr lang="en-US" b="1" dirty="0">
                <a:solidFill>
                  <a:srgbClr val="FF0000"/>
                </a:solidFill>
              </a:rPr>
              <a:t> (5.6 to 5.8 </a:t>
            </a:r>
            <a:r>
              <a:rPr lang="en-US" b="1" dirty="0" err="1">
                <a:solidFill>
                  <a:srgbClr val="FF0000"/>
                </a:solidFill>
              </a:rPr>
              <a:t>mmol</a:t>
            </a:r>
            <a:r>
              <a:rPr lang="en-US" b="1" dirty="0">
                <a:solidFill>
                  <a:srgbClr val="FF0000"/>
                </a:solidFill>
              </a:rPr>
              <a:t>/L) associated with a risk of </a:t>
            </a:r>
            <a:r>
              <a:rPr lang="en-US" b="1" dirty="0" err="1">
                <a:solidFill>
                  <a:srgbClr val="FF0000"/>
                </a:solidFill>
              </a:rPr>
              <a:t>macrosomia</a:t>
            </a:r>
            <a:r>
              <a:rPr lang="en-US" b="1" dirty="0">
                <a:solidFill>
                  <a:srgbClr val="FF0000"/>
                </a:solidFill>
              </a:rPr>
              <a:t> five-fold greater </a:t>
            </a:r>
            <a:r>
              <a:rPr lang="en-US" b="1" dirty="0"/>
              <a:t>than that with a fasting glucose level less than 75 mg/</a:t>
            </a:r>
            <a:r>
              <a:rPr lang="en-US" b="1" dirty="0" err="1"/>
              <a:t>dL</a:t>
            </a:r>
            <a:r>
              <a:rPr lang="en-US" b="1" dirty="0"/>
              <a:t> (4.2 </a:t>
            </a:r>
            <a:r>
              <a:rPr lang="en-US" b="1" dirty="0" err="1"/>
              <a:t>mmol</a:t>
            </a:r>
            <a:r>
              <a:rPr lang="en-US" b="1" dirty="0"/>
              <a:t>/L) (25 versus 5 </a:t>
            </a:r>
            <a:r>
              <a:rPr lang="en-US" b="1" dirty="0" smtClean="0"/>
              <a:t>percent)</a:t>
            </a:r>
          </a:p>
          <a:p>
            <a:pPr algn="l" rtl="0"/>
            <a:r>
              <a:rPr lang="en-US" b="1" dirty="0" smtClean="0">
                <a:solidFill>
                  <a:srgbClr val="FF0000"/>
                </a:solidFill>
              </a:rPr>
              <a:t>Subsequent </a:t>
            </a:r>
            <a:r>
              <a:rPr lang="en-US" b="1" dirty="0">
                <a:solidFill>
                  <a:srgbClr val="FF0000"/>
                </a:solidFill>
              </a:rPr>
              <a:t>studies </a:t>
            </a:r>
            <a:r>
              <a:rPr lang="en-US" b="1" dirty="0"/>
              <a:t>have consistently reported an association between </a:t>
            </a:r>
            <a:r>
              <a:rPr lang="en-US" b="1" dirty="0">
                <a:solidFill>
                  <a:srgbClr val="FF0000"/>
                </a:solidFill>
              </a:rPr>
              <a:t>increasing fasting maternal glucose levels and increasing neonatal adiposity/size that is large for gestational </a:t>
            </a:r>
            <a:r>
              <a:rPr lang="en-US" b="1" dirty="0" smtClean="0">
                <a:solidFill>
                  <a:srgbClr val="FF0000"/>
                </a:solidFill>
              </a:rPr>
              <a:t>age</a:t>
            </a:r>
            <a:endParaRPr lang="en-US" b="1" dirty="0">
              <a:solidFill>
                <a:srgbClr val="FF0000"/>
              </a:solidFill>
            </a:endParaRPr>
          </a:p>
          <a:p>
            <a:endParaRPr lang="en-US" dirty="0"/>
          </a:p>
        </p:txBody>
      </p:sp>
      <p:sp>
        <p:nvSpPr>
          <p:cNvPr id="5" name="Date Placeholder 4"/>
          <p:cNvSpPr>
            <a:spLocks noGrp="1"/>
          </p:cNvSpPr>
          <p:nvPr>
            <p:ph type="dt" sz="half" idx="10"/>
          </p:nvPr>
        </p:nvSpPr>
        <p:spPr/>
        <p:txBody>
          <a:bodyPr/>
          <a:lstStyle/>
          <a:p>
            <a:fld id="{4C01F99D-2E6B-4215-8129-6B32A2F3860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104</a:t>
            </a:fld>
            <a:endParaRPr lang="en-US"/>
          </a:p>
        </p:txBody>
      </p:sp>
    </p:spTree>
    <p:extLst>
      <p:ext uri="{BB962C8B-B14F-4D97-AF65-F5344CB8AC3E}">
        <p14:creationId xmlns:p14="http://schemas.microsoft.com/office/powerpoint/2010/main" val="27425934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30. PHARMACOLOGIC THERAPY</a:t>
            </a:r>
            <a:endParaRPr lang="en-US" dirty="0"/>
          </a:p>
        </p:txBody>
      </p:sp>
      <p:sp>
        <p:nvSpPr>
          <p:cNvPr id="3" name="Content Placeholder 2"/>
          <p:cNvSpPr>
            <a:spLocks noGrp="1"/>
          </p:cNvSpPr>
          <p:nvPr>
            <p:ph idx="1"/>
          </p:nvPr>
        </p:nvSpPr>
        <p:spPr/>
        <p:txBody>
          <a:bodyPr>
            <a:normAutofit/>
          </a:bodyPr>
          <a:lstStyle/>
          <a:p>
            <a:pPr algn="l" rtl="0"/>
            <a:r>
              <a:rPr lang="en-US" sz="3200" b="1" dirty="0" smtClean="0"/>
              <a:t>If </a:t>
            </a:r>
            <a:r>
              <a:rPr lang="en-US" sz="3200" b="1" dirty="0" err="1">
                <a:solidFill>
                  <a:srgbClr val="FF0000"/>
                </a:solidFill>
              </a:rPr>
              <a:t>normoglycemia</a:t>
            </a:r>
            <a:r>
              <a:rPr lang="en-US" sz="3200" b="1" dirty="0">
                <a:solidFill>
                  <a:srgbClr val="FF0000"/>
                </a:solidFill>
              </a:rPr>
              <a:t> cannot be maintained by medical nutritional therapy, then anti-hyperglycemic agents </a:t>
            </a:r>
            <a:r>
              <a:rPr lang="en-US" sz="3200" b="1" dirty="0"/>
              <a:t>should be initiated. </a:t>
            </a:r>
            <a:endParaRPr lang="en-US" sz="3200" b="1" dirty="0" smtClean="0"/>
          </a:p>
          <a:p>
            <a:pPr algn="l" rtl="0"/>
            <a:r>
              <a:rPr lang="en-US" sz="3200" b="1" dirty="0" smtClean="0"/>
              <a:t>As </a:t>
            </a:r>
            <a:r>
              <a:rPr lang="en-US" sz="3200" b="1" dirty="0"/>
              <a:t>discussed above, </a:t>
            </a:r>
            <a:r>
              <a:rPr lang="en-US" sz="3200" b="1" dirty="0">
                <a:solidFill>
                  <a:srgbClr val="FF0000"/>
                </a:solidFill>
              </a:rPr>
              <a:t>the optimum threshold </a:t>
            </a:r>
            <a:r>
              <a:rPr lang="en-US" sz="3200" b="1" dirty="0"/>
              <a:t>for initiating pharmacologic therapy </a:t>
            </a:r>
            <a:r>
              <a:rPr lang="en-US" sz="3200" b="1" dirty="0">
                <a:solidFill>
                  <a:srgbClr val="FF0000"/>
                </a:solidFill>
              </a:rPr>
              <a:t>has not been </a:t>
            </a:r>
            <a:r>
              <a:rPr lang="en-US" sz="3200" b="1" dirty="0" smtClean="0">
                <a:solidFill>
                  <a:srgbClr val="FF0000"/>
                </a:solidFill>
              </a:rPr>
              <a:t>established</a:t>
            </a:r>
          </a:p>
          <a:p>
            <a:endParaRPr lang="en-US" sz="3200" dirty="0"/>
          </a:p>
        </p:txBody>
      </p:sp>
      <p:sp>
        <p:nvSpPr>
          <p:cNvPr id="5" name="Date Placeholder 4"/>
          <p:cNvSpPr>
            <a:spLocks noGrp="1"/>
          </p:cNvSpPr>
          <p:nvPr>
            <p:ph type="dt" sz="half" idx="10"/>
          </p:nvPr>
        </p:nvSpPr>
        <p:spPr/>
        <p:txBody>
          <a:bodyPr/>
          <a:lstStyle/>
          <a:p>
            <a:fld id="{33418DC1-AB34-4CD4-93A0-6403DE94D35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105</a:t>
            </a:fld>
            <a:endParaRPr lang="en-US"/>
          </a:p>
        </p:txBody>
      </p:sp>
    </p:spTree>
    <p:extLst>
      <p:ext uri="{BB962C8B-B14F-4D97-AF65-F5344CB8AC3E}">
        <p14:creationId xmlns:p14="http://schemas.microsoft.com/office/powerpoint/2010/main" val="32760319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30. PHARMACOLOGIC THERAPY</a:t>
            </a:r>
            <a:endParaRPr lang="fa-IR" dirty="0"/>
          </a:p>
        </p:txBody>
      </p:sp>
      <p:sp>
        <p:nvSpPr>
          <p:cNvPr id="3" name="Content Placeholder 2"/>
          <p:cNvSpPr>
            <a:spLocks noGrp="1"/>
          </p:cNvSpPr>
          <p:nvPr>
            <p:ph idx="1"/>
          </p:nvPr>
        </p:nvSpPr>
        <p:spPr/>
        <p:txBody>
          <a:bodyPr/>
          <a:lstStyle/>
          <a:p>
            <a:pPr algn="l" rtl="0"/>
            <a:r>
              <a:rPr lang="en-US" sz="2800" b="1" dirty="0"/>
              <a:t>We initiate therapy at any of the following thresholds:</a:t>
            </a:r>
          </a:p>
          <a:p>
            <a:pPr marL="457200" lvl="1" indent="0" algn="l" rtl="0">
              <a:buNone/>
            </a:pPr>
            <a:r>
              <a:rPr lang="en-US" sz="2800" b="1" dirty="0"/>
              <a:t>●</a:t>
            </a:r>
            <a:r>
              <a:rPr lang="en-US" sz="2800" b="1" dirty="0">
                <a:solidFill>
                  <a:srgbClr val="FF0000"/>
                </a:solidFill>
              </a:rPr>
              <a:t>Fasting blood glucose concentration &gt;95 mg/</a:t>
            </a:r>
            <a:r>
              <a:rPr lang="en-US" sz="2800" b="1" dirty="0" err="1">
                <a:solidFill>
                  <a:srgbClr val="FF0000"/>
                </a:solidFill>
              </a:rPr>
              <a:t>dL</a:t>
            </a:r>
            <a:r>
              <a:rPr lang="en-US" sz="2800" b="1" dirty="0">
                <a:solidFill>
                  <a:srgbClr val="FF0000"/>
                </a:solidFill>
              </a:rPr>
              <a:t> </a:t>
            </a:r>
            <a:r>
              <a:rPr lang="en-US" sz="2800" b="1" dirty="0"/>
              <a:t>(5.3 </a:t>
            </a:r>
            <a:r>
              <a:rPr lang="en-US" sz="2800" b="1" dirty="0" err="1"/>
              <a:t>mmol</a:t>
            </a:r>
            <a:r>
              <a:rPr lang="en-US" sz="2800" b="1" dirty="0"/>
              <a:t>/L)</a:t>
            </a:r>
          </a:p>
          <a:p>
            <a:pPr marL="457200" lvl="1" indent="0" algn="l" rtl="0">
              <a:buNone/>
            </a:pPr>
            <a:r>
              <a:rPr lang="en-US" sz="2800" b="1" dirty="0"/>
              <a:t>●</a:t>
            </a:r>
            <a:r>
              <a:rPr lang="en-US" sz="2800" b="1" dirty="0">
                <a:solidFill>
                  <a:srgbClr val="FF0000"/>
                </a:solidFill>
              </a:rPr>
              <a:t>One-hour postprandial blood glucose concentration &gt;140 </a:t>
            </a:r>
            <a:r>
              <a:rPr lang="en-US" sz="2800" b="1" dirty="0"/>
              <a:t>mg/</a:t>
            </a:r>
            <a:r>
              <a:rPr lang="en-US" sz="2800" b="1" dirty="0" err="1"/>
              <a:t>dL</a:t>
            </a:r>
            <a:r>
              <a:rPr lang="en-US" sz="2800" b="1" dirty="0"/>
              <a:t> (7.8 </a:t>
            </a:r>
            <a:r>
              <a:rPr lang="en-US" sz="2800" b="1" dirty="0" err="1"/>
              <a:t>mmol</a:t>
            </a:r>
            <a:r>
              <a:rPr lang="en-US" sz="2800" b="1" dirty="0"/>
              <a:t>/L)</a:t>
            </a:r>
          </a:p>
          <a:p>
            <a:pPr marL="457200" lvl="1" indent="0" algn="l" rtl="0">
              <a:buNone/>
            </a:pPr>
            <a:r>
              <a:rPr lang="en-US" sz="2800" b="1" dirty="0"/>
              <a:t>●</a:t>
            </a:r>
            <a:r>
              <a:rPr lang="en-US" sz="2800" b="1" dirty="0">
                <a:solidFill>
                  <a:srgbClr val="FF0000"/>
                </a:solidFill>
              </a:rPr>
              <a:t>Two-hour postprandial glucose concentration &gt;120 </a:t>
            </a:r>
            <a:r>
              <a:rPr lang="en-US" sz="2800" b="1" dirty="0"/>
              <a:t>mg/</a:t>
            </a:r>
            <a:r>
              <a:rPr lang="en-US" sz="2800" b="1" dirty="0" err="1"/>
              <a:t>dL</a:t>
            </a:r>
            <a:r>
              <a:rPr lang="en-US" sz="2800" b="1" dirty="0"/>
              <a:t> (6.7 </a:t>
            </a:r>
            <a:r>
              <a:rPr lang="en-US" sz="2800" b="1" dirty="0" err="1"/>
              <a:t>mmol</a:t>
            </a:r>
            <a:r>
              <a:rPr lang="en-US" sz="2800" b="1" dirty="0"/>
              <a:t>/L)</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106</a:t>
            </a:fld>
            <a:endParaRPr lang="en-US"/>
          </a:p>
        </p:txBody>
      </p:sp>
    </p:spTree>
    <p:extLst>
      <p:ext uri="{BB962C8B-B14F-4D97-AF65-F5344CB8AC3E}">
        <p14:creationId xmlns:p14="http://schemas.microsoft.com/office/powerpoint/2010/main" val="40792329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30. PHARMACOLOGIC THERAPY</a:t>
            </a:r>
            <a:endParaRPr lang="fa-IR" dirty="0"/>
          </a:p>
        </p:txBody>
      </p:sp>
      <p:sp>
        <p:nvSpPr>
          <p:cNvPr id="3" name="Content Placeholder 2"/>
          <p:cNvSpPr>
            <a:spLocks noGrp="1"/>
          </p:cNvSpPr>
          <p:nvPr>
            <p:ph idx="1"/>
          </p:nvPr>
        </p:nvSpPr>
        <p:spPr/>
        <p:txBody>
          <a:bodyPr>
            <a:normAutofit/>
          </a:bodyPr>
          <a:lstStyle/>
          <a:p>
            <a:pPr algn="l" rtl="0"/>
            <a:r>
              <a:rPr lang="en-US" sz="3200" b="1" dirty="0"/>
              <a:t>There are two pharmacologic options in pregnant patients who require medical therapy aimed at controlling blood glucose: </a:t>
            </a:r>
            <a:endParaRPr lang="en-US" sz="3200" b="1" dirty="0" smtClean="0"/>
          </a:p>
          <a:p>
            <a:pPr lvl="1" algn="l" rtl="0"/>
            <a:r>
              <a:rPr lang="en-US" sz="2800" b="1" dirty="0" smtClean="0">
                <a:solidFill>
                  <a:srgbClr val="FF0000"/>
                </a:solidFill>
              </a:rPr>
              <a:t>insulin </a:t>
            </a:r>
            <a:r>
              <a:rPr lang="en-US" sz="2800" b="1" dirty="0">
                <a:solidFill>
                  <a:srgbClr val="FF0000"/>
                </a:solidFill>
              </a:rPr>
              <a:t>(and some insulin analogs) and </a:t>
            </a:r>
            <a:endParaRPr lang="en-US" sz="2800" b="1" dirty="0" smtClean="0">
              <a:solidFill>
                <a:srgbClr val="FF0000"/>
              </a:solidFill>
            </a:endParaRPr>
          </a:p>
          <a:p>
            <a:pPr lvl="1" algn="l" rtl="0"/>
            <a:r>
              <a:rPr lang="en-US" sz="2800" b="1" dirty="0" smtClean="0">
                <a:solidFill>
                  <a:srgbClr val="FF0000"/>
                </a:solidFill>
              </a:rPr>
              <a:t>selected </a:t>
            </a:r>
            <a:r>
              <a:rPr lang="en-US" sz="2800" b="1" dirty="0">
                <a:solidFill>
                  <a:srgbClr val="FF0000"/>
                </a:solidFill>
              </a:rPr>
              <a:t>oral anti-hyperglycemic agents</a:t>
            </a:r>
            <a:r>
              <a:rPr lang="en-US" sz="2800" b="1" dirty="0"/>
              <a:t>. </a:t>
            </a:r>
            <a:endParaRPr lang="en-US" sz="2800" b="1" dirty="0" smtClean="0"/>
          </a:p>
          <a:p>
            <a:pPr algn="l" rtl="0"/>
            <a:r>
              <a:rPr lang="en-US" sz="3200" b="1" dirty="0" smtClean="0"/>
              <a:t>We </a:t>
            </a:r>
            <a:r>
              <a:rPr lang="en-US" sz="3200" b="1" dirty="0"/>
              <a:t>consider </a:t>
            </a:r>
            <a:r>
              <a:rPr lang="en-US" sz="3200" b="1" dirty="0">
                <a:solidFill>
                  <a:srgbClr val="FF0000"/>
                </a:solidFill>
              </a:rPr>
              <a:t>insulin the treatment of choice</a:t>
            </a:r>
            <a:r>
              <a:rPr lang="en-US" sz="3200" b="1" dirty="0"/>
              <a:t>. </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107</a:t>
            </a:fld>
            <a:endParaRPr lang="en-US"/>
          </a:p>
        </p:txBody>
      </p:sp>
    </p:spTree>
    <p:extLst>
      <p:ext uri="{BB962C8B-B14F-4D97-AF65-F5344CB8AC3E}">
        <p14:creationId xmlns:p14="http://schemas.microsoft.com/office/powerpoint/2010/main" val="36399229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30. PHARMACOLOGIC THERAPY</a:t>
            </a:r>
            <a:endParaRPr lang="en-US" dirty="0"/>
          </a:p>
        </p:txBody>
      </p:sp>
      <p:sp>
        <p:nvSpPr>
          <p:cNvPr id="3" name="Content Placeholder 2"/>
          <p:cNvSpPr>
            <a:spLocks noGrp="1"/>
          </p:cNvSpPr>
          <p:nvPr>
            <p:ph idx="1"/>
          </p:nvPr>
        </p:nvSpPr>
        <p:spPr/>
        <p:txBody>
          <a:bodyPr>
            <a:normAutofit/>
          </a:bodyPr>
          <a:lstStyle/>
          <a:p>
            <a:pPr algn="l" rtl="0"/>
            <a:r>
              <a:rPr lang="en-US" sz="2800" b="1" dirty="0">
                <a:solidFill>
                  <a:srgbClr val="FF0000"/>
                </a:solidFill>
              </a:rPr>
              <a:t>Hospitalization is not necessary to initiate insulin </a:t>
            </a:r>
            <a:r>
              <a:rPr lang="en-US" sz="2800" b="1" dirty="0"/>
              <a:t>therapy. </a:t>
            </a:r>
            <a:endParaRPr lang="en-US" sz="2800" b="1" dirty="0" smtClean="0"/>
          </a:p>
          <a:p>
            <a:pPr algn="l" rtl="0"/>
            <a:r>
              <a:rPr lang="en-US" sz="2800" b="1" dirty="0" smtClean="0"/>
              <a:t>However</a:t>
            </a:r>
            <a:r>
              <a:rPr lang="en-US" sz="2800" b="1" dirty="0"/>
              <a:t>, </a:t>
            </a:r>
            <a:r>
              <a:rPr lang="en-US" sz="2800" b="1" dirty="0">
                <a:solidFill>
                  <a:srgbClr val="FF0000"/>
                </a:solidFill>
              </a:rPr>
              <a:t>if teaching of insulin technique and dosage of multiple insulin injections, self-monitoring blood glucose, and charting of the blood glucose </a:t>
            </a:r>
            <a:r>
              <a:rPr lang="en-US" sz="2800" b="1" dirty="0"/>
              <a:t>and insulin is not possible in the outpatient setting, then the use of an </a:t>
            </a:r>
            <a:r>
              <a:rPr lang="en-US" sz="2800" b="1" dirty="0">
                <a:solidFill>
                  <a:srgbClr val="FF0000"/>
                </a:solidFill>
              </a:rPr>
              <a:t>inpatient setting </a:t>
            </a:r>
            <a:r>
              <a:rPr lang="en-US" sz="2800" b="1" dirty="0"/>
              <a:t>to utilize the expertise of the hospital's nursing staff may justify the cost of hospitalization. </a:t>
            </a:r>
            <a:endParaRPr lang="en-US" sz="2800" b="1" dirty="0" smtClean="0"/>
          </a:p>
          <a:p>
            <a:endParaRPr lang="en-US" sz="2800" dirty="0"/>
          </a:p>
        </p:txBody>
      </p:sp>
      <p:sp>
        <p:nvSpPr>
          <p:cNvPr id="5" name="Date Placeholder 4"/>
          <p:cNvSpPr>
            <a:spLocks noGrp="1"/>
          </p:cNvSpPr>
          <p:nvPr>
            <p:ph type="dt" sz="half" idx="10"/>
          </p:nvPr>
        </p:nvSpPr>
        <p:spPr/>
        <p:txBody>
          <a:bodyPr/>
          <a:lstStyle/>
          <a:p>
            <a:fld id="{80A97E61-6992-426D-81C7-C08FCD31FB17}"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108</a:t>
            </a:fld>
            <a:endParaRPr lang="en-US"/>
          </a:p>
        </p:txBody>
      </p:sp>
    </p:spTree>
    <p:extLst>
      <p:ext uri="{BB962C8B-B14F-4D97-AF65-F5344CB8AC3E}">
        <p14:creationId xmlns:p14="http://schemas.microsoft.com/office/powerpoint/2010/main" val="18915300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31. Insulin</a:t>
            </a:r>
            <a:endParaRPr lang="en-US" dirty="0"/>
          </a:p>
        </p:txBody>
      </p:sp>
      <p:sp>
        <p:nvSpPr>
          <p:cNvPr id="3" name="Content Placeholder 2"/>
          <p:cNvSpPr>
            <a:spLocks noGrp="1"/>
          </p:cNvSpPr>
          <p:nvPr>
            <p:ph idx="1"/>
          </p:nvPr>
        </p:nvSpPr>
        <p:spPr/>
        <p:txBody>
          <a:bodyPr>
            <a:normAutofit/>
          </a:bodyPr>
          <a:lstStyle/>
          <a:p>
            <a:pPr algn="l" rtl="0"/>
            <a:r>
              <a:rPr lang="en-US" sz="3200" b="1" dirty="0" smtClean="0"/>
              <a:t>For </a:t>
            </a:r>
            <a:r>
              <a:rPr lang="en-US" sz="3200" b="1" dirty="0"/>
              <a:t>women with GDM, common practice is to initiate insulin therapy when </a:t>
            </a:r>
            <a:r>
              <a:rPr lang="en-US" sz="3200" b="1" dirty="0">
                <a:solidFill>
                  <a:srgbClr val="FF0000"/>
                </a:solidFill>
              </a:rPr>
              <a:t>target glucose levels are exceeded despite nutritional </a:t>
            </a:r>
            <a:r>
              <a:rPr lang="en-US" sz="3200" b="1" dirty="0" smtClean="0">
                <a:solidFill>
                  <a:srgbClr val="FF0000"/>
                </a:solidFill>
              </a:rPr>
              <a:t>therapy </a:t>
            </a:r>
            <a:endParaRPr lang="en-US" sz="3200" b="1" dirty="0">
              <a:solidFill>
                <a:srgbClr val="FF0000"/>
              </a:solidFill>
            </a:endParaRPr>
          </a:p>
        </p:txBody>
      </p:sp>
      <p:sp>
        <p:nvSpPr>
          <p:cNvPr id="5" name="Date Placeholder 4"/>
          <p:cNvSpPr>
            <a:spLocks noGrp="1"/>
          </p:cNvSpPr>
          <p:nvPr>
            <p:ph type="dt" sz="half" idx="10"/>
          </p:nvPr>
        </p:nvSpPr>
        <p:spPr/>
        <p:txBody>
          <a:bodyPr/>
          <a:lstStyle/>
          <a:p>
            <a:fld id="{F84BBA54-15A5-43F7-8791-58A1FD589703}"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109</a:t>
            </a:fld>
            <a:endParaRPr lang="en-US"/>
          </a:p>
        </p:txBody>
      </p:sp>
    </p:spTree>
    <p:extLst>
      <p:ext uri="{BB962C8B-B14F-4D97-AF65-F5344CB8AC3E}">
        <p14:creationId xmlns:p14="http://schemas.microsoft.com/office/powerpoint/2010/main" val="285304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4. Significance</a:t>
            </a:r>
            <a:endParaRPr lang="en-US" dirty="0"/>
          </a:p>
        </p:txBody>
      </p:sp>
      <p:sp>
        <p:nvSpPr>
          <p:cNvPr id="3" name="Content Placeholder 2"/>
          <p:cNvSpPr>
            <a:spLocks noGrp="1"/>
          </p:cNvSpPr>
          <p:nvPr>
            <p:ph idx="1"/>
          </p:nvPr>
        </p:nvSpPr>
        <p:spPr/>
        <p:txBody>
          <a:bodyPr>
            <a:normAutofit lnSpcReduction="10000"/>
          </a:bodyPr>
          <a:lstStyle/>
          <a:p>
            <a:pPr algn="l" rtl="0"/>
            <a:r>
              <a:rPr lang="en-US" b="1" dirty="0"/>
              <a:t>Several adverse outcomes have been associated with diabetes during </a:t>
            </a:r>
            <a:r>
              <a:rPr lang="en-US" b="1" dirty="0" smtClean="0"/>
              <a:t>pregnancy:</a:t>
            </a:r>
            <a:endParaRPr lang="en-US" b="1" dirty="0"/>
          </a:p>
          <a:p>
            <a:pPr marL="457200" lvl="1" indent="0" algn="l" rtl="0">
              <a:buNone/>
            </a:pPr>
            <a:r>
              <a:rPr lang="en-US" sz="2200" b="1" dirty="0"/>
              <a:t>●Preeclampsia</a:t>
            </a:r>
          </a:p>
          <a:p>
            <a:pPr marL="457200" lvl="1" indent="0" algn="l" rtl="0">
              <a:buNone/>
            </a:pPr>
            <a:r>
              <a:rPr lang="en-US" sz="2200" b="1" dirty="0"/>
              <a:t>●</a:t>
            </a:r>
            <a:r>
              <a:rPr lang="en-US" sz="2200" b="1" dirty="0" err="1"/>
              <a:t>Hydramnios</a:t>
            </a:r>
            <a:endParaRPr lang="en-US" sz="2200" b="1" dirty="0"/>
          </a:p>
          <a:p>
            <a:pPr marL="457200" lvl="1" indent="0" algn="l" rtl="0">
              <a:buNone/>
            </a:pPr>
            <a:r>
              <a:rPr lang="en-US" sz="2200" b="1" dirty="0"/>
              <a:t>●</a:t>
            </a:r>
            <a:r>
              <a:rPr lang="en-US" sz="2200" b="1" dirty="0" err="1"/>
              <a:t>Macrosomia</a:t>
            </a:r>
            <a:r>
              <a:rPr lang="en-US" sz="2200" b="1" dirty="0"/>
              <a:t> and large for gestational age infant</a:t>
            </a:r>
          </a:p>
          <a:p>
            <a:pPr marL="457200" lvl="1" indent="0" algn="l" rtl="0">
              <a:buNone/>
            </a:pPr>
            <a:r>
              <a:rPr lang="en-US" sz="2200" b="1" dirty="0"/>
              <a:t>●Fetal </a:t>
            </a:r>
            <a:r>
              <a:rPr lang="en-US" sz="2200" b="1" dirty="0" err="1"/>
              <a:t>organomegaly</a:t>
            </a:r>
            <a:r>
              <a:rPr lang="en-US" sz="2200" b="1" dirty="0"/>
              <a:t> (hepatomegaly, cardiomegaly)</a:t>
            </a:r>
          </a:p>
          <a:p>
            <a:pPr marL="457200" lvl="1" indent="0" algn="l" rtl="0">
              <a:buNone/>
            </a:pPr>
            <a:r>
              <a:rPr lang="en-US" sz="2200" b="1" dirty="0"/>
              <a:t>●Maternal and infant birth trauma</a:t>
            </a:r>
          </a:p>
          <a:p>
            <a:pPr marL="457200" lvl="1" indent="0" algn="l" rtl="0">
              <a:buNone/>
            </a:pPr>
            <a:r>
              <a:rPr lang="en-US" sz="2200" b="1" dirty="0"/>
              <a:t>●Operative delivery</a:t>
            </a:r>
          </a:p>
          <a:p>
            <a:pPr marL="457200" lvl="1" indent="0" algn="l" rtl="0">
              <a:buNone/>
            </a:pPr>
            <a:r>
              <a:rPr lang="en-US" sz="2200" b="1" dirty="0"/>
              <a:t>●Perinatal mortality</a:t>
            </a:r>
          </a:p>
          <a:p>
            <a:pPr marL="457200" lvl="1" indent="0" algn="l" rtl="0">
              <a:buNone/>
            </a:pPr>
            <a:r>
              <a:rPr lang="en-US" sz="2200" b="1" dirty="0"/>
              <a:t>●Neonatal respiratory problems and metabolic complications (</a:t>
            </a:r>
            <a:r>
              <a:rPr lang="en-US" sz="2200" b="1" dirty="0">
                <a:solidFill>
                  <a:srgbClr val="FF0000"/>
                </a:solidFill>
              </a:rPr>
              <a:t>hypoglycemia, </a:t>
            </a:r>
            <a:r>
              <a:rPr lang="en-US" sz="2200" b="1" dirty="0" err="1">
                <a:solidFill>
                  <a:srgbClr val="FF0000"/>
                </a:solidFill>
              </a:rPr>
              <a:t>hyperbilirubinemia</a:t>
            </a:r>
            <a:r>
              <a:rPr lang="en-US" sz="2200" b="1" dirty="0">
                <a:solidFill>
                  <a:srgbClr val="FF0000"/>
                </a:solidFill>
              </a:rPr>
              <a:t>, </a:t>
            </a:r>
            <a:r>
              <a:rPr lang="en-US" sz="2200" b="1" dirty="0" err="1">
                <a:solidFill>
                  <a:srgbClr val="FF0000"/>
                </a:solidFill>
              </a:rPr>
              <a:t>hypocalcemia</a:t>
            </a:r>
            <a:r>
              <a:rPr lang="en-US" sz="2200" b="1" dirty="0">
                <a:solidFill>
                  <a:srgbClr val="FF0000"/>
                </a:solidFill>
              </a:rPr>
              <a:t>, </a:t>
            </a:r>
            <a:r>
              <a:rPr lang="en-US" sz="2200" b="1" dirty="0" err="1">
                <a:solidFill>
                  <a:srgbClr val="FF0000"/>
                </a:solidFill>
              </a:rPr>
              <a:t>erythremia</a:t>
            </a:r>
            <a:r>
              <a:rPr lang="en-US" sz="2200" b="1" dirty="0" smtClean="0">
                <a:solidFill>
                  <a:srgbClr val="FF0000"/>
                </a:solidFill>
              </a:rPr>
              <a:t>)</a:t>
            </a:r>
            <a:endParaRPr lang="en-US" sz="2200" b="1" dirty="0">
              <a:solidFill>
                <a:srgbClr val="FF0000"/>
              </a:solidFill>
            </a:endParaRPr>
          </a:p>
        </p:txBody>
      </p:sp>
      <p:sp>
        <p:nvSpPr>
          <p:cNvPr id="5" name="Date Placeholder 4"/>
          <p:cNvSpPr>
            <a:spLocks noGrp="1"/>
          </p:cNvSpPr>
          <p:nvPr>
            <p:ph type="dt" sz="half" idx="10"/>
          </p:nvPr>
        </p:nvSpPr>
        <p:spPr/>
        <p:txBody>
          <a:bodyPr/>
          <a:lstStyle/>
          <a:p>
            <a:fld id="{E6FD7610-354B-4F2D-A0AC-158E00489E36}"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11</a:t>
            </a:fld>
            <a:endParaRPr lang="en-US"/>
          </a:p>
        </p:txBody>
      </p:sp>
    </p:spTree>
    <p:extLst>
      <p:ext uri="{BB962C8B-B14F-4D97-AF65-F5344CB8AC3E}">
        <p14:creationId xmlns:p14="http://schemas.microsoft.com/office/powerpoint/2010/main" val="199060972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sz="3200" b="1" dirty="0"/>
              <a:t>Alternatively, data from some randomized trials suggest that </a:t>
            </a:r>
            <a:r>
              <a:rPr lang="en-US" sz="3200" b="1" dirty="0">
                <a:solidFill>
                  <a:srgbClr val="FF0000"/>
                </a:solidFill>
              </a:rPr>
              <a:t>prescribing insulin to the subgroup of women with indirect evidence of fetal </a:t>
            </a:r>
            <a:r>
              <a:rPr lang="en-US" sz="3200" b="1" dirty="0" err="1">
                <a:solidFill>
                  <a:srgbClr val="FF0000"/>
                </a:solidFill>
              </a:rPr>
              <a:t>hyperinsulinemia</a:t>
            </a:r>
            <a:r>
              <a:rPr lang="en-US" sz="3200" b="1" dirty="0">
                <a:solidFill>
                  <a:srgbClr val="FF0000"/>
                </a:solidFill>
              </a:rPr>
              <a:t> (</a:t>
            </a:r>
            <a:r>
              <a:rPr lang="en-US" sz="3200" b="1" dirty="0" err="1">
                <a:solidFill>
                  <a:srgbClr val="FF0000"/>
                </a:solidFill>
              </a:rPr>
              <a:t>eg</a:t>
            </a:r>
            <a:r>
              <a:rPr lang="en-US" sz="3200" b="1" dirty="0">
                <a:solidFill>
                  <a:srgbClr val="FF0000"/>
                </a:solidFill>
              </a:rPr>
              <a:t>, ultrasound showing abdominal circumference &gt;75</a:t>
            </a:r>
            <a:r>
              <a:rPr lang="en-US" sz="3200" b="1" baseline="30000" dirty="0">
                <a:solidFill>
                  <a:srgbClr val="FF0000"/>
                </a:solidFill>
              </a:rPr>
              <a:t>th</a:t>
            </a:r>
            <a:r>
              <a:rPr lang="en-US" sz="3200" b="1" dirty="0">
                <a:solidFill>
                  <a:srgbClr val="FF0000"/>
                </a:solidFill>
              </a:rPr>
              <a:t> percentile early in the third trimester</a:t>
            </a:r>
            <a:r>
              <a:rPr lang="en-US" sz="3200" b="1" dirty="0"/>
              <a:t>) allows targeted treatment of those at </a:t>
            </a:r>
            <a:r>
              <a:rPr lang="en-US" sz="3200" b="1" dirty="0">
                <a:solidFill>
                  <a:srgbClr val="FF0000"/>
                </a:solidFill>
              </a:rPr>
              <a:t>highest risk of delivering a </a:t>
            </a:r>
            <a:r>
              <a:rPr lang="en-US" sz="3200" b="1" dirty="0" err="1">
                <a:solidFill>
                  <a:srgbClr val="FF0000"/>
                </a:solidFill>
              </a:rPr>
              <a:t>macrosomic</a:t>
            </a:r>
            <a:r>
              <a:rPr lang="en-US" sz="3200" b="1" dirty="0">
                <a:solidFill>
                  <a:srgbClr val="FF0000"/>
                </a:solidFill>
              </a:rPr>
              <a:t> infant and avoids treatment of those at low risk </a:t>
            </a:r>
            <a:endParaRPr lang="en-US" sz="3200"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110</a:t>
            </a:fld>
            <a:endParaRPr lang="en-US"/>
          </a:p>
        </p:txBody>
      </p:sp>
    </p:spTree>
    <p:extLst>
      <p:ext uri="{BB962C8B-B14F-4D97-AF65-F5344CB8AC3E}">
        <p14:creationId xmlns:p14="http://schemas.microsoft.com/office/powerpoint/2010/main" val="25264304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en-US" dirty="0"/>
          </a:p>
        </p:txBody>
      </p:sp>
      <p:sp>
        <p:nvSpPr>
          <p:cNvPr id="3" name="Content Placeholder 2"/>
          <p:cNvSpPr>
            <a:spLocks noGrp="1"/>
          </p:cNvSpPr>
          <p:nvPr>
            <p:ph idx="1"/>
          </p:nvPr>
        </p:nvSpPr>
        <p:spPr/>
        <p:txBody>
          <a:bodyPr>
            <a:normAutofit/>
          </a:bodyPr>
          <a:lstStyle/>
          <a:p>
            <a:pPr algn="l" rtl="0"/>
            <a:r>
              <a:rPr lang="en-US" sz="3200" b="1" dirty="0" smtClean="0">
                <a:solidFill>
                  <a:srgbClr val="FF0000"/>
                </a:solidFill>
              </a:rPr>
              <a:t>The </a:t>
            </a:r>
            <a:r>
              <a:rPr lang="en-US" sz="3200" b="1" dirty="0">
                <a:solidFill>
                  <a:srgbClr val="FF0000"/>
                </a:solidFill>
              </a:rPr>
              <a:t>dose of insulin varies in different individuals </a:t>
            </a:r>
            <a:r>
              <a:rPr lang="en-US" sz="3200" b="1" dirty="0"/>
              <a:t>because of </a:t>
            </a:r>
            <a:r>
              <a:rPr lang="en-US" sz="3200" b="1" dirty="0">
                <a:solidFill>
                  <a:srgbClr val="FF0000"/>
                </a:solidFill>
              </a:rPr>
              <a:t>varied rates of obesity, ethnic characteristics, degree of hyperglycemia, and other demographic criteria</a:t>
            </a:r>
            <a:r>
              <a:rPr lang="en-US" sz="3200" b="1" dirty="0"/>
              <a:t>, but the majority of studies have reported a </a:t>
            </a:r>
            <a:r>
              <a:rPr lang="en-US" sz="3200" b="1" dirty="0">
                <a:solidFill>
                  <a:srgbClr val="FF0000"/>
                </a:solidFill>
              </a:rPr>
              <a:t>total insulin dose ranging from 0.7 to 2 units per kilogram (</a:t>
            </a:r>
            <a:r>
              <a:rPr lang="en-US" sz="3200" b="1" dirty="0"/>
              <a:t>present pregnant weight) to achieve glucose control. </a:t>
            </a:r>
            <a:endParaRPr lang="en-US" sz="3200" b="1" dirty="0" smtClean="0"/>
          </a:p>
        </p:txBody>
      </p:sp>
      <p:sp>
        <p:nvSpPr>
          <p:cNvPr id="5" name="Date Placeholder 4"/>
          <p:cNvSpPr>
            <a:spLocks noGrp="1"/>
          </p:cNvSpPr>
          <p:nvPr>
            <p:ph type="dt" sz="half" idx="10"/>
          </p:nvPr>
        </p:nvSpPr>
        <p:spPr/>
        <p:txBody>
          <a:bodyPr/>
          <a:lstStyle/>
          <a:p>
            <a:fld id="{8F0EB5CF-8026-47E7-90E5-632A97CC76A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111</a:t>
            </a:fld>
            <a:endParaRPr lang="en-US"/>
          </a:p>
        </p:txBody>
      </p:sp>
    </p:spTree>
    <p:extLst>
      <p:ext uri="{BB962C8B-B14F-4D97-AF65-F5344CB8AC3E}">
        <p14:creationId xmlns:p14="http://schemas.microsoft.com/office/powerpoint/2010/main" val="40534622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The dose and type of insulin </a:t>
            </a:r>
            <a:r>
              <a:rPr lang="en-US" sz="3200" b="1" dirty="0"/>
              <a:t>used is calculated based upon the specific abnormality of blood glucose noted during monitoring. </a:t>
            </a:r>
          </a:p>
          <a:p>
            <a:pPr algn="l" rtl="0"/>
            <a:r>
              <a:rPr lang="en-US" sz="3200" b="1" dirty="0"/>
              <a:t>One principle we have found useful is to </a:t>
            </a:r>
            <a:r>
              <a:rPr lang="en-US" sz="3200" b="1" dirty="0">
                <a:solidFill>
                  <a:srgbClr val="FF0000"/>
                </a:solidFill>
              </a:rPr>
              <a:t>start with the simplest regimen and increase the complexity as needed to address the particular situation </a:t>
            </a:r>
            <a:endParaRPr lang="en-US"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112</a:t>
            </a:fld>
            <a:endParaRPr lang="en-US"/>
          </a:p>
        </p:txBody>
      </p:sp>
    </p:spTree>
    <p:extLst>
      <p:ext uri="{BB962C8B-B14F-4D97-AF65-F5344CB8AC3E}">
        <p14:creationId xmlns:p14="http://schemas.microsoft.com/office/powerpoint/2010/main" val="18819685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a:bodyPr>
          <a:lstStyle/>
          <a:p>
            <a:pPr algn="l" rtl="0"/>
            <a:r>
              <a:rPr lang="en-US" sz="3200" b="1" dirty="0"/>
              <a:t>Typically, regardless of body weight, a patient whose </a:t>
            </a:r>
            <a:r>
              <a:rPr lang="en-US" sz="3200" b="1" dirty="0">
                <a:solidFill>
                  <a:srgbClr val="FF0000"/>
                </a:solidFill>
              </a:rPr>
              <a:t>glucose elevations are mostly postprandial is prescribed a starting dose of 30 units </a:t>
            </a:r>
            <a:r>
              <a:rPr lang="en-US" sz="3200" b="1" dirty="0"/>
              <a:t>(20 units of </a:t>
            </a:r>
            <a:r>
              <a:rPr lang="en-US" sz="3200" b="1" dirty="0">
                <a:solidFill>
                  <a:srgbClr val="FF0000"/>
                </a:solidFill>
              </a:rPr>
              <a:t>intermediate acting </a:t>
            </a:r>
            <a:r>
              <a:rPr lang="en-US" sz="3200" b="1" dirty="0"/>
              <a:t>insulin and 10 units of </a:t>
            </a:r>
            <a:r>
              <a:rPr lang="en-US" sz="3200" b="1" dirty="0">
                <a:solidFill>
                  <a:srgbClr val="FF0000"/>
                </a:solidFill>
              </a:rPr>
              <a:t>rapid acting insulin</a:t>
            </a:r>
            <a:r>
              <a:rPr lang="en-US" sz="3200" b="1" dirty="0"/>
              <a:t>) in the morning prior to breakfast. </a:t>
            </a:r>
            <a:endParaRPr lang="en-US" sz="3200" b="1" dirty="0" smtClean="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113</a:t>
            </a:fld>
            <a:endParaRPr lang="en-US"/>
          </a:p>
        </p:txBody>
      </p:sp>
    </p:spTree>
    <p:extLst>
      <p:ext uri="{BB962C8B-B14F-4D97-AF65-F5344CB8AC3E}">
        <p14:creationId xmlns:p14="http://schemas.microsoft.com/office/powerpoint/2010/main" val="23856439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Autofit/>
          </a:bodyPr>
          <a:lstStyle/>
          <a:p>
            <a:pPr algn="l" rtl="0"/>
            <a:r>
              <a:rPr lang="en-US" sz="3200" b="1" dirty="0"/>
              <a:t>If </a:t>
            </a:r>
            <a:r>
              <a:rPr lang="en-US" sz="3200" b="1" dirty="0">
                <a:solidFill>
                  <a:srgbClr val="FF0000"/>
                </a:solidFill>
              </a:rPr>
              <a:t>the GDM is diagnosed and therapy instituted prior to the third trimester</a:t>
            </a:r>
            <a:r>
              <a:rPr lang="en-US" sz="3200" b="1" dirty="0"/>
              <a:t>, we generally start </a:t>
            </a:r>
            <a:r>
              <a:rPr lang="en-US" sz="3200" b="1" dirty="0">
                <a:solidFill>
                  <a:srgbClr val="FF0000"/>
                </a:solidFill>
              </a:rPr>
              <a:t>with half this dose</a:t>
            </a:r>
            <a:r>
              <a:rPr lang="en-US" sz="3200" b="1" dirty="0"/>
              <a:t>, since </a:t>
            </a:r>
            <a:r>
              <a:rPr lang="en-US" sz="3200" b="1" dirty="0">
                <a:solidFill>
                  <a:srgbClr val="FF0000"/>
                </a:solidFill>
              </a:rPr>
              <a:t>insulin resistance has not reached its maximum level in the second trimester</a:t>
            </a:r>
            <a:r>
              <a:rPr lang="en-US" sz="3200" b="1" dirty="0"/>
              <a:t>. </a:t>
            </a:r>
            <a:endParaRPr lang="en-US" sz="3200" b="1" dirty="0" smtClean="0"/>
          </a:p>
          <a:p>
            <a:pPr algn="l" rtl="0"/>
            <a:r>
              <a:rPr lang="en-US" sz="3200" b="1" dirty="0" smtClean="0">
                <a:solidFill>
                  <a:srgbClr val="FF0000"/>
                </a:solidFill>
              </a:rPr>
              <a:t>The </a:t>
            </a:r>
            <a:r>
              <a:rPr lang="en-US" sz="3200" b="1" dirty="0">
                <a:solidFill>
                  <a:srgbClr val="FF0000"/>
                </a:solidFill>
              </a:rPr>
              <a:t>2:1 proportion of intermediate to rapid acting insulin is based on the pattern of insulin release in normal pregnant </a:t>
            </a:r>
            <a:r>
              <a:rPr lang="en-US" sz="3200" b="1" dirty="0"/>
              <a:t>women in the </a:t>
            </a:r>
            <a:r>
              <a:rPr lang="en-US" sz="3200" b="1" dirty="0">
                <a:solidFill>
                  <a:srgbClr val="FF0000"/>
                </a:solidFill>
              </a:rPr>
              <a:t>third trimester </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114</a:t>
            </a:fld>
            <a:endParaRPr lang="en-US"/>
          </a:p>
        </p:txBody>
      </p:sp>
    </p:spTree>
    <p:extLst>
      <p:ext uri="{BB962C8B-B14F-4D97-AF65-F5344CB8AC3E}">
        <p14:creationId xmlns:p14="http://schemas.microsoft.com/office/powerpoint/2010/main" val="36214748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en-US" dirty="0"/>
          </a:p>
        </p:txBody>
      </p:sp>
      <p:sp>
        <p:nvSpPr>
          <p:cNvPr id="3" name="Content Placeholder 2"/>
          <p:cNvSpPr>
            <a:spLocks noGrp="1"/>
          </p:cNvSpPr>
          <p:nvPr>
            <p:ph idx="1"/>
          </p:nvPr>
        </p:nvSpPr>
        <p:spPr/>
        <p:txBody>
          <a:bodyPr>
            <a:normAutofit lnSpcReduction="10000"/>
          </a:bodyPr>
          <a:lstStyle/>
          <a:p>
            <a:pPr algn="l" rtl="0"/>
            <a:r>
              <a:rPr lang="en-US" sz="3200" b="1" dirty="0">
                <a:solidFill>
                  <a:srgbClr val="FF0000"/>
                </a:solidFill>
              </a:rPr>
              <a:t>If the post-dinner glucose level remains elevated, then an additional injection of rapid acting insulin is given just prior to dinner</a:t>
            </a:r>
            <a:r>
              <a:rPr lang="en-US" sz="3200" b="1" dirty="0"/>
              <a:t>. </a:t>
            </a:r>
            <a:endParaRPr lang="en-US" sz="3200" b="1" dirty="0" smtClean="0"/>
          </a:p>
          <a:p>
            <a:pPr algn="l" rtl="0"/>
            <a:r>
              <a:rPr lang="en-US" sz="3200" b="1" dirty="0" smtClean="0"/>
              <a:t>If </a:t>
            </a:r>
            <a:r>
              <a:rPr lang="en-US" sz="3200" b="1" dirty="0"/>
              <a:t>fasting glucose is elevated, </a:t>
            </a:r>
            <a:r>
              <a:rPr lang="en-US" sz="3200" b="1" dirty="0">
                <a:solidFill>
                  <a:srgbClr val="FF0000"/>
                </a:solidFill>
              </a:rPr>
              <a:t>intermediate acting insulin </a:t>
            </a:r>
            <a:r>
              <a:rPr lang="en-US" sz="3200" b="1" dirty="0"/>
              <a:t>can be given along with the dinner dose of rapid acting insulin, or can be administered separately at bedtime. </a:t>
            </a:r>
            <a:endParaRPr lang="en-US" sz="3200" b="1" dirty="0" smtClean="0"/>
          </a:p>
        </p:txBody>
      </p:sp>
      <p:sp>
        <p:nvSpPr>
          <p:cNvPr id="5" name="Date Placeholder 4"/>
          <p:cNvSpPr>
            <a:spLocks noGrp="1"/>
          </p:cNvSpPr>
          <p:nvPr>
            <p:ph type="dt" sz="half" idx="10"/>
          </p:nvPr>
        </p:nvSpPr>
        <p:spPr/>
        <p:txBody>
          <a:bodyPr/>
          <a:lstStyle/>
          <a:p>
            <a:fld id="{D870CD49-CFD1-4ADE-871A-75A2D2047A4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115</a:t>
            </a:fld>
            <a:endParaRPr lang="en-US"/>
          </a:p>
        </p:txBody>
      </p:sp>
    </p:spTree>
    <p:extLst>
      <p:ext uri="{BB962C8B-B14F-4D97-AF65-F5344CB8AC3E}">
        <p14:creationId xmlns:p14="http://schemas.microsoft.com/office/powerpoint/2010/main" val="12787532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a:bodyPr>
          <a:lstStyle/>
          <a:p>
            <a:pPr algn="l" rtl="0"/>
            <a:r>
              <a:rPr lang="en-US" sz="3200" b="1" dirty="0"/>
              <a:t>Sometimes an </a:t>
            </a:r>
            <a:r>
              <a:rPr lang="en-US" sz="3200" b="1" dirty="0">
                <a:solidFill>
                  <a:srgbClr val="FF0000"/>
                </a:solidFill>
              </a:rPr>
              <a:t>additional dose of rapid acting insulin is necessary to maintain </a:t>
            </a:r>
            <a:r>
              <a:rPr lang="en-US" sz="3200" b="1" dirty="0" err="1">
                <a:solidFill>
                  <a:srgbClr val="FF0000"/>
                </a:solidFill>
              </a:rPr>
              <a:t>euglycemia</a:t>
            </a:r>
            <a:r>
              <a:rPr lang="en-US" sz="3200" b="1" dirty="0">
                <a:solidFill>
                  <a:srgbClr val="FF0000"/>
                </a:solidFill>
              </a:rPr>
              <a:t> after lunch, so that a total of four injections per day are needed.</a:t>
            </a:r>
            <a:r>
              <a:rPr lang="en-US" sz="3200" b="1" dirty="0"/>
              <a:t> </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116</a:t>
            </a:fld>
            <a:endParaRPr lang="en-US"/>
          </a:p>
        </p:txBody>
      </p:sp>
    </p:spTree>
    <p:extLst>
      <p:ext uri="{BB962C8B-B14F-4D97-AF65-F5344CB8AC3E}">
        <p14:creationId xmlns:p14="http://schemas.microsoft.com/office/powerpoint/2010/main" val="25304020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lnSpcReduction="10000"/>
          </a:bodyPr>
          <a:lstStyle/>
          <a:p>
            <a:pPr algn="l" rtl="0"/>
            <a:r>
              <a:rPr lang="en-US" sz="3200" b="1" dirty="0">
                <a:solidFill>
                  <a:srgbClr val="FF0000"/>
                </a:solidFill>
              </a:rPr>
              <a:t>A four times per day regimen </a:t>
            </a:r>
            <a:r>
              <a:rPr lang="en-US" sz="3200" b="1" dirty="0"/>
              <a:t>improved glycemic control and perinatal outcome compared to a twice-daily regimen in one randomized </a:t>
            </a:r>
            <a:r>
              <a:rPr lang="en-US" sz="3200" b="1" dirty="0" smtClean="0"/>
              <a:t>trial, </a:t>
            </a:r>
            <a:r>
              <a:rPr lang="en-US" sz="3200" b="1" dirty="0"/>
              <a:t>although </a:t>
            </a:r>
            <a:r>
              <a:rPr lang="en-US" sz="3200" b="1" dirty="0" err="1">
                <a:solidFill>
                  <a:srgbClr val="FF0000"/>
                </a:solidFill>
              </a:rPr>
              <a:t>macrosomia</a:t>
            </a:r>
            <a:r>
              <a:rPr lang="en-US" sz="3200" b="1" dirty="0">
                <a:solidFill>
                  <a:srgbClr val="FF0000"/>
                </a:solidFill>
              </a:rPr>
              <a:t> rates were not impacted</a:t>
            </a:r>
            <a:r>
              <a:rPr lang="en-US" sz="3200" b="1" dirty="0"/>
              <a:t>. </a:t>
            </a:r>
            <a:endParaRPr lang="en-US" sz="3200" b="1" dirty="0" smtClean="0"/>
          </a:p>
          <a:p>
            <a:pPr algn="l" rtl="0"/>
            <a:r>
              <a:rPr lang="en-US" sz="3200" b="1" dirty="0" smtClean="0"/>
              <a:t>Subsequent </a:t>
            </a:r>
            <a:r>
              <a:rPr lang="en-US" sz="3200" b="1" dirty="0"/>
              <a:t>adjustments in the various components of the insulin regimen are made </a:t>
            </a:r>
            <a:r>
              <a:rPr lang="en-US" sz="3200" b="1" dirty="0">
                <a:solidFill>
                  <a:srgbClr val="FF0000"/>
                </a:solidFill>
              </a:rPr>
              <a:t>based upon the corresponding glucose </a:t>
            </a:r>
            <a:r>
              <a:rPr lang="en-US" sz="3200" b="1" dirty="0"/>
              <a:t>levels. </a:t>
            </a:r>
            <a:endParaRPr lang="en-US" sz="3200" b="1" dirty="0" smtClean="0"/>
          </a:p>
          <a:p>
            <a:pPr algn="l" rtl="0"/>
            <a:endParaRPr lang="en-US"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117</a:t>
            </a:fld>
            <a:endParaRPr lang="en-US"/>
          </a:p>
        </p:txBody>
      </p:sp>
    </p:spTree>
    <p:extLst>
      <p:ext uri="{BB962C8B-B14F-4D97-AF65-F5344CB8AC3E}">
        <p14:creationId xmlns:p14="http://schemas.microsoft.com/office/powerpoint/2010/main" val="35630695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solidFill>
                  <a:srgbClr val="FF0000"/>
                </a:solidFill>
              </a:rPr>
              <a:t>Because any insulin regimen requires serial readjustment of dosage in response to specific fasting or postprandial glucose </a:t>
            </a:r>
            <a:r>
              <a:rPr lang="en-US" sz="2800" b="1" dirty="0"/>
              <a:t>levels, the starting dose should be considered just that, a starting point. </a:t>
            </a:r>
          </a:p>
          <a:p>
            <a:pPr algn="l" rtl="0"/>
            <a:r>
              <a:rPr lang="en-US" sz="2800" b="1" dirty="0">
                <a:solidFill>
                  <a:srgbClr val="FF0000"/>
                </a:solidFill>
              </a:rPr>
              <a:t>Adjustments in insulin dosage in response </a:t>
            </a:r>
            <a:r>
              <a:rPr lang="en-US" sz="2800" b="1" dirty="0"/>
              <a:t>to high glucose values are typically in the range of </a:t>
            </a:r>
            <a:r>
              <a:rPr lang="en-US" sz="2800" b="1" dirty="0">
                <a:solidFill>
                  <a:srgbClr val="FF0000"/>
                </a:solidFill>
              </a:rPr>
              <a:t>10 to 20 percent</a:t>
            </a:r>
            <a:r>
              <a:rPr lang="en-US" sz="2800" b="1" dirty="0"/>
              <a:t>, particularly in </a:t>
            </a:r>
            <a:r>
              <a:rPr lang="en-US" sz="2800" b="1" dirty="0">
                <a:solidFill>
                  <a:srgbClr val="FF0000"/>
                </a:solidFill>
              </a:rPr>
              <a:t>obese patients with GDM </a:t>
            </a:r>
            <a:r>
              <a:rPr lang="en-US" sz="2800" b="1" dirty="0"/>
              <a:t>who are </a:t>
            </a:r>
            <a:r>
              <a:rPr lang="en-US" sz="2800" b="1" dirty="0">
                <a:solidFill>
                  <a:srgbClr val="FF0000"/>
                </a:solidFill>
              </a:rPr>
              <a:t>unlikely to develop hypoglycemia unless a meal is omitted after insulin is given</a:t>
            </a:r>
            <a:r>
              <a:rPr lang="en-US" sz="2800" b="1" dirty="0"/>
              <a: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118</a:t>
            </a:fld>
            <a:endParaRPr lang="en-US"/>
          </a:p>
        </p:txBody>
      </p:sp>
    </p:spTree>
    <p:extLst>
      <p:ext uri="{BB962C8B-B14F-4D97-AF65-F5344CB8AC3E}">
        <p14:creationId xmlns:p14="http://schemas.microsoft.com/office/powerpoint/2010/main" val="4710929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en-US" dirty="0"/>
          </a:p>
        </p:txBody>
      </p:sp>
      <p:sp>
        <p:nvSpPr>
          <p:cNvPr id="3" name="Content Placeholder 2"/>
          <p:cNvSpPr>
            <a:spLocks noGrp="1"/>
          </p:cNvSpPr>
          <p:nvPr>
            <p:ph idx="1"/>
          </p:nvPr>
        </p:nvSpPr>
        <p:spPr/>
        <p:txBody>
          <a:bodyPr>
            <a:noAutofit/>
          </a:bodyPr>
          <a:lstStyle/>
          <a:p>
            <a:pPr algn="l" rtl="0"/>
            <a:r>
              <a:rPr lang="en-US" sz="2800" b="1" dirty="0"/>
              <a:t>The titration of insulin dose to blood glucose levels is based </a:t>
            </a:r>
            <a:r>
              <a:rPr lang="en-US" sz="2800" b="1" dirty="0">
                <a:solidFill>
                  <a:srgbClr val="FF0000"/>
                </a:solidFill>
              </a:rPr>
              <a:t>upon frequent self-monitoring</a:t>
            </a:r>
            <a:r>
              <a:rPr lang="en-US" sz="2800" b="1" dirty="0"/>
              <a:t>. </a:t>
            </a:r>
            <a:endParaRPr lang="en-US" sz="2800" b="1" dirty="0" smtClean="0"/>
          </a:p>
          <a:p>
            <a:pPr algn="l" rtl="0"/>
            <a:r>
              <a:rPr lang="en-US" sz="2800" b="1" dirty="0" smtClean="0">
                <a:solidFill>
                  <a:srgbClr val="FF0000"/>
                </a:solidFill>
              </a:rPr>
              <a:t>Four </a:t>
            </a:r>
            <a:r>
              <a:rPr lang="en-US" sz="2800" b="1" dirty="0">
                <a:solidFill>
                  <a:srgbClr val="FF0000"/>
                </a:solidFill>
              </a:rPr>
              <a:t>to six glucose measurements each day are needed to optimize therapy (fasting and one or two hours postprandial </a:t>
            </a:r>
            <a:r>
              <a:rPr lang="en-US" sz="2800" b="1" dirty="0"/>
              <a:t>with the </a:t>
            </a:r>
            <a:r>
              <a:rPr lang="en-US" sz="2800" b="1" dirty="0">
                <a:solidFill>
                  <a:srgbClr val="FF0000"/>
                </a:solidFill>
              </a:rPr>
              <a:t>possible addition of pre-lunch and pre-dinner) </a:t>
            </a:r>
            <a:r>
              <a:rPr lang="en-US" sz="2800" b="1" dirty="0"/>
              <a:t>and ensure a </a:t>
            </a:r>
            <a:r>
              <a:rPr lang="en-US" sz="2800" b="1" dirty="0">
                <a:solidFill>
                  <a:srgbClr val="FF0000"/>
                </a:solidFill>
              </a:rPr>
              <a:t>smooth increase of insulin as insulin requirements increase with pregnancy progression</a:t>
            </a:r>
            <a:r>
              <a:rPr lang="en-US" sz="2800" b="1" dirty="0"/>
              <a:t>. </a:t>
            </a:r>
            <a:endParaRPr lang="en-US" sz="2800" b="1" dirty="0" smtClean="0"/>
          </a:p>
        </p:txBody>
      </p:sp>
      <p:sp>
        <p:nvSpPr>
          <p:cNvPr id="5" name="Date Placeholder 4"/>
          <p:cNvSpPr>
            <a:spLocks noGrp="1"/>
          </p:cNvSpPr>
          <p:nvPr>
            <p:ph type="dt" sz="half" idx="10"/>
          </p:nvPr>
        </p:nvSpPr>
        <p:spPr/>
        <p:txBody>
          <a:bodyPr/>
          <a:lstStyle/>
          <a:p>
            <a:fld id="{E2AA2E38-9527-4730-AB58-5FDB88E8D55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119</a:t>
            </a:fld>
            <a:endParaRPr lang="en-US"/>
          </a:p>
        </p:txBody>
      </p:sp>
    </p:spTree>
    <p:extLst>
      <p:ext uri="{BB962C8B-B14F-4D97-AF65-F5344CB8AC3E}">
        <p14:creationId xmlns:p14="http://schemas.microsoft.com/office/powerpoint/2010/main" val="211624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4 Significance</a:t>
            </a:r>
            <a:endParaRPr lang="en-US" dirty="0"/>
          </a:p>
        </p:txBody>
      </p:sp>
      <p:sp>
        <p:nvSpPr>
          <p:cNvPr id="3" name="Content Placeholder 2"/>
          <p:cNvSpPr>
            <a:spLocks noGrp="1"/>
          </p:cNvSpPr>
          <p:nvPr>
            <p:ph idx="1"/>
          </p:nvPr>
        </p:nvSpPr>
        <p:spPr/>
        <p:txBody>
          <a:bodyPr>
            <a:normAutofit/>
          </a:bodyPr>
          <a:lstStyle/>
          <a:p>
            <a:pPr algn="l" rtl="0"/>
            <a:r>
              <a:rPr lang="en-US" sz="2800" b="1" dirty="0"/>
              <a:t>Importantly, the risks of these outcomes increase as </a:t>
            </a:r>
            <a:r>
              <a:rPr lang="en-US" sz="2800" b="1" dirty="0">
                <a:solidFill>
                  <a:srgbClr val="FF0000"/>
                </a:solidFill>
              </a:rPr>
              <a:t>maternal fasting plasma glucose levels increase above 75 mg/</a:t>
            </a:r>
            <a:r>
              <a:rPr lang="en-US" sz="2800" b="1" dirty="0" err="1">
                <a:solidFill>
                  <a:srgbClr val="FF0000"/>
                </a:solidFill>
              </a:rPr>
              <a:t>dL</a:t>
            </a:r>
            <a:r>
              <a:rPr lang="en-US" sz="2800" b="1" dirty="0">
                <a:solidFill>
                  <a:srgbClr val="FF0000"/>
                </a:solidFill>
              </a:rPr>
              <a:t> (4.2 </a:t>
            </a:r>
            <a:r>
              <a:rPr lang="en-US" sz="2800" b="1" dirty="0" err="1">
                <a:solidFill>
                  <a:srgbClr val="FF0000"/>
                </a:solidFill>
              </a:rPr>
              <a:t>mmol</a:t>
            </a:r>
            <a:r>
              <a:rPr lang="en-US" sz="2800" b="1" dirty="0">
                <a:solidFill>
                  <a:srgbClr val="FF0000"/>
                </a:solidFill>
              </a:rPr>
              <a:t>/L) </a:t>
            </a:r>
            <a:r>
              <a:rPr lang="en-US" sz="2800" b="1" dirty="0"/>
              <a:t>and as </a:t>
            </a:r>
            <a:r>
              <a:rPr lang="en-US" sz="2800" b="1" dirty="0">
                <a:solidFill>
                  <a:srgbClr val="FF0000"/>
                </a:solidFill>
              </a:rPr>
              <a:t>the one-hour and two-hour oral glucose tolerance test (GTT) values increase</a:t>
            </a:r>
            <a:r>
              <a:rPr lang="en-US" sz="2800" b="1" dirty="0"/>
              <a:t>. </a:t>
            </a:r>
            <a:endParaRPr lang="en-US" sz="2800" b="1" dirty="0" smtClean="0"/>
          </a:p>
          <a:p>
            <a:pPr algn="l" rtl="0"/>
            <a:r>
              <a:rPr lang="en-US" sz="2800" b="1" dirty="0" smtClean="0">
                <a:solidFill>
                  <a:srgbClr val="FF0000"/>
                </a:solidFill>
              </a:rPr>
              <a:t>This </a:t>
            </a:r>
            <a:r>
              <a:rPr lang="en-US" sz="2800" b="1" dirty="0">
                <a:solidFill>
                  <a:srgbClr val="FF0000"/>
                </a:solidFill>
              </a:rPr>
              <a:t>is a continuous effect</a:t>
            </a:r>
            <a:r>
              <a:rPr lang="en-US" sz="2800" b="1" dirty="0"/>
              <a:t>; there is </a:t>
            </a:r>
            <a:r>
              <a:rPr lang="en-US" sz="2800" b="1" dirty="0">
                <a:solidFill>
                  <a:srgbClr val="FF0000"/>
                </a:solidFill>
              </a:rPr>
              <a:t>no clear threshold </a:t>
            </a:r>
            <a:r>
              <a:rPr lang="en-US" sz="2800" b="1" dirty="0"/>
              <a:t>that defines patients at increased risk of adverse </a:t>
            </a:r>
            <a:r>
              <a:rPr lang="en-US" sz="2800" b="1" dirty="0" smtClean="0"/>
              <a:t>outcome </a:t>
            </a:r>
            <a:r>
              <a:rPr lang="en-US" b="1" dirty="0"/>
              <a:t> </a:t>
            </a:r>
          </a:p>
        </p:txBody>
      </p:sp>
      <p:sp>
        <p:nvSpPr>
          <p:cNvPr id="5" name="Date Placeholder 4"/>
          <p:cNvSpPr>
            <a:spLocks noGrp="1"/>
          </p:cNvSpPr>
          <p:nvPr>
            <p:ph type="dt" sz="half" idx="10"/>
          </p:nvPr>
        </p:nvSpPr>
        <p:spPr/>
        <p:txBody>
          <a:bodyPr/>
          <a:lstStyle/>
          <a:p>
            <a:fld id="{D322C4C7-0141-4657-B45C-6C279D852B7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12</a:t>
            </a:fld>
            <a:endParaRPr lang="en-US"/>
          </a:p>
        </p:txBody>
      </p:sp>
    </p:spTree>
    <p:extLst>
      <p:ext uri="{BB962C8B-B14F-4D97-AF65-F5344CB8AC3E}">
        <p14:creationId xmlns:p14="http://schemas.microsoft.com/office/powerpoint/2010/main" val="5824439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lstStyle/>
          <a:p>
            <a:pPr algn="l" rtl="0"/>
            <a:r>
              <a:rPr lang="en-US" sz="3200" b="1" dirty="0">
                <a:solidFill>
                  <a:srgbClr val="FF0000"/>
                </a:solidFill>
              </a:rPr>
              <a:t>Twin gestations complicated by GDM may require an approximate doubling of the insulin requirement </a:t>
            </a:r>
            <a:r>
              <a:rPr lang="en-US" sz="3200" b="1" dirty="0"/>
              <a:t>throughout pregnancy.</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120</a:t>
            </a:fld>
            <a:endParaRPr lang="en-US"/>
          </a:p>
        </p:txBody>
      </p:sp>
    </p:spTree>
    <p:extLst>
      <p:ext uri="{BB962C8B-B14F-4D97-AF65-F5344CB8AC3E}">
        <p14:creationId xmlns:p14="http://schemas.microsoft.com/office/powerpoint/2010/main" val="38021853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solidFill>
                  <a:srgbClr val="FF0000"/>
                </a:solidFill>
              </a:rPr>
              <a:t>Hypoglycemia remote from meal or snack time is rare in women with GDM</a:t>
            </a:r>
            <a:r>
              <a:rPr lang="en-US" sz="2800" b="1" dirty="0"/>
              <a:t>, and is treated by administering </a:t>
            </a:r>
            <a:r>
              <a:rPr lang="en-US" sz="2800" b="1" dirty="0">
                <a:solidFill>
                  <a:srgbClr val="FF0000"/>
                </a:solidFill>
              </a:rPr>
              <a:t>10 to 20 g of a mixed protein and carbohydrate snack immediately</a:t>
            </a:r>
            <a:r>
              <a:rPr lang="en-US" sz="2800" b="1" dirty="0"/>
              <a:t>. </a:t>
            </a:r>
            <a:endParaRPr lang="en-US" sz="2800" b="1" dirty="0" smtClean="0"/>
          </a:p>
          <a:p>
            <a:pPr algn="l" rtl="0"/>
            <a:r>
              <a:rPr lang="en-US" sz="2800" b="1" dirty="0" smtClean="0"/>
              <a:t>The </a:t>
            </a:r>
            <a:r>
              <a:rPr lang="en-US" sz="2800" b="1" dirty="0"/>
              <a:t>administration of a </a:t>
            </a:r>
            <a:r>
              <a:rPr lang="en-US" sz="2800" b="1" dirty="0">
                <a:solidFill>
                  <a:srgbClr val="FF0000"/>
                </a:solidFill>
              </a:rPr>
              <a:t>pure simple sugar in a pregnant woman with diabetes may lead to rapid elevation of glucose </a:t>
            </a:r>
            <a:r>
              <a:rPr lang="en-US" sz="2800" b="1" dirty="0"/>
              <a:t>followed by </a:t>
            </a:r>
            <a:r>
              <a:rPr lang="en-US" sz="2800" b="1" dirty="0">
                <a:solidFill>
                  <a:srgbClr val="FF0000"/>
                </a:solidFill>
              </a:rPr>
              <a:t>rapid decline</a:t>
            </a:r>
            <a:r>
              <a:rPr lang="en-US" sz="2800" b="1" dirty="0"/>
              <a:t>. </a:t>
            </a:r>
            <a:endParaRPr lang="en-US" sz="2800" b="1" dirty="0" smtClean="0"/>
          </a:p>
          <a:p>
            <a:pPr algn="l" rtl="0"/>
            <a:r>
              <a:rPr lang="en-US" sz="2800" b="1" dirty="0" smtClean="0">
                <a:solidFill>
                  <a:srgbClr val="FF0000"/>
                </a:solidFill>
              </a:rPr>
              <a:t>The </a:t>
            </a:r>
            <a:r>
              <a:rPr lang="en-US" sz="2800" b="1" dirty="0">
                <a:solidFill>
                  <a:srgbClr val="FF0000"/>
                </a:solidFill>
              </a:rPr>
              <a:t>mixed protein and carbohydrate snack tends to dampen the fluctuation</a:t>
            </a:r>
            <a:r>
              <a:rPr lang="en-US" sz="2800" b="1" dirty="0"/>
              <a:t>. </a:t>
            </a:r>
            <a:endParaRPr lang="en-US" sz="2800" b="1" dirty="0" smtClean="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121</a:t>
            </a:fld>
            <a:endParaRPr lang="en-US"/>
          </a:p>
        </p:txBody>
      </p:sp>
    </p:spTree>
    <p:extLst>
      <p:ext uri="{BB962C8B-B14F-4D97-AF65-F5344CB8AC3E}">
        <p14:creationId xmlns:p14="http://schemas.microsoft.com/office/powerpoint/2010/main" val="16522511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en-US" dirty="0"/>
          </a:p>
        </p:txBody>
      </p:sp>
      <p:sp>
        <p:nvSpPr>
          <p:cNvPr id="3" name="Content Placeholder 2"/>
          <p:cNvSpPr>
            <a:spLocks noGrp="1"/>
          </p:cNvSpPr>
          <p:nvPr>
            <p:ph idx="1"/>
          </p:nvPr>
        </p:nvSpPr>
        <p:spPr/>
        <p:txBody>
          <a:bodyPr>
            <a:normAutofit/>
          </a:bodyPr>
          <a:lstStyle/>
          <a:p>
            <a:pPr algn="l" rtl="0"/>
            <a:r>
              <a:rPr lang="en-US" sz="2800" b="1" dirty="0"/>
              <a:t>An alternative approach to insulin therapy, somewhat more complex and likely most appropriate for individuals whose </a:t>
            </a:r>
            <a:r>
              <a:rPr lang="en-US" sz="2800" b="1" dirty="0">
                <a:solidFill>
                  <a:srgbClr val="FF0000"/>
                </a:solidFill>
              </a:rPr>
              <a:t>glucose levels are not well controlled with simpler paradigms, is described </a:t>
            </a:r>
            <a:r>
              <a:rPr lang="en-US" sz="2800" b="1" dirty="0"/>
              <a:t>below:</a:t>
            </a:r>
          </a:p>
          <a:p>
            <a:pPr marL="457200" lvl="1" indent="0" algn="l" rtl="0">
              <a:buNone/>
            </a:pPr>
            <a:r>
              <a:rPr lang="en-US" sz="2800" b="1" dirty="0"/>
              <a:t>●If insulin is required because the fasting blood glucose concentration is high, an </a:t>
            </a:r>
            <a:r>
              <a:rPr lang="en-US" sz="2800" b="1" dirty="0">
                <a:solidFill>
                  <a:srgbClr val="FF0000"/>
                </a:solidFill>
              </a:rPr>
              <a:t>intermediate-acting insulin, such as NPH insulin, is given before bedtime; an initial dose of 0.2 unit/kg body weight is utilized</a:t>
            </a:r>
            <a:r>
              <a:rPr lang="en-US" sz="2800" b="1" dirty="0" smtClean="0"/>
              <a:t>.</a:t>
            </a:r>
            <a:endParaRPr lang="en-US" sz="2800" b="1" dirty="0"/>
          </a:p>
        </p:txBody>
      </p:sp>
      <p:sp>
        <p:nvSpPr>
          <p:cNvPr id="5" name="Date Placeholder 4"/>
          <p:cNvSpPr>
            <a:spLocks noGrp="1"/>
          </p:cNvSpPr>
          <p:nvPr>
            <p:ph type="dt" sz="half" idx="10"/>
          </p:nvPr>
        </p:nvSpPr>
        <p:spPr/>
        <p:txBody>
          <a:bodyPr/>
          <a:lstStyle/>
          <a:p>
            <a:fld id="{18BFB3F1-71DA-4ABE-BE5C-FA7367961B17}"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122</a:t>
            </a:fld>
            <a:endParaRPr lang="en-US"/>
          </a:p>
        </p:txBody>
      </p:sp>
    </p:spTree>
    <p:extLst>
      <p:ext uri="{BB962C8B-B14F-4D97-AF65-F5344CB8AC3E}">
        <p14:creationId xmlns:p14="http://schemas.microsoft.com/office/powerpoint/2010/main" val="3757865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lstStyle/>
          <a:p>
            <a:pPr marL="342900" lvl="1" indent="-342900" algn="l" rtl="0">
              <a:buClr>
                <a:schemeClr val="accent1"/>
              </a:buClr>
              <a:buSzPct val="75000"/>
              <a:buFont typeface="Wingdings" pitchFamily="2" charset="2"/>
              <a:buChar char=""/>
            </a:pPr>
            <a:r>
              <a:rPr lang="en-US" sz="3200" b="1" dirty="0"/>
              <a:t>●If postprandial blood glucose concentrations are high, rapid-acting insulin analogs such as </a:t>
            </a:r>
            <a:r>
              <a:rPr lang="en-US" sz="3200" b="1" u="sng" dirty="0">
                <a:hlinkClick r:id="rId2"/>
              </a:rPr>
              <a:t>in</a:t>
            </a:r>
            <a:r>
              <a:rPr lang="en-US" sz="3200" b="1" u="sng" dirty="0">
                <a:solidFill>
                  <a:srgbClr val="FF0000"/>
                </a:solidFill>
                <a:hlinkClick r:id="rId2"/>
              </a:rPr>
              <a:t>sulin </a:t>
            </a:r>
            <a:r>
              <a:rPr lang="en-US" sz="3200" b="1" u="sng" dirty="0" err="1">
                <a:solidFill>
                  <a:srgbClr val="FF0000"/>
                </a:solidFill>
                <a:hlinkClick r:id="rId2"/>
              </a:rPr>
              <a:t>aspart</a:t>
            </a:r>
            <a:r>
              <a:rPr lang="en-US" sz="3200" b="1" dirty="0">
                <a:solidFill>
                  <a:srgbClr val="FF0000"/>
                </a:solidFill>
              </a:rPr>
              <a:t> or </a:t>
            </a:r>
            <a:r>
              <a:rPr lang="en-US" sz="3200" b="1" u="sng" dirty="0">
                <a:solidFill>
                  <a:srgbClr val="FF0000"/>
                </a:solidFill>
                <a:hlinkClick r:id="rId3"/>
              </a:rPr>
              <a:t>insulin </a:t>
            </a:r>
            <a:r>
              <a:rPr lang="en-US" sz="3200" b="1" u="sng" dirty="0" err="1">
                <a:solidFill>
                  <a:srgbClr val="FF0000"/>
                </a:solidFill>
                <a:hlinkClick r:id="rId3"/>
              </a:rPr>
              <a:t>lispro</a:t>
            </a:r>
            <a:r>
              <a:rPr lang="en-US" sz="3200" b="1" dirty="0">
                <a:solidFill>
                  <a:srgbClr val="FF0000"/>
                </a:solidFill>
              </a:rPr>
              <a:t> are given before meals at a dose calculated to be 1.5 units per 10 grams carbohydrate in the breakfast meal and 1 unit per 10 grams carbohydrate in the lunch and dinner meals</a:t>
            </a:r>
            <a:r>
              <a:rPr lang="en-US" sz="3200" b="1" dirty="0"/>
              <a:t>.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123</a:t>
            </a:fld>
            <a:endParaRPr lang="en-US"/>
          </a:p>
        </p:txBody>
      </p:sp>
    </p:spTree>
    <p:extLst>
      <p:ext uri="{BB962C8B-B14F-4D97-AF65-F5344CB8AC3E}">
        <p14:creationId xmlns:p14="http://schemas.microsoft.com/office/powerpoint/2010/main" val="24463311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en-US" dirty="0"/>
          </a:p>
        </p:txBody>
      </p:sp>
      <p:sp>
        <p:nvSpPr>
          <p:cNvPr id="3" name="Content Placeholder 2"/>
          <p:cNvSpPr>
            <a:spLocks noGrp="1"/>
          </p:cNvSpPr>
          <p:nvPr>
            <p:ph idx="1"/>
          </p:nvPr>
        </p:nvSpPr>
        <p:spPr/>
        <p:txBody>
          <a:bodyPr>
            <a:normAutofit/>
          </a:bodyPr>
          <a:lstStyle/>
          <a:p>
            <a:pPr algn="l" rtl="0"/>
            <a:r>
              <a:rPr lang="en-US" sz="2800" dirty="0"/>
              <a:t>●</a:t>
            </a:r>
            <a:r>
              <a:rPr lang="en-US" sz="2800" b="1" dirty="0"/>
              <a:t>If </a:t>
            </a:r>
            <a:r>
              <a:rPr lang="en-US" sz="2800" b="1" dirty="0">
                <a:solidFill>
                  <a:srgbClr val="FF0000"/>
                </a:solidFill>
              </a:rPr>
              <a:t>both </a:t>
            </a:r>
            <a:r>
              <a:rPr lang="en-US" sz="2800" b="1" dirty="0" err="1">
                <a:solidFill>
                  <a:srgbClr val="FF0000"/>
                </a:solidFill>
              </a:rPr>
              <a:t>preprandial</a:t>
            </a:r>
            <a:r>
              <a:rPr lang="en-US" sz="2800" b="1" dirty="0">
                <a:solidFill>
                  <a:srgbClr val="FF0000"/>
                </a:solidFill>
              </a:rPr>
              <a:t> and postprandial blood glucose concentrations are high or if the woman's postprandial glucose levels can only be blunted if starvation ketosis occurs, </a:t>
            </a:r>
            <a:r>
              <a:rPr lang="en-US" sz="2800" b="1" dirty="0"/>
              <a:t>then a </a:t>
            </a:r>
            <a:r>
              <a:rPr lang="en-US" sz="2800" b="1" dirty="0">
                <a:solidFill>
                  <a:srgbClr val="FF0000"/>
                </a:solidFill>
              </a:rPr>
              <a:t>six injection per day regimen </a:t>
            </a:r>
            <a:r>
              <a:rPr lang="en-US" sz="2800" b="1" dirty="0"/>
              <a:t>is utilized. </a:t>
            </a:r>
            <a:endParaRPr lang="en-US" sz="2800" b="1" dirty="0" smtClean="0"/>
          </a:p>
          <a:p>
            <a:pPr algn="l" rtl="0"/>
            <a:r>
              <a:rPr lang="en-US" sz="2800" b="1" dirty="0" smtClean="0"/>
              <a:t>The </a:t>
            </a:r>
            <a:r>
              <a:rPr lang="en-US" sz="2800" b="1" dirty="0"/>
              <a:t>total starting dose is </a:t>
            </a:r>
            <a:r>
              <a:rPr lang="en-US" sz="2800" b="1" dirty="0">
                <a:solidFill>
                  <a:srgbClr val="FF0000"/>
                </a:solidFill>
              </a:rPr>
              <a:t>0.7 unit/kg up to week 12, 0.8 unit/kg for weeks 13 to 26, 0.9 unit/kg for weeks 26 to 36, and 1.0 unit/kg for weeks 36 to term</a:t>
            </a:r>
            <a:r>
              <a:rPr lang="en-US" sz="2800" b="1" dirty="0"/>
              <a:t>. </a:t>
            </a:r>
            <a:endParaRPr lang="en-US" sz="2800" b="1" dirty="0" smtClean="0"/>
          </a:p>
        </p:txBody>
      </p:sp>
      <p:sp>
        <p:nvSpPr>
          <p:cNvPr id="5" name="Date Placeholder 4"/>
          <p:cNvSpPr>
            <a:spLocks noGrp="1"/>
          </p:cNvSpPr>
          <p:nvPr>
            <p:ph type="dt" sz="half" idx="10"/>
          </p:nvPr>
        </p:nvSpPr>
        <p:spPr/>
        <p:txBody>
          <a:bodyPr/>
          <a:lstStyle/>
          <a:p>
            <a:fld id="{6ED37EC1-3F9B-4EF5-9B3D-370361696DC1}"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124</a:t>
            </a:fld>
            <a:endParaRPr lang="en-US"/>
          </a:p>
        </p:txBody>
      </p:sp>
    </p:spTree>
    <p:extLst>
      <p:ext uri="{BB962C8B-B14F-4D97-AF65-F5344CB8AC3E}">
        <p14:creationId xmlns:p14="http://schemas.microsoft.com/office/powerpoint/2010/main" val="8313321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lstStyle/>
          <a:p>
            <a:pPr algn="l" rtl="0"/>
            <a:r>
              <a:rPr lang="en-US" sz="2800" b="1" dirty="0"/>
              <a:t>In a </a:t>
            </a:r>
            <a:r>
              <a:rPr lang="en-US" sz="2800" b="1" dirty="0">
                <a:solidFill>
                  <a:srgbClr val="FF0000"/>
                </a:solidFill>
              </a:rPr>
              <a:t>severely obese woman</a:t>
            </a:r>
            <a:r>
              <a:rPr lang="en-US" sz="2800" b="1" dirty="0"/>
              <a:t>, the initial doses of insulin may need to be </a:t>
            </a:r>
            <a:r>
              <a:rPr lang="en-US" sz="2800" b="1" dirty="0">
                <a:solidFill>
                  <a:srgbClr val="FF0000"/>
                </a:solidFill>
              </a:rPr>
              <a:t>increased to 1.5 to 2.0 units/kg to </a:t>
            </a:r>
            <a:r>
              <a:rPr lang="en-US" sz="2800" b="1" dirty="0"/>
              <a:t>overcome the combined </a:t>
            </a:r>
            <a:r>
              <a:rPr lang="en-US" sz="2800" b="1" dirty="0">
                <a:solidFill>
                  <a:srgbClr val="FF0000"/>
                </a:solidFill>
              </a:rPr>
              <a:t>insulin resistance of pregnancy and obesity</a:t>
            </a:r>
            <a:r>
              <a:rPr lang="en-US" sz="2800" b="1" dirty="0"/>
              <a:t>.</a:t>
            </a:r>
          </a:p>
          <a:p>
            <a:pPr algn="l" rtl="0"/>
            <a:r>
              <a:rPr lang="en-US" sz="2800" b="1" dirty="0"/>
              <a:t>The insulin is divided according to the following schedule: </a:t>
            </a:r>
            <a:r>
              <a:rPr lang="en-US" sz="2800" b="1" dirty="0">
                <a:solidFill>
                  <a:srgbClr val="FF0000"/>
                </a:solidFill>
              </a:rPr>
              <a:t>50 percent as NPH insulin (given in three equal doses before breakfast, before dinner and before bedtime) and 50 percent as three </a:t>
            </a:r>
            <a:r>
              <a:rPr lang="en-US" sz="2800" b="1" dirty="0" err="1">
                <a:solidFill>
                  <a:srgbClr val="FF0000"/>
                </a:solidFill>
              </a:rPr>
              <a:t>preprandial</a:t>
            </a:r>
            <a:r>
              <a:rPr lang="en-US" sz="2800" b="1" dirty="0">
                <a:solidFill>
                  <a:srgbClr val="FF0000"/>
                </a:solidFill>
              </a:rPr>
              <a:t> rapid-acting insulin injections</a:t>
            </a:r>
            <a:r>
              <a:rPr lang="en-US" sz="2800" b="1" dirty="0"/>
              <a:t>.</a:t>
            </a:r>
          </a:p>
          <a:p>
            <a:pPr algn="l" rtl="0"/>
            <a:endParaRPr lang="en-US"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125</a:t>
            </a:fld>
            <a:endParaRPr lang="en-US"/>
          </a:p>
        </p:txBody>
      </p:sp>
    </p:spTree>
    <p:extLst>
      <p:ext uri="{BB962C8B-B14F-4D97-AF65-F5344CB8AC3E}">
        <p14:creationId xmlns:p14="http://schemas.microsoft.com/office/powerpoint/2010/main" val="15009914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31. Insulin</a:t>
            </a:r>
            <a:endParaRPr lang="fa-IR" dirty="0"/>
          </a:p>
        </p:txBody>
      </p:sp>
      <p:sp>
        <p:nvSpPr>
          <p:cNvPr id="3" name="Content Placeholder 2"/>
          <p:cNvSpPr>
            <a:spLocks noGrp="1"/>
          </p:cNvSpPr>
          <p:nvPr>
            <p:ph idx="1"/>
          </p:nvPr>
        </p:nvSpPr>
        <p:spPr/>
        <p:txBody>
          <a:bodyPr/>
          <a:lstStyle/>
          <a:p>
            <a:pPr algn="l" rtl="0"/>
            <a:r>
              <a:rPr lang="en-US" sz="3200" b="1" dirty="0">
                <a:solidFill>
                  <a:srgbClr val="FF0000"/>
                </a:solidFill>
              </a:rPr>
              <a:t>The three rapid acting insulin analogs (</a:t>
            </a:r>
            <a:r>
              <a:rPr lang="en-US" sz="3200" b="1" dirty="0" err="1">
                <a:solidFill>
                  <a:srgbClr val="FF0000"/>
                </a:solidFill>
              </a:rPr>
              <a:t>lispro</a:t>
            </a:r>
            <a:r>
              <a:rPr lang="en-US" sz="3200" b="1" dirty="0">
                <a:solidFill>
                  <a:srgbClr val="FF0000"/>
                </a:solidFill>
              </a:rPr>
              <a:t>, </a:t>
            </a:r>
            <a:r>
              <a:rPr lang="en-US" sz="3200" b="1" dirty="0" err="1">
                <a:solidFill>
                  <a:srgbClr val="FF0000"/>
                </a:solidFill>
              </a:rPr>
              <a:t>aspart</a:t>
            </a:r>
            <a:r>
              <a:rPr lang="en-US" sz="3200" b="1" dirty="0">
                <a:solidFill>
                  <a:srgbClr val="FF0000"/>
                </a:solidFill>
              </a:rPr>
              <a:t>, </a:t>
            </a:r>
            <a:r>
              <a:rPr lang="en-US" sz="3200" b="1" dirty="0" err="1">
                <a:solidFill>
                  <a:srgbClr val="FF0000"/>
                </a:solidFill>
              </a:rPr>
              <a:t>glulisine</a:t>
            </a:r>
            <a:r>
              <a:rPr lang="en-US" sz="3200" b="1" dirty="0">
                <a:solidFill>
                  <a:srgbClr val="FF0000"/>
                </a:solidFill>
              </a:rPr>
              <a:t>) are comparable in immunogenicity to human </a:t>
            </a:r>
            <a:r>
              <a:rPr lang="en-US" sz="3200" b="1" u="sng" dirty="0">
                <a:solidFill>
                  <a:srgbClr val="FF0000"/>
                </a:solidFill>
                <a:hlinkClick r:id="rId2"/>
              </a:rPr>
              <a:t>regular insulin</a:t>
            </a:r>
            <a:r>
              <a:rPr lang="en-US" sz="3200" b="1" dirty="0"/>
              <a:t>, but </a:t>
            </a:r>
            <a:r>
              <a:rPr lang="en-US" sz="3200" b="1" dirty="0">
                <a:solidFill>
                  <a:srgbClr val="FF0000"/>
                </a:solidFill>
              </a:rPr>
              <a:t>only </a:t>
            </a:r>
            <a:r>
              <a:rPr lang="en-US" sz="3200" b="1" dirty="0" err="1">
                <a:solidFill>
                  <a:srgbClr val="FF0000"/>
                </a:solidFill>
              </a:rPr>
              <a:t>lispro</a:t>
            </a:r>
            <a:r>
              <a:rPr lang="en-US" sz="3200" b="1" dirty="0">
                <a:solidFill>
                  <a:srgbClr val="FF0000"/>
                </a:solidFill>
              </a:rPr>
              <a:t> and </a:t>
            </a:r>
            <a:r>
              <a:rPr lang="en-US" sz="3200" b="1" dirty="0" err="1">
                <a:solidFill>
                  <a:srgbClr val="FF0000"/>
                </a:solidFill>
              </a:rPr>
              <a:t>aspart</a:t>
            </a:r>
            <a:r>
              <a:rPr lang="en-US" sz="3200" b="1" dirty="0">
                <a:solidFill>
                  <a:srgbClr val="FF0000"/>
                </a:solidFill>
              </a:rPr>
              <a:t> </a:t>
            </a:r>
            <a:r>
              <a:rPr lang="en-US" sz="3200" b="1" dirty="0"/>
              <a:t>have been investigated in pregnancy and shown to have </a:t>
            </a:r>
            <a:r>
              <a:rPr lang="en-US" sz="3200" b="1" dirty="0">
                <a:solidFill>
                  <a:srgbClr val="FF0000"/>
                </a:solidFill>
              </a:rPr>
              <a:t>acceptable safety profiles</a:t>
            </a:r>
            <a:r>
              <a:rPr lang="en-US" sz="3200" b="1" dirty="0"/>
              <a:t>, </a:t>
            </a:r>
            <a:r>
              <a:rPr lang="en-US" sz="3200" b="1" dirty="0">
                <a:solidFill>
                  <a:srgbClr val="FF0000"/>
                </a:solidFill>
              </a:rPr>
              <a:t>minimal transfer across the placenta, and no evidence of </a:t>
            </a:r>
            <a:r>
              <a:rPr lang="en-US" sz="3200" b="1" dirty="0" err="1">
                <a:solidFill>
                  <a:srgbClr val="FF0000"/>
                </a:solidFill>
              </a:rPr>
              <a:t>teratogenesis</a:t>
            </a:r>
            <a:r>
              <a:rPr lang="en-US" sz="3200" b="1" dirty="0"/>
              <a:t>.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126</a:t>
            </a:fld>
            <a:endParaRPr lang="en-US"/>
          </a:p>
        </p:txBody>
      </p:sp>
    </p:spTree>
    <p:extLst>
      <p:ext uri="{BB962C8B-B14F-4D97-AF65-F5344CB8AC3E}">
        <p14:creationId xmlns:p14="http://schemas.microsoft.com/office/powerpoint/2010/main" val="38346734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p:cNvSpPr>
            <a:spLocks noGrp="1" noChangeArrowheads="1"/>
          </p:cNvSpPr>
          <p:nvPr>
            <p:ph type="title"/>
          </p:nvPr>
        </p:nvSpPr>
        <p:spPr/>
        <p:txBody>
          <a:bodyPr/>
          <a:lstStyle/>
          <a:p>
            <a:pPr eaLnBrk="1" hangingPunct="1">
              <a:defRPr/>
            </a:pPr>
            <a:endParaRPr lang="en-US" smtClean="0"/>
          </a:p>
        </p:txBody>
      </p:sp>
      <p:pic>
        <p:nvPicPr>
          <p:cNvPr id="11267" name="Picture 4" descr="259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3975"/>
            <a:ext cx="9144000" cy="68595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169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32. Type </a:t>
            </a:r>
            <a:r>
              <a:rPr lang="en-US" b="1" dirty="0"/>
              <a:t>of </a:t>
            </a:r>
            <a:r>
              <a:rPr lang="en-US" b="1" dirty="0" smtClean="0"/>
              <a:t>insulin</a:t>
            </a:r>
            <a:r>
              <a:rPr lang="en-US" dirty="0" smtClean="0"/>
              <a:t> </a:t>
            </a:r>
            <a:endParaRPr lang="en-US" dirty="0"/>
          </a:p>
        </p:txBody>
      </p:sp>
      <p:sp>
        <p:nvSpPr>
          <p:cNvPr id="3" name="Content Placeholder 2"/>
          <p:cNvSpPr>
            <a:spLocks noGrp="1"/>
          </p:cNvSpPr>
          <p:nvPr>
            <p:ph idx="1"/>
          </p:nvPr>
        </p:nvSpPr>
        <p:spPr/>
        <p:txBody>
          <a:bodyPr>
            <a:normAutofit/>
          </a:bodyPr>
          <a:lstStyle/>
          <a:p>
            <a:pPr algn="l" rtl="0"/>
            <a:r>
              <a:rPr lang="en-US" sz="3200" b="1" dirty="0" smtClean="0"/>
              <a:t>Use </a:t>
            </a:r>
            <a:r>
              <a:rPr lang="en-US" sz="3200" b="1" dirty="0"/>
              <a:t>of </a:t>
            </a:r>
            <a:r>
              <a:rPr lang="en-US" sz="3200" b="1" dirty="0">
                <a:solidFill>
                  <a:srgbClr val="FF0000"/>
                </a:solidFill>
              </a:rPr>
              <a:t>insulin preparations of low antigenicity </a:t>
            </a:r>
            <a:r>
              <a:rPr lang="en-US" sz="3200" b="1" dirty="0"/>
              <a:t>may </a:t>
            </a:r>
            <a:r>
              <a:rPr lang="en-US" sz="3200" b="1" dirty="0">
                <a:solidFill>
                  <a:srgbClr val="FF0000"/>
                </a:solidFill>
              </a:rPr>
              <a:t>minimize the </a:t>
            </a:r>
            <a:r>
              <a:rPr lang="en-US" sz="3200" b="1" dirty="0" err="1">
                <a:solidFill>
                  <a:srgbClr val="FF0000"/>
                </a:solidFill>
              </a:rPr>
              <a:t>transplacental</a:t>
            </a:r>
            <a:r>
              <a:rPr lang="en-US" sz="3200" b="1" dirty="0">
                <a:solidFill>
                  <a:srgbClr val="FF0000"/>
                </a:solidFill>
              </a:rPr>
              <a:t> transport of insulin antibodies</a:t>
            </a:r>
            <a:r>
              <a:rPr lang="en-US" sz="3200" b="1" dirty="0"/>
              <a:t>: </a:t>
            </a:r>
            <a:r>
              <a:rPr lang="en-US" sz="3200" b="1" dirty="0">
                <a:solidFill>
                  <a:srgbClr val="FF0000"/>
                </a:solidFill>
              </a:rPr>
              <a:t>human insulin </a:t>
            </a:r>
            <a:r>
              <a:rPr lang="en-US" sz="3200" b="1" dirty="0"/>
              <a:t>is the </a:t>
            </a:r>
            <a:r>
              <a:rPr lang="en-US" sz="3200" b="1" dirty="0">
                <a:solidFill>
                  <a:srgbClr val="FF0000"/>
                </a:solidFill>
              </a:rPr>
              <a:t>least immunogenic </a:t>
            </a:r>
            <a:r>
              <a:rPr lang="en-US" sz="3200" b="1" dirty="0"/>
              <a:t>of the commercially available preparations. </a:t>
            </a:r>
            <a:endParaRPr lang="en-US" sz="3200" b="1" dirty="0" smtClean="0"/>
          </a:p>
          <a:p>
            <a:pPr algn="l" rtl="0"/>
            <a:r>
              <a:rPr lang="en-US" sz="3200" b="1" dirty="0" smtClean="0">
                <a:solidFill>
                  <a:srgbClr val="FF0000"/>
                </a:solidFill>
              </a:rPr>
              <a:t>Neonatal </a:t>
            </a:r>
            <a:r>
              <a:rPr lang="en-US" sz="3200" b="1" dirty="0">
                <a:solidFill>
                  <a:srgbClr val="FF0000"/>
                </a:solidFill>
              </a:rPr>
              <a:t>outcomes are similar to those of women treated with regular insulin </a:t>
            </a:r>
            <a:endParaRPr lang="en-US" sz="3200" b="1" dirty="0" smtClean="0">
              <a:solidFill>
                <a:srgbClr val="FF0000"/>
              </a:solidFill>
            </a:endParaRPr>
          </a:p>
        </p:txBody>
      </p:sp>
      <p:sp>
        <p:nvSpPr>
          <p:cNvPr id="5" name="Date Placeholder 4"/>
          <p:cNvSpPr>
            <a:spLocks noGrp="1"/>
          </p:cNvSpPr>
          <p:nvPr>
            <p:ph type="dt" sz="half" idx="10"/>
          </p:nvPr>
        </p:nvSpPr>
        <p:spPr/>
        <p:txBody>
          <a:bodyPr/>
          <a:lstStyle/>
          <a:p>
            <a:fld id="{5D08E451-940F-4C50-9266-B75B966017B3}"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128</a:t>
            </a:fld>
            <a:endParaRPr lang="en-US"/>
          </a:p>
        </p:txBody>
      </p:sp>
    </p:spTree>
    <p:extLst>
      <p:ext uri="{BB962C8B-B14F-4D97-AF65-F5344CB8AC3E}">
        <p14:creationId xmlns:p14="http://schemas.microsoft.com/office/powerpoint/2010/main" val="23916580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32. Type of insulin</a:t>
            </a:r>
            <a:endParaRPr lang="fa-IR" dirty="0"/>
          </a:p>
        </p:txBody>
      </p:sp>
      <p:sp>
        <p:nvSpPr>
          <p:cNvPr id="3" name="Content Placeholder 2"/>
          <p:cNvSpPr>
            <a:spLocks noGrp="1"/>
          </p:cNvSpPr>
          <p:nvPr>
            <p:ph idx="1"/>
          </p:nvPr>
        </p:nvSpPr>
        <p:spPr/>
        <p:txBody>
          <a:bodyPr>
            <a:normAutofit/>
          </a:bodyPr>
          <a:lstStyle/>
          <a:p>
            <a:pPr algn="l" rtl="0"/>
            <a:r>
              <a:rPr lang="en-US" sz="3200" b="1" dirty="0"/>
              <a:t>These two insulin analogs both improve postprandial excursions compared to human regular insulin and are associated with </a:t>
            </a:r>
            <a:r>
              <a:rPr lang="en-US" sz="3200" b="1" dirty="0">
                <a:solidFill>
                  <a:srgbClr val="FF0000"/>
                </a:solidFill>
              </a:rPr>
              <a:t>lower risk of delayed postprandial hypoglycemia.</a:t>
            </a:r>
          </a:p>
          <a:p>
            <a:pPr algn="l" rtl="0"/>
            <a:endParaRPr lang="en-US" sz="3200" b="1" dirty="0"/>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129</a:t>
            </a:fld>
            <a:endParaRPr lang="en-US"/>
          </a:p>
        </p:txBody>
      </p:sp>
    </p:spTree>
    <p:extLst>
      <p:ext uri="{BB962C8B-B14F-4D97-AF65-F5344CB8AC3E}">
        <p14:creationId xmlns:p14="http://schemas.microsoft.com/office/powerpoint/2010/main" val="119353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Significance</a:t>
            </a:r>
            <a:endParaRPr lang="fa-IR" dirty="0"/>
          </a:p>
        </p:txBody>
      </p:sp>
      <p:sp>
        <p:nvSpPr>
          <p:cNvPr id="3" name="Content Placeholder 2"/>
          <p:cNvSpPr>
            <a:spLocks noGrp="1"/>
          </p:cNvSpPr>
          <p:nvPr>
            <p:ph idx="1"/>
          </p:nvPr>
        </p:nvSpPr>
        <p:spPr/>
        <p:txBody>
          <a:bodyPr>
            <a:normAutofit/>
          </a:bodyPr>
          <a:lstStyle/>
          <a:p>
            <a:pPr algn="l" rtl="0"/>
            <a:r>
              <a:rPr lang="en-US" sz="3200" b="1" dirty="0"/>
              <a:t>In addition, if the mother is hyperglycemic </a:t>
            </a:r>
            <a:r>
              <a:rPr lang="en-US" sz="3200" b="1" dirty="0">
                <a:solidFill>
                  <a:srgbClr val="FF0000"/>
                </a:solidFill>
              </a:rPr>
              <a:t>during organogenesis, such as women with known or unknown overt diabetes</a:t>
            </a:r>
            <a:r>
              <a:rPr lang="en-US" sz="3200" b="1" dirty="0"/>
              <a:t>, the risks of </a:t>
            </a:r>
            <a:r>
              <a:rPr lang="en-US" sz="3200" b="1" dirty="0">
                <a:solidFill>
                  <a:srgbClr val="FF0000"/>
                </a:solidFill>
              </a:rPr>
              <a:t>miscarriage and congenital anomalies </a:t>
            </a:r>
            <a:r>
              <a:rPr lang="en-US" sz="3200" b="1" dirty="0"/>
              <a:t>are increased</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13</a:t>
            </a:fld>
            <a:endParaRPr lang="en-US"/>
          </a:p>
        </p:txBody>
      </p:sp>
    </p:spTree>
    <p:extLst>
      <p:ext uri="{BB962C8B-B14F-4D97-AF65-F5344CB8AC3E}">
        <p14:creationId xmlns:p14="http://schemas.microsoft.com/office/powerpoint/2010/main" val="224281809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32. Type of insulin</a:t>
            </a:r>
            <a:endParaRPr lang="en-US" dirty="0"/>
          </a:p>
        </p:txBody>
      </p:sp>
      <p:sp>
        <p:nvSpPr>
          <p:cNvPr id="3" name="Content Placeholder 2"/>
          <p:cNvSpPr>
            <a:spLocks noGrp="1"/>
          </p:cNvSpPr>
          <p:nvPr>
            <p:ph idx="1"/>
          </p:nvPr>
        </p:nvSpPr>
        <p:spPr/>
        <p:txBody>
          <a:bodyPr>
            <a:normAutofit/>
          </a:bodyPr>
          <a:lstStyle/>
          <a:p>
            <a:pPr algn="l" rtl="0"/>
            <a:r>
              <a:rPr lang="en-US" sz="2800" b="1" dirty="0"/>
              <a:t>Long-acting insulin analogs (</a:t>
            </a:r>
            <a:r>
              <a:rPr lang="en-US" sz="2800" b="1" u="sng" dirty="0">
                <a:hlinkClick r:id="rId2"/>
              </a:rPr>
              <a:t>insulin </a:t>
            </a:r>
            <a:r>
              <a:rPr lang="en-US" sz="2800" b="1" u="sng" dirty="0" err="1">
                <a:hlinkClick r:id="rId2"/>
              </a:rPr>
              <a:t>glargine</a:t>
            </a:r>
            <a:r>
              <a:rPr lang="en-US" sz="2800" b="1" dirty="0"/>
              <a:t>, </a:t>
            </a:r>
            <a:r>
              <a:rPr lang="en-US" sz="2800" b="1" u="sng" dirty="0">
                <a:hlinkClick r:id="rId3"/>
              </a:rPr>
              <a:t>insulin </a:t>
            </a:r>
            <a:r>
              <a:rPr lang="en-US" sz="2800" b="1" u="sng" dirty="0" err="1">
                <a:hlinkClick r:id="rId3"/>
              </a:rPr>
              <a:t>detemir</a:t>
            </a:r>
            <a:r>
              <a:rPr lang="en-US" sz="2800" b="1" dirty="0"/>
              <a:t>) </a:t>
            </a:r>
            <a:r>
              <a:rPr lang="en-US" sz="2800" b="1" dirty="0">
                <a:solidFill>
                  <a:srgbClr val="FF0000"/>
                </a:solidFill>
              </a:rPr>
              <a:t>have not been studied extensively in pregnancy</a:t>
            </a:r>
            <a:r>
              <a:rPr lang="en-US" sz="2800" b="1" dirty="0"/>
              <a:t>. </a:t>
            </a:r>
            <a:endParaRPr lang="en-US" sz="2800" b="1" dirty="0" smtClean="0"/>
          </a:p>
          <a:p>
            <a:pPr algn="l" rtl="0"/>
            <a:r>
              <a:rPr lang="en-US" sz="2800" b="1" dirty="0" smtClean="0"/>
              <a:t>In </a:t>
            </a:r>
            <a:r>
              <a:rPr lang="en-US" sz="2800" b="1" dirty="0"/>
              <a:t>2012, a multinational trial on the safety and efficacy of insulin </a:t>
            </a:r>
            <a:r>
              <a:rPr lang="en-US" sz="2800" b="1" dirty="0" err="1">
                <a:solidFill>
                  <a:srgbClr val="FF0000"/>
                </a:solidFill>
              </a:rPr>
              <a:t>detemir</a:t>
            </a:r>
            <a:r>
              <a:rPr lang="en-US" sz="2800" b="1" dirty="0"/>
              <a:t> for the treatment of women with type 1 diabetes reported </a:t>
            </a:r>
            <a:r>
              <a:rPr lang="en-US" sz="2800" b="1" dirty="0">
                <a:solidFill>
                  <a:srgbClr val="FF0000"/>
                </a:solidFill>
              </a:rPr>
              <a:t>reassuring safety and efficacy </a:t>
            </a:r>
            <a:r>
              <a:rPr lang="en-US" sz="2800" b="1" dirty="0" smtClean="0">
                <a:solidFill>
                  <a:srgbClr val="FF0000"/>
                </a:solidFill>
              </a:rPr>
              <a:t>results</a:t>
            </a:r>
            <a:r>
              <a:rPr lang="en-US" sz="2800" b="1" dirty="0" smtClean="0"/>
              <a:t> </a:t>
            </a:r>
            <a:r>
              <a:rPr lang="en-US" sz="2800" b="1" dirty="0"/>
              <a:t>which led the FDA to reclassify insulin </a:t>
            </a:r>
            <a:r>
              <a:rPr lang="en-US" sz="2800" b="1" dirty="0" err="1"/>
              <a:t>detemir</a:t>
            </a:r>
            <a:r>
              <a:rPr lang="en-US" sz="2800" b="1" dirty="0"/>
              <a:t> </a:t>
            </a:r>
            <a:r>
              <a:rPr lang="en-US" sz="2800" b="1" dirty="0">
                <a:solidFill>
                  <a:srgbClr val="FF0000"/>
                </a:solidFill>
              </a:rPr>
              <a:t>from "C" to "B." </a:t>
            </a:r>
            <a:endParaRPr lang="en-US" sz="2800" b="1" dirty="0" smtClean="0">
              <a:solidFill>
                <a:srgbClr val="FF0000"/>
              </a:solidFill>
            </a:endParaRPr>
          </a:p>
        </p:txBody>
      </p:sp>
      <p:sp>
        <p:nvSpPr>
          <p:cNvPr id="5" name="Date Placeholder 4"/>
          <p:cNvSpPr>
            <a:spLocks noGrp="1"/>
          </p:cNvSpPr>
          <p:nvPr>
            <p:ph type="dt" sz="half" idx="10"/>
          </p:nvPr>
        </p:nvSpPr>
        <p:spPr/>
        <p:txBody>
          <a:bodyPr/>
          <a:lstStyle/>
          <a:p>
            <a:fld id="{2D49DD91-CAB4-4847-8CF3-A66EC486CF0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130</a:t>
            </a:fld>
            <a:endParaRPr lang="en-US"/>
          </a:p>
        </p:txBody>
      </p:sp>
    </p:spTree>
    <p:extLst>
      <p:ext uri="{BB962C8B-B14F-4D97-AF65-F5344CB8AC3E}">
        <p14:creationId xmlns:p14="http://schemas.microsoft.com/office/powerpoint/2010/main" val="8972378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32. Type of insulin</a:t>
            </a:r>
            <a:endParaRPr lang="fa-IR" dirty="0"/>
          </a:p>
        </p:txBody>
      </p:sp>
      <p:sp>
        <p:nvSpPr>
          <p:cNvPr id="3" name="Content Placeholder 2"/>
          <p:cNvSpPr>
            <a:spLocks noGrp="1"/>
          </p:cNvSpPr>
          <p:nvPr>
            <p:ph idx="1"/>
          </p:nvPr>
        </p:nvSpPr>
        <p:spPr/>
        <p:txBody>
          <a:bodyPr>
            <a:normAutofit/>
          </a:bodyPr>
          <a:lstStyle/>
          <a:p>
            <a:pPr algn="l" rtl="0"/>
            <a:r>
              <a:rPr lang="en-US" sz="2800" b="1" dirty="0"/>
              <a:t>In vitro perfusion studies have demonstrated that insulin </a:t>
            </a:r>
            <a:r>
              <a:rPr lang="en-US" sz="2800" b="1" dirty="0" err="1">
                <a:solidFill>
                  <a:srgbClr val="FF0000"/>
                </a:solidFill>
              </a:rPr>
              <a:t>glargine</a:t>
            </a:r>
            <a:r>
              <a:rPr lang="en-US" sz="2800" b="1" dirty="0">
                <a:solidFill>
                  <a:srgbClr val="FF0000"/>
                </a:solidFill>
              </a:rPr>
              <a:t> does not cross the placenta </a:t>
            </a:r>
            <a:endParaRPr lang="en-US" sz="2800" b="1" dirty="0" smtClean="0">
              <a:solidFill>
                <a:srgbClr val="FF0000"/>
              </a:solidFill>
            </a:endParaRPr>
          </a:p>
          <a:p>
            <a:pPr algn="l" rtl="0"/>
            <a:r>
              <a:rPr lang="en-US" sz="2800" b="1" dirty="0" smtClean="0">
                <a:solidFill>
                  <a:srgbClr val="FF0000"/>
                </a:solidFill>
              </a:rPr>
              <a:t>Either </a:t>
            </a:r>
            <a:r>
              <a:rPr lang="en-US" sz="2800" b="1" dirty="0" err="1">
                <a:solidFill>
                  <a:srgbClr val="FF0000"/>
                </a:solidFill>
              </a:rPr>
              <a:t>detemir</a:t>
            </a:r>
            <a:r>
              <a:rPr lang="en-US" sz="2800" b="1" dirty="0">
                <a:solidFill>
                  <a:srgbClr val="FF0000"/>
                </a:solidFill>
              </a:rPr>
              <a:t> or </a:t>
            </a:r>
            <a:r>
              <a:rPr lang="en-US" sz="2800" b="1" dirty="0" err="1">
                <a:solidFill>
                  <a:srgbClr val="FF0000"/>
                </a:solidFill>
              </a:rPr>
              <a:t>glargine</a:t>
            </a:r>
            <a:r>
              <a:rPr lang="en-US" sz="2800" b="1" dirty="0">
                <a:solidFill>
                  <a:srgbClr val="FF0000"/>
                </a:solidFill>
              </a:rPr>
              <a:t> appear to be safe for use in pregnancy </a:t>
            </a:r>
            <a:endParaRPr lang="en-US" sz="2800" b="1" dirty="0" smtClean="0">
              <a:solidFill>
                <a:srgbClr val="FF0000"/>
              </a:solidFill>
            </a:endParaRPr>
          </a:p>
          <a:p>
            <a:pPr algn="l" rtl="0"/>
            <a:r>
              <a:rPr lang="en-US" sz="2800" b="1" dirty="0" smtClean="0">
                <a:solidFill>
                  <a:srgbClr val="FF0000"/>
                </a:solidFill>
              </a:rPr>
              <a:t>Based </a:t>
            </a:r>
            <a:r>
              <a:rPr lang="en-US" sz="2800" b="1" dirty="0">
                <a:solidFill>
                  <a:srgbClr val="FF0000"/>
                </a:solidFill>
              </a:rPr>
              <a:t>on available data, we prefer use of human NPH insulin as part of a multiple injection </a:t>
            </a:r>
            <a:r>
              <a:rPr lang="en-US" sz="2800" b="1" dirty="0"/>
              <a:t>regimen in pregnant women with </a:t>
            </a:r>
            <a:r>
              <a:rPr lang="en-US" sz="2800" b="1" dirty="0" smtClean="0"/>
              <a:t>GDM</a:t>
            </a:r>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131</a:t>
            </a:fld>
            <a:endParaRPr lang="en-US"/>
          </a:p>
        </p:txBody>
      </p:sp>
    </p:spTree>
    <p:extLst>
      <p:ext uri="{BB962C8B-B14F-4D97-AF65-F5344CB8AC3E}">
        <p14:creationId xmlns:p14="http://schemas.microsoft.com/office/powerpoint/2010/main" val="31012410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32. Type of insulin</a:t>
            </a:r>
            <a:endParaRPr lang="fa-IR" dirty="0"/>
          </a:p>
        </p:txBody>
      </p:sp>
      <p:sp>
        <p:nvSpPr>
          <p:cNvPr id="3" name="Content Placeholder 2"/>
          <p:cNvSpPr>
            <a:spLocks noGrp="1"/>
          </p:cNvSpPr>
          <p:nvPr>
            <p:ph idx="1"/>
          </p:nvPr>
        </p:nvSpPr>
        <p:spPr/>
        <p:txBody>
          <a:bodyPr>
            <a:normAutofit lnSpcReduction="10000"/>
          </a:bodyPr>
          <a:lstStyle/>
          <a:p>
            <a:pPr algn="l" rtl="0"/>
            <a:r>
              <a:rPr lang="en-US" sz="3200" b="1" dirty="0"/>
              <a:t>There are </a:t>
            </a:r>
            <a:r>
              <a:rPr lang="en-US" sz="3200" b="1" dirty="0">
                <a:solidFill>
                  <a:srgbClr val="FF0000"/>
                </a:solidFill>
              </a:rPr>
              <a:t>good data supporting the safety and effectiveness of NPH in pregnancy </a:t>
            </a:r>
            <a:r>
              <a:rPr lang="en-US" sz="3200" b="1" dirty="0"/>
              <a:t>and doses can be</a:t>
            </a:r>
            <a:r>
              <a:rPr lang="en-US" sz="3200" b="1" dirty="0">
                <a:solidFill>
                  <a:srgbClr val="FF0000"/>
                </a:solidFill>
              </a:rPr>
              <a:t> adjusted frequently and quickly in response to changing requirements </a:t>
            </a:r>
            <a:r>
              <a:rPr lang="en-US" sz="3200" b="1" dirty="0"/>
              <a:t>in pregnant women. </a:t>
            </a:r>
          </a:p>
          <a:p>
            <a:pPr algn="l" rtl="0"/>
            <a:r>
              <a:rPr lang="en-US" sz="3200" b="1" dirty="0"/>
              <a:t>In addition, </a:t>
            </a:r>
            <a:r>
              <a:rPr lang="en-US" sz="3200" b="1" dirty="0">
                <a:solidFill>
                  <a:srgbClr val="FF0000"/>
                </a:solidFill>
              </a:rPr>
              <a:t>GDM is rarely, if ever, so difficult to control to justify the added expense of long acting insulin analogs</a:t>
            </a:r>
            <a:r>
              <a:rPr lang="en-US" sz="3200" b="1" dirty="0"/>
              <a:t>. </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132</a:t>
            </a:fld>
            <a:endParaRPr lang="en-US"/>
          </a:p>
        </p:txBody>
      </p:sp>
    </p:spTree>
    <p:extLst>
      <p:ext uri="{BB962C8B-B14F-4D97-AF65-F5344CB8AC3E}">
        <p14:creationId xmlns:p14="http://schemas.microsoft.com/office/powerpoint/2010/main" val="23830005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5" name="Rectangle 5"/>
          <p:cNvSpPr>
            <a:spLocks noGrp="1" noChangeArrowheads="1"/>
          </p:cNvSpPr>
          <p:nvPr>
            <p:ph type="title"/>
          </p:nvPr>
        </p:nvSpPr>
        <p:spPr/>
        <p:txBody>
          <a:bodyPr/>
          <a:lstStyle/>
          <a:p>
            <a:pPr eaLnBrk="1" hangingPunct="1">
              <a:defRPr/>
            </a:pPr>
            <a:endParaRPr lang="en-US" smtClean="0"/>
          </a:p>
        </p:txBody>
      </p:sp>
      <p:pic>
        <p:nvPicPr>
          <p:cNvPr id="319491" name="Picture 10" descr="2591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1176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33. Oral </a:t>
            </a:r>
            <a:r>
              <a:rPr lang="en-US" b="1" dirty="0"/>
              <a:t>anti-hyperglycemic </a:t>
            </a:r>
            <a:r>
              <a:rPr lang="en-US" b="1" dirty="0" smtClean="0"/>
              <a:t>agents</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sz="2800" b="1" dirty="0" smtClean="0"/>
              <a:t>Systematic </a:t>
            </a:r>
            <a:r>
              <a:rPr lang="en-US" sz="2800" b="1" dirty="0"/>
              <a:t>reviews of studies of pregnancy outcome in women with GDM treated with </a:t>
            </a:r>
            <a:r>
              <a:rPr lang="en-US" sz="2800" b="1" dirty="0">
                <a:solidFill>
                  <a:srgbClr val="FF0000"/>
                </a:solidFill>
              </a:rPr>
              <a:t>oral anti-hyperglycemic agents or insulin have generally found that both approaches can be effective </a:t>
            </a:r>
            <a:endParaRPr lang="en-US" sz="2800" b="1" dirty="0" smtClean="0">
              <a:solidFill>
                <a:srgbClr val="FF0000"/>
              </a:solidFill>
            </a:endParaRPr>
          </a:p>
          <a:p>
            <a:pPr algn="l" rtl="0"/>
            <a:r>
              <a:rPr lang="en-US" sz="2800" b="1" dirty="0" smtClean="0"/>
              <a:t>However</a:t>
            </a:r>
            <a:r>
              <a:rPr lang="en-US" sz="2800" b="1" dirty="0"/>
              <a:t>, </a:t>
            </a:r>
            <a:r>
              <a:rPr lang="en-US" sz="2800" b="1" dirty="0">
                <a:solidFill>
                  <a:srgbClr val="FF0000"/>
                </a:solidFill>
              </a:rPr>
              <a:t>inconsistencies in criteria for GDM, glucose targets, patient adherence to treatment, and clinical outcome measures across studies and lack of data regarding long-term outcomes </a:t>
            </a:r>
            <a:r>
              <a:rPr lang="en-US" sz="2800" b="1" dirty="0"/>
              <a:t>in offspring </a:t>
            </a:r>
            <a:r>
              <a:rPr lang="en-US" sz="2800" b="1" dirty="0">
                <a:solidFill>
                  <a:srgbClr val="FF0000"/>
                </a:solidFill>
              </a:rPr>
              <a:t>make it difficult to draw firm conclusions</a:t>
            </a:r>
            <a:r>
              <a:rPr lang="en-US" sz="2800" b="1" dirty="0"/>
              <a:t> about the </a:t>
            </a:r>
            <a:r>
              <a:rPr lang="en-US" sz="2800" b="1" dirty="0">
                <a:solidFill>
                  <a:srgbClr val="FF0000"/>
                </a:solidFill>
              </a:rPr>
              <a:t>optimal approach</a:t>
            </a:r>
            <a:r>
              <a:rPr lang="en-US" sz="2800" b="1" dirty="0" smtClean="0"/>
              <a:t>.</a:t>
            </a:r>
            <a:endParaRPr lang="en-US" sz="2800" b="1" dirty="0"/>
          </a:p>
        </p:txBody>
      </p:sp>
      <p:sp>
        <p:nvSpPr>
          <p:cNvPr id="5" name="Date Placeholder 4"/>
          <p:cNvSpPr>
            <a:spLocks noGrp="1"/>
          </p:cNvSpPr>
          <p:nvPr>
            <p:ph type="dt" sz="half" idx="10"/>
          </p:nvPr>
        </p:nvSpPr>
        <p:spPr/>
        <p:txBody>
          <a:bodyPr/>
          <a:lstStyle/>
          <a:p>
            <a:fld id="{81A18432-3EA0-49A6-8473-41EB1C12ADC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134</a:t>
            </a:fld>
            <a:endParaRPr lang="en-US"/>
          </a:p>
        </p:txBody>
      </p:sp>
    </p:spTree>
    <p:extLst>
      <p:ext uri="{BB962C8B-B14F-4D97-AF65-F5344CB8AC3E}">
        <p14:creationId xmlns:p14="http://schemas.microsoft.com/office/powerpoint/2010/main" val="33524090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a:bodyPr>
          <a:lstStyle/>
          <a:p>
            <a:pPr algn="l" rtl="0"/>
            <a:r>
              <a:rPr lang="en-US" sz="2800" b="1" dirty="0"/>
              <a:t>We believe that oral anti-hyperglycemic agents are a </a:t>
            </a:r>
            <a:r>
              <a:rPr lang="en-US" sz="2800" b="1" dirty="0">
                <a:solidFill>
                  <a:srgbClr val="FF0000"/>
                </a:solidFill>
              </a:rPr>
              <a:t>reasonable alternative for women who fail nutritional therapy and refuse to take, or are unable to comply with, insulin therapy</a:t>
            </a:r>
            <a:r>
              <a:rPr lang="en-US" sz="2800" b="1" dirty="0"/>
              <a:t>. </a:t>
            </a:r>
            <a:endParaRPr lang="en-US" sz="2800" b="1" dirty="0" smtClean="0"/>
          </a:p>
          <a:p>
            <a:pPr algn="l" rtl="0"/>
            <a:r>
              <a:rPr lang="en-US" sz="2800" b="1" dirty="0" smtClean="0"/>
              <a:t>While </a:t>
            </a:r>
            <a:r>
              <a:rPr lang="en-US" sz="2800" b="1" u="sng" dirty="0">
                <a:hlinkClick r:id="rId2"/>
              </a:rPr>
              <a:t>metformin</a:t>
            </a:r>
            <a:r>
              <a:rPr lang="en-US" sz="2800" b="1" dirty="0"/>
              <a:t> has advantages over </a:t>
            </a:r>
            <a:r>
              <a:rPr lang="en-US" sz="2800" b="1" u="sng" dirty="0">
                <a:hlinkClick r:id="rId3"/>
              </a:rPr>
              <a:t>glyburide</a:t>
            </a:r>
            <a:r>
              <a:rPr lang="en-US" sz="2800" b="1" dirty="0"/>
              <a:t>, </a:t>
            </a:r>
            <a:r>
              <a:rPr lang="en-US" sz="2800" b="1" dirty="0">
                <a:solidFill>
                  <a:srgbClr val="FF0000"/>
                </a:solidFill>
              </a:rPr>
              <a:t>metformin users are more likely to require supplemental insulin to maintain </a:t>
            </a:r>
            <a:r>
              <a:rPr lang="en-US" sz="2800" b="1" dirty="0" err="1">
                <a:solidFill>
                  <a:srgbClr val="FF0000"/>
                </a:solidFill>
              </a:rPr>
              <a:t>euglycemia</a:t>
            </a:r>
            <a:r>
              <a:rPr lang="en-US" sz="2800" b="1" dirty="0">
                <a:solidFill>
                  <a:srgbClr val="FF0000"/>
                </a:solidFill>
              </a:rPr>
              <a:t> than glyburide users </a:t>
            </a:r>
            <a:endParaRPr lang="en-US" sz="2800" b="1" dirty="0" smtClean="0">
              <a:solidFill>
                <a:srgbClr val="FF0000"/>
              </a:solidFill>
            </a:endParaRPr>
          </a:p>
          <a:p>
            <a:pPr algn="l" rtl="0"/>
            <a:endParaRPr lang="en-US" sz="2800"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135</a:t>
            </a:fld>
            <a:endParaRPr lang="en-US"/>
          </a:p>
        </p:txBody>
      </p:sp>
    </p:spTree>
    <p:extLst>
      <p:ext uri="{BB962C8B-B14F-4D97-AF65-F5344CB8AC3E}">
        <p14:creationId xmlns:p14="http://schemas.microsoft.com/office/powerpoint/2010/main" val="34215658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sz="3200" b="1" dirty="0"/>
              <a:t>In addition, there is a </a:t>
            </a:r>
            <a:r>
              <a:rPr lang="en-US" sz="3200" b="1" dirty="0">
                <a:solidFill>
                  <a:srgbClr val="FF0000"/>
                </a:solidFill>
              </a:rPr>
              <a:t>theoretical risk that fetal exposure to an insulin sensitizing agent such as metformin has long-term effects on offspring</a:t>
            </a:r>
            <a:r>
              <a:rPr lang="en-US" sz="3200" b="1" dirty="0"/>
              <a:t>. When either metformin or glyburide is prescribed, </a:t>
            </a:r>
            <a:r>
              <a:rPr lang="en-US" sz="3200" b="1" dirty="0">
                <a:solidFill>
                  <a:srgbClr val="FF0000"/>
                </a:solidFill>
              </a:rPr>
              <a:t>patients should be made aware that information regarding the long-term effects of </a:t>
            </a:r>
            <a:r>
              <a:rPr lang="en-US" sz="3200" b="1" dirty="0" err="1">
                <a:solidFill>
                  <a:srgbClr val="FF0000"/>
                </a:solidFill>
              </a:rPr>
              <a:t>transplacental</a:t>
            </a:r>
            <a:r>
              <a:rPr lang="en-US" sz="3200" b="1" dirty="0">
                <a:solidFill>
                  <a:srgbClr val="FF0000"/>
                </a:solidFill>
              </a:rPr>
              <a:t> passage are not known, and thus caution is warranted</a:t>
            </a:r>
            <a:r>
              <a:rPr lang="en-US" sz="3200" b="1" dirty="0" smtClean="0"/>
              <a:t>.</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136</a:t>
            </a:fld>
            <a:endParaRPr lang="en-US"/>
          </a:p>
        </p:txBody>
      </p:sp>
    </p:spTree>
    <p:extLst>
      <p:ext uri="{BB962C8B-B14F-4D97-AF65-F5344CB8AC3E}">
        <p14:creationId xmlns:p14="http://schemas.microsoft.com/office/powerpoint/2010/main" val="15941053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sz="3200" b="1" dirty="0">
                <a:solidFill>
                  <a:srgbClr val="FF0000"/>
                </a:solidFill>
              </a:rPr>
              <a:t>The American College of Obstetricians and </a:t>
            </a:r>
            <a:r>
              <a:rPr lang="en-US" sz="3200" b="1" dirty="0" smtClean="0">
                <a:solidFill>
                  <a:srgbClr val="FF0000"/>
                </a:solidFill>
              </a:rPr>
              <a:t>Gynecologists </a:t>
            </a:r>
            <a:r>
              <a:rPr lang="en-US" sz="3200" b="1" dirty="0">
                <a:solidFill>
                  <a:srgbClr val="FF0000"/>
                </a:solidFill>
              </a:rPr>
              <a:t>and the American Diabetes Association </a:t>
            </a:r>
            <a:r>
              <a:rPr lang="en-US" sz="3200" b="1" dirty="0" smtClean="0">
                <a:solidFill>
                  <a:srgbClr val="FF0000"/>
                </a:solidFill>
              </a:rPr>
              <a:t>have </a:t>
            </a:r>
            <a:r>
              <a:rPr lang="en-US" sz="3200" b="1" dirty="0">
                <a:solidFill>
                  <a:srgbClr val="FF0000"/>
                </a:solidFill>
              </a:rPr>
              <a:t>endorsed </a:t>
            </a:r>
            <a:r>
              <a:rPr lang="en-US" sz="3200" b="1" dirty="0"/>
              <a:t>the use of oral anti-hyperglycemic agents during pregnancy; </a:t>
            </a:r>
            <a:endParaRPr lang="en-US" sz="3200" b="1" dirty="0" smtClean="0"/>
          </a:p>
          <a:p>
            <a:pPr algn="l" rtl="0"/>
            <a:r>
              <a:rPr lang="en-US" sz="3200" b="1" dirty="0" smtClean="0">
                <a:solidFill>
                  <a:srgbClr val="FF0000"/>
                </a:solidFill>
              </a:rPr>
              <a:t>in </a:t>
            </a:r>
            <a:r>
              <a:rPr lang="en-US" sz="3200" b="1" dirty="0">
                <a:solidFill>
                  <a:srgbClr val="FF0000"/>
                </a:solidFill>
              </a:rPr>
              <a:t>the United States, such therapy has not been specifically approved </a:t>
            </a:r>
            <a:r>
              <a:rPr lang="en-US" sz="3200" b="1" dirty="0"/>
              <a:t>for treatment of GDM by the FDA. </a:t>
            </a:r>
            <a:endParaRPr lang="en-US" sz="3200" b="1" dirty="0" smtClean="0"/>
          </a:p>
          <a:p>
            <a:pPr algn="l" rtl="0"/>
            <a:r>
              <a:rPr lang="en-US" sz="3200" b="1" dirty="0" smtClean="0">
                <a:solidFill>
                  <a:srgbClr val="FF0000"/>
                </a:solidFill>
              </a:rPr>
              <a:t>The </a:t>
            </a:r>
            <a:r>
              <a:rPr lang="en-US" sz="3200" b="1" dirty="0">
                <a:solidFill>
                  <a:srgbClr val="FF0000"/>
                </a:solidFill>
              </a:rPr>
              <a:t>American Diabetes Association suggests use of insulin </a:t>
            </a:r>
            <a:r>
              <a:rPr lang="en-US" sz="3200" b="1" dirty="0" smtClean="0">
                <a:solidFill>
                  <a:srgbClr val="FF0000"/>
                </a:solidFill>
              </a:rPr>
              <a:t>over </a:t>
            </a:r>
            <a:r>
              <a:rPr lang="en-US" sz="3200" b="1" u="sng" dirty="0">
                <a:hlinkClick r:id="rId2"/>
              </a:rPr>
              <a:t>metformin</a:t>
            </a:r>
            <a:r>
              <a:rPr lang="en-US" sz="3200" b="1" dirty="0"/>
              <a:t> or </a:t>
            </a:r>
            <a:r>
              <a:rPr lang="en-US" sz="3200" b="1" u="sng" dirty="0">
                <a:hlinkClick r:id="rId3"/>
              </a:rPr>
              <a:t>glyburide</a:t>
            </a:r>
            <a:r>
              <a:rPr lang="en-US" sz="3200" b="1" dirty="0"/>
              <a:t> </a:t>
            </a:r>
            <a:endParaRPr lang="en-US" sz="3200" b="1" dirty="0" smtClean="0"/>
          </a:p>
          <a:p>
            <a:endParaRPr lang="en-US" dirty="0"/>
          </a:p>
        </p:txBody>
      </p:sp>
      <p:sp>
        <p:nvSpPr>
          <p:cNvPr id="5" name="Date Placeholder 4"/>
          <p:cNvSpPr>
            <a:spLocks noGrp="1"/>
          </p:cNvSpPr>
          <p:nvPr>
            <p:ph type="dt" sz="half" idx="10"/>
          </p:nvPr>
        </p:nvSpPr>
        <p:spPr/>
        <p:txBody>
          <a:bodyPr/>
          <a:lstStyle/>
          <a:p>
            <a:fld id="{D895EEB8-DE6F-462C-B4E7-C72506D555E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137</a:t>
            </a:fld>
            <a:endParaRPr lang="en-US"/>
          </a:p>
        </p:txBody>
      </p:sp>
    </p:spTree>
    <p:extLst>
      <p:ext uri="{BB962C8B-B14F-4D97-AF65-F5344CB8AC3E}">
        <p14:creationId xmlns:p14="http://schemas.microsoft.com/office/powerpoint/2010/main" val="4156116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t>They state that </a:t>
            </a:r>
            <a:r>
              <a:rPr lang="en-US" sz="2800" b="1" dirty="0">
                <a:solidFill>
                  <a:srgbClr val="FF0000"/>
                </a:solidFill>
              </a:rPr>
              <a:t>metformin or glyburide may be prescribed but glyburide appears to be associated with higher rates of neonatal hypoglycemia and </a:t>
            </a:r>
            <a:r>
              <a:rPr lang="en-US" sz="2800" b="1" dirty="0" err="1">
                <a:solidFill>
                  <a:srgbClr val="FF0000"/>
                </a:solidFill>
              </a:rPr>
              <a:t>macrosomia</a:t>
            </a:r>
            <a:r>
              <a:rPr lang="en-US" sz="2800" b="1" dirty="0"/>
              <a:t>. </a:t>
            </a:r>
            <a:endParaRPr lang="en-US" sz="2800" b="1" dirty="0" smtClean="0"/>
          </a:p>
          <a:p>
            <a:pPr algn="l" rtl="0"/>
            <a:r>
              <a:rPr lang="en-US" sz="2800" b="1" dirty="0" smtClean="0"/>
              <a:t>When </a:t>
            </a:r>
            <a:r>
              <a:rPr lang="en-US" sz="2800" b="1" dirty="0"/>
              <a:t>choosing an oral anti-hyperglycemic drug, these disadvantages of glyburide </a:t>
            </a:r>
            <a:r>
              <a:rPr lang="en-US" sz="2800" b="1" dirty="0">
                <a:solidFill>
                  <a:srgbClr val="FF0000"/>
                </a:solidFill>
              </a:rPr>
              <a:t>should be weighed against the disadvantages of metformin use</a:t>
            </a:r>
            <a:r>
              <a:rPr lang="en-US" sz="2800" b="1" dirty="0"/>
              <a:t>: </a:t>
            </a:r>
            <a:endParaRPr lang="en-US" sz="2800" b="1" dirty="0" smtClean="0"/>
          </a:p>
          <a:p>
            <a:pPr algn="l" rtl="0"/>
            <a:r>
              <a:rPr lang="en-US" sz="2800" b="1" dirty="0" smtClean="0">
                <a:solidFill>
                  <a:srgbClr val="FF0000"/>
                </a:solidFill>
              </a:rPr>
              <a:t>supplemental </a:t>
            </a:r>
            <a:r>
              <a:rPr lang="en-US" sz="2800" b="1" dirty="0">
                <a:solidFill>
                  <a:srgbClr val="FF0000"/>
                </a:solidFill>
              </a:rPr>
              <a:t>insulin is frequently required and the fetal drug level is high, which has unknown long-term consequences</a:t>
            </a:r>
            <a:r>
              <a:rPr lang="en-US" sz="2800" b="1" dirty="0"/>
              <a:t>. </a:t>
            </a:r>
            <a:endParaRPr lang="en-US" sz="2800" b="1" dirty="0" smtClean="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138</a:t>
            </a:fld>
            <a:endParaRPr lang="en-US"/>
          </a:p>
        </p:txBody>
      </p:sp>
    </p:spTree>
    <p:extLst>
      <p:ext uri="{BB962C8B-B14F-4D97-AF65-F5344CB8AC3E}">
        <p14:creationId xmlns:p14="http://schemas.microsoft.com/office/powerpoint/2010/main" val="785654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a:bodyPr>
          <a:lstStyle/>
          <a:p>
            <a:pPr algn="l" rtl="0"/>
            <a:r>
              <a:rPr lang="en-US" sz="2800" b="1" dirty="0"/>
              <a:t>Glyburide — </a:t>
            </a:r>
            <a:r>
              <a:rPr lang="en-US" sz="2800" b="1" u="sng" dirty="0">
                <a:hlinkClick r:id="rId2"/>
              </a:rPr>
              <a:t>Glyburide</a:t>
            </a:r>
            <a:r>
              <a:rPr lang="en-US" sz="2800" b="1" dirty="0"/>
              <a:t> </a:t>
            </a:r>
            <a:r>
              <a:rPr lang="en-US" sz="2800" b="1" dirty="0">
                <a:solidFill>
                  <a:srgbClr val="FF0000"/>
                </a:solidFill>
              </a:rPr>
              <a:t>has become the most common drug treatment for </a:t>
            </a:r>
            <a:r>
              <a:rPr lang="en-US" sz="2800" b="1" dirty="0" smtClean="0">
                <a:solidFill>
                  <a:srgbClr val="FF0000"/>
                </a:solidFill>
              </a:rPr>
              <a:t>GDM</a:t>
            </a:r>
            <a:r>
              <a:rPr lang="en-US" sz="2800" b="1" dirty="0" smtClean="0"/>
              <a:t>, </a:t>
            </a:r>
            <a:r>
              <a:rPr lang="en-US" sz="2800" b="1" dirty="0"/>
              <a:t>even though the Fifth International Workshop Conference </a:t>
            </a:r>
            <a:r>
              <a:rPr lang="en-US" sz="2800" b="1" dirty="0">
                <a:solidFill>
                  <a:srgbClr val="FF0000"/>
                </a:solidFill>
              </a:rPr>
              <a:t>advised caution regarding its use during pregnancy </a:t>
            </a:r>
            <a:r>
              <a:rPr lang="en-US" sz="2800" b="1" dirty="0"/>
              <a:t>until safety concerns have been investigated more thoroughly. </a:t>
            </a:r>
            <a:endParaRPr lang="en-US" sz="2800" b="1" dirty="0" smtClean="0"/>
          </a:p>
          <a:p>
            <a:pPr algn="l" rtl="0"/>
            <a:r>
              <a:rPr lang="en-US" sz="2800" b="1" dirty="0" smtClean="0"/>
              <a:t>However</a:t>
            </a:r>
            <a:r>
              <a:rPr lang="en-US" sz="2800" b="1" dirty="0"/>
              <a:t>, </a:t>
            </a:r>
            <a:r>
              <a:rPr lang="en-US" sz="2800" b="1" dirty="0">
                <a:solidFill>
                  <a:srgbClr val="FF0000"/>
                </a:solidFill>
              </a:rPr>
              <a:t>use of glyburide has not resulted in better pregnancy outcomes than use of insulin</a:t>
            </a:r>
            <a:r>
              <a:rPr lang="en-US" sz="2800" b="1" dirty="0"/>
              <a:t>, and </a:t>
            </a:r>
            <a:r>
              <a:rPr lang="en-US" sz="2800" b="1" dirty="0">
                <a:solidFill>
                  <a:srgbClr val="FF0000"/>
                </a:solidFill>
              </a:rPr>
              <a:t>some outcomes may be worse</a:t>
            </a:r>
            <a:r>
              <a:rPr lang="en-US" sz="2800" b="1" dirty="0"/>
              <a:t>. </a:t>
            </a:r>
            <a:endParaRPr lang="en-US" sz="2800" b="1" dirty="0" smtClean="0"/>
          </a:p>
          <a:p>
            <a:pPr algn="l" rtl="0"/>
            <a:endParaRPr lang="en-US" b="1" dirty="0"/>
          </a:p>
        </p:txBody>
      </p:sp>
      <p:sp>
        <p:nvSpPr>
          <p:cNvPr id="5" name="Date Placeholder 4"/>
          <p:cNvSpPr>
            <a:spLocks noGrp="1"/>
          </p:cNvSpPr>
          <p:nvPr>
            <p:ph type="dt" sz="half" idx="10"/>
          </p:nvPr>
        </p:nvSpPr>
        <p:spPr/>
        <p:txBody>
          <a:bodyPr/>
          <a:lstStyle/>
          <a:p>
            <a:fld id="{4F7AE4FC-EF85-47DC-BB1A-94F7B31962D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139</a:t>
            </a:fld>
            <a:endParaRPr lang="en-US"/>
          </a:p>
        </p:txBody>
      </p:sp>
    </p:spTree>
    <p:extLst>
      <p:ext uri="{BB962C8B-B14F-4D97-AF65-F5344CB8AC3E}">
        <p14:creationId xmlns:p14="http://schemas.microsoft.com/office/powerpoint/2010/main" val="185638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4. Significance</a:t>
            </a:r>
            <a:endParaRPr lang="en-US"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Long-term</a:t>
            </a:r>
            <a:r>
              <a:rPr lang="en-US" sz="3200" b="1" dirty="0"/>
              <a:t>, women with gestational diabetes are at increased risk of developing </a:t>
            </a:r>
            <a:r>
              <a:rPr lang="en-US" sz="3200" b="1" dirty="0">
                <a:solidFill>
                  <a:srgbClr val="FF0000"/>
                </a:solidFill>
              </a:rPr>
              <a:t>type 2 diabetes, as well as type 1 diabetes and cardiovascular disease </a:t>
            </a:r>
            <a:endParaRPr lang="en-US" sz="3200" b="1" dirty="0" smtClean="0">
              <a:solidFill>
                <a:srgbClr val="FF0000"/>
              </a:solidFill>
            </a:endParaRPr>
          </a:p>
          <a:p>
            <a:pPr algn="l" rtl="0"/>
            <a:endParaRPr lang="en-US" b="1" dirty="0"/>
          </a:p>
        </p:txBody>
      </p:sp>
      <p:sp>
        <p:nvSpPr>
          <p:cNvPr id="5" name="Date Placeholder 4"/>
          <p:cNvSpPr>
            <a:spLocks noGrp="1"/>
          </p:cNvSpPr>
          <p:nvPr>
            <p:ph type="dt" sz="half" idx="10"/>
          </p:nvPr>
        </p:nvSpPr>
        <p:spPr/>
        <p:txBody>
          <a:bodyPr/>
          <a:lstStyle/>
          <a:p>
            <a:fld id="{86D35BF1-BDBA-4746-A9B1-69AF53B5055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14</a:t>
            </a:fld>
            <a:endParaRPr lang="en-US"/>
          </a:p>
        </p:txBody>
      </p:sp>
    </p:spTree>
    <p:extLst>
      <p:ext uri="{BB962C8B-B14F-4D97-AF65-F5344CB8AC3E}">
        <p14:creationId xmlns:p14="http://schemas.microsoft.com/office/powerpoint/2010/main" val="418853867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t>In a 2015 systematic review and meta-analysis of randomized trials comparing glyburide therapy with insulin therapy in women with GDM (15 trials, 2509 subjects), </a:t>
            </a:r>
            <a:endParaRPr lang="en-US" sz="2800" b="1" dirty="0" smtClean="0"/>
          </a:p>
          <a:p>
            <a:pPr algn="l" rtl="0"/>
            <a:r>
              <a:rPr lang="en-US" sz="2800" b="1" dirty="0" smtClean="0"/>
              <a:t>women </a:t>
            </a:r>
            <a:r>
              <a:rPr lang="en-US" sz="2800" b="1" dirty="0"/>
              <a:t>assigned to glyburide had a </a:t>
            </a:r>
            <a:r>
              <a:rPr lang="en-US" sz="2800" b="1" dirty="0">
                <a:solidFill>
                  <a:srgbClr val="FF0000"/>
                </a:solidFill>
              </a:rPr>
              <a:t>higher risk of </a:t>
            </a:r>
            <a:r>
              <a:rPr lang="en-US" sz="2800" b="1" dirty="0" err="1">
                <a:solidFill>
                  <a:srgbClr val="FF0000"/>
                </a:solidFill>
              </a:rPr>
              <a:t>macrosomia</a:t>
            </a:r>
            <a:r>
              <a:rPr lang="en-US" sz="2800" b="1" dirty="0">
                <a:solidFill>
                  <a:srgbClr val="FF0000"/>
                </a:solidFill>
              </a:rPr>
              <a:t> </a:t>
            </a:r>
            <a:r>
              <a:rPr lang="en-US" sz="2800" b="1" dirty="0"/>
              <a:t>(relative risk [RR] 2.62, 95% CI 1.35-5.08), </a:t>
            </a:r>
            <a:r>
              <a:rPr lang="en-US" sz="2800" b="1" dirty="0">
                <a:solidFill>
                  <a:srgbClr val="FF0000"/>
                </a:solidFill>
              </a:rPr>
              <a:t>higher mean birth weight in offspring</a:t>
            </a:r>
            <a:r>
              <a:rPr lang="en-US" sz="2800" b="1" dirty="0"/>
              <a:t> (mean difference 109 grams, 95% CI 36-181 grams), and </a:t>
            </a:r>
            <a:r>
              <a:rPr lang="en-US" sz="2800" b="1" dirty="0">
                <a:solidFill>
                  <a:srgbClr val="FF0000"/>
                </a:solidFill>
              </a:rPr>
              <a:t>a higher rate of any neonatal hypoglycemia </a:t>
            </a:r>
            <a:r>
              <a:rPr lang="en-US" sz="2800" b="1" dirty="0"/>
              <a:t>(RR 2.04, 95% CI </a:t>
            </a:r>
            <a:r>
              <a:rPr lang="en-US" sz="2800" b="1" dirty="0" smtClean="0"/>
              <a:t>1.30-3.20)</a:t>
            </a:r>
            <a:endParaRPr lang="fa-IR" sz="28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140</a:t>
            </a:fld>
            <a:endParaRPr lang="en-US"/>
          </a:p>
        </p:txBody>
      </p:sp>
    </p:spTree>
    <p:extLst>
      <p:ext uri="{BB962C8B-B14F-4D97-AF65-F5344CB8AC3E}">
        <p14:creationId xmlns:p14="http://schemas.microsoft.com/office/powerpoint/2010/main" val="42078700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a:bodyPr>
          <a:lstStyle/>
          <a:p>
            <a:pPr algn="l" rtl="0"/>
            <a:r>
              <a:rPr lang="en-US" sz="3200" b="1" dirty="0"/>
              <a:t>When glyburide was compared with </a:t>
            </a:r>
            <a:r>
              <a:rPr lang="en-US" sz="3200" b="1" u="sng" dirty="0">
                <a:hlinkClick r:id="rId2"/>
              </a:rPr>
              <a:t>metformin</a:t>
            </a:r>
            <a:r>
              <a:rPr lang="en-US" sz="3200" b="1" dirty="0"/>
              <a:t>, </a:t>
            </a:r>
            <a:r>
              <a:rPr lang="en-US" sz="3200" b="1" dirty="0">
                <a:solidFill>
                  <a:srgbClr val="FF0000"/>
                </a:solidFill>
              </a:rPr>
              <a:t>metformin use resulted in less </a:t>
            </a:r>
            <a:r>
              <a:rPr lang="en-US" sz="3200" b="1" dirty="0" err="1">
                <a:solidFill>
                  <a:srgbClr val="FF0000"/>
                </a:solidFill>
              </a:rPr>
              <a:t>macrosomia</a:t>
            </a:r>
            <a:r>
              <a:rPr lang="en-US" sz="3200" b="1" dirty="0">
                <a:solidFill>
                  <a:srgbClr val="FF0000"/>
                </a:solidFill>
              </a:rPr>
              <a:t> </a:t>
            </a:r>
            <a:r>
              <a:rPr lang="en-US" sz="3200" b="1" dirty="0"/>
              <a:t>(RR 0.33, 95% CI 0.13-0.81), </a:t>
            </a:r>
            <a:r>
              <a:rPr lang="en-US" sz="3200" b="1" dirty="0">
                <a:solidFill>
                  <a:srgbClr val="FF0000"/>
                </a:solidFill>
              </a:rPr>
              <a:t>lower mean birth weight </a:t>
            </a:r>
            <a:r>
              <a:rPr lang="en-US" sz="3200" b="1" dirty="0"/>
              <a:t>(mean difference -209 grams, 95% CI -314 to -104 grams), and </a:t>
            </a:r>
            <a:r>
              <a:rPr lang="en-US" sz="3200" b="1" dirty="0">
                <a:solidFill>
                  <a:srgbClr val="FF0000"/>
                </a:solidFill>
              </a:rPr>
              <a:t>lower gestational weight gain </a:t>
            </a:r>
            <a:r>
              <a:rPr lang="en-US" sz="3200" b="1" dirty="0"/>
              <a:t>(mean difference -2.06 kg, 95% CI -3.98 to -0.14 kg). </a:t>
            </a:r>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141</a:t>
            </a:fld>
            <a:endParaRPr lang="en-US"/>
          </a:p>
        </p:txBody>
      </p:sp>
    </p:spTree>
    <p:extLst>
      <p:ext uri="{BB962C8B-B14F-4D97-AF65-F5344CB8AC3E}">
        <p14:creationId xmlns:p14="http://schemas.microsoft.com/office/powerpoint/2010/main" val="6972870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fontScale="92500"/>
          </a:bodyPr>
          <a:lstStyle/>
          <a:p>
            <a:pPr algn="l" rtl="0"/>
            <a:r>
              <a:rPr lang="en-US" sz="3200" b="1" dirty="0"/>
              <a:t>A </a:t>
            </a:r>
            <a:r>
              <a:rPr lang="en-US" sz="3200" b="1" dirty="0">
                <a:solidFill>
                  <a:srgbClr val="FF0000"/>
                </a:solidFill>
              </a:rPr>
              <a:t>major advantage of </a:t>
            </a:r>
            <a:r>
              <a:rPr lang="en-US" sz="3200" b="1" u="sng" dirty="0">
                <a:solidFill>
                  <a:srgbClr val="FF0000"/>
                </a:solidFill>
                <a:hlinkClick r:id="rId2"/>
              </a:rPr>
              <a:t>glyburide</a:t>
            </a:r>
            <a:r>
              <a:rPr lang="en-US" sz="3200" b="1" dirty="0">
                <a:solidFill>
                  <a:srgbClr val="FF0000"/>
                </a:solidFill>
              </a:rPr>
              <a:t> over </a:t>
            </a:r>
            <a:r>
              <a:rPr lang="en-US" sz="3200" b="1" u="sng" dirty="0">
                <a:solidFill>
                  <a:srgbClr val="FF0000"/>
                </a:solidFill>
                <a:hlinkClick r:id="rId3"/>
              </a:rPr>
              <a:t>metformin</a:t>
            </a:r>
            <a:r>
              <a:rPr lang="en-US" sz="3200" b="1" dirty="0">
                <a:solidFill>
                  <a:srgbClr val="FF0000"/>
                </a:solidFill>
              </a:rPr>
              <a:t> </a:t>
            </a:r>
            <a:r>
              <a:rPr lang="en-US" sz="3200" b="1" dirty="0"/>
              <a:t>is that it is usually </a:t>
            </a:r>
            <a:r>
              <a:rPr lang="en-US" sz="3200" b="1" dirty="0">
                <a:solidFill>
                  <a:srgbClr val="FF0000"/>
                </a:solidFill>
              </a:rPr>
              <a:t>effective as single agent therapy</a:t>
            </a:r>
            <a:r>
              <a:rPr lang="en-US" sz="3200" b="1" dirty="0"/>
              <a:t>. </a:t>
            </a:r>
            <a:endParaRPr lang="en-US" sz="3200" b="1" dirty="0" smtClean="0"/>
          </a:p>
          <a:p>
            <a:pPr algn="l" rtl="0"/>
            <a:r>
              <a:rPr lang="en-US" sz="3200" b="1" dirty="0" smtClean="0"/>
              <a:t>In </a:t>
            </a:r>
            <a:r>
              <a:rPr lang="en-US" sz="3200" b="1" dirty="0"/>
              <a:t>two studies, </a:t>
            </a:r>
            <a:r>
              <a:rPr lang="en-US" sz="3200" b="1" dirty="0">
                <a:solidFill>
                  <a:srgbClr val="FF0000"/>
                </a:solidFill>
              </a:rPr>
              <a:t>4 and 16 percent of women using glyburide needed supplemental insulin </a:t>
            </a:r>
            <a:r>
              <a:rPr lang="en-US" sz="3200" b="1" dirty="0"/>
              <a:t>to control their blood glucose </a:t>
            </a:r>
            <a:r>
              <a:rPr lang="en-US" sz="3200" b="1" dirty="0" smtClean="0"/>
              <a:t>levels, </a:t>
            </a:r>
            <a:r>
              <a:rPr lang="en-US" sz="3200" b="1" dirty="0"/>
              <a:t>whereas </a:t>
            </a:r>
            <a:r>
              <a:rPr lang="en-US" sz="3200" b="1" dirty="0">
                <a:solidFill>
                  <a:srgbClr val="FF0000"/>
                </a:solidFill>
              </a:rPr>
              <a:t>one-third to one-half </a:t>
            </a:r>
            <a:r>
              <a:rPr lang="en-US" sz="3200" b="1" dirty="0"/>
              <a:t>of women using metformin required supplemental </a:t>
            </a:r>
            <a:r>
              <a:rPr lang="en-US" sz="3200" b="1" dirty="0" smtClean="0"/>
              <a:t>insulin</a:t>
            </a:r>
            <a:endParaRPr lang="en-US" sz="3200" b="1" dirty="0"/>
          </a:p>
          <a:p>
            <a:pPr algn="l" rtl="0"/>
            <a:endParaRPr lang="en-US" b="1" dirty="0"/>
          </a:p>
        </p:txBody>
      </p:sp>
      <p:sp>
        <p:nvSpPr>
          <p:cNvPr id="5" name="Date Placeholder 4"/>
          <p:cNvSpPr>
            <a:spLocks noGrp="1"/>
          </p:cNvSpPr>
          <p:nvPr>
            <p:ph type="dt" sz="half" idx="10"/>
          </p:nvPr>
        </p:nvSpPr>
        <p:spPr/>
        <p:txBody>
          <a:bodyPr/>
          <a:lstStyle/>
          <a:p>
            <a:fld id="{630749E0-E159-4516-A44E-79989DCC4E62}"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142</a:t>
            </a:fld>
            <a:endParaRPr lang="en-US"/>
          </a:p>
        </p:txBody>
      </p:sp>
    </p:spTree>
    <p:extLst>
      <p:ext uri="{BB962C8B-B14F-4D97-AF65-F5344CB8AC3E}">
        <p14:creationId xmlns:p14="http://schemas.microsoft.com/office/powerpoint/2010/main" val="37666088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lstStyle/>
          <a:p>
            <a:pPr algn="l" rtl="0"/>
            <a:r>
              <a:rPr lang="en-US" sz="3200" b="1" dirty="0"/>
              <a:t>There are </a:t>
            </a:r>
            <a:r>
              <a:rPr lang="en-US" sz="3200" b="1" dirty="0">
                <a:solidFill>
                  <a:srgbClr val="FF0000"/>
                </a:solidFill>
              </a:rPr>
              <a:t>conflicting data regarding the </a:t>
            </a:r>
            <a:r>
              <a:rPr lang="en-US" sz="3200" b="1" dirty="0" err="1">
                <a:solidFill>
                  <a:srgbClr val="FF0000"/>
                </a:solidFill>
              </a:rPr>
              <a:t>transplacental</a:t>
            </a:r>
            <a:r>
              <a:rPr lang="en-US" sz="3200" b="1" dirty="0">
                <a:solidFill>
                  <a:srgbClr val="FF0000"/>
                </a:solidFill>
              </a:rPr>
              <a:t> passage of </a:t>
            </a:r>
            <a:r>
              <a:rPr lang="en-US" sz="3200" b="1" u="sng" dirty="0">
                <a:solidFill>
                  <a:srgbClr val="FF0000"/>
                </a:solidFill>
                <a:hlinkClick r:id="rId2"/>
              </a:rPr>
              <a:t>glyburide</a:t>
            </a:r>
            <a:r>
              <a:rPr lang="en-US" sz="3200" b="1" dirty="0"/>
              <a:t>, but cord blood glyburide levels approximately </a:t>
            </a:r>
            <a:r>
              <a:rPr lang="en-US" sz="3200" b="1" dirty="0">
                <a:solidFill>
                  <a:srgbClr val="FF0000"/>
                </a:solidFill>
              </a:rPr>
              <a:t>70 percent of maternal venous levels </a:t>
            </a:r>
            <a:r>
              <a:rPr lang="en-US" sz="3200" b="1" dirty="0"/>
              <a:t>have been reported </a:t>
            </a:r>
            <a:endParaRPr lang="en-US" sz="3200" b="1" dirty="0" smtClean="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143</a:t>
            </a:fld>
            <a:endParaRPr lang="en-US"/>
          </a:p>
        </p:txBody>
      </p:sp>
    </p:spTree>
    <p:extLst>
      <p:ext uri="{BB962C8B-B14F-4D97-AF65-F5344CB8AC3E}">
        <p14:creationId xmlns:p14="http://schemas.microsoft.com/office/powerpoint/2010/main" val="38889460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lstStyle/>
          <a:p>
            <a:pPr algn="l" rtl="0"/>
            <a:r>
              <a:rPr lang="en-US" sz="3200" b="1" dirty="0"/>
              <a:t>While an </a:t>
            </a:r>
            <a:r>
              <a:rPr lang="en-US" sz="3200" b="1" dirty="0">
                <a:solidFill>
                  <a:srgbClr val="FF0000"/>
                </a:solidFill>
              </a:rPr>
              <a:t>increase in congenital anomalies in offspring exposed to glyburide in utero has not been demonstrated</a:t>
            </a:r>
            <a:r>
              <a:rPr lang="en-US" sz="3200" b="1" dirty="0"/>
              <a:t>, </a:t>
            </a:r>
            <a:r>
              <a:rPr lang="en-US" sz="3200" b="1" dirty="0">
                <a:solidFill>
                  <a:srgbClr val="FF0000"/>
                </a:solidFill>
              </a:rPr>
              <a:t>no studies of long-term </a:t>
            </a:r>
            <a:r>
              <a:rPr lang="en-US" sz="3200" b="1" dirty="0"/>
              <a:t>effects in offspring (</a:t>
            </a:r>
            <a:r>
              <a:rPr lang="en-US" sz="3200" b="1" dirty="0" err="1"/>
              <a:t>eg</a:t>
            </a:r>
            <a:r>
              <a:rPr lang="en-US" sz="3200" b="1" dirty="0"/>
              <a:t>, developmental outcomes, metabolic effects) have been published, and </a:t>
            </a:r>
            <a:r>
              <a:rPr lang="en-US" sz="3200" b="1" dirty="0">
                <a:solidFill>
                  <a:srgbClr val="FF0000"/>
                </a:solidFill>
              </a:rPr>
              <a:t>patients prescribed glyburide should be informed of existing uncertainties</a:t>
            </a:r>
            <a:r>
              <a:rPr lang="en-US" sz="3200" b="1" dirty="0"/>
              <a: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144</a:t>
            </a:fld>
            <a:endParaRPr lang="en-US"/>
          </a:p>
        </p:txBody>
      </p:sp>
    </p:spTree>
    <p:extLst>
      <p:ext uri="{BB962C8B-B14F-4D97-AF65-F5344CB8AC3E}">
        <p14:creationId xmlns:p14="http://schemas.microsoft.com/office/powerpoint/2010/main" val="18652918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a:bodyPr>
          <a:lstStyle/>
          <a:p>
            <a:pPr algn="l" rtl="0"/>
            <a:r>
              <a:rPr lang="en-US" sz="2800" b="1" dirty="0"/>
              <a:t>As with insulin therapy, </a:t>
            </a:r>
            <a:r>
              <a:rPr lang="en-US" sz="2800" b="1" u="sng" dirty="0">
                <a:hlinkClick r:id="rId2"/>
              </a:rPr>
              <a:t>glyburide</a:t>
            </a:r>
            <a:r>
              <a:rPr lang="en-US" sz="2800" b="1" dirty="0"/>
              <a:t> must be </a:t>
            </a:r>
            <a:r>
              <a:rPr lang="en-US" sz="2800" b="1" dirty="0">
                <a:solidFill>
                  <a:srgbClr val="FF0000"/>
                </a:solidFill>
              </a:rPr>
              <a:t>carefully balanced with meals and snacks to prevent maternal hypoglycemia. </a:t>
            </a:r>
            <a:endParaRPr lang="en-US" sz="2800" b="1" dirty="0" smtClean="0">
              <a:solidFill>
                <a:srgbClr val="FF0000"/>
              </a:solidFill>
            </a:endParaRPr>
          </a:p>
          <a:p>
            <a:pPr algn="l" rtl="0"/>
            <a:r>
              <a:rPr lang="en-US" sz="2800" b="1" dirty="0" smtClean="0">
                <a:solidFill>
                  <a:srgbClr val="FF0000"/>
                </a:solidFill>
              </a:rPr>
              <a:t>Starting </a:t>
            </a:r>
            <a:r>
              <a:rPr lang="en-US" sz="2800" b="1" dirty="0">
                <a:solidFill>
                  <a:srgbClr val="FF0000"/>
                </a:solidFill>
              </a:rPr>
              <a:t>doses of 2.5 to 5 mg once daily </a:t>
            </a:r>
            <a:r>
              <a:rPr lang="en-US" sz="2800" b="1" dirty="0"/>
              <a:t>are commonly used, and the dose is increased as needed to a maximum of </a:t>
            </a:r>
            <a:r>
              <a:rPr lang="en-US" sz="2800" b="1" dirty="0">
                <a:solidFill>
                  <a:srgbClr val="FF0000"/>
                </a:solidFill>
              </a:rPr>
              <a:t>20 mg/day</a:t>
            </a:r>
            <a:r>
              <a:rPr lang="en-US" sz="2800" b="1" dirty="0"/>
              <a:t>. </a:t>
            </a:r>
            <a:endParaRPr lang="en-US" sz="2800" b="1" dirty="0" smtClean="0"/>
          </a:p>
          <a:p>
            <a:pPr algn="l" rtl="0"/>
            <a:r>
              <a:rPr lang="en-US" sz="2800" b="1" dirty="0" smtClean="0">
                <a:solidFill>
                  <a:srgbClr val="FF0000"/>
                </a:solidFill>
              </a:rPr>
              <a:t>Pharmacokinetic </a:t>
            </a:r>
            <a:r>
              <a:rPr lang="en-US" sz="2800" b="1" dirty="0">
                <a:solidFill>
                  <a:srgbClr val="FF0000"/>
                </a:solidFill>
              </a:rPr>
              <a:t>studies suggest that even higher doses may be utilized </a:t>
            </a:r>
            <a:endParaRPr lang="en-US" sz="2800" b="1" dirty="0" smtClean="0">
              <a:solidFill>
                <a:srgbClr val="FF0000"/>
              </a:solidFill>
            </a:endParaRPr>
          </a:p>
          <a:p>
            <a:pPr algn="l" rtl="0"/>
            <a:endParaRPr lang="en-US" b="1" dirty="0"/>
          </a:p>
        </p:txBody>
      </p:sp>
      <p:sp>
        <p:nvSpPr>
          <p:cNvPr id="5" name="Date Placeholder 4"/>
          <p:cNvSpPr>
            <a:spLocks noGrp="1"/>
          </p:cNvSpPr>
          <p:nvPr>
            <p:ph type="dt" sz="half" idx="10"/>
          </p:nvPr>
        </p:nvSpPr>
        <p:spPr/>
        <p:txBody>
          <a:bodyPr/>
          <a:lstStyle/>
          <a:p>
            <a:fld id="{CE290CEA-6691-48C1-BC10-6955E3C788C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145</a:t>
            </a:fld>
            <a:endParaRPr lang="en-US"/>
          </a:p>
        </p:txBody>
      </p:sp>
    </p:spTree>
    <p:extLst>
      <p:ext uri="{BB962C8B-B14F-4D97-AF65-F5344CB8AC3E}">
        <p14:creationId xmlns:p14="http://schemas.microsoft.com/office/powerpoint/2010/main" val="24617347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Twice daily dosing is often necessary </a:t>
            </a:r>
            <a:r>
              <a:rPr lang="en-US" sz="3200" b="1" dirty="0"/>
              <a:t>to maintain </a:t>
            </a:r>
            <a:r>
              <a:rPr lang="en-US" sz="3200" b="1" dirty="0" err="1"/>
              <a:t>euglycemia</a:t>
            </a:r>
            <a:r>
              <a:rPr lang="en-US" sz="3200" b="1" dirty="0"/>
              <a:t>. </a:t>
            </a:r>
            <a:endParaRPr lang="en-US" sz="3200" b="1" dirty="0" smtClean="0"/>
          </a:p>
          <a:p>
            <a:pPr algn="l" rtl="0"/>
            <a:r>
              <a:rPr lang="en-US" sz="3200" b="1" dirty="0"/>
              <a:t>Thus, the </a:t>
            </a:r>
            <a:r>
              <a:rPr lang="en-US" sz="3200" b="1" dirty="0">
                <a:solidFill>
                  <a:srgbClr val="FF0000"/>
                </a:solidFill>
              </a:rPr>
              <a:t>drug took longer to reach peak </a:t>
            </a:r>
            <a:r>
              <a:rPr lang="en-US" sz="3200" b="1" dirty="0"/>
              <a:t>concentration and was </a:t>
            </a:r>
            <a:r>
              <a:rPr lang="en-US" sz="3200" b="1" dirty="0">
                <a:solidFill>
                  <a:srgbClr val="FF0000"/>
                </a:solidFill>
              </a:rPr>
              <a:t>metabolized more rapidly than in non-pregnant women</a:t>
            </a:r>
            <a:r>
              <a:rPr lang="en-US" sz="3200" b="1" dirty="0"/>
              <a:t>. </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146</a:t>
            </a:fld>
            <a:endParaRPr lang="en-US"/>
          </a:p>
        </p:txBody>
      </p:sp>
    </p:spTree>
    <p:extLst>
      <p:ext uri="{BB962C8B-B14F-4D97-AF65-F5344CB8AC3E}">
        <p14:creationId xmlns:p14="http://schemas.microsoft.com/office/powerpoint/2010/main" val="15744465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lstStyle/>
          <a:p>
            <a:pPr algn="l" rtl="0"/>
            <a:r>
              <a:rPr lang="en-US" sz="2800" b="1" dirty="0"/>
              <a:t>One group that investigated glyburide pharmacokinetics in pregnancy suggested </a:t>
            </a:r>
            <a:r>
              <a:rPr lang="en-US" sz="2800" b="1" dirty="0">
                <a:solidFill>
                  <a:srgbClr val="FF0000"/>
                </a:solidFill>
              </a:rPr>
              <a:t>pregnant women take the drug 30 to 60 minutes before a meal</a:t>
            </a:r>
            <a:r>
              <a:rPr lang="en-US" sz="2800" b="1" dirty="0"/>
              <a:t>, </a:t>
            </a:r>
            <a:r>
              <a:rPr lang="en-US" sz="2800" b="1" dirty="0">
                <a:solidFill>
                  <a:srgbClr val="FF0000"/>
                </a:solidFill>
              </a:rPr>
              <a:t>rather than with the meal</a:t>
            </a:r>
            <a:r>
              <a:rPr lang="en-US" sz="2800" b="1" dirty="0"/>
              <a:t>, to </a:t>
            </a:r>
            <a:r>
              <a:rPr lang="en-US" sz="2800" b="1" dirty="0">
                <a:solidFill>
                  <a:srgbClr val="FF0000"/>
                </a:solidFill>
              </a:rPr>
              <a:t>improve efficacy </a:t>
            </a:r>
          </a:p>
          <a:p>
            <a:pPr algn="l" rtl="0"/>
            <a:r>
              <a:rPr lang="en-US" sz="2800" b="1" dirty="0"/>
              <a:t>In this study, </a:t>
            </a:r>
            <a:r>
              <a:rPr lang="en-US" sz="2800" b="1" dirty="0">
                <a:solidFill>
                  <a:srgbClr val="FF0000"/>
                </a:solidFill>
              </a:rPr>
              <a:t>plasma glyburide concentrations in pregnant women with GDM did not increase until 1 hour after </a:t>
            </a:r>
            <a:r>
              <a:rPr lang="en-US" sz="2800" b="1" dirty="0"/>
              <a:t>drug ingestion, </a:t>
            </a:r>
            <a:r>
              <a:rPr lang="en-US" sz="2800" b="1" dirty="0">
                <a:solidFill>
                  <a:srgbClr val="FF0000"/>
                </a:solidFill>
              </a:rPr>
              <a:t>peaked at 2 to 3 hours</a:t>
            </a:r>
            <a:r>
              <a:rPr lang="en-US" sz="2800" b="1" dirty="0"/>
              <a:t>, and </a:t>
            </a:r>
            <a:r>
              <a:rPr lang="en-US" sz="2800" b="1" dirty="0">
                <a:solidFill>
                  <a:srgbClr val="FF0000"/>
                </a:solidFill>
              </a:rPr>
              <a:t>returned to baseline by 8 to 10 hours</a:t>
            </a:r>
            <a:r>
              <a:rPr lang="en-US" sz="2800" b="1" dirty="0"/>
              <a:t>.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147</a:t>
            </a:fld>
            <a:endParaRPr lang="en-US"/>
          </a:p>
        </p:txBody>
      </p:sp>
    </p:spTree>
    <p:extLst>
      <p:ext uri="{BB962C8B-B14F-4D97-AF65-F5344CB8AC3E}">
        <p14:creationId xmlns:p14="http://schemas.microsoft.com/office/powerpoint/2010/main" val="33452847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lnSpcReduction="10000"/>
          </a:bodyPr>
          <a:lstStyle/>
          <a:p>
            <a:pPr algn="l" rtl="0"/>
            <a:r>
              <a:rPr lang="en-US" b="1" dirty="0"/>
              <a:t>There is evidence that </a:t>
            </a:r>
            <a:r>
              <a:rPr lang="en-US" b="1" u="sng" dirty="0">
                <a:hlinkClick r:id="rId2"/>
              </a:rPr>
              <a:t>glyburide</a:t>
            </a:r>
            <a:r>
              <a:rPr lang="en-US" b="1" dirty="0"/>
              <a:t> may be </a:t>
            </a:r>
            <a:r>
              <a:rPr lang="en-US" b="1" dirty="0">
                <a:solidFill>
                  <a:srgbClr val="FF0000"/>
                </a:solidFill>
              </a:rPr>
              <a:t>less successful in obese patients</a:t>
            </a:r>
            <a:r>
              <a:rPr lang="en-US" b="1" dirty="0"/>
              <a:t>, and, in a study of 63 </a:t>
            </a:r>
            <a:r>
              <a:rPr lang="en-US" b="1" dirty="0">
                <a:solidFill>
                  <a:srgbClr val="FF0000"/>
                </a:solidFill>
              </a:rPr>
              <a:t>glyburide failures</a:t>
            </a:r>
            <a:r>
              <a:rPr lang="en-US" b="1" dirty="0"/>
              <a:t>, </a:t>
            </a:r>
            <a:r>
              <a:rPr lang="en-US" b="1" dirty="0">
                <a:solidFill>
                  <a:srgbClr val="FF0000"/>
                </a:solidFill>
              </a:rPr>
              <a:t>those with: </a:t>
            </a:r>
            <a:endParaRPr lang="en-US" b="1" dirty="0" smtClean="0">
              <a:solidFill>
                <a:srgbClr val="FF0000"/>
              </a:solidFill>
            </a:endParaRPr>
          </a:p>
          <a:p>
            <a:pPr lvl="1" algn="l" rtl="0"/>
            <a:r>
              <a:rPr lang="en-US" sz="2400" b="1" dirty="0" smtClean="0">
                <a:solidFill>
                  <a:schemeClr val="tx1"/>
                </a:solidFill>
              </a:rPr>
              <a:t>Prior </a:t>
            </a:r>
            <a:r>
              <a:rPr lang="en-US" sz="2400" b="1" dirty="0">
                <a:solidFill>
                  <a:schemeClr val="tx1"/>
                </a:solidFill>
              </a:rPr>
              <a:t>GDM, </a:t>
            </a:r>
            <a:endParaRPr lang="en-US" sz="2400" b="1" dirty="0" smtClean="0">
              <a:solidFill>
                <a:schemeClr val="tx1"/>
              </a:solidFill>
            </a:endParaRPr>
          </a:p>
          <a:p>
            <a:pPr lvl="1" algn="l" rtl="0"/>
            <a:r>
              <a:rPr lang="en-US" sz="2400" b="1" dirty="0" smtClean="0">
                <a:solidFill>
                  <a:schemeClr val="tx1"/>
                </a:solidFill>
              </a:rPr>
              <a:t>GDM </a:t>
            </a:r>
            <a:r>
              <a:rPr lang="en-US" sz="2400" b="1" dirty="0">
                <a:solidFill>
                  <a:schemeClr val="tx1"/>
                </a:solidFill>
              </a:rPr>
              <a:t>diagnosed at ≤26 weeks, </a:t>
            </a:r>
            <a:endParaRPr lang="en-US" sz="2400" b="1" dirty="0" smtClean="0">
              <a:solidFill>
                <a:schemeClr val="tx1"/>
              </a:solidFill>
            </a:endParaRPr>
          </a:p>
          <a:p>
            <a:pPr lvl="1" algn="l" rtl="0"/>
            <a:r>
              <a:rPr lang="en-US" sz="2400" b="1" dirty="0" smtClean="0">
                <a:solidFill>
                  <a:schemeClr val="tx1"/>
                </a:solidFill>
              </a:rPr>
              <a:t>one-hour </a:t>
            </a:r>
            <a:r>
              <a:rPr lang="en-US" sz="2400" b="1" dirty="0">
                <a:solidFill>
                  <a:schemeClr val="tx1"/>
                </a:solidFill>
              </a:rPr>
              <a:t>glucose challenge test ≥228 mg/</a:t>
            </a:r>
            <a:r>
              <a:rPr lang="en-US" sz="2400" b="1" dirty="0" err="1">
                <a:solidFill>
                  <a:schemeClr val="tx1"/>
                </a:solidFill>
              </a:rPr>
              <a:t>dL</a:t>
            </a:r>
            <a:r>
              <a:rPr lang="en-US" sz="2400" b="1" dirty="0">
                <a:solidFill>
                  <a:schemeClr val="tx1"/>
                </a:solidFill>
              </a:rPr>
              <a:t>, </a:t>
            </a:r>
            <a:endParaRPr lang="en-US" sz="2400" b="1" dirty="0" smtClean="0">
              <a:solidFill>
                <a:schemeClr val="tx1"/>
              </a:solidFill>
            </a:endParaRPr>
          </a:p>
          <a:p>
            <a:pPr lvl="1" algn="l" rtl="0"/>
            <a:r>
              <a:rPr lang="en-US" sz="2400" b="1" dirty="0" smtClean="0">
                <a:solidFill>
                  <a:schemeClr val="tx1"/>
                </a:solidFill>
              </a:rPr>
              <a:t>three-hour </a:t>
            </a:r>
            <a:r>
              <a:rPr lang="en-US" sz="2400" b="1" dirty="0">
                <a:solidFill>
                  <a:schemeClr val="tx1"/>
                </a:solidFill>
              </a:rPr>
              <a:t>glucose tolerance test one-hour value ≥221 mg/</a:t>
            </a:r>
            <a:r>
              <a:rPr lang="en-US" sz="2400" b="1" dirty="0" err="1">
                <a:solidFill>
                  <a:schemeClr val="tx1"/>
                </a:solidFill>
              </a:rPr>
              <a:t>dL</a:t>
            </a:r>
            <a:r>
              <a:rPr lang="en-US" sz="2400" b="1" dirty="0">
                <a:solidFill>
                  <a:schemeClr val="tx1"/>
                </a:solidFill>
              </a:rPr>
              <a:t>, </a:t>
            </a:r>
            <a:endParaRPr lang="en-US" sz="2400" b="1" dirty="0" smtClean="0">
              <a:solidFill>
                <a:schemeClr val="tx1"/>
              </a:solidFill>
            </a:endParaRPr>
          </a:p>
          <a:p>
            <a:pPr lvl="1" algn="l" rtl="0"/>
            <a:r>
              <a:rPr lang="en-US" sz="2400" b="1" dirty="0" smtClean="0">
                <a:solidFill>
                  <a:schemeClr val="tx1"/>
                </a:solidFill>
              </a:rPr>
              <a:t>multiple </a:t>
            </a:r>
            <a:r>
              <a:rPr lang="en-US" sz="2400" b="1" dirty="0">
                <a:solidFill>
                  <a:schemeClr val="tx1"/>
                </a:solidFill>
              </a:rPr>
              <a:t>postprandial blood sugars &gt;120 mg/</a:t>
            </a:r>
            <a:r>
              <a:rPr lang="en-US" sz="2400" b="1" dirty="0" err="1">
                <a:solidFill>
                  <a:schemeClr val="tx1"/>
                </a:solidFill>
              </a:rPr>
              <a:t>dL</a:t>
            </a:r>
            <a:r>
              <a:rPr lang="en-US" sz="2400" b="1" dirty="0">
                <a:solidFill>
                  <a:schemeClr val="tx1"/>
                </a:solidFill>
              </a:rPr>
              <a:t> in the first week of glyburide therapy, or </a:t>
            </a:r>
            <a:endParaRPr lang="en-US" sz="2400" b="1" dirty="0" smtClean="0">
              <a:solidFill>
                <a:schemeClr val="tx1"/>
              </a:solidFill>
            </a:endParaRPr>
          </a:p>
          <a:p>
            <a:pPr lvl="1" algn="l" rtl="0"/>
            <a:r>
              <a:rPr lang="en-US" sz="2400" b="1" dirty="0" smtClean="0">
                <a:solidFill>
                  <a:schemeClr val="tx1"/>
                </a:solidFill>
              </a:rPr>
              <a:t>≥</a:t>
            </a:r>
            <a:r>
              <a:rPr lang="en-US" sz="2400" b="1" dirty="0">
                <a:solidFill>
                  <a:schemeClr val="tx1"/>
                </a:solidFill>
              </a:rPr>
              <a:t>1 blood sugar &gt;200 </a:t>
            </a:r>
            <a:r>
              <a:rPr lang="en-US" sz="2400" b="1" dirty="0" smtClean="0">
                <a:solidFill>
                  <a:schemeClr val="tx1"/>
                </a:solidFill>
              </a:rPr>
              <a:t>mg/</a:t>
            </a:r>
            <a:r>
              <a:rPr lang="en-US" sz="2400" b="1" dirty="0" err="1" smtClean="0">
                <a:solidFill>
                  <a:schemeClr val="tx1"/>
                </a:solidFill>
              </a:rPr>
              <a:t>dL</a:t>
            </a:r>
            <a:endParaRPr lang="en-US" sz="2400" dirty="0">
              <a:solidFill>
                <a:schemeClr val="tx1"/>
              </a:solidFill>
            </a:endParaRPr>
          </a:p>
        </p:txBody>
      </p:sp>
      <p:sp>
        <p:nvSpPr>
          <p:cNvPr id="5" name="Date Placeholder 4"/>
          <p:cNvSpPr>
            <a:spLocks noGrp="1"/>
          </p:cNvSpPr>
          <p:nvPr>
            <p:ph type="dt" sz="half" idx="10"/>
          </p:nvPr>
        </p:nvSpPr>
        <p:spPr/>
        <p:txBody>
          <a:bodyPr/>
          <a:lstStyle/>
          <a:p>
            <a:fld id="{1840B6E8-A691-41AE-A168-1DE14E6E4AB2}"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148</a:t>
            </a:fld>
            <a:endParaRPr lang="en-US"/>
          </a:p>
        </p:txBody>
      </p:sp>
    </p:spTree>
    <p:extLst>
      <p:ext uri="{BB962C8B-B14F-4D97-AF65-F5344CB8AC3E}">
        <p14:creationId xmlns:p14="http://schemas.microsoft.com/office/powerpoint/2010/main" val="30850536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smtClean="0"/>
              <a:t>More </a:t>
            </a:r>
            <a:r>
              <a:rPr lang="en-US" sz="2800" b="1" dirty="0"/>
              <a:t>research is needed to determine if glyburide affects </a:t>
            </a:r>
            <a:r>
              <a:rPr lang="en-US" sz="2800" b="1" dirty="0">
                <a:solidFill>
                  <a:srgbClr val="FF0000"/>
                </a:solidFill>
              </a:rPr>
              <a:t>the potential postpartum progression of the woman with GDM towards impaired glucose tolerance/diabetes</a:t>
            </a:r>
            <a:r>
              <a:rPr lang="en-US" sz="2800" b="1" dirty="0"/>
              <a:t>, or on the </a:t>
            </a:r>
            <a:r>
              <a:rPr lang="en-US" sz="2800" b="1" dirty="0">
                <a:solidFill>
                  <a:srgbClr val="FF0000"/>
                </a:solidFill>
              </a:rPr>
              <a:t>possibility of GDM recurrence </a:t>
            </a:r>
            <a:r>
              <a:rPr lang="en-US" sz="2800" b="1" dirty="0"/>
              <a:t>and whether glyburide affects the </a:t>
            </a:r>
            <a:r>
              <a:rPr lang="en-US" sz="2800" b="1" dirty="0">
                <a:solidFill>
                  <a:srgbClr val="FF0000"/>
                </a:solidFill>
              </a:rPr>
              <a:t>long-term health and development of offspring</a:t>
            </a:r>
            <a:r>
              <a:rPr lang="en-US" sz="2800" b="1" dirty="0"/>
              <a:t>. </a:t>
            </a:r>
            <a:endParaRPr lang="en-US" sz="2800" b="1" dirty="0" smtClean="0"/>
          </a:p>
          <a:p>
            <a:pPr algn="l" rtl="0"/>
            <a:r>
              <a:rPr lang="en-US" sz="2800" b="1" dirty="0" smtClean="0"/>
              <a:t>Patients </a:t>
            </a:r>
            <a:r>
              <a:rPr lang="en-US" sz="2800" b="1" dirty="0"/>
              <a:t>who are contemplating glyburide therapy should be </a:t>
            </a:r>
            <a:r>
              <a:rPr lang="en-US" sz="2800" b="1" dirty="0">
                <a:solidFill>
                  <a:srgbClr val="FF0000"/>
                </a:solidFill>
              </a:rPr>
              <a:t>counseled regarding the limited information about these important questions</a:t>
            </a:r>
            <a:r>
              <a:rPr lang="en-US" sz="2800" dirty="0"/>
              <a:t>.</a:t>
            </a:r>
          </a:p>
          <a:p>
            <a:endParaRPr lang="en-US"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149</a:t>
            </a:fld>
            <a:endParaRPr lang="en-US"/>
          </a:p>
        </p:txBody>
      </p:sp>
    </p:spTree>
    <p:extLst>
      <p:ext uri="{BB962C8B-B14F-4D97-AF65-F5344CB8AC3E}">
        <p14:creationId xmlns:p14="http://schemas.microsoft.com/office/powerpoint/2010/main" val="369417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4. Significance</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Their offspring </a:t>
            </a:r>
            <a:r>
              <a:rPr lang="en-US" sz="3200" b="1" dirty="0"/>
              <a:t>are also at risk of long-term </a:t>
            </a:r>
            <a:r>
              <a:rPr lang="en-US" sz="3200" b="1" dirty="0" err="1"/>
              <a:t>sequelae</a:t>
            </a:r>
            <a:r>
              <a:rPr lang="en-US" sz="3200" b="1" dirty="0"/>
              <a:t>, such as </a:t>
            </a:r>
            <a:r>
              <a:rPr lang="en-US" sz="3200" b="1" dirty="0">
                <a:solidFill>
                  <a:srgbClr val="FF0000"/>
                </a:solidFill>
              </a:rPr>
              <a:t>obesity and metabolic syndrome</a:t>
            </a:r>
          </a:p>
          <a:p>
            <a:pPr algn="l" rtl="0"/>
            <a:r>
              <a:rPr lang="en-US" sz="3200" b="1" dirty="0" smtClean="0">
                <a:solidFill>
                  <a:srgbClr val="FF0000"/>
                </a:solidFill>
              </a:rPr>
              <a:t>Gestational </a:t>
            </a:r>
            <a:r>
              <a:rPr lang="en-US" sz="3200" b="1" dirty="0">
                <a:solidFill>
                  <a:srgbClr val="FF0000"/>
                </a:solidFill>
              </a:rPr>
              <a:t>diabetes and the combination of obesity and diabetes </a:t>
            </a:r>
            <a:r>
              <a:rPr lang="en-US" sz="3200" b="1" dirty="0"/>
              <a:t>(gestational or </a:t>
            </a:r>
            <a:r>
              <a:rPr lang="en-US" sz="3200" b="1" dirty="0" err="1"/>
              <a:t>pregestational</a:t>
            </a:r>
            <a:r>
              <a:rPr lang="en-US" sz="3200" b="1" dirty="0"/>
              <a:t>) have been associated with an increased risk of </a:t>
            </a:r>
            <a:r>
              <a:rPr lang="en-US" sz="3200" b="1" dirty="0">
                <a:solidFill>
                  <a:srgbClr val="FF0000"/>
                </a:solidFill>
              </a:rPr>
              <a:t>autism in offspring</a:t>
            </a:r>
            <a:r>
              <a:rPr lang="en-US" sz="3200" b="1" dirty="0"/>
              <a:t>. </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a:t>
            </a:fld>
            <a:endParaRPr lang="en-US"/>
          </a:p>
        </p:txBody>
      </p:sp>
    </p:spTree>
    <p:extLst>
      <p:ext uri="{BB962C8B-B14F-4D97-AF65-F5344CB8AC3E}">
        <p14:creationId xmlns:p14="http://schemas.microsoft.com/office/powerpoint/2010/main" val="29796487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Autofit/>
          </a:bodyPr>
          <a:lstStyle/>
          <a:p>
            <a:pPr algn="l" rtl="0"/>
            <a:r>
              <a:rPr lang="en-US" sz="2800" b="1" dirty="0"/>
              <a:t>Metformin — </a:t>
            </a:r>
            <a:r>
              <a:rPr lang="en-US" sz="2800" b="1" dirty="0">
                <a:solidFill>
                  <a:srgbClr val="FF0000"/>
                </a:solidFill>
              </a:rPr>
              <a:t>Second and third trimester </a:t>
            </a:r>
            <a:r>
              <a:rPr lang="en-US" sz="2800" b="1" u="sng" dirty="0">
                <a:solidFill>
                  <a:srgbClr val="FF0000"/>
                </a:solidFill>
                <a:hlinkClick r:id="rId2"/>
              </a:rPr>
              <a:t>metformin</a:t>
            </a:r>
            <a:r>
              <a:rPr lang="en-US" sz="2800" b="1" dirty="0">
                <a:solidFill>
                  <a:srgbClr val="FF0000"/>
                </a:solidFill>
              </a:rPr>
              <a:t> treatment of GDM appears to be safe in the short term</a:t>
            </a:r>
            <a:r>
              <a:rPr lang="en-US" sz="2800" b="1" dirty="0"/>
              <a:t>, and is effective in many women, but </a:t>
            </a:r>
            <a:r>
              <a:rPr lang="en-US" sz="2800" b="1" dirty="0">
                <a:solidFill>
                  <a:srgbClr val="FF0000"/>
                </a:solidFill>
              </a:rPr>
              <a:t>one-third to one-half of women using metformin will need supplemental insulin to achieve glycemic targets </a:t>
            </a:r>
            <a:endParaRPr lang="en-US" sz="2800" b="1" dirty="0" smtClean="0">
              <a:solidFill>
                <a:srgbClr val="FF0000"/>
              </a:solidFill>
            </a:endParaRPr>
          </a:p>
          <a:p>
            <a:pPr algn="l" rtl="0"/>
            <a:r>
              <a:rPr lang="en-US" sz="2800" b="1" dirty="0" smtClean="0"/>
              <a:t>Metformin </a:t>
            </a:r>
            <a:r>
              <a:rPr lang="en-US" sz="2800" b="1" dirty="0"/>
              <a:t>therapy has some advantages and disadvantages compared with insulin therapy. </a:t>
            </a:r>
            <a:endParaRPr lang="en-US" sz="2800" dirty="0"/>
          </a:p>
        </p:txBody>
      </p:sp>
      <p:sp>
        <p:nvSpPr>
          <p:cNvPr id="5" name="Date Placeholder 4"/>
          <p:cNvSpPr>
            <a:spLocks noGrp="1"/>
          </p:cNvSpPr>
          <p:nvPr>
            <p:ph type="dt" sz="half" idx="10"/>
          </p:nvPr>
        </p:nvSpPr>
        <p:spPr/>
        <p:txBody>
          <a:bodyPr/>
          <a:lstStyle/>
          <a:p>
            <a:fld id="{A85C2605-257B-48B2-8218-16F278938DC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150</a:t>
            </a:fld>
            <a:endParaRPr lang="en-US"/>
          </a:p>
        </p:txBody>
      </p:sp>
    </p:spTree>
    <p:extLst>
      <p:ext uri="{BB962C8B-B14F-4D97-AF65-F5344CB8AC3E}">
        <p14:creationId xmlns:p14="http://schemas.microsoft.com/office/powerpoint/2010/main" val="19825578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b="1" dirty="0"/>
              <a:t>In the 2015 systematic review and meta-analysis comparing different treatments for GDM described </a:t>
            </a:r>
            <a:r>
              <a:rPr lang="en-US" b="1" dirty="0" smtClean="0"/>
              <a:t>above, </a:t>
            </a:r>
            <a:r>
              <a:rPr lang="en-US" b="1" dirty="0"/>
              <a:t>compared with use of insulin, </a:t>
            </a:r>
            <a:endParaRPr lang="en-US" b="1" dirty="0" smtClean="0"/>
          </a:p>
          <a:p>
            <a:pPr lvl="1" algn="l" rtl="0"/>
            <a:r>
              <a:rPr lang="en-US" sz="2400" b="1" dirty="0" smtClean="0"/>
              <a:t>use </a:t>
            </a:r>
            <a:r>
              <a:rPr lang="en-US" sz="2400" b="1" dirty="0"/>
              <a:t>of metformin resulted in </a:t>
            </a:r>
            <a:r>
              <a:rPr lang="en-US" sz="2400" b="1" dirty="0">
                <a:solidFill>
                  <a:srgbClr val="FF0000"/>
                </a:solidFill>
              </a:rPr>
              <a:t>less gestational weight </a:t>
            </a:r>
            <a:r>
              <a:rPr lang="en-US" sz="2400" b="1" dirty="0" smtClean="0">
                <a:solidFill>
                  <a:srgbClr val="FF0000"/>
                </a:solidFill>
              </a:rPr>
              <a:t>gain</a:t>
            </a:r>
            <a:r>
              <a:rPr lang="en-US" sz="2400" b="1" dirty="0" smtClean="0"/>
              <a:t> </a:t>
            </a:r>
          </a:p>
          <a:p>
            <a:pPr lvl="1" algn="l" rtl="0"/>
            <a:r>
              <a:rPr lang="en-US" sz="2400" b="1" dirty="0" smtClean="0"/>
              <a:t>but </a:t>
            </a:r>
            <a:r>
              <a:rPr lang="en-US" sz="2400" b="1" dirty="0">
                <a:solidFill>
                  <a:srgbClr val="FF0000"/>
                </a:solidFill>
              </a:rPr>
              <a:t>lower gestational age at delivery </a:t>
            </a:r>
            <a:endParaRPr lang="en-US" sz="2400" b="1" dirty="0" smtClean="0">
              <a:solidFill>
                <a:srgbClr val="FF0000"/>
              </a:solidFill>
            </a:endParaRPr>
          </a:p>
          <a:p>
            <a:pPr lvl="1" algn="l" rtl="0"/>
            <a:r>
              <a:rPr lang="en-US" sz="2400" b="1" dirty="0" smtClean="0">
                <a:solidFill>
                  <a:srgbClr val="FF0000"/>
                </a:solidFill>
              </a:rPr>
              <a:t>a </a:t>
            </a:r>
            <a:r>
              <a:rPr lang="en-US" sz="2400" b="1" dirty="0">
                <a:solidFill>
                  <a:srgbClr val="FF0000"/>
                </a:solidFill>
              </a:rPr>
              <a:t>higher risk of preterm birth </a:t>
            </a:r>
            <a:endParaRPr lang="en-US" sz="2400" b="1" dirty="0" smtClean="0">
              <a:solidFill>
                <a:srgbClr val="FF0000"/>
              </a:solidFill>
            </a:endParaRPr>
          </a:p>
          <a:p>
            <a:pPr lvl="1" algn="l" rtl="0"/>
            <a:r>
              <a:rPr lang="en-US" sz="2400" b="1" dirty="0" smtClean="0">
                <a:solidFill>
                  <a:srgbClr val="FF0000"/>
                </a:solidFill>
              </a:rPr>
              <a:t>There </a:t>
            </a:r>
            <a:r>
              <a:rPr lang="en-US" sz="2400" b="1" dirty="0">
                <a:solidFill>
                  <a:srgbClr val="FF0000"/>
                </a:solidFill>
              </a:rPr>
              <a:t>were no statistical differences between metformin and insulin users in mean birth weight or risk of </a:t>
            </a:r>
            <a:r>
              <a:rPr lang="en-US" sz="2400" b="1" dirty="0" err="1">
                <a:solidFill>
                  <a:srgbClr val="FF0000"/>
                </a:solidFill>
              </a:rPr>
              <a:t>macrosomia</a:t>
            </a:r>
            <a:r>
              <a:rPr lang="en-US" sz="2400" b="1" dirty="0"/>
              <a:t>, </a:t>
            </a:r>
            <a:endParaRPr lang="en-US" sz="2400" b="1" dirty="0" smtClean="0"/>
          </a:p>
          <a:p>
            <a:pPr lvl="1" algn="l" rtl="0"/>
            <a:r>
              <a:rPr lang="en-US" sz="2400" b="1" dirty="0" smtClean="0"/>
              <a:t>but </a:t>
            </a:r>
            <a:r>
              <a:rPr lang="en-US" sz="2400" b="1" dirty="0"/>
              <a:t>a trend towards a </a:t>
            </a:r>
            <a:r>
              <a:rPr lang="en-US" sz="2400" b="1" dirty="0">
                <a:solidFill>
                  <a:srgbClr val="FF0000"/>
                </a:solidFill>
              </a:rPr>
              <a:t>lower rate of any neonatal hypoglycemia </a:t>
            </a:r>
            <a:r>
              <a:rPr lang="en-US" sz="2400" b="1" dirty="0"/>
              <a:t>was noted in metformin users </a:t>
            </a:r>
            <a:endParaRPr lang="en-US" sz="2400" b="1" dirty="0" smtClean="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151</a:t>
            </a:fld>
            <a:endParaRPr lang="en-US"/>
          </a:p>
        </p:txBody>
      </p:sp>
    </p:spTree>
    <p:extLst>
      <p:ext uri="{BB962C8B-B14F-4D97-AF65-F5344CB8AC3E}">
        <p14:creationId xmlns:p14="http://schemas.microsoft.com/office/powerpoint/2010/main" val="39658429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lstStyle/>
          <a:p>
            <a:pPr marL="342900" lvl="1" indent="-342900" algn="l" rtl="0">
              <a:buClr>
                <a:schemeClr val="accent1"/>
              </a:buClr>
              <a:buSzPct val="75000"/>
              <a:buFont typeface="Wingdings" pitchFamily="2" charset="2"/>
              <a:buChar char=""/>
            </a:pPr>
            <a:r>
              <a:rPr lang="en-US" sz="2800" b="1" dirty="0"/>
              <a:t>As described above, use of metformin has several advantages over </a:t>
            </a:r>
            <a:r>
              <a:rPr lang="en-US" sz="2800" b="1" u="sng" dirty="0">
                <a:hlinkClick r:id="rId2"/>
              </a:rPr>
              <a:t>glyburide</a:t>
            </a:r>
            <a:r>
              <a:rPr lang="en-US" sz="2800" b="1" dirty="0"/>
              <a:t>: </a:t>
            </a:r>
            <a:endParaRPr lang="en-US" sz="2800" b="1" dirty="0" smtClean="0"/>
          </a:p>
          <a:p>
            <a:pPr marL="742950" lvl="2" indent="-342900" algn="l" rtl="0">
              <a:buClr>
                <a:schemeClr val="accent1"/>
              </a:buClr>
              <a:buSzPct val="75000"/>
              <a:buFont typeface="Wingdings" pitchFamily="2" charset="2"/>
              <a:buChar char=""/>
            </a:pPr>
            <a:r>
              <a:rPr lang="en-US" sz="2600" b="1" dirty="0" smtClean="0">
                <a:solidFill>
                  <a:srgbClr val="FF0000"/>
                </a:solidFill>
              </a:rPr>
              <a:t>less </a:t>
            </a:r>
            <a:r>
              <a:rPr lang="en-US" sz="2600" b="1" dirty="0" err="1">
                <a:solidFill>
                  <a:srgbClr val="FF0000"/>
                </a:solidFill>
              </a:rPr>
              <a:t>macrosomia</a:t>
            </a:r>
            <a:r>
              <a:rPr lang="en-US" sz="2600" b="1" dirty="0">
                <a:solidFill>
                  <a:srgbClr val="FF0000"/>
                </a:solidFill>
              </a:rPr>
              <a:t> </a:t>
            </a:r>
            <a:r>
              <a:rPr lang="en-US" sz="2600" b="1" dirty="0"/>
              <a:t>(RR 0.33, 95% CI 0.13-0.81), </a:t>
            </a:r>
            <a:endParaRPr lang="en-US" sz="2600" b="1" dirty="0" smtClean="0"/>
          </a:p>
          <a:p>
            <a:pPr marL="742950" lvl="2" indent="-342900" algn="l" rtl="0">
              <a:buClr>
                <a:schemeClr val="accent1"/>
              </a:buClr>
              <a:buSzPct val="75000"/>
              <a:buFont typeface="Wingdings" pitchFamily="2" charset="2"/>
              <a:buChar char=""/>
            </a:pPr>
            <a:r>
              <a:rPr lang="en-US" sz="2600" b="1" dirty="0" smtClean="0">
                <a:solidFill>
                  <a:srgbClr val="FF0000"/>
                </a:solidFill>
              </a:rPr>
              <a:t>lower </a:t>
            </a:r>
            <a:r>
              <a:rPr lang="en-US" sz="2600" b="1" dirty="0">
                <a:solidFill>
                  <a:srgbClr val="FF0000"/>
                </a:solidFill>
              </a:rPr>
              <a:t>mean birth weight </a:t>
            </a:r>
            <a:r>
              <a:rPr lang="en-US" sz="2600" b="1" dirty="0"/>
              <a:t>(mean difference -209 grams, 95% CI -314 to -104 grams), </a:t>
            </a:r>
            <a:endParaRPr lang="en-US" sz="2600" b="1" dirty="0" smtClean="0"/>
          </a:p>
          <a:p>
            <a:pPr marL="742950" lvl="2" indent="-342900" algn="l" rtl="0">
              <a:buClr>
                <a:schemeClr val="accent1"/>
              </a:buClr>
              <a:buSzPct val="75000"/>
              <a:buFont typeface="Wingdings" pitchFamily="2" charset="2"/>
              <a:buChar char=""/>
            </a:pPr>
            <a:r>
              <a:rPr lang="en-US" sz="2600" b="1" dirty="0" smtClean="0"/>
              <a:t>and </a:t>
            </a:r>
            <a:r>
              <a:rPr lang="en-US" sz="2600" b="1" dirty="0">
                <a:solidFill>
                  <a:srgbClr val="FF0000"/>
                </a:solidFill>
              </a:rPr>
              <a:t>lower gestational weight gain </a:t>
            </a:r>
            <a:r>
              <a:rPr lang="en-US" sz="2600" b="1" dirty="0"/>
              <a:t>(mean difference -2.06 kg, 95% CI -3.98 to -0.14 kg).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152</a:t>
            </a:fld>
            <a:endParaRPr lang="en-US"/>
          </a:p>
        </p:txBody>
      </p:sp>
    </p:spTree>
    <p:extLst>
      <p:ext uri="{BB962C8B-B14F-4D97-AF65-F5344CB8AC3E}">
        <p14:creationId xmlns:p14="http://schemas.microsoft.com/office/powerpoint/2010/main" val="13634469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a:bodyPr>
          <a:lstStyle/>
          <a:p>
            <a:pPr algn="l" rtl="0"/>
            <a:r>
              <a:rPr lang="en-US" sz="2800" b="1" u="sng" dirty="0">
                <a:hlinkClick r:id="rId2"/>
              </a:rPr>
              <a:t>Metformin</a:t>
            </a:r>
            <a:r>
              <a:rPr lang="en-US" sz="2800" b="1" dirty="0"/>
              <a:t> has also been proposed </a:t>
            </a:r>
            <a:r>
              <a:rPr lang="en-US" sz="2800" b="1" dirty="0">
                <a:solidFill>
                  <a:srgbClr val="FF0000"/>
                </a:solidFill>
              </a:rPr>
              <a:t>to "prevent" GDM </a:t>
            </a:r>
            <a:r>
              <a:rPr lang="en-US" sz="2800" b="1" dirty="0"/>
              <a:t>since it is an oral anti-hyperglycemic agent and would be expected to </a:t>
            </a:r>
            <a:r>
              <a:rPr lang="en-US" sz="2800" b="1" dirty="0">
                <a:solidFill>
                  <a:srgbClr val="FF0000"/>
                </a:solidFill>
              </a:rPr>
              <a:t>maintain </a:t>
            </a:r>
            <a:r>
              <a:rPr lang="en-US" sz="2800" b="1" dirty="0" err="1">
                <a:solidFill>
                  <a:srgbClr val="FF0000"/>
                </a:solidFill>
              </a:rPr>
              <a:t>euglycemia</a:t>
            </a:r>
            <a:r>
              <a:rPr lang="en-US" sz="2800" b="1" dirty="0">
                <a:solidFill>
                  <a:srgbClr val="FF0000"/>
                </a:solidFill>
              </a:rPr>
              <a:t> in some women who would otherwise be diagnosed with GDM.</a:t>
            </a:r>
            <a:r>
              <a:rPr lang="en-US" sz="2800" b="1" dirty="0"/>
              <a:t> </a:t>
            </a:r>
            <a:endParaRPr lang="en-US" sz="2800" b="1" dirty="0" smtClean="0"/>
          </a:p>
          <a:p>
            <a:pPr algn="l" rtl="0"/>
            <a:r>
              <a:rPr lang="en-US" sz="2800" b="1" dirty="0" smtClean="0"/>
              <a:t>two </a:t>
            </a:r>
            <a:r>
              <a:rPr lang="en-US" sz="2800" b="1" dirty="0"/>
              <a:t>randomized trials comparing </a:t>
            </a:r>
            <a:r>
              <a:rPr lang="en-US" sz="2800" b="1" u="sng" dirty="0">
                <a:hlinkClick r:id="rId2"/>
              </a:rPr>
              <a:t>metformin</a:t>
            </a:r>
            <a:r>
              <a:rPr lang="en-US" sz="2800" b="1" dirty="0"/>
              <a:t> with placebo in obese pregnant women also showed </a:t>
            </a:r>
            <a:r>
              <a:rPr lang="en-US" sz="2800" b="1" dirty="0">
                <a:solidFill>
                  <a:srgbClr val="FF0000"/>
                </a:solidFill>
              </a:rPr>
              <a:t>no significant reduction in the rate of gestational </a:t>
            </a:r>
            <a:r>
              <a:rPr lang="en-US" sz="2800" b="1" dirty="0" smtClean="0">
                <a:solidFill>
                  <a:srgbClr val="FF0000"/>
                </a:solidFill>
              </a:rPr>
              <a:t>diabetes</a:t>
            </a:r>
            <a:endParaRPr lang="en-US" sz="2800" dirty="0">
              <a:solidFill>
                <a:srgbClr val="FF0000"/>
              </a:solidFill>
            </a:endParaRPr>
          </a:p>
        </p:txBody>
      </p:sp>
      <p:sp>
        <p:nvSpPr>
          <p:cNvPr id="5" name="Date Placeholder 4"/>
          <p:cNvSpPr>
            <a:spLocks noGrp="1"/>
          </p:cNvSpPr>
          <p:nvPr>
            <p:ph type="dt" sz="half" idx="10"/>
          </p:nvPr>
        </p:nvSpPr>
        <p:spPr/>
        <p:txBody>
          <a:bodyPr/>
          <a:lstStyle/>
          <a:p>
            <a:fld id="{FFB1A546-E01D-4A3C-A026-47DAD9C798FD}"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153</a:t>
            </a:fld>
            <a:endParaRPr lang="en-US"/>
          </a:p>
        </p:txBody>
      </p:sp>
    </p:spTree>
    <p:extLst>
      <p:ext uri="{BB962C8B-B14F-4D97-AF65-F5344CB8AC3E}">
        <p14:creationId xmlns:p14="http://schemas.microsoft.com/office/powerpoint/2010/main" val="23524837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a:bodyPr>
          <a:lstStyle/>
          <a:p>
            <a:pPr algn="l" rtl="0"/>
            <a:r>
              <a:rPr lang="en-US" sz="3200" b="1" u="sng" dirty="0">
                <a:hlinkClick r:id="rId2"/>
              </a:rPr>
              <a:t>Metformin</a:t>
            </a:r>
            <a:r>
              <a:rPr lang="en-US" sz="3200" b="1" dirty="0"/>
              <a:t> </a:t>
            </a:r>
            <a:r>
              <a:rPr lang="en-US" sz="3200" b="1" dirty="0">
                <a:solidFill>
                  <a:srgbClr val="FF0000"/>
                </a:solidFill>
              </a:rPr>
              <a:t>crosses the placenta and, in one study, cord arterial levels were twice as high as maternal venous </a:t>
            </a:r>
            <a:r>
              <a:rPr lang="en-US" sz="3200" b="1" dirty="0"/>
              <a:t>levels </a:t>
            </a:r>
            <a:endParaRPr lang="en-US" sz="3200" b="1" dirty="0" smtClean="0"/>
          </a:p>
          <a:p>
            <a:pPr algn="l" rtl="0"/>
            <a:r>
              <a:rPr lang="en-US" sz="3200" b="1" dirty="0" smtClean="0"/>
              <a:t>It </a:t>
            </a:r>
            <a:r>
              <a:rPr lang="en-US" sz="3200" b="1" dirty="0"/>
              <a:t>is </a:t>
            </a:r>
            <a:r>
              <a:rPr lang="en-US" sz="3200" b="1" dirty="0">
                <a:solidFill>
                  <a:srgbClr val="FF0000"/>
                </a:solidFill>
              </a:rPr>
              <a:t>not known whether fetal exposure to an insulin sensitizing agent such as metformin is beneficial or harmful</a:t>
            </a:r>
            <a:r>
              <a:rPr lang="en-US" sz="3200" b="1" dirty="0"/>
              <a:t>, and thus caution is warranted in its use in pregnancy. </a:t>
            </a:r>
          </a:p>
        </p:txBody>
      </p:sp>
      <p:sp>
        <p:nvSpPr>
          <p:cNvPr id="5" name="Date Placeholder 4"/>
          <p:cNvSpPr>
            <a:spLocks noGrp="1"/>
          </p:cNvSpPr>
          <p:nvPr>
            <p:ph type="dt" sz="half" idx="10"/>
          </p:nvPr>
        </p:nvSpPr>
        <p:spPr/>
        <p:txBody>
          <a:bodyPr/>
          <a:lstStyle/>
          <a:p>
            <a:fld id="{4C0B1FF6-0FDA-4A5C-9C68-E407F292EFB1}"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154</a:t>
            </a:fld>
            <a:endParaRPr lang="en-US"/>
          </a:p>
        </p:txBody>
      </p:sp>
    </p:spTree>
    <p:extLst>
      <p:ext uri="{BB962C8B-B14F-4D97-AF65-F5344CB8AC3E}">
        <p14:creationId xmlns:p14="http://schemas.microsoft.com/office/powerpoint/2010/main" val="30303574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a:bodyPr>
          <a:lstStyle/>
          <a:p>
            <a:pPr algn="l" rtl="0"/>
            <a:r>
              <a:rPr lang="en-US" sz="3200" b="1" dirty="0"/>
              <a:t>A two-year follow-up study of the offspring of the Metformin in Gestational diabetes (</a:t>
            </a:r>
            <a:r>
              <a:rPr lang="en-US" sz="3200" b="1" dirty="0" err="1"/>
              <a:t>MiG</a:t>
            </a:r>
            <a:r>
              <a:rPr lang="en-US" sz="3200" b="1" dirty="0"/>
              <a:t>) trial reported </a:t>
            </a:r>
            <a:r>
              <a:rPr lang="en-US" sz="3200" b="1" dirty="0">
                <a:solidFill>
                  <a:srgbClr val="FF0000"/>
                </a:solidFill>
              </a:rPr>
              <a:t>no difference in neurodevelopmental outcomes </a:t>
            </a:r>
            <a:r>
              <a:rPr lang="en-US" sz="3200" b="1" dirty="0" smtClean="0">
                <a:solidFill>
                  <a:srgbClr val="FF0000"/>
                </a:solidFill>
              </a:rPr>
              <a:t>, </a:t>
            </a:r>
            <a:r>
              <a:rPr lang="en-US" sz="3200" b="1" dirty="0">
                <a:solidFill>
                  <a:srgbClr val="FF0000"/>
                </a:solidFill>
              </a:rPr>
              <a:t>total fat, or central adiposity</a:t>
            </a:r>
            <a:r>
              <a:rPr lang="en-US" sz="3200" b="1" dirty="0"/>
              <a:t> between metformin-exposed and non-exposed offspring, but there was an </a:t>
            </a:r>
            <a:r>
              <a:rPr lang="en-US" sz="3200" b="1" dirty="0">
                <a:solidFill>
                  <a:srgbClr val="FF0000"/>
                </a:solidFill>
              </a:rPr>
              <a:t>increase in subcutaneous fat deposition </a:t>
            </a:r>
            <a:endParaRPr lang="en-US" sz="3200" b="1" dirty="0" smtClean="0">
              <a:solidFill>
                <a:srgbClr val="FF0000"/>
              </a:solidFill>
            </a:endParaRP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155</a:t>
            </a:fld>
            <a:endParaRPr lang="en-US"/>
          </a:p>
        </p:txBody>
      </p:sp>
    </p:spTree>
    <p:extLst>
      <p:ext uri="{BB962C8B-B14F-4D97-AF65-F5344CB8AC3E}">
        <p14:creationId xmlns:p14="http://schemas.microsoft.com/office/powerpoint/2010/main" val="40730892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t>Whether </a:t>
            </a:r>
            <a:r>
              <a:rPr lang="en-US" sz="2800" b="1" dirty="0">
                <a:solidFill>
                  <a:srgbClr val="FF0000"/>
                </a:solidFill>
              </a:rPr>
              <a:t>this represents healthier fat distribution in exposed offspring remains to be </a:t>
            </a:r>
            <a:r>
              <a:rPr lang="en-US" sz="2800" b="1" dirty="0" smtClean="0">
                <a:solidFill>
                  <a:srgbClr val="FF0000"/>
                </a:solidFill>
              </a:rPr>
              <a:t>seen</a:t>
            </a:r>
          </a:p>
          <a:p>
            <a:pPr algn="l" rtl="0"/>
            <a:r>
              <a:rPr lang="en-US" sz="2800" b="1" dirty="0" smtClean="0"/>
              <a:t>Because </a:t>
            </a:r>
            <a:r>
              <a:rPr lang="en-US" sz="2800" b="1" dirty="0">
                <a:solidFill>
                  <a:srgbClr val="FF0000"/>
                </a:solidFill>
              </a:rPr>
              <a:t>offspring of diabetic mothers may not manifest obesity until the age of five to seven </a:t>
            </a:r>
            <a:r>
              <a:rPr lang="en-US" sz="2800" b="1" dirty="0" smtClean="0">
                <a:solidFill>
                  <a:srgbClr val="FF0000"/>
                </a:solidFill>
              </a:rPr>
              <a:t>years, </a:t>
            </a:r>
            <a:r>
              <a:rPr lang="en-US" sz="2800" b="1" dirty="0">
                <a:solidFill>
                  <a:srgbClr val="FF0000"/>
                </a:solidFill>
              </a:rPr>
              <a:t>longer-term studies </a:t>
            </a:r>
            <a:r>
              <a:rPr lang="en-US" sz="2800" b="1" dirty="0"/>
              <a:t>are needed. </a:t>
            </a:r>
            <a:endParaRPr lang="en-US" sz="2800" b="1" dirty="0" smtClean="0"/>
          </a:p>
          <a:p>
            <a:pPr algn="l" rtl="0"/>
            <a:r>
              <a:rPr lang="en-US" sz="2800" b="1" dirty="0" smtClean="0"/>
              <a:t>Until </a:t>
            </a:r>
            <a:r>
              <a:rPr lang="en-US" sz="2800" b="1" dirty="0"/>
              <a:t>such studies demonstrate long-term safety, patients </a:t>
            </a:r>
            <a:r>
              <a:rPr lang="en-US" sz="2800" b="1" dirty="0">
                <a:solidFill>
                  <a:srgbClr val="FF0000"/>
                </a:solidFill>
              </a:rPr>
              <a:t>who are prescribed metformin should be informed of the uncertainties about the effects of </a:t>
            </a:r>
            <a:r>
              <a:rPr lang="en-US" sz="2800" b="1" dirty="0" err="1">
                <a:solidFill>
                  <a:srgbClr val="FF0000"/>
                </a:solidFill>
              </a:rPr>
              <a:t>transplacental</a:t>
            </a:r>
            <a:r>
              <a:rPr lang="en-US" sz="2800" b="1" dirty="0">
                <a:solidFill>
                  <a:srgbClr val="FF0000"/>
                </a:solidFill>
              </a:rPr>
              <a:t> passage</a:t>
            </a:r>
            <a:r>
              <a:rPr lang="en-US" sz="2800" b="1" dirty="0"/>
              <a: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156</a:t>
            </a:fld>
            <a:endParaRPr lang="en-US"/>
          </a:p>
        </p:txBody>
      </p:sp>
    </p:spTree>
    <p:extLst>
      <p:ext uri="{BB962C8B-B14F-4D97-AF65-F5344CB8AC3E}">
        <p14:creationId xmlns:p14="http://schemas.microsoft.com/office/powerpoint/2010/main" val="10053941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en-US" dirty="0"/>
          </a:p>
        </p:txBody>
      </p:sp>
      <p:sp>
        <p:nvSpPr>
          <p:cNvPr id="3" name="Content Placeholder 2"/>
          <p:cNvSpPr>
            <a:spLocks noGrp="1"/>
          </p:cNvSpPr>
          <p:nvPr>
            <p:ph idx="1"/>
          </p:nvPr>
        </p:nvSpPr>
        <p:spPr/>
        <p:txBody>
          <a:bodyPr>
            <a:normAutofit/>
          </a:bodyPr>
          <a:lstStyle/>
          <a:p>
            <a:pPr algn="l" rtl="0"/>
            <a:r>
              <a:rPr lang="en-US" sz="3200" b="1" dirty="0" err="1"/>
              <a:t>Tolbutamide</a:t>
            </a:r>
            <a:r>
              <a:rPr lang="en-US" sz="3200" b="1" dirty="0"/>
              <a:t> and </a:t>
            </a:r>
            <a:r>
              <a:rPr lang="en-US" sz="3200" b="1" dirty="0" err="1"/>
              <a:t>chlorpropamide</a:t>
            </a:r>
            <a:r>
              <a:rPr lang="en-US" sz="3200" b="1" dirty="0"/>
              <a:t> — </a:t>
            </a:r>
            <a:r>
              <a:rPr lang="en-US" sz="3200" b="1" u="sng" dirty="0" err="1">
                <a:hlinkClick r:id="rId2"/>
              </a:rPr>
              <a:t>Tolbutamide</a:t>
            </a:r>
            <a:r>
              <a:rPr lang="en-US" sz="3200" b="1" dirty="0"/>
              <a:t> or </a:t>
            </a:r>
            <a:r>
              <a:rPr lang="en-US" sz="3200" b="1" u="sng" dirty="0" err="1">
                <a:hlinkClick r:id="rId3"/>
              </a:rPr>
              <a:t>chlorpropamide</a:t>
            </a:r>
            <a:r>
              <a:rPr lang="en-US" sz="3200" b="1" dirty="0"/>
              <a:t> (older sulfonylureas) therapy </a:t>
            </a:r>
            <a:r>
              <a:rPr lang="en-US" sz="3200" b="1" dirty="0">
                <a:solidFill>
                  <a:srgbClr val="FF0000"/>
                </a:solidFill>
              </a:rPr>
              <a:t>is not recommended in women with GDM</a:t>
            </a:r>
            <a:r>
              <a:rPr lang="en-US" sz="3200" b="1" dirty="0"/>
              <a:t> because these drugs </a:t>
            </a:r>
            <a:r>
              <a:rPr lang="en-US" sz="3200" b="1" dirty="0">
                <a:solidFill>
                  <a:srgbClr val="FF0000"/>
                </a:solidFill>
              </a:rPr>
              <a:t>cross the placenta and can cause fetal </a:t>
            </a:r>
            <a:r>
              <a:rPr lang="en-US" sz="3200" b="1" dirty="0" err="1">
                <a:solidFill>
                  <a:srgbClr val="FF0000"/>
                </a:solidFill>
              </a:rPr>
              <a:t>hyperinsulinemia</a:t>
            </a:r>
            <a:r>
              <a:rPr lang="en-US" sz="3200" b="1" dirty="0">
                <a:solidFill>
                  <a:srgbClr val="FF0000"/>
                </a:solidFill>
              </a:rPr>
              <a:t>, which can lead to </a:t>
            </a:r>
            <a:r>
              <a:rPr lang="en-US" sz="3200" b="1" dirty="0" err="1">
                <a:solidFill>
                  <a:srgbClr val="FF0000"/>
                </a:solidFill>
              </a:rPr>
              <a:t>macrosomia</a:t>
            </a:r>
            <a:r>
              <a:rPr lang="en-US" sz="3200" b="1" dirty="0">
                <a:solidFill>
                  <a:srgbClr val="FF0000"/>
                </a:solidFill>
              </a:rPr>
              <a:t> and prolonged neonatal hypoglycemia </a:t>
            </a:r>
            <a:endParaRPr lang="en-US" sz="3200" b="1" dirty="0"/>
          </a:p>
        </p:txBody>
      </p:sp>
      <p:sp>
        <p:nvSpPr>
          <p:cNvPr id="5" name="Date Placeholder 4"/>
          <p:cNvSpPr>
            <a:spLocks noGrp="1"/>
          </p:cNvSpPr>
          <p:nvPr>
            <p:ph type="dt" sz="half" idx="10"/>
          </p:nvPr>
        </p:nvSpPr>
        <p:spPr/>
        <p:txBody>
          <a:bodyPr/>
          <a:lstStyle/>
          <a:p>
            <a:fld id="{8D26740C-CF49-473B-BB59-954B6D994C3F}"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157</a:t>
            </a:fld>
            <a:endParaRPr lang="en-US"/>
          </a:p>
        </p:txBody>
      </p:sp>
    </p:spTree>
    <p:extLst>
      <p:ext uri="{BB962C8B-B14F-4D97-AF65-F5344CB8AC3E}">
        <p14:creationId xmlns:p14="http://schemas.microsoft.com/office/powerpoint/2010/main" val="22752694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u="sng" dirty="0" err="1" smtClean="0">
                <a:hlinkClick r:id="rId2"/>
              </a:rPr>
              <a:t>Acarbose</a:t>
            </a:r>
            <a:r>
              <a:rPr lang="en-US" sz="2800" b="1" dirty="0"/>
              <a:t>, an alpha </a:t>
            </a:r>
            <a:r>
              <a:rPr lang="en-US" sz="2800" b="1" dirty="0" err="1"/>
              <a:t>glucosidase</a:t>
            </a:r>
            <a:r>
              <a:rPr lang="en-US" sz="2800" b="1" dirty="0"/>
              <a:t> inhibitor, acts in the gastrointestinal tract. </a:t>
            </a:r>
            <a:endParaRPr lang="en-US" sz="2800" b="1" dirty="0" smtClean="0"/>
          </a:p>
          <a:p>
            <a:pPr algn="l" rtl="0"/>
            <a:r>
              <a:rPr lang="en-US" sz="2800" b="1" dirty="0" smtClean="0"/>
              <a:t>Since </a:t>
            </a:r>
            <a:r>
              <a:rPr lang="en-US" sz="2800" b="1" dirty="0"/>
              <a:t>a </a:t>
            </a:r>
            <a:r>
              <a:rPr lang="en-US" sz="2800" b="1" dirty="0">
                <a:solidFill>
                  <a:srgbClr val="FF0000"/>
                </a:solidFill>
              </a:rPr>
              <a:t>small proportion of this drug may be absorbed systemically</a:t>
            </a:r>
            <a:r>
              <a:rPr lang="en-US" sz="2800" b="1" dirty="0"/>
              <a:t>, potential </a:t>
            </a:r>
            <a:r>
              <a:rPr lang="en-US" sz="2800" b="1" dirty="0" err="1"/>
              <a:t>transplacental</a:t>
            </a:r>
            <a:r>
              <a:rPr lang="en-US" sz="2800" b="1" dirty="0"/>
              <a:t> passage and fetal effects should be studied. </a:t>
            </a:r>
            <a:endParaRPr lang="en-US" sz="2800" b="1" dirty="0" smtClean="0"/>
          </a:p>
          <a:p>
            <a:pPr algn="l" rtl="0"/>
            <a:r>
              <a:rPr lang="en-US" sz="2800" b="1" dirty="0" smtClean="0"/>
              <a:t>Two </a:t>
            </a:r>
            <a:r>
              <a:rPr lang="en-US" sz="2800" b="1" dirty="0"/>
              <a:t>preliminary studies suggested </a:t>
            </a:r>
            <a:r>
              <a:rPr lang="en-US" sz="2800" b="1" dirty="0">
                <a:solidFill>
                  <a:srgbClr val="FF0000"/>
                </a:solidFill>
              </a:rPr>
              <a:t>efficacy in reducing postprandial glucose excursions in GDM, but with the expected high frequency of abdominal cramping</a:t>
            </a:r>
            <a:r>
              <a:rPr lang="en-US" sz="2800" b="1" dirty="0"/>
              <a:t>. </a:t>
            </a:r>
          </a:p>
          <a:p>
            <a:pPr algn="l" rtl="0"/>
            <a:endParaRPr lang="en-US"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158</a:t>
            </a:fld>
            <a:endParaRPr lang="en-US"/>
          </a:p>
        </p:txBody>
      </p:sp>
    </p:spTree>
    <p:extLst>
      <p:ext uri="{BB962C8B-B14F-4D97-AF65-F5344CB8AC3E}">
        <p14:creationId xmlns:p14="http://schemas.microsoft.com/office/powerpoint/2010/main" val="13789647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33. Oral anti-hyperglycemic agents</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b="1" dirty="0">
                <a:solidFill>
                  <a:srgbClr val="FF0000"/>
                </a:solidFill>
              </a:rPr>
              <a:t>Use of </a:t>
            </a:r>
            <a:r>
              <a:rPr lang="en-US" b="1" dirty="0" err="1">
                <a:solidFill>
                  <a:srgbClr val="FF0000"/>
                </a:solidFill>
              </a:rPr>
              <a:t>thiazolidinediones</a:t>
            </a:r>
            <a:r>
              <a:rPr lang="en-US" b="1" dirty="0">
                <a:solidFill>
                  <a:srgbClr val="FF0000"/>
                </a:solidFill>
              </a:rPr>
              <a:t>, </a:t>
            </a:r>
            <a:r>
              <a:rPr lang="en-US" b="1" dirty="0" err="1">
                <a:solidFill>
                  <a:srgbClr val="FF0000"/>
                </a:solidFill>
              </a:rPr>
              <a:t>meglitinides</a:t>
            </a:r>
            <a:r>
              <a:rPr lang="en-US" b="1" dirty="0">
                <a:solidFill>
                  <a:srgbClr val="FF0000"/>
                </a:solidFill>
              </a:rPr>
              <a:t> (</a:t>
            </a:r>
            <a:r>
              <a:rPr lang="en-US" b="1" u="sng" dirty="0" err="1">
                <a:solidFill>
                  <a:srgbClr val="FF0000"/>
                </a:solidFill>
                <a:hlinkClick r:id="rId2"/>
              </a:rPr>
              <a:t>repaglinide</a:t>
            </a:r>
            <a:r>
              <a:rPr lang="en-US" b="1" dirty="0">
                <a:solidFill>
                  <a:srgbClr val="FF0000"/>
                </a:solidFill>
              </a:rPr>
              <a:t> and </a:t>
            </a:r>
            <a:r>
              <a:rPr lang="en-US" b="1" u="sng" dirty="0" err="1">
                <a:solidFill>
                  <a:srgbClr val="FF0000"/>
                </a:solidFill>
                <a:hlinkClick r:id="rId3"/>
              </a:rPr>
              <a:t>nateglinide</a:t>
            </a:r>
            <a:r>
              <a:rPr lang="en-US" b="1" dirty="0">
                <a:solidFill>
                  <a:srgbClr val="FF0000"/>
                </a:solidFill>
              </a:rPr>
              <a:t>), DPP-4 inhibitors, amylin </a:t>
            </a:r>
            <a:r>
              <a:rPr lang="en-US" b="1" dirty="0" err="1">
                <a:solidFill>
                  <a:srgbClr val="FF0000"/>
                </a:solidFill>
              </a:rPr>
              <a:t>mimetics</a:t>
            </a:r>
            <a:r>
              <a:rPr lang="en-US" b="1" dirty="0">
                <a:solidFill>
                  <a:srgbClr val="FF0000"/>
                </a:solidFill>
              </a:rPr>
              <a:t>, and GLP-1 inhibitors</a:t>
            </a:r>
            <a:r>
              <a:rPr lang="en-US" b="1" dirty="0"/>
              <a:t> during pregnancy is considered </a:t>
            </a:r>
            <a:r>
              <a:rPr lang="en-US" b="1" dirty="0">
                <a:solidFill>
                  <a:srgbClr val="FF0000"/>
                </a:solidFill>
              </a:rPr>
              <a:t>experimental</a:t>
            </a:r>
            <a:r>
              <a:rPr lang="en-US" b="1" dirty="0"/>
              <a:t>. </a:t>
            </a:r>
            <a:endParaRPr lang="en-US" b="1" dirty="0" smtClean="0"/>
          </a:p>
          <a:p>
            <a:pPr algn="l" rtl="0"/>
            <a:r>
              <a:rPr lang="en-US" b="1" dirty="0" smtClean="0"/>
              <a:t>There </a:t>
            </a:r>
            <a:r>
              <a:rPr lang="en-US" b="1" dirty="0"/>
              <a:t>are </a:t>
            </a:r>
            <a:r>
              <a:rPr lang="en-US" b="1" dirty="0">
                <a:solidFill>
                  <a:srgbClr val="FF0000"/>
                </a:solidFill>
              </a:rPr>
              <a:t>no controlled data available </a:t>
            </a:r>
            <a:r>
              <a:rPr lang="en-US" b="1" dirty="0"/>
              <a:t>in pregnancy. </a:t>
            </a:r>
            <a:endParaRPr lang="en-US" b="1" dirty="0" smtClean="0"/>
          </a:p>
          <a:p>
            <a:pPr algn="l" rtl="0"/>
            <a:r>
              <a:rPr lang="en-US" b="1" dirty="0" smtClean="0"/>
              <a:t>One </a:t>
            </a:r>
            <a:r>
              <a:rPr lang="en-US" b="1" dirty="0"/>
              <a:t>study reported that </a:t>
            </a:r>
            <a:r>
              <a:rPr lang="en-US" b="1" u="sng" dirty="0">
                <a:hlinkClick r:id="rId4"/>
              </a:rPr>
              <a:t>rosiglitazone</a:t>
            </a:r>
            <a:r>
              <a:rPr lang="en-US" b="1" dirty="0"/>
              <a:t> (note: use has been limited by the FDA because of </a:t>
            </a:r>
            <a:r>
              <a:rPr lang="en-US" b="1" dirty="0">
                <a:solidFill>
                  <a:srgbClr val="FF0000"/>
                </a:solidFill>
              </a:rPr>
              <a:t>potential cardiovascular side </a:t>
            </a:r>
            <a:r>
              <a:rPr lang="en-US" b="1" dirty="0"/>
              <a:t>effects) </a:t>
            </a:r>
            <a:r>
              <a:rPr lang="en-US" b="1" dirty="0">
                <a:solidFill>
                  <a:srgbClr val="FF0000"/>
                </a:solidFill>
              </a:rPr>
              <a:t>crossed the human placenta at 10 to 12 weeks of gestation, fetal tissue levels were about half of maternal </a:t>
            </a:r>
            <a:r>
              <a:rPr lang="en-US" b="1" dirty="0"/>
              <a:t>serum </a:t>
            </a:r>
            <a:r>
              <a:rPr lang="en-US" b="1" dirty="0" smtClean="0"/>
              <a:t>levels</a:t>
            </a:r>
          </a:p>
          <a:p>
            <a:pPr algn="l" rtl="0"/>
            <a:r>
              <a:rPr lang="en-US" b="1" dirty="0" smtClean="0"/>
              <a:t>Ex </a:t>
            </a:r>
            <a:r>
              <a:rPr lang="en-US" b="1" dirty="0"/>
              <a:t>vivo human placental perfusion studies of </a:t>
            </a:r>
            <a:r>
              <a:rPr lang="en-US" b="1" dirty="0">
                <a:solidFill>
                  <a:srgbClr val="FF0000"/>
                </a:solidFill>
              </a:rPr>
              <a:t>GLP-1 agonists detected minimal levels on the fetal side </a:t>
            </a:r>
            <a:r>
              <a:rPr lang="en-US" b="1" dirty="0"/>
              <a:t>(</a:t>
            </a:r>
            <a:r>
              <a:rPr lang="en-US" b="1" dirty="0" err="1"/>
              <a:t>fetal:maternal</a:t>
            </a:r>
            <a:r>
              <a:rPr lang="en-US" b="1" dirty="0"/>
              <a:t> ratio 0.017).</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159</a:t>
            </a:fld>
            <a:endParaRPr lang="en-US"/>
          </a:p>
        </p:txBody>
      </p:sp>
    </p:spTree>
    <p:extLst>
      <p:ext uri="{BB962C8B-B14F-4D97-AF65-F5344CB8AC3E}">
        <p14:creationId xmlns:p14="http://schemas.microsoft.com/office/powerpoint/2010/main" val="55329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4. Significance</a:t>
            </a:r>
            <a:endParaRPr lang="en-US"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Treatment of gestational diabetes can reduce the risk </a:t>
            </a:r>
            <a:r>
              <a:rPr lang="en-US" sz="3200" b="1" dirty="0"/>
              <a:t>of some pregnancy complications (</a:t>
            </a:r>
            <a:r>
              <a:rPr lang="en-US" sz="3200" b="1" dirty="0" err="1"/>
              <a:t>eg</a:t>
            </a:r>
            <a:r>
              <a:rPr lang="en-US" sz="3200" b="1" dirty="0"/>
              <a:t>, </a:t>
            </a:r>
            <a:r>
              <a:rPr lang="en-US" sz="3200" b="1" dirty="0">
                <a:solidFill>
                  <a:srgbClr val="FF0000"/>
                </a:solidFill>
              </a:rPr>
              <a:t>preeclampsia</a:t>
            </a:r>
            <a:r>
              <a:rPr lang="en-US" sz="3200" b="1" dirty="0"/>
              <a:t>) and adverse neonatal outcomes (</a:t>
            </a:r>
            <a:r>
              <a:rPr lang="en-US" sz="3200" b="1" dirty="0" err="1"/>
              <a:t>eg</a:t>
            </a:r>
            <a:r>
              <a:rPr lang="en-US" sz="3200" b="1" dirty="0"/>
              <a:t>, </a:t>
            </a:r>
            <a:r>
              <a:rPr lang="en-US" sz="3200" b="1" dirty="0" err="1" smtClean="0">
                <a:solidFill>
                  <a:srgbClr val="FF0000"/>
                </a:solidFill>
              </a:rPr>
              <a:t>macrosomia</a:t>
            </a:r>
            <a:r>
              <a:rPr lang="en-US" sz="3200" b="1" dirty="0" smtClean="0">
                <a:solidFill>
                  <a:srgbClr val="FF0000"/>
                </a:solidFill>
              </a:rPr>
              <a:t>)</a:t>
            </a:r>
          </a:p>
        </p:txBody>
      </p:sp>
      <p:sp>
        <p:nvSpPr>
          <p:cNvPr id="5" name="Date Placeholder 4"/>
          <p:cNvSpPr>
            <a:spLocks noGrp="1"/>
          </p:cNvSpPr>
          <p:nvPr>
            <p:ph type="dt" sz="half" idx="10"/>
          </p:nvPr>
        </p:nvSpPr>
        <p:spPr/>
        <p:txBody>
          <a:bodyPr/>
          <a:lstStyle/>
          <a:p>
            <a:fld id="{8A0FDFA0-35E8-4E1D-8D00-51D5A611BD5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16</a:t>
            </a:fld>
            <a:endParaRPr lang="en-US"/>
          </a:p>
        </p:txBody>
      </p:sp>
    </p:spTree>
    <p:extLst>
      <p:ext uri="{BB962C8B-B14F-4D97-AF65-F5344CB8AC3E}">
        <p14:creationId xmlns:p14="http://schemas.microsoft.com/office/powerpoint/2010/main" val="67430085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p:cNvSpPr>
            <a:spLocks noGrp="1" noChangeArrowheads="1"/>
          </p:cNvSpPr>
          <p:nvPr>
            <p:ph type="title"/>
          </p:nvPr>
        </p:nvSpPr>
        <p:spPr/>
        <p:txBody>
          <a:bodyPr/>
          <a:lstStyle/>
          <a:p>
            <a:pPr eaLnBrk="1" hangingPunct="1">
              <a:defRPr/>
            </a:pPr>
            <a:endParaRPr lang="en-US" smtClean="0"/>
          </a:p>
        </p:txBody>
      </p:sp>
      <p:pic>
        <p:nvPicPr>
          <p:cNvPr id="288771" name="Picture 4" descr="259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253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34. MATERNAL PROGNOSIS</a:t>
            </a:r>
            <a:endParaRPr lang="fa-IR" dirty="0"/>
          </a:p>
        </p:txBody>
      </p:sp>
      <p:sp>
        <p:nvSpPr>
          <p:cNvPr id="3" name="Content Placeholder 2"/>
          <p:cNvSpPr>
            <a:spLocks noGrp="1"/>
          </p:cNvSpPr>
          <p:nvPr>
            <p:ph idx="1"/>
          </p:nvPr>
        </p:nvSpPr>
        <p:spPr/>
        <p:txBody>
          <a:bodyPr>
            <a:normAutofit/>
          </a:bodyPr>
          <a:lstStyle/>
          <a:p>
            <a:pPr algn="l" rtl="0"/>
            <a:r>
              <a:rPr lang="en-US" sz="3200" b="1" dirty="0" smtClean="0">
                <a:solidFill>
                  <a:srgbClr val="FF0000"/>
                </a:solidFill>
              </a:rPr>
              <a:t>Most </a:t>
            </a:r>
            <a:r>
              <a:rPr lang="en-US" sz="3200" b="1" dirty="0">
                <a:solidFill>
                  <a:srgbClr val="FF0000"/>
                </a:solidFill>
              </a:rPr>
              <a:t>women </a:t>
            </a:r>
            <a:r>
              <a:rPr lang="en-US" sz="3200" b="1" dirty="0"/>
              <a:t>with GDM are </a:t>
            </a:r>
            <a:r>
              <a:rPr lang="en-US" sz="3200" b="1" dirty="0" err="1">
                <a:solidFill>
                  <a:srgbClr val="FF0000"/>
                </a:solidFill>
              </a:rPr>
              <a:t>normoglycemic</a:t>
            </a:r>
            <a:r>
              <a:rPr lang="en-US" sz="3200" b="1" dirty="0">
                <a:solidFill>
                  <a:srgbClr val="FF0000"/>
                </a:solidFill>
              </a:rPr>
              <a:t> after delivery</a:t>
            </a:r>
            <a:r>
              <a:rPr lang="en-US" sz="3200" b="1" dirty="0"/>
              <a:t>. </a:t>
            </a:r>
            <a:endParaRPr lang="en-US" sz="3200" b="1" dirty="0" smtClean="0"/>
          </a:p>
          <a:p>
            <a:pPr algn="l" rtl="0"/>
            <a:r>
              <a:rPr lang="en-US" sz="3200" b="1" dirty="0" smtClean="0"/>
              <a:t>However</a:t>
            </a:r>
            <a:r>
              <a:rPr lang="en-US" sz="3200" b="1" dirty="0"/>
              <a:t>, they are at </a:t>
            </a:r>
            <a:r>
              <a:rPr lang="en-US" sz="3200" b="1" dirty="0">
                <a:solidFill>
                  <a:srgbClr val="FF0000"/>
                </a:solidFill>
              </a:rPr>
              <a:t>high risk for recurrent GDM</a:t>
            </a:r>
            <a:r>
              <a:rPr lang="en-US" sz="3200" b="1" dirty="0"/>
              <a:t>, </a:t>
            </a:r>
            <a:r>
              <a:rPr lang="en-US" sz="3200" b="1" dirty="0" err="1">
                <a:solidFill>
                  <a:srgbClr val="FF0000"/>
                </a:solidFill>
              </a:rPr>
              <a:t>prediabetes</a:t>
            </a:r>
            <a:r>
              <a:rPr lang="en-US" sz="3200" b="1" dirty="0">
                <a:solidFill>
                  <a:srgbClr val="FF0000"/>
                </a:solidFill>
              </a:rPr>
              <a:t> </a:t>
            </a:r>
            <a:r>
              <a:rPr lang="en-US" sz="3200" b="1" dirty="0"/>
              <a:t>(impaired glucose tolerance or impaired fasting glucose), and </a:t>
            </a:r>
            <a:r>
              <a:rPr lang="en-US" sz="3200" b="1" dirty="0">
                <a:solidFill>
                  <a:srgbClr val="FF0000"/>
                </a:solidFill>
              </a:rPr>
              <a:t>overt diabetes over the subsequent five years</a:t>
            </a:r>
            <a:r>
              <a:rPr lang="en-US" sz="3200" b="1" dirty="0"/>
              <a:t>. </a:t>
            </a:r>
            <a:endParaRPr lang="en-US" sz="3200" b="1" dirty="0" smtClean="0"/>
          </a:p>
          <a:p>
            <a:pPr algn="l" rtl="0"/>
            <a:endParaRPr lang="fa-IR" b="1" dirty="0"/>
          </a:p>
        </p:txBody>
      </p:sp>
      <p:sp>
        <p:nvSpPr>
          <p:cNvPr id="5" name="Date Placeholder 4"/>
          <p:cNvSpPr>
            <a:spLocks noGrp="1"/>
          </p:cNvSpPr>
          <p:nvPr>
            <p:ph type="dt" sz="half" idx="10"/>
          </p:nvPr>
        </p:nvSpPr>
        <p:spPr/>
        <p:txBody>
          <a:bodyPr/>
          <a:lstStyle/>
          <a:p>
            <a:fld id="{C8CBE09D-90B9-494C-9DB0-7A8506A0C56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161</a:t>
            </a:fld>
            <a:endParaRPr lang="en-US"/>
          </a:p>
        </p:txBody>
      </p:sp>
    </p:spTree>
    <p:extLst>
      <p:ext uri="{BB962C8B-B14F-4D97-AF65-F5344CB8AC3E}">
        <p14:creationId xmlns:p14="http://schemas.microsoft.com/office/powerpoint/2010/main" val="129588427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en-US" dirty="0"/>
          </a:p>
        </p:txBody>
      </p:sp>
      <p:sp>
        <p:nvSpPr>
          <p:cNvPr id="3" name="Content Placeholder 2"/>
          <p:cNvSpPr>
            <a:spLocks noGrp="1"/>
          </p:cNvSpPr>
          <p:nvPr>
            <p:ph idx="1"/>
          </p:nvPr>
        </p:nvSpPr>
        <p:spPr/>
        <p:txBody>
          <a:bodyPr/>
          <a:lstStyle/>
          <a:p>
            <a:pPr algn="l" rtl="0"/>
            <a:r>
              <a:rPr lang="en-US" sz="2800" b="1" dirty="0">
                <a:solidFill>
                  <a:srgbClr val="FF0000"/>
                </a:solidFill>
              </a:rPr>
              <a:t>Optimum </a:t>
            </a:r>
            <a:r>
              <a:rPr lang="en-US" sz="2800" b="1" dirty="0" err="1">
                <a:solidFill>
                  <a:srgbClr val="FF0000"/>
                </a:solidFill>
              </a:rPr>
              <a:t>interpregnancy</a:t>
            </a:r>
            <a:r>
              <a:rPr lang="en-US" sz="2800" b="1" dirty="0">
                <a:solidFill>
                  <a:srgbClr val="FF0000"/>
                </a:solidFill>
              </a:rPr>
              <a:t> care to minimize these risks </a:t>
            </a:r>
            <a:r>
              <a:rPr lang="en-US" sz="2800" b="1" dirty="0"/>
              <a:t>has </a:t>
            </a:r>
            <a:r>
              <a:rPr lang="en-US" sz="2800" b="1" dirty="0">
                <a:solidFill>
                  <a:srgbClr val="FF0000"/>
                </a:solidFill>
              </a:rPr>
              <a:t>not been well-studied</a:t>
            </a:r>
            <a:r>
              <a:rPr lang="en-US" sz="2800" b="1" dirty="0"/>
              <a:t> in randomized trials</a:t>
            </a:r>
          </a:p>
          <a:p>
            <a:pPr algn="l" rtl="0"/>
            <a:r>
              <a:rPr lang="en-US" sz="2800" b="1" dirty="0"/>
              <a:t>Feasibility trials of a web-based lifestyle intervention and a telephone-based intervention reported </a:t>
            </a:r>
            <a:r>
              <a:rPr lang="en-US" sz="2800" b="1" dirty="0">
                <a:solidFill>
                  <a:srgbClr val="FF0000"/>
                </a:solidFill>
              </a:rPr>
              <a:t>less postpartum weight retention in women with GDM assigned to the intervention,</a:t>
            </a:r>
            <a:r>
              <a:rPr lang="en-US" sz="2800" b="1" dirty="0"/>
              <a:t> suggesting </a:t>
            </a:r>
            <a:r>
              <a:rPr lang="en-US" sz="2800" b="1" dirty="0">
                <a:solidFill>
                  <a:srgbClr val="FF0000"/>
                </a:solidFill>
              </a:rPr>
              <a:t>this type of behavioral intervention may have a favorable impact</a:t>
            </a:r>
          </a:p>
          <a:p>
            <a:pPr algn="l" rtl="0"/>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162</a:t>
            </a:fld>
            <a:endParaRPr lang="en-US"/>
          </a:p>
        </p:txBody>
      </p:sp>
    </p:spTree>
    <p:extLst>
      <p:ext uri="{BB962C8B-B14F-4D97-AF65-F5344CB8AC3E}">
        <p14:creationId xmlns:p14="http://schemas.microsoft.com/office/powerpoint/2010/main" val="28062935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a:bodyPr>
          <a:lstStyle/>
          <a:p>
            <a:pPr algn="l" rtl="0"/>
            <a:r>
              <a:rPr lang="en-US" sz="3200" b="1" dirty="0"/>
              <a:t>Recurrence — </a:t>
            </a:r>
            <a:r>
              <a:rPr lang="en-US" sz="3200" b="1" dirty="0">
                <a:solidFill>
                  <a:srgbClr val="FF0000"/>
                </a:solidFill>
              </a:rPr>
              <a:t>One-third to two-thirds of women with GDM will have GDM in a subsequent pregnancy </a:t>
            </a:r>
            <a:endParaRPr lang="en-US" sz="3200" b="1" dirty="0" smtClean="0">
              <a:solidFill>
                <a:srgbClr val="FF0000"/>
              </a:solidFill>
            </a:endParaRPr>
          </a:p>
          <a:p>
            <a:pPr algn="l" rtl="0"/>
            <a:r>
              <a:rPr lang="en-US" sz="3200" b="1" dirty="0" smtClean="0"/>
              <a:t>In </a:t>
            </a:r>
            <a:r>
              <a:rPr lang="en-US" sz="3200" b="1" dirty="0"/>
              <a:t>a study including over 65,000 pregnancies, </a:t>
            </a:r>
            <a:r>
              <a:rPr lang="en-US" sz="3200" b="1" dirty="0">
                <a:solidFill>
                  <a:srgbClr val="FF0000"/>
                </a:solidFill>
              </a:rPr>
              <a:t>the risk of GDM in the second pregnancy among women with and without previous GDM was 41 and 4 percent</a:t>
            </a:r>
            <a:r>
              <a:rPr lang="en-US" sz="3200" b="1" dirty="0"/>
              <a:t>, </a:t>
            </a:r>
            <a:r>
              <a:rPr lang="en-US" sz="3200" b="1" dirty="0" smtClean="0"/>
              <a:t>respectively</a:t>
            </a:r>
          </a:p>
          <a:p>
            <a:pPr algn="l" rtl="0"/>
            <a:endParaRPr lang="fa-IR" b="1" dirty="0"/>
          </a:p>
        </p:txBody>
      </p:sp>
      <p:sp>
        <p:nvSpPr>
          <p:cNvPr id="5" name="Date Placeholder 4"/>
          <p:cNvSpPr>
            <a:spLocks noGrp="1"/>
          </p:cNvSpPr>
          <p:nvPr>
            <p:ph type="dt" sz="half" idx="10"/>
          </p:nvPr>
        </p:nvSpPr>
        <p:spPr/>
        <p:txBody>
          <a:bodyPr/>
          <a:lstStyle/>
          <a:p>
            <a:fld id="{6CB4B002-938B-4D10-A9B0-1C049AC54B6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163</a:t>
            </a:fld>
            <a:endParaRPr lang="en-US"/>
          </a:p>
        </p:txBody>
      </p:sp>
    </p:spTree>
    <p:extLst>
      <p:ext uri="{BB962C8B-B14F-4D97-AF65-F5344CB8AC3E}">
        <p14:creationId xmlns:p14="http://schemas.microsoft.com/office/powerpoint/2010/main" val="24249390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en-US" dirty="0"/>
          </a:p>
        </p:txBody>
      </p:sp>
      <p:sp>
        <p:nvSpPr>
          <p:cNvPr id="3" name="Content Placeholder 2"/>
          <p:cNvSpPr>
            <a:spLocks noGrp="1"/>
          </p:cNvSpPr>
          <p:nvPr>
            <p:ph idx="1"/>
          </p:nvPr>
        </p:nvSpPr>
        <p:spPr/>
        <p:txBody>
          <a:bodyPr>
            <a:normAutofit lnSpcReduction="10000"/>
          </a:bodyPr>
          <a:lstStyle/>
          <a:p>
            <a:pPr algn="l" rtl="0"/>
            <a:r>
              <a:rPr lang="en-US" sz="3200" b="1" dirty="0"/>
              <a:t>Women </a:t>
            </a:r>
            <a:r>
              <a:rPr lang="en-US" sz="3200" b="1" dirty="0">
                <a:solidFill>
                  <a:srgbClr val="FF0000"/>
                </a:solidFill>
              </a:rPr>
              <a:t>who have a recurrence tend to be older, more </a:t>
            </a:r>
            <a:r>
              <a:rPr lang="en-US" sz="3200" b="1" dirty="0" err="1">
                <a:solidFill>
                  <a:srgbClr val="FF0000"/>
                </a:solidFill>
              </a:rPr>
              <a:t>parous</a:t>
            </a:r>
            <a:r>
              <a:rPr lang="en-US" sz="3200" b="1" dirty="0">
                <a:solidFill>
                  <a:srgbClr val="FF0000"/>
                </a:solidFill>
              </a:rPr>
              <a:t>, and have a greater increase in weight</a:t>
            </a:r>
            <a:r>
              <a:rPr lang="en-US" sz="3200" b="1" dirty="0"/>
              <a:t> between their pregnancies than women without a recurrence</a:t>
            </a:r>
          </a:p>
          <a:p>
            <a:pPr algn="l" rtl="0"/>
            <a:r>
              <a:rPr lang="en-US" sz="3200" b="1" dirty="0">
                <a:solidFill>
                  <a:srgbClr val="FF0000"/>
                </a:solidFill>
              </a:rPr>
              <a:t>Higher infant birth weight in the index pregnancy and higher maternal </a:t>
            </a:r>
            <a:r>
              <a:rPr lang="en-US" sz="3200" b="1" dirty="0" err="1">
                <a:solidFill>
                  <a:srgbClr val="FF0000"/>
                </a:solidFill>
              </a:rPr>
              <a:t>prepregnancy</a:t>
            </a:r>
            <a:r>
              <a:rPr lang="en-US" sz="3200" b="1" dirty="0">
                <a:solidFill>
                  <a:srgbClr val="FF0000"/>
                </a:solidFill>
              </a:rPr>
              <a:t> weight have also been associated with recurrent GDM </a:t>
            </a:r>
            <a:endParaRPr lang="en-US" sz="3200" b="1" dirty="0"/>
          </a:p>
          <a:p>
            <a:pPr algn="l" rtl="0"/>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164</a:t>
            </a:fld>
            <a:endParaRPr lang="en-US"/>
          </a:p>
        </p:txBody>
      </p:sp>
    </p:spTree>
    <p:extLst>
      <p:ext uri="{BB962C8B-B14F-4D97-AF65-F5344CB8AC3E}">
        <p14:creationId xmlns:p14="http://schemas.microsoft.com/office/powerpoint/2010/main" val="24127921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lnSpcReduction="10000"/>
          </a:bodyPr>
          <a:lstStyle/>
          <a:p>
            <a:pPr algn="l" rtl="0"/>
            <a:r>
              <a:rPr lang="en-US" b="1" dirty="0"/>
              <a:t>Long-term risk — </a:t>
            </a:r>
            <a:r>
              <a:rPr lang="en-US" b="1" dirty="0">
                <a:solidFill>
                  <a:srgbClr val="FF0000"/>
                </a:solidFill>
              </a:rPr>
              <a:t>A history of GDM is predictive of an increased risk of developing type 2 diabetes, type 1 diabetes, metabolic syndrome, and cardiovascular disease</a:t>
            </a:r>
            <a:r>
              <a:rPr lang="en-US" b="1" dirty="0"/>
              <a:t>. </a:t>
            </a:r>
          </a:p>
          <a:p>
            <a:pPr marL="457200" lvl="1" indent="0" algn="l" rtl="0">
              <a:buNone/>
            </a:pPr>
            <a:r>
              <a:rPr lang="en-US" sz="2400" b="1" dirty="0"/>
              <a:t>●</a:t>
            </a:r>
            <a:r>
              <a:rPr lang="en-US" sz="2400" b="1" dirty="0">
                <a:solidFill>
                  <a:srgbClr val="FF0000"/>
                </a:solidFill>
              </a:rPr>
              <a:t>Impaired glucose tolerance </a:t>
            </a:r>
            <a:r>
              <a:rPr lang="en-US" sz="2400" b="1" dirty="0"/>
              <a:t>– As many as </a:t>
            </a:r>
            <a:r>
              <a:rPr lang="en-US" sz="2400" b="1" dirty="0">
                <a:solidFill>
                  <a:srgbClr val="FF0000"/>
                </a:solidFill>
              </a:rPr>
              <a:t>20 percent </a:t>
            </a:r>
            <a:r>
              <a:rPr lang="en-US" sz="2400" b="1" dirty="0"/>
              <a:t>of women with GDM have </a:t>
            </a:r>
            <a:r>
              <a:rPr lang="en-US" sz="2400" b="1" dirty="0">
                <a:solidFill>
                  <a:srgbClr val="FF0000"/>
                </a:solidFill>
              </a:rPr>
              <a:t>impaired glucose tolerance during the early postpartum period </a:t>
            </a:r>
            <a:endParaRPr lang="en-US" sz="2400" b="1" dirty="0"/>
          </a:p>
          <a:p>
            <a:pPr marL="457200" lvl="1" indent="0" algn="l" rtl="0">
              <a:buNone/>
            </a:pPr>
            <a:r>
              <a:rPr lang="en-US" sz="2400" b="1" dirty="0"/>
              <a:t>●</a:t>
            </a:r>
            <a:r>
              <a:rPr lang="en-US" sz="2400" b="1" dirty="0">
                <a:solidFill>
                  <a:srgbClr val="FF0000"/>
                </a:solidFill>
              </a:rPr>
              <a:t>Metabolic syndrome </a:t>
            </a:r>
            <a:r>
              <a:rPr lang="en-US" sz="2400" b="1" dirty="0"/>
              <a:t>– Women with GDM in their prior pregnancy are </a:t>
            </a:r>
            <a:r>
              <a:rPr lang="en-US" sz="2400" b="1" dirty="0">
                <a:solidFill>
                  <a:srgbClr val="FF0000"/>
                </a:solidFill>
              </a:rPr>
              <a:t>more likely to have metabolic syndrome, an </a:t>
            </a:r>
            <a:r>
              <a:rPr lang="en-US" sz="2400" b="1" dirty="0" err="1">
                <a:solidFill>
                  <a:srgbClr val="FF0000"/>
                </a:solidFill>
              </a:rPr>
              <a:t>atherogenic</a:t>
            </a:r>
            <a:r>
              <a:rPr lang="en-US" sz="2400" b="1" dirty="0">
                <a:solidFill>
                  <a:srgbClr val="FF0000"/>
                </a:solidFill>
              </a:rPr>
              <a:t> lipid profile, and early vascular dysfunction at ≥3 months postpartum </a:t>
            </a:r>
            <a:r>
              <a:rPr lang="en-US" sz="2400" b="1" dirty="0"/>
              <a:t>than women without previous </a:t>
            </a:r>
            <a:r>
              <a:rPr lang="en-US" sz="2400" b="1" dirty="0" smtClean="0"/>
              <a:t>GDM</a:t>
            </a:r>
            <a:endParaRPr lang="en-US" sz="2400" dirty="0"/>
          </a:p>
        </p:txBody>
      </p:sp>
      <p:sp>
        <p:nvSpPr>
          <p:cNvPr id="5" name="Date Placeholder 4"/>
          <p:cNvSpPr>
            <a:spLocks noGrp="1"/>
          </p:cNvSpPr>
          <p:nvPr>
            <p:ph type="dt" sz="half" idx="10"/>
          </p:nvPr>
        </p:nvSpPr>
        <p:spPr/>
        <p:txBody>
          <a:bodyPr/>
          <a:lstStyle/>
          <a:p>
            <a:fld id="{EECF03BF-3D5F-45B9-B3C4-BC325923937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165</a:t>
            </a:fld>
            <a:endParaRPr lang="en-US"/>
          </a:p>
        </p:txBody>
      </p:sp>
    </p:spTree>
    <p:extLst>
      <p:ext uri="{BB962C8B-B14F-4D97-AF65-F5344CB8AC3E}">
        <p14:creationId xmlns:p14="http://schemas.microsoft.com/office/powerpoint/2010/main" val="10396933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t>●Type 2 diabetes – In a 2009 systematic review and meta-analysis, </a:t>
            </a:r>
            <a:r>
              <a:rPr lang="en-US" sz="2800" b="1" dirty="0">
                <a:solidFill>
                  <a:srgbClr val="FF0000"/>
                </a:solidFill>
              </a:rPr>
              <a:t>women with GDM were at significantly higher risk of developing subsequent type 2 diabetes than women with </a:t>
            </a:r>
            <a:r>
              <a:rPr lang="en-US" sz="2800" b="1" dirty="0" err="1">
                <a:solidFill>
                  <a:srgbClr val="FF0000"/>
                </a:solidFill>
              </a:rPr>
              <a:t>normoglycemic</a:t>
            </a:r>
            <a:r>
              <a:rPr lang="en-US" sz="2800" b="1" dirty="0">
                <a:solidFill>
                  <a:srgbClr val="FF0000"/>
                </a:solidFill>
              </a:rPr>
              <a:t> pregnancies </a:t>
            </a:r>
            <a:r>
              <a:rPr lang="en-US" sz="2800" b="1" dirty="0"/>
              <a:t>(RR 7.43, 95% CI 4.79-11.51; 20 cohort studies including 675,455 women of whom 10,859 had type 2 </a:t>
            </a:r>
            <a:r>
              <a:rPr lang="en-US" sz="2800" b="1" dirty="0" smtClean="0"/>
              <a:t>diabetes)</a:t>
            </a:r>
          </a:p>
          <a:p>
            <a:pPr algn="l" rtl="0"/>
            <a:r>
              <a:rPr lang="en-US" sz="2800" b="1" dirty="0" smtClean="0">
                <a:solidFill>
                  <a:srgbClr val="FF0000"/>
                </a:solidFill>
              </a:rPr>
              <a:t>The </a:t>
            </a:r>
            <a:r>
              <a:rPr lang="en-US" sz="2800" b="1" dirty="0">
                <a:solidFill>
                  <a:srgbClr val="FF0000"/>
                </a:solidFill>
              </a:rPr>
              <a:t>relative risk was 4.69 within the first five years after delivery and 9.34 more than five years after delivery</a:t>
            </a:r>
            <a:r>
              <a:rPr lang="en-US" sz="2800" b="1" dirty="0"/>
              <a:t>. </a:t>
            </a:r>
            <a:endParaRPr lang="en-US" sz="2800" b="1" dirty="0" smtClean="0"/>
          </a:p>
        </p:txBody>
      </p:sp>
      <p:sp>
        <p:nvSpPr>
          <p:cNvPr id="5" name="Date Placeholder 4"/>
          <p:cNvSpPr>
            <a:spLocks noGrp="1"/>
          </p:cNvSpPr>
          <p:nvPr>
            <p:ph type="dt" sz="half" idx="10"/>
          </p:nvPr>
        </p:nvSpPr>
        <p:spPr/>
        <p:txBody>
          <a:bodyPr/>
          <a:lstStyle/>
          <a:p>
            <a:fld id="{DB842179-E39B-4886-ACBB-46888D8AB11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166</a:t>
            </a:fld>
            <a:endParaRPr lang="en-US"/>
          </a:p>
        </p:txBody>
      </p:sp>
    </p:spTree>
    <p:extLst>
      <p:ext uri="{BB962C8B-B14F-4D97-AF65-F5344CB8AC3E}">
        <p14:creationId xmlns:p14="http://schemas.microsoft.com/office/powerpoint/2010/main" val="30274621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34. MATERNAL PROGNOSIS</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sz="2800" b="1" dirty="0"/>
              <a:t>The absolute risks were illustrated in a population-based study: the incidence of type 2 diabetes in women with previous GDM was </a:t>
            </a:r>
            <a:r>
              <a:rPr lang="en-US" sz="2800" b="1" dirty="0">
                <a:solidFill>
                  <a:srgbClr val="FF0000"/>
                </a:solidFill>
              </a:rPr>
              <a:t>3.7 percent 9 months postpartum, 4.9 percent 15 months postpartum, 13.1 percent 5 years postpartum, and 18.9 percent 9 years postpartum </a:t>
            </a:r>
            <a:r>
              <a:rPr lang="en-US" sz="2800" b="1" dirty="0"/>
              <a:t>(versus 2 percent in controls without </a:t>
            </a:r>
            <a:r>
              <a:rPr lang="en-US" sz="2800" b="1" dirty="0" smtClean="0"/>
              <a:t>GDM)</a:t>
            </a:r>
          </a:p>
          <a:p>
            <a:pPr algn="l" rtl="0"/>
            <a:r>
              <a:rPr lang="en-US" sz="2800" b="1" dirty="0" smtClean="0"/>
              <a:t>Looked </a:t>
            </a:r>
            <a:r>
              <a:rPr lang="en-US" sz="2800" b="1" dirty="0"/>
              <a:t>at in another way, </a:t>
            </a:r>
            <a:r>
              <a:rPr lang="en-US" sz="2800" b="1" dirty="0">
                <a:solidFill>
                  <a:srgbClr val="FF0000"/>
                </a:solidFill>
              </a:rPr>
              <a:t>10 to 31 percent of </a:t>
            </a:r>
            <a:r>
              <a:rPr lang="en-US" sz="2800" b="1" dirty="0" err="1">
                <a:solidFill>
                  <a:srgbClr val="FF0000"/>
                </a:solidFill>
              </a:rPr>
              <a:t>parous</a:t>
            </a:r>
            <a:r>
              <a:rPr lang="en-US" sz="2800" b="1" dirty="0">
                <a:solidFill>
                  <a:srgbClr val="FF0000"/>
                </a:solidFill>
              </a:rPr>
              <a:t> </a:t>
            </a:r>
            <a:r>
              <a:rPr lang="en-US" sz="2800" b="1" dirty="0" err="1">
                <a:solidFill>
                  <a:srgbClr val="FF0000"/>
                </a:solidFill>
              </a:rPr>
              <a:t>nonpregnant</a:t>
            </a:r>
            <a:r>
              <a:rPr lang="en-US" sz="2800" b="1" dirty="0">
                <a:solidFill>
                  <a:srgbClr val="FF0000"/>
                </a:solidFill>
              </a:rPr>
              <a:t> women with diabetes have experienced a pregnancy complicated by GDM prior to their diagnosis </a:t>
            </a:r>
            <a:endParaRPr lang="en-US" sz="2800" b="1" dirty="0"/>
          </a:p>
          <a:p>
            <a:pPr algn="l" rtl="0"/>
            <a:endParaRPr lang="fa-IR"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167</a:t>
            </a:fld>
            <a:endParaRPr lang="en-US"/>
          </a:p>
        </p:txBody>
      </p:sp>
    </p:spTree>
    <p:extLst>
      <p:ext uri="{BB962C8B-B14F-4D97-AF65-F5344CB8AC3E}">
        <p14:creationId xmlns:p14="http://schemas.microsoft.com/office/powerpoint/2010/main" val="19601863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a:bodyPr>
          <a:lstStyle/>
          <a:p>
            <a:pPr algn="l" rtl="0"/>
            <a:r>
              <a:rPr lang="en-US" sz="2800" b="1" dirty="0">
                <a:solidFill>
                  <a:srgbClr val="FF0000"/>
                </a:solidFill>
              </a:rPr>
              <a:t>Waist circumference and BMI are the strongest anthropometric measures associated with development of type 2 diabetes in women with GDM </a:t>
            </a:r>
            <a:r>
              <a:rPr lang="en-US" sz="2800" b="1" dirty="0" smtClean="0"/>
              <a:t>, </a:t>
            </a:r>
            <a:r>
              <a:rPr lang="en-US" sz="2800" b="1" dirty="0"/>
              <a:t>as they are in women without GDM. </a:t>
            </a:r>
            <a:endParaRPr lang="en-US" sz="2800" b="1" dirty="0" smtClean="0"/>
          </a:p>
          <a:p>
            <a:pPr algn="l" rtl="0"/>
            <a:r>
              <a:rPr lang="en-US" sz="2800" b="1" dirty="0" smtClean="0">
                <a:solidFill>
                  <a:srgbClr val="FF0000"/>
                </a:solidFill>
              </a:rPr>
              <a:t>Type </a:t>
            </a:r>
            <a:r>
              <a:rPr lang="en-US" sz="2800" b="1" dirty="0">
                <a:solidFill>
                  <a:srgbClr val="FF0000"/>
                </a:solidFill>
              </a:rPr>
              <a:t>2 diabetes develops in 50 to 75 percent of obese (BMI ≥30 kg/m2) women with a history of GDM </a:t>
            </a:r>
            <a:r>
              <a:rPr lang="en-US" sz="2800" b="1" dirty="0"/>
              <a:t>versus fewer than </a:t>
            </a:r>
            <a:r>
              <a:rPr lang="en-US" sz="2800" b="1" dirty="0">
                <a:solidFill>
                  <a:srgbClr val="FF0000"/>
                </a:solidFill>
              </a:rPr>
              <a:t>25 percent of women with GDM who achieve normal body weight </a:t>
            </a:r>
            <a:r>
              <a:rPr lang="en-US" sz="2800" b="1" dirty="0"/>
              <a:t>after </a:t>
            </a:r>
            <a:r>
              <a:rPr lang="en-US" sz="2800" b="1" dirty="0" smtClean="0"/>
              <a:t>delivery</a:t>
            </a:r>
            <a:endParaRPr lang="fa-IR" sz="28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168</a:t>
            </a:fld>
            <a:endParaRPr lang="en-US"/>
          </a:p>
        </p:txBody>
      </p:sp>
    </p:spTree>
    <p:extLst>
      <p:ext uri="{BB962C8B-B14F-4D97-AF65-F5344CB8AC3E}">
        <p14:creationId xmlns:p14="http://schemas.microsoft.com/office/powerpoint/2010/main" val="37589938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lnSpcReduction="10000"/>
          </a:bodyPr>
          <a:lstStyle/>
          <a:p>
            <a:pPr algn="l" rtl="0"/>
            <a:r>
              <a:rPr lang="en-US" b="1" dirty="0"/>
              <a:t>Other major risk factors are </a:t>
            </a:r>
            <a:r>
              <a:rPr lang="en-US" b="1" dirty="0">
                <a:solidFill>
                  <a:srgbClr val="FF0000"/>
                </a:solidFill>
              </a:rPr>
              <a:t>gestational requirement for insulin and early gestational age at the time of diagnosis </a:t>
            </a:r>
            <a:r>
              <a:rPr lang="en-US" b="1" dirty="0"/>
              <a:t>(</a:t>
            </a:r>
            <a:r>
              <a:rPr lang="en-US" b="1" dirty="0" err="1"/>
              <a:t>ie</a:t>
            </a:r>
            <a:r>
              <a:rPr lang="en-US" b="1" dirty="0"/>
              <a:t>, </a:t>
            </a:r>
            <a:r>
              <a:rPr lang="en-US" b="1" dirty="0">
                <a:solidFill>
                  <a:srgbClr val="FF0000"/>
                </a:solidFill>
              </a:rPr>
              <a:t>less than 24 weeks </a:t>
            </a:r>
            <a:r>
              <a:rPr lang="en-US" b="1" dirty="0"/>
              <a:t>of </a:t>
            </a:r>
            <a:r>
              <a:rPr lang="en-US" b="1" dirty="0" smtClean="0"/>
              <a:t>gestation)</a:t>
            </a:r>
          </a:p>
          <a:p>
            <a:pPr algn="l" rtl="0"/>
            <a:r>
              <a:rPr lang="en-US" b="1" dirty="0" smtClean="0"/>
              <a:t>Additional </a:t>
            </a:r>
            <a:r>
              <a:rPr lang="en-US" b="1" dirty="0"/>
              <a:t>risk factors for impaired glucose tolerance and overt diabetes later in life include </a:t>
            </a:r>
            <a:endParaRPr lang="en-US" b="1" dirty="0" smtClean="0"/>
          </a:p>
          <a:p>
            <a:pPr lvl="1" algn="l" rtl="0"/>
            <a:r>
              <a:rPr lang="en-US" b="1" dirty="0" smtClean="0">
                <a:solidFill>
                  <a:srgbClr val="FF0000"/>
                </a:solidFill>
              </a:rPr>
              <a:t>autoantibodies </a:t>
            </a:r>
            <a:r>
              <a:rPr lang="en-US" b="1" dirty="0"/>
              <a:t>(</a:t>
            </a:r>
            <a:r>
              <a:rPr lang="en-US" b="1" dirty="0" err="1"/>
              <a:t>eg</a:t>
            </a:r>
            <a:r>
              <a:rPr lang="en-US" b="1" dirty="0"/>
              <a:t>, </a:t>
            </a:r>
            <a:r>
              <a:rPr lang="en-US" b="1" dirty="0">
                <a:solidFill>
                  <a:srgbClr val="FF0000"/>
                </a:solidFill>
              </a:rPr>
              <a:t>glutamic acid decarboxylase, </a:t>
            </a:r>
            <a:r>
              <a:rPr lang="en-US" b="1" dirty="0" err="1">
                <a:solidFill>
                  <a:srgbClr val="FF0000"/>
                </a:solidFill>
              </a:rPr>
              <a:t>insulinoma</a:t>
            </a:r>
            <a:r>
              <a:rPr lang="en-US" b="1" dirty="0">
                <a:solidFill>
                  <a:srgbClr val="FF0000"/>
                </a:solidFill>
              </a:rPr>
              <a:t> antigen-2</a:t>
            </a:r>
            <a:r>
              <a:rPr lang="en-US" b="1" dirty="0"/>
              <a:t>), </a:t>
            </a:r>
            <a:endParaRPr lang="en-US" b="1" dirty="0" smtClean="0"/>
          </a:p>
          <a:p>
            <a:pPr lvl="1" algn="l" rtl="0"/>
            <a:r>
              <a:rPr lang="en-US" b="1" dirty="0" smtClean="0">
                <a:solidFill>
                  <a:srgbClr val="FF0000"/>
                </a:solidFill>
              </a:rPr>
              <a:t>and </a:t>
            </a:r>
            <a:r>
              <a:rPr lang="en-US" b="1" dirty="0">
                <a:solidFill>
                  <a:srgbClr val="FF0000"/>
                </a:solidFill>
              </a:rPr>
              <a:t>early </a:t>
            </a:r>
            <a:r>
              <a:rPr lang="en-US" b="1" dirty="0" smtClean="0">
                <a:solidFill>
                  <a:srgbClr val="FF0000"/>
                </a:solidFill>
              </a:rPr>
              <a:t>high </a:t>
            </a:r>
            <a:r>
              <a:rPr lang="en-US" b="1" dirty="0">
                <a:solidFill>
                  <a:srgbClr val="FF0000"/>
                </a:solidFill>
              </a:rPr>
              <a:t>fasting blood glucose concentrations during pregnancy </a:t>
            </a:r>
            <a:r>
              <a:rPr lang="en-US" b="1" dirty="0" smtClean="0"/>
              <a:t> </a:t>
            </a:r>
          </a:p>
          <a:p>
            <a:pPr lvl="1" algn="l" rtl="0"/>
            <a:r>
              <a:rPr lang="en-US" b="1" dirty="0" smtClean="0">
                <a:solidFill>
                  <a:srgbClr val="FF0000"/>
                </a:solidFill>
              </a:rPr>
              <a:t>higher </a:t>
            </a:r>
            <a:r>
              <a:rPr lang="en-US" b="1" dirty="0">
                <a:solidFill>
                  <a:srgbClr val="FF0000"/>
                </a:solidFill>
              </a:rPr>
              <a:t>fasting plasma glucose at diagnosis of GDM </a:t>
            </a:r>
            <a:r>
              <a:rPr lang="en-US" b="1" dirty="0"/>
              <a:t>and </a:t>
            </a:r>
            <a:endParaRPr lang="en-US" b="1" dirty="0" smtClean="0"/>
          </a:p>
          <a:p>
            <a:pPr lvl="1" algn="l" rtl="0"/>
            <a:r>
              <a:rPr lang="en-US" b="1" dirty="0" smtClean="0">
                <a:solidFill>
                  <a:srgbClr val="FF0000"/>
                </a:solidFill>
              </a:rPr>
              <a:t>high </a:t>
            </a:r>
            <a:r>
              <a:rPr lang="en-US" b="1" dirty="0">
                <a:solidFill>
                  <a:srgbClr val="FF0000"/>
                </a:solidFill>
              </a:rPr>
              <a:t>glucose levels in oral glucose tolerance testing</a:t>
            </a:r>
            <a:r>
              <a:rPr lang="en-US" b="1" dirty="0"/>
              <a:t>, </a:t>
            </a:r>
            <a:endParaRPr lang="en-US" b="1" dirty="0" smtClean="0"/>
          </a:p>
          <a:p>
            <a:pPr lvl="1" algn="l" rtl="0"/>
            <a:r>
              <a:rPr lang="en-US" b="1" dirty="0" smtClean="0">
                <a:solidFill>
                  <a:srgbClr val="FF0000"/>
                </a:solidFill>
              </a:rPr>
              <a:t>neonatal </a:t>
            </a:r>
            <a:r>
              <a:rPr lang="en-US" b="1" dirty="0">
                <a:solidFill>
                  <a:srgbClr val="FF0000"/>
                </a:solidFill>
              </a:rPr>
              <a:t>hypoglycemia</a:t>
            </a:r>
            <a:r>
              <a:rPr lang="en-US" b="1" dirty="0"/>
              <a:t>, and </a:t>
            </a:r>
            <a:endParaRPr lang="en-US" b="1" dirty="0" smtClean="0"/>
          </a:p>
          <a:p>
            <a:pPr lvl="1" algn="l" rtl="0"/>
            <a:r>
              <a:rPr lang="en-US" b="1" dirty="0" smtClean="0">
                <a:solidFill>
                  <a:srgbClr val="FF0000"/>
                </a:solidFill>
              </a:rPr>
              <a:t>GDM </a:t>
            </a:r>
            <a:r>
              <a:rPr lang="en-US" b="1" dirty="0">
                <a:solidFill>
                  <a:srgbClr val="FF0000"/>
                </a:solidFill>
              </a:rPr>
              <a:t>in more than one </a:t>
            </a:r>
            <a:r>
              <a:rPr lang="en-US" b="1" dirty="0" smtClean="0"/>
              <a:t>pregnancy</a:t>
            </a:r>
            <a:endParaRPr lang="fa-IR" b="1" dirty="0"/>
          </a:p>
        </p:txBody>
      </p:sp>
      <p:sp>
        <p:nvSpPr>
          <p:cNvPr id="5" name="Date Placeholder 4"/>
          <p:cNvSpPr>
            <a:spLocks noGrp="1"/>
          </p:cNvSpPr>
          <p:nvPr>
            <p:ph type="dt" sz="half" idx="10"/>
          </p:nvPr>
        </p:nvSpPr>
        <p:spPr/>
        <p:txBody>
          <a:bodyPr/>
          <a:lstStyle/>
          <a:p>
            <a:fld id="{5C6338B6-8130-42FE-B794-EC3507F46C1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169</a:t>
            </a:fld>
            <a:endParaRPr lang="en-US"/>
          </a:p>
        </p:txBody>
      </p:sp>
    </p:spTree>
    <p:extLst>
      <p:ext uri="{BB962C8B-B14F-4D97-AF65-F5344CB8AC3E}">
        <p14:creationId xmlns:p14="http://schemas.microsoft.com/office/powerpoint/2010/main" val="405509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5. Risk </a:t>
            </a:r>
            <a:r>
              <a:rPr lang="en-US" b="1" dirty="0"/>
              <a:t>factors</a:t>
            </a:r>
            <a:r>
              <a:rPr lang="en-US" dirty="0"/>
              <a:t> </a:t>
            </a:r>
          </a:p>
        </p:txBody>
      </p:sp>
      <p:sp>
        <p:nvSpPr>
          <p:cNvPr id="3" name="Content Placeholder 2"/>
          <p:cNvSpPr>
            <a:spLocks noGrp="1"/>
          </p:cNvSpPr>
          <p:nvPr>
            <p:ph idx="1"/>
          </p:nvPr>
        </p:nvSpPr>
        <p:spPr/>
        <p:txBody>
          <a:bodyPr>
            <a:normAutofit lnSpcReduction="10000"/>
          </a:bodyPr>
          <a:lstStyle/>
          <a:p>
            <a:pPr algn="l" rtl="0"/>
            <a:r>
              <a:rPr lang="en-US" b="1" dirty="0"/>
              <a:t>Pregnant women with any of the following characteristics appear to be at increased risk of developing gestational diabetes; </a:t>
            </a:r>
            <a:r>
              <a:rPr lang="en-US" b="1" dirty="0">
                <a:solidFill>
                  <a:srgbClr val="FF0000"/>
                </a:solidFill>
              </a:rPr>
              <a:t>the risk increases when multiple risk factors </a:t>
            </a:r>
            <a:r>
              <a:rPr lang="en-US" b="1" dirty="0"/>
              <a:t>are </a:t>
            </a:r>
            <a:r>
              <a:rPr lang="en-US" b="1" dirty="0" smtClean="0"/>
              <a:t>present:</a:t>
            </a:r>
            <a:endParaRPr lang="en-US" b="1" dirty="0"/>
          </a:p>
          <a:p>
            <a:pPr marL="457200" lvl="1" indent="0" algn="l" rtl="0">
              <a:buNone/>
            </a:pPr>
            <a:r>
              <a:rPr lang="en-US" sz="2400" b="1" dirty="0"/>
              <a:t>●</a:t>
            </a:r>
            <a:r>
              <a:rPr lang="en-US" sz="2400" b="1" dirty="0">
                <a:solidFill>
                  <a:srgbClr val="FF0000"/>
                </a:solidFill>
              </a:rPr>
              <a:t>Personal history of impaired glucose tolerance or gestational diabetes in a previous </a:t>
            </a:r>
            <a:r>
              <a:rPr lang="en-US" sz="2400" b="1" dirty="0"/>
              <a:t>pregnancy</a:t>
            </a:r>
          </a:p>
          <a:p>
            <a:pPr marL="457200" lvl="1" indent="0" algn="l" rtl="0">
              <a:buNone/>
            </a:pPr>
            <a:r>
              <a:rPr lang="en-US" sz="2400" b="1" dirty="0"/>
              <a:t>●</a:t>
            </a:r>
            <a:r>
              <a:rPr lang="en-US" sz="2400" b="1" dirty="0">
                <a:solidFill>
                  <a:srgbClr val="FF0000"/>
                </a:solidFill>
              </a:rPr>
              <a:t>Member of one of the following ethnic groups</a:t>
            </a:r>
            <a:r>
              <a:rPr lang="en-US" sz="2400" b="1" dirty="0"/>
              <a:t>, which have a high prevalence of type 2 diabetes: Hispanic-American, African-American, Native American, South or East Asian, Pacific Islander</a:t>
            </a:r>
          </a:p>
          <a:p>
            <a:pPr marL="457200" lvl="1" indent="0" algn="l" rtl="0">
              <a:buNone/>
            </a:pPr>
            <a:r>
              <a:rPr lang="en-US" sz="2400" b="1" dirty="0"/>
              <a:t>●</a:t>
            </a:r>
            <a:r>
              <a:rPr lang="en-US" sz="2400" b="1" dirty="0">
                <a:solidFill>
                  <a:srgbClr val="FF0000"/>
                </a:solidFill>
              </a:rPr>
              <a:t>Family history of diabetes, especially in first degree relatives </a:t>
            </a:r>
            <a:endParaRPr lang="en-US" sz="2400" b="1" dirty="0"/>
          </a:p>
          <a:p>
            <a:pPr algn="l" rtl="0"/>
            <a:endParaRPr lang="en-US" b="1" dirty="0"/>
          </a:p>
        </p:txBody>
      </p:sp>
      <p:sp>
        <p:nvSpPr>
          <p:cNvPr id="5" name="Date Placeholder 4"/>
          <p:cNvSpPr>
            <a:spLocks noGrp="1"/>
          </p:cNvSpPr>
          <p:nvPr>
            <p:ph type="dt" sz="half" idx="10"/>
          </p:nvPr>
        </p:nvSpPr>
        <p:spPr/>
        <p:txBody>
          <a:bodyPr/>
          <a:lstStyle/>
          <a:p>
            <a:fld id="{1F1988A4-83E0-4506-A296-2518FD504DB2}"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17</a:t>
            </a:fld>
            <a:endParaRPr lang="en-US"/>
          </a:p>
        </p:txBody>
      </p:sp>
    </p:spTree>
    <p:extLst>
      <p:ext uri="{BB962C8B-B14F-4D97-AF65-F5344CB8AC3E}">
        <p14:creationId xmlns:p14="http://schemas.microsoft.com/office/powerpoint/2010/main" val="7846738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sz="2800" b="1" dirty="0"/>
              <a:t>In one study, </a:t>
            </a:r>
            <a:r>
              <a:rPr lang="en-US" sz="2800" b="1" dirty="0">
                <a:solidFill>
                  <a:srgbClr val="FF0000"/>
                </a:solidFill>
              </a:rPr>
              <a:t>an additional pregnancy increased the rate ratio of type 2 diabetes three-fold</a:t>
            </a:r>
            <a:r>
              <a:rPr lang="en-US" sz="2800" b="1" dirty="0"/>
              <a:t> compared with women without an additional pregnancy (RR 3.34, 95% CI </a:t>
            </a:r>
            <a:r>
              <a:rPr lang="en-US" sz="2800" b="1" dirty="0" smtClean="0"/>
              <a:t>1.80-6.19)</a:t>
            </a:r>
          </a:p>
          <a:p>
            <a:pPr algn="l" rtl="0"/>
            <a:r>
              <a:rPr lang="en-US" sz="2800" b="1" dirty="0" smtClean="0"/>
              <a:t>The </a:t>
            </a:r>
            <a:r>
              <a:rPr lang="en-US" sz="2800" b="1" dirty="0"/>
              <a:t>authors hypothesized that </a:t>
            </a:r>
            <a:r>
              <a:rPr lang="en-US" sz="2800" b="1" dirty="0">
                <a:solidFill>
                  <a:srgbClr val="FF0000"/>
                </a:solidFill>
              </a:rPr>
              <a:t>episodes of insulin resistance contribute to the decline in beta-cell function that leads to type 2 diabetes in many high-risk </a:t>
            </a:r>
            <a:r>
              <a:rPr lang="en-US" sz="2800" b="1" dirty="0"/>
              <a:t>individuals.</a:t>
            </a:r>
          </a:p>
          <a:p>
            <a:pPr algn="l" rtl="0"/>
            <a:r>
              <a:rPr lang="en-US" sz="2800" b="1" dirty="0">
                <a:solidFill>
                  <a:srgbClr val="FF0000"/>
                </a:solidFill>
              </a:rPr>
              <a:t>Parity, large birth weight, and diabetes in a first-degree relative are less correlated with later diabetes</a:t>
            </a:r>
            <a:r>
              <a:rPr lang="en-US" sz="2800" b="1" dirty="0"/>
              <a: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170</a:t>
            </a:fld>
            <a:endParaRPr lang="en-US"/>
          </a:p>
        </p:txBody>
      </p:sp>
    </p:spTree>
    <p:extLst>
      <p:ext uri="{BB962C8B-B14F-4D97-AF65-F5344CB8AC3E}">
        <p14:creationId xmlns:p14="http://schemas.microsoft.com/office/powerpoint/2010/main" val="7600850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a:bodyPr>
          <a:lstStyle/>
          <a:p>
            <a:pPr algn="l" rtl="0"/>
            <a:r>
              <a:rPr lang="en-US" sz="2800" b="1" dirty="0"/>
              <a:t>●Type 1 diabetes – </a:t>
            </a:r>
            <a:r>
              <a:rPr lang="en-US" sz="2800" b="1" dirty="0">
                <a:solidFill>
                  <a:srgbClr val="FF0000"/>
                </a:solidFill>
              </a:rPr>
              <a:t>GDM is also a risk factor for the development of type 1 diabetes</a:t>
            </a:r>
            <a:r>
              <a:rPr lang="en-US" sz="2800" b="1" dirty="0"/>
              <a:t>, particularly in populations with a </a:t>
            </a:r>
            <a:r>
              <a:rPr lang="en-US" sz="2800" b="1" dirty="0">
                <a:solidFill>
                  <a:srgbClr val="FF0000"/>
                </a:solidFill>
              </a:rPr>
              <a:t>high prevalence of this disorder</a:t>
            </a:r>
            <a:r>
              <a:rPr lang="en-US" sz="2800" b="1" dirty="0"/>
              <a:t>. </a:t>
            </a:r>
            <a:endParaRPr lang="en-US" sz="2800" b="1" dirty="0" smtClean="0"/>
          </a:p>
          <a:p>
            <a:pPr algn="l" rtl="0"/>
            <a:r>
              <a:rPr lang="en-US" sz="2800" b="1" dirty="0" smtClean="0"/>
              <a:t>Specific </a:t>
            </a:r>
            <a:r>
              <a:rPr lang="en-US" sz="2800" b="1" dirty="0"/>
              <a:t>HLA alleles </a:t>
            </a:r>
            <a:r>
              <a:rPr lang="en-US" sz="2800" b="1" dirty="0">
                <a:solidFill>
                  <a:srgbClr val="FF0000"/>
                </a:solidFill>
              </a:rPr>
              <a:t>(DR3 or DR4</a:t>
            </a:r>
            <a:r>
              <a:rPr lang="en-US" sz="2800" b="1" dirty="0"/>
              <a:t>) may predispose to the development of type 1 diabetes postpartum, as does the presence of </a:t>
            </a:r>
            <a:r>
              <a:rPr lang="en-US" sz="2800" b="1" dirty="0">
                <a:solidFill>
                  <a:srgbClr val="FF0000"/>
                </a:solidFill>
              </a:rPr>
              <a:t>islet-cell autoantibodies </a:t>
            </a:r>
            <a:r>
              <a:rPr lang="en-US" sz="2800" b="1" dirty="0" smtClean="0"/>
              <a:t>or </a:t>
            </a:r>
            <a:r>
              <a:rPr lang="en-US" sz="2800" b="1" dirty="0">
                <a:solidFill>
                  <a:srgbClr val="FF0000"/>
                </a:solidFill>
              </a:rPr>
              <a:t>antibodies against glutamic acid decarboxylase or </a:t>
            </a:r>
            <a:r>
              <a:rPr lang="en-US" sz="2800" b="1" dirty="0" err="1">
                <a:solidFill>
                  <a:srgbClr val="FF0000"/>
                </a:solidFill>
              </a:rPr>
              <a:t>insulinoma</a:t>
            </a:r>
            <a:r>
              <a:rPr lang="en-US" sz="2800" b="1" dirty="0">
                <a:solidFill>
                  <a:srgbClr val="FF0000"/>
                </a:solidFill>
              </a:rPr>
              <a:t> antigen-2</a:t>
            </a:r>
            <a:r>
              <a:rPr lang="en-US" sz="2800" b="1" dirty="0"/>
              <a:t>. </a:t>
            </a:r>
            <a:endParaRPr lang="en-US" sz="2800" b="1" dirty="0" smtClean="0"/>
          </a:p>
        </p:txBody>
      </p:sp>
      <p:sp>
        <p:nvSpPr>
          <p:cNvPr id="5" name="Date Placeholder 4"/>
          <p:cNvSpPr>
            <a:spLocks noGrp="1"/>
          </p:cNvSpPr>
          <p:nvPr>
            <p:ph type="dt" sz="half" idx="10"/>
          </p:nvPr>
        </p:nvSpPr>
        <p:spPr/>
        <p:txBody>
          <a:bodyPr/>
          <a:lstStyle/>
          <a:p>
            <a:fld id="{51E12AEA-F317-4073-A176-E317EFB5858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171</a:t>
            </a:fld>
            <a:endParaRPr lang="en-US"/>
          </a:p>
        </p:txBody>
      </p:sp>
    </p:spTree>
    <p:extLst>
      <p:ext uri="{BB962C8B-B14F-4D97-AF65-F5344CB8AC3E}">
        <p14:creationId xmlns:p14="http://schemas.microsoft.com/office/powerpoint/2010/main" val="2733594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lstStyle/>
          <a:p>
            <a:pPr algn="l" rtl="0"/>
            <a:r>
              <a:rPr lang="en-US" sz="3200" b="1" dirty="0" smtClean="0"/>
              <a:t>All of these </a:t>
            </a:r>
            <a:r>
              <a:rPr lang="en-US" sz="3200" b="1" dirty="0"/>
              <a:t>suggest </a:t>
            </a:r>
            <a:r>
              <a:rPr lang="en-US" sz="3200" b="1" dirty="0">
                <a:solidFill>
                  <a:srgbClr val="FF0000"/>
                </a:solidFill>
              </a:rPr>
              <a:t>preexisting unrecognized type 1 diabetes or high risk of developing type 1 </a:t>
            </a:r>
            <a:r>
              <a:rPr lang="en-US" sz="3200" b="1" dirty="0" smtClean="0">
                <a:solidFill>
                  <a:srgbClr val="FF0000"/>
                </a:solidFill>
              </a:rPr>
              <a:t>diabetes:</a:t>
            </a:r>
            <a:endParaRPr lang="en-US" sz="3200" b="1" dirty="0">
              <a:solidFill>
                <a:srgbClr val="FF0000"/>
              </a:solidFill>
            </a:endParaRPr>
          </a:p>
          <a:p>
            <a:pPr lvl="1" algn="l" rtl="0"/>
            <a:r>
              <a:rPr lang="en-US" sz="2800" b="1" dirty="0" smtClean="0">
                <a:solidFill>
                  <a:schemeClr val="tx1"/>
                </a:solidFill>
              </a:rPr>
              <a:t>GDM </a:t>
            </a:r>
            <a:r>
              <a:rPr lang="en-US" sz="2800" b="1" dirty="0">
                <a:solidFill>
                  <a:schemeClr val="tx1"/>
                </a:solidFill>
              </a:rPr>
              <a:t>in </a:t>
            </a:r>
            <a:r>
              <a:rPr lang="en-US" sz="2800" b="1" dirty="0">
                <a:solidFill>
                  <a:srgbClr val="FF0000"/>
                </a:solidFill>
              </a:rPr>
              <a:t>lean pregnant women</a:t>
            </a:r>
            <a:r>
              <a:rPr lang="en-US" sz="2800" b="1" dirty="0">
                <a:solidFill>
                  <a:schemeClr val="tx1"/>
                </a:solidFill>
              </a:rPr>
              <a:t>, </a:t>
            </a:r>
            <a:endParaRPr lang="en-US" sz="2800" b="1" dirty="0" smtClean="0">
              <a:solidFill>
                <a:schemeClr val="tx1"/>
              </a:solidFill>
            </a:endParaRPr>
          </a:p>
          <a:p>
            <a:pPr lvl="1" algn="l" rtl="0"/>
            <a:r>
              <a:rPr lang="en-US" sz="2800" b="1" dirty="0" smtClean="0">
                <a:solidFill>
                  <a:srgbClr val="FF0000"/>
                </a:solidFill>
              </a:rPr>
              <a:t>need </a:t>
            </a:r>
            <a:r>
              <a:rPr lang="en-US" sz="2800" b="1" dirty="0">
                <a:solidFill>
                  <a:srgbClr val="FF0000"/>
                </a:solidFill>
              </a:rPr>
              <a:t>for insulin </a:t>
            </a:r>
            <a:r>
              <a:rPr lang="en-US" sz="2800" b="1" dirty="0">
                <a:solidFill>
                  <a:schemeClr val="tx1"/>
                </a:solidFill>
              </a:rPr>
              <a:t>treatment of GDM, </a:t>
            </a:r>
            <a:endParaRPr lang="en-US" sz="2800" b="1" dirty="0" smtClean="0">
              <a:solidFill>
                <a:schemeClr val="tx1"/>
              </a:solidFill>
            </a:endParaRPr>
          </a:p>
          <a:p>
            <a:pPr lvl="1" algn="l" rtl="0"/>
            <a:r>
              <a:rPr lang="en-US" sz="2800" b="1" dirty="0" smtClean="0">
                <a:solidFill>
                  <a:srgbClr val="FF0000"/>
                </a:solidFill>
              </a:rPr>
              <a:t>diabetic </a:t>
            </a:r>
            <a:r>
              <a:rPr lang="en-US" sz="2800" b="1" dirty="0">
                <a:solidFill>
                  <a:srgbClr val="FF0000"/>
                </a:solidFill>
              </a:rPr>
              <a:t>ketoacidosis </a:t>
            </a:r>
            <a:r>
              <a:rPr lang="en-US" sz="2800" b="1" dirty="0">
                <a:solidFill>
                  <a:schemeClr val="tx1"/>
                </a:solidFill>
              </a:rPr>
              <a:t>during pregnancy, and </a:t>
            </a:r>
            <a:endParaRPr lang="en-US" sz="2800" b="1" dirty="0" smtClean="0">
              <a:solidFill>
                <a:schemeClr val="tx1"/>
              </a:solidFill>
            </a:endParaRPr>
          </a:p>
          <a:p>
            <a:pPr lvl="1" algn="l" rtl="0"/>
            <a:r>
              <a:rPr lang="en-US" sz="2800" b="1" dirty="0" smtClean="0">
                <a:solidFill>
                  <a:srgbClr val="FF0000"/>
                </a:solidFill>
              </a:rPr>
              <a:t>postpartum</a:t>
            </a:r>
            <a:r>
              <a:rPr lang="en-US" sz="2800" b="1" dirty="0" smtClean="0">
                <a:solidFill>
                  <a:schemeClr val="tx1"/>
                </a:solidFill>
              </a:rPr>
              <a:t> hyperglycemia</a:t>
            </a:r>
            <a:endParaRPr lang="en-US" sz="2800" b="1" dirty="0">
              <a:solidFill>
                <a:schemeClr val="tx1"/>
              </a:solidFill>
            </a:endParaRPr>
          </a:p>
          <a:p>
            <a:pPr algn="l" rtl="0"/>
            <a:endParaRPr lang="fa-IR"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172</a:t>
            </a:fld>
            <a:endParaRPr lang="en-US"/>
          </a:p>
        </p:txBody>
      </p:sp>
    </p:spTree>
    <p:extLst>
      <p:ext uri="{BB962C8B-B14F-4D97-AF65-F5344CB8AC3E}">
        <p14:creationId xmlns:p14="http://schemas.microsoft.com/office/powerpoint/2010/main" val="18085095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PROGNOSIS</a:t>
            </a:r>
            <a:endParaRPr lang="fa-IR" dirty="0"/>
          </a:p>
        </p:txBody>
      </p:sp>
      <p:sp>
        <p:nvSpPr>
          <p:cNvPr id="3" name="Content Placeholder 2"/>
          <p:cNvSpPr>
            <a:spLocks noGrp="1"/>
          </p:cNvSpPr>
          <p:nvPr>
            <p:ph idx="1"/>
          </p:nvPr>
        </p:nvSpPr>
        <p:spPr/>
        <p:txBody>
          <a:bodyPr>
            <a:normAutofit/>
          </a:bodyPr>
          <a:lstStyle/>
          <a:p>
            <a:pPr algn="l" rtl="0"/>
            <a:r>
              <a:rPr lang="en-US" sz="3200" dirty="0"/>
              <a:t>●</a:t>
            </a:r>
            <a:r>
              <a:rPr lang="en-US" sz="3200" b="1" dirty="0"/>
              <a:t>Cardiovascular disease – Women with GDM are </a:t>
            </a:r>
            <a:r>
              <a:rPr lang="en-US" sz="3200" b="1" dirty="0">
                <a:solidFill>
                  <a:srgbClr val="FF0000"/>
                </a:solidFill>
              </a:rPr>
              <a:t>at greater risk of developing cardiovascular disease and developing it at a younger age </a:t>
            </a:r>
            <a:r>
              <a:rPr lang="en-US" sz="3200" b="1" dirty="0"/>
              <a:t>than women with no history of </a:t>
            </a:r>
            <a:r>
              <a:rPr lang="en-US" sz="3200" b="1" dirty="0" smtClean="0"/>
              <a:t>GDM</a:t>
            </a:r>
          </a:p>
          <a:p>
            <a:pPr algn="l" rtl="0"/>
            <a:endParaRPr lang="fa-IR" sz="3200" b="1" dirty="0"/>
          </a:p>
        </p:txBody>
      </p:sp>
      <p:sp>
        <p:nvSpPr>
          <p:cNvPr id="5" name="Date Placeholder 4"/>
          <p:cNvSpPr>
            <a:spLocks noGrp="1"/>
          </p:cNvSpPr>
          <p:nvPr>
            <p:ph type="dt" sz="half" idx="10"/>
          </p:nvPr>
        </p:nvSpPr>
        <p:spPr/>
        <p:txBody>
          <a:bodyPr/>
          <a:lstStyle/>
          <a:p>
            <a:fld id="{A2A9681F-FFC8-43A6-87DF-A3F3C8B646C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173</a:t>
            </a:fld>
            <a:endParaRPr lang="en-US"/>
          </a:p>
        </p:txBody>
      </p:sp>
    </p:spTree>
    <p:extLst>
      <p:ext uri="{BB962C8B-B14F-4D97-AF65-F5344CB8AC3E}">
        <p14:creationId xmlns:p14="http://schemas.microsoft.com/office/powerpoint/2010/main" val="23405980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34. MATERNAL PROGNOSI</a:t>
            </a:r>
            <a:endParaRPr lang="en-US" dirty="0"/>
          </a:p>
        </p:txBody>
      </p:sp>
      <p:sp>
        <p:nvSpPr>
          <p:cNvPr id="3" name="Content Placeholder 2"/>
          <p:cNvSpPr>
            <a:spLocks noGrp="1"/>
          </p:cNvSpPr>
          <p:nvPr>
            <p:ph idx="1"/>
          </p:nvPr>
        </p:nvSpPr>
        <p:spPr/>
        <p:txBody>
          <a:bodyPr/>
          <a:lstStyle/>
          <a:p>
            <a:pPr algn="l" rtl="0"/>
            <a:r>
              <a:rPr lang="en-US" sz="2800" b="1" dirty="0">
                <a:solidFill>
                  <a:srgbClr val="FF0000"/>
                </a:solidFill>
              </a:rPr>
              <a:t>Even mild glucose impairment defined as an abnormal glucose challenge test </a:t>
            </a:r>
            <a:r>
              <a:rPr lang="en-US" sz="2800" b="1" dirty="0"/>
              <a:t>with a </a:t>
            </a:r>
            <a:r>
              <a:rPr lang="en-US" sz="2800" b="1" dirty="0">
                <a:solidFill>
                  <a:srgbClr val="FF0000"/>
                </a:solidFill>
              </a:rPr>
              <a:t>normal glucose tolerance test </a:t>
            </a:r>
            <a:r>
              <a:rPr lang="en-US" sz="2800" b="1" dirty="0"/>
              <a:t>appears to identify women at </a:t>
            </a:r>
            <a:r>
              <a:rPr lang="en-US" sz="2800" b="1" dirty="0">
                <a:solidFill>
                  <a:srgbClr val="FF0000"/>
                </a:solidFill>
              </a:rPr>
              <a:t>increased risk of future development of cardiovascular disease </a:t>
            </a:r>
          </a:p>
          <a:p>
            <a:pPr algn="l" rtl="0"/>
            <a:r>
              <a:rPr lang="en-US" sz="2800" b="1" dirty="0"/>
              <a:t>Whether this increase in risk is </a:t>
            </a:r>
            <a:r>
              <a:rPr lang="en-US" sz="2800" b="1" dirty="0">
                <a:solidFill>
                  <a:srgbClr val="FF0000"/>
                </a:solidFill>
              </a:rPr>
              <a:t>independent of the future development of type 2 diabetes and other confounders (</a:t>
            </a:r>
            <a:r>
              <a:rPr lang="en-US" sz="2800" b="1" dirty="0" err="1">
                <a:solidFill>
                  <a:srgbClr val="FF0000"/>
                </a:solidFill>
              </a:rPr>
              <a:t>eg</a:t>
            </a:r>
            <a:r>
              <a:rPr lang="en-US" sz="2800" b="1" dirty="0">
                <a:solidFill>
                  <a:srgbClr val="FF0000"/>
                </a:solidFill>
              </a:rPr>
              <a:t>, obesity, smoking) remains unclear</a:t>
            </a:r>
            <a:r>
              <a:rPr lang="en-US" sz="2800" b="1" dirty="0"/>
              <a:t>.</a:t>
            </a:r>
          </a:p>
          <a:p>
            <a:pPr algn="l" rtl="0"/>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174</a:t>
            </a:fld>
            <a:endParaRPr lang="en-US"/>
          </a:p>
        </p:txBody>
      </p:sp>
    </p:spTree>
    <p:extLst>
      <p:ext uri="{BB962C8B-B14F-4D97-AF65-F5344CB8AC3E}">
        <p14:creationId xmlns:p14="http://schemas.microsoft.com/office/powerpoint/2010/main" val="13193301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7" name="Rectangle 5"/>
          <p:cNvSpPr>
            <a:spLocks noGrp="1" noChangeArrowheads="1"/>
          </p:cNvSpPr>
          <p:nvPr>
            <p:ph type="title"/>
          </p:nvPr>
        </p:nvSpPr>
        <p:spPr/>
        <p:txBody>
          <a:bodyPr/>
          <a:lstStyle/>
          <a:p>
            <a:pPr eaLnBrk="1" hangingPunct="1">
              <a:defRPr/>
            </a:pPr>
            <a:endParaRPr lang="en-US" smtClean="0"/>
          </a:p>
        </p:txBody>
      </p:sp>
      <p:pic>
        <p:nvPicPr>
          <p:cNvPr id="108547" name="Picture 4" descr="2590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324975"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0449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4000" b="1" dirty="0" smtClean="0">
                <a:solidFill>
                  <a:schemeClr val="bg1"/>
                </a:solidFill>
              </a:rPr>
              <a:t>35. Follow-up </a:t>
            </a:r>
            <a:r>
              <a:rPr lang="en-US" sz="4000" b="1" dirty="0">
                <a:solidFill>
                  <a:schemeClr val="bg1"/>
                </a:solidFill>
              </a:rPr>
              <a:t>and prevention of type 2 diabetes </a:t>
            </a:r>
            <a:endParaRPr lang="fa-IR" sz="4000" dirty="0">
              <a:solidFill>
                <a:schemeClr val="bg1"/>
              </a:solidFill>
            </a:endParaRPr>
          </a:p>
        </p:txBody>
      </p:sp>
      <p:sp>
        <p:nvSpPr>
          <p:cNvPr id="3" name="Content Placeholder 2"/>
          <p:cNvSpPr>
            <a:spLocks noGrp="1"/>
          </p:cNvSpPr>
          <p:nvPr>
            <p:ph idx="1"/>
          </p:nvPr>
        </p:nvSpPr>
        <p:spPr/>
        <p:txBody>
          <a:bodyPr>
            <a:normAutofit lnSpcReduction="10000"/>
          </a:bodyPr>
          <a:lstStyle/>
          <a:p>
            <a:pPr algn="l" rtl="0"/>
            <a:r>
              <a:rPr lang="en-US" b="1" dirty="0" smtClean="0"/>
              <a:t>ACOG, </a:t>
            </a:r>
            <a:r>
              <a:rPr lang="en-US" b="1" dirty="0"/>
              <a:t>the ADA </a:t>
            </a:r>
            <a:r>
              <a:rPr lang="en-US" b="1" dirty="0" smtClean="0"/>
              <a:t> </a:t>
            </a:r>
            <a:r>
              <a:rPr lang="en-US" b="1" dirty="0"/>
              <a:t>and the Fifth International Workshop Conference on Gestational </a:t>
            </a:r>
            <a:r>
              <a:rPr lang="en-US" b="1" dirty="0" smtClean="0"/>
              <a:t>Diabetes </a:t>
            </a:r>
            <a:r>
              <a:rPr lang="en-US" b="1" dirty="0">
                <a:solidFill>
                  <a:srgbClr val="FF0000"/>
                </a:solidFill>
              </a:rPr>
              <a:t>recommend long-term follow-up of women with GDM</a:t>
            </a:r>
            <a:r>
              <a:rPr lang="en-US" b="1" dirty="0"/>
              <a:t>. </a:t>
            </a:r>
          </a:p>
          <a:p>
            <a:pPr algn="l" rtl="0"/>
            <a:r>
              <a:rPr lang="en-US" b="1" dirty="0"/>
              <a:t>We suggest an </a:t>
            </a:r>
            <a:r>
              <a:rPr lang="en-US" b="1" dirty="0">
                <a:solidFill>
                  <a:srgbClr val="FF0000"/>
                </a:solidFill>
              </a:rPr>
              <a:t>oral glucose tolerance test 4 to 12 weeks after delivery,</a:t>
            </a:r>
            <a:r>
              <a:rPr lang="en-US" b="1" dirty="0"/>
              <a:t> using the </a:t>
            </a:r>
            <a:r>
              <a:rPr lang="en-US" b="1" dirty="0">
                <a:solidFill>
                  <a:srgbClr val="FF0000"/>
                </a:solidFill>
              </a:rPr>
              <a:t>two-hour 75 gram oral glucose tolerance test</a:t>
            </a:r>
            <a:r>
              <a:rPr lang="en-US" b="1" dirty="0"/>
              <a:t>. </a:t>
            </a:r>
            <a:endParaRPr lang="en-US" b="1" dirty="0" smtClean="0"/>
          </a:p>
          <a:p>
            <a:pPr algn="l" rtl="0"/>
            <a:r>
              <a:rPr lang="en-US" b="1" dirty="0" smtClean="0"/>
              <a:t>Since </a:t>
            </a:r>
            <a:r>
              <a:rPr lang="en-US" b="1" dirty="0"/>
              <a:t>most obstetricians </a:t>
            </a:r>
            <a:r>
              <a:rPr lang="en-US" b="1" dirty="0">
                <a:solidFill>
                  <a:srgbClr val="FF0000"/>
                </a:solidFill>
              </a:rPr>
              <a:t>see their patients at 6 weeks postpartum, it makes sense to order the test prior to this visit</a:t>
            </a:r>
            <a:r>
              <a:rPr lang="en-US" b="1" dirty="0"/>
              <a:t>, so the results are available for counseling and so the test can be rescheduled if it has been missed. </a:t>
            </a:r>
            <a:endParaRPr lang="en-US" b="1" dirty="0" smtClean="0"/>
          </a:p>
        </p:txBody>
      </p:sp>
      <p:sp>
        <p:nvSpPr>
          <p:cNvPr id="5" name="Date Placeholder 4"/>
          <p:cNvSpPr>
            <a:spLocks noGrp="1"/>
          </p:cNvSpPr>
          <p:nvPr>
            <p:ph type="dt" sz="half" idx="10"/>
          </p:nvPr>
        </p:nvSpPr>
        <p:spPr/>
        <p:txBody>
          <a:bodyPr/>
          <a:lstStyle/>
          <a:p>
            <a:fld id="{3DA92F8F-EB1D-4CA2-BE31-7736A12CEB6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176</a:t>
            </a:fld>
            <a:endParaRPr lang="en-US"/>
          </a:p>
        </p:txBody>
      </p:sp>
    </p:spTree>
    <p:extLst>
      <p:ext uri="{BB962C8B-B14F-4D97-AF65-F5344CB8AC3E}">
        <p14:creationId xmlns:p14="http://schemas.microsoft.com/office/powerpoint/2010/main" val="143429555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en-US" sz="4000" dirty="0"/>
          </a:p>
        </p:txBody>
      </p:sp>
      <p:sp>
        <p:nvSpPr>
          <p:cNvPr id="3" name="Content Placeholder 2"/>
          <p:cNvSpPr>
            <a:spLocks noGrp="1"/>
          </p:cNvSpPr>
          <p:nvPr>
            <p:ph idx="1"/>
          </p:nvPr>
        </p:nvSpPr>
        <p:spPr/>
        <p:txBody>
          <a:bodyPr/>
          <a:lstStyle/>
          <a:p>
            <a:pPr algn="l" rtl="0"/>
            <a:r>
              <a:rPr lang="en-US" sz="3200" b="1" dirty="0">
                <a:solidFill>
                  <a:srgbClr val="FF0000"/>
                </a:solidFill>
              </a:rPr>
              <a:t>A fasting plasma glucose test is a reasonable alternative; </a:t>
            </a:r>
            <a:r>
              <a:rPr lang="en-US" sz="3200" b="1" dirty="0" err="1">
                <a:solidFill>
                  <a:srgbClr val="FF0000"/>
                </a:solidFill>
              </a:rPr>
              <a:t>glycated</a:t>
            </a:r>
            <a:r>
              <a:rPr lang="en-US" sz="3200" b="1" dirty="0">
                <a:solidFill>
                  <a:srgbClr val="FF0000"/>
                </a:solidFill>
              </a:rPr>
              <a:t> hemoglobin (A1C) is an acceptable substitute </a:t>
            </a:r>
            <a:r>
              <a:rPr lang="en-US" sz="3200" b="1" dirty="0"/>
              <a:t>in patients in whom obtaining a fasting specimen is especially inconvenient</a:t>
            </a:r>
            <a:endParaRPr lang="fa-IR" sz="3200" dirty="0"/>
          </a:p>
          <a:p>
            <a:pPr algn="l" rtl="0"/>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177</a:t>
            </a:fld>
            <a:endParaRPr lang="en-US"/>
          </a:p>
        </p:txBody>
      </p:sp>
    </p:spTree>
    <p:extLst>
      <p:ext uri="{BB962C8B-B14F-4D97-AF65-F5344CB8AC3E}">
        <p14:creationId xmlns:p14="http://schemas.microsoft.com/office/powerpoint/2010/main" val="35374313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lnSpcReduction="10000"/>
          </a:bodyPr>
          <a:lstStyle/>
          <a:p>
            <a:pPr algn="l" rtl="0"/>
            <a:r>
              <a:rPr lang="en-US" b="1" dirty="0">
                <a:solidFill>
                  <a:srgbClr val="FF0000"/>
                </a:solidFill>
              </a:rPr>
              <a:t>Breastfeeding during a glucose tolerance test appears to have a modest effect on glucose levels</a:t>
            </a:r>
            <a:r>
              <a:rPr lang="en-US" b="1" dirty="0"/>
              <a:t>. </a:t>
            </a:r>
            <a:endParaRPr lang="en-US" b="1" dirty="0" smtClean="0"/>
          </a:p>
          <a:p>
            <a:pPr algn="l" rtl="0"/>
            <a:r>
              <a:rPr lang="en-US" b="1" dirty="0" smtClean="0"/>
              <a:t>In </a:t>
            </a:r>
            <a:r>
              <a:rPr lang="en-US" b="1" dirty="0"/>
              <a:t>a prospective cohort study of nursing women with previous GDM who underwent a glucose tolerance test 6 to 9 weeks postpartum, </a:t>
            </a:r>
            <a:r>
              <a:rPr lang="en-US" b="1" dirty="0">
                <a:solidFill>
                  <a:srgbClr val="FF0000"/>
                </a:solidFill>
              </a:rPr>
              <a:t>mean two-hour glucose levels were 5 percent lower in women who breastfed during the </a:t>
            </a:r>
            <a:r>
              <a:rPr lang="en-US" b="1" dirty="0" smtClean="0">
                <a:solidFill>
                  <a:srgbClr val="FF0000"/>
                </a:solidFill>
              </a:rPr>
              <a:t>test</a:t>
            </a:r>
            <a:r>
              <a:rPr lang="en-US" b="1" dirty="0" smtClean="0"/>
              <a:t>, which </a:t>
            </a:r>
            <a:r>
              <a:rPr lang="en-US" b="1" dirty="0">
                <a:solidFill>
                  <a:srgbClr val="FF0000"/>
                </a:solidFill>
              </a:rPr>
              <a:t>could affect interpretation of a borderline test</a:t>
            </a:r>
            <a:r>
              <a:rPr lang="en-US" b="1" dirty="0"/>
              <a:t>. </a:t>
            </a:r>
            <a:endParaRPr lang="en-US" b="1" dirty="0" smtClean="0"/>
          </a:p>
          <a:p>
            <a:pPr algn="l" rtl="0"/>
            <a:r>
              <a:rPr lang="en-US" b="1" dirty="0" smtClean="0"/>
              <a:t>The </a:t>
            </a:r>
            <a:r>
              <a:rPr lang="en-US" b="1" dirty="0"/>
              <a:t>patient </a:t>
            </a:r>
            <a:r>
              <a:rPr lang="en-US" b="1" dirty="0">
                <a:solidFill>
                  <a:srgbClr val="FF0000"/>
                </a:solidFill>
              </a:rPr>
              <a:t>should be informed in advance that she might need to repeat the test if this happens </a:t>
            </a:r>
            <a:r>
              <a:rPr lang="en-US" b="1" dirty="0"/>
              <a:t>so she can make an informed decision about breastfeeding during the test versus planning the test </a:t>
            </a:r>
            <a:r>
              <a:rPr lang="en-US" b="1" dirty="0">
                <a:solidFill>
                  <a:srgbClr val="FF0000"/>
                </a:solidFill>
              </a:rPr>
              <a:t>at a time/later date </a:t>
            </a:r>
            <a:r>
              <a:rPr lang="en-US" b="1" dirty="0"/>
              <a:t>when </a:t>
            </a:r>
            <a:r>
              <a:rPr lang="en-US" b="1" dirty="0">
                <a:solidFill>
                  <a:srgbClr val="FF0000"/>
                </a:solidFill>
              </a:rPr>
              <a:t>breastfeeding can be avoided</a:t>
            </a:r>
            <a:r>
              <a:rPr lang="en-US" b="1" dirty="0"/>
              <a:t>. </a:t>
            </a:r>
          </a:p>
        </p:txBody>
      </p:sp>
      <p:sp>
        <p:nvSpPr>
          <p:cNvPr id="5" name="Date Placeholder 4"/>
          <p:cNvSpPr>
            <a:spLocks noGrp="1"/>
          </p:cNvSpPr>
          <p:nvPr>
            <p:ph type="dt" sz="half" idx="10"/>
          </p:nvPr>
        </p:nvSpPr>
        <p:spPr/>
        <p:txBody>
          <a:bodyPr/>
          <a:lstStyle/>
          <a:p>
            <a:fld id="{2A59D3D5-F31D-4133-B47B-5D24F8CB3AE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178</a:t>
            </a:fld>
            <a:endParaRPr lang="en-US"/>
          </a:p>
        </p:txBody>
      </p:sp>
    </p:spTree>
    <p:extLst>
      <p:ext uri="{BB962C8B-B14F-4D97-AF65-F5344CB8AC3E}">
        <p14:creationId xmlns:p14="http://schemas.microsoft.com/office/powerpoint/2010/main" val="26522133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lnSpcReduction="10000"/>
          </a:bodyPr>
          <a:lstStyle/>
          <a:p>
            <a:pPr algn="l" rtl="0"/>
            <a:r>
              <a:rPr lang="en-US" sz="2800" b="1" dirty="0"/>
              <a:t>An abnormal fasting plasma glucose level is diagnostic </a:t>
            </a:r>
            <a:r>
              <a:rPr lang="en-US" sz="2800" b="1" dirty="0">
                <a:solidFill>
                  <a:srgbClr val="FF0000"/>
                </a:solidFill>
              </a:rPr>
              <a:t>(diabetes if ≥126 mg/</a:t>
            </a:r>
            <a:r>
              <a:rPr lang="en-US" sz="2800" b="1" dirty="0" err="1">
                <a:solidFill>
                  <a:srgbClr val="FF0000"/>
                </a:solidFill>
              </a:rPr>
              <a:t>dL</a:t>
            </a:r>
            <a:r>
              <a:rPr lang="en-US" sz="2800" b="1" dirty="0">
                <a:solidFill>
                  <a:srgbClr val="FF0000"/>
                </a:solidFill>
              </a:rPr>
              <a:t>, impaired fasting glucose (IFG) if 100 to 125 mg/</a:t>
            </a:r>
            <a:r>
              <a:rPr lang="en-US" sz="2800" b="1" dirty="0" err="1">
                <a:solidFill>
                  <a:srgbClr val="FF0000"/>
                </a:solidFill>
              </a:rPr>
              <a:t>dL</a:t>
            </a:r>
            <a:r>
              <a:rPr lang="en-US" sz="2800" b="1" dirty="0"/>
              <a:t>); however, </a:t>
            </a:r>
            <a:r>
              <a:rPr lang="en-US" sz="2800" b="1" dirty="0">
                <a:solidFill>
                  <a:srgbClr val="FF0000"/>
                </a:solidFill>
              </a:rPr>
              <a:t>sensitivity for diagnosis of diabetes is low compared with glucose tolerance tests</a:t>
            </a:r>
            <a:r>
              <a:rPr lang="en-US" sz="2800" b="1" dirty="0"/>
              <a:t>. </a:t>
            </a:r>
            <a:endParaRPr lang="en-US" sz="2800" b="1" dirty="0" smtClean="0"/>
          </a:p>
          <a:p>
            <a:pPr algn="l" rtl="0"/>
            <a:r>
              <a:rPr lang="en-US" sz="2800" b="1" dirty="0" smtClean="0">
                <a:solidFill>
                  <a:srgbClr val="FF0000"/>
                </a:solidFill>
              </a:rPr>
              <a:t>Impaired </a:t>
            </a:r>
            <a:r>
              <a:rPr lang="en-US" sz="2800" b="1" dirty="0">
                <a:solidFill>
                  <a:srgbClr val="FF0000"/>
                </a:solidFill>
              </a:rPr>
              <a:t>glucose tolerance (IGT) is diagnosed if the two-hour value is 140 to 199 mg/</a:t>
            </a:r>
            <a:r>
              <a:rPr lang="en-US" sz="2800" b="1" dirty="0" err="1">
                <a:solidFill>
                  <a:srgbClr val="FF0000"/>
                </a:solidFill>
              </a:rPr>
              <a:t>dL</a:t>
            </a:r>
            <a:r>
              <a:rPr lang="en-US" sz="2800" b="1" dirty="0"/>
              <a:t>. </a:t>
            </a:r>
            <a:endParaRPr lang="en-US" sz="2800" b="1" dirty="0" smtClean="0"/>
          </a:p>
          <a:p>
            <a:pPr algn="l" rtl="0"/>
            <a:r>
              <a:rPr lang="en-US" sz="2800" b="1" dirty="0" smtClean="0"/>
              <a:t>Collectively</a:t>
            </a:r>
            <a:r>
              <a:rPr lang="en-US" sz="2800" b="1" dirty="0"/>
              <a:t>, IFG and IGT are known as “</a:t>
            </a:r>
            <a:r>
              <a:rPr lang="en-US" sz="2800" b="1" dirty="0" err="1">
                <a:solidFill>
                  <a:srgbClr val="FF0000"/>
                </a:solidFill>
              </a:rPr>
              <a:t>prediabetes</a:t>
            </a:r>
            <a:r>
              <a:rPr lang="en-US" sz="2800" b="1" dirty="0"/>
              <a:t>.”</a:t>
            </a:r>
          </a:p>
          <a:p>
            <a:pPr algn="l" rtl="0"/>
            <a:endParaRPr lang="fa-IR"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179</a:t>
            </a:fld>
            <a:endParaRPr lang="en-US"/>
          </a:p>
        </p:txBody>
      </p:sp>
    </p:spTree>
    <p:extLst>
      <p:ext uri="{BB962C8B-B14F-4D97-AF65-F5344CB8AC3E}">
        <p14:creationId xmlns:p14="http://schemas.microsoft.com/office/powerpoint/2010/main" val="76518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5. Risk factors</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b="1" dirty="0" err="1" smtClean="0">
                <a:solidFill>
                  <a:srgbClr val="FF0000"/>
                </a:solidFill>
              </a:rPr>
              <a:t>Prepregnancy</a:t>
            </a:r>
            <a:r>
              <a:rPr lang="en-US" b="1" dirty="0" smtClean="0">
                <a:solidFill>
                  <a:srgbClr val="FF0000"/>
                </a:solidFill>
              </a:rPr>
              <a:t> </a:t>
            </a:r>
            <a:r>
              <a:rPr lang="en-US" b="1" dirty="0">
                <a:solidFill>
                  <a:srgbClr val="FF0000"/>
                </a:solidFill>
              </a:rPr>
              <a:t>weight ≥110 percent of ideal body weight or BMI &gt;30 kg/m</a:t>
            </a:r>
            <a:r>
              <a:rPr lang="en-US" b="1" baseline="30000" dirty="0">
                <a:solidFill>
                  <a:srgbClr val="FF0000"/>
                </a:solidFill>
              </a:rPr>
              <a:t>2</a:t>
            </a:r>
            <a:r>
              <a:rPr lang="en-US" b="1" dirty="0"/>
              <a:t>, </a:t>
            </a:r>
            <a:endParaRPr lang="en-US" b="1" dirty="0" smtClean="0"/>
          </a:p>
          <a:p>
            <a:pPr algn="l" rtl="0"/>
            <a:r>
              <a:rPr lang="en-US" b="1" dirty="0" smtClean="0">
                <a:solidFill>
                  <a:srgbClr val="FF0000"/>
                </a:solidFill>
              </a:rPr>
              <a:t>significant </a:t>
            </a:r>
            <a:r>
              <a:rPr lang="en-US" b="1" dirty="0">
                <a:solidFill>
                  <a:srgbClr val="FF0000"/>
                </a:solidFill>
              </a:rPr>
              <a:t>weight gain in early adulthood </a:t>
            </a:r>
            <a:r>
              <a:rPr lang="en-US" b="1" dirty="0"/>
              <a:t>and </a:t>
            </a:r>
            <a:r>
              <a:rPr lang="en-US" b="1" dirty="0" smtClean="0">
                <a:solidFill>
                  <a:srgbClr val="FF0000"/>
                </a:solidFill>
              </a:rPr>
              <a:t>between </a:t>
            </a:r>
            <a:r>
              <a:rPr lang="en-US" b="1" dirty="0">
                <a:solidFill>
                  <a:srgbClr val="FF0000"/>
                </a:solidFill>
              </a:rPr>
              <a:t>pregnancies </a:t>
            </a:r>
            <a:r>
              <a:rPr lang="en-US" b="1" dirty="0" smtClean="0"/>
              <a:t>, </a:t>
            </a:r>
            <a:r>
              <a:rPr lang="en-US" b="1" dirty="0"/>
              <a:t>or </a:t>
            </a:r>
            <a:r>
              <a:rPr lang="en-US" b="1" dirty="0">
                <a:solidFill>
                  <a:srgbClr val="FF0000"/>
                </a:solidFill>
              </a:rPr>
              <a:t>excessive gestational weight gain </a:t>
            </a:r>
            <a:endParaRPr lang="en-US" b="1" dirty="0"/>
          </a:p>
          <a:p>
            <a:pPr algn="l" rtl="0"/>
            <a:r>
              <a:rPr lang="en-US" b="1" dirty="0" smtClean="0">
                <a:solidFill>
                  <a:srgbClr val="FF0000"/>
                </a:solidFill>
              </a:rPr>
              <a:t>Maternal </a:t>
            </a:r>
            <a:r>
              <a:rPr lang="en-US" b="1" dirty="0">
                <a:solidFill>
                  <a:srgbClr val="FF0000"/>
                </a:solidFill>
              </a:rPr>
              <a:t>age &gt;25 years </a:t>
            </a:r>
            <a:r>
              <a:rPr lang="en-US" b="1" dirty="0"/>
              <a:t>of age</a:t>
            </a:r>
          </a:p>
          <a:p>
            <a:pPr algn="l" rtl="0"/>
            <a:r>
              <a:rPr lang="en-US" b="1" dirty="0" smtClean="0">
                <a:solidFill>
                  <a:srgbClr val="FF0000"/>
                </a:solidFill>
              </a:rPr>
              <a:t>Previous </a:t>
            </a:r>
            <a:r>
              <a:rPr lang="en-US" b="1" dirty="0">
                <a:solidFill>
                  <a:srgbClr val="FF0000"/>
                </a:solidFill>
              </a:rPr>
              <a:t>unexplained perinatal loss or birth of a malformed infant</a:t>
            </a:r>
          </a:p>
          <a:p>
            <a:pPr algn="l" rtl="0"/>
            <a:r>
              <a:rPr lang="en-US" b="1" dirty="0" smtClean="0">
                <a:solidFill>
                  <a:srgbClr val="FF0000"/>
                </a:solidFill>
              </a:rPr>
              <a:t>Glycosuria </a:t>
            </a:r>
            <a:r>
              <a:rPr lang="en-US" b="1" dirty="0">
                <a:solidFill>
                  <a:srgbClr val="FF0000"/>
                </a:solidFill>
              </a:rPr>
              <a:t>at the first prenatal visit</a:t>
            </a:r>
          </a:p>
          <a:p>
            <a:pPr algn="l" rtl="0"/>
            <a:r>
              <a:rPr lang="en-US" b="1" dirty="0" smtClean="0"/>
              <a:t>Medical </a:t>
            </a:r>
            <a:r>
              <a:rPr lang="en-US" b="1" dirty="0"/>
              <a:t>condition/setting associated with development of diabetes, such as </a:t>
            </a:r>
            <a:r>
              <a:rPr lang="en-US" b="1" dirty="0">
                <a:solidFill>
                  <a:srgbClr val="FF0000"/>
                </a:solidFill>
              </a:rPr>
              <a:t>metabolic syndrome, polycystic ovary syndrome (PCOS), current use of glucocorticoids, hypertension</a:t>
            </a:r>
          </a:p>
          <a:p>
            <a:pPr algn="l" rtl="0"/>
            <a:r>
              <a:rPr lang="en-US" b="1" dirty="0" smtClean="0">
                <a:solidFill>
                  <a:srgbClr val="FF0000"/>
                </a:solidFill>
              </a:rPr>
              <a:t>Multiple </a:t>
            </a:r>
            <a:r>
              <a:rPr lang="en-US" b="1" dirty="0">
                <a:solidFill>
                  <a:srgbClr val="FF0000"/>
                </a:solidFill>
              </a:rPr>
              <a:t>gestation </a:t>
            </a:r>
          </a:p>
          <a:p>
            <a:endParaRPr lang="en-US" dirty="0"/>
          </a:p>
        </p:txBody>
      </p:sp>
      <p:sp>
        <p:nvSpPr>
          <p:cNvPr id="5" name="Date Placeholder 4"/>
          <p:cNvSpPr>
            <a:spLocks noGrp="1"/>
          </p:cNvSpPr>
          <p:nvPr>
            <p:ph type="dt" sz="half" idx="10"/>
          </p:nvPr>
        </p:nvSpPr>
        <p:spPr/>
        <p:txBody>
          <a:bodyPr/>
          <a:lstStyle/>
          <a:p>
            <a:fld id="{BC1C1186-3C23-433B-949C-7744F6A5283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18</a:t>
            </a:fld>
            <a:endParaRPr lang="en-US"/>
          </a:p>
        </p:txBody>
      </p:sp>
    </p:spTree>
    <p:extLst>
      <p:ext uri="{BB962C8B-B14F-4D97-AF65-F5344CB8AC3E}">
        <p14:creationId xmlns:p14="http://schemas.microsoft.com/office/powerpoint/2010/main" val="77943392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a:bodyPr>
          <a:lstStyle/>
          <a:p>
            <a:pPr algn="l" rtl="0"/>
            <a:r>
              <a:rPr lang="en-US" sz="3200" b="1" dirty="0" smtClean="0">
                <a:solidFill>
                  <a:srgbClr val="FF0000"/>
                </a:solidFill>
              </a:rPr>
              <a:t>Women </a:t>
            </a:r>
            <a:r>
              <a:rPr lang="en-US" sz="3200" b="1" dirty="0">
                <a:solidFill>
                  <a:srgbClr val="FF0000"/>
                </a:solidFill>
              </a:rPr>
              <a:t>with </a:t>
            </a:r>
            <a:r>
              <a:rPr lang="en-US" sz="3200" b="1" dirty="0" err="1">
                <a:solidFill>
                  <a:srgbClr val="FF0000"/>
                </a:solidFill>
              </a:rPr>
              <a:t>prediabetes</a:t>
            </a:r>
            <a:r>
              <a:rPr lang="en-US" sz="3200" b="1" dirty="0">
                <a:solidFill>
                  <a:srgbClr val="FF0000"/>
                </a:solidFill>
              </a:rPr>
              <a:t> </a:t>
            </a:r>
            <a:r>
              <a:rPr lang="en-US" sz="3200" b="1" dirty="0"/>
              <a:t>should be counseled about their subsequent risk for </a:t>
            </a:r>
            <a:r>
              <a:rPr lang="en-US" sz="3200" b="1" dirty="0">
                <a:solidFill>
                  <a:srgbClr val="FF0000"/>
                </a:solidFill>
              </a:rPr>
              <a:t>developing overt diabetes and referred for discussion of management options </a:t>
            </a:r>
            <a:r>
              <a:rPr lang="en-US" sz="3200" b="1" dirty="0"/>
              <a:t>(</a:t>
            </a:r>
            <a:r>
              <a:rPr lang="en-US" sz="3200" b="1" dirty="0" err="1"/>
              <a:t>eg</a:t>
            </a:r>
            <a:r>
              <a:rPr lang="en-US" sz="3200" b="1" dirty="0"/>
              <a:t>, lifestyle modification such as medical nutritional therapy, indications for </a:t>
            </a:r>
            <a:r>
              <a:rPr lang="en-US" sz="3200" b="1" u="sng" dirty="0">
                <a:hlinkClick r:id="rId2"/>
              </a:rPr>
              <a:t>metformin</a:t>
            </a:r>
            <a:r>
              <a:rPr lang="en-US" sz="3200" b="1" dirty="0"/>
              <a:t>). </a:t>
            </a:r>
            <a:endParaRPr lang="en-US" sz="3200" b="1" dirty="0" smtClean="0"/>
          </a:p>
        </p:txBody>
      </p:sp>
      <p:sp>
        <p:nvSpPr>
          <p:cNvPr id="5" name="Date Placeholder 4"/>
          <p:cNvSpPr>
            <a:spLocks noGrp="1"/>
          </p:cNvSpPr>
          <p:nvPr>
            <p:ph type="dt" sz="half" idx="10"/>
          </p:nvPr>
        </p:nvSpPr>
        <p:spPr/>
        <p:txBody>
          <a:bodyPr/>
          <a:lstStyle/>
          <a:p>
            <a:fld id="{0BD1C3BE-BD4D-49C4-B69D-DC199931F97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180</a:t>
            </a:fld>
            <a:endParaRPr lang="en-US"/>
          </a:p>
        </p:txBody>
      </p:sp>
    </p:spTree>
    <p:extLst>
      <p:ext uri="{BB962C8B-B14F-4D97-AF65-F5344CB8AC3E}">
        <p14:creationId xmlns:p14="http://schemas.microsoft.com/office/powerpoint/2010/main" val="32548538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en-US" sz="4000" dirty="0"/>
          </a:p>
        </p:txBody>
      </p:sp>
      <p:sp>
        <p:nvSpPr>
          <p:cNvPr id="3" name="Content Placeholder 2"/>
          <p:cNvSpPr>
            <a:spLocks noGrp="1"/>
          </p:cNvSpPr>
          <p:nvPr>
            <p:ph idx="1"/>
          </p:nvPr>
        </p:nvSpPr>
        <p:spPr/>
        <p:txBody>
          <a:bodyPr>
            <a:normAutofit lnSpcReduction="10000"/>
          </a:bodyPr>
          <a:lstStyle/>
          <a:p>
            <a:pPr algn="l" rtl="0"/>
            <a:r>
              <a:rPr lang="en-US" sz="2800" b="1" dirty="0"/>
              <a:t>They should try </a:t>
            </a:r>
            <a:r>
              <a:rPr lang="en-US" sz="2800" b="1" dirty="0">
                <a:solidFill>
                  <a:srgbClr val="FF0000"/>
                </a:solidFill>
              </a:rPr>
              <a:t>to achieve their ideal body weight </a:t>
            </a:r>
            <a:r>
              <a:rPr lang="en-US" sz="2800" b="1" dirty="0"/>
              <a:t>through diet and exercise and, if possible, they </a:t>
            </a:r>
            <a:r>
              <a:rPr lang="en-US" sz="2800" b="1" dirty="0">
                <a:solidFill>
                  <a:srgbClr val="FF0000"/>
                </a:solidFill>
              </a:rPr>
              <a:t>should avoid drugs that may adversely affect glucose tolerance </a:t>
            </a:r>
            <a:r>
              <a:rPr lang="en-US" sz="2800" b="1" dirty="0"/>
              <a:t>(</a:t>
            </a:r>
            <a:r>
              <a:rPr lang="en-US" sz="2800" b="1" dirty="0" err="1"/>
              <a:t>eg</a:t>
            </a:r>
            <a:r>
              <a:rPr lang="en-US" sz="2800" b="1" dirty="0"/>
              <a:t>, glucocorticoids). </a:t>
            </a:r>
          </a:p>
          <a:p>
            <a:pPr algn="l" rtl="0"/>
            <a:r>
              <a:rPr lang="en-US" sz="2800" b="1" dirty="0"/>
              <a:t>They should have </a:t>
            </a:r>
            <a:r>
              <a:rPr lang="en-US" sz="2800" b="1" dirty="0">
                <a:solidFill>
                  <a:srgbClr val="FF0000"/>
                </a:solidFill>
              </a:rPr>
              <a:t>yearly assessment of glycemic status</a:t>
            </a:r>
            <a:r>
              <a:rPr lang="en-US" sz="2800" b="1" dirty="0"/>
              <a:t>. </a:t>
            </a:r>
          </a:p>
          <a:p>
            <a:pPr algn="l" rtl="0"/>
            <a:r>
              <a:rPr lang="en-US" sz="2800" b="1" dirty="0"/>
              <a:t>Women with </a:t>
            </a:r>
            <a:r>
              <a:rPr lang="en-US" sz="2800" b="1" dirty="0" err="1"/>
              <a:t>prediabetes</a:t>
            </a:r>
            <a:r>
              <a:rPr lang="en-US" sz="2800" b="1" dirty="0"/>
              <a:t> results should also be informed that </a:t>
            </a:r>
            <a:r>
              <a:rPr lang="en-US" sz="2800" b="1" dirty="0">
                <a:solidFill>
                  <a:srgbClr val="FF0000"/>
                </a:solidFill>
              </a:rPr>
              <a:t>breastfeeding may decrease their long-term risk of developing type 2 diabetes</a:t>
            </a:r>
            <a:r>
              <a:rPr lang="en-US" sz="2800" b="1" dirty="0"/>
              <a:t>. </a:t>
            </a:r>
          </a:p>
          <a:p>
            <a:pPr algn="l" rtl="0"/>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181</a:t>
            </a:fld>
            <a:endParaRPr lang="en-US"/>
          </a:p>
        </p:txBody>
      </p:sp>
    </p:spTree>
    <p:extLst>
      <p:ext uri="{BB962C8B-B14F-4D97-AF65-F5344CB8AC3E}">
        <p14:creationId xmlns:p14="http://schemas.microsoft.com/office/powerpoint/2010/main" val="16858266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lstStyle/>
          <a:p>
            <a:pPr algn="l" rtl="0"/>
            <a:r>
              <a:rPr lang="en-US" sz="2800" b="1" dirty="0"/>
              <a:t>Women with </a:t>
            </a:r>
            <a:r>
              <a:rPr lang="en-US" sz="2800" b="1" dirty="0">
                <a:solidFill>
                  <a:srgbClr val="FF0000"/>
                </a:solidFill>
              </a:rPr>
              <a:t>overt diabetes mellitus should receive appropriate education and treatment</a:t>
            </a:r>
            <a:r>
              <a:rPr lang="en-US" sz="2800" b="1" dirty="0"/>
              <a:t>. </a:t>
            </a:r>
            <a:endParaRPr lang="en-US" sz="2800" b="1" dirty="0" smtClean="0"/>
          </a:p>
          <a:p>
            <a:pPr algn="l" rtl="0"/>
            <a:r>
              <a:rPr lang="en-US" sz="2800" b="1" dirty="0" smtClean="0"/>
              <a:t>They </a:t>
            </a:r>
            <a:r>
              <a:rPr lang="en-US" sz="2800" b="1" dirty="0"/>
              <a:t>should also be given advice regarding </a:t>
            </a:r>
            <a:r>
              <a:rPr lang="en-US" sz="2800" b="1" dirty="0">
                <a:solidFill>
                  <a:srgbClr val="FF0000"/>
                </a:solidFill>
              </a:rPr>
              <a:t>contraception and the planning of future pregnancies</a:t>
            </a:r>
            <a:r>
              <a:rPr lang="en-US" sz="2800" b="1" dirty="0"/>
              <a:t>. </a:t>
            </a:r>
          </a:p>
          <a:p>
            <a:pPr algn="l" rtl="0"/>
            <a:r>
              <a:rPr lang="en-US" sz="2800" b="1" dirty="0"/>
              <a:t>In addition, women with </a:t>
            </a:r>
            <a:r>
              <a:rPr lang="en-US" sz="2800" b="1" dirty="0" err="1">
                <a:solidFill>
                  <a:srgbClr val="FF0000"/>
                </a:solidFill>
              </a:rPr>
              <a:t>prediabetes</a:t>
            </a:r>
            <a:r>
              <a:rPr lang="en-US" sz="2800" b="1" dirty="0">
                <a:solidFill>
                  <a:srgbClr val="FF0000"/>
                </a:solidFill>
              </a:rPr>
              <a:t> or overt diabetes should be counseled regarding the importance of good metabolic control prior to any future pregnancies</a:t>
            </a:r>
            <a:r>
              <a:rPr lang="en-US" sz="2800" b="1" dirty="0"/>
              <a:t>. </a:t>
            </a:r>
            <a:endParaRPr lang="fa-IR" sz="2800"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182</a:t>
            </a:fld>
            <a:endParaRPr lang="en-US"/>
          </a:p>
        </p:txBody>
      </p:sp>
    </p:spTree>
    <p:extLst>
      <p:ext uri="{BB962C8B-B14F-4D97-AF65-F5344CB8AC3E}">
        <p14:creationId xmlns:p14="http://schemas.microsoft.com/office/powerpoint/2010/main" val="325917054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lnSpcReduction="10000"/>
          </a:bodyPr>
          <a:lstStyle/>
          <a:p>
            <a:pPr algn="l" rtl="0"/>
            <a:r>
              <a:rPr lang="en-US" b="1" dirty="0"/>
              <a:t>●Women with normal test results — Women with normal glucose tolerance should be counseled regarding </a:t>
            </a:r>
            <a:r>
              <a:rPr lang="en-US" b="1" dirty="0">
                <a:solidFill>
                  <a:srgbClr val="FF0000"/>
                </a:solidFill>
              </a:rPr>
              <a:t>their risk of developing GDM in subsequent pregnancies </a:t>
            </a:r>
            <a:r>
              <a:rPr lang="en-US" b="1" dirty="0"/>
              <a:t>and their </a:t>
            </a:r>
            <a:r>
              <a:rPr lang="en-US" b="1" dirty="0">
                <a:solidFill>
                  <a:srgbClr val="FF0000"/>
                </a:solidFill>
              </a:rPr>
              <a:t>future risk of developing type 2 diabetes</a:t>
            </a:r>
            <a:r>
              <a:rPr lang="en-US" b="1" dirty="0"/>
              <a:t>. </a:t>
            </a:r>
            <a:endParaRPr lang="en-US" b="1" dirty="0" smtClean="0"/>
          </a:p>
          <a:p>
            <a:pPr algn="l" rtl="0"/>
            <a:r>
              <a:rPr lang="en-US" b="1" dirty="0" smtClean="0">
                <a:solidFill>
                  <a:srgbClr val="FF0000"/>
                </a:solidFill>
              </a:rPr>
              <a:t>Lifestyle </a:t>
            </a:r>
            <a:r>
              <a:rPr lang="en-US" b="1" dirty="0">
                <a:solidFill>
                  <a:srgbClr val="FF0000"/>
                </a:solidFill>
              </a:rPr>
              <a:t>interventions </a:t>
            </a:r>
            <a:r>
              <a:rPr lang="en-US" b="1" dirty="0"/>
              <a:t>(diet and exercise) are clearly beneficial for reducing the incidence of type 2 diabetes in persons at increased risk for the disease (</a:t>
            </a:r>
            <a:r>
              <a:rPr lang="en-US" b="1" dirty="0" err="1"/>
              <a:t>ie</a:t>
            </a:r>
            <a:r>
              <a:rPr lang="en-US" b="1" dirty="0"/>
              <a:t>, individuals with </a:t>
            </a:r>
            <a:r>
              <a:rPr lang="en-US" b="1" dirty="0" err="1"/>
              <a:t>prediabetes</a:t>
            </a:r>
            <a:r>
              <a:rPr lang="en-US" b="1" dirty="0"/>
              <a:t>) (RR 0.59 95% CI </a:t>
            </a:r>
            <a:r>
              <a:rPr lang="en-US" b="1" dirty="0" smtClean="0"/>
              <a:t>0.51-0.66)</a:t>
            </a:r>
          </a:p>
          <a:p>
            <a:pPr algn="l" rtl="0"/>
            <a:r>
              <a:rPr lang="en-US" b="1" dirty="0" smtClean="0"/>
              <a:t>These </a:t>
            </a:r>
            <a:r>
              <a:rPr lang="en-US" b="1" dirty="0"/>
              <a:t>interventions are also beneficial in women with a </a:t>
            </a:r>
            <a:r>
              <a:rPr lang="en-US" b="1" dirty="0">
                <a:solidFill>
                  <a:srgbClr val="FF0000"/>
                </a:solidFill>
              </a:rPr>
              <a:t>history of GDM, whether or not they meet criteria for </a:t>
            </a:r>
            <a:r>
              <a:rPr lang="en-US" b="1" dirty="0" err="1">
                <a:solidFill>
                  <a:srgbClr val="FF0000"/>
                </a:solidFill>
              </a:rPr>
              <a:t>prediabetes</a:t>
            </a:r>
            <a:r>
              <a:rPr lang="en-US" b="1" dirty="0">
                <a:solidFill>
                  <a:srgbClr val="FF0000"/>
                </a:solidFill>
              </a:rPr>
              <a:t> </a:t>
            </a:r>
            <a:endParaRPr lang="fa-IR" dirty="0"/>
          </a:p>
        </p:txBody>
      </p:sp>
      <p:sp>
        <p:nvSpPr>
          <p:cNvPr id="5" name="Date Placeholder 4"/>
          <p:cNvSpPr>
            <a:spLocks noGrp="1"/>
          </p:cNvSpPr>
          <p:nvPr>
            <p:ph type="dt" sz="half" idx="10"/>
          </p:nvPr>
        </p:nvSpPr>
        <p:spPr/>
        <p:txBody>
          <a:bodyPr/>
          <a:lstStyle/>
          <a:p>
            <a:fld id="{967AC8F8-79E5-4DA3-B37D-B8B2800E06D1}"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183</a:t>
            </a:fld>
            <a:endParaRPr lang="en-US"/>
          </a:p>
        </p:txBody>
      </p:sp>
    </p:spTree>
    <p:extLst>
      <p:ext uri="{BB962C8B-B14F-4D97-AF65-F5344CB8AC3E}">
        <p14:creationId xmlns:p14="http://schemas.microsoft.com/office/powerpoint/2010/main" val="20779478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lstStyle/>
          <a:p>
            <a:pPr algn="l" rtl="0"/>
            <a:r>
              <a:rPr lang="en-US" b="1" dirty="0"/>
              <a:t>In a randomized trial comparing use of </a:t>
            </a:r>
            <a:r>
              <a:rPr lang="en-US" b="1" u="sng" dirty="0">
                <a:hlinkClick r:id="rId2"/>
              </a:rPr>
              <a:t>metformin</a:t>
            </a:r>
            <a:r>
              <a:rPr lang="en-US" b="1" dirty="0"/>
              <a:t> versus </a:t>
            </a:r>
            <a:r>
              <a:rPr lang="en-US" b="1" dirty="0">
                <a:solidFill>
                  <a:srgbClr val="FF0000"/>
                </a:solidFill>
              </a:rPr>
              <a:t>lifestyle intervention </a:t>
            </a:r>
            <a:r>
              <a:rPr lang="en-US" b="1" dirty="0"/>
              <a:t>and placebo in 350 women with previous GDM, </a:t>
            </a:r>
            <a:r>
              <a:rPr lang="en-US" b="1" dirty="0">
                <a:solidFill>
                  <a:srgbClr val="FF0000"/>
                </a:solidFill>
              </a:rPr>
              <a:t>the annual incidence of type 2 diabetes was decreased from 15 to 7.5 percent with either intervention </a:t>
            </a:r>
            <a:endParaRPr lang="en-US" b="1" dirty="0" smtClean="0">
              <a:solidFill>
                <a:srgbClr val="FF0000"/>
              </a:solidFill>
            </a:endParaRPr>
          </a:p>
          <a:p>
            <a:pPr algn="l" rtl="0"/>
            <a:r>
              <a:rPr lang="en-US" b="1" dirty="0" smtClean="0">
                <a:solidFill>
                  <a:srgbClr val="FF0000"/>
                </a:solidFill>
              </a:rPr>
              <a:t>The </a:t>
            </a:r>
            <a:r>
              <a:rPr lang="en-US" b="1" dirty="0">
                <a:solidFill>
                  <a:srgbClr val="FF0000"/>
                </a:solidFill>
              </a:rPr>
              <a:t>number needed to treat to prevent one case of diabetes over three years was 5 to 6</a:t>
            </a:r>
            <a:r>
              <a:rPr lang="en-US" b="1" dirty="0"/>
              <a:t>. </a:t>
            </a:r>
            <a:endParaRPr lang="en-US" b="1" dirty="0" smtClean="0"/>
          </a:p>
          <a:p>
            <a:pPr algn="l" rtl="0"/>
            <a:r>
              <a:rPr lang="en-US" b="1" dirty="0" smtClean="0"/>
              <a:t>In </a:t>
            </a:r>
            <a:r>
              <a:rPr lang="en-US" b="1" dirty="0"/>
              <a:t>a subgroup analysis of former GDMs enrolled in a 16-year prospective observational study (</a:t>
            </a:r>
            <a:r>
              <a:rPr lang="en-US" b="1" dirty="0" err="1"/>
              <a:t>Nurses</a:t>
            </a:r>
            <a:r>
              <a:rPr lang="en-US" b="1" dirty="0"/>
              <a:t> Health Study II), 14 percent self-reported the development of type 2 </a:t>
            </a:r>
            <a:r>
              <a:rPr lang="en-US" b="1" dirty="0" smtClean="0"/>
              <a:t>diabetes</a:t>
            </a:r>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184</a:t>
            </a:fld>
            <a:endParaRPr lang="en-US"/>
          </a:p>
        </p:txBody>
      </p:sp>
    </p:spTree>
    <p:extLst>
      <p:ext uri="{BB962C8B-B14F-4D97-AF65-F5344CB8AC3E}">
        <p14:creationId xmlns:p14="http://schemas.microsoft.com/office/powerpoint/2010/main" val="26488305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600" b="1" dirty="0">
                <a:solidFill>
                  <a:schemeClr val="bg1"/>
                </a:solidFill>
              </a:rPr>
              <a:t>35. Follow-up and prevention of type 2 diabet</a:t>
            </a:r>
            <a:r>
              <a:rPr lang="en-US" sz="4400" b="1" dirty="0">
                <a:solidFill>
                  <a:schemeClr val="bg1"/>
                </a:solidFill>
              </a:rPr>
              <a:t>es</a:t>
            </a:r>
            <a:endParaRPr lang="fa-IR" sz="4400" dirty="0"/>
          </a:p>
        </p:txBody>
      </p:sp>
      <p:sp>
        <p:nvSpPr>
          <p:cNvPr id="3" name="Content Placeholder 2"/>
          <p:cNvSpPr>
            <a:spLocks noGrp="1"/>
          </p:cNvSpPr>
          <p:nvPr>
            <p:ph idx="1"/>
          </p:nvPr>
        </p:nvSpPr>
        <p:spPr/>
        <p:txBody>
          <a:bodyPr>
            <a:normAutofit/>
          </a:bodyPr>
          <a:lstStyle/>
          <a:p>
            <a:pPr algn="l" rtl="0"/>
            <a:r>
              <a:rPr lang="en-US" sz="2800" b="1" dirty="0"/>
              <a:t>Women with a</a:t>
            </a:r>
            <a:r>
              <a:rPr lang="en-US" sz="2800" b="1" dirty="0">
                <a:solidFill>
                  <a:srgbClr val="FF0000"/>
                </a:solidFill>
              </a:rPr>
              <a:t> total physical activity level equivalent to 150 minutes per week </a:t>
            </a:r>
            <a:r>
              <a:rPr lang="en-US" sz="2800" b="1" dirty="0"/>
              <a:t>of </a:t>
            </a:r>
            <a:r>
              <a:rPr lang="en-US" sz="2800" b="1" dirty="0">
                <a:solidFill>
                  <a:srgbClr val="FF0000"/>
                </a:solidFill>
              </a:rPr>
              <a:t>moderate-intensity</a:t>
            </a:r>
            <a:r>
              <a:rPr lang="en-US" sz="2800" b="1" dirty="0"/>
              <a:t> physical activity or </a:t>
            </a:r>
            <a:r>
              <a:rPr lang="en-US" sz="2800" b="1" dirty="0">
                <a:solidFill>
                  <a:srgbClr val="FF0000"/>
                </a:solidFill>
              </a:rPr>
              <a:t>75 minutes per week of vigorous-intensity physical activity </a:t>
            </a:r>
            <a:r>
              <a:rPr lang="en-US" sz="2800" b="1" dirty="0"/>
              <a:t>had </a:t>
            </a:r>
            <a:r>
              <a:rPr lang="en-US" sz="2800" b="1" dirty="0">
                <a:solidFill>
                  <a:srgbClr val="FF0000"/>
                </a:solidFill>
              </a:rPr>
              <a:t>a 30 to 50 percent lower risk of developing type 2 </a:t>
            </a:r>
            <a:r>
              <a:rPr lang="en-US" sz="2800" b="1" dirty="0"/>
              <a:t>diabetes compared with women who did not achieve this level of activity, which is the minimum recommended for United States adults in federal physical activity </a:t>
            </a:r>
            <a:r>
              <a:rPr lang="en-US" sz="2800" b="1" dirty="0" smtClean="0"/>
              <a:t>guidelines</a:t>
            </a:r>
          </a:p>
        </p:txBody>
      </p:sp>
      <p:sp>
        <p:nvSpPr>
          <p:cNvPr id="5" name="Date Placeholder 4"/>
          <p:cNvSpPr>
            <a:spLocks noGrp="1"/>
          </p:cNvSpPr>
          <p:nvPr>
            <p:ph type="dt" sz="half" idx="10"/>
          </p:nvPr>
        </p:nvSpPr>
        <p:spPr/>
        <p:txBody>
          <a:bodyPr/>
          <a:lstStyle/>
          <a:p>
            <a:fld id="{10AE0C04-E0F7-4E84-A9D6-8A51E513F745}"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185</a:t>
            </a:fld>
            <a:endParaRPr lang="en-US"/>
          </a:p>
        </p:txBody>
      </p:sp>
    </p:spTree>
    <p:extLst>
      <p:ext uri="{BB962C8B-B14F-4D97-AF65-F5344CB8AC3E}">
        <p14:creationId xmlns:p14="http://schemas.microsoft.com/office/powerpoint/2010/main" val="118643319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a:t>
            </a:r>
            <a:r>
              <a:rPr lang="en-US" sz="4400" b="1" dirty="0">
                <a:solidFill>
                  <a:schemeClr val="bg1"/>
                </a:solidFill>
              </a:rPr>
              <a:t>es</a:t>
            </a:r>
            <a:endParaRPr lang="en-US" sz="4000"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BMI at baseline was inversely associated with activity level </a:t>
            </a:r>
            <a:r>
              <a:rPr lang="en-US" sz="3200" b="1" dirty="0"/>
              <a:t>and adjustment for BMI attenuated the effect of physical activity, although </a:t>
            </a:r>
            <a:r>
              <a:rPr lang="en-US" sz="3200" b="1" dirty="0">
                <a:solidFill>
                  <a:srgbClr val="FF0000"/>
                </a:solidFill>
              </a:rPr>
              <a:t>the benefit of physical activity remained statistically significant. </a:t>
            </a:r>
          </a:p>
          <a:p>
            <a:pPr algn="l" rtl="0"/>
            <a:endParaRPr lang="en-US"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186</a:t>
            </a:fld>
            <a:endParaRPr lang="en-US"/>
          </a:p>
        </p:txBody>
      </p:sp>
    </p:spTree>
    <p:extLst>
      <p:ext uri="{BB962C8B-B14F-4D97-AF65-F5344CB8AC3E}">
        <p14:creationId xmlns:p14="http://schemas.microsoft.com/office/powerpoint/2010/main" val="315648737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lstStyle/>
          <a:p>
            <a:pPr algn="l" rtl="0"/>
            <a:r>
              <a:rPr lang="en-US" b="1" dirty="0"/>
              <a:t>Drug therapy (</a:t>
            </a:r>
            <a:r>
              <a:rPr lang="en-US" b="1" dirty="0" err="1"/>
              <a:t>eg</a:t>
            </a:r>
            <a:r>
              <a:rPr lang="en-US" b="1" dirty="0"/>
              <a:t>, </a:t>
            </a:r>
            <a:r>
              <a:rPr lang="en-US" b="1" u="sng" dirty="0">
                <a:hlinkClick r:id="rId2"/>
              </a:rPr>
              <a:t>metformin</a:t>
            </a:r>
            <a:r>
              <a:rPr lang="en-US" b="1" dirty="0"/>
              <a:t>, </a:t>
            </a:r>
            <a:r>
              <a:rPr lang="en-US" b="1" u="sng" dirty="0">
                <a:hlinkClick r:id="rId3"/>
              </a:rPr>
              <a:t>pioglitazone</a:t>
            </a:r>
            <a:r>
              <a:rPr lang="en-US" b="1" dirty="0"/>
              <a:t>) also may have a role in </a:t>
            </a:r>
            <a:r>
              <a:rPr lang="en-US" b="1" dirty="0">
                <a:solidFill>
                  <a:srgbClr val="FF0000"/>
                </a:solidFill>
              </a:rPr>
              <a:t>preventing future type 2 diabetes</a:t>
            </a:r>
            <a:r>
              <a:rPr lang="en-US" b="1" dirty="0"/>
              <a:t>. </a:t>
            </a:r>
            <a:endParaRPr lang="en-US" b="1" dirty="0" smtClean="0"/>
          </a:p>
          <a:p>
            <a:pPr algn="l" rtl="0"/>
            <a:r>
              <a:rPr lang="en-US" b="1" dirty="0" smtClean="0"/>
              <a:t>In </a:t>
            </a:r>
            <a:r>
              <a:rPr lang="en-US" b="1" dirty="0"/>
              <a:t>a multicenter randomized trial, both </a:t>
            </a:r>
            <a:r>
              <a:rPr lang="en-US" b="1" dirty="0">
                <a:solidFill>
                  <a:srgbClr val="FF0000"/>
                </a:solidFill>
              </a:rPr>
              <a:t>intensive lifestyle and metformin therapy reduced the incidence of future diabetes by approximately 50 percent </a:t>
            </a:r>
            <a:r>
              <a:rPr lang="en-US" b="1" dirty="0"/>
              <a:t>compared to placebo in women with a history of GDM; </a:t>
            </a:r>
            <a:endParaRPr lang="en-US" b="1" dirty="0" smtClean="0"/>
          </a:p>
          <a:p>
            <a:pPr algn="l" rtl="0"/>
            <a:r>
              <a:rPr lang="en-US" b="1" dirty="0" smtClean="0">
                <a:solidFill>
                  <a:srgbClr val="FF0000"/>
                </a:solidFill>
              </a:rPr>
              <a:t>metformin </a:t>
            </a:r>
            <a:r>
              <a:rPr lang="en-US" b="1" dirty="0">
                <a:solidFill>
                  <a:srgbClr val="FF0000"/>
                </a:solidFill>
              </a:rPr>
              <a:t>was much less effective than lifestyle intervention in </a:t>
            </a:r>
            <a:r>
              <a:rPr lang="en-US" b="1" dirty="0" err="1">
                <a:solidFill>
                  <a:srgbClr val="FF0000"/>
                </a:solidFill>
              </a:rPr>
              <a:t>parous</a:t>
            </a:r>
            <a:r>
              <a:rPr lang="en-US" b="1" dirty="0">
                <a:solidFill>
                  <a:srgbClr val="FF0000"/>
                </a:solidFill>
              </a:rPr>
              <a:t> women without previous </a:t>
            </a:r>
            <a:r>
              <a:rPr lang="en-US" b="1" dirty="0" smtClean="0">
                <a:solidFill>
                  <a:srgbClr val="FF0000"/>
                </a:solidFill>
              </a:rPr>
              <a:t>GDM</a:t>
            </a:r>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187</a:t>
            </a:fld>
            <a:endParaRPr lang="en-US"/>
          </a:p>
        </p:txBody>
      </p:sp>
    </p:spTree>
    <p:extLst>
      <p:ext uri="{BB962C8B-B14F-4D97-AF65-F5344CB8AC3E}">
        <p14:creationId xmlns:p14="http://schemas.microsoft.com/office/powerpoint/2010/main" val="38192691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a:bodyPr>
          <a:lstStyle/>
          <a:p>
            <a:pPr algn="l" rtl="0"/>
            <a:r>
              <a:rPr lang="en-US" sz="2800" b="1" dirty="0"/>
              <a:t>Women with normal results should also be informed that </a:t>
            </a:r>
            <a:r>
              <a:rPr lang="en-US" sz="2800" b="1" dirty="0">
                <a:solidFill>
                  <a:srgbClr val="FF0000"/>
                </a:solidFill>
              </a:rPr>
              <a:t>breastfeeding may decrease their long-term risk of developing type 2 diabetes</a:t>
            </a:r>
            <a:r>
              <a:rPr lang="en-US" sz="2800" b="1" dirty="0"/>
              <a:t>. </a:t>
            </a:r>
          </a:p>
        </p:txBody>
      </p:sp>
      <p:sp>
        <p:nvSpPr>
          <p:cNvPr id="5" name="Date Placeholder 4"/>
          <p:cNvSpPr>
            <a:spLocks noGrp="1"/>
          </p:cNvSpPr>
          <p:nvPr>
            <p:ph type="dt" sz="half" idx="10"/>
          </p:nvPr>
        </p:nvSpPr>
        <p:spPr/>
        <p:txBody>
          <a:bodyPr/>
          <a:lstStyle/>
          <a:p>
            <a:fld id="{B9503859-F877-4061-893F-D967B4CC8EE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188</a:t>
            </a:fld>
            <a:endParaRPr lang="en-US"/>
          </a:p>
        </p:txBody>
      </p:sp>
    </p:spTree>
    <p:extLst>
      <p:ext uri="{BB962C8B-B14F-4D97-AF65-F5344CB8AC3E}">
        <p14:creationId xmlns:p14="http://schemas.microsoft.com/office/powerpoint/2010/main" val="264074609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a:bodyPr>
          <a:lstStyle/>
          <a:p>
            <a:pPr algn="l" rtl="0"/>
            <a:r>
              <a:rPr lang="en-US" sz="2800" b="1" dirty="0">
                <a:solidFill>
                  <a:srgbClr val="FF0000"/>
                </a:solidFill>
              </a:rPr>
              <a:t>Long-term follow-up is essential</a:t>
            </a:r>
            <a:r>
              <a:rPr lang="en-US" sz="2800" b="1" dirty="0"/>
              <a:t>. </a:t>
            </a:r>
            <a:endParaRPr lang="en-US" sz="2800" b="1" dirty="0" smtClean="0"/>
          </a:p>
          <a:p>
            <a:pPr algn="l" rtl="0"/>
            <a:r>
              <a:rPr lang="en-US" sz="2800" b="1" dirty="0" smtClean="0"/>
              <a:t>Reassessment </a:t>
            </a:r>
            <a:r>
              <a:rPr lang="en-US" sz="2800" b="1" dirty="0"/>
              <a:t>of glycemic status should be undertaken at a </a:t>
            </a:r>
            <a:r>
              <a:rPr lang="en-US" sz="2800" b="1" dirty="0">
                <a:solidFill>
                  <a:srgbClr val="FF0000"/>
                </a:solidFill>
              </a:rPr>
              <a:t>minimum of every three years</a:t>
            </a:r>
            <a:r>
              <a:rPr lang="en-US" sz="2800" b="1" dirty="0"/>
              <a:t>. </a:t>
            </a:r>
            <a:endParaRPr lang="en-US" sz="2800" b="1" dirty="0" smtClean="0"/>
          </a:p>
          <a:p>
            <a:pPr algn="l" rtl="0"/>
            <a:r>
              <a:rPr lang="en-US" sz="2800" b="1" dirty="0" smtClean="0">
                <a:solidFill>
                  <a:srgbClr val="FF0000"/>
                </a:solidFill>
              </a:rPr>
              <a:t>More </a:t>
            </a:r>
            <a:r>
              <a:rPr lang="en-US" sz="2800" b="1" dirty="0">
                <a:solidFill>
                  <a:srgbClr val="FF0000"/>
                </a:solidFill>
              </a:rPr>
              <a:t>frequent assessment </a:t>
            </a:r>
            <a:r>
              <a:rPr lang="en-US" sz="2800" b="1" dirty="0"/>
              <a:t>may be important in women who may </a:t>
            </a:r>
            <a:r>
              <a:rPr lang="en-US" sz="2800" b="1" dirty="0">
                <a:solidFill>
                  <a:srgbClr val="FF0000"/>
                </a:solidFill>
              </a:rPr>
              <a:t>become pregnant again</a:t>
            </a:r>
            <a:r>
              <a:rPr lang="en-US" sz="2800" b="1" dirty="0"/>
              <a:t>, since </a:t>
            </a:r>
            <a:r>
              <a:rPr lang="en-US" sz="2800" b="1" dirty="0">
                <a:solidFill>
                  <a:srgbClr val="FF0000"/>
                </a:solidFill>
              </a:rPr>
              <a:t>early detection of diabetes is important to preconception and early prenatal care</a:t>
            </a:r>
            <a:r>
              <a:rPr lang="en-US" sz="2800" b="1" dirty="0"/>
              <a:t>. </a:t>
            </a:r>
            <a:endParaRPr lang="en-US" sz="2800" b="1" dirty="0" smtClean="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189</a:t>
            </a:fld>
            <a:endParaRPr lang="en-US"/>
          </a:p>
        </p:txBody>
      </p:sp>
    </p:spTree>
    <p:extLst>
      <p:ext uri="{BB962C8B-B14F-4D97-AF65-F5344CB8AC3E}">
        <p14:creationId xmlns:p14="http://schemas.microsoft.com/office/powerpoint/2010/main" val="308646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5. Risk factors </a:t>
            </a:r>
            <a:r>
              <a:rPr lang="en-US" dirty="0"/>
              <a:t> </a:t>
            </a:r>
          </a:p>
        </p:txBody>
      </p:sp>
      <p:sp>
        <p:nvSpPr>
          <p:cNvPr id="3" name="Content Placeholder 2"/>
          <p:cNvSpPr>
            <a:spLocks noGrp="1"/>
          </p:cNvSpPr>
          <p:nvPr>
            <p:ph idx="1"/>
          </p:nvPr>
        </p:nvSpPr>
        <p:spPr/>
        <p:txBody>
          <a:bodyPr>
            <a:normAutofit/>
          </a:bodyPr>
          <a:lstStyle/>
          <a:p>
            <a:pPr algn="l" rtl="0"/>
            <a:r>
              <a:rPr lang="en-US" sz="3200" b="1" dirty="0"/>
              <a:t>Women at </a:t>
            </a:r>
            <a:r>
              <a:rPr lang="en-US" sz="3200" b="1" dirty="0">
                <a:solidFill>
                  <a:srgbClr val="FF0000"/>
                </a:solidFill>
              </a:rPr>
              <a:t>low risk of gestational diabetes </a:t>
            </a:r>
            <a:r>
              <a:rPr lang="en-US" sz="3200" b="1" dirty="0"/>
              <a:t>are </a:t>
            </a:r>
            <a:endParaRPr lang="en-US" sz="3200" b="1" dirty="0" smtClean="0"/>
          </a:p>
          <a:p>
            <a:pPr lvl="1" algn="l" rtl="0"/>
            <a:r>
              <a:rPr lang="en-US" sz="2800" b="1" dirty="0" smtClean="0">
                <a:solidFill>
                  <a:srgbClr val="FF0000"/>
                </a:solidFill>
              </a:rPr>
              <a:t>younger </a:t>
            </a:r>
            <a:r>
              <a:rPr lang="en-US" sz="2800" b="1" dirty="0">
                <a:solidFill>
                  <a:srgbClr val="FF0000"/>
                </a:solidFill>
              </a:rPr>
              <a:t>(&lt;25 years of age), </a:t>
            </a:r>
            <a:endParaRPr lang="en-US" sz="2800" b="1" dirty="0" smtClean="0">
              <a:solidFill>
                <a:srgbClr val="FF0000"/>
              </a:solidFill>
            </a:endParaRPr>
          </a:p>
          <a:p>
            <a:pPr lvl="1" algn="l" rtl="0"/>
            <a:r>
              <a:rPr lang="en-US" sz="2800" b="1" dirty="0" smtClean="0">
                <a:solidFill>
                  <a:srgbClr val="FF0000"/>
                </a:solidFill>
              </a:rPr>
              <a:t>non-Hispanic </a:t>
            </a:r>
            <a:r>
              <a:rPr lang="en-US" sz="2800" b="1" dirty="0">
                <a:solidFill>
                  <a:srgbClr val="FF0000"/>
                </a:solidFill>
              </a:rPr>
              <a:t>white, </a:t>
            </a:r>
            <a:endParaRPr lang="en-US" sz="2800" b="1" dirty="0" smtClean="0">
              <a:solidFill>
                <a:srgbClr val="FF0000"/>
              </a:solidFill>
            </a:endParaRPr>
          </a:p>
          <a:p>
            <a:pPr lvl="1" algn="l" rtl="0"/>
            <a:r>
              <a:rPr lang="en-US" sz="2800" b="1" dirty="0" smtClean="0">
                <a:solidFill>
                  <a:srgbClr val="FF0000"/>
                </a:solidFill>
              </a:rPr>
              <a:t>with </a:t>
            </a:r>
            <a:r>
              <a:rPr lang="en-US" sz="2800" b="1" dirty="0">
                <a:solidFill>
                  <a:srgbClr val="FF0000"/>
                </a:solidFill>
              </a:rPr>
              <a:t>normal BMI (&lt;25 kg/m</a:t>
            </a:r>
            <a:r>
              <a:rPr lang="en-US" sz="2800" b="1" baseline="30000" dirty="0">
                <a:solidFill>
                  <a:srgbClr val="FF0000"/>
                </a:solidFill>
              </a:rPr>
              <a:t>2</a:t>
            </a:r>
            <a:r>
              <a:rPr lang="en-US" sz="2800" b="1" dirty="0">
                <a:solidFill>
                  <a:srgbClr val="FF0000"/>
                </a:solidFill>
              </a:rPr>
              <a:t>), </a:t>
            </a:r>
            <a:endParaRPr lang="en-US" sz="2800" b="1" dirty="0" smtClean="0">
              <a:solidFill>
                <a:srgbClr val="FF0000"/>
              </a:solidFill>
            </a:endParaRPr>
          </a:p>
          <a:p>
            <a:pPr lvl="1" algn="l" rtl="0"/>
            <a:r>
              <a:rPr lang="en-US" sz="2800" b="1" smtClean="0">
                <a:solidFill>
                  <a:srgbClr val="FF0000"/>
                </a:solidFill>
              </a:rPr>
              <a:t>no </a:t>
            </a:r>
            <a:r>
              <a:rPr lang="en-US" sz="2800" b="1" dirty="0">
                <a:solidFill>
                  <a:srgbClr val="FF0000"/>
                </a:solidFill>
              </a:rPr>
              <a:t>history of previous glucose intolerance or adverse pregnancy outcomes </a:t>
            </a:r>
            <a:r>
              <a:rPr lang="en-US" sz="2800" b="1" dirty="0"/>
              <a:t>associated with gestational diabetes, </a:t>
            </a:r>
            <a:r>
              <a:rPr lang="en-US" sz="2800" b="1"/>
              <a:t>and </a:t>
            </a:r>
            <a:endParaRPr lang="en-US" sz="2800" b="1" smtClean="0"/>
          </a:p>
          <a:p>
            <a:pPr lvl="1" algn="l" rtl="0"/>
            <a:r>
              <a:rPr lang="en-US" sz="2800" b="1" smtClean="0">
                <a:solidFill>
                  <a:srgbClr val="FF0000"/>
                </a:solidFill>
              </a:rPr>
              <a:t>no </a:t>
            </a:r>
            <a:r>
              <a:rPr lang="en-US" sz="2800" b="1" dirty="0">
                <a:solidFill>
                  <a:srgbClr val="FF0000"/>
                </a:solidFill>
              </a:rPr>
              <a:t>first degree relative </a:t>
            </a:r>
            <a:r>
              <a:rPr lang="en-US" sz="2800" b="1" dirty="0"/>
              <a:t>with </a:t>
            </a:r>
            <a:r>
              <a:rPr lang="en-US" sz="2800" b="1" dirty="0" smtClean="0"/>
              <a:t>diabetes</a:t>
            </a:r>
          </a:p>
        </p:txBody>
      </p:sp>
      <p:sp>
        <p:nvSpPr>
          <p:cNvPr id="5" name="Date Placeholder 4"/>
          <p:cNvSpPr>
            <a:spLocks noGrp="1"/>
          </p:cNvSpPr>
          <p:nvPr>
            <p:ph type="dt" sz="half" idx="10"/>
          </p:nvPr>
        </p:nvSpPr>
        <p:spPr/>
        <p:txBody>
          <a:bodyPr/>
          <a:lstStyle/>
          <a:p>
            <a:fld id="{D6B07FC7-820E-44D9-8994-3AEFA7C36C1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19</a:t>
            </a:fld>
            <a:endParaRPr lang="en-US"/>
          </a:p>
        </p:txBody>
      </p:sp>
    </p:spTree>
    <p:extLst>
      <p:ext uri="{BB962C8B-B14F-4D97-AF65-F5344CB8AC3E}">
        <p14:creationId xmlns:p14="http://schemas.microsoft.com/office/powerpoint/2010/main" val="390208205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en-US" sz="4000" dirty="0"/>
          </a:p>
        </p:txBody>
      </p:sp>
      <p:sp>
        <p:nvSpPr>
          <p:cNvPr id="3" name="Content Placeholder 2"/>
          <p:cNvSpPr>
            <a:spLocks noGrp="1"/>
          </p:cNvSpPr>
          <p:nvPr>
            <p:ph idx="1"/>
          </p:nvPr>
        </p:nvSpPr>
        <p:spPr/>
        <p:txBody>
          <a:bodyPr/>
          <a:lstStyle/>
          <a:p>
            <a:pPr algn="l" rtl="0"/>
            <a:r>
              <a:rPr lang="en-US" sz="3200" b="1" dirty="0">
                <a:solidFill>
                  <a:srgbClr val="FF0000"/>
                </a:solidFill>
              </a:rPr>
              <a:t>More frequent screening (every one or two years) may also be indicated in women with other risk factors </a:t>
            </a:r>
            <a:r>
              <a:rPr lang="en-US" sz="3200" b="1" dirty="0"/>
              <a:t>for diabetes, such as </a:t>
            </a:r>
            <a:r>
              <a:rPr lang="en-US" sz="3200" b="1" dirty="0">
                <a:solidFill>
                  <a:srgbClr val="FF0000"/>
                </a:solidFill>
              </a:rPr>
              <a:t>family history of diabetes, obesity, and need for insulin or oral glucose-lowering medication during pregnancy</a:t>
            </a:r>
            <a:endParaRPr lang="fa-IR" sz="3200" dirty="0">
              <a:solidFill>
                <a:srgbClr val="FF0000"/>
              </a:solidFill>
            </a:endParaRPr>
          </a:p>
          <a:p>
            <a:pPr algn="l" rtl="0"/>
            <a:endParaRPr lang="en-US"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190</a:t>
            </a:fld>
            <a:endParaRPr lang="en-US"/>
          </a:p>
        </p:txBody>
      </p:sp>
    </p:spTree>
    <p:extLst>
      <p:ext uri="{BB962C8B-B14F-4D97-AF65-F5344CB8AC3E}">
        <p14:creationId xmlns:p14="http://schemas.microsoft.com/office/powerpoint/2010/main" val="19037505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Autofit/>
          </a:bodyPr>
          <a:lstStyle/>
          <a:p>
            <a:pPr algn="l" rtl="0"/>
            <a:r>
              <a:rPr lang="en-US" sz="2800" b="1" dirty="0">
                <a:solidFill>
                  <a:srgbClr val="FF0000"/>
                </a:solidFill>
              </a:rPr>
              <a:t>The best means of follow-up testing has not been defined</a:t>
            </a:r>
            <a:r>
              <a:rPr lang="en-US" sz="2800" b="1" dirty="0"/>
              <a:t>. </a:t>
            </a:r>
            <a:endParaRPr lang="en-US" sz="2800" b="1" dirty="0" smtClean="0"/>
          </a:p>
          <a:p>
            <a:pPr algn="l" rtl="0"/>
            <a:r>
              <a:rPr lang="en-US" sz="2800" b="1" dirty="0" smtClean="0"/>
              <a:t>The </a:t>
            </a:r>
            <a:r>
              <a:rPr lang="en-US" sz="2800" b="1" dirty="0">
                <a:solidFill>
                  <a:srgbClr val="FF0000"/>
                </a:solidFill>
              </a:rPr>
              <a:t>75-g oral two-hour glucose tolerance test is the more sensitive test </a:t>
            </a:r>
            <a:r>
              <a:rPr lang="en-US" sz="2800" b="1" dirty="0"/>
              <a:t>for diagnosis of diabetes and impaired glucose tolerance in most populations, but the </a:t>
            </a:r>
            <a:r>
              <a:rPr lang="en-US" sz="2800" b="1" dirty="0">
                <a:solidFill>
                  <a:srgbClr val="FF0000"/>
                </a:solidFill>
              </a:rPr>
              <a:t>fasting plasma glucose is more convenient, specific, and reproducible, and less expensive</a:t>
            </a:r>
            <a:r>
              <a:rPr lang="en-US" sz="2800" b="1" dirty="0"/>
              <a:t>. </a:t>
            </a:r>
            <a:endParaRPr lang="en-US" sz="2800" b="1" dirty="0" smtClean="0"/>
          </a:p>
          <a:p>
            <a:pPr algn="l" rtl="0"/>
            <a:r>
              <a:rPr lang="en-US" sz="2800" b="1" dirty="0" err="1" smtClean="0">
                <a:solidFill>
                  <a:srgbClr val="FF0000"/>
                </a:solidFill>
              </a:rPr>
              <a:t>Glycated</a:t>
            </a:r>
            <a:r>
              <a:rPr lang="en-US" sz="2800" b="1" dirty="0" smtClean="0">
                <a:solidFill>
                  <a:srgbClr val="FF0000"/>
                </a:solidFill>
              </a:rPr>
              <a:t> </a:t>
            </a:r>
            <a:r>
              <a:rPr lang="en-US" sz="2800" b="1" dirty="0">
                <a:solidFill>
                  <a:srgbClr val="FF0000"/>
                </a:solidFill>
              </a:rPr>
              <a:t>hemoglobin (A1C) </a:t>
            </a:r>
            <a:r>
              <a:rPr lang="en-US" sz="2800" b="1" dirty="0"/>
              <a:t>is </a:t>
            </a:r>
            <a:r>
              <a:rPr lang="en-US" sz="2800" b="1" dirty="0">
                <a:solidFill>
                  <a:srgbClr val="FF0000"/>
                </a:solidFill>
              </a:rPr>
              <a:t>convenient and the preferred test for patients who have not fasted </a:t>
            </a:r>
            <a:r>
              <a:rPr lang="en-US" sz="2800" b="1" dirty="0" smtClean="0">
                <a:solidFill>
                  <a:srgbClr val="FF0000"/>
                </a:solidFill>
              </a:rPr>
              <a:t>overnight</a:t>
            </a:r>
            <a:endParaRPr lang="fa-IR" sz="28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191</a:t>
            </a:fld>
            <a:endParaRPr lang="en-US"/>
          </a:p>
        </p:txBody>
      </p:sp>
    </p:spTree>
    <p:extLst>
      <p:ext uri="{BB962C8B-B14F-4D97-AF65-F5344CB8AC3E}">
        <p14:creationId xmlns:p14="http://schemas.microsoft.com/office/powerpoint/2010/main" val="34393633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solidFill>
                  <a:schemeClr val="bg1"/>
                </a:solidFill>
              </a:rPr>
              <a:t>35. Follow-up and prevention of type 2 diabetes</a:t>
            </a:r>
            <a:endParaRPr lang="fa-IR" sz="4000" dirty="0"/>
          </a:p>
        </p:txBody>
      </p:sp>
      <p:sp>
        <p:nvSpPr>
          <p:cNvPr id="3" name="Content Placeholder 2"/>
          <p:cNvSpPr>
            <a:spLocks noGrp="1"/>
          </p:cNvSpPr>
          <p:nvPr>
            <p:ph idx="1"/>
          </p:nvPr>
        </p:nvSpPr>
        <p:spPr/>
        <p:txBody>
          <a:bodyPr>
            <a:normAutofit/>
          </a:bodyPr>
          <a:lstStyle/>
          <a:p>
            <a:pPr algn="l" rtl="0"/>
            <a:r>
              <a:rPr lang="en-US" b="1" dirty="0"/>
              <a:t>Follow-up of women not screened for GDM — In women who did not undergo screening for GDM, but </a:t>
            </a:r>
            <a:r>
              <a:rPr lang="en-US" b="1" dirty="0">
                <a:solidFill>
                  <a:srgbClr val="FF0000"/>
                </a:solidFill>
              </a:rPr>
              <a:t>diabetes is suspected postpartum because of infant outcome</a:t>
            </a:r>
            <a:r>
              <a:rPr lang="en-US" b="1" dirty="0"/>
              <a:t>, </a:t>
            </a:r>
            <a:r>
              <a:rPr lang="en-US" b="1" dirty="0">
                <a:solidFill>
                  <a:srgbClr val="FF0000"/>
                </a:solidFill>
              </a:rPr>
              <a:t>postpartum glucose tolerance testing </a:t>
            </a:r>
            <a:r>
              <a:rPr lang="en-US" b="1" dirty="0"/>
              <a:t>may be considered. </a:t>
            </a:r>
            <a:endParaRPr lang="en-US" b="1" dirty="0" smtClean="0"/>
          </a:p>
          <a:p>
            <a:pPr algn="l" rtl="0"/>
            <a:r>
              <a:rPr lang="en-US" b="1" dirty="0" smtClean="0"/>
              <a:t>However</a:t>
            </a:r>
            <a:r>
              <a:rPr lang="en-US" b="1" dirty="0"/>
              <a:t>, </a:t>
            </a:r>
            <a:r>
              <a:rPr lang="en-US" b="1" dirty="0">
                <a:solidFill>
                  <a:srgbClr val="FF0000"/>
                </a:solidFill>
              </a:rPr>
              <a:t>a normal postpartum GTT only excludes the presence of type 1 or type 2 diabetes or </a:t>
            </a:r>
            <a:r>
              <a:rPr lang="en-US" b="1" dirty="0" err="1">
                <a:solidFill>
                  <a:srgbClr val="FF0000"/>
                </a:solidFill>
              </a:rPr>
              <a:t>prediabetes</a:t>
            </a:r>
            <a:r>
              <a:rPr lang="en-US" b="1" dirty="0">
                <a:solidFill>
                  <a:srgbClr val="FF0000"/>
                </a:solidFill>
              </a:rPr>
              <a:t> </a:t>
            </a:r>
            <a:r>
              <a:rPr lang="en-US" b="1" dirty="0"/>
              <a:t>at the time of the test; </a:t>
            </a:r>
            <a:r>
              <a:rPr lang="en-US" b="1" dirty="0">
                <a:solidFill>
                  <a:srgbClr val="FF0000"/>
                </a:solidFill>
              </a:rPr>
              <a:t>it does not exclude </a:t>
            </a:r>
            <a:r>
              <a:rPr lang="en-US" b="1" dirty="0"/>
              <a:t>the possibility that </a:t>
            </a:r>
            <a:r>
              <a:rPr lang="en-US" b="1" dirty="0">
                <a:solidFill>
                  <a:srgbClr val="FF0000"/>
                </a:solidFill>
              </a:rPr>
              <a:t>glucose impairment was present in association with the metabolic changes occurring during the pregnancy itself</a:t>
            </a:r>
            <a:r>
              <a:rPr lang="en-US" b="1" dirty="0"/>
              <a:t>. </a:t>
            </a:r>
            <a:endParaRPr lang="fa-IR" dirty="0"/>
          </a:p>
        </p:txBody>
      </p:sp>
      <p:sp>
        <p:nvSpPr>
          <p:cNvPr id="5" name="Date Placeholder 4"/>
          <p:cNvSpPr>
            <a:spLocks noGrp="1"/>
          </p:cNvSpPr>
          <p:nvPr>
            <p:ph type="dt" sz="half" idx="10"/>
          </p:nvPr>
        </p:nvSpPr>
        <p:spPr/>
        <p:txBody>
          <a:bodyPr/>
          <a:lstStyle/>
          <a:p>
            <a:fld id="{40A2CA0B-405E-4934-A90E-54FAD4701E3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192</a:t>
            </a:fld>
            <a:endParaRPr lang="en-US"/>
          </a:p>
        </p:txBody>
      </p:sp>
    </p:spTree>
    <p:extLst>
      <p:ext uri="{BB962C8B-B14F-4D97-AF65-F5344CB8AC3E}">
        <p14:creationId xmlns:p14="http://schemas.microsoft.com/office/powerpoint/2010/main" val="238466658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5" name="Rectangle 5"/>
          <p:cNvSpPr>
            <a:spLocks noGrp="1" noChangeArrowheads="1"/>
          </p:cNvSpPr>
          <p:nvPr>
            <p:ph type="title"/>
          </p:nvPr>
        </p:nvSpPr>
        <p:spPr/>
        <p:txBody>
          <a:bodyPr/>
          <a:lstStyle/>
          <a:p>
            <a:pPr eaLnBrk="1" hangingPunct="1">
              <a:defRPr/>
            </a:pPr>
            <a:endParaRPr lang="en-US" smtClean="0"/>
          </a:p>
        </p:txBody>
      </p:sp>
      <p:pic>
        <p:nvPicPr>
          <p:cNvPr id="249859" name="Picture 4" descr="2590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7373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36. SUMMARY </a:t>
            </a:r>
            <a:r>
              <a:rPr lang="en-US" b="1" dirty="0"/>
              <a:t>AND </a:t>
            </a:r>
            <a:r>
              <a:rPr lang="en-US" b="1" dirty="0" smtClean="0"/>
              <a:t>RECOMMENDATIONS</a:t>
            </a:r>
            <a:endParaRPr lang="fa-IR" dirty="0"/>
          </a:p>
        </p:txBody>
      </p:sp>
      <p:sp>
        <p:nvSpPr>
          <p:cNvPr id="3" name="Content Placeholder 2"/>
          <p:cNvSpPr>
            <a:spLocks noGrp="1"/>
          </p:cNvSpPr>
          <p:nvPr>
            <p:ph idx="1"/>
          </p:nvPr>
        </p:nvSpPr>
        <p:spPr/>
        <p:txBody>
          <a:bodyPr>
            <a:normAutofit/>
          </a:bodyPr>
          <a:lstStyle/>
          <a:p>
            <a:pPr algn="l" rtl="0"/>
            <a:r>
              <a:rPr lang="en-US" sz="2800" b="1" dirty="0" smtClean="0"/>
              <a:t>●</a:t>
            </a:r>
            <a:r>
              <a:rPr lang="en-US" sz="2800" b="1" dirty="0"/>
              <a:t>We recommend that </a:t>
            </a:r>
            <a:r>
              <a:rPr lang="en-US" sz="2800" b="1" dirty="0">
                <a:solidFill>
                  <a:srgbClr val="FF0000"/>
                </a:solidFill>
              </a:rPr>
              <a:t>women with gestational diabetes mellitus receive treatment </a:t>
            </a:r>
            <a:r>
              <a:rPr lang="en-US" sz="2800" b="1" dirty="0"/>
              <a:t>(</a:t>
            </a:r>
            <a:r>
              <a:rPr lang="en-US" sz="2800" b="1" u="sng" dirty="0">
                <a:hlinkClick r:id="rId2"/>
              </a:rPr>
              <a:t>Grade 1A</a:t>
            </a:r>
            <a:r>
              <a:rPr lang="en-US" sz="2800" b="1" dirty="0"/>
              <a:t>). </a:t>
            </a:r>
            <a:endParaRPr lang="en-US" sz="2800" b="1" dirty="0" smtClean="0"/>
          </a:p>
          <a:p>
            <a:pPr algn="l" rtl="0"/>
            <a:r>
              <a:rPr lang="en-US" sz="2800" b="1" dirty="0" smtClean="0"/>
              <a:t>Randomized </a:t>
            </a:r>
            <a:r>
              <a:rPr lang="en-US" sz="2800" b="1" dirty="0"/>
              <a:t>trials have shown that a program of </a:t>
            </a:r>
            <a:r>
              <a:rPr lang="en-US" sz="2800" b="1" dirty="0">
                <a:solidFill>
                  <a:srgbClr val="FF0000"/>
                </a:solidFill>
              </a:rPr>
              <a:t>medical nutritional therapy, self-monitoring of blood glucose levels, and insulin therapy,</a:t>
            </a:r>
            <a:r>
              <a:rPr lang="en-US" sz="2800" b="1" dirty="0"/>
              <a:t> when needed, </a:t>
            </a:r>
            <a:r>
              <a:rPr lang="en-US" sz="2800" b="1" dirty="0">
                <a:solidFill>
                  <a:srgbClr val="FF0000"/>
                </a:solidFill>
              </a:rPr>
              <a:t>improves perinatal outcome (reduction in preeclampsia, </a:t>
            </a:r>
            <a:r>
              <a:rPr lang="en-US" sz="2800" b="1" dirty="0" err="1">
                <a:solidFill>
                  <a:srgbClr val="FF0000"/>
                </a:solidFill>
              </a:rPr>
              <a:t>macrosomia</a:t>
            </a:r>
            <a:r>
              <a:rPr lang="en-US" sz="2800" b="1" dirty="0">
                <a:solidFill>
                  <a:srgbClr val="FF0000"/>
                </a:solidFill>
              </a:rPr>
              <a:t>, shoulder dystocia</a:t>
            </a:r>
            <a:r>
              <a:rPr lang="en-US" sz="2800" b="1" dirty="0"/>
              <a:t>). </a:t>
            </a:r>
            <a:endParaRPr lang="en-US" sz="2800" b="1" dirty="0" smtClean="0"/>
          </a:p>
          <a:p>
            <a:pPr marL="0" indent="0" algn="l" rtl="0">
              <a:buNone/>
            </a:pPr>
            <a:endParaRPr lang="en-US" b="1" dirty="0"/>
          </a:p>
        </p:txBody>
      </p:sp>
      <p:sp>
        <p:nvSpPr>
          <p:cNvPr id="5" name="Date Placeholder 4"/>
          <p:cNvSpPr>
            <a:spLocks noGrp="1"/>
          </p:cNvSpPr>
          <p:nvPr>
            <p:ph type="dt" sz="half" idx="10"/>
          </p:nvPr>
        </p:nvSpPr>
        <p:spPr/>
        <p:txBody>
          <a:bodyPr/>
          <a:lstStyle/>
          <a:p>
            <a:fld id="{ACED74CF-2CF9-4C58-B003-1AB4E54D9EA5}"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194</a:t>
            </a:fld>
            <a:endParaRPr lang="en-US"/>
          </a:p>
        </p:txBody>
      </p:sp>
    </p:spTree>
    <p:extLst>
      <p:ext uri="{BB962C8B-B14F-4D97-AF65-F5344CB8AC3E}">
        <p14:creationId xmlns:p14="http://schemas.microsoft.com/office/powerpoint/2010/main" val="10813639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en-US" dirty="0"/>
          </a:p>
        </p:txBody>
      </p:sp>
      <p:sp>
        <p:nvSpPr>
          <p:cNvPr id="3" name="Content Placeholder 2"/>
          <p:cNvSpPr>
            <a:spLocks noGrp="1"/>
          </p:cNvSpPr>
          <p:nvPr>
            <p:ph idx="1"/>
          </p:nvPr>
        </p:nvSpPr>
        <p:spPr/>
        <p:txBody>
          <a:bodyPr>
            <a:normAutofit/>
          </a:bodyPr>
          <a:lstStyle/>
          <a:p>
            <a:pPr algn="l" rtl="0"/>
            <a:r>
              <a:rPr lang="en-US" sz="3200" b="1" dirty="0"/>
              <a:t>●Medical nutritional therapy is the initial approach. </a:t>
            </a:r>
          </a:p>
          <a:p>
            <a:pPr algn="l" rtl="0"/>
            <a:r>
              <a:rPr lang="en-US" sz="3200" b="1" dirty="0"/>
              <a:t>•Calories are generally divided </a:t>
            </a:r>
            <a:r>
              <a:rPr lang="en-US" sz="3200" b="1" dirty="0">
                <a:solidFill>
                  <a:srgbClr val="FF0000"/>
                </a:solidFill>
              </a:rPr>
              <a:t>over three meals and two to four snacks </a:t>
            </a:r>
            <a:r>
              <a:rPr lang="en-US" sz="3200" b="1" dirty="0"/>
              <a:t>and are </a:t>
            </a:r>
            <a:r>
              <a:rPr lang="en-US" sz="3200" b="1" dirty="0">
                <a:solidFill>
                  <a:srgbClr val="FF0000"/>
                </a:solidFill>
              </a:rPr>
              <a:t>composed of about 40 percent carbohydrate, 20 percent protein, and 40 percent fat</a:t>
            </a:r>
            <a:r>
              <a:rPr lang="en-US" sz="3200" b="1" dirty="0"/>
              <a:t>. </a:t>
            </a:r>
          </a:p>
          <a:p>
            <a:pPr algn="l" rtl="0"/>
            <a:endParaRPr lang="en-US"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195</a:t>
            </a:fld>
            <a:endParaRPr lang="en-US"/>
          </a:p>
        </p:txBody>
      </p:sp>
    </p:spTree>
    <p:extLst>
      <p:ext uri="{BB962C8B-B14F-4D97-AF65-F5344CB8AC3E}">
        <p14:creationId xmlns:p14="http://schemas.microsoft.com/office/powerpoint/2010/main" val="17686148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fa-IR" dirty="0"/>
          </a:p>
        </p:txBody>
      </p:sp>
      <p:sp>
        <p:nvSpPr>
          <p:cNvPr id="3" name="Content Placeholder 2"/>
          <p:cNvSpPr>
            <a:spLocks noGrp="1"/>
          </p:cNvSpPr>
          <p:nvPr>
            <p:ph idx="1"/>
          </p:nvPr>
        </p:nvSpPr>
        <p:spPr/>
        <p:txBody>
          <a:bodyPr>
            <a:normAutofit/>
          </a:bodyPr>
          <a:lstStyle/>
          <a:p>
            <a:pPr algn="l" rtl="0"/>
            <a:r>
              <a:rPr lang="en-US" sz="2800" b="1" dirty="0"/>
              <a:t>•</a:t>
            </a:r>
            <a:r>
              <a:rPr lang="en-US" sz="2800" b="1" dirty="0" err="1">
                <a:solidFill>
                  <a:srgbClr val="FF0000"/>
                </a:solidFill>
              </a:rPr>
              <a:t>Self blood</a:t>
            </a:r>
            <a:r>
              <a:rPr lang="en-US" sz="2800" b="1" dirty="0">
                <a:solidFill>
                  <a:srgbClr val="FF0000"/>
                </a:solidFill>
              </a:rPr>
              <a:t> glucose monitoring should be performed </a:t>
            </a:r>
            <a:r>
              <a:rPr lang="en-US" sz="2800" b="1" dirty="0"/>
              <a:t>to evaluate the effectiveness of medical nutritional therapy. </a:t>
            </a:r>
            <a:endParaRPr lang="en-US" sz="2800" b="1" dirty="0" smtClean="0"/>
          </a:p>
          <a:p>
            <a:pPr algn="l" rtl="0"/>
            <a:r>
              <a:rPr lang="en-US" sz="2800" b="1" dirty="0" smtClean="0"/>
              <a:t>●</a:t>
            </a:r>
            <a:r>
              <a:rPr lang="en-US" sz="2800" b="1" dirty="0"/>
              <a:t>We recommend a program of </a:t>
            </a:r>
            <a:r>
              <a:rPr lang="en-US" sz="2800" b="1" dirty="0">
                <a:solidFill>
                  <a:srgbClr val="FF0000"/>
                </a:solidFill>
              </a:rPr>
              <a:t>moderate exercise </a:t>
            </a:r>
            <a:r>
              <a:rPr lang="en-US" sz="2800" b="1" dirty="0"/>
              <a:t>as part of the treatment plan for women </a:t>
            </a:r>
            <a:r>
              <a:rPr lang="en-US" sz="2800" b="1" dirty="0">
                <a:solidFill>
                  <a:srgbClr val="FF0000"/>
                </a:solidFill>
              </a:rPr>
              <a:t>with no medical or obstetrical contraindications </a:t>
            </a:r>
            <a:r>
              <a:rPr lang="en-US" sz="2800" b="1" dirty="0"/>
              <a:t>to this level of physical activity (</a:t>
            </a:r>
            <a:r>
              <a:rPr lang="en-US" sz="2800" b="1" u="sng" dirty="0">
                <a:hlinkClick r:id="rId2"/>
              </a:rPr>
              <a:t>Grade 1B</a:t>
            </a:r>
            <a:r>
              <a:rPr lang="en-US" sz="2800" b="1" dirty="0"/>
              <a:t>). </a:t>
            </a:r>
            <a:endParaRPr lang="fa-IR" sz="28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196</a:t>
            </a:fld>
            <a:endParaRPr lang="en-US"/>
          </a:p>
        </p:txBody>
      </p:sp>
    </p:spTree>
    <p:extLst>
      <p:ext uri="{BB962C8B-B14F-4D97-AF65-F5344CB8AC3E}">
        <p14:creationId xmlns:p14="http://schemas.microsoft.com/office/powerpoint/2010/main" val="73037668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fa-IR" dirty="0"/>
          </a:p>
        </p:txBody>
      </p:sp>
      <p:sp>
        <p:nvSpPr>
          <p:cNvPr id="3" name="Content Placeholder 2"/>
          <p:cNvSpPr>
            <a:spLocks noGrp="1"/>
          </p:cNvSpPr>
          <p:nvPr>
            <p:ph idx="1"/>
          </p:nvPr>
        </p:nvSpPr>
        <p:spPr/>
        <p:txBody>
          <a:bodyPr>
            <a:noAutofit/>
          </a:bodyPr>
          <a:lstStyle/>
          <a:p>
            <a:pPr algn="l" rtl="0"/>
            <a:r>
              <a:rPr lang="en-US" sz="2800" b="1" dirty="0"/>
              <a:t>●For women </a:t>
            </a:r>
            <a:r>
              <a:rPr lang="en-US" sz="2800" b="1" dirty="0">
                <a:solidFill>
                  <a:srgbClr val="FF0000"/>
                </a:solidFill>
              </a:rPr>
              <a:t>who do not achieve adequate glycemic control </a:t>
            </a:r>
            <a:r>
              <a:rPr lang="en-US" sz="2800" b="1" dirty="0"/>
              <a:t>with nutritional therapy and exercise alone, we recommend </a:t>
            </a:r>
            <a:r>
              <a:rPr lang="en-US" sz="2800" b="1" dirty="0">
                <a:solidFill>
                  <a:srgbClr val="FF0000"/>
                </a:solidFill>
              </a:rPr>
              <a:t>anti-hyperglycemic treatment </a:t>
            </a:r>
            <a:r>
              <a:rPr lang="en-US" sz="2800" b="1" dirty="0"/>
              <a:t>(</a:t>
            </a:r>
            <a:r>
              <a:rPr lang="en-US" sz="2800" b="1" u="sng" dirty="0">
                <a:hlinkClick r:id="rId2"/>
              </a:rPr>
              <a:t>Grade 1A</a:t>
            </a:r>
            <a:r>
              <a:rPr lang="en-US" sz="2800" b="1" dirty="0"/>
              <a:t>). </a:t>
            </a:r>
            <a:endParaRPr lang="en-US" sz="2800" b="1" dirty="0" smtClean="0"/>
          </a:p>
          <a:p>
            <a:pPr algn="l" rtl="0"/>
            <a:r>
              <a:rPr lang="en-US" sz="2800" b="1" dirty="0" smtClean="0"/>
              <a:t>We </a:t>
            </a:r>
            <a:r>
              <a:rPr lang="en-US" sz="2800" b="1" dirty="0">
                <a:solidFill>
                  <a:srgbClr val="FF0000"/>
                </a:solidFill>
              </a:rPr>
              <a:t>suggest prescribing insulin rather than oral anti-hyperglycemic </a:t>
            </a:r>
            <a:r>
              <a:rPr lang="en-US" sz="2800" b="1" dirty="0"/>
              <a:t>agents during pregnancy (</a:t>
            </a:r>
            <a:r>
              <a:rPr lang="en-US" sz="2800" b="1" u="sng" dirty="0">
                <a:hlinkClick r:id="rId3"/>
              </a:rPr>
              <a:t>Grade 2B</a:t>
            </a:r>
            <a:r>
              <a:rPr lang="en-US" sz="2800" b="1" dirty="0"/>
              <a:t>). </a:t>
            </a:r>
            <a:endParaRPr lang="en-US" sz="2800" b="1" dirty="0" smtClean="0"/>
          </a:p>
          <a:p>
            <a:pPr algn="l" rtl="0"/>
            <a:r>
              <a:rPr lang="en-US" sz="2800" b="1" u="sng" dirty="0" smtClean="0">
                <a:hlinkClick r:id="rId4"/>
              </a:rPr>
              <a:t>Glyburide</a:t>
            </a:r>
            <a:r>
              <a:rPr lang="en-US" sz="2800" b="1" dirty="0" smtClean="0"/>
              <a:t> </a:t>
            </a:r>
            <a:r>
              <a:rPr lang="en-US" sz="2800" b="1" dirty="0"/>
              <a:t>or </a:t>
            </a:r>
            <a:r>
              <a:rPr lang="en-US" sz="2800" b="1" u="sng" dirty="0">
                <a:hlinkClick r:id="rId5"/>
              </a:rPr>
              <a:t>metformin</a:t>
            </a:r>
            <a:r>
              <a:rPr lang="en-US" sz="2800" b="1" dirty="0"/>
              <a:t> is a reasonable alternative for women who refuse to take, or are unable to comply with, insulin therapy. </a:t>
            </a:r>
            <a:endParaRPr lang="en-US" sz="2800" b="1" dirty="0" smtClean="0"/>
          </a:p>
        </p:txBody>
      </p:sp>
      <p:sp>
        <p:nvSpPr>
          <p:cNvPr id="5" name="Date Placeholder 4"/>
          <p:cNvSpPr>
            <a:spLocks noGrp="1"/>
          </p:cNvSpPr>
          <p:nvPr>
            <p:ph type="dt" sz="half" idx="10"/>
          </p:nvPr>
        </p:nvSpPr>
        <p:spPr/>
        <p:txBody>
          <a:bodyPr/>
          <a:lstStyle/>
          <a:p>
            <a:fld id="{72E4477E-8383-4AB9-828C-BCCD556A46E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197</a:t>
            </a:fld>
            <a:endParaRPr lang="en-US"/>
          </a:p>
        </p:txBody>
      </p:sp>
    </p:spTree>
    <p:extLst>
      <p:ext uri="{BB962C8B-B14F-4D97-AF65-F5344CB8AC3E}">
        <p14:creationId xmlns:p14="http://schemas.microsoft.com/office/powerpoint/2010/main" val="8092215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fa-IR" dirty="0"/>
          </a:p>
        </p:txBody>
      </p:sp>
      <p:sp>
        <p:nvSpPr>
          <p:cNvPr id="3" name="Content Placeholder 2"/>
          <p:cNvSpPr>
            <a:spLocks noGrp="1"/>
          </p:cNvSpPr>
          <p:nvPr>
            <p:ph idx="1"/>
          </p:nvPr>
        </p:nvSpPr>
        <p:spPr/>
        <p:txBody>
          <a:bodyPr>
            <a:normAutofit fontScale="92500"/>
          </a:bodyPr>
          <a:lstStyle/>
          <a:p>
            <a:pPr algn="l" rtl="0"/>
            <a:r>
              <a:rPr lang="en-US" sz="3200" b="1" dirty="0"/>
              <a:t>Although use of </a:t>
            </a:r>
            <a:r>
              <a:rPr lang="en-US" sz="3200" b="1" dirty="0">
                <a:solidFill>
                  <a:srgbClr val="FF0000"/>
                </a:solidFill>
              </a:rPr>
              <a:t>metformin results in a lower rate of </a:t>
            </a:r>
            <a:r>
              <a:rPr lang="en-US" sz="3200" b="1" dirty="0" err="1">
                <a:solidFill>
                  <a:srgbClr val="FF0000"/>
                </a:solidFill>
              </a:rPr>
              <a:t>macrosomia</a:t>
            </a:r>
            <a:r>
              <a:rPr lang="en-US" sz="3200" b="1" dirty="0">
                <a:solidFill>
                  <a:srgbClr val="FF0000"/>
                </a:solidFill>
              </a:rPr>
              <a:t> than use of glyburide</a:t>
            </a:r>
            <a:r>
              <a:rPr lang="en-US" sz="3200" b="1" dirty="0"/>
              <a:t>, </a:t>
            </a:r>
            <a:endParaRPr lang="en-US" sz="3200" b="1" dirty="0" smtClean="0"/>
          </a:p>
          <a:p>
            <a:pPr algn="l" rtl="0"/>
            <a:r>
              <a:rPr lang="en-US" sz="3200" b="1" dirty="0" smtClean="0">
                <a:solidFill>
                  <a:srgbClr val="FF0000"/>
                </a:solidFill>
              </a:rPr>
              <a:t>metformin </a:t>
            </a:r>
            <a:r>
              <a:rPr lang="en-US" sz="3200" b="1" dirty="0">
                <a:solidFill>
                  <a:srgbClr val="FF0000"/>
                </a:solidFill>
              </a:rPr>
              <a:t>users are more likely to require supplemental insulin to maintain </a:t>
            </a:r>
            <a:r>
              <a:rPr lang="en-US" sz="3200" b="1" dirty="0" err="1">
                <a:solidFill>
                  <a:srgbClr val="FF0000"/>
                </a:solidFill>
              </a:rPr>
              <a:t>euglycemia</a:t>
            </a:r>
            <a:r>
              <a:rPr lang="en-US" sz="3200" b="1" dirty="0">
                <a:solidFill>
                  <a:srgbClr val="FF0000"/>
                </a:solidFill>
              </a:rPr>
              <a:t> </a:t>
            </a:r>
            <a:r>
              <a:rPr lang="en-US" sz="3200" b="1" dirty="0"/>
              <a:t>than glyburide users. </a:t>
            </a:r>
            <a:endParaRPr lang="en-US" sz="3200" b="1" dirty="0" smtClean="0"/>
          </a:p>
          <a:p>
            <a:pPr algn="l" rtl="0"/>
            <a:r>
              <a:rPr lang="en-US" sz="3200" b="1" dirty="0" smtClean="0"/>
              <a:t>The </a:t>
            </a:r>
            <a:r>
              <a:rPr lang="en-US" sz="3200" b="1" dirty="0">
                <a:solidFill>
                  <a:srgbClr val="FF0000"/>
                </a:solidFill>
              </a:rPr>
              <a:t>long-term effects of </a:t>
            </a:r>
            <a:r>
              <a:rPr lang="en-US" sz="3200" b="1" dirty="0" err="1">
                <a:solidFill>
                  <a:srgbClr val="FF0000"/>
                </a:solidFill>
              </a:rPr>
              <a:t>transplacental</a:t>
            </a:r>
            <a:r>
              <a:rPr lang="en-US" sz="3200" b="1" dirty="0">
                <a:solidFill>
                  <a:srgbClr val="FF0000"/>
                </a:solidFill>
              </a:rPr>
              <a:t> passage of oral anti-hyperglycemic agents are not known</a:t>
            </a:r>
            <a:r>
              <a:rPr lang="en-US" sz="3200" b="1" dirty="0"/>
              <a:t>. </a:t>
            </a:r>
            <a:endParaRPr lang="fa-IR" sz="3200" dirty="0"/>
          </a:p>
          <a:p>
            <a:pPr algn="l" rtl="0"/>
            <a:endParaRPr lang="fa-IR" sz="28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198</a:t>
            </a:fld>
            <a:endParaRPr lang="en-US"/>
          </a:p>
        </p:txBody>
      </p:sp>
    </p:spTree>
    <p:extLst>
      <p:ext uri="{BB962C8B-B14F-4D97-AF65-F5344CB8AC3E}">
        <p14:creationId xmlns:p14="http://schemas.microsoft.com/office/powerpoint/2010/main" val="10591095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fa-IR" dirty="0"/>
          </a:p>
        </p:txBody>
      </p:sp>
      <p:sp>
        <p:nvSpPr>
          <p:cNvPr id="3" name="Content Placeholder 2"/>
          <p:cNvSpPr>
            <a:spLocks noGrp="1"/>
          </p:cNvSpPr>
          <p:nvPr>
            <p:ph idx="1"/>
          </p:nvPr>
        </p:nvSpPr>
        <p:spPr/>
        <p:txBody>
          <a:bodyPr>
            <a:normAutofit/>
          </a:bodyPr>
          <a:lstStyle/>
          <a:p>
            <a:pPr algn="l" rtl="0"/>
            <a:r>
              <a:rPr lang="en-US" sz="2800" b="1" dirty="0"/>
              <a:t>•We suggest </a:t>
            </a:r>
            <a:r>
              <a:rPr lang="en-US" sz="2800" b="1" dirty="0">
                <a:solidFill>
                  <a:srgbClr val="FF0000"/>
                </a:solidFill>
              </a:rPr>
              <a:t>administering insulin when fasting blood glucose concentration is ≥95 mg/</a:t>
            </a:r>
            <a:r>
              <a:rPr lang="en-US" sz="2800" b="1" dirty="0" err="1">
                <a:solidFill>
                  <a:srgbClr val="FF0000"/>
                </a:solidFill>
              </a:rPr>
              <a:t>dL</a:t>
            </a:r>
            <a:r>
              <a:rPr lang="en-US" sz="2800" b="1" dirty="0">
                <a:solidFill>
                  <a:srgbClr val="FF0000"/>
                </a:solidFill>
              </a:rPr>
              <a:t> (5.3 </a:t>
            </a:r>
            <a:r>
              <a:rPr lang="en-US" sz="2800" b="1" dirty="0" err="1">
                <a:solidFill>
                  <a:srgbClr val="FF0000"/>
                </a:solidFill>
              </a:rPr>
              <a:t>mmol</a:t>
            </a:r>
            <a:r>
              <a:rPr lang="en-US" sz="2800" b="1" dirty="0">
                <a:solidFill>
                  <a:srgbClr val="FF0000"/>
                </a:solidFill>
              </a:rPr>
              <a:t>/L) or one-hour postprandial blood glucose concentration is ≥130 to 140 mg/</a:t>
            </a:r>
            <a:r>
              <a:rPr lang="en-US" sz="2800" b="1" dirty="0" err="1">
                <a:solidFill>
                  <a:srgbClr val="FF0000"/>
                </a:solidFill>
              </a:rPr>
              <a:t>dL</a:t>
            </a:r>
            <a:r>
              <a:rPr lang="en-US" sz="2800" b="1" dirty="0">
                <a:solidFill>
                  <a:srgbClr val="FF0000"/>
                </a:solidFill>
              </a:rPr>
              <a:t> (7.2 to 7.8 </a:t>
            </a:r>
            <a:r>
              <a:rPr lang="en-US" sz="2800" b="1" dirty="0" err="1">
                <a:solidFill>
                  <a:srgbClr val="FF0000"/>
                </a:solidFill>
              </a:rPr>
              <a:t>mmol</a:t>
            </a:r>
            <a:r>
              <a:rPr lang="en-US" sz="2800" b="1" dirty="0">
                <a:solidFill>
                  <a:srgbClr val="FF0000"/>
                </a:solidFill>
              </a:rPr>
              <a:t>/L), or two-hour glucose is &gt;120 mg/</a:t>
            </a:r>
            <a:r>
              <a:rPr lang="en-US" sz="2800" b="1" dirty="0" err="1">
                <a:solidFill>
                  <a:srgbClr val="FF0000"/>
                </a:solidFill>
              </a:rPr>
              <a:t>dL</a:t>
            </a:r>
            <a:r>
              <a:rPr lang="en-US" sz="2800" b="1" dirty="0">
                <a:solidFill>
                  <a:srgbClr val="FF0000"/>
                </a:solidFill>
              </a:rPr>
              <a:t> </a:t>
            </a:r>
            <a:r>
              <a:rPr lang="en-US" sz="2800" b="1" dirty="0"/>
              <a:t>(6.7 </a:t>
            </a:r>
            <a:r>
              <a:rPr lang="en-US" sz="2800" b="1" dirty="0" err="1"/>
              <a:t>mmol</a:t>
            </a:r>
            <a:r>
              <a:rPr lang="en-US" sz="2800" b="1" dirty="0"/>
              <a:t>/L) on </a:t>
            </a:r>
            <a:r>
              <a:rPr lang="en-US" sz="2800" b="1" dirty="0">
                <a:solidFill>
                  <a:srgbClr val="FF0000"/>
                </a:solidFill>
              </a:rPr>
              <a:t>one-third or more </a:t>
            </a:r>
            <a:r>
              <a:rPr lang="en-US" sz="2800" b="1" dirty="0"/>
              <a:t>occasions within a </a:t>
            </a:r>
            <a:r>
              <a:rPr lang="en-US" sz="2800" b="1" dirty="0">
                <a:solidFill>
                  <a:srgbClr val="FF0000"/>
                </a:solidFill>
              </a:rPr>
              <a:t>one-week interval despite dietary therapy </a:t>
            </a:r>
            <a:r>
              <a:rPr lang="en-US" sz="2800" b="1" dirty="0"/>
              <a:t>(</a:t>
            </a:r>
            <a:r>
              <a:rPr lang="en-US" sz="2800" b="1" u="sng" dirty="0">
                <a:hlinkClick r:id="rId2"/>
              </a:rPr>
              <a:t>Grade 2C</a:t>
            </a:r>
            <a:r>
              <a:rPr lang="en-US" sz="2800" b="1" dirty="0" smtClean="0"/>
              <a:t>)</a:t>
            </a:r>
            <a:endParaRPr lang="fa-IR" sz="2800" b="1" dirty="0"/>
          </a:p>
        </p:txBody>
      </p:sp>
      <p:sp>
        <p:nvSpPr>
          <p:cNvPr id="5" name="Date Placeholder 4"/>
          <p:cNvSpPr>
            <a:spLocks noGrp="1"/>
          </p:cNvSpPr>
          <p:nvPr>
            <p:ph type="dt" sz="half" idx="10"/>
          </p:nvPr>
        </p:nvSpPr>
        <p:spPr/>
        <p:txBody>
          <a:bodyPr/>
          <a:lstStyle/>
          <a:p>
            <a:fld id="{43F2E5F7-07B6-40C0-B7AD-066B1892EDF3}"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199</a:t>
            </a:fld>
            <a:endParaRPr lang="en-US"/>
          </a:p>
        </p:txBody>
      </p:sp>
    </p:spTree>
    <p:extLst>
      <p:ext uri="{BB962C8B-B14F-4D97-AF65-F5344CB8AC3E}">
        <p14:creationId xmlns:p14="http://schemas.microsoft.com/office/powerpoint/2010/main" val="334327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noAutofit/>
          </a:bodyPr>
          <a:lstStyle/>
          <a:p>
            <a:r>
              <a:rPr lang="en-US" sz="5400" b="1" dirty="0" smtClean="0"/>
              <a:t>Gestational Diabetes Mellitus</a:t>
            </a:r>
            <a:endParaRPr lang="en-US" sz="5400" b="1" dirty="0"/>
          </a:p>
        </p:txBody>
      </p:sp>
      <p:sp>
        <p:nvSpPr>
          <p:cNvPr id="3" name="Subtitle 2"/>
          <p:cNvSpPr>
            <a:spLocks noGrp="1"/>
          </p:cNvSpPr>
          <p:nvPr>
            <p:ph type="subTitle" idx="1"/>
          </p:nvPr>
        </p:nvSpPr>
        <p:spPr>
          <a:xfrm>
            <a:off x="228600" y="3048000"/>
            <a:ext cx="6781800" cy="2057401"/>
          </a:xfrm>
        </p:spPr>
        <p:txBody>
          <a:bodyPr>
            <a:noAutofit/>
          </a:bodyPr>
          <a:lstStyle/>
          <a:p>
            <a:pPr algn="l"/>
            <a:r>
              <a:rPr lang="en-US" sz="2400" b="1" dirty="0" err="1" smtClean="0">
                <a:solidFill>
                  <a:srgbClr val="FF0000"/>
                </a:solidFill>
              </a:rPr>
              <a:t>S.Kalbasi</a:t>
            </a:r>
            <a:r>
              <a:rPr lang="en-US" sz="2400" b="1" dirty="0" smtClean="0">
                <a:solidFill>
                  <a:srgbClr val="FF0000"/>
                </a:solidFill>
              </a:rPr>
              <a:t>, </a:t>
            </a:r>
            <a:r>
              <a:rPr lang="en-US" sz="2400" b="1" dirty="0" smtClean="0">
                <a:solidFill>
                  <a:srgbClr val="FF0000"/>
                </a:solidFill>
              </a:rPr>
              <a:t>MD</a:t>
            </a:r>
          </a:p>
          <a:p>
            <a:pPr algn="l"/>
            <a:r>
              <a:rPr lang="en-US" sz="2400" b="1" smtClean="0">
                <a:solidFill>
                  <a:srgbClr val="FF0000"/>
                </a:solidFill>
              </a:rPr>
              <a:t>Associated </a:t>
            </a:r>
            <a:r>
              <a:rPr lang="en-US" sz="2400" b="1" dirty="0" smtClean="0">
                <a:solidFill>
                  <a:srgbClr val="FF0000"/>
                </a:solidFill>
              </a:rPr>
              <a:t>professor of Internal Medicine, Endocrinology and Metabolism </a:t>
            </a:r>
          </a:p>
          <a:p>
            <a:pPr algn="l"/>
            <a:r>
              <a:rPr lang="en-US" sz="2400" b="1" dirty="0" err="1" smtClean="0">
                <a:solidFill>
                  <a:srgbClr val="FF0000"/>
                </a:solidFill>
              </a:rPr>
              <a:t>Shahid</a:t>
            </a:r>
            <a:r>
              <a:rPr lang="en-US" sz="2400" b="1" dirty="0" smtClean="0">
                <a:solidFill>
                  <a:srgbClr val="FF0000"/>
                </a:solidFill>
              </a:rPr>
              <a:t> </a:t>
            </a:r>
            <a:r>
              <a:rPr lang="en-US" sz="2400" b="1" dirty="0" err="1" smtClean="0">
                <a:solidFill>
                  <a:srgbClr val="FF0000"/>
                </a:solidFill>
              </a:rPr>
              <a:t>Beheshti</a:t>
            </a:r>
            <a:r>
              <a:rPr lang="en-US" sz="2400" b="1" dirty="0" smtClean="0">
                <a:solidFill>
                  <a:srgbClr val="FF0000"/>
                </a:solidFill>
              </a:rPr>
              <a:t> University of Medical Sciences Research Institute for Endocrine </a:t>
            </a:r>
            <a:r>
              <a:rPr lang="en-US" sz="2400" b="1" dirty="0" err="1" smtClean="0">
                <a:solidFill>
                  <a:srgbClr val="FF0000"/>
                </a:solidFill>
              </a:rPr>
              <a:t>Scences</a:t>
            </a:r>
            <a:endParaRPr lang="en-US" sz="2400" b="1" dirty="0" smtClean="0">
              <a:solidFill>
                <a:srgbClr val="FF0000"/>
              </a:solidFill>
            </a:endParaRPr>
          </a:p>
          <a:p>
            <a:endParaRPr lang="en-US" sz="2400" dirty="0"/>
          </a:p>
        </p:txBody>
      </p:sp>
      <p:sp>
        <p:nvSpPr>
          <p:cNvPr id="5" name="Date Placeholder 4"/>
          <p:cNvSpPr>
            <a:spLocks noGrp="1"/>
          </p:cNvSpPr>
          <p:nvPr>
            <p:ph type="dt" sz="half" idx="10"/>
          </p:nvPr>
        </p:nvSpPr>
        <p:spPr/>
        <p:txBody>
          <a:bodyPr/>
          <a:lstStyle/>
          <a:p>
            <a:fld id="{04E166AC-6DF2-4908-B664-3BCDE572A9C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a:t>
            </a:fld>
            <a:endParaRPr lang="en-US"/>
          </a:p>
        </p:txBody>
      </p:sp>
    </p:spTree>
    <p:extLst>
      <p:ext uri="{BB962C8B-B14F-4D97-AF65-F5344CB8AC3E}">
        <p14:creationId xmlns:p14="http://schemas.microsoft.com/office/powerpoint/2010/main" val="3073610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5. Risk factors</a:t>
            </a:r>
            <a:endParaRPr lang="fa-IR" dirty="0"/>
          </a:p>
        </p:txBody>
      </p:sp>
      <p:sp>
        <p:nvSpPr>
          <p:cNvPr id="3" name="Content Placeholder 2"/>
          <p:cNvSpPr>
            <a:spLocks noGrp="1"/>
          </p:cNvSpPr>
          <p:nvPr>
            <p:ph idx="1"/>
          </p:nvPr>
        </p:nvSpPr>
        <p:spPr/>
        <p:txBody>
          <a:bodyPr/>
          <a:lstStyle/>
          <a:p>
            <a:pPr algn="l" rtl="0"/>
            <a:r>
              <a:rPr lang="en-US" sz="3200" b="1" dirty="0">
                <a:solidFill>
                  <a:srgbClr val="FF0000"/>
                </a:solidFill>
              </a:rPr>
              <a:t>Only 10 percent of the general obstetric population </a:t>
            </a:r>
            <a:r>
              <a:rPr lang="en-US" sz="3200" b="1" dirty="0"/>
              <a:t>in the United States meets all of these criteria for low risk of developing gestational diabetes, which is the basis for </a:t>
            </a:r>
            <a:r>
              <a:rPr lang="en-US" sz="3200" b="1" dirty="0">
                <a:solidFill>
                  <a:srgbClr val="FF0000"/>
                </a:solidFill>
              </a:rPr>
              <a:t>universal rather than selective screening</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20</a:t>
            </a:fld>
            <a:endParaRPr lang="en-US"/>
          </a:p>
        </p:txBody>
      </p:sp>
    </p:spTree>
    <p:extLst>
      <p:ext uri="{BB962C8B-B14F-4D97-AF65-F5344CB8AC3E}">
        <p14:creationId xmlns:p14="http://schemas.microsoft.com/office/powerpoint/2010/main" val="204706298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fa-IR" dirty="0"/>
          </a:p>
        </p:txBody>
      </p:sp>
      <p:sp>
        <p:nvSpPr>
          <p:cNvPr id="3" name="Content Placeholder 2"/>
          <p:cNvSpPr>
            <a:spLocks noGrp="1"/>
          </p:cNvSpPr>
          <p:nvPr>
            <p:ph idx="1"/>
          </p:nvPr>
        </p:nvSpPr>
        <p:spPr/>
        <p:txBody>
          <a:bodyPr>
            <a:normAutofit/>
          </a:bodyPr>
          <a:lstStyle/>
          <a:p>
            <a:pPr algn="l" rtl="0"/>
            <a:r>
              <a:rPr lang="en-US" sz="2800" b="1" dirty="0"/>
              <a:t>•In women who </a:t>
            </a:r>
            <a:r>
              <a:rPr lang="en-US" sz="2800" b="1" dirty="0">
                <a:solidFill>
                  <a:srgbClr val="FF0000"/>
                </a:solidFill>
              </a:rPr>
              <a:t>require insulin therapy, we suggest monitoring glucose upon awakening and one or two hours after each meal to guide medical management </a:t>
            </a:r>
            <a:r>
              <a:rPr lang="en-US" sz="2800" b="1" dirty="0"/>
              <a:t>(</a:t>
            </a:r>
            <a:r>
              <a:rPr lang="en-US" sz="2800" b="1" u="sng" dirty="0">
                <a:hlinkClick r:id="rId2"/>
              </a:rPr>
              <a:t>Grade 2B</a:t>
            </a:r>
            <a:r>
              <a:rPr lang="en-US" sz="2800" b="1" dirty="0"/>
              <a:t>). </a:t>
            </a:r>
            <a:endParaRPr lang="en-US" sz="2800" b="1" dirty="0" smtClean="0"/>
          </a:p>
          <a:p>
            <a:pPr algn="l" rtl="0"/>
            <a:r>
              <a:rPr lang="en-US" sz="2800" b="1" dirty="0" smtClean="0"/>
              <a:t>Our </a:t>
            </a:r>
            <a:r>
              <a:rPr lang="en-US" sz="2800" b="1" dirty="0"/>
              <a:t>goal for </a:t>
            </a:r>
            <a:r>
              <a:rPr lang="en-US" sz="2800" b="1" dirty="0">
                <a:solidFill>
                  <a:srgbClr val="FF0000"/>
                </a:solidFill>
              </a:rPr>
              <a:t>fasting blood glucose concentration is &lt;95 </a:t>
            </a:r>
            <a:r>
              <a:rPr lang="en-US" sz="2800" b="1" dirty="0"/>
              <a:t>mg/</a:t>
            </a:r>
            <a:r>
              <a:rPr lang="en-US" sz="2800" b="1" dirty="0" err="1"/>
              <a:t>dL</a:t>
            </a:r>
            <a:r>
              <a:rPr lang="en-US" sz="2800" b="1" dirty="0"/>
              <a:t> (5.3 </a:t>
            </a:r>
            <a:r>
              <a:rPr lang="en-US" sz="2800" b="1" dirty="0" err="1"/>
              <a:t>mmol</a:t>
            </a:r>
            <a:r>
              <a:rPr lang="en-US" sz="2800" b="1" dirty="0"/>
              <a:t>/L) </a:t>
            </a:r>
            <a:r>
              <a:rPr lang="en-US" sz="2800" b="1" dirty="0">
                <a:solidFill>
                  <a:srgbClr val="FF0000"/>
                </a:solidFill>
              </a:rPr>
              <a:t>and for one-hour postprandial blood glucose concentration the goal is &lt;130 to 140 mg/</a:t>
            </a:r>
            <a:r>
              <a:rPr lang="en-US" sz="2800" b="1" dirty="0" err="1">
                <a:solidFill>
                  <a:srgbClr val="FF0000"/>
                </a:solidFill>
              </a:rPr>
              <a:t>dL</a:t>
            </a:r>
            <a:r>
              <a:rPr lang="en-US" sz="2800" b="1" dirty="0">
                <a:solidFill>
                  <a:srgbClr val="FF0000"/>
                </a:solidFill>
              </a:rPr>
              <a:t> </a:t>
            </a:r>
            <a:r>
              <a:rPr lang="en-US" sz="2800" b="1" dirty="0"/>
              <a:t>(7.2 to 7.8 </a:t>
            </a:r>
            <a:r>
              <a:rPr lang="en-US" sz="2800" b="1" dirty="0" err="1"/>
              <a:t>mmol</a:t>
            </a:r>
            <a:r>
              <a:rPr lang="en-US" sz="2800" b="1" dirty="0"/>
              <a:t>/L) and </a:t>
            </a:r>
            <a:r>
              <a:rPr lang="en-US" sz="2800" b="1" dirty="0">
                <a:solidFill>
                  <a:srgbClr val="FF0000"/>
                </a:solidFill>
              </a:rPr>
              <a:t>for two hours postprandial &lt;120 mg/</a:t>
            </a:r>
            <a:r>
              <a:rPr lang="en-US" sz="2800" b="1" dirty="0" err="1">
                <a:solidFill>
                  <a:srgbClr val="FF0000"/>
                </a:solidFill>
              </a:rPr>
              <a:t>dL</a:t>
            </a:r>
            <a:r>
              <a:rPr lang="en-US" sz="2800" b="1" dirty="0">
                <a:solidFill>
                  <a:srgbClr val="FF0000"/>
                </a:solidFill>
              </a:rPr>
              <a:t> (6.7 </a:t>
            </a:r>
            <a:r>
              <a:rPr lang="en-US" sz="2800" b="1" dirty="0" err="1">
                <a:solidFill>
                  <a:srgbClr val="FF0000"/>
                </a:solidFill>
              </a:rPr>
              <a:t>mmol</a:t>
            </a:r>
            <a:r>
              <a:rPr lang="en-US" sz="2800" b="1" dirty="0">
                <a:solidFill>
                  <a:srgbClr val="FF0000"/>
                </a:solidFill>
              </a:rPr>
              <a:t>/L). </a:t>
            </a:r>
            <a:endParaRPr lang="fa-IR" sz="28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200</a:t>
            </a:fld>
            <a:endParaRPr lang="en-US"/>
          </a:p>
        </p:txBody>
      </p:sp>
    </p:spTree>
    <p:extLst>
      <p:ext uri="{BB962C8B-B14F-4D97-AF65-F5344CB8AC3E}">
        <p14:creationId xmlns:p14="http://schemas.microsoft.com/office/powerpoint/2010/main" val="33132421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36. SUMMARY AND RECOMMENDATIONS</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t>●Women with gestational diabetes </a:t>
            </a:r>
            <a:r>
              <a:rPr lang="en-US" sz="2800" b="1" dirty="0">
                <a:solidFill>
                  <a:srgbClr val="FF0000"/>
                </a:solidFill>
              </a:rPr>
              <a:t>are at increased risk of developing diabetes after pregnancy</a:t>
            </a:r>
            <a:r>
              <a:rPr lang="en-US" sz="2800" b="1" dirty="0"/>
              <a:t>. </a:t>
            </a:r>
            <a:endParaRPr lang="en-US" sz="2800" b="1" dirty="0" smtClean="0"/>
          </a:p>
          <a:p>
            <a:pPr algn="l" rtl="0"/>
            <a:r>
              <a:rPr lang="en-US" sz="2800" b="1" dirty="0" smtClean="0"/>
              <a:t>We </a:t>
            </a:r>
            <a:r>
              <a:rPr lang="en-US" sz="2800" b="1" dirty="0"/>
              <a:t>suggest they be </a:t>
            </a:r>
            <a:r>
              <a:rPr lang="en-US" sz="2800" b="1" dirty="0">
                <a:solidFill>
                  <a:srgbClr val="FF0000"/>
                </a:solidFill>
              </a:rPr>
              <a:t>tested 4 to 12 weeks </a:t>
            </a:r>
            <a:r>
              <a:rPr lang="en-US" sz="2800" b="1" dirty="0"/>
              <a:t>postpartum and that they receive </a:t>
            </a:r>
            <a:r>
              <a:rPr lang="en-US" sz="2800" b="1" dirty="0">
                <a:solidFill>
                  <a:srgbClr val="FF0000"/>
                </a:solidFill>
              </a:rPr>
              <a:t>screening at least every three years thereafter </a:t>
            </a:r>
            <a:r>
              <a:rPr lang="en-US" sz="2800" b="1" dirty="0"/>
              <a:t>(</a:t>
            </a:r>
            <a:r>
              <a:rPr lang="en-US" sz="2800" b="1" u="sng" dirty="0">
                <a:hlinkClick r:id="rId2"/>
              </a:rPr>
              <a:t>Grade 2C</a:t>
            </a:r>
            <a:r>
              <a:rPr lang="en-US" sz="2800" b="1" dirty="0"/>
              <a:t>). </a:t>
            </a:r>
            <a:endParaRPr lang="en-US" sz="2800" b="1" dirty="0" smtClean="0"/>
          </a:p>
          <a:p>
            <a:pPr algn="l" rtl="0"/>
            <a:r>
              <a:rPr lang="en-US" sz="2800" b="1" dirty="0" smtClean="0">
                <a:solidFill>
                  <a:srgbClr val="FF0000"/>
                </a:solidFill>
              </a:rPr>
              <a:t>Lifestyle </a:t>
            </a:r>
            <a:r>
              <a:rPr lang="en-US" sz="2800" b="1" dirty="0">
                <a:solidFill>
                  <a:srgbClr val="FF0000"/>
                </a:solidFill>
              </a:rPr>
              <a:t>interventions (weight loss, exercise) are clearly beneficial for reducing the incidence of </a:t>
            </a:r>
            <a:r>
              <a:rPr lang="en-US" sz="2800" b="1" dirty="0" smtClean="0">
                <a:solidFill>
                  <a:srgbClr val="FF0000"/>
                </a:solidFill>
              </a:rPr>
              <a:t>diabetes</a:t>
            </a:r>
            <a:endParaRPr lang="fa-IR" b="1" dirty="0"/>
          </a:p>
        </p:txBody>
      </p:sp>
      <p:sp>
        <p:nvSpPr>
          <p:cNvPr id="5" name="Date Placeholder 4"/>
          <p:cNvSpPr>
            <a:spLocks noGrp="1"/>
          </p:cNvSpPr>
          <p:nvPr>
            <p:ph type="dt" sz="half" idx="10"/>
          </p:nvPr>
        </p:nvSpPr>
        <p:spPr/>
        <p:txBody>
          <a:bodyPr/>
          <a:lstStyle/>
          <a:p>
            <a:fld id="{31DF2651-6B6F-47C7-900A-59D94CDEDB4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201</a:t>
            </a:fld>
            <a:endParaRPr lang="en-US"/>
          </a:p>
        </p:txBody>
      </p:sp>
    </p:spTree>
    <p:extLst>
      <p:ext uri="{BB962C8B-B14F-4D97-AF65-F5344CB8AC3E}">
        <p14:creationId xmlns:p14="http://schemas.microsoft.com/office/powerpoint/2010/main" val="11954183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1" name="Rectangle 5"/>
          <p:cNvSpPr>
            <a:spLocks noGrp="1" noChangeArrowheads="1"/>
          </p:cNvSpPr>
          <p:nvPr>
            <p:ph type="title"/>
          </p:nvPr>
        </p:nvSpPr>
        <p:spPr/>
        <p:txBody>
          <a:bodyPr/>
          <a:lstStyle/>
          <a:p>
            <a:pPr eaLnBrk="1" hangingPunct="1">
              <a:defRPr/>
            </a:pPr>
            <a:endParaRPr lang="en-US" smtClean="0"/>
          </a:p>
        </p:txBody>
      </p:sp>
      <p:pic>
        <p:nvPicPr>
          <p:cNvPr id="212995" name="Picture 4" descr="25918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0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6. Approaches </a:t>
            </a:r>
            <a:r>
              <a:rPr lang="en-US" b="1" dirty="0"/>
              <a:t>for risk </a:t>
            </a:r>
            <a:r>
              <a:rPr lang="en-US" b="1" dirty="0" smtClean="0"/>
              <a:t>reduction</a:t>
            </a:r>
            <a:endParaRPr lang="en-US" dirty="0"/>
          </a:p>
        </p:txBody>
      </p:sp>
      <p:sp>
        <p:nvSpPr>
          <p:cNvPr id="3" name="Content Placeholder 2"/>
          <p:cNvSpPr>
            <a:spLocks noGrp="1"/>
          </p:cNvSpPr>
          <p:nvPr>
            <p:ph idx="1"/>
          </p:nvPr>
        </p:nvSpPr>
        <p:spPr/>
        <p:txBody>
          <a:bodyPr>
            <a:normAutofit fontScale="92500"/>
          </a:bodyPr>
          <a:lstStyle/>
          <a:p>
            <a:pPr algn="l" rtl="0"/>
            <a:r>
              <a:rPr lang="en-US" sz="3200" b="1" dirty="0"/>
              <a:t>In overweight and obese women, </a:t>
            </a:r>
            <a:r>
              <a:rPr lang="en-US" sz="3200" b="1" dirty="0">
                <a:solidFill>
                  <a:srgbClr val="FF0000"/>
                </a:solidFill>
              </a:rPr>
              <a:t>weight loss before pregnancy</a:t>
            </a:r>
            <a:r>
              <a:rPr lang="en-US" sz="3200" b="1" dirty="0"/>
              <a:t> can </a:t>
            </a:r>
            <a:r>
              <a:rPr lang="en-US" sz="3200" b="1" dirty="0">
                <a:solidFill>
                  <a:srgbClr val="FF0000"/>
                </a:solidFill>
              </a:rPr>
              <a:t>reduce the risk </a:t>
            </a:r>
            <a:r>
              <a:rPr lang="en-US" sz="3200" b="1" dirty="0"/>
              <a:t>of developing gestational diabetes. </a:t>
            </a:r>
            <a:endParaRPr lang="en-US" sz="3200" b="1" dirty="0" smtClean="0"/>
          </a:p>
          <a:p>
            <a:pPr algn="l" rtl="0"/>
            <a:r>
              <a:rPr lang="en-US" sz="3200" b="1" dirty="0" smtClean="0"/>
              <a:t>However</a:t>
            </a:r>
            <a:r>
              <a:rPr lang="en-US" sz="3200" b="1" dirty="0"/>
              <a:t>, the efficacy of an exercise program of brisk walking, stair climbing, or other vigorous activity before pregnancy and in early pregnancy for reducing diabetes risk in all women </a:t>
            </a:r>
            <a:r>
              <a:rPr lang="en-US" sz="3200" b="1" dirty="0">
                <a:solidFill>
                  <a:srgbClr val="FF0000"/>
                </a:solidFill>
              </a:rPr>
              <a:t>has not been proven. </a:t>
            </a:r>
          </a:p>
          <a:p>
            <a:pPr algn="l" rtl="0"/>
            <a:endParaRPr lang="en-US" b="1" dirty="0"/>
          </a:p>
        </p:txBody>
      </p:sp>
      <p:sp>
        <p:nvSpPr>
          <p:cNvPr id="5" name="Date Placeholder 4"/>
          <p:cNvSpPr>
            <a:spLocks noGrp="1"/>
          </p:cNvSpPr>
          <p:nvPr>
            <p:ph type="dt" sz="half" idx="10"/>
          </p:nvPr>
        </p:nvSpPr>
        <p:spPr/>
        <p:txBody>
          <a:bodyPr/>
          <a:lstStyle/>
          <a:p>
            <a:fld id="{B5BA7252-D826-47E8-8DE0-33109F7550F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21</a:t>
            </a:fld>
            <a:endParaRPr lang="en-US"/>
          </a:p>
        </p:txBody>
      </p:sp>
    </p:spTree>
    <p:extLst>
      <p:ext uri="{BB962C8B-B14F-4D97-AF65-F5344CB8AC3E}">
        <p14:creationId xmlns:p14="http://schemas.microsoft.com/office/powerpoint/2010/main" val="304025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6. Approaches for risk reduction</a:t>
            </a:r>
            <a:endParaRPr lang="en-US" dirty="0"/>
          </a:p>
        </p:txBody>
      </p:sp>
      <p:sp>
        <p:nvSpPr>
          <p:cNvPr id="3" name="Content Placeholder 2"/>
          <p:cNvSpPr>
            <a:spLocks noGrp="1"/>
          </p:cNvSpPr>
          <p:nvPr>
            <p:ph idx="1"/>
          </p:nvPr>
        </p:nvSpPr>
        <p:spPr/>
        <p:txBody>
          <a:bodyPr>
            <a:normAutofit fontScale="92500"/>
          </a:bodyPr>
          <a:lstStyle/>
          <a:p>
            <a:pPr algn="l" rtl="0"/>
            <a:r>
              <a:rPr lang="en-US" sz="3200" b="1" dirty="0" smtClean="0"/>
              <a:t>In </a:t>
            </a:r>
            <a:r>
              <a:rPr lang="en-US" sz="3200" b="1" dirty="0" err="1">
                <a:solidFill>
                  <a:srgbClr val="FF0000"/>
                </a:solidFill>
              </a:rPr>
              <a:t>nonpregnant</a:t>
            </a:r>
            <a:r>
              <a:rPr lang="en-US" sz="3200" b="1" dirty="0">
                <a:solidFill>
                  <a:srgbClr val="FF0000"/>
                </a:solidFill>
              </a:rPr>
              <a:t> women</a:t>
            </a:r>
            <a:r>
              <a:rPr lang="en-US" sz="3200" b="1" dirty="0"/>
              <a:t>, </a:t>
            </a:r>
            <a:r>
              <a:rPr lang="en-US" sz="3200" b="1" dirty="0">
                <a:solidFill>
                  <a:srgbClr val="FF0000"/>
                </a:solidFill>
              </a:rPr>
              <a:t>regular moderate exercise lowers the risk of developing type 2 diabetes </a:t>
            </a:r>
            <a:r>
              <a:rPr lang="en-US" sz="3200" b="1" dirty="0"/>
              <a:t>compared with being </a:t>
            </a:r>
            <a:r>
              <a:rPr lang="en-US" sz="3200" b="1" dirty="0" smtClean="0"/>
              <a:t>sedentary. </a:t>
            </a:r>
          </a:p>
          <a:p>
            <a:pPr algn="l" rtl="0"/>
            <a:r>
              <a:rPr lang="en-US" sz="3200" b="1" dirty="0" smtClean="0"/>
              <a:t>Whether </a:t>
            </a:r>
            <a:r>
              <a:rPr lang="en-US" sz="3200" b="1" dirty="0">
                <a:solidFill>
                  <a:srgbClr val="FF0000"/>
                </a:solidFill>
              </a:rPr>
              <a:t>exercise alone or in combination with diet lowers the risk of developing gestational diabetes is unclear</a:t>
            </a:r>
            <a:r>
              <a:rPr lang="en-US" sz="3200" b="1" dirty="0"/>
              <a:t>, as meta-analyses of randomized trials have reported </a:t>
            </a:r>
            <a:r>
              <a:rPr lang="en-US" sz="3200" b="1" dirty="0">
                <a:solidFill>
                  <a:srgbClr val="FF0000"/>
                </a:solidFill>
              </a:rPr>
              <a:t>conflicting </a:t>
            </a:r>
            <a:r>
              <a:rPr lang="en-US" sz="3200" b="1" dirty="0" smtClean="0">
                <a:solidFill>
                  <a:srgbClr val="FF0000"/>
                </a:solidFill>
              </a:rPr>
              <a:t>findings</a:t>
            </a:r>
            <a:r>
              <a:rPr lang="en-US" sz="3200" b="1" dirty="0" smtClean="0"/>
              <a:t>. </a:t>
            </a:r>
          </a:p>
        </p:txBody>
      </p:sp>
      <p:sp>
        <p:nvSpPr>
          <p:cNvPr id="5" name="Date Placeholder 4"/>
          <p:cNvSpPr>
            <a:spLocks noGrp="1"/>
          </p:cNvSpPr>
          <p:nvPr>
            <p:ph type="dt" sz="half" idx="10"/>
          </p:nvPr>
        </p:nvSpPr>
        <p:spPr/>
        <p:txBody>
          <a:bodyPr/>
          <a:lstStyle/>
          <a:p>
            <a:fld id="{442007C3-91BB-4105-97E1-EB738749629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22</a:t>
            </a:fld>
            <a:endParaRPr lang="en-US"/>
          </a:p>
        </p:txBody>
      </p:sp>
    </p:spTree>
    <p:extLst>
      <p:ext uri="{BB962C8B-B14F-4D97-AF65-F5344CB8AC3E}">
        <p14:creationId xmlns:p14="http://schemas.microsoft.com/office/powerpoint/2010/main" val="3632148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6. Approaches for risk reduction</a:t>
            </a:r>
            <a:endParaRPr lang="fa-IR" dirty="0"/>
          </a:p>
        </p:txBody>
      </p:sp>
      <p:sp>
        <p:nvSpPr>
          <p:cNvPr id="3" name="Content Placeholder 2"/>
          <p:cNvSpPr>
            <a:spLocks noGrp="1"/>
          </p:cNvSpPr>
          <p:nvPr>
            <p:ph idx="1"/>
          </p:nvPr>
        </p:nvSpPr>
        <p:spPr/>
        <p:txBody>
          <a:bodyPr/>
          <a:lstStyle/>
          <a:p>
            <a:pPr algn="l" rtl="0"/>
            <a:r>
              <a:rPr lang="en-US" sz="3200" b="1" dirty="0" smtClean="0"/>
              <a:t>In </a:t>
            </a:r>
            <a:r>
              <a:rPr lang="en-US" sz="3200" b="1" dirty="0"/>
              <a:t>particular, </a:t>
            </a:r>
            <a:r>
              <a:rPr lang="en-US" sz="3200" b="1" dirty="0">
                <a:solidFill>
                  <a:srgbClr val="FF0000"/>
                </a:solidFill>
              </a:rPr>
              <a:t>beginning an exercise program in pregnancy may be too late to impact risk of gestational diabetes </a:t>
            </a:r>
            <a:endParaRPr lang="en-US" sz="3200" b="1" dirty="0" smtClean="0">
              <a:solidFill>
                <a:srgbClr val="FF0000"/>
              </a:solidFill>
            </a:endParaRPr>
          </a:p>
          <a:p>
            <a:pPr algn="l" rtl="0"/>
            <a:r>
              <a:rPr lang="en-US" sz="3200" b="1" dirty="0">
                <a:solidFill>
                  <a:srgbClr val="FF0000"/>
                </a:solidFill>
              </a:rPr>
              <a:t>Smoking cessation </a:t>
            </a:r>
            <a:r>
              <a:rPr lang="en-US" sz="3200" b="1" dirty="0"/>
              <a:t>should be encouraged in </a:t>
            </a:r>
            <a:r>
              <a:rPr lang="en-US" sz="3200" b="1" dirty="0">
                <a:solidFill>
                  <a:srgbClr val="FF0000"/>
                </a:solidFill>
              </a:rPr>
              <a:t>all patients, and may reduce diabetes risk</a:t>
            </a:r>
            <a:r>
              <a:rPr lang="en-US" sz="3200" b="1" dirty="0"/>
              <a:t>. </a:t>
            </a:r>
          </a:p>
          <a:p>
            <a:pPr algn="l" rtl="0"/>
            <a:endParaRPr lang="en-US" sz="3200"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23</a:t>
            </a:fld>
            <a:endParaRPr lang="en-US"/>
          </a:p>
        </p:txBody>
      </p:sp>
    </p:spTree>
    <p:extLst>
      <p:ext uri="{BB962C8B-B14F-4D97-AF65-F5344CB8AC3E}">
        <p14:creationId xmlns:p14="http://schemas.microsoft.com/office/powerpoint/2010/main" val="290825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6. Approaches for risk reduction</a:t>
            </a:r>
            <a:endParaRPr lang="en-US" dirty="0"/>
          </a:p>
        </p:txBody>
      </p:sp>
      <p:sp>
        <p:nvSpPr>
          <p:cNvPr id="3" name="Content Placeholder 2"/>
          <p:cNvSpPr>
            <a:spLocks noGrp="1"/>
          </p:cNvSpPr>
          <p:nvPr>
            <p:ph idx="1"/>
          </p:nvPr>
        </p:nvSpPr>
        <p:spPr/>
        <p:txBody>
          <a:bodyPr>
            <a:normAutofit lnSpcReduction="10000"/>
          </a:bodyPr>
          <a:lstStyle/>
          <a:p>
            <a:pPr algn="l" rtl="0"/>
            <a:r>
              <a:rPr lang="en-US" sz="3200" b="1" dirty="0"/>
              <a:t>In addition to exercise, a </a:t>
            </a:r>
            <a:r>
              <a:rPr lang="en-US" sz="3200" b="1" dirty="0">
                <a:solidFill>
                  <a:srgbClr val="FF0000"/>
                </a:solidFill>
              </a:rPr>
              <a:t>healthy diet and smoking cessation before pregnancy </a:t>
            </a:r>
            <a:r>
              <a:rPr lang="en-US" sz="3200" b="1" dirty="0"/>
              <a:t>are healthy behaviors that </a:t>
            </a:r>
            <a:r>
              <a:rPr lang="en-US" sz="3200" b="1" dirty="0">
                <a:solidFill>
                  <a:srgbClr val="FF0000"/>
                </a:solidFill>
              </a:rPr>
              <a:t>may be associated with reduced risk of developing gestational diabetes </a:t>
            </a:r>
            <a:endParaRPr lang="en-US" sz="3200" b="1" dirty="0" smtClean="0">
              <a:solidFill>
                <a:srgbClr val="FF0000"/>
              </a:solidFill>
            </a:endParaRPr>
          </a:p>
          <a:p>
            <a:pPr algn="l" rtl="0"/>
            <a:r>
              <a:rPr lang="en-US" sz="3200" b="1" dirty="0" smtClean="0">
                <a:solidFill>
                  <a:srgbClr val="FF0000"/>
                </a:solidFill>
              </a:rPr>
              <a:t>Few </a:t>
            </a:r>
            <a:r>
              <a:rPr lang="en-US" sz="3200" b="1" dirty="0">
                <a:solidFill>
                  <a:srgbClr val="FF0000"/>
                </a:solidFill>
              </a:rPr>
              <a:t>studies </a:t>
            </a:r>
            <a:r>
              <a:rPr lang="en-US" sz="3200" b="1" dirty="0"/>
              <a:t>on the role of dietary factors in the development of gestational diabetes have been performed. </a:t>
            </a:r>
            <a:endParaRPr lang="en-US" sz="3200" b="1" dirty="0" smtClean="0"/>
          </a:p>
        </p:txBody>
      </p:sp>
      <p:sp>
        <p:nvSpPr>
          <p:cNvPr id="5" name="Date Placeholder 4"/>
          <p:cNvSpPr>
            <a:spLocks noGrp="1"/>
          </p:cNvSpPr>
          <p:nvPr>
            <p:ph type="dt" sz="half" idx="10"/>
          </p:nvPr>
        </p:nvSpPr>
        <p:spPr/>
        <p:txBody>
          <a:bodyPr/>
          <a:lstStyle/>
          <a:p>
            <a:fld id="{8A313DB7-5BB0-4CDD-B396-755F49F6FF3D}"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24</a:t>
            </a:fld>
            <a:endParaRPr lang="en-US"/>
          </a:p>
        </p:txBody>
      </p:sp>
    </p:spTree>
    <p:extLst>
      <p:ext uri="{BB962C8B-B14F-4D97-AF65-F5344CB8AC3E}">
        <p14:creationId xmlns:p14="http://schemas.microsoft.com/office/powerpoint/2010/main" val="207602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Approaches for risk reduction</a:t>
            </a:r>
            <a:endParaRPr lang="fa-IR" dirty="0"/>
          </a:p>
        </p:txBody>
      </p:sp>
      <p:sp>
        <p:nvSpPr>
          <p:cNvPr id="3" name="Content Placeholder 2"/>
          <p:cNvSpPr>
            <a:spLocks noGrp="1"/>
          </p:cNvSpPr>
          <p:nvPr>
            <p:ph idx="1"/>
          </p:nvPr>
        </p:nvSpPr>
        <p:spPr/>
        <p:txBody>
          <a:bodyPr/>
          <a:lstStyle/>
          <a:p>
            <a:pPr algn="l" rtl="0"/>
            <a:r>
              <a:rPr lang="en-US" sz="2800" b="1" dirty="0"/>
              <a:t>There is </a:t>
            </a:r>
            <a:r>
              <a:rPr lang="en-US" sz="2800" b="1" dirty="0">
                <a:solidFill>
                  <a:srgbClr val="FF0000"/>
                </a:solidFill>
              </a:rPr>
              <a:t>limited evidence (none from randomized trials</a:t>
            </a:r>
            <a:r>
              <a:rPr lang="en-US" sz="2800" b="1" dirty="0"/>
              <a:t>) that a diet </a:t>
            </a:r>
            <a:r>
              <a:rPr lang="en-US" sz="2800" b="1" dirty="0">
                <a:solidFill>
                  <a:srgbClr val="FF0000"/>
                </a:solidFill>
              </a:rPr>
              <a:t>favoring fruit, vegetables, whole grains, and fish and low in red and processed meat, refined grains, and high-fat dairy reduces the risk of developing </a:t>
            </a:r>
            <a:r>
              <a:rPr lang="en-US" sz="2800" b="1" dirty="0"/>
              <a:t>gestational diabetes</a:t>
            </a:r>
          </a:p>
          <a:p>
            <a:pPr algn="l" rtl="0"/>
            <a:r>
              <a:rPr lang="en-US" sz="2800" b="1" dirty="0"/>
              <a:t>However, a </a:t>
            </a:r>
            <a:r>
              <a:rPr lang="en-US" sz="2800" b="1" dirty="0">
                <a:solidFill>
                  <a:srgbClr val="FF0000"/>
                </a:solidFill>
              </a:rPr>
              <a:t>healthy diet can promote weight loss before pregnancy and reduce excessive weight gain </a:t>
            </a:r>
            <a:r>
              <a:rPr lang="en-US" sz="2800" b="1" dirty="0"/>
              <a:t>during pregnancy, which is beneficial in overweight and obese women.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25</a:t>
            </a:fld>
            <a:endParaRPr lang="en-US"/>
          </a:p>
        </p:txBody>
      </p:sp>
    </p:spTree>
    <p:extLst>
      <p:ext uri="{BB962C8B-B14F-4D97-AF65-F5344CB8AC3E}">
        <p14:creationId xmlns:p14="http://schemas.microsoft.com/office/powerpoint/2010/main" val="2174824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7. BENEFITS </a:t>
            </a:r>
            <a:r>
              <a:rPr lang="en-US" b="1" dirty="0"/>
              <a:t>AND HARMS OF SCREENING</a:t>
            </a:r>
            <a:r>
              <a:rPr lang="en-US" dirty="0"/>
              <a:t> </a:t>
            </a:r>
          </a:p>
        </p:txBody>
      </p:sp>
      <p:sp>
        <p:nvSpPr>
          <p:cNvPr id="3" name="Content Placeholder 2"/>
          <p:cNvSpPr>
            <a:spLocks noGrp="1"/>
          </p:cNvSpPr>
          <p:nvPr>
            <p:ph idx="1"/>
          </p:nvPr>
        </p:nvSpPr>
        <p:spPr/>
        <p:txBody>
          <a:bodyPr>
            <a:normAutofit/>
          </a:bodyPr>
          <a:lstStyle/>
          <a:p>
            <a:pPr algn="l" rtl="0"/>
            <a:r>
              <a:rPr lang="en-US" sz="3200" b="1" dirty="0"/>
              <a:t>Screening and diagnostic testing for diabetes are performed because </a:t>
            </a:r>
            <a:r>
              <a:rPr lang="en-US" sz="3200" b="1" dirty="0">
                <a:solidFill>
                  <a:srgbClr val="FF0000"/>
                </a:solidFill>
              </a:rPr>
              <a:t>identifying pregnant women with diabetes followed by appropriate therapy can decrease fetal and maternal morbidity, particularly </a:t>
            </a:r>
            <a:r>
              <a:rPr lang="en-US" sz="3200" b="1" dirty="0" err="1">
                <a:solidFill>
                  <a:srgbClr val="FF0000"/>
                </a:solidFill>
              </a:rPr>
              <a:t>macrosomia</a:t>
            </a:r>
            <a:r>
              <a:rPr lang="en-US" sz="3200" b="1" dirty="0">
                <a:solidFill>
                  <a:srgbClr val="FF0000"/>
                </a:solidFill>
              </a:rPr>
              <a:t>, shoulder dystocia, and preeclampsia</a:t>
            </a:r>
            <a:r>
              <a:rPr lang="en-US" sz="3200" b="1" dirty="0"/>
              <a:t>. </a:t>
            </a:r>
          </a:p>
          <a:p>
            <a:pPr algn="l" rtl="0"/>
            <a:endParaRPr lang="en-US" b="1" dirty="0"/>
          </a:p>
        </p:txBody>
      </p:sp>
      <p:sp>
        <p:nvSpPr>
          <p:cNvPr id="5" name="Date Placeholder 4"/>
          <p:cNvSpPr>
            <a:spLocks noGrp="1"/>
          </p:cNvSpPr>
          <p:nvPr>
            <p:ph type="dt" sz="half" idx="10"/>
          </p:nvPr>
        </p:nvSpPr>
        <p:spPr/>
        <p:txBody>
          <a:bodyPr/>
          <a:lstStyle/>
          <a:p>
            <a:fld id="{59606EA1-9518-40AB-A481-41869B88EE6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26</a:t>
            </a:fld>
            <a:endParaRPr lang="en-US"/>
          </a:p>
        </p:txBody>
      </p:sp>
    </p:spTree>
    <p:extLst>
      <p:ext uri="{BB962C8B-B14F-4D97-AF65-F5344CB8AC3E}">
        <p14:creationId xmlns:p14="http://schemas.microsoft.com/office/powerpoint/2010/main" val="1293785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7. BENEFITS AND HARMS OF SCREENING</a:t>
            </a:r>
            <a:endParaRPr lang="fa-IR" dirty="0"/>
          </a:p>
        </p:txBody>
      </p:sp>
      <p:sp>
        <p:nvSpPr>
          <p:cNvPr id="3" name="Content Placeholder 2"/>
          <p:cNvSpPr>
            <a:spLocks noGrp="1"/>
          </p:cNvSpPr>
          <p:nvPr>
            <p:ph idx="1"/>
          </p:nvPr>
        </p:nvSpPr>
        <p:spPr/>
        <p:txBody>
          <a:bodyPr>
            <a:normAutofit/>
          </a:bodyPr>
          <a:lstStyle/>
          <a:p>
            <a:pPr algn="l" rtl="0"/>
            <a:r>
              <a:rPr lang="en-US" sz="3200" b="1" dirty="0"/>
              <a:t>Most of the commonly used screening and diagnostic tests involve </a:t>
            </a:r>
            <a:r>
              <a:rPr lang="en-US" sz="3200" b="1" dirty="0">
                <a:solidFill>
                  <a:srgbClr val="FF0000"/>
                </a:solidFill>
              </a:rPr>
              <a:t>drinking a glucose-containing beverage followed by blood glucose measurement</a:t>
            </a:r>
            <a:r>
              <a:rPr lang="en-US" sz="3200" b="1" dirty="0"/>
              <a:t>; </a:t>
            </a:r>
            <a:endParaRPr lang="en-US" sz="3200" b="1" dirty="0" smtClean="0"/>
          </a:p>
          <a:p>
            <a:pPr algn="l" rtl="0"/>
            <a:r>
              <a:rPr lang="en-US" sz="3200" b="1" dirty="0" smtClean="0">
                <a:solidFill>
                  <a:srgbClr val="FF0000"/>
                </a:solidFill>
              </a:rPr>
              <a:t>none </a:t>
            </a:r>
            <a:r>
              <a:rPr lang="en-US" sz="3200" b="1" dirty="0">
                <a:solidFill>
                  <a:srgbClr val="FF0000"/>
                </a:solidFill>
              </a:rPr>
              <a:t>of these tests are associated with serious harmful maternal or fetal effects</a:t>
            </a:r>
            <a:r>
              <a:rPr lang="en-US" sz="3200" b="1" dirty="0"/>
              <a:t>. </a:t>
            </a:r>
            <a:endParaRPr lang="en-US" sz="3200" b="1" dirty="0" smtClean="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27</a:t>
            </a:fld>
            <a:endParaRPr lang="en-US"/>
          </a:p>
        </p:txBody>
      </p:sp>
    </p:spTree>
    <p:extLst>
      <p:ext uri="{BB962C8B-B14F-4D97-AF65-F5344CB8AC3E}">
        <p14:creationId xmlns:p14="http://schemas.microsoft.com/office/powerpoint/2010/main" val="2115412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8. SCREENING </a:t>
            </a:r>
            <a:r>
              <a:rPr lang="en-US" b="1" dirty="0"/>
              <a:t>AND DIAGNOSTIC TESTING</a:t>
            </a:r>
            <a:r>
              <a:rPr lang="en-US" dirty="0"/>
              <a:t> </a:t>
            </a:r>
          </a:p>
        </p:txBody>
      </p:sp>
      <p:sp>
        <p:nvSpPr>
          <p:cNvPr id="3" name="Content Placeholder 2"/>
          <p:cNvSpPr>
            <a:spLocks noGrp="1"/>
          </p:cNvSpPr>
          <p:nvPr>
            <p:ph idx="1"/>
          </p:nvPr>
        </p:nvSpPr>
        <p:spPr/>
        <p:txBody>
          <a:bodyPr>
            <a:normAutofit/>
          </a:bodyPr>
          <a:lstStyle/>
          <a:p>
            <a:pPr algn="l" rtl="0"/>
            <a:r>
              <a:rPr lang="en-US" sz="3200" b="1" dirty="0"/>
              <a:t>The purpose of screening is to </a:t>
            </a:r>
            <a:r>
              <a:rPr lang="en-US" sz="3200" b="1" dirty="0">
                <a:solidFill>
                  <a:srgbClr val="FF0000"/>
                </a:solidFill>
              </a:rPr>
              <a:t>identify asymptomatic individuals with a high probability of having or developing a specific disease</a:t>
            </a:r>
            <a:r>
              <a:rPr lang="en-US" sz="3200" b="1" dirty="0"/>
              <a:t>. </a:t>
            </a:r>
            <a:endParaRPr lang="en-US" sz="3200" b="1" dirty="0" smtClean="0"/>
          </a:p>
          <a:p>
            <a:pPr algn="l" rtl="0"/>
            <a:endParaRPr lang="en-US" b="1" dirty="0"/>
          </a:p>
        </p:txBody>
      </p:sp>
      <p:sp>
        <p:nvSpPr>
          <p:cNvPr id="5" name="Date Placeholder 4"/>
          <p:cNvSpPr>
            <a:spLocks noGrp="1"/>
          </p:cNvSpPr>
          <p:nvPr>
            <p:ph type="dt" sz="half" idx="10"/>
          </p:nvPr>
        </p:nvSpPr>
        <p:spPr/>
        <p:txBody>
          <a:bodyPr/>
          <a:lstStyle/>
          <a:p>
            <a:fld id="{AA0C6FBD-12D0-403A-B83E-3FF6E9F400F2}"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28</a:t>
            </a:fld>
            <a:endParaRPr lang="en-US"/>
          </a:p>
        </p:txBody>
      </p:sp>
    </p:spTree>
    <p:extLst>
      <p:ext uri="{BB962C8B-B14F-4D97-AF65-F5344CB8AC3E}">
        <p14:creationId xmlns:p14="http://schemas.microsoft.com/office/powerpoint/2010/main" val="260353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8. SCREENING AND DIAGNOSTIC TESTING</a:t>
            </a:r>
            <a:endParaRPr lang="fa-IR" dirty="0"/>
          </a:p>
        </p:txBody>
      </p:sp>
      <p:sp>
        <p:nvSpPr>
          <p:cNvPr id="3" name="Content Placeholder 2"/>
          <p:cNvSpPr>
            <a:spLocks noGrp="1"/>
          </p:cNvSpPr>
          <p:nvPr>
            <p:ph idx="1"/>
          </p:nvPr>
        </p:nvSpPr>
        <p:spPr/>
        <p:txBody>
          <a:bodyPr>
            <a:normAutofit lnSpcReduction="10000"/>
          </a:bodyPr>
          <a:lstStyle/>
          <a:p>
            <a:pPr algn="l" rtl="0"/>
            <a:r>
              <a:rPr lang="en-US" sz="2800" b="1" dirty="0">
                <a:solidFill>
                  <a:srgbClr val="FF0000"/>
                </a:solidFill>
              </a:rPr>
              <a:t>Screening is usually </a:t>
            </a:r>
            <a:r>
              <a:rPr lang="en-US" sz="2800" b="1" dirty="0"/>
              <a:t>performed as a </a:t>
            </a:r>
            <a:r>
              <a:rPr lang="en-US" sz="2800" b="1" dirty="0">
                <a:solidFill>
                  <a:srgbClr val="FF0000"/>
                </a:solidFill>
              </a:rPr>
              <a:t>two-step process where step one identifies individuals at increased risk </a:t>
            </a:r>
            <a:r>
              <a:rPr lang="en-US" sz="2800" b="1" dirty="0"/>
              <a:t>for the disease so that </a:t>
            </a:r>
            <a:r>
              <a:rPr lang="en-US" sz="2800" b="1" dirty="0">
                <a:solidFill>
                  <a:srgbClr val="FF0000"/>
                </a:solidFill>
              </a:rPr>
              <a:t>step two, diagnostic testing, which is definitive but usually more complicated or costly </a:t>
            </a:r>
            <a:r>
              <a:rPr lang="en-US" sz="2800" b="1" dirty="0"/>
              <a:t>than the screening test, can be limited to these individuals and </a:t>
            </a:r>
            <a:r>
              <a:rPr lang="en-US" sz="2800" b="1" dirty="0">
                <a:solidFill>
                  <a:srgbClr val="FF0000"/>
                </a:solidFill>
              </a:rPr>
              <a:t>avoided in low-risk individuals</a:t>
            </a:r>
            <a:r>
              <a:rPr lang="en-US" sz="2800" b="1" dirty="0"/>
              <a:t>. </a:t>
            </a:r>
          </a:p>
          <a:p>
            <a:pPr algn="l" rtl="0"/>
            <a:r>
              <a:rPr lang="en-US" sz="2800" b="1" dirty="0"/>
              <a:t>Alternatively, a </a:t>
            </a:r>
            <a:r>
              <a:rPr lang="en-US" sz="2800" b="1" dirty="0">
                <a:solidFill>
                  <a:srgbClr val="FF0000"/>
                </a:solidFill>
              </a:rPr>
              <a:t>diagnostic test can be administered to all individuals, which is a one step process</a:t>
            </a:r>
            <a:r>
              <a:rPr lang="en-US" sz="2800" b="1" dirty="0"/>
              <a: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29</a:t>
            </a:fld>
            <a:endParaRPr lang="en-US"/>
          </a:p>
        </p:txBody>
      </p:sp>
    </p:spTree>
    <p:extLst>
      <p:ext uri="{BB962C8B-B14F-4D97-AF65-F5344CB8AC3E}">
        <p14:creationId xmlns:p14="http://schemas.microsoft.com/office/powerpoint/2010/main" val="240446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1. Pathogenesis </a:t>
            </a:r>
            <a:endParaRPr lang="en-US" dirty="0"/>
          </a:p>
        </p:txBody>
      </p:sp>
      <p:sp>
        <p:nvSpPr>
          <p:cNvPr id="3" name="Content Placeholder 2"/>
          <p:cNvSpPr>
            <a:spLocks noGrp="1"/>
          </p:cNvSpPr>
          <p:nvPr>
            <p:ph idx="1"/>
          </p:nvPr>
        </p:nvSpPr>
        <p:spPr>
          <a:xfrm>
            <a:off x="609600" y="1905000"/>
            <a:ext cx="7408333" cy="3450696"/>
          </a:xfrm>
        </p:spPr>
        <p:txBody>
          <a:bodyPr>
            <a:noAutofit/>
          </a:bodyPr>
          <a:lstStyle/>
          <a:p>
            <a:pPr algn="l" rtl="0"/>
            <a:r>
              <a:rPr lang="en-US" sz="2800" b="1" dirty="0"/>
              <a:t>Pregnancy is accompanied </a:t>
            </a:r>
            <a:r>
              <a:rPr lang="en-US" sz="2800" b="1" dirty="0">
                <a:solidFill>
                  <a:srgbClr val="FF0000"/>
                </a:solidFill>
              </a:rPr>
              <a:t>by insulin resistance</a:t>
            </a:r>
            <a:r>
              <a:rPr lang="en-US" sz="2800" b="1" dirty="0"/>
              <a:t>, mediated primarily by placental secretion of </a:t>
            </a:r>
            <a:r>
              <a:rPr lang="en-US" sz="2800" b="1" dirty="0" err="1">
                <a:solidFill>
                  <a:srgbClr val="FF0000"/>
                </a:solidFill>
              </a:rPr>
              <a:t>diabetogenic</a:t>
            </a:r>
            <a:r>
              <a:rPr lang="en-US" sz="2800" b="1" dirty="0">
                <a:solidFill>
                  <a:srgbClr val="FF0000"/>
                </a:solidFill>
              </a:rPr>
              <a:t> hormones including growth hormone, </a:t>
            </a:r>
            <a:r>
              <a:rPr lang="en-US" sz="2800" b="1" dirty="0" err="1">
                <a:solidFill>
                  <a:srgbClr val="FF0000"/>
                </a:solidFill>
              </a:rPr>
              <a:t>corticotropin</a:t>
            </a:r>
            <a:r>
              <a:rPr lang="en-US" sz="2800" b="1" dirty="0">
                <a:solidFill>
                  <a:srgbClr val="FF0000"/>
                </a:solidFill>
              </a:rPr>
              <a:t>-releasing hormone, placental </a:t>
            </a:r>
            <a:r>
              <a:rPr lang="en-US" sz="2800" b="1" dirty="0" err="1">
                <a:solidFill>
                  <a:srgbClr val="FF0000"/>
                </a:solidFill>
              </a:rPr>
              <a:t>lactogen</a:t>
            </a:r>
            <a:r>
              <a:rPr lang="en-US" sz="2800" b="1" dirty="0">
                <a:solidFill>
                  <a:srgbClr val="FF0000"/>
                </a:solidFill>
              </a:rPr>
              <a:t>, and progesterone</a:t>
            </a:r>
            <a:r>
              <a:rPr lang="en-US" sz="2800" b="1" dirty="0"/>
              <a:t>. </a:t>
            </a:r>
            <a:endParaRPr lang="en-US" sz="2800" b="1" dirty="0" smtClean="0"/>
          </a:p>
          <a:p>
            <a:pPr algn="l" rtl="0"/>
            <a:r>
              <a:rPr lang="en-US" sz="2800" b="1" dirty="0" smtClean="0"/>
              <a:t>These </a:t>
            </a:r>
            <a:r>
              <a:rPr lang="en-US" sz="2800" b="1" dirty="0"/>
              <a:t>and other metabolic changes </a:t>
            </a:r>
            <a:r>
              <a:rPr lang="en-US" sz="2800" b="1" dirty="0">
                <a:solidFill>
                  <a:srgbClr val="FF0000"/>
                </a:solidFill>
              </a:rPr>
              <a:t>ensure that the fetus has an ample supply of nutrients</a:t>
            </a:r>
            <a:r>
              <a:rPr lang="en-US" sz="2800" b="1" dirty="0"/>
              <a:t>.</a:t>
            </a:r>
          </a:p>
        </p:txBody>
      </p:sp>
      <p:sp>
        <p:nvSpPr>
          <p:cNvPr id="5" name="Date Placeholder 4"/>
          <p:cNvSpPr>
            <a:spLocks noGrp="1"/>
          </p:cNvSpPr>
          <p:nvPr>
            <p:ph type="dt" sz="half" idx="10"/>
          </p:nvPr>
        </p:nvSpPr>
        <p:spPr/>
        <p:txBody>
          <a:bodyPr/>
          <a:lstStyle/>
          <a:p>
            <a:fld id="{FAA440C8-3AB9-48EF-B0E2-5799FE1FBA87}"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3</a:t>
            </a:fld>
            <a:endParaRPr lang="en-US"/>
          </a:p>
        </p:txBody>
      </p:sp>
    </p:spTree>
    <p:extLst>
      <p:ext uri="{BB962C8B-B14F-4D97-AF65-F5344CB8AC3E}">
        <p14:creationId xmlns:p14="http://schemas.microsoft.com/office/powerpoint/2010/main" val="397069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8. SCREENING AND DIAGNOSTIC TESTING</a:t>
            </a:r>
            <a:endParaRPr lang="en-US" dirty="0"/>
          </a:p>
        </p:txBody>
      </p:sp>
      <p:sp>
        <p:nvSpPr>
          <p:cNvPr id="3" name="Content Placeholder 2"/>
          <p:cNvSpPr>
            <a:spLocks noGrp="1"/>
          </p:cNvSpPr>
          <p:nvPr>
            <p:ph idx="1"/>
          </p:nvPr>
        </p:nvSpPr>
        <p:spPr/>
        <p:txBody>
          <a:bodyPr>
            <a:normAutofit/>
          </a:bodyPr>
          <a:lstStyle/>
          <a:p>
            <a:pPr algn="l" rtl="0"/>
            <a:r>
              <a:rPr lang="en-US" sz="2800" b="1" dirty="0" smtClean="0"/>
              <a:t>Two-step </a:t>
            </a:r>
            <a:r>
              <a:rPr lang="en-US" sz="2800" b="1" dirty="0"/>
              <a:t>approach – The two-step approach is the most widely used approach for identifying pregnant women with gestational diabetes in the United States. </a:t>
            </a:r>
            <a:endParaRPr lang="en-US" sz="2800" b="1" dirty="0" smtClean="0"/>
          </a:p>
          <a:p>
            <a:pPr algn="l" rtl="0"/>
            <a:r>
              <a:rPr lang="en-US" sz="2800" b="1" dirty="0" smtClean="0">
                <a:solidFill>
                  <a:srgbClr val="FF0000"/>
                </a:solidFill>
              </a:rPr>
              <a:t>The </a:t>
            </a:r>
            <a:r>
              <a:rPr lang="en-US" sz="2800" b="1" dirty="0">
                <a:solidFill>
                  <a:srgbClr val="FF0000"/>
                </a:solidFill>
              </a:rPr>
              <a:t>first step is a glucose challenge test</a:t>
            </a:r>
            <a:r>
              <a:rPr lang="en-US" sz="2800" b="1" dirty="0"/>
              <a:t>. </a:t>
            </a:r>
            <a:endParaRPr lang="en-US" sz="2800" b="1" dirty="0" smtClean="0"/>
          </a:p>
          <a:p>
            <a:pPr algn="l" rtl="0"/>
            <a:r>
              <a:rPr lang="en-US" sz="2800" b="1" dirty="0" smtClean="0">
                <a:solidFill>
                  <a:srgbClr val="FF0000"/>
                </a:solidFill>
              </a:rPr>
              <a:t>Screen </a:t>
            </a:r>
            <a:r>
              <a:rPr lang="en-US" sz="2800" b="1" dirty="0">
                <a:solidFill>
                  <a:srgbClr val="FF0000"/>
                </a:solidFill>
              </a:rPr>
              <a:t>positive patients go on to the second step, a 100-gram, three-hour oral glucose tolerance test (GTT), </a:t>
            </a:r>
            <a:r>
              <a:rPr lang="en-US" sz="2800" b="1" dirty="0"/>
              <a:t>which is the </a:t>
            </a:r>
            <a:r>
              <a:rPr lang="en-US" sz="2800" b="1" dirty="0">
                <a:solidFill>
                  <a:srgbClr val="FF0000"/>
                </a:solidFill>
              </a:rPr>
              <a:t>diagnostic test for gestational diabetes</a:t>
            </a:r>
            <a:r>
              <a:rPr lang="en-US" sz="2800" b="1" dirty="0"/>
              <a:t>.</a:t>
            </a:r>
          </a:p>
          <a:p>
            <a:pPr algn="l" rtl="0"/>
            <a:endParaRPr lang="en-US" b="1" dirty="0"/>
          </a:p>
        </p:txBody>
      </p:sp>
      <p:sp>
        <p:nvSpPr>
          <p:cNvPr id="5" name="Date Placeholder 4"/>
          <p:cNvSpPr>
            <a:spLocks noGrp="1"/>
          </p:cNvSpPr>
          <p:nvPr>
            <p:ph type="dt" sz="half" idx="10"/>
          </p:nvPr>
        </p:nvSpPr>
        <p:spPr/>
        <p:txBody>
          <a:bodyPr/>
          <a:lstStyle/>
          <a:p>
            <a:fld id="{37621C94-919F-4970-B656-1EB5D3876F1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30</a:t>
            </a:fld>
            <a:endParaRPr lang="en-US"/>
          </a:p>
        </p:txBody>
      </p:sp>
    </p:spTree>
    <p:extLst>
      <p:ext uri="{BB962C8B-B14F-4D97-AF65-F5344CB8AC3E}">
        <p14:creationId xmlns:p14="http://schemas.microsoft.com/office/powerpoint/2010/main" val="388356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8. SCREENING AND DIAGNOSTIC TESTING</a:t>
            </a:r>
            <a:endParaRPr lang="fa-IR" dirty="0"/>
          </a:p>
        </p:txBody>
      </p:sp>
      <p:sp>
        <p:nvSpPr>
          <p:cNvPr id="3" name="Content Placeholder 2"/>
          <p:cNvSpPr>
            <a:spLocks noGrp="1"/>
          </p:cNvSpPr>
          <p:nvPr>
            <p:ph idx="1"/>
          </p:nvPr>
        </p:nvSpPr>
        <p:spPr/>
        <p:txBody>
          <a:bodyPr>
            <a:normAutofit/>
          </a:bodyPr>
          <a:lstStyle/>
          <a:p>
            <a:pPr algn="l" rtl="0"/>
            <a:r>
              <a:rPr lang="en-US" sz="3200" b="1" dirty="0"/>
              <a:t>One-step approach – The one-step approach </a:t>
            </a:r>
            <a:r>
              <a:rPr lang="en-US" sz="3200" b="1" dirty="0">
                <a:solidFill>
                  <a:srgbClr val="FF0000"/>
                </a:solidFill>
              </a:rPr>
              <a:t>omits the screening test and simplifies diagnostic testing by performing only a 75-gram, two-hour oral GTT</a:t>
            </a:r>
            <a:r>
              <a:rPr lang="en-US" sz="3200" b="1" dirty="0"/>
              <a:t>.</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31</a:t>
            </a:fld>
            <a:endParaRPr lang="en-US"/>
          </a:p>
        </p:txBody>
      </p:sp>
    </p:spTree>
    <p:extLst>
      <p:ext uri="{BB962C8B-B14F-4D97-AF65-F5344CB8AC3E}">
        <p14:creationId xmlns:p14="http://schemas.microsoft.com/office/powerpoint/2010/main" val="19583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9. Candidates </a:t>
            </a:r>
            <a:r>
              <a:rPr lang="en-US" b="1" dirty="0"/>
              <a:t>for screening/testing</a:t>
            </a:r>
            <a:r>
              <a:rPr lang="en-US" dirty="0"/>
              <a:t> </a:t>
            </a:r>
          </a:p>
        </p:txBody>
      </p:sp>
      <p:sp>
        <p:nvSpPr>
          <p:cNvPr id="3" name="Content Placeholder 2"/>
          <p:cNvSpPr>
            <a:spLocks noGrp="1"/>
          </p:cNvSpPr>
          <p:nvPr>
            <p:ph idx="1"/>
          </p:nvPr>
        </p:nvSpPr>
        <p:spPr/>
        <p:txBody>
          <a:bodyPr/>
          <a:lstStyle/>
          <a:p>
            <a:pPr algn="l" rtl="0"/>
            <a:r>
              <a:rPr lang="en-US" sz="2800" b="1" dirty="0"/>
              <a:t>In the United States, universal screening or testing appears to be the most practical approach because </a:t>
            </a:r>
            <a:r>
              <a:rPr lang="en-US" sz="2800" b="1" dirty="0">
                <a:solidFill>
                  <a:srgbClr val="FF0000"/>
                </a:solidFill>
              </a:rPr>
              <a:t>90 percent of pregnant women have at least one risk factor </a:t>
            </a:r>
            <a:r>
              <a:rPr lang="en-US" sz="2800" b="1" dirty="0"/>
              <a:t>for glucose impairment during pregnancy </a:t>
            </a:r>
            <a:endParaRPr lang="en-US" sz="2800" b="1" dirty="0" smtClean="0"/>
          </a:p>
          <a:p>
            <a:pPr algn="l" rtl="0"/>
            <a:r>
              <a:rPr lang="en-US" sz="2800" b="1" dirty="0" smtClean="0"/>
              <a:t>Furthermore</a:t>
            </a:r>
            <a:r>
              <a:rPr lang="en-US" sz="2800" b="1" dirty="0"/>
              <a:t>, </a:t>
            </a:r>
            <a:r>
              <a:rPr lang="en-US" sz="2800" b="1" dirty="0">
                <a:solidFill>
                  <a:srgbClr val="FF0000"/>
                </a:solidFill>
              </a:rPr>
              <a:t>2.7 to 20 percent of women diagnosed with gestational diabetes have no risk </a:t>
            </a:r>
            <a:r>
              <a:rPr lang="en-US" sz="2800" b="1" dirty="0" smtClean="0">
                <a:solidFill>
                  <a:srgbClr val="FF0000"/>
                </a:solidFill>
              </a:rPr>
              <a:t>factors</a:t>
            </a:r>
            <a:endParaRPr lang="en-US" b="1" dirty="0">
              <a:solidFill>
                <a:srgbClr val="FF0000"/>
              </a:solidFill>
            </a:endParaRPr>
          </a:p>
        </p:txBody>
      </p:sp>
      <p:sp>
        <p:nvSpPr>
          <p:cNvPr id="5" name="Date Placeholder 4"/>
          <p:cNvSpPr>
            <a:spLocks noGrp="1"/>
          </p:cNvSpPr>
          <p:nvPr>
            <p:ph type="dt" sz="half" idx="10"/>
          </p:nvPr>
        </p:nvSpPr>
        <p:spPr/>
        <p:txBody>
          <a:bodyPr/>
          <a:lstStyle/>
          <a:p>
            <a:fld id="{4A0B31EB-2CCC-4E43-B34F-7071FFDF4F9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32</a:t>
            </a:fld>
            <a:endParaRPr lang="en-US"/>
          </a:p>
        </p:txBody>
      </p:sp>
    </p:spTree>
    <p:extLst>
      <p:ext uri="{BB962C8B-B14F-4D97-AF65-F5344CB8AC3E}">
        <p14:creationId xmlns:p14="http://schemas.microsoft.com/office/powerpoint/2010/main" val="49456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10. Timing </a:t>
            </a:r>
            <a:r>
              <a:rPr lang="en-US" b="1" dirty="0"/>
              <a:t>of </a:t>
            </a:r>
            <a:r>
              <a:rPr lang="en-US" b="1" dirty="0" smtClean="0"/>
              <a:t>screening/testing</a:t>
            </a:r>
            <a:endParaRPr lang="en-US" dirty="0"/>
          </a:p>
        </p:txBody>
      </p:sp>
      <p:sp>
        <p:nvSpPr>
          <p:cNvPr id="3" name="Content Placeholder 2"/>
          <p:cNvSpPr>
            <a:spLocks noGrp="1"/>
          </p:cNvSpPr>
          <p:nvPr>
            <p:ph idx="1"/>
          </p:nvPr>
        </p:nvSpPr>
        <p:spPr/>
        <p:txBody>
          <a:bodyPr>
            <a:normAutofit/>
          </a:bodyPr>
          <a:lstStyle/>
          <a:p>
            <a:pPr algn="l" rtl="0"/>
            <a:r>
              <a:rPr lang="en-US" sz="2800" b="1" dirty="0"/>
              <a:t>While there are </a:t>
            </a:r>
            <a:r>
              <a:rPr lang="en-US" sz="2800" b="1" dirty="0">
                <a:solidFill>
                  <a:srgbClr val="FF0000"/>
                </a:solidFill>
              </a:rPr>
              <a:t>no proven benefits to screening/testing for diabetes in early pregnancy</a:t>
            </a:r>
            <a:r>
              <a:rPr lang="en-US" sz="2800" b="1" dirty="0"/>
              <a:t>, screening/testing can be performed </a:t>
            </a:r>
            <a:r>
              <a:rPr lang="en-US" sz="2800" b="1" dirty="0">
                <a:solidFill>
                  <a:srgbClr val="FF0000"/>
                </a:solidFill>
              </a:rPr>
              <a:t>as early as the first prenatal visit </a:t>
            </a:r>
            <a:r>
              <a:rPr lang="en-US" sz="2800" b="1" dirty="0"/>
              <a:t>if there is a </a:t>
            </a:r>
            <a:r>
              <a:rPr lang="en-US" sz="2800" b="1" dirty="0">
                <a:solidFill>
                  <a:srgbClr val="FF0000"/>
                </a:solidFill>
              </a:rPr>
              <a:t>high degree of suspicion that the pregnant woman has undiagnosed type 2 diabetes</a:t>
            </a:r>
            <a:r>
              <a:rPr lang="en-US" sz="2800" b="1" dirty="0"/>
              <a:t> (</a:t>
            </a:r>
            <a:r>
              <a:rPr lang="en-US" sz="2800" b="1" dirty="0" err="1"/>
              <a:t>eg</a:t>
            </a:r>
            <a:r>
              <a:rPr lang="en-US" sz="2800" b="1" dirty="0"/>
              <a:t>, body mass index [BMI] &gt;30 kg/m</a:t>
            </a:r>
            <a:r>
              <a:rPr lang="en-US" sz="2800" b="1" baseline="30000" dirty="0"/>
              <a:t>2</a:t>
            </a:r>
            <a:r>
              <a:rPr lang="en-US" sz="2800" b="1" dirty="0"/>
              <a:t>, prior history of gestational diabetes or known impaired glucose metabolism, polycystic ovary syndrome [PCOS] </a:t>
            </a:r>
            <a:endParaRPr lang="en-US" sz="2800" b="1" dirty="0" smtClean="0"/>
          </a:p>
        </p:txBody>
      </p:sp>
      <p:sp>
        <p:nvSpPr>
          <p:cNvPr id="5" name="Date Placeholder 4"/>
          <p:cNvSpPr>
            <a:spLocks noGrp="1"/>
          </p:cNvSpPr>
          <p:nvPr>
            <p:ph type="dt" sz="half" idx="10"/>
          </p:nvPr>
        </p:nvSpPr>
        <p:spPr/>
        <p:txBody>
          <a:bodyPr/>
          <a:lstStyle/>
          <a:p>
            <a:fld id="{12E6CD9E-D119-4155-B1F1-68C3478E3CF5}"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33</a:t>
            </a:fld>
            <a:endParaRPr lang="en-US"/>
          </a:p>
        </p:txBody>
      </p:sp>
    </p:spTree>
    <p:extLst>
      <p:ext uri="{BB962C8B-B14F-4D97-AF65-F5344CB8AC3E}">
        <p14:creationId xmlns:p14="http://schemas.microsoft.com/office/powerpoint/2010/main" val="156484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10. Timing of screening/testing</a:t>
            </a:r>
            <a:endParaRPr lang="fa-IR" dirty="0"/>
          </a:p>
        </p:txBody>
      </p:sp>
      <p:sp>
        <p:nvSpPr>
          <p:cNvPr id="3" name="Content Placeholder 2"/>
          <p:cNvSpPr>
            <a:spLocks noGrp="1"/>
          </p:cNvSpPr>
          <p:nvPr>
            <p:ph idx="1"/>
          </p:nvPr>
        </p:nvSpPr>
        <p:spPr/>
        <p:txBody>
          <a:bodyPr>
            <a:noAutofit/>
          </a:bodyPr>
          <a:lstStyle/>
          <a:p>
            <a:pPr algn="l" rtl="0"/>
            <a:r>
              <a:rPr lang="en-US" sz="3200" b="1" dirty="0"/>
              <a:t>In particular, </a:t>
            </a:r>
            <a:r>
              <a:rPr lang="en-US" sz="3200" b="1" dirty="0">
                <a:solidFill>
                  <a:srgbClr val="FF0000"/>
                </a:solidFill>
              </a:rPr>
              <a:t>women with a prior history of gestational diabetes have a 48 percent risk of recurrence </a:t>
            </a:r>
            <a:r>
              <a:rPr lang="en-US" sz="3200" b="1" dirty="0"/>
              <a:t>(95% CI 41-54 </a:t>
            </a:r>
            <a:r>
              <a:rPr lang="en-US" sz="3200" b="1" dirty="0" smtClean="0"/>
              <a:t>percent), </a:t>
            </a:r>
            <a:r>
              <a:rPr lang="en-US" sz="3200" b="1" dirty="0"/>
              <a:t>and </a:t>
            </a:r>
            <a:r>
              <a:rPr lang="en-US" sz="3200" b="1" dirty="0">
                <a:solidFill>
                  <a:srgbClr val="FF0000"/>
                </a:solidFill>
              </a:rPr>
              <a:t>some of these recurrences may represent unrecognized inter-gestational type 2 diabetes</a:t>
            </a:r>
            <a:r>
              <a:rPr lang="en-US" sz="3200" b="1" dirty="0"/>
              <a:t>. </a:t>
            </a:r>
            <a:endParaRPr lang="en-US" sz="3200" b="1" dirty="0" smtClean="0"/>
          </a:p>
          <a:p>
            <a:pPr algn="l" rtl="0"/>
            <a:r>
              <a:rPr lang="en-US" sz="3200" b="1" dirty="0" smtClean="0"/>
              <a:t>There </a:t>
            </a:r>
            <a:r>
              <a:rPr lang="en-US" sz="3200" b="1" dirty="0"/>
              <a:t>are </a:t>
            </a:r>
            <a:r>
              <a:rPr lang="en-US" sz="3200" b="1" dirty="0">
                <a:solidFill>
                  <a:srgbClr val="FF0000"/>
                </a:solidFill>
              </a:rPr>
              <a:t>no validated criteria for selecting high risk pregnant women for early screening/testing</a:t>
            </a:r>
            <a:r>
              <a:rPr lang="en-US" sz="3200" b="1" dirty="0"/>
              <a:t>. </a:t>
            </a:r>
            <a:endParaRPr lang="en-US" sz="3200" b="1" dirty="0" smtClean="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34</a:t>
            </a:fld>
            <a:endParaRPr lang="en-US"/>
          </a:p>
        </p:txBody>
      </p:sp>
    </p:spTree>
    <p:extLst>
      <p:ext uri="{BB962C8B-B14F-4D97-AF65-F5344CB8AC3E}">
        <p14:creationId xmlns:p14="http://schemas.microsoft.com/office/powerpoint/2010/main" val="305762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10. Timing of screening/testing</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Risk assessment tools for estimating personal diabetes risk in </a:t>
            </a:r>
            <a:r>
              <a:rPr lang="en-US" sz="3200" b="1" dirty="0" err="1">
                <a:solidFill>
                  <a:srgbClr val="FF0000"/>
                </a:solidFill>
              </a:rPr>
              <a:t>nonpregnant</a:t>
            </a:r>
            <a:r>
              <a:rPr lang="en-US" sz="3200" b="1" dirty="0">
                <a:solidFill>
                  <a:srgbClr val="FF0000"/>
                </a:solidFill>
              </a:rPr>
              <a:t> adults are available, but rarely used</a:t>
            </a:r>
            <a:r>
              <a:rPr lang="en-US" sz="3200" b="1" dirty="0"/>
              <a:t>. </a:t>
            </a:r>
            <a:endParaRPr lang="en-US" sz="3200" dirty="0"/>
          </a:p>
          <a:p>
            <a:pPr algn="l" rtl="0"/>
            <a:r>
              <a:rPr lang="en-US" sz="3200" b="1" dirty="0"/>
              <a:t>In </a:t>
            </a:r>
            <a:r>
              <a:rPr lang="en-US" sz="3200" b="1" dirty="0">
                <a:solidFill>
                  <a:srgbClr val="FF0000"/>
                </a:solidFill>
              </a:rPr>
              <a:t>the absence of early screening/testing or if early screening/testing is negative</a:t>
            </a:r>
            <a:r>
              <a:rPr lang="en-US" sz="3200" b="1" dirty="0"/>
              <a:t>, universal screening is performed </a:t>
            </a:r>
            <a:r>
              <a:rPr lang="en-US" sz="3200" b="1" dirty="0">
                <a:solidFill>
                  <a:srgbClr val="FF0000"/>
                </a:solidFill>
              </a:rPr>
              <a:t>at 24 to 28 weeks </a:t>
            </a:r>
            <a:r>
              <a:rPr lang="en-US" sz="3200" b="1" dirty="0"/>
              <a:t>of gestation </a:t>
            </a:r>
            <a:endParaRPr lang="fa-IR" sz="3200" dirty="0"/>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35</a:t>
            </a:fld>
            <a:endParaRPr lang="en-US"/>
          </a:p>
        </p:txBody>
      </p:sp>
    </p:spTree>
    <p:extLst>
      <p:ext uri="{BB962C8B-B14F-4D97-AF65-F5344CB8AC3E}">
        <p14:creationId xmlns:p14="http://schemas.microsoft.com/office/powerpoint/2010/main" val="122846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11. 50-gram </a:t>
            </a:r>
            <a:r>
              <a:rPr lang="en-US" b="1" dirty="0"/>
              <a:t>one-hour glucose screen</a:t>
            </a:r>
            <a:r>
              <a:rPr lang="en-US" dirty="0"/>
              <a:t> </a:t>
            </a:r>
          </a:p>
        </p:txBody>
      </p:sp>
      <p:sp>
        <p:nvSpPr>
          <p:cNvPr id="3" name="Content Placeholder 2"/>
          <p:cNvSpPr>
            <a:spLocks noGrp="1"/>
          </p:cNvSpPr>
          <p:nvPr>
            <p:ph idx="1"/>
          </p:nvPr>
        </p:nvSpPr>
        <p:spPr/>
        <p:txBody>
          <a:bodyPr>
            <a:normAutofit/>
          </a:bodyPr>
          <a:lstStyle/>
          <a:p>
            <a:pPr algn="l" rtl="0"/>
            <a:r>
              <a:rPr lang="en-US" sz="3200" b="1" dirty="0"/>
              <a:t>A 50-gram oral glucose load is given </a:t>
            </a:r>
            <a:r>
              <a:rPr lang="en-US" sz="3200" b="1" dirty="0">
                <a:solidFill>
                  <a:srgbClr val="FF0000"/>
                </a:solidFill>
              </a:rPr>
              <a:t>without regard to the time elapsed since the last meal </a:t>
            </a:r>
            <a:r>
              <a:rPr lang="en-US" sz="3200" b="1" dirty="0"/>
              <a:t>and </a:t>
            </a:r>
            <a:r>
              <a:rPr lang="en-US" sz="3200" b="1" dirty="0">
                <a:solidFill>
                  <a:srgbClr val="FF0000"/>
                </a:solidFill>
              </a:rPr>
              <a:t>plasma glucose is measured one hour later (sometimes called a glucose challenge test [GCT] or glucose loading test [GLT]). </a:t>
            </a:r>
            <a:endParaRPr lang="en-US" sz="3200" b="1" dirty="0" smtClean="0">
              <a:solidFill>
                <a:srgbClr val="FF0000"/>
              </a:solidFill>
            </a:endParaRPr>
          </a:p>
          <a:p>
            <a:endParaRPr lang="en-US" sz="3200" dirty="0"/>
          </a:p>
        </p:txBody>
      </p:sp>
      <p:sp>
        <p:nvSpPr>
          <p:cNvPr id="5" name="Date Placeholder 4"/>
          <p:cNvSpPr>
            <a:spLocks noGrp="1"/>
          </p:cNvSpPr>
          <p:nvPr>
            <p:ph type="dt" sz="half" idx="10"/>
          </p:nvPr>
        </p:nvSpPr>
        <p:spPr/>
        <p:txBody>
          <a:bodyPr/>
          <a:lstStyle/>
          <a:p>
            <a:fld id="{B2D22A36-1B11-4F96-9F03-011B9E06B82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36</a:t>
            </a:fld>
            <a:endParaRPr lang="en-US"/>
          </a:p>
        </p:txBody>
      </p:sp>
    </p:spTree>
    <p:extLst>
      <p:ext uri="{BB962C8B-B14F-4D97-AF65-F5344CB8AC3E}">
        <p14:creationId xmlns:p14="http://schemas.microsoft.com/office/powerpoint/2010/main" val="1920899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11. 50-gram one-hour glucose screen</a:t>
            </a:r>
            <a:endParaRPr lang="fa-IR" dirty="0"/>
          </a:p>
        </p:txBody>
      </p:sp>
      <p:sp>
        <p:nvSpPr>
          <p:cNvPr id="3" name="Content Placeholder 2"/>
          <p:cNvSpPr>
            <a:spLocks noGrp="1"/>
          </p:cNvSpPr>
          <p:nvPr>
            <p:ph idx="1"/>
          </p:nvPr>
        </p:nvSpPr>
        <p:spPr/>
        <p:txBody>
          <a:bodyPr>
            <a:normAutofit lnSpcReduction="10000"/>
          </a:bodyPr>
          <a:lstStyle/>
          <a:p>
            <a:pPr algn="l" rtl="0"/>
            <a:r>
              <a:rPr lang="en-US" sz="3200" b="1" dirty="0"/>
              <a:t>Glucose concentration should be measured in </a:t>
            </a:r>
            <a:r>
              <a:rPr lang="en-US" sz="3200" b="1" dirty="0">
                <a:solidFill>
                  <a:srgbClr val="FF0000"/>
                </a:solidFill>
              </a:rPr>
              <a:t>venous plasma using an accurate and precise enzymatic method</a:t>
            </a:r>
            <a:r>
              <a:rPr lang="en-US" sz="3200" b="1" dirty="0"/>
              <a:t>. </a:t>
            </a:r>
          </a:p>
          <a:p>
            <a:pPr algn="l" rtl="0"/>
            <a:r>
              <a:rPr lang="en-US" sz="3200" b="1" dirty="0"/>
              <a:t>The following thresholds have been proposed to define a positive screen: </a:t>
            </a:r>
          </a:p>
          <a:p>
            <a:pPr algn="l" rtl="0"/>
            <a:r>
              <a:rPr lang="en-US" sz="3200" b="1" dirty="0">
                <a:solidFill>
                  <a:srgbClr val="FF0000"/>
                </a:solidFill>
              </a:rPr>
              <a:t>≥130 mg/</a:t>
            </a:r>
            <a:r>
              <a:rPr lang="en-US" sz="3200" b="1" dirty="0" err="1">
                <a:solidFill>
                  <a:srgbClr val="FF0000"/>
                </a:solidFill>
              </a:rPr>
              <a:t>dL</a:t>
            </a:r>
            <a:r>
              <a:rPr lang="en-US" sz="3200" b="1" dirty="0">
                <a:solidFill>
                  <a:srgbClr val="FF0000"/>
                </a:solidFill>
              </a:rPr>
              <a:t>, ≥135 mg/</a:t>
            </a:r>
            <a:r>
              <a:rPr lang="en-US" sz="3200" b="1" dirty="0" err="1">
                <a:solidFill>
                  <a:srgbClr val="FF0000"/>
                </a:solidFill>
              </a:rPr>
              <a:t>dL</a:t>
            </a:r>
            <a:r>
              <a:rPr lang="en-US" sz="3200" b="1" dirty="0">
                <a:solidFill>
                  <a:srgbClr val="FF0000"/>
                </a:solidFill>
              </a:rPr>
              <a:t>, or ≥140 mg/</a:t>
            </a:r>
            <a:r>
              <a:rPr lang="en-US" sz="3200" b="1" dirty="0" err="1">
                <a:solidFill>
                  <a:srgbClr val="FF0000"/>
                </a:solidFill>
              </a:rPr>
              <a:t>dL</a:t>
            </a:r>
            <a:r>
              <a:rPr lang="en-US" sz="3200" b="1" dirty="0">
                <a:solidFill>
                  <a:srgbClr val="FF0000"/>
                </a:solidFill>
              </a:rPr>
              <a:t> (7.2 </a:t>
            </a:r>
            <a:r>
              <a:rPr lang="en-US" sz="3200" b="1" dirty="0" err="1">
                <a:solidFill>
                  <a:srgbClr val="FF0000"/>
                </a:solidFill>
              </a:rPr>
              <a:t>mmol</a:t>
            </a:r>
            <a:r>
              <a:rPr lang="en-US" sz="3200" b="1" dirty="0">
                <a:solidFill>
                  <a:srgbClr val="FF0000"/>
                </a:solidFill>
              </a:rPr>
              <a:t>/L, 7.5 </a:t>
            </a:r>
            <a:r>
              <a:rPr lang="en-US" sz="3200" b="1" dirty="0" err="1">
                <a:solidFill>
                  <a:srgbClr val="FF0000"/>
                </a:solidFill>
              </a:rPr>
              <a:t>mmol</a:t>
            </a:r>
            <a:r>
              <a:rPr lang="en-US" sz="3200" b="1" dirty="0">
                <a:solidFill>
                  <a:srgbClr val="FF0000"/>
                </a:solidFill>
              </a:rPr>
              <a:t>/L, or 7.8 </a:t>
            </a:r>
            <a:r>
              <a:rPr lang="en-US" sz="3200" b="1" dirty="0" err="1">
                <a:solidFill>
                  <a:srgbClr val="FF0000"/>
                </a:solidFill>
              </a:rPr>
              <a:t>mmol</a:t>
            </a:r>
            <a:r>
              <a:rPr lang="en-US" sz="3200" b="1" dirty="0">
                <a:solidFill>
                  <a:srgbClr val="FF0000"/>
                </a:solidFill>
              </a:rPr>
              <a:t>/L</a:t>
            </a:r>
            <a:r>
              <a:rPr lang="en-US" sz="3200" dirty="0"/>
              <a: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37</a:t>
            </a:fld>
            <a:endParaRPr lang="en-US"/>
          </a:p>
        </p:txBody>
      </p:sp>
    </p:spTree>
    <p:extLst>
      <p:ext uri="{BB962C8B-B14F-4D97-AF65-F5344CB8AC3E}">
        <p14:creationId xmlns:p14="http://schemas.microsoft.com/office/powerpoint/2010/main" val="272253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11. 50-gram one-hour glucose screen</a:t>
            </a:r>
            <a:endParaRPr lang="en-US" dirty="0"/>
          </a:p>
        </p:txBody>
      </p:sp>
      <p:sp>
        <p:nvSpPr>
          <p:cNvPr id="3" name="Content Placeholder 2"/>
          <p:cNvSpPr>
            <a:spLocks noGrp="1"/>
          </p:cNvSpPr>
          <p:nvPr>
            <p:ph idx="1"/>
          </p:nvPr>
        </p:nvSpPr>
        <p:spPr/>
        <p:txBody>
          <a:bodyPr>
            <a:normAutofit/>
          </a:bodyPr>
          <a:lstStyle/>
          <a:p>
            <a:pPr algn="l" rtl="0"/>
            <a:r>
              <a:rPr lang="en-US" sz="3200" b="1" dirty="0" smtClean="0"/>
              <a:t>Use </a:t>
            </a:r>
            <a:r>
              <a:rPr lang="en-US" sz="3200" b="1" dirty="0"/>
              <a:t>of a lower threshold (≥130 mg/</a:t>
            </a:r>
            <a:r>
              <a:rPr lang="en-US" sz="3200" b="1" dirty="0" err="1"/>
              <a:t>dL</a:t>
            </a:r>
            <a:r>
              <a:rPr lang="en-US" sz="3200" b="1" dirty="0"/>
              <a:t> [7.2 </a:t>
            </a:r>
            <a:r>
              <a:rPr lang="en-US" sz="3200" b="1" dirty="0" err="1"/>
              <a:t>mmol</a:t>
            </a:r>
            <a:r>
              <a:rPr lang="en-US" sz="3200" b="1" dirty="0"/>
              <a:t>/L] with current methodology) </a:t>
            </a:r>
            <a:r>
              <a:rPr lang="en-US" sz="3200" b="1" dirty="0">
                <a:solidFill>
                  <a:srgbClr val="FF0000"/>
                </a:solidFill>
              </a:rPr>
              <a:t>provides greater sensitivity, but results in more false positives and would require administering an oral GTT to more patients </a:t>
            </a:r>
            <a:endParaRPr lang="en-US" sz="3200" b="1" dirty="0" smtClean="0">
              <a:solidFill>
                <a:srgbClr val="FF0000"/>
              </a:solidFill>
            </a:endParaRPr>
          </a:p>
          <a:p>
            <a:pPr algn="l" rtl="0"/>
            <a:endParaRPr lang="en-US" dirty="0"/>
          </a:p>
        </p:txBody>
      </p:sp>
      <p:sp>
        <p:nvSpPr>
          <p:cNvPr id="5" name="Date Placeholder 4"/>
          <p:cNvSpPr>
            <a:spLocks noGrp="1"/>
          </p:cNvSpPr>
          <p:nvPr>
            <p:ph type="dt" sz="half" idx="10"/>
          </p:nvPr>
        </p:nvSpPr>
        <p:spPr/>
        <p:txBody>
          <a:bodyPr/>
          <a:lstStyle/>
          <a:p>
            <a:fld id="{25803041-DA8A-4EA4-9D45-B106461907F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38</a:t>
            </a:fld>
            <a:endParaRPr lang="en-US"/>
          </a:p>
        </p:txBody>
      </p:sp>
    </p:spTree>
    <p:extLst>
      <p:ext uri="{BB962C8B-B14F-4D97-AF65-F5344CB8AC3E}">
        <p14:creationId xmlns:p14="http://schemas.microsoft.com/office/powerpoint/2010/main" val="303311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11. 50-gram one-hour glucose screen</a:t>
            </a:r>
            <a:endParaRPr lang="fa-IR" dirty="0"/>
          </a:p>
        </p:txBody>
      </p:sp>
      <p:sp>
        <p:nvSpPr>
          <p:cNvPr id="3" name="Content Placeholder 2"/>
          <p:cNvSpPr>
            <a:spLocks noGrp="1"/>
          </p:cNvSpPr>
          <p:nvPr>
            <p:ph idx="1"/>
          </p:nvPr>
        </p:nvSpPr>
        <p:spPr/>
        <p:txBody>
          <a:bodyPr/>
          <a:lstStyle/>
          <a:p>
            <a:pPr algn="l" rtl="0"/>
            <a:r>
              <a:rPr lang="en-US" sz="2800" b="1" dirty="0"/>
              <a:t>In a systematic review of cohort studies of screening tests for gestational diabetes by the USPSTF, </a:t>
            </a:r>
            <a:r>
              <a:rPr lang="en-US" sz="2800" b="1" dirty="0">
                <a:solidFill>
                  <a:srgbClr val="FF0000"/>
                </a:solidFill>
              </a:rPr>
              <a:t>at the 130 mg/</a:t>
            </a:r>
            <a:r>
              <a:rPr lang="en-US" sz="2800" b="1" dirty="0" err="1">
                <a:solidFill>
                  <a:srgbClr val="FF0000"/>
                </a:solidFill>
              </a:rPr>
              <a:t>dL</a:t>
            </a:r>
            <a:r>
              <a:rPr lang="en-US" sz="2800" b="1" dirty="0">
                <a:solidFill>
                  <a:srgbClr val="FF0000"/>
                </a:solidFill>
              </a:rPr>
              <a:t> (7.2 </a:t>
            </a:r>
            <a:r>
              <a:rPr lang="en-US" sz="2800" b="1" dirty="0" err="1">
                <a:solidFill>
                  <a:srgbClr val="FF0000"/>
                </a:solidFill>
              </a:rPr>
              <a:t>mmol</a:t>
            </a:r>
            <a:r>
              <a:rPr lang="en-US" sz="2800" b="1" dirty="0">
                <a:solidFill>
                  <a:srgbClr val="FF0000"/>
                </a:solidFill>
              </a:rPr>
              <a:t>/L) threshold, sensitivity and specificity were 88 to 99 percent </a:t>
            </a:r>
            <a:r>
              <a:rPr lang="en-US" sz="2800" b="1" dirty="0"/>
              <a:t>and </a:t>
            </a:r>
            <a:r>
              <a:rPr lang="en-US" sz="2800" b="1" dirty="0">
                <a:solidFill>
                  <a:srgbClr val="FF0000"/>
                </a:solidFill>
              </a:rPr>
              <a:t>66 to 77 percent</a:t>
            </a:r>
            <a:r>
              <a:rPr lang="en-US" sz="2800" b="1" dirty="0"/>
              <a:t>, respectively</a:t>
            </a:r>
          </a:p>
          <a:p>
            <a:pPr algn="l" rtl="0"/>
            <a:r>
              <a:rPr lang="en-US" sz="2800" b="1" dirty="0">
                <a:solidFill>
                  <a:srgbClr val="FF0000"/>
                </a:solidFill>
              </a:rPr>
              <a:t>At the 140 mg/</a:t>
            </a:r>
            <a:r>
              <a:rPr lang="en-US" sz="2800" b="1" dirty="0" err="1">
                <a:solidFill>
                  <a:srgbClr val="FF0000"/>
                </a:solidFill>
              </a:rPr>
              <a:t>dL</a:t>
            </a:r>
            <a:r>
              <a:rPr lang="en-US" sz="2800" b="1" dirty="0">
                <a:solidFill>
                  <a:srgbClr val="FF0000"/>
                </a:solidFill>
              </a:rPr>
              <a:t> (7.8 </a:t>
            </a:r>
            <a:r>
              <a:rPr lang="en-US" sz="2800" b="1" dirty="0" err="1">
                <a:solidFill>
                  <a:srgbClr val="FF0000"/>
                </a:solidFill>
              </a:rPr>
              <a:t>mmol</a:t>
            </a:r>
            <a:r>
              <a:rPr lang="en-US" sz="2800" b="1" dirty="0">
                <a:solidFill>
                  <a:srgbClr val="FF0000"/>
                </a:solidFill>
              </a:rPr>
              <a:t>/L) threshold, sensitivity was lower (70 to 88 percent), but specificity was higher (69 to 89 percent).</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39</a:t>
            </a:fld>
            <a:endParaRPr lang="en-US"/>
          </a:p>
        </p:txBody>
      </p:sp>
    </p:spTree>
    <p:extLst>
      <p:ext uri="{BB962C8B-B14F-4D97-AF65-F5344CB8AC3E}">
        <p14:creationId xmlns:p14="http://schemas.microsoft.com/office/powerpoint/2010/main" val="13357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1. Pathogenesis </a:t>
            </a:r>
            <a:endParaRPr lang="en-US" dirty="0"/>
          </a:p>
        </p:txBody>
      </p:sp>
      <p:sp>
        <p:nvSpPr>
          <p:cNvPr id="3" name="Content Placeholder 2"/>
          <p:cNvSpPr>
            <a:spLocks noGrp="1"/>
          </p:cNvSpPr>
          <p:nvPr>
            <p:ph idx="1"/>
          </p:nvPr>
        </p:nvSpPr>
        <p:spPr/>
        <p:txBody>
          <a:bodyPr/>
          <a:lstStyle/>
          <a:p>
            <a:pPr algn="l" rtl="0"/>
            <a:r>
              <a:rPr lang="en-US" sz="3200" b="1" dirty="0"/>
              <a:t>Gestational diabetes develops during pregnancy </a:t>
            </a:r>
            <a:r>
              <a:rPr lang="en-US" sz="3200" b="1" dirty="0">
                <a:solidFill>
                  <a:srgbClr val="FF0000"/>
                </a:solidFill>
              </a:rPr>
              <a:t>in women whose pancreatic function is insufficient to overcome the insulin resistance </a:t>
            </a:r>
            <a:r>
              <a:rPr lang="en-US" sz="3200" b="1" dirty="0"/>
              <a:t>associated with the pregnant state. </a:t>
            </a:r>
            <a:endParaRPr lang="en-US" sz="3200" b="1" dirty="0" smtClean="0"/>
          </a:p>
          <a:p>
            <a:endParaRPr lang="en-US" dirty="0"/>
          </a:p>
        </p:txBody>
      </p:sp>
      <p:sp>
        <p:nvSpPr>
          <p:cNvPr id="5" name="Date Placeholder 4"/>
          <p:cNvSpPr>
            <a:spLocks noGrp="1"/>
          </p:cNvSpPr>
          <p:nvPr>
            <p:ph type="dt" sz="half" idx="10"/>
          </p:nvPr>
        </p:nvSpPr>
        <p:spPr/>
        <p:txBody>
          <a:bodyPr/>
          <a:lstStyle/>
          <a:p>
            <a:fld id="{F9419495-0BA8-45FB-8A1B-5012A5B0AC1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4</a:t>
            </a:fld>
            <a:endParaRPr lang="en-US"/>
          </a:p>
        </p:txBody>
      </p:sp>
    </p:spTree>
    <p:extLst>
      <p:ext uri="{BB962C8B-B14F-4D97-AF65-F5344CB8AC3E}">
        <p14:creationId xmlns:p14="http://schemas.microsoft.com/office/powerpoint/2010/main" val="3870643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12. </a:t>
            </a:r>
            <a:r>
              <a:rPr lang="en-US" dirty="0" err="1" smtClean="0"/>
              <a:t>Glycated</a:t>
            </a:r>
            <a:r>
              <a:rPr lang="en-US" dirty="0" smtClean="0"/>
              <a:t> </a:t>
            </a:r>
            <a:r>
              <a:rPr lang="en-US" dirty="0"/>
              <a:t>hemoglobin (A1C)  </a:t>
            </a:r>
          </a:p>
        </p:txBody>
      </p:sp>
      <p:sp>
        <p:nvSpPr>
          <p:cNvPr id="3" name="Content Placeholder 2"/>
          <p:cNvSpPr>
            <a:spLocks noGrp="1"/>
          </p:cNvSpPr>
          <p:nvPr>
            <p:ph idx="1"/>
          </p:nvPr>
        </p:nvSpPr>
        <p:spPr/>
        <p:txBody>
          <a:bodyPr>
            <a:normAutofit fontScale="85000" lnSpcReduction="10000"/>
          </a:bodyPr>
          <a:lstStyle/>
          <a:p>
            <a:pPr algn="l" rtl="0"/>
            <a:r>
              <a:rPr lang="en-US" sz="3200" b="1" dirty="0" smtClean="0">
                <a:solidFill>
                  <a:srgbClr val="FF0000"/>
                </a:solidFill>
              </a:rPr>
              <a:t>No </a:t>
            </a:r>
            <a:r>
              <a:rPr lang="en-US" sz="3200" b="1" dirty="0">
                <a:solidFill>
                  <a:srgbClr val="FF0000"/>
                </a:solidFill>
              </a:rPr>
              <a:t>threshold for </a:t>
            </a:r>
            <a:r>
              <a:rPr lang="en-US" sz="3200" b="1" dirty="0" err="1">
                <a:solidFill>
                  <a:srgbClr val="FF0000"/>
                </a:solidFill>
              </a:rPr>
              <a:t>glycated</a:t>
            </a:r>
            <a:r>
              <a:rPr lang="en-US" sz="3200" b="1" dirty="0">
                <a:solidFill>
                  <a:srgbClr val="FF0000"/>
                </a:solidFill>
              </a:rPr>
              <a:t> hemoglobin (A1C) in the second and third trimesters had both good sensitivity and specificity as a screening test </a:t>
            </a:r>
            <a:r>
              <a:rPr lang="en-US" sz="3200" b="1" dirty="0"/>
              <a:t>for gestational diabetes. </a:t>
            </a:r>
            <a:endParaRPr lang="en-US" sz="3200" b="1" dirty="0" smtClean="0"/>
          </a:p>
          <a:p>
            <a:pPr algn="l" rtl="0"/>
            <a:r>
              <a:rPr lang="en-US" sz="3200" b="1" dirty="0" smtClean="0"/>
              <a:t>In </a:t>
            </a:r>
            <a:r>
              <a:rPr lang="en-US" sz="3200" b="1" dirty="0"/>
              <a:t>four studies, A1C thresholds of 5.0, 5.3, 5.5, and 7.5 were evaluated using different diagnostic criteria for gestational </a:t>
            </a:r>
            <a:r>
              <a:rPr lang="en-US" sz="3200" b="1" dirty="0" smtClean="0"/>
              <a:t>diabetes; </a:t>
            </a:r>
            <a:r>
              <a:rPr lang="en-US" sz="3200" b="1" dirty="0">
                <a:solidFill>
                  <a:srgbClr val="FF0000"/>
                </a:solidFill>
              </a:rPr>
              <a:t>there was no clear pattern between A1C level and probability of gestational diabetes across the four studies</a:t>
            </a:r>
            <a:r>
              <a:rPr lang="en-US" sz="3200" b="1" dirty="0"/>
              <a:t>.</a:t>
            </a:r>
          </a:p>
          <a:p>
            <a:pPr algn="l" rtl="0"/>
            <a:endParaRPr lang="en-US" b="1" dirty="0"/>
          </a:p>
        </p:txBody>
      </p:sp>
      <p:sp>
        <p:nvSpPr>
          <p:cNvPr id="5" name="Date Placeholder 4"/>
          <p:cNvSpPr>
            <a:spLocks noGrp="1"/>
          </p:cNvSpPr>
          <p:nvPr>
            <p:ph type="dt" sz="half" idx="10"/>
          </p:nvPr>
        </p:nvSpPr>
        <p:spPr/>
        <p:txBody>
          <a:bodyPr/>
          <a:lstStyle/>
          <a:p>
            <a:fld id="{B7C39791-7CD9-4BE7-8DCD-73EA66EC5034}"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40</a:t>
            </a:fld>
            <a:endParaRPr lang="en-US"/>
          </a:p>
        </p:txBody>
      </p:sp>
    </p:spTree>
    <p:extLst>
      <p:ext uri="{BB962C8B-B14F-4D97-AF65-F5344CB8AC3E}">
        <p14:creationId xmlns:p14="http://schemas.microsoft.com/office/powerpoint/2010/main" val="2700118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13. FBS</a:t>
            </a:r>
            <a:endParaRPr lang="en-US" dirty="0"/>
          </a:p>
        </p:txBody>
      </p:sp>
      <p:sp>
        <p:nvSpPr>
          <p:cNvPr id="3" name="Content Placeholder 2"/>
          <p:cNvSpPr>
            <a:spLocks noGrp="1"/>
          </p:cNvSpPr>
          <p:nvPr>
            <p:ph idx="1"/>
          </p:nvPr>
        </p:nvSpPr>
        <p:spPr/>
        <p:txBody>
          <a:bodyPr>
            <a:normAutofit fontScale="92500"/>
          </a:bodyPr>
          <a:lstStyle/>
          <a:p>
            <a:pPr algn="l" rtl="0"/>
            <a:r>
              <a:rPr lang="en-US" sz="3200" b="1" dirty="0" smtClean="0">
                <a:solidFill>
                  <a:srgbClr val="FF0000"/>
                </a:solidFill>
              </a:rPr>
              <a:t>A </a:t>
            </a:r>
            <a:r>
              <a:rPr lang="en-US" sz="3200" b="1" dirty="0">
                <a:solidFill>
                  <a:srgbClr val="FF0000"/>
                </a:solidFill>
              </a:rPr>
              <a:t>fasting plasma glucose level less than 85 mg/</a:t>
            </a:r>
            <a:r>
              <a:rPr lang="en-US" sz="3200" b="1" dirty="0" err="1">
                <a:solidFill>
                  <a:srgbClr val="FF0000"/>
                </a:solidFill>
              </a:rPr>
              <a:t>dL</a:t>
            </a:r>
            <a:r>
              <a:rPr lang="en-US" sz="3200" b="1" dirty="0">
                <a:solidFill>
                  <a:srgbClr val="FF0000"/>
                </a:solidFill>
              </a:rPr>
              <a:t> (4.7 </a:t>
            </a:r>
            <a:r>
              <a:rPr lang="en-US" sz="3200" b="1" dirty="0" err="1">
                <a:solidFill>
                  <a:srgbClr val="FF0000"/>
                </a:solidFill>
              </a:rPr>
              <a:t>mmol</a:t>
            </a:r>
            <a:r>
              <a:rPr lang="en-US" sz="3200" b="1" dirty="0">
                <a:solidFill>
                  <a:srgbClr val="FF0000"/>
                </a:solidFill>
              </a:rPr>
              <a:t>/L) by 24 weeks of gestation </a:t>
            </a:r>
            <a:r>
              <a:rPr lang="en-US" sz="3200" b="1" dirty="0"/>
              <a:t>performed well for identifying women who </a:t>
            </a:r>
            <a:r>
              <a:rPr lang="en-US" sz="3200" b="1" dirty="0">
                <a:solidFill>
                  <a:srgbClr val="FF0000"/>
                </a:solidFill>
              </a:rPr>
              <a:t>did not have GDM. </a:t>
            </a:r>
            <a:endParaRPr lang="en-US" sz="3200" b="1" dirty="0" smtClean="0">
              <a:solidFill>
                <a:srgbClr val="FF0000"/>
              </a:solidFill>
            </a:endParaRPr>
          </a:p>
          <a:p>
            <a:pPr algn="l" rtl="0"/>
            <a:r>
              <a:rPr lang="en-US" sz="3200" b="1" dirty="0" smtClean="0"/>
              <a:t>However</a:t>
            </a:r>
            <a:r>
              <a:rPr lang="en-US" sz="3200" b="1" dirty="0"/>
              <a:t>, </a:t>
            </a:r>
            <a:r>
              <a:rPr lang="en-US" sz="3200" b="1" dirty="0">
                <a:solidFill>
                  <a:srgbClr val="FF0000"/>
                </a:solidFill>
              </a:rPr>
              <a:t>a value over 85 mg/</a:t>
            </a:r>
            <a:r>
              <a:rPr lang="en-US" sz="3200" b="1" dirty="0" err="1">
                <a:solidFill>
                  <a:srgbClr val="FF0000"/>
                </a:solidFill>
              </a:rPr>
              <a:t>dL</a:t>
            </a:r>
            <a:r>
              <a:rPr lang="en-US" sz="3200" b="1" dirty="0">
                <a:solidFill>
                  <a:srgbClr val="FF0000"/>
                </a:solidFill>
              </a:rPr>
              <a:t> </a:t>
            </a:r>
            <a:r>
              <a:rPr lang="en-US" sz="3200" b="1" dirty="0"/>
              <a:t>(4.7 </a:t>
            </a:r>
            <a:r>
              <a:rPr lang="en-US" sz="3200" b="1" dirty="0" err="1"/>
              <a:t>mmol</a:t>
            </a:r>
            <a:r>
              <a:rPr lang="en-US" sz="3200" b="1" dirty="0"/>
              <a:t>/L) </a:t>
            </a:r>
            <a:r>
              <a:rPr lang="en-US" sz="3200" b="1" dirty="0">
                <a:solidFill>
                  <a:srgbClr val="FF0000"/>
                </a:solidFill>
              </a:rPr>
              <a:t>performed less well </a:t>
            </a:r>
            <a:r>
              <a:rPr lang="en-US" sz="3200" b="1" dirty="0"/>
              <a:t>than the oral glucose challenge test for identifying women with gestational diabetes. </a:t>
            </a:r>
            <a:endParaRPr lang="en-US" sz="3200" b="1" dirty="0" smtClean="0"/>
          </a:p>
        </p:txBody>
      </p:sp>
      <p:sp>
        <p:nvSpPr>
          <p:cNvPr id="5" name="Date Placeholder 4"/>
          <p:cNvSpPr>
            <a:spLocks noGrp="1"/>
          </p:cNvSpPr>
          <p:nvPr>
            <p:ph type="dt" sz="half" idx="10"/>
          </p:nvPr>
        </p:nvSpPr>
        <p:spPr/>
        <p:txBody>
          <a:bodyPr/>
          <a:lstStyle/>
          <a:p>
            <a:fld id="{899D1699-EB77-4723-8006-DB099A064BF4}"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41</a:t>
            </a:fld>
            <a:endParaRPr lang="en-US"/>
          </a:p>
        </p:txBody>
      </p:sp>
    </p:spTree>
    <p:extLst>
      <p:ext uri="{BB962C8B-B14F-4D97-AF65-F5344CB8AC3E}">
        <p14:creationId xmlns:p14="http://schemas.microsoft.com/office/powerpoint/2010/main" val="204334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14. Urine dipstick test</a:t>
            </a:r>
            <a:endParaRPr lang="en-US" dirty="0"/>
          </a:p>
        </p:txBody>
      </p:sp>
      <p:sp>
        <p:nvSpPr>
          <p:cNvPr id="3" name="Content Placeholder 2"/>
          <p:cNvSpPr>
            <a:spLocks noGrp="1"/>
          </p:cNvSpPr>
          <p:nvPr>
            <p:ph idx="1"/>
          </p:nvPr>
        </p:nvSpPr>
        <p:spPr/>
        <p:txBody>
          <a:bodyPr>
            <a:normAutofit/>
          </a:bodyPr>
          <a:lstStyle/>
          <a:p>
            <a:pPr algn="l" rtl="0"/>
            <a:r>
              <a:rPr lang="en-US" sz="3200" b="1" dirty="0" smtClean="0"/>
              <a:t>A </a:t>
            </a:r>
            <a:r>
              <a:rPr lang="en-US" sz="3200" b="1" dirty="0"/>
              <a:t>positive urine dipstick for glycosuria </a:t>
            </a:r>
            <a:r>
              <a:rPr lang="en-US" sz="3200" b="1" dirty="0">
                <a:solidFill>
                  <a:srgbClr val="FF0000"/>
                </a:solidFill>
              </a:rPr>
              <a:t>is not very predictive of GDM and a negative urine dipstick for glycosuria is not very predictive </a:t>
            </a:r>
            <a:r>
              <a:rPr lang="en-US" sz="3200" b="1" dirty="0"/>
              <a:t>of absence of </a:t>
            </a:r>
            <a:r>
              <a:rPr lang="en-US" sz="3200" b="1" dirty="0" smtClean="0"/>
              <a:t>GDM</a:t>
            </a:r>
            <a:endParaRPr lang="en-US" sz="3200" b="1" dirty="0"/>
          </a:p>
        </p:txBody>
      </p:sp>
      <p:sp>
        <p:nvSpPr>
          <p:cNvPr id="5" name="Date Placeholder 4"/>
          <p:cNvSpPr>
            <a:spLocks noGrp="1"/>
          </p:cNvSpPr>
          <p:nvPr>
            <p:ph type="dt" sz="half" idx="10"/>
          </p:nvPr>
        </p:nvSpPr>
        <p:spPr/>
        <p:txBody>
          <a:bodyPr/>
          <a:lstStyle/>
          <a:p>
            <a:fld id="{EA080F49-5B6E-4E4D-B134-BC95423673E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42</a:t>
            </a:fld>
            <a:endParaRPr lang="en-US"/>
          </a:p>
        </p:txBody>
      </p:sp>
    </p:spTree>
    <p:extLst>
      <p:ext uri="{BB962C8B-B14F-4D97-AF65-F5344CB8AC3E}">
        <p14:creationId xmlns:p14="http://schemas.microsoft.com/office/powerpoint/2010/main" val="3372196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r>
              <a:rPr lang="en-US" dirty="0"/>
              <a:t> </a:t>
            </a:r>
          </a:p>
        </p:txBody>
      </p:sp>
      <p:sp>
        <p:nvSpPr>
          <p:cNvPr id="3" name="Content Placeholder 2"/>
          <p:cNvSpPr>
            <a:spLocks noGrp="1"/>
          </p:cNvSpPr>
          <p:nvPr>
            <p:ph idx="1"/>
          </p:nvPr>
        </p:nvSpPr>
        <p:spPr/>
        <p:txBody>
          <a:bodyPr>
            <a:normAutofit/>
          </a:bodyPr>
          <a:lstStyle/>
          <a:p>
            <a:pPr algn="l" rtl="0"/>
            <a:r>
              <a:rPr lang="en-US" sz="2800" b="1" dirty="0"/>
              <a:t>The GTT can be performed as a </a:t>
            </a:r>
            <a:r>
              <a:rPr lang="en-US" sz="2800" b="1" dirty="0">
                <a:solidFill>
                  <a:srgbClr val="FF0000"/>
                </a:solidFill>
              </a:rPr>
              <a:t>75-gram two-hour test or a 100-gram three-hour test</a:t>
            </a:r>
            <a:r>
              <a:rPr lang="en-US" sz="2800" b="1" dirty="0"/>
              <a:t>; there is </a:t>
            </a:r>
            <a:r>
              <a:rPr lang="en-US" sz="2800" b="1" dirty="0">
                <a:solidFill>
                  <a:srgbClr val="FF0000"/>
                </a:solidFill>
              </a:rPr>
              <a:t>no consensus regarding the optimum thresholds for a positive test </a:t>
            </a:r>
            <a:endParaRPr lang="en-US" sz="2800" b="1" dirty="0" smtClean="0">
              <a:solidFill>
                <a:srgbClr val="FF0000"/>
              </a:solidFill>
            </a:endParaRPr>
          </a:p>
          <a:p>
            <a:pPr algn="l" rtl="0"/>
            <a:r>
              <a:rPr lang="en-US" sz="2800" b="1" dirty="0" smtClean="0"/>
              <a:t>Although </a:t>
            </a:r>
            <a:r>
              <a:rPr lang="en-US" sz="2800" b="1" dirty="0"/>
              <a:t>the 100-gram three-hour GTT is typically performed as the second step of the two-step approach while the 75-gram two-hour test is performed as the only test in the one-step approach, </a:t>
            </a:r>
            <a:r>
              <a:rPr lang="en-US" sz="2800" b="1" dirty="0">
                <a:solidFill>
                  <a:srgbClr val="FF0000"/>
                </a:solidFill>
              </a:rPr>
              <a:t>this is arbitrary</a:t>
            </a:r>
            <a:r>
              <a:rPr lang="en-US" sz="2800" b="1" dirty="0"/>
              <a:t>. </a:t>
            </a:r>
          </a:p>
        </p:txBody>
      </p:sp>
      <p:sp>
        <p:nvSpPr>
          <p:cNvPr id="5" name="Date Placeholder 4"/>
          <p:cNvSpPr>
            <a:spLocks noGrp="1"/>
          </p:cNvSpPr>
          <p:nvPr>
            <p:ph type="dt" sz="half" idx="10"/>
          </p:nvPr>
        </p:nvSpPr>
        <p:spPr/>
        <p:txBody>
          <a:bodyPr/>
          <a:lstStyle/>
          <a:p>
            <a:fld id="{1E40C006-0CCD-409D-85BA-366A85E2B18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43</a:t>
            </a:fld>
            <a:endParaRPr lang="en-US"/>
          </a:p>
        </p:txBody>
      </p:sp>
    </p:spTree>
    <p:extLst>
      <p:ext uri="{BB962C8B-B14F-4D97-AF65-F5344CB8AC3E}">
        <p14:creationId xmlns:p14="http://schemas.microsoft.com/office/powerpoint/2010/main" val="480606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fa-IR" dirty="0"/>
          </a:p>
        </p:txBody>
      </p:sp>
      <p:sp>
        <p:nvSpPr>
          <p:cNvPr id="3" name="Content Placeholder 2"/>
          <p:cNvSpPr>
            <a:spLocks noGrp="1"/>
          </p:cNvSpPr>
          <p:nvPr>
            <p:ph idx="1"/>
          </p:nvPr>
        </p:nvSpPr>
        <p:spPr/>
        <p:txBody>
          <a:bodyPr>
            <a:normAutofit fontScale="92500"/>
          </a:bodyPr>
          <a:lstStyle/>
          <a:p>
            <a:pPr algn="l" rtl="0"/>
            <a:r>
              <a:rPr lang="en-US" sz="3200" b="1" dirty="0"/>
              <a:t>In fact, </a:t>
            </a:r>
            <a:r>
              <a:rPr lang="en-US" sz="3200" b="1" dirty="0">
                <a:solidFill>
                  <a:srgbClr val="FF0000"/>
                </a:solidFill>
              </a:rPr>
              <a:t>the Canadian Diabetes Association (CDA) clinical guidelines suggest the 75-gram two-hour GTT as the second step of the two-step approach</a:t>
            </a:r>
          </a:p>
          <a:p>
            <a:pPr algn="l" rtl="0"/>
            <a:r>
              <a:rPr lang="en-US" sz="3200" b="1" dirty="0">
                <a:solidFill>
                  <a:srgbClr val="FF0000"/>
                </a:solidFill>
              </a:rPr>
              <a:t>Carbohydrate loading for three days before </a:t>
            </a:r>
            <a:r>
              <a:rPr lang="en-US" sz="3200" b="1" dirty="0"/>
              <a:t>the test has been recommended, but </a:t>
            </a:r>
            <a:r>
              <a:rPr lang="en-US" sz="3200" b="1" dirty="0">
                <a:solidFill>
                  <a:srgbClr val="FF0000"/>
                </a:solidFill>
              </a:rPr>
              <a:t>is probably not necessary if the patient is not on a low carbohydrate diet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44</a:t>
            </a:fld>
            <a:endParaRPr lang="en-US"/>
          </a:p>
        </p:txBody>
      </p:sp>
    </p:spTree>
    <p:extLst>
      <p:ext uri="{BB962C8B-B14F-4D97-AF65-F5344CB8AC3E}">
        <p14:creationId xmlns:p14="http://schemas.microsoft.com/office/powerpoint/2010/main" val="696150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en-US"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Some clinicians obtain a fasting glucose level before </a:t>
            </a:r>
            <a:r>
              <a:rPr lang="en-US" sz="3200" b="1" dirty="0"/>
              <a:t>administering the GTT. </a:t>
            </a:r>
            <a:endParaRPr lang="en-US" sz="3200" b="1" dirty="0" smtClean="0"/>
          </a:p>
          <a:p>
            <a:pPr algn="l" rtl="0"/>
            <a:r>
              <a:rPr lang="en-US" sz="3200" b="1" dirty="0" smtClean="0">
                <a:solidFill>
                  <a:srgbClr val="FF0000"/>
                </a:solidFill>
              </a:rPr>
              <a:t>If </a:t>
            </a:r>
            <a:r>
              <a:rPr lang="en-US" sz="3200" b="1" dirty="0">
                <a:solidFill>
                  <a:srgbClr val="FF0000"/>
                </a:solidFill>
              </a:rPr>
              <a:t>a 75-gram two-hour GTT is planned and the fasting glucose level is ≥92 mg/</a:t>
            </a:r>
            <a:r>
              <a:rPr lang="en-US" sz="3200" b="1" dirty="0" err="1">
                <a:solidFill>
                  <a:srgbClr val="FF0000"/>
                </a:solidFill>
              </a:rPr>
              <a:t>dL</a:t>
            </a:r>
            <a:r>
              <a:rPr lang="en-US" sz="3200" b="1" dirty="0">
                <a:solidFill>
                  <a:srgbClr val="FF0000"/>
                </a:solidFill>
              </a:rPr>
              <a:t> </a:t>
            </a:r>
            <a:r>
              <a:rPr lang="en-US" sz="3200" b="1" dirty="0"/>
              <a:t>(5.1 </a:t>
            </a:r>
            <a:r>
              <a:rPr lang="en-US" sz="3200" b="1" dirty="0" err="1"/>
              <a:t>mmol</a:t>
            </a:r>
            <a:r>
              <a:rPr lang="en-US" sz="3200" b="1" dirty="0"/>
              <a:t>/L), then the diagnosis of gestational diabetes is made and the </a:t>
            </a:r>
            <a:r>
              <a:rPr lang="en-US" sz="3200" b="1" dirty="0">
                <a:solidFill>
                  <a:srgbClr val="FF0000"/>
                </a:solidFill>
              </a:rPr>
              <a:t>GTT is cancelled</a:t>
            </a:r>
            <a:r>
              <a:rPr lang="en-US" sz="3200" b="1" dirty="0"/>
              <a:t>. </a:t>
            </a:r>
            <a:endParaRPr lang="en-US" sz="3200" b="1" dirty="0" smtClean="0"/>
          </a:p>
          <a:p>
            <a:pPr algn="l" rtl="0"/>
            <a:endParaRPr lang="en-US" b="1" dirty="0"/>
          </a:p>
        </p:txBody>
      </p:sp>
      <p:sp>
        <p:nvSpPr>
          <p:cNvPr id="5" name="Date Placeholder 4"/>
          <p:cNvSpPr>
            <a:spLocks noGrp="1"/>
          </p:cNvSpPr>
          <p:nvPr>
            <p:ph type="dt" sz="half" idx="10"/>
          </p:nvPr>
        </p:nvSpPr>
        <p:spPr/>
        <p:txBody>
          <a:bodyPr/>
          <a:lstStyle/>
          <a:p>
            <a:fld id="{D85A0225-7C06-4D2F-8BD6-3085E710DAC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45</a:t>
            </a:fld>
            <a:endParaRPr lang="en-US"/>
          </a:p>
        </p:txBody>
      </p:sp>
    </p:spTree>
    <p:extLst>
      <p:ext uri="{BB962C8B-B14F-4D97-AF65-F5344CB8AC3E}">
        <p14:creationId xmlns:p14="http://schemas.microsoft.com/office/powerpoint/2010/main" val="3444857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fa-IR" dirty="0"/>
          </a:p>
        </p:txBody>
      </p:sp>
      <p:sp>
        <p:nvSpPr>
          <p:cNvPr id="3" name="Content Placeholder 2"/>
          <p:cNvSpPr>
            <a:spLocks noGrp="1"/>
          </p:cNvSpPr>
          <p:nvPr>
            <p:ph idx="1"/>
          </p:nvPr>
        </p:nvSpPr>
        <p:spPr/>
        <p:txBody>
          <a:bodyPr>
            <a:noAutofit/>
          </a:bodyPr>
          <a:lstStyle/>
          <a:p>
            <a:pPr algn="l" rtl="0"/>
            <a:r>
              <a:rPr lang="en-US" sz="3200" b="1" dirty="0">
                <a:solidFill>
                  <a:srgbClr val="FF0000"/>
                </a:solidFill>
              </a:rPr>
              <a:t>If a 100-gram three-hour GTT is planned, no data support a particular fasting cutoff </a:t>
            </a:r>
            <a:r>
              <a:rPr lang="en-US" sz="3200" b="1" dirty="0"/>
              <a:t>for diagnosing gestational diabetes and </a:t>
            </a:r>
            <a:r>
              <a:rPr lang="en-US" sz="3200" b="1" dirty="0">
                <a:solidFill>
                  <a:srgbClr val="FF0000"/>
                </a:solidFill>
              </a:rPr>
              <a:t>an abnormal fasting glucose level alone is not diagnostic </a:t>
            </a:r>
            <a:r>
              <a:rPr lang="en-US" sz="3200" b="1" dirty="0"/>
              <a:t>of gestational diabetes. </a:t>
            </a:r>
            <a:endParaRPr lang="en-US" sz="3200" b="1" dirty="0" smtClean="0"/>
          </a:p>
          <a:p>
            <a:pPr algn="l" rtl="0"/>
            <a:r>
              <a:rPr lang="en-US" sz="3200" b="1" dirty="0" smtClean="0"/>
              <a:t>However</a:t>
            </a:r>
            <a:r>
              <a:rPr lang="en-US" sz="3200" b="1" dirty="0"/>
              <a:t>, a </a:t>
            </a:r>
            <a:r>
              <a:rPr lang="en-US" sz="3200" b="1" dirty="0">
                <a:solidFill>
                  <a:srgbClr val="FF0000"/>
                </a:solidFill>
              </a:rPr>
              <a:t>glucose level ≥126 mg/</a:t>
            </a:r>
            <a:r>
              <a:rPr lang="en-US" sz="3200" b="1" dirty="0" err="1">
                <a:solidFill>
                  <a:srgbClr val="FF0000"/>
                </a:solidFill>
              </a:rPr>
              <a:t>dL</a:t>
            </a:r>
            <a:r>
              <a:rPr lang="en-US" sz="3200" b="1" dirty="0">
                <a:solidFill>
                  <a:srgbClr val="FF0000"/>
                </a:solidFill>
              </a:rPr>
              <a:t> (7.0 </a:t>
            </a:r>
            <a:r>
              <a:rPr lang="en-US" sz="3200" b="1" dirty="0" err="1">
                <a:solidFill>
                  <a:srgbClr val="FF0000"/>
                </a:solidFill>
              </a:rPr>
              <a:t>mmol</a:t>
            </a:r>
            <a:r>
              <a:rPr lang="en-US" sz="3200" b="1" dirty="0">
                <a:solidFill>
                  <a:srgbClr val="FF0000"/>
                </a:solidFill>
              </a:rPr>
              <a:t>/L) is a reasonable threshold for cancelling the GTT </a:t>
            </a:r>
            <a:r>
              <a:rPr lang="en-US" sz="3200" b="1" dirty="0"/>
              <a:t>as it is diagnostic of diabetes in the general population. </a:t>
            </a:r>
            <a:endParaRPr lang="en-US" sz="3200" b="1" dirty="0" smtClean="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46</a:t>
            </a:fld>
            <a:endParaRPr lang="en-US"/>
          </a:p>
        </p:txBody>
      </p:sp>
    </p:spTree>
    <p:extLst>
      <p:ext uri="{BB962C8B-B14F-4D97-AF65-F5344CB8AC3E}">
        <p14:creationId xmlns:p14="http://schemas.microsoft.com/office/powerpoint/2010/main" val="835289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sz="3200" b="1" dirty="0"/>
              <a:t>This approach requires asking the patient to have blood drawn for her fasting glucose level and then wait for the results before proceeding with the GTT </a:t>
            </a:r>
            <a:r>
              <a:rPr lang="en-US" sz="3200" b="1" dirty="0">
                <a:solidFill>
                  <a:srgbClr val="FF0000"/>
                </a:solidFill>
              </a:rPr>
              <a:t>later on the same day </a:t>
            </a:r>
            <a:r>
              <a:rPr lang="en-US" sz="3200" b="1" dirty="0"/>
              <a:t>(and remain </a:t>
            </a:r>
            <a:r>
              <a:rPr lang="en-US" sz="3200" b="1" dirty="0">
                <a:solidFill>
                  <a:srgbClr val="FF0000"/>
                </a:solidFill>
              </a:rPr>
              <a:t>fasting) or on another day (and fast again), which is cumbersome</a:t>
            </a:r>
            <a:r>
              <a:rPr lang="en-US" sz="3200" b="1" dirty="0"/>
              <a:t>. </a:t>
            </a:r>
          </a:p>
          <a:p>
            <a:pPr algn="l" rtl="0"/>
            <a:r>
              <a:rPr lang="en-US" sz="3200" b="1" dirty="0"/>
              <a:t>As discussed above, </a:t>
            </a:r>
            <a:r>
              <a:rPr lang="en-US" sz="3200" b="1" dirty="0">
                <a:solidFill>
                  <a:srgbClr val="FF0000"/>
                </a:solidFill>
              </a:rPr>
              <a:t>it is not necessary to exclude fasting hyperglycemia to safely perform the test</a:t>
            </a:r>
            <a:r>
              <a:rPr lang="en-US" sz="3200" b="1" dirty="0"/>
              <a:t>. </a:t>
            </a:r>
            <a:endParaRPr lang="fa-IR" sz="3200"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47</a:t>
            </a:fld>
            <a:endParaRPr lang="en-US"/>
          </a:p>
        </p:txBody>
      </p:sp>
    </p:spTree>
    <p:extLst>
      <p:ext uri="{BB962C8B-B14F-4D97-AF65-F5344CB8AC3E}">
        <p14:creationId xmlns:p14="http://schemas.microsoft.com/office/powerpoint/2010/main" val="950776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fa-IR" dirty="0"/>
          </a:p>
        </p:txBody>
      </p:sp>
      <p:sp>
        <p:nvSpPr>
          <p:cNvPr id="3" name="Content Placeholder 2"/>
          <p:cNvSpPr>
            <a:spLocks noGrp="1"/>
          </p:cNvSpPr>
          <p:nvPr>
            <p:ph idx="1"/>
          </p:nvPr>
        </p:nvSpPr>
        <p:spPr/>
        <p:txBody>
          <a:bodyPr/>
          <a:lstStyle/>
          <a:p>
            <a:pPr algn="l" rtl="0"/>
            <a:r>
              <a:rPr lang="en-US" sz="3200" b="1" dirty="0">
                <a:solidFill>
                  <a:srgbClr val="FF0000"/>
                </a:solidFill>
              </a:rPr>
              <a:t>The Carpenter and </a:t>
            </a:r>
            <a:r>
              <a:rPr lang="en-US" sz="3200" b="1" dirty="0" err="1">
                <a:solidFill>
                  <a:srgbClr val="FF0000"/>
                </a:solidFill>
              </a:rPr>
              <a:t>Coustan</a:t>
            </a:r>
            <a:r>
              <a:rPr lang="en-US" sz="3200" b="1" dirty="0">
                <a:solidFill>
                  <a:srgbClr val="FF0000"/>
                </a:solidFill>
              </a:rPr>
              <a:t> values are lower because the thresholds derived from the older </a:t>
            </a:r>
            <a:r>
              <a:rPr lang="en-US" sz="3200" b="1" dirty="0" err="1">
                <a:solidFill>
                  <a:srgbClr val="FF0000"/>
                </a:solidFill>
              </a:rPr>
              <a:t>Somogyi</a:t>
            </a:r>
            <a:r>
              <a:rPr lang="en-US" sz="3200" b="1" dirty="0">
                <a:solidFill>
                  <a:srgbClr val="FF0000"/>
                </a:solidFill>
              </a:rPr>
              <a:t>-Nelson method</a:t>
            </a:r>
            <a:r>
              <a:rPr lang="en-US" sz="3200" b="1" dirty="0"/>
              <a:t> of glucose analysis were also corrected to account for the enzymatic assays currently is use.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48</a:t>
            </a:fld>
            <a:endParaRPr lang="en-US"/>
          </a:p>
        </p:txBody>
      </p:sp>
    </p:spTree>
    <p:extLst>
      <p:ext uri="{BB962C8B-B14F-4D97-AF65-F5344CB8AC3E}">
        <p14:creationId xmlns:p14="http://schemas.microsoft.com/office/powerpoint/2010/main" val="683132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8" y="152400"/>
            <a:ext cx="8956431" cy="667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C64DB40B-59C4-4A8C-A167-C9A6F6C02319}" type="datetime1">
              <a:rPr lang="en-US" smtClean="0"/>
              <a:t>1/18/2018</a:t>
            </a:fld>
            <a:endParaRPr lang="en-US"/>
          </a:p>
        </p:txBody>
      </p:sp>
      <p:sp>
        <p:nvSpPr>
          <p:cNvPr id="2" name="Slide Number Placeholder 1"/>
          <p:cNvSpPr>
            <a:spLocks noGrp="1"/>
          </p:cNvSpPr>
          <p:nvPr>
            <p:ph type="sldNum" sz="quarter" idx="12"/>
          </p:nvPr>
        </p:nvSpPr>
        <p:spPr/>
        <p:txBody>
          <a:bodyPr/>
          <a:lstStyle/>
          <a:p>
            <a:fld id="{28663663-96BB-4148-B321-F815A4ABCF75}" type="slidenum">
              <a:rPr lang="en-US" smtClean="0"/>
              <a:t>49</a:t>
            </a:fld>
            <a:endParaRPr lang="en-US"/>
          </a:p>
        </p:txBody>
      </p:sp>
    </p:spTree>
    <p:extLst>
      <p:ext uri="{BB962C8B-B14F-4D97-AF65-F5344CB8AC3E}">
        <p14:creationId xmlns:p14="http://schemas.microsoft.com/office/powerpoint/2010/main" val="2593309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2. TERMINOLOGY</a:t>
            </a:r>
            <a:r>
              <a:rPr lang="en-US" dirty="0"/>
              <a:t> </a:t>
            </a:r>
          </a:p>
        </p:txBody>
      </p:sp>
      <p:sp>
        <p:nvSpPr>
          <p:cNvPr id="3" name="Content Placeholder 2"/>
          <p:cNvSpPr>
            <a:spLocks noGrp="1"/>
          </p:cNvSpPr>
          <p:nvPr>
            <p:ph idx="1"/>
          </p:nvPr>
        </p:nvSpPr>
        <p:spPr/>
        <p:txBody>
          <a:bodyPr>
            <a:normAutofit/>
          </a:bodyPr>
          <a:lstStyle/>
          <a:p>
            <a:pPr algn="l" rtl="0"/>
            <a:r>
              <a:rPr lang="en-US" sz="2800" b="1" dirty="0"/>
              <a:t>Historically, the term "</a:t>
            </a:r>
            <a:r>
              <a:rPr lang="en-US" sz="2800" b="1" dirty="0">
                <a:solidFill>
                  <a:srgbClr val="FF0000"/>
                </a:solidFill>
              </a:rPr>
              <a:t>gestational diabetes" has been defined as onset or first recognition of abnormal glucose tolerance during </a:t>
            </a:r>
            <a:r>
              <a:rPr lang="en-US" sz="2800" b="1" dirty="0" smtClean="0">
                <a:solidFill>
                  <a:srgbClr val="FF0000"/>
                </a:solidFill>
              </a:rPr>
              <a:t>pregnancy</a:t>
            </a:r>
          </a:p>
          <a:p>
            <a:pPr algn="l" rtl="0"/>
            <a:r>
              <a:rPr lang="en-US" sz="2800" b="1" dirty="0" smtClean="0"/>
              <a:t>The </a:t>
            </a:r>
            <a:r>
              <a:rPr lang="en-US" sz="2800" b="1" dirty="0"/>
              <a:t>American College of Obstetricians and Gynecologists (</a:t>
            </a:r>
            <a:r>
              <a:rPr lang="en-US" sz="2800" b="1" dirty="0">
                <a:solidFill>
                  <a:srgbClr val="FF0000"/>
                </a:solidFill>
              </a:rPr>
              <a:t>ACOG) continues to use this terminology </a:t>
            </a:r>
          </a:p>
        </p:txBody>
      </p:sp>
      <p:sp>
        <p:nvSpPr>
          <p:cNvPr id="5" name="Date Placeholder 4"/>
          <p:cNvSpPr>
            <a:spLocks noGrp="1"/>
          </p:cNvSpPr>
          <p:nvPr>
            <p:ph type="dt" sz="half" idx="10"/>
          </p:nvPr>
        </p:nvSpPr>
        <p:spPr/>
        <p:txBody>
          <a:bodyPr/>
          <a:lstStyle/>
          <a:p>
            <a:fld id="{920C072F-9EE8-488F-A643-98CA51D21EF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5</a:t>
            </a:fld>
            <a:endParaRPr lang="en-US"/>
          </a:p>
        </p:txBody>
      </p:sp>
    </p:spTree>
    <p:extLst>
      <p:ext uri="{BB962C8B-B14F-4D97-AF65-F5344CB8AC3E}">
        <p14:creationId xmlns:p14="http://schemas.microsoft.com/office/powerpoint/2010/main" val="2044165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99"/>
            <a:ext cx="8991600" cy="409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73C4AA35-D1D0-421E-8AF4-B7119A7ADF20}" type="datetime1">
              <a:rPr lang="en-US" smtClean="0"/>
              <a:t>1/18/2018</a:t>
            </a:fld>
            <a:endParaRPr lang="en-US"/>
          </a:p>
        </p:txBody>
      </p:sp>
      <p:sp>
        <p:nvSpPr>
          <p:cNvPr id="2" name="Slide Number Placeholder 1"/>
          <p:cNvSpPr>
            <a:spLocks noGrp="1"/>
          </p:cNvSpPr>
          <p:nvPr>
            <p:ph type="sldNum" sz="quarter" idx="12"/>
          </p:nvPr>
        </p:nvSpPr>
        <p:spPr/>
        <p:txBody>
          <a:bodyPr/>
          <a:lstStyle/>
          <a:p>
            <a:fld id="{28663663-96BB-4148-B321-F815A4ABCF75}" type="slidenum">
              <a:rPr lang="en-US" smtClean="0"/>
              <a:t>50</a:t>
            </a:fld>
            <a:endParaRPr lang="en-US"/>
          </a:p>
        </p:txBody>
      </p:sp>
    </p:spTree>
    <p:extLst>
      <p:ext uri="{BB962C8B-B14F-4D97-AF65-F5344CB8AC3E}">
        <p14:creationId xmlns:p14="http://schemas.microsoft.com/office/powerpoint/2010/main" val="3366511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en-US" dirty="0"/>
          </a:p>
        </p:txBody>
      </p:sp>
      <p:sp>
        <p:nvSpPr>
          <p:cNvPr id="3" name="Content Placeholder 2"/>
          <p:cNvSpPr>
            <a:spLocks noGrp="1"/>
          </p:cNvSpPr>
          <p:nvPr>
            <p:ph idx="1"/>
          </p:nvPr>
        </p:nvSpPr>
        <p:spPr/>
        <p:txBody>
          <a:bodyPr>
            <a:normAutofit/>
          </a:bodyPr>
          <a:lstStyle/>
          <a:p>
            <a:pPr algn="l" rtl="0"/>
            <a:r>
              <a:rPr lang="en-US" sz="2800" b="1" dirty="0"/>
              <a:t>These thresholds are for diagnosis of gestational diabetes. </a:t>
            </a:r>
            <a:endParaRPr lang="en-US" sz="2800" b="1" dirty="0" smtClean="0"/>
          </a:p>
          <a:p>
            <a:pPr algn="l" rtl="0"/>
            <a:r>
              <a:rPr lang="en-US" sz="2800" b="1" dirty="0" smtClean="0"/>
              <a:t>Diagnosis </a:t>
            </a:r>
            <a:r>
              <a:rPr lang="en-US" sz="2800" b="1" dirty="0"/>
              <a:t>of overt diabetes and diabetes in pregnancy are based on different criteria (</a:t>
            </a:r>
            <a:r>
              <a:rPr lang="en-US" sz="2800" b="1" dirty="0" err="1"/>
              <a:t>eg</a:t>
            </a:r>
            <a:r>
              <a:rPr lang="en-US" sz="2800" b="1" dirty="0"/>
              <a:t>, </a:t>
            </a:r>
            <a:r>
              <a:rPr lang="en-US" sz="2800" b="1" dirty="0">
                <a:solidFill>
                  <a:srgbClr val="FF0000"/>
                </a:solidFill>
              </a:rPr>
              <a:t>IADPSG: fasting blood glucose ≥126 mg/</a:t>
            </a:r>
            <a:r>
              <a:rPr lang="en-US" sz="2800" b="1" dirty="0" err="1">
                <a:solidFill>
                  <a:srgbClr val="FF0000"/>
                </a:solidFill>
              </a:rPr>
              <a:t>dL</a:t>
            </a:r>
            <a:r>
              <a:rPr lang="en-US" sz="2800" b="1" dirty="0">
                <a:solidFill>
                  <a:srgbClr val="FF0000"/>
                </a:solidFill>
              </a:rPr>
              <a:t> [7.0 </a:t>
            </a:r>
            <a:r>
              <a:rPr lang="en-US" sz="2800" b="1" dirty="0" err="1">
                <a:solidFill>
                  <a:srgbClr val="FF0000"/>
                </a:solidFill>
              </a:rPr>
              <a:t>mmol</a:t>
            </a:r>
            <a:r>
              <a:rPr lang="en-US" sz="2800" b="1" dirty="0">
                <a:solidFill>
                  <a:srgbClr val="FF0000"/>
                </a:solidFill>
              </a:rPr>
              <a:t>/L] is consistent with overt diabetes; WHO: two-hour glucose ≥200 mg/</a:t>
            </a:r>
            <a:r>
              <a:rPr lang="en-US" sz="2800" b="1" dirty="0" err="1">
                <a:solidFill>
                  <a:srgbClr val="FF0000"/>
                </a:solidFill>
              </a:rPr>
              <a:t>dL</a:t>
            </a:r>
            <a:r>
              <a:rPr lang="en-US" sz="2800" b="1" dirty="0">
                <a:solidFill>
                  <a:srgbClr val="FF0000"/>
                </a:solidFill>
              </a:rPr>
              <a:t> [11.1 </a:t>
            </a:r>
            <a:r>
              <a:rPr lang="en-US" sz="2800" b="1" dirty="0" err="1">
                <a:solidFill>
                  <a:srgbClr val="FF0000"/>
                </a:solidFill>
              </a:rPr>
              <a:t>mmol</a:t>
            </a:r>
            <a:r>
              <a:rPr lang="en-US" sz="2800" b="1" dirty="0">
                <a:solidFill>
                  <a:srgbClr val="FF0000"/>
                </a:solidFill>
              </a:rPr>
              <a:t>/L] following a 75-gram oral glucose load is consistent with diabetes in pregnancy</a:t>
            </a:r>
            <a:r>
              <a:rPr lang="en-US" sz="2800" b="1" dirty="0"/>
              <a:t>).</a:t>
            </a:r>
          </a:p>
          <a:p>
            <a:pPr algn="l" rtl="0"/>
            <a:endParaRPr lang="en-US" dirty="0"/>
          </a:p>
        </p:txBody>
      </p:sp>
      <p:sp>
        <p:nvSpPr>
          <p:cNvPr id="5" name="Date Placeholder 4"/>
          <p:cNvSpPr>
            <a:spLocks noGrp="1"/>
          </p:cNvSpPr>
          <p:nvPr>
            <p:ph type="dt" sz="half" idx="10"/>
          </p:nvPr>
        </p:nvSpPr>
        <p:spPr/>
        <p:txBody>
          <a:bodyPr/>
          <a:lstStyle/>
          <a:p>
            <a:fld id="{EB9D327E-3D8D-4E50-B062-93BCC342DF81}"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51</a:t>
            </a:fld>
            <a:endParaRPr lang="en-US"/>
          </a:p>
        </p:txBody>
      </p:sp>
    </p:spTree>
    <p:extLst>
      <p:ext uri="{BB962C8B-B14F-4D97-AF65-F5344CB8AC3E}">
        <p14:creationId xmlns:p14="http://schemas.microsoft.com/office/powerpoint/2010/main" val="1834334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15. Diagnostic testing methods</a:t>
            </a:r>
            <a:endParaRPr lang="en-US"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Treatment of women who meet either criteria for gestational diabetes </a:t>
            </a:r>
            <a:r>
              <a:rPr lang="en-US" sz="3200" b="1" dirty="0"/>
              <a:t>appears to improve some pregnancy outcomes (</a:t>
            </a:r>
            <a:r>
              <a:rPr lang="en-US" sz="3200" b="1" dirty="0" err="1"/>
              <a:t>eg</a:t>
            </a:r>
            <a:r>
              <a:rPr lang="en-US" sz="3200" b="1" dirty="0"/>
              <a:t>, </a:t>
            </a:r>
            <a:r>
              <a:rPr lang="en-US" sz="3200" b="1" dirty="0">
                <a:solidFill>
                  <a:srgbClr val="FF0000"/>
                </a:solidFill>
              </a:rPr>
              <a:t>pregnancy-induced hypertension, </a:t>
            </a:r>
            <a:r>
              <a:rPr lang="en-US" sz="3200" b="1" dirty="0" err="1">
                <a:solidFill>
                  <a:srgbClr val="FF0000"/>
                </a:solidFill>
              </a:rPr>
              <a:t>macrosomia</a:t>
            </a:r>
            <a:r>
              <a:rPr lang="en-US" sz="3200" b="1" dirty="0">
                <a:solidFill>
                  <a:srgbClr val="FF0000"/>
                </a:solidFill>
              </a:rPr>
              <a:t>, shoulder dystocia</a:t>
            </a:r>
            <a:r>
              <a:rPr lang="en-US" sz="3200" b="1" dirty="0"/>
              <a:t>) </a:t>
            </a:r>
            <a:r>
              <a:rPr lang="en-US" sz="3200" b="1" dirty="0">
                <a:solidFill>
                  <a:srgbClr val="FF0000"/>
                </a:solidFill>
              </a:rPr>
              <a:t>compared with no treatment</a:t>
            </a:r>
            <a:r>
              <a:rPr lang="en-US" sz="3200" b="1" dirty="0"/>
              <a:t>. </a:t>
            </a:r>
            <a:endParaRPr lang="en-US" sz="3200" b="1" dirty="0" smtClean="0"/>
          </a:p>
        </p:txBody>
      </p:sp>
      <p:sp>
        <p:nvSpPr>
          <p:cNvPr id="5" name="Date Placeholder 4"/>
          <p:cNvSpPr>
            <a:spLocks noGrp="1"/>
          </p:cNvSpPr>
          <p:nvPr>
            <p:ph type="dt" sz="half" idx="10"/>
          </p:nvPr>
        </p:nvSpPr>
        <p:spPr/>
        <p:txBody>
          <a:bodyPr/>
          <a:lstStyle/>
          <a:p>
            <a:fld id="{EC9EAE47-AACC-4C7F-AE19-ECFC4526964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52</a:t>
            </a:fld>
            <a:endParaRPr lang="en-US"/>
          </a:p>
        </p:txBody>
      </p:sp>
    </p:spTree>
    <p:extLst>
      <p:ext uri="{BB962C8B-B14F-4D97-AF65-F5344CB8AC3E}">
        <p14:creationId xmlns:p14="http://schemas.microsoft.com/office/powerpoint/2010/main" val="39026635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en-US" dirty="0"/>
          </a:p>
        </p:txBody>
      </p:sp>
      <p:sp>
        <p:nvSpPr>
          <p:cNvPr id="3" name="Content Placeholder 2"/>
          <p:cNvSpPr>
            <a:spLocks noGrp="1"/>
          </p:cNvSpPr>
          <p:nvPr>
            <p:ph idx="1"/>
          </p:nvPr>
        </p:nvSpPr>
        <p:spPr/>
        <p:txBody>
          <a:bodyPr>
            <a:normAutofit lnSpcReduction="10000"/>
          </a:bodyPr>
          <a:lstStyle/>
          <a:p>
            <a:pPr algn="l" rtl="0"/>
            <a:r>
              <a:rPr lang="en-US" sz="2800" b="1" dirty="0" smtClean="0">
                <a:solidFill>
                  <a:srgbClr val="FF0000"/>
                </a:solidFill>
              </a:rPr>
              <a:t>A </a:t>
            </a:r>
            <a:r>
              <a:rPr lang="en-US" sz="2800" b="1" dirty="0">
                <a:solidFill>
                  <a:srgbClr val="FF0000"/>
                </a:solidFill>
              </a:rPr>
              <a:t>2016 systematic review </a:t>
            </a:r>
            <a:r>
              <a:rPr lang="en-US" sz="2800" b="1" dirty="0"/>
              <a:t>including 25 studies noted that women with </a:t>
            </a:r>
            <a:r>
              <a:rPr lang="en-US" sz="2800" b="1" dirty="0">
                <a:solidFill>
                  <a:srgbClr val="FF0000"/>
                </a:solidFill>
              </a:rPr>
              <a:t>one abnormal value on the three-hour, 100-gram oral GTT generally had increased risks for the same poor outcomes as women with two abnormal values </a:t>
            </a:r>
            <a:r>
              <a:rPr lang="en-US" sz="2800" b="1" dirty="0"/>
              <a:t>(</a:t>
            </a:r>
            <a:r>
              <a:rPr lang="en-US" sz="2800" b="1" dirty="0" err="1"/>
              <a:t>ie</a:t>
            </a:r>
            <a:r>
              <a:rPr lang="en-US" sz="2800" b="1" dirty="0"/>
              <a:t>, gestational diabetes </a:t>
            </a:r>
            <a:r>
              <a:rPr lang="en-US" sz="2800" b="1" dirty="0" smtClean="0"/>
              <a:t>mellitus)</a:t>
            </a:r>
          </a:p>
          <a:p>
            <a:pPr algn="l" rtl="0"/>
            <a:r>
              <a:rPr lang="en-US" sz="2800" b="1" dirty="0" smtClean="0"/>
              <a:t>There </a:t>
            </a:r>
            <a:r>
              <a:rPr lang="en-US" sz="2800" b="1" dirty="0"/>
              <a:t>are </a:t>
            </a:r>
            <a:r>
              <a:rPr lang="en-US" sz="2800" b="1" dirty="0">
                <a:solidFill>
                  <a:srgbClr val="FF0000"/>
                </a:solidFill>
              </a:rPr>
              <a:t>no guidelines for the management </a:t>
            </a:r>
            <a:r>
              <a:rPr lang="en-US" sz="2800" b="1" dirty="0"/>
              <a:t>of these women during pregnancy or after delivery; </a:t>
            </a:r>
            <a:r>
              <a:rPr lang="en-US" sz="2800" b="1" dirty="0">
                <a:solidFill>
                  <a:srgbClr val="FF0000"/>
                </a:solidFill>
              </a:rPr>
              <a:t>their management has heretofore been the same as that of women with a normal GTT</a:t>
            </a:r>
            <a:r>
              <a:rPr lang="en-US" sz="2800" b="1" dirty="0"/>
              <a:t>.  </a:t>
            </a:r>
          </a:p>
          <a:p>
            <a:endParaRPr lang="en-US" dirty="0"/>
          </a:p>
        </p:txBody>
      </p:sp>
      <p:sp>
        <p:nvSpPr>
          <p:cNvPr id="5" name="Date Placeholder 4"/>
          <p:cNvSpPr>
            <a:spLocks noGrp="1"/>
          </p:cNvSpPr>
          <p:nvPr>
            <p:ph type="dt" sz="half" idx="10"/>
          </p:nvPr>
        </p:nvSpPr>
        <p:spPr/>
        <p:txBody>
          <a:bodyPr/>
          <a:lstStyle/>
          <a:p>
            <a:fld id="{4F969826-A08A-4CB0-841D-15337772E99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53</a:t>
            </a:fld>
            <a:endParaRPr lang="en-US"/>
          </a:p>
        </p:txBody>
      </p:sp>
    </p:spTree>
    <p:extLst>
      <p:ext uri="{BB962C8B-B14F-4D97-AF65-F5344CB8AC3E}">
        <p14:creationId xmlns:p14="http://schemas.microsoft.com/office/powerpoint/2010/main" val="3283984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en-US" dirty="0"/>
          </a:p>
        </p:txBody>
      </p:sp>
      <p:sp>
        <p:nvSpPr>
          <p:cNvPr id="3" name="Content Placeholder 2"/>
          <p:cNvSpPr>
            <a:spLocks noGrp="1"/>
          </p:cNvSpPr>
          <p:nvPr>
            <p:ph idx="1"/>
          </p:nvPr>
        </p:nvSpPr>
        <p:spPr/>
        <p:txBody>
          <a:bodyPr>
            <a:normAutofit/>
          </a:bodyPr>
          <a:lstStyle/>
          <a:p>
            <a:pPr algn="l" rtl="0"/>
            <a:r>
              <a:rPr lang="en-US" sz="3200" b="1" dirty="0"/>
              <a:t>The </a:t>
            </a:r>
            <a:r>
              <a:rPr lang="en-US" sz="3200" b="1" dirty="0">
                <a:solidFill>
                  <a:srgbClr val="FF0000"/>
                </a:solidFill>
              </a:rPr>
              <a:t>75-gram two-hour oral GTT is diagnostic of gestational diabetes when one glucose value is elevated</a:t>
            </a:r>
            <a:r>
              <a:rPr lang="en-US" sz="3200" b="1" dirty="0"/>
              <a:t>. </a:t>
            </a:r>
            <a:endParaRPr lang="en-US" sz="3200" b="1" dirty="0" smtClean="0"/>
          </a:p>
          <a:p>
            <a:pPr algn="l" rtl="0"/>
            <a:r>
              <a:rPr lang="en-US" sz="3200" b="1" dirty="0" smtClean="0"/>
              <a:t>The </a:t>
            </a:r>
            <a:r>
              <a:rPr lang="en-US" sz="3200" b="1" dirty="0"/>
              <a:t>most commonly used thresholds for defining elevated values have been proposed by the </a:t>
            </a:r>
            <a:r>
              <a:rPr lang="en-US" sz="3200" b="1" dirty="0">
                <a:solidFill>
                  <a:srgbClr val="FF0000"/>
                </a:solidFill>
              </a:rPr>
              <a:t>International Association of Diabetes and Pregnancy Study Groups (</a:t>
            </a:r>
            <a:r>
              <a:rPr lang="en-US" sz="3200" b="1" dirty="0" smtClean="0">
                <a:solidFill>
                  <a:srgbClr val="FF0000"/>
                </a:solidFill>
              </a:rPr>
              <a:t>IADPSG)</a:t>
            </a:r>
          </a:p>
        </p:txBody>
      </p:sp>
      <p:sp>
        <p:nvSpPr>
          <p:cNvPr id="5" name="Date Placeholder 4"/>
          <p:cNvSpPr>
            <a:spLocks noGrp="1"/>
          </p:cNvSpPr>
          <p:nvPr>
            <p:ph type="dt" sz="half" idx="10"/>
          </p:nvPr>
        </p:nvSpPr>
        <p:spPr/>
        <p:txBody>
          <a:bodyPr/>
          <a:lstStyle/>
          <a:p>
            <a:fld id="{64BA5854-5499-4CF3-BDC5-EA07797DF595}"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54</a:t>
            </a:fld>
            <a:endParaRPr lang="en-US"/>
          </a:p>
        </p:txBody>
      </p:sp>
    </p:spTree>
    <p:extLst>
      <p:ext uri="{BB962C8B-B14F-4D97-AF65-F5344CB8AC3E}">
        <p14:creationId xmlns:p14="http://schemas.microsoft.com/office/powerpoint/2010/main" val="2450692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15. Diagnostic testing methods</a:t>
            </a:r>
            <a:endParaRPr lang="fa-IR" dirty="0"/>
          </a:p>
        </p:txBody>
      </p:sp>
      <p:sp>
        <p:nvSpPr>
          <p:cNvPr id="3" name="Content Placeholder 2"/>
          <p:cNvSpPr>
            <a:spLocks noGrp="1"/>
          </p:cNvSpPr>
          <p:nvPr>
            <p:ph idx="1"/>
          </p:nvPr>
        </p:nvSpPr>
        <p:spPr/>
        <p:txBody>
          <a:bodyPr>
            <a:noAutofit/>
          </a:bodyPr>
          <a:lstStyle/>
          <a:p>
            <a:pPr algn="l" rtl="0"/>
            <a:r>
              <a:rPr lang="en-US" sz="3200" b="1" dirty="0"/>
              <a:t>The 75-gram two-hour oral GTT is </a:t>
            </a:r>
            <a:r>
              <a:rPr lang="en-US" sz="3200" b="1" dirty="0">
                <a:solidFill>
                  <a:srgbClr val="FF0000"/>
                </a:solidFill>
              </a:rPr>
              <a:t>more convenient, better tolerated, and more sensitive </a:t>
            </a:r>
            <a:r>
              <a:rPr lang="en-US" sz="3200" b="1" dirty="0"/>
              <a:t>for identifying the pregnancy at risk for adverse outcome than the 100-gram three-hour oral GTT. </a:t>
            </a:r>
          </a:p>
          <a:p>
            <a:pPr algn="l" rtl="0"/>
            <a:r>
              <a:rPr lang="en-US" sz="3200" b="1" dirty="0">
                <a:solidFill>
                  <a:srgbClr val="FF0000"/>
                </a:solidFill>
              </a:rPr>
              <a:t>Increased sensitivity is primarily related to the fact that only one elevated glucose value is needed for a positive test </a:t>
            </a:r>
            <a:r>
              <a:rPr lang="en-US" sz="3200" b="1" dirty="0"/>
              <a:t>although the </a:t>
            </a:r>
            <a:r>
              <a:rPr lang="en-US" sz="3200" b="1" dirty="0">
                <a:solidFill>
                  <a:srgbClr val="FF0000"/>
                </a:solidFill>
              </a:rPr>
              <a:t>cut-offs are also slightly lower</a:t>
            </a:r>
            <a:r>
              <a:rPr lang="en-US" sz="3200" b="1" dirty="0" smtClean="0">
                <a:solidFill>
                  <a:srgbClr val="FF0000"/>
                </a:solidFill>
              </a:rPr>
              <a:t>.</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55</a:t>
            </a:fld>
            <a:endParaRPr lang="en-US"/>
          </a:p>
        </p:txBody>
      </p:sp>
    </p:spTree>
    <p:extLst>
      <p:ext uri="{BB962C8B-B14F-4D97-AF65-F5344CB8AC3E}">
        <p14:creationId xmlns:p14="http://schemas.microsoft.com/office/powerpoint/2010/main" val="670127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7419"/>
            <a:ext cx="8991600" cy="369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4191000"/>
            <a:ext cx="8534400" cy="2215991"/>
          </a:xfrm>
          <a:prstGeom prst="rect">
            <a:avLst/>
          </a:prstGeom>
        </p:spPr>
        <p:txBody>
          <a:bodyPr wrap="square">
            <a:spAutoFit/>
          </a:bodyPr>
          <a:lstStyle/>
          <a:p>
            <a:r>
              <a:rPr lang="en-US" sz="2800" dirty="0"/>
              <a:t>The diagnosis of gestational diabetes is made at 24 to 28 weeks of gestation when one or more plasma glucose values meets or exceeds the above values. </a:t>
            </a:r>
          </a:p>
          <a:p>
            <a:endParaRPr lang="en-US" dirty="0" smtClean="0"/>
          </a:p>
          <a:p>
            <a:r>
              <a:rPr lang="en-US" dirty="0" smtClean="0"/>
              <a:t>ADA</a:t>
            </a:r>
            <a:r>
              <a:rPr lang="en-US" dirty="0"/>
              <a:t>: American Diabetes Association; IADPSG: International Association of the Diabetes and Pregnancy Study Groups.</a:t>
            </a:r>
          </a:p>
        </p:txBody>
      </p:sp>
      <p:sp>
        <p:nvSpPr>
          <p:cNvPr id="4" name="Date Placeholder 3"/>
          <p:cNvSpPr>
            <a:spLocks noGrp="1"/>
          </p:cNvSpPr>
          <p:nvPr>
            <p:ph type="dt" sz="half" idx="10"/>
          </p:nvPr>
        </p:nvSpPr>
        <p:spPr/>
        <p:txBody>
          <a:bodyPr/>
          <a:lstStyle/>
          <a:p>
            <a:fld id="{99DB3798-1F9C-4A84-AD6D-F649B422F205}" type="datetime1">
              <a:rPr lang="en-US" smtClean="0"/>
              <a:t>1/18/2018</a:t>
            </a:fld>
            <a:endParaRPr lang="en-US"/>
          </a:p>
        </p:txBody>
      </p:sp>
      <p:sp>
        <p:nvSpPr>
          <p:cNvPr id="3" name="Slide Number Placeholder 2"/>
          <p:cNvSpPr>
            <a:spLocks noGrp="1"/>
          </p:cNvSpPr>
          <p:nvPr>
            <p:ph type="sldNum" sz="quarter" idx="12"/>
          </p:nvPr>
        </p:nvSpPr>
        <p:spPr/>
        <p:txBody>
          <a:bodyPr/>
          <a:lstStyle/>
          <a:p>
            <a:fld id="{28663663-96BB-4148-B321-F815A4ABCF75}" type="slidenum">
              <a:rPr lang="en-US" smtClean="0"/>
              <a:t>56</a:t>
            </a:fld>
            <a:endParaRPr lang="en-US"/>
          </a:p>
        </p:txBody>
      </p:sp>
    </p:spTree>
    <p:extLst>
      <p:ext uri="{BB962C8B-B14F-4D97-AF65-F5344CB8AC3E}">
        <p14:creationId xmlns:p14="http://schemas.microsoft.com/office/powerpoint/2010/main" val="2856002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8839200" cy="58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E6097BCA-3602-4C9E-B647-1FA738EFAE81}" type="datetime1">
              <a:rPr lang="en-US" smtClean="0"/>
              <a:t>1/18/2018</a:t>
            </a:fld>
            <a:endParaRPr lang="en-US"/>
          </a:p>
        </p:txBody>
      </p:sp>
      <p:sp>
        <p:nvSpPr>
          <p:cNvPr id="2" name="Slide Number Placeholder 1"/>
          <p:cNvSpPr>
            <a:spLocks noGrp="1"/>
          </p:cNvSpPr>
          <p:nvPr>
            <p:ph type="sldNum" sz="quarter" idx="12"/>
          </p:nvPr>
        </p:nvSpPr>
        <p:spPr/>
        <p:txBody>
          <a:bodyPr/>
          <a:lstStyle/>
          <a:p>
            <a:fld id="{28663663-96BB-4148-B321-F815A4ABCF75}" type="slidenum">
              <a:rPr lang="en-US" smtClean="0"/>
              <a:t>57</a:t>
            </a:fld>
            <a:endParaRPr lang="en-US"/>
          </a:p>
        </p:txBody>
      </p:sp>
    </p:spTree>
    <p:extLst>
      <p:ext uri="{BB962C8B-B14F-4D97-AF65-F5344CB8AC3E}">
        <p14:creationId xmlns:p14="http://schemas.microsoft.com/office/powerpoint/2010/main" val="2252477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91600" cy="519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B2C024DE-C3AD-4D74-920E-0173CC5595EB}" type="datetime1">
              <a:rPr lang="en-US" smtClean="0"/>
              <a:t>1/18/2018</a:t>
            </a:fld>
            <a:endParaRPr lang="en-US"/>
          </a:p>
        </p:txBody>
      </p:sp>
      <p:sp>
        <p:nvSpPr>
          <p:cNvPr id="2" name="Slide Number Placeholder 1"/>
          <p:cNvSpPr>
            <a:spLocks noGrp="1"/>
          </p:cNvSpPr>
          <p:nvPr>
            <p:ph type="sldNum" sz="quarter" idx="12"/>
          </p:nvPr>
        </p:nvSpPr>
        <p:spPr/>
        <p:txBody>
          <a:bodyPr/>
          <a:lstStyle/>
          <a:p>
            <a:fld id="{28663663-96BB-4148-B321-F815A4ABCF75}" type="slidenum">
              <a:rPr lang="en-US" smtClean="0"/>
              <a:t>58</a:t>
            </a:fld>
            <a:endParaRPr lang="en-US"/>
          </a:p>
        </p:txBody>
      </p:sp>
    </p:spTree>
    <p:extLst>
      <p:ext uri="{BB962C8B-B14F-4D97-AF65-F5344CB8AC3E}">
        <p14:creationId xmlns:p14="http://schemas.microsoft.com/office/powerpoint/2010/main" val="1615080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t>16. Patients unable to tolerate oral hyperosmolar glucose</a:t>
            </a:r>
            <a:endParaRPr lang="fa-IR" sz="4000"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Serial glucose monitoring </a:t>
            </a:r>
            <a:r>
              <a:rPr lang="en-US" sz="3200" b="1" dirty="0"/>
              <a:t>– </a:t>
            </a:r>
            <a:r>
              <a:rPr lang="en-US" sz="3200" b="1" dirty="0">
                <a:solidFill>
                  <a:srgbClr val="FF0000"/>
                </a:solidFill>
              </a:rPr>
              <a:t>Periodic random fasting and two-hour postprandial blood glucose testing </a:t>
            </a:r>
            <a:r>
              <a:rPr lang="en-US" sz="3200" b="1" dirty="0"/>
              <a:t>is a monitoring option for women at </a:t>
            </a:r>
            <a:r>
              <a:rPr lang="en-US" sz="3200" b="1" dirty="0">
                <a:solidFill>
                  <a:srgbClr val="FF0000"/>
                </a:solidFill>
              </a:rPr>
              <a:t>high risk for gestational diabetes who are unable to tolerate an oral glucose load</a:t>
            </a:r>
            <a:r>
              <a:rPr lang="en-US" sz="3200" b="1" dirty="0"/>
              <a:t>.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59</a:t>
            </a:fld>
            <a:endParaRPr lang="en-US"/>
          </a:p>
        </p:txBody>
      </p:sp>
    </p:spTree>
    <p:extLst>
      <p:ext uri="{BB962C8B-B14F-4D97-AF65-F5344CB8AC3E}">
        <p14:creationId xmlns:p14="http://schemas.microsoft.com/office/powerpoint/2010/main" val="57022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2. TERMINOLOGY</a:t>
            </a:r>
            <a:r>
              <a:rPr lang="en-US" dirty="0"/>
              <a:t> </a:t>
            </a:r>
          </a:p>
        </p:txBody>
      </p:sp>
      <p:sp>
        <p:nvSpPr>
          <p:cNvPr id="3" name="Content Placeholder 2"/>
          <p:cNvSpPr>
            <a:spLocks noGrp="1"/>
          </p:cNvSpPr>
          <p:nvPr>
            <p:ph idx="1"/>
          </p:nvPr>
        </p:nvSpPr>
        <p:spPr/>
        <p:txBody>
          <a:bodyPr>
            <a:normAutofit lnSpcReduction="10000"/>
          </a:bodyPr>
          <a:lstStyle/>
          <a:p>
            <a:pPr algn="l" rtl="0"/>
            <a:r>
              <a:rPr lang="en-US" b="1" dirty="0"/>
              <a:t>In recent years, the </a:t>
            </a:r>
            <a:r>
              <a:rPr lang="en-US" b="1" dirty="0">
                <a:solidFill>
                  <a:srgbClr val="FF0000"/>
                </a:solidFill>
              </a:rPr>
              <a:t>International Association of Diabetes and Pregnancy Study Groups (IADPSG), the American Diabetes Association (ADA), the World Health Organization (WHO), the International Federation of Gynecology and Obstetrics (FIGO), and others </a:t>
            </a:r>
            <a:r>
              <a:rPr lang="en-US" b="1" dirty="0"/>
              <a:t>have attempted to distinguish women with probable </a:t>
            </a:r>
            <a:r>
              <a:rPr lang="en-US" b="1" dirty="0">
                <a:solidFill>
                  <a:srgbClr val="FF0000"/>
                </a:solidFill>
              </a:rPr>
              <a:t>preexisting diabetes that is first recognized during pregnancy from those whose disease is a transient manifestation of pregnancy-related insulin resistance </a:t>
            </a:r>
            <a:endParaRPr lang="en-US" b="1" dirty="0" smtClean="0">
              <a:solidFill>
                <a:srgbClr val="FF0000"/>
              </a:solidFill>
            </a:endParaRPr>
          </a:p>
          <a:p>
            <a:pPr algn="l" rtl="0"/>
            <a:r>
              <a:rPr lang="en-US" b="1" dirty="0"/>
              <a:t>This change acknowledges the </a:t>
            </a:r>
            <a:r>
              <a:rPr lang="en-US" b="1" dirty="0">
                <a:solidFill>
                  <a:srgbClr val="FF0000"/>
                </a:solidFill>
              </a:rPr>
              <a:t>increasing prevalence of undiagnosed type 2 diabetes in </a:t>
            </a:r>
            <a:r>
              <a:rPr lang="en-US" b="1" dirty="0" err="1">
                <a:solidFill>
                  <a:srgbClr val="FF0000"/>
                </a:solidFill>
              </a:rPr>
              <a:t>nonpregnant</a:t>
            </a:r>
            <a:r>
              <a:rPr lang="en-US" b="1" dirty="0">
                <a:solidFill>
                  <a:srgbClr val="FF0000"/>
                </a:solidFill>
              </a:rPr>
              <a:t> women of childbearing age </a:t>
            </a:r>
          </a:p>
        </p:txBody>
      </p:sp>
      <p:sp>
        <p:nvSpPr>
          <p:cNvPr id="5" name="Date Placeholder 4"/>
          <p:cNvSpPr>
            <a:spLocks noGrp="1"/>
          </p:cNvSpPr>
          <p:nvPr>
            <p:ph type="dt" sz="half" idx="10"/>
          </p:nvPr>
        </p:nvSpPr>
        <p:spPr/>
        <p:txBody>
          <a:bodyPr/>
          <a:lstStyle/>
          <a:p>
            <a:fld id="{087289DB-DB65-4A7E-B659-32B42BEF5213}"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6</a:t>
            </a:fld>
            <a:endParaRPr lang="en-US"/>
          </a:p>
        </p:txBody>
      </p:sp>
    </p:spTree>
    <p:extLst>
      <p:ext uri="{BB962C8B-B14F-4D97-AF65-F5344CB8AC3E}">
        <p14:creationId xmlns:p14="http://schemas.microsoft.com/office/powerpoint/2010/main" val="40616817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16. Patients unable to tolerate oral hyperosmolar glucose</a:t>
            </a:r>
            <a:endParaRPr lang="fa-IR" sz="4000" dirty="0"/>
          </a:p>
        </p:txBody>
      </p:sp>
      <p:sp>
        <p:nvSpPr>
          <p:cNvPr id="3" name="Content Placeholder 2"/>
          <p:cNvSpPr>
            <a:spLocks noGrp="1"/>
          </p:cNvSpPr>
          <p:nvPr>
            <p:ph idx="1"/>
          </p:nvPr>
        </p:nvSpPr>
        <p:spPr/>
        <p:txBody>
          <a:bodyPr>
            <a:normAutofit lnSpcReduction="10000"/>
          </a:bodyPr>
          <a:lstStyle/>
          <a:p>
            <a:pPr algn="l" rtl="0"/>
            <a:r>
              <a:rPr lang="en-US" sz="3200" b="1" dirty="0"/>
              <a:t>This approach is also useful for women who have </a:t>
            </a:r>
            <a:r>
              <a:rPr lang="en-US" sz="3200" b="1" dirty="0">
                <a:solidFill>
                  <a:srgbClr val="FF0000"/>
                </a:solidFill>
              </a:rPr>
              <a:t>dumping syndrome after a roux-en-Y gastric bypass procedure</a:t>
            </a:r>
            <a:r>
              <a:rPr lang="en-US" sz="3200" b="1" dirty="0"/>
              <a:t>; these women are unlikely to tolerate a hyperosmolar glucose solution</a:t>
            </a:r>
          </a:p>
          <a:p>
            <a:pPr algn="l" rtl="0"/>
            <a:r>
              <a:rPr lang="en-US" sz="3200" b="1" dirty="0">
                <a:solidFill>
                  <a:srgbClr val="FF0000"/>
                </a:solidFill>
              </a:rPr>
              <a:t>Monitoring glucose values will only identify those cases of GDM that might require intervention </a:t>
            </a:r>
            <a:r>
              <a:rPr lang="en-US" sz="3200" b="1" dirty="0"/>
              <a:t>for hyperglycemia and not all cases of GDM.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60</a:t>
            </a:fld>
            <a:endParaRPr lang="en-US"/>
          </a:p>
        </p:txBody>
      </p:sp>
    </p:spTree>
    <p:extLst>
      <p:ext uri="{BB962C8B-B14F-4D97-AF65-F5344CB8AC3E}">
        <p14:creationId xmlns:p14="http://schemas.microsoft.com/office/powerpoint/2010/main" val="184828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16. Patients unable to tolerate oral hyperosmolar glucose </a:t>
            </a:r>
            <a:r>
              <a:rPr lang="en-US" dirty="0"/>
              <a:t> </a:t>
            </a:r>
          </a:p>
        </p:txBody>
      </p:sp>
      <p:sp>
        <p:nvSpPr>
          <p:cNvPr id="3" name="Content Placeholder 2"/>
          <p:cNvSpPr>
            <a:spLocks noGrp="1"/>
          </p:cNvSpPr>
          <p:nvPr>
            <p:ph idx="1"/>
          </p:nvPr>
        </p:nvSpPr>
        <p:spPr/>
        <p:txBody>
          <a:bodyPr>
            <a:normAutofit/>
          </a:bodyPr>
          <a:lstStyle/>
          <a:p>
            <a:pPr algn="l" rtl="0"/>
            <a:r>
              <a:rPr lang="en-US" sz="2800" b="1" dirty="0" smtClean="0"/>
              <a:t>Test </a:t>
            </a:r>
            <a:r>
              <a:rPr lang="en-US" sz="2800" b="1" dirty="0"/>
              <a:t>alternatives to the glucose challenge test and GTT – The highly concentrated hyperosmolar glucose solution used for the glucose challenge test and GTT can cause </a:t>
            </a:r>
            <a:r>
              <a:rPr lang="en-US" sz="2800" b="1" dirty="0">
                <a:solidFill>
                  <a:srgbClr val="FF0000"/>
                </a:solidFill>
              </a:rPr>
              <a:t>gastric irritation, delayed emptying, and gastrointestinal osmotic imbalance, leading to nausea and, in a small percentage of women, vomiting </a:t>
            </a:r>
            <a:endParaRPr lang="en-US" sz="2800" b="1" dirty="0" smtClean="0">
              <a:solidFill>
                <a:srgbClr val="FF0000"/>
              </a:solidFill>
            </a:endParaRPr>
          </a:p>
          <a:p>
            <a:pPr algn="l" rtl="0"/>
            <a:r>
              <a:rPr lang="en-US" sz="2800" b="1" dirty="0" smtClean="0"/>
              <a:t>Serving </a:t>
            </a:r>
            <a:r>
              <a:rPr lang="en-US" sz="2800" b="1" dirty="0"/>
              <a:t>the </a:t>
            </a:r>
            <a:r>
              <a:rPr lang="en-US" sz="2800" b="1" dirty="0">
                <a:solidFill>
                  <a:srgbClr val="FF0000"/>
                </a:solidFill>
              </a:rPr>
              <a:t>hyperosmolar glucose drink on ice may reduce nausea and vomiting</a:t>
            </a:r>
            <a:r>
              <a:rPr lang="en-US" sz="2800" b="1" dirty="0"/>
              <a:t>, </a:t>
            </a:r>
            <a:endParaRPr lang="en-US" sz="2800" b="1" dirty="0" smtClean="0"/>
          </a:p>
        </p:txBody>
      </p:sp>
      <p:sp>
        <p:nvSpPr>
          <p:cNvPr id="5" name="Date Placeholder 4"/>
          <p:cNvSpPr>
            <a:spLocks noGrp="1"/>
          </p:cNvSpPr>
          <p:nvPr>
            <p:ph type="dt" sz="half" idx="10"/>
          </p:nvPr>
        </p:nvSpPr>
        <p:spPr/>
        <p:txBody>
          <a:bodyPr/>
          <a:lstStyle/>
          <a:p>
            <a:fld id="{50CF1B7C-2AB5-4673-952C-5A79E99019D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61</a:t>
            </a:fld>
            <a:endParaRPr lang="en-US"/>
          </a:p>
        </p:txBody>
      </p:sp>
    </p:spTree>
    <p:extLst>
      <p:ext uri="{BB962C8B-B14F-4D97-AF65-F5344CB8AC3E}">
        <p14:creationId xmlns:p14="http://schemas.microsoft.com/office/powerpoint/2010/main" val="535871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16. Patients unable to tolerate oral hyperosmolar glucose</a:t>
            </a:r>
            <a:endParaRPr lang="fa-IR" sz="4000" dirty="0"/>
          </a:p>
        </p:txBody>
      </p:sp>
      <p:sp>
        <p:nvSpPr>
          <p:cNvPr id="3" name="Content Placeholder 2"/>
          <p:cNvSpPr>
            <a:spLocks noGrp="1"/>
          </p:cNvSpPr>
          <p:nvPr>
            <p:ph idx="1"/>
          </p:nvPr>
        </p:nvSpPr>
        <p:spPr/>
        <p:txBody>
          <a:bodyPr>
            <a:normAutofit fontScale="92500" lnSpcReduction="10000"/>
          </a:bodyPr>
          <a:lstStyle/>
          <a:p>
            <a:pPr algn="l" rtl="0"/>
            <a:r>
              <a:rPr lang="en-US" sz="2800" b="1" dirty="0">
                <a:solidFill>
                  <a:srgbClr val="FF0000"/>
                </a:solidFill>
              </a:rPr>
              <a:t>Alternatives to the oral screening and GTTs </a:t>
            </a:r>
            <a:r>
              <a:rPr lang="en-US" sz="2800" b="1" dirty="0"/>
              <a:t>have been proposed and are better tolerated, but appear to be </a:t>
            </a:r>
            <a:r>
              <a:rPr lang="en-US" sz="2800" b="1" dirty="0">
                <a:solidFill>
                  <a:srgbClr val="FF0000"/>
                </a:solidFill>
              </a:rPr>
              <a:t>less sensitive and have not been validated in large studies</a:t>
            </a:r>
            <a:r>
              <a:rPr lang="en-US" sz="2800" b="1" dirty="0"/>
              <a:t>. </a:t>
            </a:r>
          </a:p>
          <a:p>
            <a:pPr algn="l" rtl="0"/>
            <a:r>
              <a:rPr lang="en-US" sz="2800" b="1" dirty="0"/>
              <a:t>These approaches typically use </a:t>
            </a:r>
            <a:r>
              <a:rPr lang="en-US" sz="2800" b="1" dirty="0">
                <a:solidFill>
                  <a:srgbClr val="FF0000"/>
                </a:solidFill>
              </a:rPr>
              <a:t>candy, a predefined meal, or commercial soft drinks instead of a standard glucose monomer </a:t>
            </a:r>
            <a:r>
              <a:rPr lang="en-US" sz="2800" b="1" dirty="0"/>
              <a:t>or </a:t>
            </a:r>
            <a:r>
              <a:rPr lang="en-US" sz="2800" b="1" dirty="0">
                <a:solidFill>
                  <a:srgbClr val="FF0000"/>
                </a:solidFill>
              </a:rPr>
              <a:t>polymer solution </a:t>
            </a:r>
          </a:p>
          <a:p>
            <a:pPr algn="l" rtl="0"/>
            <a:r>
              <a:rPr lang="en-US" sz="2800" b="1" dirty="0">
                <a:solidFill>
                  <a:srgbClr val="FF0000"/>
                </a:solidFill>
              </a:rPr>
              <a:t>None have been endorsed by the American Diabetes Association (ADA) or American College of Obstetricians and Gynecologists </a:t>
            </a:r>
            <a:r>
              <a:rPr lang="en-US" sz="2800" b="1" dirty="0"/>
              <a:t>(ACOG</a:t>
            </a:r>
            <a:r>
              <a:rPr lang="en-US" sz="2800" b="1" dirty="0" smtClean="0"/>
              <a:t>).</a:t>
            </a:r>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62</a:t>
            </a:fld>
            <a:endParaRPr lang="en-US"/>
          </a:p>
        </p:txBody>
      </p:sp>
    </p:spTree>
    <p:extLst>
      <p:ext uri="{BB962C8B-B14F-4D97-AF65-F5344CB8AC3E}">
        <p14:creationId xmlns:p14="http://schemas.microsoft.com/office/powerpoint/2010/main" val="4058272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17. IDENTIFICATION OF OVERT DIABETES IN EARLY PREGNANCY</a:t>
            </a:r>
            <a:r>
              <a:rPr lang="en-US" dirty="0"/>
              <a:t> </a:t>
            </a:r>
          </a:p>
        </p:txBody>
      </p:sp>
      <p:sp>
        <p:nvSpPr>
          <p:cNvPr id="3" name="Content Placeholder 2"/>
          <p:cNvSpPr>
            <a:spLocks noGrp="1"/>
          </p:cNvSpPr>
          <p:nvPr>
            <p:ph idx="1"/>
          </p:nvPr>
        </p:nvSpPr>
        <p:spPr/>
        <p:txBody>
          <a:bodyPr>
            <a:normAutofit fontScale="92500"/>
          </a:bodyPr>
          <a:lstStyle/>
          <a:p>
            <a:pPr algn="l" rtl="0"/>
            <a:r>
              <a:rPr lang="en-US" sz="3600" b="1" dirty="0"/>
              <a:t>A 2014 United States Preventive Services Task Force (USPSTF) guideline concluded </a:t>
            </a:r>
            <a:r>
              <a:rPr lang="en-US" sz="3600" b="1" dirty="0">
                <a:solidFill>
                  <a:srgbClr val="FF0000"/>
                </a:solidFill>
              </a:rPr>
              <a:t>available evidence was insufficient to assess the balance of benefits and harms of screening for gestational diabetes in asymptomatic pregnant women before 24 weeks of gestation </a:t>
            </a:r>
            <a:endParaRPr lang="en-US" sz="3600" b="1" dirty="0" smtClean="0">
              <a:solidFill>
                <a:srgbClr val="FF0000"/>
              </a:solidFill>
            </a:endParaRPr>
          </a:p>
        </p:txBody>
      </p:sp>
      <p:sp>
        <p:nvSpPr>
          <p:cNvPr id="5" name="Date Placeholder 4"/>
          <p:cNvSpPr>
            <a:spLocks noGrp="1"/>
          </p:cNvSpPr>
          <p:nvPr>
            <p:ph type="dt" sz="half" idx="10"/>
          </p:nvPr>
        </p:nvSpPr>
        <p:spPr/>
        <p:txBody>
          <a:bodyPr/>
          <a:lstStyle/>
          <a:p>
            <a:fld id="{47B379B4-CD47-442B-BCA1-2A9FE71A9EF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63</a:t>
            </a:fld>
            <a:endParaRPr lang="en-US"/>
          </a:p>
        </p:txBody>
      </p:sp>
    </p:spTree>
    <p:extLst>
      <p:ext uri="{BB962C8B-B14F-4D97-AF65-F5344CB8AC3E}">
        <p14:creationId xmlns:p14="http://schemas.microsoft.com/office/powerpoint/2010/main" val="112461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t>17. IDENTIFICATION OF OVERT DIABETES IN EARLY PREGNANCY</a:t>
            </a:r>
            <a:endParaRPr lang="fa-IR" sz="4000" dirty="0"/>
          </a:p>
        </p:txBody>
      </p:sp>
      <p:sp>
        <p:nvSpPr>
          <p:cNvPr id="3" name="Content Placeholder 2"/>
          <p:cNvSpPr>
            <a:spLocks noGrp="1"/>
          </p:cNvSpPr>
          <p:nvPr>
            <p:ph idx="1"/>
          </p:nvPr>
        </p:nvSpPr>
        <p:spPr/>
        <p:txBody>
          <a:bodyPr/>
          <a:lstStyle/>
          <a:p>
            <a:pPr algn="l" rtl="0"/>
            <a:r>
              <a:rPr lang="en-US" sz="3200" b="1" dirty="0" smtClean="0"/>
              <a:t>While </a:t>
            </a:r>
            <a:r>
              <a:rPr lang="en-US" sz="3200" b="1" dirty="0"/>
              <a:t>the International Association of Diabetes and Pregnancy Study Groups (IADPSG) suggested that the decision to test for diabetes at the </a:t>
            </a:r>
            <a:r>
              <a:rPr lang="en-US" sz="3200" b="1" dirty="0">
                <a:solidFill>
                  <a:srgbClr val="FF0000"/>
                </a:solidFill>
              </a:rPr>
              <a:t>first prenatal visit </a:t>
            </a:r>
            <a:r>
              <a:rPr lang="en-US" sz="3200" b="1" dirty="0"/>
              <a:t>should be based upon the </a:t>
            </a:r>
            <a:r>
              <a:rPr lang="en-US" sz="3200" b="1" dirty="0">
                <a:solidFill>
                  <a:srgbClr val="FF0000"/>
                </a:solidFill>
              </a:rPr>
              <a:t>background frequency of abnormal glucose metabolism in the population and on local circumstances</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64</a:t>
            </a:fld>
            <a:endParaRPr lang="en-US"/>
          </a:p>
        </p:txBody>
      </p:sp>
    </p:spTree>
    <p:extLst>
      <p:ext uri="{BB962C8B-B14F-4D97-AF65-F5344CB8AC3E}">
        <p14:creationId xmlns:p14="http://schemas.microsoft.com/office/powerpoint/2010/main" val="2923756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17. IDENTIFICATION OF OVERT DIABETES IN EARLY PREGNANCY</a:t>
            </a:r>
            <a:endParaRPr lang="fa-IR" sz="4000" dirty="0"/>
          </a:p>
        </p:txBody>
      </p:sp>
      <p:sp>
        <p:nvSpPr>
          <p:cNvPr id="3" name="Content Placeholder 2"/>
          <p:cNvSpPr>
            <a:spLocks noGrp="1"/>
          </p:cNvSpPr>
          <p:nvPr>
            <p:ph idx="1"/>
          </p:nvPr>
        </p:nvSpPr>
        <p:spPr/>
        <p:txBody>
          <a:bodyPr>
            <a:normAutofit lnSpcReduction="10000"/>
          </a:bodyPr>
          <a:lstStyle/>
          <a:p>
            <a:pPr algn="l" rtl="0"/>
            <a:r>
              <a:rPr lang="en-US" sz="2800" b="1" dirty="0"/>
              <a:t>In agreement with the American Diabetes Association (ADA), the American College of Obstetricians and Gynecologists (ACOG) suggests </a:t>
            </a:r>
            <a:r>
              <a:rPr lang="en-US" sz="2800" b="1" dirty="0">
                <a:solidFill>
                  <a:srgbClr val="FF0000"/>
                </a:solidFill>
              </a:rPr>
              <a:t>early pregnancy testing for undiagnosed type 2 diabetes in women with risk factors</a:t>
            </a:r>
          </a:p>
          <a:p>
            <a:pPr algn="l" rtl="0"/>
            <a:r>
              <a:rPr lang="en-US" sz="2800" b="1" dirty="0"/>
              <a:t>The ADA suggests identifying women at increased risk based on being </a:t>
            </a:r>
            <a:r>
              <a:rPr lang="en-US" sz="2800" b="1" dirty="0">
                <a:solidFill>
                  <a:srgbClr val="FF0000"/>
                </a:solidFill>
              </a:rPr>
              <a:t>overweight or obese (BMI ≥25 kg/m</a:t>
            </a:r>
            <a:r>
              <a:rPr lang="en-US" sz="2800" b="1" baseline="30000" dirty="0">
                <a:solidFill>
                  <a:srgbClr val="FF0000"/>
                </a:solidFill>
              </a:rPr>
              <a:t>2</a:t>
            </a:r>
            <a:r>
              <a:rPr lang="en-US" sz="2800" b="1" dirty="0">
                <a:solidFill>
                  <a:srgbClr val="FF0000"/>
                </a:solidFill>
              </a:rPr>
              <a:t> or ≥23 kg/m</a:t>
            </a:r>
            <a:r>
              <a:rPr lang="en-US" sz="2800" b="1" baseline="30000" dirty="0">
                <a:solidFill>
                  <a:srgbClr val="FF0000"/>
                </a:solidFill>
              </a:rPr>
              <a:t>2</a:t>
            </a:r>
            <a:r>
              <a:rPr lang="en-US" sz="2800" b="1" dirty="0">
                <a:solidFill>
                  <a:srgbClr val="FF0000"/>
                </a:solidFill>
              </a:rPr>
              <a:t> in Asian Americans) and having one or more of the following </a:t>
            </a:r>
            <a:endParaRPr lang="en-US" sz="2800"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65</a:t>
            </a:fld>
            <a:endParaRPr lang="en-US"/>
          </a:p>
        </p:txBody>
      </p:sp>
    </p:spTree>
    <p:extLst>
      <p:ext uri="{BB962C8B-B14F-4D97-AF65-F5344CB8AC3E}">
        <p14:creationId xmlns:p14="http://schemas.microsoft.com/office/powerpoint/2010/main" val="3619310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4000" b="1" dirty="0"/>
              <a:t>17. IDENTIFICATION OF OVERT DIABETES IN EARLY PREGNANCY </a:t>
            </a:r>
            <a:r>
              <a:rPr lang="en-US" sz="4000" dirty="0"/>
              <a:t> </a:t>
            </a:r>
          </a:p>
        </p:txBody>
      </p:sp>
      <p:sp>
        <p:nvSpPr>
          <p:cNvPr id="3" name="Content Placeholder 2"/>
          <p:cNvSpPr>
            <a:spLocks noGrp="1"/>
          </p:cNvSpPr>
          <p:nvPr>
            <p:ph idx="1"/>
          </p:nvPr>
        </p:nvSpPr>
        <p:spPr/>
        <p:txBody>
          <a:bodyPr>
            <a:normAutofit fontScale="85000" lnSpcReduction="10000"/>
          </a:bodyPr>
          <a:lstStyle/>
          <a:p>
            <a:pPr marL="0" indent="0" algn="l" rtl="0">
              <a:buNone/>
            </a:pPr>
            <a:r>
              <a:rPr lang="en-US" dirty="0"/>
              <a:t>●</a:t>
            </a:r>
            <a:r>
              <a:rPr lang="en-US" b="1" dirty="0"/>
              <a:t>GDM in a previous pregnancy</a:t>
            </a:r>
          </a:p>
          <a:p>
            <a:pPr marL="0" indent="0" algn="l" rtl="0">
              <a:buNone/>
            </a:pPr>
            <a:r>
              <a:rPr lang="en-US" b="1" dirty="0"/>
              <a:t>●A1C ≥5.7 percent (39 </a:t>
            </a:r>
            <a:r>
              <a:rPr lang="en-US" b="1" dirty="0" err="1"/>
              <a:t>mmol</a:t>
            </a:r>
            <a:r>
              <a:rPr lang="en-US" b="1" dirty="0"/>
              <a:t>/</a:t>
            </a:r>
            <a:r>
              <a:rPr lang="en-US" b="1" dirty="0" err="1"/>
              <a:t>mol</a:t>
            </a:r>
            <a:r>
              <a:rPr lang="en-US" b="1" dirty="0"/>
              <a:t>), impaired glucose tolerance, or impaired fasting glucose on previous testing</a:t>
            </a:r>
          </a:p>
          <a:p>
            <a:pPr marL="0" indent="0" algn="l" rtl="0">
              <a:buNone/>
            </a:pPr>
            <a:r>
              <a:rPr lang="en-US" b="1" dirty="0"/>
              <a:t>●First-degree relative with diabetes</a:t>
            </a:r>
          </a:p>
          <a:p>
            <a:pPr marL="0" indent="0" algn="l" rtl="0">
              <a:buNone/>
            </a:pPr>
            <a:r>
              <a:rPr lang="en-US" b="1" dirty="0"/>
              <a:t>●High-risk race/ethnicity (</a:t>
            </a:r>
            <a:r>
              <a:rPr lang="en-US" b="1" dirty="0" err="1"/>
              <a:t>eg</a:t>
            </a:r>
            <a:r>
              <a:rPr lang="en-US" b="1" dirty="0"/>
              <a:t>, African American, Latino, Native American, Asian American, Pacific Islander)</a:t>
            </a:r>
          </a:p>
          <a:p>
            <a:pPr marL="0" indent="0" algn="l" rtl="0">
              <a:buNone/>
            </a:pPr>
            <a:r>
              <a:rPr lang="en-US" b="1" dirty="0"/>
              <a:t>●History of cardiovascular disease</a:t>
            </a:r>
          </a:p>
          <a:p>
            <a:pPr marL="0" indent="0" algn="l" rtl="0">
              <a:buNone/>
            </a:pPr>
            <a:r>
              <a:rPr lang="en-US" b="1" dirty="0"/>
              <a:t>●Hypertension (≥140/90 mmHg or on therapy for hypertension)</a:t>
            </a:r>
          </a:p>
          <a:p>
            <a:pPr marL="0" indent="0" algn="l" rtl="0">
              <a:buNone/>
            </a:pPr>
            <a:r>
              <a:rPr lang="en-US" b="1" dirty="0"/>
              <a:t>●HDL cholesterol level &lt;35 mg/</a:t>
            </a:r>
            <a:r>
              <a:rPr lang="en-US" b="1" dirty="0" err="1"/>
              <a:t>dL</a:t>
            </a:r>
            <a:r>
              <a:rPr lang="en-US" b="1" dirty="0"/>
              <a:t> (0.90 </a:t>
            </a:r>
            <a:r>
              <a:rPr lang="en-US" b="1" dirty="0" err="1"/>
              <a:t>mmol</a:t>
            </a:r>
            <a:r>
              <a:rPr lang="en-US" b="1" dirty="0"/>
              <a:t>/L) and/or a triglyceride level &gt;250 mg/</a:t>
            </a:r>
            <a:r>
              <a:rPr lang="en-US" b="1" dirty="0" err="1"/>
              <a:t>dL</a:t>
            </a:r>
            <a:r>
              <a:rPr lang="en-US" b="1" dirty="0"/>
              <a:t> (2.82 </a:t>
            </a:r>
            <a:r>
              <a:rPr lang="en-US" b="1" dirty="0" err="1"/>
              <a:t>mmol</a:t>
            </a:r>
            <a:r>
              <a:rPr lang="en-US" b="1" dirty="0"/>
              <a:t>/L)</a:t>
            </a:r>
          </a:p>
          <a:p>
            <a:pPr marL="0" indent="0" algn="l" rtl="0">
              <a:buNone/>
            </a:pPr>
            <a:r>
              <a:rPr lang="en-US" b="1" dirty="0"/>
              <a:t>●Polycystic ovary syndrome</a:t>
            </a:r>
          </a:p>
          <a:p>
            <a:pPr marL="0" indent="0" algn="l" rtl="0">
              <a:buNone/>
            </a:pPr>
            <a:r>
              <a:rPr lang="en-US" b="1" dirty="0"/>
              <a:t>●Physical inactivity</a:t>
            </a:r>
          </a:p>
          <a:p>
            <a:pPr marL="0" indent="0" algn="l" rtl="0">
              <a:buNone/>
            </a:pPr>
            <a:r>
              <a:rPr lang="en-US" b="1" dirty="0"/>
              <a:t>●Other clinical condition associated with insulin resistance (</a:t>
            </a:r>
            <a:r>
              <a:rPr lang="en-US" b="1" dirty="0" err="1"/>
              <a:t>eg</a:t>
            </a:r>
            <a:r>
              <a:rPr lang="en-US" b="1" dirty="0"/>
              <a:t>, severe obesity, </a:t>
            </a:r>
            <a:r>
              <a:rPr lang="en-US" b="1" dirty="0" err="1"/>
              <a:t>acanthosis</a:t>
            </a:r>
            <a:r>
              <a:rPr lang="en-US" b="1" dirty="0"/>
              <a:t> </a:t>
            </a:r>
            <a:r>
              <a:rPr lang="en-US" b="1" dirty="0" err="1"/>
              <a:t>nigricans</a:t>
            </a:r>
            <a:r>
              <a:rPr lang="en-US" b="1" dirty="0"/>
              <a:t>)</a:t>
            </a:r>
          </a:p>
          <a:p>
            <a:pPr algn="l" rtl="0"/>
            <a:endParaRPr lang="en-US" b="1" dirty="0"/>
          </a:p>
        </p:txBody>
      </p:sp>
      <p:sp>
        <p:nvSpPr>
          <p:cNvPr id="5" name="Date Placeholder 4"/>
          <p:cNvSpPr>
            <a:spLocks noGrp="1"/>
          </p:cNvSpPr>
          <p:nvPr>
            <p:ph type="dt" sz="half" idx="10"/>
          </p:nvPr>
        </p:nvSpPr>
        <p:spPr/>
        <p:txBody>
          <a:bodyPr/>
          <a:lstStyle/>
          <a:p>
            <a:fld id="{03F501D7-13A1-4F88-B88C-29B1BEB1234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66</a:t>
            </a:fld>
            <a:endParaRPr lang="en-US"/>
          </a:p>
        </p:txBody>
      </p:sp>
    </p:spTree>
    <p:extLst>
      <p:ext uri="{BB962C8B-B14F-4D97-AF65-F5344CB8AC3E}">
        <p14:creationId xmlns:p14="http://schemas.microsoft.com/office/powerpoint/2010/main" val="3253220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18. Initial </a:t>
            </a:r>
            <a:r>
              <a:rPr lang="en-US" b="1" dirty="0"/>
              <a:t>prenatal visit</a:t>
            </a:r>
            <a:r>
              <a:rPr lang="en-US" dirty="0"/>
              <a:t> </a:t>
            </a:r>
          </a:p>
        </p:txBody>
      </p:sp>
      <p:sp>
        <p:nvSpPr>
          <p:cNvPr id="3" name="Content Placeholder 2"/>
          <p:cNvSpPr>
            <a:spLocks noGrp="1"/>
          </p:cNvSpPr>
          <p:nvPr>
            <p:ph idx="1"/>
          </p:nvPr>
        </p:nvSpPr>
        <p:spPr/>
        <p:txBody>
          <a:bodyPr>
            <a:normAutofit fontScale="85000" lnSpcReduction="10000"/>
          </a:bodyPr>
          <a:lstStyle/>
          <a:p>
            <a:pPr algn="l" rtl="0"/>
            <a:r>
              <a:rPr lang="en-US" sz="3200" b="1" dirty="0"/>
              <a:t>The authors perform universal testing for overt diabetes at the </a:t>
            </a:r>
            <a:r>
              <a:rPr lang="en-US" sz="3200" b="1" dirty="0">
                <a:solidFill>
                  <a:srgbClr val="FF0000"/>
                </a:solidFill>
              </a:rPr>
              <a:t>initial prenatal visit by checking A1C; a diagnosis of overt diabetes is made when A1C is ≥6.5 percent </a:t>
            </a:r>
            <a:r>
              <a:rPr lang="en-US" sz="3200" b="1" dirty="0"/>
              <a:t>(≥48 </a:t>
            </a:r>
            <a:r>
              <a:rPr lang="en-US" sz="3200" b="1" dirty="0" err="1" smtClean="0"/>
              <a:t>mmol</a:t>
            </a:r>
            <a:r>
              <a:rPr lang="en-US" sz="3200" b="1" dirty="0" smtClean="0"/>
              <a:t>/</a:t>
            </a:r>
            <a:r>
              <a:rPr lang="en-US" sz="3200" b="1" dirty="0" err="1" smtClean="0"/>
              <a:t>mol</a:t>
            </a:r>
            <a:r>
              <a:rPr lang="en-US" sz="3200" b="1" dirty="0" smtClean="0"/>
              <a:t>)</a:t>
            </a:r>
          </a:p>
          <a:p>
            <a:pPr algn="l" rtl="0"/>
            <a:r>
              <a:rPr lang="en-US" sz="3200" b="1" dirty="0">
                <a:solidFill>
                  <a:srgbClr val="FF0000"/>
                </a:solidFill>
              </a:rPr>
              <a:t>Checking A1C rather than fasting glucose concentration is a practical approach because most patients are not fasting </a:t>
            </a:r>
            <a:r>
              <a:rPr lang="en-US" sz="3200" b="1" dirty="0"/>
              <a:t>when their initial prenatal laboratory tests are drawn. </a:t>
            </a:r>
          </a:p>
          <a:p>
            <a:pPr algn="l" rtl="0"/>
            <a:r>
              <a:rPr lang="en-US" sz="3200" b="1" dirty="0"/>
              <a:t>However, a </a:t>
            </a:r>
            <a:r>
              <a:rPr lang="en-US" sz="3200" b="1" dirty="0">
                <a:solidFill>
                  <a:srgbClr val="FF0000"/>
                </a:solidFill>
              </a:rPr>
              <a:t>fasting glucose ≥126 mg/</a:t>
            </a:r>
            <a:r>
              <a:rPr lang="en-US" sz="3200" b="1" dirty="0" err="1">
                <a:solidFill>
                  <a:srgbClr val="FF0000"/>
                </a:solidFill>
              </a:rPr>
              <a:t>dL</a:t>
            </a:r>
            <a:r>
              <a:rPr lang="en-US" sz="3200" b="1" dirty="0">
                <a:solidFill>
                  <a:srgbClr val="FF0000"/>
                </a:solidFill>
              </a:rPr>
              <a:t> (7.0 </a:t>
            </a:r>
            <a:r>
              <a:rPr lang="en-US" sz="3200" b="1" dirty="0" err="1">
                <a:solidFill>
                  <a:srgbClr val="FF0000"/>
                </a:solidFill>
              </a:rPr>
              <a:t>mmol</a:t>
            </a:r>
            <a:r>
              <a:rPr lang="en-US" sz="3200" b="1" dirty="0">
                <a:solidFill>
                  <a:srgbClr val="FF0000"/>
                </a:solidFill>
              </a:rPr>
              <a:t>/L), if available, is diagnostic of overt </a:t>
            </a:r>
            <a:r>
              <a:rPr lang="en-US" sz="3200" b="1" dirty="0" smtClean="0">
                <a:solidFill>
                  <a:srgbClr val="FF0000"/>
                </a:solidFill>
              </a:rPr>
              <a:t>diabetes</a:t>
            </a:r>
            <a:endParaRPr lang="en-US" sz="3200" b="1" dirty="0" smtClean="0"/>
          </a:p>
        </p:txBody>
      </p:sp>
      <p:sp>
        <p:nvSpPr>
          <p:cNvPr id="5" name="Date Placeholder 4"/>
          <p:cNvSpPr>
            <a:spLocks noGrp="1"/>
          </p:cNvSpPr>
          <p:nvPr>
            <p:ph type="dt" sz="half" idx="10"/>
          </p:nvPr>
        </p:nvSpPr>
        <p:spPr/>
        <p:txBody>
          <a:bodyPr/>
          <a:lstStyle/>
          <a:p>
            <a:fld id="{8D099ED2-85FF-4FEB-AF70-1F16D444E45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67</a:t>
            </a:fld>
            <a:endParaRPr lang="en-US"/>
          </a:p>
        </p:txBody>
      </p:sp>
    </p:spTree>
    <p:extLst>
      <p:ext uri="{BB962C8B-B14F-4D97-AF65-F5344CB8AC3E}">
        <p14:creationId xmlns:p14="http://schemas.microsoft.com/office/powerpoint/2010/main" val="3926629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18. Initial prenatal visit</a:t>
            </a:r>
            <a:endParaRPr lang="en-US"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We acknowledge that A1C is not a suitable test to detect mildly impaired glucose tolerance</a:t>
            </a:r>
            <a:r>
              <a:rPr lang="en-US" sz="3200" b="1" dirty="0"/>
              <a:t>. </a:t>
            </a:r>
            <a:endParaRPr lang="en-US" sz="3200" b="1" dirty="0" smtClean="0"/>
          </a:p>
          <a:p>
            <a:pPr algn="l" rtl="0"/>
            <a:r>
              <a:rPr lang="en-US" sz="3200" b="1" dirty="0" smtClean="0"/>
              <a:t>To </a:t>
            </a:r>
            <a:r>
              <a:rPr lang="en-US" sz="3200" b="1" dirty="0"/>
              <a:t>identify pregnant women with </a:t>
            </a:r>
            <a:r>
              <a:rPr lang="en-US" sz="3200" b="1" dirty="0">
                <a:solidFill>
                  <a:srgbClr val="FF0000"/>
                </a:solidFill>
              </a:rPr>
              <a:t>mildly impaired glucose tolerance, the authors perform a glucose tolerance test (GTT) when A1C is 5.7 to 6.4 percent (39 to 46 </a:t>
            </a:r>
            <a:r>
              <a:rPr lang="en-US" sz="3200" b="1" dirty="0" err="1">
                <a:solidFill>
                  <a:srgbClr val="FF0000"/>
                </a:solidFill>
              </a:rPr>
              <a:t>mmol</a:t>
            </a:r>
            <a:r>
              <a:rPr lang="en-US" sz="3200" b="1" dirty="0">
                <a:solidFill>
                  <a:srgbClr val="FF0000"/>
                </a:solidFill>
              </a:rPr>
              <a:t>/</a:t>
            </a:r>
            <a:r>
              <a:rPr lang="en-US" sz="3200" b="1" dirty="0" err="1">
                <a:solidFill>
                  <a:srgbClr val="FF0000"/>
                </a:solidFill>
              </a:rPr>
              <a:t>mol</a:t>
            </a:r>
            <a:r>
              <a:rPr lang="en-US" sz="3200" b="1" dirty="0"/>
              <a:t>) </a:t>
            </a:r>
            <a:r>
              <a:rPr lang="en-US" sz="3200" b="1" dirty="0">
                <a:solidFill>
                  <a:srgbClr val="FF0000"/>
                </a:solidFill>
              </a:rPr>
              <a:t>at the first prenatal visit</a:t>
            </a:r>
            <a:r>
              <a:rPr lang="en-US" sz="3200" b="1" dirty="0"/>
              <a:t>. </a:t>
            </a:r>
            <a:endParaRPr lang="en-US" sz="3200" b="1" dirty="0" smtClean="0"/>
          </a:p>
        </p:txBody>
      </p:sp>
      <p:sp>
        <p:nvSpPr>
          <p:cNvPr id="5" name="Date Placeholder 4"/>
          <p:cNvSpPr>
            <a:spLocks noGrp="1"/>
          </p:cNvSpPr>
          <p:nvPr>
            <p:ph type="dt" sz="half" idx="10"/>
          </p:nvPr>
        </p:nvSpPr>
        <p:spPr/>
        <p:txBody>
          <a:bodyPr/>
          <a:lstStyle/>
          <a:p>
            <a:fld id="{51A0C638-1303-4713-868F-1723C071936F}"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68</a:t>
            </a:fld>
            <a:endParaRPr lang="en-US"/>
          </a:p>
        </p:txBody>
      </p:sp>
    </p:spTree>
    <p:extLst>
      <p:ext uri="{BB962C8B-B14F-4D97-AF65-F5344CB8AC3E}">
        <p14:creationId xmlns:p14="http://schemas.microsoft.com/office/powerpoint/2010/main" val="2173276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18. Initial prenatal visit</a:t>
            </a:r>
            <a:endParaRPr lang="fa-IR" dirty="0"/>
          </a:p>
        </p:txBody>
      </p:sp>
      <p:sp>
        <p:nvSpPr>
          <p:cNvPr id="3" name="Content Placeholder 2"/>
          <p:cNvSpPr>
            <a:spLocks noGrp="1"/>
          </p:cNvSpPr>
          <p:nvPr>
            <p:ph idx="1"/>
          </p:nvPr>
        </p:nvSpPr>
        <p:spPr/>
        <p:txBody>
          <a:bodyPr>
            <a:normAutofit/>
          </a:bodyPr>
          <a:lstStyle/>
          <a:p>
            <a:pPr algn="l" rtl="0"/>
            <a:r>
              <a:rPr lang="en-US" sz="3200" b="1" dirty="0"/>
              <a:t>About </a:t>
            </a:r>
            <a:r>
              <a:rPr lang="en-US" sz="3200" b="1" dirty="0">
                <a:solidFill>
                  <a:srgbClr val="FF0000"/>
                </a:solidFill>
              </a:rPr>
              <a:t>one-quarter of women with A1C 5.7 to 6.4 percent (39 to 46 </a:t>
            </a:r>
            <a:r>
              <a:rPr lang="en-US" sz="3200" b="1" dirty="0" err="1">
                <a:solidFill>
                  <a:srgbClr val="FF0000"/>
                </a:solidFill>
              </a:rPr>
              <a:t>mmol</a:t>
            </a:r>
            <a:r>
              <a:rPr lang="en-US" sz="3200" b="1" dirty="0">
                <a:solidFill>
                  <a:srgbClr val="FF0000"/>
                </a:solidFill>
              </a:rPr>
              <a:t>/</a:t>
            </a:r>
            <a:r>
              <a:rPr lang="en-US" sz="3200" b="1" dirty="0" err="1">
                <a:solidFill>
                  <a:srgbClr val="FF0000"/>
                </a:solidFill>
              </a:rPr>
              <a:t>mol</a:t>
            </a:r>
            <a:r>
              <a:rPr lang="en-US" sz="3200" b="1" dirty="0">
                <a:solidFill>
                  <a:srgbClr val="FF0000"/>
                </a:solidFill>
              </a:rPr>
              <a:t>) in early pregnancy </a:t>
            </a:r>
            <a:r>
              <a:rPr lang="en-US" sz="3200" b="1" dirty="0"/>
              <a:t>develop gestational diabetes when screened and tested later in pregnancy compared with &lt;10 percent of those with A1C &lt;5.7 percent (39 </a:t>
            </a:r>
            <a:r>
              <a:rPr lang="en-US" sz="3200" b="1" dirty="0" err="1"/>
              <a:t>mmol</a:t>
            </a:r>
            <a:r>
              <a:rPr lang="en-US" sz="3200" b="1" dirty="0"/>
              <a:t>/</a:t>
            </a:r>
            <a:r>
              <a:rPr lang="en-US" sz="3200" b="1" dirty="0" err="1"/>
              <a:t>mol</a:t>
            </a:r>
            <a:r>
              <a:rPr lang="en-US" sz="3200" b="1" dirty="0"/>
              <a:t>)</a:t>
            </a:r>
            <a:endParaRPr lang="en-US" sz="3200" dirty="0"/>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69</a:t>
            </a:fld>
            <a:endParaRPr lang="en-US"/>
          </a:p>
        </p:txBody>
      </p:sp>
    </p:spTree>
    <p:extLst>
      <p:ext uri="{BB962C8B-B14F-4D97-AF65-F5344CB8AC3E}">
        <p14:creationId xmlns:p14="http://schemas.microsoft.com/office/powerpoint/2010/main" val="220512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2. TERMINOLOGY</a:t>
            </a:r>
            <a:r>
              <a:rPr lang="en-US" dirty="0"/>
              <a:t> </a:t>
            </a:r>
          </a:p>
        </p:txBody>
      </p:sp>
      <p:sp>
        <p:nvSpPr>
          <p:cNvPr id="3" name="Content Placeholder 2"/>
          <p:cNvSpPr>
            <a:spLocks noGrp="1"/>
          </p:cNvSpPr>
          <p:nvPr>
            <p:ph idx="1"/>
          </p:nvPr>
        </p:nvSpPr>
        <p:spPr/>
        <p:txBody>
          <a:bodyPr>
            <a:normAutofit/>
          </a:bodyPr>
          <a:lstStyle/>
          <a:p>
            <a:pPr algn="l" rtl="0"/>
            <a:r>
              <a:rPr lang="en-US" sz="2800" b="1" dirty="0">
                <a:solidFill>
                  <a:srgbClr val="FF0000"/>
                </a:solidFill>
              </a:rPr>
              <a:t>These organizations typically use the term "gestational diabetes" to describe diabetes diagnosed during the second half of pregnancy</a:t>
            </a:r>
            <a:r>
              <a:rPr lang="en-US" sz="2800" b="1" dirty="0"/>
              <a:t>, and </a:t>
            </a:r>
            <a:endParaRPr lang="en-US" sz="2800" b="1" dirty="0" smtClean="0"/>
          </a:p>
          <a:p>
            <a:pPr algn="l" rtl="0"/>
            <a:r>
              <a:rPr lang="en-US" sz="2800" b="1" dirty="0" smtClean="0">
                <a:solidFill>
                  <a:srgbClr val="FF0000"/>
                </a:solidFill>
              </a:rPr>
              <a:t>terms </a:t>
            </a:r>
            <a:r>
              <a:rPr lang="en-US" sz="2800" b="1" dirty="0">
                <a:solidFill>
                  <a:srgbClr val="FF0000"/>
                </a:solidFill>
              </a:rPr>
              <a:t>such as "overt diabetes" or "diabetes mellitus in pregnancy" to describe diabetes diagnosed by standard </a:t>
            </a:r>
            <a:r>
              <a:rPr lang="en-US" sz="2800" b="1" dirty="0" err="1">
                <a:solidFill>
                  <a:srgbClr val="FF0000"/>
                </a:solidFill>
              </a:rPr>
              <a:t>nonpregnant</a:t>
            </a:r>
            <a:r>
              <a:rPr lang="en-US" sz="2800" b="1" dirty="0">
                <a:solidFill>
                  <a:srgbClr val="FF0000"/>
                </a:solidFill>
              </a:rPr>
              <a:t> criteria early in pregnancy</a:t>
            </a:r>
            <a:r>
              <a:rPr lang="en-US" sz="2800" b="1" dirty="0"/>
              <a:t>, when the </a:t>
            </a:r>
            <a:r>
              <a:rPr lang="en-US" sz="2800" b="1" dirty="0">
                <a:solidFill>
                  <a:srgbClr val="FF0000"/>
                </a:solidFill>
              </a:rPr>
              <a:t>effects of insulin resistance are less prominent. </a:t>
            </a:r>
          </a:p>
        </p:txBody>
      </p:sp>
      <p:sp>
        <p:nvSpPr>
          <p:cNvPr id="5" name="Date Placeholder 4"/>
          <p:cNvSpPr>
            <a:spLocks noGrp="1"/>
          </p:cNvSpPr>
          <p:nvPr>
            <p:ph type="dt" sz="half" idx="10"/>
          </p:nvPr>
        </p:nvSpPr>
        <p:spPr/>
        <p:txBody>
          <a:bodyPr/>
          <a:lstStyle/>
          <a:p>
            <a:fld id="{BEF67F24-5B40-4F84-8ECB-C1FDCFBBD75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a:t>
            </a:fld>
            <a:endParaRPr lang="en-US"/>
          </a:p>
        </p:txBody>
      </p:sp>
    </p:spTree>
    <p:extLst>
      <p:ext uri="{BB962C8B-B14F-4D97-AF65-F5344CB8AC3E}">
        <p14:creationId xmlns:p14="http://schemas.microsoft.com/office/powerpoint/2010/main" val="28485441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chemeClr val="bg1"/>
                </a:solidFill>
              </a:rPr>
              <a:t>19. At </a:t>
            </a:r>
            <a:r>
              <a:rPr lang="en-US" b="1" dirty="0">
                <a:solidFill>
                  <a:schemeClr val="bg1"/>
                </a:solidFill>
              </a:rPr>
              <a:t>24 to 28 </a:t>
            </a:r>
            <a:r>
              <a:rPr lang="en-US" b="1" dirty="0" smtClean="0">
                <a:solidFill>
                  <a:schemeClr val="bg1"/>
                </a:solidFill>
              </a:rPr>
              <a:t>weeks</a:t>
            </a:r>
            <a:endParaRPr lang="en-US" dirty="0">
              <a:solidFill>
                <a:schemeClr val="bg1"/>
              </a:solidFill>
            </a:endParaRPr>
          </a:p>
        </p:txBody>
      </p:sp>
      <p:sp>
        <p:nvSpPr>
          <p:cNvPr id="3" name="Content Placeholder 2"/>
          <p:cNvSpPr>
            <a:spLocks noGrp="1"/>
          </p:cNvSpPr>
          <p:nvPr>
            <p:ph idx="1"/>
          </p:nvPr>
        </p:nvSpPr>
        <p:spPr/>
        <p:txBody>
          <a:bodyPr>
            <a:normAutofit/>
          </a:bodyPr>
          <a:lstStyle/>
          <a:p>
            <a:pPr algn="l" rtl="0"/>
            <a:r>
              <a:rPr lang="en-US" sz="3200" b="1" dirty="0" smtClean="0"/>
              <a:t>For </a:t>
            </a:r>
            <a:r>
              <a:rPr lang="en-US" sz="3200" b="1" dirty="0"/>
              <a:t>women who </a:t>
            </a:r>
            <a:r>
              <a:rPr lang="en-US" sz="3200" b="1" dirty="0">
                <a:solidFill>
                  <a:srgbClr val="FF0000"/>
                </a:solidFill>
              </a:rPr>
              <a:t>have not been previously diagnosed with diabetes, at 24 to 28 weeks of gestation</a:t>
            </a:r>
            <a:r>
              <a:rPr lang="en-US" sz="3200" b="1" dirty="0"/>
              <a:t>, we prefer a </a:t>
            </a:r>
            <a:r>
              <a:rPr lang="en-US" sz="3200" b="1" dirty="0">
                <a:solidFill>
                  <a:srgbClr val="FF0000"/>
                </a:solidFill>
              </a:rPr>
              <a:t>one-step testing approach using the 75-gram two-hour </a:t>
            </a:r>
            <a:r>
              <a:rPr lang="en-US" sz="3200" b="1" dirty="0"/>
              <a:t>oral GTT and International Association of Diabetes and Pregnancy Study Groups (IADPSG) </a:t>
            </a:r>
            <a:r>
              <a:rPr lang="en-US" sz="3200" b="1" dirty="0">
                <a:solidFill>
                  <a:srgbClr val="FF0000"/>
                </a:solidFill>
              </a:rPr>
              <a:t>thresholds because of its high </a:t>
            </a:r>
            <a:r>
              <a:rPr lang="en-US" sz="3200" b="1" dirty="0" smtClean="0">
                <a:solidFill>
                  <a:srgbClr val="FF0000"/>
                </a:solidFill>
              </a:rPr>
              <a:t>sensitivity</a:t>
            </a:r>
          </a:p>
          <a:p>
            <a:pPr algn="l" rtl="0"/>
            <a:endParaRPr lang="en-US" b="1" dirty="0"/>
          </a:p>
        </p:txBody>
      </p:sp>
      <p:sp>
        <p:nvSpPr>
          <p:cNvPr id="5" name="Date Placeholder 4"/>
          <p:cNvSpPr>
            <a:spLocks noGrp="1"/>
          </p:cNvSpPr>
          <p:nvPr>
            <p:ph type="dt" sz="half" idx="10"/>
          </p:nvPr>
        </p:nvSpPr>
        <p:spPr/>
        <p:txBody>
          <a:bodyPr/>
          <a:lstStyle/>
          <a:p>
            <a:fld id="{C525C630-AD62-4D81-A456-8A801DBDD7D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70</a:t>
            </a:fld>
            <a:endParaRPr lang="en-US"/>
          </a:p>
        </p:txBody>
      </p:sp>
    </p:spTree>
    <p:extLst>
      <p:ext uri="{BB962C8B-B14F-4D97-AF65-F5344CB8AC3E}">
        <p14:creationId xmlns:p14="http://schemas.microsoft.com/office/powerpoint/2010/main" val="3082157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20. Which approach?</a:t>
            </a:r>
            <a:endParaRPr lang="en-US" dirty="0"/>
          </a:p>
        </p:txBody>
      </p:sp>
      <p:sp>
        <p:nvSpPr>
          <p:cNvPr id="3" name="Content Placeholder 2"/>
          <p:cNvSpPr>
            <a:spLocks noGrp="1"/>
          </p:cNvSpPr>
          <p:nvPr>
            <p:ph idx="1"/>
          </p:nvPr>
        </p:nvSpPr>
        <p:spPr/>
        <p:txBody>
          <a:bodyPr>
            <a:normAutofit/>
          </a:bodyPr>
          <a:lstStyle/>
          <a:p>
            <a:pPr algn="l" rtl="0"/>
            <a:r>
              <a:rPr lang="en-US" sz="3200" b="1" dirty="0"/>
              <a:t>By the IADPSG estimate, </a:t>
            </a:r>
            <a:r>
              <a:rPr lang="en-US" sz="3200" b="1" dirty="0">
                <a:solidFill>
                  <a:srgbClr val="FF0000"/>
                </a:solidFill>
              </a:rPr>
              <a:t>18 percent of all pregnant women would be diagnosed with gestational diabetes </a:t>
            </a:r>
            <a:r>
              <a:rPr lang="en-US" sz="3200" b="1" dirty="0"/>
              <a:t>using the one-step approach since </a:t>
            </a:r>
            <a:r>
              <a:rPr lang="en-US" sz="3200" b="1" dirty="0">
                <a:solidFill>
                  <a:srgbClr val="FF0000"/>
                </a:solidFill>
              </a:rPr>
              <a:t>it omits the screening 50-gram glucose challenge</a:t>
            </a:r>
            <a:r>
              <a:rPr lang="en-US" sz="3200" b="1" dirty="0"/>
              <a:t>, requires only a </a:t>
            </a:r>
            <a:r>
              <a:rPr lang="en-US" sz="3200" b="1" dirty="0">
                <a:solidFill>
                  <a:srgbClr val="FF0000"/>
                </a:solidFill>
              </a:rPr>
              <a:t>single elevated value</a:t>
            </a:r>
            <a:r>
              <a:rPr lang="en-US" sz="3200" b="1" dirty="0"/>
              <a:t>, and has </a:t>
            </a:r>
            <a:r>
              <a:rPr lang="en-US" sz="3200" b="1" dirty="0">
                <a:solidFill>
                  <a:srgbClr val="FF0000"/>
                </a:solidFill>
              </a:rPr>
              <a:t>slightly lower thresholds for a positive test than the 100-gram</a:t>
            </a:r>
            <a:r>
              <a:rPr lang="en-US" sz="3200" b="1" dirty="0"/>
              <a:t> three-hour oral GTT </a:t>
            </a:r>
            <a:endParaRPr lang="en-US" sz="3200" b="1" dirty="0" smtClean="0"/>
          </a:p>
          <a:p>
            <a:pPr algn="l" rtl="0"/>
            <a:endParaRPr lang="en-US" b="1" dirty="0"/>
          </a:p>
        </p:txBody>
      </p:sp>
      <p:sp>
        <p:nvSpPr>
          <p:cNvPr id="5" name="Date Placeholder 4"/>
          <p:cNvSpPr>
            <a:spLocks noGrp="1"/>
          </p:cNvSpPr>
          <p:nvPr>
            <p:ph type="dt" sz="half" idx="10"/>
          </p:nvPr>
        </p:nvSpPr>
        <p:spPr/>
        <p:txBody>
          <a:bodyPr/>
          <a:lstStyle/>
          <a:p>
            <a:fld id="{1577DC05-2E39-44A0-8115-1B889FFC45B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71</a:t>
            </a:fld>
            <a:endParaRPr lang="en-US"/>
          </a:p>
        </p:txBody>
      </p:sp>
    </p:spTree>
    <p:extLst>
      <p:ext uri="{BB962C8B-B14F-4D97-AF65-F5344CB8AC3E}">
        <p14:creationId xmlns:p14="http://schemas.microsoft.com/office/powerpoint/2010/main" val="676332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20. Which approach?</a:t>
            </a:r>
          </a:p>
        </p:txBody>
      </p:sp>
      <p:sp>
        <p:nvSpPr>
          <p:cNvPr id="3" name="Content Placeholder 2"/>
          <p:cNvSpPr>
            <a:spLocks noGrp="1"/>
          </p:cNvSpPr>
          <p:nvPr>
            <p:ph idx="1"/>
          </p:nvPr>
        </p:nvSpPr>
        <p:spPr/>
        <p:txBody>
          <a:bodyPr>
            <a:normAutofit/>
          </a:bodyPr>
          <a:lstStyle/>
          <a:p>
            <a:pPr algn="l" rtl="0"/>
            <a:r>
              <a:rPr lang="en-US" sz="3200" b="1" dirty="0"/>
              <a:t>While more research is necessary, several retrospective studies that compared pregnancy outcome with one step versus two step testing found that </a:t>
            </a:r>
            <a:r>
              <a:rPr lang="en-US" sz="3200" b="1" dirty="0">
                <a:solidFill>
                  <a:srgbClr val="FF0000"/>
                </a:solidFill>
              </a:rPr>
              <a:t>the one-step approach identified more women at increased risk of adverse outcomes associated with diabetes </a:t>
            </a:r>
            <a:endParaRPr lang="en-US" sz="3200" b="1" dirty="0" smtClean="0">
              <a:solidFill>
                <a:srgbClr val="FF0000"/>
              </a:solidFill>
            </a:endParaRPr>
          </a:p>
          <a:p>
            <a:pPr algn="l" rtl="0"/>
            <a:endParaRPr lang="en-US" sz="3200" b="1" dirty="0"/>
          </a:p>
        </p:txBody>
      </p:sp>
      <p:sp>
        <p:nvSpPr>
          <p:cNvPr id="5" name="Date Placeholder 4"/>
          <p:cNvSpPr>
            <a:spLocks noGrp="1"/>
          </p:cNvSpPr>
          <p:nvPr>
            <p:ph type="dt" sz="half" idx="10"/>
          </p:nvPr>
        </p:nvSpPr>
        <p:spPr/>
        <p:txBody>
          <a:bodyPr/>
          <a:lstStyle/>
          <a:p>
            <a:fld id="{6513EC03-1BAA-40A3-A6A4-0CBF83584827}"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72</a:t>
            </a:fld>
            <a:endParaRPr lang="en-US"/>
          </a:p>
        </p:txBody>
      </p:sp>
    </p:spTree>
    <p:extLst>
      <p:ext uri="{BB962C8B-B14F-4D97-AF65-F5344CB8AC3E}">
        <p14:creationId xmlns:p14="http://schemas.microsoft.com/office/powerpoint/2010/main" val="3794521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21. SUMMARY </a:t>
            </a:r>
            <a:r>
              <a:rPr lang="en-US" b="1" dirty="0"/>
              <a:t>AND </a:t>
            </a:r>
            <a:r>
              <a:rPr lang="en-US" b="1" dirty="0" smtClean="0"/>
              <a:t>RECOMMENDATIONS</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sz="3200" b="1" dirty="0" smtClean="0"/>
              <a:t>The </a:t>
            </a:r>
            <a:r>
              <a:rPr lang="en-US" sz="3200" b="1" dirty="0"/>
              <a:t>terminology for diabetes diagnosed in pregnancy is in flux. </a:t>
            </a:r>
            <a:endParaRPr lang="en-US" sz="3200" b="1" dirty="0" smtClean="0"/>
          </a:p>
          <a:p>
            <a:pPr algn="l" rtl="0"/>
            <a:r>
              <a:rPr lang="en-US" sz="3200" b="1" dirty="0" smtClean="0"/>
              <a:t>The </a:t>
            </a:r>
            <a:r>
              <a:rPr lang="en-US" sz="3200" b="1" dirty="0"/>
              <a:t>terms "</a:t>
            </a:r>
            <a:r>
              <a:rPr lang="en-US" sz="3200" b="1" dirty="0">
                <a:solidFill>
                  <a:srgbClr val="FF0000"/>
                </a:solidFill>
              </a:rPr>
              <a:t>overt" and "gestational diabetes" are based primarily on gestational age </a:t>
            </a:r>
            <a:r>
              <a:rPr lang="en-US" sz="3200" b="1" dirty="0"/>
              <a:t>at diagnosis. </a:t>
            </a:r>
            <a:endParaRPr lang="en-US" sz="3200" b="1" dirty="0" smtClean="0"/>
          </a:p>
          <a:p>
            <a:pPr algn="l" rtl="0"/>
            <a:r>
              <a:rPr lang="en-US" sz="3200" b="1" dirty="0" smtClean="0">
                <a:solidFill>
                  <a:srgbClr val="FF0000"/>
                </a:solidFill>
              </a:rPr>
              <a:t>Diagnosis </a:t>
            </a:r>
            <a:r>
              <a:rPr lang="en-US" sz="3200" b="1" dirty="0">
                <a:solidFill>
                  <a:srgbClr val="FF0000"/>
                </a:solidFill>
              </a:rPr>
              <a:t>of diabetes at 24 to 28 weeks of gestation </a:t>
            </a:r>
            <a:r>
              <a:rPr lang="en-US" sz="3200" b="1" dirty="0"/>
              <a:t>is consistent with </a:t>
            </a:r>
            <a:r>
              <a:rPr lang="en-US" sz="3200" b="1" dirty="0">
                <a:solidFill>
                  <a:srgbClr val="FF0000"/>
                </a:solidFill>
              </a:rPr>
              <a:t>gestational diabetes</a:t>
            </a:r>
            <a:r>
              <a:rPr lang="en-US" sz="3200" b="1" dirty="0"/>
              <a:t>, while </a:t>
            </a:r>
            <a:r>
              <a:rPr lang="en-US" sz="3200" b="1" dirty="0">
                <a:solidFill>
                  <a:srgbClr val="FF0000"/>
                </a:solidFill>
              </a:rPr>
              <a:t>diagnosis at the first prenatal visit (in early pregnancy) is more consistent with overt diabetes</a:t>
            </a:r>
            <a:r>
              <a:rPr lang="en-US" sz="2800" b="1" dirty="0" smtClean="0"/>
              <a:t>.</a:t>
            </a:r>
            <a:endParaRPr lang="en-US" sz="2800" b="1" dirty="0"/>
          </a:p>
          <a:p>
            <a:endParaRPr lang="en-US" dirty="0"/>
          </a:p>
        </p:txBody>
      </p:sp>
      <p:sp>
        <p:nvSpPr>
          <p:cNvPr id="5" name="Date Placeholder 4"/>
          <p:cNvSpPr>
            <a:spLocks noGrp="1"/>
          </p:cNvSpPr>
          <p:nvPr>
            <p:ph type="dt" sz="half" idx="10"/>
          </p:nvPr>
        </p:nvSpPr>
        <p:spPr/>
        <p:txBody>
          <a:bodyPr/>
          <a:lstStyle/>
          <a:p>
            <a:fld id="{A3FC47F6-B89D-42F2-AD21-5725CD678E95}"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73</a:t>
            </a:fld>
            <a:endParaRPr lang="en-US"/>
          </a:p>
        </p:txBody>
      </p:sp>
    </p:spTree>
    <p:extLst>
      <p:ext uri="{BB962C8B-B14F-4D97-AF65-F5344CB8AC3E}">
        <p14:creationId xmlns:p14="http://schemas.microsoft.com/office/powerpoint/2010/main" val="290096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Overt diabetes — The authors obtain an A1C level at the initial prenatal visit </a:t>
            </a:r>
            <a:r>
              <a:rPr lang="en-US" sz="3200" b="1" dirty="0"/>
              <a:t>to identify women with overt diabetes; a </a:t>
            </a:r>
            <a:r>
              <a:rPr lang="en-US" sz="3200" b="1" dirty="0">
                <a:solidFill>
                  <a:srgbClr val="FF0000"/>
                </a:solidFill>
              </a:rPr>
              <a:t>value ≥6.5 percent </a:t>
            </a:r>
            <a:r>
              <a:rPr lang="en-US" sz="3200" b="1" dirty="0"/>
              <a:t>(&lt;48 </a:t>
            </a:r>
            <a:r>
              <a:rPr lang="en-US" sz="3200" b="1" dirty="0" err="1"/>
              <a:t>mmol</a:t>
            </a:r>
            <a:r>
              <a:rPr lang="en-US" sz="3200" b="1" dirty="0"/>
              <a:t>/</a:t>
            </a:r>
            <a:r>
              <a:rPr lang="en-US" sz="3200" b="1" dirty="0" err="1"/>
              <a:t>mol</a:t>
            </a:r>
            <a:r>
              <a:rPr lang="en-US" sz="3200" b="1" dirty="0"/>
              <a:t>) is diagnostic. </a:t>
            </a:r>
            <a:endParaRPr lang="en-US" sz="3200" b="1" dirty="0" smtClean="0"/>
          </a:p>
          <a:p>
            <a:pPr algn="l" rtl="0"/>
            <a:r>
              <a:rPr lang="en-US" sz="3200" b="1" dirty="0" smtClean="0">
                <a:solidFill>
                  <a:srgbClr val="FF0000"/>
                </a:solidFill>
              </a:rPr>
              <a:t>A </a:t>
            </a:r>
            <a:r>
              <a:rPr lang="en-US" sz="3200" b="1" dirty="0">
                <a:solidFill>
                  <a:srgbClr val="FF0000"/>
                </a:solidFill>
              </a:rPr>
              <a:t>fasting glucose ≥126 mg/</a:t>
            </a:r>
            <a:r>
              <a:rPr lang="en-US" sz="3200" b="1" dirty="0" err="1">
                <a:solidFill>
                  <a:srgbClr val="FF0000"/>
                </a:solidFill>
              </a:rPr>
              <a:t>dL</a:t>
            </a:r>
            <a:r>
              <a:rPr lang="en-US" sz="3200" b="1" dirty="0">
                <a:solidFill>
                  <a:srgbClr val="FF0000"/>
                </a:solidFill>
              </a:rPr>
              <a:t> </a:t>
            </a:r>
            <a:r>
              <a:rPr lang="en-US" sz="3200" b="1" dirty="0"/>
              <a:t>(7.0 </a:t>
            </a:r>
            <a:r>
              <a:rPr lang="en-US" sz="3200" b="1" dirty="0" err="1"/>
              <a:t>mmol</a:t>
            </a:r>
            <a:r>
              <a:rPr lang="en-US" sz="3200" b="1" dirty="0"/>
              <a:t>/L), if available, is also diagnostic of diabetes. </a:t>
            </a:r>
            <a:endParaRPr lang="en-US" sz="3200" b="1" dirty="0" smtClean="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74</a:t>
            </a:fld>
            <a:endParaRPr lang="en-US"/>
          </a:p>
        </p:txBody>
      </p:sp>
    </p:spTree>
    <p:extLst>
      <p:ext uri="{BB962C8B-B14F-4D97-AF65-F5344CB8AC3E}">
        <p14:creationId xmlns:p14="http://schemas.microsoft.com/office/powerpoint/2010/main" val="620152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fa-IR" dirty="0"/>
          </a:p>
        </p:txBody>
      </p:sp>
      <p:sp>
        <p:nvSpPr>
          <p:cNvPr id="3" name="Content Placeholder 2"/>
          <p:cNvSpPr>
            <a:spLocks noGrp="1"/>
          </p:cNvSpPr>
          <p:nvPr>
            <p:ph idx="1"/>
          </p:nvPr>
        </p:nvSpPr>
        <p:spPr/>
        <p:txBody>
          <a:bodyPr>
            <a:normAutofit/>
          </a:bodyPr>
          <a:lstStyle/>
          <a:p>
            <a:pPr algn="l" rtl="0"/>
            <a:r>
              <a:rPr lang="en-US" sz="3200" b="1" dirty="0"/>
              <a:t>If the </a:t>
            </a:r>
            <a:r>
              <a:rPr lang="en-US" sz="3200" b="1" dirty="0">
                <a:solidFill>
                  <a:srgbClr val="FF0000"/>
                </a:solidFill>
              </a:rPr>
              <a:t>A1C is 5.7 to 6.4 percent </a:t>
            </a:r>
            <a:r>
              <a:rPr lang="en-US" sz="3200" b="1" dirty="0"/>
              <a:t>(39 to 46 </a:t>
            </a:r>
            <a:r>
              <a:rPr lang="en-US" sz="3200" b="1" dirty="0" err="1"/>
              <a:t>mmol</a:t>
            </a:r>
            <a:r>
              <a:rPr lang="en-US" sz="3200" b="1" dirty="0"/>
              <a:t>/</a:t>
            </a:r>
            <a:r>
              <a:rPr lang="en-US" sz="3200" b="1" dirty="0" err="1"/>
              <a:t>mol</a:t>
            </a:r>
            <a:r>
              <a:rPr lang="en-US" sz="3200" b="1" dirty="0"/>
              <a:t>), the authors perform a </a:t>
            </a:r>
            <a:r>
              <a:rPr lang="en-US" sz="3200" b="1" dirty="0">
                <a:solidFill>
                  <a:srgbClr val="FF0000"/>
                </a:solidFill>
              </a:rPr>
              <a:t>two hour 75 gram oral glucose tolerance test (GTT</a:t>
            </a:r>
            <a:r>
              <a:rPr lang="en-US" sz="3200" b="1" dirty="0"/>
              <a:t>)</a:t>
            </a:r>
          </a:p>
          <a:p>
            <a:pPr algn="l" rtl="0"/>
            <a:r>
              <a:rPr lang="en-US" sz="3200" b="1" dirty="0"/>
              <a:t>However, there is </a:t>
            </a:r>
            <a:r>
              <a:rPr lang="en-US" sz="3200" b="1" dirty="0">
                <a:solidFill>
                  <a:srgbClr val="FF0000"/>
                </a:solidFill>
              </a:rPr>
              <a:t>no consensus regarding whether or how to test for diabetes at the first prenatal visit</a:t>
            </a:r>
            <a:r>
              <a:rPr lang="en-US" sz="3200" b="1" dirty="0"/>
              <a:t>. </a:t>
            </a:r>
            <a:endParaRPr lang="fa-IR" sz="3200" dirty="0"/>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75</a:t>
            </a:fld>
            <a:endParaRPr lang="en-US"/>
          </a:p>
        </p:txBody>
      </p:sp>
    </p:spTree>
    <p:extLst>
      <p:ext uri="{BB962C8B-B14F-4D97-AF65-F5344CB8AC3E}">
        <p14:creationId xmlns:p14="http://schemas.microsoft.com/office/powerpoint/2010/main" val="4072686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en-US" dirty="0"/>
          </a:p>
        </p:txBody>
      </p:sp>
      <p:sp>
        <p:nvSpPr>
          <p:cNvPr id="3" name="Content Placeholder 2"/>
          <p:cNvSpPr>
            <a:spLocks noGrp="1"/>
          </p:cNvSpPr>
          <p:nvPr>
            <p:ph idx="1"/>
          </p:nvPr>
        </p:nvSpPr>
        <p:spPr/>
        <p:txBody>
          <a:bodyPr>
            <a:normAutofit/>
          </a:bodyPr>
          <a:lstStyle/>
          <a:p>
            <a:pPr algn="l" rtl="0"/>
            <a:r>
              <a:rPr lang="en-US" sz="3200" b="1" dirty="0" smtClean="0"/>
              <a:t>Identifying </a:t>
            </a:r>
            <a:r>
              <a:rPr lang="en-US" sz="3200" b="1" dirty="0"/>
              <a:t>pregnant women with gestational diabetes followed by appropriate therapy </a:t>
            </a:r>
            <a:r>
              <a:rPr lang="en-US" sz="3200" b="1" dirty="0">
                <a:solidFill>
                  <a:srgbClr val="FF0000"/>
                </a:solidFill>
              </a:rPr>
              <a:t>can decrease fetal and maternal morbidity, particularly </a:t>
            </a:r>
            <a:r>
              <a:rPr lang="en-US" sz="3200" b="1" dirty="0" err="1">
                <a:solidFill>
                  <a:srgbClr val="FF0000"/>
                </a:solidFill>
              </a:rPr>
              <a:t>macrosomia</a:t>
            </a:r>
            <a:r>
              <a:rPr lang="en-US" sz="3200" b="1" dirty="0">
                <a:solidFill>
                  <a:srgbClr val="FF0000"/>
                </a:solidFill>
              </a:rPr>
              <a:t>, shoulder dystocia, and preeclampsia</a:t>
            </a:r>
            <a:r>
              <a:rPr lang="en-US" sz="3200" b="1" dirty="0"/>
              <a:t>. </a:t>
            </a:r>
            <a:endParaRPr lang="en-US" sz="3200" b="1" dirty="0" smtClean="0"/>
          </a:p>
        </p:txBody>
      </p:sp>
      <p:sp>
        <p:nvSpPr>
          <p:cNvPr id="5" name="Date Placeholder 4"/>
          <p:cNvSpPr>
            <a:spLocks noGrp="1"/>
          </p:cNvSpPr>
          <p:nvPr>
            <p:ph type="dt" sz="half" idx="10"/>
          </p:nvPr>
        </p:nvSpPr>
        <p:spPr/>
        <p:txBody>
          <a:bodyPr/>
          <a:lstStyle/>
          <a:p>
            <a:fld id="{85D7661B-0741-49D8-BFC5-6E750EA09A10}"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76</a:t>
            </a:fld>
            <a:endParaRPr lang="en-US"/>
          </a:p>
        </p:txBody>
      </p:sp>
    </p:spTree>
    <p:extLst>
      <p:ext uri="{BB962C8B-B14F-4D97-AF65-F5344CB8AC3E}">
        <p14:creationId xmlns:p14="http://schemas.microsoft.com/office/powerpoint/2010/main" val="3511745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fa-IR" dirty="0"/>
          </a:p>
        </p:txBody>
      </p:sp>
      <p:sp>
        <p:nvSpPr>
          <p:cNvPr id="3" name="Content Placeholder 2"/>
          <p:cNvSpPr>
            <a:spLocks noGrp="1"/>
          </p:cNvSpPr>
          <p:nvPr>
            <p:ph idx="1"/>
          </p:nvPr>
        </p:nvSpPr>
        <p:spPr/>
        <p:txBody>
          <a:bodyPr>
            <a:normAutofit lnSpcReduction="10000"/>
          </a:bodyPr>
          <a:lstStyle/>
          <a:p>
            <a:pPr algn="l" rtl="0"/>
            <a:r>
              <a:rPr lang="en-US" sz="3200" b="1" dirty="0"/>
              <a:t>We agree with recommendations of major societies to </a:t>
            </a:r>
            <a:r>
              <a:rPr lang="en-US" sz="3200" b="1" dirty="0">
                <a:solidFill>
                  <a:srgbClr val="FF0000"/>
                </a:solidFill>
              </a:rPr>
              <a:t>screen/test for gestational diabetes </a:t>
            </a:r>
            <a:r>
              <a:rPr lang="en-US" sz="3200" b="1" dirty="0"/>
              <a:t>(</a:t>
            </a:r>
            <a:r>
              <a:rPr lang="en-US" sz="3200" b="1" u="sng" dirty="0">
                <a:hlinkClick r:id="rId2"/>
              </a:rPr>
              <a:t>Grade 2B</a:t>
            </a:r>
            <a:r>
              <a:rPr lang="en-US" sz="3200" b="1" dirty="0"/>
              <a:t>).</a:t>
            </a:r>
          </a:p>
          <a:p>
            <a:pPr algn="l" rtl="0"/>
            <a:r>
              <a:rPr lang="en-US" sz="3200" b="1" dirty="0"/>
              <a:t>In the United States, </a:t>
            </a:r>
            <a:r>
              <a:rPr lang="en-US" sz="3200" b="1" dirty="0">
                <a:solidFill>
                  <a:srgbClr val="FF0000"/>
                </a:solidFill>
              </a:rPr>
              <a:t>universal screening appears to be the most practical approach </a:t>
            </a:r>
            <a:r>
              <a:rPr lang="en-US" sz="3200" b="1" dirty="0"/>
              <a:t>because </a:t>
            </a:r>
            <a:r>
              <a:rPr lang="en-US" sz="3200" b="1" dirty="0">
                <a:solidFill>
                  <a:srgbClr val="FF0000"/>
                </a:solidFill>
              </a:rPr>
              <a:t>90 percent of pregnant women have at least one risk factor for glucose impairment during pregnancy</a:t>
            </a:r>
            <a:r>
              <a:rPr lang="en-US" sz="3200" b="1" dirty="0"/>
              <a:t>. </a:t>
            </a:r>
            <a:endParaRPr lang="en-US" sz="3200"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77</a:t>
            </a:fld>
            <a:endParaRPr lang="en-US"/>
          </a:p>
        </p:txBody>
      </p:sp>
    </p:spTree>
    <p:extLst>
      <p:ext uri="{BB962C8B-B14F-4D97-AF65-F5344CB8AC3E}">
        <p14:creationId xmlns:p14="http://schemas.microsoft.com/office/powerpoint/2010/main" val="731264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en-US" dirty="0"/>
          </a:p>
        </p:txBody>
      </p:sp>
      <p:sp>
        <p:nvSpPr>
          <p:cNvPr id="3" name="Content Placeholder 2"/>
          <p:cNvSpPr>
            <a:spLocks noGrp="1"/>
          </p:cNvSpPr>
          <p:nvPr>
            <p:ph idx="1"/>
          </p:nvPr>
        </p:nvSpPr>
        <p:spPr/>
        <p:txBody>
          <a:bodyPr>
            <a:normAutofit/>
          </a:bodyPr>
          <a:lstStyle/>
          <a:p>
            <a:pPr algn="l" rtl="0"/>
            <a:r>
              <a:rPr lang="en-US" sz="3200" b="1" dirty="0" smtClean="0"/>
              <a:t>In </a:t>
            </a:r>
            <a:r>
              <a:rPr lang="en-US" sz="3200" b="1" dirty="0"/>
              <a:t>women who have </a:t>
            </a:r>
            <a:r>
              <a:rPr lang="en-US" sz="3200" b="1" dirty="0">
                <a:solidFill>
                  <a:srgbClr val="FF0000"/>
                </a:solidFill>
              </a:rPr>
              <a:t>not been previously diagnosed with diabetes, screening/testing for gestational diabetes is performed at 24 to 28 weeks </a:t>
            </a:r>
            <a:r>
              <a:rPr lang="en-US" sz="3200" b="1" dirty="0"/>
              <a:t>of gestation using a one step or two-step approach</a:t>
            </a:r>
            <a:r>
              <a:rPr lang="en-US" sz="3200" b="1" dirty="0" smtClean="0"/>
              <a:t>.</a:t>
            </a:r>
            <a:endParaRPr lang="en-US" sz="3200" b="1" dirty="0"/>
          </a:p>
        </p:txBody>
      </p:sp>
      <p:sp>
        <p:nvSpPr>
          <p:cNvPr id="5" name="Date Placeholder 4"/>
          <p:cNvSpPr>
            <a:spLocks noGrp="1"/>
          </p:cNvSpPr>
          <p:nvPr>
            <p:ph type="dt" sz="half" idx="10"/>
          </p:nvPr>
        </p:nvSpPr>
        <p:spPr/>
        <p:txBody>
          <a:bodyPr/>
          <a:lstStyle/>
          <a:p>
            <a:fld id="{12498568-5597-4759-BCFA-6CCB392D54F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78</a:t>
            </a:fld>
            <a:endParaRPr lang="en-US"/>
          </a:p>
        </p:txBody>
      </p:sp>
    </p:spTree>
    <p:extLst>
      <p:ext uri="{BB962C8B-B14F-4D97-AF65-F5344CB8AC3E}">
        <p14:creationId xmlns:p14="http://schemas.microsoft.com/office/powerpoint/2010/main" val="3464254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The authors recommend a one-step testing approach </a:t>
            </a:r>
            <a:r>
              <a:rPr lang="en-US" sz="3200" b="1" dirty="0"/>
              <a:t>using the </a:t>
            </a:r>
            <a:r>
              <a:rPr lang="en-US" sz="3200" b="1" dirty="0">
                <a:solidFill>
                  <a:srgbClr val="FF0000"/>
                </a:solidFill>
              </a:rPr>
              <a:t>75-gram two-hour oral </a:t>
            </a:r>
            <a:r>
              <a:rPr lang="en-US" sz="3200" b="1" dirty="0"/>
              <a:t>GTT and International Association of Diabetes and Pregnancy Study Groups (IADPSG) thresholds </a:t>
            </a:r>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79</a:t>
            </a:fld>
            <a:endParaRPr lang="en-US"/>
          </a:p>
        </p:txBody>
      </p:sp>
    </p:spTree>
    <p:extLst>
      <p:ext uri="{BB962C8B-B14F-4D97-AF65-F5344CB8AC3E}">
        <p14:creationId xmlns:p14="http://schemas.microsoft.com/office/powerpoint/2010/main" val="164678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TERMINOLOGY</a:t>
            </a:r>
            <a:r>
              <a:rPr lang="en-US" dirty="0"/>
              <a:t> </a:t>
            </a:r>
          </a:p>
        </p:txBody>
      </p:sp>
      <p:sp>
        <p:nvSpPr>
          <p:cNvPr id="3" name="Content Placeholder 2"/>
          <p:cNvSpPr>
            <a:spLocks noGrp="1"/>
          </p:cNvSpPr>
          <p:nvPr>
            <p:ph idx="1"/>
          </p:nvPr>
        </p:nvSpPr>
        <p:spPr/>
        <p:txBody>
          <a:bodyPr>
            <a:normAutofit fontScale="92500" lnSpcReduction="20000"/>
          </a:bodyPr>
          <a:lstStyle/>
          <a:p>
            <a:pPr algn="l" rtl="0"/>
            <a:r>
              <a:rPr lang="en-US" sz="3200" b="1" dirty="0"/>
              <a:t>The term "gestational diabetes" has also been used to describe </a:t>
            </a:r>
            <a:r>
              <a:rPr lang="en-US" sz="3200" b="1" dirty="0">
                <a:solidFill>
                  <a:srgbClr val="FF0000"/>
                </a:solidFill>
              </a:rPr>
              <a:t>glucose levels in early pregnancy that do not meet standard </a:t>
            </a:r>
            <a:r>
              <a:rPr lang="en-US" sz="3200" b="1" dirty="0" err="1">
                <a:solidFill>
                  <a:srgbClr val="FF0000"/>
                </a:solidFill>
              </a:rPr>
              <a:t>nonpregnant</a:t>
            </a:r>
            <a:r>
              <a:rPr lang="en-US" sz="3200" b="1" dirty="0">
                <a:solidFill>
                  <a:srgbClr val="FF0000"/>
                </a:solidFill>
              </a:rPr>
              <a:t> criteria for overt diabetes but are diagnostic for gestational diabetes</a:t>
            </a:r>
            <a:r>
              <a:rPr lang="en-US" sz="3200" b="1" dirty="0"/>
              <a:t>. </a:t>
            </a:r>
          </a:p>
          <a:p>
            <a:pPr algn="l" rtl="0"/>
            <a:r>
              <a:rPr lang="en-US" sz="3200" b="1" dirty="0" smtClean="0"/>
              <a:t>One </a:t>
            </a:r>
            <a:r>
              <a:rPr lang="en-US" sz="3200" b="1" dirty="0"/>
              <a:t>shortcoming of this approach is that the </a:t>
            </a:r>
            <a:r>
              <a:rPr lang="en-US" sz="3200" b="1" dirty="0">
                <a:solidFill>
                  <a:srgbClr val="FF0000"/>
                </a:solidFill>
              </a:rPr>
              <a:t>diagnostic criteria for gestational diabetes have not been validated for early pregnancy</a:t>
            </a:r>
            <a:r>
              <a:rPr lang="en-US" sz="3200" b="1" dirty="0"/>
              <a:t>, and were based on </a:t>
            </a:r>
            <a:r>
              <a:rPr lang="en-US" sz="3200" b="1" dirty="0">
                <a:solidFill>
                  <a:srgbClr val="FF0000"/>
                </a:solidFill>
              </a:rPr>
              <a:t>data from the late second and early third trimester</a:t>
            </a:r>
            <a:r>
              <a:rPr lang="en-US" sz="3200" b="1" dirty="0" smtClean="0">
                <a:solidFill>
                  <a:srgbClr val="FF0000"/>
                </a:solidFill>
              </a:rPr>
              <a:t>.</a:t>
            </a:r>
            <a:endParaRPr lang="en-US" sz="3200" b="1" dirty="0">
              <a:solidFill>
                <a:srgbClr val="FF0000"/>
              </a:solidFill>
            </a:endParaRPr>
          </a:p>
        </p:txBody>
      </p:sp>
      <p:sp>
        <p:nvSpPr>
          <p:cNvPr id="5" name="Date Placeholder 4"/>
          <p:cNvSpPr>
            <a:spLocks noGrp="1"/>
          </p:cNvSpPr>
          <p:nvPr>
            <p:ph type="dt" sz="half" idx="10"/>
          </p:nvPr>
        </p:nvSpPr>
        <p:spPr/>
        <p:txBody>
          <a:bodyPr/>
          <a:lstStyle/>
          <a:p>
            <a:fld id="{52F3F6D0-F165-42D8-9046-95C86D422C16}"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8</a:t>
            </a:fld>
            <a:endParaRPr lang="en-US"/>
          </a:p>
        </p:txBody>
      </p:sp>
    </p:spTree>
    <p:extLst>
      <p:ext uri="{BB962C8B-B14F-4D97-AF65-F5344CB8AC3E}">
        <p14:creationId xmlns:p14="http://schemas.microsoft.com/office/powerpoint/2010/main" val="3314410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21. SUMMARY AND RECOMMENDATIONS</a:t>
            </a:r>
            <a:endParaRPr lang="fa-IR" dirty="0"/>
          </a:p>
        </p:txBody>
      </p:sp>
      <p:sp>
        <p:nvSpPr>
          <p:cNvPr id="3" name="Content Placeholder 2"/>
          <p:cNvSpPr>
            <a:spLocks noGrp="1"/>
          </p:cNvSpPr>
          <p:nvPr>
            <p:ph idx="1"/>
          </p:nvPr>
        </p:nvSpPr>
        <p:spPr/>
        <p:txBody>
          <a:bodyPr>
            <a:noAutofit/>
          </a:bodyPr>
          <a:lstStyle/>
          <a:p>
            <a:pPr algn="l" rtl="0"/>
            <a:r>
              <a:rPr lang="en-US" sz="3200" b="1" dirty="0"/>
              <a:t>The American College of Obstetricians and Gynecologists (</a:t>
            </a:r>
            <a:r>
              <a:rPr lang="en-US" sz="3200" b="1" dirty="0">
                <a:solidFill>
                  <a:srgbClr val="FF0000"/>
                </a:solidFill>
              </a:rPr>
              <a:t>ACOG) recommends a two-step approach (50-gram glucose challenge screen followed by a 100-gram three-hour oral GTT) in screen positive </a:t>
            </a:r>
            <a:r>
              <a:rPr lang="en-US" sz="3200" b="1" dirty="0"/>
              <a:t>patients (two-step approach). </a:t>
            </a:r>
          </a:p>
          <a:p>
            <a:pPr algn="l" rtl="0"/>
            <a:r>
              <a:rPr lang="en-US" sz="3200" b="1" dirty="0">
                <a:solidFill>
                  <a:srgbClr val="FF0000"/>
                </a:solidFill>
              </a:rPr>
              <a:t>The American Diabetes Association (ADA) supports use of either a one-step or two-step approach</a:t>
            </a:r>
            <a:r>
              <a:rPr lang="en-US" sz="3200" b="1" dirty="0"/>
              <a:t>. </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80</a:t>
            </a:fld>
            <a:endParaRPr lang="en-US"/>
          </a:p>
        </p:txBody>
      </p:sp>
    </p:spTree>
    <p:extLst>
      <p:ext uri="{BB962C8B-B14F-4D97-AF65-F5344CB8AC3E}">
        <p14:creationId xmlns:p14="http://schemas.microsoft.com/office/powerpoint/2010/main" val="21602877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22. RATIONALE </a:t>
            </a:r>
            <a:r>
              <a:rPr lang="en-US" b="1" dirty="0"/>
              <a:t>FOR TREATMENT</a:t>
            </a:r>
            <a:r>
              <a:rPr lang="en-US" dirty="0"/>
              <a:t> </a:t>
            </a:r>
          </a:p>
        </p:txBody>
      </p:sp>
      <p:sp>
        <p:nvSpPr>
          <p:cNvPr id="3" name="Content Placeholder 2"/>
          <p:cNvSpPr>
            <a:spLocks noGrp="1"/>
          </p:cNvSpPr>
          <p:nvPr>
            <p:ph idx="1"/>
          </p:nvPr>
        </p:nvSpPr>
        <p:spPr/>
        <p:txBody>
          <a:bodyPr>
            <a:normAutofit/>
          </a:bodyPr>
          <a:lstStyle/>
          <a:p>
            <a:pPr algn="l" rtl="0"/>
            <a:r>
              <a:rPr lang="en-US" sz="3200" b="1" dirty="0"/>
              <a:t>Identifying women with GDM is important to minimize </a:t>
            </a:r>
            <a:r>
              <a:rPr lang="en-US" sz="3200" b="1" dirty="0">
                <a:solidFill>
                  <a:srgbClr val="FF0000"/>
                </a:solidFill>
              </a:rPr>
              <a:t>maternal and neonatal morbidity</a:t>
            </a:r>
            <a:r>
              <a:rPr lang="en-US" sz="3200" b="1" dirty="0"/>
              <a:t>. </a:t>
            </a:r>
            <a:endParaRPr lang="en-US" sz="3200" b="1" dirty="0" smtClean="0"/>
          </a:p>
          <a:p>
            <a:pPr algn="l" rtl="0"/>
            <a:r>
              <a:rPr lang="en-US" sz="3200" b="1" dirty="0">
                <a:solidFill>
                  <a:srgbClr val="FF0000"/>
                </a:solidFill>
              </a:rPr>
              <a:t>The only potential harm </a:t>
            </a:r>
            <a:r>
              <a:rPr lang="en-US" sz="3200" b="1" dirty="0"/>
              <a:t>resulting from treatment of GDM was an </a:t>
            </a:r>
            <a:r>
              <a:rPr lang="en-US" sz="3200" b="1" dirty="0">
                <a:solidFill>
                  <a:srgbClr val="FF0000"/>
                </a:solidFill>
              </a:rPr>
              <a:t>increased number of prenatal visits</a:t>
            </a:r>
            <a:r>
              <a:rPr lang="en-US" sz="3200" b="1" dirty="0"/>
              <a:t>. </a:t>
            </a:r>
          </a:p>
          <a:p>
            <a:pPr algn="l" rtl="0"/>
            <a:endParaRPr lang="en-US" sz="3200" b="1" dirty="0" smtClean="0"/>
          </a:p>
          <a:p>
            <a:pPr lvl="1" algn="l" rtl="0"/>
            <a:endParaRPr lang="en-US" b="1" dirty="0"/>
          </a:p>
          <a:p>
            <a:pPr algn="l" rtl="0"/>
            <a:endParaRPr lang="en-US" b="1" dirty="0"/>
          </a:p>
        </p:txBody>
      </p:sp>
      <p:sp>
        <p:nvSpPr>
          <p:cNvPr id="5" name="Date Placeholder 4"/>
          <p:cNvSpPr>
            <a:spLocks noGrp="1"/>
          </p:cNvSpPr>
          <p:nvPr>
            <p:ph type="dt" sz="half" idx="10"/>
          </p:nvPr>
        </p:nvSpPr>
        <p:spPr/>
        <p:txBody>
          <a:bodyPr/>
          <a:lstStyle/>
          <a:p>
            <a:fld id="{81CAF85B-ADE5-4E14-88A8-0FE24EC017D8}"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81</a:t>
            </a:fld>
            <a:endParaRPr lang="en-US"/>
          </a:p>
        </p:txBody>
      </p:sp>
    </p:spTree>
    <p:extLst>
      <p:ext uri="{BB962C8B-B14F-4D97-AF65-F5344CB8AC3E}">
        <p14:creationId xmlns:p14="http://schemas.microsoft.com/office/powerpoint/2010/main" val="610591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22. RATIONALE FOR TREATMENT</a:t>
            </a:r>
            <a:endParaRPr lang="en-US" dirty="0"/>
          </a:p>
        </p:txBody>
      </p:sp>
      <p:sp>
        <p:nvSpPr>
          <p:cNvPr id="3" name="Content Placeholder 2"/>
          <p:cNvSpPr>
            <a:spLocks noGrp="1"/>
          </p:cNvSpPr>
          <p:nvPr>
            <p:ph idx="1"/>
          </p:nvPr>
        </p:nvSpPr>
        <p:spPr/>
        <p:txBody>
          <a:bodyPr>
            <a:normAutofit/>
          </a:bodyPr>
          <a:lstStyle/>
          <a:p>
            <a:pPr algn="l" rtl="0"/>
            <a:r>
              <a:rPr lang="en-US" sz="3200" b="1" dirty="0"/>
              <a:t>Although some authors have suggested that </a:t>
            </a:r>
            <a:r>
              <a:rPr lang="en-US" sz="3200" b="1" dirty="0">
                <a:solidFill>
                  <a:srgbClr val="FF0000"/>
                </a:solidFill>
              </a:rPr>
              <a:t>maternal obesity and excessive weight gain during pregnancy may be more closely related to adverse outcomes than glucose intolerance, data from the Hyperglycemia and Adverse Pregnancy Outcome (HAPO) Study refute </a:t>
            </a:r>
            <a:r>
              <a:rPr lang="en-US" sz="3200" b="1" dirty="0"/>
              <a:t>this hypothesis. </a:t>
            </a:r>
            <a:endParaRPr lang="en-US" sz="3200" b="1" dirty="0" smtClean="0"/>
          </a:p>
        </p:txBody>
      </p:sp>
      <p:sp>
        <p:nvSpPr>
          <p:cNvPr id="5" name="Date Placeholder 4"/>
          <p:cNvSpPr>
            <a:spLocks noGrp="1"/>
          </p:cNvSpPr>
          <p:nvPr>
            <p:ph type="dt" sz="half" idx="10"/>
          </p:nvPr>
        </p:nvSpPr>
        <p:spPr/>
        <p:txBody>
          <a:bodyPr/>
          <a:lstStyle/>
          <a:p>
            <a:fld id="{0C4E227C-0DBB-408C-BD6B-B0796CCD6B23}"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82</a:t>
            </a:fld>
            <a:endParaRPr lang="en-US"/>
          </a:p>
        </p:txBody>
      </p:sp>
    </p:spTree>
    <p:extLst>
      <p:ext uri="{BB962C8B-B14F-4D97-AF65-F5344CB8AC3E}">
        <p14:creationId xmlns:p14="http://schemas.microsoft.com/office/powerpoint/2010/main" val="3897374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22. RATIONALE FOR TREATMENT</a:t>
            </a:r>
            <a:endParaRPr lang="fa-IR" dirty="0"/>
          </a:p>
        </p:txBody>
      </p:sp>
      <p:sp>
        <p:nvSpPr>
          <p:cNvPr id="3" name="Content Placeholder 2"/>
          <p:cNvSpPr>
            <a:spLocks noGrp="1"/>
          </p:cNvSpPr>
          <p:nvPr>
            <p:ph idx="1"/>
          </p:nvPr>
        </p:nvSpPr>
        <p:spPr/>
        <p:txBody>
          <a:bodyPr>
            <a:normAutofit/>
          </a:bodyPr>
          <a:lstStyle/>
          <a:p>
            <a:pPr algn="l" rtl="0"/>
            <a:r>
              <a:rPr lang="en-US" sz="3200" b="1" dirty="0"/>
              <a:t>In the HAPO study, </a:t>
            </a:r>
            <a:r>
              <a:rPr lang="en-US" sz="3200" b="1" dirty="0">
                <a:solidFill>
                  <a:srgbClr val="FF0000"/>
                </a:solidFill>
              </a:rPr>
              <a:t>obesity and GDM </a:t>
            </a:r>
            <a:r>
              <a:rPr lang="en-US" sz="3200" b="1" dirty="0"/>
              <a:t>(International Association of Diabetes and Pregnancy Study Groups [IADPSG] criteria) were </a:t>
            </a:r>
            <a:r>
              <a:rPr lang="en-US" sz="3200" b="1" dirty="0">
                <a:solidFill>
                  <a:srgbClr val="FF0000"/>
                </a:solidFill>
              </a:rPr>
              <a:t>independently predictive of fetal </a:t>
            </a:r>
            <a:r>
              <a:rPr lang="en-US" sz="3200" b="1" dirty="0" err="1">
                <a:solidFill>
                  <a:srgbClr val="FF0000"/>
                </a:solidFill>
              </a:rPr>
              <a:t>macrosomia</a:t>
            </a:r>
            <a:r>
              <a:rPr lang="en-US" sz="3200" b="1" dirty="0">
                <a:solidFill>
                  <a:srgbClr val="FF0000"/>
                </a:solidFill>
              </a:rPr>
              <a:t>, preeclampsia, primary cesarean delivery, and neonatal adiposity </a:t>
            </a:r>
            <a:endParaRPr lang="en-US" sz="3200" b="1" dirty="0" smtClean="0">
              <a:solidFill>
                <a:srgbClr val="FF0000"/>
              </a:solidFill>
            </a:endParaRPr>
          </a:p>
          <a:p>
            <a:pPr algn="l" rtl="0"/>
            <a:endParaRPr lang="en-US"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83</a:t>
            </a:fld>
            <a:endParaRPr lang="en-US"/>
          </a:p>
        </p:txBody>
      </p:sp>
    </p:spTree>
    <p:extLst>
      <p:ext uri="{BB962C8B-B14F-4D97-AF65-F5344CB8AC3E}">
        <p14:creationId xmlns:p14="http://schemas.microsoft.com/office/powerpoint/2010/main" val="954862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22. RATIONALE FOR TREATMENT</a:t>
            </a:r>
            <a:endParaRPr lang="fa-IR" dirty="0"/>
          </a:p>
        </p:txBody>
      </p:sp>
      <p:sp>
        <p:nvSpPr>
          <p:cNvPr id="3" name="Content Placeholder 2"/>
          <p:cNvSpPr>
            <a:spLocks noGrp="1"/>
          </p:cNvSpPr>
          <p:nvPr>
            <p:ph idx="1"/>
          </p:nvPr>
        </p:nvSpPr>
        <p:spPr/>
        <p:txBody>
          <a:bodyPr>
            <a:normAutofit/>
          </a:bodyPr>
          <a:lstStyle/>
          <a:p>
            <a:pPr algn="l" rtl="0"/>
            <a:r>
              <a:rPr lang="en-US" sz="3200" b="1" dirty="0" err="1">
                <a:solidFill>
                  <a:srgbClr val="FF0000"/>
                </a:solidFill>
              </a:rPr>
              <a:t>Macrosomia</a:t>
            </a:r>
            <a:r>
              <a:rPr lang="en-US" sz="3200" b="1" dirty="0">
                <a:solidFill>
                  <a:srgbClr val="FF0000"/>
                </a:solidFill>
              </a:rPr>
              <a:t> was more likely when GDM was present in the absence of obesity </a:t>
            </a:r>
            <a:r>
              <a:rPr lang="en-US" sz="3200" b="1" dirty="0"/>
              <a:t>(OR 2.19, 95% CI 1.93-2.47) than when obesity was present in the absence of GDM (OR 1.73, 95% CI 1.50-2.00) and the independent effects of GDM and obesity were additive. </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84</a:t>
            </a:fld>
            <a:endParaRPr lang="en-US"/>
          </a:p>
        </p:txBody>
      </p:sp>
    </p:spTree>
    <p:extLst>
      <p:ext uri="{BB962C8B-B14F-4D97-AF65-F5344CB8AC3E}">
        <p14:creationId xmlns:p14="http://schemas.microsoft.com/office/powerpoint/2010/main" val="3913456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22. RATIONALE FOR TREATMENT</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As a practical matter, pharmacologic and surgical interventions are not used for treating obesity in pregnant women and efforts to limit gestational weight gain have met with limited success</a:t>
            </a:r>
            <a:r>
              <a:rPr lang="en-US" sz="3200" b="1" dirty="0"/>
              <a:t>; however, </a:t>
            </a:r>
            <a:r>
              <a:rPr lang="en-US" sz="3200" b="1" dirty="0">
                <a:solidFill>
                  <a:srgbClr val="FF0000"/>
                </a:solidFill>
              </a:rPr>
              <a:t>gestational diabetes can be identified and treated</a:t>
            </a:r>
            <a:r>
              <a:rPr lang="en-US" sz="3200" b="1" dirty="0"/>
              <a:t>, and </a:t>
            </a:r>
            <a:r>
              <a:rPr lang="en-US" sz="3200" b="1" dirty="0">
                <a:solidFill>
                  <a:srgbClr val="FF0000"/>
                </a:solidFill>
              </a:rPr>
              <a:t>treatment can prevent adverse outcomes, as well as decrease gestational weight </a:t>
            </a:r>
            <a:r>
              <a:rPr lang="en-US" sz="3200" b="1" dirty="0" smtClean="0">
                <a:solidFill>
                  <a:srgbClr val="FF0000"/>
                </a:solidFill>
              </a:rPr>
              <a:t>gain</a:t>
            </a:r>
            <a:endParaRPr lang="fa-IR" sz="3200" dirty="0">
              <a:solidFill>
                <a:srgbClr val="FF0000"/>
              </a:solidFill>
            </a:endParaRPr>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85</a:t>
            </a:fld>
            <a:endParaRPr lang="en-US"/>
          </a:p>
        </p:txBody>
      </p:sp>
    </p:spTree>
    <p:extLst>
      <p:ext uri="{BB962C8B-B14F-4D97-AF65-F5344CB8AC3E}">
        <p14:creationId xmlns:p14="http://schemas.microsoft.com/office/powerpoint/2010/main" val="2673759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22. RATIONALE FOR TREATMENT</a:t>
            </a:r>
            <a:endParaRPr lang="en-US"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Another controversy relates to the timing of treatment in GDM</a:t>
            </a:r>
            <a:r>
              <a:rPr lang="en-US" sz="3200" b="1" dirty="0"/>
              <a:t>. </a:t>
            </a:r>
            <a:endParaRPr lang="en-US" sz="3200" b="1" dirty="0" smtClean="0"/>
          </a:p>
          <a:p>
            <a:pPr algn="l" rtl="0"/>
            <a:r>
              <a:rPr lang="en-US" sz="3200" b="1" dirty="0" smtClean="0"/>
              <a:t>Pregnancy </a:t>
            </a:r>
            <a:r>
              <a:rPr lang="en-US" sz="3200" b="1" dirty="0"/>
              <a:t>outcomes </a:t>
            </a:r>
            <a:r>
              <a:rPr lang="en-US" sz="3200" b="1" dirty="0">
                <a:solidFill>
                  <a:srgbClr val="FF0000"/>
                </a:solidFill>
              </a:rPr>
              <a:t>were similar </a:t>
            </a:r>
            <a:r>
              <a:rPr lang="en-US" sz="3200" b="1" dirty="0"/>
              <a:t>when treatment was initiated at 24 to 26, 27, 28, or 29 weeks compared with ≥30 weeks of gestation.</a:t>
            </a:r>
          </a:p>
          <a:p>
            <a:pPr algn="l" rtl="0"/>
            <a:endParaRPr lang="en-US" b="1" dirty="0"/>
          </a:p>
        </p:txBody>
      </p:sp>
      <p:sp>
        <p:nvSpPr>
          <p:cNvPr id="5" name="Date Placeholder 4"/>
          <p:cNvSpPr>
            <a:spLocks noGrp="1"/>
          </p:cNvSpPr>
          <p:nvPr>
            <p:ph type="dt" sz="half" idx="10"/>
          </p:nvPr>
        </p:nvSpPr>
        <p:spPr/>
        <p:txBody>
          <a:bodyPr/>
          <a:lstStyle/>
          <a:p>
            <a:fld id="{E9A4407E-1F0C-46A1-A0F7-08B5AADFA666}"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86</a:t>
            </a:fld>
            <a:endParaRPr lang="en-US"/>
          </a:p>
        </p:txBody>
      </p:sp>
    </p:spTree>
    <p:extLst>
      <p:ext uri="{BB962C8B-B14F-4D97-AF65-F5344CB8AC3E}">
        <p14:creationId xmlns:p14="http://schemas.microsoft.com/office/powerpoint/2010/main" val="28491347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23. NUTRITIONAL THERAPY</a:t>
            </a:r>
            <a:endParaRPr lang="en-US" dirty="0"/>
          </a:p>
        </p:txBody>
      </p:sp>
      <p:sp>
        <p:nvSpPr>
          <p:cNvPr id="3" name="Content Placeholder 2"/>
          <p:cNvSpPr>
            <a:spLocks noGrp="1"/>
          </p:cNvSpPr>
          <p:nvPr>
            <p:ph idx="1"/>
          </p:nvPr>
        </p:nvSpPr>
        <p:spPr/>
        <p:txBody>
          <a:bodyPr>
            <a:normAutofit/>
          </a:bodyPr>
          <a:lstStyle/>
          <a:p>
            <a:pPr algn="l" rtl="0"/>
            <a:r>
              <a:rPr lang="en-US" sz="3200" b="1" dirty="0" smtClean="0"/>
              <a:t>Patients </a:t>
            </a:r>
            <a:r>
              <a:rPr lang="en-US" sz="3200" b="1" dirty="0"/>
              <a:t>with GDM should receive </a:t>
            </a:r>
            <a:r>
              <a:rPr lang="en-US" sz="3200" b="1" dirty="0">
                <a:solidFill>
                  <a:srgbClr val="FF0000"/>
                </a:solidFill>
              </a:rPr>
              <a:t>nutritional counseling by a registered dietitian </a:t>
            </a:r>
            <a:r>
              <a:rPr lang="en-US" sz="3200" b="1" dirty="0"/>
              <a:t>(when possible) upon diagnosis and be placed on an </a:t>
            </a:r>
            <a:r>
              <a:rPr lang="en-US" sz="3200" b="1" dirty="0">
                <a:solidFill>
                  <a:srgbClr val="FF0000"/>
                </a:solidFill>
              </a:rPr>
              <a:t>appropriate diet. </a:t>
            </a:r>
            <a:endParaRPr lang="en-US" sz="3200" b="1" dirty="0" smtClean="0">
              <a:solidFill>
                <a:srgbClr val="FF0000"/>
              </a:solidFill>
            </a:endParaRPr>
          </a:p>
        </p:txBody>
      </p:sp>
      <p:sp>
        <p:nvSpPr>
          <p:cNvPr id="5" name="Date Placeholder 4"/>
          <p:cNvSpPr>
            <a:spLocks noGrp="1"/>
          </p:cNvSpPr>
          <p:nvPr>
            <p:ph type="dt" sz="half" idx="10"/>
          </p:nvPr>
        </p:nvSpPr>
        <p:spPr/>
        <p:txBody>
          <a:bodyPr/>
          <a:lstStyle/>
          <a:p>
            <a:fld id="{8A2D9356-4D8A-4AFF-AA1C-D9106F0670B2}"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87</a:t>
            </a:fld>
            <a:endParaRPr lang="en-US"/>
          </a:p>
        </p:txBody>
      </p:sp>
    </p:spTree>
    <p:extLst>
      <p:ext uri="{BB962C8B-B14F-4D97-AF65-F5344CB8AC3E}">
        <p14:creationId xmlns:p14="http://schemas.microsoft.com/office/powerpoint/2010/main" val="9828981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The goals of medical nutritional therapy</a:t>
            </a:r>
            <a:r>
              <a:rPr lang="en-US" sz="3200" b="1" dirty="0"/>
              <a:t> are to:</a:t>
            </a:r>
          </a:p>
          <a:p>
            <a:pPr marL="457200" lvl="1" indent="0" algn="l" rtl="0">
              <a:buNone/>
            </a:pPr>
            <a:r>
              <a:rPr lang="en-US" sz="3200" b="1" dirty="0"/>
              <a:t>●Achieve </a:t>
            </a:r>
            <a:r>
              <a:rPr lang="en-US" sz="3200" b="1" dirty="0" err="1"/>
              <a:t>normoglycemia</a:t>
            </a:r>
            <a:endParaRPr lang="en-US" sz="3200" b="1" dirty="0"/>
          </a:p>
          <a:p>
            <a:pPr marL="457200" lvl="1" indent="0" algn="l" rtl="0">
              <a:buNone/>
            </a:pPr>
            <a:r>
              <a:rPr lang="en-US" sz="3200" b="1" dirty="0"/>
              <a:t>●Prevent ketosis</a:t>
            </a:r>
          </a:p>
          <a:p>
            <a:pPr marL="457200" lvl="1" indent="0" algn="l" rtl="0">
              <a:buNone/>
            </a:pPr>
            <a:r>
              <a:rPr lang="en-US" sz="3200" b="1" dirty="0"/>
              <a:t>●Provide adequate weight gain based on maternal body mass index (BMI)</a:t>
            </a:r>
          </a:p>
          <a:p>
            <a:pPr marL="457200" lvl="1" indent="0" algn="l" rtl="0">
              <a:buNone/>
            </a:pPr>
            <a:r>
              <a:rPr lang="en-US" sz="3200" b="1" dirty="0"/>
              <a:t>●Contribute to fetal </a:t>
            </a:r>
            <a:r>
              <a:rPr lang="en-US" sz="3200" b="1" dirty="0" smtClean="0"/>
              <a:t>well-being</a:t>
            </a:r>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88</a:t>
            </a:fld>
            <a:endParaRPr lang="en-US"/>
          </a:p>
        </p:txBody>
      </p:sp>
    </p:spTree>
    <p:extLst>
      <p:ext uri="{BB962C8B-B14F-4D97-AF65-F5344CB8AC3E}">
        <p14:creationId xmlns:p14="http://schemas.microsoft.com/office/powerpoint/2010/main" val="35647025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fa-IR" dirty="0"/>
          </a:p>
        </p:txBody>
      </p:sp>
      <p:sp>
        <p:nvSpPr>
          <p:cNvPr id="3" name="Content Placeholder 2"/>
          <p:cNvSpPr>
            <a:spLocks noGrp="1"/>
          </p:cNvSpPr>
          <p:nvPr>
            <p:ph idx="1"/>
          </p:nvPr>
        </p:nvSpPr>
        <p:spPr/>
        <p:txBody>
          <a:bodyPr/>
          <a:lstStyle/>
          <a:p>
            <a:pPr algn="l" rtl="0"/>
            <a:r>
              <a:rPr lang="en-US" sz="2800" b="1" dirty="0"/>
              <a:t>The American Diabetes Association (ADA) recommends that </a:t>
            </a:r>
            <a:r>
              <a:rPr lang="en-US" sz="2800" b="1" dirty="0">
                <a:solidFill>
                  <a:srgbClr val="FF0000"/>
                </a:solidFill>
              </a:rPr>
              <a:t>nutrition therapy for GDM provide adequate nutrition to promote fetal and maternal well-being while achieving </a:t>
            </a:r>
            <a:r>
              <a:rPr lang="en-US" sz="2800" b="1" dirty="0" err="1">
                <a:solidFill>
                  <a:srgbClr val="FF0000"/>
                </a:solidFill>
              </a:rPr>
              <a:t>normoglycemia</a:t>
            </a:r>
            <a:r>
              <a:rPr lang="en-US" sz="2800" b="1" dirty="0">
                <a:solidFill>
                  <a:srgbClr val="FF0000"/>
                </a:solidFill>
              </a:rPr>
              <a:t> with absence of ketosis, and providing adequate energy levels for appropriate weight gain in pregnancy </a:t>
            </a:r>
          </a:p>
          <a:p>
            <a:pPr algn="l" rtl="0"/>
            <a:r>
              <a:rPr lang="en-US" sz="2800" b="1" dirty="0"/>
              <a:t>In clinical practice</a:t>
            </a:r>
            <a:r>
              <a:rPr lang="en-US" sz="2800" b="1" dirty="0">
                <a:solidFill>
                  <a:srgbClr val="FF0000"/>
                </a:solidFill>
              </a:rPr>
              <a:t>, women often require 1800 to 2500 kcal per day</a:t>
            </a:r>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89</a:t>
            </a:fld>
            <a:endParaRPr lang="en-US"/>
          </a:p>
        </p:txBody>
      </p:sp>
    </p:spTree>
    <p:extLst>
      <p:ext uri="{BB962C8B-B14F-4D97-AF65-F5344CB8AC3E}">
        <p14:creationId xmlns:p14="http://schemas.microsoft.com/office/powerpoint/2010/main" val="426646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3. Prevalence</a:t>
            </a:r>
            <a:r>
              <a:rPr lang="en-US" dirty="0"/>
              <a:t> </a:t>
            </a:r>
          </a:p>
        </p:txBody>
      </p:sp>
      <p:sp>
        <p:nvSpPr>
          <p:cNvPr id="3" name="Content Placeholder 2"/>
          <p:cNvSpPr>
            <a:spLocks noGrp="1"/>
          </p:cNvSpPr>
          <p:nvPr>
            <p:ph idx="1"/>
          </p:nvPr>
        </p:nvSpPr>
        <p:spPr/>
        <p:txBody>
          <a:bodyPr>
            <a:normAutofit/>
          </a:bodyPr>
          <a:lstStyle/>
          <a:p>
            <a:pPr algn="l" rtl="0"/>
            <a:r>
              <a:rPr lang="en-US" b="1" dirty="0"/>
              <a:t>The prevalence of gestational diabetes as traditionally defined is </a:t>
            </a:r>
            <a:r>
              <a:rPr lang="en-US" b="1" dirty="0">
                <a:solidFill>
                  <a:srgbClr val="FF0000"/>
                </a:solidFill>
              </a:rPr>
              <a:t>about 6 to 7 percent in the United States (range 1 to 25 </a:t>
            </a:r>
            <a:r>
              <a:rPr lang="en-US" b="1" dirty="0" smtClean="0">
                <a:solidFill>
                  <a:srgbClr val="FF0000"/>
                </a:solidFill>
              </a:rPr>
              <a:t>percent.</a:t>
            </a:r>
            <a:r>
              <a:rPr lang="en-US" b="1" dirty="0" smtClean="0"/>
              <a:t> </a:t>
            </a:r>
          </a:p>
          <a:p>
            <a:pPr algn="l" rtl="0"/>
            <a:r>
              <a:rPr lang="en-US" b="1" dirty="0" smtClean="0"/>
              <a:t>The </a:t>
            </a:r>
            <a:r>
              <a:rPr lang="en-US" b="1" dirty="0"/>
              <a:t>prevalence varies worldwide and among racial and ethnic groups, </a:t>
            </a:r>
            <a:r>
              <a:rPr lang="en-US" b="1" dirty="0">
                <a:solidFill>
                  <a:srgbClr val="FF0000"/>
                </a:solidFill>
              </a:rPr>
              <a:t>generally in parallel with the prevalence of type 2 diabetes. </a:t>
            </a:r>
            <a:endParaRPr lang="en-US" b="1" dirty="0" smtClean="0">
              <a:solidFill>
                <a:srgbClr val="FF0000"/>
              </a:solidFill>
            </a:endParaRPr>
          </a:p>
        </p:txBody>
      </p:sp>
      <p:sp>
        <p:nvSpPr>
          <p:cNvPr id="5" name="Date Placeholder 4"/>
          <p:cNvSpPr>
            <a:spLocks noGrp="1"/>
          </p:cNvSpPr>
          <p:nvPr>
            <p:ph type="dt" sz="half" idx="10"/>
          </p:nvPr>
        </p:nvSpPr>
        <p:spPr/>
        <p:txBody>
          <a:bodyPr/>
          <a:lstStyle/>
          <a:p>
            <a:fld id="{398FF627-772F-4093-97EA-75AA51AE359C}"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9</a:t>
            </a:fld>
            <a:endParaRPr lang="en-US"/>
          </a:p>
        </p:txBody>
      </p:sp>
    </p:spTree>
    <p:extLst>
      <p:ext uri="{BB962C8B-B14F-4D97-AF65-F5344CB8AC3E}">
        <p14:creationId xmlns:p14="http://schemas.microsoft.com/office/powerpoint/2010/main" val="23850904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en-US" dirty="0"/>
          </a:p>
        </p:txBody>
      </p:sp>
      <p:sp>
        <p:nvSpPr>
          <p:cNvPr id="3" name="Content Placeholder 2"/>
          <p:cNvSpPr>
            <a:spLocks noGrp="1"/>
          </p:cNvSpPr>
          <p:nvPr>
            <p:ph idx="1"/>
          </p:nvPr>
        </p:nvSpPr>
        <p:spPr/>
        <p:txBody>
          <a:bodyPr>
            <a:normAutofit/>
          </a:bodyPr>
          <a:lstStyle/>
          <a:p>
            <a:pPr algn="l" rtl="0"/>
            <a:r>
              <a:rPr lang="en-US" sz="3200" b="1" dirty="0"/>
              <a:t>For women who are at </a:t>
            </a:r>
            <a:r>
              <a:rPr lang="en-US" sz="3200" b="1" dirty="0">
                <a:solidFill>
                  <a:srgbClr val="FF0000"/>
                </a:solidFill>
              </a:rPr>
              <a:t>ideal body weight during pregnancy, the caloric requirement is 30 kcal/kg/day</a:t>
            </a:r>
            <a:r>
              <a:rPr lang="en-US" sz="3200" b="1" dirty="0"/>
              <a:t>; </a:t>
            </a:r>
            <a:endParaRPr lang="en-US" sz="3200" b="1" dirty="0" smtClean="0"/>
          </a:p>
          <a:p>
            <a:pPr algn="l" rtl="0"/>
            <a:r>
              <a:rPr lang="en-US" sz="3200" b="1" dirty="0" smtClean="0"/>
              <a:t>for </a:t>
            </a:r>
            <a:r>
              <a:rPr lang="en-US" sz="3200" b="1" dirty="0"/>
              <a:t>women who are </a:t>
            </a:r>
            <a:r>
              <a:rPr lang="en-US" sz="3200" b="1" dirty="0">
                <a:solidFill>
                  <a:srgbClr val="FF0000"/>
                </a:solidFill>
              </a:rPr>
              <a:t>overweight, the caloric requirement is 22 to 25 kcal/kg/day; </a:t>
            </a:r>
            <a:r>
              <a:rPr lang="en-US" sz="3200" b="1" dirty="0"/>
              <a:t>and </a:t>
            </a:r>
            <a:endParaRPr lang="en-US" sz="3200" b="1" dirty="0" smtClean="0"/>
          </a:p>
        </p:txBody>
      </p:sp>
      <p:sp>
        <p:nvSpPr>
          <p:cNvPr id="5" name="Date Placeholder 4"/>
          <p:cNvSpPr>
            <a:spLocks noGrp="1"/>
          </p:cNvSpPr>
          <p:nvPr>
            <p:ph type="dt" sz="half" idx="10"/>
          </p:nvPr>
        </p:nvSpPr>
        <p:spPr/>
        <p:txBody>
          <a:bodyPr/>
          <a:lstStyle/>
          <a:p>
            <a:fld id="{68B7B5D5-4340-4C65-B491-62B73E970D4B}"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90</a:t>
            </a:fld>
            <a:endParaRPr lang="en-US"/>
          </a:p>
        </p:txBody>
      </p:sp>
    </p:spTree>
    <p:extLst>
      <p:ext uri="{BB962C8B-B14F-4D97-AF65-F5344CB8AC3E}">
        <p14:creationId xmlns:p14="http://schemas.microsoft.com/office/powerpoint/2010/main" val="799529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fa-IR" dirty="0"/>
          </a:p>
        </p:txBody>
      </p:sp>
      <p:sp>
        <p:nvSpPr>
          <p:cNvPr id="3" name="Content Placeholder 2"/>
          <p:cNvSpPr>
            <a:spLocks noGrp="1"/>
          </p:cNvSpPr>
          <p:nvPr>
            <p:ph idx="1"/>
          </p:nvPr>
        </p:nvSpPr>
        <p:spPr/>
        <p:txBody>
          <a:bodyPr>
            <a:normAutofit fontScale="92500" lnSpcReduction="20000"/>
          </a:bodyPr>
          <a:lstStyle/>
          <a:p>
            <a:pPr algn="l" rtl="0"/>
            <a:r>
              <a:rPr lang="en-US" sz="3200" b="1" dirty="0" smtClean="0">
                <a:solidFill>
                  <a:srgbClr val="FF0000"/>
                </a:solidFill>
              </a:rPr>
              <a:t>For </a:t>
            </a:r>
            <a:r>
              <a:rPr lang="en-US" sz="3200" b="1" dirty="0">
                <a:solidFill>
                  <a:srgbClr val="FF0000"/>
                </a:solidFill>
              </a:rPr>
              <a:t>morbidly obese women, the caloric requirement is 12 to 14 kcal/kg/day </a:t>
            </a:r>
            <a:r>
              <a:rPr lang="en-US" sz="3200" b="1" dirty="0"/>
              <a:t>(</a:t>
            </a:r>
            <a:r>
              <a:rPr lang="en-US" sz="3200" b="1" dirty="0">
                <a:solidFill>
                  <a:srgbClr val="FF0000"/>
                </a:solidFill>
              </a:rPr>
              <a:t>present pregnant weight</a:t>
            </a:r>
            <a:r>
              <a:rPr lang="en-US" sz="3200" b="1" dirty="0"/>
              <a:t>), </a:t>
            </a:r>
          </a:p>
          <a:p>
            <a:pPr algn="l" rtl="0"/>
            <a:r>
              <a:rPr lang="en-US" sz="3200" b="1" dirty="0">
                <a:solidFill>
                  <a:srgbClr val="FF0000"/>
                </a:solidFill>
              </a:rPr>
              <a:t>But obese women should consume a minimum of 1800 calorie/day to prevent ketosis </a:t>
            </a:r>
          </a:p>
          <a:p>
            <a:pPr algn="l" rtl="0"/>
            <a:r>
              <a:rPr lang="en-US" sz="3200" b="1" dirty="0" smtClean="0">
                <a:solidFill>
                  <a:srgbClr val="FF0000"/>
                </a:solidFill>
              </a:rPr>
              <a:t>For </a:t>
            </a:r>
            <a:r>
              <a:rPr lang="en-US" sz="3200" b="1" dirty="0">
                <a:solidFill>
                  <a:srgbClr val="FF0000"/>
                </a:solidFill>
              </a:rPr>
              <a:t>those women who are underweight, the caloric requirement may be up to 40 kcal/kg/day </a:t>
            </a:r>
            <a:r>
              <a:rPr lang="en-US" sz="3200" b="1" dirty="0"/>
              <a:t>to achieve recommended weight gains, blood glucose goals, and nutrient intake. </a:t>
            </a:r>
            <a:endParaRPr lang="en-US" sz="3200" b="1" dirty="0" smtClean="0"/>
          </a:p>
          <a:p>
            <a:pPr algn="l" rtl="0"/>
            <a:endParaRPr lang="en-US" b="1" dirty="0"/>
          </a:p>
          <a:p>
            <a:pPr algn="l" rtl="0"/>
            <a:endParaRPr lang="fa-IR"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91</a:t>
            </a:fld>
            <a:endParaRPr lang="en-US"/>
          </a:p>
        </p:txBody>
      </p:sp>
    </p:spTree>
    <p:extLst>
      <p:ext uri="{BB962C8B-B14F-4D97-AF65-F5344CB8AC3E}">
        <p14:creationId xmlns:p14="http://schemas.microsoft.com/office/powerpoint/2010/main" val="14717165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en-US" dirty="0"/>
          </a:p>
        </p:txBody>
      </p:sp>
      <p:sp>
        <p:nvSpPr>
          <p:cNvPr id="3" name="Content Placeholder 2"/>
          <p:cNvSpPr>
            <a:spLocks noGrp="1"/>
          </p:cNvSpPr>
          <p:nvPr>
            <p:ph idx="1"/>
          </p:nvPr>
        </p:nvSpPr>
        <p:spPr/>
        <p:txBody>
          <a:bodyPr>
            <a:noAutofit/>
          </a:bodyPr>
          <a:lstStyle/>
          <a:p>
            <a:pPr algn="l" rtl="0"/>
            <a:r>
              <a:rPr lang="en-US" sz="2800" b="1" dirty="0">
                <a:solidFill>
                  <a:srgbClr val="FF0000"/>
                </a:solidFill>
              </a:rPr>
              <a:t>A typical meal plan for women with GDM includes three small-to-moderate sized meals and two to four snacks</a:t>
            </a:r>
            <a:r>
              <a:rPr lang="en-US" sz="2800" b="1" dirty="0"/>
              <a:t>. </a:t>
            </a:r>
            <a:endParaRPr lang="en-US" sz="2800" b="1" dirty="0" smtClean="0"/>
          </a:p>
          <a:p>
            <a:pPr algn="l" rtl="0"/>
            <a:r>
              <a:rPr lang="en-US" sz="2800" b="1" dirty="0" smtClean="0"/>
              <a:t>Many </a:t>
            </a:r>
            <a:r>
              <a:rPr lang="en-US" sz="2800" b="1" dirty="0"/>
              <a:t>women </a:t>
            </a:r>
            <a:r>
              <a:rPr lang="en-US" sz="2800" b="1" dirty="0">
                <a:solidFill>
                  <a:srgbClr val="FF0000"/>
                </a:solidFill>
              </a:rPr>
              <a:t>will need individual adjustment </a:t>
            </a:r>
            <a:r>
              <a:rPr lang="en-US" sz="2800" b="1" dirty="0"/>
              <a:t>(</a:t>
            </a:r>
            <a:r>
              <a:rPr lang="en-US" sz="2800" b="1" dirty="0" err="1"/>
              <a:t>ie</a:t>
            </a:r>
            <a:r>
              <a:rPr lang="en-US" sz="2800" b="1" dirty="0"/>
              <a:t>, 15 to 30 g of carbohydrate at breakfast or other meals), depending on </a:t>
            </a:r>
            <a:r>
              <a:rPr lang="en-US" sz="2800" b="1" dirty="0">
                <a:solidFill>
                  <a:srgbClr val="FF0000"/>
                </a:solidFill>
              </a:rPr>
              <a:t>postprandial glucose levels</a:t>
            </a:r>
            <a:r>
              <a:rPr lang="en-US" sz="2800" b="1" dirty="0"/>
              <a:t>, which are </a:t>
            </a:r>
            <a:r>
              <a:rPr lang="en-US" sz="2800" b="1" dirty="0">
                <a:solidFill>
                  <a:srgbClr val="FF0000"/>
                </a:solidFill>
              </a:rPr>
              <a:t>directly dependent </a:t>
            </a:r>
            <a:r>
              <a:rPr lang="en-US" sz="2800" b="1" dirty="0"/>
              <a:t>upon the </a:t>
            </a:r>
            <a:r>
              <a:rPr lang="en-US" sz="2800" b="1" dirty="0">
                <a:solidFill>
                  <a:srgbClr val="FF0000"/>
                </a:solidFill>
              </a:rPr>
              <a:t>carbohydrate content of the meal or snack </a:t>
            </a:r>
            <a:endParaRPr lang="en-US" sz="2800" b="1" dirty="0" smtClean="0">
              <a:solidFill>
                <a:srgbClr val="FF0000"/>
              </a:solidFill>
            </a:endParaRPr>
          </a:p>
          <a:p>
            <a:pPr algn="l" rtl="0"/>
            <a:r>
              <a:rPr lang="en-US" sz="2800" b="1" dirty="0" smtClean="0"/>
              <a:t>The </a:t>
            </a:r>
            <a:r>
              <a:rPr lang="en-US" sz="2800" b="1" dirty="0">
                <a:solidFill>
                  <a:srgbClr val="FF0000"/>
                </a:solidFill>
              </a:rPr>
              <a:t>postprandial glucose rise, therefore, can be blunted if the diet is carbohydrate restricted</a:t>
            </a:r>
            <a:r>
              <a:rPr lang="en-US" sz="2800" b="1" dirty="0"/>
              <a:t>. </a:t>
            </a:r>
            <a:endParaRPr lang="en-US" sz="2800" b="1" dirty="0" smtClean="0"/>
          </a:p>
        </p:txBody>
      </p:sp>
      <p:sp>
        <p:nvSpPr>
          <p:cNvPr id="5" name="Date Placeholder 4"/>
          <p:cNvSpPr>
            <a:spLocks noGrp="1"/>
          </p:cNvSpPr>
          <p:nvPr>
            <p:ph type="dt" sz="half" idx="10"/>
          </p:nvPr>
        </p:nvSpPr>
        <p:spPr/>
        <p:txBody>
          <a:bodyPr/>
          <a:lstStyle/>
          <a:p>
            <a:fld id="{61589D7A-1F5C-4E82-A7B9-4A5C966A5E86}"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92</a:t>
            </a:fld>
            <a:endParaRPr lang="en-US"/>
          </a:p>
        </p:txBody>
      </p:sp>
    </p:spTree>
    <p:extLst>
      <p:ext uri="{BB962C8B-B14F-4D97-AF65-F5344CB8AC3E}">
        <p14:creationId xmlns:p14="http://schemas.microsoft.com/office/powerpoint/2010/main" val="1678342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fa-IR" dirty="0"/>
          </a:p>
        </p:txBody>
      </p:sp>
      <p:sp>
        <p:nvSpPr>
          <p:cNvPr id="3" name="Content Placeholder 2"/>
          <p:cNvSpPr>
            <a:spLocks noGrp="1"/>
          </p:cNvSpPr>
          <p:nvPr>
            <p:ph idx="1"/>
          </p:nvPr>
        </p:nvSpPr>
        <p:spPr/>
        <p:txBody>
          <a:bodyPr>
            <a:noAutofit/>
          </a:bodyPr>
          <a:lstStyle/>
          <a:p>
            <a:pPr algn="l" rtl="0"/>
            <a:r>
              <a:rPr lang="en-US" sz="2800" b="1" dirty="0"/>
              <a:t>In addition, </a:t>
            </a:r>
            <a:r>
              <a:rPr lang="en-US" sz="2800" b="1" dirty="0">
                <a:solidFill>
                  <a:srgbClr val="FF0000"/>
                </a:solidFill>
              </a:rPr>
              <a:t>an overall low glycemic index diet in which carbohydrate sources are mainly comprised of fruits, vegetables, and whole grains,</a:t>
            </a:r>
            <a:r>
              <a:rPr lang="en-US" sz="2800" b="1" dirty="0"/>
              <a:t> with low consumption of </a:t>
            </a:r>
            <a:r>
              <a:rPr lang="en-US" sz="2800" b="1" dirty="0">
                <a:solidFill>
                  <a:srgbClr val="FF0000"/>
                </a:solidFill>
              </a:rPr>
              <a:t>flour-based products (</a:t>
            </a:r>
            <a:r>
              <a:rPr lang="en-US" sz="2800" b="1" dirty="0" err="1">
                <a:solidFill>
                  <a:srgbClr val="FF0000"/>
                </a:solidFill>
              </a:rPr>
              <a:t>eg</a:t>
            </a:r>
            <a:r>
              <a:rPr lang="en-US" sz="2800" b="1" dirty="0">
                <a:solidFill>
                  <a:srgbClr val="FF0000"/>
                </a:solidFill>
              </a:rPr>
              <a:t>, bread and other baked products) and potatoes </a:t>
            </a:r>
            <a:r>
              <a:rPr lang="en-US" sz="2800" b="1" dirty="0"/>
              <a:t>has a favorable effect on </a:t>
            </a:r>
            <a:r>
              <a:rPr lang="en-US" sz="2800" b="1" dirty="0">
                <a:solidFill>
                  <a:srgbClr val="FF0000"/>
                </a:solidFill>
              </a:rPr>
              <a:t>postprandial blood glucose </a:t>
            </a:r>
            <a:r>
              <a:rPr lang="en-US" sz="2800" b="1" dirty="0"/>
              <a:t>concentrations and </a:t>
            </a:r>
            <a:r>
              <a:rPr lang="en-US" sz="2800" b="1" dirty="0">
                <a:solidFill>
                  <a:srgbClr val="FF0000"/>
                </a:solidFill>
              </a:rPr>
              <a:t>significantly lowered the need for insulin therapy in the meta-analysis described </a:t>
            </a:r>
            <a:r>
              <a:rPr lang="en-US" sz="2800" b="1" dirty="0"/>
              <a:t>above </a:t>
            </a:r>
            <a:endParaRPr lang="en-US" sz="2800" b="1" dirty="0" smtClean="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93</a:t>
            </a:fld>
            <a:endParaRPr lang="en-US"/>
          </a:p>
        </p:txBody>
      </p:sp>
    </p:spTree>
    <p:extLst>
      <p:ext uri="{BB962C8B-B14F-4D97-AF65-F5344CB8AC3E}">
        <p14:creationId xmlns:p14="http://schemas.microsoft.com/office/powerpoint/2010/main" val="38451740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en-US" dirty="0"/>
          </a:p>
        </p:txBody>
      </p:sp>
      <p:sp>
        <p:nvSpPr>
          <p:cNvPr id="3" name="Content Placeholder 2"/>
          <p:cNvSpPr>
            <a:spLocks noGrp="1"/>
          </p:cNvSpPr>
          <p:nvPr>
            <p:ph idx="1"/>
          </p:nvPr>
        </p:nvSpPr>
        <p:spPr/>
        <p:txBody>
          <a:bodyPr>
            <a:normAutofit lnSpcReduction="10000"/>
          </a:bodyPr>
          <a:lstStyle/>
          <a:p>
            <a:pPr algn="l" rtl="0"/>
            <a:r>
              <a:rPr lang="en-US" sz="2800" b="1" dirty="0">
                <a:solidFill>
                  <a:srgbClr val="FF0000"/>
                </a:solidFill>
              </a:rPr>
              <a:t>The remaining calories come from protein (20 percent of total calories) and fats (40 percent of total calories; saturated fat intake should be &lt;7 percent of total calories</a:t>
            </a:r>
            <a:r>
              <a:rPr lang="en-US" sz="2800" b="1" dirty="0"/>
              <a:t>). </a:t>
            </a:r>
            <a:endParaRPr lang="en-US" sz="2800" b="1" dirty="0" smtClean="0"/>
          </a:p>
          <a:p>
            <a:pPr algn="l" rtl="0"/>
            <a:r>
              <a:rPr lang="en-US" sz="2800" b="1" dirty="0" smtClean="0">
                <a:solidFill>
                  <a:srgbClr val="FF0000"/>
                </a:solidFill>
              </a:rPr>
              <a:t>Protein </a:t>
            </a:r>
            <a:r>
              <a:rPr lang="en-US" sz="2800" b="1" dirty="0">
                <a:solidFill>
                  <a:srgbClr val="FF0000"/>
                </a:solidFill>
              </a:rPr>
              <a:t>intake should be distributed throughout </a:t>
            </a:r>
            <a:r>
              <a:rPr lang="en-US" sz="2800" b="1" dirty="0"/>
              <a:t>the day, and included in all meals and snacks to </a:t>
            </a:r>
            <a:r>
              <a:rPr lang="en-US" sz="2800" b="1" dirty="0">
                <a:solidFill>
                  <a:srgbClr val="FF0000"/>
                </a:solidFill>
              </a:rPr>
              <a:t>promote satiety </a:t>
            </a:r>
            <a:r>
              <a:rPr lang="en-US" sz="2800" b="1" dirty="0"/>
              <a:t>and provide adequate calories. </a:t>
            </a:r>
            <a:endParaRPr lang="en-US" sz="2800" b="1" dirty="0" smtClean="0"/>
          </a:p>
          <a:p>
            <a:pPr algn="l" rtl="0"/>
            <a:r>
              <a:rPr lang="en-US" sz="2800" b="1" dirty="0" smtClean="0">
                <a:solidFill>
                  <a:srgbClr val="FF0000"/>
                </a:solidFill>
              </a:rPr>
              <a:t>A </a:t>
            </a:r>
            <a:r>
              <a:rPr lang="en-US" sz="2800" b="1" dirty="0">
                <a:solidFill>
                  <a:srgbClr val="FF0000"/>
                </a:solidFill>
              </a:rPr>
              <a:t>bedtime snack may be needed to prevent accelerated (starvation) ketosis overnight</a:t>
            </a:r>
            <a:r>
              <a:rPr lang="en-US" sz="2800" b="1" dirty="0"/>
              <a:t>. </a:t>
            </a:r>
          </a:p>
          <a:p>
            <a:pPr algn="l" rtl="0"/>
            <a:endParaRPr lang="en-US" b="1" dirty="0"/>
          </a:p>
        </p:txBody>
      </p:sp>
      <p:sp>
        <p:nvSpPr>
          <p:cNvPr id="5" name="Date Placeholder 4"/>
          <p:cNvSpPr>
            <a:spLocks noGrp="1"/>
          </p:cNvSpPr>
          <p:nvPr>
            <p:ph type="dt" sz="half" idx="10"/>
          </p:nvPr>
        </p:nvSpPr>
        <p:spPr/>
        <p:txBody>
          <a:bodyPr/>
          <a:lstStyle/>
          <a:p>
            <a:fld id="{F5312201-1C57-4882-B3CD-0EC4C6251FBE}"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94</a:t>
            </a:fld>
            <a:endParaRPr lang="en-US"/>
          </a:p>
        </p:txBody>
      </p:sp>
    </p:spTree>
    <p:extLst>
      <p:ext uri="{BB962C8B-B14F-4D97-AF65-F5344CB8AC3E}">
        <p14:creationId xmlns:p14="http://schemas.microsoft.com/office/powerpoint/2010/main" val="37610852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23. NUTRITIONAL THERAPY</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If insulin therapy is added to nutrition therapy, a primary goal is to maintain carbohydrate consistency at meals and snacks to facilitate insulin adjustments</a:t>
            </a:r>
            <a:r>
              <a:rPr lang="en-US" sz="3200" b="1" dirty="0"/>
              <a:t>.</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95</a:t>
            </a:fld>
            <a:endParaRPr lang="en-US"/>
          </a:p>
        </p:txBody>
      </p:sp>
    </p:spTree>
    <p:extLst>
      <p:ext uri="{BB962C8B-B14F-4D97-AF65-F5344CB8AC3E}">
        <p14:creationId xmlns:p14="http://schemas.microsoft.com/office/powerpoint/2010/main" val="37706375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25. EXERCISE</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sz="3200" b="1" dirty="0" smtClean="0"/>
              <a:t>Exercise </a:t>
            </a:r>
            <a:r>
              <a:rPr lang="en-US" sz="3200" b="1" dirty="0">
                <a:solidFill>
                  <a:srgbClr val="FF0000"/>
                </a:solidFill>
              </a:rPr>
              <a:t>that increases muscle mass </a:t>
            </a:r>
            <a:r>
              <a:rPr lang="en-US" sz="3200" b="1" dirty="0"/>
              <a:t>appears to improve glycemic control primarily from </a:t>
            </a:r>
            <a:r>
              <a:rPr lang="en-US" sz="3200" b="1" dirty="0">
                <a:solidFill>
                  <a:srgbClr val="FF0000"/>
                </a:solidFill>
              </a:rPr>
              <a:t>increased tissue sensitivity to insulin</a:t>
            </a:r>
            <a:r>
              <a:rPr lang="en-US" sz="3200" b="1" dirty="0"/>
              <a:t>. </a:t>
            </a:r>
            <a:endParaRPr lang="en-US" sz="3200" b="1" dirty="0" smtClean="0"/>
          </a:p>
          <a:p>
            <a:pPr algn="l" rtl="0"/>
            <a:r>
              <a:rPr lang="en-US" sz="3200" b="1" dirty="0" smtClean="0"/>
              <a:t>As </a:t>
            </a:r>
            <a:r>
              <a:rPr lang="en-US" sz="3200" b="1" dirty="0"/>
              <a:t>a result, </a:t>
            </a:r>
            <a:r>
              <a:rPr lang="en-US" sz="3200" b="1" dirty="0">
                <a:solidFill>
                  <a:srgbClr val="FF0000"/>
                </a:solidFill>
              </a:rPr>
              <a:t>both fasting and postprandial </a:t>
            </a:r>
            <a:r>
              <a:rPr lang="en-US" sz="3200" b="1" dirty="0"/>
              <a:t>blood glucose concentrations can be </a:t>
            </a:r>
            <a:r>
              <a:rPr lang="en-US" sz="3200" b="1" dirty="0" smtClean="0"/>
              <a:t>reduced </a:t>
            </a:r>
            <a:r>
              <a:rPr lang="en-US" sz="3200" b="1" dirty="0"/>
              <a:t>and, in some women with GDM, the need for insulin may be </a:t>
            </a:r>
            <a:r>
              <a:rPr lang="en-US" sz="3200" b="1" dirty="0" smtClean="0"/>
              <a:t>obviated</a:t>
            </a:r>
          </a:p>
          <a:p>
            <a:pPr algn="l" rtl="0"/>
            <a:r>
              <a:rPr lang="en-US" sz="3200" b="1" dirty="0" smtClean="0">
                <a:solidFill>
                  <a:srgbClr val="FF0000"/>
                </a:solidFill>
              </a:rPr>
              <a:t>Circuit </a:t>
            </a:r>
            <a:r>
              <a:rPr lang="en-US" sz="3200" b="1" dirty="0">
                <a:solidFill>
                  <a:srgbClr val="FF0000"/>
                </a:solidFill>
              </a:rPr>
              <a:t>resistance training </a:t>
            </a:r>
            <a:r>
              <a:rPr lang="en-US" sz="3200" b="1" dirty="0"/>
              <a:t>has a similar </a:t>
            </a:r>
            <a:r>
              <a:rPr lang="en-US" sz="3200" b="1" dirty="0" smtClean="0"/>
              <a:t>effect</a:t>
            </a:r>
          </a:p>
          <a:p>
            <a:pPr algn="l" rtl="0"/>
            <a:endParaRPr lang="en-US" dirty="0"/>
          </a:p>
        </p:txBody>
      </p:sp>
      <p:sp>
        <p:nvSpPr>
          <p:cNvPr id="5" name="Date Placeholder 4"/>
          <p:cNvSpPr>
            <a:spLocks noGrp="1"/>
          </p:cNvSpPr>
          <p:nvPr>
            <p:ph type="dt" sz="half" idx="10"/>
          </p:nvPr>
        </p:nvSpPr>
        <p:spPr/>
        <p:txBody>
          <a:bodyPr/>
          <a:lstStyle/>
          <a:p>
            <a:fld id="{97593031-8521-464F-8A99-56205E374519}"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96</a:t>
            </a:fld>
            <a:endParaRPr lang="en-US"/>
          </a:p>
        </p:txBody>
      </p:sp>
    </p:spTree>
    <p:extLst>
      <p:ext uri="{BB962C8B-B14F-4D97-AF65-F5344CB8AC3E}">
        <p14:creationId xmlns:p14="http://schemas.microsoft.com/office/powerpoint/2010/main" val="36542654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25. EXERCISE</a:t>
            </a:r>
            <a:endParaRPr lang="fa-IR" dirty="0"/>
          </a:p>
        </p:txBody>
      </p:sp>
      <p:sp>
        <p:nvSpPr>
          <p:cNvPr id="3" name="Content Placeholder 2"/>
          <p:cNvSpPr>
            <a:spLocks noGrp="1"/>
          </p:cNvSpPr>
          <p:nvPr>
            <p:ph idx="1"/>
          </p:nvPr>
        </p:nvSpPr>
        <p:spPr/>
        <p:txBody>
          <a:bodyPr>
            <a:normAutofit/>
          </a:bodyPr>
          <a:lstStyle/>
          <a:p>
            <a:pPr algn="l" rtl="0"/>
            <a:r>
              <a:rPr lang="en-US" sz="3200" b="1" dirty="0">
                <a:solidFill>
                  <a:srgbClr val="FF0000"/>
                </a:solidFill>
              </a:rPr>
              <a:t>ADA encourages a program of moderate exercise </a:t>
            </a:r>
            <a:r>
              <a:rPr lang="en-US" sz="3200" b="1" dirty="0"/>
              <a:t>as part of the treatment plan for women with GDM and no medical or obstetrical contraindications to this level of physical activity</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97</a:t>
            </a:fld>
            <a:endParaRPr lang="en-US"/>
          </a:p>
        </p:txBody>
      </p:sp>
    </p:spTree>
    <p:extLst>
      <p:ext uri="{BB962C8B-B14F-4D97-AF65-F5344CB8AC3E}">
        <p14:creationId xmlns:p14="http://schemas.microsoft.com/office/powerpoint/2010/main" val="372758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26. GLUCOSE MONITORING</a:t>
            </a:r>
            <a:endParaRPr lang="en-US" dirty="0"/>
          </a:p>
        </p:txBody>
      </p:sp>
      <p:sp>
        <p:nvSpPr>
          <p:cNvPr id="3" name="Content Placeholder 2"/>
          <p:cNvSpPr>
            <a:spLocks noGrp="1"/>
          </p:cNvSpPr>
          <p:nvPr>
            <p:ph idx="1"/>
          </p:nvPr>
        </p:nvSpPr>
        <p:spPr/>
        <p:txBody>
          <a:bodyPr>
            <a:normAutofit/>
          </a:bodyPr>
          <a:lstStyle/>
          <a:p>
            <a:pPr algn="l" rtl="0"/>
            <a:r>
              <a:rPr lang="en-US" sz="3200" b="1" dirty="0" smtClean="0"/>
              <a:t>When </a:t>
            </a:r>
            <a:r>
              <a:rPr lang="en-US" sz="3200" b="1" dirty="0"/>
              <a:t>initially diagnosed with GDM, patients are asked to </a:t>
            </a:r>
            <a:r>
              <a:rPr lang="en-US" sz="3200" b="1" dirty="0">
                <a:solidFill>
                  <a:srgbClr val="FF0000"/>
                </a:solidFill>
              </a:rPr>
              <a:t>measure their blood glucose concentration at least four times daily (fasting and one or two hours after the first bite of each </a:t>
            </a:r>
            <a:r>
              <a:rPr lang="en-US" sz="3200" b="1" dirty="0" smtClean="0">
                <a:solidFill>
                  <a:srgbClr val="FF0000"/>
                </a:solidFill>
              </a:rPr>
              <a:t>meal)</a:t>
            </a:r>
          </a:p>
          <a:p>
            <a:pPr algn="l" rtl="0"/>
            <a:r>
              <a:rPr lang="en-US" sz="3200" b="1" dirty="0" smtClean="0"/>
              <a:t>Multiple </a:t>
            </a:r>
            <a:r>
              <a:rPr lang="en-US" sz="3200" b="1" dirty="0"/>
              <a:t>daily measurements </a:t>
            </a:r>
            <a:r>
              <a:rPr lang="en-US" sz="3200" b="1" dirty="0">
                <a:solidFill>
                  <a:srgbClr val="FF0000"/>
                </a:solidFill>
              </a:rPr>
              <a:t>allow recognition of women who should begin an anti-hyperglycemic agent</a:t>
            </a:r>
            <a:r>
              <a:rPr lang="en-US" sz="3200" b="1" dirty="0"/>
              <a:t>. </a:t>
            </a:r>
            <a:endParaRPr lang="en-US" sz="3200" b="1" dirty="0" smtClean="0"/>
          </a:p>
        </p:txBody>
      </p:sp>
      <p:sp>
        <p:nvSpPr>
          <p:cNvPr id="5" name="Date Placeholder 4"/>
          <p:cNvSpPr>
            <a:spLocks noGrp="1"/>
          </p:cNvSpPr>
          <p:nvPr>
            <p:ph type="dt" sz="half" idx="10"/>
          </p:nvPr>
        </p:nvSpPr>
        <p:spPr/>
        <p:txBody>
          <a:bodyPr/>
          <a:lstStyle/>
          <a:p>
            <a:fld id="{8230ED73-1B00-49E8-BFAA-16BCCE9071CA}" type="datetime1">
              <a:rPr lang="en-US" smtClean="0"/>
              <a:t>1/18/2018</a:t>
            </a:fld>
            <a:endParaRPr lang="en-US"/>
          </a:p>
        </p:txBody>
      </p:sp>
      <p:sp>
        <p:nvSpPr>
          <p:cNvPr id="4" name="Slide Number Placeholder 3"/>
          <p:cNvSpPr>
            <a:spLocks noGrp="1"/>
          </p:cNvSpPr>
          <p:nvPr>
            <p:ph type="sldNum" sz="quarter" idx="12"/>
          </p:nvPr>
        </p:nvSpPr>
        <p:spPr/>
        <p:txBody>
          <a:bodyPr/>
          <a:lstStyle/>
          <a:p>
            <a:fld id="{28663663-96BB-4148-B321-F815A4ABCF75}" type="slidenum">
              <a:rPr lang="en-US" smtClean="0"/>
              <a:t>98</a:t>
            </a:fld>
            <a:endParaRPr lang="en-US"/>
          </a:p>
        </p:txBody>
      </p:sp>
    </p:spTree>
    <p:extLst>
      <p:ext uri="{BB962C8B-B14F-4D97-AF65-F5344CB8AC3E}">
        <p14:creationId xmlns:p14="http://schemas.microsoft.com/office/powerpoint/2010/main" val="3400465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26. GLUCOSE MONITORING</a:t>
            </a:r>
            <a:endParaRPr lang="fa-IR" dirty="0"/>
          </a:p>
        </p:txBody>
      </p:sp>
      <p:sp>
        <p:nvSpPr>
          <p:cNvPr id="3" name="Content Placeholder 2"/>
          <p:cNvSpPr>
            <a:spLocks noGrp="1"/>
          </p:cNvSpPr>
          <p:nvPr>
            <p:ph idx="1"/>
          </p:nvPr>
        </p:nvSpPr>
        <p:spPr/>
        <p:txBody>
          <a:bodyPr>
            <a:normAutofit lnSpcReduction="10000"/>
          </a:bodyPr>
          <a:lstStyle/>
          <a:p>
            <a:pPr algn="l" rtl="0"/>
            <a:r>
              <a:rPr lang="en-US" sz="3200" b="1" dirty="0"/>
              <a:t>Results from most available glucose meters and commercial laboratories reflect </a:t>
            </a:r>
            <a:r>
              <a:rPr lang="en-US" sz="3200" b="1" dirty="0">
                <a:solidFill>
                  <a:srgbClr val="FF0000"/>
                </a:solidFill>
              </a:rPr>
              <a:t>plasma (not whole blood) glucose levels</a:t>
            </a:r>
            <a:r>
              <a:rPr lang="en-US" sz="3200" b="1" dirty="0"/>
              <a:t>. </a:t>
            </a:r>
          </a:p>
          <a:p>
            <a:pPr algn="l" rtl="0"/>
            <a:r>
              <a:rPr lang="en-US" sz="3200" b="1" dirty="0"/>
              <a:t>However, meters cannot correct for the fact that </a:t>
            </a:r>
            <a:r>
              <a:rPr lang="en-US" sz="3200" b="1" dirty="0">
                <a:solidFill>
                  <a:srgbClr val="FF0000"/>
                </a:solidFill>
              </a:rPr>
              <a:t>postprandial glucose concentrations tend to be higher in capillary samples because of arterial/venous mixing. </a:t>
            </a:r>
          </a:p>
          <a:p>
            <a:pPr algn="l" rtl="0"/>
            <a:endParaRPr lang="fa-IR" sz="3200" dirty="0"/>
          </a:p>
        </p:txBody>
      </p:sp>
      <p:sp>
        <p:nvSpPr>
          <p:cNvPr id="4" name="Date Placeholder 3"/>
          <p:cNvSpPr>
            <a:spLocks noGrp="1"/>
          </p:cNvSpPr>
          <p:nvPr>
            <p:ph type="dt" sz="half" idx="10"/>
          </p:nvPr>
        </p:nvSpPr>
        <p:spPr/>
        <p:txBody>
          <a:bodyPr/>
          <a:lstStyle/>
          <a:p>
            <a:fld id="{27ADFF7B-F7D0-4465-AA35-DDD1C6EE107F}" type="datetime1">
              <a:rPr lang="en-US" smtClean="0"/>
              <a:t>1/18/2018</a:t>
            </a:fld>
            <a:endParaRPr lang="en-US"/>
          </a:p>
        </p:txBody>
      </p:sp>
      <p:sp>
        <p:nvSpPr>
          <p:cNvPr id="5" name="Slide Number Placeholder 4"/>
          <p:cNvSpPr>
            <a:spLocks noGrp="1"/>
          </p:cNvSpPr>
          <p:nvPr>
            <p:ph type="sldNum" sz="quarter" idx="12"/>
          </p:nvPr>
        </p:nvSpPr>
        <p:spPr/>
        <p:txBody>
          <a:bodyPr/>
          <a:lstStyle/>
          <a:p>
            <a:fld id="{28663663-96BB-4148-B321-F815A4ABCF75}" type="slidenum">
              <a:rPr lang="en-US" smtClean="0"/>
              <a:t>99</a:t>
            </a:fld>
            <a:endParaRPr lang="en-US"/>
          </a:p>
        </p:txBody>
      </p:sp>
    </p:spTree>
    <p:extLst>
      <p:ext uri="{BB962C8B-B14F-4D97-AF65-F5344CB8AC3E}">
        <p14:creationId xmlns:p14="http://schemas.microsoft.com/office/powerpoint/2010/main" val="1506008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1/18/20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577</TotalTime>
  <Words>11185</Words>
  <Application>Microsoft Office PowerPoint</Application>
  <PresentationFormat>On-screen Show (4:3)</PresentationFormat>
  <Paragraphs>1004</Paragraphs>
  <Slides>202</Slides>
  <Notes>1</Notes>
  <HiddenSlides>0</HiddenSlides>
  <MMClips>0</MMClips>
  <ScaleCrop>false</ScaleCrop>
  <HeadingPairs>
    <vt:vector size="4" baseType="variant">
      <vt:variant>
        <vt:lpstr>Theme</vt:lpstr>
      </vt:variant>
      <vt:variant>
        <vt:i4>1</vt:i4>
      </vt:variant>
      <vt:variant>
        <vt:lpstr>Slide Titles</vt:lpstr>
      </vt:variant>
      <vt:variant>
        <vt:i4>202</vt:i4>
      </vt:variant>
    </vt:vector>
  </HeadingPairs>
  <TitlesOfParts>
    <vt:vector size="203" baseType="lpstr">
      <vt:lpstr>Decatur</vt:lpstr>
      <vt:lpstr>PowerPoint Presentation</vt:lpstr>
      <vt:lpstr>Gestational Diabetes Mellitus</vt:lpstr>
      <vt:lpstr>1. Pathogenesis </vt:lpstr>
      <vt:lpstr>1. Pathogenesis </vt:lpstr>
      <vt:lpstr>2. TERMINOLOGY </vt:lpstr>
      <vt:lpstr>2. TERMINOLOGY </vt:lpstr>
      <vt:lpstr>2. TERMINOLOGY </vt:lpstr>
      <vt:lpstr>2. TERMINOLOGY </vt:lpstr>
      <vt:lpstr>3. Prevalence </vt:lpstr>
      <vt:lpstr>3. Prevalence </vt:lpstr>
      <vt:lpstr>4. Significance</vt:lpstr>
      <vt:lpstr>4 Significance</vt:lpstr>
      <vt:lpstr>4 Significance</vt:lpstr>
      <vt:lpstr>4. Significance</vt:lpstr>
      <vt:lpstr>4. Significance</vt:lpstr>
      <vt:lpstr>4. Significance</vt:lpstr>
      <vt:lpstr>5. Risk factors </vt:lpstr>
      <vt:lpstr>5. Risk factors</vt:lpstr>
      <vt:lpstr>5. Risk factors  </vt:lpstr>
      <vt:lpstr>5. Risk factors</vt:lpstr>
      <vt:lpstr>6. Approaches for risk reduction</vt:lpstr>
      <vt:lpstr>6. Approaches for risk reduction</vt:lpstr>
      <vt:lpstr>6. Approaches for risk reduction</vt:lpstr>
      <vt:lpstr>6. Approaches for risk reduction</vt:lpstr>
      <vt:lpstr>6. Approaches for risk reduction</vt:lpstr>
      <vt:lpstr>7. BENEFITS AND HARMS OF SCREENING </vt:lpstr>
      <vt:lpstr>7. BENEFITS AND HARMS OF SCREENING</vt:lpstr>
      <vt:lpstr>8. SCREENING AND DIAGNOSTIC TESTING </vt:lpstr>
      <vt:lpstr>8. SCREENING AND DIAGNOSTIC TESTING</vt:lpstr>
      <vt:lpstr>8. SCREENING AND DIAGNOSTIC TESTING</vt:lpstr>
      <vt:lpstr>8. SCREENING AND DIAGNOSTIC TESTING</vt:lpstr>
      <vt:lpstr>9. Candidates for screening/testing </vt:lpstr>
      <vt:lpstr>10. Timing of screening/testing</vt:lpstr>
      <vt:lpstr>10. Timing of screening/testing</vt:lpstr>
      <vt:lpstr>10. Timing of screening/testing</vt:lpstr>
      <vt:lpstr>11. 50-gram one-hour glucose screen </vt:lpstr>
      <vt:lpstr>11. 50-gram one-hour glucose screen</vt:lpstr>
      <vt:lpstr>11. 50-gram one-hour glucose screen</vt:lpstr>
      <vt:lpstr>11. 50-gram one-hour glucose screen</vt:lpstr>
      <vt:lpstr>12. Glycated hemoglobin (A1C)  </vt:lpstr>
      <vt:lpstr>13. FBS</vt:lpstr>
      <vt:lpstr>14. Urine dipstick test</vt:lpstr>
      <vt:lpstr>15. Diagnostic testing methods </vt:lpstr>
      <vt:lpstr>15. Diagnostic testing methods</vt:lpstr>
      <vt:lpstr>15. Diagnostic testing methods</vt:lpstr>
      <vt:lpstr>15. Diagnostic testing methods</vt:lpstr>
      <vt:lpstr>15. Diagnostic testing methods</vt:lpstr>
      <vt:lpstr>15. Diagnostic testing methods</vt:lpstr>
      <vt:lpstr>PowerPoint Presentation</vt:lpstr>
      <vt:lpstr>PowerPoint Presentation</vt:lpstr>
      <vt:lpstr>15. Diagnostic testing methods</vt:lpstr>
      <vt:lpstr>15. Diagnostic testing methods</vt:lpstr>
      <vt:lpstr>15. Diagnostic testing methods</vt:lpstr>
      <vt:lpstr>15. Diagnostic testing methods</vt:lpstr>
      <vt:lpstr>15. Diagnostic testing methods</vt:lpstr>
      <vt:lpstr>PowerPoint Presentation</vt:lpstr>
      <vt:lpstr>PowerPoint Presentation</vt:lpstr>
      <vt:lpstr>PowerPoint Presentation</vt:lpstr>
      <vt:lpstr>16. Patients unable to tolerate oral hyperosmolar glucose</vt:lpstr>
      <vt:lpstr>16. Patients unable to tolerate oral hyperosmolar glucose</vt:lpstr>
      <vt:lpstr>16. Patients unable to tolerate oral hyperosmolar glucose  </vt:lpstr>
      <vt:lpstr>16. Patients unable to tolerate oral hyperosmolar glucose</vt:lpstr>
      <vt:lpstr>17. IDENTIFICATION OF OVERT DIABETES IN EARLY PREGNANCY </vt:lpstr>
      <vt:lpstr>17. IDENTIFICATION OF OVERT DIABETES IN EARLY PREGNANCY</vt:lpstr>
      <vt:lpstr>17. IDENTIFICATION OF OVERT DIABETES IN EARLY PREGNANCY</vt:lpstr>
      <vt:lpstr>17. IDENTIFICATION OF OVERT DIABETES IN EARLY PREGNANCY  </vt:lpstr>
      <vt:lpstr>18. Initial prenatal visit </vt:lpstr>
      <vt:lpstr>18. Initial prenatal visit</vt:lpstr>
      <vt:lpstr>18. Initial prenatal visit</vt:lpstr>
      <vt:lpstr>19. At 24 to 28 weeks</vt:lpstr>
      <vt:lpstr>20. Which approach?</vt:lpstr>
      <vt:lpstr>20. Which approach?</vt:lpstr>
      <vt:lpstr>21. SUMMARY AND RECOMMENDATIONS</vt:lpstr>
      <vt:lpstr>21. SUMMARY AND RECOMMENDATIONS</vt:lpstr>
      <vt:lpstr>21. SUMMARY AND RECOMMENDATIONS</vt:lpstr>
      <vt:lpstr>21. SUMMARY AND RECOMMENDATIONS</vt:lpstr>
      <vt:lpstr>21. SUMMARY AND RECOMMENDATIONS</vt:lpstr>
      <vt:lpstr>21. SUMMARY AND RECOMMENDATIONS</vt:lpstr>
      <vt:lpstr>21. SUMMARY AND RECOMMENDATIONS</vt:lpstr>
      <vt:lpstr>21. SUMMARY AND RECOMMENDATIONS</vt:lpstr>
      <vt:lpstr>22. RATIONALE FOR TREATMENT </vt:lpstr>
      <vt:lpstr>22. RATIONALE FOR TREATMENT</vt:lpstr>
      <vt:lpstr>22. RATIONALE FOR TREATMENT</vt:lpstr>
      <vt:lpstr>22. RATIONALE FOR TREATMENT</vt:lpstr>
      <vt:lpstr>22. RATIONALE FOR TREATMENT</vt:lpstr>
      <vt:lpstr>22. RATIONALE FOR TREATMENT</vt:lpstr>
      <vt:lpstr>23. NUTRITIONAL THERAPY</vt:lpstr>
      <vt:lpstr>23. NUTRITIONAL THERAPY</vt:lpstr>
      <vt:lpstr>23. NUTRITIONAL THERAPY</vt:lpstr>
      <vt:lpstr>23. NUTRITIONAL THERAPY</vt:lpstr>
      <vt:lpstr>23. NUTRITIONAL THERAPY</vt:lpstr>
      <vt:lpstr>23. NUTRITIONAL THERAPY</vt:lpstr>
      <vt:lpstr>23. NUTRITIONAL THERAPY</vt:lpstr>
      <vt:lpstr>23. NUTRITIONAL THERAPY</vt:lpstr>
      <vt:lpstr>23. NUTRITIONAL THERAPY</vt:lpstr>
      <vt:lpstr>25. EXERCISE</vt:lpstr>
      <vt:lpstr>25. EXERCISE</vt:lpstr>
      <vt:lpstr>26. GLUCOSE MONITORING</vt:lpstr>
      <vt:lpstr>26. GLUCOSE MONITORING</vt:lpstr>
      <vt:lpstr>26. GLUCOSE MONITORING</vt:lpstr>
      <vt:lpstr>26. GLUCOSE MONITORING</vt:lpstr>
      <vt:lpstr>26. GLUCOSE MONITORING</vt:lpstr>
      <vt:lpstr>27. Glucose target</vt:lpstr>
      <vt:lpstr>27. Glucose target</vt:lpstr>
      <vt:lpstr>30. PHARMACOLOGIC THERAPY</vt:lpstr>
      <vt:lpstr>30. PHARMACOLOGIC THERAPY</vt:lpstr>
      <vt:lpstr>30. PHARMACOLOGIC THERAPY</vt:lpstr>
      <vt:lpstr>30. PHARMACOLOGIC THERAPY</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31. Insulin</vt:lpstr>
      <vt:lpstr>PowerPoint Presentation</vt:lpstr>
      <vt:lpstr>32. Type of insulin </vt:lpstr>
      <vt:lpstr>32. Type of insulin</vt:lpstr>
      <vt:lpstr>32. Type of insulin</vt:lpstr>
      <vt:lpstr>32. Type of insulin</vt:lpstr>
      <vt:lpstr>32. Type of insulin</vt:lpstr>
      <vt:lpstr>PowerPoint Presentation</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33. Oral anti-hyperglycemic agents</vt:lpstr>
      <vt:lpstr>PowerPoint Presentation</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PROGNOSIS</vt:lpstr>
      <vt:lpstr>34. MATERNAL PROGNOSI</vt:lpstr>
      <vt:lpstr>PowerPoint Presentation</vt:lpstr>
      <vt:lpstr>35. Follow-up and prevention of type 2 diabetes </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35. Follow-up and prevention of type 2 diabetes</vt:lpstr>
      <vt:lpstr>PowerPoint Presentation</vt:lpstr>
      <vt:lpstr>36. SUMMARY AND RECOMMENDATIONS</vt:lpstr>
      <vt:lpstr>36. SUMMARY AND RECOMMENDATIONS</vt:lpstr>
      <vt:lpstr>36. SUMMARY AND RECOMMENDATIONS</vt:lpstr>
      <vt:lpstr>36. SUMMARY AND RECOMMENDATIONS</vt:lpstr>
      <vt:lpstr>36. SUMMARY AND RECOMMENDATIONS</vt:lpstr>
      <vt:lpstr>36. SUMMARY AND RECOMMENDATIONS</vt:lpstr>
      <vt:lpstr>36. SUMMARY AND RECOMMENDATIONS</vt:lpstr>
      <vt:lpstr>36. SUMMARY AND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alamdari</dc:creator>
  <cp:lastModifiedBy>Mirhagh Joo, Fereshteh {DCEQ~Teheran}</cp:lastModifiedBy>
  <cp:revision>406</cp:revision>
  <dcterms:created xsi:type="dcterms:W3CDTF">2016-12-31T03:19:36Z</dcterms:created>
  <dcterms:modified xsi:type="dcterms:W3CDTF">2018-01-18T19:12:15Z</dcterms:modified>
</cp:coreProperties>
</file>