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sldIdLst>
    <p:sldId id="257" r:id="rId3"/>
    <p:sldId id="258" r:id="rId4"/>
    <p:sldId id="403" r:id="rId5"/>
    <p:sldId id="470" r:id="rId6"/>
    <p:sldId id="404" r:id="rId7"/>
    <p:sldId id="265" r:id="rId8"/>
    <p:sldId id="266" r:id="rId9"/>
    <p:sldId id="367" r:id="rId10"/>
    <p:sldId id="409" r:id="rId11"/>
    <p:sldId id="410" r:id="rId12"/>
    <p:sldId id="411" r:id="rId13"/>
    <p:sldId id="412" r:id="rId14"/>
    <p:sldId id="413" r:id="rId15"/>
    <p:sldId id="405" r:id="rId16"/>
    <p:sldId id="406" r:id="rId17"/>
    <p:sldId id="408" r:id="rId18"/>
    <p:sldId id="343" r:id="rId19"/>
    <p:sldId id="344" r:id="rId20"/>
    <p:sldId id="345" r:id="rId21"/>
    <p:sldId id="346" r:id="rId22"/>
    <p:sldId id="369" r:id="rId23"/>
    <p:sldId id="370" r:id="rId24"/>
    <p:sldId id="371" r:id="rId25"/>
    <p:sldId id="372" r:id="rId26"/>
    <p:sldId id="352" r:id="rId27"/>
    <p:sldId id="471" r:id="rId28"/>
    <p:sldId id="472" r:id="rId29"/>
    <p:sldId id="475" r:id="rId30"/>
    <p:sldId id="473" r:id="rId31"/>
    <p:sldId id="474" r:id="rId32"/>
    <p:sldId id="417" r:id="rId33"/>
    <p:sldId id="353" r:id="rId34"/>
    <p:sldId id="420" r:id="rId35"/>
    <p:sldId id="476" r:id="rId36"/>
    <p:sldId id="354" r:id="rId37"/>
    <p:sldId id="375" r:id="rId38"/>
    <p:sldId id="478" r:id="rId39"/>
    <p:sldId id="479" r:id="rId40"/>
    <p:sldId id="477" r:id="rId41"/>
    <p:sldId id="356" r:id="rId42"/>
    <p:sldId id="382" r:id="rId43"/>
    <p:sldId id="383" r:id="rId44"/>
    <p:sldId id="357" r:id="rId45"/>
    <p:sldId id="481" r:id="rId46"/>
    <p:sldId id="358" r:id="rId47"/>
    <p:sldId id="488" r:id="rId48"/>
    <p:sldId id="489" r:id="rId49"/>
    <p:sldId id="490" r:id="rId50"/>
    <p:sldId id="491" r:id="rId51"/>
    <p:sldId id="492" r:id="rId52"/>
    <p:sldId id="362" r:id="rId53"/>
    <p:sldId id="391" r:id="rId54"/>
    <p:sldId id="494" r:id="rId55"/>
    <p:sldId id="495" r:id="rId56"/>
    <p:sldId id="363" r:id="rId57"/>
    <p:sldId id="394" r:id="rId58"/>
    <p:sldId id="493" r:id="rId59"/>
    <p:sldId id="364" r:id="rId60"/>
    <p:sldId id="397" r:id="rId61"/>
    <p:sldId id="365" r:id="rId62"/>
    <p:sldId id="398" r:id="rId63"/>
    <p:sldId id="498" r:id="rId64"/>
    <p:sldId id="499" r:id="rId65"/>
    <p:sldId id="400" r:id="rId66"/>
    <p:sldId id="359" r:id="rId67"/>
    <p:sldId id="401" r:id="rId68"/>
    <p:sldId id="402" r:id="rId6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7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256" y="1447802"/>
            <a:ext cx="8827957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256" y="4777380"/>
            <a:ext cx="8827957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35E91-D777-4A12-9DC0-3045EDEACEB9}" type="datetimeFigureOut">
              <a:rPr lang="fa-IR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1441/10/09</a:t>
            </a:fld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8226E-827B-49B0-8A61-470F526CB74E}" type="slidenum">
              <a:rPr lang="fa-I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858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8" y="4800587"/>
            <a:ext cx="8827956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5256" y="685800"/>
            <a:ext cx="8827957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7" y="5367325"/>
            <a:ext cx="882795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35E91-D777-4A12-9DC0-3045EDEACEB9}" type="datetimeFigureOut">
              <a:rPr lang="fa-IR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1441/10/09</a:t>
            </a:fld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8226E-827B-49B0-8A61-470F526CB74E}" type="slidenum">
              <a:rPr lang="fa-I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816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6" y="1447800"/>
            <a:ext cx="8827957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6" y="3657600"/>
            <a:ext cx="8827957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35E91-D777-4A12-9DC0-3045EDEACEB9}" type="datetimeFigureOut">
              <a:rPr lang="fa-IR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1441/10/09</a:t>
            </a:fld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8226E-827B-49B0-8A61-470F526CB74E}" type="slidenum">
              <a:rPr lang="fa-I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283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5213" y="1447800"/>
            <a:ext cx="800139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904" y="3771174"/>
            <a:ext cx="7281545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6" y="4350657"/>
            <a:ext cx="8827957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35E91-D777-4A12-9DC0-3045EDEACEB9}" type="datetimeFigureOut">
              <a:rPr lang="fa-IR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1441/10/09</a:t>
            </a:fld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8226E-827B-49B0-8A61-470F526CB74E}" type="slidenum">
              <a:rPr lang="fa-I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8530" y="971253"/>
            <a:ext cx="80212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rtl="1"/>
            <a:r>
              <a:rPr lang="en-US" dirty="0">
                <a:solidFill>
                  <a:srgbClr val="1F497D">
                    <a:lumMod val="40000"/>
                    <a:lumOff val="60000"/>
                  </a:srgb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2921" y="2613787"/>
            <a:ext cx="80212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rtl="1"/>
            <a:r>
              <a:rPr lang="en-US" dirty="0">
                <a:solidFill>
                  <a:srgbClr val="1F497D">
                    <a:lumMod val="40000"/>
                    <a:lumOff val="60000"/>
                  </a:srgbClr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6586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5" y="3124201"/>
            <a:ext cx="88279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6" y="4777381"/>
            <a:ext cx="8827957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35E91-D777-4A12-9DC0-3045EDEACEB9}" type="datetimeFigureOut">
              <a:rPr lang="fa-IR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1441/10/09</a:t>
            </a:fld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8226E-827B-49B0-8A61-470F526CB74E}" type="slidenum">
              <a:rPr lang="fa-I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8322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113" y="1981200"/>
            <a:ext cx="29476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633" y="2667000"/>
            <a:ext cx="2928112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4672" y="1981200"/>
            <a:ext cx="29370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4116" y="2667000"/>
            <a:ext cx="294756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6556" y="1981200"/>
            <a:ext cx="29328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6556" y="2667000"/>
            <a:ext cx="2932877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711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404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35E91-D777-4A12-9DC0-3045EDEACEB9}" type="datetimeFigureOut">
              <a:rPr lang="fa-IR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1441/10/09</a:t>
            </a:fld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8226E-827B-49B0-8A61-470F526CB74E}" type="slidenum">
              <a:rPr lang="fa-I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5111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633" y="4250949"/>
            <a:ext cx="294081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633" y="2209800"/>
            <a:ext cx="294081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633" y="4827213"/>
            <a:ext cx="294081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90389" y="4250949"/>
            <a:ext cx="29312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90388" y="2209800"/>
            <a:ext cx="293128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9035" y="4827212"/>
            <a:ext cx="29351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6556" y="4250949"/>
            <a:ext cx="29328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6555" y="2209800"/>
            <a:ext cx="2932877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6433" y="4827210"/>
            <a:ext cx="293676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711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404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35E91-D777-4A12-9DC0-3045EDEACEB9}" type="datetimeFigureOut">
              <a:rPr lang="fa-IR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1441/10/09</a:t>
            </a:fld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8226E-827B-49B0-8A61-470F526CB74E}" type="slidenum">
              <a:rPr lang="fa-I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103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35E91-D777-4A12-9DC0-3045EDEACEB9}" type="datetimeFigureOut">
              <a:rPr lang="fa-IR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1441/10/09</a:t>
            </a:fld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8226E-827B-49B0-8A61-470F526CB74E}" type="slidenum">
              <a:rPr lang="fa-I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7503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6377" y="430215"/>
            <a:ext cx="1753057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633" y="773205"/>
            <a:ext cx="7425083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35E91-D777-4A12-9DC0-3045EDEACEB9}" type="datetimeFigureOut">
              <a:rPr lang="fa-IR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1441/10/09</a:t>
            </a:fld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8226E-827B-49B0-8A61-470F526CB74E}" type="slidenum">
              <a:rPr lang="fa-I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4500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5/31/2020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4969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5/31/2020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539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35E91-D777-4A12-9DC0-3045EDEACEB9}" type="datetimeFigureOut">
              <a:rPr lang="fa-IR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1441/10/09</a:t>
            </a:fld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8226E-827B-49B0-8A61-470F526CB74E}" type="slidenum">
              <a:rPr lang="fa-I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3505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5/31/2020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3783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5/31/2020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3592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5/31/2020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8844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5/31/2020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129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5/31/2020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1169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5/31/2020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3079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5/31/2020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0279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5/31/2020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659866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5/31/2020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4082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5/31/2020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defTabSz="457200"/>
            <a:r>
              <a:rPr lang="en-US" dirty="0">
                <a:solidFill>
                  <a:srgbClr val="4F81BD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defTabSz="457200"/>
            <a:r>
              <a:rPr lang="en-US" dirty="0">
                <a:solidFill>
                  <a:srgbClr val="4F81BD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701559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8" y="2861735"/>
            <a:ext cx="8827956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6" y="4777381"/>
            <a:ext cx="8827957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35E91-D777-4A12-9DC0-3045EDEACEB9}" type="datetimeFigureOut">
              <a:rPr lang="fa-IR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1441/10/09</a:t>
            </a:fld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8226E-827B-49B0-8A61-470F526CB74E}" type="slidenum">
              <a:rPr lang="fa-I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309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5/31/2020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477287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5/31/2020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271360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5/31/2020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962710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5/31/2020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9994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5/31/2020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0768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601" y="2060577"/>
            <a:ext cx="4397484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5967" y="2056093"/>
            <a:ext cx="4397487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35E91-D777-4A12-9DC0-3045EDEACEB9}" type="datetimeFigureOut">
              <a:rPr lang="fa-IR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1441/10/09</a:t>
            </a:fld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8226E-827B-49B0-8A61-470F526CB74E}" type="slidenum">
              <a:rPr lang="fa-I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522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600" y="1905000"/>
            <a:ext cx="439748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601" y="2514600"/>
            <a:ext cx="439748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5969" y="1905000"/>
            <a:ext cx="439748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5969" y="2514600"/>
            <a:ext cx="439748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35E91-D777-4A12-9DC0-3045EDEACEB9}" type="datetimeFigureOut">
              <a:rPr lang="fa-IR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1441/10/09</a:t>
            </a:fld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8226E-827B-49B0-8A61-470F526CB74E}" type="slidenum">
              <a:rPr lang="fa-I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024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35E91-D777-4A12-9DC0-3045EDEACEB9}" type="datetimeFigureOut">
              <a:rPr lang="fa-IR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1441/10/09</a:t>
            </a:fld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8226E-827B-49B0-8A61-470F526CB74E}" type="slidenum">
              <a:rPr lang="fa-I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042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35E91-D777-4A12-9DC0-3045EDEACEB9}" type="datetimeFigureOut">
              <a:rPr lang="fa-IR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1441/10/09</a:t>
            </a:fld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8226E-827B-49B0-8A61-470F526CB74E}" type="slidenum">
              <a:rPr lang="fa-I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77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5" y="1447800"/>
            <a:ext cx="3401949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5863" y="1447800"/>
            <a:ext cx="5197351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5" y="3129282"/>
            <a:ext cx="3401949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35E91-D777-4A12-9DC0-3045EDEACEB9}" type="datetimeFigureOut">
              <a:rPr lang="fa-IR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1441/10/09</a:t>
            </a:fld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8226E-827B-49B0-8A61-470F526CB74E}" type="slidenum">
              <a:rPr lang="fa-I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53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208" y="1854192"/>
            <a:ext cx="5094232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51357" y="1143000"/>
            <a:ext cx="320123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5" y="3657600"/>
            <a:ext cx="5086304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35E91-D777-4A12-9DC0-3045EDEACEB9}" type="datetimeFigureOut">
              <a:rPr lang="fa-IR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1441/10/09</a:t>
            </a:fld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8226E-827B-49B0-8A61-470F526CB74E}" type="slidenum">
              <a:rPr lang="fa-I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215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8399243" y="1676400"/>
            <a:ext cx="37592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7586443" y="-457200"/>
            <a:ext cx="21336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8399243" y="6096000"/>
            <a:ext cx="13208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205317" y="2667000"/>
            <a:ext cx="5588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1119717" y="2895600"/>
            <a:ext cx="31496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280" y="452718"/>
            <a:ext cx="940717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600" y="2052925"/>
            <a:ext cx="8948872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8419" y="1790661"/>
            <a:ext cx="990599" cy="30487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rtl="1"/>
            <a:fld id="{4EC35E91-D777-4A12-9DC0-3045EDEACEB9}" type="datetimeFigureOut">
              <a:rPr lang="fa-IR" smtClean="0">
                <a:solidFill>
                  <a:prstClr val="white">
                    <a:tint val="75000"/>
                    <a:alpha val="60000"/>
                  </a:prstClr>
                </a:solidFill>
              </a:rPr>
              <a:pPr rtl="1"/>
              <a:t>1441/10/09</a:t>
            </a:fld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4413" y="3225261"/>
            <a:ext cx="3859795" cy="3048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rtl="1"/>
            <a:endParaRPr lang="fa-I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5242" y="295737"/>
            <a:ext cx="838417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BEF8226E-827B-49B0-8A61-470F526CB74E}" type="slidenum">
              <a:rPr lang="fa-IR" smtClean="0">
                <a:solidFill>
                  <a:prstClr val="white">
                    <a:tint val="75000"/>
                  </a:prstClr>
                </a:solidFill>
              </a:rPr>
              <a:pPr rtl="1"/>
              <a:t>‹#›</a:t>
            </a:fld>
            <a:endParaRPr lang="fa-I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0504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457200"/>
            <a:fld id="{5586B75A-687E-405C-8A0B-8D00578BA2C3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 defTabSz="457200"/>
              <a:t>5/31/2020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FAB73BC-B049-4115-A692-8D63A059BFB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2622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35B31962-1A78-4F7A-A5DC-C56632430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0469" y="980728"/>
            <a:ext cx="7797940" cy="2088232"/>
          </a:xfrm>
        </p:spPr>
        <p:txBody>
          <a:bodyPr>
            <a:normAutofit/>
          </a:bodyPr>
          <a:lstStyle/>
          <a:p>
            <a:pPr algn="ctr"/>
            <a:r>
              <a:rPr lang="en-US" sz="4800" b="1" i="1" dirty="0">
                <a:latin typeface="Andalus" panose="02020603050405020304" pitchFamily="18" charset="-78"/>
                <a:cs typeface="Andalus" panose="02020603050405020304" pitchFamily="18" charset="-78"/>
              </a:rPr>
              <a:t>IN THE NAME OF GOD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086707" y="3876541"/>
            <a:ext cx="7565464" cy="1320911"/>
          </a:xfrm>
        </p:spPr>
        <p:txBody>
          <a:bodyPr>
            <a:normAutofit/>
          </a:bodyPr>
          <a:lstStyle/>
          <a:p>
            <a:pPr algn="ctr"/>
            <a:r>
              <a:rPr lang="en-US" sz="2400" i="1" dirty="0">
                <a:solidFill>
                  <a:schemeClr val="tx1"/>
                </a:solidFill>
                <a:latin typeface="+mn-lt"/>
              </a:rPr>
              <a:t>DR. ROYA ALAEI</a:t>
            </a:r>
          </a:p>
        </p:txBody>
      </p:sp>
    </p:spTree>
    <p:extLst>
      <p:ext uri="{BB962C8B-B14F-4D97-AF65-F5344CB8AC3E}">
        <p14:creationId xmlns:p14="http://schemas.microsoft.com/office/powerpoint/2010/main" val="32959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186" y="515156"/>
            <a:ext cx="9431667" cy="57332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Biallelic </a:t>
            </a:r>
            <a:r>
              <a:rPr lang="en-US" sz="2400" dirty="0">
                <a:solidFill>
                  <a:srgbClr val="FFFF00"/>
                </a:solidFill>
              </a:rPr>
              <a:t>mutations in the TRHR </a:t>
            </a:r>
            <a:r>
              <a:rPr lang="en-US" sz="2400" dirty="0" smtClean="0">
                <a:solidFill>
                  <a:srgbClr val="FFFF00"/>
                </a:solidFill>
              </a:rPr>
              <a:t>gene:</a:t>
            </a:r>
            <a:endParaRPr lang="en-US" dirty="0"/>
          </a:p>
          <a:p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</a:t>
            </a:r>
            <a:r>
              <a:rPr lang="en-US" dirty="0"/>
              <a:t>Defective TRH </a:t>
            </a:r>
            <a:r>
              <a:rPr lang="en-US" dirty="0" smtClean="0"/>
              <a:t>action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Even </a:t>
            </a:r>
            <a:r>
              <a:rPr lang="en-US" dirty="0">
                <a:solidFill>
                  <a:srgbClr val="FFFF00"/>
                </a:solidFill>
              </a:rPr>
              <a:t>complete TRH resistance </a:t>
            </a:r>
            <a:r>
              <a:rPr lang="en-US" dirty="0" smtClean="0"/>
              <a:t>does </a:t>
            </a:r>
            <a:r>
              <a:rPr lang="en-US" dirty="0" smtClean="0">
                <a:solidFill>
                  <a:srgbClr val="FFFF00"/>
                </a:solidFill>
              </a:rPr>
              <a:t>not</a:t>
            </a:r>
            <a:r>
              <a:rPr lang="en-US" dirty="0" smtClean="0"/>
              <a:t> </a:t>
            </a:r>
            <a:r>
              <a:rPr lang="en-US" dirty="0"/>
              <a:t>cause severe neonatal hypothyroidism. </a:t>
            </a: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</a:rPr>
              <a:t>Normal </a:t>
            </a:r>
            <a:r>
              <a:rPr lang="en-US" dirty="0">
                <a:solidFill>
                  <a:srgbClr val="FFFF00"/>
                </a:solidFill>
              </a:rPr>
              <a:t>TSH </a:t>
            </a:r>
            <a:r>
              <a:rPr lang="en-US" dirty="0"/>
              <a:t>and </a:t>
            </a:r>
            <a:r>
              <a:rPr lang="en-US" dirty="0">
                <a:solidFill>
                  <a:srgbClr val="FFFF00"/>
                </a:solidFill>
              </a:rPr>
              <a:t>low PRL </a:t>
            </a:r>
            <a:r>
              <a:rPr lang="en-US" dirty="0"/>
              <a:t>concentrations, </a:t>
            </a:r>
            <a:r>
              <a:rPr lang="en-US" dirty="0">
                <a:solidFill>
                  <a:srgbClr val="FFFF00"/>
                </a:solidFill>
              </a:rPr>
              <a:t>blunted </a:t>
            </a:r>
            <a:r>
              <a:rPr lang="en-US" dirty="0" smtClean="0">
                <a:solidFill>
                  <a:srgbClr val="FFFF00"/>
                </a:solidFill>
              </a:rPr>
              <a:t>TSH/ PRL </a:t>
            </a:r>
            <a:r>
              <a:rPr lang="en-US" dirty="0">
                <a:solidFill>
                  <a:srgbClr val="FFFF00"/>
                </a:solidFill>
              </a:rPr>
              <a:t>responses to </a:t>
            </a:r>
            <a:r>
              <a:rPr lang="en-US" dirty="0" smtClean="0">
                <a:solidFill>
                  <a:srgbClr val="FFFF00"/>
                </a:solidFill>
              </a:rPr>
              <a:t>TRH</a:t>
            </a: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Male </a:t>
            </a:r>
            <a:r>
              <a:rPr lang="en-US" dirty="0"/>
              <a:t>index cases referred for growth retardation or </a:t>
            </a:r>
            <a:r>
              <a:rPr lang="en-US" dirty="0" smtClean="0"/>
              <a:t>overweight during </a:t>
            </a:r>
            <a:r>
              <a:rPr lang="en-US" dirty="0"/>
              <a:t>childhood, 1 female proband referred for prolonged neonatal </a:t>
            </a:r>
            <a:r>
              <a:rPr lang="en-US" dirty="0" smtClean="0"/>
              <a:t>jaundice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86955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4276" y="656823"/>
            <a:ext cx="9285578" cy="5591577"/>
          </a:xfrm>
        </p:spPr>
        <p:txBody>
          <a:bodyPr/>
          <a:lstStyle/>
          <a:p>
            <a:pPr marL="0" indent="0">
              <a:buNone/>
            </a:pPr>
            <a:endParaRPr lang="en-US" sz="24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Immunoglobulin </a:t>
            </a:r>
            <a:r>
              <a:rPr lang="en-US" sz="2400" dirty="0">
                <a:solidFill>
                  <a:srgbClr val="FFFF00"/>
                </a:solidFill>
              </a:rPr>
              <a:t>superfamily member 1 gene (</a:t>
            </a:r>
            <a:r>
              <a:rPr lang="en-US" sz="2400" dirty="0" smtClean="0">
                <a:solidFill>
                  <a:srgbClr val="FFFF00"/>
                </a:solidFill>
              </a:rPr>
              <a:t>IGSF1) defects:</a:t>
            </a:r>
          </a:p>
          <a:p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X-linked (affecting </a:t>
            </a:r>
            <a:r>
              <a:rPr lang="en-US" dirty="0"/>
              <a:t>males and females with skewed X chromosome inactivation)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the </a:t>
            </a:r>
            <a:r>
              <a:rPr lang="en-US" dirty="0">
                <a:solidFill>
                  <a:srgbClr val="FFFF00"/>
                </a:solidFill>
              </a:rPr>
              <a:t>most frequently </a:t>
            </a:r>
            <a:r>
              <a:rPr lang="en-US" dirty="0" smtClean="0"/>
              <a:t>implicated gene </a:t>
            </a:r>
            <a:r>
              <a:rPr lang="en-US" dirty="0"/>
              <a:t>in congenital </a:t>
            </a:r>
            <a:r>
              <a:rPr lang="en-US" dirty="0" smtClean="0"/>
              <a:t>CeH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Mild </a:t>
            </a:r>
            <a:r>
              <a:rPr lang="en-US" dirty="0">
                <a:solidFill>
                  <a:srgbClr val="FFFF00"/>
                </a:solidFill>
              </a:rPr>
              <a:t>to moderate </a:t>
            </a:r>
            <a:r>
              <a:rPr lang="en-US" dirty="0" smtClean="0"/>
              <a:t>CeH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Abnormal testicular growth </a:t>
            </a:r>
            <a:r>
              <a:rPr lang="en-US" dirty="0"/>
              <a:t>leading to </a:t>
            </a:r>
            <a:r>
              <a:rPr lang="en-US" dirty="0">
                <a:solidFill>
                  <a:srgbClr val="FFFF00"/>
                </a:solidFill>
              </a:rPr>
              <a:t>postpubertal macroorchidism </a:t>
            </a:r>
            <a:r>
              <a:rPr lang="en-US" dirty="0"/>
              <a:t>(+2.0 SDS) </a:t>
            </a:r>
            <a:r>
              <a:rPr lang="en-US" dirty="0" smtClean="0"/>
              <a:t>but with </a:t>
            </a:r>
            <a:r>
              <a:rPr lang="en-US" dirty="0"/>
              <a:t>a tendency towards </a:t>
            </a:r>
            <a:r>
              <a:rPr lang="en-US" dirty="0">
                <a:solidFill>
                  <a:srgbClr val="FFFF00"/>
                </a:solidFill>
              </a:rPr>
              <a:t>pubertal delay</a:t>
            </a:r>
            <a:r>
              <a:rPr lang="en-US" dirty="0"/>
              <a:t>, </a:t>
            </a:r>
            <a:r>
              <a:rPr lang="en-US" dirty="0">
                <a:solidFill>
                  <a:srgbClr val="FFFF00"/>
                </a:solidFill>
              </a:rPr>
              <a:t>low PRL </a:t>
            </a:r>
            <a:r>
              <a:rPr lang="en-US" dirty="0" smtClean="0"/>
              <a:t>and, rarely</a:t>
            </a:r>
            <a:r>
              <a:rPr lang="en-US" dirty="0"/>
              <a:t>, </a:t>
            </a:r>
            <a:r>
              <a:rPr lang="en-US" dirty="0">
                <a:solidFill>
                  <a:srgbClr val="FFFF00"/>
                </a:solidFill>
              </a:rPr>
              <a:t>reversible growth hormone (GH) </a:t>
            </a:r>
            <a:r>
              <a:rPr lang="en-US" dirty="0" smtClean="0">
                <a:solidFill>
                  <a:srgbClr val="FFFF00"/>
                </a:solidFill>
              </a:rPr>
              <a:t>deficiency. </a:t>
            </a:r>
          </a:p>
        </p:txBody>
      </p:sp>
    </p:spTree>
    <p:extLst>
      <p:ext uri="{BB962C8B-B14F-4D97-AF65-F5344CB8AC3E}">
        <p14:creationId xmlns:p14="http://schemas.microsoft.com/office/powerpoint/2010/main" val="3629303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4460" y="605308"/>
            <a:ext cx="7975394" cy="5549832"/>
          </a:xfrm>
        </p:spPr>
        <p:txBody>
          <a:bodyPr/>
          <a:lstStyle/>
          <a:p>
            <a:pPr marL="0" indent="0">
              <a:buNone/>
            </a:pPr>
            <a:endParaRPr lang="en-US" sz="24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Mutations </a:t>
            </a:r>
            <a:r>
              <a:rPr lang="en-US" sz="2400" dirty="0">
                <a:solidFill>
                  <a:srgbClr val="FFFF00"/>
                </a:solidFill>
              </a:rPr>
              <a:t>in </a:t>
            </a:r>
            <a:r>
              <a:rPr lang="en-US" sz="2400" dirty="0" smtClean="0">
                <a:solidFill>
                  <a:srgbClr val="FFFF00"/>
                </a:solidFill>
              </a:rPr>
              <a:t>TBL1X</a:t>
            </a:r>
          </a:p>
          <a:p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</a:t>
            </a:r>
            <a:r>
              <a:rPr lang="en-US" dirty="0"/>
              <a:t>S</a:t>
            </a:r>
            <a:r>
              <a:rPr lang="en-US" dirty="0" smtClean="0"/>
              <a:t>econd </a:t>
            </a:r>
            <a:r>
              <a:rPr lang="en-US" dirty="0"/>
              <a:t>cause of </a:t>
            </a:r>
            <a:r>
              <a:rPr lang="en-US" dirty="0" smtClean="0"/>
              <a:t>X-linked cause </a:t>
            </a:r>
            <a:r>
              <a:rPr lang="en-US" dirty="0"/>
              <a:t>of CeH</a:t>
            </a:r>
            <a:r>
              <a:rPr lang="en-US" dirty="0" smtClean="0"/>
              <a:t>.</a:t>
            </a: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FFFF00"/>
                </a:solidFill>
              </a:rPr>
              <a:t>M</a:t>
            </a:r>
            <a:r>
              <a:rPr lang="en-US" dirty="0" smtClean="0">
                <a:solidFill>
                  <a:srgbClr val="FFFF00"/>
                </a:solidFill>
              </a:rPr>
              <a:t>ild </a:t>
            </a:r>
            <a:r>
              <a:rPr lang="en-US" dirty="0">
                <a:solidFill>
                  <a:srgbClr val="FFFF00"/>
                </a:solidFill>
              </a:rPr>
              <a:t>isolated </a:t>
            </a:r>
            <a:r>
              <a:rPr lang="en-US" dirty="0" smtClean="0"/>
              <a:t>CeH</a:t>
            </a: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FFFF00"/>
                </a:solidFill>
              </a:rPr>
              <a:t>N</a:t>
            </a:r>
            <a:r>
              <a:rPr lang="en-US" dirty="0" smtClean="0">
                <a:solidFill>
                  <a:srgbClr val="FFFF00"/>
                </a:solidFill>
              </a:rPr>
              <a:t>ormal </a:t>
            </a:r>
            <a:r>
              <a:rPr lang="en-US" dirty="0" smtClean="0">
                <a:solidFill>
                  <a:srgbClr val="FFFF00"/>
                </a:solidFill>
              </a:rPr>
              <a:t>TSH</a:t>
            </a: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M</a:t>
            </a:r>
            <a:r>
              <a:rPr lang="en-US" dirty="0" smtClean="0"/>
              <a:t>any </a:t>
            </a:r>
            <a:r>
              <a:rPr lang="en-US" dirty="0"/>
              <a:t>patients </a:t>
            </a:r>
            <a:r>
              <a:rPr lang="en-US" dirty="0" smtClean="0"/>
              <a:t>exhibit </a:t>
            </a:r>
            <a:r>
              <a:rPr lang="en-US" dirty="0" smtClean="0">
                <a:solidFill>
                  <a:srgbClr val="FFFF00"/>
                </a:solidFill>
              </a:rPr>
              <a:t>hearing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loss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02405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670" y="437882"/>
            <a:ext cx="9483183" cy="581051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Mutations </a:t>
            </a:r>
            <a:r>
              <a:rPr lang="en-US" dirty="0"/>
              <a:t>in genes encoding </a:t>
            </a:r>
            <a:r>
              <a:rPr lang="en-US" dirty="0">
                <a:solidFill>
                  <a:srgbClr val="FFC000"/>
                </a:solidFill>
              </a:rPr>
              <a:t>transcription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C000"/>
                </a:solidFill>
              </a:rPr>
              <a:t>factors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/>
              <a:t>that </a:t>
            </a:r>
            <a:r>
              <a:rPr lang="en-US" dirty="0" smtClean="0">
                <a:solidFill>
                  <a:srgbClr val="FFFF00"/>
                </a:solidFill>
              </a:rPr>
              <a:t>regulate </a:t>
            </a:r>
            <a:r>
              <a:rPr lang="en-US" dirty="0">
                <a:solidFill>
                  <a:srgbClr val="FFFF00"/>
                </a:solidFill>
              </a:rPr>
              <a:t>pituitary development</a:t>
            </a:r>
            <a:r>
              <a:rPr lang="en-US" dirty="0"/>
              <a:t> are the </a:t>
            </a:r>
            <a:r>
              <a:rPr lang="en-US" dirty="0">
                <a:solidFill>
                  <a:srgbClr val="FFFF00"/>
                </a:solidFill>
              </a:rPr>
              <a:t>major cause </a:t>
            </a:r>
            <a:r>
              <a:rPr lang="en-US" dirty="0" smtClean="0">
                <a:solidFill>
                  <a:srgbClr val="FFFF00"/>
                </a:solidFill>
              </a:rPr>
              <a:t>of heritable </a:t>
            </a:r>
            <a:r>
              <a:rPr lang="en-US" dirty="0">
                <a:solidFill>
                  <a:srgbClr val="FFC000"/>
                </a:solidFill>
              </a:rPr>
              <a:t>MPHDs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CeH </a:t>
            </a:r>
            <a:r>
              <a:rPr lang="en-US" dirty="0"/>
              <a:t>can be present </a:t>
            </a:r>
            <a:r>
              <a:rPr lang="en-US" dirty="0" smtClean="0"/>
              <a:t>at </a:t>
            </a:r>
            <a:r>
              <a:rPr lang="en-US" dirty="0" smtClean="0">
                <a:solidFill>
                  <a:srgbClr val="FFFF00"/>
                </a:solidFill>
              </a:rPr>
              <a:t>birth</a:t>
            </a:r>
            <a:r>
              <a:rPr lang="en-US" dirty="0" smtClean="0"/>
              <a:t> </a:t>
            </a:r>
            <a:r>
              <a:rPr lang="en-US" dirty="0"/>
              <a:t>but can also have a </a:t>
            </a:r>
            <a:r>
              <a:rPr lang="en-US" dirty="0">
                <a:solidFill>
                  <a:srgbClr val="FFFF00"/>
                </a:solidFill>
              </a:rPr>
              <a:t>delayed</a:t>
            </a:r>
            <a:r>
              <a:rPr lang="en-US" dirty="0"/>
              <a:t> onset. </a:t>
            </a: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I</a:t>
            </a:r>
            <a:r>
              <a:rPr lang="en-US" dirty="0" smtClean="0"/>
              <a:t>ncreased </a:t>
            </a:r>
            <a:r>
              <a:rPr lang="en-US" dirty="0">
                <a:solidFill>
                  <a:srgbClr val="FFFF00"/>
                </a:solidFill>
              </a:rPr>
              <a:t>mortality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risk in newborns </a:t>
            </a:r>
            <a:endParaRPr lang="en-US" dirty="0" smtClean="0">
              <a:solidFill>
                <a:srgbClr val="FFFF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V</a:t>
            </a:r>
            <a:r>
              <a:rPr lang="en-US" dirty="0" smtClean="0"/>
              <a:t>ariable manifestations </a:t>
            </a:r>
            <a:r>
              <a:rPr lang="en-US" dirty="0"/>
              <a:t>including </a:t>
            </a:r>
            <a:r>
              <a:rPr lang="en-US" dirty="0" smtClean="0">
                <a:solidFill>
                  <a:srgbClr val="FFFF00"/>
                </a:solidFill>
              </a:rPr>
              <a:t>hypoglycemia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FF00"/>
                </a:solidFill>
              </a:rPr>
              <a:t>growth</a:t>
            </a:r>
            <a:r>
              <a:rPr lang="en-US" dirty="0" smtClean="0"/>
              <a:t> </a:t>
            </a:r>
            <a:r>
              <a:rPr lang="en-US" dirty="0">
                <a:solidFill>
                  <a:srgbClr val="FFFF00"/>
                </a:solidFill>
              </a:rPr>
              <a:t>and developmental </a:t>
            </a:r>
            <a:r>
              <a:rPr lang="en-US" dirty="0"/>
              <a:t>delay, as well </a:t>
            </a:r>
            <a:r>
              <a:rPr lang="en-US" dirty="0" smtClean="0"/>
              <a:t>as </a:t>
            </a:r>
            <a:r>
              <a:rPr lang="en-US" dirty="0" smtClean="0">
                <a:solidFill>
                  <a:srgbClr val="FFFF00"/>
                </a:solidFill>
              </a:rPr>
              <a:t>extra-pituitary </a:t>
            </a:r>
            <a:r>
              <a:rPr lang="en-US" dirty="0">
                <a:solidFill>
                  <a:srgbClr val="FFFF00"/>
                </a:solidFill>
              </a:rPr>
              <a:t>abnormalities </a:t>
            </a:r>
            <a:r>
              <a:rPr lang="en-US" dirty="0"/>
              <a:t>(e.g., typical craniofacial </a:t>
            </a:r>
            <a:r>
              <a:rPr lang="en-US" dirty="0" smtClean="0"/>
              <a:t>or brain </a:t>
            </a:r>
            <a:r>
              <a:rPr lang="en-US" dirty="0"/>
              <a:t>MRI defects</a:t>
            </a:r>
            <a:r>
              <a:rPr lang="en-US" dirty="0" smtClean="0"/>
              <a:t>)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The </a:t>
            </a:r>
            <a:r>
              <a:rPr lang="en-US" dirty="0"/>
              <a:t>recognition of </a:t>
            </a:r>
            <a:r>
              <a:rPr lang="en-US" dirty="0">
                <a:solidFill>
                  <a:srgbClr val="FFFF00"/>
                </a:solidFill>
              </a:rPr>
              <a:t>CeH </a:t>
            </a:r>
            <a:r>
              <a:rPr lang="en-US" dirty="0" smtClean="0">
                <a:solidFill>
                  <a:srgbClr val="FFFF00"/>
                </a:solidFill>
              </a:rPr>
              <a:t>at neonatal</a:t>
            </a:r>
            <a:r>
              <a:rPr lang="en-US" dirty="0" smtClean="0"/>
              <a:t> </a:t>
            </a:r>
            <a:r>
              <a:rPr lang="en-US" dirty="0">
                <a:solidFill>
                  <a:srgbClr val="FFFF00"/>
                </a:solidFill>
              </a:rPr>
              <a:t>screening</a:t>
            </a:r>
            <a:r>
              <a:rPr lang="en-US" dirty="0"/>
              <a:t> and subsequent early diagnosis </a:t>
            </a:r>
            <a:r>
              <a:rPr lang="en-US" dirty="0" smtClean="0"/>
              <a:t>of congenital </a:t>
            </a:r>
            <a:r>
              <a:rPr lang="en-US" dirty="0">
                <a:solidFill>
                  <a:srgbClr val="FFFF00"/>
                </a:solidFill>
              </a:rPr>
              <a:t>MPHD</a:t>
            </a:r>
            <a:r>
              <a:rPr lang="en-US" dirty="0"/>
              <a:t> can prevent an impending </a:t>
            </a:r>
            <a:r>
              <a:rPr lang="en-US" dirty="0" smtClean="0">
                <a:solidFill>
                  <a:srgbClr val="FFFF00"/>
                </a:solidFill>
              </a:rPr>
              <a:t>life-threatening adrenal </a:t>
            </a:r>
            <a:r>
              <a:rPr lang="en-US" dirty="0">
                <a:solidFill>
                  <a:srgbClr val="FFFF00"/>
                </a:solidFill>
              </a:rPr>
              <a:t>crisis</a:t>
            </a:r>
            <a:r>
              <a:rPr lang="en-US" dirty="0"/>
              <a:t>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09984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065" y="452718"/>
            <a:ext cx="9419769" cy="989716"/>
          </a:xfrm>
        </p:spPr>
        <p:txBody>
          <a:bodyPr/>
          <a:lstStyle/>
          <a:p>
            <a:r>
              <a:rPr lang="en-US" sz="2800" dirty="0">
                <a:solidFill>
                  <a:srgbClr val="FFFF00"/>
                </a:solidFill>
              </a:rPr>
              <a:t>Central hypothyroidism (CeH)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155" y="1210614"/>
            <a:ext cx="9534699" cy="5037785"/>
          </a:xfrm>
        </p:spPr>
        <p:txBody>
          <a:bodyPr>
            <a:normAutofit/>
          </a:bodyPr>
          <a:lstStyle/>
          <a:p>
            <a:pPr lvl="0">
              <a:buClr>
                <a:srgbClr val="4F81BD"/>
              </a:buClr>
            </a:pPr>
            <a:endParaRPr lang="en-US" dirty="0" smtClean="0">
              <a:solidFill>
                <a:prstClr val="white"/>
              </a:solidFill>
            </a:endParaRPr>
          </a:p>
          <a:p>
            <a:pPr lvl="0">
              <a:buClr>
                <a:srgbClr val="4F81BD"/>
              </a:buClr>
            </a:pPr>
            <a:r>
              <a:rPr lang="en-US" dirty="0" smtClean="0">
                <a:solidFill>
                  <a:prstClr val="white"/>
                </a:solidFill>
              </a:rPr>
              <a:t>Due </a:t>
            </a:r>
            <a:r>
              <a:rPr lang="en-US" dirty="0">
                <a:solidFill>
                  <a:prstClr val="white"/>
                </a:solidFill>
              </a:rPr>
              <a:t>to its origin and the whole clinical context, CeH represents a </a:t>
            </a:r>
            <a:r>
              <a:rPr lang="en-US" dirty="0">
                <a:solidFill>
                  <a:srgbClr val="FFFF00"/>
                </a:solidFill>
              </a:rPr>
              <a:t>challenging</a:t>
            </a:r>
            <a:r>
              <a:rPr lang="en-US" dirty="0">
                <a:solidFill>
                  <a:prstClr val="white"/>
                </a:solidFill>
              </a:rPr>
              <a:t> condition in clinical practice as it is characterized by </a:t>
            </a:r>
            <a:r>
              <a:rPr lang="en-US" dirty="0">
                <a:solidFill>
                  <a:srgbClr val="FFFF00"/>
                </a:solidFill>
              </a:rPr>
              <a:t>suboptimal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accuracy</a:t>
            </a:r>
            <a:r>
              <a:rPr lang="en-US" dirty="0">
                <a:solidFill>
                  <a:prstClr val="white"/>
                </a:solidFill>
              </a:rPr>
              <a:t> of </a:t>
            </a:r>
            <a:r>
              <a:rPr lang="en-US" dirty="0">
                <a:solidFill>
                  <a:srgbClr val="FFFF00"/>
                </a:solidFill>
              </a:rPr>
              <a:t>clinical</a:t>
            </a:r>
            <a:r>
              <a:rPr lang="en-US" dirty="0">
                <a:solidFill>
                  <a:prstClr val="white"/>
                </a:solidFill>
              </a:rPr>
              <a:t> and </a:t>
            </a:r>
            <a:r>
              <a:rPr lang="en-US" dirty="0">
                <a:solidFill>
                  <a:srgbClr val="FFFF00"/>
                </a:solidFill>
              </a:rPr>
              <a:t>biochemical</a:t>
            </a:r>
            <a:r>
              <a:rPr lang="en-US" dirty="0">
                <a:solidFill>
                  <a:prstClr val="white"/>
                </a:solidFill>
              </a:rPr>
              <a:t> parameters for diagnosis and management. </a:t>
            </a:r>
          </a:p>
          <a:p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The </a:t>
            </a:r>
            <a:r>
              <a:rPr lang="en-US" dirty="0">
                <a:solidFill>
                  <a:srgbClr val="FFFF00"/>
                </a:solidFill>
              </a:rPr>
              <a:t>failure of thyrotrope cells</a:t>
            </a:r>
            <a:r>
              <a:rPr lang="en-US" dirty="0"/>
              <a:t> is frequently part of multiple pituitary hormone deficiency (</a:t>
            </a:r>
            <a:r>
              <a:rPr lang="en-US" dirty="0">
                <a:solidFill>
                  <a:srgbClr val="FFFF00"/>
                </a:solidFill>
              </a:rPr>
              <a:t>MPHD</a:t>
            </a:r>
            <a:r>
              <a:rPr lang="en-US" dirty="0"/>
              <a:t>), a condition complicating both diagnosis and clinical management of </a:t>
            </a:r>
            <a:r>
              <a:rPr lang="en-US" dirty="0" smtClean="0"/>
              <a:t>CeH.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 smtClean="0">
              <a:solidFill>
                <a:srgbClr val="FFFF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</a:rPr>
              <a:t>Congenital</a:t>
            </a:r>
            <a:r>
              <a:rPr lang="en-US" dirty="0" smtClean="0"/>
              <a:t> CeH, can </a:t>
            </a:r>
            <a:r>
              <a:rPr lang="en-US" dirty="0"/>
              <a:t>be </a:t>
            </a:r>
            <a:r>
              <a:rPr lang="en-US" dirty="0">
                <a:solidFill>
                  <a:srgbClr val="FFFF00"/>
                </a:solidFill>
              </a:rPr>
              <a:t>moderate to severe </a:t>
            </a:r>
            <a:r>
              <a:rPr lang="en-US" dirty="0"/>
              <a:t>in approximately </a:t>
            </a:r>
            <a:r>
              <a:rPr lang="en-US" dirty="0">
                <a:solidFill>
                  <a:srgbClr val="FFFF00"/>
                </a:solidFill>
              </a:rPr>
              <a:t>half</a:t>
            </a:r>
            <a:r>
              <a:rPr lang="en-US" dirty="0"/>
              <a:t> of the cases and consequently affect </a:t>
            </a:r>
            <a:r>
              <a:rPr lang="en-US" dirty="0" smtClean="0">
                <a:solidFill>
                  <a:srgbClr val="FFFF00"/>
                </a:solidFill>
              </a:rPr>
              <a:t>neurodevelopment</a:t>
            </a:r>
            <a:r>
              <a:rPr lang="en-US" dirty="0" smtClean="0"/>
              <a:t>. In </a:t>
            </a:r>
            <a:r>
              <a:rPr lang="en-US" dirty="0"/>
              <a:t>these cases, a delayed onset of treatment causes irreversible neurological defects. 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97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156" y="502276"/>
            <a:ext cx="9534698" cy="574612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lvl="0">
              <a:buClr>
                <a:srgbClr val="4F81BD"/>
              </a:buClr>
              <a:buFont typeface="Wingdings" panose="05000000000000000000" pitchFamily="2" charset="2"/>
              <a:buChar char="q"/>
            </a:pPr>
            <a:r>
              <a:rPr lang="en-US" dirty="0">
                <a:solidFill>
                  <a:prstClr val="white"/>
                </a:solidFill>
              </a:rPr>
              <a:t>CeH can significantly affect </a:t>
            </a:r>
            <a:r>
              <a:rPr lang="en-US" dirty="0">
                <a:solidFill>
                  <a:srgbClr val="FFFF00"/>
                </a:solidFill>
              </a:rPr>
              <a:t>quality of life </a:t>
            </a:r>
            <a:r>
              <a:rPr lang="en-US" dirty="0">
                <a:solidFill>
                  <a:prstClr val="white"/>
                </a:solidFill>
              </a:rPr>
              <a:t>at </a:t>
            </a:r>
            <a:r>
              <a:rPr lang="en-US" dirty="0">
                <a:solidFill>
                  <a:srgbClr val="FFFF00"/>
                </a:solidFill>
              </a:rPr>
              <a:t>all ages</a:t>
            </a:r>
            <a:r>
              <a:rPr lang="en-US" dirty="0">
                <a:solidFill>
                  <a:prstClr val="white"/>
                </a:solidFill>
              </a:rPr>
              <a:t>. Therefore, the existence of CeH should always be ruled out in all patients </a:t>
            </a:r>
            <a:r>
              <a:rPr lang="en-US" dirty="0">
                <a:solidFill>
                  <a:srgbClr val="FFFF00"/>
                </a:solidFill>
              </a:rPr>
              <a:t>with hypothalamic-pituitary disorders.</a:t>
            </a:r>
          </a:p>
          <a:p>
            <a:endParaRPr lang="en-US" dirty="0" smtClean="0"/>
          </a:p>
          <a:p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More frequently</a:t>
            </a:r>
            <a:r>
              <a:rPr lang="en-US" dirty="0"/>
              <a:t>, </a:t>
            </a:r>
            <a:r>
              <a:rPr lang="en-US" dirty="0">
                <a:solidFill>
                  <a:srgbClr val="FFFF00"/>
                </a:solidFill>
              </a:rPr>
              <a:t>diagnosis is made biochemically </a:t>
            </a:r>
            <a:r>
              <a:rPr lang="en-US" dirty="0"/>
              <a:t>and </a:t>
            </a:r>
            <a:r>
              <a:rPr lang="en-US" dirty="0" smtClean="0"/>
              <a:t>should be </a:t>
            </a:r>
            <a:r>
              <a:rPr lang="en-US" dirty="0"/>
              <a:t>suspected in every individual with </a:t>
            </a:r>
            <a:r>
              <a:rPr lang="en-US" dirty="0" smtClean="0">
                <a:solidFill>
                  <a:srgbClr val="FFFF00"/>
                </a:solidFill>
              </a:rPr>
              <a:t>low FT4 </a:t>
            </a:r>
            <a:r>
              <a:rPr lang="en-US" dirty="0" smtClean="0"/>
              <a:t>concentrations </a:t>
            </a:r>
            <a:r>
              <a:rPr lang="en-US" dirty="0"/>
              <a:t>(free thyroxine </a:t>
            </a:r>
            <a:r>
              <a:rPr lang="en-US" dirty="0" smtClean="0"/>
              <a:t>index, FTI</a:t>
            </a:r>
            <a:r>
              <a:rPr lang="en-US" dirty="0"/>
              <a:t>, can be a valuable alternative if FT4 determination </a:t>
            </a:r>
            <a:r>
              <a:rPr lang="en-US" dirty="0" smtClean="0"/>
              <a:t>is not </a:t>
            </a:r>
            <a:r>
              <a:rPr lang="en-US" dirty="0"/>
              <a:t>available) associated </a:t>
            </a:r>
            <a:r>
              <a:rPr lang="en-US" dirty="0">
                <a:solidFill>
                  <a:srgbClr val="FFFF00"/>
                </a:solidFill>
              </a:rPr>
              <a:t>with low or normal serum </a:t>
            </a:r>
            <a:r>
              <a:rPr lang="en-US" dirty="0" smtClean="0">
                <a:solidFill>
                  <a:srgbClr val="FFFF00"/>
                </a:solidFill>
              </a:rPr>
              <a:t>TSH. </a:t>
            </a:r>
          </a:p>
          <a:p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Therefore</a:t>
            </a:r>
            <a:r>
              <a:rPr lang="en-US" dirty="0"/>
              <a:t>, CeH represents a </a:t>
            </a:r>
            <a:r>
              <a:rPr lang="en-US" dirty="0">
                <a:solidFill>
                  <a:srgbClr val="FFFF00"/>
                </a:solidFill>
              </a:rPr>
              <a:t>major false negative result </a:t>
            </a:r>
            <a:r>
              <a:rPr lang="en-US" dirty="0" smtClean="0"/>
              <a:t>of the </a:t>
            </a:r>
            <a:r>
              <a:rPr lang="en-US" dirty="0"/>
              <a:t>“</a:t>
            </a:r>
            <a:r>
              <a:rPr lang="en-US" dirty="0">
                <a:solidFill>
                  <a:srgbClr val="FFFF00"/>
                </a:solidFill>
              </a:rPr>
              <a:t>reflex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TSH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strategy</a:t>
            </a:r>
            <a:r>
              <a:rPr lang="en-US" dirty="0"/>
              <a:t>,” which is a widely </a:t>
            </a:r>
            <a:r>
              <a:rPr lang="en-US" dirty="0" smtClean="0"/>
              <a:t>accepted method </a:t>
            </a:r>
            <a:r>
              <a:rPr lang="en-US" dirty="0"/>
              <a:t>for screening thyroid function by a first-line </a:t>
            </a:r>
            <a:r>
              <a:rPr lang="en-US" dirty="0" smtClean="0"/>
              <a:t>TSH measurement.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8079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785" y="452718"/>
            <a:ext cx="9655049" cy="611807"/>
          </a:xfrm>
        </p:spPr>
        <p:txBody>
          <a:bodyPr/>
          <a:lstStyle/>
          <a:p>
            <a:r>
              <a:rPr lang="en-US" sz="2400" b="1" dirty="0">
                <a:solidFill>
                  <a:srgbClr val="FFFF00"/>
                </a:solidFill>
                <a:latin typeface="MyriadPro-Bold"/>
              </a:rPr>
              <a:t>2018 European Thyroid </a:t>
            </a:r>
            <a:r>
              <a:rPr lang="en-US" sz="2400" b="1" dirty="0" smtClean="0">
                <a:solidFill>
                  <a:srgbClr val="FFFF00"/>
                </a:solidFill>
                <a:latin typeface="MyriadPro-Bold"/>
              </a:rPr>
              <a:t>Association (ETA</a:t>
            </a:r>
            <a:r>
              <a:rPr lang="en-US" sz="2400" b="1" dirty="0">
                <a:solidFill>
                  <a:srgbClr val="FFFF00"/>
                </a:solidFill>
                <a:latin typeface="MyriadPro-Bold"/>
              </a:rPr>
              <a:t>) Guidelines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785" y="1528549"/>
            <a:ext cx="10112991" cy="4719850"/>
          </a:xfrm>
        </p:spPr>
        <p:txBody>
          <a:bodyPr>
            <a:normAutofit/>
          </a:bodyPr>
          <a:lstStyle/>
          <a:p>
            <a:pPr lvl="0">
              <a:buClr>
                <a:srgbClr val="4F81BD"/>
              </a:buClr>
            </a:pPr>
            <a:r>
              <a:rPr lang="en-US" dirty="0">
                <a:solidFill>
                  <a:prstClr val="white"/>
                </a:solidFill>
              </a:rPr>
              <a:t>Since </a:t>
            </a:r>
            <a:r>
              <a:rPr lang="en-US" dirty="0">
                <a:solidFill>
                  <a:srgbClr val="FFFF00"/>
                </a:solidFill>
              </a:rPr>
              <a:t>no</a:t>
            </a:r>
            <a:r>
              <a:rPr lang="en-US" dirty="0">
                <a:solidFill>
                  <a:prstClr val="white"/>
                </a:solidFill>
              </a:rPr>
              <a:t> expert consensus or guidance for this condition is currently available, a </a:t>
            </a:r>
            <a:r>
              <a:rPr lang="en-US" dirty="0">
                <a:solidFill>
                  <a:srgbClr val="FFFF00"/>
                </a:solidFill>
              </a:rPr>
              <a:t>task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force of experts </a:t>
            </a:r>
            <a:r>
              <a:rPr lang="en-US" dirty="0">
                <a:solidFill>
                  <a:prstClr val="white"/>
                </a:solidFill>
              </a:rPr>
              <a:t>received the commitment from the European Thyroid Association (</a:t>
            </a:r>
            <a:r>
              <a:rPr lang="en-US" dirty="0">
                <a:solidFill>
                  <a:srgbClr val="FFFF00"/>
                </a:solidFill>
              </a:rPr>
              <a:t>ETA</a:t>
            </a:r>
            <a:r>
              <a:rPr lang="en-US" dirty="0">
                <a:solidFill>
                  <a:prstClr val="white"/>
                </a:solidFill>
              </a:rPr>
              <a:t>) to prepare this document based on the principles of clinical evidence</a:t>
            </a:r>
            <a:r>
              <a:rPr lang="en-US" dirty="0" smtClean="0">
                <a:solidFill>
                  <a:prstClr val="white"/>
                </a:solidFill>
              </a:rPr>
              <a:t>.</a:t>
            </a:r>
            <a:endParaRPr lang="en-US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February </a:t>
            </a:r>
            <a:r>
              <a:rPr lang="en-US" dirty="0">
                <a:solidFill>
                  <a:srgbClr val="FFFF00"/>
                </a:solidFill>
              </a:rPr>
              <a:t>2017 </a:t>
            </a:r>
            <a:endParaRPr lang="en-US" dirty="0" smtClean="0"/>
          </a:p>
          <a:p>
            <a:r>
              <a:rPr lang="en-US" dirty="0" smtClean="0"/>
              <a:t>References </a:t>
            </a:r>
            <a:r>
              <a:rPr lang="en-US" dirty="0"/>
              <a:t>(cohort studies, case reports, expert opinions), </a:t>
            </a:r>
            <a:r>
              <a:rPr lang="en-US" dirty="0" smtClean="0"/>
              <a:t>a preliminary </a:t>
            </a:r>
            <a:r>
              <a:rPr lang="en-US" dirty="0"/>
              <a:t>presentation and live discussion during the </a:t>
            </a:r>
            <a:r>
              <a:rPr lang="en-US" dirty="0" smtClean="0"/>
              <a:t>2017 ETA </a:t>
            </a:r>
            <a:r>
              <a:rPr lang="en-US" dirty="0"/>
              <a:t>meeting, and several revision rounds, has prepared a </a:t>
            </a:r>
            <a:r>
              <a:rPr lang="en-US" dirty="0" smtClean="0"/>
              <a:t>list of </a:t>
            </a:r>
            <a:r>
              <a:rPr lang="en-US" dirty="0"/>
              <a:t>recommendations to support the diagnosis and </a:t>
            </a:r>
            <a:r>
              <a:rPr lang="en-US" dirty="0" smtClean="0"/>
              <a:t>management of </a:t>
            </a:r>
            <a:r>
              <a:rPr lang="en-US" dirty="0"/>
              <a:t>patients with CeH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/>
              <a:t>T</a:t>
            </a:r>
            <a:r>
              <a:rPr lang="en-US" dirty="0" smtClean="0"/>
              <a:t>he experts provide </a:t>
            </a:r>
            <a:r>
              <a:rPr lang="en-US" dirty="0">
                <a:solidFill>
                  <a:srgbClr val="FFFF00"/>
                </a:solidFill>
              </a:rPr>
              <a:t>34 recommendations </a:t>
            </a:r>
            <a:r>
              <a:rPr lang="en-US" dirty="0"/>
              <a:t>supported by </a:t>
            </a:r>
            <a:r>
              <a:rPr lang="en-US" dirty="0" smtClean="0"/>
              <a:t>variable levels </a:t>
            </a:r>
            <a:r>
              <a:rPr lang="en-US" dirty="0"/>
              <a:t>of strength that should </a:t>
            </a:r>
            <a:r>
              <a:rPr lang="en-US" dirty="0">
                <a:solidFill>
                  <a:srgbClr val="FFFF00"/>
                </a:solidFill>
              </a:rPr>
              <a:t>improve the quality of life </a:t>
            </a:r>
            <a:r>
              <a:rPr lang="en-US" dirty="0" smtClean="0"/>
              <a:t>of the </a:t>
            </a:r>
            <a:r>
              <a:rPr lang="en-US" dirty="0"/>
              <a:t>affected patients and reduce the </a:t>
            </a:r>
            <a:r>
              <a:rPr lang="en-US" dirty="0">
                <a:solidFill>
                  <a:srgbClr val="FFFF00"/>
                </a:solidFill>
              </a:rPr>
              <a:t>metabolic and </a:t>
            </a:r>
            <a:r>
              <a:rPr lang="en-US" dirty="0" smtClean="0">
                <a:solidFill>
                  <a:srgbClr val="FFFF00"/>
                </a:solidFill>
              </a:rPr>
              <a:t>hormonal </a:t>
            </a:r>
            <a:r>
              <a:rPr lang="en-US" dirty="0" smtClean="0"/>
              <a:t>consequences </a:t>
            </a:r>
            <a:r>
              <a:rPr lang="en-US" dirty="0"/>
              <a:t>of inadequate management.</a:t>
            </a:r>
          </a:p>
        </p:txBody>
      </p:sp>
    </p:spTree>
    <p:extLst>
      <p:ext uri="{BB962C8B-B14F-4D97-AF65-F5344CB8AC3E}">
        <p14:creationId xmlns:p14="http://schemas.microsoft.com/office/powerpoint/2010/main" val="102907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307" y="452718"/>
            <a:ext cx="9445527" cy="886685"/>
          </a:xfrm>
        </p:spPr>
        <p:txBody>
          <a:bodyPr/>
          <a:lstStyle/>
          <a:p>
            <a:r>
              <a:rPr lang="en-US" sz="2800" dirty="0">
                <a:solidFill>
                  <a:srgbClr val="FFFF00"/>
                </a:solidFill>
              </a:rPr>
              <a:t>Evaluation System and Grading </a:t>
            </a:r>
            <a:r>
              <a:rPr lang="en-US" sz="2800" dirty="0" smtClean="0">
                <a:solidFill>
                  <a:srgbClr val="FFFF00"/>
                </a:solidFill>
              </a:rPr>
              <a:t>for Recommendations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969" y="1596981"/>
            <a:ext cx="9374202" cy="449687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strength of each statement was classified, depending upon the </a:t>
            </a:r>
            <a:r>
              <a:rPr lang="en-US" dirty="0">
                <a:solidFill>
                  <a:srgbClr val="FFFF00"/>
                </a:solidFill>
              </a:rPr>
              <a:t>clinical significance and weight of opinion favoring </a:t>
            </a:r>
            <a:r>
              <a:rPr lang="en-US" dirty="0"/>
              <a:t>the statement 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</a:rPr>
              <a:t>Strong: </a:t>
            </a:r>
            <a:r>
              <a:rPr lang="en-US" dirty="0" smtClean="0"/>
              <a:t>1, a recommendation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</a:rPr>
              <a:t>Weak:  </a:t>
            </a:r>
            <a:r>
              <a:rPr lang="en-US" dirty="0" smtClean="0"/>
              <a:t> 2, a suggestion – not a recommendation. 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Strong</a:t>
            </a:r>
            <a:r>
              <a:rPr lang="en-US" dirty="0" smtClean="0"/>
              <a:t>: clinically important best practice and </a:t>
            </a:r>
            <a:r>
              <a:rPr lang="en-US" dirty="0" smtClean="0">
                <a:solidFill>
                  <a:srgbClr val="FFFF00"/>
                </a:solidFill>
              </a:rPr>
              <a:t>should be applied </a:t>
            </a:r>
            <a:r>
              <a:rPr lang="en-US" dirty="0" smtClean="0"/>
              <a:t>to </a:t>
            </a:r>
            <a:r>
              <a:rPr lang="en-US" dirty="0" smtClean="0">
                <a:solidFill>
                  <a:srgbClr val="FFFF00"/>
                </a:solidFill>
              </a:rPr>
              <a:t>most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patients</a:t>
            </a:r>
            <a:r>
              <a:rPr lang="en-US" dirty="0" smtClean="0"/>
              <a:t> in </a:t>
            </a:r>
            <a:r>
              <a:rPr lang="en-US" dirty="0" smtClean="0">
                <a:solidFill>
                  <a:srgbClr val="FFFF00"/>
                </a:solidFill>
              </a:rPr>
              <a:t>most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circumstances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weak</a:t>
            </a:r>
            <a:r>
              <a:rPr lang="en-US" dirty="0" smtClean="0"/>
              <a:t>: should </a:t>
            </a:r>
            <a:r>
              <a:rPr lang="en-US" dirty="0"/>
              <a:t>be considered by the clinician and will be applicable best practice only to </a:t>
            </a:r>
            <a:r>
              <a:rPr lang="en-US" dirty="0">
                <a:solidFill>
                  <a:srgbClr val="FFFF00"/>
                </a:solidFill>
              </a:rPr>
              <a:t>certain patients </a:t>
            </a:r>
            <a:r>
              <a:rPr lang="en-US" dirty="0"/>
              <a:t>or under </a:t>
            </a:r>
            <a:r>
              <a:rPr lang="en-US" dirty="0">
                <a:solidFill>
                  <a:srgbClr val="FFFF00"/>
                </a:solidFill>
              </a:rPr>
              <a:t>certain circumstances.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1241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7281" y="347730"/>
            <a:ext cx="9805154" cy="5977943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The </a:t>
            </a:r>
            <a:r>
              <a:rPr lang="en-US" dirty="0">
                <a:solidFill>
                  <a:srgbClr val="FFFF00"/>
                </a:solidFill>
              </a:rPr>
              <a:t>quality of the literature </a:t>
            </a:r>
            <a:r>
              <a:rPr lang="en-US" dirty="0" smtClean="0"/>
              <a:t>concerning each </a:t>
            </a:r>
            <a:r>
              <a:rPr lang="en-US" dirty="0"/>
              <a:t>aspect of the statement was graded as follows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∅</a:t>
            </a:r>
            <a:r>
              <a:rPr lang="en-US" dirty="0" smtClean="0"/>
              <a:t>○○○ </a:t>
            </a:r>
            <a:r>
              <a:rPr lang="en-US" dirty="0"/>
              <a:t>= </a:t>
            </a:r>
            <a:r>
              <a:rPr lang="en-US" dirty="0">
                <a:solidFill>
                  <a:srgbClr val="FFFF00"/>
                </a:solidFill>
              </a:rPr>
              <a:t>very low </a:t>
            </a:r>
            <a:r>
              <a:rPr lang="en-US" dirty="0"/>
              <a:t>quality </a:t>
            </a:r>
            <a:r>
              <a:rPr lang="en-US" dirty="0" smtClean="0"/>
              <a:t>  (</a:t>
            </a:r>
            <a:r>
              <a:rPr lang="en-US" dirty="0"/>
              <a:t>case reports, </a:t>
            </a:r>
            <a:r>
              <a:rPr lang="en-US" dirty="0" smtClean="0"/>
              <a:t>expert opinion)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∅∅</a:t>
            </a:r>
            <a:r>
              <a:rPr lang="en-US" dirty="0" smtClean="0"/>
              <a:t>○○ </a:t>
            </a:r>
            <a:r>
              <a:rPr lang="en-US" dirty="0"/>
              <a:t>= </a:t>
            </a:r>
            <a:r>
              <a:rPr lang="en-US" dirty="0">
                <a:solidFill>
                  <a:srgbClr val="FFFF00"/>
                </a:solidFill>
              </a:rPr>
              <a:t>low</a:t>
            </a:r>
            <a:r>
              <a:rPr lang="en-US" dirty="0"/>
              <a:t> quality </a:t>
            </a:r>
            <a:r>
              <a:rPr lang="en-US" dirty="0" smtClean="0"/>
              <a:t>    (</a:t>
            </a:r>
            <a:r>
              <a:rPr lang="en-US" dirty="0"/>
              <a:t>case series, case </a:t>
            </a:r>
            <a:r>
              <a:rPr lang="en-US" dirty="0" smtClean="0"/>
              <a:t>reports, expert </a:t>
            </a:r>
            <a:r>
              <a:rPr lang="en-US" dirty="0"/>
              <a:t>opinion</a:t>
            </a:r>
            <a:r>
              <a:rPr lang="en-US" dirty="0" smtClean="0"/>
              <a:t>)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∅∅∅</a:t>
            </a:r>
            <a:r>
              <a:rPr lang="en-US" dirty="0" smtClean="0"/>
              <a:t>○= </a:t>
            </a:r>
            <a:r>
              <a:rPr lang="en-US" dirty="0">
                <a:solidFill>
                  <a:srgbClr val="FFFF00"/>
                </a:solidFill>
              </a:rPr>
              <a:t>moderate</a:t>
            </a:r>
            <a:r>
              <a:rPr lang="en-US" dirty="0"/>
              <a:t> </a:t>
            </a:r>
            <a:r>
              <a:rPr lang="en-US" dirty="0" smtClean="0"/>
              <a:t>quality   </a:t>
            </a:r>
            <a:r>
              <a:rPr lang="en-US" dirty="0"/>
              <a:t>(</a:t>
            </a:r>
            <a:r>
              <a:rPr lang="en-US" dirty="0" smtClean="0"/>
              <a:t>intervention short </a:t>
            </a:r>
            <a:r>
              <a:rPr lang="en-US" dirty="0"/>
              <a:t>of </a:t>
            </a:r>
            <a:r>
              <a:rPr lang="en-US" dirty="0" smtClean="0"/>
              <a:t>RCT, </a:t>
            </a:r>
            <a:r>
              <a:rPr lang="en-US" dirty="0"/>
              <a:t>large observational studies</a:t>
            </a:r>
            <a:r>
              <a:rPr lang="en-US" dirty="0" smtClean="0"/>
              <a:t>)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∅∅∅∅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>
                <a:solidFill>
                  <a:srgbClr val="FFFF00"/>
                </a:solidFill>
              </a:rPr>
              <a:t>high</a:t>
            </a:r>
            <a:r>
              <a:rPr lang="en-US" dirty="0"/>
              <a:t> quality </a:t>
            </a:r>
            <a:r>
              <a:rPr lang="en-US" dirty="0" smtClean="0"/>
              <a:t>    (</a:t>
            </a:r>
            <a:r>
              <a:rPr lang="en-US" dirty="0"/>
              <a:t>RCT evidence/meta-analysis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7045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3743" cy="1002595"/>
          </a:xfrm>
        </p:spPr>
        <p:txBody>
          <a:bodyPr/>
          <a:lstStyle/>
          <a:p>
            <a:r>
              <a:rPr lang="en-US" sz="2800" b="1" dirty="0">
                <a:solidFill>
                  <a:srgbClr val="FFFF00"/>
                </a:solidFill>
              </a:rPr>
              <a:t>Which Patients Are at Risk of CeH?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558344"/>
            <a:ext cx="9403742" cy="469005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endParaRPr lang="en-US" dirty="0" smtClean="0">
              <a:solidFill>
                <a:srgbClr val="FFC0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FFC000"/>
                </a:solidFill>
              </a:rPr>
              <a:t>CeH </a:t>
            </a:r>
            <a:r>
              <a:rPr lang="en-US" dirty="0">
                <a:solidFill>
                  <a:srgbClr val="FFC000"/>
                </a:solidFill>
              </a:rPr>
              <a:t>should be suspected </a:t>
            </a:r>
            <a:r>
              <a:rPr lang="en-US" dirty="0"/>
              <a:t>in all </a:t>
            </a:r>
            <a:r>
              <a:rPr lang="en-US" dirty="0" smtClean="0"/>
              <a:t>subjects with </a:t>
            </a:r>
            <a:r>
              <a:rPr lang="en-US" dirty="0"/>
              <a:t>a </a:t>
            </a:r>
            <a:r>
              <a:rPr lang="en-US" dirty="0">
                <a:solidFill>
                  <a:srgbClr val="FFFF00"/>
                </a:solidFill>
              </a:rPr>
              <a:t>subnormal</a:t>
            </a:r>
            <a:r>
              <a:rPr lang="en-US" dirty="0"/>
              <a:t> circulating concentration of </a:t>
            </a:r>
            <a:r>
              <a:rPr lang="en-US" dirty="0" smtClean="0">
                <a:solidFill>
                  <a:srgbClr val="FFFF00"/>
                </a:solidFill>
              </a:rPr>
              <a:t>FT4</a:t>
            </a:r>
            <a:r>
              <a:rPr lang="en-US" dirty="0" smtClean="0"/>
              <a:t>  </a:t>
            </a:r>
            <a:r>
              <a:rPr lang="en-US" dirty="0"/>
              <a:t>with an </a:t>
            </a:r>
            <a:r>
              <a:rPr lang="en-US" dirty="0">
                <a:solidFill>
                  <a:srgbClr val="FFFF00"/>
                </a:solidFill>
              </a:rPr>
              <a:t>inappropriately low serum TSH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</a:p>
          <a:p>
            <a:endParaRPr lang="en-US" dirty="0" smtClean="0"/>
          </a:p>
          <a:p>
            <a:r>
              <a:rPr lang="en-US" dirty="0" smtClean="0"/>
              <a:t> Importantly, thyroid </a:t>
            </a:r>
            <a:r>
              <a:rPr lang="en-US" dirty="0"/>
              <a:t>hormone levels change </a:t>
            </a:r>
            <a:r>
              <a:rPr lang="en-US" dirty="0" smtClean="0"/>
              <a:t>markedly during </a:t>
            </a:r>
            <a:r>
              <a:rPr lang="en-US" dirty="0"/>
              <a:t>childhood and </a:t>
            </a:r>
            <a:r>
              <a:rPr lang="en-US" dirty="0">
                <a:solidFill>
                  <a:srgbClr val="FFFF00"/>
                </a:solidFill>
              </a:rPr>
              <a:t>adult reference intervals </a:t>
            </a:r>
            <a:r>
              <a:rPr lang="en-US" dirty="0"/>
              <a:t>are </a:t>
            </a:r>
            <a:r>
              <a:rPr lang="en-US" dirty="0" smtClean="0">
                <a:solidFill>
                  <a:srgbClr val="FFFF00"/>
                </a:solidFill>
              </a:rPr>
              <a:t>not</a:t>
            </a:r>
            <a:r>
              <a:rPr lang="en-US" dirty="0" smtClean="0"/>
              <a:t> universally </a:t>
            </a:r>
            <a:r>
              <a:rPr lang="en-US" dirty="0"/>
              <a:t>applicable to </a:t>
            </a:r>
            <a:r>
              <a:rPr lang="en-US" dirty="0" smtClean="0"/>
              <a:t>children.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Therefore, </a:t>
            </a:r>
            <a:r>
              <a:rPr lang="en-US" dirty="0" smtClean="0"/>
              <a:t>the establishment </a:t>
            </a:r>
            <a:r>
              <a:rPr lang="en-US" dirty="0"/>
              <a:t>of the </a:t>
            </a:r>
            <a:r>
              <a:rPr lang="en-US" dirty="0">
                <a:solidFill>
                  <a:srgbClr val="FFFF00"/>
                </a:solidFill>
              </a:rPr>
              <a:t>reference interval of TSH and </a:t>
            </a:r>
            <a:r>
              <a:rPr lang="en-US" dirty="0" smtClean="0">
                <a:solidFill>
                  <a:srgbClr val="FFFF00"/>
                </a:solidFill>
              </a:rPr>
              <a:t>FT4 is </a:t>
            </a:r>
            <a:r>
              <a:rPr lang="en-US" dirty="0">
                <a:solidFill>
                  <a:srgbClr val="FFFF00"/>
                </a:solidFill>
              </a:rPr>
              <a:t>critical </a:t>
            </a:r>
            <a:r>
              <a:rPr lang="en-US" dirty="0"/>
              <a:t>in the diagnosis of CeH as these values can </a:t>
            </a:r>
            <a:r>
              <a:rPr lang="en-US" dirty="0" smtClean="0"/>
              <a:t>be affected </a:t>
            </a:r>
            <a:r>
              <a:rPr lang="en-US" dirty="0"/>
              <a:t>by </a:t>
            </a:r>
            <a:r>
              <a:rPr lang="en-US" dirty="0">
                <a:solidFill>
                  <a:srgbClr val="FFFF00"/>
                </a:solidFill>
              </a:rPr>
              <a:t>age</a:t>
            </a:r>
            <a:r>
              <a:rPr lang="en-US" dirty="0"/>
              <a:t>, </a:t>
            </a:r>
            <a:r>
              <a:rPr lang="en-US" dirty="0">
                <a:solidFill>
                  <a:srgbClr val="FFFF00"/>
                </a:solidFill>
              </a:rPr>
              <a:t>gender</a:t>
            </a:r>
            <a:r>
              <a:rPr lang="en-US" dirty="0"/>
              <a:t>, </a:t>
            </a:r>
            <a:r>
              <a:rPr lang="en-US" dirty="0">
                <a:solidFill>
                  <a:srgbClr val="FFFF00"/>
                </a:solidFill>
              </a:rPr>
              <a:t>iodine</a:t>
            </a:r>
            <a:r>
              <a:rPr lang="en-US" dirty="0"/>
              <a:t> nutrition, and </a:t>
            </a:r>
            <a:r>
              <a:rPr lang="en-US" dirty="0" smtClean="0">
                <a:solidFill>
                  <a:srgbClr val="FFFF00"/>
                </a:solidFill>
              </a:rPr>
              <a:t>ethnicity</a:t>
            </a:r>
            <a:r>
              <a:rPr lang="en-US" dirty="0" smtClean="0"/>
              <a:t>.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71515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35B31962-1A78-4F7A-A5DC-C56632430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854" y="1557443"/>
            <a:ext cx="9826580" cy="1950032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Central Hypothyroidism</a:t>
            </a:r>
            <a:endParaRPr lang="en-US" sz="6000" i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362660" y="4293096"/>
            <a:ext cx="6620968" cy="860400"/>
          </a:xfrm>
        </p:spPr>
        <p:txBody>
          <a:bodyPr>
            <a:normAutofit/>
          </a:bodyPr>
          <a:lstStyle/>
          <a:p>
            <a:pPr algn="ctr"/>
            <a:r>
              <a:rPr lang="en-US" sz="2400" cap="none" dirty="0">
                <a:solidFill>
                  <a:schemeClr val="tx1"/>
                </a:solidFill>
              </a:rPr>
              <a:t/>
            </a:r>
            <a:br>
              <a:rPr lang="en-US" sz="2400" cap="none" dirty="0">
                <a:solidFill>
                  <a:schemeClr val="tx1"/>
                </a:solidFill>
              </a:rPr>
            </a:br>
            <a:r>
              <a:rPr lang="en-US" sz="2400" cap="none" dirty="0">
                <a:solidFill>
                  <a:schemeClr val="tx1"/>
                </a:solidFill>
              </a:rPr>
              <a:t>DATE: </a:t>
            </a:r>
            <a:r>
              <a:rPr lang="en-US" sz="2400" dirty="0" smtClean="0">
                <a:solidFill>
                  <a:schemeClr val="tx1"/>
                </a:solidFill>
              </a:rPr>
              <a:t>99/3/12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96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846162"/>
            <a:ext cx="9403742" cy="54022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endParaRPr lang="en-US" dirty="0" smtClean="0">
              <a:solidFill>
                <a:srgbClr val="FFC000"/>
              </a:solidFill>
            </a:endParaRPr>
          </a:p>
          <a:p>
            <a:pPr lvl="0">
              <a:buClr>
                <a:srgbClr val="4F81BD"/>
              </a:buClr>
            </a:pPr>
            <a:r>
              <a:rPr lang="en-US" dirty="0">
                <a:solidFill>
                  <a:srgbClr val="FFFF00"/>
                </a:solidFill>
              </a:rPr>
              <a:t>Manifestations of CeH </a:t>
            </a:r>
            <a:r>
              <a:rPr lang="en-US" dirty="0">
                <a:solidFill>
                  <a:prstClr val="white"/>
                </a:solidFill>
              </a:rPr>
              <a:t>are similar to those of primary hypothyroidism, but they can be </a:t>
            </a:r>
            <a:r>
              <a:rPr lang="en-US" dirty="0">
                <a:solidFill>
                  <a:srgbClr val="FFFF00"/>
                </a:solidFill>
              </a:rPr>
              <a:t>masked</a:t>
            </a:r>
            <a:r>
              <a:rPr lang="en-US" dirty="0">
                <a:solidFill>
                  <a:prstClr val="white"/>
                </a:solidFill>
              </a:rPr>
              <a:t> by coexistent </a:t>
            </a:r>
            <a:r>
              <a:rPr lang="en-US" dirty="0">
                <a:solidFill>
                  <a:srgbClr val="FFFF00"/>
                </a:solidFill>
              </a:rPr>
              <a:t>MPHD</a:t>
            </a:r>
            <a:r>
              <a:rPr lang="en-US" dirty="0">
                <a:solidFill>
                  <a:prstClr val="white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>
              <a:solidFill>
                <a:srgbClr val="FFC0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FFC000"/>
                </a:solidFill>
              </a:rPr>
              <a:t>CeH </a:t>
            </a:r>
            <a:r>
              <a:rPr lang="en-US" dirty="0">
                <a:solidFill>
                  <a:srgbClr val="FFC000"/>
                </a:solidFill>
              </a:rPr>
              <a:t>must be </a:t>
            </a:r>
            <a:r>
              <a:rPr lang="en-US" dirty="0" smtClean="0">
                <a:solidFill>
                  <a:srgbClr val="FFC000"/>
                </a:solidFill>
              </a:rPr>
              <a:t>suspected and </a:t>
            </a:r>
            <a:r>
              <a:rPr lang="en-US" dirty="0">
                <a:solidFill>
                  <a:srgbClr val="FFC000"/>
                </a:solidFill>
              </a:rPr>
              <a:t>ruled out </a:t>
            </a:r>
            <a:r>
              <a:rPr lang="en-US" dirty="0"/>
              <a:t>in all cases with a </a:t>
            </a:r>
            <a:r>
              <a:rPr lang="en-US" dirty="0">
                <a:solidFill>
                  <a:srgbClr val="FFFF00"/>
                </a:solidFill>
              </a:rPr>
              <a:t>personal or </a:t>
            </a:r>
            <a:r>
              <a:rPr lang="en-US" dirty="0" smtClean="0">
                <a:solidFill>
                  <a:srgbClr val="FFFF00"/>
                </a:solidFill>
              </a:rPr>
              <a:t>familial history</a:t>
            </a:r>
            <a:r>
              <a:rPr lang="en-US" dirty="0" smtClean="0"/>
              <a:t> </a:t>
            </a:r>
            <a:r>
              <a:rPr lang="en-US" dirty="0"/>
              <a:t>of hypothalamic-pituitary diseases or </a:t>
            </a:r>
            <a:r>
              <a:rPr lang="en-US" dirty="0" smtClean="0"/>
              <a:t>with </a:t>
            </a:r>
            <a:r>
              <a:rPr lang="en-US" dirty="0" smtClean="0">
                <a:solidFill>
                  <a:srgbClr val="FFFF00"/>
                </a:solidFill>
              </a:rPr>
              <a:t>manifestations</a:t>
            </a:r>
            <a:r>
              <a:rPr lang="en-US" dirty="0" smtClean="0"/>
              <a:t> </a:t>
            </a:r>
            <a:r>
              <a:rPr lang="en-US" dirty="0"/>
              <a:t>pointing to a hypothalamic-pituitary lesion.</a:t>
            </a:r>
          </a:p>
          <a:p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FFC000"/>
                </a:solidFill>
              </a:rPr>
              <a:t>Heritable </a:t>
            </a:r>
            <a:r>
              <a:rPr lang="en-US" dirty="0">
                <a:solidFill>
                  <a:srgbClr val="FFC000"/>
                </a:solidFill>
              </a:rPr>
              <a:t>CeH should also be ruled out </a:t>
            </a:r>
            <a:r>
              <a:rPr lang="en-US" dirty="0"/>
              <a:t>in </a:t>
            </a:r>
            <a:r>
              <a:rPr lang="en-US" dirty="0" smtClean="0"/>
              <a:t>patients with </a:t>
            </a:r>
            <a:r>
              <a:rPr lang="en-US" dirty="0">
                <a:solidFill>
                  <a:srgbClr val="FFFF00"/>
                </a:solidFill>
              </a:rPr>
              <a:t>hypothyroid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manifestations</a:t>
            </a:r>
            <a:r>
              <a:rPr lang="en-US" dirty="0"/>
              <a:t> associated with </a:t>
            </a:r>
            <a:r>
              <a:rPr lang="en-US" dirty="0" smtClean="0"/>
              <a:t>particular clinical </a:t>
            </a:r>
            <a:r>
              <a:rPr lang="en-US" dirty="0">
                <a:solidFill>
                  <a:srgbClr val="FFFF00"/>
                </a:solidFill>
              </a:rPr>
              <a:t>phenotypes</a:t>
            </a:r>
            <a:r>
              <a:rPr lang="en-US" dirty="0"/>
              <a:t> such as </a:t>
            </a:r>
            <a:r>
              <a:rPr lang="en-US" dirty="0">
                <a:solidFill>
                  <a:srgbClr val="FFFF00"/>
                </a:solidFill>
              </a:rPr>
              <a:t>macroorchidism</a:t>
            </a:r>
            <a:r>
              <a:rPr lang="en-US" dirty="0"/>
              <a:t>, </a:t>
            </a:r>
            <a:r>
              <a:rPr lang="en-US" dirty="0" smtClean="0"/>
              <a:t>or those </a:t>
            </a:r>
            <a:r>
              <a:rPr lang="en-US" dirty="0"/>
              <a:t>with specific </a:t>
            </a:r>
            <a:r>
              <a:rPr lang="en-US" dirty="0">
                <a:solidFill>
                  <a:srgbClr val="FFFF00"/>
                </a:solidFill>
              </a:rPr>
              <a:t>neurological</a:t>
            </a:r>
            <a:r>
              <a:rPr lang="en-US" dirty="0"/>
              <a:t> manifestations or </a:t>
            </a:r>
            <a:r>
              <a:rPr lang="en-US" dirty="0" smtClean="0">
                <a:solidFill>
                  <a:srgbClr val="FFFF00"/>
                </a:solidFill>
              </a:rPr>
              <a:t>brain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defects </a:t>
            </a:r>
            <a:r>
              <a:rPr lang="en-US" dirty="0">
                <a:solidFill>
                  <a:srgbClr val="FFFF00"/>
                </a:solidFill>
              </a:rPr>
              <a:t>on </a:t>
            </a:r>
            <a:r>
              <a:rPr lang="en-US" dirty="0" smtClean="0">
                <a:solidFill>
                  <a:srgbClr val="FFFF00"/>
                </a:solidFill>
              </a:rPr>
              <a:t>MRI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4294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976" y="579550"/>
            <a:ext cx="9302878" cy="566885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Recommendation </a:t>
            </a:r>
            <a:r>
              <a:rPr lang="en-US" dirty="0"/>
              <a:t>1</a:t>
            </a:r>
            <a:r>
              <a:rPr lang="en-US" dirty="0">
                <a:solidFill>
                  <a:srgbClr val="FFC000"/>
                </a:solidFill>
              </a:rPr>
              <a:t>*^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We recommend that the diagnosis of CeH should be </a:t>
            </a:r>
            <a:r>
              <a:rPr lang="en-US" dirty="0" smtClean="0"/>
              <a:t>considered in </a:t>
            </a:r>
            <a:r>
              <a:rPr lang="en-US" dirty="0"/>
              <a:t>every subject with low serum concentrations of </a:t>
            </a:r>
            <a:r>
              <a:rPr lang="en-US" dirty="0">
                <a:solidFill>
                  <a:srgbClr val="FFFF00"/>
                </a:solidFill>
              </a:rPr>
              <a:t>FT4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FF00"/>
                </a:solidFill>
              </a:rPr>
              <a:t>low </a:t>
            </a:r>
            <a:r>
              <a:rPr lang="en-US" dirty="0">
                <a:solidFill>
                  <a:srgbClr val="FFFF00"/>
                </a:solidFill>
              </a:rPr>
              <a:t>or normal TSH </a:t>
            </a:r>
            <a:r>
              <a:rPr lang="en-US" dirty="0"/>
              <a:t>on a screening examination.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FFC000"/>
                </a:solidFill>
              </a:rPr>
              <a:t>1 : </a:t>
            </a:r>
            <a:r>
              <a:rPr lang="en-US" dirty="0">
                <a:solidFill>
                  <a:srgbClr val="FFC000"/>
                </a:solidFill>
              </a:rPr>
              <a:t>∅∅∅○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Recommendation </a:t>
            </a:r>
            <a:r>
              <a:rPr lang="en-US" dirty="0"/>
              <a:t>2</a:t>
            </a:r>
            <a:r>
              <a:rPr lang="en-US" dirty="0">
                <a:solidFill>
                  <a:srgbClr val="FFC000"/>
                </a:solidFill>
              </a:rPr>
              <a:t>*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We recommend that the diagnosis of CeH should be </a:t>
            </a:r>
            <a:r>
              <a:rPr lang="en-US" dirty="0" smtClean="0"/>
              <a:t>considered in </a:t>
            </a:r>
            <a:r>
              <a:rPr lang="en-US" dirty="0">
                <a:solidFill>
                  <a:srgbClr val="FFFF00"/>
                </a:solidFill>
              </a:rPr>
              <a:t>neonates</a:t>
            </a:r>
            <a:r>
              <a:rPr lang="en-US" dirty="0"/>
              <a:t> and </a:t>
            </a:r>
            <a:r>
              <a:rPr lang="en-US" dirty="0">
                <a:solidFill>
                  <a:srgbClr val="FFFF00"/>
                </a:solidFill>
              </a:rPr>
              <a:t>children</a:t>
            </a:r>
            <a:r>
              <a:rPr lang="en-US" dirty="0"/>
              <a:t> with clinical </a:t>
            </a:r>
            <a:r>
              <a:rPr lang="en-US" dirty="0">
                <a:solidFill>
                  <a:srgbClr val="FFFF00"/>
                </a:solidFill>
              </a:rPr>
              <a:t>manifestations </a:t>
            </a:r>
            <a:r>
              <a:rPr lang="en-US" dirty="0" smtClean="0">
                <a:solidFill>
                  <a:srgbClr val="FFFF00"/>
                </a:solidFill>
              </a:rPr>
              <a:t>of congenital </a:t>
            </a:r>
            <a:r>
              <a:rPr lang="en-US" dirty="0">
                <a:solidFill>
                  <a:srgbClr val="FFFF00"/>
                </a:solidFill>
              </a:rPr>
              <a:t>hypothyroidism</a:t>
            </a:r>
            <a:r>
              <a:rPr lang="en-US" dirty="0"/>
              <a:t> but </a:t>
            </a:r>
            <a:r>
              <a:rPr lang="en-US" dirty="0">
                <a:solidFill>
                  <a:srgbClr val="FFFF00"/>
                </a:solidFill>
              </a:rPr>
              <a:t>low or normal neonatal </a:t>
            </a:r>
            <a:r>
              <a:rPr lang="en-US" dirty="0" smtClean="0">
                <a:solidFill>
                  <a:srgbClr val="FFFF00"/>
                </a:solidFill>
              </a:rPr>
              <a:t>TSH screening</a:t>
            </a:r>
            <a:r>
              <a:rPr lang="en-US" dirty="0">
                <a:solidFill>
                  <a:srgbClr val="FFFF00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FFC000"/>
                </a:solidFill>
              </a:rPr>
              <a:t>1 : </a:t>
            </a:r>
            <a:r>
              <a:rPr lang="en-US" dirty="0">
                <a:solidFill>
                  <a:srgbClr val="FFC000"/>
                </a:solidFill>
              </a:rPr>
              <a:t>∅∅∅∅</a:t>
            </a:r>
          </a:p>
        </p:txBody>
      </p:sp>
    </p:spTree>
    <p:extLst>
      <p:ext uri="{BB962C8B-B14F-4D97-AF65-F5344CB8AC3E}">
        <p14:creationId xmlns:p14="http://schemas.microsoft.com/office/powerpoint/2010/main" val="27547183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976" y="579550"/>
            <a:ext cx="9302878" cy="566885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Recommendation </a:t>
            </a:r>
            <a:r>
              <a:rPr lang="en-US" dirty="0"/>
              <a:t>3</a:t>
            </a:r>
            <a:r>
              <a:rPr lang="en-US" dirty="0">
                <a:solidFill>
                  <a:srgbClr val="FFC000"/>
                </a:solidFill>
              </a:rPr>
              <a:t>*^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We suggest that the diagnosis of CeH should be considered </a:t>
            </a:r>
            <a:r>
              <a:rPr lang="en-US" dirty="0" smtClean="0"/>
              <a:t>in patients </a:t>
            </a:r>
            <a:r>
              <a:rPr lang="en-US" dirty="0"/>
              <a:t>with a </a:t>
            </a:r>
            <a:r>
              <a:rPr lang="en-US" dirty="0">
                <a:solidFill>
                  <a:srgbClr val="FFFF00"/>
                </a:solidFill>
              </a:rPr>
              <a:t>low serum concentration of FT4</a:t>
            </a:r>
            <a:r>
              <a:rPr lang="en-US" dirty="0"/>
              <a:t> and </a:t>
            </a:r>
            <a:r>
              <a:rPr lang="en-US" dirty="0">
                <a:solidFill>
                  <a:srgbClr val="FFFF00"/>
                </a:solidFill>
              </a:rPr>
              <a:t>slight </a:t>
            </a:r>
            <a:r>
              <a:rPr lang="en-US" dirty="0" smtClean="0">
                <a:solidFill>
                  <a:srgbClr val="FFFF00"/>
                </a:solidFill>
              </a:rPr>
              <a:t>TSH elevations </a:t>
            </a:r>
            <a:r>
              <a:rPr lang="en-US" dirty="0"/>
              <a:t>(&lt; 10 mU/L, or inappropriately lower than expected </a:t>
            </a:r>
            <a:r>
              <a:rPr lang="en-US" dirty="0" smtClean="0"/>
              <a:t>on the </a:t>
            </a:r>
            <a:r>
              <a:rPr lang="en-US" dirty="0"/>
              <a:t>basis of the hypothyroid state).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FFC000"/>
                </a:solidFill>
              </a:rPr>
              <a:t>2 : </a:t>
            </a:r>
            <a:r>
              <a:rPr lang="en-US" dirty="0">
                <a:solidFill>
                  <a:srgbClr val="FFC000"/>
                </a:solidFill>
              </a:rPr>
              <a:t>∅∅○○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r>
              <a:rPr lang="en-US" dirty="0" smtClean="0"/>
              <a:t>Recommendation </a:t>
            </a:r>
            <a:r>
              <a:rPr lang="en-US" dirty="0"/>
              <a:t>4</a:t>
            </a:r>
            <a:r>
              <a:rPr lang="en-US" dirty="0">
                <a:solidFill>
                  <a:srgbClr val="FFC000"/>
                </a:solidFill>
              </a:rPr>
              <a:t>*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We recommend screening for CeH </a:t>
            </a:r>
            <a:r>
              <a:rPr lang="en-US" dirty="0">
                <a:solidFill>
                  <a:srgbClr val="FFFF00"/>
                </a:solidFill>
              </a:rPr>
              <a:t>all children </a:t>
            </a:r>
            <a:r>
              <a:rPr lang="en-US" dirty="0"/>
              <a:t>with a </a:t>
            </a:r>
            <a:r>
              <a:rPr lang="en-US" dirty="0" smtClean="0">
                <a:solidFill>
                  <a:srgbClr val="FFFF00"/>
                </a:solidFill>
              </a:rPr>
              <a:t>familial history </a:t>
            </a:r>
            <a:r>
              <a:rPr lang="en-US" dirty="0">
                <a:solidFill>
                  <a:srgbClr val="FFFF00"/>
                </a:solidFill>
              </a:rPr>
              <a:t>of CeH </a:t>
            </a:r>
            <a:r>
              <a:rPr lang="en-US" dirty="0"/>
              <a:t>and/or </a:t>
            </a:r>
            <a:r>
              <a:rPr lang="en-US" dirty="0">
                <a:solidFill>
                  <a:srgbClr val="FFFF00"/>
                </a:solidFill>
              </a:rPr>
              <a:t>failure to thrive</a:t>
            </a:r>
            <a:r>
              <a:rPr lang="en-US" dirty="0"/>
              <a:t>, </a:t>
            </a:r>
            <a:r>
              <a:rPr lang="en-US" dirty="0">
                <a:solidFill>
                  <a:srgbClr val="FFFF00"/>
                </a:solidFill>
              </a:rPr>
              <a:t>developmental delay</a:t>
            </a:r>
            <a:r>
              <a:rPr lang="en-US" dirty="0"/>
              <a:t>, </a:t>
            </a:r>
            <a:r>
              <a:rPr lang="en-US" dirty="0" smtClean="0">
                <a:solidFill>
                  <a:srgbClr val="FFFF00"/>
                </a:solidFill>
              </a:rPr>
              <a:t>GH deficiency</a:t>
            </a:r>
            <a:r>
              <a:rPr lang="en-US" dirty="0"/>
              <a:t>, </a:t>
            </a:r>
            <a:r>
              <a:rPr lang="en-US" dirty="0">
                <a:solidFill>
                  <a:srgbClr val="FFFF00"/>
                </a:solidFill>
              </a:rPr>
              <a:t>delayed or precocious puberty</a:t>
            </a:r>
            <a:r>
              <a:rPr lang="en-US" dirty="0"/>
              <a:t>, or other </a:t>
            </a:r>
            <a:r>
              <a:rPr lang="en-US" dirty="0" smtClean="0">
                <a:solidFill>
                  <a:srgbClr val="FFFF00"/>
                </a:solidFill>
              </a:rPr>
              <a:t>hypothalamicpituitary defects </a:t>
            </a:r>
            <a:r>
              <a:rPr lang="en-US" dirty="0">
                <a:solidFill>
                  <a:srgbClr val="FFFF00"/>
                </a:solidFill>
              </a:rPr>
              <a:t>or lesions</a:t>
            </a:r>
            <a:r>
              <a:rPr lang="en-US" dirty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FFC000"/>
                </a:solidFill>
              </a:rPr>
              <a:t>1 : </a:t>
            </a:r>
            <a:r>
              <a:rPr lang="en-US" dirty="0">
                <a:solidFill>
                  <a:srgbClr val="FFC000"/>
                </a:solidFill>
              </a:rPr>
              <a:t>∅∅∅∅</a:t>
            </a:r>
          </a:p>
        </p:txBody>
      </p:sp>
    </p:spTree>
    <p:extLst>
      <p:ext uri="{BB962C8B-B14F-4D97-AF65-F5344CB8AC3E}">
        <p14:creationId xmlns:p14="http://schemas.microsoft.com/office/powerpoint/2010/main" val="1457209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976" y="579550"/>
            <a:ext cx="9302878" cy="566885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Recommendation </a:t>
            </a:r>
            <a:r>
              <a:rPr lang="en-US" dirty="0"/>
              <a:t>5</a:t>
            </a:r>
            <a:r>
              <a:rPr lang="en-US" dirty="0">
                <a:solidFill>
                  <a:srgbClr val="FFC000"/>
                </a:solidFill>
              </a:rPr>
              <a:t>*^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We recommend that CeH due to </a:t>
            </a:r>
            <a:r>
              <a:rPr lang="en-US" dirty="0">
                <a:solidFill>
                  <a:srgbClr val="FFFF00"/>
                </a:solidFill>
              </a:rPr>
              <a:t>IGSF1</a:t>
            </a:r>
            <a:r>
              <a:rPr lang="en-US" dirty="0"/>
              <a:t> defect should be </a:t>
            </a:r>
            <a:r>
              <a:rPr lang="en-US" dirty="0" smtClean="0"/>
              <a:t>ruled out </a:t>
            </a:r>
            <a:r>
              <a:rPr lang="en-US" dirty="0"/>
              <a:t>in </a:t>
            </a:r>
            <a:r>
              <a:rPr lang="en-US" dirty="0" smtClean="0">
                <a:solidFill>
                  <a:srgbClr val="FFFF00"/>
                </a:solidFill>
              </a:rPr>
              <a:t>adolescents</a:t>
            </a:r>
            <a:r>
              <a:rPr lang="en-US" dirty="0" smtClean="0"/>
              <a:t> </a:t>
            </a:r>
            <a:r>
              <a:rPr lang="en-US" dirty="0">
                <a:solidFill>
                  <a:srgbClr val="FFFF00"/>
                </a:solidFill>
              </a:rPr>
              <a:t>or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adult</a:t>
            </a:r>
            <a:r>
              <a:rPr lang="en-US" dirty="0"/>
              <a:t> patients with </a:t>
            </a:r>
            <a:r>
              <a:rPr lang="en-US" dirty="0">
                <a:solidFill>
                  <a:srgbClr val="FFFF00"/>
                </a:solidFill>
              </a:rPr>
              <a:t>macroorchidism</a:t>
            </a:r>
            <a:r>
              <a:rPr lang="en-US" dirty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FFC000"/>
                </a:solidFill>
              </a:rPr>
              <a:t>1 : </a:t>
            </a:r>
            <a:r>
              <a:rPr lang="en-US" dirty="0">
                <a:solidFill>
                  <a:srgbClr val="FFC000"/>
                </a:solidFill>
              </a:rPr>
              <a:t>∅∅∅○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Recommendation </a:t>
            </a:r>
            <a:r>
              <a:rPr lang="en-US" dirty="0"/>
              <a:t>6</a:t>
            </a:r>
            <a:r>
              <a:rPr lang="en-US" dirty="0">
                <a:solidFill>
                  <a:srgbClr val="FFC000"/>
                </a:solidFill>
              </a:rPr>
              <a:t>*^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We recommend screening for CeH all patients with a </a:t>
            </a:r>
            <a:r>
              <a:rPr lang="en-US" dirty="0" smtClean="0">
                <a:solidFill>
                  <a:srgbClr val="FFFF00"/>
                </a:solidFill>
              </a:rPr>
              <a:t>personal</a:t>
            </a:r>
            <a:r>
              <a:rPr lang="en-US" dirty="0" smtClean="0"/>
              <a:t> or </a:t>
            </a:r>
            <a:r>
              <a:rPr lang="en-US" dirty="0">
                <a:solidFill>
                  <a:srgbClr val="FFFF00"/>
                </a:solidFill>
              </a:rPr>
              <a:t>familial</a:t>
            </a:r>
            <a:r>
              <a:rPr lang="en-US" dirty="0"/>
              <a:t> history of hypothalamic-pituitary lesions or </a:t>
            </a:r>
            <a:r>
              <a:rPr lang="en-US" dirty="0" smtClean="0"/>
              <a:t>diseases, </a:t>
            </a:r>
            <a:r>
              <a:rPr lang="en-US" dirty="0" smtClean="0">
                <a:solidFill>
                  <a:srgbClr val="FFFF00"/>
                </a:solidFill>
              </a:rPr>
              <a:t>moderate </a:t>
            </a:r>
            <a:r>
              <a:rPr lang="en-US" dirty="0">
                <a:solidFill>
                  <a:srgbClr val="FFFF00"/>
                </a:solidFill>
              </a:rPr>
              <a:t>to severe head trauma</a:t>
            </a:r>
            <a:r>
              <a:rPr lang="en-US" dirty="0"/>
              <a:t>, </a:t>
            </a:r>
            <a:r>
              <a:rPr lang="en-US" dirty="0">
                <a:solidFill>
                  <a:srgbClr val="FFFF00"/>
                </a:solidFill>
              </a:rPr>
              <a:t>stroke</a:t>
            </a:r>
            <a:r>
              <a:rPr lang="en-US" dirty="0"/>
              <a:t>, previous cranial </a:t>
            </a:r>
            <a:r>
              <a:rPr lang="en-US" dirty="0" smtClean="0">
                <a:solidFill>
                  <a:srgbClr val="FFFF00"/>
                </a:solidFill>
              </a:rPr>
              <a:t>irradiation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FF00"/>
                </a:solidFill>
              </a:rPr>
              <a:t>hemochromatosis</a:t>
            </a:r>
            <a:r>
              <a:rPr lang="en-US" dirty="0" smtClean="0"/>
              <a:t> , </a:t>
            </a:r>
            <a:r>
              <a:rPr lang="en-US" dirty="0">
                <a:solidFill>
                  <a:srgbClr val="FFFF00"/>
                </a:solidFill>
              </a:rPr>
              <a:t>in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particular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when</a:t>
            </a:r>
            <a:r>
              <a:rPr lang="en-US" dirty="0"/>
              <a:t> </a:t>
            </a:r>
            <a:r>
              <a:rPr lang="en-US" dirty="0" smtClean="0">
                <a:solidFill>
                  <a:srgbClr val="FFFF00"/>
                </a:solidFill>
              </a:rPr>
              <a:t>hypothyroid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manifestations</a:t>
            </a:r>
            <a:r>
              <a:rPr lang="en-US" dirty="0" smtClean="0"/>
              <a:t> </a:t>
            </a:r>
            <a:r>
              <a:rPr lang="en-US" dirty="0"/>
              <a:t>are present.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FFC000"/>
                </a:solidFill>
              </a:rPr>
              <a:t>1 : </a:t>
            </a:r>
            <a:r>
              <a:rPr lang="en-US" dirty="0">
                <a:solidFill>
                  <a:srgbClr val="FFC000"/>
                </a:solidFill>
              </a:rPr>
              <a:t>∅∅∅○</a:t>
            </a:r>
          </a:p>
        </p:txBody>
      </p:sp>
    </p:spTree>
    <p:extLst>
      <p:ext uri="{BB962C8B-B14F-4D97-AF65-F5344CB8AC3E}">
        <p14:creationId xmlns:p14="http://schemas.microsoft.com/office/powerpoint/2010/main" val="12597077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976" y="579550"/>
            <a:ext cx="9302878" cy="5668850"/>
          </a:xfrm>
        </p:spPr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Recommendation </a:t>
            </a:r>
            <a:r>
              <a:rPr lang="en-US" dirty="0"/>
              <a:t>7</a:t>
            </a:r>
            <a:r>
              <a:rPr lang="en-US" dirty="0">
                <a:solidFill>
                  <a:srgbClr val="FFC000"/>
                </a:solidFill>
              </a:rPr>
              <a:t>*^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We </a:t>
            </a:r>
            <a:r>
              <a:rPr lang="en-US" dirty="0"/>
              <a:t>recommend screening for CeH all patients with </a:t>
            </a:r>
            <a:r>
              <a:rPr lang="en-US" dirty="0" smtClean="0"/>
              <a:t>hypothyroid </a:t>
            </a:r>
            <a:r>
              <a:rPr lang="en-US" dirty="0" smtClean="0">
                <a:solidFill>
                  <a:srgbClr val="FFFF00"/>
                </a:solidFill>
              </a:rPr>
              <a:t>manifestations</a:t>
            </a:r>
            <a:r>
              <a:rPr lang="en-US" dirty="0" smtClean="0"/>
              <a:t> </a:t>
            </a:r>
            <a:r>
              <a:rPr lang="en-US" dirty="0">
                <a:solidFill>
                  <a:srgbClr val="FFFF00"/>
                </a:solidFill>
              </a:rPr>
              <a:t>associated</a:t>
            </a:r>
            <a:r>
              <a:rPr lang="en-US" dirty="0"/>
              <a:t> </a:t>
            </a:r>
            <a:r>
              <a:rPr lang="en-US" dirty="0" smtClean="0"/>
              <a:t>with </a:t>
            </a:r>
            <a:r>
              <a:rPr lang="en-US" dirty="0">
                <a:solidFill>
                  <a:srgbClr val="FFFF00"/>
                </a:solidFill>
              </a:rPr>
              <a:t>clinical findings pointing to </a:t>
            </a:r>
            <a:r>
              <a:rPr lang="en-US" dirty="0" smtClean="0">
                <a:solidFill>
                  <a:srgbClr val="FFFF00"/>
                </a:solidFill>
              </a:rPr>
              <a:t>a hypothalamic-pituitary </a:t>
            </a:r>
            <a:r>
              <a:rPr lang="en-US" dirty="0">
                <a:solidFill>
                  <a:srgbClr val="FFFF00"/>
                </a:solidFill>
              </a:rPr>
              <a:t>disease </a:t>
            </a:r>
            <a:r>
              <a:rPr lang="en-US" dirty="0"/>
              <a:t>(e.g., hyperprolactinemia, </a:t>
            </a:r>
            <a:r>
              <a:rPr lang="en-US" dirty="0" smtClean="0"/>
              <a:t>acromegalic features</a:t>
            </a:r>
            <a:r>
              <a:rPr lang="en-US" dirty="0"/>
              <a:t>, diabetes insipidus, recurrent headaches, </a:t>
            </a:r>
            <a:r>
              <a:rPr lang="en-US" dirty="0" smtClean="0"/>
              <a:t>visual field </a:t>
            </a:r>
            <a:r>
              <a:rPr lang="en-US" dirty="0"/>
              <a:t>defects</a:t>
            </a:r>
            <a:r>
              <a:rPr lang="en-US" dirty="0" smtClean="0"/>
              <a:t>),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</a:rPr>
              <a:t>newborns </a:t>
            </a:r>
            <a:r>
              <a:rPr lang="en-US" dirty="0">
                <a:solidFill>
                  <a:srgbClr val="FFFF00"/>
                </a:solidFill>
              </a:rPr>
              <a:t>with hypotonia </a:t>
            </a:r>
            <a:r>
              <a:rPr lang="en-US" dirty="0"/>
              <a:t>and/or </a:t>
            </a:r>
            <a:r>
              <a:rPr lang="en-US" dirty="0">
                <a:solidFill>
                  <a:srgbClr val="FFFF00"/>
                </a:solidFill>
              </a:rPr>
              <a:t>prolonged </a:t>
            </a:r>
            <a:r>
              <a:rPr lang="en-US" dirty="0" smtClean="0">
                <a:solidFill>
                  <a:srgbClr val="FFFF00"/>
                </a:solidFill>
              </a:rPr>
              <a:t>jaundice</a:t>
            </a:r>
            <a:r>
              <a:rPr lang="en-US" dirty="0" smtClean="0"/>
              <a:t>, and/or </a:t>
            </a:r>
            <a:r>
              <a:rPr lang="en-US" dirty="0">
                <a:solidFill>
                  <a:srgbClr val="FFFF00"/>
                </a:solidFill>
              </a:rPr>
              <a:t>signs of congenital hypopituitarism </a:t>
            </a:r>
            <a:r>
              <a:rPr lang="en-US" dirty="0"/>
              <a:t>(e.g., micropenis with undescended testes</a:t>
            </a:r>
            <a:r>
              <a:rPr lang="en-US" dirty="0" smtClean="0"/>
              <a:t>),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</a:t>
            </a:r>
            <a:r>
              <a:rPr lang="en-US" dirty="0"/>
              <a:t>as well as children with </a:t>
            </a:r>
            <a:r>
              <a:rPr lang="en-US" dirty="0" smtClean="0"/>
              <a:t>developmental delay</a:t>
            </a:r>
            <a:r>
              <a:rPr lang="en-US" dirty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FFC000"/>
                </a:solidFill>
              </a:rPr>
              <a:t>1 : </a:t>
            </a:r>
            <a:r>
              <a:rPr lang="en-US" dirty="0">
                <a:solidFill>
                  <a:srgbClr val="FFC000"/>
                </a:solidFill>
              </a:rPr>
              <a:t>∅∅∅∅</a:t>
            </a:r>
          </a:p>
        </p:txBody>
      </p:sp>
    </p:spTree>
    <p:extLst>
      <p:ext uri="{BB962C8B-B14F-4D97-AF65-F5344CB8AC3E}">
        <p14:creationId xmlns:p14="http://schemas.microsoft.com/office/powerpoint/2010/main" val="24309352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141833" cy="886685"/>
          </a:xfrm>
        </p:spPr>
        <p:txBody>
          <a:bodyPr/>
          <a:lstStyle/>
          <a:p>
            <a:r>
              <a:rPr lang="en-US" sz="2800" dirty="0">
                <a:solidFill>
                  <a:srgbClr val="FFFF00"/>
                </a:solidFill>
              </a:rPr>
              <a:t>Acquired CeH Forms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339403"/>
            <a:ext cx="9403743" cy="490899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Classic </a:t>
            </a:r>
            <a:r>
              <a:rPr lang="en-US" dirty="0" smtClean="0"/>
              <a:t>hypothalamic-pituitary diseases (expansive </a:t>
            </a:r>
            <a:r>
              <a:rPr lang="en-US" dirty="0">
                <a:solidFill>
                  <a:srgbClr val="FFFF00"/>
                </a:solidFill>
              </a:rPr>
              <a:t>lesions</a:t>
            </a:r>
            <a:r>
              <a:rPr lang="en-US" dirty="0"/>
              <a:t>, hypothalamic or pituitary </a:t>
            </a:r>
            <a:r>
              <a:rPr lang="en-US" dirty="0" smtClean="0">
                <a:solidFill>
                  <a:srgbClr val="FFFF00"/>
                </a:solidFill>
              </a:rPr>
              <a:t>surgery</a:t>
            </a:r>
            <a:r>
              <a:rPr lang="en-US" dirty="0" smtClean="0"/>
              <a:t>, cranial </a:t>
            </a:r>
            <a:r>
              <a:rPr lang="en-US" dirty="0">
                <a:solidFill>
                  <a:srgbClr val="FFFF00"/>
                </a:solidFill>
              </a:rPr>
              <a:t>irradiation</a:t>
            </a:r>
            <a:r>
              <a:rPr lang="en-US" dirty="0"/>
              <a:t>, or </a:t>
            </a:r>
            <a:r>
              <a:rPr lang="en-US" dirty="0">
                <a:solidFill>
                  <a:srgbClr val="FFFF00"/>
                </a:solidFill>
              </a:rPr>
              <a:t>inflammatory</a:t>
            </a:r>
            <a:r>
              <a:rPr lang="en-US" dirty="0"/>
              <a:t> </a:t>
            </a:r>
            <a:r>
              <a:rPr lang="en-US" dirty="0" smtClean="0"/>
              <a:t>mechanisms)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</a:t>
            </a:r>
            <a:r>
              <a:rPr lang="en-US" dirty="0"/>
              <a:t>A</a:t>
            </a:r>
            <a:r>
              <a:rPr lang="en-US" dirty="0" smtClean="0"/>
              <a:t>cquired </a:t>
            </a:r>
            <a:r>
              <a:rPr lang="en-US" dirty="0"/>
              <a:t>CeH should be suspected in all patients </a:t>
            </a:r>
            <a:r>
              <a:rPr lang="en-US" dirty="0" smtClean="0"/>
              <a:t>with </a:t>
            </a:r>
            <a:r>
              <a:rPr lang="en-US" dirty="0" smtClean="0">
                <a:solidFill>
                  <a:srgbClr val="FFFF00"/>
                </a:solidFill>
              </a:rPr>
              <a:t>moderate </a:t>
            </a:r>
            <a:r>
              <a:rPr lang="en-US" dirty="0">
                <a:solidFill>
                  <a:srgbClr val="FFFF00"/>
                </a:solidFill>
              </a:rPr>
              <a:t>to severe head trauma or vascular </a:t>
            </a:r>
            <a:r>
              <a:rPr lang="en-US" dirty="0" smtClean="0">
                <a:solidFill>
                  <a:srgbClr val="FFFF00"/>
                </a:solidFill>
              </a:rPr>
              <a:t>accident. </a:t>
            </a:r>
            <a:endParaRPr lang="en-US" dirty="0" smtClean="0">
              <a:solidFill>
                <a:srgbClr val="FFFF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</a:rPr>
              <a:t>Drug</a:t>
            </a:r>
            <a:endParaRPr lang="en-US" dirty="0" smtClean="0">
              <a:solidFill>
                <a:srgbClr val="FFFF00"/>
              </a:solidFill>
            </a:endParaRPr>
          </a:p>
          <a:p>
            <a:pPr>
              <a:buClr>
                <a:srgbClr val="4F81BD"/>
              </a:buClr>
              <a:buFont typeface="Wingdings" panose="05000000000000000000" pitchFamily="2" charset="2"/>
              <a:buChar char="q"/>
            </a:pPr>
            <a:endParaRPr lang="en-US" sz="1900" dirty="0" smtClean="0">
              <a:solidFill>
                <a:prstClr val="white"/>
              </a:solidFill>
            </a:endParaRPr>
          </a:p>
          <a:p>
            <a:pPr>
              <a:buClr>
                <a:srgbClr val="4F81BD"/>
              </a:buClr>
            </a:pPr>
            <a:endParaRPr lang="en-US" sz="1900" dirty="0">
              <a:solidFill>
                <a:prstClr val="white"/>
              </a:solidFill>
            </a:endParaRPr>
          </a:p>
          <a:p>
            <a:pPr>
              <a:buClr>
                <a:srgbClr val="4F81BD"/>
              </a:buClr>
            </a:pPr>
            <a:endParaRPr lang="en-US" sz="1900" dirty="0" smtClean="0">
              <a:solidFill>
                <a:prstClr val="white"/>
              </a:solidFill>
            </a:endParaRPr>
          </a:p>
          <a:p>
            <a:pPr>
              <a:buClr>
                <a:srgbClr val="4F81BD"/>
              </a:buClr>
            </a:pPr>
            <a:r>
              <a:rPr lang="en-US" sz="1900" dirty="0" smtClean="0">
                <a:solidFill>
                  <a:prstClr val="white"/>
                </a:solidFill>
              </a:rPr>
              <a:t>The </a:t>
            </a:r>
            <a:r>
              <a:rPr lang="en-US" sz="1900" dirty="0">
                <a:solidFill>
                  <a:prstClr val="white"/>
                </a:solidFill>
              </a:rPr>
              <a:t>hypothyroid state is </a:t>
            </a:r>
            <a:r>
              <a:rPr lang="en-US" sz="1900" dirty="0">
                <a:solidFill>
                  <a:srgbClr val="FFFF00"/>
                </a:solidFill>
              </a:rPr>
              <a:t>mild to moderate </a:t>
            </a:r>
            <a:r>
              <a:rPr lang="en-US" sz="1900" dirty="0">
                <a:solidFill>
                  <a:prstClr val="white"/>
                </a:solidFill>
              </a:rPr>
              <a:t>in most patients with </a:t>
            </a:r>
            <a:r>
              <a:rPr lang="en-US" sz="1900" dirty="0">
                <a:solidFill>
                  <a:srgbClr val="FFFF00"/>
                </a:solidFill>
              </a:rPr>
              <a:t>acquired</a:t>
            </a:r>
            <a:r>
              <a:rPr lang="en-US" sz="1900" dirty="0">
                <a:solidFill>
                  <a:prstClr val="white"/>
                </a:solidFill>
              </a:rPr>
              <a:t> CeH, as the pituitary </a:t>
            </a:r>
            <a:r>
              <a:rPr lang="en-US" sz="1900" dirty="0">
                <a:solidFill>
                  <a:srgbClr val="FFFF00"/>
                </a:solidFill>
              </a:rPr>
              <a:t>TSH</a:t>
            </a:r>
            <a:r>
              <a:rPr lang="en-US" sz="1900" dirty="0">
                <a:solidFill>
                  <a:prstClr val="white"/>
                </a:solidFill>
              </a:rPr>
              <a:t> </a:t>
            </a:r>
            <a:r>
              <a:rPr lang="en-US" sz="1900" dirty="0">
                <a:solidFill>
                  <a:srgbClr val="FFFF00"/>
                </a:solidFill>
              </a:rPr>
              <a:t>reserve</a:t>
            </a:r>
            <a:r>
              <a:rPr lang="en-US" sz="1900" dirty="0">
                <a:solidFill>
                  <a:prstClr val="white"/>
                </a:solidFill>
              </a:rPr>
              <a:t> is </a:t>
            </a:r>
            <a:r>
              <a:rPr lang="en-US" sz="1900" dirty="0">
                <a:solidFill>
                  <a:srgbClr val="FFFF00"/>
                </a:solidFill>
              </a:rPr>
              <a:t>rarely</a:t>
            </a:r>
            <a:r>
              <a:rPr lang="en-US" sz="1900" dirty="0">
                <a:solidFill>
                  <a:prstClr val="white"/>
                </a:solidFill>
              </a:rPr>
              <a:t> </a:t>
            </a:r>
            <a:r>
              <a:rPr lang="en-US" sz="1900" dirty="0">
                <a:solidFill>
                  <a:srgbClr val="FFFF00"/>
                </a:solidFill>
              </a:rPr>
              <a:t>completely</a:t>
            </a:r>
            <a:r>
              <a:rPr lang="en-US" sz="1900" dirty="0">
                <a:solidFill>
                  <a:prstClr val="white"/>
                </a:solidFill>
              </a:rPr>
              <a:t> </a:t>
            </a:r>
            <a:r>
              <a:rPr lang="en-US" sz="1900" dirty="0">
                <a:solidFill>
                  <a:srgbClr val="FFFF00"/>
                </a:solidFill>
              </a:rPr>
              <a:t>depleted</a:t>
            </a:r>
            <a:r>
              <a:rPr lang="en-US" sz="1900" dirty="0">
                <a:solidFill>
                  <a:prstClr val="white"/>
                </a:solidFill>
              </a:rPr>
              <a:t>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25364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7104" y="423081"/>
            <a:ext cx="9162749" cy="5825319"/>
          </a:xfrm>
        </p:spPr>
        <p:txBody>
          <a:bodyPr>
            <a:normAutofit/>
          </a:bodyPr>
          <a:lstStyle/>
          <a:p>
            <a:pPr lvl="0">
              <a:buClr>
                <a:srgbClr val="4F81BD"/>
              </a:buClr>
              <a:buFont typeface="Wingdings" panose="05000000000000000000" pitchFamily="2" charset="2"/>
              <a:buChar char="q"/>
            </a:pPr>
            <a:endParaRPr lang="en-US" dirty="0" smtClean="0">
              <a:solidFill>
                <a:prstClr val="white"/>
              </a:solidFill>
            </a:endParaRPr>
          </a:p>
          <a:p>
            <a:pPr lvl="0">
              <a:buClr>
                <a:srgbClr val="4F81BD"/>
              </a:buCl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prstClr val="white"/>
                </a:solidFill>
              </a:rPr>
              <a:t>The </a:t>
            </a:r>
            <a:r>
              <a:rPr lang="en-US" dirty="0">
                <a:solidFill>
                  <a:prstClr val="white"/>
                </a:solidFill>
              </a:rPr>
              <a:t>possibility of evolution of CeH should be ruled out in </a:t>
            </a:r>
            <a:r>
              <a:rPr lang="en-US" dirty="0">
                <a:solidFill>
                  <a:srgbClr val="FFFF00"/>
                </a:solidFill>
              </a:rPr>
              <a:t>patients with pituitary lesions</a:t>
            </a:r>
            <a:r>
              <a:rPr lang="en-US" dirty="0">
                <a:solidFill>
                  <a:prstClr val="white"/>
                </a:solidFill>
              </a:rPr>
              <a:t> after the start of replacement therapies with </a:t>
            </a:r>
            <a:r>
              <a:rPr lang="en-US" dirty="0">
                <a:solidFill>
                  <a:srgbClr val="FFFF00"/>
                </a:solidFill>
              </a:rPr>
              <a:t>rhGH</a:t>
            </a:r>
            <a:r>
              <a:rPr lang="en-US" dirty="0">
                <a:solidFill>
                  <a:prstClr val="white"/>
                </a:solidFill>
              </a:rPr>
              <a:t> or </a:t>
            </a:r>
            <a:r>
              <a:rPr lang="en-US" dirty="0">
                <a:solidFill>
                  <a:srgbClr val="FFFF00"/>
                </a:solidFill>
              </a:rPr>
              <a:t>estrogen</a:t>
            </a:r>
            <a:r>
              <a:rPr lang="en-US" dirty="0">
                <a:solidFill>
                  <a:prstClr val="white"/>
                </a:solidFill>
              </a:rPr>
              <a:t> or particular drugs , in particular </a:t>
            </a:r>
            <a:r>
              <a:rPr lang="en-US" dirty="0">
                <a:solidFill>
                  <a:srgbClr val="FFFF00"/>
                </a:solidFill>
              </a:rPr>
              <a:t>rexinoids</a:t>
            </a:r>
            <a:r>
              <a:rPr lang="en-US" dirty="0">
                <a:solidFill>
                  <a:prstClr val="white"/>
                </a:solidFill>
              </a:rPr>
              <a:t> (like bexarotene, an agonist of retinoid X receptor that is approved for clinical use, primarily for treatment of cutaneous Tcell lymphoma) or </a:t>
            </a:r>
            <a:r>
              <a:rPr lang="en-US" dirty="0">
                <a:solidFill>
                  <a:srgbClr val="FFFF00"/>
                </a:solidFill>
              </a:rPr>
              <a:t>mitotane</a:t>
            </a:r>
            <a:r>
              <a:rPr lang="en-US" dirty="0">
                <a:solidFill>
                  <a:prstClr val="white"/>
                </a:solidFill>
              </a:rPr>
              <a:t> (reported to exert toxic effects on thyrotropes). </a:t>
            </a:r>
          </a:p>
          <a:p>
            <a:pPr lvl="0">
              <a:buClr>
                <a:srgbClr val="4F81BD"/>
              </a:buClr>
              <a:buFont typeface="Wingdings" panose="05000000000000000000" pitchFamily="2" charset="2"/>
              <a:buChar char="q"/>
            </a:pPr>
            <a:endParaRPr lang="en-US" dirty="0" smtClean="0">
              <a:solidFill>
                <a:prstClr val="white"/>
              </a:solidFill>
            </a:endParaRPr>
          </a:p>
          <a:p>
            <a:pPr lvl="0">
              <a:buClr>
                <a:srgbClr val="4F81BD"/>
              </a:buClr>
            </a:pPr>
            <a:endParaRPr lang="en-US" dirty="0" smtClean="0">
              <a:solidFill>
                <a:prstClr val="white"/>
              </a:solidFill>
            </a:endParaRPr>
          </a:p>
          <a:p>
            <a:pPr lvl="0">
              <a:buClr>
                <a:srgbClr val="4F81BD"/>
              </a:buClr>
            </a:pPr>
            <a:r>
              <a:rPr lang="en-US" dirty="0" smtClean="0">
                <a:solidFill>
                  <a:prstClr val="white"/>
                </a:solidFill>
              </a:rPr>
              <a:t>Recommendation </a:t>
            </a:r>
            <a:r>
              <a:rPr lang="en-US" dirty="0">
                <a:solidFill>
                  <a:prstClr val="white"/>
                </a:solidFill>
              </a:rPr>
              <a:t>8</a:t>
            </a:r>
            <a:r>
              <a:rPr lang="en-US" dirty="0">
                <a:solidFill>
                  <a:srgbClr val="FFC000"/>
                </a:solidFill>
              </a:rPr>
              <a:t>*^</a:t>
            </a:r>
          </a:p>
          <a:p>
            <a:pPr lvl="0">
              <a:buClr>
                <a:srgbClr val="4F81BD"/>
              </a:buClr>
              <a:buFont typeface="Wingdings" panose="05000000000000000000" pitchFamily="2" charset="2"/>
              <a:buChar char="q"/>
            </a:pPr>
            <a:r>
              <a:rPr lang="en-US" dirty="0">
                <a:solidFill>
                  <a:prstClr val="white"/>
                </a:solidFill>
              </a:rPr>
              <a:t>We recommend that the onset of CeH should be evaluated in patients with </a:t>
            </a:r>
            <a:r>
              <a:rPr lang="en-US" dirty="0">
                <a:solidFill>
                  <a:srgbClr val="FFFF00"/>
                </a:solidFill>
              </a:rPr>
              <a:t>hypothalamic/pituitary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disease</a:t>
            </a:r>
            <a:r>
              <a:rPr lang="en-US" dirty="0">
                <a:solidFill>
                  <a:prstClr val="white"/>
                </a:solidFill>
              </a:rPr>
              <a:t> after the </a:t>
            </a:r>
            <a:r>
              <a:rPr lang="en-US" dirty="0">
                <a:solidFill>
                  <a:srgbClr val="FFFF00"/>
                </a:solidFill>
              </a:rPr>
              <a:t>start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of treatment with rhGH or estrogen.</a:t>
            </a:r>
          </a:p>
          <a:p>
            <a:pPr lvl="0">
              <a:buClr>
                <a:srgbClr val="4F81BD"/>
              </a:buCl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FFC000"/>
                </a:solidFill>
              </a:rPr>
              <a:t>1 : ∅∅∅○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6406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966" y="627797"/>
            <a:ext cx="10072049" cy="5620603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Administering GH to </a:t>
            </a:r>
            <a:r>
              <a:rPr lang="en-US" dirty="0"/>
              <a:t>adults </a:t>
            </a:r>
            <a:r>
              <a:rPr lang="en-US" dirty="0" smtClean="0"/>
              <a:t>with GHD </a:t>
            </a:r>
            <a:r>
              <a:rPr lang="en-US" dirty="0" smtClean="0">
                <a:solidFill>
                  <a:srgbClr val="FFFF00"/>
                </a:solidFill>
              </a:rPr>
              <a:t>causes variable changes</a:t>
            </a:r>
            <a:r>
              <a:rPr lang="en-US" dirty="0" smtClean="0"/>
              <a:t> </a:t>
            </a:r>
            <a:r>
              <a:rPr lang="en-US" dirty="0"/>
              <a:t>in thyroid hormone </a:t>
            </a:r>
            <a:r>
              <a:rPr lang="en-US" dirty="0" smtClean="0"/>
              <a:t>levels: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most </a:t>
            </a:r>
            <a:r>
              <a:rPr lang="en-US" dirty="0" smtClean="0"/>
              <a:t>consistent effect </a:t>
            </a:r>
            <a:r>
              <a:rPr lang="en-US" dirty="0"/>
              <a:t>being </a:t>
            </a:r>
            <a:r>
              <a:rPr lang="en-US" dirty="0">
                <a:solidFill>
                  <a:srgbClr val="FFFF00"/>
                </a:solidFill>
              </a:rPr>
              <a:t>decreased fT4 </a:t>
            </a:r>
            <a:r>
              <a:rPr lang="en-US" dirty="0" smtClean="0">
                <a:solidFill>
                  <a:srgbClr val="FFFF00"/>
                </a:solidFill>
              </a:rPr>
              <a:t>levels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Some studies </a:t>
            </a:r>
            <a:r>
              <a:rPr lang="en-US" dirty="0"/>
              <a:t>also report </a:t>
            </a:r>
            <a:r>
              <a:rPr lang="en-US" dirty="0">
                <a:solidFill>
                  <a:srgbClr val="FFFF00"/>
                </a:solidFill>
              </a:rPr>
              <a:t>increased fT3 levels with no </a:t>
            </a:r>
            <a:r>
              <a:rPr lang="en-US" dirty="0" smtClean="0">
                <a:solidFill>
                  <a:srgbClr val="FFFF00"/>
                </a:solidFill>
              </a:rPr>
              <a:t>significant effects </a:t>
            </a:r>
            <a:r>
              <a:rPr lang="en-US" dirty="0">
                <a:solidFill>
                  <a:srgbClr val="FFFF00"/>
                </a:solidFill>
              </a:rPr>
              <a:t>on TSH </a:t>
            </a:r>
            <a:r>
              <a:rPr lang="en-US" dirty="0"/>
              <a:t>levels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These effects can </a:t>
            </a:r>
            <a:r>
              <a:rPr lang="en-US" dirty="0">
                <a:solidFill>
                  <a:srgbClr val="FFFF00"/>
                </a:solidFill>
              </a:rPr>
              <a:t>decrease fT4 </a:t>
            </a:r>
            <a:r>
              <a:rPr lang="en-US" dirty="0" smtClean="0">
                <a:solidFill>
                  <a:srgbClr val="FFFF00"/>
                </a:solidFill>
              </a:rPr>
              <a:t>levels into </a:t>
            </a:r>
            <a:r>
              <a:rPr lang="en-US" dirty="0">
                <a:solidFill>
                  <a:srgbClr val="FFFF00"/>
                </a:solidFill>
              </a:rPr>
              <a:t>the hypothyroid range</a:t>
            </a:r>
            <a:r>
              <a:rPr lang="en-US" dirty="0"/>
              <a:t>, suggesting that </a:t>
            </a:r>
            <a:r>
              <a:rPr lang="en-US" dirty="0" smtClean="0">
                <a:solidFill>
                  <a:srgbClr val="FFFF00"/>
                </a:solidFill>
              </a:rPr>
              <a:t>untreated GHD </a:t>
            </a:r>
            <a:r>
              <a:rPr lang="en-US" dirty="0">
                <a:solidFill>
                  <a:srgbClr val="FFFF00"/>
                </a:solidFill>
              </a:rPr>
              <a:t>can mask </a:t>
            </a:r>
            <a:r>
              <a:rPr lang="en-US" dirty="0" smtClean="0">
                <a:solidFill>
                  <a:srgbClr val="FFFF00"/>
                </a:solidFill>
              </a:rPr>
              <a:t>CeH</a:t>
            </a:r>
            <a:r>
              <a:rPr lang="en-US" dirty="0" smtClean="0"/>
              <a:t> </a:t>
            </a:r>
            <a:r>
              <a:rPr lang="en-US" dirty="0"/>
              <a:t>by artificially maintaining fT4 </a:t>
            </a:r>
            <a:r>
              <a:rPr lang="en-US" dirty="0" smtClean="0"/>
              <a:t>levels in </a:t>
            </a:r>
            <a:r>
              <a:rPr lang="en-US" dirty="0"/>
              <a:t>the reference range.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patients with GHD, </a:t>
            </a:r>
            <a:r>
              <a:rPr lang="en-US" dirty="0">
                <a:solidFill>
                  <a:srgbClr val="FFFF00"/>
                </a:solidFill>
              </a:rPr>
              <a:t>36–47% </a:t>
            </a:r>
            <a:r>
              <a:rPr lang="en-US" dirty="0" smtClean="0">
                <a:solidFill>
                  <a:srgbClr val="FFFF00"/>
                </a:solidFill>
              </a:rPr>
              <a:t>of euthyroid </a:t>
            </a:r>
            <a:r>
              <a:rPr lang="en-US" dirty="0"/>
              <a:t>patients and </a:t>
            </a:r>
            <a:r>
              <a:rPr lang="en-US" dirty="0">
                <a:solidFill>
                  <a:srgbClr val="FFFF00"/>
                </a:solidFill>
              </a:rPr>
              <a:t>16–18% of treated </a:t>
            </a:r>
            <a:r>
              <a:rPr lang="en-US" dirty="0" smtClean="0">
                <a:solidFill>
                  <a:srgbClr val="FFFF00"/>
                </a:solidFill>
              </a:rPr>
              <a:t>CeH </a:t>
            </a:r>
            <a:r>
              <a:rPr lang="en-US" dirty="0" smtClean="0"/>
              <a:t>patients developed </a:t>
            </a:r>
            <a:r>
              <a:rPr lang="en-US" dirty="0"/>
              <a:t>low fT4 levels within </a:t>
            </a:r>
            <a:r>
              <a:rPr lang="en-US" dirty="0">
                <a:solidFill>
                  <a:srgbClr val="FFFF00"/>
                </a:solidFill>
              </a:rPr>
              <a:t>3–6 months of </a:t>
            </a:r>
            <a:r>
              <a:rPr lang="en-US" dirty="0" smtClean="0">
                <a:solidFill>
                  <a:srgbClr val="FFFF00"/>
                </a:solidFill>
              </a:rPr>
              <a:t>starting GH therapy</a:t>
            </a:r>
            <a:r>
              <a:rPr lang="en-US" dirty="0" smtClean="0"/>
              <a:t>. </a:t>
            </a:r>
          </a:p>
          <a:p>
            <a:pPr lvl="0">
              <a:buClr>
                <a:srgbClr val="4F81BD"/>
              </a:buClr>
            </a:pPr>
            <a:endParaRPr lang="en-US" dirty="0" smtClean="0">
              <a:solidFill>
                <a:prstClr val="white"/>
              </a:solidFill>
            </a:endParaRPr>
          </a:p>
          <a:p>
            <a:pPr lvl="0">
              <a:buClr>
                <a:srgbClr val="4F81BD"/>
              </a:buClr>
            </a:pPr>
            <a:r>
              <a:rPr lang="en-US" dirty="0" smtClean="0">
                <a:solidFill>
                  <a:prstClr val="white"/>
                </a:solidFill>
              </a:rPr>
              <a:t>Clinicians </a:t>
            </a:r>
            <a:r>
              <a:rPr lang="en-US" dirty="0">
                <a:solidFill>
                  <a:prstClr val="white"/>
                </a:solidFill>
              </a:rPr>
              <a:t>should monitor GHD patients for developing CH approximately </a:t>
            </a:r>
            <a:r>
              <a:rPr lang="en-US" dirty="0">
                <a:solidFill>
                  <a:srgbClr val="FFFF00"/>
                </a:solidFill>
              </a:rPr>
              <a:t>6 weeks after they start or adjust GH therapy </a:t>
            </a:r>
            <a:r>
              <a:rPr lang="en-US" dirty="0">
                <a:solidFill>
                  <a:prstClr val="white"/>
                </a:solidFill>
              </a:rPr>
              <a:t>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851659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501" y="862155"/>
            <a:ext cx="9450333" cy="993945"/>
          </a:xfrm>
        </p:spPr>
        <p:txBody>
          <a:bodyPr/>
          <a:lstStyle/>
          <a:p>
            <a:r>
              <a:rPr lang="en-US" sz="2400" dirty="0"/>
              <a:t>Hormonal Replacement in </a:t>
            </a:r>
            <a:r>
              <a:rPr lang="en-US" sz="2400" b="1" dirty="0"/>
              <a:t>Hypopituitarism</a:t>
            </a:r>
            <a:r>
              <a:rPr lang="en-US" sz="2400" dirty="0"/>
              <a:t> in Adults:</a:t>
            </a:r>
            <a:br>
              <a:rPr lang="en-US" sz="2400" dirty="0"/>
            </a:br>
            <a:r>
              <a:rPr lang="en-US" sz="2400" dirty="0"/>
              <a:t>An </a:t>
            </a:r>
            <a:r>
              <a:rPr lang="en-US" sz="2400" b="1" dirty="0"/>
              <a:t>Endocrine Society </a:t>
            </a:r>
            <a:r>
              <a:rPr lang="en-US" sz="2400" dirty="0"/>
              <a:t>Clinical Practice Guideline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502" y="1446663"/>
            <a:ext cx="10304059" cy="4801737"/>
          </a:xfrm>
        </p:spPr>
        <p:txBody>
          <a:bodyPr>
            <a:normAutofit/>
          </a:bodyPr>
          <a:lstStyle/>
          <a:p>
            <a:pPr lvl="0">
              <a:buClr>
                <a:srgbClr val="4F81BD"/>
              </a:buClr>
              <a:buFont typeface="Wingdings" panose="05000000000000000000" pitchFamily="2" charset="2"/>
              <a:buChar char="q"/>
            </a:pPr>
            <a:endParaRPr lang="en-US" dirty="0" smtClean="0">
              <a:solidFill>
                <a:srgbClr val="FFC000"/>
              </a:solidFill>
            </a:endParaRPr>
          </a:p>
          <a:p>
            <a:pPr lvl="0">
              <a:buClr>
                <a:srgbClr val="4F81BD"/>
              </a:buClr>
              <a:buFont typeface="Wingdings" panose="05000000000000000000" pitchFamily="2" charset="2"/>
              <a:buChar char="q"/>
            </a:pPr>
            <a:endParaRPr lang="en-US" dirty="0" smtClean="0">
              <a:solidFill>
                <a:prstClr val="white"/>
              </a:solidFill>
            </a:endParaRPr>
          </a:p>
          <a:p>
            <a:pPr lvl="0">
              <a:buClr>
                <a:srgbClr val="4F81BD"/>
              </a:buClr>
              <a:buFont typeface="Wingdings" panose="05000000000000000000" pitchFamily="2" charset="2"/>
              <a:buChar char="q"/>
            </a:pPr>
            <a:endParaRPr lang="en-US" dirty="0">
              <a:solidFill>
                <a:prstClr val="white"/>
              </a:solidFill>
            </a:endParaRPr>
          </a:p>
          <a:p>
            <a:pPr lvl="0">
              <a:buClr>
                <a:srgbClr val="4F81BD"/>
              </a:buCl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prstClr val="white"/>
                </a:solidFill>
              </a:rPr>
              <a:t>We </a:t>
            </a:r>
            <a:r>
              <a:rPr lang="en-US" dirty="0">
                <a:solidFill>
                  <a:prstClr val="white"/>
                </a:solidFill>
              </a:rPr>
              <a:t>recommend that clinicians </a:t>
            </a:r>
            <a:r>
              <a:rPr lang="en-US" dirty="0">
                <a:solidFill>
                  <a:srgbClr val="FFFF00"/>
                </a:solidFill>
              </a:rPr>
              <a:t>monitor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euthyroid patients </a:t>
            </a:r>
            <a:r>
              <a:rPr lang="en-US" dirty="0"/>
              <a:t>with</a:t>
            </a:r>
            <a:r>
              <a:rPr lang="en-US" dirty="0">
                <a:solidFill>
                  <a:srgbClr val="FFFF00"/>
                </a:solidFill>
              </a:rPr>
              <a:t> GHD </a:t>
            </a:r>
            <a:r>
              <a:rPr lang="en-US" dirty="0">
                <a:solidFill>
                  <a:prstClr val="white"/>
                </a:solidFill>
              </a:rPr>
              <a:t>who begin GH therapy for the risk of developing CH, and if </a:t>
            </a:r>
            <a:r>
              <a:rPr lang="en-US" dirty="0">
                <a:solidFill>
                  <a:srgbClr val="FFFF00"/>
                </a:solidFill>
              </a:rPr>
              <a:t>fT4 levels decrease below the reference </a:t>
            </a:r>
            <a:r>
              <a:rPr lang="en-US" dirty="0">
                <a:solidFill>
                  <a:prstClr val="white"/>
                </a:solidFill>
              </a:rPr>
              <a:t>range, these patients should begin L-T4 therapy</a:t>
            </a:r>
            <a:r>
              <a:rPr lang="en-US" dirty="0" smtClean="0">
                <a:solidFill>
                  <a:prstClr val="white"/>
                </a:solidFill>
              </a:rPr>
              <a:t>.</a:t>
            </a:r>
          </a:p>
          <a:p>
            <a:pPr lvl="0">
              <a:buClr>
                <a:srgbClr val="4F81BD"/>
              </a:buCl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prstClr val="white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CeH </a:t>
            </a:r>
            <a:r>
              <a:rPr lang="en-US" dirty="0">
                <a:solidFill>
                  <a:srgbClr val="FFFF00"/>
                </a:solidFill>
              </a:rPr>
              <a:t>patients with GHD </a:t>
            </a:r>
            <a:r>
              <a:rPr lang="en-US" dirty="0">
                <a:solidFill>
                  <a:prstClr val="white"/>
                </a:solidFill>
              </a:rPr>
              <a:t>who are already receiving L-T4 may require increased L-T4 doses when they begin GH therapy to maintain fT4 levels within target ranges.</a:t>
            </a:r>
          </a:p>
          <a:p>
            <a:pPr lvl="0">
              <a:buClr>
                <a:srgbClr val="4F81BD"/>
              </a:buCl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FFC000"/>
                </a:solidFill>
              </a:rPr>
              <a:t>1 : </a:t>
            </a:r>
            <a:r>
              <a:rPr lang="en-US" dirty="0" smtClean="0">
                <a:solidFill>
                  <a:srgbClr val="FFC000"/>
                </a:solidFill>
              </a:rPr>
              <a:t>∅∅○○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6512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672" y="807562"/>
            <a:ext cx="9723288" cy="857467"/>
          </a:xfrm>
        </p:spPr>
        <p:txBody>
          <a:bodyPr/>
          <a:lstStyle/>
          <a:p>
            <a:r>
              <a:rPr lang="en-US" sz="2400" dirty="0"/>
              <a:t>Hormonal Replacement in </a:t>
            </a:r>
            <a:r>
              <a:rPr lang="en-US" sz="2400" b="1" dirty="0"/>
              <a:t>Hypopituitarism</a:t>
            </a:r>
            <a:r>
              <a:rPr lang="en-US" sz="2400" dirty="0"/>
              <a:t> in Adults:</a:t>
            </a:r>
            <a:br>
              <a:rPr lang="en-US" sz="2400" dirty="0"/>
            </a:br>
            <a:r>
              <a:rPr lang="en-US" sz="2400" dirty="0"/>
              <a:t>An </a:t>
            </a:r>
            <a:r>
              <a:rPr lang="en-US" sz="2400" b="1" dirty="0"/>
              <a:t>Endocrine Society </a:t>
            </a:r>
            <a:r>
              <a:rPr lang="en-US" sz="2400" dirty="0"/>
              <a:t>Clinical Practice Guideline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654" y="2101755"/>
            <a:ext cx="9722306" cy="4692554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>
                <a:solidFill>
                  <a:srgbClr val="FFFF00"/>
                </a:solidFill>
              </a:rPr>
              <a:t>hypothalamic-pituitary-thyroid axis </a:t>
            </a:r>
            <a:r>
              <a:rPr lang="en-US" dirty="0"/>
              <a:t>also </a:t>
            </a:r>
            <a:r>
              <a:rPr lang="en-US" dirty="0" smtClean="0"/>
              <a:t>influences </a:t>
            </a:r>
            <a:r>
              <a:rPr lang="en-US" dirty="0" smtClean="0">
                <a:solidFill>
                  <a:srgbClr val="FFFF00"/>
                </a:solidFill>
              </a:rPr>
              <a:t>GH dynamics</a:t>
            </a:r>
            <a:r>
              <a:rPr lang="en-US" dirty="0" smtClean="0"/>
              <a:t>:</a:t>
            </a:r>
          </a:p>
          <a:p>
            <a:r>
              <a:rPr lang="en-US" dirty="0" smtClean="0"/>
              <a:t> </a:t>
            </a:r>
            <a:r>
              <a:rPr lang="en-US" dirty="0">
                <a:solidFill>
                  <a:srgbClr val="FFFF00"/>
                </a:solidFill>
              </a:rPr>
              <a:t>IGF-1 levels are </a:t>
            </a:r>
            <a:r>
              <a:rPr lang="en-US" dirty="0" smtClean="0">
                <a:solidFill>
                  <a:srgbClr val="FFFF00"/>
                </a:solidFill>
              </a:rPr>
              <a:t>reduced </a:t>
            </a:r>
            <a:r>
              <a:rPr lang="en-US" dirty="0" smtClean="0"/>
              <a:t>in </a:t>
            </a:r>
            <a:r>
              <a:rPr lang="en-US" dirty="0"/>
              <a:t>hypothyroidism, and </a:t>
            </a:r>
            <a:r>
              <a:rPr lang="en-US" dirty="0">
                <a:solidFill>
                  <a:srgbClr val="FFFF00"/>
                </a:solidFill>
              </a:rPr>
              <a:t>GH stimulation with </a:t>
            </a:r>
            <a:r>
              <a:rPr lang="en-US" dirty="0" smtClean="0">
                <a:solidFill>
                  <a:srgbClr val="FFFF00"/>
                </a:solidFill>
              </a:rPr>
              <a:t>insulin or GHRH may </a:t>
            </a:r>
            <a:r>
              <a:rPr lang="en-US" dirty="0">
                <a:solidFill>
                  <a:srgbClr val="FFFF00"/>
                </a:solidFill>
              </a:rPr>
              <a:t>be blunted</a:t>
            </a:r>
            <a:r>
              <a:rPr lang="en-US" dirty="0"/>
              <a:t> </a:t>
            </a:r>
            <a:r>
              <a:rPr lang="en-US" dirty="0" smtClean="0"/>
              <a:t>.</a:t>
            </a:r>
          </a:p>
          <a:p>
            <a:pPr lvl="0">
              <a:buClr>
                <a:srgbClr val="4F81BD"/>
              </a:buClr>
              <a:buFont typeface="Wingdings" panose="05000000000000000000" pitchFamily="2" charset="2"/>
              <a:buChar char="q"/>
            </a:pPr>
            <a:endParaRPr lang="en-US" dirty="0" smtClean="0">
              <a:solidFill>
                <a:prstClr val="white"/>
              </a:solidFill>
            </a:endParaRPr>
          </a:p>
          <a:p>
            <a:pPr lvl="0">
              <a:buClr>
                <a:srgbClr val="4F81BD"/>
              </a:buClr>
              <a:buFont typeface="Wingdings" panose="05000000000000000000" pitchFamily="2" charset="2"/>
              <a:buChar char="q"/>
            </a:pPr>
            <a:endParaRPr lang="en-US" dirty="0">
              <a:solidFill>
                <a:prstClr val="white"/>
              </a:solidFill>
            </a:endParaRPr>
          </a:p>
          <a:p>
            <a:pPr lvl="0">
              <a:buClr>
                <a:srgbClr val="4F81BD"/>
              </a:buClr>
              <a:buFont typeface="Wingdings" panose="05000000000000000000" pitchFamily="2" charset="2"/>
              <a:buChar char="q"/>
            </a:pPr>
            <a:r>
              <a:rPr lang="en-US" dirty="0">
                <a:solidFill>
                  <a:prstClr val="white"/>
                </a:solidFill>
              </a:rPr>
              <a:t> We suggest clinicians </a:t>
            </a:r>
            <a:r>
              <a:rPr lang="en-US" dirty="0">
                <a:solidFill>
                  <a:srgbClr val="FFFF00"/>
                </a:solidFill>
              </a:rPr>
              <a:t>treat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CeH before performing GH stimulation testing </a:t>
            </a:r>
            <a:r>
              <a:rPr lang="en-US" dirty="0">
                <a:solidFill>
                  <a:prstClr val="white"/>
                </a:solidFill>
              </a:rPr>
              <a:t>because CeH may impair the accurate diagnosis of GHD.</a:t>
            </a:r>
          </a:p>
          <a:p>
            <a:pPr lvl="0">
              <a:buClr>
                <a:srgbClr val="4F81BD"/>
              </a:buCl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FFC000"/>
                </a:solidFill>
              </a:rPr>
              <a:t>2 : ∅∅○○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789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081" y="200356"/>
            <a:ext cx="10772775" cy="3914775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23081" y="4716831"/>
            <a:ext cx="5608343" cy="1440626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327133" y="4367494"/>
            <a:ext cx="4868723" cy="18149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1363" y="4367493"/>
            <a:ext cx="2524493" cy="380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99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7234" y="739322"/>
            <a:ext cx="9723288" cy="857467"/>
          </a:xfrm>
        </p:spPr>
        <p:txBody>
          <a:bodyPr/>
          <a:lstStyle/>
          <a:p>
            <a:r>
              <a:rPr lang="en-US" sz="2400" dirty="0"/>
              <a:t>Hormonal Replacement in </a:t>
            </a:r>
            <a:r>
              <a:rPr lang="en-US" sz="2400" b="1" dirty="0"/>
              <a:t>Hypopituitarism</a:t>
            </a:r>
            <a:r>
              <a:rPr lang="en-US" sz="2400" dirty="0"/>
              <a:t> in Adults:</a:t>
            </a:r>
            <a:br>
              <a:rPr lang="en-US" sz="2400" dirty="0"/>
            </a:br>
            <a:r>
              <a:rPr lang="en-US" sz="2400" dirty="0"/>
              <a:t>An </a:t>
            </a:r>
            <a:r>
              <a:rPr lang="en-US" sz="2400" b="1" dirty="0"/>
              <a:t>Endocrine Society </a:t>
            </a:r>
            <a:r>
              <a:rPr lang="en-US" sz="2400" dirty="0"/>
              <a:t>Clinical Practice Guideline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7234" y="2115402"/>
            <a:ext cx="9722306" cy="413299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 smtClean="0"/>
          </a:p>
          <a:p>
            <a:r>
              <a:rPr lang="en-US" b="1" dirty="0" smtClean="0"/>
              <a:t>Estrogen </a:t>
            </a:r>
            <a:r>
              <a:rPr lang="en-US" b="1" dirty="0"/>
              <a:t>and thyroid </a:t>
            </a:r>
            <a:r>
              <a:rPr lang="en-US" b="1" dirty="0" smtClean="0"/>
              <a:t>hormones</a:t>
            </a:r>
            <a:endParaRPr lang="en-US" b="1" dirty="0"/>
          </a:p>
          <a:p>
            <a:r>
              <a:rPr lang="en-US" dirty="0" smtClean="0"/>
              <a:t>This </a:t>
            </a:r>
            <a:r>
              <a:rPr lang="en-US" dirty="0"/>
              <a:t>is due to the estrogen-dependent liver production </a:t>
            </a:r>
            <a:r>
              <a:rPr lang="en-US" dirty="0" smtClean="0"/>
              <a:t>of thyroid-binding </a:t>
            </a:r>
            <a:r>
              <a:rPr lang="en-US" dirty="0"/>
              <a:t>globulin (</a:t>
            </a:r>
            <a:r>
              <a:rPr lang="en-US" dirty="0">
                <a:solidFill>
                  <a:srgbClr val="FFFF00"/>
                </a:solidFill>
              </a:rPr>
              <a:t>TBG</a:t>
            </a:r>
            <a:r>
              <a:rPr lang="en-US" dirty="0" smtClean="0"/>
              <a:t>).</a:t>
            </a:r>
          </a:p>
          <a:p>
            <a:r>
              <a:rPr lang="en-US" dirty="0" smtClean="0"/>
              <a:t> </a:t>
            </a:r>
            <a:r>
              <a:rPr lang="en-US" dirty="0"/>
              <a:t>Estrogen therapy </a:t>
            </a:r>
            <a:r>
              <a:rPr lang="en-US" dirty="0" smtClean="0">
                <a:solidFill>
                  <a:srgbClr val="FFFF00"/>
                </a:solidFill>
              </a:rPr>
              <a:t>increased mean </a:t>
            </a:r>
            <a:r>
              <a:rPr lang="en-US" dirty="0">
                <a:solidFill>
                  <a:srgbClr val="FFFF00"/>
                </a:solidFill>
              </a:rPr>
              <a:t>L-T4 dose requirements </a:t>
            </a:r>
            <a:r>
              <a:rPr lang="en-US" dirty="0"/>
              <a:t>in patients </a:t>
            </a:r>
            <a:r>
              <a:rPr lang="en-US" dirty="0" smtClean="0"/>
              <a:t>withCH from </a:t>
            </a:r>
            <a:r>
              <a:rPr lang="en-US" dirty="0" smtClean="0">
                <a:solidFill>
                  <a:srgbClr val="FFFF00"/>
                </a:solidFill>
              </a:rPr>
              <a:t>1.3 </a:t>
            </a:r>
            <a:r>
              <a:rPr lang="en-US" dirty="0">
                <a:solidFill>
                  <a:srgbClr val="FFFF00"/>
                </a:solidFill>
              </a:rPr>
              <a:t>to 1.8 </a:t>
            </a:r>
            <a:r>
              <a:rPr lang="en-US" dirty="0" smtClean="0"/>
              <a:t>mcg/kg/d .</a:t>
            </a:r>
          </a:p>
          <a:p>
            <a:pPr marL="0" lvl="0" indent="0">
              <a:buClr>
                <a:srgbClr val="4F81BD"/>
              </a:buClr>
              <a:buNone/>
            </a:pPr>
            <a:endParaRPr lang="en-US" dirty="0">
              <a:solidFill>
                <a:srgbClr val="FFFF00"/>
              </a:solidFill>
            </a:endParaRPr>
          </a:p>
          <a:p>
            <a:pPr lvl="0">
              <a:buClr>
                <a:srgbClr val="4F81BD"/>
              </a:buClr>
            </a:pPr>
            <a:r>
              <a:rPr lang="en-US" dirty="0" smtClean="0">
                <a:solidFill>
                  <a:prstClr val="white"/>
                </a:solidFill>
              </a:rPr>
              <a:t> </a:t>
            </a:r>
            <a:r>
              <a:rPr lang="en-US" dirty="0">
                <a:solidFill>
                  <a:prstClr val="white"/>
                </a:solidFill>
              </a:rPr>
              <a:t>In patients with </a:t>
            </a:r>
            <a:r>
              <a:rPr lang="en-US" dirty="0" smtClean="0">
                <a:solidFill>
                  <a:srgbClr val="FFFF00"/>
                </a:solidFill>
              </a:rPr>
              <a:t>CeH</a:t>
            </a:r>
            <a:r>
              <a:rPr lang="en-US" dirty="0" smtClean="0">
                <a:solidFill>
                  <a:prstClr val="white"/>
                </a:solidFill>
              </a:rPr>
              <a:t> </a:t>
            </a:r>
            <a:r>
              <a:rPr lang="en-US" dirty="0">
                <a:solidFill>
                  <a:prstClr val="white"/>
                </a:solidFill>
              </a:rPr>
              <a:t>requiring changes in </a:t>
            </a:r>
            <a:r>
              <a:rPr lang="en-US" dirty="0">
                <a:solidFill>
                  <a:srgbClr val="FFFF00"/>
                </a:solidFill>
              </a:rPr>
              <a:t>estrogen</a:t>
            </a:r>
            <a:r>
              <a:rPr lang="en-US" dirty="0">
                <a:solidFill>
                  <a:prstClr val="white"/>
                </a:solidFill>
              </a:rPr>
              <a:t> therapy, we recommend </a:t>
            </a:r>
            <a:r>
              <a:rPr lang="en-US" dirty="0">
                <a:solidFill>
                  <a:srgbClr val="FFFF00"/>
                </a:solidFill>
              </a:rPr>
              <a:t>monitoring fT4 </a:t>
            </a:r>
            <a:r>
              <a:rPr lang="en-US" dirty="0">
                <a:solidFill>
                  <a:prstClr val="white"/>
                </a:solidFill>
              </a:rPr>
              <a:t>levels and </a:t>
            </a:r>
            <a:r>
              <a:rPr lang="en-US" dirty="0">
                <a:solidFill>
                  <a:srgbClr val="FFFF00"/>
                </a:solidFill>
              </a:rPr>
              <a:t>adjusting</a:t>
            </a:r>
            <a:r>
              <a:rPr lang="en-US" dirty="0">
                <a:solidFill>
                  <a:prstClr val="white"/>
                </a:solidFill>
              </a:rPr>
              <a:t> L-T4 doses to maintain fT4 levels within target ranges. (</a:t>
            </a:r>
            <a:r>
              <a:rPr lang="en-US" dirty="0">
                <a:solidFill>
                  <a:srgbClr val="FFC000"/>
                </a:solidFill>
              </a:rPr>
              <a:t>1QQQE</a:t>
            </a:r>
            <a:r>
              <a:rPr lang="en-US" dirty="0">
                <a:solidFill>
                  <a:prstClr val="white"/>
                </a:solidFill>
              </a:rPr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3962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048" y="1146412"/>
            <a:ext cx="9121805" cy="5101987"/>
          </a:xfrm>
        </p:spPr>
        <p:txBody>
          <a:bodyPr>
            <a:normAutofit/>
          </a:bodyPr>
          <a:lstStyle/>
          <a:p>
            <a:pPr lvl="0">
              <a:buClr>
                <a:srgbClr val="4F81BD"/>
              </a:buClr>
            </a:pPr>
            <a:endParaRPr lang="en-US" dirty="0">
              <a:solidFill>
                <a:prstClr val="white"/>
              </a:solidFill>
            </a:endParaRPr>
          </a:p>
          <a:p>
            <a:pPr lvl="0">
              <a:buClr>
                <a:srgbClr val="4F81BD"/>
              </a:buClr>
            </a:pPr>
            <a:endParaRPr lang="en-US" dirty="0" smtClean="0">
              <a:solidFill>
                <a:prstClr val="white"/>
              </a:solidFill>
            </a:endParaRPr>
          </a:p>
          <a:p>
            <a:pPr lvl="0">
              <a:buClr>
                <a:srgbClr val="4F81BD"/>
              </a:buClr>
            </a:pPr>
            <a:endParaRPr lang="en-US" dirty="0">
              <a:solidFill>
                <a:prstClr val="white"/>
              </a:solidFill>
            </a:endParaRPr>
          </a:p>
          <a:p>
            <a:pPr lvl="0">
              <a:buClr>
                <a:srgbClr val="4F81BD"/>
              </a:buClr>
            </a:pPr>
            <a:r>
              <a:rPr lang="en-US" dirty="0" smtClean="0">
                <a:solidFill>
                  <a:prstClr val="white"/>
                </a:solidFill>
              </a:rPr>
              <a:t>Recommendation </a:t>
            </a:r>
            <a:r>
              <a:rPr lang="en-US" dirty="0">
                <a:solidFill>
                  <a:prstClr val="white"/>
                </a:solidFill>
              </a:rPr>
              <a:t>9</a:t>
            </a:r>
            <a:r>
              <a:rPr lang="en-US" dirty="0">
                <a:solidFill>
                  <a:srgbClr val="FFC000"/>
                </a:solidFill>
              </a:rPr>
              <a:t>*^</a:t>
            </a:r>
          </a:p>
          <a:p>
            <a:pPr lvl="0">
              <a:buClr>
                <a:srgbClr val="4F81BD"/>
              </a:buClr>
              <a:buFont typeface="Wingdings" panose="05000000000000000000" pitchFamily="2" charset="2"/>
              <a:buChar char="q"/>
            </a:pPr>
            <a:r>
              <a:rPr lang="en-US" dirty="0">
                <a:solidFill>
                  <a:prstClr val="white"/>
                </a:solidFill>
              </a:rPr>
              <a:t>We recommend that the onset of CeH should be evaluated in patients on treatments with </a:t>
            </a:r>
            <a:r>
              <a:rPr lang="en-US" dirty="0">
                <a:solidFill>
                  <a:srgbClr val="FFFF00"/>
                </a:solidFill>
              </a:rPr>
              <a:t>ligands of the retinoid X receptor </a:t>
            </a:r>
            <a:r>
              <a:rPr lang="en-US" dirty="0">
                <a:solidFill>
                  <a:prstClr val="white"/>
                </a:solidFill>
              </a:rPr>
              <a:t>(RXR), </a:t>
            </a:r>
            <a:r>
              <a:rPr lang="en-US" dirty="0">
                <a:solidFill>
                  <a:srgbClr val="FFFF00"/>
                </a:solidFill>
              </a:rPr>
              <a:t>ipilimumab</a:t>
            </a:r>
            <a:r>
              <a:rPr lang="en-US" dirty="0">
                <a:solidFill>
                  <a:prstClr val="white"/>
                </a:solidFill>
              </a:rPr>
              <a:t> (or other checkpoint inhibitors), or </a:t>
            </a:r>
            <a:r>
              <a:rPr lang="en-US" dirty="0">
                <a:solidFill>
                  <a:srgbClr val="FFFF00"/>
                </a:solidFill>
              </a:rPr>
              <a:t>mitotane</a:t>
            </a:r>
            <a:r>
              <a:rPr lang="en-US" dirty="0">
                <a:solidFill>
                  <a:prstClr val="white"/>
                </a:solidFill>
              </a:rPr>
              <a:t>.</a:t>
            </a:r>
          </a:p>
          <a:p>
            <a:pPr lvl="0">
              <a:buClr>
                <a:srgbClr val="4F81BD"/>
              </a:buCl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FFC000"/>
                </a:solidFill>
              </a:rPr>
              <a:t>1 : </a:t>
            </a:r>
            <a:r>
              <a:rPr lang="en-US" dirty="0">
                <a:solidFill>
                  <a:srgbClr val="FFC000"/>
                </a:solidFill>
              </a:rPr>
              <a:t>∅∅○○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993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FFFF00"/>
                </a:solidFill>
              </a:rPr>
              <a:t>How Can CeH Be Diagnosed?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287888"/>
            <a:ext cx="9403742" cy="4960512"/>
          </a:xfrm>
        </p:spPr>
        <p:txBody>
          <a:bodyPr>
            <a:normAutofit/>
          </a:bodyPr>
          <a:lstStyle/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Biochemically</a:t>
            </a:r>
            <a:r>
              <a:rPr lang="en-US" dirty="0" smtClean="0"/>
              <a:t> by </a:t>
            </a:r>
            <a:r>
              <a:rPr lang="en-US" dirty="0"/>
              <a:t>the combined determination of serum </a:t>
            </a:r>
            <a:r>
              <a:rPr lang="en-US" dirty="0">
                <a:solidFill>
                  <a:srgbClr val="FFFF00"/>
                </a:solidFill>
              </a:rPr>
              <a:t>TSH and </a:t>
            </a:r>
            <a:r>
              <a:rPr lang="en-US" dirty="0" smtClean="0">
                <a:solidFill>
                  <a:srgbClr val="FFFF00"/>
                </a:solidFill>
              </a:rPr>
              <a:t>FT4</a:t>
            </a:r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Overt</a:t>
            </a:r>
            <a:r>
              <a:rPr lang="en-US" dirty="0" smtClean="0"/>
              <a:t> </a:t>
            </a:r>
            <a:r>
              <a:rPr lang="en-US" dirty="0">
                <a:solidFill>
                  <a:srgbClr val="FFFF00"/>
                </a:solidFill>
              </a:rPr>
              <a:t>CeH</a:t>
            </a:r>
            <a:r>
              <a:rPr lang="en-US" dirty="0"/>
              <a:t> is most frequently indicated by </a:t>
            </a:r>
            <a:r>
              <a:rPr lang="en-US" dirty="0" smtClean="0"/>
              <a:t>the combined </a:t>
            </a:r>
            <a:r>
              <a:rPr lang="en-US" dirty="0"/>
              <a:t>findings of </a:t>
            </a:r>
            <a:r>
              <a:rPr lang="en-US" dirty="0">
                <a:solidFill>
                  <a:srgbClr val="FFFF00"/>
                </a:solidFill>
              </a:rPr>
              <a:t>low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FT4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with low or normal </a:t>
            </a:r>
            <a:r>
              <a:rPr lang="en-US" dirty="0" smtClean="0">
                <a:solidFill>
                  <a:srgbClr val="FFFF00"/>
                </a:solidFill>
              </a:rPr>
              <a:t>TSH </a:t>
            </a:r>
            <a:r>
              <a:rPr lang="en-US" dirty="0" smtClean="0"/>
              <a:t>concentrations.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S</a:t>
            </a:r>
            <a:r>
              <a:rPr lang="en-US" dirty="0" smtClean="0"/>
              <a:t>ome </a:t>
            </a:r>
            <a:r>
              <a:rPr lang="en-US" dirty="0"/>
              <a:t>CeH </a:t>
            </a:r>
            <a:r>
              <a:rPr lang="en-US" dirty="0" smtClean="0"/>
              <a:t>patients with </a:t>
            </a:r>
            <a:r>
              <a:rPr lang="en-US" dirty="0"/>
              <a:t>a </a:t>
            </a:r>
            <a:r>
              <a:rPr lang="en-US" dirty="0">
                <a:solidFill>
                  <a:srgbClr val="FFFF00"/>
                </a:solidFill>
              </a:rPr>
              <a:t>predominant hypothalamic defect</a:t>
            </a:r>
            <a:r>
              <a:rPr lang="en-US" dirty="0"/>
              <a:t> can have </a:t>
            </a:r>
            <a:r>
              <a:rPr lang="en-US" dirty="0">
                <a:solidFill>
                  <a:srgbClr val="FFFF00"/>
                </a:solidFill>
              </a:rPr>
              <a:t>high</a:t>
            </a:r>
            <a:r>
              <a:rPr lang="en-US" dirty="0"/>
              <a:t> serum immunoreactive </a:t>
            </a:r>
            <a:r>
              <a:rPr lang="en-US" dirty="0">
                <a:solidFill>
                  <a:srgbClr val="FFFF00"/>
                </a:solidFill>
              </a:rPr>
              <a:t>TSH</a:t>
            </a:r>
            <a:r>
              <a:rPr lang="en-US" dirty="0"/>
              <a:t> concentrations, but </a:t>
            </a:r>
            <a:r>
              <a:rPr lang="en-US" dirty="0" smtClean="0">
                <a:solidFill>
                  <a:srgbClr val="FFFF00"/>
                </a:solidFill>
              </a:rPr>
              <a:t>devoid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of</a:t>
            </a:r>
            <a:r>
              <a:rPr lang="en-US" dirty="0" smtClean="0"/>
              <a:t> </a:t>
            </a:r>
            <a:r>
              <a:rPr lang="en-US" dirty="0">
                <a:solidFill>
                  <a:srgbClr val="FFFF00"/>
                </a:solidFill>
              </a:rPr>
              <a:t>full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biological activity</a:t>
            </a:r>
            <a:r>
              <a:rPr lang="en-US" dirty="0"/>
              <a:t>. In these cases, TSH </a:t>
            </a:r>
            <a:r>
              <a:rPr lang="en-US" dirty="0" smtClean="0"/>
              <a:t>elevations are similar to </a:t>
            </a:r>
            <a:r>
              <a:rPr lang="en-US" dirty="0"/>
              <a:t>those generally found in subclinical or </a:t>
            </a:r>
            <a:r>
              <a:rPr lang="en-US" dirty="0" smtClean="0"/>
              <a:t>mild primary </a:t>
            </a:r>
            <a:r>
              <a:rPr lang="en-US" dirty="0"/>
              <a:t>hypothyroidism and may lead to </a:t>
            </a:r>
            <a:r>
              <a:rPr lang="en-US" dirty="0" smtClean="0">
                <a:solidFill>
                  <a:srgbClr val="FFFF00"/>
                </a:solidFill>
              </a:rPr>
              <a:t>misdiagnosis</a:t>
            </a:r>
            <a:r>
              <a:rPr lang="en-US" dirty="0" smtClean="0"/>
              <a:t>.</a:t>
            </a:r>
          </a:p>
          <a:p>
            <a:pPr lvl="0">
              <a:buClr>
                <a:srgbClr val="4F81BD"/>
              </a:buClr>
            </a:pPr>
            <a:endParaRPr lang="en-US" dirty="0" smtClean="0"/>
          </a:p>
          <a:p>
            <a:pPr lvl="0">
              <a:buClr>
                <a:srgbClr val="4F81BD"/>
              </a:buClr>
            </a:pPr>
            <a:r>
              <a:rPr lang="en-US" dirty="0" smtClean="0"/>
              <a:t> </a:t>
            </a:r>
            <a:r>
              <a:rPr lang="en-US" dirty="0">
                <a:solidFill>
                  <a:prstClr val="white"/>
                </a:solidFill>
              </a:rPr>
              <a:t>Recommendation 10</a:t>
            </a:r>
            <a:r>
              <a:rPr lang="en-US" dirty="0">
                <a:solidFill>
                  <a:srgbClr val="FFC000"/>
                </a:solidFill>
              </a:rPr>
              <a:t>*^</a:t>
            </a:r>
          </a:p>
          <a:p>
            <a:pPr lvl="0">
              <a:buClr>
                <a:srgbClr val="4F81BD"/>
              </a:buClr>
              <a:buFont typeface="Wingdings" panose="05000000000000000000" pitchFamily="2" charset="2"/>
              <a:buChar char="q"/>
            </a:pPr>
            <a:r>
              <a:rPr lang="en-US" dirty="0">
                <a:solidFill>
                  <a:prstClr val="white"/>
                </a:solidFill>
              </a:rPr>
              <a:t>We recommend the combined determination of serum </a:t>
            </a:r>
            <a:r>
              <a:rPr lang="en-US" dirty="0">
                <a:solidFill>
                  <a:srgbClr val="FFFF00"/>
                </a:solidFill>
              </a:rPr>
              <a:t>FT4 and TSH </a:t>
            </a:r>
            <a:r>
              <a:rPr lang="en-US" dirty="0">
                <a:solidFill>
                  <a:prstClr val="white"/>
                </a:solidFill>
              </a:rPr>
              <a:t>in order to evaluate the presence of CeH.</a:t>
            </a:r>
          </a:p>
          <a:p>
            <a:pPr lvl="0">
              <a:buClr>
                <a:srgbClr val="4F81BD"/>
              </a:buCl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FFC000"/>
                </a:solidFill>
              </a:rPr>
              <a:t>1 : ∅∅∅∅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0404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206" y="559558"/>
            <a:ext cx="9476648" cy="5688841"/>
          </a:xfrm>
        </p:spPr>
        <p:txBody>
          <a:bodyPr>
            <a:normAutofit/>
          </a:bodyPr>
          <a:lstStyle/>
          <a:p>
            <a:pPr marL="0" lvl="0" indent="0">
              <a:buClr>
                <a:srgbClr val="4F81BD"/>
              </a:buClr>
              <a:buNone/>
            </a:pPr>
            <a:endParaRPr lang="en-US" dirty="0" smtClean="0">
              <a:solidFill>
                <a:prstClr val="white"/>
              </a:solidFill>
            </a:endParaRPr>
          </a:p>
          <a:p>
            <a:pPr lvl="0">
              <a:buClr>
                <a:srgbClr val="4F81BD"/>
              </a:buClr>
            </a:pPr>
            <a:endParaRPr lang="en-US" dirty="0" smtClean="0">
              <a:solidFill>
                <a:prstClr val="white"/>
              </a:solidFill>
            </a:endParaRPr>
          </a:p>
          <a:p>
            <a:pPr marL="0" lvl="0" indent="0">
              <a:buClr>
                <a:srgbClr val="4F81BD"/>
              </a:buClr>
              <a:buNone/>
            </a:pPr>
            <a:endParaRPr lang="en-US" dirty="0">
              <a:solidFill>
                <a:prstClr val="white"/>
              </a:solidFill>
            </a:endParaRPr>
          </a:p>
          <a:p>
            <a:pPr lvl="0">
              <a:buClr>
                <a:srgbClr val="4F81BD"/>
              </a:buClr>
            </a:pPr>
            <a:r>
              <a:rPr lang="en-US" dirty="0">
                <a:solidFill>
                  <a:prstClr val="white"/>
                </a:solidFill>
              </a:rPr>
              <a:t>Recommendation 11</a:t>
            </a:r>
            <a:r>
              <a:rPr lang="en-US" dirty="0">
                <a:solidFill>
                  <a:srgbClr val="FFC000"/>
                </a:solidFill>
              </a:rPr>
              <a:t>*^</a:t>
            </a:r>
          </a:p>
          <a:p>
            <a:pPr lvl="0">
              <a:buClr>
                <a:srgbClr val="4F81BD"/>
              </a:buClr>
              <a:buFont typeface="Wingdings" panose="05000000000000000000" pitchFamily="2" charset="2"/>
              <a:buChar char="q"/>
            </a:pPr>
            <a:r>
              <a:rPr lang="en-US" dirty="0">
                <a:solidFill>
                  <a:prstClr val="white"/>
                </a:solidFill>
              </a:rPr>
              <a:t>We recommend that CeH diagnosis should be confirmed by the combined findings of serum </a:t>
            </a:r>
            <a:r>
              <a:rPr lang="en-US" dirty="0">
                <a:solidFill>
                  <a:srgbClr val="FFFF00"/>
                </a:solidFill>
              </a:rPr>
              <a:t>FT4 concentrations below the lower limit of the normal </a:t>
            </a:r>
            <a:r>
              <a:rPr lang="en-US" dirty="0">
                <a:solidFill>
                  <a:prstClr val="white"/>
                </a:solidFill>
              </a:rPr>
              <a:t>range and </a:t>
            </a:r>
            <a:r>
              <a:rPr lang="en-US" dirty="0">
                <a:solidFill>
                  <a:srgbClr val="FFFF00"/>
                </a:solidFill>
              </a:rPr>
              <a:t>inappropriately low/normal TSH </a:t>
            </a:r>
            <a:r>
              <a:rPr lang="en-US" dirty="0">
                <a:solidFill>
                  <a:prstClr val="white"/>
                </a:solidFill>
              </a:rPr>
              <a:t>concentrations on </a:t>
            </a:r>
            <a:r>
              <a:rPr lang="en-US" dirty="0">
                <a:solidFill>
                  <a:srgbClr val="FFFF00"/>
                </a:solidFill>
              </a:rPr>
              <a:t>at least two </a:t>
            </a:r>
            <a:r>
              <a:rPr lang="en-US" dirty="0">
                <a:solidFill>
                  <a:prstClr val="white"/>
                </a:solidFill>
              </a:rPr>
              <a:t>separate determinations, and </a:t>
            </a:r>
            <a:r>
              <a:rPr lang="en-US" dirty="0">
                <a:solidFill>
                  <a:srgbClr val="FFFF00"/>
                </a:solidFill>
              </a:rPr>
              <a:t>after exclusion </a:t>
            </a:r>
            <a:r>
              <a:rPr lang="en-US" dirty="0">
                <a:solidFill>
                  <a:prstClr val="white"/>
                </a:solidFill>
              </a:rPr>
              <a:t>of the conditions reported in Table 3.</a:t>
            </a:r>
          </a:p>
          <a:p>
            <a:pPr lvl="0">
              <a:buClr>
                <a:srgbClr val="4F81BD"/>
              </a:buCl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FFC000"/>
                </a:solidFill>
              </a:rPr>
              <a:t>1 ; ∅∅∅○</a:t>
            </a:r>
          </a:p>
          <a:p>
            <a:pPr lvl="0">
              <a:buClr>
                <a:srgbClr val="4F81BD"/>
              </a:buClr>
            </a:pPr>
            <a:endParaRPr lang="en-US" dirty="0" smtClean="0">
              <a:solidFill>
                <a:srgbClr val="FFFF00"/>
              </a:solidFill>
            </a:endParaRPr>
          </a:p>
          <a:p>
            <a:pPr lvl="0">
              <a:buClr>
                <a:srgbClr val="4F81BD"/>
              </a:buClr>
            </a:pPr>
            <a:endParaRPr lang="en-US" dirty="0">
              <a:solidFill>
                <a:prstClr val="white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3417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67569" y="453296"/>
            <a:ext cx="5048652" cy="574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1835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702" y="463640"/>
            <a:ext cx="9380152" cy="5784760"/>
          </a:xfrm>
        </p:spPr>
        <p:txBody>
          <a:bodyPr>
            <a:normAutofit/>
          </a:bodyPr>
          <a:lstStyle/>
          <a:p>
            <a:pPr lvl="0">
              <a:buClr>
                <a:srgbClr val="4F81BD"/>
              </a:buClr>
            </a:pPr>
            <a:endParaRPr lang="en-US" dirty="0" smtClean="0">
              <a:solidFill>
                <a:prstClr val="white"/>
              </a:solidFill>
            </a:endParaRPr>
          </a:p>
          <a:p>
            <a:pPr lvl="0">
              <a:buClr>
                <a:srgbClr val="4F81BD"/>
              </a:buClr>
            </a:pPr>
            <a:r>
              <a:rPr lang="en-US" dirty="0" smtClean="0">
                <a:solidFill>
                  <a:prstClr val="white"/>
                </a:solidFill>
              </a:rPr>
              <a:t>However</a:t>
            </a:r>
            <a:r>
              <a:rPr lang="en-US" dirty="0">
                <a:solidFill>
                  <a:prstClr val="white"/>
                </a:solidFill>
              </a:rPr>
              <a:t>, this approach may </a:t>
            </a:r>
            <a:r>
              <a:rPr lang="en-US" dirty="0">
                <a:solidFill>
                  <a:srgbClr val="FFFF00"/>
                </a:solidFill>
              </a:rPr>
              <a:t>miss</a:t>
            </a:r>
            <a:r>
              <a:rPr lang="en-US" dirty="0">
                <a:solidFill>
                  <a:prstClr val="white"/>
                </a:solidFill>
              </a:rPr>
              <a:t> a significant number of patients with </a:t>
            </a:r>
            <a:r>
              <a:rPr lang="en-US" dirty="0">
                <a:solidFill>
                  <a:srgbClr val="FFFF00"/>
                </a:solidFill>
              </a:rPr>
              <a:t>mild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CeH</a:t>
            </a:r>
            <a:r>
              <a:rPr lang="en-US" dirty="0">
                <a:solidFill>
                  <a:prstClr val="white"/>
                </a:solidFill>
              </a:rPr>
              <a:t>, as some pituitary patients with </a:t>
            </a:r>
            <a:r>
              <a:rPr lang="en-US" dirty="0">
                <a:solidFill>
                  <a:srgbClr val="FFFF00"/>
                </a:solidFill>
              </a:rPr>
              <a:t>low-normal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fT4</a:t>
            </a:r>
            <a:r>
              <a:rPr lang="en-US" dirty="0">
                <a:solidFill>
                  <a:prstClr val="white"/>
                </a:solidFill>
              </a:rPr>
              <a:t> levels may have mild CeH.</a:t>
            </a:r>
          </a:p>
          <a:p>
            <a:pPr lvl="0">
              <a:buClr>
                <a:srgbClr val="4F81BD"/>
              </a:buClr>
            </a:pPr>
            <a:r>
              <a:rPr lang="en-US" dirty="0">
                <a:solidFill>
                  <a:prstClr val="white"/>
                </a:solidFill>
              </a:rPr>
              <a:t>Studies have suggested that </a:t>
            </a:r>
            <a:r>
              <a:rPr lang="en-US" dirty="0">
                <a:solidFill>
                  <a:srgbClr val="FFFF00"/>
                </a:solidFill>
              </a:rPr>
              <a:t>10–18% of high-risk pituitary patients </a:t>
            </a:r>
            <a:r>
              <a:rPr lang="en-US" dirty="0">
                <a:solidFill>
                  <a:prstClr val="white"/>
                </a:solidFill>
              </a:rPr>
              <a:t>have unrecognized CeH with low-normal fT4 levels. </a:t>
            </a:r>
          </a:p>
          <a:p>
            <a:pPr lvl="0">
              <a:buClr>
                <a:srgbClr val="4F81BD"/>
              </a:buClr>
            </a:pPr>
            <a:endParaRPr lang="en-US" dirty="0" smtClean="0">
              <a:solidFill>
                <a:prstClr val="white"/>
              </a:solidFill>
            </a:endParaRPr>
          </a:p>
          <a:p>
            <a:pPr>
              <a:buClr>
                <a:srgbClr val="4F81BD"/>
              </a:buClr>
            </a:pPr>
            <a:r>
              <a:rPr lang="en-US" dirty="0" smtClean="0">
                <a:solidFill>
                  <a:srgbClr val="FFFF00"/>
                </a:solidFill>
              </a:rPr>
              <a:t>M</a:t>
            </a:r>
            <a:r>
              <a:rPr lang="en-US" dirty="0" smtClean="0">
                <a:solidFill>
                  <a:srgbClr val="FFFF00"/>
                </a:solidFill>
              </a:rPr>
              <a:t>ild </a:t>
            </a:r>
            <a:r>
              <a:rPr lang="en-US" dirty="0">
                <a:solidFill>
                  <a:srgbClr val="FFFF00"/>
                </a:solidFill>
              </a:rPr>
              <a:t>hypothyroidism </a:t>
            </a:r>
            <a:r>
              <a:rPr lang="en-US" dirty="0">
                <a:solidFill>
                  <a:prstClr val="white"/>
                </a:solidFill>
              </a:rPr>
              <a:t>can be associated with a </a:t>
            </a:r>
            <a:r>
              <a:rPr lang="en-US" dirty="0">
                <a:solidFill>
                  <a:srgbClr val="FFFF00"/>
                </a:solidFill>
              </a:rPr>
              <a:t>reduced physical performance </a:t>
            </a:r>
            <a:r>
              <a:rPr lang="en-US" dirty="0">
                <a:solidFill>
                  <a:prstClr val="white"/>
                </a:solidFill>
              </a:rPr>
              <a:t>and </a:t>
            </a:r>
            <a:r>
              <a:rPr lang="en-US" dirty="0">
                <a:solidFill>
                  <a:srgbClr val="FFFF00"/>
                </a:solidFill>
              </a:rPr>
              <a:t>metabolic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consequences</a:t>
            </a:r>
            <a:r>
              <a:rPr lang="en-US" dirty="0">
                <a:solidFill>
                  <a:prstClr val="white"/>
                </a:solidFill>
              </a:rPr>
              <a:t>, as well as with a </a:t>
            </a:r>
            <a:r>
              <a:rPr lang="en-US" dirty="0">
                <a:solidFill>
                  <a:srgbClr val="FFFF00"/>
                </a:solidFill>
              </a:rPr>
              <a:t>decreased growth velocity </a:t>
            </a:r>
            <a:r>
              <a:rPr lang="en-US" dirty="0">
                <a:solidFill>
                  <a:prstClr val="white"/>
                </a:solidFill>
              </a:rPr>
              <a:t>in </a:t>
            </a:r>
            <a:r>
              <a:rPr lang="en-US" dirty="0" smtClean="0">
                <a:solidFill>
                  <a:prstClr val="white"/>
                </a:solidFill>
              </a:rPr>
              <a:t>children.</a:t>
            </a:r>
            <a:endParaRPr lang="en-US" dirty="0">
              <a:solidFill>
                <a:prstClr val="white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In particular, in </a:t>
            </a:r>
            <a:r>
              <a:rPr lang="en-US" dirty="0"/>
              <a:t>patients </a:t>
            </a:r>
            <a:r>
              <a:rPr lang="en-US" dirty="0">
                <a:solidFill>
                  <a:srgbClr val="FFFF00"/>
                </a:solidFill>
              </a:rPr>
              <a:t>under follow-up for </a:t>
            </a:r>
            <a:r>
              <a:rPr lang="en-US" dirty="0" smtClean="0">
                <a:solidFill>
                  <a:srgbClr val="FFFF00"/>
                </a:solidFill>
              </a:rPr>
              <a:t>hypothalamic/pituitary disease</a:t>
            </a:r>
            <a:r>
              <a:rPr lang="en-US" dirty="0"/>
              <a:t>, the diagnosis </a:t>
            </a:r>
            <a:r>
              <a:rPr lang="en-US" dirty="0" smtClean="0"/>
              <a:t>of </a:t>
            </a:r>
            <a:r>
              <a:rPr lang="en-US" dirty="0" smtClean="0">
                <a:solidFill>
                  <a:srgbClr val="FFFF00"/>
                </a:solidFill>
              </a:rPr>
              <a:t>mild </a:t>
            </a:r>
            <a:r>
              <a:rPr lang="en-US" dirty="0">
                <a:solidFill>
                  <a:srgbClr val="FFFF00"/>
                </a:solidFill>
              </a:rPr>
              <a:t>forms of CeH </a:t>
            </a:r>
            <a:r>
              <a:rPr lang="en-US" dirty="0"/>
              <a:t>should </a:t>
            </a:r>
            <a:r>
              <a:rPr lang="en-US" dirty="0" smtClean="0"/>
              <a:t>be considered </a:t>
            </a:r>
            <a:r>
              <a:rPr lang="en-US" dirty="0"/>
              <a:t>when serum FT4 </a:t>
            </a:r>
            <a:r>
              <a:rPr lang="en-US" dirty="0">
                <a:solidFill>
                  <a:srgbClr val="FFFF00"/>
                </a:solidFill>
              </a:rPr>
              <a:t>decreases </a:t>
            </a:r>
            <a:r>
              <a:rPr lang="en-US" dirty="0"/>
              <a:t>from</a:t>
            </a:r>
            <a:r>
              <a:rPr lang="en-US" dirty="0">
                <a:solidFill>
                  <a:srgbClr val="FFFF00"/>
                </a:solidFill>
              </a:rPr>
              <a:t> higher </a:t>
            </a:r>
            <a:r>
              <a:rPr lang="en-US" dirty="0" smtClean="0">
                <a:solidFill>
                  <a:srgbClr val="FFFF00"/>
                </a:solidFill>
              </a:rPr>
              <a:t>values into </a:t>
            </a:r>
            <a:r>
              <a:rPr lang="en-US" dirty="0">
                <a:solidFill>
                  <a:srgbClr val="FFFF00"/>
                </a:solidFill>
              </a:rPr>
              <a:t>the lower quartile </a:t>
            </a:r>
            <a:r>
              <a:rPr lang="en-US" dirty="0"/>
              <a:t>of the normal range, in </a:t>
            </a:r>
            <a:r>
              <a:rPr lang="en-US" dirty="0" smtClean="0"/>
              <a:t>particular when </a:t>
            </a:r>
            <a:r>
              <a:rPr lang="en-US" dirty="0"/>
              <a:t>a </a:t>
            </a:r>
            <a:r>
              <a:rPr lang="en-US" dirty="0">
                <a:solidFill>
                  <a:srgbClr val="FFFF00"/>
                </a:solidFill>
              </a:rPr>
              <a:t>FT4 decrease &gt; 20% </a:t>
            </a:r>
            <a:r>
              <a:rPr lang="en-US" dirty="0"/>
              <a:t>of previous values </a:t>
            </a:r>
            <a:r>
              <a:rPr lang="en-US" dirty="0" smtClean="0"/>
              <a:t>is seen </a:t>
            </a:r>
            <a:r>
              <a:rPr lang="en-US" dirty="0"/>
              <a:t>despite a low or normal TSH (provided that the </a:t>
            </a:r>
            <a:r>
              <a:rPr lang="en-US" dirty="0" smtClean="0"/>
              <a:t>indices are </a:t>
            </a:r>
            <a:r>
              <a:rPr lang="en-US" dirty="0"/>
              <a:t>measured in the </a:t>
            </a:r>
            <a:r>
              <a:rPr lang="en-US" dirty="0">
                <a:solidFill>
                  <a:srgbClr val="FFFF00"/>
                </a:solidFill>
              </a:rPr>
              <a:t>same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laboratory</a:t>
            </a:r>
            <a:r>
              <a:rPr lang="en-US" dirty="0"/>
              <a:t> and by </a:t>
            </a:r>
            <a:r>
              <a:rPr lang="en-US" dirty="0" smtClean="0"/>
              <a:t>the </a:t>
            </a:r>
            <a:r>
              <a:rPr lang="en-US" dirty="0" smtClean="0">
                <a:solidFill>
                  <a:srgbClr val="FFFF00"/>
                </a:solidFill>
              </a:rPr>
              <a:t>same</a:t>
            </a:r>
            <a:r>
              <a:rPr lang="en-US" dirty="0" smtClean="0"/>
              <a:t> </a:t>
            </a:r>
            <a:r>
              <a:rPr lang="en-US" dirty="0">
                <a:solidFill>
                  <a:srgbClr val="FFFF00"/>
                </a:solidFill>
              </a:rPr>
              <a:t>assay</a:t>
            </a:r>
            <a:r>
              <a:rPr lang="en-US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3597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65173" y="901521"/>
            <a:ext cx="5271718" cy="507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6060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976" y="579550"/>
            <a:ext cx="9302878" cy="56688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Recommendation </a:t>
            </a:r>
            <a:r>
              <a:rPr lang="en-US" dirty="0"/>
              <a:t>14</a:t>
            </a:r>
            <a:r>
              <a:rPr lang="en-US" dirty="0">
                <a:solidFill>
                  <a:srgbClr val="FFC000"/>
                </a:solidFill>
              </a:rPr>
              <a:t>*^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We suggest that the </a:t>
            </a:r>
            <a:r>
              <a:rPr lang="en-US" dirty="0">
                <a:solidFill>
                  <a:srgbClr val="FFFF00"/>
                </a:solidFill>
              </a:rPr>
              <a:t>diagnosis of mild CeH (borderline low </a:t>
            </a:r>
            <a:r>
              <a:rPr lang="en-US" dirty="0" smtClean="0">
                <a:solidFill>
                  <a:srgbClr val="FFFF00"/>
                </a:solidFill>
              </a:rPr>
              <a:t>FT4, with </a:t>
            </a:r>
            <a:r>
              <a:rPr lang="en-US" dirty="0">
                <a:solidFill>
                  <a:srgbClr val="FFFF00"/>
                </a:solidFill>
              </a:rPr>
              <a:t>inappropriately low TSH) </a:t>
            </a:r>
            <a:r>
              <a:rPr lang="en-US" dirty="0"/>
              <a:t>should be supported by a </a:t>
            </a:r>
            <a:r>
              <a:rPr lang="en-US" dirty="0" smtClean="0"/>
              <a:t>combination of </a:t>
            </a:r>
            <a:r>
              <a:rPr lang="en-US" dirty="0"/>
              <a:t>several </a:t>
            </a:r>
            <a:r>
              <a:rPr lang="en-US" dirty="0">
                <a:solidFill>
                  <a:srgbClr val="FFFF00"/>
                </a:solidFill>
              </a:rPr>
              <a:t>other findings </a:t>
            </a:r>
            <a:r>
              <a:rPr lang="en-US" dirty="0"/>
              <a:t>summarized in Table 4 (the </a:t>
            </a:r>
            <a:r>
              <a:rPr lang="en-US" dirty="0" smtClean="0"/>
              <a:t>relative application </a:t>
            </a:r>
            <a:r>
              <a:rPr lang="en-US" dirty="0"/>
              <a:t>and importance of these tests and findings may vary </a:t>
            </a:r>
            <a:r>
              <a:rPr lang="en-US" dirty="0" smtClean="0"/>
              <a:t>in different </a:t>
            </a:r>
            <a:r>
              <a:rPr lang="en-US" dirty="0"/>
              <a:t>settings).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FFC000"/>
                </a:solidFill>
              </a:rPr>
              <a:t>2 : </a:t>
            </a:r>
            <a:r>
              <a:rPr lang="en-US" dirty="0" smtClean="0">
                <a:solidFill>
                  <a:srgbClr val="FFC000"/>
                </a:solidFill>
              </a:rPr>
              <a:t>∅○○○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>
              <a:solidFill>
                <a:srgbClr val="FFC000"/>
              </a:solidFill>
            </a:endParaRPr>
          </a:p>
          <a:p>
            <a:pPr lvl="0">
              <a:buClr>
                <a:srgbClr val="4F81BD"/>
              </a:buClr>
            </a:pPr>
            <a:endParaRPr lang="en-US" dirty="0">
              <a:solidFill>
                <a:prstClr val="white"/>
              </a:solidFill>
            </a:endParaRPr>
          </a:p>
          <a:p>
            <a:pPr lvl="0">
              <a:buClr>
                <a:srgbClr val="4F81BD"/>
              </a:buClr>
            </a:pPr>
            <a:r>
              <a:rPr lang="en-US" dirty="0">
                <a:solidFill>
                  <a:prstClr val="white"/>
                </a:solidFill>
              </a:rPr>
              <a:t> In addition, the </a:t>
            </a:r>
            <a:r>
              <a:rPr lang="en-US" dirty="0">
                <a:solidFill>
                  <a:srgbClr val="FFFF00"/>
                </a:solidFill>
              </a:rPr>
              <a:t>task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force</a:t>
            </a:r>
            <a:r>
              <a:rPr lang="en-US" dirty="0">
                <a:solidFill>
                  <a:prstClr val="white"/>
                </a:solidFill>
              </a:rPr>
              <a:t> agreed that a trial of thyroxine </a:t>
            </a:r>
            <a:r>
              <a:rPr lang="en-US" dirty="0">
                <a:solidFill>
                  <a:srgbClr val="FFFF00"/>
                </a:solidFill>
              </a:rPr>
              <a:t>treatment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over 3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months</a:t>
            </a:r>
            <a:r>
              <a:rPr lang="en-US" dirty="0">
                <a:solidFill>
                  <a:prstClr val="white"/>
                </a:solidFill>
              </a:rPr>
              <a:t> may be considered to verify its beneficial effects and to support the diagnosis of a mild form of CeH (</a:t>
            </a:r>
            <a:r>
              <a:rPr lang="en-US" dirty="0">
                <a:solidFill>
                  <a:srgbClr val="FFFF00"/>
                </a:solidFill>
              </a:rPr>
              <a:t>borderline low FT4</a:t>
            </a:r>
            <a:r>
              <a:rPr lang="en-US" dirty="0">
                <a:solidFill>
                  <a:prstClr val="white"/>
                </a:solidFill>
              </a:rPr>
              <a:t>) in patients with otherwise </a:t>
            </a:r>
            <a:r>
              <a:rPr lang="en-US" dirty="0">
                <a:solidFill>
                  <a:srgbClr val="FFFF00"/>
                </a:solidFill>
              </a:rPr>
              <a:t>unexplained hypothyroid manifestations</a:t>
            </a:r>
            <a:r>
              <a:rPr lang="en-US" dirty="0">
                <a:solidFill>
                  <a:prstClr val="white"/>
                </a:solidFill>
              </a:rPr>
              <a:t>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147480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976" y="579550"/>
            <a:ext cx="9302878" cy="566885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Recommendation </a:t>
            </a:r>
            <a:r>
              <a:rPr lang="en-US" dirty="0"/>
              <a:t>13</a:t>
            </a:r>
            <a:r>
              <a:rPr lang="en-US" dirty="0">
                <a:solidFill>
                  <a:srgbClr val="FFC000"/>
                </a:solidFill>
              </a:rPr>
              <a:t>*^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In patients under </a:t>
            </a:r>
            <a:r>
              <a:rPr lang="en-US" dirty="0">
                <a:solidFill>
                  <a:srgbClr val="FFFF00"/>
                </a:solidFill>
              </a:rPr>
              <a:t>follow-up for hypothalamic-pituitary </a:t>
            </a:r>
            <a:r>
              <a:rPr lang="en-US" dirty="0" smtClean="0">
                <a:solidFill>
                  <a:srgbClr val="FFFF00"/>
                </a:solidFill>
              </a:rPr>
              <a:t>disease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FF00"/>
                </a:solidFill>
              </a:rPr>
              <a:t>FT4 </a:t>
            </a:r>
            <a:r>
              <a:rPr lang="en-US" dirty="0">
                <a:solidFill>
                  <a:srgbClr val="FFFF00"/>
                </a:solidFill>
              </a:rPr>
              <a:t>and TSH </a:t>
            </a:r>
            <a:r>
              <a:rPr lang="en-US" dirty="0"/>
              <a:t>should be monitored </a:t>
            </a:r>
            <a:r>
              <a:rPr lang="en-US" dirty="0">
                <a:solidFill>
                  <a:srgbClr val="FFFF00"/>
                </a:solidFill>
              </a:rPr>
              <a:t>during</a:t>
            </a:r>
            <a:r>
              <a:rPr lang="en-US" dirty="0"/>
              <a:t> </a:t>
            </a:r>
            <a:r>
              <a:rPr lang="en-US" dirty="0" smtClean="0">
                <a:solidFill>
                  <a:srgbClr val="FFFF00"/>
                </a:solidFill>
              </a:rPr>
              <a:t>childhood at least </a:t>
            </a:r>
            <a:r>
              <a:rPr lang="en-US" dirty="0">
                <a:solidFill>
                  <a:srgbClr val="FFFF00"/>
                </a:solidFill>
              </a:rPr>
              <a:t>biannually </a:t>
            </a:r>
            <a:r>
              <a:rPr lang="en-US" dirty="0"/>
              <a:t>and </a:t>
            </a:r>
            <a:r>
              <a:rPr lang="en-US" dirty="0">
                <a:solidFill>
                  <a:srgbClr val="FFFF00"/>
                </a:solidFill>
              </a:rPr>
              <a:t>later on a yearly</a:t>
            </a:r>
            <a:r>
              <a:rPr lang="en-US" dirty="0"/>
              <a:t> basis, and we suggest </a:t>
            </a:r>
            <a:r>
              <a:rPr lang="en-US" dirty="0" smtClean="0"/>
              <a:t>that CeH </a:t>
            </a:r>
            <a:r>
              <a:rPr lang="en-US" dirty="0"/>
              <a:t>diagnosis should be considered when serum FT4 falls in </a:t>
            </a:r>
            <a:r>
              <a:rPr lang="en-US" dirty="0" smtClean="0"/>
              <a:t>the </a:t>
            </a:r>
            <a:r>
              <a:rPr lang="en-US" dirty="0" smtClean="0">
                <a:solidFill>
                  <a:srgbClr val="FFFF00"/>
                </a:solidFill>
              </a:rPr>
              <a:t>lower </a:t>
            </a:r>
            <a:r>
              <a:rPr lang="en-US" dirty="0">
                <a:solidFill>
                  <a:srgbClr val="FFFF00"/>
                </a:solidFill>
              </a:rPr>
              <a:t>quartile </a:t>
            </a:r>
            <a:r>
              <a:rPr lang="en-US" dirty="0"/>
              <a:t>of the normal range, in particular when a FT4 </a:t>
            </a:r>
            <a:r>
              <a:rPr lang="en-US" dirty="0" smtClean="0"/>
              <a:t>decrease &gt; </a:t>
            </a:r>
            <a:r>
              <a:rPr lang="en-US" dirty="0">
                <a:solidFill>
                  <a:srgbClr val="FFFF00"/>
                </a:solidFill>
              </a:rPr>
              <a:t>20</a:t>
            </a:r>
            <a:r>
              <a:rPr lang="en-US" dirty="0"/>
              <a:t>% of previous values is seen (provided that the </a:t>
            </a:r>
            <a:r>
              <a:rPr lang="en-US" dirty="0" smtClean="0"/>
              <a:t>variables are </a:t>
            </a:r>
            <a:r>
              <a:rPr lang="en-US" dirty="0"/>
              <a:t>measured by the same assay) despite a low or </a:t>
            </a:r>
            <a:r>
              <a:rPr lang="en-US" dirty="0" smtClean="0"/>
              <a:t>normal TSH</a:t>
            </a:r>
            <a:r>
              <a:rPr lang="en-US" dirty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FFC000"/>
                </a:solidFill>
              </a:rPr>
              <a:t>2 : </a:t>
            </a:r>
            <a:r>
              <a:rPr lang="en-US" dirty="0">
                <a:solidFill>
                  <a:srgbClr val="FFC000"/>
                </a:solidFill>
              </a:rPr>
              <a:t>∅○○○</a:t>
            </a:r>
          </a:p>
        </p:txBody>
      </p:sp>
    </p:spTree>
    <p:extLst>
      <p:ext uri="{BB962C8B-B14F-4D97-AF65-F5344CB8AC3E}">
        <p14:creationId xmlns:p14="http://schemas.microsoft.com/office/powerpoint/2010/main" val="3104034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764276"/>
            <a:ext cx="8946541" cy="5484124"/>
          </a:xfrm>
        </p:spPr>
        <p:txBody>
          <a:bodyPr/>
          <a:lstStyle/>
          <a:p>
            <a:pPr lvl="0">
              <a:buClr>
                <a:srgbClr val="4F81BD"/>
              </a:buClr>
            </a:pPr>
            <a:endParaRPr lang="en-US" dirty="0" smtClean="0">
              <a:solidFill>
                <a:srgbClr val="FFFF00"/>
              </a:solidFill>
            </a:endParaRPr>
          </a:p>
          <a:p>
            <a:pPr lvl="0">
              <a:buClr>
                <a:srgbClr val="4F81BD"/>
              </a:buClr>
            </a:pPr>
            <a:r>
              <a:rPr lang="en-US" dirty="0" smtClean="0">
                <a:solidFill>
                  <a:srgbClr val="FFFF00"/>
                </a:solidFill>
              </a:rPr>
              <a:t>SerumT3 </a:t>
            </a:r>
            <a:r>
              <a:rPr lang="en-US" dirty="0">
                <a:solidFill>
                  <a:srgbClr val="FFFF00"/>
                </a:solidFill>
              </a:rPr>
              <a:t>or freeT3 (fT3) </a:t>
            </a:r>
            <a:r>
              <a:rPr lang="en-US" dirty="0">
                <a:solidFill>
                  <a:prstClr val="white"/>
                </a:solidFill>
              </a:rPr>
              <a:t>levels are generally </a:t>
            </a:r>
            <a:r>
              <a:rPr lang="en-US" dirty="0">
                <a:solidFill>
                  <a:srgbClr val="FFFF00"/>
                </a:solidFill>
              </a:rPr>
              <a:t>not helpful in diagnosing </a:t>
            </a:r>
            <a:r>
              <a:rPr lang="en-US" dirty="0" smtClean="0">
                <a:solidFill>
                  <a:srgbClr val="FFFF00"/>
                </a:solidFill>
              </a:rPr>
              <a:t>CeH</a:t>
            </a:r>
            <a:r>
              <a:rPr lang="en-US" dirty="0">
                <a:solidFill>
                  <a:prstClr val="white"/>
                </a:solidFill>
              </a:rPr>
              <a:t>; most patients with </a:t>
            </a:r>
            <a:r>
              <a:rPr lang="en-US" dirty="0" smtClean="0">
                <a:solidFill>
                  <a:prstClr val="white"/>
                </a:solidFill>
              </a:rPr>
              <a:t>CeH </a:t>
            </a:r>
            <a:r>
              <a:rPr lang="en-US" dirty="0">
                <a:solidFill>
                  <a:prstClr val="white"/>
                </a:solidFill>
              </a:rPr>
              <a:t>have low fT3 levels, but there is considerable </a:t>
            </a:r>
            <a:r>
              <a:rPr lang="en-US" dirty="0">
                <a:solidFill>
                  <a:srgbClr val="FFFF00"/>
                </a:solidFill>
              </a:rPr>
              <a:t>overlap</a:t>
            </a:r>
            <a:r>
              <a:rPr lang="en-US" dirty="0">
                <a:solidFill>
                  <a:prstClr val="white"/>
                </a:solidFill>
              </a:rPr>
              <a:t> between </a:t>
            </a:r>
            <a:r>
              <a:rPr lang="en-US" dirty="0" smtClean="0">
                <a:solidFill>
                  <a:prstClr val="white"/>
                </a:solidFill>
              </a:rPr>
              <a:t>CeH </a:t>
            </a:r>
            <a:r>
              <a:rPr lang="en-US" dirty="0">
                <a:solidFill>
                  <a:prstClr val="white"/>
                </a:solidFill>
              </a:rPr>
              <a:t>and </a:t>
            </a:r>
            <a:r>
              <a:rPr lang="en-US" dirty="0" smtClean="0">
                <a:solidFill>
                  <a:srgbClr val="FFFF00"/>
                </a:solidFill>
              </a:rPr>
              <a:t>non-CeH </a:t>
            </a:r>
            <a:r>
              <a:rPr lang="en-US" dirty="0">
                <a:solidFill>
                  <a:srgbClr val="FFFF00"/>
                </a:solidFill>
              </a:rPr>
              <a:t>patients with pituitary disease </a:t>
            </a:r>
            <a:r>
              <a:rPr lang="en-US" dirty="0">
                <a:solidFill>
                  <a:prstClr val="white"/>
                </a:solidFill>
              </a:rPr>
              <a:t>. Peripheral indices of thyroid hormone action lack sufficient sensitivity and specificity for diagnosing or monitoring</a:t>
            </a:r>
            <a:r>
              <a:rPr lang="en-US" dirty="0" smtClean="0">
                <a:solidFill>
                  <a:prstClr val="white"/>
                </a:solidFill>
              </a:rPr>
              <a:t>.</a:t>
            </a:r>
          </a:p>
          <a:p>
            <a:pPr lvl="0">
              <a:buClr>
                <a:srgbClr val="4F81BD"/>
              </a:buClr>
            </a:pPr>
            <a:endParaRPr lang="en-US" dirty="0" smtClean="0">
              <a:solidFill>
                <a:prstClr val="white"/>
              </a:solidFill>
            </a:endParaRPr>
          </a:p>
          <a:p>
            <a:pPr lvl="0">
              <a:buClr>
                <a:srgbClr val="4F81BD"/>
              </a:buClr>
            </a:pPr>
            <a:r>
              <a:rPr lang="en-US" dirty="0" smtClean="0">
                <a:solidFill>
                  <a:prstClr val="white"/>
                </a:solidFill>
              </a:rPr>
              <a:t>Recommendation </a:t>
            </a:r>
            <a:r>
              <a:rPr lang="en-US" dirty="0">
                <a:solidFill>
                  <a:prstClr val="white"/>
                </a:solidFill>
              </a:rPr>
              <a:t>12</a:t>
            </a:r>
            <a:r>
              <a:rPr lang="en-US" dirty="0">
                <a:solidFill>
                  <a:srgbClr val="FFC000"/>
                </a:solidFill>
              </a:rPr>
              <a:t>*^</a:t>
            </a:r>
          </a:p>
          <a:p>
            <a:pPr lvl="0">
              <a:buClr>
                <a:srgbClr val="4F81BD"/>
              </a:buClr>
              <a:buFont typeface="Wingdings" panose="05000000000000000000" pitchFamily="2" charset="2"/>
              <a:buChar char="q"/>
            </a:pPr>
            <a:r>
              <a:rPr lang="en-US" dirty="0">
                <a:solidFill>
                  <a:prstClr val="white"/>
                </a:solidFill>
              </a:rPr>
              <a:t>The </a:t>
            </a:r>
            <a:r>
              <a:rPr lang="en-US" dirty="0">
                <a:solidFill>
                  <a:srgbClr val="FFFF00"/>
                </a:solidFill>
              </a:rPr>
              <a:t>isolated finding of low FT3 or total T3 </a:t>
            </a:r>
            <a:r>
              <a:rPr lang="en-US" dirty="0">
                <a:solidFill>
                  <a:prstClr val="white"/>
                </a:solidFill>
              </a:rPr>
              <a:t>concentrations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prstClr val="white"/>
                </a:solidFill>
              </a:rPr>
              <a:t>is not indicative of CeH, but rather of </a:t>
            </a:r>
            <a:r>
              <a:rPr lang="en-US" dirty="0">
                <a:solidFill>
                  <a:srgbClr val="FFFF00"/>
                </a:solidFill>
              </a:rPr>
              <a:t>nonthyroidal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illness</a:t>
            </a:r>
            <a:r>
              <a:rPr lang="en-US" dirty="0">
                <a:solidFill>
                  <a:prstClr val="white"/>
                </a:solidFill>
              </a:rPr>
              <a:t> or </a:t>
            </a:r>
            <a:r>
              <a:rPr lang="en-US" dirty="0">
                <a:solidFill>
                  <a:srgbClr val="FFFF00"/>
                </a:solidFill>
              </a:rPr>
              <a:t>deiodination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defects</a:t>
            </a:r>
            <a:r>
              <a:rPr lang="en-US" dirty="0">
                <a:solidFill>
                  <a:prstClr val="white"/>
                </a:solidFill>
              </a:rPr>
              <a:t> (e.g., SBP2 gene defect).</a:t>
            </a:r>
          </a:p>
          <a:p>
            <a:pPr lvl="0">
              <a:buClr>
                <a:srgbClr val="4F81BD"/>
              </a:buCl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FFC000"/>
                </a:solidFill>
              </a:rPr>
              <a:t>1 : ∅∅○○</a:t>
            </a:r>
          </a:p>
          <a:p>
            <a:pPr lvl="0">
              <a:buClr>
                <a:srgbClr val="4F81BD"/>
              </a:buClr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66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091822"/>
            <a:ext cx="9403742" cy="5156578"/>
          </a:xfrm>
        </p:spPr>
        <p:txBody>
          <a:bodyPr>
            <a:normAutofit/>
          </a:bodyPr>
          <a:lstStyle/>
          <a:p>
            <a:r>
              <a:rPr lang="en-US" sz="2400" b="1" dirty="0"/>
              <a:t>Central hypothyroidism (CeH) and  Causes of </a:t>
            </a:r>
            <a:r>
              <a:rPr lang="en-US" sz="2400" b="1" dirty="0" smtClean="0"/>
              <a:t>CeH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Which </a:t>
            </a:r>
            <a:r>
              <a:rPr lang="en-US" sz="2400" b="1" dirty="0"/>
              <a:t>Patients Are at Risk of CeH</a:t>
            </a:r>
            <a:r>
              <a:rPr lang="en-US" sz="2400" b="1" dirty="0" smtClean="0"/>
              <a:t>?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How </a:t>
            </a:r>
            <a:r>
              <a:rPr lang="en-US" sz="2400" b="1" dirty="0"/>
              <a:t>Can CeH Be Diagnosed</a:t>
            </a:r>
            <a:r>
              <a:rPr lang="en-US" sz="2400" b="1" dirty="0" smtClean="0"/>
              <a:t>?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When </a:t>
            </a:r>
            <a:r>
              <a:rPr lang="en-US" sz="2400" b="1" dirty="0"/>
              <a:t>and How Should Genetic Analyses Be Performed</a:t>
            </a:r>
            <a:r>
              <a:rPr lang="en-US" sz="2400" b="1" dirty="0" smtClean="0"/>
              <a:t>?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How </a:t>
            </a:r>
            <a:r>
              <a:rPr lang="en-US" sz="2400" b="1" dirty="0"/>
              <a:t>Should CeH Patients Be Managed and Treated?</a:t>
            </a:r>
          </a:p>
        </p:txBody>
      </p:sp>
    </p:spTree>
    <p:extLst>
      <p:ext uri="{BB962C8B-B14F-4D97-AF65-F5344CB8AC3E}">
        <p14:creationId xmlns:p14="http://schemas.microsoft.com/office/powerpoint/2010/main" val="12065790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FFFF00"/>
                </a:solidFill>
              </a:rPr>
              <a:t>When and How Should Genetic Analyses </a:t>
            </a:r>
            <a:r>
              <a:rPr lang="en-US" sz="2800" dirty="0" smtClean="0">
                <a:solidFill>
                  <a:srgbClr val="FFFF00"/>
                </a:solidFill>
              </a:rPr>
              <a:t>Be Performed</a:t>
            </a:r>
            <a:r>
              <a:rPr lang="en-US" sz="2800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416676"/>
            <a:ext cx="9403742" cy="483172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 </a:t>
            </a:r>
            <a:r>
              <a:rPr lang="en-US" dirty="0" smtClean="0">
                <a:solidFill>
                  <a:srgbClr val="FFFF00"/>
                </a:solidFill>
              </a:rPr>
              <a:t>congenital </a:t>
            </a:r>
            <a:r>
              <a:rPr lang="en-US" dirty="0" smtClean="0"/>
              <a:t>or </a:t>
            </a:r>
            <a:r>
              <a:rPr lang="en-US" dirty="0" smtClean="0">
                <a:solidFill>
                  <a:srgbClr val="FFFF00"/>
                </a:solidFill>
              </a:rPr>
              <a:t>familial</a:t>
            </a:r>
            <a:r>
              <a:rPr lang="en-US" dirty="0" smtClean="0"/>
              <a:t> cases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</a:t>
            </a:r>
            <a:r>
              <a:rPr lang="en-US" dirty="0" smtClean="0"/>
              <a:t>n </a:t>
            </a:r>
            <a:r>
              <a:rPr lang="en-US" dirty="0"/>
              <a:t>cases of CeH onset during </a:t>
            </a:r>
            <a:r>
              <a:rPr lang="en-US" dirty="0" smtClean="0"/>
              <a:t>childhood or </a:t>
            </a:r>
            <a:r>
              <a:rPr lang="en-US" dirty="0"/>
              <a:t>at any age when the condition remains </a:t>
            </a:r>
            <a:r>
              <a:rPr lang="en-US" dirty="0" smtClean="0">
                <a:solidFill>
                  <a:srgbClr val="FFFF00"/>
                </a:solidFill>
              </a:rPr>
              <a:t>unexplained</a:t>
            </a:r>
            <a:r>
              <a:rPr lang="en-US" dirty="0"/>
              <a:t>.</a:t>
            </a:r>
            <a:r>
              <a:rPr lang="en-US" dirty="0" smtClean="0"/>
              <a:t> 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Genetic </a:t>
            </a:r>
            <a:r>
              <a:rPr lang="en-US" dirty="0"/>
              <a:t>testing can also support the diagnosis </a:t>
            </a:r>
            <a:r>
              <a:rPr lang="en-US" dirty="0" smtClean="0"/>
              <a:t>of </a:t>
            </a:r>
            <a:r>
              <a:rPr lang="en-US" dirty="0" smtClean="0">
                <a:solidFill>
                  <a:srgbClr val="FFFF00"/>
                </a:solidFill>
              </a:rPr>
              <a:t>idiopathic </a:t>
            </a:r>
            <a:r>
              <a:rPr lang="en-US" dirty="0">
                <a:solidFill>
                  <a:srgbClr val="FFFF00"/>
                </a:solidFill>
              </a:rPr>
              <a:t>mild forms </a:t>
            </a:r>
            <a:r>
              <a:rPr lang="en-US" dirty="0"/>
              <a:t>of CeH (borderline low FT4). </a:t>
            </a:r>
            <a:endParaRPr lang="en-US" dirty="0" smtClean="0"/>
          </a:p>
          <a:p>
            <a:pPr lvl="0">
              <a:buClr>
                <a:srgbClr val="4F81BD"/>
              </a:buClr>
            </a:pPr>
            <a:endParaRPr lang="en-US" dirty="0" smtClean="0">
              <a:solidFill>
                <a:prstClr val="white"/>
              </a:solidFill>
            </a:endParaRPr>
          </a:p>
          <a:p>
            <a:pPr lvl="0">
              <a:buClr>
                <a:srgbClr val="4F81BD"/>
              </a:buClr>
            </a:pPr>
            <a:r>
              <a:rPr lang="en-US" dirty="0" smtClean="0">
                <a:solidFill>
                  <a:prstClr val="white"/>
                </a:solidFill>
              </a:rPr>
              <a:t>Recommendation </a:t>
            </a:r>
            <a:r>
              <a:rPr lang="en-US" dirty="0">
                <a:solidFill>
                  <a:prstClr val="white"/>
                </a:solidFill>
              </a:rPr>
              <a:t>15</a:t>
            </a:r>
            <a:r>
              <a:rPr lang="en-US" dirty="0">
                <a:solidFill>
                  <a:srgbClr val="FFC000"/>
                </a:solidFill>
              </a:rPr>
              <a:t>*^</a:t>
            </a:r>
          </a:p>
          <a:p>
            <a:pPr lvl="0">
              <a:buClr>
                <a:srgbClr val="4F81BD"/>
              </a:buClr>
              <a:buFont typeface="Wingdings" panose="05000000000000000000" pitchFamily="2" charset="2"/>
              <a:buChar char="q"/>
            </a:pPr>
            <a:r>
              <a:rPr lang="en-US" dirty="0">
                <a:solidFill>
                  <a:prstClr val="white"/>
                </a:solidFill>
              </a:rPr>
              <a:t>We recommend genetic analyses in </a:t>
            </a:r>
            <a:r>
              <a:rPr lang="en-US" dirty="0">
                <a:solidFill>
                  <a:srgbClr val="FFFF00"/>
                </a:solidFill>
              </a:rPr>
              <a:t>congenital</a:t>
            </a:r>
            <a:r>
              <a:rPr lang="en-US" dirty="0">
                <a:solidFill>
                  <a:prstClr val="white"/>
                </a:solidFill>
              </a:rPr>
              <a:t> cases and in cases of CeH onset during </a:t>
            </a:r>
            <a:r>
              <a:rPr lang="en-US" dirty="0">
                <a:solidFill>
                  <a:srgbClr val="FFFF00"/>
                </a:solidFill>
              </a:rPr>
              <a:t>childhood or at any age </a:t>
            </a:r>
            <a:r>
              <a:rPr lang="en-US" dirty="0">
                <a:solidFill>
                  <a:prstClr val="white"/>
                </a:solidFill>
              </a:rPr>
              <a:t>when CeH remains </a:t>
            </a:r>
            <a:r>
              <a:rPr lang="en-US" dirty="0">
                <a:solidFill>
                  <a:srgbClr val="FFFF00"/>
                </a:solidFill>
              </a:rPr>
              <a:t>unexplained</a:t>
            </a:r>
            <a:r>
              <a:rPr lang="en-US" dirty="0">
                <a:solidFill>
                  <a:prstClr val="white"/>
                </a:solidFill>
              </a:rPr>
              <a:t> or to support the diagnosis of </a:t>
            </a:r>
            <a:r>
              <a:rPr lang="en-US" dirty="0">
                <a:solidFill>
                  <a:srgbClr val="FFFF00"/>
                </a:solidFill>
              </a:rPr>
              <a:t>idiopathic mild forms </a:t>
            </a:r>
            <a:r>
              <a:rPr lang="en-US" dirty="0">
                <a:solidFill>
                  <a:prstClr val="white"/>
                </a:solidFill>
              </a:rPr>
              <a:t>of CeH (borderline low FT4).</a:t>
            </a:r>
          </a:p>
          <a:p>
            <a:pPr lvl="0">
              <a:buClr>
                <a:srgbClr val="4F81BD"/>
              </a:buCl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FFC000"/>
                </a:solidFill>
              </a:rPr>
              <a:t>1 : ∅∅○○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331204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976" y="579550"/>
            <a:ext cx="9302878" cy="6025966"/>
          </a:xfrm>
        </p:spPr>
        <p:txBody>
          <a:bodyPr>
            <a:normAutofit/>
          </a:bodyPr>
          <a:lstStyle/>
          <a:p>
            <a:pPr marL="0" lvl="0" indent="0">
              <a:buClr>
                <a:srgbClr val="4F81BD"/>
              </a:buClr>
              <a:buNone/>
            </a:pPr>
            <a:r>
              <a:rPr lang="en-US" dirty="0" smtClean="0">
                <a:solidFill>
                  <a:prstClr val="white"/>
                </a:solidFill>
              </a:rPr>
              <a:t/>
            </a:r>
            <a:br>
              <a:rPr lang="en-US" dirty="0" smtClean="0">
                <a:solidFill>
                  <a:prstClr val="white"/>
                </a:solidFill>
              </a:rPr>
            </a:br>
            <a:endParaRPr lang="en-US" dirty="0" smtClean="0">
              <a:solidFill>
                <a:prstClr val="white"/>
              </a:solidFill>
            </a:endParaRPr>
          </a:p>
          <a:p>
            <a:pPr lvl="0">
              <a:buClr>
                <a:srgbClr val="4F81BD"/>
              </a:buClr>
            </a:pPr>
            <a:r>
              <a:rPr lang="en-US" dirty="0" smtClean="0">
                <a:solidFill>
                  <a:prstClr val="white"/>
                </a:solidFill>
              </a:rPr>
              <a:t>Recommendation </a:t>
            </a:r>
            <a:r>
              <a:rPr lang="en-US" dirty="0">
                <a:solidFill>
                  <a:prstClr val="white"/>
                </a:solidFill>
              </a:rPr>
              <a:t>16</a:t>
            </a:r>
            <a:r>
              <a:rPr lang="en-US" dirty="0">
                <a:solidFill>
                  <a:srgbClr val="FFC000"/>
                </a:solidFill>
              </a:rPr>
              <a:t>*^</a:t>
            </a:r>
          </a:p>
          <a:p>
            <a:pPr lvl="0">
              <a:buClr>
                <a:srgbClr val="4F81BD"/>
              </a:buClr>
              <a:buFont typeface="Wingdings" panose="05000000000000000000" pitchFamily="2" charset="2"/>
              <a:buChar char="q"/>
            </a:pPr>
            <a:r>
              <a:rPr lang="en-US" dirty="0">
                <a:solidFill>
                  <a:prstClr val="white"/>
                </a:solidFill>
              </a:rPr>
              <a:t>In </a:t>
            </a:r>
            <a:r>
              <a:rPr lang="en-US" dirty="0">
                <a:solidFill>
                  <a:srgbClr val="FFFF00"/>
                </a:solidFill>
              </a:rPr>
              <a:t>index cases</a:t>
            </a:r>
            <a:r>
              <a:rPr lang="en-US" dirty="0">
                <a:solidFill>
                  <a:prstClr val="white"/>
                </a:solidFill>
              </a:rPr>
              <a:t>, we recommend genetic analyses by </a:t>
            </a:r>
            <a:r>
              <a:rPr lang="en-US" dirty="0">
                <a:solidFill>
                  <a:srgbClr val="FFFF00"/>
                </a:solidFill>
              </a:rPr>
              <a:t>direct sequencing </a:t>
            </a:r>
            <a:r>
              <a:rPr lang="en-US" dirty="0">
                <a:solidFill>
                  <a:prstClr val="white"/>
                </a:solidFill>
              </a:rPr>
              <a:t>following a phenotype-driven approach or by </a:t>
            </a:r>
            <a:r>
              <a:rPr lang="en-US" dirty="0">
                <a:solidFill>
                  <a:srgbClr val="FFFF00"/>
                </a:solidFill>
              </a:rPr>
              <a:t>NGS using a panel of candidate </a:t>
            </a:r>
            <a:r>
              <a:rPr lang="en-US" dirty="0">
                <a:solidFill>
                  <a:prstClr val="white"/>
                </a:solidFill>
              </a:rPr>
              <a:t>genes .</a:t>
            </a:r>
          </a:p>
          <a:p>
            <a:pPr lvl="0">
              <a:buClr>
                <a:srgbClr val="4F81BD"/>
              </a:buCl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FFC000"/>
                </a:solidFill>
              </a:rPr>
              <a:t>1 : ∅∅○○</a:t>
            </a:r>
          </a:p>
          <a:p>
            <a:pPr marL="0" lvl="0" indent="0">
              <a:buClr>
                <a:srgbClr val="4F81BD"/>
              </a:buClr>
              <a:buNone/>
            </a:pPr>
            <a:endParaRPr lang="en-US" dirty="0" smtClean="0">
              <a:solidFill>
                <a:prstClr val="white"/>
              </a:solidFill>
            </a:endParaRPr>
          </a:p>
          <a:p>
            <a:pPr lvl="0">
              <a:buClr>
                <a:srgbClr val="4F81BD"/>
              </a:buClr>
            </a:pPr>
            <a:r>
              <a:rPr lang="en-US" dirty="0" smtClean="0">
                <a:solidFill>
                  <a:prstClr val="white"/>
                </a:solidFill>
              </a:rPr>
              <a:t>Recommendation </a:t>
            </a:r>
            <a:r>
              <a:rPr lang="en-US" dirty="0">
                <a:solidFill>
                  <a:prstClr val="white"/>
                </a:solidFill>
              </a:rPr>
              <a:t>17</a:t>
            </a:r>
            <a:r>
              <a:rPr lang="en-US" dirty="0">
                <a:solidFill>
                  <a:srgbClr val="FFC000"/>
                </a:solidFill>
              </a:rPr>
              <a:t>*^</a:t>
            </a:r>
          </a:p>
          <a:p>
            <a:pPr lvl="0">
              <a:buClr>
                <a:srgbClr val="4F81BD"/>
              </a:buClr>
            </a:pPr>
            <a:r>
              <a:rPr lang="en-US" dirty="0">
                <a:solidFill>
                  <a:prstClr val="white"/>
                </a:solidFill>
              </a:rPr>
              <a:t>We suggest that Whole exome or genome sequencing (WES or WGS) and/or comparative genomic hybridization (CGH</a:t>
            </a:r>
            <a:r>
              <a:rPr lang="en-US" dirty="0" smtClean="0">
                <a:solidFill>
                  <a:prstClr val="white"/>
                </a:solidFill>
              </a:rPr>
              <a:t>) </a:t>
            </a:r>
            <a:r>
              <a:rPr lang="en-US" dirty="0">
                <a:solidFill>
                  <a:prstClr val="white"/>
                </a:solidFill>
              </a:rPr>
              <a:t>array should be considered </a:t>
            </a:r>
            <a:r>
              <a:rPr lang="en-US" dirty="0">
                <a:solidFill>
                  <a:srgbClr val="FFFF00"/>
                </a:solidFill>
              </a:rPr>
              <a:t>in sporadic or familial cases </a:t>
            </a:r>
            <a:r>
              <a:rPr lang="en-US" dirty="0">
                <a:solidFill>
                  <a:prstClr val="white"/>
                </a:solidFill>
              </a:rPr>
              <a:t>of CeH </a:t>
            </a:r>
            <a:r>
              <a:rPr lang="en-US" dirty="0">
                <a:solidFill>
                  <a:srgbClr val="FFFF00"/>
                </a:solidFill>
              </a:rPr>
              <a:t>with negative candidate gene analyses</a:t>
            </a:r>
            <a:r>
              <a:rPr lang="en-US" dirty="0">
                <a:solidFill>
                  <a:prstClr val="white"/>
                </a:solidFill>
              </a:rPr>
              <a:t>.</a:t>
            </a:r>
          </a:p>
          <a:p>
            <a:pPr lvl="0">
              <a:buClr>
                <a:srgbClr val="4F81BD"/>
              </a:buCl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FFC000"/>
                </a:solidFill>
              </a:rPr>
              <a:t>2 : ∅○○○</a:t>
            </a:r>
          </a:p>
          <a:p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363184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976" y="579550"/>
            <a:ext cx="9302878" cy="5668850"/>
          </a:xfrm>
        </p:spPr>
        <p:txBody>
          <a:bodyPr>
            <a:normAutofit/>
          </a:bodyPr>
          <a:lstStyle/>
          <a:p>
            <a:pPr lvl="0">
              <a:buClr>
                <a:srgbClr val="4F81BD"/>
              </a:buClr>
            </a:pPr>
            <a:endParaRPr lang="en-US" dirty="0" smtClean="0">
              <a:solidFill>
                <a:prstClr val="white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Recommendation </a:t>
            </a:r>
            <a:r>
              <a:rPr lang="en-US" dirty="0"/>
              <a:t>18</a:t>
            </a:r>
            <a:r>
              <a:rPr lang="en-US" dirty="0">
                <a:solidFill>
                  <a:srgbClr val="FFC000"/>
                </a:solidFill>
              </a:rPr>
              <a:t>*^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When </a:t>
            </a:r>
            <a:r>
              <a:rPr lang="en-US" dirty="0">
                <a:solidFill>
                  <a:srgbClr val="FFFF00"/>
                </a:solidFill>
              </a:rPr>
              <a:t>causative mutations in candidate genes are found, </a:t>
            </a:r>
            <a:r>
              <a:rPr lang="en-US" dirty="0" smtClean="0"/>
              <a:t>we recommend </a:t>
            </a:r>
            <a:r>
              <a:rPr lang="en-US" dirty="0"/>
              <a:t>the extension of the genetic analyses to </a:t>
            </a:r>
            <a:r>
              <a:rPr lang="en-US" dirty="0">
                <a:solidFill>
                  <a:srgbClr val="FFFF00"/>
                </a:solidFill>
              </a:rPr>
              <a:t>all </a:t>
            </a:r>
            <a:r>
              <a:rPr lang="en-US" dirty="0" smtClean="0">
                <a:solidFill>
                  <a:srgbClr val="FFFF00"/>
                </a:solidFill>
              </a:rPr>
              <a:t>first-degree relatives </a:t>
            </a:r>
            <a:r>
              <a:rPr lang="en-US" dirty="0"/>
              <a:t>for (early) CeH diagnosis or to uncover the </a:t>
            </a:r>
            <a:r>
              <a:rPr lang="en-US" dirty="0" smtClean="0"/>
              <a:t>carrier status</a:t>
            </a:r>
            <a:r>
              <a:rPr lang="en-US" dirty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FFC000"/>
                </a:solidFill>
              </a:rPr>
              <a:t>1 : </a:t>
            </a:r>
            <a:r>
              <a:rPr lang="en-US" dirty="0">
                <a:solidFill>
                  <a:srgbClr val="FFC000"/>
                </a:solidFill>
              </a:rPr>
              <a:t>∅∅∅○</a:t>
            </a:r>
          </a:p>
        </p:txBody>
      </p:sp>
    </p:spTree>
    <p:extLst>
      <p:ext uri="{BB962C8B-B14F-4D97-AF65-F5344CB8AC3E}">
        <p14:creationId xmlns:p14="http://schemas.microsoft.com/office/powerpoint/2010/main" val="21376198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2" y="452718"/>
            <a:ext cx="9404722" cy="822290"/>
          </a:xfrm>
        </p:spPr>
        <p:txBody>
          <a:bodyPr/>
          <a:lstStyle/>
          <a:p>
            <a:r>
              <a:rPr lang="en-US" sz="2800" dirty="0">
                <a:solidFill>
                  <a:srgbClr val="FFFF00"/>
                </a:solidFill>
              </a:rPr>
              <a:t>How Should CeH Patients Be Managed and Treated?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378040"/>
            <a:ext cx="9403742" cy="48703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Whenever </a:t>
            </a:r>
            <a:r>
              <a:rPr lang="en-US" dirty="0"/>
              <a:t>a diagnosis of CeH is </a:t>
            </a:r>
            <a:r>
              <a:rPr lang="en-US" dirty="0" smtClean="0"/>
              <a:t>confirmed:</a:t>
            </a:r>
          </a:p>
          <a:p>
            <a:pPr lvl="0">
              <a:buClr>
                <a:srgbClr val="4F81BD"/>
              </a:buClr>
            </a:pPr>
            <a:r>
              <a:rPr lang="en-US" dirty="0" smtClean="0"/>
              <a:t> </a:t>
            </a:r>
            <a:r>
              <a:rPr lang="en-US" dirty="0">
                <a:solidFill>
                  <a:srgbClr val="FFFF00"/>
                </a:solidFill>
              </a:rPr>
              <a:t>R</a:t>
            </a:r>
            <a:r>
              <a:rPr lang="en-US" dirty="0" smtClean="0">
                <a:solidFill>
                  <a:srgbClr val="FFFF00"/>
                </a:solidFill>
              </a:rPr>
              <a:t>eplacement </a:t>
            </a:r>
            <a:r>
              <a:rPr lang="en-US" dirty="0" smtClean="0"/>
              <a:t>treatment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/>
              <a:t>can be started </a:t>
            </a:r>
            <a:r>
              <a:rPr lang="en-US" dirty="0">
                <a:solidFill>
                  <a:srgbClr val="FFFF00"/>
                </a:solidFill>
              </a:rPr>
              <a:t>only</a:t>
            </a:r>
            <a:r>
              <a:rPr lang="en-US" dirty="0"/>
              <a:t> after obtaining </a:t>
            </a:r>
            <a:r>
              <a:rPr lang="en-US" dirty="0" smtClean="0"/>
              <a:t>evidence of </a:t>
            </a:r>
            <a:r>
              <a:rPr lang="en-US" dirty="0">
                <a:solidFill>
                  <a:srgbClr val="FFFF00"/>
                </a:solidFill>
              </a:rPr>
              <a:t>conserved cortisol secretion </a:t>
            </a:r>
            <a:r>
              <a:rPr lang="en-US" dirty="0"/>
              <a:t>or </a:t>
            </a:r>
            <a:r>
              <a:rPr lang="en-US" dirty="0">
                <a:solidFill>
                  <a:srgbClr val="FFFF00"/>
                </a:solidFill>
              </a:rPr>
              <a:t>under </a:t>
            </a:r>
            <a:r>
              <a:rPr lang="en-US" dirty="0" smtClean="0">
                <a:solidFill>
                  <a:srgbClr val="FFFF00"/>
                </a:solidFill>
              </a:rPr>
              <a:t>proper hydrocortisone </a:t>
            </a:r>
            <a:r>
              <a:rPr lang="en-US" dirty="0" smtClean="0">
                <a:solidFill>
                  <a:srgbClr val="FFFF00"/>
                </a:solidFill>
              </a:rPr>
              <a:t>replacement </a:t>
            </a:r>
            <a:r>
              <a:rPr lang="en-US" dirty="0" smtClean="0"/>
              <a:t>in order </a:t>
            </a:r>
            <a:r>
              <a:rPr lang="en-US" sz="1900" dirty="0" smtClean="0">
                <a:solidFill>
                  <a:prstClr val="white"/>
                </a:solidFill>
              </a:rPr>
              <a:t>to </a:t>
            </a:r>
            <a:r>
              <a:rPr lang="en-US" sz="1900" dirty="0">
                <a:solidFill>
                  <a:prstClr val="white"/>
                </a:solidFill>
              </a:rPr>
              <a:t>prevent the possible precipitation of an adrenal </a:t>
            </a:r>
            <a:r>
              <a:rPr lang="en-US" sz="1900" dirty="0" smtClean="0">
                <a:solidFill>
                  <a:prstClr val="white"/>
                </a:solidFill>
              </a:rPr>
              <a:t>crisis.</a:t>
            </a:r>
            <a:endParaRPr lang="en-US" sz="1900" dirty="0">
              <a:solidFill>
                <a:prstClr val="white"/>
              </a:solidFill>
            </a:endParaRPr>
          </a:p>
          <a:p>
            <a:endParaRPr lang="en-US" dirty="0" smtClean="0"/>
          </a:p>
          <a:p>
            <a:pPr lvl="0">
              <a:buClr>
                <a:srgbClr val="4F81BD"/>
              </a:buClr>
            </a:pPr>
            <a:r>
              <a:rPr lang="en-US" dirty="0">
                <a:solidFill>
                  <a:prstClr val="white"/>
                </a:solidFill>
              </a:rPr>
              <a:t>This is because thyroid hormone </a:t>
            </a:r>
            <a:r>
              <a:rPr lang="en-US" dirty="0">
                <a:solidFill>
                  <a:srgbClr val="FFFF00"/>
                </a:solidFill>
              </a:rPr>
              <a:t>accelerates endogenous cortisol clearance </a:t>
            </a:r>
            <a:r>
              <a:rPr lang="en-US" dirty="0">
                <a:solidFill>
                  <a:prstClr val="white"/>
                </a:solidFill>
              </a:rPr>
              <a:t>and </a:t>
            </a:r>
            <a:r>
              <a:rPr lang="en-US" dirty="0">
                <a:solidFill>
                  <a:srgbClr val="FFFF00"/>
                </a:solidFill>
              </a:rPr>
              <a:t>increased cortisol need </a:t>
            </a:r>
            <a:r>
              <a:rPr lang="en-US" dirty="0" smtClean="0">
                <a:solidFill>
                  <a:prstClr val="white"/>
                </a:solidFill>
              </a:rPr>
              <a:t>could </a:t>
            </a:r>
            <a:r>
              <a:rPr lang="en-US" dirty="0">
                <a:solidFill>
                  <a:srgbClr val="FFFF00"/>
                </a:solidFill>
              </a:rPr>
              <a:t>unmask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insufficient cortisol </a:t>
            </a:r>
            <a:r>
              <a:rPr lang="en-US" dirty="0">
                <a:solidFill>
                  <a:prstClr val="white"/>
                </a:solidFill>
              </a:rPr>
              <a:t>production and precipitate </a:t>
            </a:r>
            <a:r>
              <a:rPr lang="en-US" dirty="0" smtClean="0">
                <a:solidFill>
                  <a:srgbClr val="FFFF00"/>
                </a:solidFill>
              </a:rPr>
              <a:t>AC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smtClean="0">
                <a:solidFill>
                  <a:prstClr val="white"/>
                </a:solidFill>
              </a:rPr>
              <a:t>as </a:t>
            </a:r>
            <a:r>
              <a:rPr lang="en-US" dirty="0">
                <a:solidFill>
                  <a:prstClr val="white"/>
                </a:solidFill>
              </a:rPr>
              <a:t>a result of an </a:t>
            </a:r>
            <a:r>
              <a:rPr lang="en-US" dirty="0">
                <a:solidFill>
                  <a:srgbClr val="FFFF00"/>
                </a:solidFill>
              </a:rPr>
              <a:t>increased basal metabolic </a:t>
            </a:r>
            <a:r>
              <a:rPr lang="en-US" dirty="0">
                <a:solidFill>
                  <a:prstClr val="white"/>
                </a:solidFill>
              </a:rPr>
              <a:t>rate after thyroxine replacement</a:t>
            </a:r>
            <a:r>
              <a:rPr lang="en-US" dirty="0" smtClean="0">
                <a:solidFill>
                  <a:prstClr val="white"/>
                </a:solidFill>
              </a:rPr>
              <a:t>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However</a:t>
            </a:r>
            <a:r>
              <a:rPr lang="en-US" dirty="0" smtClean="0"/>
              <a:t>, replacement </a:t>
            </a:r>
            <a:r>
              <a:rPr lang="en-US" dirty="0"/>
              <a:t>with thyroid hormone </a:t>
            </a:r>
            <a:r>
              <a:rPr lang="en-US" dirty="0">
                <a:solidFill>
                  <a:srgbClr val="FFFF00"/>
                </a:solidFill>
              </a:rPr>
              <a:t>should not be </a:t>
            </a:r>
            <a:r>
              <a:rPr lang="en-US" dirty="0" smtClean="0">
                <a:solidFill>
                  <a:srgbClr val="FFFF00"/>
                </a:solidFill>
              </a:rPr>
              <a:t>delayed in </a:t>
            </a:r>
            <a:r>
              <a:rPr lang="en-US" dirty="0">
                <a:solidFill>
                  <a:srgbClr val="FFFF00"/>
                </a:solidFill>
              </a:rPr>
              <a:t>newborns and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infants</a:t>
            </a:r>
            <a:r>
              <a:rPr lang="en-US" dirty="0"/>
              <a:t> with </a:t>
            </a:r>
            <a:r>
              <a:rPr lang="en-US" dirty="0">
                <a:solidFill>
                  <a:srgbClr val="FFFF00"/>
                </a:solidFill>
              </a:rPr>
              <a:t>symptomatic CeH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</a:p>
          <a:p>
            <a:pPr lvl="0">
              <a:buClr>
                <a:srgbClr val="4F81BD"/>
              </a:buClr>
            </a:pPr>
            <a:endParaRPr lang="en-US" dirty="0" smtClean="0">
              <a:solidFill>
                <a:prstClr val="white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7770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976" y="579550"/>
            <a:ext cx="9302878" cy="56688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Recommendation </a:t>
            </a:r>
            <a:r>
              <a:rPr lang="en-US" dirty="0"/>
              <a:t>20</a:t>
            </a:r>
            <a:r>
              <a:rPr lang="en-US" dirty="0">
                <a:solidFill>
                  <a:srgbClr val="FFC000"/>
                </a:solidFill>
              </a:rPr>
              <a:t>*^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In CeH patients, we recommend starting replacement </a:t>
            </a:r>
            <a:r>
              <a:rPr lang="en-US" dirty="0" smtClean="0"/>
              <a:t>treatment with </a:t>
            </a:r>
            <a:r>
              <a:rPr lang="en-US" dirty="0"/>
              <a:t>L-T4 </a:t>
            </a:r>
            <a:r>
              <a:rPr lang="en-US" dirty="0">
                <a:solidFill>
                  <a:srgbClr val="FFFF00"/>
                </a:solidFill>
              </a:rPr>
              <a:t>only after evidence of conserved cortisol </a:t>
            </a:r>
            <a:r>
              <a:rPr lang="en-US" dirty="0" smtClean="0"/>
              <a:t>secretion. </a:t>
            </a: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If </a:t>
            </a:r>
            <a:r>
              <a:rPr lang="en-US" dirty="0"/>
              <a:t>coexistent central adrenal insufficiency </a:t>
            </a:r>
            <a:r>
              <a:rPr lang="en-US" dirty="0">
                <a:solidFill>
                  <a:srgbClr val="FFFF00"/>
                </a:solidFill>
              </a:rPr>
              <a:t>is not ruled out</a:t>
            </a:r>
            <a:r>
              <a:rPr lang="en-US" dirty="0"/>
              <a:t>, </a:t>
            </a:r>
            <a:r>
              <a:rPr lang="en-US" dirty="0" smtClean="0"/>
              <a:t>thyroid replacement </a:t>
            </a:r>
            <a:r>
              <a:rPr lang="en-US" dirty="0"/>
              <a:t>must be started </a:t>
            </a:r>
            <a:r>
              <a:rPr lang="en-US" dirty="0">
                <a:solidFill>
                  <a:srgbClr val="FFFF00"/>
                </a:solidFill>
              </a:rPr>
              <a:t>after steroid therapy</a:t>
            </a:r>
            <a:r>
              <a:rPr lang="en-US" dirty="0"/>
              <a:t> in order to </a:t>
            </a:r>
            <a:r>
              <a:rPr lang="en-US" dirty="0" smtClean="0"/>
              <a:t>prevent the </a:t>
            </a:r>
            <a:r>
              <a:rPr lang="en-US" dirty="0"/>
              <a:t>possible induction of an adrenal crisis.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FFC000"/>
                </a:solidFill>
              </a:rPr>
              <a:t>1 : </a:t>
            </a:r>
            <a:r>
              <a:rPr lang="en-US" dirty="0" smtClean="0">
                <a:solidFill>
                  <a:srgbClr val="FFC000"/>
                </a:solidFill>
              </a:rPr>
              <a:t>∅∅∅∅</a:t>
            </a:r>
          </a:p>
          <a:p>
            <a:pPr marL="0" indent="0">
              <a:buNone/>
            </a:pPr>
            <a:r>
              <a:rPr lang="en-US" dirty="0">
                <a:solidFill>
                  <a:srgbClr val="EEECE1"/>
                </a:solidFill>
              </a:rPr>
              <a:t/>
            </a:r>
            <a:br>
              <a:rPr lang="en-US" dirty="0">
                <a:solidFill>
                  <a:srgbClr val="EEECE1"/>
                </a:solidFill>
              </a:rPr>
            </a:br>
            <a:r>
              <a:rPr lang="en-US" dirty="0">
                <a:solidFill>
                  <a:srgbClr val="EEECE1"/>
                </a:solidFill>
              </a:rPr>
              <a:t>An </a:t>
            </a:r>
            <a:r>
              <a:rPr lang="en-US" b="1" dirty="0">
                <a:solidFill>
                  <a:srgbClr val="EEECE1"/>
                </a:solidFill>
              </a:rPr>
              <a:t>Endocrine</a:t>
            </a:r>
            <a:r>
              <a:rPr lang="en-US" dirty="0">
                <a:solidFill>
                  <a:srgbClr val="EEECE1"/>
                </a:solidFill>
              </a:rPr>
              <a:t> </a:t>
            </a:r>
            <a:r>
              <a:rPr lang="en-US" b="1" dirty="0">
                <a:solidFill>
                  <a:srgbClr val="EEECE1"/>
                </a:solidFill>
              </a:rPr>
              <a:t>Society</a:t>
            </a:r>
            <a:r>
              <a:rPr lang="en-US" dirty="0">
                <a:solidFill>
                  <a:srgbClr val="EEECE1"/>
                </a:solidFill>
              </a:rPr>
              <a:t> Clinical Practice </a:t>
            </a:r>
            <a:r>
              <a:rPr lang="en-US" dirty="0" smtClean="0">
                <a:solidFill>
                  <a:srgbClr val="EEECE1"/>
                </a:solidFill>
              </a:rPr>
              <a:t>Guideline</a:t>
            </a:r>
            <a:endParaRPr lang="en-US" b="1" dirty="0">
              <a:solidFill>
                <a:prstClr val="white"/>
              </a:solidFill>
            </a:endParaRPr>
          </a:p>
          <a:p>
            <a:pPr lvl="0">
              <a:buClr>
                <a:srgbClr val="4F81BD"/>
              </a:buClr>
            </a:pPr>
            <a:r>
              <a:rPr lang="en-US" dirty="0">
                <a:solidFill>
                  <a:prstClr val="white"/>
                </a:solidFill>
              </a:rPr>
              <a:t>We suggest evaluating patients with CeH for AI </a:t>
            </a:r>
            <a:r>
              <a:rPr lang="en-US" dirty="0">
                <a:solidFill>
                  <a:srgbClr val="FFFF00"/>
                </a:solidFill>
              </a:rPr>
              <a:t>before starting L-T4 therapy</a:t>
            </a:r>
            <a:r>
              <a:rPr lang="en-US" dirty="0">
                <a:solidFill>
                  <a:prstClr val="white"/>
                </a:solidFill>
              </a:rPr>
              <a:t>. If this is not feasible, clinicians should prescribe </a:t>
            </a:r>
            <a:r>
              <a:rPr lang="en-US" dirty="0">
                <a:solidFill>
                  <a:srgbClr val="FFFF00"/>
                </a:solidFill>
              </a:rPr>
              <a:t>empiric  GC therapy </a:t>
            </a:r>
            <a:r>
              <a:rPr lang="en-US" dirty="0">
                <a:solidFill>
                  <a:prstClr val="white"/>
                </a:solidFill>
              </a:rPr>
              <a:t>in patients with </a:t>
            </a:r>
            <a:r>
              <a:rPr lang="en-US" dirty="0">
                <a:solidFill>
                  <a:srgbClr val="FFFF00"/>
                </a:solidFill>
              </a:rPr>
              <a:t>CeH who are starting L-T4 therapy until there is a definitive evaluation for AI</a:t>
            </a:r>
            <a:r>
              <a:rPr lang="en-US" dirty="0">
                <a:solidFill>
                  <a:prstClr val="white"/>
                </a:solidFill>
              </a:rPr>
              <a:t>. (</a:t>
            </a:r>
            <a:r>
              <a:rPr lang="en-US" dirty="0">
                <a:solidFill>
                  <a:srgbClr val="FFC000"/>
                </a:solidFill>
              </a:rPr>
              <a:t>2QQEE</a:t>
            </a:r>
            <a:r>
              <a:rPr lang="en-US" dirty="0">
                <a:solidFill>
                  <a:prstClr val="white"/>
                </a:solidFill>
              </a:rPr>
              <a:t>)</a:t>
            </a:r>
          </a:p>
          <a:p>
            <a:pPr marL="0" indent="0">
              <a:buNone/>
            </a:pP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4130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695460"/>
            <a:ext cx="9347894" cy="555294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Treatment </a:t>
            </a:r>
            <a:r>
              <a:rPr lang="en-US" dirty="0"/>
              <a:t>of CeH should </a:t>
            </a:r>
            <a:r>
              <a:rPr lang="en-US" dirty="0">
                <a:solidFill>
                  <a:srgbClr val="FFFF00"/>
                </a:solidFill>
              </a:rPr>
              <a:t>restore</a:t>
            </a:r>
            <a:r>
              <a:rPr lang="en-US" dirty="0"/>
              <a:t> appropriate </a:t>
            </a:r>
            <a:r>
              <a:rPr lang="en-US" dirty="0" smtClean="0"/>
              <a:t>serum concentrations </a:t>
            </a:r>
            <a:r>
              <a:rPr lang="en-US" dirty="0"/>
              <a:t>of </a:t>
            </a:r>
            <a:r>
              <a:rPr lang="en-US" dirty="0">
                <a:solidFill>
                  <a:srgbClr val="FFFF00"/>
                </a:solidFill>
              </a:rPr>
              <a:t>thyroid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hormones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Since the only </a:t>
            </a:r>
            <a:r>
              <a:rPr lang="en-US" dirty="0" smtClean="0"/>
              <a:t>trial comparing </a:t>
            </a:r>
            <a:r>
              <a:rPr lang="en-US" dirty="0"/>
              <a:t>standard levothyroxine (</a:t>
            </a:r>
            <a:r>
              <a:rPr lang="en-US" dirty="0">
                <a:solidFill>
                  <a:srgbClr val="FFFF00"/>
                </a:solidFill>
              </a:rPr>
              <a:t>L-T4</a:t>
            </a:r>
            <a:r>
              <a:rPr lang="en-US" dirty="0"/>
              <a:t>) and </a:t>
            </a:r>
            <a:r>
              <a:rPr lang="en-US" dirty="0">
                <a:solidFill>
                  <a:srgbClr val="FFFF00"/>
                </a:solidFill>
              </a:rPr>
              <a:t>L-T4</a:t>
            </a:r>
            <a:r>
              <a:rPr lang="en-US" dirty="0"/>
              <a:t> </a:t>
            </a:r>
            <a:r>
              <a:rPr lang="en-US" dirty="0" smtClean="0">
                <a:solidFill>
                  <a:srgbClr val="FFFF00"/>
                </a:solidFill>
              </a:rPr>
              <a:t>+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L-T3</a:t>
            </a:r>
            <a:r>
              <a:rPr lang="en-US" dirty="0" smtClean="0"/>
              <a:t> </a:t>
            </a:r>
            <a:r>
              <a:rPr lang="en-US" dirty="0"/>
              <a:t>combination therapy in CeH did not prove a </a:t>
            </a:r>
            <a:r>
              <a:rPr lang="en-US" dirty="0" smtClean="0"/>
              <a:t>superior efficacy </a:t>
            </a:r>
            <a:r>
              <a:rPr lang="en-US" dirty="0"/>
              <a:t>of the </a:t>
            </a:r>
            <a:r>
              <a:rPr lang="en-US" dirty="0" smtClean="0"/>
              <a:t>combination, </a:t>
            </a:r>
            <a:r>
              <a:rPr lang="en-US" dirty="0"/>
              <a:t>it is </a:t>
            </a:r>
            <a:r>
              <a:rPr lang="en-US" dirty="0" smtClean="0"/>
              <a:t>recommended that </a:t>
            </a:r>
            <a:r>
              <a:rPr lang="en-US" dirty="0">
                <a:solidFill>
                  <a:srgbClr val="FFFF00"/>
                </a:solidFill>
              </a:rPr>
              <a:t>L-T4 monotherapy </a:t>
            </a:r>
            <a:r>
              <a:rPr lang="en-US" dirty="0"/>
              <a:t>remains the </a:t>
            </a:r>
            <a:r>
              <a:rPr lang="en-US" dirty="0">
                <a:solidFill>
                  <a:srgbClr val="FFFF00"/>
                </a:solidFill>
              </a:rPr>
              <a:t>standard</a:t>
            </a:r>
            <a:r>
              <a:rPr lang="en-US" dirty="0"/>
              <a:t> </a:t>
            </a:r>
            <a:r>
              <a:rPr lang="en-US" dirty="0" smtClean="0"/>
              <a:t>treatment for </a:t>
            </a:r>
            <a:r>
              <a:rPr lang="en-US" dirty="0" smtClean="0"/>
              <a:t>hypothyroidism, </a:t>
            </a:r>
            <a:r>
              <a:rPr lang="en-US" dirty="0"/>
              <a:t>in </a:t>
            </a:r>
            <a:r>
              <a:rPr lang="en-US" dirty="0" smtClean="0"/>
              <a:t>accordance with </a:t>
            </a:r>
            <a:r>
              <a:rPr lang="en-US" dirty="0"/>
              <a:t>the American Thyroid Association </a:t>
            </a:r>
            <a:r>
              <a:rPr lang="en-US" dirty="0" smtClean="0"/>
              <a:t>guidelines.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>
                <a:solidFill>
                  <a:srgbClr val="FFFF00"/>
                </a:solidFill>
              </a:rPr>
              <a:t>L-T4 + L-T3 combination </a:t>
            </a:r>
            <a:r>
              <a:rPr lang="en-US" dirty="0"/>
              <a:t>therapy might be </a:t>
            </a:r>
            <a:r>
              <a:rPr lang="en-US" dirty="0" smtClean="0"/>
              <a:t>considered as </a:t>
            </a:r>
            <a:r>
              <a:rPr lang="en-US" dirty="0"/>
              <a:t>an </a:t>
            </a:r>
            <a:r>
              <a:rPr lang="en-US" dirty="0">
                <a:solidFill>
                  <a:srgbClr val="FFFF00"/>
                </a:solidFill>
              </a:rPr>
              <a:t>experimental</a:t>
            </a:r>
            <a:r>
              <a:rPr lang="en-US" dirty="0"/>
              <a:t> approach in </a:t>
            </a:r>
            <a:r>
              <a:rPr lang="en-US" dirty="0">
                <a:solidFill>
                  <a:srgbClr val="FFFF00"/>
                </a:solidFill>
              </a:rPr>
              <a:t>compliant</a:t>
            </a:r>
            <a:r>
              <a:rPr lang="en-US" dirty="0"/>
              <a:t> </a:t>
            </a:r>
            <a:r>
              <a:rPr lang="en-US" dirty="0" smtClean="0"/>
              <a:t>L-T4- treated </a:t>
            </a:r>
            <a:r>
              <a:rPr lang="en-US" dirty="0"/>
              <a:t>hypothyroid patients who have persistent </a:t>
            </a:r>
            <a:r>
              <a:rPr lang="en-US" dirty="0" smtClean="0"/>
              <a:t>complaints despite </a:t>
            </a:r>
            <a:r>
              <a:rPr lang="en-US" dirty="0"/>
              <a:t>adequate FT4 concentrations, </a:t>
            </a:r>
            <a:r>
              <a:rPr lang="en-US" dirty="0" smtClean="0"/>
              <a:t>following the </a:t>
            </a:r>
            <a:r>
              <a:rPr lang="en-US" dirty="0"/>
              <a:t>ETA </a:t>
            </a:r>
            <a:r>
              <a:rPr lang="en-US" dirty="0" smtClean="0"/>
              <a:t>guidance. </a:t>
            </a:r>
          </a:p>
          <a:p>
            <a:pPr lvl="0">
              <a:buClr>
                <a:srgbClr val="4F81BD"/>
              </a:buClr>
            </a:pPr>
            <a:endParaRPr lang="en-US" sz="1900" dirty="0" smtClean="0">
              <a:solidFill>
                <a:prstClr val="white"/>
              </a:solidFill>
            </a:endParaRPr>
          </a:p>
          <a:p>
            <a:pPr lvl="0">
              <a:buClr>
                <a:srgbClr val="4F81BD"/>
              </a:buClr>
            </a:pPr>
            <a:r>
              <a:rPr lang="en-US" sz="1900" dirty="0" smtClean="0">
                <a:solidFill>
                  <a:prstClr val="white"/>
                </a:solidFill>
              </a:rPr>
              <a:t>Recommendation </a:t>
            </a:r>
            <a:r>
              <a:rPr lang="en-US" sz="1900" dirty="0">
                <a:solidFill>
                  <a:prstClr val="white"/>
                </a:solidFill>
              </a:rPr>
              <a:t>19</a:t>
            </a:r>
            <a:r>
              <a:rPr lang="en-US" sz="1900" dirty="0">
                <a:solidFill>
                  <a:srgbClr val="FFC000"/>
                </a:solidFill>
              </a:rPr>
              <a:t>*^</a:t>
            </a:r>
          </a:p>
          <a:p>
            <a:pPr lvl="0">
              <a:buClr>
                <a:srgbClr val="4F81BD"/>
              </a:buClr>
              <a:buFont typeface="Wingdings" panose="05000000000000000000" pitchFamily="2" charset="2"/>
              <a:buChar char="q"/>
            </a:pPr>
            <a:r>
              <a:rPr lang="en-US" sz="1900" dirty="0">
                <a:solidFill>
                  <a:prstClr val="white"/>
                </a:solidFill>
              </a:rPr>
              <a:t>We recommend </a:t>
            </a:r>
            <a:r>
              <a:rPr lang="en-US" sz="1900" dirty="0">
                <a:solidFill>
                  <a:srgbClr val="FFFF00"/>
                </a:solidFill>
              </a:rPr>
              <a:t>L-T4</a:t>
            </a:r>
            <a:r>
              <a:rPr lang="en-US" sz="1900" dirty="0">
                <a:solidFill>
                  <a:prstClr val="white"/>
                </a:solidFill>
              </a:rPr>
              <a:t> as </a:t>
            </a:r>
            <a:r>
              <a:rPr lang="en-US" sz="1900" dirty="0">
                <a:solidFill>
                  <a:srgbClr val="FFFF00"/>
                </a:solidFill>
              </a:rPr>
              <a:t>first-line</a:t>
            </a:r>
            <a:r>
              <a:rPr lang="en-US" sz="1900" dirty="0">
                <a:solidFill>
                  <a:prstClr val="white"/>
                </a:solidFill>
              </a:rPr>
              <a:t> treatment of CeH.</a:t>
            </a:r>
          </a:p>
          <a:p>
            <a:pPr lvl="0">
              <a:buClr>
                <a:srgbClr val="4F81BD"/>
              </a:buClr>
              <a:buFont typeface="Wingdings" panose="05000000000000000000" pitchFamily="2" charset="2"/>
              <a:buChar char="q"/>
            </a:pPr>
            <a:r>
              <a:rPr lang="en-US" sz="1900" dirty="0">
                <a:solidFill>
                  <a:srgbClr val="FFC000"/>
                </a:solidFill>
              </a:rPr>
              <a:t>1 : ∅∅∅∅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5813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798" y="341193"/>
            <a:ext cx="9422056" cy="6209731"/>
          </a:xfrm>
        </p:spPr>
        <p:txBody>
          <a:bodyPr>
            <a:normAutofit/>
          </a:bodyPr>
          <a:lstStyle/>
          <a:p>
            <a:pPr lvl="0">
              <a:buClr>
                <a:srgbClr val="4F81BD"/>
              </a:buClr>
            </a:pPr>
            <a:endParaRPr lang="en-US" dirty="0" smtClean="0">
              <a:solidFill>
                <a:prstClr val="white"/>
              </a:solidFill>
            </a:endParaRPr>
          </a:p>
          <a:p>
            <a:pPr lvl="0">
              <a:buClr>
                <a:srgbClr val="4F81BD"/>
              </a:buClr>
            </a:pPr>
            <a:endParaRPr lang="en-US" dirty="0" smtClean="0">
              <a:solidFill>
                <a:prstClr val="white"/>
              </a:solidFill>
            </a:endParaRPr>
          </a:p>
          <a:p>
            <a:pPr lvl="0">
              <a:buClr>
                <a:srgbClr val="4F81BD"/>
              </a:buClr>
            </a:pPr>
            <a:r>
              <a:rPr lang="en-US" dirty="0" smtClean="0">
                <a:solidFill>
                  <a:prstClr val="white"/>
                </a:solidFill>
              </a:rPr>
              <a:t>However</a:t>
            </a:r>
            <a:r>
              <a:rPr lang="en-US" dirty="0">
                <a:solidFill>
                  <a:prstClr val="white"/>
                </a:solidFill>
              </a:rPr>
              <a:t>, </a:t>
            </a:r>
            <a:r>
              <a:rPr lang="en-US" dirty="0">
                <a:solidFill>
                  <a:srgbClr val="FFFF00"/>
                </a:solidFill>
              </a:rPr>
              <a:t>in CeH </a:t>
            </a:r>
            <a:r>
              <a:rPr lang="en-US" dirty="0">
                <a:solidFill>
                  <a:prstClr val="white"/>
                </a:solidFill>
              </a:rPr>
              <a:t>where </a:t>
            </a:r>
            <a:r>
              <a:rPr lang="en-US" dirty="0">
                <a:solidFill>
                  <a:srgbClr val="FFFF00"/>
                </a:solidFill>
              </a:rPr>
              <a:t>TSH is an unreliable monitor </a:t>
            </a:r>
            <a:r>
              <a:rPr lang="en-US" dirty="0">
                <a:solidFill>
                  <a:prstClr val="white"/>
                </a:solidFill>
              </a:rPr>
              <a:t>of thyroid hormone status, the </a:t>
            </a:r>
            <a:r>
              <a:rPr lang="en-US" dirty="0">
                <a:solidFill>
                  <a:srgbClr val="FFFF00"/>
                </a:solidFill>
              </a:rPr>
              <a:t>risk of overtreatment </a:t>
            </a:r>
            <a:r>
              <a:rPr lang="en-US" dirty="0">
                <a:solidFill>
                  <a:prstClr val="white"/>
                </a:solidFill>
              </a:rPr>
              <a:t>by this approach is far higher than in primary hypothyroidism</a:t>
            </a:r>
            <a:r>
              <a:rPr lang="en-US" dirty="0" smtClean="0">
                <a:solidFill>
                  <a:prstClr val="white"/>
                </a:solidFill>
              </a:rPr>
              <a:t>.</a:t>
            </a:r>
          </a:p>
          <a:p>
            <a:pPr lvl="0">
              <a:buClr>
                <a:srgbClr val="4F81BD"/>
              </a:buClr>
            </a:pPr>
            <a:r>
              <a:rPr lang="en-US" dirty="0" smtClean="0">
                <a:solidFill>
                  <a:prstClr val="white"/>
                </a:solidFill>
              </a:rPr>
              <a:t>In </a:t>
            </a:r>
            <a:r>
              <a:rPr lang="en-US" dirty="0">
                <a:solidFill>
                  <a:srgbClr val="FFFF00"/>
                </a:solidFill>
              </a:rPr>
              <a:t>children and young </a:t>
            </a:r>
            <a:r>
              <a:rPr lang="en-US" dirty="0">
                <a:solidFill>
                  <a:prstClr val="white"/>
                </a:solidFill>
              </a:rPr>
              <a:t>adults, a </a:t>
            </a:r>
            <a:r>
              <a:rPr lang="en-US" dirty="0">
                <a:solidFill>
                  <a:srgbClr val="FFFF00"/>
                </a:solidFill>
              </a:rPr>
              <a:t>starting full replacement dose </a:t>
            </a:r>
            <a:r>
              <a:rPr lang="en-US" dirty="0">
                <a:solidFill>
                  <a:prstClr val="white"/>
                </a:solidFill>
              </a:rPr>
              <a:t>of L-T4 can generally be advised when commencing treatment. </a:t>
            </a:r>
            <a:endParaRPr lang="en-US" dirty="0" smtClean="0">
              <a:solidFill>
                <a:prstClr val="white"/>
              </a:solidFill>
            </a:endParaRPr>
          </a:p>
          <a:p>
            <a:pPr lvl="0">
              <a:buClr>
                <a:srgbClr val="4F81BD"/>
              </a:buClr>
            </a:pPr>
            <a:endParaRPr lang="en-US" dirty="0" smtClean="0">
              <a:solidFill>
                <a:prstClr val="white"/>
              </a:solidFill>
            </a:endParaRPr>
          </a:p>
          <a:p>
            <a:pPr lvl="0">
              <a:buClr>
                <a:srgbClr val="4F81BD"/>
              </a:buClr>
            </a:pPr>
            <a:endParaRPr lang="en-US" dirty="0" smtClean="0">
              <a:solidFill>
                <a:prstClr val="white"/>
              </a:solidFill>
            </a:endParaRPr>
          </a:p>
          <a:p>
            <a:pPr lvl="0">
              <a:buClr>
                <a:srgbClr val="4F81BD"/>
              </a:buClr>
            </a:pPr>
            <a:r>
              <a:rPr lang="en-US" dirty="0" smtClean="0">
                <a:solidFill>
                  <a:prstClr val="white"/>
                </a:solidFill>
              </a:rPr>
              <a:t>Recommendation </a:t>
            </a:r>
            <a:r>
              <a:rPr lang="en-US" dirty="0">
                <a:solidFill>
                  <a:prstClr val="white"/>
                </a:solidFill>
              </a:rPr>
              <a:t>21</a:t>
            </a:r>
            <a:r>
              <a:rPr lang="en-US" dirty="0">
                <a:solidFill>
                  <a:srgbClr val="FFC000"/>
                </a:solidFill>
              </a:rPr>
              <a:t>*</a:t>
            </a:r>
          </a:p>
          <a:p>
            <a:pPr lvl="0">
              <a:buClr>
                <a:srgbClr val="4F81BD"/>
              </a:buClr>
              <a:buFont typeface="Wingdings" panose="05000000000000000000" pitchFamily="2" charset="2"/>
              <a:buChar char="q"/>
            </a:pPr>
            <a:r>
              <a:rPr lang="en-US" dirty="0">
                <a:solidFill>
                  <a:prstClr val="white"/>
                </a:solidFill>
              </a:rPr>
              <a:t>In </a:t>
            </a:r>
            <a:r>
              <a:rPr lang="en-US" dirty="0">
                <a:solidFill>
                  <a:srgbClr val="FFFF00"/>
                </a:solidFill>
              </a:rPr>
              <a:t>congenital</a:t>
            </a:r>
            <a:r>
              <a:rPr lang="en-US" dirty="0">
                <a:solidFill>
                  <a:prstClr val="white"/>
                </a:solidFill>
              </a:rPr>
              <a:t> and </a:t>
            </a:r>
            <a:r>
              <a:rPr lang="en-US" dirty="0">
                <a:solidFill>
                  <a:srgbClr val="FFFF00"/>
                </a:solidFill>
              </a:rPr>
              <a:t>severe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forms</a:t>
            </a:r>
            <a:r>
              <a:rPr lang="en-US" dirty="0">
                <a:solidFill>
                  <a:prstClr val="white"/>
                </a:solidFill>
              </a:rPr>
              <a:t> of CeH (e.g., </a:t>
            </a:r>
            <a:r>
              <a:rPr lang="en-US" dirty="0">
                <a:solidFill>
                  <a:srgbClr val="FFFF00"/>
                </a:solidFill>
              </a:rPr>
              <a:t>TSH</a:t>
            </a:r>
            <a:r>
              <a:rPr lang="el-GR" dirty="0">
                <a:solidFill>
                  <a:srgbClr val="FFFF00"/>
                </a:solidFill>
              </a:rPr>
              <a:t>β </a:t>
            </a:r>
            <a:r>
              <a:rPr lang="en-US" dirty="0">
                <a:solidFill>
                  <a:srgbClr val="FFFF00"/>
                </a:solidFill>
              </a:rPr>
              <a:t>mutations</a:t>
            </a:r>
            <a:r>
              <a:rPr lang="en-US" dirty="0">
                <a:solidFill>
                  <a:prstClr val="white"/>
                </a:solidFill>
              </a:rPr>
              <a:t>), we recommend starting L-T4 treatment </a:t>
            </a:r>
            <a:r>
              <a:rPr lang="en-US" dirty="0">
                <a:solidFill>
                  <a:srgbClr val="FFFF00"/>
                </a:solidFill>
              </a:rPr>
              <a:t>as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soon as possible </a:t>
            </a:r>
            <a:r>
              <a:rPr lang="en-US" dirty="0">
                <a:solidFill>
                  <a:prstClr val="white"/>
                </a:solidFill>
              </a:rPr>
              <a:t>(optimally </a:t>
            </a:r>
            <a:r>
              <a:rPr lang="en-US" dirty="0">
                <a:solidFill>
                  <a:srgbClr val="FFFF00"/>
                </a:solidFill>
              </a:rPr>
              <a:t>within 2 weeks after birth</a:t>
            </a:r>
            <a:r>
              <a:rPr lang="en-US" dirty="0">
                <a:solidFill>
                  <a:prstClr val="white"/>
                </a:solidFill>
              </a:rPr>
              <a:t>) at doses used also for primary congenital hypothyroidism (</a:t>
            </a:r>
            <a:r>
              <a:rPr lang="en-US" dirty="0">
                <a:solidFill>
                  <a:srgbClr val="FFFF00"/>
                </a:solidFill>
              </a:rPr>
              <a:t>10–12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l-GR" dirty="0">
                <a:solidFill>
                  <a:prstClr val="white"/>
                </a:solidFill>
              </a:rPr>
              <a:t>μ</a:t>
            </a:r>
            <a:r>
              <a:rPr lang="en-US" dirty="0">
                <a:solidFill>
                  <a:prstClr val="white"/>
                </a:solidFill>
              </a:rPr>
              <a:t>g/kg bw/day), in order to rapidly rescue serum </a:t>
            </a:r>
            <a:r>
              <a:rPr lang="en-US" dirty="0">
                <a:solidFill>
                  <a:srgbClr val="FFFF00"/>
                </a:solidFill>
              </a:rPr>
              <a:t>FT4 levels to normal </a:t>
            </a:r>
            <a:r>
              <a:rPr lang="en-US" dirty="0">
                <a:solidFill>
                  <a:prstClr val="white"/>
                </a:solidFill>
              </a:rPr>
              <a:t>range and secure optimal treatment as quickly as possible.</a:t>
            </a:r>
          </a:p>
          <a:p>
            <a:pPr lvl="0">
              <a:buClr>
                <a:srgbClr val="4F81BD"/>
              </a:buCl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FFC000"/>
                </a:solidFill>
              </a:rPr>
              <a:t>1 : ∅∅∅∅</a:t>
            </a:r>
          </a:p>
          <a:p>
            <a:pPr lvl="0">
              <a:buClr>
                <a:srgbClr val="4F81BD"/>
              </a:buClr>
            </a:pPr>
            <a:endParaRPr lang="en-US" dirty="0">
              <a:solidFill>
                <a:prstClr val="white"/>
              </a:solidFill>
            </a:endParaRPr>
          </a:p>
          <a:p>
            <a:pPr lvl="0">
              <a:buClr>
                <a:srgbClr val="4F81BD"/>
              </a:buClr>
            </a:pPr>
            <a:endParaRPr lang="en-US" dirty="0">
              <a:solidFill>
                <a:prstClr val="white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3107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976" y="579550"/>
            <a:ext cx="9302878" cy="566885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Recommendation </a:t>
            </a:r>
            <a:r>
              <a:rPr lang="en-US" dirty="0"/>
              <a:t>22</a:t>
            </a:r>
            <a:r>
              <a:rPr lang="en-US" dirty="0">
                <a:solidFill>
                  <a:srgbClr val="FFC000"/>
                </a:solidFill>
              </a:rPr>
              <a:t>*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In </a:t>
            </a:r>
            <a:r>
              <a:rPr lang="en-US" dirty="0">
                <a:solidFill>
                  <a:srgbClr val="FFFF00"/>
                </a:solidFill>
              </a:rPr>
              <a:t>milder forms of congenital CeH</a:t>
            </a:r>
            <a:r>
              <a:rPr lang="en-US" dirty="0"/>
              <a:t>, we suggest to start </a:t>
            </a:r>
            <a:r>
              <a:rPr lang="en-US" dirty="0" smtClean="0"/>
              <a:t>replacement therapy </a:t>
            </a:r>
            <a:r>
              <a:rPr lang="en-US" dirty="0"/>
              <a:t>at lower L-T4 doses (</a:t>
            </a:r>
            <a:r>
              <a:rPr lang="en-US" dirty="0">
                <a:solidFill>
                  <a:srgbClr val="FFFF00"/>
                </a:solidFill>
              </a:rPr>
              <a:t>5–10</a:t>
            </a:r>
            <a:r>
              <a:rPr lang="en-US" dirty="0"/>
              <a:t> </a:t>
            </a:r>
            <a:r>
              <a:rPr lang="el-GR" dirty="0"/>
              <a:t>μ</a:t>
            </a:r>
            <a:r>
              <a:rPr lang="en-US" dirty="0"/>
              <a:t>g/kg bw/day), to </a:t>
            </a:r>
            <a:r>
              <a:rPr lang="en-US" dirty="0" smtClean="0">
                <a:solidFill>
                  <a:srgbClr val="FFFF00"/>
                </a:solidFill>
              </a:rPr>
              <a:t>avoid the </a:t>
            </a:r>
            <a:r>
              <a:rPr lang="en-US" dirty="0">
                <a:solidFill>
                  <a:srgbClr val="FFFF00"/>
                </a:solidFill>
              </a:rPr>
              <a:t>risk of overtreatment</a:t>
            </a:r>
            <a:r>
              <a:rPr lang="en-US" dirty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FFC000"/>
                </a:solidFill>
              </a:rPr>
              <a:t>2 : </a:t>
            </a:r>
            <a:r>
              <a:rPr lang="en-US" dirty="0">
                <a:solidFill>
                  <a:srgbClr val="FFC000"/>
                </a:solidFill>
              </a:rPr>
              <a:t>∅○○○</a:t>
            </a:r>
          </a:p>
        </p:txBody>
      </p:sp>
    </p:spTree>
    <p:extLst>
      <p:ext uri="{BB962C8B-B14F-4D97-AF65-F5344CB8AC3E}">
        <p14:creationId xmlns:p14="http://schemas.microsoft.com/office/powerpoint/2010/main" val="12464897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387" y="436728"/>
            <a:ext cx="9785445" cy="5811671"/>
          </a:xfrm>
        </p:spPr>
        <p:txBody>
          <a:bodyPr/>
          <a:lstStyle/>
          <a:p>
            <a:pPr lvl="0">
              <a:buClr>
                <a:srgbClr val="4F81BD"/>
              </a:buClr>
            </a:pPr>
            <a:endParaRPr lang="en-US" dirty="0" smtClean="0">
              <a:solidFill>
                <a:prstClr val="white"/>
              </a:solidFill>
            </a:endParaRPr>
          </a:p>
          <a:p>
            <a:pPr lvl="0">
              <a:buClr>
                <a:srgbClr val="4F81BD"/>
              </a:buClr>
            </a:pPr>
            <a:r>
              <a:rPr lang="en-US" dirty="0" smtClean="0">
                <a:solidFill>
                  <a:prstClr val="white"/>
                </a:solidFill>
              </a:rPr>
              <a:t>As </a:t>
            </a:r>
            <a:r>
              <a:rPr lang="en-US" dirty="0">
                <a:solidFill>
                  <a:prstClr val="white"/>
                </a:solidFill>
              </a:rPr>
              <a:t>in primary hypothyroidism, </a:t>
            </a:r>
            <a:r>
              <a:rPr lang="en-US" dirty="0">
                <a:solidFill>
                  <a:srgbClr val="FFFF00"/>
                </a:solidFill>
              </a:rPr>
              <a:t>younger</a:t>
            </a:r>
            <a:r>
              <a:rPr lang="en-US" dirty="0">
                <a:solidFill>
                  <a:prstClr val="white"/>
                </a:solidFill>
              </a:rPr>
              <a:t> CeH patients require </a:t>
            </a:r>
            <a:r>
              <a:rPr lang="en-US" dirty="0">
                <a:solidFill>
                  <a:srgbClr val="FFFF00"/>
                </a:solidFill>
              </a:rPr>
              <a:t>higher doses </a:t>
            </a:r>
            <a:r>
              <a:rPr lang="en-US" dirty="0">
                <a:solidFill>
                  <a:prstClr val="white"/>
                </a:solidFill>
              </a:rPr>
              <a:t>than the </a:t>
            </a:r>
            <a:r>
              <a:rPr lang="en-US" dirty="0">
                <a:solidFill>
                  <a:srgbClr val="FFFF00"/>
                </a:solidFill>
              </a:rPr>
              <a:t>older</a:t>
            </a:r>
            <a:r>
              <a:rPr lang="en-US" dirty="0">
                <a:solidFill>
                  <a:prstClr val="white"/>
                </a:solidFill>
              </a:rPr>
              <a:t> ones</a:t>
            </a:r>
            <a:r>
              <a:rPr lang="en-US" dirty="0" smtClean="0">
                <a:solidFill>
                  <a:prstClr val="white"/>
                </a:solidFill>
              </a:rPr>
              <a:t>.</a:t>
            </a:r>
            <a:endParaRPr lang="en-US" dirty="0">
              <a:solidFill>
                <a:prstClr val="white"/>
              </a:solidFill>
            </a:endParaRPr>
          </a:p>
          <a:p>
            <a:pPr lvl="0">
              <a:buClr>
                <a:srgbClr val="4F81BD"/>
              </a:buClr>
            </a:pPr>
            <a:r>
              <a:rPr lang="en-US" dirty="0" smtClean="0">
                <a:solidFill>
                  <a:prstClr val="white"/>
                </a:solidFill>
              </a:rPr>
              <a:t>Progressively </a:t>
            </a:r>
            <a:r>
              <a:rPr lang="en-US" dirty="0">
                <a:solidFill>
                  <a:srgbClr val="FFFF00"/>
                </a:solidFill>
              </a:rPr>
              <a:t>lower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doses</a:t>
            </a:r>
            <a:r>
              <a:rPr lang="en-US" dirty="0">
                <a:solidFill>
                  <a:prstClr val="white"/>
                </a:solidFill>
              </a:rPr>
              <a:t> are required in the </a:t>
            </a:r>
            <a:r>
              <a:rPr lang="en-US" dirty="0">
                <a:solidFill>
                  <a:srgbClr val="FFFF00"/>
                </a:solidFill>
              </a:rPr>
              <a:t>transition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to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adulthood</a:t>
            </a:r>
            <a:r>
              <a:rPr lang="en-US" dirty="0">
                <a:solidFill>
                  <a:prstClr val="white"/>
                </a:solidFill>
              </a:rPr>
              <a:t>. </a:t>
            </a:r>
            <a:endParaRPr lang="en-US" dirty="0" smtClean="0">
              <a:solidFill>
                <a:prstClr val="white"/>
              </a:solidFill>
            </a:endParaRPr>
          </a:p>
          <a:p>
            <a:pPr lvl="0">
              <a:buClr>
                <a:srgbClr val="4F81BD"/>
              </a:buClr>
            </a:pPr>
            <a:endParaRPr lang="en-US" dirty="0" smtClean="0">
              <a:solidFill>
                <a:prstClr val="white"/>
              </a:solidFill>
            </a:endParaRPr>
          </a:p>
          <a:p>
            <a:pPr lvl="0">
              <a:buClr>
                <a:srgbClr val="4F81BD"/>
              </a:buClr>
            </a:pPr>
            <a:endParaRPr lang="en-US" dirty="0">
              <a:solidFill>
                <a:prstClr val="white"/>
              </a:solidFill>
            </a:endParaRPr>
          </a:p>
          <a:p>
            <a:pPr lvl="0">
              <a:buClr>
                <a:srgbClr val="4F81BD"/>
              </a:buClr>
            </a:pPr>
            <a:r>
              <a:rPr lang="en-US" dirty="0">
                <a:solidFill>
                  <a:prstClr val="white"/>
                </a:solidFill>
              </a:rPr>
              <a:t>Recommendation 23</a:t>
            </a:r>
            <a:r>
              <a:rPr lang="en-US" dirty="0">
                <a:solidFill>
                  <a:srgbClr val="FFC000"/>
                </a:solidFill>
              </a:rPr>
              <a:t>*</a:t>
            </a:r>
          </a:p>
          <a:p>
            <a:pPr lvl="0">
              <a:buClr>
                <a:srgbClr val="4F81BD"/>
              </a:buClr>
              <a:buFont typeface="Wingdings" panose="05000000000000000000" pitchFamily="2" charset="2"/>
              <a:buChar char="q"/>
            </a:pPr>
            <a:r>
              <a:rPr lang="en-US" dirty="0">
                <a:solidFill>
                  <a:prstClr val="white"/>
                </a:solidFill>
              </a:rPr>
              <a:t>In CeH forms diagnosed during </a:t>
            </a:r>
            <a:r>
              <a:rPr lang="en-US" dirty="0">
                <a:solidFill>
                  <a:srgbClr val="FFFF00"/>
                </a:solidFill>
              </a:rPr>
              <a:t>childhood</a:t>
            </a:r>
            <a:r>
              <a:rPr lang="en-US" dirty="0">
                <a:solidFill>
                  <a:prstClr val="white"/>
                </a:solidFill>
              </a:rPr>
              <a:t> or </a:t>
            </a:r>
            <a:r>
              <a:rPr lang="en-US" dirty="0">
                <a:solidFill>
                  <a:srgbClr val="FFFF00"/>
                </a:solidFill>
              </a:rPr>
              <a:t>adolescence</a:t>
            </a:r>
            <a:r>
              <a:rPr lang="en-US" dirty="0">
                <a:solidFill>
                  <a:prstClr val="white"/>
                </a:solidFill>
              </a:rPr>
              <a:t>, we recommend to start L-T4 treatment at doses of </a:t>
            </a:r>
            <a:r>
              <a:rPr lang="en-US" dirty="0">
                <a:solidFill>
                  <a:srgbClr val="FFFF00"/>
                </a:solidFill>
              </a:rPr>
              <a:t>3.0–5.0</a:t>
            </a:r>
            <a:r>
              <a:rPr lang="en-US" dirty="0">
                <a:solidFill>
                  <a:prstClr val="white"/>
                </a:solidFill>
              </a:rPr>
              <a:t> or </a:t>
            </a:r>
            <a:r>
              <a:rPr lang="en-US" dirty="0">
                <a:solidFill>
                  <a:srgbClr val="FFFF00"/>
                </a:solidFill>
              </a:rPr>
              <a:t>2.0–2.4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l-GR" dirty="0">
                <a:solidFill>
                  <a:prstClr val="white"/>
                </a:solidFill>
              </a:rPr>
              <a:t>μ</a:t>
            </a:r>
            <a:r>
              <a:rPr lang="en-US" dirty="0">
                <a:solidFill>
                  <a:prstClr val="white"/>
                </a:solidFill>
              </a:rPr>
              <a:t>g/kg bw/day, </a:t>
            </a:r>
            <a:r>
              <a:rPr lang="en-US" dirty="0">
                <a:solidFill>
                  <a:srgbClr val="FFFF00"/>
                </a:solidFill>
              </a:rPr>
              <a:t>respectively</a:t>
            </a:r>
            <a:r>
              <a:rPr lang="en-US" dirty="0">
                <a:solidFill>
                  <a:prstClr val="white"/>
                </a:solidFill>
              </a:rPr>
              <a:t>.</a:t>
            </a:r>
          </a:p>
          <a:p>
            <a:pPr lvl="0">
              <a:buClr>
                <a:srgbClr val="4F81BD"/>
              </a:buCl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FFC000"/>
                </a:solidFill>
              </a:rPr>
              <a:t>1 : ∅∅○○</a:t>
            </a:r>
          </a:p>
          <a:p>
            <a:pPr lvl="0">
              <a:buClr>
                <a:srgbClr val="4F81BD"/>
              </a:buClr>
            </a:pPr>
            <a:endParaRPr lang="en-US" sz="1900" dirty="0">
              <a:solidFill>
                <a:prstClr val="white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68506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463639"/>
            <a:ext cx="9695623" cy="5784761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Indeed</a:t>
            </a:r>
            <a:r>
              <a:rPr lang="en-US" dirty="0"/>
              <a:t>, </a:t>
            </a:r>
            <a:r>
              <a:rPr lang="en-US" dirty="0" smtClean="0"/>
              <a:t>mean L-T4 </a:t>
            </a:r>
            <a:r>
              <a:rPr lang="en-US" dirty="0"/>
              <a:t>daily doses of </a:t>
            </a:r>
            <a:r>
              <a:rPr lang="en-US" dirty="0">
                <a:solidFill>
                  <a:srgbClr val="FFFF00"/>
                </a:solidFill>
              </a:rPr>
              <a:t>1.2–1.6</a:t>
            </a:r>
            <a:r>
              <a:rPr lang="en-US" dirty="0"/>
              <a:t> </a:t>
            </a:r>
            <a:r>
              <a:rPr lang="el-GR" dirty="0"/>
              <a:t>μ</a:t>
            </a:r>
            <a:r>
              <a:rPr lang="en-US" dirty="0"/>
              <a:t>g/kg bw/day were judged </a:t>
            </a:r>
            <a:r>
              <a:rPr lang="en-US" dirty="0" smtClean="0"/>
              <a:t>sufficient in </a:t>
            </a:r>
            <a:r>
              <a:rPr lang="en-US" dirty="0"/>
              <a:t>the large majority of </a:t>
            </a:r>
            <a:r>
              <a:rPr lang="en-US" dirty="0">
                <a:solidFill>
                  <a:srgbClr val="FFFF00"/>
                </a:solidFill>
              </a:rPr>
              <a:t>adult</a:t>
            </a:r>
            <a:r>
              <a:rPr lang="en-US" dirty="0"/>
              <a:t> CeH patients, </a:t>
            </a:r>
            <a:r>
              <a:rPr lang="en-US" dirty="0" smtClean="0"/>
              <a:t>with the </a:t>
            </a:r>
            <a:r>
              <a:rPr lang="en-US" dirty="0" smtClean="0">
                <a:solidFill>
                  <a:srgbClr val="FFFF00"/>
                </a:solidFill>
              </a:rPr>
              <a:t>main </a:t>
            </a:r>
            <a:r>
              <a:rPr lang="en-US" dirty="0">
                <a:solidFill>
                  <a:srgbClr val="FFFF00"/>
                </a:solidFill>
              </a:rPr>
              <a:t>aim </a:t>
            </a:r>
            <a:r>
              <a:rPr lang="en-US" dirty="0" smtClean="0">
                <a:solidFill>
                  <a:srgbClr val="FFFF00"/>
                </a:solidFill>
              </a:rPr>
              <a:t>of </a:t>
            </a:r>
            <a:r>
              <a:rPr lang="en-US" dirty="0">
                <a:solidFill>
                  <a:srgbClr val="FFFF00"/>
                </a:solidFill>
              </a:rPr>
              <a:t>achieving a more appropriate</a:t>
            </a:r>
            <a:r>
              <a:rPr lang="en-US" dirty="0"/>
              <a:t> </a:t>
            </a:r>
            <a:r>
              <a:rPr lang="en-US" dirty="0" smtClean="0">
                <a:solidFill>
                  <a:srgbClr val="FFFF00"/>
                </a:solidFill>
              </a:rPr>
              <a:t>metabolic </a:t>
            </a:r>
            <a:r>
              <a:rPr lang="en-US" dirty="0" smtClean="0">
                <a:solidFill>
                  <a:srgbClr val="FFFF00"/>
                </a:solidFill>
              </a:rPr>
              <a:t>profile</a:t>
            </a:r>
            <a:r>
              <a:rPr lang="en-US" dirty="0" smtClean="0"/>
              <a:t>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In the </a:t>
            </a:r>
            <a:r>
              <a:rPr lang="en-US" dirty="0">
                <a:solidFill>
                  <a:srgbClr val="FFFF00"/>
                </a:solidFill>
              </a:rPr>
              <a:t>elderly</a:t>
            </a:r>
            <a:r>
              <a:rPr lang="en-US" dirty="0"/>
              <a:t> or in patients with </a:t>
            </a:r>
            <a:r>
              <a:rPr lang="en-US" dirty="0" smtClean="0">
                <a:solidFill>
                  <a:srgbClr val="FFFF00"/>
                </a:solidFill>
              </a:rPr>
              <a:t>longstanding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hypothyroidism</a:t>
            </a:r>
            <a:r>
              <a:rPr lang="en-US" dirty="0" smtClean="0"/>
              <a:t> </a:t>
            </a:r>
            <a:r>
              <a:rPr lang="en-US" dirty="0"/>
              <a:t>that are at risk of untoward </a:t>
            </a:r>
            <a:r>
              <a:rPr lang="en-US" dirty="0" smtClean="0"/>
              <a:t>effects mainly </a:t>
            </a:r>
            <a:r>
              <a:rPr lang="en-US" dirty="0"/>
              <a:t>due to </a:t>
            </a:r>
            <a:r>
              <a:rPr lang="en-US" dirty="0">
                <a:solidFill>
                  <a:srgbClr val="FFFF00"/>
                </a:solidFill>
              </a:rPr>
              <a:t>concomitant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heart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diseases</a:t>
            </a:r>
            <a:r>
              <a:rPr lang="en-US" dirty="0"/>
              <a:t>, </a:t>
            </a:r>
            <a:r>
              <a:rPr lang="en-US" dirty="0" smtClean="0"/>
              <a:t>L-T4 treatment </a:t>
            </a:r>
            <a:r>
              <a:rPr lang="en-US" dirty="0"/>
              <a:t>could be started at a </a:t>
            </a:r>
            <a:r>
              <a:rPr lang="en-US" dirty="0">
                <a:solidFill>
                  <a:srgbClr val="FFFF00"/>
                </a:solidFill>
              </a:rPr>
              <a:t>lower</a:t>
            </a:r>
            <a:r>
              <a:rPr lang="en-US" dirty="0"/>
              <a:t> daily dosage </a:t>
            </a:r>
            <a:r>
              <a:rPr lang="en-US" dirty="0" smtClean="0"/>
              <a:t>and then </a:t>
            </a:r>
            <a:r>
              <a:rPr lang="en-US" dirty="0">
                <a:solidFill>
                  <a:srgbClr val="FFFF00"/>
                </a:solidFill>
              </a:rPr>
              <a:t>progressively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increased</a:t>
            </a:r>
            <a:r>
              <a:rPr lang="en-US" dirty="0"/>
              <a:t> during the following </a:t>
            </a:r>
            <a:r>
              <a:rPr lang="en-US" dirty="0" smtClean="0"/>
              <a:t>weeks or </a:t>
            </a:r>
            <a:r>
              <a:rPr lang="en-US" dirty="0"/>
              <a:t>months </a:t>
            </a:r>
            <a:r>
              <a:rPr lang="en-US" dirty="0">
                <a:solidFill>
                  <a:srgbClr val="FFFF00"/>
                </a:solidFill>
              </a:rPr>
              <a:t>up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to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1.0–1.2</a:t>
            </a:r>
            <a:r>
              <a:rPr lang="en-US" dirty="0"/>
              <a:t> </a:t>
            </a:r>
            <a:r>
              <a:rPr lang="el-GR" dirty="0"/>
              <a:t>μ</a:t>
            </a:r>
            <a:r>
              <a:rPr lang="en-US" dirty="0"/>
              <a:t>g/kg </a:t>
            </a:r>
            <a:r>
              <a:rPr lang="en-US" dirty="0" smtClean="0"/>
              <a:t>bw/day. </a:t>
            </a:r>
          </a:p>
          <a:p>
            <a:pPr lvl="0">
              <a:buClr>
                <a:srgbClr val="4F81BD"/>
              </a:buClr>
            </a:pPr>
            <a:endParaRPr lang="en-US" dirty="0" smtClean="0">
              <a:solidFill>
                <a:prstClr val="white"/>
              </a:solidFill>
            </a:endParaRPr>
          </a:p>
          <a:p>
            <a:pPr lvl="0">
              <a:buClr>
                <a:srgbClr val="4F81BD"/>
              </a:buClr>
            </a:pPr>
            <a:r>
              <a:rPr lang="en-US" dirty="0" smtClean="0">
                <a:solidFill>
                  <a:prstClr val="white"/>
                </a:solidFill>
              </a:rPr>
              <a:t>Recommendation </a:t>
            </a:r>
            <a:r>
              <a:rPr lang="en-US" dirty="0">
                <a:solidFill>
                  <a:prstClr val="white"/>
                </a:solidFill>
              </a:rPr>
              <a:t>24</a:t>
            </a:r>
            <a:r>
              <a:rPr lang="en-US" dirty="0">
                <a:solidFill>
                  <a:srgbClr val="FFC000"/>
                </a:solidFill>
              </a:rPr>
              <a:t>^</a:t>
            </a:r>
          </a:p>
          <a:p>
            <a:pPr lvl="0">
              <a:buClr>
                <a:srgbClr val="4F81BD"/>
              </a:buClr>
              <a:buFont typeface="Wingdings" panose="05000000000000000000" pitchFamily="2" charset="2"/>
              <a:buChar char="q"/>
            </a:pPr>
            <a:r>
              <a:rPr lang="en-US" dirty="0">
                <a:solidFill>
                  <a:prstClr val="white"/>
                </a:solidFill>
              </a:rPr>
              <a:t>In </a:t>
            </a:r>
            <a:r>
              <a:rPr lang="en-US" dirty="0">
                <a:solidFill>
                  <a:srgbClr val="FFFF00"/>
                </a:solidFill>
              </a:rPr>
              <a:t>adult</a:t>
            </a:r>
            <a:r>
              <a:rPr lang="en-US" dirty="0">
                <a:solidFill>
                  <a:prstClr val="white"/>
                </a:solidFill>
              </a:rPr>
              <a:t> patients with CeH, we recommend </a:t>
            </a:r>
            <a:r>
              <a:rPr lang="en-US" dirty="0">
                <a:solidFill>
                  <a:srgbClr val="FFFF00"/>
                </a:solidFill>
              </a:rPr>
              <a:t>targeting</a:t>
            </a:r>
            <a:r>
              <a:rPr lang="en-US" dirty="0">
                <a:solidFill>
                  <a:prstClr val="white"/>
                </a:solidFill>
              </a:rPr>
              <a:t> of L-T4 replacement to a dose according to age and bw:</a:t>
            </a:r>
            <a:r>
              <a:rPr lang="el-GR" dirty="0">
                <a:solidFill>
                  <a:prstClr val="white"/>
                </a:solidFill>
              </a:rPr>
              <a:t> </a:t>
            </a:r>
            <a:r>
              <a:rPr lang="el-GR" dirty="0">
                <a:solidFill>
                  <a:srgbClr val="FFFF00"/>
                </a:solidFill>
              </a:rPr>
              <a:t>1.21–1.6 </a:t>
            </a:r>
            <a:r>
              <a:rPr lang="el-GR" dirty="0">
                <a:solidFill>
                  <a:prstClr val="white"/>
                </a:solidFill>
              </a:rPr>
              <a:t>μ</a:t>
            </a:r>
            <a:r>
              <a:rPr lang="en-US" dirty="0">
                <a:solidFill>
                  <a:prstClr val="white"/>
                </a:solidFill>
              </a:rPr>
              <a:t>g/kg bw/day</a:t>
            </a:r>
            <a:r>
              <a:rPr lang="en-US" dirty="0">
                <a:solidFill>
                  <a:srgbClr val="FFFF00"/>
                </a:solidFill>
              </a:rPr>
              <a:t> in patients younger </a:t>
            </a:r>
            <a:r>
              <a:rPr lang="en-US" dirty="0">
                <a:solidFill>
                  <a:prstClr val="white"/>
                </a:solidFill>
              </a:rPr>
              <a:t>than 60 years of age </a:t>
            </a:r>
            <a:r>
              <a:rPr lang="en-US" dirty="0">
                <a:solidFill>
                  <a:srgbClr val="FFFF00"/>
                </a:solidFill>
              </a:rPr>
              <a:t>1.0–1.2 </a:t>
            </a:r>
            <a:r>
              <a:rPr lang="el-GR" dirty="0">
                <a:solidFill>
                  <a:srgbClr val="FFFF00"/>
                </a:solidFill>
              </a:rPr>
              <a:t>μ</a:t>
            </a:r>
            <a:r>
              <a:rPr lang="en-US" dirty="0">
                <a:solidFill>
                  <a:srgbClr val="FFFF00"/>
                </a:solidFill>
              </a:rPr>
              <a:t>g/kg bw/day in adults older than 60 </a:t>
            </a:r>
            <a:r>
              <a:rPr lang="en-US" dirty="0">
                <a:solidFill>
                  <a:prstClr val="white"/>
                </a:solidFill>
              </a:rPr>
              <a:t>years of age, or in younger patients with concomitant </a:t>
            </a:r>
            <a:r>
              <a:rPr lang="en-US" dirty="0">
                <a:solidFill>
                  <a:srgbClr val="FFFF00"/>
                </a:solidFill>
              </a:rPr>
              <a:t>cardiac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smtClean="0">
                <a:solidFill>
                  <a:prstClr val="white"/>
                </a:solidFill>
              </a:rPr>
              <a:t>disease</a:t>
            </a:r>
            <a:endParaRPr lang="en-US" dirty="0">
              <a:solidFill>
                <a:prstClr val="white"/>
              </a:solidFill>
            </a:endParaRPr>
          </a:p>
          <a:p>
            <a:pPr lvl="0">
              <a:buClr>
                <a:srgbClr val="4F81BD"/>
              </a:buCl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FFC000"/>
                </a:solidFill>
              </a:rPr>
              <a:t>1 : ∅∅○○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15827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945" y="452718"/>
            <a:ext cx="9406890" cy="783654"/>
          </a:xfrm>
        </p:spPr>
        <p:txBody>
          <a:bodyPr/>
          <a:lstStyle/>
          <a:p>
            <a:r>
              <a:rPr lang="en-US" sz="2800" dirty="0">
                <a:solidFill>
                  <a:srgbClr val="FFFF00"/>
                </a:solidFill>
              </a:rPr>
              <a:t>Central hypothyroidism (CeH)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946" y="1390918"/>
            <a:ext cx="9405908" cy="485748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Rare</a:t>
            </a:r>
            <a:r>
              <a:rPr lang="en-US" dirty="0" smtClean="0"/>
              <a:t> </a:t>
            </a:r>
            <a:r>
              <a:rPr lang="en-US" dirty="0"/>
              <a:t>form </a:t>
            </a:r>
            <a:r>
              <a:rPr lang="en-US" dirty="0" smtClean="0"/>
              <a:t>of hypothyroidism</a:t>
            </a:r>
          </a:p>
          <a:p>
            <a:pPr lvl="0">
              <a:buClr>
                <a:srgbClr val="4F81BD"/>
              </a:buClr>
            </a:pPr>
            <a:endParaRPr lang="en-US" dirty="0" smtClean="0">
              <a:solidFill>
                <a:prstClr val="white"/>
              </a:solidFill>
            </a:endParaRPr>
          </a:p>
          <a:p>
            <a:pPr lvl="0">
              <a:buClr>
                <a:srgbClr val="4F81BD"/>
              </a:buClr>
            </a:pPr>
            <a:r>
              <a:rPr lang="en-US" dirty="0" smtClean="0">
                <a:solidFill>
                  <a:srgbClr val="FFFF00"/>
                </a:solidFill>
              </a:rPr>
              <a:t>Defective </a:t>
            </a:r>
            <a:r>
              <a:rPr lang="en-US" dirty="0">
                <a:solidFill>
                  <a:srgbClr val="FFFF00"/>
                </a:solidFill>
              </a:rPr>
              <a:t>thyroid hormone production </a:t>
            </a:r>
            <a:r>
              <a:rPr lang="en-US" dirty="0">
                <a:solidFill>
                  <a:prstClr val="white"/>
                </a:solidFill>
              </a:rPr>
              <a:t>due to </a:t>
            </a:r>
            <a:r>
              <a:rPr lang="en-US" dirty="0">
                <a:solidFill>
                  <a:srgbClr val="FFFF00"/>
                </a:solidFill>
              </a:rPr>
              <a:t>insufficient thyroid </a:t>
            </a:r>
            <a:r>
              <a:rPr lang="en-US" dirty="0" smtClean="0">
                <a:solidFill>
                  <a:srgbClr val="FFFF00"/>
                </a:solidFill>
              </a:rPr>
              <a:t>stimulation </a:t>
            </a:r>
            <a:r>
              <a:rPr lang="en-US" dirty="0">
                <a:solidFill>
                  <a:prstClr val="white"/>
                </a:solidFill>
              </a:rPr>
              <a:t>by thyrotropin (TSH) of an otherwise normal thyroid gland.</a:t>
            </a:r>
          </a:p>
          <a:p>
            <a:pPr lvl="0">
              <a:buClr>
                <a:srgbClr val="4F81BD"/>
              </a:buClr>
            </a:pPr>
            <a:endParaRPr lang="en-US" dirty="0">
              <a:solidFill>
                <a:prstClr val="white"/>
              </a:solidFill>
            </a:endParaRPr>
          </a:p>
          <a:p>
            <a:pPr lvl="0">
              <a:buClr>
                <a:srgbClr val="4F81BD"/>
              </a:buClr>
            </a:pPr>
            <a:r>
              <a:rPr lang="en-US" dirty="0">
                <a:solidFill>
                  <a:prstClr val="white"/>
                </a:solidFill>
              </a:rPr>
              <a:t> This condition is the consequence of </a:t>
            </a:r>
            <a:r>
              <a:rPr lang="en-US" dirty="0">
                <a:solidFill>
                  <a:srgbClr val="FFFF00"/>
                </a:solidFill>
              </a:rPr>
              <a:t>anatomic or functional disorders </a:t>
            </a:r>
            <a:r>
              <a:rPr lang="en-US" dirty="0">
                <a:solidFill>
                  <a:prstClr val="white"/>
                </a:solidFill>
              </a:rPr>
              <a:t>of the pituitary gland (</a:t>
            </a:r>
            <a:r>
              <a:rPr lang="en-US" dirty="0">
                <a:solidFill>
                  <a:srgbClr val="FFFF00"/>
                </a:solidFill>
              </a:rPr>
              <a:t>secondary</a:t>
            </a:r>
            <a:r>
              <a:rPr lang="en-US" dirty="0">
                <a:solidFill>
                  <a:prstClr val="white"/>
                </a:solidFill>
              </a:rPr>
              <a:t> hypothyroidism) or the hypothalamus (</a:t>
            </a:r>
            <a:r>
              <a:rPr lang="en-US" dirty="0">
                <a:solidFill>
                  <a:srgbClr val="FFFF00"/>
                </a:solidFill>
              </a:rPr>
              <a:t>tertiary</a:t>
            </a:r>
            <a:r>
              <a:rPr lang="en-US" dirty="0">
                <a:solidFill>
                  <a:prstClr val="white"/>
                </a:solidFill>
              </a:rPr>
              <a:t> hypothyroidism) causing variable alterations of TSH </a:t>
            </a:r>
            <a:r>
              <a:rPr lang="en-US" dirty="0" smtClean="0">
                <a:solidFill>
                  <a:prstClr val="white"/>
                </a:solidFill>
              </a:rPr>
              <a:t>secretion.</a:t>
            </a:r>
            <a:endParaRPr lang="en-US" dirty="0">
              <a:solidFill>
                <a:prstClr val="white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0197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580" y="1017432"/>
            <a:ext cx="9367273" cy="5230968"/>
          </a:xfrm>
        </p:spPr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lvl="0">
              <a:buClr>
                <a:srgbClr val="4F81BD"/>
              </a:buClr>
            </a:pPr>
            <a:r>
              <a:rPr lang="en-US" dirty="0">
                <a:solidFill>
                  <a:prstClr val="white"/>
                </a:solidFill>
              </a:rPr>
              <a:t>Recommendation 25</a:t>
            </a:r>
            <a:r>
              <a:rPr lang="en-US" dirty="0">
                <a:solidFill>
                  <a:srgbClr val="FFC000"/>
                </a:solidFill>
              </a:rPr>
              <a:t>^</a:t>
            </a:r>
          </a:p>
          <a:p>
            <a:pPr lvl="0">
              <a:buClr>
                <a:srgbClr val="4F81BD"/>
              </a:buClr>
              <a:buFont typeface="Wingdings" panose="05000000000000000000" pitchFamily="2" charset="2"/>
              <a:buChar char="q"/>
            </a:pPr>
            <a:r>
              <a:rPr lang="en-US" dirty="0">
                <a:solidFill>
                  <a:prstClr val="white"/>
                </a:solidFill>
              </a:rPr>
              <a:t>As in primary disease, we recommend to </a:t>
            </a:r>
            <a:r>
              <a:rPr lang="en-US" dirty="0">
                <a:solidFill>
                  <a:srgbClr val="FFFF00"/>
                </a:solidFill>
              </a:rPr>
              <a:t>avoid treatment </a:t>
            </a:r>
            <a:r>
              <a:rPr lang="en-US" dirty="0" smtClean="0">
                <a:solidFill>
                  <a:prstClr val="white"/>
                </a:solidFill>
              </a:rPr>
              <a:t>of </a:t>
            </a:r>
            <a:r>
              <a:rPr lang="en-US" dirty="0" smtClean="0">
                <a:solidFill>
                  <a:srgbClr val="FFFF00"/>
                </a:solidFill>
              </a:rPr>
              <a:t>milder </a:t>
            </a:r>
            <a:r>
              <a:rPr lang="en-US" dirty="0">
                <a:solidFill>
                  <a:srgbClr val="FFFF00"/>
                </a:solidFill>
              </a:rPr>
              <a:t>forms </a:t>
            </a:r>
            <a:r>
              <a:rPr lang="en-US" dirty="0">
                <a:solidFill>
                  <a:prstClr val="white"/>
                </a:solidFill>
              </a:rPr>
              <a:t>of CeH (FT4 concentrations within the lower </a:t>
            </a:r>
            <a:r>
              <a:rPr lang="en-US" dirty="0" smtClean="0">
                <a:solidFill>
                  <a:prstClr val="white"/>
                </a:solidFill>
              </a:rPr>
              <a:t>limit of </a:t>
            </a:r>
            <a:r>
              <a:rPr lang="en-US" dirty="0">
                <a:solidFill>
                  <a:prstClr val="white"/>
                </a:solidFill>
              </a:rPr>
              <a:t>normal range) in elderly patients </a:t>
            </a:r>
            <a:r>
              <a:rPr lang="en-US" dirty="0">
                <a:solidFill>
                  <a:srgbClr val="FFFF00"/>
                </a:solidFill>
              </a:rPr>
              <a:t>&gt; 75 years </a:t>
            </a:r>
            <a:r>
              <a:rPr lang="en-US" dirty="0">
                <a:solidFill>
                  <a:prstClr val="white"/>
                </a:solidFill>
              </a:rPr>
              <a:t>of age.</a:t>
            </a:r>
          </a:p>
          <a:p>
            <a:pPr lvl="0">
              <a:buClr>
                <a:srgbClr val="4F81BD"/>
              </a:buCl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FFC000"/>
                </a:solidFill>
              </a:rPr>
              <a:t>1 : ∅∅○○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75546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149" y="600501"/>
            <a:ext cx="9435705" cy="5647899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determination of circulating </a:t>
            </a:r>
            <a:r>
              <a:rPr lang="en-US" dirty="0">
                <a:solidFill>
                  <a:srgbClr val="FFFF00"/>
                </a:solidFill>
              </a:rPr>
              <a:t>free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thyroid</a:t>
            </a:r>
            <a:r>
              <a:rPr lang="en-US" dirty="0"/>
              <a:t> </a:t>
            </a:r>
            <a:r>
              <a:rPr lang="en-US" dirty="0" smtClean="0">
                <a:solidFill>
                  <a:srgbClr val="FFFF00"/>
                </a:solidFill>
              </a:rPr>
              <a:t>hormone</a:t>
            </a:r>
            <a:r>
              <a:rPr lang="en-US" dirty="0" smtClean="0"/>
              <a:t> concentrations </a:t>
            </a:r>
            <a:r>
              <a:rPr lang="en-US" dirty="0"/>
              <a:t>is of major significance in </a:t>
            </a:r>
            <a:r>
              <a:rPr lang="en-US" dirty="0" smtClean="0">
                <a:solidFill>
                  <a:srgbClr val="FFFF00"/>
                </a:solidFill>
              </a:rPr>
              <a:t>monitoring</a:t>
            </a:r>
            <a:r>
              <a:rPr lang="en-US" dirty="0" smtClean="0"/>
              <a:t> L-T4 </a:t>
            </a:r>
            <a:r>
              <a:rPr lang="en-US" dirty="0"/>
              <a:t>treatment in CeH </a:t>
            </a:r>
            <a:r>
              <a:rPr lang="en-US" dirty="0" smtClean="0"/>
              <a:t>patients. </a:t>
            </a:r>
          </a:p>
          <a:p>
            <a:r>
              <a:rPr lang="en-US" dirty="0" smtClean="0"/>
              <a:t>Blood </a:t>
            </a:r>
            <a:r>
              <a:rPr lang="en-US" dirty="0"/>
              <a:t>should be withdrawn </a:t>
            </a:r>
            <a:r>
              <a:rPr lang="en-US" dirty="0">
                <a:solidFill>
                  <a:srgbClr val="FFFF00"/>
                </a:solidFill>
              </a:rPr>
              <a:t>before</a:t>
            </a:r>
            <a:r>
              <a:rPr lang="en-US" dirty="0"/>
              <a:t> or </a:t>
            </a:r>
            <a:r>
              <a:rPr lang="en-US" dirty="0">
                <a:solidFill>
                  <a:srgbClr val="FFFF00"/>
                </a:solidFill>
              </a:rPr>
              <a:t>at least 4 h after </a:t>
            </a:r>
            <a:r>
              <a:rPr lang="en-US" dirty="0" smtClean="0"/>
              <a:t>the L-T4 </a:t>
            </a:r>
            <a:r>
              <a:rPr lang="en-US" dirty="0" smtClean="0"/>
              <a:t>administration.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Several </a:t>
            </a:r>
            <a:r>
              <a:rPr lang="en-US" dirty="0" smtClean="0"/>
              <a:t>groups </a:t>
            </a:r>
            <a:r>
              <a:rPr lang="en-US" dirty="0" smtClean="0"/>
              <a:t>reported </a:t>
            </a:r>
            <a:r>
              <a:rPr lang="en-US" dirty="0"/>
              <a:t>that concentrations </a:t>
            </a:r>
            <a:r>
              <a:rPr lang="en-US" dirty="0" smtClean="0"/>
              <a:t>of FT4 </a:t>
            </a:r>
            <a:r>
              <a:rPr lang="en-US" dirty="0"/>
              <a:t>in the </a:t>
            </a:r>
            <a:r>
              <a:rPr lang="en-US" dirty="0">
                <a:solidFill>
                  <a:srgbClr val="FFFF00"/>
                </a:solidFill>
              </a:rPr>
              <a:t>upper part of normal </a:t>
            </a:r>
            <a:r>
              <a:rPr lang="en-US" dirty="0" smtClean="0"/>
              <a:t>range </a:t>
            </a:r>
            <a:r>
              <a:rPr lang="en-US" dirty="0"/>
              <a:t>might represent </a:t>
            </a:r>
            <a:r>
              <a:rPr lang="en-US" dirty="0" smtClean="0"/>
              <a:t>an appropriate </a:t>
            </a:r>
            <a:r>
              <a:rPr lang="en-US" dirty="0"/>
              <a:t>target in most treated CeH </a:t>
            </a:r>
            <a:r>
              <a:rPr lang="en-US" dirty="0" smtClean="0"/>
              <a:t>patients.</a:t>
            </a:r>
          </a:p>
          <a:p>
            <a:endParaRPr lang="en-US" dirty="0" smtClean="0"/>
          </a:p>
          <a:p>
            <a:r>
              <a:rPr lang="en-US" dirty="0" smtClean="0"/>
              <a:t>An </a:t>
            </a:r>
            <a:r>
              <a:rPr lang="en-US" b="1" dirty="0">
                <a:solidFill>
                  <a:schemeClr val="tx2"/>
                </a:solidFill>
              </a:rPr>
              <a:t>Endocrine</a:t>
            </a:r>
            <a:r>
              <a:rPr lang="en-US" dirty="0"/>
              <a:t> </a:t>
            </a:r>
            <a:r>
              <a:rPr lang="en-US" b="1" dirty="0"/>
              <a:t>Society</a:t>
            </a:r>
            <a:r>
              <a:rPr lang="en-US" dirty="0"/>
              <a:t> Clinical Practice </a:t>
            </a:r>
            <a:r>
              <a:rPr lang="en-US" dirty="0" smtClean="0"/>
              <a:t>Guideline:</a:t>
            </a:r>
          </a:p>
          <a:p>
            <a:pPr lvl="0">
              <a:buClr>
                <a:srgbClr val="4F81BD"/>
              </a:buClr>
            </a:pPr>
            <a:r>
              <a:rPr lang="en-US" dirty="0">
                <a:solidFill>
                  <a:prstClr val="white"/>
                </a:solidFill>
              </a:rPr>
              <a:t>It is not clear whether the timing of blood sampling in relation to L-T4 dose ingestion affects decisions regarding L-T4 dose adjustment in </a:t>
            </a:r>
            <a:r>
              <a:rPr lang="en-US" dirty="0" smtClean="0">
                <a:solidFill>
                  <a:prstClr val="white"/>
                </a:solidFill>
              </a:rPr>
              <a:t>CeH</a:t>
            </a:r>
            <a:r>
              <a:rPr lang="en-US" dirty="0">
                <a:solidFill>
                  <a:prstClr val="white"/>
                </a:solidFill>
              </a:rPr>
              <a:t>. A randomized controlled study of </a:t>
            </a:r>
            <a:r>
              <a:rPr lang="en-US" dirty="0" smtClean="0">
                <a:solidFill>
                  <a:prstClr val="white"/>
                </a:solidFill>
              </a:rPr>
              <a:t>CH </a:t>
            </a:r>
            <a:r>
              <a:rPr lang="en-US" dirty="0">
                <a:solidFill>
                  <a:prstClr val="white"/>
                </a:solidFill>
              </a:rPr>
              <a:t>measured fT4 levels 2 hours after dose ingestion and reported slightly elevated mean fT4 levels with adequate doses. Therefore, we recommend checking fT4 before the L-T4 dose.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03430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976" y="579550"/>
            <a:ext cx="9302878" cy="566885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Recommendation </a:t>
            </a:r>
            <a:r>
              <a:rPr lang="en-US" dirty="0"/>
              <a:t>26</a:t>
            </a:r>
            <a:r>
              <a:rPr lang="en-US" dirty="0">
                <a:solidFill>
                  <a:srgbClr val="FFC000"/>
                </a:solidFill>
              </a:rPr>
              <a:t>*^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In patients with CeH, we recommend to check adequacy of </a:t>
            </a:r>
            <a:r>
              <a:rPr lang="en-US" dirty="0" smtClean="0"/>
              <a:t>replacement therapy </a:t>
            </a:r>
            <a:r>
              <a:rPr lang="en-US" dirty="0">
                <a:solidFill>
                  <a:srgbClr val="FFFF00"/>
                </a:solidFill>
              </a:rPr>
              <a:t>6–8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weeks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after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the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start</a:t>
            </a:r>
            <a:r>
              <a:rPr lang="en-US" dirty="0"/>
              <a:t> of L-T4 </a:t>
            </a:r>
            <a:r>
              <a:rPr lang="en-US" dirty="0" smtClean="0"/>
              <a:t>replacement with </a:t>
            </a:r>
            <a:r>
              <a:rPr lang="en-US" dirty="0">
                <a:solidFill>
                  <a:srgbClr val="FFFF00"/>
                </a:solidFill>
              </a:rPr>
              <a:t>concomitant FT4 and TSH </a:t>
            </a:r>
            <a:r>
              <a:rPr lang="en-US" dirty="0"/>
              <a:t>measurements, provided </a:t>
            </a:r>
            <a:r>
              <a:rPr lang="en-US" dirty="0" smtClean="0"/>
              <a:t>that blood </a:t>
            </a:r>
            <a:r>
              <a:rPr lang="en-US" dirty="0"/>
              <a:t>is withdrawn </a:t>
            </a:r>
            <a:r>
              <a:rPr lang="en-US" dirty="0">
                <a:solidFill>
                  <a:srgbClr val="FFFF00"/>
                </a:solidFill>
              </a:rPr>
              <a:t>before the morning replacement dose or </a:t>
            </a:r>
            <a:r>
              <a:rPr lang="en-US" dirty="0" smtClean="0">
                <a:solidFill>
                  <a:srgbClr val="FFFF00"/>
                </a:solidFill>
              </a:rPr>
              <a:t>at least </a:t>
            </a:r>
            <a:r>
              <a:rPr lang="en-US" dirty="0">
                <a:solidFill>
                  <a:srgbClr val="FFFF00"/>
                </a:solidFill>
              </a:rPr>
              <a:t>4 </a:t>
            </a:r>
            <a:r>
              <a:rPr lang="en-US" dirty="0"/>
              <a:t>h after the L-T4 administration. We recommend that </a:t>
            </a:r>
            <a:r>
              <a:rPr lang="en-US" dirty="0" smtClean="0"/>
              <a:t>replacement therapy </a:t>
            </a:r>
            <a:r>
              <a:rPr lang="en-US" dirty="0"/>
              <a:t>should be aimed to maintain FT4 </a:t>
            </a:r>
            <a:r>
              <a:rPr lang="en-US" dirty="0">
                <a:solidFill>
                  <a:srgbClr val="FFFF00"/>
                </a:solidFill>
              </a:rPr>
              <a:t>above</a:t>
            </a:r>
            <a:r>
              <a:rPr lang="en-US" dirty="0"/>
              <a:t> </a:t>
            </a:r>
            <a:r>
              <a:rPr lang="en-US" dirty="0" smtClean="0">
                <a:solidFill>
                  <a:srgbClr val="FFFF00"/>
                </a:solidFill>
              </a:rPr>
              <a:t>the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median</a:t>
            </a:r>
            <a:r>
              <a:rPr lang="en-US" dirty="0" smtClean="0"/>
              <a:t> </a:t>
            </a:r>
            <a:r>
              <a:rPr lang="en-US" dirty="0">
                <a:solidFill>
                  <a:srgbClr val="FFFF00"/>
                </a:solidFill>
              </a:rPr>
              <a:t>value</a:t>
            </a:r>
            <a:r>
              <a:rPr lang="en-US" dirty="0"/>
              <a:t> of the normal range.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FFC000"/>
                </a:solidFill>
              </a:rPr>
              <a:t>1 : </a:t>
            </a:r>
            <a:r>
              <a:rPr lang="en-US" dirty="0">
                <a:solidFill>
                  <a:srgbClr val="FFC000"/>
                </a:solidFill>
              </a:rPr>
              <a:t>∅∅∅○</a:t>
            </a:r>
          </a:p>
        </p:txBody>
      </p:sp>
    </p:spTree>
    <p:extLst>
      <p:ext uri="{BB962C8B-B14F-4D97-AF65-F5344CB8AC3E}">
        <p14:creationId xmlns:p14="http://schemas.microsoft.com/office/powerpoint/2010/main" val="268086108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547" y="452718"/>
            <a:ext cx="9723288" cy="857467"/>
          </a:xfrm>
        </p:spPr>
        <p:txBody>
          <a:bodyPr/>
          <a:lstStyle/>
          <a:p>
            <a:r>
              <a:rPr lang="en-US" sz="2400" dirty="0"/>
              <a:t>Hormonal Replacement in </a:t>
            </a:r>
            <a:r>
              <a:rPr lang="en-US" sz="2400" b="1" dirty="0"/>
              <a:t>Hypopituitarism</a:t>
            </a:r>
            <a:r>
              <a:rPr lang="en-US" sz="2400" dirty="0"/>
              <a:t> in Adults:</a:t>
            </a:r>
            <a:br>
              <a:rPr lang="en-US" sz="2400" dirty="0"/>
            </a:br>
            <a:r>
              <a:rPr lang="en-US" sz="2400" dirty="0"/>
              <a:t>An </a:t>
            </a:r>
            <a:r>
              <a:rPr lang="en-US" sz="2400" b="1" dirty="0"/>
              <a:t>Endocrine</a:t>
            </a:r>
            <a:r>
              <a:rPr lang="en-US" sz="2400" dirty="0"/>
              <a:t> </a:t>
            </a:r>
            <a:r>
              <a:rPr lang="en-US" sz="2400" b="1" dirty="0"/>
              <a:t>Society</a:t>
            </a:r>
            <a:r>
              <a:rPr lang="en-US" sz="2400" dirty="0"/>
              <a:t> Clinical Practice Guideline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548" y="1555846"/>
            <a:ext cx="9722306" cy="469255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lvl="0">
              <a:buClr>
                <a:srgbClr val="4F81BD"/>
              </a:buClr>
            </a:pPr>
            <a:r>
              <a:rPr lang="en-US" dirty="0">
                <a:solidFill>
                  <a:prstClr val="white"/>
                </a:solidFill>
              </a:rPr>
              <a:t> In a randomized, double-blind, crossover study, 32 hypopituitary CH patients received L-T4 doses previously adjusted by endocrinologists using the best clinical judgment . </a:t>
            </a:r>
          </a:p>
          <a:p>
            <a:pPr lvl="0">
              <a:buClr>
                <a:srgbClr val="4F81BD"/>
              </a:buClr>
            </a:pPr>
            <a:r>
              <a:rPr lang="en-US" dirty="0">
                <a:solidFill>
                  <a:prstClr val="white"/>
                </a:solidFill>
              </a:rPr>
              <a:t>Increasing the L-T4 dose from a mean of </a:t>
            </a:r>
            <a:r>
              <a:rPr lang="en-US" dirty="0">
                <a:solidFill>
                  <a:srgbClr val="FFFF00"/>
                </a:solidFill>
              </a:rPr>
              <a:t>1.0 to a mean of 1.6 </a:t>
            </a:r>
            <a:r>
              <a:rPr lang="en-US" dirty="0">
                <a:solidFill>
                  <a:prstClr val="white"/>
                </a:solidFill>
              </a:rPr>
              <a:t>mcg/kg/d led to </a:t>
            </a:r>
            <a:r>
              <a:rPr lang="en-US" dirty="0">
                <a:solidFill>
                  <a:srgbClr val="FFFF00"/>
                </a:solidFill>
              </a:rPr>
              <a:t>mild weight loss; improvements in hypothyroid symptom scores; and decreases in BMI, total and LDL cholesterol levels, and serum creatine kinase levels</a:t>
            </a:r>
            <a:r>
              <a:rPr lang="en-US" dirty="0" smtClean="0">
                <a:solidFill>
                  <a:prstClr val="white"/>
                </a:solidFill>
              </a:rPr>
              <a:t>.</a:t>
            </a:r>
          </a:p>
          <a:p>
            <a:pPr lvl="0">
              <a:buClr>
                <a:srgbClr val="4F81BD"/>
              </a:buClr>
            </a:pPr>
            <a:r>
              <a:rPr lang="en-US" dirty="0">
                <a:solidFill>
                  <a:prstClr val="white"/>
                </a:solidFill>
              </a:rPr>
              <a:t>However, a recent publication reported that increased in risk of </a:t>
            </a:r>
            <a:r>
              <a:rPr lang="en-US" dirty="0">
                <a:solidFill>
                  <a:srgbClr val="FFFF00"/>
                </a:solidFill>
              </a:rPr>
              <a:t>vertebral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fracture</a:t>
            </a:r>
            <a:r>
              <a:rPr lang="en-US" dirty="0">
                <a:solidFill>
                  <a:prstClr val="white"/>
                </a:solidFill>
              </a:rPr>
              <a:t> in </a:t>
            </a:r>
            <a:r>
              <a:rPr lang="en-US" dirty="0">
                <a:solidFill>
                  <a:srgbClr val="FFFF00"/>
                </a:solidFill>
              </a:rPr>
              <a:t>hypopituitary</a:t>
            </a:r>
            <a:r>
              <a:rPr lang="en-US" dirty="0">
                <a:solidFill>
                  <a:prstClr val="white"/>
                </a:solidFill>
              </a:rPr>
              <a:t> patients receiving </a:t>
            </a:r>
            <a:r>
              <a:rPr lang="en-US" dirty="0">
                <a:solidFill>
                  <a:srgbClr val="FFFF00"/>
                </a:solidFill>
              </a:rPr>
              <a:t>higher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daily doses of L-T4 </a:t>
            </a:r>
            <a:r>
              <a:rPr lang="en-US" dirty="0">
                <a:solidFill>
                  <a:prstClr val="white"/>
                </a:solidFill>
              </a:rPr>
              <a:t>correlated with higher fT4 levels. </a:t>
            </a:r>
          </a:p>
          <a:p>
            <a:pPr lvl="0">
              <a:buClr>
                <a:srgbClr val="4F81BD"/>
              </a:buClr>
            </a:pPr>
            <a:r>
              <a:rPr lang="en-US" dirty="0">
                <a:solidFill>
                  <a:prstClr val="white"/>
                </a:solidFill>
              </a:rPr>
              <a:t>Therefore, clinicians should adjust L-T4 doses for </a:t>
            </a:r>
            <a:r>
              <a:rPr lang="en-US" dirty="0">
                <a:solidFill>
                  <a:srgbClr val="FFFF00"/>
                </a:solidFill>
              </a:rPr>
              <a:t>age</a:t>
            </a:r>
            <a:r>
              <a:rPr lang="en-US" dirty="0">
                <a:solidFill>
                  <a:prstClr val="white"/>
                </a:solidFill>
              </a:rPr>
              <a:t>, </a:t>
            </a:r>
            <a:r>
              <a:rPr lang="en-US" dirty="0">
                <a:solidFill>
                  <a:srgbClr val="FFFF00"/>
                </a:solidFill>
              </a:rPr>
              <a:t>estrogen</a:t>
            </a:r>
            <a:r>
              <a:rPr lang="en-US" dirty="0">
                <a:solidFill>
                  <a:prstClr val="white"/>
                </a:solidFill>
              </a:rPr>
              <a:t> status (including pregnancy, see below), </a:t>
            </a:r>
            <a:r>
              <a:rPr lang="en-US" dirty="0">
                <a:solidFill>
                  <a:srgbClr val="FFFF00"/>
                </a:solidFill>
              </a:rPr>
              <a:t>comorbidities</a:t>
            </a:r>
            <a:r>
              <a:rPr lang="en-US" dirty="0">
                <a:solidFill>
                  <a:prstClr val="white"/>
                </a:solidFill>
              </a:rPr>
              <a:t>, and </a:t>
            </a:r>
            <a:r>
              <a:rPr lang="en-US" dirty="0">
                <a:solidFill>
                  <a:srgbClr val="FFFF00"/>
                </a:solidFill>
              </a:rPr>
              <a:t>clinical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context</a:t>
            </a:r>
            <a:r>
              <a:rPr lang="en-US" dirty="0">
                <a:solidFill>
                  <a:prstClr val="white"/>
                </a:solidFill>
              </a:rPr>
              <a:t>, including </a:t>
            </a:r>
            <a:r>
              <a:rPr lang="en-US" dirty="0">
                <a:solidFill>
                  <a:srgbClr val="FFFF00"/>
                </a:solidFill>
              </a:rPr>
              <a:t>potential risks of overtreatment</a:t>
            </a:r>
            <a:r>
              <a:rPr lang="en-US" dirty="0">
                <a:solidFill>
                  <a:prstClr val="white"/>
                </a:solidFill>
              </a:rPr>
              <a:t>. </a:t>
            </a:r>
          </a:p>
          <a:p>
            <a:pPr lvl="0">
              <a:buClr>
                <a:srgbClr val="4F81BD"/>
              </a:buClr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4832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EECE1"/>
                </a:solidFill>
              </a:rPr>
              <a:t>LANCET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665028"/>
            <a:ext cx="9403742" cy="4583372"/>
          </a:xfrm>
        </p:spPr>
        <p:txBody>
          <a:bodyPr>
            <a:normAutofit/>
          </a:bodyPr>
          <a:lstStyle/>
          <a:p>
            <a:pPr lvl="0">
              <a:buClr>
                <a:srgbClr val="4F81BD"/>
              </a:buClr>
            </a:pPr>
            <a:r>
              <a:rPr lang="en-US" dirty="0" smtClean="0"/>
              <a:t>Serum </a:t>
            </a:r>
            <a:r>
              <a:rPr lang="en-US" dirty="0"/>
              <a:t>free thyroxine </a:t>
            </a:r>
            <a:r>
              <a:rPr lang="en-US" dirty="0" smtClean="0"/>
              <a:t>concentrations should </a:t>
            </a:r>
            <a:r>
              <a:rPr lang="en-US" dirty="0"/>
              <a:t>be in the </a:t>
            </a:r>
            <a:r>
              <a:rPr lang="en-US" dirty="0">
                <a:solidFill>
                  <a:srgbClr val="FFFF00"/>
                </a:solidFill>
              </a:rPr>
              <a:t>upper normal range for the </a:t>
            </a:r>
            <a:r>
              <a:rPr lang="en-US" dirty="0" smtClean="0">
                <a:solidFill>
                  <a:srgbClr val="FFFF00"/>
                </a:solidFill>
              </a:rPr>
              <a:t>assay used</a:t>
            </a:r>
            <a:r>
              <a:rPr lang="en-US" dirty="0" smtClean="0"/>
              <a:t>.</a:t>
            </a:r>
          </a:p>
          <a:p>
            <a:pPr lvl="0">
              <a:buClr>
                <a:srgbClr val="4F81BD"/>
              </a:buClr>
            </a:pPr>
            <a:r>
              <a:rPr lang="en-US" dirty="0" smtClean="0"/>
              <a:t>This </a:t>
            </a:r>
            <a:r>
              <a:rPr lang="en-US" dirty="0"/>
              <a:t>suggestion is supported by </a:t>
            </a:r>
            <a:r>
              <a:rPr lang="en-US" dirty="0" smtClean="0"/>
              <a:t>findings from two </a:t>
            </a:r>
            <a:r>
              <a:rPr lang="en-US" dirty="0"/>
              <a:t>large </a:t>
            </a:r>
            <a:r>
              <a:rPr lang="en-US" dirty="0" smtClean="0"/>
              <a:t>trials of </a:t>
            </a:r>
            <a:r>
              <a:rPr lang="en-US" dirty="0"/>
              <a:t>adults with hypopituitarism </a:t>
            </a:r>
            <a:r>
              <a:rPr lang="en-US" dirty="0" smtClean="0"/>
              <a:t>that </a:t>
            </a:r>
            <a:r>
              <a:rPr lang="en-US" dirty="0" smtClean="0">
                <a:solidFill>
                  <a:srgbClr val="FFFF00"/>
                </a:solidFill>
              </a:rPr>
              <a:t>showed </a:t>
            </a:r>
            <a:r>
              <a:rPr lang="en-US" dirty="0">
                <a:solidFill>
                  <a:srgbClr val="FFFF00"/>
                </a:solidFill>
              </a:rPr>
              <a:t>more prevalent cardiometabolic risk </a:t>
            </a:r>
            <a:r>
              <a:rPr lang="en-US" dirty="0" smtClean="0">
                <a:solidFill>
                  <a:srgbClr val="FFFF00"/>
                </a:solidFill>
              </a:rPr>
              <a:t>factors </a:t>
            </a:r>
            <a:r>
              <a:rPr lang="en-US" dirty="0" smtClean="0"/>
              <a:t>among </a:t>
            </a:r>
            <a:r>
              <a:rPr lang="en-US" dirty="0"/>
              <a:t>patients with </a:t>
            </a:r>
            <a:r>
              <a:rPr lang="en-US" dirty="0">
                <a:solidFill>
                  <a:srgbClr val="FFFF00"/>
                </a:solidFill>
              </a:rPr>
              <a:t>free thyroxine concentrations </a:t>
            </a:r>
            <a:r>
              <a:rPr lang="en-US" dirty="0" smtClean="0">
                <a:solidFill>
                  <a:srgbClr val="FFFF00"/>
                </a:solidFill>
              </a:rPr>
              <a:t>in the </a:t>
            </a:r>
            <a:r>
              <a:rPr lang="en-US" dirty="0">
                <a:solidFill>
                  <a:srgbClr val="FFFF00"/>
                </a:solidFill>
              </a:rPr>
              <a:t>lower normal range </a:t>
            </a:r>
            <a:r>
              <a:rPr lang="en-US" dirty="0"/>
              <a:t>and that </a:t>
            </a:r>
            <a:r>
              <a:rPr lang="en-US" dirty="0">
                <a:solidFill>
                  <a:srgbClr val="FFFF00"/>
                </a:solidFill>
              </a:rPr>
              <a:t>BMI and total and </a:t>
            </a:r>
            <a:r>
              <a:rPr lang="en-US" dirty="0" smtClean="0">
                <a:solidFill>
                  <a:srgbClr val="FFFF00"/>
                </a:solidFill>
              </a:rPr>
              <a:t>LDL cholesterol </a:t>
            </a:r>
            <a:r>
              <a:rPr lang="en-US" dirty="0">
                <a:solidFill>
                  <a:srgbClr val="FFFF00"/>
                </a:solidFill>
              </a:rPr>
              <a:t>improved with an increased dose </a:t>
            </a:r>
            <a:r>
              <a:rPr lang="en-US" dirty="0" smtClean="0"/>
              <a:t>of L-thyroxine</a:t>
            </a:r>
            <a:r>
              <a:rPr lang="en-US" dirty="0"/>
              <a:t>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1614473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792" y="605308"/>
            <a:ext cx="9496062" cy="5643092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>
                <a:solidFill>
                  <a:srgbClr val="FFFF00"/>
                </a:solidFill>
              </a:rPr>
              <a:t>S</a:t>
            </a:r>
            <a:r>
              <a:rPr lang="en-US" dirty="0" smtClean="0">
                <a:solidFill>
                  <a:srgbClr val="FFFF00"/>
                </a:solidFill>
              </a:rPr>
              <a:t>erum </a:t>
            </a:r>
            <a:r>
              <a:rPr lang="en-US" dirty="0">
                <a:solidFill>
                  <a:srgbClr val="FFFF00"/>
                </a:solidFill>
              </a:rPr>
              <a:t>TSH </a:t>
            </a:r>
            <a:r>
              <a:rPr lang="en-US" dirty="0"/>
              <a:t>concentrations are </a:t>
            </a:r>
            <a:r>
              <a:rPr lang="en-US" dirty="0">
                <a:solidFill>
                  <a:srgbClr val="FFFF00"/>
                </a:solidFill>
              </a:rPr>
              <a:t>rapidly suppressed </a:t>
            </a:r>
            <a:r>
              <a:rPr lang="en-US" dirty="0"/>
              <a:t>in </a:t>
            </a:r>
            <a:r>
              <a:rPr lang="en-US" dirty="0" smtClean="0"/>
              <a:t>a large </a:t>
            </a:r>
            <a:r>
              <a:rPr lang="en-US" dirty="0"/>
              <a:t>portion of CeH patients during the </a:t>
            </a:r>
            <a:r>
              <a:rPr lang="en-US" dirty="0" smtClean="0">
                <a:solidFill>
                  <a:srgbClr val="FFFF00"/>
                </a:solidFill>
              </a:rPr>
              <a:t>administration of </a:t>
            </a:r>
            <a:r>
              <a:rPr lang="en-US" dirty="0" smtClean="0">
                <a:solidFill>
                  <a:srgbClr val="FFFF00"/>
                </a:solidFill>
              </a:rPr>
              <a:t>L-T4</a:t>
            </a:r>
            <a:r>
              <a:rPr lang="en-US" dirty="0" smtClean="0"/>
              <a:t>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couple of groups also reported that </a:t>
            </a:r>
            <a:r>
              <a:rPr lang="en-US" dirty="0" smtClean="0">
                <a:solidFill>
                  <a:srgbClr val="FFFF00"/>
                </a:solidFill>
              </a:rPr>
              <a:t>low TSH </a:t>
            </a:r>
            <a:r>
              <a:rPr lang="en-US" dirty="0">
                <a:solidFill>
                  <a:srgbClr val="FFFF00"/>
                </a:solidFill>
              </a:rPr>
              <a:t>values </a:t>
            </a:r>
            <a:r>
              <a:rPr lang="en-US" dirty="0"/>
              <a:t>are more likely to be associated with </a:t>
            </a:r>
            <a:r>
              <a:rPr lang="en-US" dirty="0">
                <a:solidFill>
                  <a:srgbClr val="FFFF00"/>
                </a:solidFill>
              </a:rPr>
              <a:t>adequate</a:t>
            </a:r>
            <a:r>
              <a:rPr lang="en-US" dirty="0"/>
              <a:t> replacement in CeH </a:t>
            </a:r>
            <a:r>
              <a:rPr lang="en-US" dirty="0" smtClean="0"/>
              <a:t>patients.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Therefore</a:t>
            </a:r>
            <a:r>
              <a:rPr lang="en-US" dirty="0"/>
              <a:t>, a </a:t>
            </a:r>
            <a:r>
              <a:rPr lang="en-US" dirty="0" smtClean="0">
                <a:solidFill>
                  <a:srgbClr val="FFFF00"/>
                </a:solidFill>
              </a:rPr>
              <a:t>TSH value </a:t>
            </a:r>
            <a:r>
              <a:rPr lang="en-US" dirty="0">
                <a:solidFill>
                  <a:srgbClr val="FFFF00"/>
                </a:solidFill>
              </a:rPr>
              <a:t>above the lower limit of normal </a:t>
            </a:r>
            <a:r>
              <a:rPr lang="en-US" dirty="0"/>
              <a:t>may indicate </a:t>
            </a:r>
            <a:r>
              <a:rPr lang="en-US" dirty="0" smtClean="0"/>
              <a:t>the need </a:t>
            </a:r>
            <a:r>
              <a:rPr lang="en-US" dirty="0"/>
              <a:t>for </a:t>
            </a:r>
            <a:r>
              <a:rPr lang="en-US" dirty="0">
                <a:solidFill>
                  <a:srgbClr val="FFFF00"/>
                </a:solidFill>
              </a:rPr>
              <a:t>up-titrating</a:t>
            </a:r>
            <a:r>
              <a:rPr lang="en-US" dirty="0"/>
              <a:t> the daily L-T4 dose.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However</a:t>
            </a:r>
            <a:r>
              <a:rPr lang="en-US" dirty="0"/>
              <a:t>, </a:t>
            </a:r>
            <a:r>
              <a:rPr lang="en-US" dirty="0" smtClean="0"/>
              <a:t>the </a:t>
            </a:r>
            <a:r>
              <a:rPr lang="en-US" dirty="0" smtClean="0">
                <a:solidFill>
                  <a:srgbClr val="FFFF00"/>
                </a:solidFill>
              </a:rPr>
              <a:t>TSH </a:t>
            </a:r>
            <a:r>
              <a:rPr lang="en-US" dirty="0">
                <a:solidFill>
                  <a:srgbClr val="FFFF00"/>
                </a:solidFill>
              </a:rPr>
              <a:t>determination </a:t>
            </a:r>
            <a:r>
              <a:rPr lang="en-US" dirty="0"/>
              <a:t>becomes </a:t>
            </a:r>
            <a:r>
              <a:rPr lang="en-US" dirty="0">
                <a:solidFill>
                  <a:srgbClr val="FFFF00"/>
                </a:solidFill>
              </a:rPr>
              <a:t>useless</a:t>
            </a:r>
            <a:r>
              <a:rPr lang="en-US" dirty="0"/>
              <a:t> during treatment </a:t>
            </a:r>
            <a:r>
              <a:rPr lang="en-US" dirty="0" smtClean="0"/>
              <a:t>of CeH </a:t>
            </a:r>
            <a:r>
              <a:rPr lang="en-US" dirty="0"/>
              <a:t>in patients with </a:t>
            </a:r>
            <a:r>
              <a:rPr lang="en-US" dirty="0">
                <a:solidFill>
                  <a:srgbClr val="FFFF00"/>
                </a:solidFill>
              </a:rPr>
              <a:t>low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baseline</a:t>
            </a:r>
            <a:r>
              <a:rPr lang="en-US" dirty="0"/>
              <a:t> concentrations of </a:t>
            </a:r>
            <a:r>
              <a:rPr lang="en-US" dirty="0" smtClean="0"/>
              <a:t>TSH.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34179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4F81BD"/>
              </a:buClr>
            </a:pPr>
            <a:r>
              <a:rPr lang="en-US" dirty="0">
                <a:solidFill>
                  <a:prstClr val="white"/>
                </a:solidFill>
              </a:rPr>
              <a:t>Recommendation 27</a:t>
            </a:r>
            <a:r>
              <a:rPr lang="en-US" dirty="0">
                <a:solidFill>
                  <a:srgbClr val="FFC000"/>
                </a:solidFill>
              </a:rPr>
              <a:t>*^</a:t>
            </a:r>
          </a:p>
          <a:p>
            <a:pPr lvl="0">
              <a:buClr>
                <a:srgbClr val="4F81BD"/>
              </a:buCl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FFFF00"/>
                </a:solidFill>
              </a:rPr>
              <a:t>Low TSH </a:t>
            </a:r>
            <a:r>
              <a:rPr lang="en-US" dirty="0">
                <a:solidFill>
                  <a:prstClr val="white"/>
                </a:solidFill>
              </a:rPr>
              <a:t>concentrations in serum point to an </a:t>
            </a:r>
            <a:r>
              <a:rPr lang="en-US" dirty="0">
                <a:solidFill>
                  <a:srgbClr val="FFFF00"/>
                </a:solidFill>
              </a:rPr>
              <a:t>adequate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replacement</a:t>
            </a:r>
            <a:r>
              <a:rPr lang="en-US" dirty="0" smtClean="0">
                <a:solidFill>
                  <a:prstClr val="white"/>
                </a:solidFill>
              </a:rPr>
              <a:t> in </a:t>
            </a:r>
            <a:r>
              <a:rPr lang="en-US" dirty="0">
                <a:solidFill>
                  <a:prstClr val="white"/>
                </a:solidFill>
              </a:rPr>
              <a:t>CeH patients with </a:t>
            </a:r>
            <a:r>
              <a:rPr lang="en-US" dirty="0">
                <a:solidFill>
                  <a:srgbClr val="FFFF00"/>
                </a:solidFill>
              </a:rPr>
              <a:t>TSH values above the lower </a:t>
            </a:r>
            <a:r>
              <a:rPr lang="en-US" dirty="0" smtClean="0">
                <a:solidFill>
                  <a:srgbClr val="FFFF00"/>
                </a:solidFill>
              </a:rPr>
              <a:t>limit of </a:t>
            </a:r>
            <a:r>
              <a:rPr lang="en-US" dirty="0">
                <a:solidFill>
                  <a:srgbClr val="FFFF00"/>
                </a:solidFill>
              </a:rPr>
              <a:t>normal range at baseline</a:t>
            </a:r>
            <a:r>
              <a:rPr lang="en-US" dirty="0">
                <a:solidFill>
                  <a:prstClr val="white"/>
                </a:solidFill>
              </a:rPr>
              <a:t>. </a:t>
            </a:r>
            <a:endParaRPr lang="en-US" dirty="0" smtClean="0">
              <a:solidFill>
                <a:prstClr val="white"/>
              </a:solidFill>
            </a:endParaRPr>
          </a:p>
          <a:p>
            <a:pPr lvl="0">
              <a:buClr>
                <a:srgbClr val="4F81BD"/>
              </a:buCl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prstClr val="white"/>
                </a:solidFill>
              </a:rPr>
              <a:t>The </a:t>
            </a:r>
            <a:r>
              <a:rPr lang="en-US" dirty="0">
                <a:solidFill>
                  <a:prstClr val="white"/>
                </a:solidFill>
              </a:rPr>
              <a:t>TSH determination becomes </a:t>
            </a:r>
            <a:r>
              <a:rPr lang="en-US" dirty="0" smtClean="0">
                <a:solidFill>
                  <a:srgbClr val="FFFF00"/>
                </a:solidFill>
              </a:rPr>
              <a:t>useless</a:t>
            </a:r>
            <a:r>
              <a:rPr lang="en-US" dirty="0" smtClean="0">
                <a:solidFill>
                  <a:prstClr val="white"/>
                </a:solidFill>
              </a:rPr>
              <a:t> during </a:t>
            </a:r>
            <a:r>
              <a:rPr lang="en-US" dirty="0">
                <a:solidFill>
                  <a:prstClr val="white"/>
                </a:solidFill>
              </a:rPr>
              <a:t>treatment of CeH cases with </a:t>
            </a:r>
            <a:r>
              <a:rPr lang="en-US" dirty="0">
                <a:solidFill>
                  <a:srgbClr val="FFFF00"/>
                </a:solidFill>
              </a:rPr>
              <a:t>low TSH values at baseline.</a:t>
            </a:r>
          </a:p>
          <a:p>
            <a:pPr lvl="0">
              <a:buClr>
                <a:srgbClr val="4F81BD"/>
              </a:buCl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FFC000"/>
                </a:solidFill>
              </a:rPr>
              <a:t>1 : ∅∅○○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10511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447" y="643790"/>
            <a:ext cx="9723288" cy="857467"/>
          </a:xfrm>
        </p:spPr>
        <p:txBody>
          <a:bodyPr/>
          <a:lstStyle/>
          <a:p>
            <a:r>
              <a:rPr lang="en-US" sz="2400" dirty="0"/>
              <a:t>Hormonal Replacement in </a:t>
            </a:r>
            <a:r>
              <a:rPr lang="en-US" sz="2400" b="1" dirty="0"/>
              <a:t>Hypopituitarism</a:t>
            </a:r>
            <a:r>
              <a:rPr lang="en-US" sz="2400" dirty="0"/>
              <a:t> in Adults:</a:t>
            </a:r>
            <a:br>
              <a:rPr lang="en-US" sz="2400" dirty="0"/>
            </a:br>
            <a:r>
              <a:rPr lang="en-US" sz="2400" dirty="0"/>
              <a:t>An </a:t>
            </a:r>
            <a:r>
              <a:rPr lang="en-US" sz="2400" b="1" dirty="0"/>
              <a:t>Endocrine</a:t>
            </a:r>
            <a:r>
              <a:rPr lang="en-US" sz="2400" dirty="0"/>
              <a:t> </a:t>
            </a:r>
            <a:r>
              <a:rPr lang="en-US" sz="2400" b="1" dirty="0"/>
              <a:t>Society</a:t>
            </a:r>
            <a:r>
              <a:rPr lang="en-US" sz="2400" dirty="0"/>
              <a:t> Clinical Practice Guideline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447" y="1555846"/>
            <a:ext cx="9408407" cy="4692554"/>
          </a:xfrm>
        </p:spPr>
        <p:txBody>
          <a:bodyPr>
            <a:normAutofit/>
          </a:bodyPr>
          <a:lstStyle/>
          <a:p>
            <a:endParaRPr lang="en-US" dirty="0" smtClean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/>
              <a:t>We </a:t>
            </a:r>
            <a:r>
              <a:rPr lang="en-US" dirty="0"/>
              <a:t>recommend </a:t>
            </a:r>
            <a:r>
              <a:rPr lang="en-US" dirty="0">
                <a:solidFill>
                  <a:srgbClr val="FFFF00"/>
                </a:solidFill>
              </a:rPr>
              <a:t>against</a:t>
            </a:r>
            <a:r>
              <a:rPr lang="en-US" dirty="0"/>
              <a:t> using serum </a:t>
            </a:r>
            <a:r>
              <a:rPr lang="en-US" dirty="0">
                <a:solidFill>
                  <a:srgbClr val="FFFF00"/>
                </a:solidFill>
              </a:rPr>
              <a:t>TSH</a:t>
            </a:r>
            <a:r>
              <a:rPr lang="en-US" dirty="0"/>
              <a:t> levels </a:t>
            </a:r>
            <a:r>
              <a:rPr lang="en-US" dirty="0" smtClean="0"/>
              <a:t>to </a:t>
            </a:r>
            <a:r>
              <a:rPr lang="en-US" dirty="0" smtClean="0">
                <a:solidFill>
                  <a:srgbClr val="FFFF00"/>
                </a:solidFill>
              </a:rPr>
              <a:t>adjust</a:t>
            </a:r>
            <a:r>
              <a:rPr lang="en-US" dirty="0" smtClean="0"/>
              <a:t> </a:t>
            </a:r>
            <a:r>
              <a:rPr lang="en-US" dirty="0"/>
              <a:t>thyroid replacement dosing in patients with CH</a:t>
            </a:r>
            <a:r>
              <a:rPr lang="en-US" dirty="0" smtClean="0"/>
              <a:t>.(</a:t>
            </a:r>
            <a:r>
              <a:rPr lang="en-US" dirty="0" smtClean="0">
                <a:solidFill>
                  <a:srgbClr val="FFC000"/>
                </a:solidFill>
              </a:rPr>
              <a:t>1QQQE</a:t>
            </a:r>
            <a:r>
              <a:rPr lang="en-US" dirty="0" smtClean="0"/>
              <a:t>)</a:t>
            </a:r>
          </a:p>
          <a:p>
            <a:pPr lvl="0">
              <a:buClr>
                <a:srgbClr val="4F81BD"/>
              </a:buClr>
            </a:pPr>
            <a:endParaRPr lang="en-US" dirty="0" smtClean="0">
              <a:solidFill>
                <a:prstClr val="white"/>
              </a:solidFill>
            </a:endParaRPr>
          </a:p>
          <a:p>
            <a:pPr lvl="0">
              <a:buClr>
                <a:srgbClr val="4F81BD"/>
              </a:buClr>
            </a:pPr>
            <a:r>
              <a:rPr lang="en-US" dirty="0" smtClean="0">
                <a:solidFill>
                  <a:prstClr val="white"/>
                </a:solidFill>
              </a:rPr>
              <a:t>Many </a:t>
            </a:r>
            <a:r>
              <a:rPr lang="en-US" dirty="0">
                <a:solidFill>
                  <a:prstClr val="white"/>
                </a:solidFill>
              </a:rPr>
              <a:t>patients with CH have </a:t>
            </a:r>
            <a:r>
              <a:rPr lang="en-US" dirty="0">
                <a:solidFill>
                  <a:srgbClr val="FFFF00"/>
                </a:solidFill>
              </a:rPr>
              <a:t>undetectable TSH levels on presentation</a:t>
            </a:r>
            <a:r>
              <a:rPr lang="en-US" dirty="0">
                <a:solidFill>
                  <a:prstClr val="white"/>
                </a:solidFill>
              </a:rPr>
              <a:t>, and almost all CH patients adequately treated with L-T4 to maintain serum </a:t>
            </a:r>
            <a:r>
              <a:rPr lang="en-US" dirty="0">
                <a:solidFill>
                  <a:srgbClr val="FFFF00"/>
                </a:solidFill>
              </a:rPr>
              <a:t>fT4 levels in the  mid to high-normal range will have undetectable TSH </a:t>
            </a:r>
            <a:r>
              <a:rPr lang="en-US" dirty="0">
                <a:solidFill>
                  <a:prstClr val="white"/>
                </a:solidFill>
              </a:rPr>
              <a:t>levels. </a:t>
            </a:r>
            <a:endParaRPr lang="en-US" dirty="0" smtClean="0">
              <a:solidFill>
                <a:prstClr val="white"/>
              </a:solidFill>
            </a:endParaRPr>
          </a:p>
          <a:p>
            <a:pPr lvl="0">
              <a:buClr>
                <a:srgbClr val="4F81BD"/>
              </a:buClr>
            </a:pPr>
            <a:endParaRPr lang="en-US" dirty="0" smtClean="0">
              <a:solidFill>
                <a:prstClr val="white"/>
              </a:solidFill>
            </a:endParaRPr>
          </a:p>
          <a:p>
            <a:pPr lvl="0">
              <a:buClr>
                <a:srgbClr val="4F81BD"/>
              </a:buClr>
            </a:pPr>
            <a:r>
              <a:rPr lang="en-US" dirty="0" smtClean="0">
                <a:solidFill>
                  <a:prstClr val="white"/>
                </a:solidFill>
              </a:rPr>
              <a:t>Therefore</a:t>
            </a:r>
            <a:r>
              <a:rPr lang="en-US" dirty="0">
                <a:solidFill>
                  <a:prstClr val="white"/>
                </a:solidFill>
              </a:rPr>
              <a:t>, clinicians should </a:t>
            </a:r>
            <a:r>
              <a:rPr lang="en-US" dirty="0">
                <a:solidFill>
                  <a:srgbClr val="FFFF00"/>
                </a:solidFill>
              </a:rPr>
              <a:t>not</a:t>
            </a:r>
            <a:r>
              <a:rPr lang="en-US" dirty="0">
                <a:solidFill>
                  <a:prstClr val="white"/>
                </a:solidFill>
              </a:rPr>
              <a:t> interpret undetectable TSH levels as a sign of </a:t>
            </a:r>
            <a:r>
              <a:rPr lang="en-US" dirty="0">
                <a:solidFill>
                  <a:srgbClr val="FFFF00"/>
                </a:solidFill>
              </a:rPr>
              <a:t>overtreatment</a:t>
            </a:r>
            <a:r>
              <a:rPr lang="en-US" dirty="0">
                <a:solidFill>
                  <a:prstClr val="white"/>
                </a:solidFill>
              </a:rPr>
              <a:t> in CH, </a:t>
            </a:r>
            <a:r>
              <a:rPr lang="en-US" dirty="0">
                <a:solidFill>
                  <a:srgbClr val="FFFF00"/>
                </a:solidFill>
              </a:rPr>
              <a:t>even in patients with initial measurable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TSH</a:t>
            </a:r>
            <a:r>
              <a:rPr lang="en-US" dirty="0">
                <a:solidFill>
                  <a:prstClr val="white"/>
                </a:solidFill>
              </a:rPr>
              <a:t> levels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83721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428" y="412124"/>
            <a:ext cx="9457426" cy="5836275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Once </a:t>
            </a:r>
            <a:r>
              <a:rPr lang="en-US" dirty="0">
                <a:solidFill>
                  <a:srgbClr val="FFFF00"/>
                </a:solidFill>
              </a:rPr>
              <a:t>adequate thyroid replacement is </a:t>
            </a:r>
            <a:r>
              <a:rPr lang="en-US" dirty="0" smtClean="0">
                <a:solidFill>
                  <a:srgbClr val="FFFF00"/>
                </a:solidFill>
              </a:rPr>
              <a:t>achieved</a:t>
            </a:r>
            <a:r>
              <a:rPr lang="en-US" dirty="0" smtClean="0"/>
              <a:t>:</a:t>
            </a:r>
            <a:endParaRPr lang="en-US" dirty="0"/>
          </a:p>
          <a:p>
            <a:pPr marL="0" indent="0">
              <a:buNone/>
            </a:pPr>
            <a:endParaRPr lang="en-US" dirty="0" smtClean="0">
              <a:solidFill>
                <a:prstClr val="white"/>
              </a:solidFill>
            </a:endParaRPr>
          </a:p>
          <a:p>
            <a:pPr lvl="0">
              <a:buClr>
                <a:srgbClr val="4F81BD"/>
              </a:buClr>
            </a:pPr>
            <a:r>
              <a:rPr lang="en-US" dirty="0" smtClean="0">
                <a:solidFill>
                  <a:prstClr val="white"/>
                </a:solidFill>
              </a:rPr>
              <a:t>Recommendation </a:t>
            </a:r>
            <a:r>
              <a:rPr lang="en-US" dirty="0">
                <a:solidFill>
                  <a:prstClr val="white"/>
                </a:solidFill>
              </a:rPr>
              <a:t>28</a:t>
            </a:r>
            <a:r>
              <a:rPr lang="en-US" dirty="0">
                <a:solidFill>
                  <a:srgbClr val="FFC000"/>
                </a:solidFill>
              </a:rPr>
              <a:t>*</a:t>
            </a:r>
          </a:p>
          <a:p>
            <a:pPr lvl="0">
              <a:buClr>
                <a:srgbClr val="4F81BD"/>
              </a:buClr>
              <a:buFont typeface="Wingdings" panose="05000000000000000000" pitchFamily="2" charset="2"/>
              <a:buChar char="q"/>
            </a:pPr>
            <a:r>
              <a:rPr lang="en-US" dirty="0">
                <a:solidFill>
                  <a:prstClr val="white"/>
                </a:solidFill>
              </a:rPr>
              <a:t>Once </a:t>
            </a:r>
            <a:r>
              <a:rPr lang="en-US" dirty="0"/>
              <a:t>adequate thyroid replacement is achieved</a:t>
            </a:r>
            <a:r>
              <a:rPr lang="en-US" dirty="0">
                <a:solidFill>
                  <a:prstClr val="white"/>
                </a:solidFill>
              </a:rPr>
              <a:t>, we recommend </a:t>
            </a:r>
            <a:r>
              <a:rPr lang="en-US" dirty="0">
                <a:solidFill>
                  <a:srgbClr val="FFFF00"/>
                </a:solidFill>
              </a:rPr>
              <a:t>monitoring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pediatric</a:t>
            </a:r>
            <a:r>
              <a:rPr lang="en-US" dirty="0">
                <a:solidFill>
                  <a:prstClr val="white"/>
                </a:solidFill>
              </a:rPr>
              <a:t> patients with CeH by </a:t>
            </a:r>
            <a:r>
              <a:rPr lang="en-US" dirty="0">
                <a:solidFill>
                  <a:srgbClr val="FFFF00"/>
                </a:solidFill>
              </a:rPr>
              <a:t>maintaining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FT4</a:t>
            </a:r>
            <a:r>
              <a:rPr lang="en-US" dirty="0">
                <a:solidFill>
                  <a:prstClr val="white"/>
                </a:solidFill>
              </a:rPr>
              <a:t> concentrations according to the </a:t>
            </a:r>
            <a:r>
              <a:rPr lang="en-US" dirty="0">
                <a:solidFill>
                  <a:srgbClr val="FFFF00"/>
                </a:solidFill>
              </a:rPr>
              <a:t>age-related</a:t>
            </a:r>
            <a:r>
              <a:rPr lang="en-US" dirty="0">
                <a:solidFill>
                  <a:prstClr val="white"/>
                </a:solidFill>
              </a:rPr>
              <a:t> reference ranges and </a:t>
            </a:r>
            <a:r>
              <a:rPr lang="en-US" dirty="0">
                <a:solidFill>
                  <a:srgbClr val="FFFF00"/>
                </a:solidFill>
              </a:rPr>
              <a:t>their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follow-up</a:t>
            </a:r>
            <a:r>
              <a:rPr lang="en-US" dirty="0">
                <a:solidFill>
                  <a:prstClr val="white"/>
                </a:solidFill>
              </a:rPr>
              <a:t> should be conducted like in patients with </a:t>
            </a:r>
            <a:r>
              <a:rPr lang="en-US" dirty="0">
                <a:solidFill>
                  <a:srgbClr val="FFFF00"/>
                </a:solidFill>
              </a:rPr>
              <a:t>primary</a:t>
            </a:r>
            <a:r>
              <a:rPr lang="en-US" dirty="0">
                <a:solidFill>
                  <a:prstClr val="white"/>
                </a:solidFill>
              </a:rPr>
              <a:t> hypothyroidism.</a:t>
            </a:r>
          </a:p>
          <a:p>
            <a:pPr lvl="0">
              <a:buClr>
                <a:srgbClr val="4F81BD"/>
              </a:buCl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FFC000"/>
                </a:solidFill>
              </a:rPr>
              <a:t>1 : ∅∅∅○</a:t>
            </a:r>
          </a:p>
          <a:p>
            <a:pPr marL="0" lvl="0" indent="0">
              <a:buClr>
                <a:srgbClr val="4F81BD"/>
              </a:buClr>
              <a:buNone/>
            </a:pPr>
            <a:endParaRPr lang="en-US" dirty="0">
              <a:solidFill>
                <a:prstClr val="white"/>
              </a:solidFill>
            </a:endParaRPr>
          </a:p>
          <a:p>
            <a:pPr lvl="0">
              <a:buClr>
                <a:srgbClr val="4F81BD"/>
              </a:buClr>
            </a:pPr>
            <a:r>
              <a:rPr lang="en-US" dirty="0" smtClean="0">
                <a:solidFill>
                  <a:prstClr val="white"/>
                </a:solidFill>
              </a:rPr>
              <a:t>Recommendation </a:t>
            </a:r>
            <a:r>
              <a:rPr lang="en-US" dirty="0">
                <a:solidFill>
                  <a:prstClr val="white"/>
                </a:solidFill>
              </a:rPr>
              <a:t>29</a:t>
            </a:r>
            <a:r>
              <a:rPr lang="en-US" dirty="0">
                <a:solidFill>
                  <a:srgbClr val="FFC000"/>
                </a:solidFill>
              </a:rPr>
              <a:t>^</a:t>
            </a:r>
          </a:p>
          <a:p>
            <a:pPr lvl="0">
              <a:buClr>
                <a:srgbClr val="4F81BD"/>
              </a:buClr>
              <a:buFont typeface="Wingdings" panose="05000000000000000000" pitchFamily="2" charset="2"/>
              <a:buChar char="q"/>
            </a:pPr>
            <a:r>
              <a:rPr lang="en-US" dirty="0">
                <a:solidFill>
                  <a:prstClr val="white"/>
                </a:solidFill>
              </a:rPr>
              <a:t>Once adequate thyroid replacement is achieved, we recommend </a:t>
            </a:r>
            <a:r>
              <a:rPr lang="en-US" dirty="0">
                <a:solidFill>
                  <a:srgbClr val="FFFF00"/>
                </a:solidFill>
              </a:rPr>
              <a:t>annual</a:t>
            </a:r>
            <a:r>
              <a:rPr lang="en-US" dirty="0">
                <a:solidFill>
                  <a:prstClr val="white"/>
                </a:solidFill>
              </a:rPr>
              <a:t> monitoring of </a:t>
            </a:r>
            <a:r>
              <a:rPr lang="en-US" dirty="0">
                <a:solidFill>
                  <a:srgbClr val="FFFF00"/>
                </a:solidFill>
              </a:rPr>
              <a:t>FT4</a:t>
            </a:r>
            <a:r>
              <a:rPr lang="en-US" dirty="0">
                <a:solidFill>
                  <a:prstClr val="white"/>
                </a:solidFill>
              </a:rPr>
              <a:t> in </a:t>
            </a:r>
            <a:r>
              <a:rPr lang="en-US" dirty="0">
                <a:solidFill>
                  <a:srgbClr val="FFFF00"/>
                </a:solidFill>
              </a:rPr>
              <a:t>adult</a:t>
            </a:r>
            <a:r>
              <a:rPr lang="en-US" dirty="0">
                <a:solidFill>
                  <a:prstClr val="white"/>
                </a:solidFill>
              </a:rPr>
              <a:t> patients with CeH.</a:t>
            </a:r>
          </a:p>
          <a:p>
            <a:pPr lvl="0">
              <a:buClr>
                <a:srgbClr val="4F81BD"/>
              </a:buCl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FFC000"/>
                </a:solidFill>
              </a:rPr>
              <a:t>1 : ∅∅∅○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79616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702" y="476518"/>
            <a:ext cx="9380152" cy="5771881"/>
          </a:xfrm>
        </p:spPr>
        <p:txBody>
          <a:bodyPr>
            <a:normAutofit/>
          </a:bodyPr>
          <a:lstStyle/>
          <a:p>
            <a:pPr lvl="0">
              <a:buClr>
                <a:srgbClr val="4F81BD"/>
              </a:buClr>
            </a:pPr>
            <a:endParaRPr lang="en-US" dirty="0" smtClean="0">
              <a:solidFill>
                <a:prstClr val="white"/>
              </a:solidFill>
            </a:endParaRPr>
          </a:p>
          <a:p>
            <a:pPr lvl="0">
              <a:buClr>
                <a:srgbClr val="4F81BD"/>
              </a:buClr>
            </a:pPr>
            <a:endParaRPr lang="en-US" dirty="0" smtClean="0">
              <a:solidFill>
                <a:prstClr val="white"/>
              </a:solidFill>
            </a:endParaRPr>
          </a:p>
          <a:p>
            <a:pPr marL="0" indent="0">
              <a:buClr>
                <a:srgbClr val="4F81BD"/>
              </a:buClr>
              <a:buNone/>
            </a:pPr>
            <a:r>
              <a:rPr lang="en-US" dirty="0" smtClean="0">
                <a:solidFill>
                  <a:prstClr val="white"/>
                </a:solidFill>
              </a:rPr>
              <a:t> </a:t>
            </a:r>
            <a:r>
              <a:rPr lang="en-US" dirty="0">
                <a:solidFill>
                  <a:prstClr val="white"/>
                </a:solidFill>
              </a:rPr>
              <a:t>The experts recommend that </a:t>
            </a:r>
            <a:r>
              <a:rPr lang="en-US" dirty="0">
                <a:solidFill>
                  <a:srgbClr val="FFFF00"/>
                </a:solidFill>
              </a:rPr>
              <a:t>TSH or T3 </a:t>
            </a:r>
            <a:r>
              <a:rPr lang="en-US" dirty="0">
                <a:solidFill>
                  <a:prstClr val="white"/>
                </a:solidFill>
              </a:rPr>
              <a:t>should be measured </a:t>
            </a:r>
            <a:r>
              <a:rPr lang="en-US" dirty="0">
                <a:solidFill>
                  <a:srgbClr val="FFFF00"/>
                </a:solidFill>
              </a:rPr>
              <a:t>only</a:t>
            </a:r>
            <a:r>
              <a:rPr lang="en-US" dirty="0">
                <a:solidFill>
                  <a:prstClr val="white"/>
                </a:solidFill>
              </a:rPr>
              <a:t> when </a:t>
            </a:r>
            <a:r>
              <a:rPr lang="en-US" dirty="0">
                <a:solidFill>
                  <a:srgbClr val="FFFF00"/>
                </a:solidFill>
              </a:rPr>
              <a:t>insufficient</a:t>
            </a:r>
            <a:r>
              <a:rPr lang="en-US" dirty="0">
                <a:solidFill>
                  <a:prstClr val="white"/>
                </a:solidFill>
              </a:rPr>
              <a:t> or </a:t>
            </a:r>
            <a:r>
              <a:rPr lang="en-US" dirty="0">
                <a:solidFill>
                  <a:srgbClr val="FFFF00"/>
                </a:solidFill>
              </a:rPr>
              <a:t>excessive</a:t>
            </a:r>
            <a:r>
              <a:rPr lang="en-US" dirty="0">
                <a:solidFill>
                  <a:prstClr val="white"/>
                </a:solidFill>
              </a:rPr>
              <a:t> replacement, respectively, is suspected</a:t>
            </a:r>
            <a:r>
              <a:rPr lang="en-US" dirty="0" smtClean="0">
                <a:solidFill>
                  <a:prstClr val="white"/>
                </a:solidFill>
              </a:rPr>
              <a:t>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Recommendation </a:t>
            </a:r>
            <a:r>
              <a:rPr lang="en-US" dirty="0"/>
              <a:t>30</a:t>
            </a:r>
            <a:r>
              <a:rPr lang="en-US" dirty="0">
                <a:solidFill>
                  <a:srgbClr val="FFC000"/>
                </a:solidFill>
              </a:rPr>
              <a:t>*^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We recommend that </a:t>
            </a:r>
            <a:r>
              <a:rPr lang="en-US" dirty="0">
                <a:solidFill>
                  <a:srgbClr val="FFFF00"/>
                </a:solidFill>
              </a:rPr>
              <a:t>TSH</a:t>
            </a:r>
            <a:r>
              <a:rPr lang="en-US" dirty="0"/>
              <a:t> and/or </a:t>
            </a:r>
            <a:r>
              <a:rPr lang="en-US" dirty="0">
                <a:solidFill>
                  <a:srgbClr val="FFFF00"/>
                </a:solidFill>
              </a:rPr>
              <a:t>T3</a:t>
            </a:r>
            <a:r>
              <a:rPr lang="en-US" dirty="0"/>
              <a:t> (total or free) should </a:t>
            </a:r>
            <a:r>
              <a:rPr lang="en-US" dirty="0" smtClean="0"/>
              <a:t>be measured </a:t>
            </a:r>
            <a:r>
              <a:rPr lang="en-US" dirty="0"/>
              <a:t>in CeH patients when </a:t>
            </a:r>
            <a:r>
              <a:rPr lang="en-US" dirty="0">
                <a:solidFill>
                  <a:srgbClr val="FFFF00"/>
                </a:solidFill>
              </a:rPr>
              <a:t>insufficient</a:t>
            </a:r>
            <a:r>
              <a:rPr lang="en-US" dirty="0"/>
              <a:t> or </a:t>
            </a:r>
            <a:r>
              <a:rPr lang="en-US" dirty="0">
                <a:solidFill>
                  <a:srgbClr val="FFFF00"/>
                </a:solidFill>
              </a:rPr>
              <a:t>excessive</a:t>
            </a:r>
            <a:r>
              <a:rPr lang="en-US" dirty="0"/>
              <a:t> </a:t>
            </a:r>
            <a:r>
              <a:rPr lang="en-US" dirty="0" smtClean="0"/>
              <a:t>replacement is </a:t>
            </a:r>
            <a:r>
              <a:rPr lang="en-US" dirty="0"/>
              <a:t>suspected.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FFC000"/>
                </a:solidFill>
              </a:rPr>
              <a:t>1 : </a:t>
            </a:r>
            <a:r>
              <a:rPr lang="en-US" dirty="0">
                <a:solidFill>
                  <a:srgbClr val="FFC000"/>
                </a:solidFill>
              </a:rPr>
              <a:t>∅∅○○</a:t>
            </a:r>
          </a:p>
        </p:txBody>
      </p:sp>
    </p:spTree>
    <p:extLst>
      <p:ext uri="{BB962C8B-B14F-4D97-AF65-F5344CB8AC3E}">
        <p14:creationId xmlns:p14="http://schemas.microsoft.com/office/powerpoint/2010/main" val="3973060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FFFF00"/>
                </a:solidFill>
              </a:rPr>
              <a:t>Epidemiology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396" y="1287887"/>
            <a:ext cx="9560457" cy="5203065"/>
          </a:xfrm>
        </p:spPr>
        <p:txBody>
          <a:bodyPr>
            <a:normAutofit/>
          </a:bodyPr>
          <a:lstStyle/>
          <a:p>
            <a:r>
              <a:rPr lang="en-US" dirty="0" smtClean="0"/>
              <a:t>CeH </a:t>
            </a:r>
            <a:r>
              <a:rPr lang="en-US" dirty="0"/>
              <a:t>most frequently occurs as a </a:t>
            </a:r>
            <a:r>
              <a:rPr lang="en-US" dirty="0">
                <a:solidFill>
                  <a:srgbClr val="FFFF00"/>
                </a:solidFill>
              </a:rPr>
              <a:t>sporadic</a:t>
            </a:r>
            <a:r>
              <a:rPr lang="en-US" dirty="0"/>
              <a:t> form of </a:t>
            </a:r>
            <a:r>
              <a:rPr lang="en-US" dirty="0" smtClean="0"/>
              <a:t>hypothyroidism.</a:t>
            </a:r>
          </a:p>
          <a:p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can affect patients of </a:t>
            </a:r>
            <a:r>
              <a:rPr lang="en-US" dirty="0">
                <a:solidFill>
                  <a:srgbClr val="FFFF00"/>
                </a:solidFill>
              </a:rPr>
              <a:t>all</a:t>
            </a:r>
            <a:r>
              <a:rPr lang="en-US" dirty="0"/>
              <a:t> </a:t>
            </a:r>
            <a:r>
              <a:rPr lang="en-US" dirty="0" smtClean="0">
                <a:solidFill>
                  <a:srgbClr val="FFFF00"/>
                </a:solidFill>
              </a:rPr>
              <a:t>ages</a:t>
            </a:r>
          </a:p>
          <a:p>
            <a:endParaRPr lang="en-US" dirty="0" smtClean="0"/>
          </a:p>
          <a:p>
            <a:r>
              <a:rPr lang="en-US" dirty="0" smtClean="0"/>
              <a:t>Despite the </a:t>
            </a:r>
            <a:r>
              <a:rPr lang="en-US" dirty="0"/>
              <a:t>recent discovery of </a:t>
            </a:r>
            <a:r>
              <a:rPr lang="en-US" dirty="0">
                <a:solidFill>
                  <a:srgbClr val="FFFF00"/>
                </a:solidFill>
              </a:rPr>
              <a:t>X-linked </a:t>
            </a:r>
            <a:r>
              <a:rPr lang="en-US" dirty="0"/>
              <a:t>forms of CeH, there is </a:t>
            </a:r>
            <a:r>
              <a:rPr lang="en-US" dirty="0" smtClean="0">
                <a:solidFill>
                  <a:srgbClr val="FFFF00"/>
                </a:solidFill>
              </a:rPr>
              <a:t>no evidence </a:t>
            </a:r>
            <a:r>
              <a:rPr lang="en-US" dirty="0">
                <a:solidFill>
                  <a:srgbClr val="FFFF00"/>
                </a:solidFill>
              </a:rPr>
              <a:t>of a sex predominance. </a:t>
            </a:r>
            <a:endParaRPr lang="en-US" dirty="0" smtClean="0">
              <a:solidFill>
                <a:srgbClr val="FFFF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prevalence of </a:t>
            </a:r>
            <a:r>
              <a:rPr lang="en-US" dirty="0" smtClean="0"/>
              <a:t>CeH was </a:t>
            </a:r>
            <a:r>
              <a:rPr lang="en-US" dirty="0"/>
              <a:t>estimated to range from </a:t>
            </a:r>
            <a:r>
              <a:rPr lang="en-US" dirty="0">
                <a:solidFill>
                  <a:srgbClr val="FFFF00"/>
                </a:solidFill>
              </a:rPr>
              <a:t>1: 16,000 to about 1: </a:t>
            </a:r>
            <a:r>
              <a:rPr lang="en-US" dirty="0" smtClean="0">
                <a:solidFill>
                  <a:srgbClr val="FFFF00"/>
                </a:solidFill>
              </a:rPr>
              <a:t>100,000</a:t>
            </a:r>
            <a:r>
              <a:rPr lang="en-US" dirty="0" smtClean="0"/>
              <a:t> in </a:t>
            </a:r>
            <a:r>
              <a:rPr lang="en-US" dirty="0"/>
              <a:t>the general adult or neonatal </a:t>
            </a:r>
            <a:r>
              <a:rPr lang="en-US" dirty="0" smtClean="0"/>
              <a:t>populations.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Such </a:t>
            </a:r>
            <a:r>
              <a:rPr lang="en-US" dirty="0"/>
              <a:t>variable prevalence probably depends upon </a:t>
            </a:r>
            <a:r>
              <a:rPr lang="en-US" dirty="0" smtClean="0"/>
              <a:t>several factors</a:t>
            </a:r>
            <a:r>
              <a:rPr lang="en-US" dirty="0"/>
              <a:t>, including </a:t>
            </a:r>
            <a:r>
              <a:rPr lang="en-US" dirty="0">
                <a:solidFill>
                  <a:srgbClr val="FFFF00"/>
                </a:solidFill>
              </a:rPr>
              <a:t>ethnicity</a:t>
            </a:r>
            <a:r>
              <a:rPr lang="en-US" dirty="0"/>
              <a:t> but also differences in </a:t>
            </a:r>
            <a:r>
              <a:rPr lang="en-US" dirty="0" smtClean="0">
                <a:solidFill>
                  <a:srgbClr val="FFFF00"/>
                </a:solidFill>
              </a:rPr>
              <a:t>sensitivity of </a:t>
            </a:r>
            <a:r>
              <a:rPr lang="en-US" dirty="0">
                <a:solidFill>
                  <a:srgbClr val="FFFF00"/>
                </a:solidFill>
              </a:rPr>
              <a:t>the diagnostic strategies.</a:t>
            </a:r>
          </a:p>
        </p:txBody>
      </p:sp>
    </p:spTree>
    <p:extLst>
      <p:ext uri="{BB962C8B-B14F-4D97-AF65-F5344CB8AC3E}">
        <p14:creationId xmlns:p14="http://schemas.microsoft.com/office/powerpoint/2010/main" val="220636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093" y="491319"/>
            <a:ext cx="9394761" cy="5757081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I</a:t>
            </a:r>
            <a:r>
              <a:rPr lang="en-US" dirty="0" smtClean="0">
                <a:solidFill>
                  <a:srgbClr val="FFFF00"/>
                </a:solidFill>
              </a:rPr>
              <a:t>nsufficient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replacement:</a:t>
            </a:r>
            <a:endParaRPr lang="en-US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prstClr val="white"/>
              </a:solidFill>
            </a:endParaRPr>
          </a:p>
          <a:p>
            <a:pPr lvl="0">
              <a:buClr>
                <a:srgbClr val="4F81BD"/>
              </a:buClr>
            </a:pPr>
            <a:r>
              <a:rPr lang="en-US" dirty="0" smtClean="0">
                <a:solidFill>
                  <a:prstClr val="white"/>
                </a:solidFill>
              </a:rPr>
              <a:t>Recommendation </a:t>
            </a:r>
            <a:r>
              <a:rPr lang="en-US" dirty="0">
                <a:solidFill>
                  <a:prstClr val="white"/>
                </a:solidFill>
              </a:rPr>
              <a:t>31</a:t>
            </a:r>
            <a:r>
              <a:rPr lang="en-US" dirty="0">
                <a:solidFill>
                  <a:srgbClr val="FFC000"/>
                </a:solidFill>
              </a:rPr>
              <a:t>*^</a:t>
            </a:r>
          </a:p>
          <a:p>
            <a:pPr lvl="0">
              <a:buClr>
                <a:srgbClr val="4F81BD"/>
              </a:buClr>
              <a:buFont typeface="Wingdings" panose="05000000000000000000" pitchFamily="2" charset="2"/>
              <a:buChar char="q"/>
            </a:pPr>
            <a:r>
              <a:rPr lang="en-US" dirty="0">
                <a:solidFill>
                  <a:prstClr val="white"/>
                </a:solidFill>
              </a:rPr>
              <a:t>We recommend that </a:t>
            </a:r>
            <a:r>
              <a:rPr lang="en-US" dirty="0"/>
              <a:t>insufficient thyroid replacement </a:t>
            </a:r>
            <a:r>
              <a:rPr lang="en-US" dirty="0" smtClean="0">
                <a:solidFill>
                  <a:prstClr val="white"/>
                </a:solidFill>
              </a:rPr>
              <a:t>should be </a:t>
            </a:r>
            <a:r>
              <a:rPr lang="en-US" dirty="0">
                <a:solidFill>
                  <a:prstClr val="white"/>
                </a:solidFill>
              </a:rPr>
              <a:t>considered in CeH patients when serum </a:t>
            </a:r>
            <a:r>
              <a:rPr lang="en-US" dirty="0">
                <a:solidFill>
                  <a:srgbClr val="FFFF00"/>
                </a:solidFill>
              </a:rPr>
              <a:t>FT4</a:t>
            </a:r>
            <a:r>
              <a:rPr lang="en-US" dirty="0">
                <a:solidFill>
                  <a:prstClr val="white"/>
                </a:solidFill>
              </a:rPr>
              <a:t> concentrations </a:t>
            </a:r>
            <a:r>
              <a:rPr lang="en-US" dirty="0" smtClean="0">
                <a:solidFill>
                  <a:prstClr val="white"/>
                </a:solidFill>
              </a:rPr>
              <a:t>are </a:t>
            </a:r>
            <a:r>
              <a:rPr lang="en-US" dirty="0" smtClean="0">
                <a:solidFill>
                  <a:srgbClr val="FFFF00"/>
                </a:solidFill>
              </a:rPr>
              <a:t>below </a:t>
            </a:r>
            <a:r>
              <a:rPr lang="en-US" dirty="0">
                <a:solidFill>
                  <a:srgbClr val="FFFF00"/>
                </a:solidFill>
              </a:rPr>
              <a:t>or close to the lower </a:t>
            </a:r>
            <a:r>
              <a:rPr lang="en-US" dirty="0">
                <a:solidFill>
                  <a:prstClr val="white"/>
                </a:solidFill>
              </a:rPr>
              <a:t>limit of the normal range, in </a:t>
            </a:r>
            <a:r>
              <a:rPr lang="en-US" dirty="0" smtClean="0">
                <a:solidFill>
                  <a:prstClr val="white"/>
                </a:solidFill>
              </a:rPr>
              <a:t>particular if </a:t>
            </a:r>
            <a:r>
              <a:rPr lang="en-US" dirty="0">
                <a:solidFill>
                  <a:prstClr val="white"/>
                </a:solidFill>
              </a:rPr>
              <a:t>associated with serum </a:t>
            </a:r>
            <a:r>
              <a:rPr lang="en-US" dirty="0">
                <a:solidFill>
                  <a:srgbClr val="FFFF00"/>
                </a:solidFill>
              </a:rPr>
              <a:t>TSH &gt; 1.0 </a:t>
            </a:r>
            <a:r>
              <a:rPr lang="en-US" dirty="0">
                <a:solidFill>
                  <a:prstClr val="white"/>
                </a:solidFill>
              </a:rPr>
              <a:t>mU/L and </a:t>
            </a:r>
            <a:r>
              <a:rPr lang="en-US" dirty="0">
                <a:solidFill>
                  <a:srgbClr val="FFFF00"/>
                </a:solidFill>
              </a:rPr>
              <a:t>multiple and </a:t>
            </a:r>
            <a:r>
              <a:rPr lang="en-US" dirty="0" smtClean="0">
                <a:solidFill>
                  <a:srgbClr val="FFFF00"/>
                </a:solidFill>
              </a:rPr>
              <a:t>persistent hypothyroid </a:t>
            </a:r>
            <a:r>
              <a:rPr lang="en-US" dirty="0">
                <a:solidFill>
                  <a:srgbClr val="FFFF00"/>
                </a:solidFill>
              </a:rPr>
              <a:t>manifestations</a:t>
            </a:r>
            <a:r>
              <a:rPr lang="en-US" dirty="0">
                <a:solidFill>
                  <a:prstClr val="white"/>
                </a:solidFill>
              </a:rPr>
              <a:t>.</a:t>
            </a:r>
          </a:p>
          <a:p>
            <a:pPr lvl="0">
              <a:buClr>
                <a:srgbClr val="4F81BD"/>
              </a:buCl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FFC000"/>
                </a:solidFill>
              </a:rPr>
              <a:t>1 : ∅∅○○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27019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882" y="605308"/>
            <a:ext cx="9611971" cy="5643092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I</a:t>
            </a:r>
            <a:r>
              <a:rPr lang="en-US" dirty="0" smtClean="0">
                <a:solidFill>
                  <a:srgbClr val="FFFF00"/>
                </a:solidFill>
              </a:rPr>
              <a:t>ncreased </a:t>
            </a:r>
            <a:r>
              <a:rPr lang="en-US" dirty="0">
                <a:solidFill>
                  <a:srgbClr val="FFFF00"/>
                </a:solidFill>
              </a:rPr>
              <a:t>thyroid hormone </a:t>
            </a:r>
            <a:r>
              <a:rPr lang="en-US" dirty="0" smtClean="0">
                <a:solidFill>
                  <a:srgbClr val="FFFF00"/>
                </a:solidFill>
              </a:rPr>
              <a:t>requirements: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comparison with primary hypothyroidism, there is a </a:t>
            </a:r>
            <a:r>
              <a:rPr lang="en-US" dirty="0">
                <a:solidFill>
                  <a:srgbClr val="FFFF00"/>
                </a:solidFill>
              </a:rPr>
              <a:t>higher frequency for such conditions</a:t>
            </a:r>
            <a:r>
              <a:rPr lang="en-US" dirty="0"/>
              <a:t> because of the persistent impact from </a:t>
            </a:r>
            <a:r>
              <a:rPr lang="en-US" dirty="0" smtClean="0">
                <a:solidFill>
                  <a:srgbClr val="FFFF00"/>
                </a:solidFill>
              </a:rPr>
              <a:t>rhGH</a:t>
            </a:r>
            <a:r>
              <a:rPr lang="en-US" dirty="0" smtClean="0"/>
              <a:t>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>
                <a:solidFill>
                  <a:srgbClr val="FFFF00"/>
                </a:solidFill>
              </a:rPr>
              <a:t>Estrogen</a:t>
            </a:r>
            <a:r>
              <a:rPr lang="en-US" dirty="0"/>
              <a:t> therapy is also known to impact thyroid replacement, and this is even more so when </a:t>
            </a:r>
            <a:r>
              <a:rPr lang="en-US" dirty="0" smtClean="0"/>
              <a:t>medically assisted </a:t>
            </a:r>
            <a:r>
              <a:rPr lang="en-US" dirty="0">
                <a:solidFill>
                  <a:srgbClr val="FFFF00"/>
                </a:solidFill>
              </a:rPr>
              <a:t>fertility</a:t>
            </a:r>
            <a:r>
              <a:rPr lang="en-US" dirty="0"/>
              <a:t> treatments are </a:t>
            </a:r>
            <a:r>
              <a:rPr lang="en-US" dirty="0" smtClean="0"/>
              <a:t>used, </a:t>
            </a:r>
            <a:r>
              <a:rPr lang="en-US" dirty="0"/>
              <a:t>but these effects are generally </a:t>
            </a:r>
            <a:r>
              <a:rPr lang="en-US" dirty="0">
                <a:solidFill>
                  <a:srgbClr val="FFFF00"/>
                </a:solidFill>
              </a:rPr>
              <a:t>transient</a:t>
            </a:r>
            <a:r>
              <a:rPr lang="en-US" dirty="0"/>
              <a:t> in most </a:t>
            </a:r>
            <a:r>
              <a:rPr lang="en-US" dirty="0" smtClean="0"/>
              <a:t>patients.</a:t>
            </a:r>
            <a:endParaRPr lang="en-US" dirty="0" smtClean="0"/>
          </a:p>
          <a:p>
            <a:endParaRPr lang="en-US" dirty="0" smtClean="0"/>
          </a:p>
          <a:p>
            <a:pPr lvl="0">
              <a:buClr>
                <a:srgbClr val="4F81BD"/>
              </a:buClr>
            </a:pPr>
            <a:r>
              <a:rPr lang="en-US" dirty="0" smtClean="0"/>
              <a:t> </a:t>
            </a:r>
            <a:r>
              <a:rPr lang="en-US" dirty="0"/>
              <a:t>During </a:t>
            </a:r>
            <a:r>
              <a:rPr lang="en-US" dirty="0">
                <a:solidFill>
                  <a:srgbClr val="FFFF00"/>
                </a:solidFill>
              </a:rPr>
              <a:t>pregnancy</a:t>
            </a:r>
            <a:r>
              <a:rPr lang="en-US" dirty="0"/>
              <a:t>, a </a:t>
            </a:r>
            <a:r>
              <a:rPr lang="en-US" dirty="0">
                <a:solidFill>
                  <a:srgbClr val="FFFF00"/>
                </a:solidFill>
              </a:rPr>
              <a:t>25–50% increase of the L-T4 dose </a:t>
            </a:r>
            <a:r>
              <a:rPr lang="en-US" dirty="0"/>
              <a:t>is </a:t>
            </a:r>
            <a:r>
              <a:rPr lang="en-US" dirty="0" smtClean="0"/>
              <a:t>advised( due to  </a:t>
            </a:r>
            <a:r>
              <a:rPr lang="en-US" dirty="0">
                <a:solidFill>
                  <a:prstClr val="white"/>
                </a:solidFill>
              </a:rPr>
              <a:t>increased </a:t>
            </a:r>
            <a:r>
              <a:rPr lang="en-US" dirty="0">
                <a:solidFill>
                  <a:srgbClr val="FFFF00"/>
                </a:solidFill>
              </a:rPr>
              <a:t>TBG</a:t>
            </a:r>
            <a:r>
              <a:rPr lang="en-US" dirty="0">
                <a:solidFill>
                  <a:prstClr val="white"/>
                </a:solidFill>
              </a:rPr>
              <a:t> levels secondary to high serum E2 </a:t>
            </a:r>
            <a:r>
              <a:rPr lang="en-US" dirty="0" smtClean="0">
                <a:solidFill>
                  <a:prstClr val="white"/>
                </a:solidFill>
              </a:rPr>
              <a:t>levels) </a:t>
            </a:r>
            <a:r>
              <a:rPr lang="en-US" dirty="0" smtClean="0"/>
              <a:t>and </a:t>
            </a:r>
            <a:r>
              <a:rPr lang="en-US" dirty="0"/>
              <a:t>it is probably better to </a:t>
            </a:r>
            <a:r>
              <a:rPr lang="en-US" dirty="0">
                <a:solidFill>
                  <a:srgbClr val="FFFF00"/>
                </a:solidFill>
              </a:rPr>
              <a:t>aim at a higher FT4 </a:t>
            </a:r>
            <a:r>
              <a:rPr lang="en-US" dirty="0"/>
              <a:t>concentration, in the </a:t>
            </a:r>
            <a:r>
              <a:rPr lang="en-US" dirty="0">
                <a:solidFill>
                  <a:srgbClr val="FFFF00"/>
                </a:solidFill>
              </a:rPr>
              <a:t>upper quartile of the </a:t>
            </a:r>
            <a:r>
              <a:rPr lang="en-US" dirty="0"/>
              <a:t>normal range, to minimize the risk of thyroid hormone </a:t>
            </a:r>
            <a:r>
              <a:rPr lang="en-US" dirty="0">
                <a:solidFill>
                  <a:srgbClr val="FFFF00"/>
                </a:solidFill>
              </a:rPr>
              <a:t>under-replacement for the </a:t>
            </a:r>
            <a:r>
              <a:rPr lang="en-US" dirty="0" smtClean="0">
                <a:solidFill>
                  <a:srgbClr val="FFFF00"/>
                </a:solidFill>
              </a:rPr>
              <a:t>fetus</a:t>
            </a:r>
            <a:r>
              <a:rPr lang="en-US" dirty="0" smtClean="0"/>
              <a:t>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4719644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3" y="1637732"/>
            <a:ext cx="8946540" cy="4610668"/>
          </a:xfrm>
        </p:spPr>
        <p:txBody>
          <a:bodyPr>
            <a:normAutofit/>
          </a:bodyPr>
          <a:lstStyle/>
          <a:p>
            <a:pPr lvl="0">
              <a:buClr>
                <a:srgbClr val="4F81BD"/>
              </a:buClr>
            </a:pPr>
            <a:endParaRPr lang="en-US" dirty="0" smtClean="0">
              <a:solidFill>
                <a:prstClr val="white"/>
              </a:solidFill>
            </a:endParaRPr>
          </a:p>
          <a:p>
            <a:pPr lvl="0">
              <a:buClr>
                <a:srgbClr val="4F81BD"/>
              </a:buClr>
            </a:pPr>
            <a:r>
              <a:rPr lang="en-US" dirty="0" smtClean="0">
                <a:solidFill>
                  <a:prstClr val="white"/>
                </a:solidFill>
              </a:rPr>
              <a:t> </a:t>
            </a:r>
            <a:r>
              <a:rPr lang="en-US" dirty="0">
                <a:solidFill>
                  <a:prstClr val="white"/>
                </a:solidFill>
              </a:rPr>
              <a:t>We recommend that clinicians monitor </a:t>
            </a:r>
            <a:r>
              <a:rPr lang="en-US" dirty="0">
                <a:solidFill>
                  <a:srgbClr val="FFFF00"/>
                </a:solidFill>
              </a:rPr>
              <a:t>fT4 or total T4 </a:t>
            </a:r>
            <a:r>
              <a:rPr lang="en-US" dirty="0">
                <a:solidFill>
                  <a:prstClr val="white"/>
                </a:solidFill>
              </a:rPr>
              <a:t>levels </a:t>
            </a:r>
            <a:r>
              <a:rPr lang="en-US" dirty="0">
                <a:solidFill>
                  <a:srgbClr val="FFFF00"/>
                </a:solidFill>
              </a:rPr>
              <a:t>every 4–6 weeks </a:t>
            </a:r>
            <a:r>
              <a:rPr lang="en-US" dirty="0">
                <a:solidFill>
                  <a:prstClr val="white"/>
                </a:solidFill>
              </a:rPr>
              <a:t>for women with </a:t>
            </a:r>
            <a:r>
              <a:rPr lang="en-US" dirty="0" smtClean="0">
                <a:solidFill>
                  <a:prstClr val="white"/>
                </a:solidFill>
              </a:rPr>
              <a:t>CeH </a:t>
            </a:r>
            <a:r>
              <a:rPr lang="en-US" dirty="0">
                <a:solidFill>
                  <a:prstClr val="white"/>
                </a:solidFill>
              </a:rPr>
              <a:t>who become pregnant, and that these women may require </a:t>
            </a:r>
            <a:r>
              <a:rPr lang="en-US" dirty="0">
                <a:solidFill>
                  <a:srgbClr val="FFFF00"/>
                </a:solidFill>
              </a:rPr>
              <a:t>increased</a:t>
            </a:r>
            <a:r>
              <a:rPr lang="en-US" dirty="0">
                <a:solidFill>
                  <a:prstClr val="white"/>
                </a:solidFill>
              </a:rPr>
              <a:t> L-T4 doses to maintain levels within target ranges for pregnancy. (</a:t>
            </a:r>
            <a:r>
              <a:rPr lang="en-US" dirty="0">
                <a:solidFill>
                  <a:srgbClr val="FFC000"/>
                </a:solidFill>
              </a:rPr>
              <a:t>1QQEE</a:t>
            </a:r>
            <a:r>
              <a:rPr lang="en-US" dirty="0">
                <a:solidFill>
                  <a:prstClr val="white"/>
                </a:solidFill>
              </a:rPr>
              <a:t>)</a:t>
            </a:r>
          </a:p>
          <a:p>
            <a:pPr lvl="0">
              <a:buClr>
                <a:srgbClr val="4F81BD"/>
              </a:buClr>
            </a:pPr>
            <a:endParaRPr lang="en-US" sz="1800" dirty="0" smtClean="0">
              <a:solidFill>
                <a:prstClr val="white"/>
              </a:solidFill>
            </a:endParaRPr>
          </a:p>
          <a:p>
            <a:pPr lvl="0">
              <a:buClr>
                <a:srgbClr val="4F81BD"/>
              </a:buClr>
            </a:pPr>
            <a:r>
              <a:rPr lang="en-US" sz="1800" dirty="0" smtClean="0">
                <a:solidFill>
                  <a:prstClr val="white"/>
                </a:solidFill>
              </a:rPr>
              <a:t>Current </a:t>
            </a:r>
            <a:r>
              <a:rPr lang="en-US" sz="1800" dirty="0">
                <a:solidFill>
                  <a:prstClr val="white"/>
                </a:solidFill>
              </a:rPr>
              <a:t>recommendations include increasing L-T4 doses by </a:t>
            </a:r>
            <a:r>
              <a:rPr lang="en-US" sz="1800" dirty="0">
                <a:solidFill>
                  <a:srgbClr val="FFFF00"/>
                </a:solidFill>
              </a:rPr>
              <a:t>two extra pills per</a:t>
            </a:r>
            <a:r>
              <a:rPr lang="en-US" sz="1800" dirty="0">
                <a:solidFill>
                  <a:prstClr val="white"/>
                </a:solidFill>
              </a:rPr>
              <a:t> </a:t>
            </a:r>
            <a:r>
              <a:rPr lang="en-US" sz="1800" dirty="0">
                <a:solidFill>
                  <a:srgbClr val="FFFF00"/>
                </a:solidFill>
              </a:rPr>
              <a:t>week (based on previous dose) </a:t>
            </a:r>
            <a:r>
              <a:rPr lang="en-US" sz="1800" dirty="0">
                <a:solidFill>
                  <a:prstClr val="white"/>
                </a:solidFill>
              </a:rPr>
              <a:t>upon </a:t>
            </a:r>
            <a:r>
              <a:rPr lang="en-US" sz="1800" dirty="0">
                <a:solidFill>
                  <a:srgbClr val="FFFF00"/>
                </a:solidFill>
              </a:rPr>
              <a:t>confirming pregnancy </a:t>
            </a:r>
            <a:r>
              <a:rPr lang="en-US" sz="1800" dirty="0">
                <a:solidFill>
                  <a:prstClr val="white"/>
                </a:solidFill>
              </a:rPr>
              <a:t>and making further dose adjustments based on thyroid hormone and TSH levels.</a:t>
            </a:r>
          </a:p>
          <a:p>
            <a:pPr lvl="0">
              <a:buClr>
                <a:srgbClr val="4F81BD"/>
              </a:buClr>
            </a:pPr>
            <a:endParaRPr lang="en-US" dirty="0" smtClean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03313" y="630142"/>
            <a:ext cx="8947522" cy="966649"/>
          </a:xfrm>
        </p:spPr>
        <p:txBody>
          <a:bodyPr/>
          <a:lstStyle/>
          <a:p>
            <a:r>
              <a:rPr lang="en-US" sz="2400" dirty="0"/>
              <a:t>Hormonal Replacement in </a:t>
            </a:r>
            <a:r>
              <a:rPr lang="en-US" sz="2400" b="1" dirty="0"/>
              <a:t>Hypopituitarism</a:t>
            </a:r>
            <a:r>
              <a:rPr lang="en-US" sz="2400" dirty="0"/>
              <a:t> in Adults:</a:t>
            </a:r>
            <a:br>
              <a:rPr lang="en-US" sz="2400" dirty="0"/>
            </a:br>
            <a:r>
              <a:rPr lang="en-US" sz="2400" dirty="0"/>
              <a:t>An </a:t>
            </a:r>
            <a:r>
              <a:rPr lang="en-US" sz="2400" b="1" dirty="0"/>
              <a:t>Endocrine Society </a:t>
            </a:r>
            <a:r>
              <a:rPr lang="en-US" sz="2400" dirty="0"/>
              <a:t>Clinical Practice Guideline</a:t>
            </a:r>
          </a:p>
        </p:txBody>
      </p:sp>
    </p:spTree>
    <p:extLst>
      <p:ext uri="{BB962C8B-B14F-4D97-AF65-F5344CB8AC3E}">
        <p14:creationId xmlns:p14="http://schemas.microsoft.com/office/powerpoint/2010/main" val="153546626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024" y="736979"/>
            <a:ext cx="9585830" cy="5511421"/>
          </a:xfrm>
        </p:spPr>
        <p:txBody>
          <a:bodyPr>
            <a:normAutofit/>
          </a:bodyPr>
          <a:lstStyle/>
          <a:p>
            <a:pPr marL="0" lvl="0" indent="0">
              <a:buClr>
                <a:srgbClr val="4F81BD"/>
              </a:buClr>
              <a:buNone/>
            </a:pPr>
            <a:r>
              <a:rPr lang="en-US" sz="1900" dirty="0" smtClean="0">
                <a:solidFill>
                  <a:prstClr val="white"/>
                </a:solidFill>
              </a:rPr>
              <a:t> </a:t>
            </a:r>
            <a:endParaRPr lang="en-US" sz="1900" dirty="0">
              <a:solidFill>
                <a:prstClr val="white"/>
              </a:solidFill>
            </a:endParaRPr>
          </a:p>
          <a:p>
            <a:pPr lvl="0">
              <a:buClr>
                <a:srgbClr val="4F81BD"/>
              </a:buClr>
            </a:pPr>
            <a:endParaRPr lang="en-US" sz="1900" dirty="0" smtClean="0">
              <a:solidFill>
                <a:prstClr val="white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should be noted </a:t>
            </a:r>
            <a:r>
              <a:rPr lang="en-US" dirty="0" smtClean="0"/>
              <a:t>that many </a:t>
            </a:r>
            <a:r>
              <a:rPr lang="en-US" dirty="0">
                <a:solidFill>
                  <a:srgbClr val="FFFF00"/>
                </a:solidFill>
              </a:rPr>
              <a:t>fT4 assays do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not perform well during pregnancy</a:t>
            </a:r>
            <a:r>
              <a:rPr lang="en-US" dirty="0"/>
              <a:t>; </a:t>
            </a:r>
            <a:r>
              <a:rPr lang="en-US" dirty="0" smtClean="0"/>
              <a:t>if pregnancy-specific </a:t>
            </a:r>
            <a:r>
              <a:rPr lang="en-US" dirty="0"/>
              <a:t>fT4 reference ranges are not </a:t>
            </a:r>
            <a:r>
              <a:rPr lang="en-US" dirty="0" smtClean="0"/>
              <a:t>available, clinicians </a:t>
            </a:r>
            <a:r>
              <a:rPr lang="en-US" dirty="0"/>
              <a:t>can use </a:t>
            </a:r>
            <a:r>
              <a:rPr lang="en-US" dirty="0">
                <a:solidFill>
                  <a:srgbClr val="FFFF00"/>
                </a:solidFill>
              </a:rPr>
              <a:t>total T4 reference ranges </a:t>
            </a:r>
            <a:r>
              <a:rPr lang="en-US" dirty="0"/>
              <a:t>adjusted </a:t>
            </a:r>
            <a:r>
              <a:rPr lang="en-US" dirty="0" smtClean="0">
                <a:solidFill>
                  <a:srgbClr val="FFFF00"/>
                </a:solidFill>
              </a:rPr>
              <a:t>upward by </a:t>
            </a:r>
            <a:r>
              <a:rPr lang="en-US" dirty="0">
                <a:solidFill>
                  <a:srgbClr val="FFFF00"/>
                </a:solidFill>
              </a:rPr>
              <a:t>50%, </a:t>
            </a:r>
            <a:r>
              <a:rPr lang="en-US" dirty="0" smtClean="0"/>
              <a:t>(adjusting </a:t>
            </a:r>
            <a:r>
              <a:rPr lang="en-US" dirty="0"/>
              <a:t>the nonpregnant reference range upward by 50% to account for TBG </a:t>
            </a:r>
            <a:r>
              <a:rPr lang="en-US" dirty="0" smtClean="0"/>
              <a:t>effects).</a:t>
            </a:r>
          </a:p>
          <a:p>
            <a:endParaRPr lang="en-US" dirty="0" smtClean="0"/>
          </a:p>
          <a:p>
            <a:r>
              <a:rPr lang="en-US" dirty="0" smtClean="0"/>
              <a:t>Clinicians </a:t>
            </a:r>
            <a:r>
              <a:rPr lang="en-US" dirty="0"/>
              <a:t>should reduce L-T4 </a:t>
            </a:r>
            <a:r>
              <a:rPr lang="en-US" dirty="0" smtClean="0"/>
              <a:t>doses </a:t>
            </a:r>
            <a:r>
              <a:rPr lang="en-US" dirty="0" smtClean="0">
                <a:solidFill>
                  <a:srgbClr val="FFFF00"/>
                </a:solidFill>
              </a:rPr>
              <a:t>back </a:t>
            </a:r>
            <a:r>
              <a:rPr lang="en-US" dirty="0">
                <a:solidFill>
                  <a:srgbClr val="FFFF00"/>
                </a:solidFill>
              </a:rPr>
              <a:t>to prepregnancy</a:t>
            </a:r>
            <a:r>
              <a:rPr lang="en-US" dirty="0"/>
              <a:t> levels </a:t>
            </a:r>
            <a:r>
              <a:rPr lang="en-US" dirty="0">
                <a:solidFill>
                  <a:srgbClr val="FFFF00"/>
                </a:solidFill>
              </a:rPr>
              <a:t>immediately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after delivery </a:t>
            </a:r>
            <a:r>
              <a:rPr lang="en-US" dirty="0" smtClean="0"/>
              <a:t>to avoid </a:t>
            </a:r>
            <a:r>
              <a:rPr lang="en-US" dirty="0"/>
              <a:t>iatrogenic </a:t>
            </a:r>
            <a:r>
              <a:rPr lang="en-US" dirty="0" smtClean="0"/>
              <a:t>hyperthyroidism.</a:t>
            </a:r>
          </a:p>
        </p:txBody>
      </p:sp>
    </p:spTree>
    <p:extLst>
      <p:ext uri="{BB962C8B-B14F-4D97-AF65-F5344CB8AC3E}">
        <p14:creationId xmlns:p14="http://schemas.microsoft.com/office/powerpoint/2010/main" val="290198086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612" y="163773"/>
            <a:ext cx="10091654" cy="6441743"/>
          </a:xfrm>
        </p:spPr>
        <p:txBody>
          <a:bodyPr>
            <a:normAutofit/>
          </a:bodyPr>
          <a:lstStyle/>
          <a:p>
            <a:r>
              <a:rPr lang="en-US" dirty="0"/>
              <a:t>Recommendation 32</a:t>
            </a:r>
            <a:r>
              <a:rPr lang="en-US" dirty="0">
                <a:solidFill>
                  <a:srgbClr val="FFC000"/>
                </a:solidFill>
              </a:rPr>
              <a:t>*^</a:t>
            </a:r>
          </a:p>
          <a:p>
            <a:pPr marL="0" indent="0">
              <a:buNone/>
            </a:pPr>
            <a:r>
              <a:rPr lang="en-US" dirty="0"/>
              <a:t>In CeH patients, we recommend to </a:t>
            </a:r>
            <a:r>
              <a:rPr lang="en-US" dirty="0">
                <a:solidFill>
                  <a:srgbClr val="FFFF00"/>
                </a:solidFill>
              </a:rPr>
              <a:t>consider up-titration of </a:t>
            </a:r>
            <a:r>
              <a:rPr lang="en-US" dirty="0" smtClean="0">
                <a:solidFill>
                  <a:srgbClr val="FFFF00"/>
                </a:solidFill>
              </a:rPr>
              <a:t>the L-T4 </a:t>
            </a:r>
            <a:r>
              <a:rPr lang="en-US" dirty="0">
                <a:solidFill>
                  <a:srgbClr val="FFFF00"/>
                </a:solidFill>
              </a:rPr>
              <a:t>dose in all conditions </a:t>
            </a:r>
            <a:r>
              <a:rPr lang="en-US" dirty="0"/>
              <a:t>listed below: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FFFF00"/>
                </a:solidFill>
              </a:rPr>
              <a:t>R</a:t>
            </a:r>
            <a:r>
              <a:rPr lang="en-US" dirty="0" smtClean="0">
                <a:solidFill>
                  <a:srgbClr val="FFFF00"/>
                </a:solidFill>
              </a:rPr>
              <a:t>etarded</a:t>
            </a:r>
            <a:r>
              <a:rPr lang="en-US" dirty="0" smtClean="0"/>
              <a:t> </a:t>
            </a:r>
            <a:r>
              <a:rPr lang="en-US" dirty="0"/>
              <a:t>psychomotor and cognitive development in </a:t>
            </a:r>
            <a:r>
              <a:rPr lang="en-US" dirty="0" smtClean="0">
                <a:solidFill>
                  <a:srgbClr val="FFFF00"/>
                </a:solidFill>
              </a:rPr>
              <a:t>infants and </a:t>
            </a:r>
            <a:r>
              <a:rPr lang="en-US" dirty="0" smtClean="0">
                <a:solidFill>
                  <a:srgbClr val="FFFF00"/>
                </a:solidFill>
              </a:rPr>
              <a:t>children</a:t>
            </a:r>
            <a:endParaRPr lang="en-US" dirty="0">
              <a:solidFill>
                <a:srgbClr val="FFFF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I</a:t>
            </a:r>
            <a:r>
              <a:rPr lang="en-US" dirty="0" smtClean="0"/>
              <a:t>ntroduction </a:t>
            </a:r>
            <a:r>
              <a:rPr lang="en-US" dirty="0"/>
              <a:t>of </a:t>
            </a:r>
            <a:r>
              <a:rPr lang="en-US" dirty="0">
                <a:solidFill>
                  <a:srgbClr val="FFFF00"/>
                </a:solidFill>
              </a:rPr>
              <a:t>GH</a:t>
            </a:r>
            <a:r>
              <a:rPr lang="en-US" dirty="0"/>
              <a:t> replacement </a:t>
            </a:r>
            <a:r>
              <a:rPr lang="en-US" dirty="0" smtClean="0"/>
              <a:t>therapy</a:t>
            </a: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I</a:t>
            </a:r>
            <a:r>
              <a:rPr lang="en-US" dirty="0" smtClean="0"/>
              <a:t>ntroduction </a:t>
            </a:r>
            <a:r>
              <a:rPr lang="en-US" dirty="0"/>
              <a:t>of </a:t>
            </a:r>
            <a:r>
              <a:rPr lang="en-US" dirty="0">
                <a:solidFill>
                  <a:srgbClr val="FFFF00"/>
                </a:solidFill>
              </a:rPr>
              <a:t>estrogen</a:t>
            </a:r>
            <a:r>
              <a:rPr lang="en-US" dirty="0"/>
              <a:t> replacement therapy or </a:t>
            </a:r>
            <a:r>
              <a:rPr lang="en-US" dirty="0">
                <a:solidFill>
                  <a:srgbClr val="FFFF00"/>
                </a:solidFill>
              </a:rPr>
              <a:t>oral </a:t>
            </a:r>
            <a:r>
              <a:rPr lang="en-US" dirty="0" smtClean="0">
                <a:solidFill>
                  <a:srgbClr val="FFFF00"/>
                </a:solidFill>
              </a:rPr>
              <a:t>contraceptives</a:t>
            </a: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P</a:t>
            </a:r>
            <a:r>
              <a:rPr lang="en-US" dirty="0" smtClean="0"/>
              <a:t>ubertal development</a:t>
            </a: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C</a:t>
            </a:r>
            <a:r>
              <a:rPr lang="en-US" dirty="0" smtClean="0"/>
              <a:t>ontrolled </a:t>
            </a:r>
            <a:r>
              <a:rPr lang="en-US" dirty="0"/>
              <a:t>ovarian </a:t>
            </a:r>
            <a:r>
              <a:rPr lang="en-US" dirty="0" smtClean="0"/>
              <a:t>stimulation</a:t>
            </a: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P</a:t>
            </a:r>
            <a:r>
              <a:rPr lang="en-US" dirty="0" smtClean="0"/>
              <a:t>regnancy</a:t>
            </a: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W</a:t>
            </a:r>
            <a:r>
              <a:rPr lang="en-US" dirty="0" smtClean="0"/>
              <a:t>eight gain</a:t>
            </a: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In</a:t>
            </a:r>
            <a:r>
              <a:rPr lang="en-US" dirty="0" smtClean="0"/>
              <a:t>troduction </a:t>
            </a:r>
            <a:r>
              <a:rPr lang="en-US" dirty="0"/>
              <a:t>of treatments impacting L-T4 absorption or </a:t>
            </a:r>
            <a:r>
              <a:rPr lang="en-US" dirty="0" smtClean="0"/>
              <a:t>thyroid hormone </a:t>
            </a:r>
            <a:r>
              <a:rPr lang="en-US" dirty="0"/>
              <a:t>metabolism.</a:t>
            </a:r>
          </a:p>
          <a:p>
            <a:pPr marL="0" indent="0">
              <a:buNone/>
            </a:pPr>
            <a:r>
              <a:rPr lang="en-US" dirty="0"/>
              <a:t>In these cases, </a:t>
            </a:r>
            <a:r>
              <a:rPr lang="en-US" dirty="0">
                <a:solidFill>
                  <a:srgbClr val="FFFF00"/>
                </a:solidFill>
              </a:rPr>
              <a:t>TSH and FT4 should be measured 4–6 weeks </a:t>
            </a:r>
            <a:r>
              <a:rPr lang="en-US" dirty="0" smtClean="0">
                <a:solidFill>
                  <a:srgbClr val="FFFF00"/>
                </a:solidFill>
              </a:rPr>
              <a:t>after the </a:t>
            </a:r>
            <a:r>
              <a:rPr lang="en-US" dirty="0">
                <a:solidFill>
                  <a:srgbClr val="FFFF00"/>
                </a:solidFill>
              </a:rPr>
              <a:t>up-titration </a:t>
            </a:r>
            <a:r>
              <a:rPr lang="en-US" dirty="0"/>
              <a:t>in order to check the adequacy of replacement.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FFC000"/>
                </a:solidFill>
              </a:rPr>
              <a:t>1 : </a:t>
            </a:r>
            <a:r>
              <a:rPr lang="en-US" dirty="0">
                <a:solidFill>
                  <a:srgbClr val="FFC000"/>
                </a:solidFill>
              </a:rPr>
              <a:t>∅∅○○</a:t>
            </a:r>
          </a:p>
        </p:txBody>
      </p:sp>
    </p:spTree>
    <p:extLst>
      <p:ext uri="{BB962C8B-B14F-4D97-AF65-F5344CB8AC3E}">
        <p14:creationId xmlns:p14="http://schemas.microsoft.com/office/powerpoint/2010/main" val="43350725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487" y="746976"/>
            <a:ext cx="9676367" cy="550142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D</a:t>
            </a:r>
            <a:r>
              <a:rPr lang="en-US" dirty="0" smtClean="0">
                <a:solidFill>
                  <a:srgbClr val="FFFF00"/>
                </a:solidFill>
              </a:rPr>
              <a:t>own-titration</a:t>
            </a:r>
            <a:r>
              <a:rPr lang="en-US" dirty="0" smtClean="0"/>
              <a:t> </a:t>
            </a:r>
            <a:r>
              <a:rPr lang="en-US" dirty="0"/>
              <a:t>of the L-T4 </a:t>
            </a:r>
            <a:r>
              <a:rPr lang="en-US" dirty="0" smtClean="0"/>
              <a:t>dose:</a:t>
            </a:r>
          </a:p>
          <a:p>
            <a:endParaRPr lang="en-US" dirty="0" smtClean="0"/>
          </a:p>
          <a:p>
            <a:pPr lvl="0">
              <a:buClr>
                <a:srgbClr val="4F81BD"/>
              </a:buClr>
            </a:pPr>
            <a:r>
              <a:rPr lang="en-US" dirty="0" smtClean="0"/>
              <a:t> </a:t>
            </a:r>
            <a:r>
              <a:rPr lang="en-US" sz="1900" dirty="0">
                <a:solidFill>
                  <a:prstClr val="white"/>
                </a:solidFill>
              </a:rPr>
              <a:t>Recommendation 33</a:t>
            </a:r>
            <a:r>
              <a:rPr lang="en-US" sz="1900" dirty="0">
                <a:solidFill>
                  <a:srgbClr val="FFC000"/>
                </a:solidFill>
              </a:rPr>
              <a:t>^</a:t>
            </a:r>
          </a:p>
          <a:p>
            <a:pPr>
              <a:buClr>
                <a:srgbClr val="4F81BD"/>
              </a:buClr>
            </a:pPr>
            <a:endParaRPr lang="en-US" sz="1900" dirty="0" smtClean="0">
              <a:solidFill>
                <a:prstClr val="white"/>
              </a:solidFill>
            </a:endParaRPr>
          </a:p>
          <a:p>
            <a:pPr>
              <a:buClr>
                <a:srgbClr val="4F81BD"/>
              </a:buClr>
            </a:pPr>
            <a:r>
              <a:rPr lang="en-US" sz="1900" dirty="0" smtClean="0">
                <a:solidFill>
                  <a:prstClr val="white"/>
                </a:solidFill>
              </a:rPr>
              <a:t>We </a:t>
            </a:r>
            <a:r>
              <a:rPr lang="en-US" sz="1900" dirty="0">
                <a:solidFill>
                  <a:prstClr val="white"/>
                </a:solidFill>
              </a:rPr>
              <a:t>recommend down-titration of the L-T4 dose </a:t>
            </a:r>
            <a:r>
              <a:rPr lang="en-US" sz="1900" dirty="0" smtClean="0">
                <a:solidFill>
                  <a:prstClr val="white"/>
                </a:solidFill>
              </a:rPr>
              <a:t>in:</a:t>
            </a:r>
          </a:p>
          <a:p>
            <a:pPr lvl="0">
              <a:buClr>
                <a:srgbClr val="4F81BD"/>
              </a:buClr>
              <a:buFont typeface="Wingdings" panose="05000000000000000000" pitchFamily="2" charset="2"/>
              <a:buChar char="q"/>
            </a:pPr>
            <a:r>
              <a:rPr lang="en-US" sz="1900" dirty="0" smtClean="0">
                <a:solidFill>
                  <a:prstClr val="white"/>
                </a:solidFill>
              </a:rPr>
              <a:t> </a:t>
            </a:r>
            <a:r>
              <a:rPr lang="en-US" sz="1900" dirty="0">
                <a:solidFill>
                  <a:srgbClr val="FFFF00"/>
                </a:solidFill>
              </a:rPr>
              <a:t>E</a:t>
            </a:r>
            <a:r>
              <a:rPr lang="en-US" sz="1900" dirty="0" smtClean="0">
                <a:solidFill>
                  <a:srgbClr val="FFFF00"/>
                </a:solidFill>
              </a:rPr>
              <a:t>lderly</a:t>
            </a:r>
            <a:r>
              <a:rPr lang="en-US" sz="1900" dirty="0" smtClean="0">
                <a:solidFill>
                  <a:prstClr val="white"/>
                </a:solidFill>
              </a:rPr>
              <a:t> CeH patients</a:t>
            </a:r>
            <a:r>
              <a:rPr lang="en-US" sz="1900" dirty="0">
                <a:solidFill>
                  <a:prstClr val="white"/>
                </a:solidFill>
              </a:rPr>
              <a:t>, </a:t>
            </a:r>
            <a:r>
              <a:rPr lang="en-US" sz="1900" dirty="0">
                <a:solidFill>
                  <a:srgbClr val="FFFF00"/>
                </a:solidFill>
              </a:rPr>
              <a:t>in particular </a:t>
            </a:r>
            <a:r>
              <a:rPr lang="en-US" sz="1900" dirty="0">
                <a:solidFill>
                  <a:prstClr val="white"/>
                </a:solidFill>
              </a:rPr>
              <a:t>with associated </a:t>
            </a:r>
            <a:r>
              <a:rPr lang="en-US" sz="1900" dirty="0">
                <a:solidFill>
                  <a:srgbClr val="FFFF00"/>
                </a:solidFill>
              </a:rPr>
              <a:t>cardiovascular</a:t>
            </a:r>
            <a:r>
              <a:rPr lang="en-US" sz="1900" dirty="0">
                <a:solidFill>
                  <a:prstClr val="white"/>
                </a:solidFill>
              </a:rPr>
              <a:t> </a:t>
            </a:r>
            <a:r>
              <a:rPr lang="en-US" sz="1900" dirty="0" smtClean="0">
                <a:solidFill>
                  <a:prstClr val="white"/>
                </a:solidFill>
              </a:rPr>
              <a:t>morbidities,</a:t>
            </a:r>
          </a:p>
          <a:p>
            <a:pPr lvl="0">
              <a:buClr>
                <a:srgbClr val="4F81BD"/>
              </a:buClr>
              <a:buFont typeface="Wingdings" panose="05000000000000000000" pitchFamily="2" charset="2"/>
              <a:buChar char="q"/>
            </a:pPr>
            <a:r>
              <a:rPr lang="en-US" sz="1900" dirty="0" smtClean="0">
                <a:solidFill>
                  <a:prstClr val="white"/>
                </a:solidFill>
              </a:rPr>
              <a:t> </a:t>
            </a:r>
            <a:r>
              <a:rPr lang="en-US" sz="1900" dirty="0" smtClean="0">
                <a:solidFill>
                  <a:srgbClr val="FFFF00"/>
                </a:solidFill>
              </a:rPr>
              <a:t>After</a:t>
            </a:r>
            <a:r>
              <a:rPr lang="en-US" sz="1900" dirty="0" smtClean="0">
                <a:solidFill>
                  <a:prstClr val="white"/>
                </a:solidFill>
              </a:rPr>
              <a:t> </a:t>
            </a:r>
            <a:r>
              <a:rPr lang="en-US" sz="1900" dirty="0">
                <a:solidFill>
                  <a:srgbClr val="FFFF00"/>
                </a:solidFill>
              </a:rPr>
              <a:t>parturition</a:t>
            </a:r>
            <a:r>
              <a:rPr lang="en-US" sz="1900" dirty="0">
                <a:solidFill>
                  <a:prstClr val="white"/>
                </a:solidFill>
              </a:rPr>
              <a:t> or </a:t>
            </a:r>
            <a:r>
              <a:rPr lang="en-US" sz="1900" dirty="0">
                <a:solidFill>
                  <a:srgbClr val="FFFF00"/>
                </a:solidFill>
              </a:rPr>
              <a:t>menopause</a:t>
            </a:r>
            <a:r>
              <a:rPr lang="en-US" sz="1900" dirty="0">
                <a:solidFill>
                  <a:prstClr val="white"/>
                </a:solidFill>
              </a:rPr>
              <a:t> or </a:t>
            </a:r>
            <a:r>
              <a:rPr lang="en-US" sz="1900" dirty="0">
                <a:solidFill>
                  <a:srgbClr val="FFFF00"/>
                </a:solidFill>
              </a:rPr>
              <a:t>weight</a:t>
            </a:r>
            <a:r>
              <a:rPr lang="en-US" sz="1900" dirty="0">
                <a:solidFill>
                  <a:prstClr val="white"/>
                </a:solidFill>
              </a:rPr>
              <a:t> </a:t>
            </a:r>
            <a:r>
              <a:rPr lang="en-US" sz="1900" dirty="0" smtClean="0">
                <a:solidFill>
                  <a:srgbClr val="FFFF00"/>
                </a:solidFill>
              </a:rPr>
              <a:t>loss</a:t>
            </a:r>
          </a:p>
          <a:p>
            <a:pPr lvl="0">
              <a:buClr>
                <a:srgbClr val="4F81BD"/>
              </a:buClr>
              <a:buFont typeface="Wingdings" panose="05000000000000000000" pitchFamily="2" charset="2"/>
              <a:buChar char="q"/>
            </a:pPr>
            <a:r>
              <a:rPr lang="en-US" sz="1900" dirty="0">
                <a:solidFill>
                  <a:prstClr val="white"/>
                </a:solidFill>
              </a:rPr>
              <a:t>W</a:t>
            </a:r>
            <a:r>
              <a:rPr lang="en-US" sz="1900" dirty="0" smtClean="0">
                <a:solidFill>
                  <a:prstClr val="white"/>
                </a:solidFill>
              </a:rPr>
              <a:t>hen the concomitant </a:t>
            </a:r>
            <a:r>
              <a:rPr lang="en-US" sz="1900" dirty="0">
                <a:solidFill>
                  <a:prstClr val="white"/>
                </a:solidFill>
              </a:rPr>
              <a:t>treatments listed in Recommendation 31 are </a:t>
            </a:r>
            <a:r>
              <a:rPr lang="en-US" sz="1900" dirty="0" smtClean="0">
                <a:solidFill>
                  <a:srgbClr val="FFFF00"/>
                </a:solidFill>
              </a:rPr>
              <a:t>withdrawn</a:t>
            </a:r>
            <a:r>
              <a:rPr lang="en-US" sz="1900" dirty="0" smtClean="0">
                <a:solidFill>
                  <a:prstClr val="white"/>
                </a:solidFill>
              </a:rPr>
              <a:t>.</a:t>
            </a:r>
          </a:p>
          <a:p>
            <a:pPr>
              <a:buClr>
                <a:srgbClr val="4F81BD"/>
              </a:buClr>
            </a:pPr>
            <a:endParaRPr lang="en-US" sz="1900" dirty="0">
              <a:solidFill>
                <a:prstClr val="white"/>
              </a:solidFill>
            </a:endParaRPr>
          </a:p>
          <a:p>
            <a:pPr>
              <a:buClr>
                <a:srgbClr val="4F81BD"/>
              </a:buClr>
            </a:pPr>
            <a:r>
              <a:rPr lang="en-US" sz="1900" dirty="0" smtClean="0">
                <a:solidFill>
                  <a:prstClr val="white"/>
                </a:solidFill>
              </a:rPr>
              <a:t> In </a:t>
            </a:r>
            <a:r>
              <a:rPr lang="en-US" sz="1900" dirty="0">
                <a:solidFill>
                  <a:prstClr val="white"/>
                </a:solidFill>
              </a:rPr>
              <a:t>these cases, </a:t>
            </a:r>
            <a:r>
              <a:rPr lang="en-US" sz="1900" dirty="0">
                <a:solidFill>
                  <a:srgbClr val="FFFF00"/>
                </a:solidFill>
              </a:rPr>
              <a:t>TSH and FT4 should be measured 4–6 </a:t>
            </a:r>
            <a:r>
              <a:rPr lang="en-US" sz="1900" dirty="0" smtClean="0">
                <a:solidFill>
                  <a:srgbClr val="FFFF00"/>
                </a:solidFill>
              </a:rPr>
              <a:t>weeks after </a:t>
            </a:r>
            <a:r>
              <a:rPr lang="en-US" sz="1900" dirty="0">
                <a:solidFill>
                  <a:srgbClr val="FFFF00"/>
                </a:solidFill>
              </a:rPr>
              <a:t>the down-titration </a:t>
            </a:r>
            <a:r>
              <a:rPr lang="en-US" sz="1900" dirty="0">
                <a:solidFill>
                  <a:prstClr val="white"/>
                </a:solidFill>
              </a:rPr>
              <a:t>in order to check the adequacy of replacement.</a:t>
            </a:r>
          </a:p>
          <a:p>
            <a:pPr lvl="0">
              <a:buClr>
                <a:srgbClr val="4F81BD"/>
              </a:buClr>
              <a:buFont typeface="Wingdings" panose="05000000000000000000" pitchFamily="2" charset="2"/>
              <a:buChar char="q"/>
            </a:pPr>
            <a:r>
              <a:rPr lang="en-US" sz="1900" dirty="0">
                <a:solidFill>
                  <a:srgbClr val="FFC000"/>
                </a:solidFill>
              </a:rPr>
              <a:t>1 : ∅∅○○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26665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248" y="631066"/>
            <a:ext cx="9225605" cy="5617334"/>
          </a:xfrm>
        </p:spPr>
        <p:txBody>
          <a:bodyPr/>
          <a:lstStyle/>
          <a:p>
            <a:pPr lvl="0">
              <a:buClr>
                <a:srgbClr val="4F81BD"/>
              </a:buClr>
            </a:pPr>
            <a:endParaRPr lang="en-US" dirty="0" smtClean="0">
              <a:solidFill>
                <a:srgbClr val="FFFF00"/>
              </a:solidFill>
            </a:endParaRPr>
          </a:p>
          <a:p>
            <a:pPr lvl="0">
              <a:buClr>
                <a:srgbClr val="4F81BD"/>
              </a:buClr>
            </a:pPr>
            <a:endParaRPr lang="en-US" dirty="0">
              <a:solidFill>
                <a:srgbClr val="FFFF00"/>
              </a:solidFill>
            </a:endParaRPr>
          </a:p>
          <a:p>
            <a:pPr lvl="0">
              <a:buClr>
                <a:srgbClr val="4F81BD"/>
              </a:buClr>
            </a:pPr>
            <a:r>
              <a:rPr lang="en-US" dirty="0" smtClean="0">
                <a:solidFill>
                  <a:srgbClr val="FFFF00"/>
                </a:solidFill>
              </a:rPr>
              <a:t>L-T4 </a:t>
            </a:r>
            <a:r>
              <a:rPr lang="en-US" dirty="0">
                <a:solidFill>
                  <a:srgbClr val="FFFF00"/>
                </a:solidFill>
              </a:rPr>
              <a:t>overtreatment </a:t>
            </a:r>
            <a:r>
              <a:rPr lang="en-US" dirty="0" smtClean="0">
                <a:solidFill>
                  <a:prstClr val="white"/>
                </a:solidFill>
              </a:rPr>
              <a:t>:</a:t>
            </a:r>
            <a:endParaRPr lang="en-US" dirty="0" smtClean="0">
              <a:solidFill>
                <a:prstClr val="white"/>
              </a:solidFill>
            </a:endParaRPr>
          </a:p>
          <a:p>
            <a:pPr lvl="0">
              <a:buClr>
                <a:srgbClr val="4F81BD"/>
              </a:buClr>
            </a:pPr>
            <a:endParaRPr lang="en-US" dirty="0" smtClean="0">
              <a:solidFill>
                <a:prstClr val="white"/>
              </a:solidFill>
            </a:endParaRPr>
          </a:p>
          <a:p>
            <a:pPr lvl="0">
              <a:buClr>
                <a:srgbClr val="4F81BD"/>
              </a:buClr>
            </a:pPr>
            <a:r>
              <a:rPr lang="en-US" dirty="0" smtClean="0">
                <a:solidFill>
                  <a:prstClr val="white"/>
                </a:solidFill>
              </a:rPr>
              <a:t>Recommendation </a:t>
            </a:r>
            <a:r>
              <a:rPr lang="en-US" dirty="0">
                <a:solidFill>
                  <a:prstClr val="white"/>
                </a:solidFill>
              </a:rPr>
              <a:t>34</a:t>
            </a:r>
            <a:r>
              <a:rPr lang="en-US" dirty="0">
                <a:solidFill>
                  <a:srgbClr val="FFC000"/>
                </a:solidFill>
              </a:rPr>
              <a:t>*^</a:t>
            </a:r>
          </a:p>
          <a:p>
            <a:pPr lvl="0">
              <a:buClr>
                <a:srgbClr val="4F81BD"/>
              </a:buClr>
              <a:buFont typeface="Wingdings" panose="05000000000000000000" pitchFamily="2" charset="2"/>
              <a:buChar char="q"/>
            </a:pPr>
            <a:r>
              <a:rPr lang="en-US" dirty="0">
                <a:solidFill>
                  <a:prstClr val="white"/>
                </a:solidFill>
              </a:rPr>
              <a:t>We recommend that L-T4 overtreatment should be </a:t>
            </a:r>
            <a:r>
              <a:rPr lang="en-US" dirty="0" smtClean="0">
                <a:solidFill>
                  <a:prstClr val="white"/>
                </a:solidFill>
              </a:rPr>
              <a:t>considered in </a:t>
            </a:r>
            <a:r>
              <a:rPr lang="en-US" dirty="0">
                <a:solidFill>
                  <a:prstClr val="white"/>
                </a:solidFill>
              </a:rPr>
              <a:t>CeH patients when </a:t>
            </a:r>
            <a:r>
              <a:rPr lang="en-US" dirty="0">
                <a:solidFill>
                  <a:srgbClr val="FFFF00"/>
                </a:solidFill>
              </a:rPr>
              <a:t>serum FT4 concentrations are above or </a:t>
            </a:r>
            <a:r>
              <a:rPr lang="en-US" dirty="0" smtClean="0">
                <a:solidFill>
                  <a:srgbClr val="FFFF00"/>
                </a:solidFill>
              </a:rPr>
              <a:t>close to </a:t>
            </a:r>
            <a:r>
              <a:rPr lang="en-US" dirty="0">
                <a:solidFill>
                  <a:srgbClr val="FFFF00"/>
                </a:solidFill>
              </a:rPr>
              <a:t>the upper limit </a:t>
            </a:r>
            <a:r>
              <a:rPr lang="en-US" dirty="0">
                <a:solidFill>
                  <a:prstClr val="white"/>
                </a:solidFill>
              </a:rPr>
              <a:t>of normal (provided that L-T4 is taken </a:t>
            </a:r>
            <a:r>
              <a:rPr lang="en-US" dirty="0" smtClean="0">
                <a:solidFill>
                  <a:prstClr val="white"/>
                </a:solidFill>
              </a:rPr>
              <a:t>after blood </a:t>
            </a:r>
            <a:r>
              <a:rPr lang="en-US" dirty="0">
                <a:solidFill>
                  <a:prstClr val="white"/>
                </a:solidFill>
              </a:rPr>
              <a:t>withdrawal), in particular if associated with clinical </a:t>
            </a:r>
            <a:r>
              <a:rPr lang="en-US" dirty="0" smtClean="0">
                <a:solidFill>
                  <a:srgbClr val="FFFF00"/>
                </a:solidFill>
              </a:rPr>
              <a:t>thyrotoxic manifestations</a:t>
            </a:r>
            <a:r>
              <a:rPr lang="en-US" dirty="0">
                <a:solidFill>
                  <a:prstClr val="white"/>
                </a:solidFill>
              </a:rPr>
              <a:t>, or </a:t>
            </a:r>
            <a:r>
              <a:rPr lang="en-US" dirty="0">
                <a:solidFill>
                  <a:srgbClr val="FFFF00"/>
                </a:solidFill>
              </a:rPr>
              <a:t>high T3 concentrations</a:t>
            </a:r>
            <a:r>
              <a:rPr lang="en-US" dirty="0">
                <a:solidFill>
                  <a:prstClr val="white"/>
                </a:solidFill>
              </a:rPr>
              <a:t>.</a:t>
            </a:r>
          </a:p>
          <a:p>
            <a:pPr lvl="0">
              <a:buClr>
                <a:srgbClr val="4F81BD"/>
              </a:buCl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FFC000"/>
                </a:solidFill>
              </a:rPr>
              <a:t>1 : ∅∅○○</a:t>
            </a:r>
          </a:p>
          <a:p>
            <a:pPr lvl="0">
              <a:buClr>
                <a:srgbClr val="4F81BD"/>
              </a:buClr>
            </a:pPr>
            <a:endParaRPr lang="en-US" dirty="0">
              <a:solidFill>
                <a:prstClr val="white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22660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012" y="122832"/>
            <a:ext cx="11627893" cy="660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468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639" y="193406"/>
            <a:ext cx="9587195" cy="796533"/>
          </a:xfrm>
        </p:spPr>
        <p:txBody>
          <a:bodyPr/>
          <a:lstStyle/>
          <a:p>
            <a:r>
              <a:rPr lang="en-US" sz="2800" dirty="0" smtClean="0">
                <a:solidFill>
                  <a:srgbClr val="FFFF00"/>
                </a:solidFill>
              </a:rPr>
              <a:t>Causes of CeH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639" y="989939"/>
            <a:ext cx="9587195" cy="5560986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Inheritable</a:t>
            </a:r>
            <a:r>
              <a:rPr lang="en-US" dirty="0" smtClean="0"/>
              <a:t> conditions </a:t>
            </a:r>
            <a:r>
              <a:rPr lang="en-US" dirty="0"/>
              <a:t>are the </a:t>
            </a:r>
            <a:r>
              <a:rPr lang="en-US" dirty="0">
                <a:solidFill>
                  <a:srgbClr val="FFFF00"/>
                </a:solidFill>
              </a:rPr>
              <a:t>major cause </a:t>
            </a:r>
            <a:r>
              <a:rPr lang="en-US" dirty="0"/>
              <a:t>of CeH in </a:t>
            </a:r>
            <a:r>
              <a:rPr lang="en-US" dirty="0">
                <a:solidFill>
                  <a:srgbClr val="FFFF00"/>
                </a:solidFill>
              </a:rPr>
              <a:t>newborns </a:t>
            </a:r>
            <a:r>
              <a:rPr lang="en-US" dirty="0" smtClean="0">
                <a:solidFill>
                  <a:srgbClr val="FFFF00"/>
                </a:solidFill>
              </a:rPr>
              <a:t>and infants</a:t>
            </a:r>
            <a:r>
              <a:rPr lang="en-US" dirty="0"/>
              <a:t>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>
                <a:solidFill>
                  <a:srgbClr val="FFFF00"/>
                </a:solidFill>
              </a:rPr>
              <a:t>G</a:t>
            </a:r>
            <a:r>
              <a:rPr lang="en-US" dirty="0" smtClean="0">
                <a:solidFill>
                  <a:srgbClr val="FFFF00"/>
                </a:solidFill>
              </a:rPr>
              <a:t>ene </a:t>
            </a:r>
            <a:r>
              <a:rPr lang="en-US" dirty="0">
                <a:solidFill>
                  <a:srgbClr val="FFFF00"/>
                </a:solidFill>
              </a:rPr>
              <a:t>mutations </a:t>
            </a:r>
            <a:r>
              <a:rPr lang="en-US" dirty="0"/>
              <a:t>can also be </a:t>
            </a:r>
            <a:r>
              <a:rPr lang="en-US" dirty="0" smtClean="0"/>
              <a:t>the underlying </a:t>
            </a:r>
            <a:r>
              <a:rPr lang="en-US" dirty="0"/>
              <a:t>cause of CeH with a </a:t>
            </a:r>
            <a:r>
              <a:rPr lang="en-US" dirty="0">
                <a:solidFill>
                  <a:srgbClr val="FFFF00"/>
                </a:solidFill>
              </a:rPr>
              <a:t>delayed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onset</a:t>
            </a:r>
            <a:r>
              <a:rPr lang="en-US" dirty="0"/>
              <a:t> </a:t>
            </a:r>
            <a:r>
              <a:rPr lang="en-US" dirty="0" smtClean="0"/>
              <a:t>during </a:t>
            </a:r>
            <a:r>
              <a:rPr lang="en-US" dirty="0" smtClean="0">
                <a:solidFill>
                  <a:srgbClr val="FFFF00"/>
                </a:solidFill>
              </a:rPr>
              <a:t>childhood</a:t>
            </a:r>
            <a:r>
              <a:rPr lang="en-US" dirty="0" smtClean="0"/>
              <a:t> </a:t>
            </a:r>
            <a:r>
              <a:rPr lang="en-US" dirty="0"/>
              <a:t>or even later in life up to </a:t>
            </a:r>
            <a:r>
              <a:rPr lang="en-US" dirty="0">
                <a:solidFill>
                  <a:srgbClr val="FFFF00"/>
                </a:solidFill>
              </a:rPr>
              <a:t>adulthood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Expansive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lesions</a:t>
            </a:r>
            <a:r>
              <a:rPr lang="en-US" dirty="0" smtClean="0"/>
              <a:t> </a:t>
            </a:r>
            <a:r>
              <a:rPr lang="en-US" dirty="0"/>
              <a:t>of the hypothalamic/pituitary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region </a:t>
            </a:r>
            <a:r>
              <a:rPr lang="en-US" dirty="0" smtClean="0"/>
              <a:t>constitute the </a:t>
            </a:r>
            <a:r>
              <a:rPr lang="en-US" dirty="0">
                <a:solidFill>
                  <a:srgbClr val="FFFF00"/>
                </a:solidFill>
              </a:rPr>
              <a:t>major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cause of acquired</a:t>
            </a:r>
            <a:r>
              <a:rPr lang="en-US" dirty="0"/>
              <a:t> CeH</a:t>
            </a:r>
            <a:r>
              <a:rPr lang="en-US" dirty="0" smtClean="0"/>
              <a:t>.  </a:t>
            </a:r>
            <a:r>
              <a:rPr lang="en-US" dirty="0"/>
              <a:t>However, head </a:t>
            </a:r>
            <a:r>
              <a:rPr lang="en-US" dirty="0" smtClean="0"/>
              <a:t>trauma, vascular </a:t>
            </a:r>
            <a:r>
              <a:rPr lang="en-US" dirty="0"/>
              <a:t>accidents, autoimmunity, </a:t>
            </a:r>
            <a:r>
              <a:rPr lang="en-US" dirty="0" smtClean="0"/>
              <a:t>hemochromatosis </a:t>
            </a:r>
            <a:r>
              <a:rPr lang="en-US" dirty="0"/>
              <a:t>and several iatrogenic mechanisms </a:t>
            </a:r>
            <a:r>
              <a:rPr lang="en-US" dirty="0" smtClean="0"/>
              <a:t>account for </a:t>
            </a:r>
            <a:r>
              <a:rPr lang="en-US" dirty="0"/>
              <a:t>a significant number of CeH cases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8936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6220" y="623570"/>
            <a:ext cx="7397087" cy="579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50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2" y="452718"/>
            <a:ext cx="9404722" cy="822290"/>
          </a:xfrm>
        </p:spPr>
        <p:txBody>
          <a:bodyPr/>
          <a:lstStyle/>
          <a:p>
            <a:r>
              <a:rPr lang="en-US" sz="2800" b="1" dirty="0">
                <a:solidFill>
                  <a:srgbClr val="FFFF00"/>
                </a:solidFill>
              </a:rPr>
              <a:t>Heritable CeH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275008"/>
            <a:ext cx="9403742" cy="49733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Candidate </a:t>
            </a:r>
            <a:r>
              <a:rPr lang="en-US" sz="2400" b="1" dirty="0"/>
              <a:t>genes in inheritable forms of </a:t>
            </a:r>
            <a:r>
              <a:rPr lang="en-US" sz="2400" b="1" dirty="0" smtClean="0"/>
              <a:t>CeH:</a:t>
            </a:r>
            <a:endParaRPr lang="en-US" sz="2400" b="1" dirty="0"/>
          </a:p>
          <a:p>
            <a:pPr marL="0" indent="0">
              <a:buNone/>
            </a:pPr>
            <a:endParaRPr lang="en-US" sz="24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Biallelic </a:t>
            </a:r>
            <a:r>
              <a:rPr lang="en-US" sz="2400" dirty="0">
                <a:solidFill>
                  <a:srgbClr val="FFFF00"/>
                </a:solidFill>
              </a:rPr>
              <a:t>TSH</a:t>
            </a:r>
            <a:r>
              <a:rPr lang="el-GR" sz="2400" dirty="0">
                <a:solidFill>
                  <a:srgbClr val="FFFF00"/>
                </a:solidFill>
              </a:rPr>
              <a:t>β </a:t>
            </a:r>
            <a:r>
              <a:rPr lang="en-US" sz="2400" dirty="0" smtClean="0">
                <a:solidFill>
                  <a:srgbClr val="FFFF00"/>
                </a:solidFill>
              </a:rPr>
              <a:t>mutations</a:t>
            </a:r>
            <a:r>
              <a:rPr lang="en-US" sz="2400" dirty="0" smtClean="0">
                <a:solidFill>
                  <a:srgbClr val="FFFF00"/>
                </a:solidFill>
              </a:rPr>
              <a:t>:</a:t>
            </a:r>
            <a:endParaRPr lang="en-US" dirty="0" smtClean="0">
              <a:solidFill>
                <a:srgbClr val="FFFF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Severe </a:t>
            </a:r>
            <a:r>
              <a:rPr lang="en-US" dirty="0"/>
              <a:t>neonatal </a:t>
            </a:r>
            <a:r>
              <a:rPr lang="en-US" dirty="0" smtClean="0"/>
              <a:t>onset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Typical </a:t>
            </a:r>
            <a:r>
              <a:rPr lang="en-US" dirty="0"/>
              <a:t>manifestations of </a:t>
            </a:r>
            <a:r>
              <a:rPr lang="en-US" dirty="0" smtClean="0"/>
              <a:t>congenital primary </a:t>
            </a:r>
            <a:r>
              <a:rPr lang="en-US" dirty="0"/>
              <a:t>hypothyroidism (e.g., jaundice, </a:t>
            </a:r>
            <a:r>
              <a:rPr lang="en-US" dirty="0" smtClean="0"/>
              <a:t>macroglossia, hoarse </a:t>
            </a:r>
            <a:r>
              <a:rPr lang="en-US" dirty="0"/>
              <a:t>cry, failure to thrive and retarded growth, </a:t>
            </a:r>
            <a:r>
              <a:rPr lang="en-US" dirty="0" smtClean="0"/>
              <a:t>umbilical hernia</a:t>
            </a:r>
            <a:r>
              <a:rPr lang="en-US" dirty="0"/>
              <a:t>, hypotonia</a:t>
            </a:r>
            <a:r>
              <a:rPr lang="en-US" dirty="0" smtClean="0"/>
              <a:t>).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</a:t>
            </a:r>
            <a:r>
              <a:rPr lang="en-US" dirty="0"/>
              <a:t>If untreated within a few weeks </a:t>
            </a:r>
            <a:r>
              <a:rPr lang="en-US" dirty="0" smtClean="0"/>
              <a:t>of postnatal </a:t>
            </a:r>
            <a:r>
              <a:rPr lang="en-US" dirty="0"/>
              <a:t>life, these patients develop </a:t>
            </a:r>
            <a:r>
              <a:rPr lang="en-US" dirty="0" smtClean="0">
                <a:solidFill>
                  <a:srgbClr val="FFFF00"/>
                </a:solidFill>
              </a:rPr>
              <a:t>cretinism.</a:t>
            </a: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</a:t>
            </a:r>
            <a:r>
              <a:rPr lang="en-US" dirty="0">
                <a:solidFill>
                  <a:srgbClr val="FFFF00"/>
                </a:solidFill>
              </a:rPr>
              <a:t>low </a:t>
            </a:r>
            <a:r>
              <a:rPr lang="en-US" dirty="0" smtClean="0">
                <a:solidFill>
                  <a:srgbClr val="FFFF00"/>
                </a:solidFill>
              </a:rPr>
              <a:t>TSH, normal PRL</a:t>
            </a: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2181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Ion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Ion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1214</TotalTime>
  <Words>4771</Words>
  <Application>Microsoft Office PowerPoint</Application>
  <PresentationFormat>Widescreen</PresentationFormat>
  <Paragraphs>471</Paragraphs>
  <Slides>67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67</vt:i4>
      </vt:variant>
    </vt:vector>
  </HeadingPairs>
  <TitlesOfParts>
    <vt:vector size="76" baseType="lpstr">
      <vt:lpstr>Andalus</vt:lpstr>
      <vt:lpstr>AngsanaUPC</vt:lpstr>
      <vt:lpstr>Arial</vt:lpstr>
      <vt:lpstr>Century Gothic</vt:lpstr>
      <vt:lpstr>MyriadPro-Bold</vt:lpstr>
      <vt:lpstr>Wingdings</vt:lpstr>
      <vt:lpstr>Wingdings 3</vt:lpstr>
      <vt:lpstr>1_Ion</vt:lpstr>
      <vt:lpstr>Ion</vt:lpstr>
      <vt:lpstr>IN THE NAME OF GOD</vt:lpstr>
      <vt:lpstr>Central Hypothyroidism</vt:lpstr>
      <vt:lpstr>PowerPoint Presentation</vt:lpstr>
      <vt:lpstr>PowerPoint Presentation</vt:lpstr>
      <vt:lpstr>Central hypothyroidism (CeH) </vt:lpstr>
      <vt:lpstr>Epidemiology</vt:lpstr>
      <vt:lpstr>Causes of CeH</vt:lpstr>
      <vt:lpstr>PowerPoint Presentation</vt:lpstr>
      <vt:lpstr>Heritable CeH</vt:lpstr>
      <vt:lpstr>PowerPoint Presentation</vt:lpstr>
      <vt:lpstr>PowerPoint Presentation</vt:lpstr>
      <vt:lpstr>PowerPoint Presentation</vt:lpstr>
      <vt:lpstr>PowerPoint Presentation</vt:lpstr>
      <vt:lpstr>Central hypothyroidism (CeH) </vt:lpstr>
      <vt:lpstr>PowerPoint Presentation</vt:lpstr>
      <vt:lpstr>2018 European Thyroid Association (ETA) Guidelines</vt:lpstr>
      <vt:lpstr>Evaluation System and Grading for Recommendations</vt:lpstr>
      <vt:lpstr>PowerPoint Presentation</vt:lpstr>
      <vt:lpstr>Which Patients Are at Risk of CeH?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Acquired CeH Forms</vt:lpstr>
      <vt:lpstr>PowerPoint Presentation</vt:lpstr>
      <vt:lpstr>PowerPoint Presentation</vt:lpstr>
      <vt:lpstr>Hormonal Replacement in Hypopituitarism in Adults: An Endocrine Society Clinical Practice Guideline</vt:lpstr>
      <vt:lpstr>Hormonal Replacement in Hypopituitarism in Adults: An Endocrine Society Clinical Practice Guideline</vt:lpstr>
      <vt:lpstr>Hormonal Replacement in Hypopituitarism in Adults: An Endocrine Society Clinical Practice Guideline</vt:lpstr>
      <vt:lpstr>PowerPoint Presentation</vt:lpstr>
      <vt:lpstr>How Can CeH Be Diagnosed?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When and How Should Genetic Analyses Be Performed?</vt:lpstr>
      <vt:lpstr>PowerPoint Presentation</vt:lpstr>
      <vt:lpstr>PowerPoint Presentation</vt:lpstr>
      <vt:lpstr>How Should CeH Patients Be Managed and Treated?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Hormonal Replacement in Hypopituitarism in Adults: An Endocrine Society Clinical Practice Guideline</vt:lpstr>
      <vt:lpstr>LANCET</vt:lpstr>
      <vt:lpstr>PowerPoint Presentation</vt:lpstr>
      <vt:lpstr>PowerPoint Presentation</vt:lpstr>
      <vt:lpstr>Hormonal Replacement in Hypopituitarism in Adults: An Endocrine Society Clinical Practice Guideline</vt:lpstr>
      <vt:lpstr>PowerPoint Presentation</vt:lpstr>
      <vt:lpstr>PowerPoint Presentation</vt:lpstr>
      <vt:lpstr>PowerPoint Presentation</vt:lpstr>
      <vt:lpstr>PowerPoint Presentation</vt:lpstr>
      <vt:lpstr>Hormonal Replacement in Hypopituitarism in Adults: An Endocrine Society Clinical Practice Guideline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THE NAME OF GOD</dc:title>
  <dc:creator>Zana</dc:creator>
  <cp:lastModifiedBy>Zana</cp:lastModifiedBy>
  <cp:revision>131</cp:revision>
  <dcterms:created xsi:type="dcterms:W3CDTF">2020-05-29T17:06:41Z</dcterms:created>
  <dcterms:modified xsi:type="dcterms:W3CDTF">2020-06-01T00:04:35Z</dcterms:modified>
</cp:coreProperties>
</file>