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3" r:id="rId1"/>
  </p:sldMasterIdLst>
  <p:notesMasterIdLst>
    <p:notesMasterId r:id="rId24"/>
  </p:notesMasterIdLst>
  <p:sldIdLst>
    <p:sldId id="297" r:id="rId2"/>
    <p:sldId id="291" r:id="rId3"/>
    <p:sldId id="274" r:id="rId4"/>
    <p:sldId id="310" r:id="rId5"/>
    <p:sldId id="309" r:id="rId6"/>
    <p:sldId id="278" r:id="rId7"/>
    <p:sldId id="260" r:id="rId8"/>
    <p:sldId id="285" r:id="rId9"/>
    <p:sldId id="292" r:id="rId10"/>
    <p:sldId id="293" r:id="rId11"/>
    <p:sldId id="311" r:id="rId12"/>
    <p:sldId id="305" r:id="rId13"/>
    <p:sldId id="295" r:id="rId14"/>
    <p:sldId id="289" r:id="rId15"/>
    <p:sldId id="296" r:id="rId16"/>
    <p:sldId id="312" r:id="rId17"/>
    <p:sldId id="315" r:id="rId18"/>
    <p:sldId id="316" r:id="rId19"/>
    <p:sldId id="317" r:id="rId20"/>
    <p:sldId id="304" r:id="rId21"/>
    <p:sldId id="288" r:id="rId22"/>
    <p:sldId id="290"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CC"/>
    <a:srgbClr val="33CCFF"/>
    <a:srgbClr val="333399"/>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929"/>
  </p:normalViewPr>
  <p:slideViewPr>
    <p:cSldViewPr>
      <p:cViewPr varScale="1">
        <p:scale>
          <a:sx n="71" d="100"/>
          <a:sy n="71" d="100"/>
        </p:scale>
        <p:origin x="168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4690"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14691" name="Rectangle 3"/>
          <p:cNvSpPr>
            <a:spLocks noGrp="1" noChangeArrowheads="1"/>
          </p:cNvSpPr>
          <p:nvPr>
            <p:ph type="dt" idx="1"/>
          </p:nvPr>
        </p:nvSpPr>
        <p:spPr bwMode="auto">
          <a:xfrm>
            <a:off x="388620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14693" name="Rectangle 5"/>
          <p:cNvSpPr>
            <a:spLocks noGrp="1" noChangeArrowheads="1"/>
          </p:cNvSpPr>
          <p:nvPr>
            <p:ph type="body" sz="quarter" idx="3"/>
          </p:nvPr>
        </p:nvSpPr>
        <p:spPr bwMode="auto">
          <a:xfrm>
            <a:off x="914400" y="4343400"/>
            <a:ext cx="50292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4694" name="Rectangle 6"/>
          <p:cNvSpPr>
            <a:spLocks noGrp="1" noChangeArrowheads="1"/>
          </p:cNvSpPr>
          <p:nvPr>
            <p:ph type="ftr" sz="quarter" idx="4"/>
          </p:nvPr>
        </p:nvSpPr>
        <p:spPr bwMode="auto">
          <a:xfrm>
            <a:off x="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14695" name="Rectangle 7"/>
          <p:cNvSpPr>
            <a:spLocks noGrp="1" noChangeArrowheads="1"/>
          </p:cNvSpPr>
          <p:nvPr>
            <p:ph type="sldNum" sz="quarter" idx="5"/>
          </p:nvPr>
        </p:nvSpPr>
        <p:spPr bwMode="auto">
          <a:xfrm>
            <a:off x="3886200" y="8686800"/>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C863208D-57C0-4C97-A360-5D6B6453C664}" type="slidenum">
              <a:rPr lang="en-US"/>
              <a:pPr>
                <a:defRPr/>
              </a:pPr>
              <a:t>‹#›</a:t>
            </a:fld>
            <a:endParaRPr lang="en-US"/>
          </a:p>
        </p:txBody>
      </p:sp>
    </p:spTree>
    <p:extLst>
      <p:ext uri="{BB962C8B-B14F-4D97-AF65-F5344CB8AC3E}">
        <p14:creationId xmlns:p14="http://schemas.microsoft.com/office/powerpoint/2010/main" val="31472314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miter lim="800000"/>
            <a:headEnd/>
            <a:tailEnd/>
          </a:ln>
        </p:spPr>
        <p:txBody>
          <a:bodyPr/>
          <a:lstStyle/>
          <a:p>
            <a:fld id="{AD157976-FA61-41B2-95E3-F5AE1569E204}" type="slidenum">
              <a:rPr lang="en-US" altLang="fa-IR" smtClean="0"/>
              <a:pPr/>
              <a:t>2</a:t>
            </a:fld>
            <a:endParaRPr lang="en-US" altLang="fa-IR" smtClean="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endParaRPr lang="fa-IR" altLang="fa-IR" smtClean="0"/>
          </a:p>
        </p:txBody>
      </p:sp>
    </p:spTree>
    <p:extLst>
      <p:ext uri="{BB962C8B-B14F-4D97-AF65-F5344CB8AC3E}">
        <p14:creationId xmlns:p14="http://schemas.microsoft.com/office/powerpoint/2010/main" val="2550966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miter lim="800000"/>
            <a:headEnd/>
            <a:tailEnd/>
          </a:ln>
        </p:spPr>
        <p:txBody>
          <a:bodyPr/>
          <a:lstStyle/>
          <a:p>
            <a:fld id="{67801C82-0B31-4F60-AA7F-D0DD698A6895}" type="slidenum">
              <a:rPr lang="en-US" altLang="fa-IR" smtClean="0"/>
              <a:pPr/>
              <a:t>21</a:t>
            </a:fld>
            <a:endParaRPr lang="en-US" altLang="fa-IR"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endParaRPr lang="fa-IR" altLang="fa-IR" smtClean="0"/>
          </a:p>
        </p:txBody>
      </p:sp>
    </p:spTree>
    <p:extLst>
      <p:ext uri="{BB962C8B-B14F-4D97-AF65-F5344CB8AC3E}">
        <p14:creationId xmlns:p14="http://schemas.microsoft.com/office/powerpoint/2010/main" val="19352290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miter lim="800000"/>
            <a:headEnd/>
            <a:tailEnd/>
          </a:ln>
        </p:spPr>
        <p:txBody>
          <a:bodyPr/>
          <a:lstStyle/>
          <a:p>
            <a:fld id="{62ACD522-A875-473E-9AEA-990816A936D9}" type="slidenum">
              <a:rPr lang="en-US" altLang="fa-IR" smtClean="0"/>
              <a:pPr/>
              <a:t>22</a:t>
            </a:fld>
            <a:endParaRPr lang="en-US" altLang="fa-IR" smtClean="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endParaRPr lang="fa-IR" altLang="fa-IR" smtClean="0"/>
          </a:p>
        </p:txBody>
      </p:sp>
    </p:spTree>
    <p:extLst>
      <p:ext uri="{BB962C8B-B14F-4D97-AF65-F5344CB8AC3E}">
        <p14:creationId xmlns:p14="http://schemas.microsoft.com/office/powerpoint/2010/main" val="3423918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miter lim="800000"/>
            <a:headEnd/>
            <a:tailEnd/>
          </a:ln>
        </p:spPr>
        <p:txBody>
          <a:bodyPr/>
          <a:lstStyle/>
          <a:p>
            <a:fld id="{D9529AEA-3710-49C1-88A3-B2A6212E4FF7}" type="slidenum">
              <a:rPr lang="en-US" altLang="fa-IR" smtClean="0"/>
              <a:pPr/>
              <a:t>3</a:t>
            </a:fld>
            <a:endParaRPr lang="en-US" altLang="fa-IR"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endParaRPr lang="fa-IR" altLang="fa-IR" smtClean="0"/>
          </a:p>
        </p:txBody>
      </p:sp>
    </p:spTree>
    <p:extLst>
      <p:ext uri="{BB962C8B-B14F-4D97-AF65-F5344CB8AC3E}">
        <p14:creationId xmlns:p14="http://schemas.microsoft.com/office/powerpoint/2010/main" val="1990307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miter lim="800000"/>
            <a:headEnd/>
            <a:tailEnd/>
          </a:ln>
        </p:spPr>
        <p:txBody>
          <a:bodyPr/>
          <a:lstStyle/>
          <a:p>
            <a:fld id="{082B03D4-51F9-43E1-BC6D-3517012DB49C}" type="slidenum">
              <a:rPr lang="en-US" altLang="fa-IR" smtClean="0"/>
              <a:pPr/>
              <a:t>6</a:t>
            </a:fld>
            <a:endParaRPr lang="en-US" altLang="fa-IR"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endParaRPr lang="fa-IR" altLang="fa-IR" smtClean="0"/>
          </a:p>
        </p:txBody>
      </p:sp>
    </p:spTree>
    <p:extLst>
      <p:ext uri="{BB962C8B-B14F-4D97-AF65-F5344CB8AC3E}">
        <p14:creationId xmlns:p14="http://schemas.microsoft.com/office/powerpoint/2010/main" val="1839023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miter lim="800000"/>
            <a:headEnd/>
            <a:tailEnd/>
          </a:ln>
        </p:spPr>
        <p:txBody>
          <a:bodyPr/>
          <a:lstStyle/>
          <a:p>
            <a:fld id="{10B9E8CB-513E-400A-B3FB-2BA307FAB761}" type="slidenum">
              <a:rPr lang="en-US" altLang="fa-IR" smtClean="0"/>
              <a:pPr/>
              <a:t>7</a:t>
            </a:fld>
            <a:endParaRPr lang="en-US" altLang="fa-IR"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fa-IR" altLang="fa-IR" smtClean="0"/>
          </a:p>
        </p:txBody>
      </p:sp>
    </p:spTree>
    <p:extLst>
      <p:ext uri="{BB962C8B-B14F-4D97-AF65-F5344CB8AC3E}">
        <p14:creationId xmlns:p14="http://schemas.microsoft.com/office/powerpoint/2010/main" val="2985389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miter lim="800000"/>
            <a:headEnd/>
            <a:tailEnd/>
          </a:ln>
        </p:spPr>
        <p:txBody>
          <a:bodyPr/>
          <a:lstStyle/>
          <a:p>
            <a:fld id="{132A0108-E5E1-46D6-8B19-BA5C6BDB8F50}" type="slidenum">
              <a:rPr lang="en-US" altLang="fa-IR" smtClean="0"/>
              <a:pPr/>
              <a:t>8</a:t>
            </a:fld>
            <a:endParaRPr lang="en-US" altLang="fa-IR"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endParaRPr lang="fa-IR" altLang="fa-IR" smtClean="0"/>
          </a:p>
        </p:txBody>
      </p:sp>
    </p:spTree>
    <p:extLst>
      <p:ext uri="{BB962C8B-B14F-4D97-AF65-F5344CB8AC3E}">
        <p14:creationId xmlns:p14="http://schemas.microsoft.com/office/powerpoint/2010/main" val="9286008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miter lim="800000"/>
            <a:headEnd/>
            <a:tailEnd/>
          </a:ln>
        </p:spPr>
        <p:txBody>
          <a:bodyPr/>
          <a:lstStyle/>
          <a:p>
            <a:fld id="{FD63CD09-417B-4A19-8392-C94B039D76AC}" type="slidenum">
              <a:rPr lang="en-US" altLang="fa-IR" smtClean="0">
                <a:solidFill>
                  <a:srgbClr val="000000"/>
                </a:solidFill>
              </a:rPr>
              <a:pPr/>
              <a:t>10</a:t>
            </a:fld>
            <a:endParaRPr lang="en-US" altLang="fa-IR" smtClean="0">
              <a:solidFill>
                <a:srgbClr val="000000"/>
              </a:solidFill>
            </a:endParaRPr>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endParaRPr lang="fa-IR" altLang="fa-IR" smtClean="0"/>
          </a:p>
        </p:txBody>
      </p:sp>
    </p:spTree>
    <p:extLst>
      <p:ext uri="{BB962C8B-B14F-4D97-AF65-F5344CB8AC3E}">
        <p14:creationId xmlns:p14="http://schemas.microsoft.com/office/powerpoint/2010/main" val="3711768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miter lim="800000"/>
            <a:headEnd/>
            <a:tailEnd/>
          </a:ln>
        </p:spPr>
        <p:txBody>
          <a:bodyPr/>
          <a:lstStyle/>
          <a:p>
            <a:fld id="{05E94488-8814-4517-8FBB-1F096D3E0CB6}" type="slidenum">
              <a:rPr lang="en-US" altLang="fa-IR" smtClean="0">
                <a:solidFill>
                  <a:srgbClr val="000000"/>
                </a:solidFill>
              </a:rPr>
              <a:pPr/>
              <a:t>11</a:t>
            </a:fld>
            <a:endParaRPr lang="en-US" altLang="fa-IR" smtClean="0">
              <a:solidFill>
                <a:srgbClr val="000000"/>
              </a:solidFill>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endParaRPr lang="fa-IR" altLang="fa-IR" smtClean="0"/>
          </a:p>
        </p:txBody>
      </p:sp>
    </p:spTree>
    <p:extLst>
      <p:ext uri="{BB962C8B-B14F-4D97-AF65-F5344CB8AC3E}">
        <p14:creationId xmlns:p14="http://schemas.microsoft.com/office/powerpoint/2010/main" val="3288171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miter lim="800000"/>
            <a:headEnd/>
            <a:tailEnd/>
          </a:ln>
        </p:spPr>
        <p:txBody>
          <a:bodyPr/>
          <a:lstStyle/>
          <a:p>
            <a:fld id="{777769AC-629C-4721-8342-20B6690B3200}" type="slidenum">
              <a:rPr lang="en-US" altLang="fa-IR" smtClean="0"/>
              <a:pPr/>
              <a:t>12</a:t>
            </a:fld>
            <a:endParaRPr lang="en-US" altLang="fa-IR"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endParaRPr lang="fa-IR" altLang="fa-IR" smtClean="0"/>
          </a:p>
        </p:txBody>
      </p:sp>
    </p:spTree>
    <p:extLst>
      <p:ext uri="{BB962C8B-B14F-4D97-AF65-F5344CB8AC3E}">
        <p14:creationId xmlns:p14="http://schemas.microsoft.com/office/powerpoint/2010/main" val="29294294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miter lim="800000"/>
            <a:headEnd/>
            <a:tailEnd/>
          </a:ln>
        </p:spPr>
        <p:txBody>
          <a:bodyPr/>
          <a:lstStyle/>
          <a:p>
            <a:fld id="{6B5CFCE2-2BF9-48C5-88CE-901D95773E0E}" type="slidenum">
              <a:rPr lang="en-US" altLang="fa-IR" smtClean="0"/>
              <a:pPr/>
              <a:t>14</a:t>
            </a:fld>
            <a:endParaRPr lang="en-US" altLang="fa-IR"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endParaRPr lang="fa-IR" altLang="fa-IR" smtClean="0"/>
          </a:p>
        </p:txBody>
      </p:sp>
    </p:spTree>
    <p:extLst>
      <p:ext uri="{BB962C8B-B14F-4D97-AF65-F5344CB8AC3E}">
        <p14:creationId xmlns:p14="http://schemas.microsoft.com/office/powerpoint/2010/main" val="34189896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872538" cy="6858000"/>
            <a:chOff x="0" y="0"/>
            <a:chExt cx="5589" cy="4320"/>
          </a:xfrm>
        </p:grpSpPr>
        <p:sp>
          <p:nvSpPr>
            <p:cNvPr id="5" name="Rectangle 3" descr="Stationery"/>
            <p:cNvSpPr>
              <a:spLocks noChangeArrowheads="1"/>
            </p:cNvSpPr>
            <p:nvPr/>
          </p:nvSpPr>
          <p:spPr bwMode="white">
            <a:xfrm>
              <a:off x="336" y="150"/>
              <a:ext cx="5253" cy="4026"/>
            </a:xfrm>
            <a:prstGeom prst="rect">
              <a:avLst/>
            </a:prstGeom>
            <a:blipFill dpi="0" rotWithShape="0">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defRPr>
              </a:lvl9pPr>
            </a:lstStyle>
            <a:p>
              <a:pPr>
                <a:defRPr/>
              </a:pPr>
              <a:endParaRPr lang="fa-IR" altLang="fa-IR" smtClean="0"/>
            </a:p>
          </p:txBody>
        </p:sp>
        <p:pic>
          <p:nvPicPr>
            <p:cNvPr id="6" name="Picture 4" descr="minispir"/>
            <p:cNvPicPr>
              <a:picLocks noChangeAspect="1" noChangeArrowheads="1"/>
            </p:cNvPicPr>
            <p:nvPr/>
          </p:nvPicPr>
          <p:blipFill>
            <a:blip r:embed="rId3"/>
            <a:srcRect/>
            <a:stretch>
              <a:fillRect/>
            </a:stretch>
          </p:blipFill>
          <p:spPr bwMode="ltGray">
            <a:xfrm>
              <a:off x="0" y="0"/>
              <a:ext cx="670" cy="4320"/>
            </a:xfrm>
            <a:prstGeom prst="rect">
              <a:avLst/>
            </a:prstGeom>
            <a:noFill/>
            <a:ln w="9525">
              <a:noFill/>
              <a:miter lim="800000"/>
              <a:headEnd/>
              <a:tailEnd/>
            </a:ln>
          </p:spPr>
        </p:pic>
      </p:grpSp>
      <p:sp>
        <p:nvSpPr>
          <p:cNvPr id="86021" name="Rectangle 5"/>
          <p:cNvSpPr>
            <a:spLocks noGrp="1" noChangeArrowheads="1"/>
          </p:cNvSpPr>
          <p:nvPr>
            <p:ph type="ctrTitle"/>
          </p:nvPr>
        </p:nvSpPr>
        <p:spPr>
          <a:xfrm>
            <a:off x="962025" y="1925638"/>
            <a:ext cx="7772400" cy="1143000"/>
          </a:xfrm>
          <a:extLst/>
        </p:spPr>
        <p:txBody>
          <a:bodyPr/>
          <a:lstStyle>
            <a:lvl1pPr algn="ctr">
              <a:defRPr/>
            </a:lvl1pPr>
          </a:lstStyle>
          <a:p>
            <a:pPr lvl="0"/>
            <a:r>
              <a:rPr lang="en-US" noProof="0" smtClean="0"/>
              <a:t>Click to edit Master title style</a:t>
            </a:r>
          </a:p>
        </p:txBody>
      </p:sp>
      <p:sp>
        <p:nvSpPr>
          <p:cNvPr id="86022" name="Rectangle 6"/>
          <p:cNvSpPr>
            <a:spLocks noGrp="1" noChangeArrowheads="1"/>
          </p:cNvSpPr>
          <p:nvPr>
            <p:ph type="subTitle" idx="1"/>
          </p:nvPr>
        </p:nvSpPr>
        <p:spPr>
          <a:xfrm>
            <a:off x="1647825" y="3738563"/>
            <a:ext cx="6400800" cy="1752600"/>
          </a:xfrm>
        </p:spPr>
        <p:txBody>
          <a:bodyPr/>
          <a:lstStyle>
            <a:lvl1pPr marL="0" indent="0" algn="ctr">
              <a:buFont typeface="Monotype Sorts" pitchFamily="2" charset="2"/>
              <a:buNone/>
              <a:defRPr>
                <a:solidFill>
                  <a:schemeClr val="bg2"/>
                </a:solidFill>
              </a:defRPr>
            </a:lvl1pPr>
          </a:lstStyle>
          <a:p>
            <a:pPr lvl="0"/>
            <a:r>
              <a:rPr lang="en-US" noProof="0" smtClean="0"/>
              <a:t>Click to edit Master subtitle style</a:t>
            </a:r>
          </a:p>
        </p:txBody>
      </p:sp>
      <p:sp>
        <p:nvSpPr>
          <p:cNvPr id="7" name="Rectangle 7"/>
          <p:cNvSpPr>
            <a:spLocks noGrp="1" noChangeArrowheads="1"/>
          </p:cNvSpPr>
          <p:nvPr>
            <p:ph type="dt" sz="half" idx="10"/>
          </p:nvPr>
        </p:nvSpPr>
        <p:spPr>
          <a:xfrm>
            <a:off x="962025" y="6100763"/>
            <a:ext cx="1905000" cy="457200"/>
          </a:xfrm>
        </p:spPr>
        <p:txBody>
          <a:bodyPr/>
          <a:lstStyle>
            <a:lvl1pPr>
              <a:defRPr>
                <a:solidFill>
                  <a:srgbClr val="A08366"/>
                </a:solidFill>
              </a:defRPr>
            </a:lvl1pPr>
          </a:lstStyle>
          <a:p>
            <a:pPr>
              <a:defRPr/>
            </a:pPr>
            <a:endParaRPr lang="en-US"/>
          </a:p>
        </p:txBody>
      </p:sp>
      <p:sp>
        <p:nvSpPr>
          <p:cNvPr id="8" name="Rectangle 8"/>
          <p:cNvSpPr>
            <a:spLocks noGrp="1" noChangeArrowheads="1"/>
          </p:cNvSpPr>
          <p:nvPr>
            <p:ph type="ftr" sz="quarter" idx="11"/>
          </p:nvPr>
        </p:nvSpPr>
        <p:spPr>
          <a:xfrm>
            <a:off x="3400425" y="6100763"/>
            <a:ext cx="2895600" cy="457200"/>
          </a:xfrm>
        </p:spPr>
        <p:txBody>
          <a:bodyPr/>
          <a:lstStyle>
            <a:lvl1pPr>
              <a:defRPr>
                <a:solidFill>
                  <a:srgbClr val="A08366"/>
                </a:solidFill>
              </a:defRPr>
            </a:lvl1pPr>
          </a:lstStyle>
          <a:p>
            <a:pPr>
              <a:defRPr/>
            </a:pPr>
            <a:endParaRPr lang="en-US"/>
          </a:p>
        </p:txBody>
      </p:sp>
      <p:sp>
        <p:nvSpPr>
          <p:cNvPr id="9" name="Rectangle 9"/>
          <p:cNvSpPr>
            <a:spLocks noGrp="1" noChangeArrowheads="1"/>
          </p:cNvSpPr>
          <p:nvPr>
            <p:ph type="sldNum" sz="quarter" idx="12"/>
          </p:nvPr>
        </p:nvSpPr>
        <p:spPr>
          <a:xfrm>
            <a:off x="6829425" y="6100763"/>
            <a:ext cx="1905000" cy="457200"/>
          </a:xfrm>
        </p:spPr>
        <p:txBody>
          <a:bodyPr/>
          <a:lstStyle>
            <a:lvl1pPr>
              <a:defRPr>
                <a:solidFill>
                  <a:srgbClr val="A08366"/>
                </a:solidFill>
              </a:defRPr>
            </a:lvl1pPr>
          </a:lstStyle>
          <a:p>
            <a:pPr>
              <a:defRPr/>
            </a:pPr>
            <a:fld id="{925C210D-70FC-4F3C-8C7B-79A0E54A750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319BAB7D-1DA6-448E-B9FB-EB53A0180378}" type="slidenum">
              <a:rPr lang="en-US"/>
              <a:pPr>
                <a:defRPr/>
              </a:pPr>
              <a:t>‹#›</a:t>
            </a:fld>
            <a:endParaRPr lang="en-US">
              <a:solidFill>
                <a:schemeClr val="bg2"/>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9900" y="4572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90600" y="4572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55AFC055-4248-4E81-820F-F8F6FD3BF679}" type="slidenum">
              <a:rPr lang="en-US"/>
              <a:pPr>
                <a:defRPr/>
              </a:pPr>
              <a:t>‹#›</a:t>
            </a:fld>
            <a:endParaRPr lang="en-US">
              <a:solidFill>
                <a:schemeClr val="bg2"/>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990600" y="18288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953000" y="1828800"/>
            <a:ext cx="3810000" cy="4114800"/>
          </a:xfrm>
        </p:spPr>
        <p:txBody>
          <a:bodyPr/>
          <a:lstStyle/>
          <a:p>
            <a:pPr lvl="0"/>
            <a:endParaRPr lang="en-US" noProof="0" smtClean="0"/>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BA0AFC5B-8F9B-4A6E-A17B-E09171DDD1D6}" type="slidenum">
              <a:rPr lang="en-US"/>
              <a:pPr>
                <a:defRPr/>
              </a:pPr>
              <a:t>‹#›</a:t>
            </a:fld>
            <a:endParaRPr lang="en-US">
              <a:solidFill>
                <a:schemeClr val="bg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779AF119-3E80-4F01-BF51-DDFD17D0741F}" type="slidenum">
              <a:rPr lang="en-US"/>
              <a:pPr>
                <a:defRPr/>
              </a:pPr>
              <a:t>‹#›</a:t>
            </a:fld>
            <a:endParaRPr lang="en-US">
              <a:solidFill>
                <a:schemeClr val="bg2"/>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36AE8048-2A20-496F-8B14-CE59C3FDBFB7}" type="slidenum">
              <a:rPr lang="en-US"/>
              <a:pPr>
                <a:defRPr/>
              </a:pPr>
              <a:t>‹#›</a:t>
            </a:fld>
            <a:endParaRPr lang="en-US">
              <a:solidFill>
                <a:schemeClr val="bg2"/>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906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53000" y="18288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FCD45654-F40B-4BD9-9617-C76C79F74E29}" type="slidenum">
              <a:rPr lang="en-US"/>
              <a:pPr>
                <a:defRPr/>
              </a:pPr>
              <a:t>‹#›</a:t>
            </a:fld>
            <a:endParaRPr lang="en-US">
              <a:solidFill>
                <a:schemeClr val="bg2"/>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8"/>
          <p:cNvSpPr>
            <a:spLocks noGrp="1" noChangeArrowheads="1"/>
          </p:cNvSpPr>
          <p:nvPr>
            <p:ph type="dt" sz="half" idx="10"/>
          </p:nvPr>
        </p:nvSpPr>
        <p:spPr>
          <a:ln/>
        </p:spPr>
        <p:txBody>
          <a:bodyPr/>
          <a:lstStyle>
            <a:lvl1pPr>
              <a:defRPr/>
            </a:lvl1pPr>
          </a:lstStyle>
          <a:p>
            <a:pPr>
              <a:defRPr/>
            </a:pPr>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A8679C64-465D-49A4-B7F7-CD6F2845A339}" type="slidenum">
              <a:rPr lang="en-US"/>
              <a:pPr>
                <a:defRPr/>
              </a:pPr>
              <a:t>‹#›</a:t>
            </a:fld>
            <a:endParaRPr lang="en-US">
              <a:solidFill>
                <a:schemeClr val="bg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8"/>
          <p:cNvSpPr>
            <a:spLocks noGrp="1" noChangeArrowheads="1"/>
          </p:cNvSpPr>
          <p:nvPr>
            <p:ph type="dt" sz="half" idx="10"/>
          </p:nvPr>
        </p:nvSpPr>
        <p:spPr>
          <a:ln/>
        </p:spPr>
        <p:txBody>
          <a:bodyPr/>
          <a:lstStyle>
            <a:lvl1pPr>
              <a:defRPr/>
            </a:lvl1pPr>
          </a:lstStyle>
          <a:p>
            <a:pPr>
              <a:defRPr/>
            </a:pPr>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980F5681-E5FC-4F62-BBD5-CCB2BD0DB892}" type="slidenum">
              <a:rPr lang="en-US"/>
              <a:pPr>
                <a:defRPr/>
              </a:pPr>
              <a:t>‹#›</a:t>
            </a:fld>
            <a:endParaRPr lang="en-US">
              <a:solidFill>
                <a:schemeClr val="bg2"/>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BEC4F3FF-34DC-4538-B2A0-FD9F4A95724D}" type="slidenum">
              <a:rPr lang="en-US"/>
              <a:pPr>
                <a:defRPr/>
              </a:pPr>
              <a:t>‹#›</a:t>
            </a:fld>
            <a:endParaRPr lang="en-US">
              <a:solidFill>
                <a:schemeClr val="bg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828D07A1-9EF0-4BC5-A3D1-C38A604DD020}" type="slidenum">
              <a:rPr lang="en-US"/>
              <a:pPr>
                <a:defRPr/>
              </a:pPr>
              <a:t>‹#›</a:t>
            </a:fld>
            <a:endParaRPr lang="en-US">
              <a:solidFill>
                <a:schemeClr val="bg2"/>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0550B4A5-9D2F-40F9-B58C-2CD79C4CCC25}" type="slidenum">
              <a:rPr lang="en-US"/>
              <a:pPr>
                <a:defRPr/>
              </a:pPr>
              <a:t>‹#›</a:t>
            </a:fld>
            <a:endParaRPr lang="en-US">
              <a:solidFill>
                <a:schemeClr val="bg2"/>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8872538" cy="6858000"/>
            <a:chOff x="0" y="0"/>
            <a:chExt cx="5589" cy="4320"/>
          </a:xfrm>
        </p:grpSpPr>
        <p:sp>
          <p:nvSpPr>
            <p:cNvPr id="1032" name="Rectangle 3"/>
            <p:cNvSpPr>
              <a:spLocks noChangeArrowheads="1"/>
            </p:cNvSpPr>
            <p:nvPr/>
          </p:nvSpPr>
          <p:spPr bwMode="ltGray">
            <a:xfrm>
              <a:off x="336" y="150"/>
              <a:ext cx="5253" cy="4026"/>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algn="l" rtl="0" eaLnBrk="0" fontAlgn="base" hangingPunct="0">
                <a:spcBef>
                  <a:spcPct val="0"/>
                </a:spcBef>
                <a:spcAft>
                  <a:spcPct val="0"/>
                </a:spcAft>
                <a:defRPr sz="2400">
                  <a:solidFill>
                    <a:schemeClr val="tx1"/>
                  </a:solidFill>
                  <a:latin typeface="Times New Roman" pitchFamily="18" charset="0"/>
                </a:defRPr>
              </a:lvl6pPr>
              <a:lvl7pPr marL="2971800" indent="-228600" algn="l" rtl="0" eaLnBrk="0" fontAlgn="base" hangingPunct="0">
                <a:spcBef>
                  <a:spcPct val="0"/>
                </a:spcBef>
                <a:spcAft>
                  <a:spcPct val="0"/>
                </a:spcAft>
                <a:defRPr sz="2400">
                  <a:solidFill>
                    <a:schemeClr val="tx1"/>
                  </a:solidFill>
                  <a:latin typeface="Times New Roman" pitchFamily="18" charset="0"/>
                </a:defRPr>
              </a:lvl7pPr>
              <a:lvl8pPr marL="3429000" indent="-228600" algn="l" rtl="0" eaLnBrk="0" fontAlgn="base" hangingPunct="0">
                <a:spcBef>
                  <a:spcPct val="0"/>
                </a:spcBef>
                <a:spcAft>
                  <a:spcPct val="0"/>
                </a:spcAft>
                <a:defRPr sz="2400">
                  <a:solidFill>
                    <a:schemeClr val="tx1"/>
                  </a:solidFill>
                  <a:latin typeface="Times New Roman" pitchFamily="18" charset="0"/>
                </a:defRPr>
              </a:lvl8pPr>
              <a:lvl9pPr marL="3886200" indent="-228600" algn="l" rtl="0" eaLnBrk="0" fontAlgn="base" hangingPunct="0">
                <a:spcBef>
                  <a:spcPct val="0"/>
                </a:spcBef>
                <a:spcAft>
                  <a:spcPct val="0"/>
                </a:spcAft>
                <a:defRPr sz="2400">
                  <a:solidFill>
                    <a:schemeClr val="tx1"/>
                  </a:solidFill>
                  <a:latin typeface="Times New Roman" pitchFamily="18" charset="0"/>
                </a:defRPr>
              </a:lvl9pPr>
            </a:lstStyle>
            <a:p>
              <a:pPr>
                <a:defRPr/>
              </a:pPr>
              <a:endParaRPr lang="fa-IR" altLang="fa-IR" smtClean="0"/>
            </a:p>
          </p:txBody>
        </p:sp>
        <p:pic>
          <p:nvPicPr>
            <p:cNvPr id="1033" name="Picture 4" descr="minispir"/>
            <p:cNvPicPr>
              <a:picLocks noChangeAspect="1" noChangeArrowheads="1"/>
            </p:cNvPicPr>
            <p:nvPr/>
          </p:nvPicPr>
          <p:blipFill>
            <a:blip r:embed="rId15"/>
            <a:srcRect/>
            <a:stretch>
              <a:fillRect/>
            </a:stretch>
          </p:blipFill>
          <p:spPr bwMode="ltGray">
            <a:xfrm>
              <a:off x="0" y="0"/>
              <a:ext cx="670" cy="4320"/>
            </a:xfrm>
            <a:prstGeom prst="rect">
              <a:avLst/>
            </a:prstGeom>
            <a:noFill/>
            <a:ln w="9525">
              <a:noFill/>
              <a:miter lim="800000"/>
              <a:headEnd/>
              <a:tailEnd/>
            </a:ln>
          </p:spPr>
        </p:pic>
        <p:sp>
          <p:nvSpPr>
            <p:cNvPr id="1034" name="Line 5"/>
            <p:cNvSpPr>
              <a:spLocks noChangeShapeType="1"/>
            </p:cNvSpPr>
            <p:nvPr/>
          </p:nvSpPr>
          <p:spPr bwMode="ltGray">
            <a:xfrm>
              <a:off x="640" y="1008"/>
              <a:ext cx="4880" cy="0"/>
            </a:xfrm>
            <a:prstGeom prst="line">
              <a:avLst/>
            </a:prstGeom>
            <a:noFill/>
            <a:ln w="3175">
              <a:solidFill>
                <a:schemeClr val="bg2"/>
              </a:solidFill>
              <a:round/>
              <a:headEnd/>
              <a:tailEnd/>
            </a:ln>
          </p:spPr>
          <p:txBody>
            <a:bodyPr wrap="none" anchor="ctr"/>
            <a:lstStyle/>
            <a:p>
              <a:endParaRPr lang="en-US"/>
            </a:p>
          </p:txBody>
        </p:sp>
      </p:grpSp>
      <p:sp>
        <p:nvSpPr>
          <p:cNvPr id="1027" name="Rectangle 6"/>
          <p:cNvSpPr>
            <a:spLocks noGrp="1" noChangeArrowheads="1"/>
          </p:cNvSpPr>
          <p:nvPr>
            <p:ph type="title"/>
          </p:nvPr>
        </p:nvSpPr>
        <p:spPr bwMode="auto">
          <a:xfrm>
            <a:off x="990600" y="457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fa-IR" smtClean="0"/>
              <a:t>Click to edit Master title style</a:t>
            </a:r>
          </a:p>
        </p:txBody>
      </p:sp>
      <p:sp>
        <p:nvSpPr>
          <p:cNvPr id="1028" name="Rectangle 7"/>
          <p:cNvSpPr>
            <a:spLocks noGrp="1" noChangeArrowheads="1"/>
          </p:cNvSpPr>
          <p:nvPr>
            <p:ph type="body" idx="1"/>
          </p:nvPr>
        </p:nvSpPr>
        <p:spPr bwMode="auto">
          <a:xfrm>
            <a:off x="990600" y="18288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fa-IR" smtClean="0"/>
              <a:t>Click to edit Master text styles</a:t>
            </a:r>
          </a:p>
          <a:p>
            <a:pPr lvl="1"/>
            <a:r>
              <a:rPr lang="en-US" altLang="fa-IR" smtClean="0"/>
              <a:t>Second level</a:t>
            </a:r>
          </a:p>
          <a:p>
            <a:pPr lvl="2"/>
            <a:r>
              <a:rPr lang="en-US" altLang="fa-IR" smtClean="0"/>
              <a:t>Third level</a:t>
            </a:r>
          </a:p>
          <a:p>
            <a:pPr lvl="3"/>
            <a:r>
              <a:rPr lang="en-US" altLang="fa-IR" smtClean="0"/>
              <a:t>Fourth level</a:t>
            </a:r>
          </a:p>
          <a:p>
            <a:pPr lvl="4"/>
            <a:r>
              <a:rPr lang="en-US" altLang="fa-IR" smtClean="0"/>
              <a:t>Fifth level</a:t>
            </a:r>
          </a:p>
        </p:txBody>
      </p:sp>
      <p:sp>
        <p:nvSpPr>
          <p:cNvPr id="85000" name="Rectangle 8"/>
          <p:cNvSpPr>
            <a:spLocks noGrp="1" noChangeArrowheads="1"/>
          </p:cNvSpPr>
          <p:nvPr>
            <p:ph type="dt" sz="half" idx="2"/>
          </p:nvPr>
        </p:nvSpPr>
        <p:spPr bwMode="auto">
          <a:xfrm>
            <a:off x="990600" y="6096000"/>
            <a:ext cx="19050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spcBef>
                <a:spcPct val="50000"/>
              </a:spcBef>
              <a:defRPr sz="1400">
                <a:solidFill>
                  <a:schemeClr val="bg2"/>
                </a:solidFill>
              </a:defRPr>
            </a:lvl1pPr>
          </a:lstStyle>
          <a:p>
            <a:pPr>
              <a:defRPr/>
            </a:pPr>
            <a:endParaRPr lang="en-US"/>
          </a:p>
        </p:txBody>
      </p:sp>
      <p:sp>
        <p:nvSpPr>
          <p:cNvPr id="85001" name="Rectangle 9"/>
          <p:cNvSpPr>
            <a:spLocks noGrp="1" noChangeArrowheads="1"/>
          </p:cNvSpPr>
          <p:nvPr>
            <p:ph type="ftr" sz="quarter" idx="3"/>
          </p:nvPr>
        </p:nvSpPr>
        <p:spPr bwMode="auto">
          <a:xfrm>
            <a:off x="3429000" y="6096000"/>
            <a:ext cx="28956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ctr">
              <a:spcBef>
                <a:spcPct val="50000"/>
              </a:spcBef>
              <a:defRPr sz="1400">
                <a:solidFill>
                  <a:schemeClr val="bg2"/>
                </a:solidFill>
              </a:defRPr>
            </a:lvl1pPr>
          </a:lstStyle>
          <a:p>
            <a:pPr>
              <a:defRPr/>
            </a:pPr>
            <a:endParaRPr lang="en-US"/>
          </a:p>
        </p:txBody>
      </p:sp>
      <p:sp>
        <p:nvSpPr>
          <p:cNvPr id="85002" name="Rectangle 10"/>
          <p:cNvSpPr>
            <a:spLocks noGrp="1" noChangeArrowheads="1"/>
          </p:cNvSpPr>
          <p:nvPr>
            <p:ph type="sldNum" sz="quarter" idx="4"/>
          </p:nvPr>
        </p:nvSpPr>
        <p:spPr bwMode="auto">
          <a:xfrm>
            <a:off x="6858000" y="6096000"/>
            <a:ext cx="1905000" cy="457200"/>
          </a:xfrm>
          <a:prstGeom prst="rect">
            <a:avLst/>
          </a:prstGeom>
          <a:noFill/>
          <a:ln>
            <a:noFill/>
          </a:ln>
          <a:extLst/>
        </p:spPr>
        <p:txBody>
          <a:bodyPr vert="horz" wrap="square" lIns="91440" tIns="45720" rIns="91440" bIns="45720" numCol="1" anchor="t" anchorCtr="0" compatLnSpc="1">
            <a:prstTxWarp prst="textNoShape">
              <a:avLst/>
            </a:prstTxWarp>
          </a:bodyPr>
          <a:lstStyle>
            <a:lvl1pPr algn="r">
              <a:spcBef>
                <a:spcPct val="50000"/>
              </a:spcBef>
              <a:defRPr sz="1400">
                <a:solidFill>
                  <a:srgbClr val="333399"/>
                </a:solidFill>
              </a:defRPr>
            </a:lvl1pPr>
          </a:lstStyle>
          <a:p>
            <a:pPr>
              <a:defRPr/>
            </a:pPr>
            <a:fld id="{F3180B20-4A6E-4BCF-B2C8-1F72565555F5}" type="slidenum">
              <a:rPr lang="en-US"/>
              <a:pPr>
                <a:defRPr/>
              </a:pPr>
              <a:t>‹#›</a:t>
            </a:fld>
            <a:endParaRPr lang="en-US">
              <a:solidFill>
                <a:schemeClr val="bg2"/>
              </a:solidFill>
            </a:endParaRPr>
          </a:p>
        </p:txBody>
      </p:sp>
    </p:spTree>
  </p:cSld>
  <p:clrMap bg1="lt1" tx1="dk1" bg2="lt2" tx2="dk2" accent1="accent1" accent2="accent2" accent3="accent3" accent4="accent4" accent5="accent5" accent6="accent6" hlink="hlink" folHlink="folHlink"/>
  <p:sldLayoutIdLst>
    <p:sldLayoutId id="2147483776" r:id="rId1"/>
    <p:sldLayoutId id="2147483765" r:id="rId2"/>
    <p:sldLayoutId id="2147483766" r:id="rId3"/>
    <p:sldLayoutId id="2147483767" r:id="rId4"/>
    <p:sldLayoutId id="2147483768" r:id="rId5"/>
    <p:sldLayoutId id="2147483769" r:id="rId6"/>
    <p:sldLayoutId id="2147483770" r:id="rId7"/>
    <p:sldLayoutId id="2147483771" r:id="rId8"/>
    <p:sldLayoutId id="2147483772" r:id="rId9"/>
    <p:sldLayoutId id="2147483773" r:id="rId10"/>
    <p:sldLayoutId id="2147483774" r:id="rId11"/>
    <p:sldLayoutId id="2147483775" r:id="rId12"/>
  </p:sldLayoutIdLst>
  <p:hf hdr="0" ftr="0" dt="0"/>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itchFamily="18" charset="0"/>
        </a:defRPr>
      </a:lvl2pPr>
      <a:lvl3pPr algn="l" rtl="0" eaLnBrk="0" fontAlgn="base" hangingPunct="0">
        <a:spcBef>
          <a:spcPct val="0"/>
        </a:spcBef>
        <a:spcAft>
          <a:spcPct val="0"/>
        </a:spcAft>
        <a:defRPr kumimoji="1" sz="4400">
          <a:solidFill>
            <a:schemeClr val="tx2"/>
          </a:solidFill>
          <a:latin typeface="Times New Roman" pitchFamily="18" charset="0"/>
        </a:defRPr>
      </a:lvl3pPr>
      <a:lvl4pPr algn="l" rtl="0" eaLnBrk="0" fontAlgn="base" hangingPunct="0">
        <a:spcBef>
          <a:spcPct val="0"/>
        </a:spcBef>
        <a:spcAft>
          <a:spcPct val="0"/>
        </a:spcAft>
        <a:defRPr kumimoji="1" sz="4400">
          <a:solidFill>
            <a:schemeClr val="tx2"/>
          </a:solidFill>
          <a:latin typeface="Times New Roman" pitchFamily="18" charset="0"/>
        </a:defRPr>
      </a:lvl4pPr>
      <a:lvl5pPr algn="l" rtl="0" eaLnBrk="0" fontAlgn="base" hangingPunct="0">
        <a:spcBef>
          <a:spcPct val="0"/>
        </a:spcBef>
        <a:spcAft>
          <a:spcPct val="0"/>
        </a:spcAft>
        <a:defRPr kumimoji="1" sz="4400">
          <a:solidFill>
            <a:schemeClr val="tx2"/>
          </a:solidFill>
          <a:latin typeface="Times New Roman" pitchFamily="18" charset="0"/>
        </a:defRPr>
      </a:lvl5pPr>
      <a:lvl6pPr marL="457200" algn="l" rtl="0" eaLnBrk="0" fontAlgn="base" hangingPunct="0">
        <a:spcBef>
          <a:spcPct val="0"/>
        </a:spcBef>
        <a:spcAft>
          <a:spcPct val="0"/>
        </a:spcAft>
        <a:defRPr kumimoji="1" sz="4400">
          <a:solidFill>
            <a:schemeClr val="tx2"/>
          </a:solidFill>
          <a:latin typeface="Times New Roman" pitchFamily="18" charset="0"/>
        </a:defRPr>
      </a:lvl6pPr>
      <a:lvl7pPr marL="914400" algn="l" rtl="0" eaLnBrk="0" fontAlgn="base" hangingPunct="0">
        <a:spcBef>
          <a:spcPct val="0"/>
        </a:spcBef>
        <a:spcAft>
          <a:spcPct val="0"/>
        </a:spcAft>
        <a:defRPr kumimoji="1" sz="4400">
          <a:solidFill>
            <a:schemeClr val="tx2"/>
          </a:solidFill>
          <a:latin typeface="Times New Roman" pitchFamily="18" charset="0"/>
        </a:defRPr>
      </a:lvl7pPr>
      <a:lvl8pPr marL="1371600" algn="l" rtl="0" eaLnBrk="0" fontAlgn="base" hangingPunct="0">
        <a:spcBef>
          <a:spcPct val="0"/>
        </a:spcBef>
        <a:spcAft>
          <a:spcPct val="0"/>
        </a:spcAft>
        <a:defRPr kumimoji="1" sz="4400">
          <a:solidFill>
            <a:schemeClr val="tx2"/>
          </a:solidFill>
          <a:latin typeface="Times New Roman" pitchFamily="18" charset="0"/>
        </a:defRPr>
      </a:lvl8pPr>
      <a:lvl9pPr marL="1828800" algn="l" rtl="0" eaLnBrk="0" fontAlgn="base" hangingPunct="0">
        <a:spcBef>
          <a:spcPct val="0"/>
        </a:spcBef>
        <a:spcAft>
          <a:spcPct val="0"/>
        </a:spcAft>
        <a:defRPr kumimoji="1"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1"/>
        </a:buClr>
        <a:buSzPct val="90000"/>
        <a:buFont typeface="Monotype Sorts" pitchFamily="2" charset="2"/>
        <a:buChar char="4"/>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Char char="–"/>
        <a:defRPr kumimoji="1" sz="2800">
          <a:solidFill>
            <a:schemeClr val="tx1"/>
          </a:solidFill>
          <a:latin typeface="+mn-lt"/>
        </a:defRPr>
      </a:lvl2pPr>
      <a:lvl3pPr marL="1143000" indent="-228600" algn="l" rtl="0" eaLnBrk="0" fontAlgn="base" hangingPunct="0">
        <a:spcBef>
          <a:spcPct val="20000"/>
        </a:spcBef>
        <a:spcAft>
          <a:spcPct val="0"/>
        </a:spcAft>
        <a:buClr>
          <a:schemeClr val="accent1"/>
        </a:buClr>
        <a:buChar char="•"/>
        <a:defRPr kumimoji="1" sz="2400">
          <a:solidFill>
            <a:schemeClr val="tx1"/>
          </a:solidFill>
          <a:latin typeface="+mn-lt"/>
        </a:defRPr>
      </a:lvl3pPr>
      <a:lvl4pPr marL="1600200" indent="-228600" algn="l" rtl="0" eaLnBrk="0" fontAlgn="base" hangingPunct="0">
        <a:spcBef>
          <a:spcPct val="20000"/>
        </a:spcBef>
        <a:spcAft>
          <a:spcPct val="0"/>
        </a:spcAft>
        <a:buClr>
          <a:schemeClr val="accent1"/>
        </a:buClr>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accent1"/>
        </a:buClr>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accent1"/>
        </a:buClr>
        <a:buChar char="»"/>
        <a:defRPr kumimoji="1" sz="2000">
          <a:solidFill>
            <a:schemeClr val="tx1"/>
          </a:solidFill>
          <a:latin typeface="+mn-lt"/>
        </a:defRPr>
      </a:lvl6pPr>
      <a:lvl7pPr marL="2971800" indent="-228600" algn="l" rtl="0" eaLnBrk="0" fontAlgn="base" hangingPunct="0">
        <a:spcBef>
          <a:spcPct val="20000"/>
        </a:spcBef>
        <a:spcAft>
          <a:spcPct val="0"/>
        </a:spcAft>
        <a:buClr>
          <a:schemeClr val="accent1"/>
        </a:buClr>
        <a:buChar char="»"/>
        <a:defRPr kumimoji="1" sz="2000">
          <a:solidFill>
            <a:schemeClr val="tx1"/>
          </a:solidFill>
          <a:latin typeface="+mn-lt"/>
        </a:defRPr>
      </a:lvl7pPr>
      <a:lvl8pPr marL="3429000" indent="-228600" algn="l" rtl="0" eaLnBrk="0" fontAlgn="base" hangingPunct="0">
        <a:spcBef>
          <a:spcPct val="20000"/>
        </a:spcBef>
        <a:spcAft>
          <a:spcPct val="0"/>
        </a:spcAft>
        <a:buClr>
          <a:schemeClr val="accent1"/>
        </a:buClr>
        <a:buChar char="»"/>
        <a:defRPr kumimoji="1" sz="2000">
          <a:solidFill>
            <a:schemeClr val="tx1"/>
          </a:solidFill>
          <a:latin typeface="+mn-lt"/>
        </a:defRPr>
      </a:lvl8pPr>
      <a:lvl9pPr marL="3886200" indent="-228600" algn="l" rtl="0" eaLnBrk="0" fontAlgn="base" hangingPunct="0">
        <a:spcBef>
          <a:spcPct val="20000"/>
        </a:spcBef>
        <a:spcAft>
          <a:spcPct val="0"/>
        </a:spcAft>
        <a:buClr>
          <a:schemeClr val="accent1"/>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5.w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6" descr="data:image/jpeg;base64,/9j/4AAQSkZJRgABAQAAAQABAAD/2wCEAAkGBxQTEhQUEhQWFBUUFRQVFBQYFxYVFBUVFBQWFhQUFBQYHCggGBolHBQUITEhJSkrLi4uFx8zODMsNygtLisBCgoKDg0OFxAQFywcHBwsLCwsLCwsLCwsLCwsLDc0LCwsLCwsLCwsLCwxLDcsMCwsLCwsLCwrNywtLywuLjQsK//AABEIAMIBBAMBIgACEQEDEQH/xAAbAAACAwEBAQAAAAAAAAAAAAACAwABBAUGB//EADoQAAEDAQQHBgUDBAIDAAAAAAEAAgMRBBIhUQUTMUFhcZEUgaGxwfAiMkLR8QZS4RUkYpIjcjOis//EABoBAAMBAQEBAAAAAAAAAAAAAAABAgMEBQb/xAAmEQEBAAIBBAIDAAIDAAAAAAAAAQIREgMTQVEhMSJSYXHwBMHR/9oADAMBAAIRAxEAPwDOLOckbbOu/JDkkuhK9GdbbPi5IspyUNhOS6mrKhBT7tGnLNizCBtiFdhXTJKB0xyVzPItFw2ELS3R3FJFuA+lU7So4qbOpfo9w86PolusY30Uj0y04EHqtLbewhRZ1J9wfDmWiy8lgmiIXcfLHucsloc3MLbDK+YVcIlyS+q6FoLBsd6rBJIOa68Jvwgu+WqxbXVRNkbvCc18eSuyeYNmQaUO9aBO13BZ42xErZFYYziCD3rDOYzxo5sHwjYaLDbMdjqrpviYNre9ZptXTajD72K4txS4tctNyVdXXElXVd1a2wAjarFk4hLcDHdV3V0I7BXemN0WTsU3PGeT05d1S6uw3RB3lRujQDiUu7h7Gq49xS4u9q4htToxApvW/lGnmhCTsCczRbjuovQVb9ICzzudmovVt+po9OZ/Q1aY+Z1dqiW8/Y+HviAiDAm6tMFnO4Lwbk6NEiAZKdhBTnR03pJkSmWXijRMmjMiss2jStpnS3Wun4W2GfUTZHFtFjI3LDLZzkvRy6SbvHgsM9tZku3p9XPzEWR598JyWeRpGYXcltjcllmtTf2nzXXj1MvSLHILjmeqBx4roOmjO0eH2RNhhOa27mvuJ05JUouw7R0e5xSjov8Aa4JzrYDVc2il1bn6MeN1UHY3DaFc6mN+qTLdRNJGwkLbHZhvoE/ssdPmU3qQaYO0O2FxSy1anxM3FEyBh+rwTmUngMd1S6uvBo9h+tav6SzOqjLr4w9PP3VbWr0LLBFvWqCwRjEAHzWeX/Kxng+Lz9ngfxXYstnO8larRarm5o81zJtJncarK5Z9T6mj+I6RDd5Wa0BmdFgNrrtNFTZR+7qidKwchOs7ScCCmxaNGfghFva36QVpbp0AfLRPK9TX4wTSho4jcSglsZyohl06TsqsFo0lIdnqpmHVv2e4a6w8VFyJLRISotuzn7Tyj65IeAStZwROPEoXMGYXzkjsA6QH6fFC6QD6OtUDkssJ3jqtJhCqpandTosM0JzWt5u768iFlmkrn1qujpys8nOtDQ3bisUsjMj1W2eEncTzBWOWyrv6cnmsbWV8rcqJTiNxK09l4oX2Vv8AkuiXGeU7YyP8kOspxWg2Uf5eSE2TmtNz2naorYN4W+z21tdhHP8ACxNsy0xWTOijPHA+VdLtzSMC3yQVB3D/AGCwusoG/pVQREfhZzpY+KOZk9nrvCzOsvBMc05HyUDXZYLTHc8ptZzFxoqEfFPdFw8UNw7gr5EVdTGFw2VUMbs1QBGaVpxoZaHcOit1od/is5jJ/lQ2fis7MVboZcTVKunJNMQzKG7zVcgWWkbkBetGJ3++iB0RzHj9k+XsEmQZIC9OdZjmPFUIRvI8fsnyg0Re5qhKd1VrEDf3Kdnbn4p9yDTC4uP5Ki39lbx8fson3YT6q6zhAbO1diWMLJK0L4/Hq2u25z055hbmlugZmtEhWaR4yW+NqLmB1njzSnQxj6qIJJFkmkXRhL7Rc/4ZLGz9x8VmdBFmskz1lkl4rrwxvtnc56dMQxZjopqYcx0XGMxQunV9u/sXcnp2tTDmOivVQ5rz5tCE2kquzf2o7k9O+6GHNVqoc1551qPFQWriqnRy/ai5z09GI4s/BWYIf3LzZtJQ9rKfYy/YuU9PTamHNUYYc15vtXFQ2rin2L+1HKenoTFElmKLNeedaihda0+zf2G56egdFH+5Vq48/BecNqOarthzT7OXs9z09EY48/BS5HmvOG1nNQ2o5pdm+z3PT0d2PMdFLsWa832oqdqKXYvs+X8ehMceY6ITFFmvPutZQ9qR2b7G56egMUWaExx5jouAbUc1O0cVXZvsbnp3tXH+5GyKPNefFo4pjZ+KV6V9jf8AHp2QxU2hReebaFFHZy9nynp9tmCwTBbpnLDKvnOnidyYZljkWyZYpiuvCFtkkWSVaZSsUpXTjEWs0yxyFbXY8VlkXRixuTI4pbymyJJx3V9FvEbJKW56tzkDitYcqFysOSwCcACeAxVNNcAK8E1wbnJZchfIlmUK4ZpehvJJlQmRUZ7pEBckl6G8q0Z19USgGytMBgTurzVsBJoASTgABUnkErT0uqhejngew0exzCdzmlp7g4JaWz0l5SqAlQgjaCOeX2QBX0JehcgCegcHq2lJBRtQZ95E1wSQUVaKQeHqLMHqI0H3+V21Yj8o5DyTpZMNvksbnfCOQ8l85h0/lz9wmZYJytUrvf5XPneurDpjuM8zljkcmzyrDLIujHArm6GhHf8AO3/pN/8AF65GjHwMsthMuukktELXEMufCGBjXSve/biRhiSSm2K36qQPu3qNkFK0JLo3MGJ2fMuVE5wjsjCB/b2fVONa3nl7XYDL4dqLhly+FY5Y8flp0mwRyyxg11UjmV2Vu76VyIXTtrodbamAyRRjRt58lGG6HRROqxjKEvIqSTtK4VvtRkmnku3dZK94BNaA0piN+CLSWlGu11yN96ax9ncS+O4HNZGxpYB8VKNJNVWeOVxntWFxmVaOwxzCzGASxm0TuguSmNxa4Na+/WPCl0nDgjtWjGGG0PZFao+zguvzsDI5o2vuyPYAKsp8wBOIXPj0s5gs1xtXQWh094nA1jawNp3Hqs+k7TAWyNhs8l+Xa+aYSRRNLrzzEwfE920C9SgTs6ss0ePCx0f0hazHab7PmZBaXtriLzIJCK94WzRsDe0w2iAXYLRHO5jRhqniB5lgP/U4jMEU2LzejdIah7n3S6sU0YFaGssTowakbPiqn/pn9RGyNex0etY5ho2oBZNcLGytO43XPacwVr1OnlblcfR4Wakp36asEU0dnbq7bO+UNEjoWARWfG6Lz5G0kdT4jQ4bFTrDBEyd875n6i2OsoZEGgyloea3n4M+QmprhxWWHTEWrsYlZaHGyxxsEUcrGWZ5jfevvafiDnV+KgNabknS+l2SCZscb2iW2utdXllQHxyAto3b8UmHAKJ3t2fP+3/xp+Lvf0ix9pZZmutJfNE2aN//ABBkQkiMsbJBtkPwmpbSlQsujNERmGzSSxWyQ2pmsBs8YcyCIuutfI4g33HE3BjQLFDp8C2RWi4aRQwxXbwq4xQOiLq7ql1UuyaUhNns8dpjtD32ZgiaYJmxh8YJcGSB+AoSRebjQoy70n3TnEjS1lME0sJN50T3MJGFaYg8Kgg967bNE2U2g2MOn7S1pBl+AWbXiPWGENPx0+m9XavLyzX3vkuNjvvc4RsqWsB2AE4mgAx3ld2b9RwiU2plnkNscw7ZGCyics1evLf/ACbMbtaV6rXPLqccb8/Xj34KSbM0namf06wtaZgZH2mRzbzRE9zDEC6VoxdS+AzLGu5Is1qfBYnSwkxyzWns+ub88UTYddJqz9LnEtFRjQFci0W6sFlhun+3Foq8kG+Z3REUG6mrPVadFaVYxkkM8ZlgkLXlrXBkrJGAhssTjgDQuBBFCCjt3hd+bunv5dqOWc2Sdr54bS3VdoDJbUZJ7PcoXSsa688G6SC3AfF1OHRtm17LG90/aXtjvSDViCKWZgfFEWn4n4OZVwP1LlDTUEcNois9nk/uIJIXzTSRmQXx8IjbGLrW1oSTUmgWlv6jh1kdpdZ5X2tjWYiRjbPJLEwMilkBF8UDGVDcDdWOs5vUsn8n/R/CGzWeGKJ1p17pJ9aWshMQ1ccT9W6SQv8AmJcHANFPlKb+t2htsc1rrzWw2UNdsBaLO2jgN1dqxWfSkL4ImWuOaSSHWBr4Xxx32yv1jmPEgpS+XUIxF4oNO6V7TO6bViIOZC24DeDdXGGGhoMKjBVhz5y5b8/4F1r4YSUJKFzksuXZKg5pTAVmDky+lQeHKEpdVLyWwIuUS3OVJ7D7lLav5w/jFZnS4DGmA3U8wsMlvZsDnDhtHQFIdbxTCuW4joQvOnR+fp5XL21TSnM9QFhndhiT30SZJid2ByIqssrzka53m1W86ZzJcsg9mixySj2Qrkf7/lZZDj9PvitJguVHSJLz7xUJ4d9apbn809KhcpWd5RSv4rO5/JVI0kWXcfCqU93LuQl6WXjPmnFyBe9Z3Jkjkl5VyrkRRBVWCjapB1RhLD8yrqptVIhSiUbnZJLnIlNKqAoKqKtgwOV3ksFFVLYND+KZePvZ1We/y5qwfdEjMLvYQF6BxQ1QDQ5G1yz8EdaZ+aKGgFFeSGu5eIRX1IOqokl/LqqRsPpUkwJ3nlTDwBQGXb41qB1OCxutIp8Jd1I9R5JLpDia15DdlgE+P5PJ4uhJM3AClf8AE08Q4jwWaaXdUUz2DwWJ04ODhTImh8cSlSPFNpPL+aBVxVI0PlJ3YZ/miyySd3LZ4FJccneSW4k7epGPcUaXIbrPdT5JZeDhWp40x7ilOcdmDu4n7JOtph6JaXIJz+Hl5ErNJMMsc6U8FHmvPokuedx6o00kW54yPkga6uaq8RvHgUtx3nHlRC5DHP5eqS493gqLx7qlOfzS2uQwuVFyWSp3jlsStVIcZChMvvYl3uHRVeG/D3wUqNJSiVSolGwtWCgqrBT2YwVd5ArrzRsGXlKoA4K6o2EKl78KiVRKNhEQKAORdyNgd7h5omu4pYNFYcjYN9/SrS73EqID1tD+KDzQuJJIrXE0AJcs7HiuNOtVH2ggm6Tt5b1pv8nncTjIRgaCu2tAPKqjXDMU/wAWg173LLJLnt5VVBtdlUz4jkp+SPIJLxT8UVzDHb30+1UqQnZt44+oQqRDwPigccxXvp4KE8fBA4nd/CW1yALzmPNKkpn4AK3e6BKd0U2rkCXISrQEqdrkR55ePqkkoiUBU7XIlUNVCqJS2Y1VShBUJ5pbMRepVCCqqlsxVV1QVUqjYGoHIKq6o2NGXldUuqsEo2B1VVVKqp7AwVYKBWDRGwYEVEsPzp0RcsE9gVAoqoonsneMrS7DoMfIJj5DjgaVO+g70hopTFVMRU7dp21z5LTf5OTiEux2eqNzN9PTwSg8jfTiqMmO31RyPiIuwxPifJLDqJriKcUmld/dgjZyLc7ePPyCEgFC7I/yrugbaqeStFSJNU9wHFA5RclyElLJTHjJKeO5LatAKHBEUJS2pRVKUUKnZqVK1ClsIqVqkbNFFFEbCKKKI2FtKMHuSy1E2u5GwJUDko0FMxHDolsB6I203gjpRUCN4x4JhpvJHPYU9gF0V9hEG8Udx3AjgR4Yq286cCPVPZBDa71EwwngonsNUNr3AH3yCe+c1OzadxqsxjdxH+o8gUq43f5k+QV7rHjGrWA8eZH3ROkJ2Aeazxk7m040PqmUP1E9QPVHIcUrTaT/AK/dCXZDqQiLmDYATzr6Imt408PRT/gwgV3t+ysN5HorLcNte8oW13eRS2ekkJSC7NPIzqlyU4KbVSEOSnBOcClhvcjZklDdTC1AQlswkKkYCqiNmBSiNUlsBVIlKJbAVEV1VdRs1EKqIqKwUAIRtZv9VYFeHeo0ICiSja73SqIDj0VgZpbC2kc+4JjbONo6IGe9ydGANovengUbBbGCuAdXhs8loa4/upXd96qEtNMR6+AUbCK/L37vA4J7IOpptbXiqTDFTD1H3UT5AkyjeQe9zv4TY7QN23g37lYS2n1NPKp9FSrmji3yOcduHOgQgAbSPP0WUVRjDf0ojY0drjsFVTZD7ql3+fVEymanZnhw9j1RMkxwqkOHFGBy6o5DRj+PmEBQupmrBS2egVQPaichIS2YbpQ0RoaoASFVEVFR4I2YSoWo6KgjYLuKkxTqgFgIhTn3lGHKw07z4oBZNd3mo1qaIu9TVH3RAUYhup1oibFxHVCGpjWHaEALm04JsQB27d21Uxys7UgJ8BHfzTAKYVB5KhzRjDgpC4weHPD1VFlNte4j8IXl2/HxHfvTWPI20KWwRjuvd4aotDnDP/0BUT2HFao4qKK0rCNWogLCJqpRAOYFAoogLYiKpRIwhCSoogAco1Uog1hUFFEBQR0UUQFEYqOCpRACnRBRRAXXFVTFRRMG0V0VKJUAam7lFEqBUwCYFFFNNKqRlRRSAlRRRIP/2Q=="/>
          <p:cNvSpPr>
            <a:spLocks noChangeAspect="1" noChangeArrowheads="1"/>
          </p:cNvSpPr>
          <p:nvPr/>
        </p:nvSpPr>
        <p:spPr bwMode="auto">
          <a:xfrm>
            <a:off x="168275" y="-182563"/>
            <a:ext cx="304800" cy="304801"/>
          </a:xfrm>
          <a:prstGeom prst="rect">
            <a:avLst/>
          </a:prstGeom>
          <a:noFill/>
          <a:ln w="9525">
            <a:noFill/>
            <a:miter lim="800000"/>
            <a:headEnd/>
            <a:tailEnd/>
          </a:ln>
        </p:spPr>
        <p:txBody>
          <a:bodyPr/>
          <a:lstStyle/>
          <a:p>
            <a:endParaRPr lang="fa-IR" altLang="fa-IR"/>
          </a:p>
        </p:txBody>
      </p:sp>
      <p:pic>
        <p:nvPicPr>
          <p:cNvPr id="6146" name="Picture 2" descr="C:\Users\Dr_Khani\Desktop\bd3_00669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4621" y="762000"/>
            <a:ext cx="7678379" cy="54864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1524000" y="1119352"/>
            <a:ext cx="5638800" cy="2123658"/>
          </a:xfrm>
          <a:prstGeom prst="rect">
            <a:avLst/>
          </a:prstGeom>
          <a:solidFill>
            <a:srgbClr val="0099CC"/>
          </a:solidFill>
        </p:spPr>
        <p:style>
          <a:lnRef idx="2">
            <a:schemeClr val="accent3"/>
          </a:lnRef>
          <a:fillRef idx="1">
            <a:schemeClr val="lt1"/>
          </a:fillRef>
          <a:effectRef idx="0">
            <a:schemeClr val="accent3"/>
          </a:effectRef>
          <a:fontRef idx="minor">
            <a:schemeClr val="dk1"/>
          </a:fontRef>
        </p:style>
        <p:txBody>
          <a:bodyPr wrap="square">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6600" b="1" i="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cs typeface="Andalus" pitchFamily="18" charset="-78"/>
              </a:rPr>
              <a:t>In the name of God</a:t>
            </a:r>
            <a:endParaRPr lang="en-US" sz="6600" b="1" i="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Rectangle 3"/>
          <p:cNvSpPr>
            <a:spLocks noGrp="1" noChangeArrowheads="1"/>
          </p:cNvSpPr>
          <p:nvPr>
            <p:ph type="body" idx="1"/>
          </p:nvPr>
        </p:nvSpPr>
        <p:spPr>
          <a:xfrm>
            <a:off x="381000" y="685800"/>
            <a:ext cx="8305800" cy="6019800"/>
          </a:xfrm>
        </p:spPr>
        <p:txBody>
          <a:bodyPr/>
          <a:lstStyle/>
          <a:p>
            <a:pPr algn="just">
              <a:defRPr/>
            </a:pPr>
            <a:r>
              <a:rPr lang="en-US" altLang="fa-IR" sz="2400" b="1" dirty="0" smtClean="0"/>
              <a:t>Reporting of ethics committee: </a:t>
            </a:r>
          </a:p>
          <a:p>
            <a:pPr marL="1085850" lvl="2" indent="-285750" algn="just">
              <a:buFont typeface="Wingdings" pitchFamily="2" charset="2"/>
              <a:buChar char="Ø"/>
              <a:defRPr/>
            </a:pPr>
            <a:r>
              <a:rPr lang="fa-IR" altLang="fa-IR" sz="2000" b="1" dirty="0" smtClean="0"/>
              <a:t>"</a:t>
            </a:r>
            <a:r>
              <a:rPr lang="en-US" altLang="fa-IR" sz="2000" dirty="0" smtClean="0"/>
              <a:t>Research ethics committee approved the protocol", </a:t>
            </a:r>
          </a:p>
          <a:p>
            <a:pPr marL="1085850" lvl="2" indent="-285750" algn="just">
              <a:buFont typeface="Wingdings" pitchFamily="2" charset="2"/>
              <a:buChar char="Ø"/>
              <a:defRPr/>
            </a:pPr>
            <a:r>
              <a:rPr lang="en-US" altLang="fa-IR" sz="2000" dirty="0" smtClean="0"/>
              <a:t>"The study adhered to the Helsinki Declaration",</a:t>
            </a:r>
          </a:p>
          <a:p>
            <a:pPr marL="1085850" lvl="2" indent="-285750" algn="just">
              <a:buFont typeface="Wingdings" pitchFamily="2" charset="2"/>
              <a:buChar char="Ø"/>
              <a:defRPr/>
            </a:pPr>
            <a:r>
              <a:rPr lang="en-US" altLang="fa-IR" sz="2000" dirty="0" smtClean="0"/>
              <a:t> or "The study was exempt</a:t>
            </a:r>
            <a:r>
              <a:rPr lang="fa-IR" altLang="fa-IR" sz="2000" dirty="0" smtClean="0"/>
              <a:t>".</a:t>
            </a:r>
          </a:p>
          <a:p>
            <a:pPr algn="just">
              <a:buFont typeface="Monotype Sorts" pitchFamily="2" charset="2"/>
              <a:buNone/>
              <a:defRPr/>
            </a:pPr>
            <a:endParaRPr lang="en-US" altLang="fa-IR" sz="1600" b="1" dirty="0" smtClean="0"/>
          </a:p>
          <a:p>
            <a:pPr algn="just">
              <a:defRPr/>
            </a:pPr>
            <a:r>
              <a:rPr lang="en-US" altLang="fa-IR" sz="2400" b="1" dirty="0" smtClean="0"/>
              <a:t>Patients’ satisfaction: </a:t>
            </a:r>
          </a:p>
          <a:p>
            <a:pPr marL="1085850" lvl="2" indent="-285750" algn="just">
              <a:buFont typeface="Wingdings" pitchFamily="2" charset="2"/>
              <a:buChar char="Ø"/>
              <a:defRPr/>
            </a:pPr>
            <a:r>
              <a:rPr lang="en-US" altLang="fa-IR" sz="2000" dirty="0" smtClean="0"/>
              <a:t>“Patients gave informed consent to participate in the study", </a:t>
            </a:r>
          </a:p>
          <a:p>
            <a:pPr marL="1085850" lvl="2" indent="-285750" algn="just">
              <a:buFont typeface="Wingdings" pitchFamily="2" charset="2"/>
              <a:buChar char="Ø"/>
              <a:defRPr/>
            </a:pPr>
            <a:r>
              <a:rPr lang="en-US" altLang="fa-IR" sz="2000" dirty="0" smtClean="0"/>
              <a:t>"all subjects gave written or oral consent", parents agreed to take part ",</a:t>
            </a:r>
          </a:p>
          <a:p>
            <a:pPr marL="1085850" lvl="2" indent="-285750" algn="just">
              <a:buFont typeface="Wingdings" pitchFamily="2" charset="2"/>
              <a:buChar char="Ø"/>
              <a:defRPr/>
            </a:pPr>
            <a:r>
              <a:rPr lang="en-US" altLang="fa-IR" sz="2000" dirty="0" smtClean="0"/>
              <a:t>"there were no refusals ", </a:t>
            </a:r>
          </a:p>
          <a:p>
            <a:pPr marL="1085850" lvl="2" indent="-285750" algn="just">
              <a:buFont typeface="Wingdings" pitchFamily="2" charset="2"/>
              <a:buChar char="Ø"/>
              <a:defRPr/>
            </a:pPr>
            <a:r>
              <a:rPr lang="en-US" altLang="fa-IR" sz="2000" dirty="0" smtClean="0"/>
              <a:t>and" consent was waived</a:t>
            </a:r>
            <a:r>
              <a:rPr lang="fa-IR" altLang="fa-IR" sz="2000" dirty="0" smtClean="0"/>
              <a:t> ”</a:t>
            </a:r>
          </a:p>
          <a:p>
            <a:pPr algn="just">
              <a:buFont typeface="Monotype Sorts" pitchFamily="2" charset="2"/>
              <a:buNone/>
              <a:defRPr/>
            </a:pPr>
            <a:endParaRPr lang="en-US" altLang="fa-IR" sz="1800" dirty="0" smtClean="0"/>
          </a:p>
          <a:p>
            <a:pPr algn="just">
              <a:defRPr/>
            </a:pPr>
            <a:r>
              <a:rPr lang="en-US" altLang="fa-IR" sz="2400" b="1" dirty="0" smtClean="0"/>
              <a:t>Confidentiality:</a:t>
            </a:r>
          </a:p>
          <a:p>
            <a:pPr lvl="2" algn="just">
              <a:buFont typeface="Wingdings" pitchFamily="2" charset="2"/>
              <a:buChar char="Ø"/>
              <a:defRPr/>
            </a:pPr>
            <a:r>
              <a:rPr lang="en-US" altLang="fa-IR" sz="2000" dirty="0" smtClean="0"/>
              <a:t>“data were collected anonymously", </a:t>
            </a:r>
          </a:p>
          <a:p>
            <a:pPr lvl="2" algn="just">
              <a:buFont typeface="Wingdings" pitchFamily="2" charset="2"/>
              <a:buChar char="Ø"/>
              <a:defRPr/>
            </a:pPr>
            <a:r>
              <a:rPr lang="en-US" altLang="fa-IR" sz="2000" dirty="0" smtClean="0"/>
              <a:t>"participants’ confidentiality </a:t>
            </a:r>
          </a:p>
          <a:p>
            <a:pPr lvl="2" algn="just">
              <a:buFont typeface="Wingdings" pitchFamily="2" charset="2"/>
              <a:buChar char="Ø"/>
              <a:defRPr/>
            </a:pPr>
            <a:r>
              <a:rPr lang="en-US" altLang="fa-IR" sz="2000" dirty="0" smtClean="0"/>
              <a:t>and privacy were respected”.</a:t>
            </a:r>
          </a:p>
          <a:p>
            <a:pPr algn="just">
              <a:buFont typeface="Monotype Sorts" pitchFamily="2" charset="2"/>
              <a:buNone/>
              <a:defRPr/>
            </a:pPr>
            <a:endParaRPr lang="en-US" altLang="fa-IR"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305800" cy="5257800"/>
          </a:xfrm>
        </p:spPr>
        <p:txBody>
          <a:bodyPr/>
          <a:lstStyle/>
          <a:p>
            <a:pPr algn="just">
              <a:defRPr/>
            </a:pPr>
            <a:r>
              <a:rPr lang="en-US" altLang="fa-IR" sz="2400" b="1" dirty="0" smtClean="0"/>
              <a:t>Financial support:</a:t>
            </a:r>
          </a:p>
          <a:p>
            <a:pPr marL="971550" lvl="2" indent="-171450" algn="just">
              <a:buFont typeface="Wingdings" pitchFamily="2" charset="2"/>
              <a:buChar char="Ø"/>
              <a:defRPr/>
            </a:pPr>
            <a:r>
              <a:rPr lang="en-US" altLang="fa-IR" sz="1800" dirty="0" smtClean="0"/>
              <a:t> “This work was a part of thesis from the ...... University and was conducted and funded by .......", </a:t>
            </a:r>
          </a:p>
          <a:p>
            <a:pPr marL="971550" lvl="2" indent="-171450" algn="just">
              <a:buFont typeface="Wingdings" pitchFamily="2" charset="2"/>
              <a:buChar char="Ø"/>
              <a:defRPr/>
            </a:pPr>
            <a:r>
              <a:rPr lang="en-US" altLang="fa-IR" sz="1800" dirty="0" smtClean="0"/>
              <a:t>"This study was supported by ... ..", </a:t>
            </a:r>
          </a:p>
          <a:p>
            <a:pPr marL="971550" lvl="2" indent="-171450" algn="just">
              <a:buFont typeface="Wingdings" pitchFamily="2" charset="2"/>
              <a:buChar char="Ø"/>
              <a:defRPr/>
            </a:pPr>
            <a:r>
              <a:rPr lang="en-US" altLang="fa-IR" sz="1800" dirty="0" smtClean="0"/>
              <a:t>"The authors would like to appreciate ... .. University for financial support</a:t>
            </a:r>
            <a:r>
              <a:rPr lang="fa-IR" altLang="fa-IR" sz="1400" dirty="0" smtClean="0"/>
              <a:t>“</a:t>
            </a:r>
            <a:endParaRPr lang="en-US" altLang="fa-IR" sz="1400" dirty="0" smtClean="0"/>
          </a:p>
          <a:p>
            <a:pPr algn="just">
              <a:defRPr/>
            </a:pPr>
            <a:endParaRPr lang="en-US" altLang="fa-IR" sz="1800" dirty="0" smtClean="0"/>
          </a:p>
          <a:p>
            <a:pPr algn="just">
              <a:defRPr/>
            </a:pPr>
            <a:endParaRPr lang="en-US" altLang="fa-IR" sz="1100" dirty="0" smtClean="0"/>
          </a:p>
          <a:p>
            <a:pPr algn="just">
              <a:defRPr/>
            </a:pPr>
            <a:r>
              <a:rPr lang="en-US" altLang="fa-IR" sz="2400" b="1" dirty="0" smtClean="0"/>
              <a:t>Conflicts of interest:</a:t>
            </a:r>
          </a:p>
          <a:p>
            <a:pPr lvl="2" algn="just">
              <a:buFont typeface="Wingdings" pitchFamily="2" charset="2"/>
              <a:buChar char="Ø"/>
              <a:defRPr/>
            </a:pPr>
            <a:r>
              <a:rPr lang="en-US" altLang="fa-IR" sz="1800" dirty="0" smtClean="0"/>
              <a:t>"There is no conflict of interest in this article", </a:t>
            </a:r>
          </a:p>
          <a:p>
            <a:pPr lvl="2" algn="just">
              <a:buFont typeface="Wingdings" pitchFamily="2" charset="2"/>
              <a:buChar char="Ø"/>
              <a:defRPr/>
            </a:pPr>
            <a:r>
              <a:rPr lang="en-US" altLang="fa-IR" sz="1800" dirty="0" smtClean="0"/>
              <a:t>"No </a:t>
            </a:r>
            <a:r>
              <a:rPr lang="en-US" altLang="fa-IR" sz="1800" dirty="0" err="1" smtClean="0"/>
              <a:t>CoI</a:t>
            </a:r>
            <a:r>
              <a:rPr lang="en-US" altLang="fa-IR" sz="1800" dirty="0" smtClean="0"/>
              <a:t> was declared"</a:t>
            </a:r>
          </a:p>
          <a:p>
            <a:pPr>
              <a:defRPr/>
            </a:pPr>
            <a:endParaRPr lang="en-US" sz="2400" dirty="0" smtClean="0"/>
          </a:p>
          <a:p>
            <a:pPr>
              <a:defRPr/>
            </a:pPr>
            <a:r>
              <a:rPr lang="en-US" sz="2800" b="1" dirty="0" smtClean="0"/>
              <a:t>SPSS software  (version 20)</a:t>
            </a:r>
          </a:p>
          <a:p>
            <a:pPr>
              <a:defRPr/>
            </a:pPr>
            <a:r>
              <a:rPr lang="en-US" sz="2800" b="1" dirty="0" smtClean="0"/>
              <a:t>The chi-square test</a:t>
            </a:r>
          </a:p>
          <a:p>
            <a:pPr>
              <a:defRPr/>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9"/>
          <p:cNvSpPr>
            <a:spLocks noGrp="1" noChangeArrowheads="1"/>
          </p:cNvSpPr>
          <p:nvPr>
            <p:ph type="sldNum" sz="quarter" idx="12"/>
          </p:nvPr>
        </p:nvSpPr>
        <p:spPr>
          <a:noFill/>
          <a:ln>
            <a:miter lim="800000"/>
            <a:headEnd/>
            <a:tailEnd/>
          </a:ln>
        </p:spPr>
        <p:txBody>
          <a:bodyPr/>
          <a:lstStyle/>
          <a:p>
            <a:fld id="{E5D64154-7BCC-4647-BB42-60659C0C7E9A}" type="slidenum">
              <a:rPr lang="en-US" altLang="fa-IR" smtClean="0"/>
              <a:pPr/>
              <a:t>12</a:t>
            </a:fld>
            <a:endParaRPr lang="en-US" altLang="fa-IR" smtClean="0"/>
          </a:p>
        </p:txBody>
      </p:sp>
      <p:sp>
        <p:nvSpPr>
          <p:cNvPr id="5" name="Rectangle 5"/>
          <p:cNvSpPr txBox="1">
            <a:spLocks noChangeArrowheads="1"/>
          </p:cNvSpPr>
          <p:nvPr/>
        </p:nvSpPr>
        <p:spPr bwMode="auto">
          <a:xfrm>
            <a:off x="1132490" y="533400"/>
            <a:ext cx="716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imes New Roman" pitchFamily="18" charset="0"/>
              </a:defRPr>
            </a:lvl2pPr>
            <a:lvl3pPr algn="l" rtl="0" eaLnBrk="0" fontAlgn="base" hangingPunct="0">
              <a:spcBef>
                <a:spcPct val="0"/>
              </a:spcBef>
              <a:spcAft>
                <a:spcPct val="0"/>
              </a:spcAft>
              <a:defRPr kumimoji="1" sz="4400">
                <a:solidFill>
                  <a:schemeClr val="tx2"/>
                </a:solidFill>
                <a:latin typeface="Times New Roman" pitchFamily="18" charset="0"/>
              </a:defRPr>
            </a:lvl3pPr>
            <a:lvl4pPr algn="l" rtl="0" eaLnBrk="0" fontAlgn="base" hangingPunct="0">
              <a:spcBef>
                <a:spcPct val="0"/>
              </a:spcBef>
              <a:spcAft>
                <a:spcPct val="0"/>
              </a:spcAft>
              <a:defRPr kumimoji="1" sz="4400">
                <a:solidFill>
                  <a:schemeClr val="tx2"/>
                </a:solidFill>
                <a:latin typeface="Times New Roman" pitchFamily="18" charset="0"/>
              </a:defRPr>
            </a:lvl4pPr>
            <a:lvl5pPr algn="l" rtl="0" eaLnBrk="0" fontAlgn="base" hangingPunct="0">
              <a:spcBef>
                <a:spcPct val="0"/>
              </a:spcBef>
              <a:spcAft>
                <a:spcPct val="0"/>
              </a:spcAft>
              <a:defRPr kumimoji="1" sz="4400">
                <a:solidFill>
                  <a:schemeClr val="tx2"/>
                </a:solidFill>
                <a:latin typeface="Times New Roman" pitchFamily="18" charset="0"/>
              </a:defRPr>
            </a:lvl5pPr>
            <a:lvl6pPr marL="457200" algn="l" rtl="0" eaLnBrk="0" fontAlgn="base" hangingPunct="0">
              <a:spcBef>
                <a:spcPct val="0"/>
              </a:spcBef>
              <a:spcAft>
                <a:spcPct val="0"/>
              </a:spcAft>
              <a:defRPr kumimoji="1" sz="4400">
                <a:solidFill>
                  <a:schemeClr val="tx2"/>
                </a:solidFill>
                <a:latin typeface="Times New Roman" pitchFamily="18" charset="0"/>
              </a:defRPr>
            </a:lvl6pPr>
            <a:lvl7pPr marL="914400" algn="l" rtl="0" eaLnBrk="0" fontAlgn="base" hangingPunct="0">
              <a:spcBef>
                <a:spcPct val="0"/>
              </a:spcBef>
              <a:spcAft>
                <a:spcPct val="0"/>
              </a:spcAft>
              <a:defRPr kumimoji="1" sz="4400">
                <a:solidFill>
                  <a:schemeClr val="tx2"/>
                </a:solidFill>
                <a:latin typeface="Times New Roman" pitchFamily="18" charset="0"/>
              </a:defRPr>
            </a:lvl7pPr>
            <a:lvl8pPr marL="1371600" algn="l" rtl="0" eaLnBrk="0" fontAlgn="base" hangingPunct="0">
              <a:spcBef>
                <a:spcPct val="0"/>
              </a:spcBef>
              <a:spcAft>
                <a:spcPct val="0"/>
              </a:spcAft>
              <a:defRPr kumimoji="1" sz="4400">
                <a:solidFill>
                  <a:schemeClr val="tx2"/>
                </a:solidFill>
                <a:latin typeface="Times New Roman" pitchFamily="18" charset="0"/>
              </a:defRPr>
            </a:lvl8pPr>
            <a:lvl9pPr marL="1828800" algn="l" rtl="0" eaLnBrk="0" fontAlgn="base" hangingPunct="0">
              <a:spcBef>
                <a:spcPct val="0"/>
              </a:spcBef>
              <a:spcAft>
                <a:spcPct val="0"/>
              </a:spcAft>
              <a:defRPr kumimoji="1" sz="4400">
                <a:solidFill>
                  <a:schemeClr val="tx2"/>
                </a:solidFill>
                <a:latin typeface="Times New Roman" pitchFamily="18" charset="0"/>
              </a:defRPr>
            </a:lvl9pPr>
          </a:lstStyle>
          <a:p>
            <a:pPr marL="80963" algn="ctr">
              <a:defRPr/>
            </a:pPr>
            <a:r>
              <a:rPr lang="en-US" sz="6600" b="1" kern="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rPr>
              <a:t>Results</a:t>
            </a:r>
            <a:endParaRPr lang="en-US" sz="11500" b="1" kern="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n-lt"/>
              <a:ea typeface="+mn-ea"/>
              <a:cs typeface="+mn-cs"/>
            </a:endParaRPr>
          </a:p>
        </p:txBody>
      </p:sp>
      <p:sp>
        <p:nvSpPr>
          <p:cNvPr id="14340" name="Rectangle 1"/>
          <p:cNvSpPr>
            <a:spLocks noChangeArrowheads="1"/>
          </p:cNvSpPr>
          <p:nvPr/>
        </p:nvSpPr>
        <p:spPr bwMode="auto">
          <a:xfrm>
            <a:off x="1463675" y="2514600"/>
            <a:ext cx="6705600" cy="2986088"/>
          </a:xfrm>
          <a:prstGeom prst="rect">
            <a:avLst/>
          </a:prstGeom>
          <a:noFill/>
          <a:ln w="9525">
            <a:noFill/>
            <a:miter lim="800000"/>
            <a:headEnd/>
            <a:tailEnd/>
          </a:ln>
        </p:spPr>
        <p:txBody>
          <a:bodyPr>
            <a:spAutoFit/>
          </a:bodyPr>
          <a:lstStyle/>
          <a:p>
            <a:pPr algn="ctr"/>
            <a:r>
              <a:rPr lang="en-US" altLang="fa-IR" sz="4400">
                <a:solidFill>
                  <a:srgbClr val="FF0000"/>
                </a:solidFill>
              </a:rPr>
              <a:t>1460 </a:t>
            </a:r>
            <a:r>
              <a:rPr lang="en-US" altLang="fa-IR" sz="3200">
                <a:solidFill>
                  <a:srgbClr val="402000"/>
                </a:solidFill>
              </a:rPr>
              <a:t>human subject articles </a:t>
            </a:r>
            <a:r>
              <a:rPr lang="en-US" altLang="fa-IR" sz="3200"/>
              <a:t>were reviewed</a:t>
            </a:r>
          </a:p>
          <a:p>
            <a:pPr algn="ctr"/>
            <a:endParaRPr lang="en-US" altLang="fa-IR" sz="3200"/>
          </a:p>
          <a:p>
            <a:pPr algn="ctr"/>
            <a:r>
              <a:rPr lang="en-US" altLang="fa-IR" sz="4000">
                <a:solidFill>
                  <a:srgbClr val="FF0000"/>
                </a:solidFill>
              </a:rPr>
              <a:t>773 (52.9%) </a:t>
            </a:r>
            <a:r>
              <a:rPr lang="en-US" altLang="fa-IR" sz="3200"/>
              <a:t>were Persian language</a:t>
            </a:r>
          </a:p>
          <a:p>
            <a:pPr algn="ctr"/>
            <a:r>
              <a:rPr lang="en-US" altLang="fa-IR" sz="4000">
                <a:solidFill>
                  <a:srgbClr val="FF0000"/>
                </a:solidFill>
              </a:rPr>
              <a:t>686 (47.1%)</a:t>
            </a:r>
            <a:r>
              <a:rPr lang="en-US" altLang="fa-IR" sz="3200">
                <a:solidFill>
                  <a:srgbClr val="FF0000"/>
                </a:solidFill>
              </a:rPr>
              <a:t> </a:t>
            </a:r>
            <a:r>
              <a:rPr lang="en-US" altLang="fa-IR" sz="3200"/>
              <a:t>were English language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1"/>
          <p:cNvSpPr>
            <a:spLocks noGrp="1"/>
          </p:cNvSpPr>
          <p:nvPr>
            <p:ph type="sldNum" sz="quarter" idx="12"/>
          </p:nvPr>
        </p:nvSpPr>
        <p:spPr>
          <a:noFill/>
          <a:ln>
            <a:miter lim="800000"/>
            <a:headEnd/>
            <a:tailEnd/>
          </a:ln>
        </p:spPr>
        <p:txBody>
          <a:bodyPr/>
          <a:lstStyle/>
          <a:p>
            <a:fld id="{B6C5F841-C16E-4CB2-8F74-54EB6F904AB7}" type="slidenum">
              <a:rPr lang="en-US" altLang="fa-IR" smtClean="0"/>
              <a:pPr/>
              <a:t>13</a:t>
            </a:fld>
            <a:endParaRPr lang="en-US" altLang="fa-IR" smtClean="0">
              <a:solidFill>
                <a:schemeClr val="bg2"/>
              </a:solidFill>
            </a:endParaRPr>
          </a:p>
        </p:txBody>
      </p:sp>
      <p:graphicFrame>
        <p:nvGraphicFramePr>
          <p:cNvPr id="3" name="Table 2"/>
          <p:cNvGraphicFramePr>
            <a:graphicFrameLocks noGrp="1"/>
          </p:cNvGraphicFramePr>
          <p:nvPr/>
        </p:nvGraphicFramePr>
        <p:xfrm>
          <a:off x="1066800" y="1371600"/>
          <a:ext cx="7696201" cy="5105400"/>
        </p:xfrm>
        <a:graphic>
          <a:graphicData uri="http://schemas.openxmlformats.org/drawingml/2006/table">
            <a:tbl>
              <a:tblPr firstRow="1" bandRow="1">
                <a:tableStyleId>{5C22544A-7EE6-4342-B048-85BDC9FD1C3A}</a:tableStyleId>
              </a:tblPr>
              <a:tblGrid>
                <a:gridCol w="3048000"/>
                <a:gridCol w="2362200"/>
                <a:gridCol w="2286001"/>
              </a:tblGrid>
              <a:tr h="850900">
                <a:tc>
                  <a:txBody>
                    <a:bodyPr/>
                    <a:lstStyle/>
                    <a:p>
                      <a:r>
                        <a:rPr lang="en-US" i="1" dirty="0" smtClean="0"/>
                        <a:t>Information documented</a:t>
                      </a:r>
                      <a:endParaRPr lang="en-US" i="1" dirty="0"/>
                    </a:p>
                  </a:txBody>
                  <a:tcPr/>
                </a:tc>
                <a:tc>
                  <a:txBody>
                    <a:bodyPr/>
                    <a:lstStyle/>
                    <a:p>
                      <a:pPr algn="ctr"/>
                      <a:r>
                        <a:rPr lang="en-US" dirty="0" smtClean="0"/>
                        <a:t>reported</a:t>
                      </a:r>
                    </a:p>
                    <a:p>
                      <a:pPr algn="ctr"/>
                      <a:r>
                        <a:rPr lang="en-US" dirty="0" smtClean="0"/>
                        <a:t>n (%)</a:t>
                      </a:r>
                      <a:endParaRPr lang="en-US" dirty="0"/>
                    </a:p>
                  </a:txBody>
                  <a:tcPr/>
                </a:tc>
                <a:tc>
                  <a:txBody>
                    <a:bodyPr/>
                    <a:lstStyle/>
                    <a:p>
                      <a:pPr algn="ctr"/>
                      <a:r>
                        <a:rPr lang="en-US" dirty="0" smtClean="0"/>
                        <a:t>Not mentioned</a:t>
                      </a:r>
                    </a:p>
                    <a:p>
                      <a:pPr algn="ctr"/>
                      <a:r>
                        <a:rPr lang="en-US" dirty="0" smtClean="0"/>
                        <a:t>n(%)</a:t>
                      </a:r>
                      <a:endParaRPr lang="en-US" dirty="0"/>
                    </a:p>
                  </a:txBody>
                  <a:tcPr/>
                </a:tc>
              </a:tr>
              <a:tr h="850900">
                <a:tc>
                  <a:txBody>
                    <a:bodyPr/>
                    <a:lstStyle/>
                    <a:p>
                      <a:r>
                        <a:rPr lang="en-US" sz="1600" b="1" dirty="0" smtClean="0"/>
                        <a:t>Ethics</a:t>
                      </a:r>
                      <a:r>
                        <a:rPr lang="en-US" sz="1600" b="1" baseline="0" dirty="0" smtClean="0"/>
                        <a:t> committee </a:t>
                      </a:r>
                      <a:r>
                        <a:rPr lang="en-US" sz="1600" b="1" dirty="0" smtClean="0"/>
                        <a:t>approval</a:t>
                      </a:r>
                      <a:endParaRPr lang="en-US" sz="1600" b="1" dirty="0"/>
                    </a:p>
                  </a:txBody>
                  <a:tcPr/>
                </a:tc>
                <a:tc>
                  <a:txBody>
                    <a:bodyPr/>
                    <a:lstStyle/>
                    <a:p>
                      <a:pPr algn="ctr"/>
                      <a:r>
                        <a:rPr lang="en-US" dirty="0" smtClean="0"/>
                        <a:t>443 (30.3)</a:t>
                      </a:r>
                      <a:endParaRPr lang="en-US" dirty="0"/>
                    </a:p>
                  </a:txBody>
                  <a:tcPr/>
                </a:tc>
                <a:tc>
                  <a:txBody>
                    <a:bodyPr/>
                    <a:lstStyle/>
                    <a:p>
                      <a:pPr algn="ctr"/>
                      <a:r>
                        <a:rPr lang="en-US" dirty="0" smtClean="0"/>
                        <a:t>1017 (69.7)</a:t>
                      </a:r>
                      <a:endParaRPr lang="en-US" dirty="0"/>
                    </a:p>
                  </a:txBody>
                  <a:tcPr/>
                </a:tc>
              </a:tr>
              <a:tr h="850900">
                <a:tc>
                  <a:txBody>
                    <a:bodyPr/>
                    <a:lstStyle/>
                    <a:p>
                      <a:r>
                        <a:rPr lang="en-US" sz="1600" b="1" dirty="0" smtClean="0"/>
                        <a:t>Obtaining informed consent</a:t>
                      </a:r>
                      <a:endParaRPr lang="en-US" sz="1600" b="1" dirty="0"/>
                    </a:p>
                  </a:txBody>
                  <a:tcPr/>
                </a:tc>
                <a:tc>
                  <a:txBody>
                    <a:bodyPr/>
                    <a:lstStyle/>
                    <a:p>
                      <a:pPr algn="ctr"/>
                      <a:r>
                        <a:rPr lang="en-US" dirty="0" smtClean="0"/>
                        <a:t>686 (47.0)</a:t>
                      </a:r>
                      <a:endParaRPr lang="en-US" dirty="0"/>
                    </a:p>
                  </a:txBody>
                  <a:tcPr/>
                </a:tc>
                <a:tc>
                  <a:txBody>
                    <a:bodyPr/>
                    <a:lstStyle/>
                    <a:p>
                      <a:pPr algn="ctr"/>
                      <a:r>
                        <a:rPr lang="en-US" dirty="0" smtClean="0"/>
                        <a:t>774 (53.0)</a:t>
                      </a:r>
                      <a:endParaRPr lang="en-US" dirty="0"/>
                    </a:p>
                  </a:txBody>
                  <a:tcPr/>
                </a:tc>
              </a:tr>
              <a:tr h="850900">
                <a:tc>
                  <a:txBody>
                    <a:bodyPr/>
                    <a:lstStyle/>
                    <a:p>
                      <a:r>
                        <a:rPr lang="en-US" sz="1600" b="1" dirty="0" smtClean="0"/>
                        <a:t>Conflict of interest</a:t>
                      </a:r>
                      <a:endParaRPr lang="en-US" sz="1600" b="1" dirty="0"/>
                    </a:p>
                  </a:txBody>
                  <a:tcPr/>
                </a:tc>
                <a:tc>
                  <a:txBody>
                    <a:bodyPr/>
                    <a:lstStyle/>
                    <a:p>
                      <a:pPr algn="ctr"/>
                      <a:r>
                        <a:rPr lang="en-US" dirty="0" smtClean="0"/>
                        <a:t>341 (23.4)</a:t>
                      </a:r>
                      <a:endParaRPr lang="en-US" dirty="0"/>
                    </a:p>
                  </a:txBody>
                  <a:tcPr/>
                </a:tc>
                <a:tc>
                  <a:txBody>
                    <a:bodyPr/>
                    <a:lstStyle/>
                    <a:p>
                      <a:pPr algn="ctr"/>
                      <a:r>
                        <a:rPr lang="en-US" dirty="0" smtClean="0"/>
                        <a:t>1119 (76.6)</a:t>
                      </a:r>
                      <a:endParaRPr lang="en-US" dirty="0"/>
                    </a:p>
                  </a:txBody>
                  <a:tcPr/>
                </a:tc>
              </a:tr>
              <a:tr h="850900">
                <a:tc>
                  <a:txBody>
                    <a:bodyPr/>
                    <a:lstStyle/>
                    <a:p>
                      <a:r>
                        <a:rPr lang="en-US" sz="1600" b="1" dirty="0" smtClean="0"/>
                        <a:t>Financial</a:t>
                      </a:r>
                      <a:r>
                        <a:rPr lang="en-US" sz="1600" b="1" baseline="0" dirty="0" smtClean="0"/>
                        <a:t> </a:t>
                      </a:r>
                      <a:r>
                        <a:rPr lang="en-US" sz="1600" b="1" dirty="0" smtClean="0"/>
                        <a:t>support</a:t>
                      </a:r>
                      <a:endParaRPr lang="en-US" sz="1600" b="1" dirty="0"/>
                    </a:p>
                  </a:txBody>
                  <a:tcPr/>
                </a:tc>
                <a:tc>
                  <a:txBody>
                    <a:bodyPr/>
                    <a:lstStyle/>
                    <a:p>
                      <a:pPr algn="ctr"/>
                      <a:r>
                        <a:rPr lang="en-US" dirty="0" smtClean="0"/>
                        <a:t>594 (40.7)</a:t>
                      </a:r>
                      <a:endParaRPr lang="en-US" dirty="0"/>
                    </a:p>
                  </a:txBody>
                  <a:tcPr/>
                </a:tc>
                <a:tc>
                  <a:txBody>
                    <a:bodyPr/>
                    <a:lstStyle/>
                    <a:p>
                      <a:pPr algn="ctr"/>
                      <a:r>
                        <a:rPr lang="en-US" dirty="0" smtClean="0"/>
                        <a:t>866 (59.3)</a:t>
                      </a:r>
                      <a:endParaRPr lang="en-US" dirty="0"/>
                    </a:p>
                  </a:txBody>
                  <a:tcPr/>
                </a:tc>
              </a:tr>
              <a:tr h="850900">
                <a:tc>
                  <a:txBody>
                    <a:bodyPr/>
                    <a:lstStyle/>
                    <a:p>
                      <a:r>
                        <a:rPr lang="en-US" sz="1600" b="1" dirty="0" smtClean="0"/>
                        <a:t>Confidentiality</a:t>
                      </a:r>
                      <a:endParaRPr lang="en-US" sz="1600" b="1" dirty="0"/>
                    </a:p>
                  </a:txBody>
                  <a:tcPr/>
                </a:tc>
                <a:tc>
                  <a:txBody>
                    <a:bodyPr/>
                    <a:lstStyle/>
                    <a:p>
                      <a:pPr algn="ctr"/>
                      <a:r>
                        <a:rPr lang="en-US" dirty="0" smtClean="0"/>
                        <a:t>192 (13.2)</a:t>
                      </a:r>
                      <a:endParaRPr lang="en-US" dirty="0"/>
                    </a:p>
                  </a:txBody>
                  <a:tcPr/>
                </a:tc>
                <a:tc>
                  <a:txBody>
                    <a:bodyPr/>
                    <a:lstStyle/>
                    <a:p>
                      <a:pPr algn="ctr"/>
                      <a:r>
                        <a:rPr lang="en-US" dirty="0" smtClean="0"/>
                        <a:t>1268</a:t>
                      </a:r>
                      <a:r>
                        <a:rPr lang="en-US" baseline="0" dirty="0" smtClean="0"/>
                        <a:t> (86.8)</a:t>
                      </a:r>
                      <a:endParaRPr lang="en-US" dirty="0"/>
                    </a:p>
                  </a:txBody>
                  <a:tcPr/>
                </a:tc>
              </a:tr>
            </a:tbl>
          </a:graphicData>
        </a:graphic>
      </p:graphicFrame>
      <p:sp>
        <p:nvSpPr>
          <p:cNvPr id="15393" name="Rectangle 4"/>
          <p:cNvSpPr>
            <a:spLocks noChangeArrowheads="1"/>
          </p:cNvSpPr>
          <p:nvPr/>
        </p:nvSpPr>
        <p:spPr bwMode="auto">
          <a:xfrm>
            <a:off x="1066800" y="457200"/>
            <a:ext cx="7696200" cy="646113"/>
          </a:xfrm>
          <a:prstGeom prst="rect">
            <a:avLst/>
          </a:prstGeom>
          <a:noFill/>
          <a:ln w="9525">
            <a:noFill/>
            <a:miter lim="800000"/>
            <a:headEnd/>
            <a:tailEnd/>
          </a:ln>
        </p:spPr>
        <p:txBody>
          <a:bodyPr>
            <a:spAutoFit/>
          </a:bodyPr>
          <a:lstStyle/>
          <a:p>
            <a:pPr algn="just"/>
            <a:r>
              <a:rPr lang="en-US" altLang="fa-IR" sz="1800" b="1"/>
              <a:t>Table I: Frequency of ethical issues reported in human subject articles published by Iranian journals of medical sciences 2009-2013 (N=1460)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a:ln>
            <a:miter lim="800000"/>
            <a:headEnd/>
            <a:tailEnd/>
          </a:ln>
        </p:spPr>
        <p:txBody>
          <a:bodyPr/>
          <a:lstStyle/>
          <a:p>
            <a:fld id="{0D2AFA92-B9D3-4A81-88B3-3C95C49D538E}" type="slidenum">
              <a:rPr lang="en-US" altLang="fa-IR" smtClean="0"/>
              <a:pPr/>
              <a:t>14</a:t>
            </a:fld>
            <a:endParaRPr lang="en-US" altLang="fa-IR" smtClean="0">
              <a:solidFill>
                <a:schemeClr val="bg2"/>
              </a:solidFill>
            </a:endParaRPr>
          </a:p>
        </p:txBody>
      </p:sp>
      <p:graphicFrame>
        <p:nvGraphicFramePr>
          <p:cNvPr id="12" name="Content Placeholder 1"/>
          <p:cNvGraphicFramePr>
            <a:graphicFrameLocks noGrp="1"/>
          </p:cNvGraphicFramePr>
          <p:nvPr>
            <p:ph idx="1"/>
          </p:nvPr>
        </p:nvGraphicFramePr>
        <p:xfrm>
          <a:off x="1025525" y="1143000"/>
          <a:ext cx="7772401" cy="5280915"/>
        </p:xfrm>
        <a:graphic>
          <a:graphicData uri="http://schemas.openxmlformats.org/drawingml/2006/table">
            <a:tbl>
              <a:tblPr firstRow="1" firstCol="1" bandRow="1">
                <a:tableStyleId>{5C22544A-7EE6-4342-B048-85BDC9FD1C3A}</a:tableStyleId>
              </a:tblPr>
              <a:tblGrid>
                <a:gridCol w="2029379"/>
                <a:gridCol w="1465575"/>
                <a:gridCol w="1464782"/>
                <a:gridCol w="1464782"/>
                <a:gridCol w="1347883"/>
              </a:tblGrid>
              <a:tr h="502947">
                <a:tc rowSpan="2">
                  <a:txBody>
                    <a:bodyPr/>
                    <a:lstStyle/>
                    <a:p>
                      <a:pPr algn="justLow" rtl="0">
                        <a:lnSpc>
                          <a:spcPct val="150000"/>
                        </a:lnSpc>
                        <a:spcAft>
                          <a:spcPts val="0"/>
                        </a:spcAft>
                      </a:pPr>
                      <a:r>
                        <a:rPr lang="en-US" sz="1100" b="1" dirty="0">
                          <a:solidFill>
                            <a:schemeClr val="tx1"/>
                          </a:solidFill>
                          <a:effectLst/>
                        </a:rPr>
                        <a:t> </a:t>
                      </a:r>
                      <a:endParaRPr lang="en-US" sz="1000" b="1" dirty="0">
                        <a:solidFill>
                          <a:schemeClr val="tx1"/>
                        </a:solidFill>
                        <a:effectLst/>
                        <a:latin typeface="Calibri"/>
                        <a:ea typeface="Calibri"/>
                        <a:cs typeface="Arial"/>
                      </a:endParaRPr>
                    </a:p>
                  </a:txBody>
                  <a:tcPr marL="64627" marR="64627" marT="0" marB="0"/>
                </a:tc>
                <a:tc gridSpan="2">
                  <a:txBody>
                    <a:bodyPr/>
                    <a:lstStyle/>
                    <a:p>
                      <a:pPr algn="ctr" rtl="0">
                        <a:lnSpc>
                          <a:spcPct val="150000"/>
                        </a:lnSpc>
                        <a:spcAft>
                          <a:spcPts val="0"/>
                        </a:spcAft>
                      </a:pPr>
                      <a:r>
                        <a:rPr lang="en-US" sz="1100" b="1" dirty="0" smtClean="0">
                          <a:solidFill>
                            <a:schemeClr val="tx1"/>
                          </a:solidFill>
                          <a:effectLst/>
                        </a:rPr>
                        <a:t>Ethical approval documentation </a:t>
                      </a:r>
                      <a:endParaRPr lang="en-US" sz="1000" b="1" dirty="0" smtClean="0">
                        <a:solidFill>
                          <a:schemeClr val="tx1"/>
                        </a:solidFill>
                        <a:effectLst/>
                      </a:endParaRPr>
                    </a:p>
                    <a:p>
                      <a:pPr algn="ctr" rtl="0">
                        <a:lnSpc>
                          <a:spcPct val="150000"/>
                        </a:lnSpc>
                        <a:spcAft>
                          <a:spcPts val="0"/>
                        </a:spcAft>
                      </a:pPr>
                      <a:r>
                        <a:rPr lang="en-US" sz="1100" b="1" dirty="0" smtClean="0">
                          <a:solidFill>
                            <a:schemeClr val="tx1"/>
                          </a:solidFill>
                          <a:effectLst/>
                        </a:rPr>
                        <a:t>n </a:t>
                      </a:r>
                      <a:r>
                        <a:rPr lang="en-US" sz="1100" b="1" dirty="0">
                          <a:solidFill>
                            <a:schemeClr val="tx1"/>
                          </a:solidFill>
                          <a:effectLst/>
                        </a:rPr>
                        <a:t>(%)</a:t>
                      </a:r>
                      <a:endParaRPr lang="en-US" sz="1000" b="1" dirty="0">
                        <a:solidFill>
                          <a:schemeClr val="tx1"/>
                        </a:solidFill>
                        <a:effectLst/>
                        <a:latin typeface="Calibri"/>
                        <a:ea typeface="Calibri"/>
                        <a:cs typeface="Arial"/>
                      </a:endParaRPr>
                    </a:p>
                  </a:txBody>
                  <a:tcPr marL="64627" marR="64627" marT="0" marB="0"/>
                </a:tc>
                <a:tc hMerge="1">
                  <a:txBody>
                    <a:bodyPr/>
                    <a:lstStyle/>
                    <a:p>
                      <a:endParaRPr lang="en-US"/>
                    </a:p>
                  </a:txBody>
                  <a:tcPr/>
                </a:tc>
                <a:tc gridSpan="2">
                  <a:txBody>
                    <a:bodyPr/>
                    <a:lstStyle/>
                    <a:p>
                      <a:pPr algn="ctr" rtl="0">
                        <a:lnSpc>
                          <a:spcPct val="150000"/>
                        </a:lnSpc>
                        <a:spcAft>
                          <a:spcPts val="0"/>
                        </a:spcAft>
                      </a:pPr>
                      <a:r>
                        <a:rPr lang="en-US" sz="1100" b="1" dirty="0">
                          <a:solidFill>
                            <a:schemeClr val="tx1"/>
                          </a:solidFill>
                          <a:effectLst/>
                        </a:rPr>
                        <a:t>obtaining informed consent</a:t>
                      </a:r>
                      <a:endParaRPr lang="en-US" sz="1000" b="1" dirty="0">
                        <a:solidFill>
                          <a:schemeClr val="tx1"/>
                        </a:solidFill>
                        <a:effectLst/>
                      </a:endParaRPr>
                    </a:p>
                    <a:p>
                      <a:pPr algn="ctr" rtl="0">
                        <a:lnSpc>
                          <a:spcPct val="150000"/>
                        </a:lnSpc>
                        <a:spcAft>
                          <a:spcPts val="0"/>
                        </a:spcAft>
                      </a:pPr>
                      <a:r>
                        <a:rPr lang="en-US" sz="1100" b="1" dirty="0">
                          <a:solidFill>
                            <a:schemeClr val="tx1"/>
                          </a:solidFill>
                          <a:effectLst/>
                        </a:rPr>
                        <a:t>n (%)</a:t>
                      </a:r>
                      <a:endParaRPr lang="en-US" sz="1000" b="1" dirty="0">
                        <a:solidFill>
                          <a:schemeClr val="tx1"/>
                        </a:solidFill>
                        <a:effectLst/>
                        <a:latin typeface="Calibri"/>
                        <a:ea typeface="Calibri"/>
                        <a:cs typeface="Arial"/>
                      </a:endParaRPr>
                    </a:p>
                  </a:txBody>
                  <a:tcPr marL="64627" marR="64627" marT="0" marB="0"/>
                </a:tc>
                <a:tc hMerge="1">
                  <a:txBody>
                    <a:bodyPr/>
                    <a:lstStyle/>
                    <a:p>
                      <a:endParaRPr lang="en-US"/>
                    </a:p>
                  </a:txBody>
                  <a:tcPr/>
                </a:tc>
              </a:tr>
              <a:tr h="251472">
                <a:tc vMerge="1">
                  <a:txBody>
                    <a:bodyPr/>
                    <a:lstStyle/>
                    <a:p>
                      <a:endParaRPr lang="en-US"/>
                    </a:p>
                  </a:txBody>
                  <a:tcPr/>
                </a:tc>
                <a:tc>
                  <a:txBody>
                    <a:bodyPr/>
                    <a:lstStyle/>
                    <a:p>
                      <a:pPr algn="ctr" rtl="0">
                        <a:lnSpc>
                          <a:spcPct val="150000"/>
                        </a:lnSpc>
                        <a:spcAft>
                          <a:spcPts val="0"/>
                        </a:spcAft>
                      </a:pPr>
                      <a:r>
                        <a:rPr lang="en-US" sz="1100" b="1" dirty="0">
                          <a:solidFill>
                            <a:schemeClr val="tx1"/>
                          </a:solidFill>
                          <a:effectLst/>
                        </a:rPr>
                        <a:t>Yes </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No</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Yes</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No</a:t>
                      </a:r>
                      <a:endParaRPr lang="en-US" sz="1000" b="1">
                        <a:solidFill>
                          <a:schemeClr val="tx1"/>
                        </a:solidFill>
                        <a:effectLst/>
                        <a:latin typeface="Calibri"/>
                        <a:ea typeface="Calibri"/>
                        <a:cs typeface="Arial"/>
                      </a:endParaRPr>
                    </a:p>
                  </a:txBody>
                  <a:tcPr marL="64627" marR="64627" marT="0" marB="0"/>
                </a:tc>
              </a:tr>
              <a:tr h="251472">
                <a:tc>
                  <a:txBody>
                    <a:bodyPr/>
                    <a:lstStyle/>
                    <a:p>
                      <a:pPr algn="justLow" rtl="0">
                        <a:lnSpc>
                          <a:spcPct val="150000"/>
                        </a:lnSpc>
                        <a:spcAft>
                          <a:spcPts val="0"/>
                        </a:spcAft>
                      </a:pPr>
                      <a:r>
                        <a:rPr lang="en-US" sz="1100" b="1" dirty="0">
                          <a:solidFill>
                            <a:schemeClr val="tx1"/>
                          </a:solidFill>
                          <a:effectLst/>
                        </a:rPr>
                        <a:t>Publication period</a:t>
                      </a:r>
                      <a:endParaRPr lang="en-US" sz="1000" b="1" dirty="0">
                        <a:solidFill>
                          <a:schemeClr val="tx1"/>
                        </a:solidFill>
                        <a:effectLst/>
                        <a:latin typeface="Calibri"/>
                        <a:ea typeface="Calibri"/>
                        <a:cs typeface="Arial"/>
                      </a:endParaRPr>
                    </a:p>
                  </a:txBody>
                  <a:tcPr marL="64627" marR="64627" marT="0" marB="0"/>
                </a:tc>
                <a:tc>
                  <a:txBody>
                    <a:bodyPr/>
                    <a:lstStyle/>
                    <a:p>
                      <a:pPr algn="justLow" rtl="0">
                        <a:lnSpc>
                          <a:spcPct val="150000"/>
                        </a:lnSpc>
                        <a:spcAft>
                          <a:spcPts val="0"/>
                        </a:spcAft>
                      </a:pPr>
                      <a:r>
                        <a:rPr lang="en-US" sz="1100" b="1" dirty="0">
                          <a:solidFill>
                            <a:schemeClr val="tx1"/>
                          </a:solidFill>
                          <a:effectLst/>
                        </a:rPr>
                        <a:t> </a:t>
                      </a:r>
                      <a:endParaRPr lang="en-US" sz="1000" b="1" dirty="0">
                        <a:solidFill>
                          <a:schemeClr val="tx1"/>
                        </a:solidFill>
                        <a:effectLst/>
                        <a:latin typeface="Calibri"/>
                        <a:ea typeface="Calibri"/>
                        <a:cs typeface="Arial"/>
                      </a:endParaRPr>
                    </a:p>
                  </a:txBody>
                  <a:tcPr marL="64627" marR="64627" marT="0" marB="0"/>
                </a:tc>
                <a:tc>
                  <a:txBody>
                    <a:bodyPr/>
                    <a:lstStyle/>
                    <a:p>
                      <a:pPr algn="justLow" rtl="0">
                        <a:lnSpc>
                          <a:spcPct val="150000"/>
                        </a:lnSpc>
                        <a:spcAft>
                          <a:spcPts val="0"/>
                        </a:spcAft>
                      </a:pPr>
                      <a:r>
                        <a:rPr lang="en-US" sz="1100" b="1" dirty="0">
                          <a:solidFill>
                            <a:schemeClr val="tx1"/>
                          </a:solidFill>
                          <a:effectLst/>
                        </a:rPr>
                        <a:t> </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 </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 </a:t>
                      </a:r>
                      <a:endParaRPr lang="en-US" sz="1000" b="1">
                        <a:solidFill>
                          <a:schemeClr val="tx1"/>
                        </a:solidFill>
                        <a:effectLst/>
                        <a:latin typeface="Calibri"/>
                        <a:ea typeface="Calibri"/>
                        <a:cs typeface="Arial"/>
                      </a:endParaRPr>
                    </a:p>
                  </a:txBody>
                  <a:tcPr marL="64627" marR="64627" marT="0" marB="0"/>
                </a:tc>
              </a:tr>
              <a:tr h="251472">
                <a:tc>
                  <a:txBody>
                    <a:bodyPr/>
                    <a:lstStyle/>
                    <a:p>
                      <a:pPr marL="457200" algn="justLow" rtl="0">
                        <a:lnSpc>
                          <a:spcPct val="150000"/>
                        </a:lnSpc>
                        <a:spcAft>
                          <a:spcPts val="0"/>
                        </a:spcAft>
                      </a:pPr>
                      <a:r>
                        <a:rPr lang="en-US" sz="1100" b="1" dirty="0">
                          <a:solidFill>
                            <a:schemeClr val="tx1"/>
                          </a:solidFill>
                          <a:effectLst/>
                        </a:rPr>
                        <a:t>2009-2010</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166 (26.0%)</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472 (74.0%)</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284 (44.5%)</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354 (55.5%)</a:t>
                      </a:r>
                      <a:endParaRPr lang="en-US" sz="1000" b="1">
                        <a:solidFill>
                          <a:schemeClr val="tx1"/>
                        </a:solidFill>
                        <a:effectLst/>
                        <a:latin typeface="Calibri"/>
                        <a:ea typeface="Calibri"/>
                        <a:cs typeface="Arial"/>
                      </a:endParaRPr>
                    </a:p>
                  </a:txBody>
                  <a:tcPr marL="64627" marR="64627" marT="0" marB="0"/>
                </a:tc>
              </a:tr>
              <a:tr h="251472">
                <a:tc>
                  <a:txBody>
                    <a:bodyPr/>
                    <a:lstStyle/>
                    <a:p>
                      <a:pPr marL="457200" algn="justLow" rtl="0">
                        <a:lnSpc>
                          <a:spcPct val="150000"/>
                        </a:lnSpc>
                        <a:spcAft>
                          <a:spcPts val="0"/>
                        </a:spcAft>
                      </a:pPr>
                      <a:r>
                        <a:rPr lang="en-US" sz="1100" b="1" dirty="0">
                          <a:solidFill>
                            <a:schemeClr val="tx1"/>
                          </a:solidFill>
                          <a:effectLst/>
                        </a:rPr>
                        <a:t>2011-2012</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223 (34.1%)</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431 (65.9%)</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327 (50.0%)</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327 (50.0%)</a:t>
                      </a:r>
                      <a:endParaRPr lang="en-US" sz="1000" b="1">
                        <a:solidFill>
                          <a:schemeClr val="tx1"/>
                        </a:solidFill>
                        <a:effectLst/>
                        <a:latin typeface="Calibri"/>
                        <a:ea typeface="Calibri"/>
                        <a:cs typeface="Arial"/>
                      </a:endParaRPr>
                    </a:p>
                  </a:txBody>
                  <a:tcPr marL="64627" marR="64627" marT="0" marB="0"/>
                </a:tc>
              </a:tr>
              <a:tr h="251472">
                <a:tc>
                  <a:txBody>
                    <a:bodyPr/>
                    <a:lstStyle/>
                    <a:p>
                      <a:pPr marL="457200" algn="justLow" rtl="0">
                        <a:lnSpc>
                          <a:spcPct val="150000"/>
                        </a:lnSpc>
                        <a:spcAft>
                          <a:spcPts val="0"/>
                        </a:spcAft>
                      </a:pPr>
                      <a:r>
                        <a:rPr lang="en-US" sz="1100" b="1" dirty="0">
                          <a:solidFill>
                            <a:schemeClr val="tx1"/>
                          </a:solidFill>
                          <a:effectLst/>
                        </a:rPr>
                        <a:t>2013</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54 (32.1%)</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114 (67.9%)</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75 (44.6%)</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93 (55.4%)</a:t>
                      </a:r>
                      <a:endParaRPr lang="en-US" sz="1000" b="1" dirty="0">
                        <a:solidFill>
                          <a:schemeClr val="tx1"/>
                        </a:solidFill>
                        <a:effectLst/>
                        <a:latin typeface="Calibri"/>
                        <a:ea typeface="Calibri"/>
                        <a:cs typeface="Arial"/>
                      </a:endParaRPr>
                    </a:p>
                  </a:txBody>
                  <a:tcPr marL="64627" marR="64627" marT="0" marB="0"/>
                </a:tc>
              </a:tr>
              <a:tr h="251472">
                <a:tc>
                  <a:txBody>
                    <a:bodyPr/>
                    <a:lstStyle/>
                    <a:p>
                      <a:pPr algn="justLow" rtl="0">
                        <a:lnSpc>
                          <a:spcPct val="150000"/>
                        </a:lnSpc>
                        <a:spcAft>
                          <a:spcPts val="0"/>
                        </a:spcAft>
                      </a:pPr>
                      <a:r>
                        <a:rPr lang="en-US" sz="1100" b="1" dirty="0">
                          <a:solidFill>
                            <a:schemeClr val="tx1"/>
                          </a:solidFill>
                          <a:effectLst/>
                        </a:rPr>
                        <a:t>Study location</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 </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 </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 </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 </a:t>
                      </a:r>
                      <a:endParaRPr lang="en-US" sz="1000" b="1" dirty="0">
                        <a:solidFill>
                          <a:schemeClr val="tx1"/>
                        </a:solidFill>
                        <a:effectLst/>
                        <a:latin typeface="Calibri"/>
                        <a:ea typeface="Calibri"/>
                        <a:cs typeface="Arial"/>
                      </a:endParaRPr>
                    </a:p>
                  </a:txBody>
                  <a:tcPr marL="64627" marR="64627" marT="0" marB="0"/>
                </a:tc>
              </a:tr>
              <a:tr h="251472">
                <a:tc>
                  <a:txBody>
                    <a:bodyPr/>
                    <a:lstStyle/>
                    <a:p>
                      <a:pPr marL="457200" algn="justLow" rtl="0">
                        <a:lnSpc>
                          <a:spcPct val="150000"/>
                        </a:lnSpc>
                        <a:spcAft>
                          <a:spcPts val="0"/>
                        </a:spcAft>
                      </a:pPr>
                      <a:r>
                        <a:rPr lang="en-US" sz="1100" b="1" dirty="0">
                          <a:solidFill>
                            <a:schemeClr val="tx1"/>
                          </a:solidFill>
                          <a:effectLst/>
                        </a:rPr>
                        <a:t>Iran</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386 (28.6%)</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966 (71.4%)</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635 (47.0%)</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717 (53.0%)</a:t>
                      </a:r>
                      <a:endParaRPr lang="en-US" sz="1000" b="1">
                        <a:solidFill>
                          <a:schemeClr val="tx1"/>
                        </a:solidFill>
                        <a:effectLst/>
                        <a:latin typeface="Calibri"/>
                        <a:ea typeface="Calibri"/>
                        <a:cs typeface="Arial"/>
                      </a:endParaRPr>
                    </a:p>
                  </a:txBody>
                  <a:tcPr marL="64627" marR="64627" marT="0" marB="0"/>
                </a:tc>
              </a:tr>
              <a:tr h="251472">
                <a:tc>
                  <a:txBody>
                    <a:bodyPr/>
                    <a:lstStyle/>
                    <a:p>
                      <a:pPr marL="457200" algn="justLow" rtl="0">
                        <a:lnSpc>
                          <a:spcPct val="150000"/>
                        </a:lnSpc>
                        <a:spcAft>
                          <a:spcPts val="0"/>
                        </a:spcAft>
                      </a:pPr>
                      <a:r>
                        <a:rPr lang="en-US" sz="1100" b="1" dirty="0">
                          <a:solidFill>
                            <a:schemeClr val="tx1"/>
                          </a:solidFill>
                          <a:effectLst/>
                        </a:rPr>
                        <a:t>Outside of Iran</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57 (52.8%)</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51 (47.2%)</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51 (47.2%)</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57 (52.8%)</a:t>
                      </a:r>
                      <a:endParaRPr lang="en-US" sz="1000" b="1" dirty="0">
                        <a:solidFill>
                          <a:schemeClr val="tx1"/>
                        </a:solidFill>
                        <a:effectLst/>
                        <a:latin typeface="Calibri"/>
                        <a:ea typeface="Calibri"/>
                        <a:cs typeface="Arial"/>
                      </a:endParaRPr>
                    </a:p>
                  </a:txBody>
                  <a:tcPr marL="64627" marR="64627" marT="0" marB="0"/>
                </a:tc>
              </a:tr>
              <a:tr h="251472">
                <a:tc>
                  <a:txBody>
                    <a:bodyPr/>
                    <a:lstStyle/>
                    <a:p>
                      <a:pPr algn="justLow" rtl="0">
                        <a:lnSpc>
                          <a:spcPct val="150000"/>
                        </a:lnSpc>
                        <a:spcAft>
                          <a:spcPts val="0"/>
                        </a:spcAft>
                      </a:pPr>
                      <a:r>
                        <a:rPr lang="en-US" sz="1100" b="1" dirty="0">
                          <a:solidFill>
                            <a:schemeClr val="tx1"/>
                          </a:solidFill>
                          <a:effectLst/>
                        </a:rPr>
                        <a:t>Journal indexing</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 </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 </a:t>
                      </a:r>
                      <a:endParaRPr lang="en-US" sz="1000" b="1" dirty="0">
                        <a:solidFill>
                          <a:schemeClr val="tx1"/>
                        </a:solidFill>
                        <a:effectLst/>
                        <a:latin typeface="Calibri"/>
                        <a:ea typeface="Calibri"/>
                        <a:cs typeface="Arial"/>
                      </a:endParaRPr>
                    </a:p>
                  </a:txBody>
                  <a:tcPr marL="64627" marR="64627" marT="0" marB="0"/>
                </a:tc>
                <a:tc>
                  <a:txBody>
                    <a:bodyPr/>
                    <a:lstStyle/>
                    <a:p>
                      <a:pPr algn="justLow" rtl="0">
                        <a:lnSpc>
                          <a:spcPct val="150000"/>
                        </a:lnSpc>
                        <a:spcAft>
                          <a:spcPts val="0"/>
                        </a:spcAft>
                      </a:pPr>
                      <a:r>
                        <a:rPr lang="en-US" sz="1100" b="1" dirty="0">
                          <a:solidFill>
                            <a:schemeClr val="tx1"/>
                          </a:solidFill>
                          <a:effectLst/>
                        </a:rPr>
                        <a:t> </a:t>
                      </a:r>
                      <a:endParaRPr lang="en-US" sz="1000" b="1" dirty="0">
                        <a:solidFill>
                          <a:schemeClr val="tx1"/>
                        </a:solidFill>
                        <a:effectLst/>
                        <a:latin typeface="Calibri"/>
                        <a:ea typeface="Calibri"/>
                        <a:cs typeface="Arial"/>
                      </a:endParaRPr>
                    </a:p>
                  </a:txBody>
                  <a:tcPr marL="64627" marR="64627" marT="0" marB="0"/>
                </a:tc>
                <a:tc>
                  <a:txBody>
                    <a:bodyPr/>
                    <a:lstStyle/>
                    <a:p>
                      <a:pPr algn="justLow" rtl="0">
                        <a:lnSpc>
                          <a:spcPct val="150000"/>
                        </a:lnSpc>
                        <a:spcAft>
                          <a:spcPts val="0"/>
                        </a:spcAft>
                      </a:pPr>
                      <a:r>
                        <a:rPr lang="en-US" sz="1100" b="1" dirty="0">
                          <a:solidFill>
                            <a:schemeClr val="tx1"/>
                          </a:solidFill>
                          <a:effectLst/>
                        </a:rPr>
                        <a:t> </a:t>
                      </a:r>
                      <a:endParaRPr lang="en-US" sz="1000" b="1" dirty="0">
                        <a:solidFill>
                          <a:schemeClr val="tx1"/>
                        </a:solidFill>
                        <a:effectLst/>
                        <a:latin typeface="Calibri"/>
                        <a:ea typeface="Calibri"/>
                        <a:cs typeface="Arial"/>
                      </a:endParaRPr>
                    </a:p>
                  </a:txBody>
                  <a:tcPr marL="64627" marR="64627" marT="0" marB="0"/>
                </a:tc>
              </a:tr>
              <a:tr h="251472">
                <a:tc>
                  <a:txBody>
                    <a:bodyPr/>
                    <a:lstStyle/>
                    <a:p>
                      <a:pPr marL="457200" algn="justLow" rtl="0">
                        <a:lnSpc>
                          <a:spcPct val="150000"/>
                        </a:lnSpc>
                        <a:spcAft>
                          <a:spcPts val="0"/>
                        </a:spcAft>
                      </a:pPr>
                      <a:r>
                        <a:rPr lang="en-US" sz="1100" b="1" dirty="0">
                          <a:solidFill>
                            <a:schemeClr val="tx1"/>
                          </a:solidFill>
                          <a:effectLst/>
                        </a:rPr>
                        <a:t>ISI</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82 (51.9%)</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76 (48.1%)</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82 (51.9%)</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76 (48.1%)</a:t>
                      </a:r>
                      <a:endParaRPr lang="en-US" sz="1000" b="1">
                        <a:solidFill>
                          <a:schemeClr val="tx1"/>
                        </a:solidFill>
                        <a:effectLst/>
                        <a:latin typeface="Calibri"/>
                        <a:ea typeface="Calibri"/>
                        <a:cs typeface="Arial"/>
                      </a:endParaRPr>
                    </a:p>
                  </a:txBody>
                  <a:tcPr marL="64627" marR="64627" marT="0" marB="0"/>
                </a:tc>
              </a:tr>
              <a:tr h="251472">
                <a:tc>
                  <a:txBody>
                    <a:bodyPr/>
                    <a:lstStyle/>
                    <a:p>
                      <a:pPr marL="457200" algn="justLow" rtl="0">
                        <a:lnSpc>
                          <a:spcPct val="150000"/>
                        </a:lnSpc>
                        <a:spcAft>
                          <a:spcPts val="0"/>
                        </a:spcAft>
                      </a:pPr>
                      <a:r>
                        <a:rPr lang="en-US" sz="1100" b="1">
                          <a:solidFill>
                            <a:schemeClr val="tx1"/>
                          </a:solidFill>
                          <a:effectLst/>
                        </a:rPr>
                        <a:t>Medline/ PubMed</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66 (57.9%)</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48 (42.1%)</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56 (49.1%)</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58 (50.9%)</a:t>
                      </a:r>
                      <a:endParaRPr lang="en-US" sz="1000" b="1">
                        <a:solidFill>
                          <a:schemeClr val="tx1"/>
                        </a:solidFill>
                        <a:effectLst/>
                        <a:latin typeface="Calibri"/>
                        <a:ea typeface="Calibri"/>
                        <a:cs typeface="Arial"/>
                      </a:endParaRPr>
                    </a:p>
                  </a:txBody>
                  <a:tcPr marL="64627" marR="64627" marT="0" marB="0"/>
                </a:tc>
              </a:tr>
              <a:tr h="251472">
                <a:tc>
                  <a:txBody>
                    <a:bodyPr/>
                    <a:lstStyle/>
                    <a:p>
                      <a:pPr marL="457200" algn="justLow" rtl="0">
                        <a:lnSpc>
                          <a:spcPct val="150000"/>
                        </a:lnSpc>
                        <a:spcAft>
                          <a:spcPts val="0"/>
                        </a:spcAft>
                      </a:pPr>
                      <a:r>
                        <a:rPr lang="en-US" sz="1100" b="1" dirty="0">
                          <a:solidFill>
                            <a:schemeClr val="tx1"/>
                          </a:solidFill>
                          <a:effectLst/>
                        </a:rPr>
                        <a:t>Scopus</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66 (41.0%)</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95 (59.0%)</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79 (49.1%)</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82 (50.9%)</a:t>
                      </a:r>
                      <a:endParaRPr lang="en-US" sz="1000" b="1">
                        <a:solidFill>
                          <a:schemeClr val="tx1"/>
                        </a:solidFill>
                        <a:effectLst/>
                        <a:latin typeface="Calibri"/>
                        <a:ea typeface="Calibri"/>
                        <a:cs typeface="Arial"/>
                      </a:endParaRPr>
                    </a:p>
                  </a:txBody>
                  <a:tcPr marL="64627" marR="64627" marT="0" marB="0"/>
                </a:tc>
              </a:tr>
              <a:tr h="251472">
                <a:tc>
                  <a:txBody>
                    <a:bodyPr/>
                    <a:lstStyle/>
                    <a:p>
                      <a:pPr marL="457200" algn="justLow" rtl="0">
                        <a:lnSpc>
                          <a:spcPct val="150000"/>
                        </a:lnSpc>
                        <a:spcAft>
                          <a:spcPts val="0"/>
                        </a:spcAft>
                      </a:pPr>
                      <a:r>
                        <a:rPr lang="en-US" sz="1100" b="1" dirty="0">
                          <a:solidFill>
                            <a:schemeClr val="tx1"/>
                          </a:solidFill>
                          <a:effectLst/>
                        </a:rPr>
                        <a:t>Other databases</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229 (22.3%)</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798 (77.7%)</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469 (45.7%)</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558 (54.3%)</a:t>
                      </a:r>
                      <a:endParaRPr lang="en-US" sz="1000" b="1" dirty="0">
                        <a:solidFill>
                          <a:schemeClr val="tx1"/>
                        </a:solidFill>
                        <a:effectLst/>
                        <a:latin typeface="Calibri"/>
                        <a:ea typeface="Calibri"/>
                        <a:cs typeface="Arial"/>
                      </a:endParaRPr>
                    </a:p>
                  </a:txBody>
                  <a:tcPr marL="64627" marR="64627" marT="0" marB="0"/>
                </a:tc>
              </a:tr>
              <a:tr h="251472">
                <a:tc>
                  <a:txBody>
                    <a:bodyPr/>
                    <a:lstStyle/>
                    <a:p>
                      <a:pPr algn="justLow" rtl="0">
                        <a:lnSpc>
                          <a:spcPct val="150000"/>
                        </a:lnSpc>
                        <a:spcAft>
                          <a:spcPts val="0"/>
                        </a:spcAft>
                      </a:pPr>
                      <a:r>
                        <a:rPr lang="en-US" sz="1100" b="1" dirty="0">
                          <a:solidFill>
                            <a:schemeClr val="tx1"/>
                          </a:solidFill>
                          <a:effectLst/>
                        </a:rPr>
                        <a:t>Study type</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 </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 </a:t>
                      </a:r>
                      <a:endParaRPr lang="en-US" sz="1000" b="1" dirty="0">
                        <a:solidFill>
                          <a:schemeClr val="tx1"/>
                        </a:solidFill>
                        <a:effectLst/>
                        <a:latin typeface="Calibri"/>
                        <a:ea typeface="Calibri"/>
                        <a:cs typeface="Arial"/>
                      </a:endParaRPr>
                    </a:p>
                  </a:txBody>
                  <a:tcPr marL="64627" marR="64627" marT="0" marB="0"/>
                </a:tc>
                <a:tc>
                  <a:txBody>
                    <a:bodyPr/>
                    <a:lstStyle/>
                    <a:p>
                      <a:pPr algn="justLow" rtl="0">
                        <a:lnSpc>
                          <a:spcPct val="150000"/>
                        </a:lnSpc>
                        <a:spcAft>
                          <a:spcPts val="0"/>
                        </a:spcAft>
                      </a:pPr>
                      <a:r>
                        <a:rPr lang="en-US" sz="1100" b="1" dirty="0">
                          <a:solidFill>
                            <a:schemeClr val="tx1"/>
                          </a:solidFill>
                          <a:effectLst/>
                        </a:rPr>
                        <a:t> </a:t>
                      </a:r>
                      <a:endParaRPr lang="en-US" sz="1000" b="1" dirty="0">
                        <a:solidFill>
                          <a:schemeClr val="tx1"/>
                        </a:solidFill>
                        <a:effectLst/>
                        <a:latin typeface="Calibri"/>
                        <a:ea typeface="Calibri"/>
                        <a:cs typeface="Arial"/>
                      </a:endParaRPr>
                    </a:p>
                  </a:txBody>
                  <a:tcPr marL="64627" marR="64627" marT="0" marB="0"/>
                </a:tc>
                <a:tc>
                  <a:txBody>
                    <a:bodyPr/>
                    <a:lstStyle/>
                    <a:p>
                      <a:pPr algn="justLow" rtl="0">
                        <a:lnSpc>
                          <a:spcPct val="150000"/>
                        </a:lnSpc>
                        <a:spcAft>
                          <a:spcPts val="0"/>
                        </a:spcAft>
                      </a:pPr>
                      <a:r>
                        <a:rPr lang="en-US" sz="1100" b="1" dirty="0">
                          <a:solidFill>
                            <a:schemeClr val="tx1"/>
                          </a:solidFill>
                          <a:effectLst/>
                        </a:rPr>
                        <a:t> </a:t>
                      </a:r>
                      <a:endParaRPr lang="en-US" sz="1000" b="1" dirty="0">
                        <a:solidFill>
                          <a:schemeClr val="tx1"/>
                        </a:solidFill>
                        <a:effectLst/>
                        <a:latin typeface="Calibri"/>
                        <a:ea typeface="Calibri"/>
                        <a:cs typeface="Arial"/>
                      </a:endParaRPr>
                    </a:p>
                  </a:txBody>
                  <a:tcPr marL="64627" marR="64627" marT="0" marB="0"/>
                </a:tc>
              </a:tr>
              <a:tr h="251472">
                <a:tc>
                  <a:txBody>
                    <a:bodyPr/>
                    <a:lstStyle/>
                    <a:p>
                      <a:pPr marL="457200" algn="justLow" rtl="0">
                        <a:lnSpc>
                          <a:spcPct val="150000"/>
                        </a:lnSpc>
                        <a:spcAft>
                          <a:spcPts val="0"/>
                        </a:spcAft>
                      </a:pPr>
                      <a:r>
                        <a:rPr lang="en-US" sz="1100" b="1">
                          <a:solidFill>
                            <a:schemeClr val="tx1"/>
                          </a:solidFill>
                          <a:effectLst/>
                        </a:rPr>
                        <a:t>Interventional</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172 (42.2%)</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236 (57.8%)</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267 (65.4%)</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141 (34.6%)</a:t>
                      </a:r>
                      <a:endParaRPr lang="en-US" sz="1000" b="1">
                        <a:solidFill>
                          <a:schemeClr val="tx1"/>
                        </a:solidFill>
                        <a:effectLst/>
                        <a:latin typeface="Calibri"/>
                        <a:ea typeface="Calibri"/>
                        <a:cs typeface="Arial"/>
                      </a:endParaRPr>
                    </a:p>
                  </a:txBody>
                  <a:tcPr marL="64627" marR="64627" marT="0" marB="0"/>
                </a:tc>
              </a:tr>
              <a:tr h="251472">
                <a:tc>
                  <a:txBody>
                    <a:bodyPr/>
                    <a:lstStyle/>
                    <a:p>
                      <a:pPr marL="457200" algn="justLow" rtl="0">
                        <a:lnSpc>
                          <a:spcPct val="150000"/>
                        </a:lnSpc>
                        <a:spcAft>
                          <a:spcPts val="0"/>
                        </a:spcAft>
                      </a:pPr>
                      <a:r>
                        <a:rPr lang="en-US" sz="1100" b="1" dirty="0">
                          <a:solidFill>
                            <a:schemeClr val="tx1"/>
                          </a:solidFill>
                          <a:effectLst/>
                        </a:rPr>
                        <a:t>Observational</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271 (25.8%)</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781 (74.2%)</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419 (39.8%)</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633 (60.2%)</a:t>
                      </a:r>
                      <a:endParaRPr lang="en-US" sz="1000" b="1" dirty="0">
                        <a:solidFill>
                          <a:schemeClr val="tx1"/>
                        </a:solidFill>
                        <a:effectLst/>
                        <a:latin typeface="Calibri"/>
                        <a:ea typeface="Calibri"/>
                        <a:cs typeface="Arial"/>
                      </a:endParaRPr>
                    </a:p>
                  </a:txBody>
                  <a:tcPr marL="64627" marR="64627" marT="0" marB="0"/>
                </a:tc>
              </a:tr>
              <a:tr h="251472">
                <a:tc>
                  <a:txBody>
                    <a:bodyPr/>
                    <a:lstStyle/>
                    <a:p>
                      <a:pPr algn="l" rtl="0">
                        <a:lnSpc>
                          <a:spcPct val="150000"/>
                        </a:lnSpc>
                        <a:spcAft>
                          <a:spcPts val="0"/>
                        </a:spcAft>
                      </a:pPr>
                      <a:r>
                        <a:rPr lang="en-US" sz="1100" b="1" dirty="0">
                          <a:solidFill>
                            <a:schemeClr val="tx1"/>
                          </a:solidFill>
                          <a:effectLst/>
                        </a:rPr>
                        <a:t>Language</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 </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 </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 </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 </a:t>
                      </a:r>
                      <a:endParaRPr lang="en-US" sz="1000" b="1" dirty="0">
                        <a:solidFill>
                          <a:schemeClr val="tx1"/>
                        </a:solidFill>
                        <a:effectLst/>
                        <a:latin typeface="Calibri"/>
                        <a:ea typeface="Calibri"/>
                        <a:cs typeface="Arial"/>
                      </a:endParaRPr>
                    </a:p>
                  </a:txBody>
                  <a:tcPr marL="64627" marR="64627" marT="0" marB="0"/>
                </a:tc>
              </a:tr>
              <a:tr h="251472">
                <a:tc>
                  <a:txBody>
                    <a:bodyPr/>
                    <a:lstStyle/>
                    <a:p>
                      <a:pPr marL="457200" algn="justLow" rtl="0">
                        <a:lnSpc>
                          <a:spcPct val="150000"/>
                        </a:lnSpc>
                        <a:spcAft>
                          <a:spcPts val="0"/>
                        </a:spcAft>
                      </a:pPr>
                      <a:r>
                        <a:rPr lang="en-US" sz="1100" b="1">
                          <a:solidFill>
                            <a:schemeClr val="tx1"/>
                          </a:solidFill>
                          <a:effectLst/>
                        </a:rPr>
                        <a:t>Persian</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120 (15.5%)</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653 (84.5%)</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358 (46.3%)</a:t>
                      </a:r>
                      <a:endParaRPr lang="en-US" sz="1000" b="1">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a:solidFill>
                            <a:schemeClr val="tx1"/>
                          </a:solidFill>
                          <a:effectLst/>
                        </a:rPr>
                        <a:t>415 (53.7%)</a:t>
                      </a:r>
                      <a:endParaRPr lang="en-US" sz="1000" b="1">
                        <a:solidFill>
                          <a:schemeClr val="tx1"/>
                        </a:solidFill>
                        <a:effectLst/>
                        <a:latin typeface="Calibri"/>
                        <a:ea typeface="Calibri"/>
                        <a:cs typeface="Arial"/>
                      </a:endParaRPr>
                    </a:p>
                  </a:txBody>
                  <a:tcPr marL="64627" marR="64627" marT="0" marB="0"/>
                </a:tc>
              </a:tr>
              <a:tr h="251472">
                <a:tc>
                  <a:txBody>
                    <a:bodyPr/>
                    <a:lstStyle/>
                    <a:p>
                      <a:pPr marL="457200" algn="justLow" rtl="0">
                        <a:lnSpc>
                          <a:spcPct val="150000"/>
                        </a:lnSpc>
                        <a:spcAft>
                          <a:spcPts val="0"/>
                        </a:spcAft>
                      </a:pPr>
                      <a:r>
                        <a:rPr lang="en-US" sz="1100" b="1" dirty="0">
                          <a:solidFill>
                            <a:schemeClr val="tx1"/>
                          </a:solidFill>
                          <a:effectLst/>
                        </a:rPr>
                        <a:t>English</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323 (47.5%)</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364 (53.3%)</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328 (47.7%)</a:t>
                      </a:r>
                      <a:endParaRPr lang="en-US" sz="1000" b="1" dirty="0">
                        <a:solidFill>
                          <a:schemeClr val="tx1"/>
                        </a:solidFill>
                        <a:effectLst/>
                        <a:latin typeface="Calibri"/>
                        <a:ea typeface="Calibri"/>
                        <a:cs typeface="Arial"/>
                      </a:endParaRPr>
                    </a:p>
                  </a:txBody>
                  <a:tcPr marL="64627" marR="64627" marT="0" marB="0"/>
                </a:tc>
                <a:tc>
                  <a:txBody>
                    <a:bodyPr/>
                    <a:lstStyle/>
                    <a:p>
                      <a:pPr algn="ctr" rtl="0">
                        <a:lnSpc>
                          <a:spcPct val="150000"/>
                        </a:lnSpc>
                        <a:spcAft>
                          <a:spcPts val="0"/>
                        </a:spcAft>
                      </a:pPr>
                      <a:r>
                        <a:rPr lang="en-US" sz="1100" b="1" dirty="0">
                          <a:solidFill>
                            <a:schemeClr val="tx1"/>
                          </a:solidFill>
                          <a:effectLst/>
                        </a:rPr>
                        <a:t>359 (52.3%)</a:t>
                      </a:r>
                      <a:endParaRPr lang="en-US" sz="1000" b="1" dirty="0">
                        <a:solidFill>
                          <a:schemeClr val="tx1"/>
                        </a:solidFill>
                        <a:effectLst/>
                        <a:latin typeface="Calibri"/>
                        <a:ea typeface="Calibri"/>
                        <a:cs typeface="Arial"/>
                      </a:endParaRPr>
                    </a:p>
                  </a:txBody>
                  <a:tcPr marL="64627" marR="64627" marT="0" marB="0"/>
                </a:tc>
              </a:tr>
            </a:tbl>
          </a:graphicData>
        </a:graphic>
      </p:graphicFrame>
      <p:sp>
        <p:nvSpPr>
          <p:cNvPr id="16515" name="Rectangle 1"/>
          <p:cNvSpPr>
            <a:spLocks noChangeArrowheads="1"/>
          </p:cNvSpPr>
          <p:nvPr/>
        </p:nvSpPr>
        <p:spPr bwMode="auto">
          <a:xfrm>
            <a:off x="835025" y="304800"/>
            <a:ext cx="8153400" cy="584200"/>
          </a:xfrm>
          <a:prstGeom prst="rect">
            <a:avLst/>
          </a:prstGeom>
          <a:noFill/>
          <a:ln w="9525">
            <a:noFill/>
            <a:miter lim="800000"/>
            <a:headEnd/>
            <a:tailEnd/>
          </a:ln>
        </p:spPr>
        <p:txBody>
          <a:bodyPr>
            <a:spAutoFit/>
          </a:bodyPr>
          <a:lstStyle/>
          <a:p>
            <a:pPr algn="just"/>
            <a:r>
              <a:rPr lang="en-US" altLang="fa-IR" sz="1600" b="1"/>
              <a:t>Table II. </a:t>
            </a:r>
            <a:r>
              <a:rPr lang="en-US" altLang="fa-IR" sz="1600"/>
              <a:t>Frequency of ethics committee approval and informed consent documentation according to publication year, study location, journal indexing, and study type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990600" y="457200"/>
            <a:ext cx="7772400" cy="685800"/>
          </a:xfrm>
        </p:spPr>
        <p:txBody>
          <a:bodyPr/>
          <a:lstStyle/>
          <a:p>
            <a:r>
              <a:rPr lang="en-US" altLang="fa-IR" sz="1600" b="1" smtClean="0">
                <a:solidFill>
                  <a:schemeClr val="tx1"/>
                </a:solidFill>
              </a:rPr>
              <a:t>Table III.  Frequency of financial support and conflict of interest documentation according to publication year, study location, journal indexing, and study type</a:t>
            </a:r>
            <a:r>
              <a:rPr lang="en-US" altLang="fa-IR" sz="1800" smtClean="0"/>
              <a:t/>
            </a:r>
            <a:br>
              <a:rPr lang="en-US" altLang="fa-IR" sz="1800" smtClean="0"/>
            </a:br>
            <a:endParaRPr lang="en-US" altLang="fa-IR" sz="1800" smtClean="0"/>
          </a:p>
        </p:txBody>
      </p:sp>
      <p:sp>
        <p:nvSpPr>
          <p:cNvPr id="17411" name="Slide Number Placeholder 3"/>
          <p:cNvSpPr>
            <a:spLocks noGrp="1"/>
          </p:cNvSpPr>
          <p:nvPr>
            <p:ph type="sldNum" sz="quarter" idx="12"/>
          </p:nvPr>
        </p:nvSpPr>
        <p:spPr>
          <a:noFill/>
          <a:ln>
            <a:miter lim="800000"/>
            <a:headEnd/>
            <a:tailEnd/>
          </a:ln>
        </p:spPr>
        <p:txBody>
          <a:bodyPr/>
          <a:lstStyle/>
          <a:p>
            <a:fld id="{515E5A48-A569-4F35-B726-085BE49FBFCD}" type="slidenum">
              <a:rPr lang="en-US" altLang="fa-IR" smtClean="0"/>
              <a:pPr/>
              <a:t>15</a:t>
            </a:fld>
            <a:endParaRPr lang="en-US" altLang="fa-IR" smtClean="0">
              <a:solidFill>
                <a:schemeClr val="bg2"/>
              </a:solidFill>
            </a:endParaRPr>
          </a:p>
        </p:txBody>
      </p:sp>
      <p:graphicFrame>
        <p:nvGraphicFramePr>
          <p:cNvPr id="4" name="Table 3"/>
          <p:cNvGraphicFramePr>
            <a:graphicFrameLocks noGrp="1"/>
          </p:cNvGraphicFramePr>
          <p:nvPr/>
        </p:nvGraphicFramePr>
        <p:xfrm>
          <a:off x="990600" y="1143000"/>
          <a:ext cx="7848599" cy="5443544"/>
        </p:xfrm>
        <a:graphic>
          <a:graphicData uri="http://schemas.openxmlformats.org/drawingml/2006/table">
            <a:tbl>
              <a:tblPr firstRow="1" firstCol="1" bandRow="1">
                <a:tableStyleId>{5C22544A-7EE6-4342-B048-85BDC9FD1C3A}</a:tableStyleId>
              </a:tblPr>
              <a:tblGrid>
                <a:gridCol w="2049276"/>
                <a:gridCol w="1479944"/>
                <a:gridCol w="1479140"/>
                <a:gridCol w="1479140"/>
                <a:gridCol w="1361099"/>
              </a:tblGrid>
              <a:tr h="343165">
                <a:tc rowSpan="2">
                  <a:txBody>
                    <a:bodyPr/>
                    <a:lstStyle/>
                    <a:p>
                      <a:pPr algn="justLow"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8107" marR="68107" marT="0" marB="0"/>
                </a:tc>
                <a:tc gridSpan="2">
                  <a:txBody>
                    <a:bodyPr/>
                    <a:lstStyle/>
                    <a:p>
                      <a:pPr algn="ctr" rtl="0">
                        <a:lnSpc>
                          <a:spcPct val="100000"/>
                        </a:lnSpc>
                        <a:spcAft>
                          <a:spcPts val="0"/>
                        </a:spcAft>
                      </a:pPr>
                      <a:r>
                        <a:rPr lang="en-US" sz="1100" b="1" dirty="0" smtClean="0">
                          <a:solidFill>
                            <a:schemeClr val="tx1"/>
                          </a:solidFill>
                          <a:effectLst/>
                          <a:latin typeface="+mn-lt"/>
                          <a:cs typeface="+mn-cs"/>
                        </a:rPr>
                        <a:t>Financial support documentation </a:t>
                      </a:r>
                    </a:p>
                    <a:p>
                      <a:pPr algn="ctr" rtl="0">
                        <a:lnSpc>
                          <a:spcPct val="100000"/>
                        </a:lnSpc>
                        <a:spcAft>
                          <a:spcPts val="0"/>
                        </a:spcAft>
                      </a:pPr>
                      <a:r>
                        <a:rPr lang="en-US" sz="1100" b="1" dirty="0" smtClean="0">
                          <a:solidFill>
                            <a:schemeClr val="tx1"/>
                          </a:solidFill>
                          <a:effectLst/>
                          <a:latin typeface="+mn-lt"/>
                          <a:cs typeface="+mn-cs"/>
                        </a:rPr>
                        <a:t>n (%)</a:t>
                      </a:r>
                      <a:endParaRPr lang="en-US" sz="1100" b="1" dirty="0">
                        <a:solidFill>
                          <a:schemeClr val="tx1"/>
                        </a:solidFill>
                        <a:effectLst/>
                        <a:latin typeface="+mn-lt"/>
                        <a:ea typeface="Calibri"/>
                        <a:cs typeface="+mn-cs"/>
                      </a:endParaRPr>
                    </a:p>
                  </a:txBody>
                  <a:tcPr marL="68107" marR="68107" marT="0" marB="0"/>
                </a:tc>
                <a:tc hMerge="1">
                  <a:txBody>
                    <a:bodyPr/>
                    <a:lstStyle/>
                    <a:p>
                      <a:endParaRPr lang="en-US"/>
                    </a:p>
                  </a:txBody>
                  <a:tcPr/>
                </a:tc>
                <a:tc gridSpan="2">
                  <a:txBody>
                    <a:bodyPr/>
                    <a:lstStyle/>
                    <a:p>
                      <a:pPr algn="ctr" rtl="0">
                        <a:lnSpc>
                          <a:spcPct val="100000"/>
                        </a:lnSpc>
                        <a:spcAft>
                          <a:spcPts val="0"/>
                        </a:spcAft>
                      </a:pPr>
                      <a:r>
                        <a:rPr lang="en-US" sz="1100" b="1" dirty="0" smtClean="0">
                          <a:solidFill>
                            <a:schemeClr val="tx1"/>
                          </a:solidFill>
                          <a:effectLst/>
                          <a:latin typeface="+mn-lt"/>
                          <a:cs typeface="+mn-cs"/>
                        </a:rPr>
                        <a:t>Conflict of interest documentation </a:t>
                      </a:r>
                    </a:p>
                    <a:p>
                      <a:pPr algn="ctr" rtl="0">
                        <a:lnSpc>
                          <a:spcPct val="100000"/>
                        </a:lnSpc>
                        <a:spcAft>
                          <a:spcPts val="0"/>
                        </a:spcAft>
                      </a:pPr>
                      <a:r>
                        <a:rPr lang="en-US" sz="1100" b="1" dirty="0" smtClean="0">
                          <a:solidFill>
                            <a:schemeClr val="tx1"/>
                          </a:solidFill>
                          <a:effectLst/>
                          <a:latin typeface="+mn-lt"/>
                          <a:cs typeface="+mn-cs"/>
                        </a:rPr>
                        <a:t>n (%)</a:t>
                      </a:r>
                      <a:endParaRPr lang="en-US" sz="1100" b="1" dirty="0">
                        <a:solidFill>
                          <a:schemeClr val="tx1"/>
                        </a:solidFill>
                        <a:effectLst/>
                        <a:latin typeface="+mn-lt"/>
                        <a:ea typeface="Calibri"/>
                        <a:cs typeface="+mn-cs"/>
                      </a:endParaRPr>
                    </a:p>
                  </a:txBody>
                  <a:tcPr marL="68107" marR="68107" marT="0" marB="0"/>
                </a:tc>
                <a:tc hMerge="1">
                  <a:txBody>
                    <a:bodyPr/>
                    <a:lstStyle/>
                    <a:p>
                      <a:endParaRPr lang="en-US"/>
                    </a:p>
                  </a:txBody>
                  <a:tcPr/>
                </a:tc>
              </a:tr>
              <a:tr h="235893">
                <a:tc vMerge="1">
                  <a:txBody>
                    <a:bodyPr/>
                    <a:lstStyle/>
                    <a:p>
                      <a:endParaRPr lang="en-US"/>
                    </a:p>
                  </a:txBody>
                  <a:tcPr/>
                </a:tc>
                <a:tc>
                  <a:txBody>
                    <a:bodyPr/>
                    <a:lstStyle/>
                    <a:p>
                      <a:pPr algn="ctr" rtl="0">
                        <a:lnSpc>
                          <a:spcPct val="100000"/>
                        </a:lnSpc>
                        <a:spcAft>
                          <a:spcPts val="0"/>
                        </a:spcAft>
                      </a:pPr>
                      <a:r>
                        <a:rPr lang="en-US" sz="1100" b="1" dirty="0" smtClean="0">
                          <a:solidFill>
                            <a:schemeClr val="tx1"/>
                          </a:solidFill>
                          <a:effectLst/>
                          <a:latin typeface="+mn-lt"/>
                          <a:cs typeface="+mn-cs"/>
                        </a:rPr>
                        <a:t>Yes </a:t>
                      </a:r>
                      <a:endParaRPr lang="en-US" sz="1100" b="1" dirty="0" smtClean="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smtClean="0">
                          <a:solidFill>
                            <a:schemeClr val="tx1"/>
                          </a:solidFill>
                          <a:effectLst/>
                          <a:latin typeface="+mn-lt"/>
                          <a:cs typeface="+mn-cs"/>
                        </a:rPr>
                        <a:t>No</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smtClean="0">
                          <a:solidFill>
                            <a:schemeClr val="tx1"/>
                          </a:solidFill>
                          <a:effectLst/>
                          <a:latin typeface="+mn-lt"/>
                          <a:cs typeface="+mn-cs"/>
                        </a:rPr>
                        <a:t>Yes</a:t>
                      </a:r>
                      <a:endParaRPr lang="en-US" sz="1100" b="1" dirty="0" smtClean="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smtClean="0">
                          <a:solidFill>
                            <a:schemeClr val="tx1"/>
                          </a:solidFill>
                          <a:effectLst/>
                          <a:latin typeface="+mn-lt"/>
                          <a:cs typeface="+mn-cs"/>
                        </a:rPr>
                        <a:t>No</a:t>
                      </a:r>
                      <a:endParaRPr lang="en-US" sz="1100" b="1" dirty="0">
                        <a:solidFill>
                          <a:schemeClr val="tx1"/>
                        </a:solidFill>
                        <a:effectLst/>
                        <a:latin typeface="+mn-lt"/>
                        <a:ea typeface="Calibri"/>
                        <a:cs typeface="+mn-cs"/>
                      </a:endParaRPr>
                    </a:p>
                  </a:txBody>
                  <a:tcPr marL="68107" marR="68107" marT="0" marB="0"/>
                </a:tc>
              </a:tr>
              <a:tr h="209683">
                <a:tc>
                  <a:txBody>
                    <a:bodyPr/>
                    <a:lstStyle/>
                    <a:p>
                      <a:pPr algn="justLow" rtl="0">
                        <a:lnSpc>
                          <a:spcPct val="100000"/>
                        </a:lnSpc>
                        <a:spcAft>
                          <a:spcPts val="0"/>
                        </a:spcAft>
                      </a:pPr>
                      <a:r>
                        <a:rPr lang="en-US" sz="1100" b="1" dirty="0">
                          <a:solidFill>
                            <a:schemeClr val="tx1"/>
                          </a:solidFill>
                          <a:effectLst/>
                          <a:latin typeface="+mn-lt"/>
                          <a:cs typeface="+mn-cs"/>
                        </a:rPr>
                        <a:t>Publication period</a:t>
                      </a:r>
                      <a:endParaRPr lang="en-US" sz="1100" b="1" dirty="0">
                        <a:solidFill>
                          <a:schemeClr val="tx1"/>
                        </a:solidFill>
                        <a:effectLst/>
                        <a:latin typeface="+mn-lt"/>
                        <a:ea typeface="Calibri"/>
                        <a:cs typeface="+mn-cs"/>
                      </a:endParaRPr>
                    </a:p>
                  </a:txBody>
                  <a:tcPr marL="68107" marR="68107" marT="0" marB="0"/>
                </a:tc>
                <a:tc>
                  <a:txBody>
                    <a:bodyPr/>
                    <a:lstStyle/>
                    <a:p>
                      <a:pPr algn="justLow"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8107" marR="68107" marT="0" marB="0"/>
                </a:tc>
                <a:tc>
                  <a:txBody>
                    <a:bodyPr/>
                    <a:lstStyle/>
                    <a:p>
                      <a:pPr algn="justLow"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8107" marR="68107" marT="0" marB="0"/>
                </a:tc>
              </a:tr>
              <a:tr h="209683">
                <a:tc>
                  <a:txBody>
                    <a:bodyPr/>
                    <a:lstStyle/>
                    <a:p>
                      <a:pPr marL="457200" algn="justLow" rtl="0">
                        <a:lnSpc>
                          <a:spcPct val="100000"/>
                        </a:lnSpc>
                        <a:spcAft>
                          <a:spcPts val="0"/>
                        </a:spcAft>
                      </a:pPr>
                      <a:r>
                        <a:rPr lang="en-US" sz="1100" b="1">
                          <a:solidFill>
                            <a:schemeClr val="tx1"/>
                          </a:solidFill>
                          <a:effectLst/>
                          <a:latin typeface="+mn-lt"/>
                          <a:cs typeface="+mn-cs"/>
                        </a:rPr>
                        <a:t>2009-2010</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196 (</a:t>
                      </a:r>
                      <a:r>
                        <a:rPr lang="en-US" sz="1100" b="1" dirty="0" smtClean="0">
                          <a:solidFill>
                            <a:schemeClr val="tx1"/>
                          </a:solidFill>
                          <a:effectLst/>
                          <a:latin typeface="+mn-lt"/>
                          <a:cs typeface="+mn-cs"/>
                        </a:rPr>
                        <a:t>30.7)</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a:solidFill>
                            <a:schemeClr val="tx1"/>
                          </a:solidFill>
                          <a:effectLst/>
                          <a:latin typeface="+mn-lt"/>
                          <a:cs typeface="+mn-cs"/>
                        </a:rPr>
                        <a:t>442 (69.3%)</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109 (17.1%</a:t>
                      </a:r>
                      <a:r>
                        <a:rPr lang="fa-IR" sz="1100" b="1" dirty="0">
                          <a:solidFill>
                            <a:schemeClr val="tx1"/>
                          </a:solidFill>
                          <a:effectLst/>
                          <a:latin typeface="+mn-lt"/>
                          <a:cs typeface="+mn-cs"/>
                        </a:rPr>
                        <a:t>(</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529 </a:t>
                      </a:r>
                      <a:r>
                        <a:rPr lang="fa-IR" sz="1100" b="1" dirty="0">
                          <a:solidFill>
                            <a:schemeClr val="tx1"/>
                          </a:solidFill>
                          <a:effectLst/>
                          <a:latin typeface="+mn-lt"/>
                          <a:cs typeface="+mn-cs"/>
                        </a:rPr>
                        <a:t>)</a:t>
                      </a:r>
                      <a:r>
                        <a:rPr lang="en-US" sz="1100" b="1" dirty="0">
                          <a:solidFill>
                            <a:schemeClr val="tx1"/>
                          </a:solidFill>
                          <a:effectLst/>
                          <a:latin typeface="+mn-lt"/>
                          <a:cs typeface="+mn-cs"/>
                        </a:rPr>
                        <a:t>82.9%</a:t>
                      </a:r>
                      <a:r>
                        <a:rPr lang="fa-IR" sz="1100" b="1" dirty="0">
                          <a:solidFill>
                            <a:schemeClr val="tx1"/>
                          </a:solidFill>
                          <a:effectLst/>
                          <a:latin typeface="+mn-lt"/>
                          <a:cs typeface="+mn-cs"/>
                        </a:rPr>
                        <a:t>(</a:t>
                      </a:r>
                      <a:endParaRPr lang="en-US" sz="1100" b="1" dirty="0">
                        <a:solidFill>
                          <a:schemeClr val="tx1"/>
                        </a:solidFill>
                        <a:effectLst/>
                        <a:latin typeface="+mn-lt"/>
                        <a:ea typeface="Calibri"/>
                        <a:cs typeface="+mn-cs"/>
                      </a:endParaRPr>
                    </a:p>
                  </a:txBody>
                  <a:tcPr marL="68107" marR="68107" marT="0" marB="0"/>
                </a:tc>
              </a:tr>
              <a:tr h="209683">
                <a:tc>
                  <a:txBody>
                    <a:bodyPr/>
                    <a:lstStyle/>
                    <a:p>
                      <a:pPr marL="457200" algn="justLow" rtl="0">
                        <a:lnSpc>
                          <a:spcPct val="100000"/>
                        </a:lnSpc>
                        <a:spcAft>
                          <a:spcPts val="0"/>
                        </a:spcAft>
                      </a:pPr>
                      <a:r>
                        <a:rPr lang="en-US" sz="1100" b="1">
                          <a:solidFill>
                            <a:schemeClr val="tx1"/>
                          </a:solidFill>
                          <a:effectLst/>
                          <a:latin typeface="+mn-lt"/>
                          <a:cs typeface="+mn-cs"/>
                        </a:rPr>
                        <a:t>2011-2012</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308 (</a:t>
                      </a:r>
                      <a:r>
                        <a:rPr lang="en-US" sz="1100" b="1" dirty="0" smtClean="0">
                          <a:solidFill>
                            <a:schemeClr val="tx1"/>
                          </a:solidFill>
                          <a:effectLst/>
                          <a:latin typeface="+mn-lt"/>
                          <a:cs typeface="+mn-cs"/>
                        </a:rPr>
                        <a:t>47.1)</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a:solidFill>
                            <a:schemeClr val="tx1"/>
                          </a:solidFill>
                          <a:effectLst/>
                          <a:latin typeface="+mn-lt"/>
                          <a:cs typeface="+mn-cs"/>
                        </a:rPr>
                        <a:t>346 (52.9%)</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a:solidFill>
                            <a:schemeClr val="tx1"/>
                          </a:solidFill>
                          <a:effectLst/>
                          <a:latin typeface="+mn-lt"/>
                          <a:cs typeface="+mn-cs"/>
                        </a:rPr>
                        <a:t>187 (28.6%)</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467 (71.4%)</a:t>
                      </a:r>
                      <a:endParaRPr lang="en-US" sz="1100" b="1" dirty="0">
                        <a:solidFill>
                          <a:schemeClr val="tx1"/>
                        </a:solidFill>
                        <a:effectLst/>
                        <a:latin typeface="+mn-lt"/>
                        <a:ea typeface="Calibri"/>
                        <a:cs typeface="+mn-cs"/>
                      </a:endParaRPr>
                    </a:p>
                  </a:txBody>
                  <a:tcPr marL="68107" marR="68107" marT="0" marB="0"/>
                </a:tc>
              </a:tr>
              <a:tr h="209683">
                <a:tc>
                  <a:txBody>
                    <a:bodyPr/>
                    <a:lstStyle/>
                    <a:p>
                      <a:pPr marL="457200" algn="justLow" rtl="0">
                        <a:lnSpc>
                          <a:spcPct val="100000"/>
                        </a:lnSpc>
                        <a:spcAft>
                          <a:spcPts val="0"/>
                        </a:spcAft>
                      </a:pPr>
                      <a:r>
                        <a:rPr lang="en-US" sz="1100" b="1" dirty="0">
                          <a:solidFill>
                            <a:schemeClr val="tx1"/>
                          </a:solidFill>
                          <a:effectLst/>
                          <a:latin typeface="+mn-lt"/>
                          <a:cs typeface="+mn-cs"/>
                        </a:rPr>
                        <a:t>2013</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90 (</a:t>
                      </a:r>
                      <a:r>
                        <a:rPr lang="en-US" sz="1100" b="1" dirty="0" smtClean="0">
                          <a:solidFill>
                            <a:schemeClr val="tx1"/>
                          </a:solidFill>
                          <a:effectLst/>
                          <a:latin typeface="+mn-lt"/>
                          <a:cs typeface="+mn-cs"/>
                        </a:rPr>
                        <a:t>53.6)</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78 (46.4%)</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45 (26.8%)</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123 (73.2%)</a:t>
                      </a:r>
                      <a:endParaRPr lang="en-US" sz="1100" b="1" dirty="0">
                        <a:solidFill>
                          <a:schemeClr val="tx1"/>
                        </a:solidFill>
                        <a:effectLst/>
                        <a:latin typeface="+mn-lt"/>
                        <a:ea typeface="Calibri"/>
                        <a:cs typeface="+mn-cs"/>
                      </a:endParaRPr>
                    </a:p>
                  </a:txBody>
                  <a:tcPr marL="68107" marR="68107" marT="0" marB="0"/>
                </a:tc>
              </a:tr>
              <a:tr h="209683">
                <a:tc>
                  <a:txBody>
                    <a:bodyPr/>
                    <a:lstStyle/>
                    <a:p>
                      <a:pPr marL="457200" algn="justLow" rtl="0">
                        <a:lnSpc>
                          <a:spcPct val="100000"/>
                        </a:lnSpc>
                        <a:spcAft>
                          <a:spcPts val="0"/>
                        </a:spcAft>
                      </a:pPr>
                      <a:r>
                        <a:rPr lang="en-US" sz="1100" b="1" dirty="0" smtClean="0">
                          <a:solidFill>
                            <a:schemeClr val="tx1"/>
                          </a:solidFill>
                          <a:effectLst/>
                          <a:latin typeface="+mn-lt"/>
                          <a:ea typeface="Calibri"/>
                          <a:cs typeface="+mn-cs"/>
                        </a:rPr>
                        <a:t>P-value</a:t>
                      </a:r>
                    </a:p>
                  </a:txBody>
                  <a:tcPr marL="68107" marR="68107" marT="0" marB="0"/>
                </a:tc>
                <a:tc gridSpan="2">
                  <a:txBody>
                    <a:bodyPr/>
                    <a:lstStyle/>
                    <a:p>
                      <a:pPr algn="ctr" rtl="0">
                        <a:lnSpc>
                          <a:spcPct val="100000"/>
                        </a:lnSpc>
                        <a:spcAft>
                          <a:spcPts val="0"/>
                        </a:spcAft>
                      </a:pPr>
                      <a:r>
                        <a:rPr lang="en-US" sz="1100" b="1" dirty="0" smtClean="0">
                          <a:solidFill>
                            <a:schemeClr val="tx1"/>
                          </a:solidFill>
                          <a:effectLst/>
                          <a:latin typeface="+mn-lt"/>
                          <a:ea typeface="Calibri"/>
                          <a:cs typeface="+mn-cs"/>
                        </a:rPr>
                        <a:t>p&lt;0.001</a:t>
                      </a:r>
                    </a:p>
                  </a:txBody>
                  <a:tcPr marL="68107" marR="68107" marT="0" marB="0"/>
                </a:tc>
                <a:tc hMerge="1">
                  <a:txBody>
                    <a:bodyPr/>
                    <a:lstStyle/>
                    <a:p>
                      <a:pPr algn="ctr" rtl="0">
                        <a:lnSpc>
                          <a:spcPct val="150000"/>
                        </a:lnSpc>
                        <a:spcAft>
                          <a:spcPts val="0"/>
                        </a:spcAft>
                      </a:pPr>
                      <a:endParaRPr lang="en-US" sz="1200" b="1" dirty="0">
                        <a:solidFill>
                          <a:schemeClr val="tx1"/>
                        </a:solidFill>
                        <a:effectLst/>
                        <a:latin typeface="Calibri"/>
                        <a:ea typeface="Calibri"/>
                        <a:cs typeface="Arial"/>
                      </a:endParaRPr>
                    </a:p>
                  </a:txBody>
                  <a:tcPr marL="68107" marR="68107" marT="0" marB="0"/>
                </a:tc>
                <a:tc gridSpan="2">
                  <a:txBody>
                    <a:bodyPr/>
                    <a:lstStyle/>
                    <a:p>
                      <a:pPr algn="ctr" rtl="0">
                        <a:lnSpc>
                          <a:spcPct val="100000"/>
                        </a:lnSpc>
                        <a:spcAft>
                          <a:spcPts val="0"/>
                        </a:spcAft>
                      </a:pPr>
                      <a:r>
                        <a:rPr lang="en-US" sz="1100" b="1" dirty="0" smtClean="0">
                          <a:solidFill>
                            <a:schemeClr val="tx1"/>
                          </a:solidFill>
                          <a:effectLst/>
                          <a:latin typeface="+mn-lt"/>
                          <a:ea typeface="Calibri"/>
                          <a:cs typeface="+mn-cs"/>
                        </a:rPr>
                        <a:t>p&lt;0.001</a:t>
                      </a:r>
                      <a:endParaRPr lang="en-US" sz="1100" b="1" dirty="0">
                        <a:solidFill>
                          <a:schemeClr val="tx1"/>
                        </a:solidFill>
                        <a:effectLst/>
                        <a:latin typeface="+mn-lt"/>
                        <a:ea typeface="Calibri"/>
                        <a:cs typeface="+mn-cs"/>
                      </a:endParaRPr>
                    </a:p>
                  </a:txBody>
                  <a:tcPr marL="68107" marR="68107" marT="0" marB="0"/>
                </a:tc>
                <a:tc hMerge="1">
                  <a:txBody>
                    <a:bodyPr/>
                    <a:lstStyle/>
                    <a:p>
                      <a:pPr algn="ctr" rtl="0">
                        <a:lnSpc>
                          <a:spcPct val="150000"/>
                        </a:lnSpc>
                        <a:spcAft>
                          <a:spcPts val="0"/>
                        </a:spcAft>
                      </a:pPr>
                      <a:endParaRPr lang="en-US" sz="1200" b="1" dirty="0">
                        <a:solidFill>
                          <a:schemeClr val="tx1"/>
                        </a:solidFill>
                        <a:effectLst/>
                        <a:latin typeface="Calibri"/>
                        <a:ea typeface="Calibri"/>
                        <a:cs typeface="Arial"/>
                      </a:endParaRPr>
                    </a:p>
                  </a:txBody>
                  <a:tcPr marL="68107" marR="68107" marT="0" marB="0"/>
                </a:tc>
              </a:tr>
              <a:tr h="209683">
                <a:tc>
                  <a:txBody>
                    <a:bodyPr/>
                    <a:lstStyle/>
                    <a:p>
                      <a:pPr algn="justLow" rtl="0">
                        <a:lnSpc>
                          <a:spcPct val="100000"/>
                        </a:lnSpc>
                        <a:spcAft>
                          <a:spcPts val="0"/>
                        </a:spcAft>
                      </a:pPr>
                      <a:r>
                        <a:rPr lang="en-US" sz="1100" b="1">
                          <a:solidFill>
                            <a:schemeClr val="tx1"/>
                          </a:solidFill>
                          <a:effectLst/>
                          <a:latin typeface="+mn-lt"/>
                          <a:cs typeface="+mn-cs"/>
                        </a:rPr>
                        <a:t>Study location</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a:solidFill>
                            <a:schemeClr val="tx1"/>
                          </a:solidFill>
                          <a:effectLst/>
                          <a:latin typeface="+mn-lt"/>
                          <a:cs typeface="+mn-cs"/>
                        </a:rPr>
                        <a:t> </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a:solidFill>
                            <a:schemeClr val="tx1"/>
                          </a:solidFill>
                          <a:effectLst/>
                          <a:latin typeface="+mn-lt"/>
                          <a:cs typeface="+mn-cs"/>
                        </a:rPr>
                        <a:t> </a:t>
                      </a:r>
                      <a:endParaRPr lang="en-US" sz="1100" b="1">
                        <a:solidFill>
                          <a:schemeClr val="tx1"/>
                        </a:solidFill>
                        <a:effectLst/>
                        <a:latin typeface="+mn-lt"/>
                        <a:ea typeface="Calibri"/>
                        <a:cs typeface="+mn-cs"/>
                      </a:endParaRPr>
                    </a:p>
                  </a:txBody>
                  <a:tcPr marL="68107" marR="68107" marT="0" marB="0"/>
                </a:tc>
              </a:tr>
              <a:tr h="209683">
                <a:tc>
                  <a:txBody>
                    <a:bodyPr/>
                    <a:lstStyle/>
                    <a:p>
                      <a:pPr marL="457200" algn="justLow" rtl="0">
                        <a:lnSpc>
                          <a:spcPct val="100000"/>
                        </a:lnSpc>
                        <a:spcAft>
                          <a:spcPts val="0"/>
                        </a:spcAft>
                      </a:pPr>
                      <a:r>
                        <a:rPr lang="en-US" sz="1100" b="1">
                          <a:solidFill>
                            <a:schemeClr val="tx1"/>
                          </a:solidFill>
                          <a:effectLst/>
                          <a:latin typeface="+mn-lt"/>
                          <a:cs typeface="+mn-cs"/>
                        </a:rPr>
                        <a:t>Iran</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551 (</a:t>
                      </a:r>
                      <a:r>
                        <a:rPr lang="en-US" sz="1100" b="1" dirty="0" smtClean="0">
                          <a:solidFill>
                            <a:schemeClr val="tx1"/>
                          </a:solidFill>
                          <a:effectLst/>
                          <a:latin typeface="+mn-lt"/>
                          <a:cs typeface="+mn-cs"/>
                        </a:rPr>
                        <a:t>40.8)</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801 (59.2%)</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277 (20.5%)</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a:solidFill>
                            <a:schemeClr val="tx1"/>
                          </a:solidFill>
                          <a:effectLst/>
                          <a:latin typeface="+mn-lt"/>
                          <a:cs typeface="+mn-cs"/>
                        </a:rPr>
                        <a:t>1075 (79.5%)</a:t>
                      </a:r>
                      <a:endParaRPr lang="en-US" sz="1100" b="1">
                        <a:solidFill>
                          <a:schemeClr val="tx1"/>
                        </a:solidFill>
                        <a:effectLst/>
                        <a:latin typeface="+mn-lt"/>
                        <a:ea typeface="Calibri"/>
                        <a:cs typeface="+mn-cs"/>
                      </a:endParaRPr>
                    </a:p>
                  </a:txBody>
                  <a:tcPr marL="68107" marR="68107" marT="0" marB="0"/>
                </a:tc>
              </a:tr>
              <a:tr h="209683">
                <a:tc>
                  <a:txBody>
                    <a:bodyPr/>
                    <a:lstStyle/>
                    <a:p>
                      <a:pPr marL="457200" algn="justLow" rtl="0">
                        <a:lnSpc>
                          <a:spcPct val="100000"/>
                        </a:lnSpc>
                        <a:spcAft>
                          <a:spcPts val="0"/>
                        </a:spcAft>
                      </a:pPr>
                      <a:r>
                        <a:rPr lang="en-US" sz="1100" b="1" dirty="0">
                          <a:solidFill>
                            <a:schemeClr val="tx1"/>
                          </a:solidFill>
                          <a:effectLst/>
                          <a:latin typeface="+mn-lt"/>
                          <a:cs typeface="+mn-cs"/>
                        </a:rPr>
                        <a:t>Outside of Iran</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43 (</a:t>
                      </a:r>
                      <a:r>
                        <a:rPr lang="en-US" sz="1100" b="1" dirty="0" smtClean="0">
                          <a:solidFill>
                            <a:schemeClr val="tx1"/>
                          </a:solidFill>
                          <a:effectLst/>
                          <a:latin typeface="+mn-lt"/>
                          <a:cs typeface="+mn-cs"/>
                        </a:rPr>
                        <a:t>39.8)</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65 (60.2%)</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64 (59.3%)</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44 (40.7%)</a:t>
                      </a:r>
                      <a:endParaRPr lang="en-US" sz="1100" b="1" dirty="0">
                        <a:solidFill>
                          <a:schemeClr val="tx1"/>
                        </a:solidFill>
                        <a:effectLst/>
                        <a:latin typeface="+mn-lt"/>
                        <a:ea typeface="Calibri"/>
                        <a:cs typeface="+mn-cs"/>
                      </a:endParaRPr>
                    </a:p>
                  </a:txBody>
                  <a:tcPr marL="68107" marR="68107" marT="0" marB="0"/>
                </a:tc>
              </a:tr>
              <a:tr h="209683">
                <a:tc>
                  <a:txBody>
                    <a:bodyPr/>
                    <a:lstStyle/>
                    <a:p>
                      <a:pPr marL="457200" algn="justLow" rtl="0">
                        <a:lnSpc>
                          <a:spcPct val="100000"/>
                        </a:lnSpc>
                        <a:spcAft>
                          <a:spcPts val="0"/>
                        </a:spcAft>
                      </a:pPr>
                      <a:r>
                        <a:rPr lang="en-US" sz="1100" b="1" dirty="0" smtClean="0">
                          <a:solidFill>
                            <a:schemeClr val="tx1"/>
                          </a:solidFill>
                          <a:effectLst/>
                          <a:latin typeface="+mn-lt"/>
                          <a:ea typeface="Calibri"/>
                          <a:cs typeface="+mn-cs"/>
                        </a:rPr>
                        <a:t>P-value</a:t>
                      </a:r>
                    </a:p>
                  </a:txBody>
                  <a:tcPr marL="68107" marR="68107" marT="0" marB="0"/>
                </a:tc>
                <a:tc gridSpan="2">
                  <a:txBody>
                    <a:bodyPr/>
                    <a:lstStyle/>
                    <a:p>
                      <a:pPr algn="ctr" rtl="0">
                        <a:lnSpc>
                          <a:spcPct val="100000"/>
                        </a:lnSpc>
                        <a:spcAft>
                          <a:spcPts val="0"/>
                        </a:spcAft>
                      </a:pPr>
                      <a:r>
                        <a:rPr lang="en-US" sz="1100" b="1" dirty="0" smtClean="0">
                          <a:solidFill>
                            <a:schemeClr val="tx1"/>
                          </a:solidFill>
                          <a:effectLst/>
                          <a:latin typeface="+mn-lt"/>
                          <a:ea typeface="Calibri"/>
                          <a:cs typeface="+mn-cs"/>
                        </a:rPr>
                        <a:t>P=0.310</a:t>
                      </a:r>
                      <a:endParaRPr lang="en-US" sz="1100" b="1" dirty="0">
                        <a:solidFill>
                          <a:schemeClr val="tx1"/>
                        </a:solidFill>
                        <a:effectLst/>
                        <a:latin typeface="+mn-lt"/>
                        <a:ea typeface="Calibri"/>
                        <a:cs typeface="+mn-cs"/>
                      </a:endParaRPr>
                    </a:p>
                  </a:txBody>
                  <a:tcPr marL="68107" marR="68107" marT="0" marB="0"/>
                </a:tc>
                <a:tc hMerge="1">
                  <a:txBody>
                    <a:bodyPr/>
                    <a:lstStyle/>
                    <a:p>
                      <a:pPr algn="ctr" rtl="0">
                        <a:lnSpc>
                          <a:spcPct val="150000"/>
                        </a:lnSpc>
                        <a:spcAft>
                          <a:spcPts val="0"/>
                        </a:spcAft>
                      </a:pPr>
                      <a:endParaRPr lang="en-US" sz="1200" b="1" dirty="0">
                        <a:solidFill>
                          <a:schemeClr val="tx1"/>
                        </a:solidFill>
                        <a:effectLst/>
                        <a:latin typeface="Calibri"/>
                        <a:ea typeface="Calibri"/>
                        <a:cs typeface="Arial"/>
                      </a:endParaRPr>
                    </a:p>
                  </a:txBody>
                  <a:tcPr marL="68107" marR="68107" marT="0" marB="0"/>
                </a:tc>
                <a:tc gridSpan="2">
                  <a:txBody>
                    <a:bodyPr/>
                    <a:lstStyle/>
                    <a:p>
                      <a:pPr algn="ctr" rtl="0">
                        <a:lnSpc>
                          <a:spcPct val="100000"/>
                        </a:lnSpc>
                        <a:spcAft>
                          <a:spcPts val="0"/>
                        </a:spcAft>
                      </a:pPr>
                      <a:r>
                        <a:rPr lang="en-US" sz="1100" b="1" dirty="0" smtClean="0">
                          <a:solidFill>
                            <a:schemeClr val="tx1"/>
                          </a:solidFill>
                          <a:effectLst/>
                          <a:latin typeface="+mn-lt"/>
                          <a:ea typeface="Calibri"/>
                          <a:cs typeface="+mn-cs"/>
                        </a:rPr>
                        <a:t>p&lt;0.001</a:t>
                      </a:r>
                    </a:p>
                  </a:txBody>
                  <a:tcPr marL="68107" marR="68107" marT="0" marB="0"/>
                </a:tc>
                <a:tc hMerge="1">
                  <a:txBody>
                    <a:bodyPr/>
                    <a:lstStyle/>
                    <a:p>
                      <a:pPr algn="ctr" rtl="0">
                        <a:lnSpc>
                          <a:spcPct val="150000"/>
                        </a:lnSpc>
                        <a:spcAft>
                          <a:spcPts val="0"/>
                        </a:spcAft>
                      </a:pPr>
                      <a:endParaRPr lang="en-US" sz="1200" b="1" dirty="0">
                        <a:solidFill>
                          <a:schemeClr val="tx1"/>
                        </a:solidFill>
                        <a:effectLst/>
                        <a:latin typeface="Calibri"/>
                        <a:ea typeface="Calibri"/>
                        <a:cs typeface="Arial"/>
                      </a:endParaRPr>
                    </a:p>
                  </a:txBody>
                  <a:tcPr marL="68107" marR="68107" marT="0" marB="0"/>
                </a:tc>
              </a:tr>
              <a:tr h="209683">
                <a:tc>
                  <a:txBody>
                    <a:bodyPr/>
                    <a:lstStyle/>
                    <a:p>
                      <a:pPr algn="justLow" rtl="0">
                        <a:lnSpc>
                          <a:spcPct val="100000"/>
                        </a:lnSpc>
                        <a:spcAft>
                          <a:spcPts val="0"/>
                        </a:spcAft>
                      </a:pPr>
                      <a:r>
                        <a:rPr lang="en-US" sz="1100" b="1">
                          <a:solidFill>
                            <a:schemeClr val="tx1"/>
                          </a:solidFill>
                          <a:effectLst/>
                          <a:latin typeface="+mn-lt"/>
                          <a:cs typeface="+mn-cs"/>
                        </a:rPr>
                        <a:t>Journal indexing</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8107" marR="68107" marT="0" marB="0"/>
                </a:tc>
                <a:tc>
                  <a:txBody>
                    <a:bodyPr/>
                    <a:lstStyle/>
                    <a:p>
                      <a:pPr algn="justLow"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8107" marR="68107" marT="0" marB="0"/>
                </a:tc>
                <a:tc>
                  <a:txBody>
                    <a:bodyPr/>
                    <a:lstStyle/>
                    <a:p>
                      <a:pPr algn="justLow"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8107" marR="68107" marT="0" marB="0"/>
                </a:tc>
              </a:tr>
              <a:tr h="209683">
                <a:tc>
                  <a:txBody>
                    <a:bodyPr/>
                    <a:lstStyle/>
                    <a:p>
                      <a:pPr marL="457200" algn="justLow" rtl="0">
                        <a:lnSpc>
                          <a:spcPct val="100000"/>
                        </a:lnSpc>
                        <a:spcAft>
                          <a:spcPts val="0"/>
                        </a:spcAft>
                      </a:pPr>
                      <a:r>
                        <a:rPr lang="en-US" sz="1100" b="1">
                          <a:solidFill>
                            <a:schemeClr val="tx1"/>
                          </a:solidFill>
                          <a:effectLst/>
                          <a:latin typeface="+mn-lt"/>
                          <a:cs typeface="+mn-cs"/>
                        </a:rPr>
                        <a:t>ISI</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90 (</a:t>
                      </a:r>
                      <a:r>
                        <a:rPr lang="en-US" sz="1100" b="1" dirty="0" smtClean="0">
                          <a:solidFill>
                            <a:schemeClr val="tx1"/>
                          </a:solidFill>
                          <a:effectLst/>
                          <a:latin typeface="+mn-lt"/>
                          <a:cs typeface="+mn-cs"/>
                        </a:rPr>
                        <a:t>57.0)</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a:solidFill>
                            <a:schemeClr val="tx1"/>
                          </a:solidFill>
                          <a:effectLst/>
                          <a:latin typeface="+mn-lt"/>
                          <a:cs typeface="+mn-cs"/>
                        </a:rPr>
                        <a:t>68 (43.0%)</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a:solidFill>
                            <a:schemeClr val="tx1"/>
                          </a:solidFill>
                          <a:effectLst/>
                          <a:latin typeface="+mn-lt"/>
                          <a:cs typeface="+mn-cs"/>
                        </a:rPr>
                        <a:t>90 (57.0%)</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68 (43.0%)</a:t>
                      </a:r>
                      <a:endParaRPr lang="en-US" sz="1100" b="1" dirty="0">
                        <a:solidFill>
                          <a:schemeClr val="tx1"/>
                        </a:solidFill>
                        <a:effectLst/>
                        <a:latin typeface="+mn-lt"/>
                        <a:ea typeface="Calibri"/>
                        <a:cs typeface="+mn-cs"/>
                      </a:endParaRPr>
                    </a:p>
                  </a:txBody>
                  <a:tcPr marL="68107" marR="68107" marT="0" marB="0"/>
                </a:tc>
              </a:tr>
              <a:tr h="209683">
                <a:tc>
                  <a:txBody>
                    <a:bodyPr/>
                    <a:lstStyle/>
                    <a:p>
                      <a:pPr marL="457200" algn="justLow" rtl="0">
                        <a:lnSpc>
                          <a:spcPct val="100000"/>
                        </a:lnSpc>
                        <a:spcAft>
                          <a:spcPts val="0"/>
                        </a:spcAft>
                      </a:pPr>
                      <a:r>
                        <a:rPr lang="en-US" sz="1100" b="1">
                          <a:solidFill>
                            <a:schemeClr val="tx1"/>
                          </a:solidFill>
                          <a:effectLst/>
                          <a:latin typeface="+mn-lt"/>
                          <a:cs typeface="+mn-cs"/>
                        </a:rPr>
                        <a:t>Medline/ PubMed</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54 (</a:t>
                      </a:r>
                      <a:r>
                        <a:rPr lang="en-US" sz="1100" b="1" dirty="0" smtClean="0">
                          <a:solidFill>
                            <a:schemeClr val="tx1"/>
                          </a:solidFill>
                          <a:effectLst/>
                          <a:latin typeface="+mn-lt"/>
                          <a:cs typeface="+mn-cs"/>
                        </a:rPr>
                        <a:t>47.4)</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60 (52.6%)</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74 (64.9%)</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40 (35.1%)</a:t>
                      </a:r>
                      <a:endParaRPr lang="en-US" sz="1100" b="1" dirty="0">
                        <a:solidFill>
                          <a:schemeClr val="tx1"/>
                        </a:solidFill>
                        <a:effectLst/>
                        <a:latin typeface="+mn-lt"/>
                        <a:ea typeface="Calibri"/>
                        <a:cs typeface="+mn-cs"/>
                      </a:endParaRPr>
                    </a:p>
                  </a:txBody>
                  <a:tcPr marL="68107" marR="68107" marT="0" marB="0"/>
                </a:tc>
              </a:tr>
              <a:tr h="209683">
                <a:tc>
                  <a:txBody>
                    <a:bodyPr/>
                    <a:lstStyle/>
                    <a:p>
                      <a:pPr marL="457200" algn="justLow" rtl="0">
                        <a:lnSpc>
                          <a:spcPct val="100000"/>
                        </a:lnSpc>
                        <a:spcAft>
                          <a:spcPts val="0"/>
                        </a:spcAft>
                      </a:pPr>
                      <a:r>
                        <a:rPr lang="en-US" sz="1100" b="1">
                          <a:solidFill>
                            <a:schemeClr val="tx1"/>
                          </a:solidFill>
                          <a:effectLst/>
                          <a:latin typeface="+mn-lt"/>
                          <a:cs typeface="+mn-cs"/>
                        </a:rPr>
                        <a:t>Scopus</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67 (</a:t>
                      </a:r>
                      <a:r>
                        <a:rPr lang="en-US" sz="1100" b="1" dirty="0" smtClean="0">
                          <a:solidFill>
                            <a:schemeClr val="tx1"/>
                          </a:solidFill>
                          <a:effectLst/>
                          <a:latin typeface="+mn-lt"/>
                          <a:cs typeface="+mn-cs"/>
                        </a:rPr>
                        <a:t>41.6)</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a:solidFill>
                            <a:schemeClr val="tx1"/>
                          </a:solidFill>
                          <a:effectLst/>
                          <a:latin typeface="+mn-lt"/>
                          <a:cs typeface="+mn-cs"/>
                        </a:rPr>
                        <a:t>94 (58.4%)</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51 (31.7%)</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110 (68.3%)</a:t>
                      </a:r>
                      <a:endParaRPr lang="en-US" sz="1100" b="1" dirty="0">
                        <a:solidFill>
                          <a:schemeClr val="tx1"/>
                        </a:solidFill>
                        <a:effectLst/>
                        <a:latin typeface="+mn-lt"/>
                        <a:ea typeface="Calibri"/>
                        <a:cs typeface="+mn-cs"/>
                      </a:endParaRPr>
                    </a:p>
                  </a:txBody>
                  <a:tcPr marL="68107" marR="68107" marT="0" marB="0"/>
                </a:tc>
              </a:tr>
              <a:tr h="209683">
                <a:tc>
                  <a:txBody>
                    <a:bodyPr/>
                    <a:lstStyle/>
                    <a:p>
                      <a:pPr marL="457200" algn="justLow" rtl="0">
                        <a:lnSpc>
                          <a:spcPct val="100000"/>
                        </a:lnSpc>
                        <a:spcAft>
                          <a:spcPts val="0"/>
                        </a:spcAft>
                      </a:pPr>
                      <a:r>
                        <a:rPr lang="en-US" sz="1100" b="1" dirty="0">
                          <a:solidFill>
                            <a:schemeClr val="tx1"/>
                          </a:solidFill>
                          <a:effectLst/>
                          <a:latin typeface="+mn-lt"/>
                          <a:cs typeface="+mn-cs"/>
                        </a:rPr>
                        <a:t>Other databases</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58 (</a:t>
                      </a:r>
                      <a:r>
                        <a:rPr lang="en-US" sz="1100" b="1" dirty="0" smtClean="0">
                          <a:solidFill>
                            <a:schemeClr val="tx1"/>
                          </a:solidFill>
                          <a:effectLst/>
                          <a:latin typeface="+mn-lt"/>
                          <a:cs typeface="+mn-cs"/>
                        </a:rPr>
                        <a:t>37.3)</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644 (62.7%)</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126 (12.3%)</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901 (87.7%)</a:t>
                      </a:r>
                      <a:endParaRPr lang="en-US" sz="1100" b="1" dirty="0">
                        <a:solidFill>
                          <a:schemeClr val="tx1"/>
                        </a:solidFill>
                        <a:effectLst/>
                        <a:latin typeface="+mn-lt"/>
                        <a:ea typeface="Calibri"/>
                        <a:cs typeface="+mn-cs"/>
                      </a:endParaRPr>
                    </a:p>
                  </a:txBody>
                  <a:tcPr marL="68107" marR="68107" marT="0" marB="0"/>
                </a:tc>
              </a:tr>
              <a:tr h="209683">
                <a:tc>
                  <a:txBody>
                    <a:bodyPr/>
                    <a:lstStyle/>
                    <a:p>
                      <a:pPr marL="457200" algn="justLow" rtl="0">
                        <a:lnSpc>
                          <a:spcPct val="100000"/>
                        </a:lnSpc>
                        <a:spcAft>
                          <a:spcPts val="0"/>
                        </a:spcAft>
                      </a:pPr>
                      <a:r>
                        <a:rPr lang="en-US" sz="1100" b="1" dirty="0" smtClean="0">
                          <a:solidFill>
                            <a:schemeClr val="tx1"/>
                          </a:solidFill>
                          <a:effectLst/>
                          <a:latin typeface="+mn-lt"/>
                          <a:ea typeface="Calibri"/>
                          <a:cs typeface="+mn-cs"/>
                        </a:rPr>
                        <a:t>P-value</a:t>
                      </a:r>
                    </a:p>
                  </a:txBody>
                  <a:tcPr marL="68107" marR="68107" marT="0" marB="0"/>
                </a:tc>
                <a:tc gridSpan="2">
                  <a:txBody>
                    <a:bodyPr/>
                    <a:lstStyle/>
                    <a:p>
                      <a:pPr algn="ctr" rtl="0">
                        <a:lnSpc>
                          <a:spcPct val="100000"/>
                        </a:lnSpc>
                        <a:spcAft>
                          <a:spcPts val="0"/>
                        </a:spcAft>
                      </a:pPr>
                      <a:r>
                        <a:rPr lang="en-US" sz="1100" b="1" dirty="0" smtClean="0">
                          <a:solidFill>
                            <a:schemeClr val="tx1"/>
                          </a:solidFill>
                          <a:effectLst/>
                          <a:latin typeface="+mn-lt"/>
                          <a:ea typeface="Calibri"/>
                          <a:cs typeface="+mn-cs"/>
                        </a:rPr>
                        <a:t>p&lt;0.001</a:t>
                      </a:r>
                      <a:endParaRPr lang="en-US" sz="1100" b="1" dirty="0">
                        <a:solidFill>
                          <a:schemeClr val="tx1"/>
                        </a:solidFill>
                        <a:effectLst/>
                        <a:latin typeface="+mn-lt"/>
                        <a:ea typeface="Calibri"/>
                        <a:cs typeface="+mn-cs"/>
                      </a:endParaRPr>
                    </a:p>
                  </a:txBody>
                  <a:tcPr marL="68107" marR="68107" marT="0" marB="0"/>
                </a:tc>
                <a:tc hMerge="1">
                  <a:txBody>
                    <a:bodyPr/>
                    <a:lstStyle/>
                    <a:p>
                      <a:pPr algn="ctr" rtl="0">
                        <a:lnSpc>
                          <a:spcPct val="150000"/>
                        </a:lnSpc>
                        <a:spcAft>
                          <a:spcPts val="0"/>
                        </a:spcAft>
                      </a:pPr>
                      <a:endParaRPr lang="en-US" sz="1200" b="1" dirty="0">
                        <a:solidFill>
                          <a:schemeClr val="tx1"/>
                        </a:solidFill>
                        <a:effectLst/>
                        <a:latin typeface="Calibri"/>
                        <a:ea typeface="Calibri"/>
                        <a:cs typeface="Arial"/>
                      </a:endParaRPr>
                    </a:p>
                  </a:txBody>
                  <a:tcPr marL="68107" marR="68107" marT="0" marB="0"/>
                </a:tc>
                <a:tc gridSpan="2">
                  <a:txBody>
                    <a:bodyPr/>
                    <a:lstStyle/>
                    <a:p>
                      <a:pPr algn="ctr" rtl="0">
                        <a:lnSpc>
                          <a:spcPct val="100000"/>
                        </a:lnSpc>
                        <a:spcAft>
                          <a:spcPts val="0"/>
                        </a:spcAft>
                      </a:pPr>
                      <a:r>
                        <a:rPr lang="en-US" sz="1100" b="1" dirty="0" smtClean="0">
                          <a:solidFill>
                            <a:schemeClr val="tx1"/>
                          </a:solidFill>
                          <a:effectLst/>
                          <a:latin typeface="+mn-lt"/>
                          <a:ea typeface="Calibri"/>
                          <a:cs typeface="+mn-cs"/>
                        </a:rPr>
                        <a:t>p&lt;0.001</a:t>
                      </a:r>
                    </a:p>
                  </a:txBody>
                  <a:tcPr marL="68107" marR="68107" marT="0" marB="0"/>
                </a:tc>
                <a:tc hMerge="1">
                  <a:txBody>
                    <a:bodyPr/>
                    <a:lstStyle/>
                    <a:p>
                      <a:pPr algn="ctr" rtl="0">
                        <a:lnSpc>
                          <a:spcPct val="150000"/>
                        </a:lnSpc>
                        <a:spcAft>
                          <a:spcPts val="0"/>
                        </a:spcAft>
                      </a:pPr>
                      <a:endParaRPr lang="en-US" sz="1200" b="1" dirty="0">
                        <a:solidFill>
                          <a:schemeClr val="tx1"/>
                        </a:solidFill>
                        <a:effectLst/>
                        <a:latin typeface="Calibri"/>
                        <a:ea typeface="Calibri"/>
                        <a:cs typeface="Arial"/>
                      </a:endParaRPr>
                    </a:p>
                  </a:txBody>
                  <a:tcPr marL="68107" marR="68107" marT="0" marB="0"/>
                </a:tc>
              </a:tr>
              <a:tr h="209683">
                <a:tc>
                  <a:txBody>
                    <a:bodyPr/>
                    <a:lstStyle/>
                    <a:p>
                      <a:pPr algn="justLow" rtl="0">
                        <a:lnSpc>
                          <a:spcPct val="100000"/>
                        </a:lnSpc>
                        <a:spcAft>
                          <a:spcPts val="0"/>
                        </a:spcAft>
                      </a:pPr>
                      <a:r>
                        <a:rPr lang="en-US" sz="1100" b="1">
                          <a:solidFill>
                            <a:schemeClr val="tx1"/>
                          </a:solidFill>
                          <a:effectLst/>
                          <a:latin typeface="+mn-lt"/>
                          <a:cs typeface="+mn-cs"/>
                        </a:rPr>
                        <a:t>Study type</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a:solidFill>
                            <a:schemeClr val="tx1"/>
                          </a:solidFill>
                          <a:effectLst/>
                          <a:latin typeface="+mn-lt"/>
                          <a:cs typeface="+mn-cs"/>
                        </a:rPr>
                        <a:t> </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8107" marR="68107" marT="0" marB="0"/>
                </a:tc>
                <a:tc>
                  <a:txBody>
                    <a:bodyPr/>
                    <a:lstStyle/>
                    <a:p>
                      <a:pPr algn="justLow"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8107" marR="68107" marT="0" marB="0"/>
                </a:tc>
                <a:tc>
                  <a:txBody>
                    <a:bodyPr/>
                    <a:lstStyle/>
                    <a:p>
                      <a:pPr algn="justLow"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8107" marR="68107" marT="0" marB="0"/>
                </a:tc>
              </a:tr>
              <a:tr h="209683">
                <a:tc>
                  <a:txBody>
                    <a:bodyPr/>
                    <a:lstStyle/>
                    <a:p>
                      <a:pPr marL="457200" algn="justLow" rtl="0">
                        <a:lnSpc>
                          <a:spcPct val="100000"/>
                        </a:lnSpc>
                        <a:spcAft>
                          <a:spcPts val="0"/>
                        </a:spcAft>
                      </a:pPr>
                      <a:r>
                        <a:rPr lang="en-US" sz="1100" b="1">
                          <a:solidFill>
                            <a:schemeClr val="tx1"/>
                          </a:solidFill>
                          <a:effectLst/>
                          <a:latin typeface="+mn-lt"/>
                          <a:cs typeface="+mn-cs"/>
                        </a:rPr>
                        <a:t>Interventional</a:t>
                      </a:r>
                      <a:endParaRPr lang="en-US" sz="1100" b="1">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178 (</a:t>
                      </a:r>
                      <a:r>
                        <a:rPr lang="en-US" sz="1100" b="1" dirty="0" smtClean="0">
                          <a:solidFill>
                            <a:schemeClr val="tx1"/>
                          </a:solidFill>
                          <a:effectLst/>
                          <a:latin typeface="+mn-lt"/>
                          <a:cs typeface="+mn-cs"/>
                        </a:rPr>
                        <a:t>43.6)</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230 (56.4%)</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84 (20.6%)</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324 (79.4%)</a:t>
                      </a:r>
                      <a:endParaRPr lang="en-US" sz="1100" b="1" dirty="0">
                        <a:solidFill>
                          <a:schemeClr val="tx1"/>
                        </a:solidFill>
                        <a:effectLst/>
                        <a:latin typeface="+mn-lt"/>
                        <a:ea typeface="Calibri"/>
                        <a:cs typeface="+mn-cs"/>
                      </a:endParaRPr>
                    </a:p>
                  </a:txBody>
                  <a:tcPr marL="68107" marR="68107" marT="0" marB="0"/>
                </a:tc>
              </a:tr>
              <a:tr h="209683">
                <a:tc>
                  <a:txBody>
                    <a:bodyPr/>
                    <a:lstStyle/>
                    <a:p>
                      <a:pPr marL="457200" algn="justLow" rtl="0">
                        <a:lnSpc>
                          <a:spcPct val="100000"/>
                        </a:lnSpc>
                        <a:spcAft>
                          <a:spcPts val="0"/>
                        </a:spcAft>
                      </a:pPr>
                      <a:r>
                        <a:rPr lang="en-US" sz="1100" b="1" dirty="0">
                          <a:solidFill>
                            <a:schemeClr val="tx1"/>
                          </a:solidFill>
                          <a:effectLst/>
                          <a:latin typeface="+mn-lt"/>
                          <a:cs typeface="+mn-cs"/>
                        </a:rPr>
                        <a:t>Observational</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416 (</a:t>
                      </a:r>
                      <a:r>
                        <a:rPr lang="en-US" sz="1100" b="1" dirty="0" smtClean="0">
                          <a:solidFill>
                            <a:schemeClr val="tx1"/>
                          </a:solidFill>
                          <a:effectLst/>
                          <a:latin typeface="+mn-lt"/>
                          <a:cs typeface="+mn-cs"/>
                        </a:rPr>
                        <a:t>39.5)</a:t>
                      </a:r>
                      <a:endParaRPr lang="en-US" sz="1100" b="1" dirty="0">
                        <a:solidFill>
                          <a:schemeClr val="tx1"/>
                        </a:solidFill>
                        <a:effectLst/>
                        <a:latin typeface="+mn-lt"/>
                        <a:ea typeface="Calibri"/>
                        <a:cs typeface="+mn-cs"/>
                      </a:endParaRPr>
                    </a:p>
                  </a:txBody>
                  <a:tcPr marL="68107" marR="68107" marT="0" marB="0"/>
                </a:tc>
                <a:tc>
                  <a:txBody>
                    <a:bodyPr/>
                    <a:lstStyle/>
                    <a:p>
                      <a:pPr algn="ctr" rtl="0">
                        <a:lnSpc>
                          <a:spcPct val="100000"/>
                        </a:lnSpc>
                        <a:spcAft>
                          <a:spcPts val="0"/>
                        </a:spcAft>
                      </a:pPr>
                      <a:r>
                        <a:rPr lang="en-US" sz="1100" b="1" dirty="0">
                          <a:solidFill>
                            <a:schemeClr val="tx1"/>
                          </a:solidFill>
                          <a:effectLst/>
                          <a:latin typeface="+mn-lt"/>
                          <a:cs typeface="+mn-cs"/>
                        </a:rPr>
                        <a:t>636 (60.5%)</a:t>
                      </a:r>
                      <a:endParaRPr lang="en-US" sz="1100" b="1" dirty="0">
                        <a:solidFill>
                          <a:schemeClr val="tx1"/>
                        </a:solidFill>
                        <a:effectLst/>
                        <a:latin typeface="+mn-lt"/>
                        <a:ea typeface="Calibri"/>
                        <a:cs typeface="+mn-cs"/>
                      </a:endParaRPr>
                    </a:p>
                  </a:txBody>
                  <a:tcPr marL="68107" marR="68107" marT="0" marB="0"/>
                </a:tc>
                <a:tc>
                  <a:txBody>
                    <a:bodyPr/>
                    <a:lstStyle/>
                    <a:p>
                      <a:pPr algn="ctr" rtl="1">
                        <a:lnSpc>
                          <a:spcPct val="100000"/>
                        </a:lnSpc>
                        <a:spcAft>
                          <a:spcPts val="0"/>
                        </a:spcAft>
                      </a:pPr>
                      <a:r>
                        <a:rPr lang="en-US" sz="1100" b="1" dirty="0">
                          <a:solidFill>
                            <a:schemeClr val="tx1"/>
                          </a:solidFill>
                          <a:effectLst/>
                          <a:latin typeface="+mn-lt"/>
                          <a:cs typeface="+mn-cs"/>
                        </a:rPr>
                        <a:t>257 (24.4%)</a:t>
                      </a:r>
                      <a:endParaRPr lang="en-US" sz="1100" b="1" dirty="0">
                        <a:solidFill>
                          <a:schemeClr val="tx1"/>
                        </a:solidFill>
                        <a:effectLst/>
                        <a:latin typeface="+mn-lt"/>
                        <a:ea typeface="Calibri"/>
                        <a:cs typeface="+mn-cs"/>
                      </a:endParaRPr>
                    </a:p>
                  </a:txBody>
                  <a:tcPr marL="68107" marR="68107" marT="0" marB="0"/>
                </a:tc>
                <a:tc>
                  <a:txBody>
                    <a:bodyPr/>
                    <a:lstStyle/>
                    <a:p>
                      <a:pPr algn="ctr" rtl="1">
                        <a:lnSpc>
                          <a:spcPct val="100000"/>
                        </a:lnSpc>
                        <a:spcAft>
                          <a:spcPts val="0"/>
                        </a:spcAft>
                      </a:pPr>
                      <a:r>
                        <a:rPr lang="en-US" sz="1100" b="1" dirty="0">
                          <a:solidFill>
                            <a:schemeClr val="tx1"/>
                          </a:solidFill>
                          <a:effectLst/>
                          <a:latin typeface="+mn-lt"/>
                          <a:cs typeface="+mn-cs"/>
                        </a:rPr>
                        <a:t>795 (75.6%)</a:t>
                      </a:r>
                      <a:endParaRPr lang="en-US" sz="1100" b="1" dirty="0">
                        <a:solidFill>
                          <a:schemeClr val="tx1"/>
                        </a:solidFill>
                        <a:effectLst/>
                        <a:latin typeface="+mn-lt"/>
                        <a:ea typeface="Calibri"/>
                        <a:cs typeface="+mn-cs"/>
                      </a:endParaRPr>
                    </a:p>
                  </a:txBody>
                  <a:tcPr marL="68107" marR="68107" marT="0" marB="0"/>
                </a:tc>
              </a:tr>
              <a:tr h="209683">
                <a:tc>
                  <a:txBody>
                    <a:bodyPr/>
                    <a:lstStyle/>
                    <a:p>
                      <a:pPr marL="457200" algn="justLow" rtl="0">
                        <a:lnSpc>
                          <a:spcPct val="100000"/>
                        </a:lnSpc>
                        <a:spcAft>
                          <a:spcPts val="0"/>
                        </a:spcAft>
                      </a:pPr>
                      <a:r>
                        <a:rPr lang="en-US" sz="1100" b="1" dirty="0" smtClean="0">
                          <a:solidFill>
                            <a:schemeClr val="tx1"/>
                          </a:solidFill>
                          <a:effectLst/>
                          <a:latin typeface="+mn-lt"/>
                          <a:ea typeface="Calibri"/>
                          <a:cs typeface="+mn-cs"/>
                        </a:rPr>
                        <a:t>P-value</a:t>
                      </a:r>
                    </a:p>
                  </a:txBody>
                  <a:tcPr marL="68107" marR="68107" marT="0" marB="0"/>
                </a:tc>
                <a:tc gridSpan="2">
                  <a:txBody>
                    <a:bodyPr/>
                    <a:lstStyle/>
                    <a:p>
                      <a:pPr algn="ctr" rtl="0">
                        <a:lnSpc>
                          <a:spcPct val="100000"/>
                        </a:lnSpc>
                        <a:spcAft>
                          <a:spcPts val="0"/>
                        </a:spcAft>
                      </a:pPr>
                      <a:r>
                        <a:rPr lang="en-US" sz="1100" b="1" dirty="0" smtClean="0">
                          <a:solidFill>
                            <a:schemeClr val="tx1"/>
                          </a:solidFill>
                          <a:effectLst/>
                          <a:latin typeface="+mn-lt"/>
                          <a:ea typeface="Calibri"/>
                          <a:cs typeface="+mn-cs"/>
                        </a:rPr>
                        <a:t>P=0.154</a:t>
                      </a:r>
                    </a:p>
                  </a:txBody>
                  <a:tcPr marL="68107" marR="68107" marT="0" marB="0"/>
                </a:tc>
                <a:tc hMerge="1">
                  <a:txBody>
                    <a:bodyPr/>
                    <a:lstStyle/>
                    <a:p>
                      <a:pPr algn="ctr" rtl="0">
                        <a:lnSpc>
                          <a:spcPct val="150000"/>
                        </a:lnSpc>
                        <a:spcAft>
                          <a:spcPts val="0"/>
                        </a:spcAft>
                      </a:pPr>
                      <a:endParaRPr lang="en-US" sz="1200" b="1" dirty="0">
                        <a:solidFill>
                          <a:schemeClr val="tx1"/>
                        </a:solidFill>
                        <a:effectLst/>
                        <a:latin typeface="Calibri"/>
                        <a:ea typeface="Calibri"/>
                        <a:cs typeface="Arial"/>
                      </a:endParaRPr>
                    </a:p>
                  </a:txBody>
                  <a:tcPr marL="68107" marR="68107" marT="0" marB="0"/>
                </a:tc>
                <a:tc gridSpan="2">
                  <a:txBody>
                    <a:bodyPr/>
                    <a:lstStyle/>
                    <a:p>
                      <a:pPr algn="ctr" rtl="1">
                        <a:lnSpc>
                          <a:spcPct val="100000"/>
                        </a:lnSpc>
                        <a:spcAft>
                          <a:spcPts val="0"/>
                        </a:spcAft>
                      </a:pPr>
                      <a:r>
                        <a:rPr lang="en-US" sz="1100" b="1" dirty="0" smtClean="0">
                          <a:solidFill>
                            <a:schemeClr val="tx1"/>
                          </a:solidFill>
                          <a:effectLst/>
                          <a:latin typeface="+mn-lt"/>
                          <a:ea typeface="Calibri"/>
                          <a:cs typeface="+mn-cs"/>
                        </a:rPr>
                        <a:t>P=0.120</a:t>
                      </a:r>
                      <a:endParaRPr lang="en-US" sz="1100" b="1" dirty="0">
                        <a:solidFill>
                          <a:schemeClr val="tx1"/>
                        </a:solidFill>
                        <a:effectLst/>
                        <a:latin typeface="+mn-lt"/>
                        <a:ea typeface="Calibri"/>
                        <a:cs typeface="+mn-cs"/>
                      </a:endParaRPr>
                    </a:p>
                  </a:txBody>
                  <a:tcPr marL="68107" marR="68107" marT="0" marB="0"/>
                </a:tc>
                <a:tc hMerge="1">
                  <a:txBody>
                    <a:bodyPr/>
                    <a:lstStyle/>
                    <a:p>
                      <a:pPr algn="ctr" rtl="1">
                        <a:lnSpc>
                          <a:spcPct val="150000"/>
                        </a:lnSpc>
                        <a:spcAft>
                          <a:spcPts val="0"/>
                        </a:spcAft>
                      </a:pPr>
                      <a:endParaRPr lang="en-US" sz="1200" b="1" dirty="0">
                        <a:solidFill>
                          <a:schemeClr val="tx1"/>
                        </a:solidFill>
                        <a:effectLst/>
                        <a:latin typeface="Calibri"/>
                        <a:ea typeface="Calibri"/>
                        <a:cs typeface="Arial"/>
                      </a:endParaRPr>
                    </a:p>
                  </a:txBody>
                  <a:tcPr marL="68107" marR="68107" marT="0" marB="0"/>
                </a:tc>
              </a:tr>
              <a:tr h="209683">
                <a:tc>
                  <a:txBody>
                    <a:bodyPr/>
                    <a:lstStyle/>
                    <a:p>
                      <a:pPr algn="l" rtl="0">
                        <a:lnSpc>
                          <a:spcPct val="100000"/>
                        </a:lnSpc>
                        <a:spcAft>
                          <a:spcPts val="0"/>
                        </a:spcAft>
                      </a:pPr>
                      <a:r>
                        <a:rPr lang="en-US" sz="1100" b="1" dirty="0">
                          <a:solidFill>
                            <a:schemeClr val="tx1"/>
                          </a:solidFill>
                          <a:effectLst/>
                          <a:latin typeface="+mn-lt"/>
                          <a:cs typeface="+mn-cs"/>
                        </a:rPr>
                        <a:t>Language</a:t>
                      </a:r>
                      <a:endParaRPr lang="en-US" sz="1100" b="1" dirty="0">
                        <a:solidFill>
                          <a:schemeClr val="tx1"/>
                        </a:solidFill>
                        <a:effectLst/>
                        <a:latin typeface="+mn-lt"/>
                        <a:ea typeface="Calibri"/>
                        <a:cs typeface="+mn-cs"/>
                      </a:endParaRPr>
                    </a:p>
                  </a:txBody>
                  <a:tcPr marL="64636" marR="64636" marT="0" marB="0"/>
                </a:tc>
                <a:tc>
                  <a:txBody>
                    <a:bodyPr/>
                    <a:lstStyle/>
                    <a:p>
                      <a:pPr algn="ctr"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4636" marR="64636" marT="0" marB="0"/>
                </a:tc>
                <a:tc>
                  <a:txBody>
                    <a:bodyPr/>
                    <a:lstStyle/>
                    <a:p>
                      <a:pPr algn="ctr"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4636" marR="64636" marT="0" marB="0"/>
                </a:tc>
                <a:tc>
                  <a:txBody>
                    <a:bodyPr/>
                    <a:lstStyle/>
                    <a:p>
                      <a:pPr algn="ctr"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4636" marR="64636" marT="0" marB="0"/>
                </a:tc>
                <a:tc>
                  <a:txBody>
                    <a:bodyPr/>
                    <a:lstStyle/>
                    <a:p>
                      <a:pPr algn="ctr" rtl="0">
                        <a:lnSpc>
                          <a:spcPct val="100000"/>
                        </a:lnSpc>
                        <a:spcAft>
                          <a:spcPts val="0"/>
                        </a:spcAft>
                      </a:pPr>
                      <a:r>
                        <a:rPr lang="en-US" sz="1100" b="1" dirty="0">
                          <a:solidFill>
                            <a:schemeClr val="tx1"/>
                          </a:solidFill>
                          <a:effectLst/>
                          <a:latin typeface="+mn-lt"/>
                          <a:cs typeface="+mn-cs"/>
                        </a:rPr>
                        <a:t> </a:t>
                      </a:r>
                      <a:endParaRPr lang="en-US" sz="1100" b="1" dirty="0">
                        <a:solidFill>
                          <a:schemeClr val="tx1"/>
                        </a:solidFill>
                        <a:effectLst/>
                        <a:latin typeface="+mn-lt"/>
                        <a:ea typeface="Calibri"/>
                        <a:cs typeface="+mn-cs"/>
                      </a:endParaRPr>
                    </a:p>
                  </a:txBody>
                  <a:tcPr marL="64636" marR="64636" marT="0" marB="0"/>
                </a:tc>
              </a:tr>
              <a:tr h="209683">
                <a:tc>
                  <a:txBody>
                    <a:bodyPr/>
                    <a:lstStyle/>
                    <a:p>
                      <a:pPr marL="457200" algn="justLow" rtl="0">
                        <a:lnSpc>
                          <a:spcPct val="100000"/>
                        </a:lnSpc>
                        <a:spcAft>
                          <a:spcPts val="0"/>
                        </a:spcAft>
                      </a:pPr>
                      <a:r>
                        <a:rPr lang="en-US" sz="1100" b="1">
                          <a:solidFill>
                            <a:schemeClr val="tx1"/>
                          </a:solidFill>
                          <a:effectLst/>
                          <a:latin typeface="+mn-lt"/>
                          <a:cs typeface="+mn-cs"/>
                        </a:rPr>
                        <a:t>Persian</a:t>
                      </a:r>
                      <a:endParaRPr lang="en-US" sz="1100" b="1">
                        <a:solidFill>
                          <a:schemeClr val="tx1"/>
                        </a:solidFill>
                        <a:effectLst/>
                        <a:latin typeface="+mn-lt"/>
                        <a:ea typeface="Calibri"/>
                        <a:cs typeface="+mn-cs"/>
                      </a:endParaRPr>
                    </a:p>
                  </a:txBody>
                  <a:tcPr marL="64636" marR="64636" marT="0" marB="0"/>
                </a:tc>
                <a:tc>
                  <a:txBody>
                    <a:bodyPr/>
                    <a:lstStyle/>
                    <a:p>
                      <a:pPr algn="ctr" rtl="0">
                        <a:lnSpc>
                          <a:spcPct val="100000"/>
                        </a:lnSpc>
                        <a:spcAft>
                          <a:spcPts val="0"/>
                        </a:spcAft>
                      </a:pPr>
                      <a:r>
                        <a:rPr lang="en-US" sz="1100" b="1" dirty="0" smtClean="0">
                          <a:solidFill>
                            <a:schemeClr val="tx1"/>
                          </a:solidFill>
                          <a:effectLst/>
                          <a:latin typeface="+mn-lt"/>
                          <a:cs typeface="+mn-cs"/>
                        </a:rPr>
                        <a:t>283 (36.6)</a:t>
                      </a:r>
                      <a:endParaRPr lang="en-US" sz="1100" b="1" dirty="0">
                        <a:solidFill>
                          <a:schemeClr val="tx1"/>
                        </a:solidFill>
                        <a:effectLst/>
                        <a:latin typeface="+mn-lt"/>
                        <a:ea typeface="Calibri"/>
                        <a:cs typeface="+mn-cs"/>
                      </a:endParaRPr>
                    </a:p>
                  </a:txBody>
                  <a:tcPr marL="64636" marR="64636" marT="0" marB="0"/>
                </a:tc>
                <a:tc>
                  <a:txBody>
                    <a:bodyPr/>
                    <a:lstStyle/>
                    <a:p>
                      <a:pPr algn="ctr" rtl="0">
                        <a:lnSpc>
                          <a:spcPct val="100000"/>
                        </a:lnSpc>
                        <a:spcAft>
                          <a:spcPts val="0"/>
                        </a:spcAft>
                      </a:pPr>
                      <a:r>
                        <a:rPr lang="en-US" sz="1100" b="1" dirty="0" smtClean="0">
                          <a:solidFill>
                            <a:schemeClr val="tx1"/>
                          </a:solidFill>
                          <a:effectLst/>
                          <a:latin typeface="+mn-lt"/>
                          <a:cs typeface="+mn-cs"/>
                        </a:rPr>
                        <a:t>490 (63.4)</a:t>
                      </a:r>
                      <a:endParaRPr lang="en-US" sz="1100" b="1" dirty="0">
                        <a:solidFill>
                          <a:schemeClr val="tx1"/>
                        </a:solidFill>
                        <a:effectLst/>
                        <a:latin typeface="+mn-lt"/>
                        <a:ea typeface="Calibri"/>
                        <a:cs typeface="+mn-cs"/>
                      </a:endParaRPr>
                    </a:p>
                  </a:txBody>
                  <a:tcPr marL="64636" marR="64636" marT="0" marB="0"/>
                </a:tc>
                <a:tc>
                  <a:txBody>
                    <a:bodyPr/>
                    <a:lstStyle/>
                    <a:p>
                      <a:pPr algn="ctr" rtl="0">
                        <a:lnSpc>
                          <a:spcPct val="100000"/>
                        </a:lnSpc>
                        <a:spcAft>
                          <a:spcPts val="0"/>
                        </a:spcAft>
                      </a:pPr>
                      <a:r>
                        <a:rPr lang="en-US" sz="1100" b="1" dirty="0" smtClean="0">
                          <a:solidFill>
                            <a:schemeClr val="tx1"/>
                          </a:solidFill>
                          <a:effectLst/>
                          <a:latin typeface="+mn-lt"/>
                          <a:cs typeface="+mn-cs"/>
                        </a:rPr>
                        <a:t>22(2.8)</a:t>
                      </a:r>
                      <a:endParaRPr lang="en-US" sz="1100" b="1" dirty="0">
                        <a:solidFill>
                          <a:schemeClr val="tx1"/>
                        </a:solidFill>
                        <a:effectLst/>
                        <a:latin typeface="+mn-lt"/>
                        <a:ea typeface="Calibri"/>
                        <a:cs typeface="+mn-cs"/>
                      </a:endParaRPr>
                    </a:p>
                  </a:txBody>
                  <a:tcPr marL="64636" marR="64636" marT="0" marB="0"/>
                </a:tc>
                <a:tc>
                  <a:txBody>
                    <a:bodyPr/>
                    <a:lstStyle/>
                    <a:p>
                      <a:pPr algn="ctr" rtl="0">
                        <a:lnSpc>
                          <a:spcPct val="100000"/>
                        </a:lnSpc>
                        <a:spcAft>
                          <a:spcPts val="0"/>
                        </a:spcAft>
                      </a:pPr>
                      <a:r>
                        <a:rPr lang="en-US" sz="1100" b="1" dirty="0" smtClean="0">
                          <a:solidFill>
                            <a:schemeClr val="tx1"/>
                          </a:solidFill>
                          <a:effectLst/>
                          <a:latin typeface="+mn-lt"/>
                          <a:cs typeface="+mn-cs"/>
                        </a:rPr>
                        <a:t>751(97.2)</a:t>
                      </a:r>
                      <a:endParaRPr lang="en-US" sz="1100" b="1" dirty="0">
                        <a:solidFill>
                          <a:schemeClr val="tx1"/>
                        </a:solidFill>
                        <a:effectLst/>
                        <a:latin typeface="+mn-lt"/>
                        <a:ea typeface="Calibri"/>
                        <a:cs typeface="+mn-cs"/>
                      </a:endParaRPr>
                    </a:p>
                  </a:txBody>
                  <a:tcPr marL="64636" marR="64636" marT="0" marB="0"/>
                </a:tc>
              </a:tr>
              <a:tr h="209683">
                <a:tc>
                  <a:txBody>
                    <a:bodyPr/>
                    <a:lstStyle/>
                    <a:p>
                      <a:pPr marL="457200" algn="justLow" rtl="0">
                        <a:lnSpc>
                          <a:spcPct val="100000"/>
                        </a:lnSpc>
                        <a:spcAft>
                          <a:spcPts val="0"/>
                        </a:spcAft>
                      </a:pPr>
                      <a:r>
                        <a:rPr lang="en-US" sz="1100" b="1" dirty="0">
                          <a:solidFill>
                            <a:schemeClr val="tx1"/>
                          </a:solidFill>
                          <a:effectLst/>
                          <a:latin typeface="+mn-lt"/>
                          <a:cs typeface="+mn-cs"/>
                        </a:rPr>
                        <a:t>English</a:t>
                      </a:r>
                      <a:endParaRPr lang="en-US" sz="1100" b="1" dirty="0">
                        <a:solidFill>
                          <a:schemeClr val="tx1"/>
                        </a:solidFill>
                        <a:effectLst/>
                        <a:latin typeface="+mn-lt"/>
                        <a:ea typeface="Calibri"/>
                        <a:cs typeface="+mn-cs"/>
                      </a:endParaRPr>
                    </a:p>
                  </a:txBody>
                  <a:tcPr marL="64636" marR="64636" marT="0" marB="0"/>
                </a:tc>
                <a:tc>
                  <a:txBody>
                    <a:bodyPr/>
                    <a:lstStyle/>
                    <a:p>
                      <a:pPr algn="ctr" rtl="0">
                        <a:lnSpc>
                          <a:spcPct val="100000"/>
                        </a:lnSpc>
                        <a:spcAft>
                          <a:spcPts val="0"/>
                        </a:spcAft>
                      </a:pPr>
                      <a:r>
                        <a:rPr lang="en-US" sz="1100" b="1" dirty="0" smtClean="0">
                          <a:solidFill>
                            <a:schemeClr val="tx1"/>
                          </a:solidFill>
                          <a:effectLst/>
                          <a:latin typeface="+mn-lt"/>
                          <a:cs typeface="+mn-cs"/>
                        </a:rPr>
                        <a:t>311(45.3)</a:t>
                      </a:r>
                      <a:endParaRPr lang="en-US" sz="1100" b="1" dirty="0">
                        <a:solidFill>
                          <a:schemeClr val="tx1"/>
                        </a:solidFill>
                        <a:effectLst/>
                        <a:latin typeface="+mn-lt"/>
                        <a:ea typeface="Calibri"/>
                        <a:cs typeface="+mn-cs"/>
                      </a:endParaRPr>
                    </a:p>
                  </a:txBody>
                  <a:tcPr marL="64636" marR="64636" marT="0" marB="0"/>
                </a:tc>
                <a:tc>
                  <a:txBody>
                    <a:bodyPr/>
                    <a:lstStyle/>
                    <a:p>
                      <a:pPr algn="ctr" rtl="0">
                        <a:lnSpc>
                          <a:spcPct val="100000"/>
                        </a:lnSpc>
                        <a:spcAft>
                          <a:spcPts val="0"/>
                        </a:spcAft>
                      </a:pPr>
                      <a:r>
                        <a:rPr lang="en-US" sz="1100" b="1" dirty="0" smtClean="0">
                          <a:solidFill>
                            <a:schemeClr val="tx1"/>
                          </a:solidFill>
                          <a:effectLst/>
                          <a:latin typeface="+mn-lt"/>
                          <a:cs typeface="+mn-cs"/>
                        </a:rPr>
                        <a:t>376 (54.4)</a:t>
                      </a:r>
                      <a:endParaRPr lang="en-US" sz="1100" b="1" dirty="0">
                        <a:solidFill>
                          <a:schemeClr val="tx1"/>
                        </a:solidFill>
                        <a:effectLst/>
                        <a:latin typeface="+mn-lt"/>
                        <a:ea typeface="Calibri"/>
                        <a:cs typeface="+mn-cs"/>
                      </a:endParaRPr>
                    </a:p>
                  </a:txBody>
                  <a:tcPr marL="64636" marR="64636" marT="0" marB="0"/>
                </a:tc>
                <a:tc>
                  <a:txBody>
                    <a:bodyPr/>
                    <a:lstStyle/>
                    <a:p>
                      <a:pPr algn="ctr" rtl="0">
                        <a:lnSpc>
                          <a:spcPct val="100000"/>
                        </a:lnSpc>
                        <a:spcAft>
                          <a:spcPts val="0"/>
                        </a:spcAft>
                      </a:pPr>
                      <a:r>
                        <a:rPr lang="en-US" sz="1100" b="1" dirty="0" smtClean="0">
                          <a:solidFill>
                            <a:schemeClr val="tx1"/>
                          </a:solidFill>
                          <a:effectLst/>
                          <a:latin typeface="+mn-lt"/>
                          <a:cs typeface="+mn-cs"/>
                        </a:rPr>
                        <a:t>319(46.4)</a:t>
                      </a:r>
                      <a:endParaRPr lang="en-US" sz="1100" b="1" dirty="0">
                        <a:solidFill>
                          <a:schemeClr val="tx1"/>
                        </a:solidFill>
                        <a:effectLst/>
                        <a:latin typeface="+mn-lt"/>
                        <a:ea typeface="Calibri"/>
                        <a:cs typeface="+mn-cs"/>
                      </a:endParaRPr>
                    </a:p>
                  </a:txBody>
                  <a:tcPr marL="64636" marR="64636" marT="0" marB="0"/>
                </a:tc>
                <a:tc>
                  <a:txBody>
                    <a:bodyPr/>
                    <a:lstStyle/>
                    <a:p>
                      <a:pPr algn="ctr" rtl="0">
                        <a:lnSpc>
                          <a:spcPct val="100000"/>
                        </a:lnSpc>
                        <a:spcAft>
                          <a:spcPts val="0"/>
                        </a:spcAft>
                      </a:pPr>
                      <a:r>
                        <a:rPr lang="en-US" sz="1100" b="1" dirty="0" smtClean="0">
                          <a:solidFill>
                            <a:schemeClr val="tx1"/>
                          </a:solidFill>
                          <a:effectLst/>
                          <a:latin typeface="+mn-lt"/>
                          <a:cs typeface="+mn-cs"/>
                        </a:rPr>
                        <a:t>368 (53.6)</a:t>
                      </a:r>
                      <a:endParaRPr lang="en-US" sz="1100" b="1" dirty="0">
                        <a:solidFill>
                          <a:schemeClr val="tx1"/>
                        </a:solidFill>
                        <a:effectLst/>
                        <a:latin typeface="+mn-lt"/>
                        <a:ea typeface="Calibri"/>
                        <a:cs typeface="+mn-cs"/>
                      </a:endParaRPr>
                    </a:p>
                  </a:txBody>
                  <a:tcPr marL="64636" marR="64636" marT="0" marB="0"/>
                </a:tc>
              </a:tr>
              <a:tr h="251460">
                <a:tc>
                  <a:txBody>
                    <a:bodyPr/>
                    <a:lstStyle/>
                    <a:p>
                      <a:pPr marL="457200" marR="0" indent="0" algn="justLow" defTabSz="914400" rtl="0" eaLnBrk="1" fontAlgn="auto" latinLnBrk="0" hangingPunct="1">
                        <a:lnSpc>
                          <a:spcPct val="150000"/>
                        </a:lnSpc>
                        <a:spcBef>
                          <a:spcPts val="0"/>
                        </a:spcBef>
                        <a:spcAft>
                          <a:spcPts val="0"/>
                        </a:spcAft>
                        <a:buClrTx/>
                        <a:buSzTx/>
                        <a:buFontTx/>
                        <a:buNone/>
                        <a:tabLst/>
                        <a:defRPr/>
                      </a:pPr>
                      <a:r>
                        <a:rPr lang="en-US" sz="1000" b="1" dirty="0" smtClean="0">
                          <a:solidFill>
                            <a:schemeClr val="tx1"/>
                          </a:solidFill>
                          <a:effectLst/>
                          <a:latin typeface="+mn-lt"/>
                          <a:ea typeface="Calibri"/>
                          <a:cs typeface="+mn-cs"/>
                        </a:rPr>
                        <a:t>P-value</a:t>
                      </a:r>
                    </a:p>
                  </a:txBody>
                  <a:tcPr marL="64636" marR="64636" marT="0" marB="0"/>
                </a:tc>
                <a:tc gridSpan="2">
                  <a:txBody>
                    <a:bodyPr/>
                    <a:lstStyle/>
                    <a:p>
                      <a:pPr algn="ctr" rtl="0">
                        <a:lnSpc>
                          <a:spcPct val="150000"/>
                        </a:lnSpc>
                        <a:spcAft>
                          <a:spcPts val="0"/>
                        </a:spcAft>
                      </a:pPr>
                      <a:r>
                        <a:rPr lang="en-US" sz="1100" b="1" dirty="0" smtClean="0">
                          <a:solidFill>
                            <a:schemeClr val="tx1"/>
                          </a:solidFill>
                          <a:effectLst/>
                          <a:latin typeface="+mn-lt"/>
                          <a:ea typeface="Calibri"/>
                          <a:cs typeface="+mn-cs"/>
                        </a:rPr>
                        <a:t>p&lt;0.001</a:t>
                      </a:r>
                      <a:endParaRPr lang="en-US" sz="1100" b="1" dirty="0">
                        <a:solidFill>
                          <a:schemeClr val="tx1"/>
                        </a:solidFill>
                        <a:effectLst/>
                        <a:latin typeface="+mn-lt"/>
                        <a:ea typeface="Calibri"/>
                        <a:cs typeface="+mn-cs"/>
                      </a:endParaRPr>
                    </a:p>
                  </a:txBody>
                  <a:tcPr marL="64636" marR="64636" marT="0" marB="0"/>
                </a:tc>
                <a:tc hMerge="1">
                  <a:txBody>
                    <a:bodyPr/>
                    <a:lstStyle/>
                    <a:p>
                      <a:pPr algn="ctr" rtl="0">
                        <a:lnSpc>
                          <a:spcPct val="150000"/>
                        </a:lnSpc>
                        <a:spcAft>
                          <a:spcPts val="0"/>
                        </a:spcAft>
                      </a:pPr>
                      <a:endParaRPr lang="en-US" sz="1000" b="1" dirty="0">
                        <a:solidFill>
                          <a:schemeClr val="tx1"/>
                        </a:solidFill>
                        <a:effectLst/>
                        <a:latin typeface="Calibri"/>
                        <a:ea typeface="Calibri"/>
                        <a:cs typeface="Arial"/>
                      </a:endParaRPr>
                    </a:p>
                  </a:txBody>
                  <a:tcPr marL="64636" marR="64636" marT="0" marB="0"/>
                </a:tc>
                <a:tc gridSpan="2">
                  <a:txBody>
                    <a:bodyPr/>
                    <a:lstStyle/>
                    <a:p>
                      <a:pPr algn="ctr" rtl="0">
                        <a:lnSpc>
                          <a:spcPct val="150000"/>
                        </a:lnSpc>
                        <a:spcAft>
                          <a:spcPts val="0"/>
                        </a:spcAft>
                      </a:pPr>
                      <a:r>
                        <a:rPr lang="en-US" sz="1100" b="1" dirty="0" smtClean="0">
                          <a:solidFill>
                            <a:schemeClr val="tx1"/>
                          </a:solidFill>
                          <a:effectLst/>
                          <a:latin typeface="+mn-lt"/>
                          <a:ea typeface="Calibri"/>
                          <a:cs typeface="+mn-cs"/>
                        </a:rPr>
                        <a:t>p&lt;0.001</a:t>
                      </a:r>
                    </a:p>
                  </a:txBody>
                  <a:tcPr marL="64636" marR="64636" marT="0" marB="0"/>
                </a:tc>
                <a:tc hMerge="1">
                  <a:txBody>
                    <a:bodyPr/>
                    <a:lstStyle/>
                    <a:p>
                      <a:pPr algn="ctr" rtl="0">
                        <a:lnSpc>
                          <a:spcPct val="150000"/>
                        </a:lnSpc>
                        <a:spcAft>
                          <a:spcPts val="0"/>
                        </a:spcAft>
                      </a:pPr>
                      <a:endParaRPr lang="en-US" sz="1000" b="1" dirty="0">
                        <a:solidFill>
                          <a:schemeClr val="tx1"/>
                        </a:solidFill>
                        <a:effectLst/>
                        <a:latin typeface="Calibri"/>
                        <a:ea typeface="Calibri"/>
                        <a:cs typeface="Arial"/>
                      </a:endParaRPr>
                    </a:p>
                  </a:txBody>
                  <a:tcPr marL="64636" marR="64636" marT="0" marB="0"/>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1"/>
          <p:cNvSpPr>
            <a:spLocks noGrp="1"/>
          </p:cNvSpPr>
          <p:nvPr>
            <p:ph type="sldNum" sz="quarter" idx="12"/>
          </p:nvPr>
        </p:nvSpPr>
        <p:spPr>
          <a:noFill/>
          <a:ln>
            <a:miter lim="800000"/>
            <a:headEnd/>
            <a:tailEnd/>
          </a:ln>
        </p:spPr>
        <p:txBody>
          <a:bodyPr/>
          <a:lstStyle/>
          <a:p>
            <a:fld id="{15E84B6B-06F2-4AFA-A6A2-5162BB489266}" type="slidenum">
              <a:rPr lang="en-US" altLang="fa-IR" smtClean="0"/>
              <a:pPr/>
              <a:t>16</a:t>
            </a:fld>
            <a:endParaRPr lang="en-US" altLang="fa-IR" smtClean="0">
              <a:solidFill>
                <a:schemeClr val="bg2"/>
              </a:solidFill>
            </a:endParaRPr>
          </a:p>
        </p:txBody>
      </p:sp>
      <p:sp>
        <p:nvSpPr>
          <p:cNvPr id="3" name="TextBox 2"/>
          <p:cNvSpPr txBox="1"/>
          <p:nvPr/>
        </p:nvSpPr>
        <p:spPr>
          <a:xfrm>
            <a:off x="1035050" y="457200"/>
            <a:ext cx="7772400" cy="233362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lnSpc>
                <a:spcPct val="150000"/>
              </a:lnSpc>
              <a:defRPr/>
            </a:pPr>
            <a:r>
              <a:rPr lang="en-US" sz="2800" b="1" dirty="0"/>
              <a:t> </a:t>
            </a:r>
            <a:r>
              <a:rPr lang="en-US" b="1" dirty="0"/>
              <a:t>Articles published in </a:t>
            </a:r>
            <a:r>
              <a:rPr lang="en-US" b="1" dirty="0">
                <a:solidFill>
                  <a:srgbClr val="FF0000"/>
                </a:solidFill>
              </a:rPr>
              <a:t>English</a:t>
            </a:r>
            <a:r>
              <a:rPr lang="en-US" b="1" dirty="0"/>
              <a:t> journals and journals indexed in </a:t>
            </a:r>
            <a:r>
              <a:rPr lang="en-US" b="1" dirty="0">
                <a:solidFill>
                  <a:srgbClr val="FF0000"/>
                </a:solidFill>
              </a:rPr>
              <a:t>ISI and Medline/PubMed </a:t>
            </a:r>
            <a:r>
              <a:rPr lang="en-US" b="1" dirty="0"/>
              <a:t>databases reported </a:t>
            </a:r>
            <a:r>
              <a:rPr lang="en-US" b="1" dirty="0">
                <a:solidFill>
                  <a:srgbClr val="FF0000"/>
                </a:solidFill>
              </a:rPr>
              <a:t>ethics committee approval, financial support</a:t>
            </a:r>
            <a:r>
              <a:rPr lang="en-US" b="1" dirty="0"/>
              <a:t>, and </a:t>
            </a:r>
            <a:r>
              <a:rPr lang="en-US" b="1" dirty="0">
                <a:solidFill>
                  <a:srgbClr val="FF0000"/>
                </a:solidFill>
              </a:rPr>
              <a:t>conflict of interest</a:t>
            </a:r>
            <a:r>
              <a:rPr lang="en-US" b="1" dirty="0"/>
              <a:t> significantly better than Persian journals</a:t>
            </a:r>
          </a:p>
        </p:txBody>
      </p:sp>
      <p:sp>
        <p:nvSpPr>
          <p:cNvPr id="4" name="TextBox 3"/>
          <p:cNvSpPr txBox="1"/>
          <p:nvPr/>
        </p:nvSpPr>
        <p:spPr>
          <a:xfrm>
            <a:off x="1003300" y="4340225"/>
            <a:ext cx="7772400" cy="1954213"/>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lnSpc>
                <a:spcPct val="150000"/>
              </a:lnSpc>
              <a:defRPr/>
            </a:pPr>
            <a:r>
              <a:rPr lang="en-US" sz="2800" kern="0" dirty="0">
                <a:solidFill>
                  <a:schemeClr val="tx1"/>
                </a:solidFill>
              </a:rPr>
              <a:t>May be due to more strictness of English language journals than the Persian language and because of their competition with international databases. </a:t>
            </a:r>
          </a:p>
        </p:txBody>
      </p:sp>
      <p:sp>
        <p:nvSpPr>
          <p:cNvPr id="7" name="Down Arrow 6"/>
          <p:cNvSpPr/>
          <p:nvPr/>
        </p:nvSpPr>
        <p:spPr bwMode="auto">
          <a:xfrm>
            <a:off x="4445000" y="3048000"/>
            <a:ext cx="914400" cy="1066800"/>
          </a:xfrm>
          <a:prstGeom prst="downArrow">
            <a:avLst/>
          </a:prstGeom>
          <a:ln>
            <a:headEnd type="none" w="med" len="med"/>
            <a:tailEnd type="none" w="med" len="med"/>
          </a:ln>
          <a:extLst/>
        </p:spPr>
        <p:style>
          <a:lnRef idx="2">
            <a:schemeClr val="accent2">
              <a:shade val="50000"/>
            </a:schemeClr>
          </a:lnRef>
          <a:fillRef idx="1">
            <a:schemeClr val="accent2"/>
          </a:fillRef>
          <a:effectRef idx="0">
            <a:schemeClr val="accent2"/>
          </a:effectRef>
          <a:fontRef idx="minor">
            <a:schemeClr val="lt1"/>
          </a:fontRef>
        </p:style>
        <p:txBody>
          <a:bodyPr/>
          <a:lstStyle/>
          <a:p>
            <a:pPr>
              <a:defRPr/>
            </a:pP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circle(in)">
                                      <p:cBhvr>
                                        <p:cTn id="14" dur="20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1000"/>
                                        <p:tgtEl>
                                          <p:spTgt spid="4">
                                            <p:txEl>
                                              <p:pRg st="0" end="0"/>
                                            </p:txEl>
                                          </p:spTgt>
                                        </p:tgtEl>
                                      </p:cBhvr>
                                    </p:animEffect>
                                    <p:anim calcmode="lin" valueType="num">
                                      <p:cBhvr>
                                        <p:cTn id="2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1"/>
          <p:cNvSpPr>
            <a:spLocks noGrp="1"/>
          </p:cNvSpPr>
          <p:nvPr>
            <p:ph type="sldNum" sz="quarter" idx="12"/>
          </p:nvPr>
        </p:nvSpPr>
        <p:spPr>
          <a:noFill/>
          <a:ln>
            <a:miter lim="800000"/>
            <a:headEnd/>
            <a:tailEnd/>
          </a:ln>
        </p:spPr>
        <p:txBody>
          <a:bodyPr/>
          <a:lstStyle/>
          <a:p>
            <a:fld id="{9652FEB0-19B7-4F3F-8D0C-E975B7BA9110}" type="slidenum">
              <a:rPr lang="en-US" altLang="fa-IR" smtClean="0"/>
              <a:pPr/>
              <a:t>17</a:t>
            </a:fld>
            <a:endParaRPr lang="en-US" altLang="fa-IR" smtClean="0">
              <a:solidFill>
                <a:schemeClr val="bg2"/>
              </a:solidFill>
            </a:endParaRPr>
          </a:p>
        </p:txBody>
      </p:sp>
      <p:sp>
        <p:nvSpPr>
          <p:cNvPr id="3" name="TextBox 2"/>
          <p:cNvSpPr txBox="1"/>
          <p:nvPr/>
        </p:nvSpPr>
        <p:spPr>
          <a:xfrm>
            <a:off x="914400" y="990600"/>
            <a:ext cx="7772400" cy="138430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2800" b="1" kern="0" dirty="0">
                <a:solidFill>
                  <a:srgbClr val="FF0000"/>
                </a:solidFill>
              </a:rPr>
              <a:t>Ethics committee approval </a:t>
            </a:r>
            <a:r>
              <a:rPr lang="en-US" sz="2800" kern="0" dirty="0">
                <a:solidFill>
                  <a:schemeClr val="tx1"/>
                </a:solidFill>
              </a:rPr>
              <a:t>and </a:t>
            </a:r>
            <a:r>
              <a:rPr lang="en-US" sz="2800" b="1" kern="0" dirty="0">
                <a:solidFill>
                  <a:srgbClr val="FF0000"/>
                </a:solidFill>
              </a:rPr>
              <a:t>informed consent </a:t>
            </a:r>
            <a:r>
              <a:rPr lang="en-US" sz="2800" kern="0" dirty="0">
                <a:solidFill>
                  <a:schemeClr val="tx1"/>
                </a:solidFill>
              </a:rPr>
              <a:t>were better reported in</a:t>
            </a:r>
            <a:r>
              <a:rPr lang="en-US" sz="2800" b="1" kern="0" dirty="0">
                <a:solidFill>
                  <a:schemeClr val="tx1"/>
                </a:solidFill>
              </a:rPr>
              <a:t> </a:t>
            </a:r>
            <a:r>
              <a:rPr lang="en-US" sz="2800" b="1" kern="0" dirty="0">
                <a:solidFill>
                  <a:srgbClr val="FF0000"/>
                </a:solidFill>
              </a:rPr>
              <a:t>interventional</a:t>
            </a:r>
            <a:r>
              <a:rPr lang="en-US" sz="2800" b="1" kern="0" dirty="0">
                <a:solidFill>
                  <a:schemeClr val="tx1"/>
                </a:solidFill>
              </a:rPr>
              <a:t> </a:t>
            </a:r>
            <a:r>
              <a:rPr lang="en-US" sz="2800" kern="0" dirty="0">
                <a:solidFill>
                  <a:schemeClr val="tx1"/>
                </a:solidFill>
              </a:rPr>
              <a:t>than observational studies</a:t>
            </a:r>
            <a:endParaRPr lang="en-US" sz="2800" b="1" dirty="0"/>
          </a:p>
        </p:txBody>
      </p:sp>
      <p:sp>
        <p:nvSpPr>
          <p:cNvPr id="4" name="TextBox 3"/>
          <p:cNvSpPr txBox="1"/>
          <p:nvPr/>
        </p:nvSpPr>
        <p:spPr>
          <a:xfrm>
            <a:off x="1009650" y="3733800"/>
            <a:ext cx="7772400" cy="2246313"/>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2800" kern="0" dirty="0">
                <a:solidFill>
                  <a:schemeClr val="tx1"/>
                </a:solidFill>
              </a:rPr>
              <a:t>Might have resulted from recent attention of Publication Commission of the Iranian Ministry of Health and Medical Education as well as journals’ editors in registration and publication of interventional studies. </a:t>
            </a:r>
          </a:p>
        </p:txBody>
      </p:sp>
      <p:sp>
        <p:nvSpPr>
          <p:cNvPr id="5" name="Down Arrow 4"/>
          <p:cNvSpPr/>
          <p:nvPr/>
        </p:nvSpPr>
        <p:spPr bwMode="auto">
          <a:xfrm>
            <a:off x="4495800" y="2554288"/>
            <a:ext cx="609600" cy="914400"/>
          </a:xfrm>
          <a:prstGeom prst="downArrow">
            <a:avLst/>
          </a:prstGeom>
          <a:ln>
            <a:headEnd type="none" w="med" len="med"/>
            <a:tailEnd type="none" w="med" len="med"/>
          </a:ln>
          <a:extLst/>
        </p:spPr>
        <p:style>
          <a:lnRef idx="2">
            <a:schemeClr val="accent2">
              <a:shade val="50000"/>
            </a:schemeClr>
          </a:lnRef>
          <a:fillRef idx="1">
            <a:schemeClr val="accent2"/>
          </a:fillRef>
          <a:effectRef idx="0">
            <a:schemeClr val="accent2"/>
          </a:effectRef>
          <a:fontRef idx="minor">
            <a:schemeClr val="lt1"/>
          </a:fontRef>
        </p:style>
        <p:txBody>
          <a:bodyPr/>
          <a:lstStyle/>
          <a:p>
            <a:pPr>
              <a:defRPr/>
            </a:pP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circle(in)">
                                      <p:cBhvr>
                                        <p:cTn id="1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1"/>
          <p:cNvSpPr>
            <a:spLocks noGrp="1"/>
          </p:cNvSpPr>
          <p:nvPr>
            <p:ph type="sldNum" sz="quarter" idx="12"/>
          </p:nvPr>
        </p:nvSpPr>
        <p:spPr>
          <a:noFill/>
          <a:ln>
            <a:miter lim="800000"/>
            <a:headEnd/>
            <a:tailEnd/>
          </a:ln>
        </p:spPr>
        <p:txBody>
          <a:bodyPr/>
          <a:lstStyle/>
          <a:p>
            <a:fld id="{33DDEFCB-5161-4EAE-B671-368013729C2F}" type="slidenum">
              <a:rPr lang="en-US" altLang="fa-IR" smtClean="0"/>
              <a:pPr/>
              <a:t>18</a:t>
            </a:fld>
            <a:endParaRPr lang="en-US" altLang="fa-IR" smtClean="0">
              <a:solidFill>
                <a:schemeClr val="bg2"/>
              </a:solidFill>
            </a:endParaRPr>
          </a:p>
        </p:txBody>
      </p:sp>
      <p:sp>
        <p:nvSpPr>
          <p:cNvPr id="3" name="TextBox 2"/>
          <p:cNvSpPr txBox="1"/>
          <p:nvPr/>
        </p:nvSpPr>
        <p:spPr>
          <a:xfrm>
            <a:off x="914400" y="990600"/>
            <a:ext cx="7772400" cy="138430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2800" b="1" kern="0" dirty="0">
                <a:solidFill>
                  <a:srgbClr val="FF0000"/>
                </a:solidFill>
              </a:rPr>
              <a:t> </a:t>
            </a:r>
            <a:r>
              <a:rPr lang="en-US" sz="2800" b="1" kern="0" dirty="0">
                <a:solidFill>
                  <a:schemeClr val="tx1"/>
                </a:solidFill>
              </a:rPr>
              <a:t>The </a:t>
            </a:r>
            <a:r>
              <a:rPr lang="en-US" sz="2800" b="1" kern="0" dirty="0">
                <a:solidFill>
                  <a:srgbClr val="FF0000"/>
                </a:solidFill>
              </a:rPr>
              <a:t>location of study</a:t>
            </a:r>
            <a:r>
              <a:rPr lang="en-US" sz="2800" b="1" kern="0" dirty="0">
                <a:solidFill>
                  <a:schemeClr val="tx1"/>
                </a:solidFill>
              </a:rPr>
              <a:t> was associated with the </a:t>
            </a:r>
            <a:r>
              <a:rPr lang="en-US" sz="2800" b="1" dirty="0">
                <a:solidFill>
                  <a:srgbClr val="FF0000"/>
                </a:solidFill>
              </a:rPr>
              <a:t>ethics committee approval </a:t>
            </a:r>
            <a:r>
              <a:rPr lang="en-US" sz="2800" b="1" dirty="0">
                <a:solidFill>
                  <a:schemeClr val="tx1"/>
                </a:solidFill>
              </a:rPr>
              <a:t>and </a:t>
            </a:r>
            <a:r>
              <a:rPr lang="en-US" sz="2800" b="1" dirty="0">
                <a:solidFill>
                  <a:srgbClr val="FF0000"/>
                </a:solidFill>
              </a:rPr>
              <a:t>conflict of interest </a:t>
            </a:r>
            <a:r>
              <a:rPr lang="en-US" sz="2800" b="1" kern="0" dirty="0">
                <a:solidFill>
                  <a:schemeClr val="tx1"/>
                </a:solidFill>
              </a:rPr>
              <a:t>documentation rate </a:t>
            </a:r>
            <a:endParaRPr lang="en-US" sz="2800" b="1" dirty="0">
              <a:solidFill>
                <a:schemeClr val="tx1"/>
              </a:solidFill>
            </a:endParaRPr>
          </a:p>
        </p:txBody>
      </p:sp>
      <p:sp>
        <p:nvSpPr>
          <p:cNvPr id="4" name="TextBox 3"/>
          <p:cNvSpPr txBox="1"/>
          <p:nvPr/>
        </p:nvSpPr>
        <p:spPr>
          <a:xfrm>
            <a:off x="1009650" y="3733800"/>
            <a:ext cx="7772400" cy="138430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2800" dirty="0"/>
              <a:t>This may suggest a lack of education among Iranian authors and less attention to this issue in Iranian journals.</a:t>
            </a:r>
          </a:p>
        </p:txBody>
      </p:sp>
      <p:sp>
        <p:nvSpPr>
          <p:cNvPr id="5" name="Down Arrow 4"/>
          <p:cNvSpPr/>
          <p:nvPr/>
        </p:nvSpPr>
        <p:spPr bwMode="auto">
          <a:xfrm>
            <a:off x="4495800" y="2590800"/>
            <a:ext cx="609600" cy="914400"/>
          </a:xfrm>
          <a:prstGeom prst="downArrow">
            <a:avLst/>
          </a:prstGeom>
          <a:ln>
            <a:headEnd type="none" w="med" len="med"/>
            <a:tailEnd type="none" w="med" len="med"/>
          </a:ln>
          <a:extLst/>
        </p:spPr>
        <p:style>
          <a:lnRef idx="2">
            <a:schemeClr val="accent2">
              <a:shade val="50000"/>
            </a:schemeClr>
          </a:lnRef>
          <a:fillRef idx="1">
            <a:schemeClr val="accent2"/>
          </a:fillRef>
          <a:effectRef idx="0">
            <a:schemeClr val="accent2"/>
          </a:effectRef>
          <a:fontRef idx="minor">
            <a:schemeClr val="lt1"/>
          </a:fontRef>
        </p:style>
        <p:txBody>
          <a:bodyPr/>
          <a:lstStyle/>
          <a:p>
            <a:pPr>
              <a:defRPr/>
            </a:pPr>
            <a:endParaRPr lang="en-US">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circle(in)">
                                      <p:cBhvr>
                                        <p:cTn id="1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1"/>
          <p:cNvSpPr>
            <a:spLocks noGrp="1"/>
          </p:cNvSpPr>
          <p:nvPr>
            <p:ph type="sldNum" sz="quarter" idx="12"/>
          </p:nvPr>
        </p:nvSpPr>
        <p:spPr>
          <a:noFill/>
          <a:ln>
            <a:miter lim="800000"/>
            <a:headEnd/>
            <a:tailEnd/>
          </a:ln>
        </p:spPr>
        <p:txBody>
          <a:bodyPr/>
          <a:lstStyle/>
          <a:p>
            <a:fld id="{9E71B736-6CE3-48F3-BB5C-7A6FFFBF84AE}" type="slidenum">
              <a:rPr lang="en-US" altLang="fa-IR" smtClean="0"/>
              <a:pPr/>
              <a:t>19</a:t>
            </a:fld>
            <a:endParaRPr lang="en-US" altLang="fa-IR" smtClean="0">
              <a:solidFill>
                <a:schemeClr val="bg2"/>
              </a:solidFill>
            </a:endParaRPr>
          </a:p>
        </p:txBody>
      </p:sp>
      <p:sp>
        <p:nvSpPr>
          <p:cNvPr id="3" name="TextBox 2"/>
          <p:cNvSpPr txBox="1"/>
          <p:nvPr/>
        </p:nvSpPr>
        <p:spPr>
          <a:xfrm>
            <a:off x="914400" y="990600"/>
            <a:ext cx="7772400" cy="1816100"/>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2800" b="1" kern="0" dirty="0">
                <a:solidFill>
                  <a:srgbClr val="FF0000"/>
                </a:solidFill>
              </a:rPr>
              <a:t> </a:t>
            </a:r>
            <a:r>
              <a:rPr lang="en-US" sz="2800" b="1" kern="0" dirty="0">
                <a:solidFill>
                  <a:schemeClr val="tx1"/>
                </a:solidFill>
              </a:rPr>
              <a:t>There was a significant association between </a:t>
            </a:r>
            <a:r>
              <a:rPr lang="en-US" sz="2800" b="1" dirty="0">
                <a:solidFill>
                  <a:srgbClr val="FF0000"/>
                </a:solidFill>
              </a:rPr>
              <a:t>ethics committee approval, financial support</a:t>
            </a:r>
            <a:r>
              <a:rPr lang="en-US" sz="2800" b="1" dirty="0"/>
              <a:t>, and </a:t>
            </a:r>
            <a:r>
              <a:rPr lang="en-US" sz="2800" b="1" dirty="0">
                <a:solidFill>
                  <a:srgbClr val="FF0000"/>
                </a:solidFill>
              </a:rPr>
              <a:t>conflict of interest</a:t>
            </a:r>
            <a:r>
              <a:rPr lang="en-US" sz="2800" b="1" dirty="0"/>
              <a:t> </a:t>
            </a:r>
            <a:r>
              <a:rPr lang="en-US" sz="2800" b="1" kern="0" dirty="0">
                <a:solidFill>
                  <a:schemeClr val="tx1"/>
                </a:solidFill>
              </a:rPr>
              <a:t>documentation rate and year of publication</a:t>
            </a:r>
            <a:endParaRPr lang="en-US" sz="2800" b="1" dirty="0">
              <a:solidFill>
                <a:schemeClr val="tx1"/>
              </a:solidFill>
            </a:endParaRPr>
          </a:p>
        </p:txBody>
      </p:sp>
      <p:sp>
        <p:nvSpPr>
          <p:cNvPr id="4" name="TextBox 3"/>
          <p:cNvSpPr txBox="1"/>
          <p:nvPr/>
        </p:nvSpPr>
        <p:spPr>
          <a:xfrm>
            <a:off x="1009650" y="4267200"/>
            <a:ext cx="7772400" cy="954088"/>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a:defRPr/>
            </a:pPr>
            <a:r>
              <a:rPr lang="en-US" sz="2800" dirty="0"/>
              <a:t>We found evidence of improvement over time in </a:t>
            </a:r>
            <a:r>
              <a:rPr lang="en-US" sz="2800"/>
              <a:t>these </a:t>
            </a:r>
            <a:r>
              <a:rPr lang="en-US" sz="2800" smtClean="0"/>
              <a:t>items</a:t>
            </a:r>
            <a:endParaRPr lang="en-US" sz="2800" dirty="0"/>
          </a:p>
        </p:txBody>
      </p:sp>
      <p:sp>
        <p:nvSpPr>
          <p:cNvPr id="5" name="Down Arrow 4"/>
          <p:cNvSpPr/>
          <p:nvPr/>
        </p:nvSpPr>
        <p:spPr bwMode="auto">
          <a:xfrm>
            <a:off x="4591050" y="3124200"/>
            <a:ext cx="609600" cy="914400"/>
          </a:xfrm>
          <a:prstGeom prst="downArrow">
            <a:avLst/>
          </a:prstGeom>
          <a:ln>
            <a:headEnd type="none" w="med" len="med"/>
            <a:tailEnd type="none" w="med" len="med"/>
          </a:ln>
          <a:extLst/>
        </p:spPr>
        <p:style>
          <a:lnRef idx="2">
            <a:schemeClr val="accent2">
              <a:shade val="50000"/>
            </a:schemeClr>
          </a:lnRef>
          <a:fillRef idx="1">
            <a:schemeClr val="accent2"/>
          </a:fillRef>
          <a:effectRef idx="0">
            <a:schemeClr val="accent2"/>
          </a:effectRef>
          <a:fontRef idx="minor">
            <a:schemeClr val="lt1"/>
          </a:fontRef>
        </p:style>
        <p:txBody>
          <a:bodyPr/>
          <a:lstStyle/>
          <a:p>
            <a:pPr>
              <a:defRPr/>
            </a:pPr>
            <a:endParaRPr lang="en-US">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9"/>
          <p:cNvSpPr>
            <a:spLocks noGrp="1" noChangeArrowheads="1"/>
          </p:cNvSpPr>
          <p:nvPr>
            <p:ph type="sldNum" sz="quarter" idx="12"/>
          </p:nvPr>
        </p:nvSpPr>
        <p:spPr>
          <a:noFill/>
          <a:ln>
            <a:miter lim="800000"/>
            <a:headEnd/>
            <a:tailEnd/>
          </a:ln>
        </p:spPr>
        <p:txBody>
          <a:bodyPr/>
          <a:lstStyle/>
          <a:p>
            <a:fld id="{D0CE488F-D764-4524-A143-171CE2AFDB0F}" type="slidenum">
              <a:rPr lang="en-US" altLang="fa-IR" smtClean="0"/>
              <a:pPr/>
              <a:t>2</a:t>
            </a:fld>
            <a:endParaRPr lang="en-US" altLang="fa-IR" smtClean="0"/>
          </a:p>
        </p:txBody>
      </p:sp>
      <p:sp>
        <p:nvSpPr>
          <p:cNvPr id="4099" name="Rectangle 2"/>
          <p:cNvSpPr>
            <a:spLocks noGrp="1" noChangeArrowheads="1"/>
          </p:cNvSpPr>
          <p:nvPr>
            <p:ph type="ctrTitle"/>
          </p:nvPr>
        </p:nvSpPr>
        <p:spPr>
          <a:xfrm>
            <a:off x="1066800" y="1219200"/>
            <a:ext cx="7772400" cy="1143000"/>
          </a:xfrm>
        </p:spPr>
        <p:txBody>
          <a:bodyPr/>
          <a:lstStyle/>
          <a:p>
            <a:r>
              <a:rPr lang="en-US" altLang="fa-IR" sz="4000" b="1" dirty="0" smtClean="0">
                <a:solidFill>
                  <a:srgbClr val="333399"/>
                </a:solidFill>
              </a:rPr>
              <a:t>Reporting of Ethical Issues in Human Subject Articles Published in Iranian Medical Journals during 2009-2013</a:t>
            </a:r>
          </a:p>
        </p:txBody>
      </p:sp>
      <p:sp>
        <p:nvSpPr>
          <p:cNvPr id="116739" name="Rectangle 3"/>
          <p:cNvSpPr>
            <a:spLocks noGrp="1" noChangeArrowheads="1"/>
          </p:cNvSpPr>
          <p:nvPr>
            <p:ph type="subTitle" idx="1"/>
          </p:nvPr>
        </p:nvSpPr>
        <p:spPr>
          <a:xfrm>
            <a:off x="1647825" y="3505200"/>
            <a:ext cx="6400800" cy="2133600"/>
          </a:xfrm>
        </p:spPr>
        <p:txBody>
          <a:bodyPr/>
          <a:lstStyle/>
          <a:p>
            <a:pPr eaLnBrk="1" hangingPunct="1">
              <a:spcBef>
                <a:spcPct val="0"/>
              </a:spcBef>
              <a:buClrTx/>
              <a:buSzTx/>
              <a:defRPr/>
            </a:pPr>
            <a:r>
              <a:rPr kumimoji="0" lang="en-US" sz="2000" b="1" kern="1200" dirty="0" err="1" smtClean="0">
                <a:solidFill>
                  <a:prstClr val="black"/>
                </a:solidFill>
                <a:cs typeface="Times New Roman" pitchFamily="18" charset="0"/>
              </a:rPr>
              <a:t>Behrooz</a:t>
            </a:r>
            <a:r>
              <a:rPr kumimoji="0" lang="en-US" sz="2000" b="1" kern="1200" dirty="0" smtClean="0">
                <a:solidFill>
                  <a:prstClr val="black"/>
                </a:solidFill>
                <a:cs typeface="Times New Roman" pitchFamily="18" charset="0"/>
              </a:rPr>
              <a:t> </a:t>
            </a:r>
            <a:r>
              <a:rPr kumimoji="0" lang="en-US" sz="2000" b="1" kern="1200" dirty="0" err="1" smtClean="0">
                <a:solidFill>
                  <a:prstClr val="black"/>
                </a:solidFill>
                <a:cs typeface="Times New Roman" pitchFamily="18" charset="0"/>
              </a:rPr>
              <a:t>Astaneh</a:t>
            </a:r>
            <a:r>
              <a:rPr kumimoji="0" lang="en-US" sz="2000" b="1" kern="1200" dirty="0" smtClean="0">
                <a:solidFill>
                  <a:prstClr val="black"/>
                </a:solidFill>
                <a:cs typeface="Times New Roman" pitchFamily="18" charset="0"/>
              </a:rPr>
              <a:t> </a:t>
            </a:r>
            <a:r>
              <a:rPr kumimoji="0" lang="en-US" sz="1400" i="1" kern="1200" dirty="0" smtClean="0">
                <a:solidFill>
                  <a:prstClr val="black"/>
                </a:solidFill>
                <a:cs typeface="Times New Roman" pitchFamily="18" charset="0"/>
              </a:rPr>
              <a:t>MD</a:t>
            </a:r>
            <a:r>
              <a:rPr kumimoji="0" lang="en-US" sz="2000" kern="1200" dirty="0" smtClean="0">
                <a:solidFill>
                  <a:prstClr val="black"/>
                </a:solidFill>
                <a:cs typeface="Times New Roman" pitchFamily="18" charset="0"/>
              </a:rPr>
              <a:t>,</a:t>
            </a:r>
            <a:r>
              <a:rPr kumimoji="0" lang="en-US" sz="2000" b="1" kern="1200" dirty="0" smtClean="0">
                <a:solidFill>
                  <a:prstClr val="black"/>
                </a:solidFill>
                <a:cs typeface="Times New Roman" pitchFamily="18" charset="0"/>
              </a:rPr>
              <a:t> </a:t>
            </a:r>
            <a:r>
              <a:rPr lang="en-US" sz="1400" i="1" dirty="0">
                <a:solidFill>
                  <a:schemeClr val="tx1"/>
                </a:solidFill>
              </a:rPr>
              <a:t>Founder and </a:t>
            </a:r>
            <a:r>
              <a:rPr lang="en-US" sz="1400" i="1" dirty="0" smtClean="0">
                <a:solidFill>
                  <a:schemeClr val="tx1"/>
                </a:solidFill>
              </a:rPr>
              <a:t>Head of </a:t>
            </a:r>
            <a:r>
              <a:rPr lang="en-US" sz="1400" i="1" dirty="0">
                <a:solidFill>
                  <a:schemeClr val="tx1"/>
                </a:solidFill>
              </a:rPr>
              <a:t>Medical Journalism Department</a:t>
            </a:r>
            <a:r>
              <a:rPr kumimoji="0" lang="en-US" sz="1400" b="1" i="1" kern="1200" dirty="0" smtClean="0">
                <a:solidFill>
                  <a:schemeClr val="tx1"/>
                </a:solidFill>
                <a:cs typeface="Times New Roman" pitchFamily="18" charset="0"/>
              </a:rPr>
              <a:t> </a:t>
            </a:r>
          </a:p>
          <a:p>
            <a:pPr eaLnBrk="1" hangingPunct="1">
              <a:spcBef>
                <a:spcPct val="0"/>
              </a:spcBef>
              <a:buClrTx/>
              <a:buSzTx/>
              <a:defRPr/>
            </a:pPr>
            <a:r>
              <a:rPr kumimoji="0" lang="en-US" sz="2000" b="1" kern="1200" dirty="0" err="1" smtClean="0">
                <a:solidFill>
                  <a:prstClr val="black"/>
                </a:solidFill>
                <a:cs typeface="Times New Roman" pitchFamily="18" charset="0"/>
              </a:rPr>
              <a:t>Parisa</a:t>
            </a:r>
            <a:r>
              <a:rPr kumimoji="0" lang="en-US" sz="2000" b="1" kern="1200" dirty="0" smtClean="0">
                <a:solidFill>
                  <a:prstClr val="black"/>
                </a:solidFill>
                <a:cs typeface="Times New Roman" pitchFamily="18" charset="0"/>
              </a:rPr>
              <a:t> </a:t>
            </a:r>
            <a:r>
              <a:rPr kumimoji="0" lang="en-US" sz="2000" b="1" kern="1200" dirty="0" err="1" smtClean="0">
                <a:solidFill>
                  <a:prstClr val="black"/>
                </a:solidFill>
                <a:cs typeface="Times New Roman" pitchFamily="18" charset="0"/>
              </a:rPr>
              <a:t>Khani</a:t>
            </a:r>
            <a:r>
              <a:rPr kumimoji="0" lang="en-US" sz="2000" b="1" kern="1200" dirty="0" smtClean="0">
                <a:solidFill>
                  <a:prstClr val="black"/>
                </a:solidFill>
                <a:cs typeface="Times New Roman" pitchFamily="18" charset="0"/>
              </a:rPr>
              <a:t> </a:t>
            </a:r>
            <a:r>
              <a:rPr kumimoji="0" lang="en-US" sz="1400" i="1" kern="1200" dirty="0" smtClean="0">
                <a:solidFill>
                  <a:prstClr val="black"/>
                </a:solidFill>
                <a:cs typeface="Times New Roman" pitchFamily="18" charset="0"/>
              </a:rPr>
              <a:t>MD, MSc candidate of </a:t>
            </a:r>
            <a:r>
              <a:rPr kumimoji="0" lang="en-US" sz="1400" i="1" kern="1200" smtClean="0">
                <a:solidFill>
                  <a:prstClr val="black"/>
                </a:solidFill>
                <a:cs typeface="Times New Roman" pitchFamily="18" charset="0"/>
              </a:rPr>
              <a:t>medical </a:t>
            </a:r>
            <a:r>
              <a:rPr kumimoji="0" lang="en-US" sz="1400" i="1" kern="1200" smtClean="0">
                <a:solidFill>
                  <a:prstClr val="black"/>
                </a:solidFill>
                <a:cs typeface="Times New Roman" pitchFamily="18" charset="0"/>
              </a:rPr>
              <a:t>journalism</a:t>
            </a:r>
            <a:endParaRPr kumimoji="0" lang="en-US" sz="1400" i="1" kern="1200" dirty="0" smtClean="0">
              <a:solidFill>
                <a:prstClr val="black"/>
              </a:solidFill>
              <a:cs typeface="Times New Roman" pitchFamily="18" charset="0"/>
            </a:endParaRPr>
          </a:p>
          <a:p>
            <a:pPr algn="l" eaLnBrk="1" hangingPunct="1">
              <a:spcBef>
                <a:spcPct val="0"/>
              </a:spcBef>
              <a:buClrTx/>
              <a:buSzTx/>
              <a:defRPr/>
            </a:pPr>
            <a:endParaRPr kumimoji="0" lang="en-US" sz="2000" b="1" kern="1200" dirty="0" smtClean="0">
              <a:solidFill>
                <a:prstClr val="black"/>
              </a:solidFill>
              <a:cs typeface="Times New Roman" pitchFamily="18" charset="0"/>
            </a:endParaRPr>
          </a:p>
          <a:p>
            <a:pPr eaLnBrk="1" hangingPunct="1">
              <a:spcBef>
                <a:spcPct val="0"/>
              </a:spcBef>
              <a:buClrTx/>
              <a:buSzTx/>
              <a:defRPr/>
            </a:pPr>
            <a:r>
              <a:rPr kumimoji="0" lang="en-US" sz="1400" i="1" kern="1200" dirty="0" smtClean="0">
                <a:solidFill>
                  <a:prstClr val="black"/>
                </a:solidFill>
                <a:latin typeface="Arial" pitchFamily="34" charset="0"/>
                <a:cs typeface="Arial" pitchFamily="34" charset="0"/>
              </a:rPr>
              <a:t>Medical Journalism Department, Shiraz University of Medical Sciences, Shiraz, Iran.</a:t>
            </a:r>
          </a:p>
          <a:p>
            <a:pPr eaLnBrk="1" hangingPunct="1">
              <a:spcBef>
                <a:spcPct val="0"/>
              </a:spcBef>
              <a:buClrTx/>
              <a:buSzTx/>
              <a:defRPr/>
            </a:pPr>
            <a:endParaRPr kumimoji="0" lang="en-US" sz="1400" i="1" kern="1200" dirty="0" smtClean="0">
              <a:solidFill>
                <a:prstClr val="black"/>
              </a:solidFill>
              <a:latin typeface="Arial" pitchFamily="34" charset="0"/>
              <a:cs typeface="Arial" pitchFamily="34" charset="0"/>
            </a:endParaRPr>
          </a:p>
          <a:p>
            <a:pPr eaLnBrk="1" hangingPunct="1">
              <a:spcBef>
                <a:spcPct val="0"/>
              </a:spcBef>
              <a:buClrTx/>
              <a:buSzTx/>
              <a:defRPr/>
            </a:pPr>
            <a:r>
              <a:rPr kumimoji="0" lang="en-US" sz="1400" i="1" kern="1200" dirty="0" smtClean="0">
                <a:solidFill>
                  <a:prstClr val="black"/>
                </a:solidFill>
                <a:latin typeface="Arial" pitchFamily="34" charset="0"/>
                <a:cs typeface="Arial" pitchFamily="34" charset="0"/>
              </a:rPr>
              <a:t>Research and Clinical Center for Infertility, </a:t>
            </a:r>
            <a:r>
              <a:rPr kumimoji="0" lang="en-US" sz="1400" i="1" kern="1200" dirty="0" err="1" smtClean="0">
                <a:solidFill>
                  <a:prstClr val="black"/>
                </a:solidFill>
                <a:latin typeface="Arial" pitchFamily="34" charset="0"/>
                <a:cs typeface="Arial" pitchFamily="34" charset="0"/>
              </a:rPr>
              <a:t>Shahid</a:t>
            </a:r>
            <a:r>
              <a:rPr kumimoji="0" lang="en-US" sz="1400" i="1" kern="1200" dirty="0" smtClean="0">
                <a:solidFill>
                  <a:prstClr val="black"/>
                </a:solidFill>
                <a:latin typeface="Arial" pitchFamily="34" charset="0"/>
                <a:cs typeface="Arial" pitchFamily="34" charset="0"/>
              </a:rPr>
              <a:t> </a:t>
            </a:r>
            <a:r>
              <a:rPr kumimoji="0" lang="en-US" sz="1400" i="1" kern="1200" dirty="0" err="1" smtClean="0">
                <a:solidFill>
                  <a:prstClr val="black"/>
                </a:solidFill>
                <a:latin typeface="Arial" pitchFamily="34" charset="0"/>
                <a:cs typeface="Arial" pitchFamily="34" charset="0"/>
              </a:rPr>
              <a:t>Sadoughi</a:t>
            </a:r>
            <a:r>
              <a:rPr kumimoji="0" lang="en-US" sz="1400" i="1" kern="1200" dirty="0" smtClean="0">
                <a:solidFill>
                  <a:prstClr val="black"/>
                </a:solidFill>
                <a:latin typeface="Arial" pitchFamily="34" charset="0"/>
                <a:cs typeface="Arial" pitchFamily="34" charset="0"/>
              </a:rPr>
              <a:t> University of Medical Sciences, Yazd, Iran.</a:t>
            </a:r>
            <a:endParaRPr kumimoji="0" lang="en-US" sz="1400" i="1" kern="1200" dirty="0">
              <a:solidFill>
                <a:prstClr val="black"/>
              </a:solidFill>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fade">
                                      <p:cBhvr>
                                        <p:cTn id="7" dur="1000"/>
                                        <p:tgtEl>
                                          <p:spTgt spid="4099"/>
                                        </p:tgtEl>
                                      </p:cBhvr>
                                    </p:animEffect>
                                    <p:anim calcmode="lin" valueType="num">
                                      <p:cBhvr>
                                        <p:cTn id="8" dur="1000" fill="hold"/>
                                        <p:tgtEl>
                                          <p:spTgt spid="4099"/>
                                        </p:tgtEl>
                                        <p:attrNameLst>
                                          <p:attrName>ppt_x</p:attrName>
                                        </p:attrNameLst>
                                      </p:cBhvr>
                                      <p:tavLst>
                                        <p:tav tm="0">
                                          <p:val>
                                            <p:strVal val="#ppt_x"/>
                                          </p:val>
                                        </p:tav>
                                        <p:tav tm="100000">
                                          <p:val>
                                            <p:strVal val="#ppt_x"/>
                                          </p:val>
                                        </p:tav>
                                      </p:tavLst>
                                    </p:anim>
                                    <p:anim calcmode="lin" valueType="num">
                                      <p:cBhvr>
                                        <p:cTn id="9" dur="1000" fill="hold"/>
                                        <p:tgtEl>
                                          <p:spTgt spid="409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16739">
                                            <p:txEl>
                                              <p:pRg st="0" end="0"/>
                                            </p:txEl>
                                          </p:spTgt>
                                        </p:tgtEl>
                                        <p:attrNameLst>
                                          <p:attrName>style.visibility</p:attrName>
                                        </p:attrNameLst>
                                      </p:cBhvr>
                                      <p:to>
                                        <p:strVal val="visible"/>
                                      </p:to>
                                    </p:set>
                                    <p:animEffect transition="in" filter="fade">
                                      <p:cBhvr>
                                        <p:cTn id="14" dur="1000"/>
                                        <p:tgtEl>
                                          <p:spTgt spid="116739">
                                            <p:txEl>
                                              <p:pRg st="0" end="0"/>
                                            </p:txEl>
                                          </p:spTgt>
                                        </p:tgtEl>
                                      </p:cBhvr>
                                    </p:animEffect>
                                    <p:anim calcmode="lin" valueType="num">
                                      <p:cBhvr>
                                        <p:cTn id="15" dur="1000" fill="hold"/>
                                        <p:tgtEl>
                                          <p:spTgt spid="11673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16739">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116739">
                                            <p:txEl>
                                              <p:pRg st="1" end="1"/>
                                            </p:txEl>
                                          </p:spTgt>
                                        </p:tgtEl>
                                        <p:attrNameLst>
                                          <p:attrName>style.visibility</p:attrName>
                                        </p:attrNameLst>
                                      </p:cBhvr>
                                      <p:to>
                                        <p:strVal val="visible"/>
                                      </p:to>
                                    </p:set>
                                    <p:animEffect transition="in" filter="fade">
                                      <p:cBhvr>
                                        <p:cTn id="19" dur="1000"/>
                                        <p:tgtEl>
                                          <p:spTgt spid="116739">
                                            <p:txEl>
                                              <p:pRg st="1" end="1"/>
                                            </p:txEl>
                                          </p:spTgt>
                                        </p:tgtEl>
                                      </p:cBhvr>
                                    </p:animEffect>
                                    <p:anim calcmode="lin" valueType="num">
                                      <p:cBhvr>
                                        <p:cTn id="20" dur="1000" fill="hold"/>
                                        <p:tgtEl>
                                          <p:spTgt spid="116739">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116739">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116739">
                                            <p:txEl>
                                              <p:pRg st="3" end="3"/>
                                            </p:txEl>
                                          </p:spTgt>
                                        </p:tgtEl>
                                        <p:attrNameLst>
                                          <p:attrName>style.visibility</p:attrName>
                                        </p:attrNameLst>
                                      </p:cBhvr>
                                      <p:to>
                                        <p:strVal val="visible"/>
                                      </p:to>
                                    </p:set>
                                    <p:animEffect transition="in" filter="fade">
                                      <p:cBhvr>
                                        <p:cTn id="24" dur="1000"/>
                                        <p:tgtEl>
                                          <p:spTgt spid="116739">
                                            <p:txEl>
                                              <p:pRg st="3" end="3"/>
                                            </p:txEl>
                                          </p:spTgt>
                                        </p:tgtEl>
                                      </p:cBhvr>
                                    </p:animEffect>
                                    <p:anim calcmode="lin" valueType="num">
                                      <p:cBhvr>
                                        <p:cTn id="25" dur="1000" fill="hold"/>
                                        <p:tgtEl>
                                          <p:spTgt spid="116739">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116739">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116739">
                                            <p:txEl>
                                              <p:pRg st="5" end="5"/>
                                            </p:txEl>
                                          </p:spTgt>
                                        </p:tgtEl>
                                        <p:attrNameLst>
                                          <p:attrName>style.visibility</p:attrName>
                                        </p:attrNameLst>
                                      </p:cBhvr>
                                      <p:to>
                                        <p:strVal val="visible"/>
                                      </p:to>
                                    </p:set>
                                    <p:animEffect transition="in" filter="fade">
                                      <p:cBhvr>
                                        <p:cTn id="29" dur="1000"/>
                                        <p:tgtEl>
                                          <p:spTgt spid="116739">
                                            <p:txEl>
                                              <p:pRg st="5" end="5"/>
                                            </p:txEl>
                                          </p:spTgt>
                                        </p:tgtEl>
                                      </p:cBhvr>
                                    </p:animEffect>
                                    <p:anim calcmode="lin" valueType="num">
                                      <p:cBhvr>
                                        <p:cTn id="30" dur="1000" fill="hold"/>
                                        <p:tgtEl>
                                          <p:spTgt spid="116739">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11673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3"/>
          <p:cNvSpPr>
            <a:spLocks noGrp="1"/>
          </p:cNvSpPr>
          <p:nvPr>
            <p:ph type="sldNum" sz="quarter" idx="12"/>
          </p:nvPr>
        </p:nvSpPr>
        <p:spPr>
          <a:noFill/>
          <a:ln>
            <a:miter lim="800000"/>
            <a:headEnd/>
            <a:tailEnd/>
          </a:ln>
        </p:spPr>
        <p:txBody>
          <a:bodyPr/>
          <a:lstStyle/>
          <a:p>
            <a:fld id="{3BCA3EB3-2A9F-4BA9-AA3A-967032C6DBE2}" type="slidenum">
              <a:rPr lang="en-US" altLang="fa-IR" smtClean="0"/>
              <a:pPr/>
              <a:t>20</a:t>
            </a:fld>
            <a:endParaRPr lang="en-US" altLang="fa-IR" smtClean="0">
              <a:solidFill>
                <a:schemeClr val="bg2"/>
              </a:solidFill>
            </a:endParaRPr>
          </a:p>
        </p:txBody>
      </p:sp>
      <p:graphicFrame>
        <p:nvGraphicFramePr>
          <p:cNvPr id="5" name="Table 4"/>
          <p:cNvGraphicFramePr>
            <a:graphicFrameLocks noGrp="1"/>
          </p:cNvGraphicFramePr>
          <p:nvPr/>
        </p:nvGraphicFramePr>
        <p:xfrm>
          <a:off x="1143000" y="1066800"/>
          <a:ext cx="7620000" cy="5566396"/>
        </p:xfrm>
        <a:graphic>
          <a:graphicData uri="http://schemas.openxmlformats.org/drawingml/2006/table">
            <a:tbl>
              <a:tblPr firstRow="1" bandRow="1">
                <a:tableStyleId>{5C22544A-7EE6-4342-B048-85BDC9FD1C3A}</a:tableStyleId>
              </a:tblPr>
              <a:tblGrid>
                <a:gridCol w="1600200"/>
                <a:gridCol w="3886200"/>
                <a:gridCol w="1066800"/>
                <a:gridCol w="1066800"/>
              </a:tblGrid>
              <a:tr h="577222">
                <a:tc>
                  <a:txBody>
                    <a:bodyPr/>
                    <a:lstStyle/>
                    <a:p>
                      <a:r>
                        <a:rPr lang="en-US" sz="1400" b="1" dirty="0" smtClean="0">
                          <a:latin typeface="+mn-lt"/>
                        </a:rPr>
                        <a:t>Authors</a:t>
                      </a:r>
                      <a:endParaRPr lang="en-US" sz="1400" b="1" dirty="0">
                        <a:latin typeface="+mn-lt"/>
                      </a:endParaRPr>
                    </a:p>
                  </a:txBody>
                  <a:tcPr/>
                </a:tc>
                <a:tc>
                  <a:txBody>
                    <a:bodyPr/>
                    <a:lstStyle/>
                    <a:p>
                      <a:r>
                        <a:rPr lang="en-US" sz="1400" b="1" dirty="0" smtClean="0">
                          <a:latin typeface="+mn-lt"/>
                        </a:rPr>
                        <a:t>Title</a:t>
                      </a:r>
                      <a:endParaRPr lang="en-US" sz="1400" b="1" dirty="0">
                        <a:latin typeface="+mn-lt"/>
                      </a:endParaRPr>
                    </a:p>
                  </a:txBody>
                  <a:tcPr/>
                </a:tc>
                <a:tc>
                  <a:txBody>
                    <a:bodyPr/>
                    <a:lstStyle/>
                    <a:p>
                      <a:pPr algn="ctr"/>
                      <a:r>
                        <a:rPr lang="en-US" sz="1400" b="1" dirty="0" smtClean="0">
                          <a:latin typeface="+mn-lt"/>
                        </a:rPr>
                        <a:t>Ethics </a:t>
                      </a:r>
                      <a:r>
                        <a:rPr lang="en-US" sz="1400" b="1" smtClean="0">
                          <a:latin typeface="+mn-lt"/>
                        </a:rPr>
                        <a:t>committee approval</a:t>
                      </a:r>
                      <a:endParaRPr lang="en-US" sz="1400" b="1" dirty="0">
                        <a:latin typeface="+mn-lt"/>
                      </a:endParaRPr>
                    </a:p>
                  </a:txBody>
                  <a:tcPr/>
                </a:tc>
                <a:tc>
                  <a:txBody>
                    <a:bodyPr/>
                    <a:lstStyle/>
                    <a:p>
                      <a:pPr algn="ctr"/>
                      <a:r>
                        <a:rPr lang="en-US" sz="1400" b="1" dirty="0" smtClean="0">
                          <a:latin typeface="+mn-lt"/>
                        </a:rPr>
                        <a:t>Informed consent</a:t>
                      </a:r>
                      <a:endParaRPr lang="en-US" sz="1400" b="1" dirty="0">
                        <a:latin typeface="+mn-lt"/>
                      </a:endParaRPr>
                    </a:p>
                  </a:txBody>
                  <a:tcPr/>
                </a:tc>
              </a:tr>
              <a:tr h="800447">
                <a:tc>
                  <a:txBody>
                    <a:bodyPr/>
                    <a:lstStyle/>
                    <a:p>
                      <a:r>
                        <a:rPr lang="en-US" sz="1400" b="1" dirty="0" err="1" smtClean="0">
                          <a:latin typeface="+mn-lt"/>
                        </a:rPr>
                        <a:t>Rosmini</a:t>
                      </a:r>
                      <a:r>
                        <a:rPr lang="en-US" sz="1400" b="1" dirty="0" smtClean="0">
                          <a:latin typeface="+mn-lt"/>
                        </a:rPr>
                        <a:t> F, et al (2005)</a:t>
                      </a:r>
                      <a:endParaRPr lang="en-US" sz="1400" b="1" dirty="0">
                        <a:latin typeface="+mn-lt"/>
                      </a:endParaRPr>
                    </a:p>
                  </a:txBody>
                  <a:tcPr/>
                </a:tc>
                <a:tc>
                  <a:txBody>
                    <a:bodyPr/>
                    <a:lstStyle/>
                    <a:p>
                      <a:pPr algn="just"/>
                      <a:r>
                        <a:rPr lang="en-US" sz="1400" b="1" dirty="0" smtClean="0">
                          <a:latin typeface="+mn-lt"/>
                        </a:rPr>
                        <a:t>Obtaining informed consent and resorting to ethical committee in clinical and epidemiological research in Italy. A survey</a:t>
                      </a:r>
                      <a:endParaRPr lang="en-US" sz="1400" b="1" dirty="0">
                        <a:latin typeface="+mn-lt"/>
                      </a:endParaRPr>
                    </a:p>
                  </a:txBody>
                  <a:tcPr/>
                </a:tc>
                <a:tc>
                  <a:txBody>
                    <a:bodyPr/>
                    <a:lstStyle/>
                    <a:p>
                      <a:pPr algn="ctr"/>
                      <a:r>
                        <a:rPr lang="en-US" sz="1400" b="1" dirty="0" smtClean="0">
                          <a:latin typeface="+mn-lt"/>
                        </a:rPr>
                        <a:t>30%</a:t>
                      </a:r>
                      <a:endParaRPr lang="en-US" sz="1400" b="1" dirty="0">
                        <a:latin typeface="+mn-lt"/>
                      </a:endParaRPr>
                    </a:p>
                  </a:txBody>
                  <a:tcPr/>
                </a:tc>
                <a:tc>
                  <a:txBody>
                    <a:bodyPr/>
                    <a:lstStyle/>
                    <a:p>
                      <a:pPr algn="ctr"/>
                      <a:r>
                        <a:rPr lang="en-US" sz="1400" b="1" dirty="0" smtClean="0">
                          <a:latin typeface="+mn-lt"/>
                        </a:rPr>
                        <a:t>42%</a:t>
                      </a:r>
                      <a:endParaRPr lang="en-US" sz="1400" b="1" dirty="0">
                        <a:latin typeface="+mn-lt"/>
                      </a:endParaRPr>
                    </a:p>
                  </a:txBody>
                  <a:tcPr/>
                </a:tc>
              </a:tr>
              <a:tr h="611362">
                <a:tc>
                  <a:txBody>
                    <a:bodyPr/>
                    <a:lstStyle/>
                    <a:p>
                      <a:r>
                        <a:rPr lang="en-US" sz="1400" b="1" dirty="0" err="1" smtClean="0">
                          <a:latin typeface="+mn-lt"/>
                        </a:rPr>
                        <a:t>Sndeep</a:t>
                      </a:r>
                      <a:r>
                        <a:rPr lang="en-US" sz="1400" b="1" dirty="0" smtClean="0">
                          <a:latin typeface="+mn-lt"/>
                        </a:rPr>
                        <a:t> B,</a:t>
                      </a:r>
                      <a:r>
                        <a:rPr lang="en-US" sz="1400" b="1" baseline="0" dirty="0" smtClean="0">
                          <a:latin typeface="+mn-lt"/>
                        </a:rPr>
                        <a:t> et al (2008)</a:t>
                      </a:r>
                      <a:endParaRPr lang="en-US" sz="1400" b="1" dirty="0">
                        <a:latin typeface="+mn-lt"/>
                      </a:endParaRPr>
                    </a:p>
                  </a:txBody>
                  <a:tcPr/>
                </a:tc>
                <a:tc>
                  <a:txBody>
                    <a:bodyPr/>
                    <a:lstStyle/>
                    <a:p>
                      <a:pPr algn="just"/>
                      <a:r>
                        <a:rPr lang="en-US" sz="1400" b="1" dirty="0" smtClean="0">
                          <a:latin typeface="+mn-lt"/>
                        </a:rPr>
                        <a:t>Reporting ethical processes in two Indian journals</a:t>
                      </a:r>
                      <a:endParaRPr lang="en-US" sz="1400" b="1" dirty="0">
                        <a:latin typeface="+mn-lt"/>
                      </a:endParaRPr>
                    </a:p>
                  </a:txBody>
                  <a:tcPr/>
                </a:tc>
                <a:tc>
                  <a:txBody>
                    <a:bodyPr/>
                    <a:lstStyle/>
                    <a:p>
                      <a:pPr algn="ctr"/>
                      <a:r>
                        <a:rPr lang="en-US" sz="1400" b="1" dirty="0" smtClean="0">
                          <a:latin typeface="+mn-lt"/>
                        </a:rPr>
                        <a:t>29.53%</a:t>
                      </a:r>
                      <a:endParaRPr lang="en-US" sz="1400" b="1" dirty="0">
                        <a:latin typeface="+mn-lt"/>
                      </a:endParaRPr>
                    </a:p>
                  </a:txBody>
                  <a:tcPr/>
                </a:tc>
                <a:tc>
                  <a:txBody>
                    <a:bodyPr/>
                    <a:lstStyle/>
                    <a:p>
                      <a:pPr algn="ctr"/>
                      <a:r>
                        <a:rPr lang="en-US" sz="1400" b="1" dirty="0" smtClean="0">
                          <a:latin typeface="+mn-lt"/>
                        </a:rPr>
                        <a:t>46.94%</a:t>
                      </a:r>
                      <a:endParaRPr lang="en-US" sz="1400" b="1" dirty="0">
                        <a:latin typeface="+mn-lt"/>
                      </a:endParaRPr>
                    </a:p>
                  </a:txBody>
                  <a:tcPr/>
                </a:tc>
              </a:tr>
              <a:tr h="1015359">
                <a:tc>
                  <a:txBody>
                    <a:bodyPr/>
                    <a:lstStyle/>
                    <a:p>
                      <a:r>
                        <a:rPr lang="en-US" sz="1400" b="1" dirty="0" smtClean="0">
                          <a:latin typeface="+mn-lt"/>
                        </a:rPr>
                        <a:t>Al-</a:t>
                      </a:r>
                      <a:r>
                        <a:rPr lang="en-US" sz="1400" b="1" dirty="0" err="1" smtClean="0">
                          <a:latin typeface="+mn-lt"/>
                        </a:rPr>
                        <a:t>Gaai</a:t>
                      </a:r>
                      <a:r>
                        <a:rPr lang="en-US" sz="1400" b="1" dirty="0" smtClean="0">
                          <a:latin typeface="+mn-lt"/>
                        </a:rPr>
                        <a:t>,  et al (2012)</a:t>
                      </a:r>
                      <a:endParaRPr lang="en-US" sz="1400" b="1" dirty="0">
                        <a:latin typeface="+mn-lt"/>
                      </a:endParaRPr>
                    </a:p>
                  </a:txBody>
                  <a:tcPr/>
                </a:tc>
                <a:tc>
                  <a:txBody>
                    <a:bodyPr/>
                    <a:lstStyle/>
                    <a:p>
                      <a:pPr algn="just"/>
                      <a:r>
                        <a:rPr lang="en-US" sz="1400" b="1" dirty="0" smtClean="0">
                          <a:latin typeface="+mn-lt"/>
                        </a:rPr>
                        <a:t>Documentation of ethical conduct of human subject</a:t>
                      </a:r>
                    </a:p>
                    <a:p>
                      <a:pPr algn="just"/>
                      <a:r>
                        <a:rPr lang="en-US" sz="1400" b="1" dirty="0" smtClean="0">
                          <a:latin typeface="+mn-lt"/>
                        </a:rPr>
                        <a:t>research published in Saudi medical journals (1979-2007)</a:t>
                      </a:r>
                      <a:endParaRPr lang="en-US" sz="1400" b="1" dirty="0">
                        <a:latin typeface="+mn-lt"/>
                      </a:endParaRPr>
                    </a:p>
                  </a:txBody>
                  <a:tcPr/>
                </a:tc>
                <a:tc>
                  <a:txBody>
                    <a:bodyPr/>
                    <a:lstStyle/>
                    <a:p>
                      <a:pPr algn="ctr"/>
                      <a:r>
                        <a:rPr lang="en-US" sz="1400" b="1" dirty="0" smtClean="0">
                          <a:latin typeface="+mn-lt"/>
                        </a:rPr>
                        <a:t>8.6%</a:t>
                      </a:r>
                      <a:endParaRPr lang="en-US" sz="1400" b="1" dirty="0">
                        <a:latin typeface="+mn-lt"/>
                      </a:endParaRPr>
                    </a:p>
                  </a:txBody>
                  <a:tcPr/>
                </a:tc>
                <a:tc>
                  <a:txBody>
                    <a:bodyPr/>
                    <a:lstStyle/>
                    <a:p>
                      <a:pPr algn="ctr"/>
                      <a:r>
                        <a:rPr lang="en-US" sz="1400" b="1" dirty="0" smtClean="0">
                          <a:latin typeface="+mn-lt"/>
                        </a:rPr>
                        <a:t>-</a:t>
                      </a:r>
                      <a:endParaRPr lang="en-US" sz="1400" b="1" dirty="0">
                        <a:latin typeface="+mn-lt"/>
                      </a:endParaRPr>
                    </a:p>
                  </a:txBody>
                  <a:tcPr/>
                </a:tc>
              </a:tr>
              <a:tr h="641766">
                <a:tc>
                  <a:txBody>
                    <a:bodyPr/>
                    <a:lstStyle/>
                    <a:p>
                      <a:r>
                        <a:rPr lang="en-US" sz="1400" b="1" dirty="0" err="1" smtClean="0">
                          <a:latin typeface="+mn-lt"/>
                        </a:rPr>
                        <a:t>Belhekar</a:t>
                      </a:r>
                      <a:r>
                        <a:rPr lang="en-US" sz="1400" b="1" dirty="0" smtClean="0">
                          <a:latin typeface="+mn-lt"/>
                        </a:rPr>
                        <a:t> MN, et al (2014)</a:t>
                      </a:r>
                      <a:endParaRPr lang="en-US" sz="1400" b="1" dirty="0">
                        <a:latin typeface="+mn-lt"/>
                      </a:endParaRPr>
                    </a:p>
                  </a:txBody>
                  <a:tcPr/>
                </a:tc>
                <a:tc>
                  <a:txBody>
                    <a:bodyPr/>
                    <a:lstStyle/>
                    <a:p>
                      <a:pPr algn="just"/>
                      <a:r>
                        <a:rPr lang="en-US" sz="1400" b="1" dirty="0" smtClean="0">
                          <a:latin typeface="+mn-lt"/>
                        </a:rPr>
                        <a:t>Ethics reporting practices in clinical research publications: A review of four Indian journals</a:t>
                      </a:r>
                      <a:endParaRPr lang="en-US" sz="1400" b="1" dirty="0">
                        <a:latin typeface="+mn-lt"/>
                      </a:endParaRPr>
                    </a:p>
                  </a:txBody>
                  <a:tcPr/>
                </a:tc>
                <a:tc>
                  <a:txBody>
                    <a:bodyPr/>
                    <a:lstStyle/>
                    <a:p>
                      <a:pPr algn="ctr"/>
                      <a:r>
                        <a:rPr lang="en-US" sz="1400" b="1" dirty="0" smtClean="0">
                          <a:latin typeface="+mn-lt"/>
                        </a:rPr>
                        <a:t>24.2%</a:t>
                      </a:r>
                      <a:endParaRPr lang="en-US" sz="1400" b="1" dirty="0">
                        <a:latin typeface="+mn-lt"/>
                      </a:endParaRPr>
                    </a:p>
                  </a:txBody>
                  <a:tcPr/>
                </a:tc>
                <a:tc>
                  <a:txBody>
                    <a:bodyPr/>
                    <a:lstStyle/>
                    <a:p>
                      <a:pPr algn="ctr"/>
                      <a:r>
                        <a:rPr lang="en-US" sz="1400" b="1" dirty="0" smtClean="0">
                          <a:latin typeface="+mn-lt"/>
                        </a:rPr>
                        <a:t>26.5%) </a:t>
                      </a:r>
                      <a:endParaRPr lang="en-US" sz="1400" b="1" dirty="0">
                        <a:latin typeface="+mn-lt"/>
                      </a:endParaRPr>
                    </a:p>
                  </a:txBody>
                  <a:tcPr/>
                </a:tc>
              </a:tr>
              <a:tr h="1034422">
                <a:tc>
                  <a:txBody>
                    <a:bodyPr/>
                    <a:lstStyle/>
                    <a:p>
                      <a:r>
                        <a:rPr lang="en-US" sz="1400" b="1" dirty="0" err="1" smtClean="0">
                          <a:latin typeface="+mn-lt"/>
                        </a:rPr>
                        <a:t>Taljaard</a:t>
                      </a:r>
                      <a:r>
                        <a:rPr lang="en-US" sz="1400" b="1" dirty="0" smtClean="0">
                          <a:latin typeface="+mn-lt"/>
                        </a:rPr>
                        <a:t> </a:t>
                      </a:r>
                      <a:r>
                        <a:rPr lang="en-US" sz="1400" b="1" baseline="0" dirty="0" smtClean="0">
                          <a:latin typeface="+mn-lt"/>
                        </a:rPr>
                        <a:t> M</a:t>
                      </a:r>
                      <a:r>
                        <a:rPr lang="en-US" sz="1400" b="1" dirty="0" smtClean="0">
                          <a:latin typeface="+mn-lt"/>
                        </a:rPr>
                        <a:t>, et al (2013)</a:t>
                      </a:r>
                      <a:endParaRPr lang="en-US" sz="1400" b="1" dirty="0">
                        <a:latin typeface="+mn-lt"/>
                      </a:endParaRPr>
                    </a:p>
                  </a:txBody>
                  <a:tcPr/>
                </a:tc>
                <a:tc>
                  <a:txBody>
                    <a:bodyPr/>
                    <a:lstStyle/>
                    <a:p>
                      <a:pPr algn="just"/>
                      <a:r>
                        <a:rPr lang="en-US" sz="1400" b="1" dirty="0" smtClean="0">
                          <a:latin typeface="+mn-lt"/>
                        </a:rPr>
                        <a:t>Inadequate reporting of research ethics review and informed</a:t>
                      </a:r>
                      <a:r>
                        <a:rPr lang="en-US" sz="1400" b="1" baseline="0" dirty="0" smtClean="0">
                          <a:latin typeface="+mn-lt"/>
                        </a:rPr>
                        <a:t> </a:t>
                      </a:r>
                      <a:r>
                        <a:rPr lang="en-US" sz="1400" b="1" dirty="0" smtClean="0">
                          <a:latin typeface="+mn-lt"/>
                        </a:rPr>
                        <a:t>consent in cluster </a:t>
                      </a:r>
                      <a:r>
                        <a:rPr lang="en-US" sz="1400" b="1" dirty="0" err="1" smtClean="0">
                          <a:latin typeface="+mn-lt"/>
                        </a:rPr>
                        <a:t>randomised</a:t>
                      </a:r>
                      <a:r>
                        <a:rPr lang="en-US" sz="1400" b="1" dirty="0" smtClean="0">
                          <a:latin typeface="+mn-lt"/>
                        </a:rPr>
                        <a:t> trials: review of random</a:t>
                      </a:r>
                      <a:r>
                        <a:rPr lang="en-US" sz="1400" b="1" baseline="0" dirty="0" smtClean="0">
                          <a:latin typeface="+mn-lt"/>
                        </a:rPr>
                        <a:t> </a:t>
                      </a:r>
                      <a:r>
                        <a:rPr lang="en-US" sz="1400" b="1" dirty="0" smtClean="0">
                          <a:latin typeface="+mn-lt"/>
                        </a:rPr>
                        <a:t>sample of published trials</a:t>
                      </a:r>
                      <a:endParaRPr lang="en-US" sz="1400" b="1" dirty="0">
                        <a:latin typeface="+mn-lt"/>
                      </a:endParaRPr>
                    </a:p>
                  </a:txBody>
                  <a:tcPr/>
                </a:tc>
                <a:tc>
                  <a:txBody>
                    <a:bodyPr/>
                    <a:lstStyle/>
                    <a:p>
                      <a:pPr algn="ctr"/>
                      <a:r>
                        <a:rPr lang="en-US" sz="1400" b="1" dirty="0" smtClean="0">
                          <a:latin typeface="+mn-lt"/>
                        </a:rPr>
                        <a:t>74%</a:t>
                      </a:r>
                      <a:endParaRPr lang="en-US" sz="1400" b="1" dirty="0">
                        <a:latin typeface="+mn-lt"/>
                      </a:endParaRPr>
                    </a:p>
                  </a:txBody>
                  <a:tcPr/>
                </a:tc>
                <a:tc>
                  <a:txBody>
                    <a:bodyPr/>
                    <a:lstStyle/>
                    <a:p>
                      <a:pPr algn="ctr"/>
                      <a:r>
                        <a:rPr lang="en-US" sz="1400" b="1" dirty="0" smtClean="0">
                          <a:latin typeface="+mn-lt"/>
                        </a:rPr>
                        <a:t>69%</a:t>
                      </a:r>
                      <a:endParaRPr lang="en-US" sz="1400" b="1" dirty="0">
                        <a:latin typeface="+mn-lt"/>
                      </a:endParaRPr>
                    </a:p>
                  </a:txBody>
                  <a:tcPr/>
                </a:tc>
              </a:tr>
              <a:tr h="651524">
                <a:tc>
                  <a:txBody>
                    <a:bodyPr/>
                    <a:lstStyle/>
                    <a:p>
                      <a:r>
                        <a:rPr lang="en-US" sz="1400" b="1" dirty="0" smtClean="0">
                          <a:latin typeface="+mn-lt"/>
                        </a:rPr>
                        <a:t>Finlay</a:t>
                      </a:r>
                      <a:r>
                        <a:rPr lang="en-US" sz="1400" b="1" baseline="0" dirty="0" smtClean="0">
                          <a:latin typeface="+mn-lt"/>
                        </a:rPr>
                        <a:t> KA , </a:t>
                      </a:r>
                      <a:r>
                        <a:rPr lang="en-US" sz="1400" b="1" baseline="0" dirty="0" err="1" smtClean="0">
                          <a:latin typeface="+mn-lt"/>
                        </a:rPr>
                        <a:t>Fernandaez</a:t>
                      </a:r>
                      <a:r>
                        <a:rPr lang="en-US" sz="1400" b="1" baseline="0" dirty="0" smtClean="0">
                          <a:latin typeface="+mn-lt"/>
                        </a:rPr>
                        <a:t> CR (2008)</a:t>
                      </a:r>
                      <a:endParaRPr lang="en-US" sz="1400" b="1" dirty="0">
                        <a:latin typeface="+mn-lt"/>
                      </a:endParaRPr>
                    </a:p>
                  </a:txBody>
                  <a:tcPr/>
                </a:tc>
                <a:tc>
                  <a:txBody>
                    <a:bodyPr/>
                    <a:lstStyle/>
                    <a:p>
                      <a:pPr algn="just"/>
                      <a:r>
                        <a:rPr lang="en-US" sz="1400" b="1" dirty="0" smtClean="0">
                          <a:latin typeface="+mn-lt"/>
                        </a:rPr>
                        <a:t>Failure to report and provide commentary on research ethics board approval and informed consent in medical journals</a:t>
                      </a:r>
                      <a:endParaRPr lang="en-US" sz="1400" b="1" dirty="0">
                        <a:latin typeface="+mn-lt"/>
                      </a:endParaRPr>
                    </a:p>
                  </a:txBody>
                  <a:tcPr/>
                </a:tc>
                <a:tc>
                  <a:txBody>
                    <a:bodyPr/>
                    <a:lstStyle/>
                    <a:p>
                      <a:pPr algn="ctr"/>
                      <a:r>
                        <a:rPr lang="en-US" sz="1400" b="1" dirty="0" smtClean="0">
                          <a:latin typeface="+mn-lt"/>
                        </a:rPr>
                        <a:t>96.8%</a:t>
                      </a:r>
                      <a:endParaRPr lang="en-US" sz="1400" b="1" dirty="0">
                        <a:latin typeface="+mn-lt"/>
                      </a:endParaRPr>
                    </a:p>
                  </a:txBody>
                  <a:tcPr/>
                </a:tc>
                <a:tc>
                  <a:txBody>
                    <a:bodyPr/>
                    <a:lstStyle/>
                    <a:p>
                      <a:pPr algn="ctr"/>
                      <a:r>
                        <a:rPr lang="en-US" sz="1400" b="1" dirty="0" smtClean="0">
                          <a:latin typeface="+mn-lt"/>
                        </a:rPr>
                        <a:t>94.5%</a:t>
                      </a:r>
                      <a:endParaRPr lang="en-US" sz="1400" b="1" dirty="0">
                        <a:latin typeface="+mn-lt"/>
                      </a:endParaRPr>
                    </a:p>
                  </a:txBody>
                  <a:tcPr/>
                </a:tc>
              </a:tr>
            </a:tbl>
          </a:graphicData>
        </a:graphic>
      </p:graphicFrame>
      <p:sp>
        <p:nvSpPr>
          <p:cNvPr id="22573" name="Rectangle 1"/>
          <p:cNvSpPr>
            <a:spLocks noChangeArrowheads="1"/>
          </p:cNvSpPr>
          <p:nvPr/>
        </p:nvSpPr>
        <p:spPr bwMode="auto">
          <a:xfrm>
            <a:off x="1143000" y="304800"/>
            <a:ext cx="7696200" cy="646113"/>
          </a:xfrm>
          <a:prstGeom prst="rect">
            <a:avLst/>
          </a:prstGeom>
          <a:noFill/>
          <a:ln w="9525">
            <a:noFill/>
            <a:miter lim="800000"/>
            <a:headEnd/>
            <a:tailEnd/>
          </a:ln>
        </p:spPr>
        <p:txBody>
          <a:bodyPr>
            <a:spAutoFit/>
          </a:bodyPr>
          <a:lstStyle/>
          <a:p>
            <a:r>
              <a:rPr lang="en-US" sz="3600" b="1">
                <a:solidFill>
                  <a:srgbClr val="FF0000"/>
                </a:solidFill>
              </a:rPr>
              <a:t>Comparison with other studies</a:t>
            </a:r>
            <a:endParaRPr lang="fa-IR" sz="3600" b="1">
              <a:solidFill>
                <a:srgbClr val="FF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3"/>
          <p:cNvSpPr>
            <a:spLocks noGrp="1"/>
          </p:cNvSpPr>
          <p:nvPr>
            <p:ph type="sldNum" sz="quarter" idx="12"/>
          </p:nvPr>
        </p:nvSpPr>
        <p:spPr>
          <a:noFill/>
          <a:ln>
            <a:miter lim="800000"/>
            <a:headEnd/>
            <a:tailEnd/>
          </a:ln>
        </p:spPr>
        <p:txBody>
          <a:bodyPr/>
          <a:lstStyle/>
          <a:p>
            <a:fld id="{C428CF08-A95E-479F-8E00-DF2B8AB01D20}" type="slidenum">
              <a:rPr lang="en-US" altLang="fa-IR" smtClean="0"/>
              <a:pPr/>
              <a:t>21</a:t>
            </a:fld>
            <a:endParaRPr lang="en-US" altLang="fa-IR" smtClean="0">
              <a:solidFill>
                <a:schemeClr val="bg2"/>
              </a:solidFill>
            </a:endParaRPr>
          </a:p>
        </p:txBody>
      </p:sp>
      <p:sp>
        <p:nvSpPr>
          <p:cNvPr id="23555" name="Rectangle 2"/>
          <p:cNvSpPr>
            <a:spLocks noGrp="1" noChangeArrowheads="1"/>
          </p:cNvSpPr>
          <p:nvPr>
            <p:ph type="title" idx="4294967295"/>
          </p:nvPr>
        </p:nvSpPr>
        <p:spPr/>
        <p:txBody>
          <a:bodyPr/>
          <a:lstStyle/>
          <a:p>
            <a:r>
              <a:rPr lang="en-US" altLang="fa-IR" b="1" smtClean="0">
                <a:cs typeface="Times New Roman" pitchFamily="18" charset="0"/>
              </a:rPr>
              <a:t>Conclusion</a:t>
            </a:r>
            <a:endParaRPr lang="en-US" altLang="fa-IR" smtClean="0"/>
          </a:p>
        </p:txBody>
      </p:sp>
      <p:sp>
        <p:nvSpPr>
          <p:cNvPr id="23556" name="Rectangle 3"/>
          <p:cNvSpPr>
            <a:spLocks noGrp="1" noChangeArrowheads="1"/>
          </p:cNvSpPr>
          <p:nvPr>
            <p:ph type="body" idx="4294967295"/>
          </p:nvPr>
        </p:nvSpPr>
        <p:spPr>
          <a:xfrm>
            <a:off x="990600" y="1676400"/>
            <a:ext cx="7772400" cy="4800600"/>
          </a:xfrm>
        </p:spPr>
        <p:txBody>
          <a:bodyPr/>
          <a:lstStyle/>
          <a:p>
            <a:pPr marL="80963" indent="0" algn="just">
              <a:spcBef>
                <a:spcPct val="0"/>
              </a:spcBef>
              <a:buFont typeface="Wingdings 2" pitchFamily="18" charset="2"/>
              <a:buNone/>
            </a:pPr>
            <a:r>
              <a:rPr lang="en-US" altLang="fa-IR" sz="2800" dirty="0" smtClean="0">
                <a:cs typeface="Times New Roman" pitchFamily="18" charset="0"/>
              </a:rPr>
              <a:t>Reporting of research ethics protections in Iranian journal articles is inadequate, especially compared with the big medical journals, that it may be related to lack of awareness and education of authors and journals’ editors. </a:t>
            </a:r>
          </a:p>
          <a:p>
            <a:pPr marL="80963" indent="0" algn="just">
              <a:spcBef>
                <a:spcPct val="0"/>
              </a:spcBef>
              <a:buFont typeface="Wingdings 2" pitchFamily="18" charset="2"/>
              <a:buNone/>
            </a:pPr>
            <a:endParaRPr lang="en-US" altLang="fa-IR" sz="2800" dirty="0" smtClean="0">
              <a:cs typeface="Times New Roman" pitchFamily="18" charset="0"/>
            </a:endParaRPr>
          </a:p>
          <a:p>
            <a:pPr marL="80963" indent="0" algn="just">
              <a:spcBef>
                <a:spcPct val="0"/>
              </a:spcBef>
              <a:buFont typeface="Wingdings 2" pitchFamily="18" charset="2"/>
              <a:buNone/>
            </a:pPr>
            <a:r>
              <a:rPr lang="en-US" altLang="fa-IR" sz="2800" dirty="0" smtClean="0">
                <a:cs typeface="Times New Roman" pitchFamily="18" charset="0"/>
              </a:rPr>
              <a:t>According to our results, Iranian high quality journals that could present their articles in international databases were more sensitive to reporting of research ethics.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9"/>
          <p:cNvSpPr>
            <a:spLocks noGrp="1" noChangeArrowheads="1"/>
          </p:cNvSpPr>
          <p:nvPr>
            <p:ph type="sldNum" sz="quarter" idx="12"/>
          </p:nvPr>
        </p:nvSpPr>
        <p:spPr>
          <a:xfrm>
            <a:off x="6781800" y="6116638"/>
            <a:ext cx="1905000" cy="457200"/>
          </a:xfrm>
          <a:noFill/>
          <a:ln>
            <a:miter lim="800000"/>
            <a:headEnd/>
            <a:tailEnd/>
          </a:ln>
        </p:spPr>
        <p:txBody>
          <a:bodyPr/>
          <a:lstStyle/>
          <a:p>
            <a:fld id="{CED1EF37-FE7C-4A52-B5A8-F7FD15CD9129}" type="slidenum">
              <a:rPr lang="en-US" altLang="fa-IR" smtClean="0"/>
              <a:pPr/>
              <a:t>22</a:t>
            </a:fld>
            <a:endParaRPr lang="en-US" altLang="fa-IR" smtClean="0"/>
          </a:p>
        </p:txBody>
      </p:sp>
      <p:pic>
        <p:nvPicPr>
          <p:cNvPr id="23555" name="Picture 11" descr="C:\Users\Dr_Khani\Desktop\index.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6931" y="685800"/>
            <a:ext cx="7217405" cy="5352393"/>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6"/>
          <p:cNvSpPr>
            <a:spLocks noGrp="1"/>
          </p:cNvSpPr>
          <p:nvPr>
            <p:ph type="sldNum" sz="quarter" idx="12"/>
          </p:nvPr>
        </p:nvSpPr>
        <p:spPr>
          <a:noFill/>
          <a:ln>
            <a:miter lim="800000"/>
            <a:headEnd/>
            <a:tailEnd/>
          </a:ln>
        </p:spPr>
        <p:txBody>
          <a:bodyPr/>
          <a:lstStyle/>
          <a:p>
            <a:fld id="{9C215E75-DFB0-4936-B5B3-92B69C6185BE}" type="slidenum">
              <a:rPr lang="en-US" altLang="fa-IR" smtClean="0"/>
              <a:pPr/>
              <a:t>3</a:t>
            </a:fld>
            <a:endParaRPr lang="en-US" altLang="fa-IR" smtClean="0">
              <a:solidFill>
                <a:schemeClr val="bg2"/>
              </a:solidFill>
            </a:endParaRPr>
          </a:p>
        </p:txBody>
      </p:sp>
      <p:sp>
        <p:nvSpPr>
          <p:cNvPr id="5123" name="Rectangle 2"/>
          <p:cNvSpPr>
            <a:spLocks noGrp="1" noChangeArrowheads="1"/>
          </p:cNvSpPr>
          <p:nvPr>
            <p:ph type="title"/>
          </p:nvPr>
        </p:nvSpPr>
        <p:spPr>
          <a:xfrm>
            <a:off x="990600" y="457200"/>
            <a:ext cx="7772400" cy="990600"/>
          </a:xfrm>
        </p:spPr>
        <p:txBody>
          <a:bodyPr/>
          <a:lstStyle/>
          <a:p>
            <a:r>
              <a:rPr lang="en-US" altLang="fa-IR" b="1" smtClean="0">
                <a:solidFill>
                  <a:srgbClr val="333399"/>
                </a:solidFill>
              </a:rPr>
              <a:t>Introduction</a:t>
            </a:r>
            <a:endParaRPr lang="en-US" altLang="fa-IR" b="1" smtClean="0"/>
          </a:p>
        </p:txBody>
      </p:sp>
      <p:sp>
        <p:nvSpPr>
          <p:cNvPr id="44035" name="Rectangle 3"/>
          <p:cNvSpPr>
            <a:spLocks noGrp="1" noChangeArrowheads="1"/>
          </p:cNvSpPr>
          <p:nvPr>
            <p:ph type="body" sz="half" idx="1"/>
          </p:nvPr>
        </p:nvSpPr>
        <p:spPr>
          <a:xfrm>
            <a:off x="990600" y="1676400"/>
            <a:ext cx="7696200" cy="4800600"/>
          </a:xfrm>
          <a:solidFill>
            <a:schemeClr val="bg2"/>
          </a:solidFill>
        </p:spPr>
        <p:txBody>
          <a:bodyPr/>
          <a:lstStyle/>
          <a:p>
            <a:pPr algn="just">
              <a:defRPr/>
            </a:pPr>
            <a:r>
              <a:rPr lang="en-US" sz="2200" dirty="0">
                <a:solidFill>
                  <a:schemeClr val="accent5">
                    <a:lumMod val="10000"/>
                  </a:schemeClr>
                </a:solidFill>
              </a:rPr>
              <a:t>Advances in human health and welfare ultimately depend on research </a:t>
            </a:r>
            <a:r>
              <a:rPr lang="en-US" sz="2200" dirty="0" smtClean="0">
                <a:solidFill>
                  <a:schemeClr val="accent5">
                    <a:lumMod val="10000"/>
                  </a:schemeClr>
                </a:solidFill>
              </a:rPr>
              <a:t>on </a:t>
            </a:r>
            <a:r>
              <a:rPr lang="en-US" sz="2200" dirty="0">
                <a:solidFill>
                  <a:schemeClr val="accent5">
                    <a:lumMod val="10000"/>
                  </a:schemeClr>
                </a:solidFill>
              </a:rPr>
              <a:t>human subjects. </a:t>
            </a:r>
            <a:endParaRPr lang="en-US" sz="2200" dirty="0" smtClean="0">
              <a:solidFill>
                <a:schemeClr val="accent5">
                  <a:lumMod val="10000"/>
                </a:schemeClr>
              </a:solidFill>
            </a:endParaRPr>
          </a:p>
          <a:p>
            <a:pPr marL="0" indent="0" algn="just">
              <a:buFont typeface="Monotype Sorts" pitchFamily="2" charset="2"/>
              <a:buNone/>
              <a:defRPr/>
            </a:pPr>
            <a:endParaRPr lang="en-US" sz="2200" dirty="0" smtClean="0">
              <a:solidFill>
                <a:schemeClr val="accent5">
                  <a:lumMod val="10000"/>
                </a:schemeClr>
              </a:solidFill>
            </a:endParaRPr>
          </a:p>
          <a:p>
            <a:pPr algn="just">
              <a:defRPr/>
            </a:pPr>
            <a:r>
              <a:rPr lang="en-US" sz="2200" dirty="0" smtClean="0">
                <a:solidFill>
                  <a:schemeClr val="accent5">
                    <a:lumMod val="10000"/>
                  </a:schemeClr>
                </a:solidFill>
              </a:rPr>
              <a:t>Research </a:t>
            </a:r>
            <a:r>
              <a:rPr lang="en-US" sz="2200" dirty="0">
                <a:solidFill>
                  <a:schemeClr val="accent5">
                    <a:lumMod val="10000"/>
                  </a:schemeClr>
                </a:solidFill>
              </a:rPr>
              <a:t>ethics concerns the responsibility of researchers to be honest and respectful to all individuals who may be affected by their research studies or their reports of the studies’ </a:t>
            </a:r>
            <a:r>
              <a:rPr lang="en-US" sz="2200" dirty="0" smtClean="0">
                <a:solidFill>
                  <a:schemeClr val="accent5">
                    <a:lumMod val="10000"/>
                  </a:schemeClr>
                </a:solidFill>
              </a:rPr>
              <a:t>results</a:t>
            </a:r>
          </a:p>
          <a:p>
            <a:pPr marL="365125" indent="-282575" algn="just" eaLnBrk="1" hangingPunct="1">
              <a:spcBef>
                <a:spcPts val="600"/>
              </a:spcBef>
              <a:buClr>
                <a:srgbClr val="3891A7"/>
              </a:buClr>
              <a:buSzPct val="80000"/>
              <a:buFont typeface="Wingdings 2" pitchFamily="18" charset="2"/>
              <a:buChar char=""/>
              <a:defRPr/>
            </a:pPr>
            <a:endParaRPr kumimoji="0" lang="en-US" sz="2200" kern="1200" dirty="0" smtClean="0">
              <a:solidFill>
                <a:prstClr val="black"/>
              </a:solidFill>
              <a:cs typeface="Times New Roman" pitchFamily="18" charset="0"/>
            </a:endParaRPr>
          </a:p>
          <a:p>
            <a:pPr marL="365125" indent="-282575" algn="just" eaLnBrk="1" hangingPunct="1">
              <a:spcBef>
                <a:spcPts val="600"/>
              </a:spcBef>
              <a:buClr>
                <a:srgbClr val="3891A7"/>
              </a:buClr>
              <a:buSzPct val="80000"/>
              <a:buFont typeface="Wingdings 2" pitchFamily="18" charset="2"/>
              <a:buChar char=""/>
              <a:defRPr/>
            </a:pPr>
            <a:endParaRPr kumimoji="0" lang="en-US" sz="2200" kern="1200" dirty="0" smtClean="0">
              <a:solidFill>
                <a:prstClr val="black"/>
              </a:solidFill>
              <a:cs typeface="Times New Roman" pitchFamily="18" charset="0"/>
            </a:endParaRPr>
          </a:p>
          <a:p>
            <a:pPr marL="365125" indent="-282575" algn="just" eaLnBrk="1" hangingPunct="1">
              <a:spcBef>
                <a:spcPts val="600"/>
              </a:spcBef>
              <a:buClr>
                <a:srgbClr val="3891A7"/>
              </a:buClr>
              <a:buSzPct val="80000"/>
              <a:buFont typeface="Wingdings 2" pitchFamily="18" charset="2"/>
              <a:buChar char=""/>
              <a:defRPr/>
            </a:pPr>
            <a:endParaRPr kumimoji="0" lang="en-US" sz="2200" kern="1200" dirty="0" smtClean="0">
              <a:solidFill>
                <a:prstClr val="black"/>
              </a:solidFill>
              <a:cs typeface="Times New Roman" pitchFamily="18" charset="0"/>
            </a:endParaRPr>
          </a:p>
          <a:p>
            <a:pPr marL="82550" indent="0" algn="ctr" eaLnBrk="1" hangingPunct="1">
              <a:spcBef>
                <a:spcPts val="600"/>
              </a:spcBef>
              <a:buClr>
                <a:srgbClr val="3891A7"/>
              </a:buClr>
              <a:buSzPct val="80000"/>
              <a:buFont typeface="Monotype Sorts" pitchFamily="2" charset="2"/>
              <a:buNone/>
              <a:defRPr/>
            </a:pPr>
            <a:r>
              <a:rPr kumimoji="0" lang="en-US" sz="2200" b="1" kern="1200" dirty="0" smtClean="0">
                <a:solidFill>
                  <a:prstClr val="black"/>
                </a:solidFill>
                <a:cs typeface="Times New Roman" pitchFamily="18" charset="0"/>
              </a:rPr>
              <a:t>International standards mandate the review of research by research ethics committees (RECs). </a:t>
            </a:r>
          </a:p>
          <a:p>
            <a:pPr marL="365125" indent="-282575" algn="just" eaLnBrk="1" hangingPunct="1">
              <a:spcBef>
                <a:spcPts val="600"/>
              </a:spcBef>
              <a:buClr>
                <a:srgbClr val="3891A7"/>
              </a:buClr>
              <a:buSzPct val="80000"/>
              <a:buFont typeface="Wingdings 2" pitchFamily="18" charset="2"/>
              <a:buChar char=""/>
              <a:defRPr/>
            </a:pPr>
            <a:endParaRPr kumimoji="0" lang="en-US" sz="2200" kern="1200" dirty="0" smtClean="0">
              <a:solidFill>
                <a:prstClr val="black"/>
              </a:solidFill>
              <a:cs typeface="Times New Roman" pitchFamily="18" charset="0"/>
            </a:endParaRPr>
          </a:p>
          <a:p>
            <a:pPr algn="just">
              <a:defRPr/>
            </a:pPr>
            <a:endParaRPr kumimoji="0" lang="en-US" sz="2000" kern="1200" dirty="0" smtClean="0">
              <a:solidFill>
                <a:prstClr val="black"/>
              </a:solidFill>
              <a:cs typeface="Times New Roman" pitchFamily="18" charset="0"/>
            </a:endParaRPr>
          </a:p>
          <a:p>
            <a:pPr algn="just">
              <a:defRPr/>
            </a:pPr>
            <a:endParaRPr lang="en-US" sz="2800" dirty="0" smtClean="0"/>
          </a:p>
        </p:txBody>
      </p:sp>
      <p:graphicFrame>
        <p:nvGraphicFramePr>
          <p:cNvPr id="5125" name="Object 4"/>
          <p:cNvGraphicFramePr>
            <a:graphicFrameLocks noGrp="1" noChangeAspect="1"/>
          </p:cNvGraphicFramePr>
          <p:nvPr>
            <p:ph type="clipArt" sz="half" idx="2"/>
          </p:nvPr>
        </p:nvGraphicFramePr>
        <p:xfrm>
          <a:off x="6553200" y="228600"/>
          <a:ext cx="2286000" cy="1295400"/>
        </p:xfrm>
        <a:graphic>
          <a:graphicData uri="http://schemas.openxmlformats.org/presentationml/2006/ole">
            <mc:AlternateContent xmlns:mc="http://schemas.openxmlformats.org/markup-compatibility/2006">
              <mc:Choice xmlns:v="urn:schemas-microsoft-com:vml" Requires="v">
                <p:oleObj spid="_x0000_s5136" name="Clip" r:id="rId4" imgW="4006850" imgH="2857500" progId="MS_ClipArt_Gallery.2">
                  <p:embed/>
                </p:oleObj>
              </mc:Choice>
              <mc:Fallback>
                <p:oleObj name="Clip" r:id="rId4" imgW="4006850" imgH="2857500" progId="MS_ClipArt_Gallery.2">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553200" y="228600"/>
                        <a:ext cx="2286000" cy="12954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Down Arrow 5"/>
          <p:cNvSpPr/>
          <p:nvPr/>
        </p:nvSpPr>
        <p:spPr>
          <a:xfrm>
            <a:off x="4464050" y="3962400"/>
            <a:ext cx="503238" cy="1079500"/>
          </a:xfrm>
          <a:prstGeom prst="downArrow">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123"/>
                                        </p:tgtEl>
                                        <p:attrNameLst>
                                          <p:attrName>style.visibility</p:attrName>
                                        </p:attrNameLst>
                                      </p:cBhvr>
                                      <p:to>
                                        <p:strVal val="visible"/>
                                      </p:to>
                                    </p:set>
                                    <p:animEffect transition="in" filter="circle(in)">
                                      <p:cBhvr>
                                        <p:cTn id="7" dur="2000"/>
                                        <p:tgtEl>
                                          <p:spTgt spid="512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4035">
                                            <p:txEl>
                                              <p:pRg st="0" end="0"/>
                                            </p:txEl>
                                          </p:spTgt>
                                        </p:tgtEl>
                                        <p:attrNameLst>
                                          <p:attrName>style.visibility</p:attrName>
                                        </p:attrNameLst>
                                      </p:cBhvr>
                                      <p:to>
                                        <p:strVal val="visible"/>
                                      </p:to>
                                    </p:set>
                                    <p:animEffect transition="in" filter="circle(in)">
                                      <p:cBhvr>
                                        <p:cTn id="12" dur="2000"/>
                                        <p:tgtEl>
                                          <p:spTgt spid="44035">
                                            <p:txEl>
                                              <p:pRg st="0" end="0"/>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44035">
                                            <p:txEl>
                                              <p:pRg st="2" end="2"/>
                                            </p:txEl>
                                          </p:spTgt>
                                        </p:tgtEl>
                                        <p:attrNameLst>
                                          <p:attrName>style.visibility</p:attrName>
                                        </p:attrNameLst>
                                      </p:cBhvr>
                                      <p:to>
                                        <p:strVal val="visible"/>
                                      </p:to>
                                    </p:set>
                                    <p:animEffect transition="in" filter="circle(in)">
                                      <p:cBhvr>
                                        <p:cTn id="15" dur="2000"/>
                                        <p:tgtEl>
                                          <p:spTgt spid="44035">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wheel(1)">
                                      <p:cBhvr>
                                        <p:cTn id="20" dur="20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44035">
                                            <p:txEl>
                                              <p:pRg st="6" end="6"/>
                                            </p:txEl>
                                          </p:spTgt>
                                        </p:tgtEl>
                                        <p:attrNameLst>
                                          <p:attrName>style.visibility</p:attrName>
                                        </p:attrNameLst>
                                      </p:cBhvr>
                                      <p:to>
                                        <p:strVal val="visible"/>
                                      </p:to>
                                    </p:set>
                                    <p:animEffect transition="in" filter="fade">
                                      <p:cBhvr>
                                        <p:cTn id="25" dur="1000"/>
                                        <p:tgtEl>
                                          <p:spTgt spid="44035">
                                            <p:txEl>
                                              <p:pRg st="6" end="6"/>
                                            </p:txEl>
                                          </p:spTgt>
                                        </p:tgtEl>
                                      </p:cBhvr>
                                    </p:animEffect>
                                    <p:anim calcmode="lin" valueType="num">
                                      <p:cBhvr>
                                        <p:cTn id="26" dur="1000" fill="hold"/>
                                        <p:tgtEl>
                                          <p:spTgt spid="44035">
                                            <p:txEl>
                                              <p:pRg st="6" end="6"/>
                                            </p:txEl>
                                          </p:spTgt>
                                        </p:tgtEl>
                                        <p:attrNameLst>
                                          <p:attrName>ppt_x</p:attrName>
                                        </p:attrNameLst>
                                      </p:cBhvr>
                                      <p:tavLst>
                                        <p:tav tm="0">
                                          <p:val>
                                            <p:strVal val="#ppt_x"/>
                                          </p:val>
                                        </p:tav>
                                        <p:tav tm="100000">
                                          <p:val>
                                            <p:strVal val="#ppt_x"/>
                                          </p:val>
                                        </p:tav>
                                      </p:tavLst>
                                    </p:anim>
                                    <p:anim calcmode="lin" valueType="num">
                                      <p:cBhvr>
                                        <p:cTn id="27" dur="1000" fill="hold"/>
                                        <p:tgtEl>
                                          <p:spTgt spid="4403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algn="just"/>
            <a:r>
              <a:rPr lang="en-US" altLang="fa-IR" sz="3200" b="1" dirty="0" smtClean="0"/>
              <a:t>The available items for human subjects protection in research include:</a:t>
            </a:r>
          </a:p>
        </p:txBody>
      </p:sp>
      <p:sp>
        <p:nvSpPr>
          <p:cNvPr id="3" name="Text Placeholder 2"/>
          <p:cNvSpPr>
            <a:spLocks noGrp="1"/>
          </p:cNvSpPr>
          <p:nvPr>
            <p:ph type="body" sz="half" idx="1"/>
          </p:nvPr>
        </p:nvSpPr>
        <p:spPr>
          <a:xfrm>
            <a:off x="990600" y="1828800"/>
            <a:ext cx="7772400" cy="4114800"/>
          </a:xfrm>
        </p:spPr>
        <p:txBody>
          <a:bodyPr/>
          <a:lstStyle/>
          <a:p>
            <a:pPr algn="just">
              <a:defRPr/>
            </a:pPr>
            <a:r>
              <a:rPr lang="en-US" dirty="0" smtClean="0">
                <a:solidFill>
                  <a:schemeClr val="accent5">
                    <a:lumMod val="10000"/>
                  </a:schemeClr>
                </a:solidFill>
              </a:rPr>
              <a:t>Obtaining informed consent from the participants, </a:t>
            </a:r>
          </a:p>
          <a:p>
            <a:pPr marL="0" indent="0" algn="just">
              <a:buFont typeface="Monotype Sorts" pitchFamily="2" charset="2"/>
              <a:buNone/>
              <a:defRPr/>
            </a:pPr>
            <a:endParaRPr lang="en-US" dirty="0" smtClean="0">
              <a:solidFill>
                <a:schemeClr val="accent5">
                  <a:lumMod val="10000"/>
                </a:schemeClr>
              </a:solidFill>
            </a:endParaRPr>
          </a:p>
          <a:p>
            <a:pPr>
              <a:defRPr/>
            </a:pPr>
            <a:r>
              <a:rPr lang="en-US" dirty="0" smtClean="0">
                <a:solidFill>
                  <a:schemeClr val="accent5">
                    <a:lumMod val="10000"/>
                  </a:schemeClr>
                </a:solidFill>
              </a:rPr>
              <a:t>Approval of the study proposal and consent form by an independent institutional review board (IRB)</a:t>
            </a:r>
          </a:p>
        </p:txBody>
      </p:sp>
      <p:sp>
        <p:nvSpPr>
          <p:cNvPr id="6148" name="Slide Number Placeholder 4"/>
          <p:cNvSpPr>
            <a:spLocks noGrp="1"/>
          </p:cNvSpPr>
          <p:nvPr>
            <p:ph type="sldNum" sz="quarter" idx="12"/>
          </p:nvPr>
        </p:nvSpPr>
        <p:spPr>
          <a:noFill/>
          <a:ln>
            <a:miter lim="800000"/>
            <a:headEnd/>
            <a:tailEnd/>
          </a:ln>
        </p:spPr>
        <p:txBody>
          <a:bodyPr/>
          <a:lstStyle/>
          <a:p>
            <a:fld id="{8D4D85F7-BB6E-43E8-AC82-43BD07A92522}" type="slidenum">
              <a:rPr lang="en-US" altLang="fa-IR" smtClean="0"/>
              <a:pPr/>
              <a:t>4</a:t>
            </a:fld>
            <a:endParaRPr lang="en-US" altLang="fa-IR" smtClean="0">
              <a:solidFill>
                <a:schemeClr val="bg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5"/>
          <p:cNvSpPr>
            <a:spLocks noGrp="1"/>
          </p:cNvSpPr>
          <p:nvPr>
            <p:ph type="sldNum" sz="quarter" idx="12"/>
          </p:nvPr>
        </p:nvSpPr>
        <p:spPr>
          <a:noFill/>
          <a:ln>
            <a:miter lim="800000"/>
            <a:headEnd/>
            <a:tailEnd/>
          </a:ln>
        </p:spPr>
        <p:txBody>
          <a:bodyPr/>
          <a:lstStyle/>
          <a:p>
            <a:fld id="{77C90ADC-DEA5-4D17-9A38-764A52D258DA}" type="slidenum">
              <a:rPr lang="en-US" altLang="fa-IR" smtClean="0"/>
              <a:pPr/>
              <a:t>5</a:t>
            </a:fld>
            <a:endParaRPr lang="en-US" altLang="fa-IR" smtClean="0"/>
          </a:p>
        </p:txBody>
      </p:sp>
      <p:sp>
        <p:nvSpPr>
          <p:cNvPr id="6147" name="Rectangle 2"/>
          <p:cNvSpPr>
            <a:spLocks noGrp="1"/>
          </p:cNvSpPr>
          <p:nvPr>
            <p:ph type="title"/>
          </p:nvPr>
        </p:nvSpPr>
        <p:spPr>
          <a:xfrm>
            <a:off x="990600" y="533400"/>
            <a:ext cx="7772400" cy="1143000"/>
          </a:xfrm>
        </p:spPr>
        <p:txBody>
          <a:bodyPr/>
          <a:lstStyle/>
          <a:p>
            <a:pPr algn="just">
              <a:defRPr/>
            </a:pPr>
            <a:r>
              <a:rPr lang="en-US" sz="2800" b="1" dirty="0" smtClean="0">
                <a:latin typeface="+mn-lt"/>
              </a:rPr>
              <a:t>International Committee of Medical Journal Editors (ICMJE) guidelines (2014):</a:t>
            </a:r>
            <a:r>
              <a:rPr lang="en-US" dirty="0" smtClean="0"/>
              <a:t/>
            </a:r>
            <a:br>
              <a:rPr lang="en-US" dirty="0" smtClean="0"/>
            </a:br>
            <a:endParaRPr lang="en-US" dirty="0" smtClean="0"/>
          </a:p>
        </p:txBody>
      </p:sp>
      <p:sp>
        <p:nvSpPr>
          <p:cNvPr id="6148" name="Rectangle 3"/>
          <p:cNvSpPr>
            <a:spLocks noGrp="1"/>
          </p:cNvSpPr>
          <p:nvPr>
            <p:ph type="body" idx="1"/>
          </p:nvPr>
        </p:nvSpPr>
        <p:spPr>
          <a:xfrm>
            <a:off x="1066800" y="1600200"/>
            <a:ext cx="7620000" cy="4724400"/>
          </a:xfrm>
        </p:spPr>
        <p:txBody>
          <a:bodyPr/>
          <a:lstStyle/>
          <a:p>
            <a:pPr algn="just">
              <a:lnSpc>
                <a:spcPct val="90000"/>
              </a:lnSpc>
              <a:defRPr/>
            </a:pPr>
            <a:r>
              <a:rPr lang="en-US" sz="2400" dirty="0" smtClean="0">
                <a:solidFill>
                  <a:schemeClr val="accent5">
                    <a:lumMod val="10000"/>
                  </a:schemeClr>
                </a:solidFill>
              </a:rPr>
              <a:t>Authors should indicate whether the procedures followed were in accordance with the ethical standards of the responsible committee and with the Helsinki Declaration.</a:t>
            </a:r>
          </a:p>
          <a:p>
            <a:pPr algn="just">
              <a:lnSpc>
                <a:spcPct val="90000"/>
              </a:lnSpc>
              <a:defRPr/>
            </a:pPr>
            <a:endParaRPr lang="en-US" sz="2400" dirty="0" smtClean="0">
              <a:solidFill>
                <a:schemeClr val="accent5">
                  <a:lumMod val="10000"/>
                </a:schemeClr>
              </a:solidFill>
            </a:endParaRPr>
          </a:p>
          <a:p>
            <a:pPr algn="just">
              <a:lnSpc>
                <a:spcPct val="90000"/>
              </a:lnSpc>
              <a:defRPr/>
            </a:pPr>
            <a:endParaRPr lang="en-US" altLang="fa-IR" sz="2400" dirty="0" smtClean="0"/>
          </a:p>
          <a:p>
            <a:pPr algn="just">
              <a:lnSpc>
                <a:spcPct val="90000"/>
              </a:lnSpc>
              <a:defRPr/>
            </a:pPr>
            <a:endParaRPr lang="en-US" altLang="fa-IR" sz="2400" dirty="0" smtClean="0"/>
          </a:p>
          <a:p>
            <a:pPr algn="just">
              <a:lnSpc>
                <a:spcPct val="90000"/>
              </a:lnSpc>
              <a:defRPr/>
            </a:pPr>
            <a:endParaRPr lang="en-US" altLang="fa-IR" sz="2400" dirty="0" smtClean="0"/>
          </a:p>
          <a:p>
            <a:pPr algn="just">
              <a:lnSpc>
                <a:spcPct val="90000"/>
              </a:lnSpc>
              <a:defRPr/>
            </a:pPr>
            <a:endParaRPr lang="en-US" altLang="fa-IR" sz="2400" dirty="0" smtClean="0"/>
          </a:p>
          <a:p>
            <a:pPr algn="just">
              <a:lnSpc>
                <a:spcPct val="90000"/>
              </a:lnSpc>
              <a:defRPr/>
            </a:pPr>
            <a:r>
              <a:rPr lang="en-US" altLang="fa-IR" sz="2400" dirty="0" smtClean="0"/>
              <a:t>Virtually every journal has a policy statement regarding to clarity of ethics compliance in human subject received articles</a:t>
            </a:r>
          </a:p>
        </p:txBody>
      </p:sp>
      <p:sp>
        <p:nvSpPr>
          <p:cNvPr id="2" name="Down Arrow 1"/>
          <p:cNvSpPr/>
          <p:nvPr/>
        </p:nvSpPr>
        <p:spPr bwMode="auto">
          <a:xfrm>
            <a:off x="4419600" y="3048000"/>
            <a:ext cx="685800" cy="1143000"/>
          </a:xfrm>
          <a:prstGeom prst="downArrow">
            <a:avLst/>
          </a:prstGeom>
          <a:ln>
            <a:headEnd type="none" w="med" len="med"/>
            <a:tailEnd type="none" w="med" len="med"/>
          </a:ln>
          <a:extLst/>
        </p:spPr>
        <p:style>
          <a:lnRef idx="2">
            <a:schemeClr val="accent2">
              <a:shade val="50000"/>
            </a:schemeClr>
          </a:lnRef>
          <a:fillRef idx="1">
            <a:schemeClr val="accent2"/>
          </a:fillRef>
          <a:effectRef idx="0">
            <a:schemeClr val="accent2"/>
          </a:effectRef>
          <a:fontRef idx="minor">
            <a:schemeClr val="lt1"/>
          </a:fontRef>
        </p:style>
        <p:txBody>
          <a:bodyPr/>
          <a:lstStyle/>
          <a:p>
            <a:pPr>
              <a:defRPr/>
            </a:pPr>
            <a:endParaRPr lang="en-US">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09600" y="2514600"/>
            <a:ext cx="7772400" cy="2514600"/>
          </a:xfrm>
        </p:spPr>
        <p:txBody>
          <a:bodyPr/>
          <a:lstStyle/>
          <a:p>
            <a:pPr marL="342900" indent="-342900" algn="just">
              <a:spcBef>
                <a:spcPct val="20000"/>
              </a:spcBef>
              <a:defRPr/>
            </a:pPr>
            <a:r>
              <a:rPr lang="en-US" sz="4800" b="1" dirty="0" smtClean="0">
                <a:solidFill>
                  <a:schemeClr val="accent2">
                    <a:lumMod val="75000"/>
                  </a:schemeClr>
                </a:solidFill>
              </a:rPr>
              <a:t/>
            </a:r>
            <a:br>
              <a:rPr lang="en-US" sz="4800" b="1" dirty="0" smtClean="0">
                <a:solidFill>
                  <a:schemeClr val="accent2">
                    <a:lumMod val="75000"/>
                  </a:schemeClr>
                </a:solidFill>
              </a:rPr>
            </a:br>
            <a:r>
              <a:rPr lang="en-US" sz="3600" dirty="0" smtClean="0">
                <a:solidFill>
                  <a:srgbClr val="402000"/>
                </a:solidFill>
                <a:ea typeface="+mn-ea"/>
                <a:cs typeface="+mn-cs"/>
              </a:rPr>
              <a:t>To investigate the frequency of reporting ethical issues in human subject articles published by Iranian medical journals during 2009-2013</a:t>
            </a:r>
            <a:r>
              <a:rPr lang="en-US" sz="3000" dirty="0" smtClean="0">
                <a:solidFill>
                  <a:srgbClr val="402000"/>
                </a:solidFill>
                <a:ea typeface="+mn-ea"/>
                <a:cs typeface="+mn-cs"/>
              </a:rPr>
              <a:t/>
            </a:r>
            <a:br>
              <a:rPr lang="en-US" sz="3000" dirty="0" smtClean="0">
                <a:solidFill>
                  <a:srgbClr val="402000"/>
                </a:solidFill>
                <a:ea typeface="+mn-ea"/>
                <a:cs typeface="+mn-cs"/>
              </a:rPr>
            </a:br>
            <a:endParaRPr lang="en-US" sz="3000" dirty="0" smtClean="0"/>
          </a:p>
        </p:txBody>
      </p:sp>
      <p:sp>
        <p:nvSpPr>
          <p:cNvPr id="9219" name="Rectangle 3"/>
          <p:cNvSpPr>
            <a:spLocks noGrp="1" noChangeArrowheads="1"/>
          </p:cNvSpPr>
          <p:nvPr>
            <p:ph type="body" idx="1"/>
          </p:nvPr>
        </p:nvSpPr>
        <p:spPr>
          <a:xfrm>
            <a:off x="457200" y="533400"/>
            <a:ext cx="8305800" cy="1676400"/>
          </a:xfrm>
        </p:spPr>
        <p:txBody>
          <a:bodyPr/>
          <a:lstStyle/>
          <a:p>
            <a:pPr marL="0" indent="0" algn="ctr">
              <a:buFont typeface="Monotype Sorts" pitchFamily="2" charset="2"/>
              <a:buNone/>
              <a:defRPr/>
            </a:pPr>
            <a:r>
              <a:rPr lang="en-US" sz="7200" b="1" dirty="0" smtClean="0">
                <a:solidFill>
                  <a:schemeClr val="accent2">
                    <a:lumMod val="75000"/>
                  </a:schemeClr>
                </a:solidFill>
              </a:rPr>
              <a:t>Objective</a:t>
            </a:r>
            <a:r>
              <a:rPr lang="en-US" b="1" dirty="0" smtClean="0">
                <a:solidFill>
                  <a:schemeClr val="accent2">
                    <a:lumMod val="75000"/>
                  </a:schemeClr>
                </a:solidFill>
              </a:rPr>
              <a:t>:</a:t>
            </a:r>
            <a:endParaRPr lang="en-US" altLang="fa-I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circle(in)">
                                      <p:cBhvr>
                                        <p:cTn id="7" dur="20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51202"/>
                                        </p:tgtEl>
                                        <p:attrNameLst>
                                          <p:attrName>style.visibility</p:attrName>
                                        </p:attrNameLst>
                                      </p:cBhvr>
                                      <p:to>
                                        <p:strVal val="visible"/>
                                      </p:to>
                                    </p:set>
                                    <p:animEffect transition="in" filter="wheel(1)">
                                      <p:cBhvr>
                                        <p:cTn id="12" dur="2000"/>
                                        <p:tgtEl>
                                          <p:spTgt spid="512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6"/>
          <p:cNvSpPr>
            <a:spLocks noGrp="1"/>
          </p:cNvSpPr>
          <p:nvPr>
            <p:ph type="sldNum" sz="quarter" idx="12"/>
          </p:nvPr>
        </p:nvSpPr>
        <p:spPr>
          <a:noFill/>
          <a:ln>
            <a:miter lim="800000"/>
            <a:headEnd/>
            <a:tailEnd/>
          </a:ln>
        </p:spPr>
        <p:txBody>
          <a:bodyPr/>
          <a:lstStyle/>
          <a:p>
            <a:fld id="{D76ACB82-AB11-4910-828B-FB19C60E56EF}" type="slidenum">
              <a:rPr lang="en-US" altLang="fa-IR" smtClean="0"/>
              <a:pPr/>
              <a:t>7</a:t>
            </a:fld>
            <a:endParaRPr lang="en-US" altLang="fa-IR" smtClean="0">
              <a:solidFill>
                <a:schemeClr val="bg2"/>
              </a:solidFill>
            </a:endParaRPr>
          </a:p>
        </p:txBody>
      </p:sp>
      <p:sp>
        <p:nvSpPr>
          <p:cNvPr id="2" name="Rectangle 2"/>
          <p:cNvSpPr>
            <a:spLocks noGrp="1" noChangeArrowheads="1"/>
          </p:cNvSpPr>
          <p:nvPr>
            <p:ph type="title"/>
          </p:nvPr>
        </p:nvSpPr>
        <p:spPr/>
        <p:txBody>
          <a:bodyPr/>
          <a:lstStyle/>
          <a:p>
            <a:pPr>
              <a:defRPr/>
            </a:pPr>
            <a:r>
              <a:rPr kumimoji="0" lang="en-US" sz="5400" b="1" kern="1200" dirty="0" smtClean="0">
                <a:solidFill>
                  <a:schemeClr val="accent2">
                    <a:lumMod val="75000"/>
                  </a:schemeClr>
                </a:solidFill>
                <a:ea typeface="+mn-ea"/>
                <a:cs typeface="Times New Roman" pitchFamily="18" charset="0"/>
              </a:rPr>
              <a:t>Materials and Methods</a:t>
            </a:r>
            <a:endParaRPr lang="en-US" dirty="0" smtClean="0">
              <a:solidFill>
                <a:schemeClr val="accent2">
                  <a:lumMod val="75000"/>
                </a:schemeClr>
              </a:solidFill>
            </a:endParaRPr>
          </a:p>
        </p:txBody>
      </p:sp>
      <p:sp>
        <p:nvSpPr>
          <p:cNvPr id="10243" name="Rectangle 3"/>
          <p:cNvSpPr>
            <a:spLocks noGrp="1" noChangeArrowheads="1"/>
          </p:cNvSpPr>
          <p:nvPr>
            <p:ph type="body" sz="half" idx="1"/>
          </p:nvPr>
        </p:nvSpPr>
        <p:spPr>
          <a:xfrm>
            <a:off x="990600" y="1676400"/>
            <a:ext cx="7620000" cy="4876800"/>
          </a:xfrm>
        </p:spPr>
        <p:txBody>
          <a:bodyPr/>
          <a:lstStyle/>
          <a:p>
            <a:pPr>
              <a:buClr>
                <a:srgbClr val="0099CC"/>
              </a:buClr>
              <a:buFont typeface="Monotype Sorts" pitchFamily="2" charset="2"/>
              <a:buChar char="Ô"/>
              <a:defRPr/>
            </a:pPr>
            <a:r>
              <a:rPr lang="en-US" sz="2400" b="1" i="1" dirty="0" smtClean="0"/>
              <a:t>Study Design: </a:t>
            </a:r>
            <a:r>
              <a:rPr lang="en-US" sz="2800" dirty="0" smtClean="0"/>
              <a:t>A cross-sectional study</a:t>
            </a:r>
          </a:p>
          <a:p>
            <a:pPr marL="0" indent="0">
              <a:buClr>
                <a:srgbClr val="0099CC"/>
              </a:buClr>
              <a:buFont typeface="Monotype Sorts" pitchFamily="2" charset="2"/>
              <a:buNone/>
              <a:defRPr/>
            </a:pPr>
            <a:endParaRPr lang="en-US" sz="1800" dirty="0" smtClean="0"/>
          </a:p>
          <a:p>
            <a:pPr algn="just">
              <a:lnSpc>
                <a:spcPct val="150000"/>
              </a:lnSpc>
              <a:buClr>
                <a:srgbClr val="0099CC"/>
              </a:buClr>
              <a:buFont typeface="Monotype Sorts" pitchFamily="2" charset="2"/>
              <a:buChar char="Ô"/>
              <a:defRPr/>
            </a:pPr>
            <a:r>
              <a:rPr lang="en-US" sz="2400" b="1" i="1" dirty="0" smtClean="0"/>
              <a:t>Study population: </a:t>
            </a:r>
            <a:r>
              <a:rPr lang="en-US" sz="2400" dirty="0" smtClean="0"/>
              <a:t>Original research studies using human subjects published between 2009 - 2013 in all Iranian medical journals</a:t>
            </a:r>
          </a:p>
          <a:p>
            <a:pPr algn="just">
              <a:lnSpc>
                <a:spcPct val="150000"/>
              </a:lnSpc>
              <a:buClr>
                <a:srgbClr val="0099CC"/>
              </a:buClr>
              <a:buFont typeface="Monotype Sorts" pitchFamily="2" charset="2"/>
              <a:buChar char="Ô"/>
              <a:defRPr/>
            </a:pPr>
            <a:endParaRPr lang="en-US" sz="1000" dirty="0" smtClean="0"/>
          </a:p>
          <a:p>
            <a:pPr algn="just">
              <a:lnSpc>
                <a:spcPct val="150000"/>
              </a:lnSpc>
              <a:buClr>
                <a:srgbClr val="0099CC"/>
              </a:buClr>
              <a:buFont typeface="Monotype Sorts" pitchFamily="2" charset="2"/>
              <a:buChar char="Ô"/>
              <a:defRPr/>
            </a:pPr>
            <a:r>
              <a:rPr lang="en-US" sz="2400" b="1" i="1" dirty="0" smtClean="0"/>
              <a:t>Sampling Method: </a:t>
            </a:r>
            <a:r>
              <a:rPr lang="en-US" altLang="fa-IR" sz="2400" dirty="0" smtClean="0">
                <a:cs typeface="B Nazanin" pitchFamily="2" charset="-78"/>
              </a:rPr>
              <a:t>Multistage cluster random sampling </a:t>
            </a:r>
            <a:endParaRPr lang="fa-IR" altLang="fa-IR" sz="2400" dirty="0" smtClean="0">
              <a:cs typeface="B Nazanin" pitchFamily="2" charset="-78"/>
            </a:endParaRPr>
          </a:p>
          <a:p>
            <a:pPr algn="just">
              <a:lnSpc>
                <a:spcPct val="150000"/>
              </a:lnSpc>
              <a:buClr>
                <a:srgbClr val="0099CC"/>
              </a:buClr>
              <a:buFont typeface="Monotype Sorts" pitchFamily="2" charset="2"/>
              <a:buChar char="Ô"/>
              <a:defRPr/>
            </a:pPr>
            <a:endParaRPr lang="en-US" sz="2400" b="1" dirty="0" smtClean="0"/>
          </a:p>
          <a:p>
            <a:pPr algn="just">
              <a:lnSpc>
                <a:spcPct val="150000"/>
              </a:lnSpc>
              <a:buClr>
                <a:srgbClr val="0099CC"/>
              </a:buClr>
              <a:buFont typeface="Monotype Sorts" pitchFamily="2" charset="2"/>
              <a:buChar char="Ô"/>
              <a:defRPr/>
            </a:pPr>
            <a:endParaRPr lang="en-US" sz="2000" dirty="0" smtClean="0"/>
          </a:p>
          <a:p>
            <a:pPr marL="0" indent="0" algn="just">
              <a:buClr>
                <a:srgbClr val="0099CC"/>
              </a:buClr>
              <a:buFont typeface="Monotype Sorts" pitchFamily="2" charset="2"/>
              <a:buNone/>
              <a:defRPr/>
            </a:pPr>
            <a:r>
              <a:rPr lang="en-US" sz="24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0243">
                                            <p:txEl>
                                              <p:pRg st="0" end="0"/>
                                            </p:txEl>
                                          </p:spTgt>
                                        </p:tgtEl>
                                        <p:attrNameLst>
                                          <p:attrName>style.visibility</p:attrName>
                                        </p:attrNameLst>
                                      </p:cBhvr>
                                      <p:to>
                                        <p:strVal val="visible"/>
                                      </p:to>
                                    </p:set>
                                    <p:animEffect transition="in" filter="fade">
                                      <p:cBhvr>
                                        <p:cTn id="12" dur="1000"/>
                                        <p:tgtEl>
                                          <p:spTgt spid="10243">
                                            <p:txEl>
                                              <p:pRg st="0" end="0"/>
                                            </p:txEl>
                                          </p:spTgt>
                                        </p:tgtEl>
                                      </p:cBhvr>
                                    </p:animEffect>
                                    <p:anim calcmode="lin" valueType="num">
                                      <p:cBhvr>
                                        <p:cTn id="13" dur="1000" fill="hold"/>
                                        <p:tgtEl>
                                          <p:spTgt spid="1024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10243">
                                            <p:txEl>
                                              <p:pRg st="0" end="0"/>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fade">
                                      <p:cBhvr>
                                        <p:cTn id="17" dur="1000"/>
                                        <p:tgtEl>
                                          <p:spTgt spid="10243">
                                            <p:txEl>
                                              <p:pRg st="2" end="2"/>
                                            </p:txEl>
                                          </p:spTgt>
                                        </p:tgtEl>
                                      </p:cBhvr>
                                    </p:animEffect>
                                    <p:anim calcmode="lin" valueType="num">
                                      <p:cBhvr>
                                        <p:cTn id="18" dur="10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024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10243">
                                            <p:txEl>
                                              <p:pRg st="4" end="4"/>
                                            </p:txEl>
                                          </p:spTgt>
                                        </p:tgtEl>
                                        <p:attrNameLst>
                                          <p:attrName>style.visibility</p:attrName>
                                        </p:attrNameLst>
                                      </p:cBhvr>
                                      <p:to>
                                        <p:strVal val="visible"/>
                                      </p:to>
                                    </p:set>
                                    <p:animEffect transition="in" filter="fade">
                                      <p:cBhvr>
                                        <p:cTn id="22" dur="1000"/>
                                        <p:tgtEl>
                                          <p:spTgt spid="10243">
                                            <p:txEl>
                                              <p:pRg st="4" end="4"/>
                                            </p:txEl>
                                          </p:spTgt>
                                        </p:tgtEl>
                                      </p:cBhvr>
                                    </p:animEffect>
                                    <p:anim calcmode="lin" valueType="num">
                                      <p:cBhvr>
                                        <p:cTn id="23" dur="1000" fill="hold"/>
                                        <p:tgtEl>
                                          <p:spTgt spid="1024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1024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3"/>
          <p:cNvSpPr>
            <a:spLocks noGrp="1"/>
          </p:cNvSpPr>
          <p:nvPr>
            <p:ph type="sldNum" sz="quarter" idx="12"/>
          </p:nvPr>
        </p:nvSpPr>
        <p:spPr>
          <a:noFill/>
          <a:ln>
            <a:miter lim="800000"/>
            <a:headEnd/>
            <a:tailEnd/>
          </a:ln>
        </p:spPr>
        <p:txBody>
          <a:bodyPr/>
          <a:lstStyle/>
          <a:p>
            <a:fld id="{FBBBAE02-9AE1-4F8E-B4E4-D63E54B891F1}" type="slidenum">
              <a:rPr lang="en-US" altLang="fa-IR" smtClean="0"/>
              <a:pPr/>
              <a:t>8</a:t>
            </a:fld>
            <a:endParaRPr lang="en-US" altLang="fa-IR" smtClean="0">
              <a:solidFill>
                <a:schemeClr val="bg2"/>
              </a:solidFill>
            </a:endParaRPr>
          </a:p>
        </p:txBody>
      </p:sp>
      <p:sp>
        <p:nvSpPr>
          <p:cNvPr id="10243" name="Rectangle 2"/>
          <p:cNvSpPr>
            <a:spLocks noGrp="1" noChangeArrowheads="1"/>
          </p:cNvSpPr>
          <p:nvPr>
            <p:ph type="title" idx="4294967295"/>
          </p:nvPr>
        </p:nvSpPr>
        <p:spPr>
          <a:xfrm>
            <a:off x="1143000" y="609600"/>
            <a:ext cx="6934200" cy="838200"/>
          </a:xfrm>
        </p:spPr>
        <p:txBody>
          <a:bodyPr/>
          <a:lstStyle/>
          <a:p>
            <a:r>
              <a:rPr lang="en-US" altLang="fa-IR" smtClean="0"/>
              <a:t/>
            </a:r>
            <a:br>
              <a:rPr lang="en-US" altLang="fa-IR" smtClean="0"/>
            </a:br>
            <a:r>
              <a:rPr lang="en-US" altLang="fa-IR" smtClean="0"/>
              <a:t/>
            </a:r>
            <a:br>
              <a:rPr lang="en-US" altLang="fa-IR" smtClean="0"/>
            </a:br>
            <a:r>
              <a:rPr lang="en-US" altLang="fa-IR" smtClean="0"/>
              <a:t/>
            </a:r>
            <a:br>
              <a:rPr lang="en-US" altLang="fa-IR" smtClean="0"/>
            </a:br>
            <a:r>
              <a:rPr lang="en-US" altLang="fa-IR" smtClean="0"/>
              <a:t/>
            </a:r>
            <a:br>
              <a:rPr lang="en-US" altLang="fa-IR" smtClean="0"/>
            </a:br>
            <a:r>
              <a:rPr lang="en-US" altLang="fa-IR" smtClean="0"/>
              <a:t/>
            </a:r>
            <a:br>
              <a:rPr lang="en-US" altLang="fa-IR" smtClean="0"/>
            </a:br>
            <a:r>
              <a:rPr lang="en-US" altLang="fa-IR" b="1" smtClean="0"/>
              <a:t>Exclusion criteria:</a:t>
            </a:r>
            <a:r>
              <a:rPr lang="en-US" altLang="fa-IR" smtClean="0"/>
              <a:t/>
            </a:r>
            <a:br>
              <a:rPr lang="en-US" altLang="fa-IR" smtClean="0"/>
            </a:br>
            <a:r>
              <a:rPr lang="en-US" altLang="fa-IR" sz="2000" smtClean="0"/>
              <a:t/>
            </a:r>
            <a:br>
              <a:rPr lang="en-US" altLang="fa-IR" sz="2000" smtClean="0"/>
            </a:br>
            <a:r>
              <a:rPr lang="en-US" altLang="fa-IR" sz="2000" smtClean="0"/>
              <a:t/>
            </a:r>
            <a:br>
              <a:rPr lang="en-US" altLang="fa-IR" sz="2000" smtClean="0"/>
            </a:br>
            <a:r>
              <a:rPr lang="en-US" altLang="fa-IR" sz="3200" b="1" smtClean="0">
                <a:solidFill>
                  <a:srgbClr val="333399"/>
                </a:solidFill>
              </a:rPr>
              <a:t>Case report/series,</a:t>
            </a:r>
            <a:br>
              <a:rPr lang="en-US" altLang="fa-IR" sz="3200" b="1" smtClean="0">
                <a:solidFill>
                  <a:srgbClr val="333399"/>
                </a:solidFill>
              </a:rPr>
            </a:br>
            <a:r>
              <a:rPr lang="en-US" altLang="fa-IR" sz="3200" b="1" smtClean="0">
                <a:solidFill>
                  <a:srgbClr val="333399"/>
                </a:solidFill>
              </a:rPr>
              <a:t>Letter to editor, </a:t>
            </a:r>
            <a:br>
              <a:rPr lang="en-US" altLang="fa-IR" sz="3200" b="1" smtClean="0">
                <a:solidFill>
                  <a:srgbClr val="333399"/>
                </a:solidFill>
              </a:rPr>
            </a:br>
            <a:r>
              <a:rPr lang="en-US" altLang="fa-IR" sz="3200" b="1" smtClean="0">
                <a:solidFill>
                  <a:srgbClr val="333399"/>
                </a:solidFill>
              </a:rPr>
              <a:t>Editorial, </a:t>
            </a:r>
            <a:br>
              <a:rPr lang="en-US" altLang="fa-IR" sz="3200" b="1" smtClean="0">
                <a:solidFill>
                  <a:srgbClr val="333399"/>
                </a:solidFill>
              </a:rPr>
            </a:br>
            <a:r>
              <a:rPr lang="en-US" altLang="fa-IR" sz="3200" b="1" smtClean="0">
                <a:solidFill>
                  <a:srgbClr val="333399"/>
                </a:solidFill>
              </a:rPr>
              <a:t>Abstracts, </a:t>
            </a:r>
            <a:br>
              <a:rPr lang="en-US" altLang="fa-IR" sz="3200" b="1" smtClean="0">
                <a:solidFill>
                  <a:srgbClr val="333399"/>
                </a:solidFill>
              </a:rPr>
            </a:br>
            <a:r>
              <a:rPr lang="en-US" altLang="fa-IR" sz="3200" b="1" smtClean="0">
                <a:solidFill>
                  <a:srgbClr val="333399"/>
                </a:solidFill>
              </a:rPr>
              <a:t>Meta-analyses, </a:t>
            </a:r>
            <a:br>
              <a:rPr lang="en-US" altLang="fa-IR" sz="3200" b="1" smtClean="0">
                <a:solidFill>
                  <a:srgbClr val="333399"/>
                </a:solidFill>
              </a:rPr>
            </a:br>
            <a:r>
              <a:rPr lang="en-US" altLang="fa-IR" sz="3200" b="1" smtClean="0">
                <a:solidFill>
                  <a:srgbClr val="333399"/>
                </a:solidFill>
              </a:rPr>
              <a:t>Systematic review, </a:t>
            </a:r>
            <a:br>
              <a:rPr lang="en-US" altLang="fa-IR" sz="3200" b="1" smtClean="0">
                <a:solidFill>
                  <a:srgbClr val="333399"/>
                </a:solidFill>
              </a:rPr>
            </a:br>
            <a:r>
              <a:rPr lang="en-US" altLang="fa-IR" sz="3200" b="1" smtClean="0">
                <a:solidFill>
                  <a:srgbClr val="333399"/>
                </a:solidFill>
              </a:rPr>
              <a:t>and technical articles.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990600" y="457200"/>
            <a:ext cx="7772400" cy="609600"/>
          </a:xfrm>
        </p:spPr>
        <p:txBody>
          <a:bodyPr/>
          <a:lstStyle/>
          <a:p>
            <a:r>
              <a:rPr lang="en-US" altLang="fa-IR" b="1" smtClean="0"/>
              <a:t>Data collection: </a:t>
            </a:r>
          </a:p>
        </p:txBody>
      </p:sp>
      <p:sp>
        <p:nvSpPr>
          <p:cNvPr id="11267" name="Text Placeholder 2"/>
          <p:cNvSpPr>
            <a:spLocks noGrp="1"/>
          </p:cNvSpPr>
          <p:nvPr>
            <p:ph type="body" sz="half" idx="1"/>
          </p:nvPr>
        </p:nvSpPr>
        <p:spPr>
          <a:xfrm>
            <a:off x="914400" y="1219200"/>
            <a:ext cx="7848600" cy="5334000"/>
          </a:xfrm>
        </p:spPr>
        <p:txBody>
          <a:bodyPr/>
          <a:lstStyle/>
          <a:p>
            <a:pPr algn="just"/>
            <a:endParaRPr lang="en-US" altLang="fa-IR" sz="2400" smtClean="0"/>
          </a:p>
          <a:p>
            <a:pPr algn="just">
              <a:buFont typeface="Arial" charset="0"/>
              <a:buChar char="•"/>
            </a:pPr>
            <a:r>
              <a:rPr lang="en-US" altLang="fa-IR" smtClean="0"/>
              <a:t>Basic information:</a:t>
            </a:r>
          </a:p>
          <a:p>
            <a:pPr lvl="2" indent="-342900" algn="just">
              <a:buFont typeface="Wingdings" pitchFamily="2" charset="2"/>
              <a:buChar char="Ø"/>
            </a:pPr>
            <a:r>
              <a:rPr lang="en-US" altLang="fa-IR" sz="2000" smtClean="0"/>
              <a:t>publication year, </a:t>
            </a:r>
          </a:p>
          <a:p>
            <a:pPr lvl="2" indent="-342900" algn="just">
              <a:buFont typeface="Wingdings" pitchFamily="2" charset="2"/>
              <a:buChar char="Ø"/>
            </a:pPr>
            <a:r>
              <a:rPr lang="en-US" altLang="fa-IR" sz="2000" smtClean="0"/>
              <a:t>where the study was performed (Iran or other countries),</a:t>
            </a:r>
          </a:p>
          <a:p>
            <a:pPr lvl="2" indent="-342900" algn="just">
              <a:buFont typeface="Wingdings" pitchFamily="2" charset="2"/>
              <a:buChar char="Ø"/>
            </a:pPr>
            <a:r>
              <a:rPr lang="en-US" altLang="fa-IR" sz="2000" smtClean="0"/>
              <a:t>indexing information, </a:t>
            </a:r>
          </a:p>
          <a:p>
            <a:pPr lvl="2" indent="-342900" algn="just">
              <a:buFont typeface="Wingdings" pitchFamily="2" charset="2"/>
              <a:buChar char="Ø"/>
            </a:pPr>
            <a:r>
              <a:rPr lang="en-US" altLang="fa-IR" sz="2000" smtClean="0"/>
              <a:t>study type (interventional or observational study) </a:t>
            </a:r>
          </a:p>
          <a:p>
            <a:pPr lvl="2" indent="-342900" algn="just">
              <a:buFont typeface="Wingdings" pitchFamily="2" charset="2"/>
              <a:buChar char="Ø"/>
            </a:pPr>
            <a:endParaRPr lang="en-US" altLang="fa-IR" sz="2000" smtClean="0"/>
          </a:p>
          <a:p>
            <a:pPr algn="just">
              <a:buFont typeface="Arial" charset="0"/>
              <a:buChar char="•"/>
            </a:pPr>
            <a:r>
              <a:rPr lang="en-US" altLang="fa-IR" smtClean="0"/>
              <a:t>Ethical conducts documentation:</a:t>
            </a:r>
          </a:p>
          <a:p>
            <a:pPr lvl="2" indent="-342900" algn="just">
              <a:buFont typeface="Wingdings" pitchFamily="2" charset="2"/>
              <a:buChar char="Ø"/>
            </a:pPr>
            <a:r>
              <a:rPr lang="en-US" altLang="fa-IR" sz="2000" smtClean="0"/>
              <a:t>obtaining institutional ethical board approval, </a:t>
            </a:r>
          </a:p>
          <a:p>
            <a:pPr lvl="2" indent="-342900" algn="just">
              <a:buFont typeface="Wingdings" pitchFamily="2" charset="2"/>
              <a:buChar char="Ø"/>
            </a:pPr>
            <a:r>
              <a:rPr lang="en-US" altLang="fa-IR" sz="2000" smtClean="0"/>
              <a:t>patient consent, </a:t>
            </a:r>
          </a:p>
          <a:p>
            <a:pPr lvl="2" indent="-342900" algn="just">
              <a:buFont typeface="Wingdings" pitchFamily="2" charset="2"/>
              <a:buChar char="Ø"/>
            </a:pPr>
            <a:r>
              <a:rPr lang="en-US" altLang="fa-IR" sz="2000" smtClean="0"/>
              <a:t>financial support, </a:t>
            </a:r>
          </a:p>
          <a:p>
            <a:pPr lvl="2" indent="-342900" algn="just">
              <a:buFont typeface="Wingdings" pitchFamily="2" charset="2"/>
              <a:buChar char="Ø"/>
            </a:pPr>
            <a:r>
              <a:rPr lang="en-US" altLang="fa-IR" sz="2000" smtClean="0"/>
              <a:t>conflict of interest,</a:t>
            </a:r>
          </a:p>
          <a:p>
            <a:pPr lvl="2" indent="-342900" algn="just">
              <a:buFont typeface="Wingdings" pitchFamily="2" charset="2"/>
              <a:buChar char="Ø"/>
            </a:pPr>
            <a:r>
              <a:rPr lang="en-US" altLang="fa-IR" sz="2000" smtClean="0"/>
              <a:t>confidentiality </a:t>
            </a:r>
          </a:p>
          <a:p>
            <a:endParaRPr lang="en-US" altLang="fa-IR" smtClean="0"/>
          </a:p>
        </p:txBody>
      </p:sp>
      <p:sp>
        <p:nvSpPr>
          <p:cNvPr id="11268" name="Slide Number Placeholder 4"/>
          <p:cNvSpPr>
            <a:spLocks noGrp="1"/>
          </p:cNvSpPr>
          <p:nvPr>
            <p:ph type="sldNum" sz="quarter" idx="12"/>
          </p:nvPr>
        </p:nvSpPr>
        <p:spPr>
          <a:noFill/>
          <a:ln>
            <a:miter lim="800000"/>
            <a:headEnd/>
            <a:tailEnd/>
          </a:ln>
        </p:spPr>
        <p:txBody>
          <a:bodyPr/>
          <a:lstStyle/>
          <a:p>
            <a:fld id="{58486F18-E399-454D-83F3-053D3CFD5623}" type="slidenum">
              <a:rPr lang="en-US" altLang="fa-IR" smtClean="0"/>
              <a:pPr/>
              <a:t>9</a:t>
            </a:fld>
            <a:endParaRPr lang="en-US" altLang="fa-IR" smtClean="0">
              <a:solidFill>
                <a:schemeClr val="bg2"/>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Notebook">
  <a:themeElements>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fontScheme name="Notebook">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Notebook 1">
        <a:dk1>
          <a:srgbClr val="402000"/>
        </a:dk1>
        <a:lt1>
          <a:srgbClr val="FBFAE2"/>
        </a:lt1>
        <a:dk2>
          <a:srgbClr val="996633"/>
        </a:dk2>
        <a:lt2>
          <a:srgbClr val="A08366"/>
        </a:lt2>
        <a:accent1>
          <a:srgbClr val="CE9964"/>
        </a:accent1>
        <a:accent2>
          <a:srgbClr val="CD3333"/>
        </a:accent2>
        <a:accent3>
          <a:srgbClr val="FDFCEE"/>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2">
        <a:dk1>
          <a:srgbClr val="402000"/>
        </a:dk1>
        <a:lt1>
          <a:srgbClr val="FFFFFF"/>
        </a:lt1>
        <a:dk2>
          <a:srgbClr val="996633"/>
        </a:dk2>
        <a:lt2>
          <a:srgbClr val="A08366"/>
        </a:lt2>
        <a:accent1>
          <a:srgbClr val="CE9964"/>
        </a:accent1>
        <a:accent2>
          <a:srgbClr val="CD3333"/>
        </a:accent2>
        <a:accent3>
          <a:srgbClr val="FFFFFF"/>
        </a:accent3>
        <a:accent4>
          <a:srgbClr val="351A00"/>
        </a:accent4>
        <a:accent5>
          <a:srgbClr val="E3CAB8"/>
        </a:accent5>
        <a:accent6>
          <a:srgbClr val="BA2D2D"/>
        </a:accent6>
        <a:hlink>
          <a:srgbClr val="9A7F32"/>
        </a:hlink>
        <a:folHlink>
          <a:srgbClr val="ECA07A"/>
        </a:folHlink>
      </a:clrScheme>
      <a:clrMap bg1="lt1" tx1="dk1" bg2="lt2" tx2="dk2" accent1="accent1" accent2="accent2" accent3="accent3" accent4="accent4" accent5="accent5" accent6="accent6" hlink="hlink" folHlink="folHlink"/>
    </a:extraClrScheme>
    <a:extraClrScheme>
      <a:clrScheme name="Notebook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Notebook 4">
        <a:dk1>
          <a:srgbClr val="1C1C1C"/>
        </a:dk1>
        <a:lt1>
          <a:srgbClr val="FFFFFF"/>
        </a:lt1>
        <a:dk2>
          <a:srgbClr val="000066"/>
        </a:dk2>
        <a:lt2>
          <a:srgbClr val="666699"/>
        </a:lt2>
        <a:accent1>
          <a:srgbClr val="FF5050"/>
        </a:accent1>
        <a:accent2>
          <a:srgbClr val="009999"/>
        </a:accent2>
        <a:accent3>
          <a:srgbClr val="FFFFFF"/>
        </a:accent3>
        <a:accent4>
          <a:srgbClr val="161616"/>
        </a:accent4>
        <a:accent5>
          <a:srgbClr val="FFB3B3"/>
        </a:accent5>
        <a:accent6>
          <a:srgbClr val="008A8A"/>
        </a:accent6>
        <a:hlink>
          <a:srgbClr val="3366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Designs\NOTEBOOK.POT</Template>
  <TotalTime>1929</TotalTime>
  <Words>1581</Words>
  <Application>Microsoft Office PowerPoint</Application>
  <PresentationFormat>On-screen Show (4:3)</PresentationFormat>
  <Paragraphs>394</Paragraphs>
  <Slides>22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2" baseType="lpstr">
      <vt:lpstr>Andalus</vt:lpstr>
      <vt:lpstr>Arial</vt:lpstr>
      <vt:lpstr>B Nazanin</vt:lpstr>
      <vt:lpstr>Calibri</vt:lpstr>
      <vt:lpstr>Monotype Sorts</vt:lpstr>
      <vt:lpstr>Times New Roman</vt:lpstr>
      <vt:lpstr>Wingdings</vt:lpstr>
      <vt:lpstr>Wingdings 2</vt:lpstr>
      <vt:lpstr>Notebook</vt:lpstr>
      <vt:lpstr>Clip</vt:lpstr>
      <vt:lpstr>PowerPoint Presentation</vt:lpstr>
      <vt:lpstr>Reporting of Ethical Issues in Human Subject Articles Published in Iranian Medical Journals during 2009-2013</vt:lpstr>
      <vt:lpstr>Introduction</vt:lpstr>
      <vt:lpstr>The available items for human subjects protection in research include:</vt:lpstr>
      <vt:lpstr>International Committee of Medical Journal Editors (ICMJE) guidelines (2014): </vt:lpstr>
      <vt:lpstr> To investigate the frequency of reporting ethical issues in human subject articles published by Iranian medical journals during 2009-2013 </vt:lpstr>
      <vt:lpstr>Materials and Methods</vt:lpstr>
      <vt:lpstr>     Exclusion criteria:   Case report/series, Letter to editor,  Editorial,  Abstracts,  Meta-analyses,  Systematic review,  and technical articles.</vt:lpstr>
      <vt:lpstr>Data collection: </vt:lpstr>
      <vt:lpstr>PowerPoint Presentation</vt:lpstr>
      <vt:lpstr>PowerPoint Presentation</vt:lpstr>
      <vt:lpstr>PowerPoint Presentation</vt:lpstr>
      <vt:lpstr>PowerPoint Presentation</vt:lpstr>
      <vt:lpstr>PowerPoint Presentation</vt:lpstr>
      <vt:lpstr>Table III.  Frequency of financial support and conflict of interest documentation according to publication year, study location, journal indexing, and study type </vt:lpstr>
      <vt:lpstr>PowerPoint Presentation</vt:lpstr>
      <vt:lpstr>PowerPoint Presentation</vt:lpstr>
      <vt:lpstr>PowerPoint Presentation</vt:lpstr>
      <vt:lpstr>PowerPoint Presentation</vt:lpstr>
      <vt:lpstr>PowerPoint Presentation</vt:lpstr>
      <vt:lpstr>Conclusion</vt:lpstr>
      <vt:lpstr>PowerPoint Presentation</vt:lpstr>
    </vt:vector>
  </TitlesOfParts>
  <Company>USM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brain starts working the moment you’re born and never stops until you get up to speak in public. - Anonymous</dc:title>
  <dc:creator>Brian C. Hodgkin</dc:creator>
  <cp:lastModifiedBy>E_City</cp:lastModifiedBy>
  <cp:revision>100</cp:revision>
  <dcterms:created xsi:type="dcterms:W3CDTF">2000-09-16T15:40:36Z</dcterms:created>
  <dcterms:modified xsi:type="dcterms:W3CDTF">2016-12-06T06:47:06Z</dcterms:modified>
</cp:coreProperties>
</file>