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3" r:id="rId1"/>
  </p:sldMasterIdLst>
  <p:notesMasterIdLst>
    <p:notesMasterId r:id="rId24"/>
  </p:notesMasterIdLst>
  <p:sldIdLst>
    <p:sldId id="297" r:id="rId2"/>
    <p:sldId id="291" r:id="rId3"/>
    <p:sldId id="274" r:id="rId4"/>
    <p:sldId id="310" r:id="rId5"/>
    <p:sldId id="309" r:id="rId6"/>
    <p:sldId id="278" r:id="rId7"/>
    <p:sldId id="260" r:id="rId8"/>
    <p:sldId id="285" r:id="rId9"/>
    <p:sldId id="292" r:id="rId10"/>
    <p:sldId id="293" r:id="rId11"/>
    <p:sldId id="311" r:id="rId12"/>
    <p:sldId id="305" r:id="rId13"/>
    <p:sldId id="295" r:id="rId14"/>
    <p:sldId id="289" r:id="rId15"/>
    <p:sldId id="296" r:id="rId16"/>
    <p:sldId id="312" r:id="rId17"/>
    <p:sldId id="315" r:id="rId18"/>
    <p:sldId id="316" r:id="rId19"/>
    <p:sldId id="317" r:id="rId20"/>
    <p:sldId id="304" r:id="rId21"/>
    <p:sldId id="288" r:id="rId22"/>
    <p:sldId id="290"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33CCFF"/>
    <a:srgbClr val="33339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929"/>
  </p:normalViewPr>
  <p:slideViewPr>
    <p:cSldViewPr>
      <p:cViewPr varScale="1">
        <p:scale>
          <a:sx n="71" d="100"/>
          <a:sy n="71" d="100"/>
        </p:scale>
        <p:origin x="168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14691"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4693"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4694"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14695"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C863208D-57C0-4C97-A360-5D6B6453C664}" type="slidenum">
              <a:rPr lang="en-US"/>
              <a:pPr>
                <a:defRPr/>
              </a:pPr>
              <a:t>‹#›</a:t>
            </a:fld>
            <a:endParaRPr lang="en-US"/>
          </a:p>
        </p:txBody>
      </p:sp>
    </p:spTree>
    <p:extLst>
      <p:ext uri="{BB962C8B-B14F-4D97-AF65-F5344CB8AC3E}">
        <p14:creationId xmlns:p14="http://schemas.microsoft.com/office/powerpoint/2010/main" val="3147231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miter lim="800000"/>
            <a:headEnd/>
            <a:tailEnd/>
          </a:ln>
        </p:spPr>
        <p:txBody>
          <a:bodyPr/>
          <a:lstStyle/>
          <a:p>
            <a:fld id="{AD157976-FA61-41B2-95E3-F5AE1569E204}" type="slidenum">
              <a:rPr lang="en-US" altLang="fa-IR" smtClean="0"/>
              <a:pPr/>
              <a:t>2</a:t>
            </a:fld>
            <a:endParaRPr lang="en-US" altLang="fa-IR"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endParaRPr lang="fa-IR" altLang="fa-IR" smtClean="0"/>
          </a:p>
        </p:txBody>
      </p:sp>
    </p:spTree>
    <p:extLst>
      <p:ext uri="{BB962C8B-B14F-4D97-AF65-F5344CB8AC3E}">
        <p14:creationId xmlns:p14="http://schemas.microsoft.com/office/powerpoint/2010/main" val="2550966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67801C82-0B31-4F60-AA7F-D0DD698A6895}" type="slidenum">
              <a:rPr lang="en-US" altLang="fa-IR" smtClean="0"/>
              <a:pPr/>
              <a:t>21</a:t>
            </a:fld>
            <a:endParaRPr lang="en-US" altLang="fa-IR"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endParaRPr lang="fa-IR" altLang="fa-IR" smtClean="0"/>
          </a:p>
        </p:txBody>
      </p:sp>
    </p:spTree>
    <p:extLst>
      <p:ext uri="{BB962C8B-B14F-4D97-AF65-F5344CB8AC3E}">
        <p14:creationId xmlns:p14="http://schemas.microsoft.com/office/powerpoint/2010/main" val="1935229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miter lim="800000"/>
            <a:headEnd/>
            <a:tailEnd/>
          </a:ln>
        </p:spPr>
        <p:txBody>
          <a:bodyPr/>
          <a:lstStyle/>
          <a:p>
            <a:fld id="{62ACD522-A875-473E-9AEA-990816A936D9}" type="slidenum">
              <a:rPr lang="en-US" altLang="fa-IR" smtClean="0"/>
              <a:pPr/>
              <a:t>22</a:t>
            </a:fld>
            <a:endParaRPr lang="en-US" altLang="fa-IR"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fa-IR" altLang="fa-IR" smtClean="0"/>
          </a:p>
        </p:txBody>
      </p:sp>
    </p:spTree>
    <p:extLst>
      <p:ext uri="{BB962C8B-B14F-4D97-AF65-F5344CB8AC3E}">
        <p14:creationId xmlns:p14="http://schemas.microsoft.com/office/powerpoint/2010/main" val="3423918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D9529AEA-3710-49C1-88A3-B2A6212E4FF7}" type="slidenum">
              <a:rPr lang="en-US" altLang="fa-IR" smtClean="0"/>
              <a:pPr/>
              <a:t>3</a:t>
            </a:fld>
            <a:endParaRPr lang="en-US" altLang="fa-IR"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endParaRPr lang="fa-IR" altLang="fa-IR" smtClean="0"/>
          </a:p>
        </p:txBody>
      </p:sp>
    </p:spTree>
    <p:extLst>
      <p:ext uri="{BB962C8B-B14F-4D97-AF65-F5344CB8AC3E}">
        <p14:creationId xmlns:p14="http://schemas.microsoft.com/office/powerpoint/2010/main" val="1990307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miter lim="800000"/>
            <a:headEnd/>
            <a:tailEnd/>
          </a:ln>
        </p:spPr>
        <p:txBody>
          <a:bodyPr/>
          <a:lstStyle/>
          <a:p>
            <a:fld id="{082B03D4-51F9-43E1-BC6D-3517012DB49C}" type="slidenum">
              <a:rPr lang="en-US" altLang="fa-IR" smtClean="0"/>
              <a:pPr/>
              <a:t>6</a:t>
            </a:fld>
            <a:endParaRPr lang="en-US" altLang="fa-IR"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endParaRPr lang="fa-IR" altLang="fa-IR" smtClean="0"/>
          </a:p>
        </p:txBody>
      </p:sp>
    </p:spTree>
    <p:extLst>
      <p:ext uri="{BB962C8B-B14F-4D97-AF65-F5344CB8AC3E}">
        <p14:creationId xmlns:p14="http://schemas.microsoft.com/office/powerpoint/2010/main" val="1839023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miter lim="800000"/>
            <a:headEnd/>
            <a:tailEnd/>
          </a:ln>
        </p:spPr>
        <p:txBody>
          <a:bodyPr/>
          <a:lstStyle/>
          <a:p>
            <a:fld id="{10B9E8CB-513E-400A-B3FB-2BA307FAB761}" type="slidenum">
              <a:rPr lang="en-US" altLang="fa-IR" smtClean="0"/>
              <a:pPr/>
              <a:t>7</a:t>
            </a:fld>
            <a:endParaRPr lang="en-US" altLang="fa-IR"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fa-IR" altLang="fa-IR" smtClean="0"/>
          </a:p>
        </p:txBody>
      </p:sp>
    </p:spTree>
    <p:extLst>
      <p:ext uri="{BB962C8B-B14F-4D97-AF65-F5344CB8AC3E}">
        <p14:creationId xmlns:p14="http://schemas.microsoft.com/office/powerpoint/2010/main" val="2985389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miter lim="800000"/>
            <a:headEnd/>
            <a:tailEnd/>
          </a:ln>
        </p:spPr>
        <p:txBody>
          <a:bodyPr/>
          <a:lstStyle/>
          <a:p>
            <a:fld id="{132A0108-E5E1-46D6-8B19-BA5C6BDB8F50}" type="slidenum">
              <a:rPr lang="en-US" altLang="fa-IR" smtClean="0"/>
              <a:pPr/>
              <a:t>8</a:t>
            </a:fld>
            <a:endParaRPr lang="en-US" altLang="fa-IR"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endParaRPr lang="fa-IR" altLang="fa-IR" smtClean="0"/>
          </a:p>
        </p:txBody>
      </p:sp>
    </p:spTree>
    <p:extLst>
      <p:ext uri="{BB962C8B-B14F-4D97-AF65-F5344CB8AC3E}">
        <p14:creationId xmlns:p14="http://schemas.microsoft.com/office/powerpoint/2010/main" val="928600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FD63CD09-417B-4A19-8392-C94B039D76AC}" type="slidenum">
              <a:rPr lang="en-US" altLang="fa-IR" smtClean="0">
                <a:solidFill>
                  <a:srgbClr val="000000"/>
                </a:solidFill>
              </a:rPr>
              <a:pPr/>
              <a:t>10</a:t>
            </a:fld>
            <a:endParaRPr lang="en-US" altLang="fa-IR" smtClean="0">
              <a:solidFill>
                <a:srgbClr val="000000"/>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endParaRPr lang="fa-IR" altLang="fa-IR" smtClean="0"/>
          </a:p>
        </p:txBody>
      </p:sp>
    </p:spTree>
    <p:extLst>
      <p:ext uri="{BB962C8B-B14F-4D97-AF65-F5344CB8AC3E}">
        <p14:creationId xmlns:p14="http://schemas.microsoft.com/office/powerpoint/2010/main" val="3711768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miter lim="800000"/>
            <a:headEnd/>
            <a:tailEnd/>
          </a:ln>
        </p:spPr>
        <p:txBody>
          <a:bodyPr/>
          <a:lstStyle/>
          <a:p>
            <a:fld id="{05E94488-8814-4517-8FBB-1F096D3E0CB6}" type="slidenum">
              <a:rPr lang="en-US" altLang="fa-IR" smtClean="0">
                <a:solidFill>
                  <a:srgbClr val="000000"/>
                </a:solidFill>
              </a:rPr>
              <a:pPr/>
              <a:t>11</a:t>
            </a:fld>
            <a:endParaRPr lang="en-US" altLang="fa-IR" smtClean="0">
              <a:solidFill>
                <a:srgbClr val="000000"/>
              </a:solidFill>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endParaRPr lang="fa-IR" altLang="fa-IR" smtClean="0"/>
          </a:p>
        </p:txBody>
      </p:sp>
    </p:spTree>
    <p:extLst>
      <p:ext uri="{BB962C8B-B14F-4D97-AF65-F5344CB8AC3E}">
        <p14:creationId xmlns:p14="http://schemas.microsoft.com/office/powerpoint/2010/main" val="3288171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fld id="{777769AC-629C-4721-8342-20B6690B3200}" type="slidenum">
              <a:rPr lang="en-US" altLang="fa-IR" smtClean="0"/>
              <a:pPr/>
              <a:t>12</a:t>
            </a:fld>
            <a:endParaRPr lang="en-US" altLang="fa-IR"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endParaRPr lang="fa-IR" altLang="fa-IR" smtClean="0"/>
          </a:p>
        </p:txBody>
      </p:sp>
    </p:spTree>
    <p:extLst>
      <p:ext uri="{BB962C8B-B14F-4D97-AF65-F5344CB8AC3E}">
        <p14:creationId xmlns:p14="http://schemas.microsoft.com/office/powerpoint/2010/main" val="2929429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6B5CFCE2-2BF9-48C5-88CE-901D95773E0E}" type="slidenum">
              <a:rPr lang="en-US" altLang="fa-IR" smtClean="0"/>
              <a:pPr/>
              <a:t>14</a:t>
            </a:fld>
            <a:endParaRPr lang="en-US" altLang="fa-IR"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fa-IR" altLang="fa-IR" smtClean="0"/>
          </a:p>
        </p:txBody>
      </p:sp>
    </p:spTree>
    <p:extLst>
      <p:ext uri="{BB962C8B-B14F-4D97-AF65-F5344CB8AC3E}">
        <p14:creationId xmlns:p14="http://schemas.microsoft.com/office/powerpoint/2010/main" val="34189896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872538" cy="6858000"/>
            <a:chOff x="0" y="0"/>
            <a:chExt cx="5589" cy="4320"/>
          </a:xfrm>
        </p:grpSpPr>
        <p:sp>
          <p:nvSpPr>
            <p:cNvPr id="5" name="Rectangle 3" descr="Stationery"/>
            <p:cNvSpPr>
              <a:spLocks noChangeArrowheads="1"/>
            </p:cNvSpPr>
            <p:nvPr/>
          </p:nvSpPr>
          <p:spPr bwMode="white">
            <a:xfrm>
              <a:off x="336" y="150"/>
              <a:ext cx="5253" cy="4026"/>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defRPr>
              </a:lvl9pPr>
            </a:lstStyle>
            <a:p>
              <a:pPr>
                <a:defRPr/>
              </a:pPr>
              <a:endParaRPr lang="fa-IR" altLang="fa-IR" smtClean="0"/>
            </a:p>
          </p:txBody>
        </p:sp>
        <p:pic>
          <p:nvPicPr>
            <p:cNvPr id="6" name="Picture 4" descr="minispir"/>
            <p:cNvPicPr>
              <a:picLocks noChangeAspect="1" noChangeArrowheads="1"/>
            </p:cNvPicPr>
            <p:nvPr/>
          </p:nvPicPr>
          <p:blipFill>
            <a:blip r:embed="rId3"/>
            <a:srcRect/>
            <a:stretch>
              <a:fillRect/>
            </a:stretch>
          </p:blipFill>
          <p:spPr bwMode="ltGray">
            <a:xfrm>
              <a:off x="0" y="0"/>
              <a:ext cx="670" cy="4320"/>
            </a:xfrm>
            <a:prstGeom prst="rect">
              <a:avLst/>
            </a:prstGeom>
            <a:noFill/>
            <a:ln w="9525">
              <a:noFill/>
              <a:miter lim="800000"/>
              <a:headEnd/>
              <a:tailEnd/>
            </a:ln>
          </p:spPr>
        </p:pic>
      </p:grpSp>
      <p:sp>
        <p:nvSpPr>
          <p:cNvPr id="86021" name="Rectangle 5"/>
          <p:cNvSpPr>
            <a:spLocks noGrp="1" noChangeArrowheads="1"/>
          </p:cNvSpPr>
          <p:nvPr>
            <p:ph type="ctrTitle"/>
          </p:nvPr>
        </p:nvSpPr>
        <p:spPr>
          <a:xfrm>
            <a:off x="962025" y="1925638"/>
            <a:ext cx="7772400" cy="1143000"/>
          </a:xfrm>
          <a:extLst/>
        </p:spPr>
        <p:txBody>
          <a:bodyPr/>
          <a:lstStyle>
            <a:lvl1pPr algn="ctr">
              <a:defRPr/>
            </a:lvl1pPr>
          </a:lstStyle>
          <a:p>
            <a:pPr lvl="0"/>
            <a:r>
              <a:rPr lang="en-US" noProof="0" smtClean="0"/>
              <a:t>Click to edit Master title style</a:t>
            </a:r>
          </a:p>
        </p:txBody>
      </p:sp>
      <p:sp>
        <p:nvSpPr>
          <p:cNvPr id="86022"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pPr lvl="0"/>
            <a:r>
              <a:rPr lang="en-US" noProof="0" smtClean="0"/>
              <a:t>Click to edit Master subtitle style</a:t>
            </a:r>
          </a:p>
        </p:txBody>
      </p:sp>
      <p:sp>
        <p:nvSpPr>
          <p:cNvPr id="7" name="Rectangle 7"/>
          <p:cNvSpPr>
            <a:spLocks noGrp="1" noChangeArrowheads="1"/>
          </p:cNvSpPr>
          <p:nvPr>
            <p:ph type="dt" sz="half" idx="10"/>
          </p:nvPr>
        </p:nvSpPr>
        <p:spPr>
          <a:xfrm>
            <a:off x="962025" y="6100763"/>
            <a:ext cx="1905000" cy="457200"/>
          </a:xfrm>
        </p:spPr>
        <p:txBody>
          <a:bodyPr/>
          <a:lstStyle>
            <a:lvl1pPr>
              <a:defRPr>
                <a:solidFill>
                  <a:srgbClr val="A08366"/>
                </a:solidFill>
              </a:defRPr>
            </a:lvl1pPr>
          </a:lstStyle>
          <a:p>
            <a:pPr>
              <a:defRPr/>
            </a:pPr>
            <a:endParaRPr lang="en-US"/>
          </a:p>
        </p:txBody>
      </p:sp>
      <p:sp>
        <p:nvSpPr>
          <p:cNvPr id="8" name="Rectangle 8"/>
          <p:cNvSpPr>
            <a:spLocks noGrp="1" noChangeArrowheads="1"/>
          </p:cNvSpPr>
          <p:nvPr>
            <p:ph type="ftr" sz="quarter" idx="11"/>
          </p:nvPr>
        </p:nvSpPr>
        <p:spPr>
          <a:xfrm>
            <a:off x="3400425" y="6100763"/>
            <a:ext cx="2895600" cy="457200"/>
          </a:xfrm>
        </p:spPr>
        <p:txBody>
          <a:bodyPr/>
          <a:lstStyle>
            <a:lvl1pPr>
              <a:defRPr>
                <a:solidFill>
                  <a:srgbClr val="A08366"/>
                </a:solidFill>
              </a:defRPr>
            </a:lvl1pPr>
          </a:lstStyle>
          <a:p>
            <a:pPr>
              <a:defRPr/>
            </a:pPr>
            <a:endParaRPr lang="en-US"/>
          </a:p>
        </p:txBody>
      </p:sp>
      <p:sp>
        <p:nvSpPr>
          <p:cNvPr id="9" name="Rectangle 9"/>
          <p:cNvSpPr>
            <a:spLocks noGrp="1" noChangeArrowheads="1"/>
          </p:cNvSpPr>
          <p:nvPr>
            <p:ph type="sldNum" sz="quarter" idx="12"/>
          </p:nvPr>
        </p:nvSpPr>
        <p:spPr>
          <a:xfrm>
            <a:off x="6829425" y="6100763"/>
            <a:ext cx="1905000" cy="457200"/>
          </a:xfrm>
        </p:spPr>
        <p:txBody>
          <a:bodyPr/>
          <a:lstStyle>
            <a:lvl1pPr>
              <a:defRPr>
                <a:solidFill>
                  <a:srgbClr val="A08366"/>
                </a:solidFill>
              </a:defRPr>
            </a:lvl1pPr>
          </a:lstStyle>
          <a:p>
            <a:pPr>
              <a:defRPr/>
            </a:pPr>
            <a:fld id="{925C210D-70FC-4F3C-8C7B-79A0E54A750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19BAB7D-1DA6-448E-B9FB-EB53A0180378}" type="slidenum">
              <a:rPr lang="en-US"/>
              <a:pPr>
                <a:defRPr/>
              </a:pPr>
              <a:t>‹#›</a:t>
            </a:fld>
            <a:endParaRPr lang="en-US">
              <a:solidFill>
                <a:schemeClr val="bg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4572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4572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55AFC055-4248-4E81-820F-F8F6FD3BF679}" type="slidenum">
              <a:rPr lang="en-US"/>
              <a:pPr>
                <a:defRPr/>
              </a:pPr>
              <a:t>‹#›</a:t>
            </a:fld>
            <a:endParaRPr lang="en-US">
              <a:solidFill>
                <a:schemeClr val="bg2"/>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90600" y="18288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53000" y="1828800"/>
            <a:ext cx="3810000" cy="4114800"/>
          </a:xfrm>
        </p:spPr>
        <p:txBody>
          <a:bodyPr/>
          <a:lstStyle/>
          <a:p>
            <a:pPr lvl="0"/>
            <a:endParaRPr lang="en-US" noProof="0" smtClean="0"/>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BA0AFC5B-8F9B-4A6E-A17B-E09171DDD1D6}" type="slidenum">
              <a:rPr lang="en-US"/>
              <a:pPr>
                <a:defRPr/>
              </a:pPr>
              <a:t>‹#›</a:t>
            </a:fld>
            <a:endParaRPr lang="en-US">
              <a:solidFill>
                <a:schemeClr val="bg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779AF119-3E80-4F01-BF51-DDFD17D0741F}" type="slidenum">
              <a:rPr lang="en-US"/>
              <a:pPr>
                <a:defRPr/>
              </a:pPr>
              <a:t>‹#›</a:t>
            </a:fld>
            <a:endParaRPr lang="en-US">
              <a:solidFill>
                <a:schemeClr val="bg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6AE8048-2A20-496F-8B14-CE59C3FDBFB7}" type="slidenum">
              <a:rPr lang="en-US"/>
              <a:pPr>
                <a:defRPr/>
              </a:pPr>
              <a:t>‹#›</a:t>
            </a:fld>
            <a:endParaRPr lang="en-US">
              <a:solidFill>
                <a:schemeClr val="bg2"/>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FCD45654-F40B-4BD9-9617-C76C79F74E29}" type="slidenum">
              <a:rPr lang="en-US"/>
              <a:pPr>
                <a:defRPr/>
              </a:pPr>
              <a:t>‹#›</a:t>
            </a:fld>
            <a:endParaRPr lang="en-US">
              <a:solidFill>
                <a:schemeClr val="bg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A8679C64-465D-49A4-B7F7-CD6F2845A339}" type="slidenum">
              <a:rPr lang="en-US"/>
              <a:pPr>
                <a:defRPr/>
              </a:pPr>
              <a:t>‹#›</a:t>
            </a:fld>
            <a:endParaRPr lang="en-US">
              <a:solidFill>
                <a:schemeClr val="bg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980F5681-E5FC-4F62-BBD5-CCB2BD0DB892}" type="slidenum">
              <a:rPr lang="en-US"/>
              <a:pPr>
                <a:defRPr/>
              </a:pPr>
              <a:t>‹#›</a:t>
            </a:fld>
            <a:endParaRPr lang="en-US">
              <a:solidFill>
                <a:schemeClr val="bg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BEC4F3FF-34DC-4538-B2A0-FD9F4A95724D}" type="slidenum">
              <a:rPr lang="en-US"/>
              <a:pPr>
                <a:defRPr/>
              </a:pPr>
              <a:t>‹#›</a:t>
            </a:fld>
            <a:endParaRPr lang="en-US">
              <a:solidFill>
                <a:schemeClr val="bg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828D07A1-9EF0-4BC5-A3D1-C38A604DD020}" type="slidenum">
              <a:rPr lang="en-US"/>
              <a:pPr>
                <a:defRPr/>
              </a:pPr>
              <a:t>‹#›</a:t>
            </a:fld>
            <a:endParaRPr lang="en-US">
              <a:solidFill>
                <a:schemeClr val="bg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0550B4A5-9D2F-40F9-B58C-2CD79C4CCC25}" type="slidenum">
              <a:rPr lang="en-US"/>
              <a:pPr>
                <a:defRPr/>
              </a:pPr>
              <a:t>‹#›</a:t>
            </a:fld>
            <a:endParaRPr lang="en-US">
              <a:solidFill>
                <a:schemeClr val="bg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872538" cy="6858000"/>
            <a:chOff x="0" y="0"/>
            <a:chExt cx="5589" cy="4320"/>
          </a:xfrm>
        </p:grpSpPr>
        <p:sp>
          <p:nvSpPr>
            <p:cNvPr id="1032" name="Rectangle 3"/>
            <p:cNvSpPr>
              <a:spLocks noChangeArrowheads="1"/>
            </p:cNvSpPr>
            <p:nvPr/>
          </p:nvSpPr>
          <p:spPr bwMode="ltGray">
            <a:xfrm>
              <a:off x="336" y="150"/>
              <a:ext cx="5253" cy="402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defRPr>
              </a:lvl9pPr>
            </a:lstStyle>
            <a:p>
              <a:pPr>
                <a:defRPr/>
              </a:pPr>
              <a:endParaRPr lang="fa-IR" altLang="fa-IR" smtClean="0"/>
            </a:p>
          </p:txBody>
        </p:sp>
        <p:pic>
          <p:nvPicPr>
            <p:cNvPr id="1033" name="Picture 4" descr="minispir"/>
            <p:cNvPicPr>
              <a:picLocks noChangeAspect="1" noChangeArrowheads="1"/>
            </p:cNvPicPr>
            <p:nvPr/>
          </p:nvPicPr>
          <p:blipFill>
            <a:blip r:embed="rId15"/>
            <a:srcRect/>
            <a:stretch>
              <a:fillRect/>
            </a:stretch>
          </p:blipFill>
          <p:spPr bwMode="ltGray">
            <a:xfrm>
              <a:off x="0" y="0"/>
              <a:ext cx="670" cy="4320"/>
            </a:xfrm>
            <a:prstGeom prst="rect">
              <a:avLst/>
            </a:prstGeom>
            <a:noFill/>
            <a:ln w="9525">
              <a:noFill/>
              <a:miter lim="800000"/>
              <a:headEnd/>
              <a:tailEnd/>
            </a:ln>
          </p:spPr>
        </p:pic>
        <p:sp>
          <p:nvSpPr>
            <p:cNvPr id="1034"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en-US"/>
            </a:p>
          </p:txBody>
        </p:sp>
      </p:grpSp>
      <p:sp>
        <p:nvSpPr>
          <p:cNvPr id="1027"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fa-IR" smtClean="0"/>
              <a:t>Click to edit Master title style</a:t>
            </a:r>
          </a:p>
        </p:txBody>
      </p:sp>
      <p:sp>
        <p:nvSpPr>
          <p:cNvPr id="1028"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85000" name="Rectangle 8"/>
          <p:cNvSpPr>
            <a:spLocks noGrp="1" noChangeArrowheads="1"/>
          </p:cNvSpPr>
          <p:nvPr>
            <p:ph type="dt" sz="half" idx="2"/>
          </p:nvPr>
        </p:nvSpPr>
        <p:spPr bwMode="auto">
          <a:xfrm>
            <a:off x="990600" y="60960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defRPr>
            </a:lvl1pPr>
          </a:lstStyle>
          <a:p>
            <a:pPr>
              <a:defRPr/>
            </a:pPr>
            <a:endParaRPr lang="en-US"/>
          </a:p>
        </p:txBody>
      </p:sp>
      <p:sp>
        <p:nvSpPr>
          <p:cNvPr id="85001" name="Rectangle 9"/>
          <p:cNvSpPr>
            <a:spLocks noGrp="1" noChangeArrowheads="1"/>
          </p:cNvSpPr>
          <p:nvPr>
            <p:ph type="ftr" sz="quarter" idx="3"/>
          </p:nvPr>
        </p:nvSpPr>
        <p:spPr bwMode="auto">
          <a:xfrm>
            <a:off x="3429000" y="6096000"/>
            <a:ext cx="2895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ctr">
              <a:spcBef>
                <a:spcPct val="50000"/>
              </a:spcBef>
              <a:defRPr sz="1400">
                <a:solidFill>
                  <a:schemeClr val="bg2"/>
                </a:solidFill>
              </a:defRPr>
            </a:lvl1pPr>
          </a:lstStyle>
          <a:p>
            <a:pPr>
              <a:defRPr/>
            </a:pPr>
            <a:endParaRPr lang="en-US"/>
          </a:p>
        </p:txBody>
      </p:sp>
      <p:sp>
        <p:nvSpPr>
          <p:cNvPr id="85002" name="Rectangle 10"/>
          <p:cNvSpPr>
            <a:spLocks noGrp="1" noChangeArrowheads="1"/>
          </p:cNvSpPr>
          <p:nvPr>
            <p:ph type="sldNum" sz="quarter" idx="4"/>
          </p:nvPr>
        </p:nvSpPr>
        <p:spPr bwMode="auto">
          <a:xfrm>
            <a:off x="6858000" y="60960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spcBef>
                <a:spcPct val="50000"/>
              </a:spcBef>
              <a:defRPr sz="1400">
                <a:solidFill>
                  <a:srgbClr val="333399"/>
                </a:solidFill>
              </a:defRPr>
            </a:lvl1pPr>
          </a:lstStyle>
          <a:p>
            <a:pPr>
              <a:defRPr/>
            </a:pPr>
            <a:fld id="{F3180B20-4A6E-4BCF-B2C8-1F72565555F5}" type="slidenum">
              <a:rPr lang="en-US"/>
              <a:pPr>
                <a:defRPr/>
              </a:pPr>
              <a:t>‹#›</a:t>
            </a:fld>
            <a:endParaRPr lang="en-US">
              <a:solidFill>
                <a:schemeClr val="bg2"/>
              </a:solidFill>
            </a:endParaRPr>
          </a:p>
        </p:txBody>
      </p:sp>
    </p:spTree>
  </p:cSld>
  <p:clrMap bg1="lt1" tx1="dk1" bg2="lt2" tx2="dk2" accent1="accent1" accent2="accent2" accent3="accent3" accent4="accent4" accent5="accent5" accent6="accent6" hlink="hlink" folHlink="folHlink"/>
  <p:sldLayoutIdLst>
    <p:sldLayoutId id="2147483776"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defRPr>
      </a:lvl2pPr>
      <a:lvl3pPr algn="l" rtl="0" eaLnBrk="0" fontAlgn="base" hangingPunct="0">
        <a:spcBef>
          <a:spcPct val="0"/>
        </a:spcBef>
        <a:spcAft>
          <a:spcPct val="0"/>
        </a:spcAft>
        <a:defRPr kumimoji="1" sz="4400">
          <a:solidFill>
            <a:schemeClr val="tx2"/>
          </a:solidFill>
          <a:latin typeface="Times New Roman" pitchFamily="18" charset="0"/>
        </a:defRPr>
      </a:lvl3pPr>
      <a:lvl4pPr algn="l" rtl="0" eaLnBrk="0" fontAlgn="base" hangingPunct="0">
        <a:spcBef>
          <a:spcPct val="0"/>
        </a:spcBef>
        <a:spcAft>
          <a:spcPct val="0"/>
        </a:spcAft>
        <a:defRPr kumimoji="1" sz="4400">
          <a:solidFill>
            <a:schemeClr val="tx2"/>
          </a:solidFill>
          <a:latin typeface="Times New Roman" pitchFamily="18" charset="0"/>
        </a:defRPr>
      </a:lvl4pPr>
      <a:lvl5pPr algn="l" rtl="0" eaLnBrk="0" fontAlgn="base" hangingPunct="0">
        <a:spcBef>
          <a:spcPct val="0"/>
        </a:spcBef>
        <a:spcAft>
          <a:spcPct val="0"/>
        </a:spcAft>
        <a:defRPr kumimoji="1" sz="4400">
          <a:solidFill>
            <a:schemeClr val="tx2"/>
          </a:solidFill>
          <a:latin typeface="Times New Roman" pitchFamily="18" charset="0"/>
        </a:defRPr>
      </a:lvl5pPr>
      <a:lvl6pPr marL="457200" algn="l" rtl="0" eaLnBrk="0" fontAlgn="base" hangingPunct="0">
        <a:spcBef>
          <a:spcPct val="0"/>
        </a:spcBef>
        <a:spcAft>
          <a:spcPct val="0"/>
        </a:spcAft>
        <a:defRPr kumimoji="1" sz="4400">
          <a:solidFill>
            <a:schemeClr val="tx2"/>
          </a:solidFill>
          <a:latin typeface="Times New Roman" pitchFamily="18" charset="0"/>
        </a:defRPr>
      </a:lvl6pPr>
      <a:lvl7pPr marL="914400" algn="l" rtl="0" eaLnBrk="0" fontAlgn="base" hangingPunct="0">
        <a:spcBef>
          <a:spcPct val="0"/>
        </a:spcBef>
        <a:spcAft>
          <a:spcPct val="0"/>
        </a:spcAft>
        <a:defRPr kumimoji="1" sz="4400">
          <a:solidFill>
            <a:schemeClr val="tx2"/>
          </a:solidFill>
          <a:latin typeface="Times New Roman" pitchFamily="18" charset="0"/>
        </a:defRPr>
      </a:lvl7pPr>
      <a:lvl8pPr marL="1371600" algn="l" rtl="0" eaLnBrk="0" fontAlgn="base" hangingPunct="0">
        <a:spcBef>
          <a:spcPct val="0"/>
        </a:spcBef>
        <a:spcAft>
          <a:spcPct val="0"/>
        </a:spcAft>
        <a:defRPr kumimoji="1" sz="4400">
          <a:solidFill>
            <a:schemeClr val="tx2"/>
          </a:solidFill>
          <a:latin typeface="Times New Roman" pitchFamily="18" charset="0"/>
        </a:defRPr>
      </a:lvl8pPr>
      <a:lvl9pPr marL="1828800" algn="l"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kumimoji="1"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kumimoji="1" sz="24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1"/>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1"/>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1"/>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1"/>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6" descr="data:image/jpeg;base64,/9j/4AAQSkZJRgABAQAAAQABAAD/2wCEAAkGBxQTEhQUEhQWFBUUFRQVFBQYFxYVFBUVFBQWFhQUFBQYHCggGBolHBQUITEhJSkrLi4uFx8zODMsNygtLisBCgoKDg0OFxAQFywcHBwsLCwsLCwsLCwsLCwsLDc0LCwsLCwsLCwsLCwxLDcsMCwsLCwsLCwrNywtLywuLjQsK//AABEIAMIBBAMBIgACEQEDEQH/xAAbAAACAwEBAQAAAAAAAAAAAAACAwABBAUGB//EADoQAAEDAQQHBgUDBAIDAAAAAAEAAgMRBBIhUQUTMUFhcZEUgaGxwfAiMkLR8QZS4RUkYpIjcjOis//EABoBAAMBAQEBAAAAAAAAAAAAAAABAgMEBQb/xAAmEQEBAAIBBAIDAAIDAAAAAAAAAQIREgMTQVEhMSJSYXHwBMHR/9oADAMBAAIRAxEAPwDOLOckbbOu/JDkkuhK9GdbbPi5IspyUNhOS6mrKhBT7tGnLNizCBtiFdhXTJKB0xyVzPItFw2ELS3R3FJFuA+lU7So4qbOpfo9w86PolusY30Uj0y04EHqtLbewhRZ1J9wfDmWiy8lgmiIXcfLHucsloc3MLbDK+YVcIlyS+q6FoLBsd6rBJIOa68Jvwgu+WqxbXVRNkbvCc18eSuyeYNmQaUO9aBO13BZ42xErZFYYziCD3rDOYzxo5sHwjYaLDbMdjqrpviYNre9ZptXTajD72K4txS4tctNyVdXXElXVd1a2wAjarFk4hLcDHdV3V0I7BXemN0WTsU3PGeT05d1S6uw3RB3lRujQDiUu7h7Gq49xS4u9q4htToxApvW/lGnmhCTsCczRbjuovQVb9ICzzudmovVt+po9OZ/Q1aY+Z1dqiW8/Y+HviAiDAm6tMFnO4Lwbk6NEiAZKdhBTnR03pJkSmWXijRMmjMiss2jStpnS3Wun4W2GfUTZHFtFjI3LDLZzkvRy6SbvHgsM9tZku3p9XPzEWR598JyWeRpGYXcltjcllmtTf2nzXXj1MvSLHILjmeqBx4roOmjO0eH2RNhhOa27mvuJ05JUouw7R0e5xSjov8Aa4JzrYDVc2il1bn6MeN1UHY3DaFc6mN+qTLdRNJGwkLbHZhvoE/ssdPmU3qQaYO0O2FxSy1anxM3FEyBh+rwTmUngMd1S6uvBo9h+tav6SzOqjLr4w9PP3VbWr0LLBFvWqCwRjEAHzWeX/Kxng+Lz9ngfxXYstnO8larRarm5o81zJtJncarK5Z9T6mj+I6RDd5Wa0BmdFgNrrtNFTZR+7qidKwchOs7ScCCmxaNGfghFva36QVpbp0AfLRPK9TX4wTSho4jcSglsZyohl06TsqsFo0lIdnqpmHVv2e4a6w8VFyJLRISotuzn7Tyj65IeAStZwROPEoXMGYXzkjsA6QH6fFC6QD6OtUDkssJ3jqtJhCqpandTosM0JzWt5u768iFlmkrn1qujpys8nOtDQ3bisUsjMj1W2eEncTzBWOWyrv6cnmsbWV8rcqJTiNxK09l4oX2Vv8AkuiXGeU7YyP8kOspxWg2Uf5eSE2TmtNz2naorYN4W+z21tdhHP8ACxNsy0xWTOijPHA+VdLtzSMC3yQVB3D/AGCwusoG/pVQREfhZzpY+KOZk9nrvCzOsvBMc05HyUDXZYLTHc8ptZzFxoqEfFPdFw8UNw7gr5EVdTGFw2VUMbs1QBGaVpxoZaHcOit1od/is5jJ/lQ2fis7MVboZcTVKunJNMQzKG7zVcgWWkbkBetGJ3++iB0RzHj9k+XsEmQZIC9OdZjmPFUIRvI8fsnyg0Re5qhKd1VrEDf3Kdnbn4p9yDTC4uP5Ki39lbx8fson3YT6q6zhAbO1diWMLJK0L4/Hq2u25z055hbmlugZmtEhWaR4yW+NqLmB1njzSnQxj6qIJJFkmkXRhL7Rc/4ZLGz9x8VmdBFmskz1lkl4rrwxvtnc56dMQxZjopqYcx0XGMxQunV9u/sXcnp2tTDmOivVQ5rz5tCE2kquzf2o7k9O+6GHNVqoc1551qPFQWriqnRy/ai5z09GI4s/BWYIf3LzZtJQ9rKfYy/YuU9PTamHNUYYc15vtXFQ2rin2L+1HKenoTFElmKLNeedaihda0+zf2G56egdFH+5Vq48/BecNqOarthzT7OXs9z09EY48/BS5HmvOG1nNQ2o5pdm+z3PT0d2PMdFLsWa832oqdqKXYvs+X8ehMceY6ITFFmvPutZQ9qR2b7G56egMUWaExx5jouAbUc1O0cVXZvsbnp3tXH+5GyKPNefFo4pjZ+KV6V9jf8AHp2QxU2hReebaFFHZy9nynp9tmCwTBbpnLDKvnOnidyYZljkWyZYpiuvCFtkkWSVaZSsUpXTjEWs0yxyFbXY8VlkXRixuTI4pbymyJJx3V9FvEbJKW56tzkDitYcqFysOSwCcACeAxVNNcAK8E1wbnJZchfIlmUK4ZpehvJJlQmRUZ7pEBckl6G8q0Z19USgGytMBgTurzVsBJoASTgABUnkErT0uqhejngew0exzCdzmlp7g4JaWz0l5SqAlQgjaCOeX2QBX0JehcgCegcHq2lJBRtQZ95E1wSQUVaKQeHqLMHqI0H3+V21Yj8o5DyTpZMNvksbnfCOQ8l85h0/lz9wmZYJytUrvf5XPneurDpjuM8zljkcmzyrDLIujHArm6GhHf8AO3/pN/8AF65GjHwMsthMuukktELXEMufCGBjXSve/biRhiSSm2K36qQPu3qNkFK0JLo3MGJ2fMuVE5wjsjCB/b2fVONa3nl7XYDL4dqLhly+FY5Y8flp0mwRyyxg11UjmV2Vu76VyIXTtrodbamAyRRjRt58lGG6HRROqxjKEvIqSTtK4VvtRkmnku3dZK94BNaA0piN+CLSWlGu11yN96ax9ncS+O4HNZGxpYB8VKNJNVWeOVxntWFxmVaOwxzCzGASxm0TuguSmNxa4Na+/WPCl0nDgjtWjGGG0PZFao+zguvzsDI5o2vuyPYAKsp8wBOIXPj0s5gs1xtXQWh094nA1jawNp3Hqs+k7TAWyNhs8l+Xa+aYSRRNLrzzEwfE920C9SgTs6ss0ePCx0f0hazHab7PmZBaXtriLzIJCK94WzRsDe0w2iAXYLRHO5jRhqniB5lgP/U4jMEU2LzejdIah7n3S6sU0YFaGssTowakbPiqn/pn9RGyNex0etY5ho2oBZNcLGytO43XPacwVr1OnlblcfR4Wakp36asEU0dnbq7bO+UNEjoWARWfG6Lz5G0kdT4jQ4bFTrDBEyd875n6i2OsoZEGgyloea3n4M+QmprhxWWHTEWrsYlZaHGyxxsEUcrGWZ5jfevvafiDnV+KgNabknS+l2SCZscb2iW2utdXllQHxyAto3b8UmHAKJ3t2fP+3/xp+Lvf0ix9pZZmutJfNE2aN//ABBkQkiMsbJBtkPwmpbSlQsujNERmGzSSxWyQ2pmsBs8YcyCIuutfI4g33HE3BjQLFDp8C2RWi4aRQwxXbwq4xQOiLq7ql1UuyaUhNns8dpjtD32ZgiaYJmxh8YJcGSB+AoSRebjQoy70n3TnEjS1lME0sJN50T3MJGFaYg8Kgg967bNE2U2g2MOn7S1pBl+AWbXiPWGENPx0+m9XavLyzX3vkuNjvvc4RsqWsB2AE4mgAx3ld2b9RwiU2plnkNscw7ZGCyics1evLf/ACbMbtaV6rXPLqccb8/Xj34KSbM0namf06wtaZgZH2mRzbzRE9zDEC6VoxdS+AzLGu5Is1qfBYnSwkxyzWns+ub88UTYddJqz9LnEtFRjQFci0W6sFlhun+3Foq8kG+Z3REUG6mrPVadFaVYxkkM8ZlgkLXlrXBkrJGAhssTjgDQuBBFCCjt3hd+bunv5dqOWc2Sdr54bS3VdoDJbUZJ7PcoXSsa688G6SC3AfF1OHRtm17LG90/aXtjvSDViCKWZgfFEWn4n4OZVwP1LlDTUEcNois9nk/uIJIXzTSRmQXx8IjbGLrW1oSTUmgWlv6jh1kdpdZ5X2tjWYiRjbPJLEwMilkBF8UDGVDcDdWOs5vUsn8n/R/CGzWeGKJ1p17pJ9aWshMQ1ccT9W6SQv8AmJcHANFPlKb+t2htsc1rrzWw2UNdsBaLO2jgN1dqxWfSkL4ImWuOaSSHWBr4Xxx32yv1jmPEgpS+XUIxF4oNO6V7TO6bViIOZC24DeDdXGGGhoMKjBVhz5y5b8/4F1r4YSUJKFzksuXZKg5pTAVmDky+lQeHKEpdVLyWwIuUS3OVJ7D7lLav5w/jFZnS4DGmA3U8wsMlvZsDnDhtHQFIdbxTCuW4joQvOnR+fp5XL21TSnM9QFhndhiT30SZJid2ByIqssrzka53m1W86ZzJcsg9mixySj2Qrkf7/lZZDj9PvitJguVHSJLz7xUJ4d9apbn809KhcpWd5RSv4rO5/JVI0kWXcfCqU93LuQl6WXjPmnFyBe9Z3Jkjkl5VyrkRRBVWCjapB1RhLD8yrqptVIhSiUbnZJLnIlNKqAoKqKtgwOV3ksFFVLYND+KZePvZ1We/y5qwfdEjMLvYQF6BxQ1QDQ5G1yz8EdaZ+aKGgFFeSGu5eIRX1IOqokl/LqqRsPpUkwJ3nlTDwBQGXb41qB1OCxutIp8Jd1I9R5JLpDia15DdlgE+P5PJ4uhJM3AClf8AE08Q4jwWaaXdUUz2DwWJ04ODhTImh8cSlSPFNpPL+aBVxVI0PlJ3YZ/miyySd3LZ4FJccneSW4k7epGPcUaXIbrPdT5JZeDhWp40x7ilOcdmDu4n7JOtph6JaXIJz+Hl5ErNJMMsc6U8FHmvPokuedx6o00kW54yPkga6uaq8RvHgUtx3nHlRC5DHP5eqS493gqLx7qlOfzS2uQwuVFyWSp3jlsStVIcZChMvvYl3uHRVeG/D3wUqNJSiVSolGwtWCgqrBT2YwVd5ArrzRsGXlKoA4K6o2EKl78KiVRKNhEQKAORdyNgd7h5omu4pYNFYcjYN9/SrS73EqID1tD+KDzQuJJIrXE0AJcs7HiuNOtVH2ggm6Tt5b1pv8nncTjIRgaCu2tAPKqjXDMU/wAWg173LLJLnt5VVBtdlUz4jkp+SPIJLxT8UVzDHb30+1UqQnZt44+oQqRDwPigccxXvp4KE8fBA4nd/CW1yALzmPNKkpn4AK3e6BKd0U2rkCXISrQEqdrkR55ePqkkoiUBU7XIlUNVCqJS2Y1VShBUJ5pbMRepVCCqqlsxVV1QVUqjYGoHIKq6o2NGXldUuqsEo2B1VVVKqp7AwVYKBWDRGwYEVEsPzp0RcsE9gVAoqoonsneMrS7DoMfIJj5DjgaVO+g70hopTFVMRU7dp21z5LTf5OTiEux2eqNzN9PTwSg8jfTiqMmO31RyPiIuwxPifJLDqJriKcUmld/dgjZyLc7ePPyCEgFC7I/yrugbaqeStFSJNU9wHFA5RclyElLJTHjJKeO5LatAKHBEUJS2pRVKUUKnZqVK1ClsIqVqkbNFFFEbCKKKI2FtKMHuSy1E2u5GwJUDko0FMxHDolsB6I203gjpRUCN4x4JhpvJHPYU9gF0V9hEG8Udx3AjgR4Yq286cCPVPZBDa71EwwngonsNUNr3AH3yCe+c1OzadxqsxjdxH+o8gUq43f5k+QV7rHjGrWA8eZH3ROkJ2Aeazxk7m040PqmUP1E9QPVHIcUrTaT/AK/dCXZDqQiLmDYATzr6Imt408PRT/gwgV3t+ysN5HorLcNte8oW13eRS2ekkJSC7NPIzqlyU4KbVSEOSnBOcClhvcjZklDdTC1AQlswkKkYCqiNmBSiNUlsBVIlKJbAVEV1VdRs1EKqIqKwUAIRtZv9VYFeHeo0ICiSja73SqIDj0VgZpbC2kc+4JjbONo6IGe9ydGANovengUbBbGCuAdXhs8loa4/upXd96qEtNMR6+AUbCK/L37vA4J7IOpptbXiqTDFTD1H3UT5AkyjeQe9zv4TY7QN23g37lYS2n1NPKp9FSrmji3yOcduHOgQgAbSPP0WUVRjDf0ojY0drjsFVTZD7ql3+fVEymanZnhw9j1RMkxwqkOHFGBy6o5DRj+PmEBQupmrBS2egVQPaichIS2YbpQ0RoaoASFVEVFR4I2YSoWo6KgjYLuKkxTqgFgIhTn3lGHKw07z4oBZNd3mo1qaIu9TVH3RAUYhup1oibFxHVCGpjWHaEALm04JsQB27d21Uxys7UgJ8BHfzTAKYVB5KhzRjDgpC4weHPD1VFlNte4j8IXl2/HxHfvTWPI20KWwRjuvd4aotDnDP/0BUT2HFao4qKK0rCNWogLCJqpRAOYFAoogLYiKpRIwhCSoogAco1Uog1hUFFEBQR0UUQFEYqOCpRACnRBRRAXXFVTFRRMG0V0VKJUAam7lFEqBUwCYFFFNNKqRlRRSAlRRRIP/2Q=="/>
          <p:cNvSpPr>
            <a:spLocks noChangeAspect="1" noChangeArrowheads="1"/>
          </p:cNvSpPr>
          <p:nvPr/>
        </p:nvSpPr>
        <p:spPr bwMode="auto">
          <a:xfrm>
            <a:off x="168275" y="-182563"/>
            <a:ext cx="304800" cy="304801"/>
          </a:xfrm>
          <a:prstGeom prst="rect">
            <a:avLst/>
          </a:prstGeom>
          <a:noFill/>
          <a:ln w="9525">
            <a:noFill/>
            <a:miter lim="800000"/>
            <a:headEnd/>
            <a:tailEnd/>
          </a:ln>
        </p:spPr>
        <p:txBody>
          <a:bodyPr/>
          <a:lstStyle/>
          <a:p>
            <a:endParaRPr lang="fa-IR" altLang="fa-IR"/>
          </a:p>
        </p:txBody>
      </p:sp>
      <p:pic>
        <p:nvPicPr>
          <p:cNvPr id="6146" name="Picture 2" descr="C:\Users\Dr_Khani\Desktop\bd3_00669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621" y="762000"/>
            <a:ext cx="7678379" cy="54864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524000" y="1119352"/>
            <a:ext cx="5638800" cy="2123658"/>
          </a:xfrm>
          <a:prstGeom prst="rect">
            <a:avLst/>
          </a:prstGeom>
          <a:solidFill>
            <a:srgbClr val="0099CC"/>
          </a:solidFill>
        </p:spPr>
        <p:style>
          <a:lnRef idx="2">
            <a:schemeClr val="accent3"/>
          </a:lnRef>
          <a:fillRef idx="1">
            <a:schemeClr val="lt1"/>
          </a:fillRef>
          <a:effectRef idx="0">
            <a:schemeClr val="accent3"/>
          </a:effectRef>
          <a:fontRef idx="minor">
            <a:schemeClr val="dk1"/>
          </a:fontRef>
        </p:style>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6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cs typeface="Andalus" pitchFamily="18" charset="-78"/>
              </a:rPr>
              <a:t>In the name of God</a:t>
            </a:r>
            <a:endParaRPr lang="en-US" sz="66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381000" y="685800"/>
            <a:ext cx="8305800" cy="6019800"/>
          </a:xfrm>
        </p:spPr>
        <p:txBody>
          <a:bodyPr/>
          <a:lstStyle/>
          <a:p>
            <a:pPr algn="just">
              <a:defRPr/>
            </a:pPr>
            <a:r>
              <a:rPr lang="en-US" altLang="fa-IR" sz="2400" b="1" dirty="0" smtClean="0"/>
              <a:t>Reporting of ethics committee: </a:t>
            </a:r>
          </a:p>
          <a:p>
            <a:pPr marL="1085850" lvl="2" indent="-285750" algn="just">
              <a:buFont typeface="Wingdings" pitchFamily="2" charset="2"/>
              <a:buChar char="Ø"/>
              <a:defRPr/>
            </a:pPr>
            <a:r>
              <a:rPr lang="fa-IR" altLang="fa-IR" sz="2000" b="1" dirty="0" smtClean="0"/>
              <a:t>"</a:t>
            </a:r>
            <a:r>
              <a:rPr lang="en-US" altLang="fa-IR" sz="2000" dirty="0" smtClean="0"/>
              <a:t>Research ethics committee approved the protocol", </a:t>
            </a:r>
          </a:p>
          <a:p>
            <a:pPr marL="1085850" lvl="2" indent="-285750" algn="just">
              <a:buFont typeface="Wingdings" pitchFamily="2" charset="2"/>
              <a:buChar char="Ø"/>
              <a:defRPr/>
            </a:pPr>
            <a:r>
              <a:rPr lang="en-US" altLang="fa-IR" sz="2000" dirty="0" smtClean="0"/>
              <a:t>"The study adhered to the Helsinki Declaration",</a:t>
            </a:r>
          </a:p>
          <a:p>
            <a:pPr marL="1085850" lvl="2" indent="-285750" algn="just">
              <a:buFont typeface="Wingdings" pitchFamily="2" charset="2"/>
              <a:buChar char="Ø"/>
              <a:defRPr/>
            </a:pPr>
            <a:r>
              <a:rPr lang="en-US" altLang="fa-IR" sz="2000" dirty="0" smtClean="0"/>
              <a:t> or "The study was exempt</a:t>
            </a:r>
            <a:r>
              <a:rPr lang="fa-IR" altLang="fa-IR" sz="2000" dirty="0" smtClean="0"/>
              <a:t>".</a:t>
            </a:r>
          </a:p>
          <a:p>
            <a:pPr algn="just">
              <a:buFont typeface="Monotype Sorts" pitchFamily="2" charset="2"/>
              <a:buNone/>
              <a:defRPr/>
            </a:pPr>
            <a:endParaRPr lang="en-US" altLang="fa-IR" sz="1600" b="1" dirty="0" smtClean="0"/>
          </a:p>
          <a:p>
            <a:pPr algn="just">
              <a:defRPr/>
            </a:pPr>
            <a:r>
              <a:rPr lang="en-US" altLang="fa-IR" sz="2400" b="1" dirty="0" smtClean="0"/>
              <a:t>Patients’ satisfaction: </a:t>
            </a:r>
          </a:p>
          <a:p>
            <a:pPr marL="1085850" lvl="2" indent="-285750" algn="just">
              <a:buFont typeface="Wingdings" pitchFamily="2" charset="2"/>
              <a:buChar char="Ø"/>
              <a:defRPr/>
            </a:pPr>
            <a:r>
              <a:rPr lang="en-US" altLang="fa-IR" sz="2000" dirty="0" smtClean="0"/>
              <a:t>“Patients gave informed consent to participate in the study", </a:t>
            </a:r>
          </a:p>
          <a:p>
            <a:pPr marL="1085850" lvl="2" indent="-285750" algn="just">
              <a:buFont typeface="Wingdings" pitchFamily="2" charset="2"/>
              <a:buChar char="Ø"/>
              <a:defRPr/>
            </a:pPr>
            <a:r>
              <a:rPr lang="en-US" altLang="fa-IR" sz="2000" dirty="0" smtClean="0"/>
              <a:t>"all subjects gave written or oral consent", parents agreed to take part ",</a:t>
            </a:r>
          </a:p>
          <a:p>
            <a:pPr marL="1085850" lvl="2" indent="-285750" algn="just">
              <a:buFont typeface="Wingdings" pitchFamily="2" charset="2"/>
              <a:buChar char="Ø"/>
              <a:defRPr/>
            </a:pPr>
            <a:r>
              <a:rPr lang="en-US" altLang="fa-IR" sz="2000" dirty="0" smtClean="0"/>
              <a:t>"there were no refusals ", </a:t>
            </a:r>
          </a:p>
          <a:p>
            <a:pPr marL="1085850" lvl="2" indent="-285750" algn="just">
              <a:buFont typeface="Wingdings" pitchFamily="2" charset="2"/>
              <a:buChar char="Ø"/>
              <a:defRPr/>
            </a:pPr>
            <a:r>
              <a:rPr lang="en-US" altLang="fa-IR" sz="2000" dirty="0" smtClean="0"/>
              <a:t>and" consent was waived</a:t>
            </a:r>
            <a:r>
              <a:rPr lang="fa-IR" altLang="fa-IR" sz="2000" dirty="0" smtClean="0"/>
              <a:t> ”</a:t>
            </a:r>
          </a:p>
          <a:p>
            <a:pPr algn="just">
              <a:buFont typeface="Monotype Sorts" pitchFamily="2" charset="2"/>
              <a:buNone/>
              <a:defRPr/>
            </a:pPr>
            <a:endParaRPr lang="en-US" altLang="fa-IR" sz="1800" dirty="0" smtClean="0"/>
          </a:p>
          <a:p>
            <a:pPr algn="just">
              <a:defRPr/>
            </a:pPr>
            <a:r>
              <a:rPr lang="en-US" altLang="fa-IR" sz="2400" b="1" dirty="0" smtClean="0"/>
              <a:t>Confidentiality:</a:t>
            </a:r>
          </a:p>
          <a:p>
            <a:pPr lvl="2" algn="just">
              <a:buFont typeface="Wingdings" pitchFamily="2" charset="2"/>
              <a:buChar char="Ø"/>
              <a:defRPr/>
            </a:pPr>
            <a:r>
              <a:rPr lang="en-US" altLang="fa-IR" sz="2000" dirty="0" smtClean="0"/>
              <a:t>“data were collected anonymously", </a:t>
            </a:r>
          </a:p>
          <a:p>
            <a:pPr lvl="2" algn="just">
              <a:buFont typeface="Wingdings" pitchFamily="2" charset="2"/>
              <a:buChar char="Ø"/>
              <a:defRPr/>
            </a:pPr>
            <a:r>
              <a:rPr lang="en-US" altLang="fa-IR" sz="2000" dirty="0" smtClean="0"/>
              <a:t>"participants’ confidentiality </a:t>
            </a:r>
          </a:p>
          <a:p>
            <a:pPr lvl="2" algn="just">
              <a:buFont typeface="Wingdings" pitchFamily="2" charset="2"/>
              <a:buChar char="Ø"/>
              <a:defRPr/>
            </a:pPr>
            <a:r>
              <a:rPr lang="en-US" altLang="fa-IR" sz="2000" dirty="0" smtClean="0"/>
              <a:t>and privacy were respected”.</a:t>
            </a:r>
          </a:p>
          <a:p>
            <a:pPr algn="just">
              <a:buFont typeface="Monotype Sorts" pitchFamily="2" charset="2"/>
              <a:buNone/>
              <a:defRPr/>
            </a:pPr>
            <a:endParaRPr lang="en-US" altLang="fa-IR" sz="1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305800" cy="5257800"/>
          </a:xfrm>
        </p:spPr>
        <p:txBody>
          <a:bodyPr/>
          <a:lstStyle/>
          <a:p>
            <a:pPr algn="just">
              <a:defRPr/>
            </a:pPr>
            <a:r>
              <a:rPr lang="en-US" altLang="fa-IR" sz="2400" b="1" dirty="0" smtClean="0"/>
              <a:t>Financial support:</a:t>
            </a:r>
          </a:p>
          <a:p>
            <a:pPr marL="971550" lvl="2" indent="-171450" algn="just">
              <a:buFont typeface="Wingdings" pitchFamily="2" charset="2"/>
              <a:buChar char="Ø"/>
              <a:defRPr/>
            </a:pPr>
            <a:r>
              <a:rPr lang="en-US" altLang="fa-IR" sz="1800" dirty="0" smtClean="0"/>
              <a:t> “This work was a part of thesis from the ...... University and was conducted and funded by .......", </a:t>
            </a:r>
          </a:p>
          <a:p>
            <a:pPr marL="971550" lvl="2" indent="-171450" algn="just">
              <a:buFont typeface="Wingdings" pitchFamily="2" charset="2"/>
              <a:buChar char="Ø"/>
              <a:defRPr/>
            </a:pPr>
            <a:r>
              <a:rPr lang="en-US" altLang="fa-IR" sz="1800" dirty="0" smtClean="0"/>
              <a:t>"This study was supported by ... ..", </a:t>
            </a:r>
          </a:p>
          <a:p>
            <a:pPr marL="971550" lvl="2" indent="-171450" algn="just">
              <a:buFont typeface="Wingdings" pitchFamily="2" charset="2"/>
              <a:buChar char="Ø"/>
              <a:defRPr/>
            </a:pPr>
            <a:r>
              <a:rPr lang="en-US" altLang="fa-IR" sz="1800" dirty="0" smtClean="0"/>
              <a:t>"The authors would like to appreciate ... .. University for financial support</a:t>
            </a:r>
            <a:r>
              <a:rPr lang="fa-IR" altLang="fa-IR" sz="1400" dirty="0" smtClean="0"/>
              <a:t>“</a:t>
            </a:r>
            <a:endParaRPr lang="en-US" altLang="fa-IR" sz="1400" dirty="0" smtClean="0"/>
          </a:p>
          <a:p>
            <a:pPr algn="just">
              <a:defRPr/>
            </a:pPr>
            <a:endParaRPr lang="en-US" altLang="fa-IR" sz="1800" dirty="0" smtClean="0"/>
          </a:p>
          <a:p>
            <a:pPr algn="just">
              <a:defRPr/>
            </a:pPr>
            <a:endParaRPr lang="en-US" altLang="fa-IR" sz="1100" dirty="0" smtClean="0"/>
          </a:p>
          <a:p>
            <a:pPr algn="just">
              <a:defRPr/>
            </a:pPr>
            <a:r>
              <a:rPr lang="en-US" altLang="fa-IR" sz="2400" b="1" dirty="0" smtClean="0"/>
              <a:t>Conflicts of interest:</a:t>
            </a:r>
          </a:p>
          <a:p>
            <a:pPr lvl="2" algn="just">
              <a:buFont typeface="Wingdings" pitchFamily="2" charset="2"/>
              <a:buChar char="Ø"/>
              <a:defRPr/>
            </a:pPr>
            <a:r>
              <a:rPr lang="en-US" altLang="fa-IR" sz="1800" dirty="0" smtClean="0"/>
              <a:t>"There is no conflict of interest in this article", </a:t>
            </a:r>
          </a:p>
          <a:p>
            <a:pPr lvl="2" algn="just">
              <a:buFont typeface="Wingdings" pitchFamily="2" charset="2"/>
              <a:buChar char="Ø"/>
              <a:defRPr/>
            </a:pPr>
            <a:r>
              <a:rPr lang="en-US" altLang="fa-IR" sz="1800" dirty="0" smtClean="0"/>
              <a:t>"No </a:t>
            </a:r>
            <a:r>
              <a:rPr lang="en-US" altLang="fa-IR" sz="1800" dirty="0" err="1" smtClean="0"/>
              <a:t>CoI</a:t>
            </a:r>
            <a:r>
              <a:rPr lang="en-US" altLang="fa-IR" sz="1800" dirty="0" smtClean="0"/>
              <a:t> was declared"</a:t>
            </a:r>
          </a:p>
          <a:p>
            <a:pPr>
              <a:defRPr/>
            </a:pPr>
            <a:endParaRPr lang="en-US" sz="2400" dirty="0" smtClean="0"/>
          </a:p>
          <a:p>
            <a:pPr>
              <a:defRPr/>
            </a:pPr>
            <a:r>
              <a:rPr lang="en-US" sz="2800" b="1" dirty="0" smtClean="0"/>
              <a:t>SPSS software  (version 20)</a:t>
            </a:r>
          </a:p>
          <a:p>
            <a:pPr>
              <a:defRPr/>
            </a:pPr>
            <a:r>
              <a:rPr lang="en-US" sz="2800" b="1" dirty="0" smtClean="0"/>
              <a:t>The chi-square test</a:t>
            </a:r>
          </a:p>
          <a:p>
            <a:pP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9"/>
          <p:cNvSpPr>
            <a:spLocks noGrp="1" noChangeArrowheads="1"/>
          </p:cNvSpPr>
          <p:nvPr>
            <p:ph type="sldNum" sz="quarter" idx="12"/>
          </p:nvPr>
        </p:nvSpPr>
        <p:spPr>
          <a:noFill/>
          <a:ln>
            <a:miter lim="800000"/>
            <a:headEnd/>
            <a:tailEnd/>
          </a:ln>
        </p:spPr>
        <p:txBody>
          <a:bodyPr/>
          <a:lstStyle/>
          <a:p>
            <a:fld id="{E5D64154-7BCC-4647-BB42-60659C0C7E9A}" type="slidenum">
              <a:rPr lang="en-US" altLang="fa-IR" smtClean="0"/>
              <a:pPr/>
              <a:t>12</a:t>
            </a:fld>
            <a:endParaRPr lang="en-US" altLang="fa-IR" smtClean="0"/>
          </a:p>
        </p:txBody>
      </p:sp>
      <p:sp>
        <p:nvSpPr>
          <p:cNvPr id="5" name="Rectangle 5"/>
          <p:cNvSpPr txBox="1">
            <a:spLocks noChangeArrowheads="1"/>
          </p:cNvSpPr>
          <p:nvPr/>
        </p:nvSpPr>
        <p:spPr bwMode="auto">
          <a:xfrm>
            <a:off x="1132490" y="533400"/>
            <a:ext cx="716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defRPr>
            </a:lvl2pPr>
            <a:lvl3pPr algn="l" rtl="0" eaLnBrk="0" fontAlgn="base" hangingPunct="0">
              <a:spcBef>
                <a:spcPct val="0"/>
              </a:spcBef>
              <a:spcAft>
                <a:spcPct val="0"/>
              </a:spcAft>
              <a:defRPr kumimoji="1" sz="4400">
                <a:solidFill>
                  <a:schemeClr val="tx2"/>
                </a:solidFill>
                <a:latin typeface="Times New Roman" pitchFamily="18" charset="0"/>
              </a:defRPr>
            </a:lvl3pPr>
            <a:lvl4pPr algn="l" rtl="0" eaLnBrk="0" fontAlgn="base" hangingPunct="0">
              <a:spcBef>
                <a:spcPct val="0"/>
              </a:spcBef>
              <a:spcAft>
                <a:spcPct val="0"/>
              </a:spcAft>
              <a:defRPr kumimoji="1" sz="4400">
                <a:solidFill>
                  <a:schemeClr val="tx2"/>
                </a:solidFill>
                <a:latin typeface="Times New Roman" pitchFamily="18" charset="0"/>
              </a:defRPr>
            </a:lvl4pPr>
            <a:lvl5pPr algn="l" rtl="0" eaLnBrk="0" fontAlgn="base" hangingPunct="0">
              <a:spcBef>
                <a:spcPct val="0"/>
              </a:spcBef>
              <a:spcAft>
                <a:spcPct val="0"/>
              </a:spcAft>
              <a:defRPr kumimoji="1" sz="4400">
                <a:solidFill>
                  <a:schemeClr val="tx2"/>
                </a:solidFill>
                <a:latin typeface="Times New Roman" pitchFamily="18" charset="0"/>
              </a:defRPr>
            </a:lvl5pPr>
            <a:lvl6pPr marL="457200" algn="l" rtl="0" eaLnBrk="0" fontAlgn="base" hangingPunct="0">
              <a:spcBef>
                <a:spcPct val="0"/>
              </a:spcBef>
              <a:spcAft>
                <a:spcPct val="0"/>
              </a:spcAft>
              <a:defRPr kumimoji="1" sz="4400">
                <a:solidFill>
                  <a:schemeClr val="tx2"/>
                </a:solidFill>
                <a:latin typeface="Times New Roman" pitchFamily="18" charset="0"/>
              </a:defRPr>
            </a:lvl6pPr>
            <a:lvl7pPr marL="914400" algn="l" rtl="0" eaLnBrk="0" fontAlgn="base" hangingPunct="0">
              <a:spcBef>
                <a:spcPct val="0"/>
              </a:spcBef>
              <a:spcAft>
                <a:spcPct val="0"/>
              </a:spcAft>
              <a:defRPr kumimoji="1" sz="4400">
                <a:solidFill>
                  <a:schemeClr val="tx2"/>
                </a:solidFill>
                <a:latin typeface="Times New Roman" pitchFamily="18" charset="0"/>
              </a:defRPr>
            </a:lvl7pPr>
            <a:lvl8pPr marL="1371600" algn="l" rtl="0" eaLnBrk="0" fontAlgn="base" hangingPunct="0">
              <a:spcBef>
                <a:spcPct val="0"/>
              </a:spcBef>
              <a:spcAft>
                <a:spcPct val="0"/>
              </a:spcAft>
              <a:defRPr kumimoji="1" sz="4400">
                <a:solidFill>
                  <a:schemeClr val="tx2"/>
                </a:solidFill>
                <a:latin typeface="Times New Roman" pitchFamily="18" charset="0"/>
              </a:defRPr>
            </a:lvl8pPr>
            <a:lvl9pPr marL="1828800" algn="l" rtl="0" eaLnBrk="0" fontAlgn="base" hangingPunct="0">
              <a:spcBef>
                <a:spcPct val="0"/>
              </a:spcBef>
              <a:spcAft>
                <a:spcPct val="0"/>
              </a:spcAft>
              <a:defRPr kumimoji="1" sz="4400">
                <a:solidFill>
                  <a:schemeClr val="tx2"/>
                </a:solidFill>
                <a:latin typeface="Times New Roman" pitchFamily="18" charset="0"/>
              </a:defRPr>
            </a:lvl9pPr>
          </a:lstStyle>
          <a:p>
            <a:pPr marL="80963" algn="ctr">
              <a:defRPr/>
            </a:pPr>
            <a:r>
              <a:rPr lang="en-US" sz="66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Results</a:t>
            </a:r>
            <a:endParaRPr lang="en-US" sz="11500" b="1" kern="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p:txBody>
      </p:sp>
      <p:sp>
        <p:nvSpPr>
          <p:cNvPr id="14340" name="Rectangle 1"/>
          <p:cNvSpPr>
            <a:spLocks noChangeArrowheads="1"/>
          </p:cNvSpPr>
          <p:nvPr/>
        </p:nvSpPr>
        <p:spPr bwMode="auto">
          <a:xfrm>
            <a:off x="1463675" y="2514600"/>
            <a:ext cx="6705600" cy="2986088"/>
          </a:xfrm>
          <a:prstGeom prst="rect">
            <a:avLst/>
          </a:prstGeom>
          <a:noFill/>
          <a:ln w="9525">
            <a:noFill/>
            <a:miter lim="800000"/>
            <a:headEnd/>
            <a:tailEnd/>
          </a:ln>
        </p:spPr>
        <p:txBody>
          <a:bodyPr>
            <a:spAutoFit/>
          </a:bodyPr>
          <a:lstStyle/>
          <a:p>
            <a:pPr algn="ctr"/>
            <a:r>
              <a:rPr lang="en-US" altLang="fa-IR" sz="4400">
                <a:solidFill>
                  <a:srgbClr val="FF0000"/>
                </a:solidFill>
              </a:rPr>
              <a:t>1460 </a:t>
            </a:r>
            <a:r>
              <a:rPr lang="en-US" altLang="fa-IR" sz="3200">
                <a:solidFill>
                  <a:srgbClr val="402000"/>
                </a:solidFill>
              </a:rPr>
              <a:t>human subject articles </a:t>
            </a:r>
            <a:r>
              <a:rPr lang="en-US" altLang="fa-IR" sz="3200"/>
              <a:t>were reviewed</a:t>
            </a:r>
          </a:p>
          <a:p>
            <a:pPr algn="ctr"/>
            <a:endParaRPr lang="en-US" altLang="fa-IR" sz="3200"/>
          </a:p>
          <a:p>
            <a:pPr algn="ctr"/>
            <a:r>
              <a:rPr lang="en-US" altLang="fa-IR" sz="4000">
                <a:solidFill>
                  <a:srgbClr val="FF0000"/>
                </a:solidFill>
              </a:rPr>
              <a:t>773 (52.9%) </a:t>
            </a:r>
            <a:r>
              <a:rPr lang="en-US" altLang="fa-IR" sz="3200"/>
              <a:t>were Persian language</a:t>
            </a:r>
          </a:p>
          <a:p>
            <a:pPr algn="ctr"/>
            <a:r>
              <a:rPr lang="en-US" altLang="fa-IR" sz="4000">
                <a:solidFill>
                  <a:srgbClr val="FF0000"/>
                </a:solidFill>
              </a:rPr>
              <a:t>686 (47.1%)</a:t>
            </a:r>
            <a:r>
              <a:rPr lang="en-US" altLang="fa-IR" sz="3200">
                <a:solidFill>
                  <a:srgbClr val="FF0000"/>
                </a:solidFill>
              </a:rPr>
              <a:t> </a:t>
            </a:r>
            <a:r>
              <a:rPr lang="en-US" altLang="fa-IR" sz="3200"/>
              <a:t>were English language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1"/>
          <p:cNvSpPr>
            <a:spLocks noGrp="1"/>
          </p:cNvSpPr>
          <p:nvPr>
            <p:ph type="sldNum" sz="quarter" idx="12"/>
          </p:nvPr>
        </p:nvSpPr>
        <p:spPr>
          <a:noFill/>
          <a:ln>
            <a:miter lim="800000"/>
            <a:headEnd/>
            <a:tailEnd/>
          </a:ln>
        </p:spPr>
        <p:txBody>
          <a:bodyPr/>
          <a:lstStyle/>
          <a:p>
            <a:fld id="{B6C5F841-C16E-4CB2-8F74-54EB6F904AB7}" type="slidenum">
              <a:rPr lang="en-US" altLang="fa-IR" smtClean="0"/>
              <a:pPr/>
              <a:t>13</a:t>
            </a:fld>
            <a:endParaRPr lang="en-US" altLang="fa-IR" smtClean="0">
              <a:solidFill>
                <a:schemeClr val="bg2"/>
              </a:solidFill>
            </a:endParaRPr>
          </a:p>
        </p:txBody>
      </p:sp>
      <p:graphicFrame>
        <p:nvGraphicFramePr>
          <p:cNvPr id="3" name="Table 2"/>
          <p:cNvGraphicFramePr>
            <a:graphicFrameLocks noGrp="1"/>
          </p:cNvGraphicFramePr>
          <p:nvPr/>
        </p:nvGraphicFramePr>
        <p:xfrm>
          <a:off x="1066800" y="1371600"/>
          <a:ext cx="7696201" cy="5105400"/>
        </p:xfrm>
        <a:graphic>
          <a:graphicData uri="http://schemas.openxmlformats.org/drawingml/2006/table">
            <a:tbl>
              <a:tblPr firstRow="1" bandRow="1">
                <a:tableStyleId>{5C22544A-7EE6-4342-B048-85BDC9FD1C3A}</a:tableStyleId>
              </a:tblPr>
              <a:tblGrid>
                <a:gridCol w="3048000"/>
                <a:gridCol w="2362200"/>
                <a:gridCol w="2286001"/>
              </a:tblGrid>
              <a:tr h="850900">
                <a:tc>
                  <a:txBody>
                    <a:bodyPr/>
                    <a:lstStyle/>
                    <a:p>
                      <a:r>
                        <a:rPr lang="en-US" i="1" dirty="0" smtClean="0"/>
                        <a:t>Information documented</a:t>
                      </a:r>
                      <a:endParaRPr lang="en-US" i="1" dirty="0"/>
                    </a:p>
                  </a:txBody>
                  <a:tcPr/>
                </a:tc>
                <a:tc>
                  <a:txBody>
                    <a:bodyPr/>
                    <a:lstStyle/>
                    <a:p>
                      <a:pPr algn="ctr"/>
                      <a:r>
                        <a:rPr lang="en-US" dirty="0" smtClean="0"/>
                        <a:t>reported</a:t>
                      </a:r>
                    </a:p>
                    <a:p>
                      <a:pPr algn="ctr"/>
                      <a:r>
                        <a:rPr lang="en-US" dirty="0" smtClean="0"/>
                        <a:t>n (%)</a:t>
                      </a:r>
                      <a:endParaRPr lang="en-US" dirty="0"/>
                    </a:p>
                  </a:txBody>
                  <a:tcPr/>
                </a:tc>
                <a:tc>
                  <a:txBody>
                    <a:bodyPr/>
                    <a:lstStyle/>
                    <a:p>
                      <a:pPr algn="ctr"/>
                      <a:r>
                        <a:rPr lang="en-US" dirty="0" smtClean="0"/>
                        <a:t>Not mentioned</a:t>
                      </a:r>
                    </a:p>
                    <a:p>
                      <a:pPr algn="ctr"/>
                      <a:r>
                        <a:rPr lang="en-US" dirty="0" smtClean="0"/>
                        <a:t>n(%)</a:t>
                      </a:r>
                      <a:endParaRPr lang="en-US" dirty="0"/>
                    </a:p>
                  </a:txBody>
                  <a:tcPr/>
                </a:tc>
              </a:tr>
              <a:tr h="850900">
                <a:tc>
                  <a:txBody>
                    <a:bodyPr/>
                    <a:lstStyle/>
                    <a:p>
                      <a:r>
                        <a:rPr lang="en-US" sz="1600" b="1" dirty="0" smtClean="0"/>
                        <a:t>Ethics</a:t>
                      </a:r>
                      <a:r>
                        <a:rPr lang="en-US" sz="1600" b="1" baseline="0" dirty="0" smtClean="0"/>
                        <a:t> committee </a:t>
                      </a:r>
                      <a:r>
                        <a:rPr lang="en-US" sz="1600" b="1" dirty="0" smtClean="0"/>
                        <a:t>approval</a:t>
                      </a:r>
                      <a:endParaRPr lang="en-US" sz="1600" b="1" dirty="0"/>
                    </a:p>
                  </a:txBody>
                  <a:tcPr/>
                </a:tc>
                <a:tc>
                  <a:txBody>
                    <a:bodyPr/>
                    <a:lstStyle/>
                    <a:p>
                      <a:pPr algn="ctr"/>
                      <a:r>
                        <a:rPr lang="en-US" dirty="0" smtClean="0"/>
                        <a:t>443 (30.3)</a:t>
                      </a:r>
                      <a:endParaRPr lang="en-US" dirty="0"/>
                    </a:p>
                  </a:txBody>
                  <a:tcPr/>
                </a:tc>
                <a:tc>
                  <a:txBody>
                    <a:bodyPr/>
                    <a:lstStyle/>
                    <a:p>
                      <a:pPr algn="ctr"/>
                      <a:r>
                        <a:rPr lang="en-US" dirty="0" smtClean="0"/>
                        <a:t>1017 (69.7)</a:t>
                      </a:r>
                      <a:endParaRPr lang="en-US" dirty="0"/>
                    </a:p>
                  </a:txBody>
                  <a:tcPr/>
                </a:tc>
              </a:tr>
              <a:tr h="850900">
                <a:tc>
                  <a:txBody>
                    <a:bodyPr/>
                    <a:lstStyle/>
                    <a:p>
                      <a:r>
                        <a:rPr lang="en-US" sz="1600" b="1" dirty="0" smtClean="0"/>
                        <a:t>Obtaining informed consent</a:t>
                      </a:r>
                      <a:endParaRPr lang="en-US" sz="1600" b="1" dirty="0"/>
                    </a:p>
                  </a:txBody>
                  <a:tcPr/>
                </a:tc>
                <a:tc>
                  <a:txBody>
                    <a:bodyPr/>
                    <a:lstStyle/>
                    <a:p>
                      <a:pPr algn="ctr"/>
                      <a:r>
                        <a:rPr lang="en-US" dirty="0" smtClean="0"/>
                        <a:t>686 (47.0)</a:t>
                      </a:r>
                      <a:endParaRPr lang="en-US" dirty="0"/>
                    </a:p>
                  </a:txBody>
                  <a:tcPr/>
                </a:tc>
                <a:tc>
                  <a:txBody>
                    <a:bodyPr/>
                    <a:lstStyle/>
                    <a:p>
                      <a:pPr algn="ctr"/>
                      <a:r>
                        <a:rPr lang="en-US" dirty="0" smtClean="0"/>
                        <a:t>774 (53.0)</a:t>
                      </a:r>
                      <a:endParaRPr lang="en-US" dirty="0"/>
                    </a:p>
                  </a:txBody>
                  <a:tcPr/>
                </a:tc>
              </a:tr>
              <a:tr h="850900">
                <a:tc>
                  <a:txBody>
                    <a:bodyPr/>
                    <a:lstStyle/>
                    <a:p>
                      <a:r>
                        <a:rPr lang="en-US" sz="1600" b="1" dirty="0" smtClean="0"/>
                        <a:t>Conflict of interest</a:t>
                      </a:r>
                      <a:endParaRPr lang="en-US" sz="1600" b="1" dirty="0"/>
                    </a:p>
                  </a:txBody>
                  <a:tcPr/>
                </a:tc>
                <a:tc>
                  <a:txBody>
                    <a:bodyPr/>
                    <a:lstStyle/>
                    <a:p>
                      <a:pPr algn="ctr"/>
                      <a:r>
                        <a:rPr lang="en-US" dirty="0" smtClean="0"/>
                        <a:t>341 (23.4)</a:t>
                      </a:r>
                      <a:endParaRPr lang="en-US" dirty="0"/>
                    </a:p>
                  </a:txBody>
                  <a:tcPr/>
                </a:tc>
                <a:tc>
                  <a:txBody>
                    <a:bodyPr/>
                    <a:lstStyle/>
                    <a:p>
                      <a:pPr algn="ctr"/>
                      <a:r>
                        <a:rPr lang="en-US" dirty="0" smtClean="0"/>
                        <a:t>1119 (76.6)</a:t>
                      </a:r>
                      <a:endParaRPr lang="en-US" dirty="0"/>
                    </a:p>
                  </a:txBody>
                  <a:tcPr/>
                </a:tc>
              </a:tr>
              <a:tr h="850900">
                <a:tc>
                  <a:txBody>
                    <a:bodyPr/>
                    <a:lstStyle/>
                    <a:p>
                      <a:r>
                        <a:rPr lang="en-US" sz="1600" b="1" dirty="0" smtClean="0"/>
                        <a:t>Financial</a:t>
                      </a:r>
                      <a:r>
                        <a:rPr lang="en-US" sz="1600" b="1" baseline="0" dirty="0" smtClean="0"/>
                        <a:t> </a:t>
                      </a:r>
                      <a:r>
                        <a:rPr lang="en-US" sz="1600" b="1" dirty="0" smtClean="0"/>
                        <a:t>support</a:t>
                      </a:r>
                      <a:endParaRPr lang="en-US" sz="1600" b="1" dirty="0"/>
                    </a:p>
                  </a:txBody>
                  <a:tcPr/>
                </a:tc>
                <a:tc>
                  <a:txBody>
                    <a:bodyPr/>
                    <a:lstStyle/>
                    <a:p>
                      <a:pPr algn="ctr"/>
                      <a:r>
                        <a:rPr lang="en-US" dirty="0" smtClean="0"/>
                        <a:t>594 (40.7)</a:t>
                      </a:r>
                      <a:endParaRPr lang="en-US" dirty="0"/>
                    </a:p>
                  </a:txBody>
                  <a:tcPr/>
                </a:tc>
                <a:tc>
                  <a:txBody>
                    <a:bodyPr/>
                    <a:lstStyle/>
                    <a:p>
                      <a:pPr algn="ctr"/>
                      <a:r>
                        <a:rPr lang="en-US" dirty="0" smtClean="0"/>
                        <a:t>866 (59.3)</a:t>
                      </a:r>
                      <a:endParaRPr lang="en-US" dirty="0"/>
                    </a:p>
                  </a:txBody>
                  <a:tcPr/>
                </a:tc>
              </a:tr>
              <a:tr h="850900">
                <a:tc>
                  <a:txBody>
                    <a:bodyPr/>
                    <a:lstStyle/>
                    <a:p>
                      <a:r>
                        <a:rPr lang="en-US" sz="1600" b="1" dirty="0" smtClean="0"/>
                        <a:t>Confidentiality</a:t>
                      </a:r>
                      <a:endParaRPr lang="en-US" sz="1600" b="1" dirty="0"/>
                    </a:p>
                  </a:txBody>
                  <a:tcPr/>
                </a:tc>
                <a:tc>
                  <a:txBody>
                    <a:bodyPr/>
                    <a:lstStyle/>
                    <a:p>
                      <a:pPr algn="ctr"/>
                      <a:r>
                        <a:rPr lang="en-US" dirty="0" smtClean="0"/>
                        <a:t>192 (13.2)</a:t>
                      </a:r>
                      <a:endParaRPr lang="en-US" dirty="0"/>
                    </a:p>
                  </a:txBody>
                  <a:tcPr/>
                </a:tc>
                <a:tc>
                  <a:txBody>
                    <a:bodyPr/>
                    <a:lstStyle/>
                    <a:p>
                      <a:pPr algn="ctr"/>
                      <a:r>
                        <a:rPr lang="en-US" dirty="0" smtClean="0"/>
                        <a:t>1268</a:t>
                      </a:r>
                      <a:r>
                        <a:rPr lang="en-US" baseline="0" dirty="0" smtClean="0"/>
                        <a:t> (86.8)</a:t>
                      </a:r>
                      <a:endParaRPr lang="en-US" dirty="0"/>
                    </a:p>
                  </a:txBody>
                  <a:tcPr/>
                </a:tc>
              </a:tr>
            </a:tbl>
          </a:graphicData>
        </a:graphic>
      </p:graphicFrame>
      <p:sp>
        <p:nvSpPr>
          <p:cNvPr id="15393" name="Rectangle 4"/>
          <p:cNvSpPr>
            <a:spLocks noChangeArrowheads="1"/>
          </p:cNvSpPr>
          <p:nvPr/>
        </p:nvSpPr>
        <p:spPr bwMode="auto">
          <a:xfrm>
            <a:off x="1066800" y="457200"/>
            <a:ext cx="7696200" cy="646113"/>
          </a:xfrm>
          <a:prstGeom prst="rect">
            <a:avLst/>
          </a:prstGeom>
          <a:noFill/>
          <a:ln w="9525">
            <a:noFill/>
            <a:miter lim="800000"/>
            <a:headEnd/>
            <a:tailEnd/>
          </a:ln>
        </p:spPr>
        <p:txBody>
          <a:bodyPr>
            <a:spAutoFit/>
          </a:bodyPr>
          <a:lstStyle/>
          <a:p>
            <a:pPr algn="just"/>
            <a:r>
              <a:rPr lang="en-US" altLang="fa-IR" sz="1800" b="1"/>
              <a:t>Table I: Frequency of ethical issues reported in human subject articles published by Iranian journals of medical sciences 2009-2013 (N=1460)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miter lim="800000"/>
            <a:headEnd/>
            <a:tailEnd/>
          </a:ln>
        </p:spPr>
        <p:txBody>
          <a:bodyPr/>
          <a:lstStyle/>
          <a:p>
            <a:fld id="{0D2AFA92-B9D3-4A81-88B3-3C95C49D538E}" type="slidenum">
              <a:rPr lang="en-US" altLang="fa-IR" smtClean="0"/>
              <a:pPr/>
              <a:t>14</a:t>
            </a:fld>
            <a:endParaRPr lang="en-US" altLang="fa-IR" smtClean="0">
              <a:solidFill>
                <a:schemeClr val="bg2"/>
              </a:solidFill>
            </a:endParaRPr>
          </a:p>
        </p:txBody>
      </p:sp>
      <p:graphicFrame>
        <p:nvGraphicFramePr>
          <p:cNvPr id="12" name="Content Placeholder 1"/>
          <p:cNvGraphicFramePr>
            <a:graphicFrameLocks noGrp="1"/>
          </p:cNvGraphicFramePr>
          <p:nvPr>
            <p:ph idx="1"/>
          </p:nvPr>
        </p:nvGraphicFramePr>
        <p:xfrm>
          <a:off x="1025525" y="1143000"/>
          <a:ext cx="7772401" cy="5280915"/>
        </p:xfrm>
        <a:graphic>
          <a:graphicData uri="http://schemas.openxmlformats.org/drawingml/2006/table">
            <a:tbl>
              <a:tblPr firstRow="1" firstCol="1" bandRow="1">
                <a:tableStyleId>{5C22544A-7EE6-4342-B048-85BDC9FD1C3A}</a:tableStyleId>
              </a:tblPr>
              <a:tblGrid>
                <a:gridCol w="2029379"/>
                <a:gridCol w="1465575"/>
                <a:gridCol w="1464782"/>
                <a:gridCol w="1464782"/>
                <a:gridCol w="1347883"/>
              </a:tblGrid>
              <a:tr h="502947">
                <a:tc rowSpan="2">
                  <a:txBody>
                    <a:bodyPr/>
                    <a:lstStyle/>
                    <a:p>
                      <a:pPr algn="justLow" rtl="0">
                        <a:lnSpc>
                          <a:spcPct val="150000"/>
                        </a:lnSpc>
                        <a:spcAft>
                          <a:spcPts val="0"/>
                        </a:spcAft>
                      </a:pPr>
                      <a:r>
                        <a:rPr lang="en-US" sz="1100" b="1" dirty="0">
                          <a:solidFill>
                            <a:schemeClr val="tx1"/>
                          </a:solidFill>
                          <a:effectLst/>
                        </a:rPr>
                        <a:t> </a:t>
                      </a:r>
                      <a:endParaRPr lang="en-US" sz="1000" b="1" dirty="0">
                        <a:solidFill>
                          <a:schemeClr val="tx1"/>
                        </a:solidFill>
                        <a:effectLst/>
                        <a:latin typeface="Calibri"/>
                        <a:ea typeface="Calibri"/>
                        <a:cs typeface="Arial"/>
                      </a:endParaRPr>
                    </a:p>
                  </a:txBody>
                  <a:tcPr marL="64627" marR="64627" marT="0" marB="0"/>
                </a:tc>
                <a:tc gridSpan="2">
                  <a:txBody>
                    <a:bodyPr/>
                    <a:lstStyle/>
                    <a:p>
                      <a:pPr algn="ctr" rtl="0">
                        <a:lnSpc>
                          <a:spcPct val="150000"/>
                        </a:lnSpc>
                        <a:spcAft>
                          <a:spcPts val="0"/>
                        </a:spcAft>
                      </a:pPr>
                      <a:r>
                        <a:rPr lang="en-US" sz="1100" b="1" dirty="0" smtClean="0">
                          <a:solidFill>
                            <a:schemeClr val="tx1"/>
                          </a:solidFill>
                          <a:effectLst/>
                        </a:rPr>
                        <a:t>Ethical approval documentation </a:t>
                      </a:r>
                      <a:endParaRPr lang="en-US" sz="1000" b="1" dirty="0" smtClean="0">
                        <a:solidFill>
                          <a:schemeClr val="tx1"/>
                        </a:solidFill>
                        <a:effectLst/>
                      </a:endParaRPr>
                    </a:p>
                    <a:p>
                      <a:pPr algn="ctr" rtl="0">
                        <a:lnSpc>
                          <a:spcPct val="150000"/>
                        </a:lnSpc>
                        <a:spcAft>
                          <a:spcPts val="0"/>
                        </a:spcAft>
                      </a:pPr>
                      <a:r>
                        <a:rPr lang="en-US" sz="1100" b="1" dirty="0" smtClean="0">
                          <a:solidFill>
                            <a:schemeClr val="tx1"/>
                          </a:solidFill>
                          <a:effectLst/>
                        </a:rPr>
                        <a:t>n </a:t>
                      </a:r>
                      <a:r>
                        <a:rPr lang="en-US" sz="1100" b="1" dirty="0">
                          <a:solidFill>
                            <a:schemeClr val="tx1"/>
                          </a:solidFill>
                          <a:effectLst/>
                        </a:rPr>
                        <a:t>(%)</a:t>
                      </a:r>
                      <a:endParaRPr lang="en-US" sz="1000" b="1" dirty="0">
                        <a:solidFill>
                          <a:schemeClr val="tx1"/>
                        </a:solidFill>
                        <a:effectLst/>
                        <a:latin typeface="Calibri"/>
                        <a:ea typeface="Calibri"/>
                        <a:cs typeface="Arial"/>
                      </a:endParaRPr>
                    </a:p>
                  </a:txBody>
                  <a:tcPr marL="64627" marR="64627" marT="0" marB="0"/>
                </a:tc>
                <a:tc hMerge="1">
                  <a:txBody>
                    <a:bodyPr/>
                    <a:lstStyle/>
                    <a:p>
                      <a:endParaRPr lang="en-US"/>
                    </a:p>
                  </a:txBody>
                  <a:tcPr/>
                </a:tc>
                <a:tc gridSpan="2">
                  <a:txBody>
                    <a:bodyPr/>
                    <a:lstStyle/>
                    <a:p>
                      <a:pPr algn="ctr" rtl="0">
                        <a:lnSpc>
                          <a:spcPct val="150000"/>
                        </a:lnSpc>
                        <a:spcAft>
                          <a:spcPts val="0"/>
                        </a:spcAft>
                      </a:pPr>
                      <a:r>
                        <a:rPr lang="en-US" sz="1100" b="1" dirty="0">
                          <a:solidFill>
                            <a:schemeClr val="tx1"/>
                          </a:solidFill>
                          <a:effectLst/>
                        </a:rPr>
                        <a:t>obtaining informed consent</a:t>
                      </a:r>
                      <a:endParaRPr lang="en-US" sz="1000" b="1" dirty="0">
                        <a:solidFill>
                          <a:schemeClr val="tx1"/>
                        </a:solidFill>
                        <a:effectLst/>
                      </a:endParaRPr>
                    </a:p>
                    <a:p>
                      <a:pPr algn="ctr" rtl="0">
                        <a:lnSpc>
                          <a:spcPct val="150000"/>
                        </a:lnSpc>
                        <a:spcAft>
                          <a:spcPts val="0"/>
                        </a:spcAft>
                      </a:pPr>
                      <a:r>
                        <a:rPr lang="en-US" sz="1100" b="1" dirty="0">
                          <a:solidFill>
                            <a:schemeClr val="tx1"/>
                          </a:solidFill>
                          <a:effectLst/>
                        </a:rPr>
                        <a:t>n (%)</a:t>
                      </a:r>
                      <a:endParaRPr lang="en-US" sz="1000" b="1" dirty="0">
                        <a:solidFill>
                          <a:schemeClr val="tx1"/>
                        </a:solidFill>
                        <a:effectLst/>
                        <a:latin typeface="Calibri"/>
                        <a:ea typeface="Calibri"/>
                        <a:cs typeface="Arial"/>
                      </a:endParaRPr>
                    </a:p>
                  </a:txBody>
                  <a:tcPr marL="64627" marR="64627" marT="0" marB="0"/>
                </a:tc>
                <a:tc hMerge="1">
                  <a:txBody>
                    <a:bodyPr/>
                    <a:lstStyle/>
                    <a:p>
                      <a:endParaRPr lang="en-US"/>
                    </a:p>
                  </a:txBody>
                  <a:tcPr/>
                </a:tc>
              </a:tr>
              <a:tr h="251472">
                <a:tc vMerge="1">
                  <a:txBody>
                    <a:bodyPr/>
                    <a:lstStyle/>
                    <a:p>
                      <a:endParaRPr lang="en-US"/>
                    </a:p>
                  </a:txBody>
                  <a:tcPr/>
                </a:tc>
                <a:tc>
                  <a:txBody>
                    <a:bodyPr/>
                    <a:lstStyle/>
                    <a:p>
                      <a:pPr algn="ctr" rtl="0">
                        <a:lnSpc>
                          <a:spcPct val="150000"/>
                        </a:lnSpc>
                        <a:spcAft>
                          <a:spcPts val="0"/>
                        </a:spcAft>
                      </a:pPr>
                      <a:r>
                        <a:rPr lang="en-US" sz="1100" b="1" dirty="0">
                          <a:solidFill>
                            <a:schemeClr val="tx1"/>
                          </a:solidFill>
                          <a:effectLst/>
                        </a:rPr>
                        <a:t>Yes </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No</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Yes</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No</a:t>
                      </a:r>
                      <a:endParaRPr lang="en-US" sz="1000" b="1">
                        <a:solidFill>
                          <a:schemeClr val="tx1"/>
                        </a:solidFill>
                        <a:effectLst/>
                        <a:latin typeface="Calibri"/>
                        <a:ea typeface="Calibri"/>
                        <a:cs typeface="Arial"/>
                      </a:endParaRPr>
                    </a:p>
                  </a:txBody>
                  <a:tcPr marL="64627" marR="64627" marT="0" marB="0"/>
                </a:tc>
              </a:tr>
              <a:tr h="251472">
                <a:tc>
                  <a:txBody>
                    <a:bodyPr/>
                    <a:lstStyle/>
                    <a:p>
                      <a:pPr algn="justLow" rtl="0">
                        <a:lnSpc>
                          <a:spcPct val="150000"/>
                        </a:lnSpc>
                        <a:spcAft>
                          <a:spcPts val="0"/>
                        </a:spcAft>
                      </a:pPr>
                      <a:r>
                        <a:rPr lang="en-US" sz="1100" b="1" dirty="0">
                          <a:solidFill>
                            <a:schemeClr val="tx1"/>
                          </a:solidFill>
                          <a:effectLst/>
                        </a:rPr>
                        <a:t>Publication period</a:t>
                      </a:r>
                      <a:endParaRPr lang="en-US" sz="1000" b="1" dirty="0">
                        <a:solidFill>
                          <a:schemeClr val="tx1"/>
                        </a:solidFill>
                        <a:effectLst/>
                        <a:latin typeface="Calibri"/>
                        <a:ea typeface="Calibri"/>
                        <a:cs typeface="Arial"/>
                      </a:endParaRPr>
                    </a:p>
                  </a:txBody>
                  <a:tcPr marL="64627" marR="64627" marT="0" marB="0"/>
                </a:tc>
                <a:tc>
                  <a:txBody>
                    <a:bodyPr/>
                    <a:lstStyle/>
                    <a:p>
                      <a:pPr algn="justLow" rtl="0">
                        <a:lnSpc>
                          <a:spcPct val="150000"/>
                        </a:lnSpc>
                        <a:spcAft>
                          <a:spcPts val="0"/>
                        </a:spcAft>
                      </a:pPr>
                      <a:r>
                        <a:rPr lang="en-US" sz="1100" b="1" dirty="0">
                          <a:solidFill>
                            <a:schemeClr val="tx1"/>
                          </a:solidFill>
                          <a:effectLst/>
                        </a:rPr>
                        <a:t> </a:t>
                      </a:r>
                      <a:endParaRPr lang="en-US" sz="1000" b="1" dirty="0">
                        <a:solidFill>
                          <a:schemeClr val="tx1"/>
                        </a:solidFill>
                        <a:effectLst/>
                        <a:latin typeface="Calibri"/>
                        <a:ea typeface="Calibri"/>
                        <a:cs typeface="Arial"/>
                      </a:endParaRPr>
                    </a:p>
                  </a:txBody>
                  <a:tcPr marL="64627" marR="64627" marT="0" marB="0"/>
                </a:tc>
                <a:tc>
                  <a:txBody>
                    <a:bodyPr/>
                    <a:lstStyle/>
                    <a:p>
                      <a:pPr algn="justLow" rtl="0">
                        <a:lnSpc>
                          <a:spcPct val="150000"/>
                        </a:lnSpc>
                        <a:spcAft>
                          <a:spcPts val="0"/>
                        </a:spcAft>
                      </a:pPr>
                      <a:r>
                        <a:rPr lang="en-US" sz="1100" b="1" dirty="0">
                          <a:solidFill>
                            <a:schemeClr val="tx1"/>
                          </a:solidFill>
                          <a:effectLst/>
                        </a:rPr>
                        <a:t> </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 </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 </a:t>
                      </a:r>
                      <a:endParaRPr lang="en-US" sz="1000" b="1">
                        <a:solidFill>
                          <a:schemeClr val="tx1"/>
                        </a:solidFill>
                        <a:effectLst/>
                        <a:latin typeface="Calibri"/>
                        <a:ea typeface="Calibri"/>
                        <a:cs typeface="Arial"/>
                      </a:endParaRPr>
                    </a:p>
                  </a:txBody>
                  <a:tcPr marL="64627" marR="64627" marT="0" marB="0"/>
                </a:tc>
              </a:tr>
              <a:tr h="251472">
                <a:tc>
                  <a:txBody>
                    <a:bodyPr/>
                    <a:lstStyle/>
                    <a:p>
                      <a:pPr marL="457200" algn="justLow" rtl="0">
                        <a:lnSpc>
                          <a:spcPct val="150000"/>
                        </a:lnSpc>
                        <a:spcAft>
                          <a:spcPts val="0"/>
                        </a:spcAft>
                      </a:pPr>
                      <a:r>
                        <a:rPr lang="en-US" sz="1100" b="1" dirty="0">
                          <a:solidFill>
                            <a:schemeClr val="tx1"/>
                          </a:solidFill>
                          <a:effectLst/>
                        </a:rPr>
                        <a:t>2009-2010</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166 (26.0%)</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472 (74.0%)</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284 (44.5%)</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354 (55.5%)</a:t>
                      </a:r>
                      <a:endParaRPr lang="en-US" sz="1000" b="1">
                        <a:solidFill>
                          <a:schemeClr val="tx1"/>
                        </a:solidFill>
                        <a:effectLst/>
                        <a:latin typeface="Calibri"/>
                        <a:ea typeface="Calibri"/>
                        <a:cs typeface="Arial"/>
                      </a:endParaRPr>
                    </a:p>
                  </a:txBody>
                  <a:tcPr marL="64627" marR="64627" marT="0" marB="0"/>
                </a:tc>
              </a:tr>
              <a:tr h="251472">
                <a:tc>
                  <a:txBody>
                    <a:bodyPr/>
                    <a:lstStyle/>
                    <a:p>
                      <a:pPr marL="457200" algn="justLow" rtl="0">
                        <a:lnSpc>
                          <a:spcPct val="150000"/>
                        </a:lnSpc>
                        <a:spcAft>
                          <a:spcPts val="0"/>
                        </a:spcAft>
                      </a:pPr>
                      <a:r>
                        <a:rPr lang="en-US" sz="1100" b="1" dirty="0">
                          <a:solidFill>
                            <a:schemeClr val="tx1"/>
                          </a:solidFill>
                          <a:effectLst/>
                        </a:rPr>
                        <a:t>2011-2012</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223 (34.1%)</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431 (65.9%)</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327 (50.0%)</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327 (50.0%)</a:t>
                      </a:r>
                      <a:endParaRPr lang="en-US" sz="1000" b="1">
                        <a:solidFill>
                          <a:schemeClr val="tx1"/>
                        </a:solidFill>
                        <a:effectLst/>
                        <a:latin typeface="Calibri"/>
                        <a:ea typeface="Calibri"/>
                        <a:cs typeface="Arial"/>
                      </a:endParaRPr>
                    </a:p>
                  </a:txBody>
                  <a:tcPr marL="64627" marR="64627" marT="0" marB="0"/>
                </a:tc>
              </a:tr>
              <a:tr h="251472">
                <a:tc>
                  <a:txBody>
                    <a:bodyPr/>
                    <a:lstStyle/>
                    <a:p>
                      <a:pPr marL="457200" algn="justLow" rtl="0">
                        <a:lnSpc>
                          <a:spcPct val="150000"/>
                        </a:lnSpc>
                        <a:spcAft>
                          <a:spcPts val="0"/>
                        </a:spcAft>
                      </a:pPr>
                      <a:r>
                        <a:rPr lang="en-US" sz="1100" b="1" dirty="0">
                          <a:solidFill>
                            <a:schemeClr val="tx1"/>
                          </a:solidFill>
                          <a:effectLst/>
                        </a:rPr>
                        <a:t>2013</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54 (32.1%)</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114 (67.9%)</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75 (44.6%)</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93 (55.4%)</a:t>
                      </a:r>
                      <a:endParaRPr lang="en-US" sz="1000" b="1" dirty="0">
                        <a:solidFill>
                          <a:schemeClr val="tx1"/>
                        </a:solidFill>
                        <a:effectLst/>
                        <a:latin typeface="Calibri"/>
                        <a:ea typeface="Calibri"/>
                        <a:cs typeface="Arial"/>
                      </a:endParaRPr>
                    </a:p>
                  </a:txBody>
                  <a:tcPr marL="64627" marR="64627" marT="0" marB="0"/>
                </a:tc>
              </a:tr>
              <a:tr h="251472">
                <a:tc>
                  <a:txBody>
                    <a:bodyPr/>
                    <a:lstStyle/>
                    <a:p>
                      <a:pPr algn="justLow" rtl="0">
                        <a:lnSpc>
                          <a:spcPct val="150000"/>
                        </a:lnSpc>
                        <a:spcAft>
                          <a:spcPts val="0"/>
                        </a:spcAft>
                      </a:pPr>
                      <a:r>
                        <a:rPr lang="en-US" sz="1100" b="1" dirty="0">
                          <a:solidFill>
                            <a:schemeClr val="tx1"/>
                          </a:solidFill>
                          <a:effectLst/>
                        </a:rPr>
                        <a:t>Study location</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 </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 </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 </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 </a:t>
                      </a:r>
                      <a:endParaRPr lang="en-US" sz="1000" b="1" dirty="0">
                        <a:solidFill>
                          <a:schemeClr val="tx1"/>
                        </a:solidFill>
                        <a:effectLst/>
                        <a:latin typeface="Calibri"/>
                        <a:ea typeface="Calibri"/>
                        <a:cs typeface="Arial"/>
                      </a:endParaRPr>
                    </a:p>
                  </a:txBody>
                  <a:tcPr marL="64627" marR="64627" marT="0" marB="0"/>
                </a:tc>
              </a:tr>
              <a:tr h="251472">
                <a:tc>
                  <a:txBody>
                    <a:bodyPr/>
                    <a:lstStyle/>
                    <a:p>
                      <a:pPr marL="457200" algn="justLow" rtl="0">
                        <a:lnSpc>
                          <a:spcPct val="150000"/>
                        </a:lnSpc>
                        <a:spcAft>
                          <a:spcPts val="0"/>
                        </a:spcAft>
                      </a:pPr>
                      <a:r>
                        <a:rPr lang="en-US" sz="1100" b="1" dirty="0">
                          <a:solidFill>
                            <a:schemeClr val="tx1"/>
                          </a:solidFill>
                          <a:effectLst/>
                        </a:rPr>
                        <a:t>Iran</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386 (28.6%)</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966 (71.4%)</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635 (47.0%)</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717 (53.0%)</a:t>
                      </a:r>
                      <a:endParaRPr lang="en-US" sz="1000" b="1">
                        <a:solidFill>
                          <a:schemeClr val="tx1"/>
                        </a:solidFill>
                        <a:effectLst/>
                        <a:latin typeface="Calibri"/>
                        <a:ea typeface="Calibri"/>
                        <a:cs typeface="Arial"/>
                      </a:endParaRPr>
                    </a:p>
                  </a:txBody>
                  <a:tcPr marL="64627" marR="64627" marT="0" marB="0"/>
                </a:tc>
              </a:tr>
              <a:tr h="251472">
                <a:tc>
                  <a:txBody>
                    <a:bodyPr/>
                    <a:lstStyle/>
                    <a:p>
                      <a:pPr marL="457200" algn="justLow" rtl="0">
                        <a:lnSpc>
                          <a:spcPct val="150000"/>
                        </a:lnSpc>
                        <a:spcAft>
                          <a:spcPts val="0"/>
                        </a:spcAft>
                      </a:pPr>
                      <a:r>
                        <a:rPr lang="en-US" sz="1100" b="1" dirty="0">
                          <a:solidFill>
                            <a:schemeClr val="tx1"/>
                          </a:solidFill>
                          <a:effectLst/>
                        </a:rPr>
                        <a:t>Outside of Iran</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57 (52.8%)</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51 (47.2%)</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51 (47.2%)</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57 (52.8%)</a:t>
                      </a:r>
                      <a:endParaRPr lang="en-US" sz="1000" b="1" dirty="0">
                        <a:solidFill>
                          <a:schemeClr val="tx1"/>
                        </a:solidFill>
                        <a:effectLst/>
                        <a:latin typeface="Calibri"/>
                        <a:ea typeface="Calibri"/>
                        <a:cs typeface="Arial"/>
                      </a:endParaRPr>
                    </a:p>
                  </a:txBody>
                  <a:tcPr marL="64627" marR="64627" marT="0" marB="0"/>
                </a:tc>
              </a:tr>
              <a:tr h="251472">
                <a:tc>
                  <a:txBody>
                    <a:bodyPr/>
                    <a:lstStyle/>
                    <a:p>
                      <a:pPr algn="justLow" rtl="0">
                        <a:lnSpc>
                          <a:spcPct val="150000"/>
                        </a:lnSpc>
                        <a:spcAft>
                          <a:spcPts val="0"/>
                        </a:spcAft>
                      </a:pPr>
                      <a:r>
                        <a:rPr lang="en-US" sz="1100" b="1" dirty="0">
                          <a:solidFill>
                            <a:schemeClr val="tx1"/>
                          </a:solidFill>
                          <a:effectLst/>
                        </a:rPr>
                        <a:t>Journal indexing</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 </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 </a:t>
                      </a:r>
                      <a:endParaRPr lang="en-US" sz="1000" b="1" dirty="0">
                        <a:solidFill>
                          <a:schemeClr val="tx1"/>
                        </a:solidFill>
                        <a:effectLst/>
                        <a:latin typeface="Calibri"/>
                        <a:ea typeface="Calibri"/>
                        <a:cs typeface="Arial"/>
                      </a:endParaRPr>
                    </a:p>
                  </a:txBody>
                  <a:tcPr marL="64627" marR="64627" marT="0" marB="0"/>
                </a:tc>
                <a:tc>
                  <a:txBody>
                    <a:bodyPr/>
                    <a:lstStyle/>
                    <a:p>
                      <a:pPr algn="justLow" rtl="0">
                        <a:lnSpc>
                          <a:spcPct val="150000"/>
                        </a:lnSpc>
                        <a:spcAft>
                          <a:spcPts val="0"/>
                        </a:spcAft>
                      </a:pPr>
                      <a:r>
                        <a:rPr lang="en-US" sz="1100" b="1" dirty="0">
                          <a:solidFill>
                            <a:schemeClr val="tx1"/>
                          </a:solidFill>
                          <a:effectLst/>
                        </a:rPr>
                        <a:t> </a:t>
                      </a:r>
                      <a:endParaRPr lang="en-US" sz="1000" b="1" dirty="0">
                        <a:solidFill>
                          <a:schemeClr val="tx1"/>
                        </a:solidFill>
                        <a:effectLst/>
                        <a:latin typeface="Calibri"/>
                        <a:ea typeface="Calibri"/>
                        <a:cs typeface="Arial"/>
                      </a:endParaRPr>
                    </a:p>
                  </a:txBody>
                  <a:tcPr marL="64627" marR="64627" marT="0" marB="0"/>
                </a:tc>
                <a:tc>
                  <a:txBody>
                    <a:bodyPr/>
                    <a:lstStyle/>
                    <a:p>
                      <a:pPr algn="justLow" rtl="0">
                        <a:lnSpc>
                          <a:spcPct val="150000"/>
                        </a:lnSpc>
                        <a:spcAft>
                          <a:spcPts val="0"/>
                        </a:spcAft>
                      </a:pPr>
                      <a:r>
                        <a:rPr lang="en-US" sz="1100" b="1" dirty="0">
                          <a:solidFill>
                            <a:schemeClr val="tx1"/>
                          </a:solidFill>
                          <a:effectLst/>
                        </a:rPr>
                        <a:t> </a:t>
                      </a:r>
                      <a:endParaRPr lang="en-US" sz="1000" b="1" dirty="0">
                        <a:solidFill>
                          <a:schemeClr val="tx1"/>
                        </a:solidFill>
                        <a:effectLst/>
                        <a:latin typeface="Calibri"/>
                        <a:ea typeface="Calibri"/>
                        <a:cs typeface="Arial"/>
                      </a:endParaRPr>
                    </a:p>
                  </a:txBody>
                  <a:tcPr marL="64627" marR="64627" marT="0" marB="0"/>
                </a:tc>
              </a:tr>
              <a:tr h="251472">
                <a:tc>
                  <a:txBody>
                    <a:bodyPr/>
                    <a:lstStyle/>
                    <a:p>
                      <a:pPr marL="457200" algn="justLow" rtl="0">
                        <a:lnSpc>
                          <a:spcPct val="150000"/>
                        </a:lnSpc>
                        <a:spcAft>
                          <a:spcPts val="0"/>
                        </a:spcAft>
                      </a:pPr>
                      <a:r>
                        <a:rPr lang="en-US" sz="1100" b="1" dirty="0">
                          <a:solidFill>
                            <a:schemeClr val="tx1"/>
                          </a:solidFill>
                          <a:effectLst/>
                        </a:rPr>
                        <a:t>ISI</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82 (51.9%)</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76 (48.1%)</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82 (51.9%)</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76 (48.1%)</a:t>
                      </a:r>
                      <a:endParaRPr lang="en-US" sz="1000" b="1">
                        <a:solidFill>
                          <a:schemeClr val="tx1"/>
                        </a:solidFill>
                        <a:effectLst/>
                        <a:latin typeface="Calibri"/>
                        <a:ea typeface="Calibri"/>
                        <a:cs typeface="Arial"/>
                      </a:endParaRPr>
                    </a:p>
                  </a:txBody>
                  <a:tcPr marL="64627" marR="64627" marT="0" marB="0"/>
                </a:tc>
              </a:tr>
              <a:tr h="251472">
                <a:tc>
                  <a:txBody>
                    <a:bodyPr/>
                    <a:lstStyle/>
                    <a:p>
                      <a:pPr marL="457200" algn="justLow" rtl="0">
                        <a:lnSpc>
                          <a:spcPct val="150000"/>
                        </a:lnSpc>
                        <a:spcAft>
                          <a:spcPts val="0"/>
                        </a:spcAft>
                      </a:pPr>
                      <a:r>
                        <a:rPr lang="en-US" sz="1100" b="1">
                          <a:solidFill>
                            <a:schemeClr val="tx1"/>
                          </a:solidFill>
                          <a:effectLst/>
                        </a:rPr>
                        <a:t>Medline/ PubMed</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66 (57.9%)</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48 (42.1%)</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56 (49.1%)</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58 (50.9%)</a:t>
                      </a:r>
                      <a:endParaRPr lang="en-US" sz="1000" b="1">
                        <a:solidFill>
                          <a:schemeClr val="tx1"/>
                        </a:solidFill>
                        <a:effectLst/>
                        <a:latin typeface="Calibri"/>
                        <a:ea typeface="Calibri"/>
                        <a:cs typeface="Arial"/>
                      </a:endParaRPr>
                    </a:p>
                  </a:txBody>
                  <a:tcPr marL="64627" marR="64627" marT="0" marB="0"/>
                </a:tc>
              </a:tr>
              <a:tr h="251472">
                <a:tc>
                  <a:txBody>
                    <a:bodyPr/>
                    <a:lstStyle/>
                    <a:p>
                      <a:pPr marL="457200" algn="justLow" rtl="0">
                        <a:lnSpc>
                          <a:spcPct val="150000"/>
                        </a:lnSpc>
                        <a:spcAft>
                          <a:spcPts val="0"/>
                        </a:spcAft>
                      </a:pPr>
                      <a:r>
                        <a:rPr lang="en-US" sz="1100" b="1" dirty="0">
                          <a:solidFill>
                            <a:schemeClr val="tx1"/>
                          </a:solidFill>
                          <a:effectLst/>
                        </a:rPr>
                        <a:t>Scopus</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66 (41.0%)</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95 (59.0%)</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79 (49.1%)</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82 (50.9%)</a:t>
                      </a:r>
                      <a:endParaRPr lang="en-US" sz="1000" b="1">
                        <a:solidFill>
                          <a:schemeClr val="tx1"/>
                        </a:solidFill>
                        <a:effectLst/>
                        <a:latin typeface="Calibri"/>
                        <a:ea typeface="Calibri"/>
                        <a:cs typeface="Arial"/>
                      </a:endParaRPr>
                    </a:p>
                  </a:txBody>
                  <a:tcPr marL="64627" marR="64627" marT="0" marB="0"/>
                </a:tc>
              </a:tr>
              <a:tr h="251472">
                <a:tc>
                  <a:txBody>
                    <a:bodyPr/>
                    <a:lstStyle/>
                    <a:p>
                      <a:pPr marL="457200" algn="justLow" rtl="0">
                        <a:lnSpc>
                          <a:spcPct val="150000"/>
                        </a:lnSpc>
                        <a:spcAft>
                          <a:spcPts val="0"/>
                        </a:spcAft>
                      </a:pPr>
                      <a:r>
                        <a:rPr lang="en-US" sz="1100" b="1" dirty="0">
                          <a:solidFill>
                            <a:schemeClr val="tx1"/>
                          </a:solidFill>
                          <a:effectLst/>
                        </a:rPr>
                        <a:t>Other databases</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229 (22.3%)</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798 (77.7%)</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469 (45.7%)</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558 (54.3%)</a:t>
                      </a:r>
                      <a:endParaRPr lang="en-US" sz="1000" b="1" dirty="0">
                        <a:solidFill>
                          <a:schemeClr val="tx1"/>
                        </a:solidFill>
                        <a:effectLst/>
                        <a:latin typeface="Calibri"/>
                        <a:ea typeface="Calibri"/>
                        <a:cs typeface="Arial"/>
                      </a:endParaRPr>
                    </a:p>
                  </a:txBody>
                  <a:tcPr marL="64627" marR="64627" marT="0" marB="0"/>
                </a:tc>
              </a:tr>
              <a:tr h="251472">
                <a:tc>
                  <a:txBody>
                    <a:bodyPr/>
                    <a:lstStyle/>
                    <a:p>
                      <a:pPr algn="justLow" rtl="0">
                        <a:lnSpc>
                          <a:spcPct val="150000"/>
                        </a:lnSpc>
                        <a:spcAft>
                          <a:spcPts val="0"/>
                        </a:spcAft>
                      </a:pPr>
                      <a:r>
                        <a:rPr lang="en-US" sz="1100" b="1" dirty="0">
                          <a:solidFill>
                            <a:schemeClr val="tx1"/>
                          </a:solidFill>
                          <a:effectLst/>
                        </a:rPr>
                        <a:t>Study type</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 </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 </a:t>
                      </a:r>
                      <a:endParaRPr lang="en-US" sz="1000" b="1" dirty="0">
                        <a:solidFill>
                          <a:schemeClr val="tx1"/>
                        </a:solidFill>
                        <a:effectLst/>
                        <a:latin typeface="Calibri"/>
                        <a:ea typeface="Calibri"/>
                        <a:cs typeface="Arial"/>
                      </a:endParaRPr>
                    </a:p>
                  </a:txBody>
                  <a:tcPr marL="64627" marR="64627" marT="0" marB="0"/>
                </a:tc>
                <a:tc>
                  <a:txBody>
                    <a:bodyPr/>
                    <a:lstStyle/>
                    <a:p>
                      <a:pPr algn="justLow" rtl="0">
                        <a:lnSpc>
                          <a:spcPct val="150000"/>
                        </a:lnSpc>
                        <a:spcAft>
                          <a:spcPts val="0"/>
                        </a:spcAft>
                      </a:pPr>
                      <a:r>
                        <a:rPr lang="en-US" sz="1100" b="1" dirty="0">
                          <a:solidFill>
                            <a:schemeClr val="tx1"/>
                          </a:solidFill>
                          <a:effectLst/>
                        </a:rPr>
                        <a:t> </a:t>
                      </a:r>
                      <a:endParaRPr lang="en-US" sz="1000" b="1" dirty="0">
                        <a:solidFill>
                          <a:schemeClr val="tx1"/>
                        </a:solidFill>
                        <a:effectLst/>
                        <a:latin typeface="Calibri"/>
                        <a:ea typeface="Calibri"/>
                        <a:cs typeface="Arial"/>
                      </a:endParaRPr>
                    </a:p>
                  </a:txBody>
                  <a:tcPr marL="64627" marR="64627" marT="0" marB="0"/>
                </a:tc>
                <a:tc>
                  <a:txBody>
                    <a:bodyPr/>
                    <a:lstStyle/>
                    <a:p>
                      <a:pPr algn="justLow" rtl="0">
                        <a:lnSpc>
                          <a:spcPct val="150000"/>
                        </a:lnSpc>
                        <a:spcAft>
                          <a:spcPts val="0"/>
                        </a:spcAft>
                      </a:pPr>
                      <a:r>
                        <a:rPr lang="en-US" sz="1100" b="1" dirty="0">
                          <a:solidFill>
                            <a:schemeClr val="tx1"/>
                          </a:solidFill>
                          <a:effectLst/>
                        </a:rPr>
                        <a:t> </a:t>
                      </a:r>
                      <a:endParaRPr lang="en-US" sz="1000" b="1" dirty="0">
                        <a:solidFill>
                          <a:schemeClr val="tx1"/>
                        </a:solidFill>
                        <a:effectLst/>
                        <a:latin typeface="Calibri"/>
                        <a:ea typeface="Calibri"/>
                        <a:cs typeface="Arial"/>
                      </a:endParaRPr>
                    </a:p>
                  </a:txBody>
                  <a:tcPr marL="64627" marR="64627" marT="0" marB="0"/>
                </a:tc>
              </a:tr>
              <a:tr h="251472">
                <a:tc>
                  <a:txBody>
                    <a:bodyPr/>
                    <a:lstStyle/>
                    <a:p>
                      <a:pPr marL="457200" algn="justLow" rtl="0">
                        <a:lnSpc>
                          <a:spcPct val="150000"/>
                        </a:lnSpc>
                        <a:spcAft>
                          <a:spcPts val="0"/>
                        </a:spcAft>
                      </a:pPr>
                      <a:r>
                        <a:rPr lang="en-US" sz="1100" b="1">
                          <a:solidFill>
                            <a:schemeClr val="tx1"/>
                          </a:solidFill>
                          <a:effectLst/>
                        </a:rPr>
                        <a:t>Interventional</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172 (42.2%)</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236 (57.8%)</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267 (65.4%)</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141 (34.6%)</a:t>
                      </a:r>
                      <a:endParaRPr lang="en-US" sz="1000" b="1">
                        <a:solidFill>
                          <a:schemeClr val="tx1"/>
                        </a:solidFill>
                        <a:effectLst/>
                        <a:latin typeface="Calibri"/>
                        <a:ea typeface="Calibri"/>
                        <a:cs typeface="Arial"/>
                      </a:endParaRPr>
                    </a:p>
                  </a:txBody>
                  <a:tcPr marL="64627" marR="64627" marT="0" marB="0"/>
                </a:tc>
              </a:tr>
              <a:tr h="251472">
                <a:tc>
                  <a:txBody>
                    <a:bodyPr/>
                    <a:lstStyle/>
                    <a:p>
                      <a:pPr marL="457200" algn="justLow" rtl="0">
                        <a:lnSpc>
                          <a:spcPct val="150000"/>
                        </a:lnSpc>
                        <a:spcAft>
                          <a:spcPts val="0"/>
                        </a:spcAft>
                      </a:pPr>
                      <a:r>
                        <a:rPr lang="en-US" sz="1100" b="1" dirty="0">
                          <a:solidFill>
                            <a:schemeClr val="tx1"/>
                          </a:solidFill>
                          <a:effectLst/>
                        </a:rPr>
                        <a:t>Observational</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271 (25.8%)</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781 (74.2%)</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419 (39.8%)</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633 (60.2%)</a:t>
                      </a:r>
                      <a:endParaRPr lang="en-US" sz="1000" b="1" dirty="0">
                        <a:solidFill>
                          <a:schemeClr val="tx1"/>
                        </a:solidFill>
                        <a:effectLst/>
                        <a:latin typeface="Calibri"/>
                        <a:ea typeface="Calibri"/>
                        <a:cs typeface="Arial"/>
                      </a:endParaRPr>
                    </a:p>
                  </a:txBody>
                  <a:tcPr marL="64627" marR="64627" marT="0" marB="0"/>
                </a:tc>
              </a:tr>
              <a:tr h="251472">
                <a:tc>
                  <a:txBody>
                    <a:bodyPr/>
                    <a:lstStyle/>
                    <a:p>
                      <a:pPr algn="l" rtl="0">
                        <a:lnSpc>
                          <a:spcPct val="150000"/>
                        </a:lnSpc>
                        <a:spcAft>
                          <a:spcPts val="0"/>
                        </a:spcAft>
                      </a:pPr>
                      <a:r>
                        <a:rPr lang="en-US" sz="1100" b="1" dirty="0">
                          <a:solidFill>
                            <a:schemeClr val="tx1"/>
                          </a:solidFill>
                          <a:effectLst/>
                        </a:rPr>
                        <a:t>Language</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 </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 </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 </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 </a:t>
                      </a:r>
                      <a:endParaRPr lang="en-US" sz="1000" b="1" dirty="0">
                        <a:solidFill>
                          <a:schemeClr val="tx1"/>
                        </a:solidFill>
                        <a:effectLst/>
                        <a:latin typeface="Calibri"/>
                        <a:ea typeface="Calibri"/>
                        <a:cs typeface="Arial"/>
                      </a:endParaRPr>
                    </a:p>
                  </a:txBody>
                  <a:tcPr marL="64627" marR="64627" marT="0" marB="0"/>
                </a:tc>
              </a:tr>
              <a:tr h="251472">
                <a:tc>
                  <a:txBody>
                    <a:bodyPr/>
                    <a:lstStyle/>
                    <a:p>
                      <a:pPr marL="457200" algn="justLow" rtl="0">
                        <a:lnSpc>
                          <a:spcPct val="150000"/>
                        </a:lnSpc>
                        <a:spcAft>
                          <a:spcPts val="0"/>
                        </a:spcAft>
                      </a:pPr>
                      <a:r>
                        <a:rPr lang="en-US" sz="1100" b="1">
                          <a:solidFill>
                            <a:schemeClr val="tx1"/>
                          </a:solidFill>
                          <a:effectLst/>
                        </a:rPr>
                        <a:t>Persian</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120 (15.5%)</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653 (84.5%)</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358 (46.3%)</a:t>
                      </a:r>
                      <a:endParaRPr lang="en-US" sz="1000" b="1">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a:solidFill>
                            <a:schemeClr val="tx1"/>
                          </a:solidFill>
                          <a:effectLst/>
                        </a:rPr>
                        <a:t>415 (53.7%)</a:t>
                      </a:r>
                      <a:endParaRPr lang="en-US" sz="1000" b="1">
                        <a:solidFill>
                          <a:schemeClr val="tx1"/>
                        </a:solidFill>
                        <a:effectLst/>
                        <a:latin typeface="Calibri"/>
                        <a:ea typeface="Calibri"/>
                        <a:cs typeface="Arial"/>
                      </a:endParaRPr>
                    </a:p>
                  </a:txBody>
                  <a:tcPr marL="64627" marR="64627" marT="0" marB="0"/>
                </a:tc>
              </a:tr>
              <a:tr h="251472">
                <a:tc>
                  <a:txBody>
                    <a:bodyPr/>
                    <a:lstStyle/>
                    <a:p>
                      <a:pPr marL="457200" algn="justLow" rtl="0">
                        <a:lnSpc>
                          <a:spcPct val="150000"/>
                        </a:lnSpc>
                        <a:spcAft>
                          <a:spcPts val="0"/>
                        </a:spcAft>
                      </a:pPr>
                      <a:r>
                        <a:rPr lang="en-US" sz="1100" b="1" dirty="0">
                          <a:solidFill>
                            <a:schemeClr val="tx1"/>
                          </a:solidFill>
                          <a:effectLst/>
                        </a:rPr>
                        <a:t>English</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323 (47.5%)</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364 (53.3%)</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328 (47.7%)</a:t>
                      </a:r>
                      <a:endParaRPr lang="en-US" sz="1000" b="1" dirty="0">
                        <a:solidFill>
                          <a:schemeClr val="tx1"/>
                        </a:solidFill>
                        <a:effectLst/>
                        <a:latin typeface="Calibri"/>
                        <a:ea typeface="Calibri"/>
                        <a:cs typeface="Arial"/>
                      </a:endParaRPr>
                    </a:p>
                  </a:txBody>
                  <a:tcPr marL="64627" marR="64627" marT="0" marB="0"/>
                </a:tc>
                <a:tc>
                  <a:txBody>
                    <a:bodyPr/>
                    <a:lstStyle/>
                    <a:p>
                      <a:pPr algn="ctr" rtl="0">
                        <a:lnSpc>
                          <a:spcPct val="150000"/>
                        </a:lnSpc>
                        <a:spcAft>
                          <a:spcPts val="0"/>
                        </a:spcAft>
                      </a:pPr>
                      <a:r>
                        <a:rPr lang="en-US" sz="1100" b="1" dirty="0">
                          <a:solidFill>
                            <a:schemeClr val="tx1"/>
                          </a:solidFill>
                          <a:effectLst/>
                        </a:rPr>
                        <a:t>359 (52.3%)</a:t>
                      </a:r>
                      <a:endParaRPr lang="en-US" sz="1000" b="1" dirty="0">
                        <a:solidFill>
                          <a:schemeClr val="tx1"/>
                        </a:solidFill>
                        <a:effectLst/>
                        <a:latin typeface="Calibri"/>
                        <a:ea typeface="Calibri"/>
                        <a:cs typeface="Arial"/>
                      </a:endParaRPr>
                    </a:p>
                  </a:txBody>
                  <a:tcPr marL="64627" marR="64627" marT="0" marB="0"/>
                </a:tc>
              </a:tr>
            </a:tbl>
          </a:graphicData>
        </a:graphic>
      </p:graphicFrame>
      <p:sp>
        <p:nvSpPr>
          <p:cNvPr id="16515" name="Rectangle 1"/>
          <p:cNvSpPr>
            <a:spLocks noChangeArrowheads="1"/>
          </p:cNvSpPr>
          <p:nvPr/>
        </p:nvSpPr>
        <p:spPr bwMode="auto">
          <a:xfrm>
            <a:off x="835025" y="304800"/>
            <a:ext cx="8153400" cy="584200"/>
          </a:xfrm>
          <a:prstGeom prst="rect">
            <a:avLst/>
          </a:prstGeom>
          <a:noFill/>
          <a:ln w="9525">
            <a:noFill/>
            <a:miter lim="800000"/>
            <a:headEnd/>
            <a:tailEnd/>
          </a:ln>
        </p:spPr>
        <p:txBody>
          <a:bodyPr>
            <a:spAutoFit/>
          </a:bodyPr>
          <a:lstStyle/>
          <a:p>
            <a:pPr algn="just"/>
            <a:r>
              <a:rPr lang="en-US" altLang="fa-IR" sz="1600" b="1"/>
              <a:t>Table II. </a:t>
            </a:r>
            <a:r>
              <a:rPr lang="en-US" altLang="fa-IR" sz="1600"/>
              <a:t>Frequency of ethics committee approval and informed consent documentation according to publication year, study location, journal indexing, and study type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990600" y="457200"/>
            <a:ext cx="7772400" cy="685800"/>
          </a:xfrm>
        </p:spPr>
        <p:txBody>
          <a:bodyPr/>
          <a:lstStyle/>
          <a:p>
            <a:r>
              <a:rPr lang="en-US" altLang="fa-IR" sz="1600" b="1" smtClean="0">
                <a:solidFill>
                  <a:schemeClr val="tx1"/>
                </a:solidFill>
              </a:rPr>
              <a:t>Table III.  Frequency of financial support and conflict of interest documentation according to publication year, study location, journal indexing, and study type</a:t>
            </a:r>
            <a:r>
              <a:rPr lang="en-US" altLang="fa-IR" sz="1800" smtClean="0"/>
              <a:t/>
            </a:r>
            <a:br>
              <a:rPr lang="en-US" altLang="fa-IR" sz="1800" smtClean="0"/>
            </a:br>
            <a:endParaRPr lang="en-US" altLang="fa-IR" sz="1800" smtClean="0"/>
          </a:p>
        </p:txBody>
      </p:sp>
      <p:sp>
        <p:nvSpPr>
          <p:cNvPr id="17411" name="Slide Number Placeholder 3"/>
          <p:cNvSpPr>
            <a:spLocks noGrp="1"/>
          </p:cNvSpPr>
          <p:nvPr>
            <p:ph type="sldNum" sz="quarter" idx="12"/>
          </p:nvPr>
        </p:nvSpPr>
        <p:spPr>
          <a:noFill/>
          <a:ln>
            <a:miter lim="800000"/>
            <a:headEnd/>
            <a:tailEnd/>
          </a:ln>
        </p:spPr>
        <p:txBody>
          <a:bodyPr/>
          <a:lstStyle/>
          <a:p>
            <a:fld id="{515E5A48-A569-4F35-B726-085BE49FBFCD}" type="slidenum">
              <a:rPr lang="en-US" altLang="fa-IR" smtClean="0"/>
              <a:pPr/>
              <a:t>15</a:t>
            </a:fld>
            <a:endParaRPr lang="en-US" altLang="fa-IR" smtClean="0">
              <a:solidFill>
                <a:schemeClr val="bg2"/>
              </a:solidFill>
            </a:endParaRPr>
          </a:p>
        </p:txBody>
      </p:sp>
      <p:graphicFrame>
        <p:nvGraphicFramePr>
          <p:cNvPr id="4" name="Table 3"/>
          <p:cNvGraphicFramePr>
            <a:graphicFrameLocks noGrp="1"/>
          </p:cNvGraphicFramePr>
          <p:nvPr/>
        </p:nvGraphicFramePr>
        <p:xfrm>
          <a:off x="990600" y="1143000"/>
          <a:ext cx="7848599" cy="5443544"/>
        </p:xfrm>
        <a:graphic>
          <a:graphicData uri="http://schemas.openxmlformats.org/drawingml/2006/table">
            <a:tbl>
              <a:tblPr firstRow="1" firstCol="1" bandRow="1">
                <a:tableStyleId>{5C22544A-7EE6-4342-B048-85BDC9FD1C3A}</a:tableStyleId>
              </a:tblPr>
              <a:tblGrid>
                <a:gridCol w="2049276"/>
                <a:gridCol w="1479944"/>
                <a:gridCol w="1479140"/>
                <a:gridCol w="1479140"/>
                <a:gridCol w="1361099"/>
              </a:tblGrid>
              <a:tr h="343165">
                <a:tc rowSpan="2">
                  <a:txBody>
                    <a:bodyPr/>
                    <a:lstStyle/>
                    <a:p>
                      <a:pPr algn="justLow" rtl="0">
                        <a:lnSpc>
                          <a:spcPct val="100000"/>
                        </a:lnSpc>
                        <a:spcAft>
                          <a:spcPts val="0"/>
                        </a:spcAft>
                      </a:pPr>
                      <a:r>
                        <a:rPr lang="en-US" sz="1100" b="1" dirty="0">
                          <a:solidFill>
                            <a:schemeClr val="tx1"/>
                          </a:solidFill>
                          <a:effectLst/>
                          <a:latin typeface="+mn-lt"/>
                          <a:cs typeface="+mn-cs"/>
                        </a:rPr>
                        <a:t> </a:t>
                      </a:r>
                      <a:endParaRPr lang="en-US" sz="1100" b="1" dirty="0">
                        <a:solidFill>
                          <a:schemeClr val="tx1"/>
                        </a:solidFill>
                        <a:effectLst/>
                        <a:latin typeface="+mn-lt"/>
                        <a:ea typeface="Calibri"/>
                        <a:cs typeface="+mn-cs"/>
                      </a:endParaRPr>
                    </a:p>
                  </a:txBody>
                  <a:tcPr marL="68107" marR="68107" marT="0" marB="0"/>
                </a:tc>
                <a:tc gridSpan="2">
                  <a:txBody>
                    <a:bodyPr/>
                    <a:lstStyle/>
                    <a:p>
                      <a:pPr algn="ctr" rtl="0">
                        <a:lnSpc>
                          <a:spcPct val="100000"/>
                        </a:lnSpc>
                        <a:spcAft>
                          <a:spcPts val="0"/>
                        </a:spcAft>
                      </a:pPr>
                      <a:r>
                        <a:rPr lang="en-US" sz="1100" b="1" dirty="0" smtClean="0">
                          <a:solidFill>
                            <a:schemeClr val="tx1"/>
                          </a:solidFill>
                          <a:effectLst/>
                          <a:latin typeface="+mn-lt"/>
                          <a:cs typeface="+mn-cs"/>
                        </a:rPr>
                        <a:t>Financial support documentation </a:t>
                      </a:r>
                    </a:p>
                    <a:p>
                      <a:pPr algn="ctr" rtl="0">
                        <a:lnSpc>
                          <a:spcPct val="100000"/>
                        </a:lnSpc>
                        <a:spcAft>
                          <a:spcPts val="0"/>
                        </a:spcAft>
                      </a:pPr>
                      <a:r>
                        <a:rPr lang="en-US" sz="1100" b="1" dirty="0" smtClean="0">
                          <a:solidFill>
                            <a:schemeClr val="tx1"/>
                          </a:solidFill>
                          <a:effectLst/>
                          <a:latin typeface="+mn-lt"/>
                          <a:cs typeface="+mn-cs"/>
                        </a:rPr>
                        <a:t>n (%)</a:t>
                      </a:r>
                      <a:endParaRPr lang="en-US" sz="1100" b="1" dirty="0">
                        <a:solidFill>
                          <a:schemeClr val="tx1"/>
                        </a:solidFill>
                        <a:effectLst/>
                        <a:latin typeface="+mn-lt"/>
                        <a:ea typeface="Calibri"/>
                        <a:cs typeface="+mn-cs"/>
                      </a:endParaRPr>
                    </a:p>
                  </a:txBody>
                  <a:tcPr marL="68107" marR="68107" marT="0" marB="0"/>
                </a:tc>
                <a:tc hMerge="1">
                  <a:txBody>
                    <a:bodyPr/>
                    <a:lstStyle/>
                    <a:p>
                      <a:endParaRPr lang="en-US"/>
                    </a:p>
                  </a:txBody>
                  <a:tcPr/>
                </a:tc>
                <a:tc gridSpan="2">
                  <a:txBody>
                    <a:bodyPr/>
                    <a:lstStyle/>
                    <a:p>
                      <a:pPr algn="ctr" rtl="0">
                        <a:lnSpc>
                          <a:spcPct val="100000"/>
                        </a:lnSpc>
                        <a:spcAft>
                          <a:spcPts val="0"/>
                        </a:spcAft>
                      </a:pPr>
                      <a:r>
                        <a:rPr lang="en-US" sz="1100" b="1" dirty="0" smtClean="0">
                          <a:solidFill>
                            <a:schemeClr val="tx1"/>
                          </a:solidFill>
                          <a:effectLst/>
                          <a:latin typeface="+mn-lt"/>
                          <a:cs typeface="+mn-cs"/>
                        </a:rPr>
                        <a:t>Conflict of interest documentation </a:t>
                      </a:r>
                    </a:p>
                    <a:p>
                      <a:pPr algn="ctr" rtl="0">
                        <a:lnSpc>
                          <a:spcPct val="100000"/>
                        </a:lnSpc>
                        <a:spcAft>
                          <a:spcPts val="0"/>
                        </a:spcAft>
                      </a:pPr>
                      <a:r>
                        <a:rPr lang="en-US" sz="1100" b="1" dirty="0" smtClean="0">
                          <a:solidFill>
                            <a:schemeClr val="tx1"/>
                          </a:solidFill>
                          <a:effectLst/>
                          <a:latin typeface="+mn-lt"/>
                          <a:cs typeface="+mn-cs"/>
                        </a:rPr>
                        <a:t>n (%)</a:t>
                      </a:r>
                      <a:endParaRPr lang="en-US" sz="1100" b="1" dirty="0">
                        <a:solidFill>
                          <a:schemeClr val="tx1"/>
                        </a:solidFill>
                        <a:effectLst/>
                        <a:latin typeface="+mn-lt"/>
                        <a:ea typeface="Calibri"/>
                        <a:cs typeface="+mn-cs"/>
                      </a:endParaRPr>
                    </a:p>
                  </a:txBody>
                  <a:tcPr marL="68107" marR="68107" marT="0" marB="0"/>
                </a:tc>
                <a:tc hMerge="1">
                  <a:txBody>
                    <a:bodyPr/>
                    <a:lstStyle/>
                    <a:p>
                      <a:endParaRPr lang="en-US"/>
                    </a:p>
                  </a:txBody>
                  <a:tcPr/>
                </a:tc>
              </a:tr>
              <a:tr h="235893">
                <a:tc vMerge="1">
                  <a:txBody>
                    <a:bodyPr/>
                    <a:lstStyle/>
                    <a:p>
                      <a:endParaRPr lang="en-US"/>
                    </a:p>
                  </a:txBody>
                  <a:tcPr/>
                </a:tc>
                <a:tc>
                  <a:txBody>
                    <a:bodyPr/>
                    <a:lstStyle/>
                    <a:p>
                      <a:pPr algn="ctr" rtl="0">
                        <a:lnSpc>
                          <a:spcPct val="100000"/>
                        </a:lnSpc>
                        <a:spcAft>
                          <a:spcPts val="0"/>
                        </a:spcAft>
                      </a:pPr>
                      <a:r>
                        <a:rPr lang="en-US" sz="1100" b="1" dirty="0" smtClean="0">
                          <a:solidFill>
                            <a:schemeClr val="tx1"/>
                          </a:solidFill>
                          <a:effectLst/>
                          <a:latin typeface="+mn-lt"/>
                          <a:cs typeface="+mn-cs"/>
                        </a:rPr>
                        <a:t>Yes </a:t>
                      </a:r>
                      <a:endParaRPr lang="en-US" sz="1100" b="1" dirty="0" smtClean="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smtClean="0">
                          <a:solidFill>
                            <a:schemeClr val="tx1"/>
                          </a:solidFill>
                          <a:effectLst/>
                          <a:latin typeface="+mn-lt"/>
                          <a:cs typeface="+mn-cs"/>
                        </a:rPr>
                        <a:t>No</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smtClean="0">
                          <a:solidFill>
                            <a:schemeClr val="tx1"/>
                          </a:solidFill>
                          <a:effectLst/>
                          <a:latin typeface="+mn-lt"/>
                          <a:cs typeface="+mn-cs"/>
                        </a:rPr>
                        <a:t>Yes</a:t>
                      </a:r>
                      <a:endParaRPr lang="en-US" sz="1100" b="1" dirty="0" smtClean="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smtClean="0">
                          <a:solidFill>
                            <a:schemeClr val="tx1"/>
                          </a:solidFill>
                          <a:effectLst/>
                          <a:latin typeface="+mn-lt"/>
                          <a:cs typeface="+mn-cs"/>
                        </a:rPr>
                        <a:t>No</a:t>
                      </a:r>
                      <a:endParaRPr lang="en-US" sz="1100" b="1" dirty="0">
                        <a:solidFill>
                          <a:schemeClr val="tx1"/>
                        </a:solidFill>
                        <a:effectLst/>
                        <a:latin typeface="+mn-lt"/>
                        <a:ea typeface="Calibri"/>
                        <a:cs typeface="+mn-cs"/>
                      </a:endParaRPr>
                    </a:p>
                  </a:txBody>
                  <a:tcPr marL="68107" marR="68107" marT="0" marB="0"/>
                </a:tc>
              </a:tr>
              <a:tr h="209683">
                <a:tc>
                  <a:txBody>
                    <a:bodyPr/>
                    <a:lstStyle/>
                    <a:p>
                      <a:pPr algn="justLow" rtl="0">
                        <a:lnSpc>
                          <a:spcPct val="100000"/>
                        </a:lnSpc>
                        <a:spcAft>
                          <a:spcPts val="0"/>
                        </a:spcAft>
                      </a:pPr>
                      <a:r>
                        <a:rPr lang="en-US" sz="1100" b="1" dirty="0">
                          <a:solidFill>
                            <a:schemeClr val="tx1"/>
                          </a:solidFill>
                          <a:effectLst/>
                          <a:latin typeface="+mn-lt"/>
                          <a:cs typeface="+mn-cs"/>
                        </a:rPr>
                        <a:t>Publication period</a:t>
                      </a:r>
                      <a:endParaRPr lang="en-US" sz="1100" b="1" dirty="0">
                        <a:solidFill>
                          <a:schemeClr val="tx1"/>
                        </a:solidFill>
                        <a:effectLst/>
                        <a:latin typeface="+mn-lt"/>
                        <a:ea typeface="Calibri"/>
                        <a:cs typeface="+mn-cs"/>
                      </a:endParaRPr>
                    </a:p>
                  </a:txBody>
                  <a:tcPr marL="68107" marR="68107" marT="0" marB="0"/>
                </a:tc>
                <a:tc>
                  <a:txBody>
                    <a:bodyPr/>
                    <a:lstStyle/>
                    <a:p>
                      <a:pPr algn="justLow" rtl="0">
                        <a:lnSpc>
                          <a:spcPct val="100000"/>
                        </a:lnSpc>
                        <a:spcAft>
                          <a:spcPts val="0"/>
                        </a:spcAft>
                      </a:pPr>
                      <a:r>
                        <a:rPr lang="en-US" sz="1100" b="1" dirty="0">
                          <a:solidFill>
                            <a:schemeClr val="tx1"/>
                          </a:solidFill>
                          <a:effectLst/>
                          <a:latin typeface="+mn-lt"/>
                          <a:cs typeface="+mn-cs"/>
                        </a:rPr>
                        <a:t> </a:t>
                      </a:r>
                      <a:endParaRPr lang="en-US" sz="1100" b="1" dirty="0">
                        <a:solidFill>
                          <a:schemeClr val="tx1"/>
                        </a:solidFill>
                        <a:effectLst/>
                        <a:latin typeface="+mn-lt"/>
                        <a:ea typeface="Calibri"/>
                        <a:cs typeface="+mn-cs"/>
                      </a:endParaRPr>
                    </a:p>
                  </a:txBody>
                  <a:tcPr marL="68107" marR="68107" marT="0" marB="0"/>
                </a:tc>
                <a:tc>
                  <a:txBody>
                    <a:bodyPr/>
                    <a:lstStyle/>
                    <a:p>
                      <a:pPr algn="justLow" rtl="0">
                        <a:lnSpc>
                          <a:spcPct val="100000"/>
                        </a:lnSpc>
                        <a:spcAft>
                          <a:spcPts val="0"/>
                        </a:spcAft>
                      </a:pPr>
                      <a:r>
                        <a:rPr lang="en-US" sz="1100" b="1" dirty="0">
                          <a:solidFill>
                            <a:schemeClr val="tx1"/>
                          </a:solidFill>
                          <a:effectLst/>
                          <a:latin typeface="+mn-lt"/>
                          <a:cs typeface="+mn-cs"/>
                        </a:rPr>
                        <a:t> </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 </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 </a:t>
                      </a:r>
                      <a:endParaRPr lang="en-US" sz="1100" b="1" dirty="0">
                        <a:solidFill>
                          <a:schemeClr val="tx1"/>
                        </a:solidFill>
                        <a:effectLst/>
                        <a:latin typeface="+mn-lt"/>
                        <a:ea typeface="Calibri"/>
                        <a:cs typeface="+mn-cs"/>
                      </a:endParaRPr>
                    </a:p>
                  </a:txBody>
                  <a:tcPr marL="68107" marR="68107" marT="0" marB="0"/>
                </a:tc>
              </a:tr>
              <a:tr h="209683">
                <a:tc>
                  <a:txBody>
                    <a:bodyPr/>
                    <a:lstStyle/>
                    <a:p>
                      <a:pPr marL="457200" algn="justLow" rtl="0">
                        <a:lnSpc>
                          <a:spcPct val="100000"/>
                        </a:lnSpc>
                        <a:spcAft>
                          <a:spcPts val="0"/>
                        </a:spcAft>
                      </a:pPr>
                      <a:r>
                        <a:rPr lang="en-US" sz="1100" b="1">
                          <a:solidFill>
                            <a:schemeClr val="tx1"/>
                          </a:solidFill>
                          <a:effectLst/>
                          <a:latin typeface="+mn-lt"/>
                          <a:cs typeface="+mn-cs"/>
                        </a:rPr>
                        <a:t>2009-2010</a:t>
                      </a:r>
                      <a:endParaRPr lang="en-US" sz="1100" b="1">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196 (</a:t>
                      </a:r>
                      <a:r>
                        <a:rPr lang="en-US" sz="1100" b="1" dirty="0" smtClean="0">
                          <a:solidFill>
                            <a:schemeClr val="tx1"/>
                          </a:solidFill>
                          <a:effectLst/>
                          <a:latin typeface="+mn-lt"/>
                          <a:cs typeface="+mn-cs"/>
                        </a:rPr>
                        <a:t>30.7)</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a:solidFill>
                            <a:schemeClr val="tx1"/>
                          </a:solidFill>
                          <a:effectLst/>
                          <a:latin typeface="+mn-lt"/>
                          <a:cs typeface="+mn-cs"/>
                        </a:rPr>
                        <a:t>442 (69.3%)</a:t>
                      </a:r>
                      <a:endParaRPr lang="en-US" sz="1100" b="1">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109 (17.1%</a:t>
                      </a:r>
                      <a:r>
                        <a:rPr lang="fa-IR" sz="1100" b="1" dirty="0">
                          <a:solidFill>
                            <a:schemeClr val="tx1"/>
                          </a:solidFill>
                          <a:effectLst/>
                          <a:latin typeface="+mn-lt"/>
                          <a:cs typeface="+mn-cs"/>
                        </a:rPr>
                        <a:t>(</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529 </a:t>
                      </a:r>
                      <a:r>
                        <a:rPr lang="fa-IR" sz="1100" b="1" dirty="0">
                          <a:solidFill>
                            <a:schemeClr val="tx1"/>
                          </a:solidFill>
                          <a:effectLst/>
                          <a:latin typeface="+mn-lt"/>
                          <a:cs typeface="+mn-cs"/>
                        </a:rPr>
                        <a:t>)</a:t>
                      </a:r>
                      <a:r>
                        <a:rPr lang="en-US" sz="1100" b="1" dirty="0">
                          <a:solidFill>
                            <a:schemeClr val="tx1"/>
                          </a:solidFill>
                          <a:effectLst/>
                          <a:latin typeface="+mn-lt"/>
                          <a:cs typeface="+mn-cs"/>
                        </a:rPr>
                        <a:t>82.9%</a:t>
                      </a:r>
                      <a:r>
                        <a:rPr lang="fa-IR" sz="1100" b="1" dirty="0">
                          <a:solidFill>
                            <a:schemeClr val="tx1"/>
                          </a:solidFill>
                          <a:effectLst/>
                          <a:latin typeface="+mn-lt"/>
                          <a:cs typeface="+mn-cs"/>
                        </a:rPr>
                        <a:t>(</a:t>
                      </a:r>
                      <a:endParaRPr lang="en-US" sz="1100" b="1" dirty="0">
                        <a:solidFill>
                          <a:schemeClr val="tx1"/>
                        </a:solidFill>
                        <a:effectLst/>
                        <a:latin typeface="+mn-lt"/>
                        <a:ea typeface="Calibri"/>
                        <a:cs typeface="+mn-cs"/>
                      </a:endParaRPr>
                    </a:p>
                  </a:txBody>
                  <a:tcPr marL="68107" marR="68107" marT="0" marB="0"/>
                </a:tc>
              </a:tr>
              <a:tr h="209683">
                <a:tc>
                  <a:txBody>
                    <a:bodyPr/>
                    <a:lstStyle/>
                    <a:p>
                      <a:pPr marL="457200" algn="justLow" rtl="0">
                        <a:lnSpc>
                          <a:spcPct val="100000"/>
                        </a:lnSpc>
                        <a:spcAft>
                          <a:spcPts val="0"/>
                        </a:spcAft>
                      </a:pPr>
                      <a:r>
                        <a:rPr lang="en-US" sz="1100" b="1">
                          <a:solidFill>
                            <a:schemeClr val="tx1"/>
                          </a:solidFill>
                          <a:effectLst/>
                          <a:latin typeface="+mn-lt"/>
                          <a:cs typeface="+mn-cs"/>
                        </a:rPr>
                        <a:t>2011-2012</a:t>
                      </a:r>
                      <a:endParaRPr lang="en-US" sz="1100" b="1">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308 (</a:t>
                      </a:r>
                      <a:r>
                        <a:rPr lang="en-US" sz="1100" b="1" dirty="0" smtClean="0">
                          <a:solidFill>
                            <a:schemeClr val="tx1"/>
                          </a:solidFill>
                          <a:effectLst/>
                          <a:latin typeface="+mn-lt"/>
                          <a:cs typeface="+mn-cs"/>
                        </a:rPr>
                        <a:t>47.1)</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a:solidFill>
                            <a:schemeClr val="tx1"/>
                          </a:solidFill>
                          <a:effectLst/>
                          <a:latin typeface="+mn-lt"/>
                          <a:cs typeface="+mn-cs"/>
                        </a:rPr>
                        <a:t>346 (52.9%)</a:t>
                      </a:r>
                      <a:endParaRPr lang="en-US" sz="1100" b="1">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a:solidFill>
                            <a:schemeClr val="tx1"/>
                          </a:solidFill>
                          <a:effectLst/>
                          <a:latin typeface="+mn-lt"/>
                          <a:cs typeface="+mn-cs"/>
                        </a:rPr>
                        <a:t>187 (28.6%)</a:t>
                      </a:r>
                      <a:endParaRPr lang="en-US" sz="1100" b="1">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467 (71.4%)</a:t>
                      </a:r>
                      <a:endParaRPr lang="en-US" sz="1100" b="1" dirty="0">
                        <a:solidFill>
                          <a:schemeClr val="tx1"/>
                        </a:solidFill>
                        <a:effectLst/>
                        <a:latin typeface="+mn-lt"/>
                        <a:ea typeface="Calibri"/>
                        <a:cs typeface="+mn-cs"/>
                      </a:endParaRPr>
                    </a:p>
                  </a:txBody>
                  <a:tcPr marL="68107" marR="68107" marT="0" marB="0"/>
                </a:tc>
              </a:tr>
              <a:tr h="209683">
                <a:tc>
                  <a:txBody>
                    <a:bodyPr/>
                    <a:lstStyle/>
                    <a:p>
                      <a:pPr marL="457200" algn="justLow" rtl="0">
                        <a:lnSpc>
                          <a:spcPct val="100000"/>
                        </a:lnSpc>
                        <a:spcAft>
                          <a:spcPts val="0"/>
                        </a:spcAft>
                      </a:pPr>
                      <a:r>
                        <a:rPr lang="en-US" sz="1100" b="1" dirty="0">
                          <a:solidFill>
                            <a:schemeClr val="tx1"/>
                          </a:solidFill>
                          <a:effectLst/>
                          <a:latin typeface="+mn-lt"/>
                          <a:cs typeface="+mn-cs"/>
                        </a:rPr>
                        <a:t>2013</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90 (</a:t>
                      </a:r>
                      <a:r>
                        <a:rPr lang="en-US" sz="1100" b="1" dirty="0" smtClean="0">
                          <a:solidFill>
                            <a:schemeClr val="tx1"/>
                          </a:solidFill>
                          <a:effectLst/>
                          <a:latin typeface="+mn-lt"/>
                          <a:cs typeface="+mn-cs"/>
                        </a:rPr>
                        <a:t>53.6)</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78 (46.4%)</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45 (26.8%)</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123 (73.2%)</a:t>
                      </a:r>
                      <a:endParaRPr lang="en-US" sz="1100" b="1" dirty="0">
                        <a:solidFill>
                          <a:schemeClr val="tx1"/>
                        </a:solidFill>
                        <a:effectLst/>
                        <a:latin typeface="+mn-lt"/>
                        <a:ea typeface="Calibri"/>
                        <a:cs typeface="+mn-cs"/>
                      </a:endParaRPr>
                    </a:p>
                  </a:txBody>
                  <a:tcPr marL="68107" marR="68107" marT="0" marB="0"/>
                </a:tc>
              </a:tr>
              <a:tr h="209683">
                <a:tc>
                  <a:txBody>
                    <a:bodyPr/>
                    <a:lstStyle/>
                    <a:p>
                      <a:pPr marL="457200" algn="justLow" rtl="0">
                        <a:lnSpc>
                          <a:spcPct val="100000"/>
                        </a:lnSpc>
                        <a:spcAft>
                          <a:spcPts val="0"/>
                        </a:spcAft>
                      </a:pPr>
                      <a:r>
                        <a:rPr lang="en-US" sz="1100" b="1" dirty="0" smtClean="0">
                          <a:solidFill>
                            <a:schemeClr val="tx1"/>
                          </a:solidFill>
                          <a:effectLst/>
                          <a:latin typeface="+mn-lt"/>
                          <a:ea typeface="Calibri"/>
                          <a:cs typeface="+mn-cs"/>
                        </a:rPr>
                        <a:t>P-value</a:t>
                      </a:r>
                    </a:p>
                  </a:txBody>
                  <a:tcPr marL="68107" marR="68107" marT="0" marB="0"/>
                </a:tc>
                <a:tc gridSpan="2">
                  <a:txBody>
                    <a:bodyPr/>
                    <a:lstStyle/>
                    <a:p>
                      <a:pPr algn="ctr" rtl="0">
                        <a:lnSpc>
                          <a:spcPct val="100000"/>
                        </a:lnSpc>
                        <a:spcAft>
                          <a:spcPts val="0"/>
                        </a:spcAft>
                      </a:pPr>
                      <a:r>
                        <a:rPr lang="en-US" sz="1100" b="1" dirty="0" smtClean="0">
                          <a:solidFill>
                            <a:schemeClr val="tx1"/>
                          </a:solidFill>
                          <a:effectLst/>
                          <a:latin typeface="+mn-lt"/>
                          <a:ea typeface="Calibri"/>
                          <a:cs typeface="+mn-cs"/>
                        </a:rPr>
                        <a:t>p&lt;0.001</a:t>
                      </a:r>
                    </a:p>
                  </a:txBody>
                  <a:tcPr marL="68107" marR="68107" marT="0" marB="0"/>
                </a:tc>
                <a:tc hMerge="1">
                  <a:txBody>
                    <a:bodyPr/>
                    <a:lstStyle/>
                    <a:p>
                      <a:pPr algn="ctr" rtl="0">
                        <a:lnSpc>
                          <a:spcPct val="150000"/>
                        </a:lnSpc>
                        <a:spcAft>
                          <a:spcPts val="0"/>
                        </a:spcAft>
                      </a:pPr>
                      <a:endParaRPr lang="en-US" sz="1200" b="1" dirty="0">
                        <a:solidFill>
                          <a:schemeClr val="tx1"/>
                        </a:solidFill>
                        <a:effectLst/>
                        <a:latin typeface="Calibri"/>
                        <a:ea typeface="Calibri"/>
                        <a:cs typeface="Arial"/>
                      </a:endParaRPr>
                    </a:p>
                  </a:txBody>
                  <a:tcPr marL="68107" marR="68107" marT="0" marB="0"/>
                </a:tc>
                <a:tc gridSpan="2">
                  <a:txBody>
                    <a:bodyPr/>
                    <a:lstStyle/>
                    <a:p>
                      <a:pPr algn="ctr" rtl="0">
                        <a:lnSpc>
                          <a:spcPct val="100000"/>
                        </a:lnSpc>
                        <a:spcAft>
                          <a:spcPts val="0"/>
                        </a:spcAft>
                      </a:pPr>
                      <a:r>
                        <a:rPr lang="en-US" sz="1100" b="1" dirty="0" smtClean="0">
                          <a:solidFill>
                            <a:schemeClr val="tx1"/>
                          </a:solidFill>
                          <a:effectLst/>
                          <a:latin typeface="+mn-lt"/>
                          <a:ea typeface="Calibri"/>
                          <a:cs typeface="+mn-cs"/>
                        </a:rPr>
                        <a:t>p&lt;0.001</a:t>
                      </a:r>
                      <a:endParaRPr lang="en-US" sz="1100" b="1" dirty="0">
                        <a:solidFill>
                          <a:schemeClr val="tx1"/>
                        </a:solidFill>
                        <a:effectLst/>
                        <a:latin typeface="+mn-lt"/>
                        <a:ea typeface="Calibri"/>
                        <a:cs typeface="+mn-cs"/>
                      </a:endParaRPr>
                    </a:p>
                  </a:txBody>
                  <a:tcPr marL="68107" marR="68107" marT="0" marB="0"/>
                </a:tc>
                <a:tc hMerge="1">
                  <a:txBody>
                    <a:bodyPr/>
                    <a:lstStyle/>
                    <a:p>
                      <a:pPr algn="ctr" rtl="0">
                        <a:lnSpc>
                          <a:spcPct val="150000"/>
                        </a:lnSpc>
                        <a:spcAft>
                          <a:spcPts val="0"/>
                        </a:spcAft>
                      </a:pPr>
                      <a:endParaRPr lang="en-US" sz="1200" b="1" dirty="0">
                        <a:solidFill>
                          <a:schemeClr val="tx1"/>
                        </a:solidFill>
                        <a:effectLst/>
                        <a:latin typeface="Calibri"/>
                        <a:ea typeface="Calibri"/>
                        <a:cs typeface="Arial"/>
                      </a:endParaRPr>
                    </a:p>
                  </a:txBody>
                  <a:tcPr marL="68107" marR="68107" marT="0" marB="0"/>
                </a:tc>
              </a:tr>
              <a:tr h="209683">
                <a:tc>
                  <a:txBody>
                    <a:bodyPr/>
                    <a:lstStyle/>
                    <a:p>
                      <a:pPr algn="justLow" rtl="0">
                        <a:lnSpc>
                          <a:spcPct val="100000"/>
                        </a:lnSpc>
                        <a:spcAft>
                          <a:spcPts val="0"/>
                        </a:spcAft>
                      </a:pPr>
                      <a:r>
                        <a:rPr lang="en-US" sz="1100" b="1">
                          <a:solidFill>
                            <a:schemeClr val="tx1"/>
                          </a:solidFill>
                          <a:effectLst/>
                          <a:latin typeface="+mn-lt"/>
                          <a:cs typeface="+mn-cs"/>
                        </a:rPr>
                        <a:t>Study location</a:t>
                      </a:r>
                      <a:endParaRPr lang="en-US" sz="1100" b="1">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 </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 </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a:solidFill>
                            <a:schemeClr val="tx1"/>
                          </a:solidFill>
                          <a:effectLst/>
                          <a:latin typeface="+mn-lt"/>
                          <a:cs typeface="+mn-cs"/>
                        </a:rPr>
                        <a:t> </a:t>
                      </a:r>
                      <a:endParaRPr lang="en-US" sz="1100" b="1">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a:solidFill>
                            <a:schemeClr val="tx1"/>
                          </a:solidFill>
                          <a:effectLst/>
                          <a:latin typeface="+mn-lt"/>
                          <a:cs typeface="+mn-cs"/>
                        </a:rPr>
                        <a:t> </a:t>
                      </a:r>
                      <a:endParaRPr lang="en-US" sz="1100" b="1">
                        <a:solidFill>
                          <a:schemeClr val="tx1"/>
                        </a:solidFill>
                        <a:effectLst/>
                        <a:latin typeface="+mn-lt"/>
                        <a:ea typeface="Calibri"/>
                        <a:cs typeface="+mn-cs"/>
                      </a:endParaRPr>
                    </a:p>
                  </a:txBody>
                  <a:tcPr marL="68107" marR="68107" marT="0" marB="0"/>
                </a:tc>
              </a:tr>
              <a:tr h="209683">
                <a:tc>
                  <a:txBody>
                    <a:bodyPr/>
                    <a:lstStyle/>
                    <a:p>
                      <a:pPr marL="457200" algn="justLow" rtl="0">
                        <a:lnSpc>
                          <a:spcPct val="100000"/>
                        </a:lnSpc>
                        <a:spcAft>
                          <a:spcPts val="0"/>
                        </a:spcAft>
                      </a:pPr>
                      <a:r>
                        <a:rPr lang="en-US" sz="1100" b="1">
                          <a:solidFill>
                            <a:schemeClr val="tx1"/>
                          </a:solidFill>
                          <a:effectLst/>
                          <a:latin typeface="+mn-lt"/>
                          <a:cs typeface="+mn-cs"/>
                        </a:rPr>
                        <a:t>Iran</a:t>
                      </a:r>
                      <a:endParaRPr lang="en-US" sz="1100" b="1">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551 (</a:t>
                      </a:r>
                      <a:r>
                        <a:rPr lang="en-US" sz="1100" b="1" dirty="0" smtClean="0">
                          <a:solidFill>
                            <a:schemeClr val="tx1"/>
                          </a:solidFill>
                          <a:effectLst/>
                          <a:latin typeface="+mn-lt"/>
                          <a:cs typeface="+mn-cs"/>
                        </a:rPr>
                        <a:t>40.8)</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801 (59.2%)</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277 (20.5%)</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a:solidFill>
                            <a:schemeClr val="tx1"/>
                          </a:solidFill>
                          <a:effectLst/>
                          <a:latin typeface="+mn-lt"/>
                          <a:cs typeface="+mn-cs"/>
                        </a:rPr>
                        <a:t>1075 (79.5%)</a:t>
                      </a:r>
                      <a:endParaRPr lang="en-US" sz="1100" b="1">
                        <a:solidFill>
                          <a:schemeClr val="tx1"/>
                        </a:solidFill>
                        <a:effectLst/>
                        <a:latin typeface="+mn-lt"/>
                        <a:ea typeface="Calibri"/>
                        <a:cs typeface="+mn-cs"/>
                      </a:endParaRPr>
                    </a:p>
                  </a:txBody>
                  <a:tcPr marL="68107" marR="68107" marT="0" marB="0"/>
                </a:tc>
              </a:tr>
              <a:tr h="209683">
                <a:tc>
                  <a:txBody>
                    <a:bodyPr/>
                    <a:lstStyle/>
                    <a:p>
                      <a:pPr marL="457200" algn="justLow" rtl="0">
                        <a:lnSpc>
                          <a:spcPct val="100000"/>
                        </a:lnSpc>
                        <a:spcAft>
                          <a:spcPts val="0"/>
                        </a:spcAft>
                      </a:pPr>
                      <a:r>
                        <a:rPr lang="en-US" sz="1100" b="1" dirty="0">
                          <a:solidFill>
                            <a:schemeClr val="tx1"/>
                          </a:solidFill>
                          <a:effectLst/>
                          <a:latin typeface="+mn-lt"/>
                          <a:cs typeface="+mn-cs"/>
                        </a:rPr>
                        <a:t>Outside of Iran</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43 (</a:t>
                      </a:r>
                      <a:r>
                        <a:rPr lang="en-US" sz="1100" b="1" dirty="0" smtClean="0">
                          <a:solidFill>
                            <a:schemeClr val="tx1"/>
                          </a:solidFill>
                          <a:effectLst/>
                          <a:latin typeface="+mn-lt"/>
                          <a:cs typeface="+mn-cs"/>
                        </a:rPr>
                        <a:t>39.8)</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65 (60.2%)</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64 (59.3%)</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44 (40.7%)</a:t>
                      </a:r>
                      <a:endParaRPr lang="en-US" sz="1100" b="1" dirty="0">
                        <a:solidFill>
                          <a:schemeClr val="tx1"/>
                        </a:solidFill>
                        <a:effectLst/>
                        <a:latin typeface="+mn-lt"/>
                        <a:ea typeface="Calibri"/>
                        <a:cs typeface="+mn-cs"/>
                      </a:endParaRPr>
                    </a:p>
                  </a:txBody>
                  <a:tcPr marL="68107" marR="68107" marT="0" marB="0"/>
                </a:tc>
              </a:tr>
              <a:tr h="209683">
                <a:tc>
                  <a:txBody>
                    <a:bodyPr/>
                    <a:lstStyle/>
                    <a:p>
                      <a:pPr marL="457200" algn="justLow" rtl="0">
                        <a:lnSpc>
                          <a:spcPct val="100000"/>
                        </a:lnSpc>
                        <a:spcAft>
                          <a:spcPts val="0"/>
                        </a:spcAft>
                      </a:pPr>
                      <a:r>
                        <a:rPr lang="en-US" sz="1100" b="1" dirty="0" smtClean="0">
                          <a:solidFill>
                            <a:schemeClr val="tx1"/>
                          </a:solidFill>
                          <a:effectLst/>
                          <a:latin typeface="+mn-lt"/>
                          <a:ea typeface="Calibri"/>
                          <a:cs typeface="+mn-cs"/>
                        </a:rPr>
                        <a:t>P-value</a:t>
                      </a:r>
                    </a:p>
                  </a:txBody>
                  <a:tcPr marL="68107" marR="68107" marT="0" marB="0"/>
                </a:tc>
                <a:tc gridSpan="2">
                  <a:txBody>
                    <a:bodyPr/>
                    <a:lstStyle/>
                    <a:p>
                      <a:pPr algn="ctr" rtl="0">
                        <a:lnSpc>
                          <a:spcPct val="100000"/>
                        </a:lnSpc>
                        <a:spcAft>
                          <a:spcPts val="0"/>
                        </a:spcAft>
                      </a:pPr>
                      <a:r>
                        <a:rPr lang="en-US" sz="1100" b="1" dirty="0" smtClean="0">
                          <a:solidFill>
                            <a:schemeClr val="tx1"/>
                          </a:solidFill>
                          <a:effectLst/>
                          <a:latin typeface="+mn-lt"/>
                          <a:ea typeface="Calibri"/>
                          <a:cs typeface="+mn-cs"/>
                        </a:rPr>
                        <a:t>P=0.310</a:t>
                      </a:r>
                      <a:endParaRPr lang="en-US" sz="1100" b="1" dirty="0">
                        <a:solidFill>
                          <a:schemeClr val="tx1"/>
                        </a:solidFill>
                        <a:effectLst/>
                        <a:latin typeface="+mn-lt"/>
                        <a:ea typeface="Calibri"/>
                        <a:cs typeface="+mn-cs"/>
                      </a:endParaRPr>
                    </a:p>
                  </a:txBody>
                  <a:tcPr marL="68107" marR="68107" marT="0" marB="0"/>
                </a:tc>
                <a:tc hMerge="1">
                  <a:txBody>
                    <a:bodyPr/>
                    <a:lstStyle/>
                    <a:p>
                      <a:pPr algn="ctr" rtl="0">
                        <a:lnSpc>
                          <a:spcPct val="150000"/>
                        </a:lnSpc>
                        <a:spcAft>
                          <a:spcPts val="0"/>
                        </a:spcAft>
                      </a:pPr>
                      <a:endParaRPr lang="en-US" sz="1200" b="1" dirty="0">
                        <a:solidFill>
                          <a:schemeClr val="tx1"/>
                        </a:solidFill>
                        <a:effectLst/>
                        <a:latin typeface="Calibri"/>
                        <a:ea typeface="Calibri"/>
                        <a:cs typeface="Arial"/>
                      </a:endParaRPr>
                    </a:p>
                  </a:txBody>
                  <a:tcPr marL="68107" marR="68107" marT="0" marB="0"/>
                </a:tc>
                <a:tc gridSpan="2">
                  <a:txBody>
                    <a:bodyPr/>
                    <a:lstStyle/>
                    <a:p>
                      <a:pPr algn="ctr" rtl="0">
                        <a:lnSpc>
                          <a:spcPct val="100000"/>
                        </a:lnSpc>
                        <a:spcAft>
                          <a:spcPts val="0"/>
                        </a:spcAft>
                      </a:pPr>
                      <a:r>
                        <a:rPr lang="en-US" sz="1100" b="1" dirty="0" smtClean="0">
                          <a:solidFill>
                            <a:schemeClr val="tx1"/>
                          </a:solidFill>
                          <a:effectLst/>
                          <a:latin typeface="+mn-lt"/>
                          <a:ea typeface="Calibri"/>
                          <a:cs typeface="+mn-cs"/>
                        </a:rPr>
                        <a:t>p&lt;0.001</a:t>
                      </a:r>
                    </a:p>
                  </a:txBody>
                  <a:tcPr marL="68107" marR="68107" marT="0" marB="0"/>
                </a:tc>
                <a:tc hMerge="1">
                  <a:txBody>
                    <a:bodyPr/>
                    <a:lstStyle/>
                    <a:p>
                      <a:pPr algn="ctr" rtl="0">
                        <a:lnSpc>
                          <a:spcPct val="150000"/>
                        </a:lnSpc>
                        <a:spcAft>
                          <a:spcPts val="0"/>
                        </a:spcAft>
                      </a:pPr>
                      <a:endParaRPr lang="en-US" sz="1200" b="1" dirty="0">
                        <a:solidFill>
                          <a:schemeClr val="tx1"/>
                        </a:solidFill>
                        <a:effectLst/>
                        <a:latin typeface="Calibri"/>
                        <a:ea typeface="Calibri"/>
                        <a:cs typeface="Arial"/>
                      </a:endParaRPr>
                    </a:p>
                  </a:txBody>
                  <a:tcPr marL="68107" marR="68107" marT="0" marB="0"/>
                </a:tc>
              </a:tr>
              <a:tr h="209683">
                <a:tc>
                  <a:txBody>
                    <a:bodyPr/>
                    <a:lstStyle/>
                    <a:p>
                      <a:pPr algn="justLow" rtl="0">
                        <a:lnSpc>
                          <a:spcPct val="100000"/>
                        </a:lnSpc>
                        <a:spcAft>
                          <a:spcPts val="0"/>
                        </a:spcAft>
                      </a:pPr>
                      <a:r>
                        <a:rPr lang="en-US" sz="1100" b="1">
                          <a:solidFill>
                            <a:schemeClr val="tx1"/>
                          </a:solidFill>
                          <a:effectLst/>
                          <a:latin typeface="+mn-lt"/>
                          <a:cs typeface="+mn-cs"/>
                        </a:rPr>
                        <a:t>Journal indexing</a:t>
                      </a:r>
                      <a:endParaRPr lang="en-US" sz="1100" b="1">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 </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 </a:t>
                      </a:r>
                      <a:endParaRPr lang="en-US" sz="1100" b="1" dirty="0">
                        <a:solidFill>
                          <a:schemeClr val="tx1"/>
                        </a:solidFill>
                        <a:effectLst/>
                        <a:latin typeface="+mn-lt"/>
                        <a:ea typeface="Calibri"/>
                        <a:cs typeface="+mn-cs"/>
                      </a:endParaRPr>
                    </a:p>
                  </a:txBody>
                  <a:tcPr marL="68107" marR="68107" marT="0" marB="0"/>
                </a:tc>
                <a:tc>
                  <a:txBody>
                    <a:bodyPr/>
                    <a:lstStyle/>
                    <a:p>
                      <a:pPr algn="justLow" rtl="0">
                        <a:lnSpc>
                          <a:spcPct val="100000"/>
                        </a:lnSpc>
                        <a:spcAft>
                          <a:spcPts val="0"/>
                        </a:spcAft>
                      </a:pPr>
                      <a:r>
                        <a:rPr lang="en-US" sz="1100" b="1" dirty="0">
                          <a:solidFill>
                            <a:schemeClr val="tx1"/>
                          </a:solidFill>
                          <a:effectLst/>
                          <a:latin typeface="+mn-lt"/>
                          <a:cs typeface="+mn-cs"/>
                        </a:rPr>
                        <a:t> </a:t>
                      </a:r>
                      <a:endParaRPr lang="en-US" sz="1100" b="1" dirty="0">
                        <a:solidFill>
                          <a:schemeClr val="tx1"/>
                        </a:solidFill>
                        <a:effectLst/>
                        <a:latin typeface="+mn-lt"/>
                        <a:ea typeface="Calibri"/>
                        <a:cs typeface="+mn-cs"/>
                      </a:endParaRPr>
                    </a:p>
                  </a:txBody>
                  <a:tcPr marL="68107" marR="68107" marT="0" marB="0"/>
                </a:tc>
                <a:tc>
                  <a:txBody>
                    <a:bodyPr/>
                    <a:lstStyle/>
                    <a:p>
                      <a:pPr algn="justLow" rtl="0">
                        <a:lnSpc>
                          <a:spcPct val="100000"/>
                        </a:lnSpc>
                        <a:spcAft>
                          <a:spcPts val="0"/>
                        </a:spcAft>
                      </a:pPr>
                      <a:r>
                        <a:rPr lang="en-US" sz="1100" b="1" dirty="0">
                          <a:solidFill>
                            <a:schemeClr val="tx1"/>
                          </a:solidFill>
                          <a:effectLst/>
                          <a:latin typeface="+mn-lt"/>
                          <a:cs typeface="+mn-cs"/>
                        </a:rPr>
                        <a:t> </a:t>
                      </a:r>
                      <a:endParaRPr lang="en-US" sz="1100" b="1" dirty="0">
                        <a:solidFill>
                          <a:schemeClr val="tx1"/>
                        </a:solidFill>
                        <a:effectLst/>
                        <a:latin typeface="+mn-lt"/>
                        <a:ea typeface="Calibri"/>
                        <a:cs typeface="+mn-cs"/>
                      </a:endParaRPr>
                    </a:p>
                  </a:txBody>
                  <a:tcPr marL="68107" marR="68107" marT="0" marB="0"/>
                </a:tc>
              </a:tr>
              <a:tr h="209683">
                <a:tc>
                  <a:txBody>
                    <a:bodyPr/>
                    <a:lstStyle/>
                    <a:p>
                      <a:pPr marL="457200" algn="justLow" rtl="0">
                        <a:lnSpc>
                          <a:spcPct val="100000"/>
                        </a:lnSpc>
                        <a:spcAft>
                          <a:spcPts val="0"/>
                        </a:spcAft>
                      </a:pPr>
                      <a:r>
                        <a:rPr lang="en-US" sz="1100" b="1">
                          <a:solidFill>
                            <a:schemeClr val="tx1"/>
                          </a:solidFill>
                          <a:effectLst/>
                          <a:latin typeface="+mn-lt"/>
                          <a:cs typeface="+mn-cs"/>
                        </a:rPr>
                        <a:t>ISI</a:t>
                      </a:r>
                      <a:endParaRPr lang="en-US" sz="1100" b="1">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90 (</a:t>
                      </a:r>
                      <a:r>
                        <a:rPr lang="en-US" sz="1100" b="1" dirty="0" smtClean="0">
                          <a:solidFill>
                            <a:schemeClr val="tx1"/>
                          </a:solidFill>
                          <a:effectLst/>
                          <a:latin typeface="+mn-lt"/>
                          <a:cs typeface="+mn-cs"/>
                        </a:rPr>
                        <a:t>57.0)</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a:solidFill>
                            <a:schemeClr val="tx1"/>
                          </a:solidFill>
                          <a:effectLst/>
                          <a:latin typeface="+mn-lt"/>
                          <a:cs typeface="+mn-cs"/>
                        </a:rPr>
                        <a:t>68 (43.0%)</a:t>
                      </a:r>
                      <a:endParaRPr lang="en-US" sz="1100" b="1">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a:solidFill>
                            <a:schemeClr val="tx1"/>
                          </a:solidFill>
                          <a:effectLst/>
                          <a:latin typeface="+mn-lt"/>
                          <a:cs typeface="+mn-cs"/>
                        </a:rPr>
                        <a:t>90 (57.0%)</a:t>
                      </a:r>
                      <a:endParaRPr lang="en-US" sz="1100" b="1">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68 (43.0%)</a:t>
                      </a:r>
                      <a:endParaRPr lang="en-US" sz="1100" b="1" dirty="0">
                        <a:solidFill>
                          <a:schemeClr val="tx1"/>
                        </a:solidFill>
                        <a:effectLst/>
                        <a:latin typeface="+mn-lt"/>
                        <a:ea typeface="Calibri"/>
                        <a:cs typeface="+mn-cs"/>
                      </a:endParaRPr>
                    </a:p>
                  </a:txBody>
                  <a:tcPr marL="68107" marR="68107" marT="0" marB="0"/>
                </a:tc>
              </a:tr>
              <a:tr h="209683">
                <a:tc>
                  <a:txBody>
                    <a:bodyPr/>
                    <a:lstStyle/>
                    <a:p>
                      <a:pPr marL="457200" algn="justLow" rtl="0">
                        <a:lnSpc>
                          <a:spcPct val="100000"/>
                        </a:lnSpc>
                        <a:spcAft>
                          <a:spcPts val="0"/>
                        </a:spcAft>
                      </a:pPr>
                      <a:r>
                        <a:rPr lang="en-US" sz="1100" b="1">
                          <a:solidFill>
                            <a:schemeClr val="tx1"/>
                          </a:solidFill>
                          <a:effectLst/>
                          <a:latin typeface="+mn-lt"/>
                          <a:cs typeface="+mn-cs"/>
                        </a:rPr>
                        <a:t>Medline/ PubMed</a:t>
                      </a:r>
                      <a:endParaRPr lang="en-US" sz="1100" b="1">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54 (</a:t>
                      </a:r>
                      <a:r>
                        <a:rPr lang="en-US" sz="1100" b="1" dirty="0" smtClean="0">
                          <a:solidFill>
                            <a:schemeClr val="tx1"/>
                          </a:solidFill>
                          <a:effectLst/>
                          <a:latin typeface="+mn-lt"/>
                          <a:cs typeface="+mn-cs"/>
                        </a:rPr>
                        <a:t>47.4)</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60 (52.6%)</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74 (64.9%)</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40 (35.1%)</a:t>
                      </a:r>
                      <a:endParaRPr lang="en-US" sz="1100" b="1" dirty="0">
                        <a:solidFill>
                          <a:schemeClr val="tx1"/>
                        </a:solidFill>
                        <a:effectLst/>
                        <a:latin typeface="+mn-lt"/>
                        <a:ea typeface="Calibri"/>
                        <a:cs typeface="+mn-cs"/>
                      </a:endParaRPr>
                    </a:p>
                  </a:txBody>
                  <a:tcPr marL="68107" marR="68107" marT="0" marB="0"/>
                </a:tc>
              </a:tr>
              <a:tr h="209683">
                <a:tc>
                  <a:txBody>
                    <a:bodyPr/>
                    <a:lstStyle/>
                    <a:p>
                      <a:pPr marL="457200" algn="justLow" rtl="0">
                        <a:lnSpc>
                          <a:spcPct val="100000"/>
                        </a:lnSpc>
                        <a:spcAft>
                          <a:spcPts val="0"/>
                        </a:spcAft>
                      </a:pPr>
                      <a:r>
                        <a:rPr lang="en-US" sz="1100" b="1">
                          <a:solidFill>
                            <a:schemeClr val="tx1"/>
                          </a:solidFill>
                          <a:effectLst/>
                          <a:latin typeface="+mn-lt"/>
                          <a:cs typeface="+mn-cs"/>
                        </a:rPr>
                        <a:t>Scopus</a:t>
                      </a:r>
                      <a:endParaRPr lang="en-US" sz="1100" b="1">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67 (</a:t>
                      </a:r>
                      <a:r>
                        <a:rPr lang="en-US" sz="1100" b="1" dirty="0" smtClean="0">
                          <a:solidFill>
                            <a:schemeClr val="tx1"/>
                          </a:solidFill>
                          <a:effectLst/>
                          <a:latin typeface="+mn-lt"/>
                          <a:cs typeface="+mn-cs"/>
                        </a:rPr>
                        <a:t>41.6)</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a:solidFill>
                            <a:schemeClr val="tx1"/>
                          </a:solidFill>
                          <a:effectLst/>
                          <a:latin typeface="+mn-lt"/>
                          <a:cs typeface="+mn-cs"/>
                        </a:rPr>
                        <a:t>94 (58.4%)</a:t>
                      </a:r>
                      <a:endParaRPr lang="en-US" sz="1100" b="1">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51 (31.7%)</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110 (68.3%)</a:t>
                      </a:r>
                      <a:endParaRPr lang="en-US" sz="1100" b="1" dirty="0">
                        <a:solidFill>
                          <a:schemeClr val="tx1"/>
                        </a:solidFill>
                        <a:effectLst/>
                        <a:latin typeface="+mn-lt"/>
                        <a:ea typeface="Calibri"/>
                        <a:cs typeface="+mn-cs"/>
                      </a:endParaRPr>
                    </a:p>
                  </a:txBody>
                  <a:tcPr marL="68107" marR="68107" marT="0" marB="0"/>
                </a:tc>
              </a:tr>
              <a:tr h="209683">
                <a:tc>
                  <a:txBody>
                    <a:bodyPr/>
                    <a:lstStyle/>
                    <a:p>
                      <a:pPr marL="457200" algn="justLow" rtl="0">
                        <a:lnSpc>
                          <a:spcPct val="100000"/>
                        </a:lnSpc>
                        <a:spcAft>
                          <a:spcPts val="0"/>
                        </a:spcAft>
                      </a:pPr>
                      <a:r>
                        <a:rPr lang="en-US" sz="1100" b="1" dirty="0">
                          <a:solidFill>
                            <a:schemeClr val="tx1"/>
                          </a:solidFill>
                          <a:effectLst/>
                          <a:latin typeface="+mn-lt"/>
                          <a:cs typeface="+mn-cs"/>
                        </a:rPr>
                        <a:t>Other databases</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58 (</a:t>
                      </a:r>
                      <a:r>
                        <a:rPr lang="en-US" sz="1100" b="1" dirty="0" smtClean="0">
                          <a:solidFill>
                            <a:schemeClr val="tx1"/>
                          </a:solidFill>
                          <a:effectLst/>
                          <a:latin typeface="+mn-lt"/>
                          <a:cs typeface="+mn-cs"/>
                        </a:rPr>
                        <a:t>37.3)</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644 (62.7%)</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126 (12.3%)</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901 (87.7%)</a:t>
                      </a:r>
                      <a:endParaRPr lang="en-US" sz="1100" b="1" dirty="0">
                        <a:solidFill>
                          <a:schemeClr val="tx1"/>
                        </a:solidFill>
                        <a:effectLst/>
                        <a:latin typeface="+mn-lt"/>
                        <a:ea typeface="Calibri"/>
                        <a:cs typeface="+mn-cs"/>
                      </a:endParaRPr>
                    </a:p>
                  </a:txBody>
                  <a:tcPr marL="68107" marR="68107" marT="0" marB="0"/>
                </a:tc>
              </a:tr>
              <a:tr h="209683">
                <a:tc>
                  <a:txBody>
                    <a:bodyPr/>
                    <a:lstStyle/>
                    <a:p>
                      <a:pPr marL="457200" algn="justLow" rtl="0">
                        <a:lnSpc>
                          <a:spcPct val="100000"/>
                        </a:lnSpc>
                        <a:spcAft>
                          <a:spcPts val="0"/>
                        </a:spcAft>
                      </a:pPr>
                      <a:r>
                        <a:rPr lang="en-US" sz="1100" b="1" dirty="0" smtClean="0">
                          <a:solidFill>
                            <a:schemeClr val="tx1"/>
                          </a:solidFill>
                          <a:effectLst/>
                          <a:latin typeface="+mn-lt"/>
                          <a:ea typeface="Calibri"/>
                          <a:cs typeface="+mn-cs"/>
                        </a:rPr>
                        <a:t>P-value</a:t>
                      </a:r>
                    </a:p>
                  </a:txBody>
                  <a:tcPr marL="68107" marR="68107" marT="0" marB="0"/>
                </a:tc>
                <a:tc gridSpan="2">
                  <a:txBody>
                    <a:bodyPr/>
                    <a:lstStyle/>
                    <a:p>
                      <a:pPr algn="ctr" rtl="0">
                        <a:lnSpc>
                          <a:spcPct val="100000"/>
                        </a:lnSpc>
                        <a:spcAft>
                          <a:spcPts val="0"/>
                        </a:spcAft>
                      </a:pPr>
                      <a:r>
                        <a:rPr lang="en-US" sz="1100" b="1" dirty="0" smtClean="0">
                          <a:solidFill>
                            <a:schemeClr val="tx1"/>
                          </a:solidFill>
                          <a:effectLst/>
                          <a:latin typeface="+mn-lt"/>
                          <a:ea typeface="Calibri"/>
                          <a:cs typeface="+mn-cs"/>
                        </a:rPr>
                        <a:t>p&lt;0.001</a:t>
                      </a:r>
                      <a:endParaRPr lang="en-US" sz="1100" b="1" dirty="0">
                        <a:solidFill>
                          <a:schemeClr val="tx1"/>
                        </a:solidFill>
                        <a:effectLst/>
                        <a:latin typeface="+mn-lt"/>
                        <a:ea typeface="Calibri"/>
                        <a:cs typeface="+mn-cs"/>
                      </a:endParaRPr>
                    </a:p>
                  </a:txBody>
                  <a:tcPr marL="68107" marR="68107" marT="0" marB="0"/>
                </a:tc>
                <a:tc hMerge="1">
                  <a:txBody>
                    <a:bodyPr/>
                    <a:lstStyle/>
                    <a:p>
                      <a:pPr algn="ctr" rtl="0">
                        <a:lnSpc>
                          <a:spcPct val="150000"/>
                        </a:lnSpc>
                        <a:spcAft>
                          <a:spcPts val="0"/>
                        </a:spcAft>
                      </a:pPr>
                      <a:endParaRPr lang="en-US" sz="1200" b="1" dirty="0">
                        <a:solidFill>
                          <a:schemeClr val="tx1"/>
                        </a:solidFill>
                        <a:effectLst/>
                        <a:latin typeface="Calibri"/>
                        <a:ea typeface="Calibri"/>
                        <a:cs typeface="Arial"/>
                      </a:endParaRPr>
                    </a:p>
                  </a:txBody>
                  <a:tcPr marL="68107" marR="68107" marT="0" marB="0"/>
                </a:tc>
                <a:tc gridSpan="2">
                  <a:txBody>
                    <a:bodyPr/>
                    <a:lstStyle/>
                    <a:p>
                      <a:pPr algn="ctr" rtl="0">
                        <a:lnSpc>
                          <a:spcPct val="100000"/>
                        </a:lnSpc>
                        <a:spcAft>
                          <a:spcPts val="0"/>
                        </a:spcAft>
                      </a:pPr>
                      <a:r>
                        <a:rPr lang="en-US" sz="1100" b="1" dirty="0" smtClean="0">
                          <a:solidFill>
                            <a:schemeClr val="tx1"/>
                          </a:solidFill>
                          <a:effectLst/>
                          <a:latin typeface="+mn-lt"/>
                          <a:ea typeface="Calibri"/>
                          <a:cs typeface="+mn-cs"/>
                        </a:rPr>
                        <a:t>p&lt;0.001</a:t>
                      </a:r>
                    </a:p>
                  </a:txBody>
                  <a:tcPr marL="68107" marR="68107" marT="0" marB="0"/>
                </a:tc>
                <a:tc hMerge="1">
                  <a:txBody>
                    <a:bodyPr/>
                    <a:lstStyle/>
                    <a:p>
                      <a:pPr algn="ctr" rtl="0">
                        <a:lnSpc>
                          <a:spcPct val="150000"/>
                        </a:lnSpc>
                        <a:spcAft>
                          <a:spcPts val="0"/>
                        </a:spcAft>
                      </a:pPr>
                      <a:endParaRPr lang="en-US" sz="1200" b="1" dirty="0">
                        <a:solidFill>
                          <a:schemeClr val="tx1"/>
                        </a:solidFill>
                        <a:effectLst/>
                        <a:latin typeface="Calibri"/>
                        <a:ea typeface="Calibri"/>
                        <a:cs typeface="Arial"/>
                      </a:endParaRPr>
                    </a:p>
                  </a:txBody>
                  <a:tcPr marL="68107" marR="68107" marT="0" marB="0"/>
                </a:tc>
              </a:tr>
              <a:tr h="209683">
                <a:tc>
                  <a:txBody>
                    <a:bodyPr/>
                    <a:lstStyle/>
                    <a:p>
                      <a:pPr algn="justLow" rtl="0">
                        <a:lnSpc>
                          <a:spcPct val="100000"/>
                        </a:lnSpc>
                        <a:spcAft>
                          <a:spcPts val="0"/>
                        </a:spcAft>
                      </a:pPr>
                      <a:r>
                        <a:rPr lang="en-US" sz="1100" b="1">
                          <a:solidFill>
                            <a:schemeClr val="tx1"/>
                          </a:solidFill>
                          <a:effectLst/>
                          <a:latin typeface="+mn-lt"/>
                          <a:cs typeface="+mn-cs"/>
                        </a:rPr>
                        <a:t>Study type</a:t>
                      </a:r>
                      <a:endParaRPr lang="en-US" sz="1100" b="1">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a:solidFill>
                            <a:schemeClr val="tx1"/>
                          </a:solidFill>
                          <a:effectLst/>
                          <a:latin typeface="+mn-lt"/>
                          <a:cs typeface="+mn-cs"/>
                        </a:rPr>
                        <a:t> </a:t>
                      </a:r>
                      <a:endParaRPr lang="en-US" sz="1100" b="1">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 </a:t>
                      </a:r>
                      <a:endParaRPr lang="en-US" sz="1100" b="1" dirty="0">
                        <a:solidFill>
                          <a:schemeClr val="tx1"/>
                        </a:solidFill>
                        <a:effectLst/>
                        <a:latin typeface="+mn-lt"/>
                        <a:ea typeface="Calibri"/>
                        <a:cs typeface="+mn-cs"/>
                      </a:endParaRPr>
                    </a:p>
                  </a:txBody>
                  <a:tcPr marL="68107" marR="68107" marT="0" marB="0"/>
                </a:tc>
                <a:tc>
                  <a:txBody>
                    <a:bodyPr/>
                    <a:lstStyle/>
                    <a:p>
                      <a:pPr algn="justLow" rtl="0">
                        <a:lnSpc>
                          <a:spcPct val="100000"/>
                        </a:lnSpc>
                        <a:spcAft>
                          <a:spcPts val="0"/>
                        </a:spcAft>
                      </a:pPr>
                      <a:r>
                        <a:rPr lang="en-US" sz="1100" b="1" dirty="0">
                          <a:solidFill>
                            <a:schemeClr val="tx1"/>
                          </a:solidFill>
                          <a:effectLst/>
                          <a:latin typeface="+mn-lt"/>
                          <a:cs typeface="+mn-cs"/>
                        </a:rPr>
                        <a:t> </a:t>
                      </a:r>
                      <a:endParaRPr lang="en-US" sz="1100" b="1" dirty="0">
                        <a:solidFill>
                          <a:schemeClr val="tx1"/>
                        </a:solidFill>
                        <a:effectLst/>
                        <a:latin typeface="+mn-lt"/>
                        <a:ea typeface="Calibri"/>
                        <a:cs typeface="+mn-cs"/>
                      </a:endParaRPr>
                    </a:p>
                  </a:txBody>
                  <a:tcPr marL="68107" marR="68107" marT="0" marB="0"/>
                </a:tc>
                <a:tc>
                  <a:txBody>
                    <a:bodyPr/>
                    <a:lstStyle/>
                    <a:p>
                      <a:pPr algn="justLow" rtl="0">
                        <a:lnSpc>
                          <a:spcPct val="100000"/>
                        </a:lnSpc>
                        <a:spcAft>
                          <a:spcPts val="0"/>
                        </a:spcAft>
                      </a:pPr>
                      <a:r>
                        <a:rPr lang="en-US" sz="1100" b="1" dirty="0">
                          <a:solidFill>
                            <a:schemeClr val="tx1"/>
                          </a:solidFill>
                          <a:effectLst/>
                          <a:latin typeface="+mn-lt"/>
                          <a:cs typeface="+mn-cs"/>
                        </a:rPr>
                        <a:t> </a:t>
                      </a:r>
                      <a:endParaRPr lang="en-US" sz="1100" b="1" dirty="0">
                        <a:solidFill>
                          <a:schemeClr val="tx1"/>
                        </a:solidFill>
                        <a:effectLst/>
                        <a:latin typeface="+mn-lt"/>
                        <a:ea typeface="Calibri"/>
                        <a:cs typeface="+mn-cs"/>
                      </a:endParaRPr>
                    </a:p>
                  </a:txBody>
                  <a:tcPr marL="68107" marR="68107" marT="0" marB="0"/>
                </a:tc>
              </a:tr>
              <a:tr h="209683">
                <a:tc>
                  <a:txBody>
                    <a:bodyPr/>
                    <a:lstStyle/>
                    <a:p>
                      <a:pPr marL="457200" algn="justLow" rtl="0">
                        <a:lnSpc>
                          <a:spcPct val="100000"/>
                        </a:lnSpc>
                        <a:spcAft>
                          <a:spcPts val="0"/>
                        </a:spcAft>
                      </a:pPr>
                      <a:r>
                        <a:rPr lang="en-US" sz="1100" b="1">
                          <a:solidFill>
                            <a:schemeClr val="tx1"/>
                          </a:solidFill>
                          <a:effectLst/>
                          <a:latin typeface="+mn-lt"/>
                          <a:cs typeface="+mn-cs"/>
                        </a:rPr>
                        <a:t>Interventional</a:t>
                      </a:r>
                      <a:endParaRPr lang="en-US" sz="1100" b="1">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178 (</a:t>
                      </a:r>
                      <a:r>
                        <a:rPr lang="en-US" sz="1100" b="1" dirty="0" smtClean="0">
                          <a:solidFill>
                            <a:schemeClr val="tx1"/>
                          </a:solidFill>
                          <a:effectLst/>
                          <a:latin typeface="+mn-lt"/>
                          <a:cs typeface="+mn-cs"/>
                        </a:rPr>
                        <a:t>43.6)</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230 (56.4%)</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84 (20.6%)</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324 (79.4%)</a:t>
                      </a:r>
                      <a:endParaRPr lang="en-US" sz="1100" b="1" dirty="0">
                        <a:solidFill>
                          <a:schemeClr val="tx1"/>
                        </a:solidFill>
                        <a:effectLst/>
                        <a:latin typeface="+mn-lt"/>
                        <a:ea typeface="Calibri"/>
                        <a:cs typeface="+mn-cs"/>
                      </a:endParaRPr>
                    </a:p>
                  </a:txBody>
                  <a:tcPr marL="68107" marR="68107" marT="0" marB="0"/>
                </a:tc>
              </a:tr>
              <a:tr h="209683">
                <a:tc>
                  <a:txBody>
                    <a:bodyPr/>
                    <a:lstStyle/>
                    <a:p>
                      <a:pPr marL="457200" algn="justLow" rtl="0">
                        <a:lnSpc>
                          <a:spcPct val="100000"/>
                        </a:lnSpc>
                        <a:spcAft>
                          <a:spcPts val="0"/>
                        </a:spcAft>
                      </a:pPr>
                      <a:r>
                        <a:rPr lang="en-US" sz="1100" b="1" dirty="0">
                          <a:solidFill>
                            <a:schemeClr val="tx1"/>
                          </a:solidFill>
                          <a:effectLst/>
                          <a:latin typeface="+mn-lt"/>
                          <a:cs typeface="+mn-cs"/>
                        </a:rPr>
                        <a:t>Observational</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416 (</a:t>
                      </a:r>
                      <a:r>
                        <a:rPr lang="en-US" sz="1100" b="1" dirty="0" smtClean="0">
                          <a:solidFill>
                            <a:schemeClr val="tx1"/>
                          </a:solidFill>
                          <a:effectLst/>
                          <a:latin typeface="+mn-lt"/>
                          <a:cs typeface="+mn-cs"/>
                        </a:rPr>
                        <a:t>39.5)</a:t>
                      </a:r>
                      <a:endParaRPr lang="en-US" sz="1100" b="1" dirty="0">
                        <a:solidFill>
                          <a:schemeClr val="tx1"/>
                        </a:solidFill>
                        <a:effectLst/>
                        <a:latin typeface="+mn-lt"/>
                        <a:ea typeface="Calibri"/>
                        <a:cs typeface="+mn-cs"/>
                      </a:endParaRPr>
                    </a:p>
                  </a:txBody>
                  <a:tcPr marL="68107" marR="68107" marT="0" marB="0"/>
                </a:tc>
                <a:tc>
                  <a:txBody>
                    <a:bodyPr/>
                    <a:lstStyle/>
                    <a:p>
                      <a:pPr algn="ctr" rtl="0">
                        <a:lnSpc>
                          <a:spcPct val="100000"/>
                        </a:lnSpc>
                        <a:spcAft>
                          <a:spcPts val="0"/>
                        </a:spcAft>
                      </a:pPr>
                      <a:r>
                        <a:rPr lang="en-US" sz="1100" b="1" dirty="0">
                          <a:solidFill>
                            <a:schemeClr val="tx1"/>
                          </a:solidFill>
                          <a:effectLst/>
                          <a:latin typeface="+mn-lt"/>
                          <a:cs typeface="+mn-cs"/>
                        </a:rPr>
                        <a:t>636 (60.5%)</a:t>
                      </a:r>
                      <a:endParaRPr lang="en-US" sz="1100" b="1" dirty="0">
                        <a:solidFill>
                          <a:schemeClr val="tx1"/>
                        </a:solidFill>
                        <a:effectLst/>
                        <a:latin typeface="+mn-lt"/>
                        <a:ea typeface="Calibri"/>
                        <a:cs typeface="+mn-cs"/>
                      </a:endParaRPr>
                    </a:p>
                  </a:txBody>
                  <a:tcPr marL="68107" marR="68107" marT="0" marB="0"/>
                </a:tc>
                <a:tc>
                  <a:txBody>
                    <a:bodyPr/>
                    <a:lstStyle/>
                    <a:p>
                      <a:pPr algn="ctr" rtl="1">
                        <a:lnSpc>
                          <a:spcPct val="100000"/>
                        </a:lnSpc>
                        <a:spcAft>
                          <a:spcPts val="0"/>
                        </a:spcAft>
                      </a:pPr>
                      <a:r>
                        <a:rPr lang="en-US" sz="1100" b="1" dirty="0">
                          <a:solidFill>
                            <a:schemeClr val="tx1"/>
                          </a:solidFill>
                          <a:effectLst/>
                          <a:latin typeface="+mn-lt"/>
                          <a:cs typeface="+mn-cs"/>
                        </a:rPr>
                        <a:t>257 (24.4%)</a:t>
                      </a:r>
                      <a:endParaRPr lang="en-US" sz="1100" b="1" dirty="0">
                        <a:solidFill>
                          <a:schemeClr val="tx1"/>
                        </a:solidFill>
                        <a:effectLst/>
                        <a:latin typeface="+mn-lt"/>
                        <a:ea typeface="Calibri"/>
                        <a:cs typeface="+mn-cs"/>
                      </a:endParaRPr>
                    </a:p>
                  </a:txBody>
                  <a:tcPr marL="68107" marR="68107" marT="0" marB="0"/>
                </a:tc>
                <a:tc>
                  <a:txBody>
                    <a:bodyPr/>
                    <a:lstStyle/>
                    <a:p>
                      <a:pPr algn="ctr" rtl="1">
                        <a:lnSpc>
                          <a:spcPct val="100000"/>
                        </a:lnSpc>
                        <a:spcAft>
                          <a:spcPts val="0"/>
                        </a:spcAft>
                      </a:pPr>
                      <a:r>
                        <a:rPr lang="en-US" sz="1100" b="1" dirty="0">
                          <a:solidFill>
                            <a:schemeClr val="tx1"/>
                          </a:solidFill>
                          <a:effectLst/>
                          <a:latin typeface="+mn-lt"/>
                          <a:cs typeface="+mn-cs"/>
                        </a:rPr>
                        <a:t>795 (75.6%)</a:t>
                      </a:r>
                      <a:endParaRPr lang="en-US" sz="1100" b="1" dirty="0">
                        <a:solidFill>
                          <a:schemeClr val="tx1"/>
                        </a:solidFill>
                        <a:effectLst/>
                        <a:latin typeface="+mn-lt"/>
                        <a:ea typeface="Calibri"/>
                        <a:cs typeface="+mn-cs"/>
                      </a:endParaRPr>
                    </a:p>
                  </a:txBody>
                  <a:tcPr marL="68107" marR="68107" marT="0" marB="0"/>
                </a:tc>
              </a:tr>
              <a:tr h="209683">
                <a:tc>
                  <a:txBody>
                    <a:bodyPr/>
                    <a:lstStyle/>
                    <a:p>
                      <a:pPr marL="457200" algn="justLow" rtl="0">
                        <a:lnSpc>
                          <a:spcPct val="100000"/>
                        </a:lnSpc>
                        <a:spcAft>
                          <a:spcPts val="0"/>
                        </a:spcAft>
                      </a:pPr>
                      <a:r>
                        <a:rPr lang="en-US" sz="1100" b="1" dirty="0" smtClean="0">
                          <a:solidFill>
                            <a:schemeClr val="tx1"/>
                          </a:solidFill>
                          <a:effectLst/>
                          <a:latin typeface="+mn-lt"/>
                          <a:ea typeface="Calibri"/>
                          <a:cs typeface="+mn-cs"/>
                        </a:rPr>
                        <a:t>P-value</a:t>
                      </a:r>
                    </a:p>
                  </a:txBody>
                  <a:tcPr marL="68107" marR="68107" marT="0" marB="0"/>
                </a:tc>
                <a:tc gridSpan="2">
                  <a:txBody>
                    <a:bodyPr/>
                    <a:lstStyle/>
                    <a:p>
                      <a:pPr algn="ctr" rtl="0">
                        <a:lnSpc>
                          <a:spcPct val="100000"/>
                        </a:lnSpc>
                        <a:spcAft>
                          <a:spcPts val="0"/>
                        </a:spcAft>
                      </a:pPr>
                      <a:r>
                        <a:rPr lang="en-US" sz="1100" b="1" dirty="0" smtClean="0">
                          <a:solidFill>
                            <a:schemeClr val="tx1"/>
                          </a:solidFill>
                          <a:effectLst/>
                          <a:latin typeface="+mn-lt"/>
                          <a:ea typeface="Calibri"/>
                          <a:cs typeface="+mn-cs"/>
                        </a:rPr>
                        <a:t>P=0.154</a:t>
                      </a:r>
                    </a:p>
                  </a:txBody>
                  <a:tcPr marL="68107" marR="68107" marT="0" marB="0"/>
                </a:tc>
                <a:tc hMerge="1">
                  <a:txBody>
                    <a:bodyPr/>
                    <a:lstStyle/>
                    <a:p>
                      <a:pPr algn="ctr" rtl="0">
                        <a:lnSpc>
                          <a:spcPct val="150000"/>
                        </a:lnSpc>
                        <a:spcAft>
                          <a:spcPts val="0"/>
                        </a:spcAft>
                      </a:pPr>
                      <a:endParaRPr lang="en-US" sz="1200" b="1" dirty="0">
                        <a:solidFill>
                          <a:schemeClr val="tx1"/>
                        </a:solidFill>
                        <a:effectLst/>
                        <a:latin typeface="Calibri"/>
                        <a:ea typeface="Calibri"/>
                        <a:cs typeface="Arial"/>
                      </a:endParaRPr>
                    </a:p>
                  </a:txBody>
                  <a:tcPr marL="68107" marR="68107" marT="0" marB="0"/>
                </a:tc>
                <a:tc gridSpan="2">
                  <a:txBody>
                    <a:bodyPr/>
                    <a:lstStyle/>
                    <a:p>
                      <a:pPr algn="ctr" rtl="1">
                        <a:lnSpc>
                          <a:spcPct val="100000"/>
                        </a:lnSpc>
                        <a:spcAft>
                          <a:spcPts val="0"/>
                        </a:spcAft>
                      </a:pPr>
                      <a:r>
                        <a:rPr lang="en-US" sz="1100" b="1" dirty="0" smtClean="0">
                          <a:solidFill>
                            <a:schemeClr val="tx1"/>
                          </a:solidFill>
                          <a:effectLst/>
                          <a:latin typeface="+mn-lt"/>
                          <a:ea typeface="Calibri"/>
                          <a:cs typeface="+mn-cs"/>
                        </a:rPr>
                        <a:t>P=0.120</a:t>
                      </a:r>
                      <a:endParaRPr lang="en-US" sz="1100" b="1" dirty="0">
                        <a:solidFill>
                          <a:schemeClr val="tx1"/>
                        </a:solidFill>
                        <a:effectLst/>
                        <a:latin typeface="+mn-lt"/>
                        <a:ea typeface="Calibri"/>
                        <a:cs typeface="+mn-cs"/>
                      </a:endParaRPr>
                    </a:p>
                  </a:txBody>
                  <a:tcPr marL="68107" marR="68107" marT="0" marB="0"/>
                </a:tc>
                <a:tc hMerge="1">
                  <a:txBody>
                    <a:bodyPr/>
                    <a:lstStyle/>
                    <a:p>
                      <a:pPr algn="ctr" rtl="1">
                        <a:lnSpc>
                          <a:spcPct val="150000"/>
                        </a:lnSpc>
                        <a:spcAft>
                          <a:spcPts val="0"/>
                        </a:spcAft>
                      </a:pPr>
                      <a:endParaRPr lang="en-US" sz="1200" b="1" dirty="0">
                        <a:solidFill>
                          <a:schemeClr val="tx1"/>
                        </a:solidFill>
                        <a:effectLst/>
                        <a:latin typeface="Calibri"/>
                        <a:ea typeface="Calibri"/>
                        <a:cs typeface="Arial"/>
                      </a:endParaRPr>
                    </a:p>
                  </a:txBody>
                  <a:tcPr marL="68107" marR="68107" marT="0" marB="0"/>
                </a:tc>
              </a:tr>
              <a:tr h="209683">
                <a:tc>
                  <a:txBody>
                    <a:bodyPr/>
                    <a:lstStyle/>
                    <a:p>
                      <a:pPr algn="l" rtl="0">
                        <a:lnSpc>
                          <a:spcPct val="100000"/>
                        </a:lnSpc>
                        <a:spcAft>
                          <a:spcPts val="0"/>
                        </a:spcAft>
                      </a:pPr>
                      <a:r>
                        <a:rPr lang="en-US" sz="1100" b="1" dirty="0">
                          <a:solidFill>
                            <a:schemeClr val="tx1"/>
                          </a:solidFill>
                          <a:effectLst/>
                          <a:latin typeface="+mn-lt"/>
                          <a:cs typeface="+mn-cs"/>
                        </a:rPr>
                        <a:t>Language</a:t>
                      </a:r>
                      <a:endParaRPr lang="en-US" sz="1100" b="1" dirty="0">
                        <a:solidFill>
                          <a:schemeClr val="tx1"/>
                        </a:solidFill>
                        <a:effectLst/>
                        <a:latin typeface="+mn-lt"/>
                        <a:ea typeface="Calibri"/>
                        <a:cs typeface="+mn-cs"/>
                      </a:endParaRPr>
                    </a:p>
                  </a:txBody>
                  <a:tcPr marL="64636" marR="64636" marT="0" marB="0"/>
                </a:tc>
                <a:tc>
                  <a:txBody>
                    <a:bodyPr/>
                    <a:lstStyle/>
                    <a:p>
                      <a:pPr algn="ctr" rtl="0">
                        <a:lnSpc>
                          <a:spcPct val="100000"/>
                        </a:lnSpc>
                        <a:spcAft>
                          <a:spcPts val="0"/>
                        </a:spcAft>
                      </a:pPr>
                      <a:r>
                        <a:rPr lang="en-US" sz="1100" b="1" dirty="0">
                          <a:solidFill>
                            <a:schemeClr val="tx1"/>
                          </a:solidFill>
                          <a:effectLst/>
                          <a:latin typeface="+mn-lt"/>
                          <a:cs typeface="+mn-cs"/>
                        </a:rPr>
                        <a:t> </a:t>
                      </a:r>
                      <a:endParaRPr lang="en-US" sz="1100" b="1" dirty="0">
                        <a:solidFill>
                          <a:schemeClr val="tx1"/>
                        </a:solidFill>
                        <a:effectLst/>
                        <a:latin typeface="+mn-lt"/>
                        <a:ea typeface="Calibri"/>
                        <a:cs typeface="+mn-cs"/>
                      </a:endParaRPr>
                    </a:p>
                  </a:txBody>
                  <a:tcPr marL="64636" marR="64636" marT="0" marB="0"/>
                </a:tc>
                <a:tc>
                  <a:txBody>
                    <a:bodyPr/>
                    <a:lstStyle/>
                    <a:p>
                      <a:pPr algn="ctr" rtl="0">
                        <a:lnSpc>
                          <a:spcPct val="100000"/>
                        </a:lnSpc>
                        <a:spcAft>
                          <a:spcPts val="0"/>
                        </a:spcAft>
                      </a:pPr>
                      <a:r>
                        <a:rPr lang="en-US" sz="1100" b="1" dirty="0">
                          <a:solidFill>
                            <a:schemeClr val="tx1"/>
                          </a:solidFill>
                          <a:effectLst/>
                          <a:latin typeface="+mn-lt"/>
                          <a:cs typeface="+mn-cs"/>
                        </a:rPr>
                        <a:t> </a:t>
                      </a:r>
                      <a:endParaRPr lang="en-US" sz="1100" b="1" dirty="0">
                        <a:solidFill>
                          <a:schemeClr val="tx1"/>
                        </a:solidFill>
                        <a:effectLst/>
                        <a:latin typeface="+mn-lt"/>
                        <a:ea typeface="Calibri"/>
                        <a:cs typeface="+mn-cs"/>
                      </a:endParaRPr>
                    </a:p>
                  </a:txBody>
                  <a:tcPr marL="64636" marR="64636" marT="0" marB="0"/>
                </a:tc>
                <a:tc>
                  <a:txBody>
                    <a:bodyPr/>
                    <a:lstStyle/>
                    <a:p>
                      <a:pPr algn="ctr" rtl="0">
                        <a:lnSpc>
                          <a:spcPct val="100000"/>
                        </a:lnSpc>
                        <a:spcAft>
                          <a:spcPts val="0"/>
                        </a:spcAft>
                      </a:pPr>
                      <a:r>
                        <a:rPr lang="en-US" sz="1100" b="1" dirty="0">
                          <a:solidFill>
                            <a:schemeClr val="tx1"/>
                          </a:solidFill>
                          <a:effectLst/>
                          <a:latin typeface="+mn-lt"/>
                          <a:cs typeface="+mn-cs"/>
                        </a:rPr>
                        <a:t> </a:t>
                      </a:r>
                      <a:endParaRPr lang="en-US" sz="1100" b="1" dirty="0">
                        <a:solidFill>
                          <a:schemeClr val="tx1"/>
                        </a:solidFill>
                        <a:effectLst/>
                        <a:latin typeface="+mn-lt"/>
                        <a:ea typeface="Calibri"/>
                        <a:cs typeface="+mn-cs"/>
                      </a:endParaRPr>
                    </a:p>
                  </a:txBody>
                  <a:tcPr marL="64636" marR="64636" marT="0" marB="0"/>
                </a:tc>
                <a:tc>
                  <a:txBody>
                    <a:bodyPr/>
                    <a:lstStyle/>
                    <a:p>
                      <a:pPr algn="ctr" rtl="0">
                        <a:lnSpc>
                          <a:spcPct val="100000"/>
                        </a:lnSpc>
                        <a:spcAft>
                          <a:spcPts val="0"/>
                        </a:spcAft>
                      </a:pPr>
                      <a:r>
                        <a:rPr lang="en-US" sz="1100" b="1" dirty="0">
                          <a:solidFill>
                            <a:schemeClr val="tx1"/>
                          </a:solidFill>
                          <a:effectLst/>
                          <a:latin typeface="+mn-lt"/>
                          <a:cs typeface="+mn-cs"/>
                        </a:rPr>
                        <a:t> </a:t>
                      </a:r>
                      <a:endParaRPr lang="en-US" sz="1100" b="1" dirty="0">
                        <a:solidFill>
                          <a:schemeClr val="tx1"/>
                        </a:solidFill>
                        <a:effectLst/>
                        <a:latin typeface="+mn-lt"/>
                        <a:ea typeface="Calibri"/>
                        <a:cs typeface="+mn-cs"/>
                      </a:endParaRPr>
                    </a:p>
                  </a:txBody>
                  <a:tcPr marL="64636" marR="64636" marT="0" marB="0"/>
                </a:tc>
              </a:tr>
              <a:tr h="209683">
                <a:tc>
                  <a:txBody>
                    <a:bodyPr/>
                    <a:lstStyle/>
                    <a:p>
                      <a:pPr marL="457200" algn="justLow" rtl="0">
                        <a:lnSpc>
                          <a:spcPct val="100000"/>
                        </a:lnSpc>
                        <a:spcAft>
                          <a:spcPts val="0"/>
                        </a:spcAft>
                      </a:pPr>
                      <a:r>
                        <a:rPr lang="en-US" sz="1100" b="1">
                          <a:solidFill>
                            <a:schemeClr val="tx1"/>
                          </a:solidFill>
                          <a:effectLst/>
                          <a:latin typeface="+mn-lt"/>
                          <a:cs typeface="+mn-cs"/>
                        </a:rPr>
                        <a:t>Persian</a:t>
                      </a:r>
                      <a:endParaRPr lang="en-US" sz="1100" b="1">
                        <a:solidFill>
                          <a:schemeClr val="tx1"/>
                        </a:solidFill>
                        <a:effectLst/>
                        <a:latin typeface="+mn-lt"/>
                        <a:ea typeface="Calibri"/>
                        <a:cs typeface="+mn-cs"/>
                      </a:endParaRPr>
                    </a:p>
                  </a:txBody>
                  <a:tcPr marL="64636" marR="64636" marT="0" marB="0"/>
                </a:tc>
                <a:tc>
                  <a:txBody>
                    <a:bodyPr/>
                    <a:lstStyle/>
                    <a:p>
                      <a:pPr algn="ctr" rtl="0">
                        <a:lnSpc>
                          <a:spcPct val="100000"/>
                        </a:lnSpc>
                        <a:spcAft>
                          <a:spcPts val="0"/>
                        </a:spcAft>
                      </a:pPr>
                      <a:r>
                        <a:rPr lang="en-US" sz="1100" b="1" dirty="0" smtClean="0">
                          <a:solidFill>
                            <a:schemeClr val="tx1"/>
                          </a:solidFill>
                          <a:effectLst/>
                          <a:latin typeface="+mn-lt"/>
                          <a:cs typeface="+mn-cs"/>
                        </a:rPr>
                        <a:t>283 (36.6)</a:t>
                      </a:r>
                      <a:endParaRPr lang="en-US" sz="1100" b="1" dirty="0">
                        <a:solidFill>
                          <a:schemeClr val="tx1"/>
                        </a:solidFill>
                        <a:effectLst/>
                        <a:latin typeface="+mn-lt"/>
                        <a:ea typeface="Calibri"/>
                        <a:cs typeface="+mn-cs"/>
                      </a:endParaRPr>
                    </a:p>
                  </a:txBody>
                  <a:tcPr marL="64636" marR="64636" marT="0" marB="0"/>
                </a:tc>
                <a:tc>
                  <a:txBody>
                    <a:bodyPr/>
                    <a:lstStyle/>
                    <a:p>
                      <a:pPr algn="ctr" rtl="0">
                        <a:lnSpc>
                          <a:spcPct val="100000"/>
                        </a:lnSpc>
                        <a:spcAft>
                          <a:spcPts val="0"/>
                        </a:spcAft>
                      </a:pPr>
                      <a:r>
                        <a:rPr lang="en-US" sz="1100" b="1" dirty="0" smtClean="0">
                          <a:solidFill>
                            <a:schemeClr val="tx1"/>
                          </a:solidFill>
                          <a:effectLst/>
                          <a:latin typeface="+mn-lt"/>
                          <a:cs typeface="+mn-cs"/>
                        </a:rPr>
                        <a:t>490 (63.4)</a:t>
                      </a:r>
                      <a:endParaRPr lang="en-US" sz="1100" b="1" dirty="0">
                        <a:solidFill>
                          <a:schemeClr val="tx1"/>
                        </a:solidFill>
                        <a:effectLst/>
                        <a:latin typeface="+mn-lt"/>
                        <a:ea typeface="Calibri"/>
                        <a:cs typeface="+mn-cs"/>
                      </a:endParaRPr>
                    </a:p>
                  </a:txBody>
                  <a:tcPr marL="64636" marR="64636" marT="0" marB="0"/>
                </a:tc>
                <a:tc>
                  <a:txBody>
                    <a:bodyPr/>
                    <a:lstStyle/>
                    <a:p>
                      <a:pPr algn="ctr" rtl="0">
                        <a:lnSpc>
                          <a:spcPct val="100000"/>
                        </a:lnSpc>
                        <a:spcAft>
                          <a:spcPts val="0"/>
                        </a:spcAft>
                      </a:pPr>
                      <a:r>
                        <a:rPr lang="en-US" sz="1100" b="1" dirty="0" smtClean="0">
                          <a:solidFill>
                            <a:schemeClr val="tx1"/>
                          </a:solidFill>
                          <a:effectLst/>
                          <a:latin typeface="+mn-lt"/>
                          <a:cs typeface="+mn-cs"/>
                        </a:rPr>
                        <a:t>22(2.8)</a:t>
                      </a:r>
                      <a:endParaRPr lang="en-US" sz="1100" b="1" dirty="0">
                        <a:solidFill>
                          <a:schemeClr val="tx1"/>
                        </a:solidFill>
                        <a:effectLst/>
                        <a:latin typeface="+mn-lt"/>
                        <a:ea typeface="Calibri"/>
                        <a:cs typeface="+mn-cs"/>
                      </a:endParaRPr>
                    </a:p>
                  </a:txBody>
                  <a:tcPr marL="64636" marR="64636" marT="0" marB="0"/>
                </a:tc>
                <a:tc>
                  <a:txBody>
                    <a:bodyPr/>
                    <a:lstStyle/>
                    <a:p>
                      <a:pPr algn="ctr" rtl="0">
                        <a:lnSpc>
                          <a:spcPct val="100000"/>
                        </a:lnSpc>
                        <a:spcAft>
                          <a:spcPts val="0"/>
                        </a:spcAft>
                      </a:pPr>
                      <a:r>
                        <a:rPr lang="en-US" sz="1100" b="1" dirty="0" smtClean="0">
                          <a:solidFill>
                            <a:schemeClr val="tx1"/>
                          </a:solidFill>
                          <a:effectLst/>
                          <a:latin typeface="+mn-lt"/>
                          <a:cs typeface="+mn-cs"/>
                        </a:rPr>
                        <a:t>751(97.2)</a:t>
                      </a:r>
                      <a:endParaRPr lang="en-US" sz="1100" b="1" dirty="0">
                        <a:solidFill>
                          <a:schemeClr val="tx1"/>
                        </a:solidFill>
                        <a:effectLst/>
                        <a:latin typeface="+mn-lt"/>
                        <a:ea typeface="Calibri"/>
                        <a:cs typeface="+mn-cs"/>
                      </a:endParaRPr>
                    </a:p>
                  </a:txBody>
                  <a:tcPr marL="64636" marR="64636" marT="0" marB="0"/>
                </a:tc>
              </a:tr>
              <a:tr h="209683">
                <a:tc>
                  <a:txBody>
                    <a:bodyPr/>
                    <a:lstStyle/>
                    <a:p>
                      <a:pPr marL="457200" algn="justLow" rtl="0">
                        <a:lnSpc>
                          <a:spcPct val="100000"/>
                        </a:lnSpc>
                        <a:spcAft>
                          <a:spcPts val="0"/>
                        </a:spcAft>
                      </a:pPr>
                      <a:r>
                        <a:rPr lang="en-US" sz="1100" b="1" dirty="0">
                          <a:solidFill>
                            <a:schemeClr val="tx1"/>
                          </a:solidFill>
                          <a:effectLst/>
                          <a:latin typeface="+mn-lt"/>
                          <a:cs typeface="+mn-cs"/>
                        </a:rPr>
                        <a:t>English</a:t>
                      </a:r>
                      <a:endParaRPr lang="en-US" sz="1100" b="1" dirty="0">
                        <a:solidFill>
                          <a:schemeClr val="tx1"/>
                        </a:solidFill>
                        <a:effectLst/>
                        <a:latin typeface="+mn-lt"/>
                        <a:ea typeface="Calibri"/>
                        <a:cs typeface="+mn-cs"/>
                      </a:endParaRPr>
                    </a:p>
                  </a:txBody>
                  <a:tcPr marL="64636" marR="64636" marT="0" marB="0"/>
                </a:tc>
                <a:tc>
                  <a:txBody>
                    <a:bodyPr/>
                    <a:lstStyle/>
                    <a:p>
                      <a:pPr algn="ctr" rtl="0">
                        <a:lnSpc>
                          <a:spcPct val="100000"/>
                        </a:lnSpc>
                        <a:spcAft>
                          <a:spcPts val="0"/>
                        </a:spcAft>
                      </a:pPr>
                      <a:r>
                        <a:rPr lang="en-US" sz="1100" b="1" dirty="0" smtClean="0">
                          <a:solidFill>
                            <a:schemeClr val="tx1"/>
                          </a:solidFill>
                          <a:effectLst/>
                          <a:latin typeface="+mn-lt"/>
                          <a:cs typeface="+mn-cs"/>
                        </a:rPr>
                        <a:t>311(45.3)</a:t>
                      </a:r>
                      <a:endParaRPr lang="en-US" sz="1100" b="1" dirty="0">
                        <a:solidFill>
                          <a:schemeClr val="tx1"/>
                        </a:solidFill>
                        <a:effectLst/>
                        <a:latin typeface="+mn-lt"/>
                        <a:ea typeface="Calibri"/>
                        <a:cs typeface="+mn-cs"/>
                      </a:endParaRPr>
                    </a:p>
                  </a:txBody>
                  <a:tcPr marL="64636" marR="64636" marT="0" marB="0"/>
                </a:tc>
                <a:tc>
                  <a:txBody>
                    <a:bodyPr/>
                    <a:lstStyle/>
                    <a:p>
                      <a:pPr algn="ctr" rtl="0">
                        <a:lnSpc>
                          <a:spcPct val="100000"/>
                        </a:lnSpc>
                        <a:spcAft>
                          <a:spcPts val="0"/>
                        </a:spcAft>
                      </a:pPr>
                      <a:r>
                        <a:rPr lang="en-US" sz="1100" b="1" dirty="0" smtClean="0">
                          <a:solidFill>
                            <a:schemeClr val="tx1"/>
                          </a:solidFill>
                          <a:effectLst/>
                          <a:latin typeface="+mn-lt"/>
                          <a:cs typeface="+mn-cs"/>
                        </a:rPr>
                        <a:t>376 (54.4)</a:t>
                      </a:r>
                      <a:endParaRPr lang="en-US" sz="1100" b="1" dirty="0">
                        <a:solidFill>
                          <a:schemeClr val="tx1"/>
                        </a:solidFill>
                        <a:effectLst/>
                        <a:latin typeface="+mn-lt"/>
                        <a:ea typeface="Calibri"/>
                        <a:cs typeface="+mn-cs"/>
                      </a:endParaRPr>
                    </a:p>
                  </a:txBody>
                  <a:tcPr marL="64636" marR="64636" marT="0" marB="0"/>
                </a:tc>
                <a:tc>
                  <a:txBody>
                    <a:bodyPr/>
                    <a:lstStyle/>
                    <a:p>
                      <a:pPr algn="ctr" rtl="0">
                        <a:lnSpc>
                          <a:spcPct val="100000"/>
                        </a:lnSpc>
                        <a:spcAft>
                          <a:spcPts val="0"/>
                        </a:spcAft>
                      </a:pPr>
                      <a:r>
                        <a:rPr lang="en-US" sz="1100" b="1" dirty="0" smtClean="0">
                          <a:solidFill>
                            <a:schemeClr val="tx1"/>
                          </a:solidFill>
                          <a:effectLst/>
                          <a:latin typeface="+mn-lt"/>
                          <a:cs typeface="+mn-cs"/>
                        </a:rPr>
                        <a:t>319(46.4)</a:t>
                      </a:r>
                      <a:endParaRPr lang="en-US" sz="1100" b="1" dirty="0">
                        <a:solidFill>
                          <a:schemeClr val="tx1"/>
                        </a:solidFill>
                        <a:effectLst/>
                        <a:latin typeface="+mn-lt"/>
                        <a:ea typeface="Calibri"/>
                        <a:cs typeface="+mn-cs"/>
                      </a:endParaRPr>
                    </a:p>
                  </a:txBody>
                  <a:tcPr marL="64636" marR="64636" marT="0" marB="0"/>
                </a:tc>
                <a:tc>
                  <a:txBody>
                    <a:bodyPr/>
                    <a:lstStyle/>
                    <a:p>
                      <a:pPr algn="ctr" rtl="0">
                        <a:lnSpc>
                          <a:spcPct val="100000"/>
                        </a:lnSpc>
                        <a:spcAft>
                          <a:spcPts val="0"/>
                        </a:spcAft>
                      </a:pPr>
                      <a:r>
                        <a:rPr lang="en-US" sz="1100" b="1" dirty="0" smtClean="0">
                          <a:solidFill>
                            <a:schemeClr val="tx1"/>
                          </a:solidFill>
                          <a:effectLst/>
                          <a:latin typeface="+mn-lt"/>
                          <a:cs typeface="+mn-cs"/>
                        </a:rPr>
                        <a:t>368 (53.6)</a:t>
                      </a:r>
                      <a:endParaRPr lang="en-US" sz="1100" b="1" dirty="0">
                        <a:solidFill>
                          <a:schemeClr val="tx1"/>
                        </a:solidFill>
                        <a:effectLst/>
                        <a:latin typeface="+mn-lt"/>
                        <a:ea typeface="Calibri"/>
                        <a:cs typeface="+mn-cs"/>
                      </a:endParaRPr>
                    </a:p>
                  </a:txBody>
                  <a:tcPr marL="64636" marR="64636" marT="0" marB="0"/>
                </a:tc>
              </a:tr>
              <a:tr h="251460">
                <a:tc>
                  <a:txBody>
                    <a:bodyPr/>
                    <a:lstStyle/>
                    <a:p>
                      <a:pPr marL="457200" marR="0" indent="0" algn="justLow" defTabSz="914400" rtl="0" eaLnBrk="1" fontAlgn="auto" latinLnBrk="0" hangingPunct="1">
                        <a:lnSpc>
                          <a:spcPct val="150000"/>
                        </a:lnSpc>
                        <a:spcBef>
                          <a:spcPts val="0"/>
                        </a:spcBef>
                        <a:spcAft>
                          <a:spcPts val="0"/>
                        </a:spcAft>
                        <a:buClrTx/>
                        <a:buSzTx/>
                        <a:buFontTx/>
                        <a:buNone/>
                        <a:tabLst/>
                        <a:defRPr/>
                      </a:pPr>
                      <a:r>
                        <a:rPr lang="en-US" sz="1000" b="1" dirty="0" smtClean="0">
                          <a:solidFill>
                            <a:schemeClr val="tx1"/>
                          </a:solidFill>
                          <a:effectLst/>
                          <a:latin typeface="+mn-lt"/>
                          <a:ea typeface="Calibri"/>
                          <a:cs typeface="+mn-cs"/>
                        </a:rPr>
                        <a:t>P-value</a:t>
                      </a:r>
                    </a:p>
                  </a:txBody>
                  <a:tcPr marL="64636" marR="64636" marT="0" marB="0"/>
                </a:tc>
                <a:tc gridSpan="2">
                  <a:txBody>
                    <a:bodyPr/>
                    <a:lstStyle/>
                    <a:p>
                      <a:pPr algn="ctr" rtl="0">
                        <a:lnSpc>
                          <a:spcPct val="150000"/>
                        </a:lnSpc>
                        <a:spcAft>
                          <a:spcPts val="0"/>
                        </a:spcAft>
                      </a:pPr>
                      <a:r>
                        <a:rPr lang="en-US" sz="1100" b="1" dirty="0" smtClean="0">
                          <a:solidFill>
                            <a:schemeClr val="tx1"/>
                          </a:solidFill>
                          <a:effectLst/>
                          <a:latin typeface="+mn-lt"/>
                          <a:ea typeface="Calibri"/>
                          <a:cs typeface="+mn-cs"/>
                        </a:rPr>
                        <a:t>p&lt;0.001</a:t>
                      </a:r>
                      <a:endParaRPr lang="en-US" sz="1100" b="1" dirty="0">
                        <a:solidFill>
                          <a:schemeClr val="tx1"/>
                        </a:solidFill>
                        <a:effectLst/>
                        <a:latin typeface="+mn-lt"/>
                        <a:ea typeface="Calibri"/>
                        <a:cs typeface="+mn-cs"/>
                      </a:endParaRPr>
                    </a:p>
                  </a:txBody>
                  <a:tcPr marL="64636" marR="64636" marT="0" marB="0"/>
                </a:tc>
                <a:tc hMerge="1">
                  <a:txBody>
                    <a:bodyPr/>
                    <a:lstStyle/>
                    <a:p>
                      <a:pPr algn="ctr" rtl="0">
                        <a:lnSpc>
                          <a:spcPct val="150000"/>
                        </a:lnSpc>
                        <a:spcAft>
                          <a:spcPts val="0"/>
                        </a:spcAft>
                      </a:pPr>
                      <a:endParaRPr lang="en-US" sz="1000" b="1" dirty="0">
                        <a:solidFill>
                          <a:schemeClr val="tx1"/>
                        </a:solidFill>
                        <a:effectLst/>
                        <a:latin typeface="Calibri"/>
                        <a:ea typeface="Calibri"/>
                        <a:cs typeface="Arial"/>
                      </a:endParaRPr>
                    </a:p>
                  </a:txBody>
                  <a:tcPr marL="64636" marR="64636" marT="0" marB="0"/>
                </a:tc>
                <a:tc gridSpan="2">
                  <a:txBody>
                    <a:bodyPr/>
                    <a:lstStyle/>
                    <a:p>
                      <a:pPr algn="ctr" rtl="0">
                        <a:lnSpc>
                          <a:spcPct val="150000"/>
                        </a:lnSpc>
                        <a:spcAft>
                          <a:spcPts val="0"/>
                        </a:spcAft>
                      </a:pPr>
                      <a:r>
                        <a:rPr lang="en-US" sz="1100" b="1" dirty="0" smtClean="0">
                          <a:solidFill>
                            <a:schemeClr val="tx1"/>
                          </a:solidFill>
                          <a:effectLst/>
                          <a:latin typeface="+mn-lt"/>
                          <a:ea typeface="Calibri"/>
                          <a:cs typeface="+mn-cs"/>
                        </a:rPr>
                        <a:t>p&lt;0.001</a:t>
                      </a:r>
                    </a:p>
                  </a:txBody>
                  <a:tcPr marL="64636" marR="64636" marT="0" marB="0"/>
                </a:tc>
                <a:tc hMerge="1">
                  <a:txBody>
                    <a:bodyPr/>
                    <a:lstStyle/>
                    <a:p>
                      <a:pPr algn="ctr" rtl="0">
                        <a:lnSpc>
                          <a:spcPct val="150000"/>
                        </a:lnSpc>
                        <a:spcAft>
                          <a:spcPts val="0"/>
                        </a:spcAft>
                      </a:pPr>
                      <a:endParaRPr lang="en-US" sz="1000" b="1" dirty="0">
                        <a:solidFill>
                          <a:schemeClr val="tx1"/>
                        </a:solidFill>
                        <a:effectLst/>
                        <a:latin typeface="Calibri"/>
                        <a:ea typeface="Calibri"/>
                        <a:cs typeface="Arial"/>
                      </a:endParaRPr>
                    </a:p>
                  </a:txBody>
                  <a:tcPr marL="64636" marR="64636" marT="0" marB="0"/>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1"/>
          <p:cNvSpPr>
            <a:spLocks noGrp="1"/>
          </p:cNvSpPr>
          <p:nvPr>
            <p:ph type="sldNum" sz="quarter" idx="12"/>
          </p:nvPr>
        </p:nvSpPr>
        <p:spPr>
          <a:noFill/>
          <a:ln>
            <a:miter lim="800000"/>
            <a:headEnd/>
            <a:tailEnd/>
          </a:ln>
        </p:spPr>
        <p:txBody>
          <a:bodyPr/>
          <a:lstStyle/>
          <a:p>
            <a:fld id="{15E84B6B-06F2-4AFA-A6A2-5162BB489266}" type="slidenum">
              <a:rPr lang="en-US" altLang="fa-IR" smtClean="0"/>
              <a:pPr/>
              <a:t>16</a:t>
            </a:fld>
            <a:endParaRPr lang="en-US" altLang="fa-IR" smtClean="0">
              <a:solidFill>
                <a:schemeClr val="bg2"/>
              </a:solidFill>
            </a:endParaRPr>
          </a:p>
        </p:txBody>
      </p:sp>
      <p:sp>
        <p:nvSpPr>
          <p:cNvPr id="3" name="TextBox 2"/>
          <p:cNvSpPr txBox="1"/>
          <p:nvPr/>
        </p:nvSpPr>
        <p:spPr>
          <a:xfrm>
            <a:off x="1035050" y="457200"/>
            <a:ext cx="7772400" cy="233362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lnSpc>
                <a:spcPct val="150000"/>
              </a:lnSpc>
              <a:defRPr/>
            </a:pPr>
            <a:r>
              <a:rPr lang="en-US" sz="2800" b="1" dirty="0"/>
              <a:t> </a:t>
            </a:r>
            <a:r>
              <a:rPr lang="en-US" b="1" dirty="0"/>
              <a:t>Articles published in </a:t>
            </a:r>
            <a:r>
              <a:rPr lang="en-US" b="1" dirty="0">
                <a:solidFill>
                  <a:srgbClr val="FF0000"/>
                </a:solidFill>
              </a:rPr>
              <a:t>English</a:t>
            </a:r>
            <a:r>
              <a:rPr lang="en-US" b="1" dirty="0"/>
              <a:t> journals and journals indexed in </a:t>
            </a:r>
            <a:r>
              <a:rPr lang="en-US" b="1" dirty="0">
                <a:solidFill>
                  <a:srgbClr val="FF0000"/>
                </a:solidFill>
              </a:rPr>
              <a:t>ISI and Medline/PubMed </a:t>
            </a:r>
            <a:r>
              <a:rPr lang="en-US" b="1" dirty="0"/>
              <a:t>databases reported </a:t>
            </a:r>
            <a:r>
              <a:rPr lang="en-US" b="1" dirty="0">
                <a:solidFill>
                  <a:srgbClr val="FF0000"/>
                </a:solidFill>
              </a:rPr>
              <a:t>ethics committee approval, financial support</a:t>
            </a:r>
            <a:r>
              <a:rPr lang="en-US" b="1" dirty="0"/>
              <a:t>, and </a:t>
            </a:r>
            <a:r>
              <a:rPr lang="en-US" b="1" dirty="0">
                <a:solidFill>
                  <a:srgbClr val="FF0000"/>
                </a:solidFill>
              </a:rPr>
              <a:t>conflict of interest</a:t>
            </a:r>
            <a:r>
              <a:rPr lang="en-US" b="1" dirty="0"/>
              <a:t> significantly better than Persian journals</a:t>
            </a:r>
          </a:p>
        </p:txBody>
      </p:sp>
      <p:sp>
        <p:nvSpPr>
          <p:cNvPr id="4" name="TextBox 3"/>
          <p:cNvSpPr txBox="1"/>
          <p:nvPr/>
        </p:nvSpPr>
        <p:spPr>
          <a:xfrm>
            <a:off x="1003300" y="4340225"/>
            <a:ext cx="7772400" cy="1954213"/>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lnSpc>
                <a:spcPct val="150000"/>
              </a:lnSpc>
              <a:defRPr/>
            </a:pPr>
            <a:r>
              <a:rPr lang="en-US" sz="2800" kern="0" dirty="0">
                <a:solidFill>
                  <a:schemeClr val="tx1"/>
                </a:solidFill>
              </a:rPr>
              <a:t>May be due to more strictness of English language journals than the Persian language and because of their competition with international databases. </a:t>
            </a:r>
          </a:p>
        </p:txBody>
      </p:sp>
      <p:sp>
        <p:nvSpPr>
          <p:cNvPr id="7" name="Down Arrow 6"/>
          <p:cNvSpPr/>
          <p:nvPr/>
        </p:nvSpPr>
        <p:spPr bwMode="auto">
          <a:xfrm>
            <a:off x="4445000" y="3048000"/>
            <a:ext cx="914400" cy="1066800"/>
          </a:xfrm>
          <a:prstGeom prst="downArrow">
            <a:avLst/>
          </a:prstGeom>
          <a:ln>
            <a:headEnd type="none" w="med" len="med"/>
            <a:tailEnd type="none" w="med" len="med"/>
          </a:ln>
          <a:extLst/>
        </p:spPr>
        <p:style>
          <a:lnRef idx="2">
            <a:schemeClr val="accent2">
              <a:shade val="50000"/>
            </a:schemeClr>
          </a:lnRef>
          <a:fillRef idx="1">
            <a:schemeClr val="accent2"/>
          </a:fillRef>
          <a:effectRef idx="0">
            <a:schemeClr val="accent2"/>
          </a:effectRef>
          <a:fontRef idx="minor">
            <a:schemeClr val="lt1"/>
          </a:fontRef>
        </p:style>
        <p:txBody>
          <a:bodyPr/>
          <a:lstStyle/>
          <a:p>
            <a:pPr>
              <a:defRPr/>
            </a:pP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ircle(in)">
                                      <p:cBhvr>
                                        <p:cTn id="14" dur="2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1000"/>
                                        <p:tgtEl>
                                          <p:spTgt spid="4">
                                            <p:txEl>
                                              <p:pRg st="0" end="0"/>
                                            </p:txEl>
                                          </p:spTgt>
                                        </p:tgtEl>
                                      </p:cBhvr>
                                    </p:animEffect>
                                    <p:anim calcmode="lin" valueType="num">
                                      <p:cBhvr>
                                        <p:cTn id="2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1"/>
          <p:cNvSpPr>
            <a:spLocks noGrp="1"/>
          </p:cNvSpPr>
          <p:nvPr>
            <p:ph type="sldNum" sz="quarter" idx="12"/>
          </p:nvPr>
        </p:nvSpPr>
        <p:spPr>
          <a:noFill/>
          <a:ln>
            <a:miter lim="800000"/>
            <a:headEnd/>
            <a:tailEnd/>
          </a:ln>
        </p:spPr>
        <p:txBody>
          <a:bodyPr/>
          <a:lstStyle/>
          <a:p>
            <a:fld id="{9652FEB0-19B7-4F3F-8D0C-E975B7BA9110}" type="slidenum">
              <a:rPr lang="en-US" altLang="fa-IR" smtClean="0"/>
              <a:pPr/>
              <a:t>17</a:t>
            </a:fld>
            <a:endParaRPr lang="en-US" altLang="fa-IR" smtClean="0">
              <a:solidFill>
                <a:schemeClr val="bg2"/>
              </a:solidFill>
            </a:endParaRPr>
          </a:p>
        </p:txBody>
      </p:sp>
      <p:sp>
        <p:nvSpPr>
          <p:cNvPr id="3" name="TextBox 2"/>
          <p:cNvSpPr txBox="1"/>
          <p:nvPr/>
        </p:nvSpPr>
        <p:spPr>
          <a:xfrm>
            <a:off x="914400" y="990600"/>
            <a:ext cx="7772400" cy="138430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800" b="1" kern="0" dirty="0">
                <a:solidFill>
                  <a:srgbClr val="FF0000"/>
                </a:solidFill>
              </a:rPr>
              <a:t>Ethics committee approval </a:t>
            </a:r>
            <a:r>
              <a:rPr lang="en-US" sz="2800" kern="0" dirty="0">
                <a:solidFill>
                  <a:schemeClr val="tx1"/>
                </a:solidFill>
              </a:rPr>
              <a:t>and </a:t>
            </a:r>
            <a:r>
              <a:rPr lang="en-US" sz="2800" b="1" kern="0" dirty="0">
                <a:solidFill>
                  <a:srgbClr val="FF0000"/>
                </a:solidFill>
              </a:rPr>
              <a:t>informed consent </a:t>
            </a:r>
            <a:r>
              <a:rPr lang="en-US" sz="2800" kern="0" dirty="0">
                <a:solidFill>
                  <a:schemeClr val="tx1"/>
                </a:solidFill>
              </a:rPr>
              <a:t>were better reported in</a:t>
            </a:r>
            <a:r>
              <a:rPr lang="en-US" sz="2800" b="1" kern="0" dirty="0">
                <a:solidFill>
                  <a:schemeClr val="tx1"/>
                </a:solidFill>
              </a:rPr>
              <a:t> </a:t>
            </a:r>
            <a:r>
              <a:rPr lang="en-US" sz="2800" b="1" kern="0" dirty="0">
                <a:solidFill>
                  <a:srgbClr val="FF0000"/>
                </a:solidFill>
              </a:rPr>
              <a:t>interventional</a:t>
            </a:r>
            <a:r>
              <a:rPr lang="en-US" sz="2800" b="1" kern="0" dirty="0">
                <a:solidFill>
                  <a:schemeClr val="tx1"/>
                </a:solidFill>
              </a:rPr>
              <a:t> </a:t>
            </a:r>
            <a:r>
              <a:rPr lang="en-US" sz="2800" kern="0" dirty="0">
                <a:solidFill>
                  <a:schemeClr val="tx1"/>
                </a:solidFill>
              </a:rPr>
              <a:t>than observational studies</a:t>
            </a:r>
            <a:endParaRPr lang="en-US" sz="2800" b="1" dirty="0"/>
          </a:p>
        </p:txBody>
      </p:sp>
      <p:sp>
        <p:nvSpPr>
          <p:cNvPr id="4" name="TextBox 3"/>
          <p:cNvSpPr txBox="1"/>
          <p:nvPr/>
        </p:nvSpPr>
        <p:spPr>
          <a:xfrm>
            <a:off x="1009650" y="3733800"/>
            <a:ext cx="7772400" cy="2246313"/>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800" kern="0" dirty="0">
                <a:solidFill>
                  <a:schemeClr val="tx1"/>
                </a:solidFill>
              </a:rPr>
              <a:t>Might have resulted from recent attention of Publication Commission of the Iranian Ministry of Health and Medical Education as well as journals’ editors in registration and publication of interventional studies. </a:t>
            </a:r>
          </a:p>
        </p:txBody>
      </p:sp>
      <p:sp>
        <p:nvSpPr>
          <p:cNvPr id="5" name="Down Arrow 4"/>
          <p:cNvSpPr/>
          <p:nvPr/>
        </p:nvSpPr>
        <p:spPr bwMode="auto">
          <a:xfrm>
            <a:off x="4495800" y="2554288"/>
            <a:ext cx="609600" cy="914400"/>
          </a:xfrm>
          <a:prstGeom prst="downArrow">
            <a:avLst/>
          </a:prstGeom>
          <a:ln>
            <a:headEnd type="none" w="med" len="med"/>
            <a:tailEnd type="none" w="med" len="med"/>
          </a:ln>
          <a:extLst/>
        </p:spPr>
        <p:style>
          <a:lnRef idx="2">
            <a:schemeClr val="accent2">
              <a:shade val="50000"/>
            </a:schemeClr>
          </a:lnRef>
          <a:fillRef idx="1">
            <a:schemeClr val="accent2"/>
          </a:fillRef>
          <a:effectRef idx="0">
            <a:schemeClr val="accent2"/>
          </a:effectRef>
          <a:fontRef idx="minor">
            <a:schemeClr val="lt1"/>
          </a:fontRef>
        </p:style>
        <p:txBody>
          <a:bodyPr/>
          <a:lstStyle/>
          <a:p>
            <a:pPr>
              <a:defRPr/>
            </a:pP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ircle(in)">
                                      <p:cBhvr>
                                        <p:cTn id="1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1"/>
          <p:cNvSpPr>
            <a:spLocks noGrp="1"/>
          </p:cNvSpPr>
          <p:nvPr>
            <p:ph type="sldNum" sz="quarter" idx="12"/>
          </p:nvPr>
        </p:nvSpPr>
        <p:spPr>
          <a:noFill/>
          <a:ln>
            <a:miter lim="800000"/>
            <a:headEnd/>
            <a:tailEnd/>
          </a:ln>
        </p:spPr>
        <p:txBody>
          <a:bodyPr/>
          <a:lstStyle/>
          <a:p>
            <a:fld id="{33DDEFCB-5161-4EAE-B671-368013729C2F}" type="slidenum">
              <a:rPr lang="en-US" altLang="fa-IR" smtClean="0"/>
              <a:pPr/>
              <a:t>18</a:t>
            </a:fld>
            <a:endParaRPr lang="en-US" altLang="fa-IR" smtClean="0">
              <a:solidFill>
                <a:schemeClr val="bg2"/>
              </a:solidFill>
            </a:endParaRPr>
          </a:p>
        </p:txBody>
      </p:sp>
      <p:sp>
        <p:nvSpPr>
          <p:cNvPr id="3" name="TextBox 2"/>
          <p:cNvSpPr txBox="1"/>
          <p:nvPr/>
        </p:nvSpPr>
        <p:spPr>
          <a:xfrm>
            <a:off x="914400" y="990600"/>
            <a:ext cx="7772400" cy="138430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800" b="1" kern="0" dirty="0">
                <a:solidFill>
                  <a:srgbClr val="FF0000"/>
                </a:solidFill>
              </a:rPr>
              <a:t> </a:t>
            </a:r>
            <a:r>
              <a:rPr lang="en-US" sz="2800" b="1" kern="0" dirty="0">
                <a:solidFill>
                  <a:schemeClr val="tx1"/>
                </a:solidFill>
              </a:rPr>
              <a:t>The </a:t>
            </a:r>
            <a:r>
              <a:rPr lang="en-US" sz="2800" b="1" kern="0" dirty="0">
                <a:solidFill>
                  <a:srgbClr val="FF0000"/>
                </a:solidFill>
              </a:rPr>
              <a:t>location of study</a:t>
            </a:r>
            <a:r>
              <a:rPr lang="en-US" sz="2800" b="1" kern="0" dirty="0">
                <a:solidFill>
                  <a:schemeClr val="tx1"/>
                </a:solidFill>
              </a:rPr>
              <a:t> was associated with the </a:t>
            </a:r>
            <a:r>
              <a:rPr lang="en-US" sz="2800" b="1" dirty="0">
                <a:solidFill>
                  <a:srgbClr val="FF0000"/>
                </a:solidFill>
              </a:rPr>
              <a:t>ethics committee approval </a:t>
            </a:r>
            <a:r>
              <a:rPr lang="en-US" sz="2800" b="1" dirty="0">
                <a:solidFill>
                  <a:schemeClr val="tx1"/>
                </a:solidFill>
              </a:rPr>
              <a:t>and </a:t>
            </a:r>
            <a:r>
              <a:rPr lang="en-US" sz="2800" b="1" dirty="0">
                <a:solidFill>
                  <a:srgbClr val="FF0000"/>
                </a:solidFill>
              </a:rPr>
              <a:t>conflict of interest </a:t>
            </a:r>
            <a:r>
              <a:rPr lang="en-US" sz="2800" b="1" kern="0" dirty="0">
                <a:solidFill>
                  <a:schemeClr val="tx1"/>
                </a:solidFill>
              </a:rPr>
              <a:t>documentation rate </a:t>
            </a:r>
            <a:endParaRPr lang="en-US" sz="2800" b="1" dirty="0">
              <a:solidFill>
                <a:schemeClr val="tx1"/>
              </a:solidFill>
            </a:endParaRPr>
          </a:p>
        </p:txBody>
      </p:sp>
      <p:sp>
        <p:nvSpPr>
          <p:cNvPr id="4" name="TextBox 3"/>
          <p:cNvSpPr txBox="1"/>
          <p:nvPr/>
        </p:nvSpPr>
        <p:spPr>
          <a:xfrm>
            <a:off x="1009650" y="3733800"/>
            <a:ext cx="7772400" cy="138430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800" dirty="0"/>
              <a:t>This may suggest a lack of education among Iranian authors and less attention to this issue in Iranian journals.</a:t>
            </a:r>
          </a:p>
        </p:txBody>
      </p:sp>
      <p:sp>
        <p:nvSpPr>
          <p:cNvPr id="5" name="Down Arrow 4"/>
          <p:cNvSpPr/>
          <p:nvPr/>
        </p:nvSpPr>
        <p:spPr bwMode="auto">
          <a:xfrm>
            <a:off x="4495800" y="2590800"/>
            <a:ext cx="609600" cy="914400"/>
          </a:xfrm>
          <a:prstGeom prst="downArrow">
            <a:avLst/>
          </a:prstGeom>
          <a:ln>
            <a:headEnd type="none" w="med" len="med"/>
            <a:tailEnd type="none" w="med" len="med"/>
          </a:ln>
          <a:extLst/>
        </p:spPr>
        <p:style>
          <a:lnRef idx="2">
            <a:schemeClr val="accent2">
              <a:shade val="50000"/>
            </a:schemeClr>
          </a:lnRef>
          <a:fillRef idx="1">
            <a:schemeClr val="accent2"/>
          </a:fillRef>
          <a:effectRef idx="0">
            <a:schemeClr val="accent2"/>
          </a:effectRef>
          <a:fontRef idx="minor">
            <a:schemeClr val="lt1"/>
          </a:fontRef>
        </p:style>
        <p:txBody>
          <a:bodyPr/>
          <a:lstStyle/>
          <a:p>
            <a:pPr>
              <a:defRPr/>
            </a:pP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ircle(in)">
                                      <p:cBhvr>
                                        <p:cTn id="1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1"/>
          <p:cNvSpPr>
            <a:spLocks noGrp="1"/>
          </p:cNvSpPr>
          <p:nvPr>
            <p:ph type="sldNum" sz="quarter" idx="12"/>
          </p:nvPr>
        </p:nvSpPr>
        <p:spPr>
          <a:noFill/>
          <a:ln>
            <a:miter lim="800000"/>
            <a:headEnd/>
            <a:tailEnd/>
          </a:ln>
        </p:spPr>
        <p:txBody>
          <a:bodyPr/>
          <a:lstStyle/>
          <a:p>
            <a:fld id="{9E71B736-6CE3-48F3-BB5C-7A6FFFBF84AE}" type="slidenum">
              <a:rPr lang="en-US" altLang="fa-IR" smtClean="0"/>
              <a:pPr/>
              <a:t>19</a:t>
            </a:fld>
            <a:endParaRPr lang="en-US" altLang="fa-IR" smtClean="0">
              <a:solidFill>
                <a:schemeClr val="bg2"/>
              </a:solidFill>
            </a:endParaRPr>
          </a:p>
        </p:txBody>
      </p:sp>
      <p:sp>
        <p:nvSpPr>
          <p:cNvPr id="3" name="TextBox 2"/>
          <p:cNvSpPr txBox="1"/>
          <p:nvPr/>
        </p:nvSpPr>
        <p:spPr>
          <a:xfrm>
            <a:off x="914400" y="990600"/>
            <a:ext cx="7772400" cy="181610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800" b="1" kern="0" dirty="0">
                <a:solidFill>
                  <a:srgbClr val="FF0000"/>
                </a:solidFill>
              </a:rPr>
              <a:t> </a:t>
            </a:r>
            <a:r>
              <a:rPr lang="en-US" sz="2800" b="1" kern="0" dirty="0">
                <a:solidFill>
                  <a:schemeClr val="tx1"/>
                </a:solidFill>
              </a:rPr>
              <a:t>There was a significant association between </a:t>
            </a:r>
            <a:r>
              <a:rPr lang="en-US" sz="2800" b="1" dirty="0">
                <a:solidFill>
                  <a:srgbClr val="FF0000"/>
                </a:solidFill>
              </a:rPr>
              <a:t>ethics committee approval, financial support</a:t>
            </a:r>
            <a:r>
              <a:rPr lang="en-US" sz="2800" b="1" dirty="0"/>
              <a:t>, and </a:t>
            </a:r>
            <a:r>
              <a:rPr lang="en-US" sz="2800" b="1" dirty="0">
                <a:solidFill>
                  <a:srgbClr val="FF0000"/>
                </a:solidFill>
              </a:rPr>
              <a:t>conflict of interest</a:t>
            </a:r>
            <a:r>
              <a:rPr lang="en-US" sz="2800" b="1" dirty="0"/>
              <a:t> </a:t>
            </a:r>
            <a:r>
              <a:rPr lang="en-US" sz="2800" b="1" kern="0" dirty="0">
                <a:solidFill>
                  <a:schemeClr val="tx1"/>
                </a:solidFill>
              </a:rPr>
              <a:t>documentation rate and year of publication</a:t>
            </a:r>
            <a:endParaRPr lang="en-US" sz="2800" b="1" dirty="0">
              <a:solidFill>
                <a:schemeClr val="tx1"/>
              </a:solidFill>
            </a:endParaRPr>
          </a:p>
        </p:txBody>
      </p:sp>
      <p:sp>
        <p:nvSpPr>
          <p:cNvPr id="4" name="TextBox 3"/>
          <p:cNvSpPr txBox="1"/>
          <p:nvPr/>
        </p:nvSpPr>
        <p:spPr>
          <a:xfrm>
            <a:off x="1009650" y="4267200"/>
            <a:ext cx="7772400" cy="95408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800" dirty="0"/>
              <a:t>We found evidence of improvement over time in </a:t>
            </a:r>
            <a:r>
              <a:rPr lang="en-US" sz="2800"/>
              <a:t>these </a:t>
            </a:r>
            <a:r>
              <a:rPr lang="en-US" sz="2800" smtClean="0"/>
              <a:t>items</a:t>
            </a:r>
            <a:endParaRPr lang="en-US" sz="2800" dirty="0"/>
          </a:p>
        </p:txBody>
      </p:sp>
      <p:sp>
        <p:nvSpPr>
          <p:cNvPr id="5" name="Down Arrow 4"/>
          <p:cNvSpPr/>
          <p:nvPr/>
        </p:nvSpPr>
        <p:spPr bwMode="auto">
          <a:xfrm>
            <a:off x="4591050" y="3124200"/>
            <a:ext cx="609600" cy="914400"/>
          </a:xfrm>
          <a:prstGeom prst="downArrow">
            <a:avLst/>
          </a:prstGeom>
          <a:ln>
            <a:headEnd type="none" w="med" len="med"/>
            <a:tailEnd type="none" w="med" len="med"/>
          </a:ln>
          <a:extLst/>
        </p:spPr>
        <p:style>
          <a:lnRef idx="2">
            <a:schemeClr val="accent2">
              <a:shade val="50000"/>
            </a:schemeClr>
          </a:lnRef>
          <a:fillRef idx="1">
            <a:schemeClr val="accent2"/>
          </a:fillRef>
          <a:effectRef idx="0">
            <a:schemeClr val="accent2"/>
          </a:effectRef>
          <a:fontRef idx="minor">
            <a:schemeClr val="lt1"/>
          </a:fontRef>
        </p:style>
        <p:txBody>
          <a:bodyPr/>
          <a:lstStyle/>
          <a:p>
            <a:pPr>
              <a:defRPr/>
            </a:pPr>
            <a:endParaRPr lang="en-US">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9"/>
          <p:cNvSpPr>
            <a:spLocks noGrp="1" noChangeArrowheads="1"/>
          </p:cNvSpPr>
          <p:nvPr>
            <p:ph type="sldNum" sz="quarter" idx="12"/>
          </p:nvPr>
        </p:nvSpPr>
        <p:spPr>
          <a:noFill/>
          <a:ln>
            <a:miter lim="800000"/>
            <a:headEnd/>
            <a:tailEnd/>
          </a:ln>
        </p:spPr>
        <p:txBody>
          <a:bodyPr/>
          <a:lstStyle/>
          <a:p>
            <a:fld id="{D0CE488F-D764-4524-A143-171CE2AFDB0F}" type="slidenum">
              <a:rPr lang="en-US" altLang="fa-IR" smtClean="0"/>
              <a:pPr/>
              <a:t>2</a:t>
            </a:fld>
            <a:endParaRPr lang="en-US" altLang="fa-IR" smtClean="0"/>
          </a:p>
        </p:txBody>
      </p:sp>
      <p:sp>
        <p:nvSpPr>
          <p:cNvPr id="4099" name="Rectangle 2"/>
          <p:cNvSpPr>
            <a:spLocks noGrp="1" noChangeArrowheads="1"/>
          </p:cNvSpPr>
          <p:nvPr>
            <p:ph type="ctrTitle"/>
          </p:nvPr>
        </p:nvSpPr>
        <p:spPr>
          <a:xfrm>
            <a:off x="1066800" y="1219200"/>
            <a:ext cx="7772400" cy="1143000"/>
          </a:xfrm>
        </p:spPr>
        <p:txBody>
          <a:bodyPr/>
          <a:lstStyle/>
          <a:p>
            <a:r>
              <a:rPr lang="en-US" altLang="fa-IR" sz="4000" b="1" dirty="0" smtClean="0">
                <a:solidFill>
                  <a:srgbClr val="333399"/>
                </a:solidFill>
              </a:rPr>
              <a:t>Reporting of Ethical Issues in Human Subject Articles Published in Iranian Medical Journals during 2009-2013</a:t>
            </a:r>
          </a:p>
        </p:txBody>
      </p:sp>
      <p:sp>
        <p:nvSpPr>
          <p:cNvPr id="116739" name="Rectangle 3"/>
          <p:cNvSpPr>
            <a:spLocks noGrp="1" noChangeArrowheads="1"/>
          </p:cNvSpPr>
          <p:nvPr>
            <p:ph type="subTitle" idx="1"/>
          </p:nvPr>
        </p:nvSpPr>
        <p:spPr>
          <a:xfrm>
            <a:off x="1647825" y="3505200"/>
            <a:ext cx="6400800" cy="2133600"/>
          </a:xfrm>
        </p:spPr>
        <p:txBody>
          <a:bodyPr/>
          <a:lstStyle/>
          <a:p>
            <a:pPr eaLnBrk="1" hangingPunct="1">
              <a:spcBef>
                <a:spcPct val="0"/>
              </a:spcBef>
              <a:buClrTx/>
              <a:buSzTx/>
              <a:defRPr/>
            </a:pPr>
            <a:r>
              <a:rPr kumimoji="0" lang="en-US" sz="2000" b="1" kern="1200" dirty="0" err="1" smtClean="0">
                <a:solidFill>
                  <a:prstClr val="black"/>
                </a:solidFill>
                <a:cs typeface="Times New Roman" pitchFamily="18" charset="0"/>
              </a:rPr>
              <a:t>Behrooz</a:t>
            </a:r>
            <a:r>
              <a:rPr kumimoji="0" lang="en-US" sz="2000" b="1" kern="1200" dirty="0" smtClean="0">
                <a:solidFill>
                  <a:prstClr val="black"/>
                </a:solidFill>
                <a:cs typeface="Times New Roman" pitchFamily="18" charset="0"/>
              </a:rPr>
              <a:t> </a:t>
            </a:r>
            <a:r>
              <a:rPr kumimoji="0" lang="en-US" sz="2000" b="1" kern="1200" dirty="0" err="1" smtClean="0">
                <a:solidFill>
                  <a:prstClr val="black"/>
                </a:solidFill>
                <a:cs typeface="Times New Roman" pitchFamily="18" charset="0"/>
              </a:rPr>
              <a:t>Astaneh</a:t>
            </a:r>
            <a:r>
              <a:rPr kumimoji="0" lang="en-US" sz="2000" b="1" kern="1200" dirty="0" smtClean="0">
                <a:solidFill>
                  <a:prstClr val="black"/>
                </a:solidFill>
                <a:cs typeface="Times New Roman" pitchFamily="18" charset="0"/>
              </a:rPr>
              <a:t> </a:t>
            </a:r>
            <a:r>
              <a:rPr kumimoji="0" lang="en-US" sz="1400" i="1" kern="1200" dirty="0" smtClean="0">
                <a:solidFill>
                  <a:prstClr val="black"/>
                </a:solidFill>
                <a:cs typeface="Times New Roman" pitchFamily="18" charset="0"/>
              </a:rPr>
              <a:t>MD</a:t>
            </a:r>
            <a:r>
              <a:rPr kumimoji="0" lang="en-US" sz="2000" kern="1200" dirty="0" smtClean="0">
                <a:solidFill>
                  <a:prstClr val="black"/>
                </a:solidFill>
                <a:cs typeface="Times New Roman" pitchFamily="18" charset="0"/>
              </a:rPr>
              <a:t>,</a:t>
            </a:r>
            <a:r>
              <a:rPr kumimoji="0" lang="en-US" sz="2000" b="1" kern="1200" dirty="0" smtClean="0">
                <a:solidFill>
                  <a:prstClr val="black"/>
                </a:solidFill>
                <a:cs typeface="Times New Roman" pitchFamily="18" charset="0"/>
              </a:rPr>
              <a:t> </a:t>
            </a:r>
            <a:r>
              <a:rPr lang="en-US" sz="1400" i="1" dirty="0">
                <a:solidFill>
                  <a:schemeClr val="tx1"/>
                </a:solidFill>
              </a:rPr>
              <a:t>Founder and </a:t>
            </a:r>
            <a:r>
              <a:rPr lang="en-US" sz="1400" i="1" dirty="0" smtClean="0">
                <a:solidFill>
                  <a:schemeClr val="tx1"/>
                </a:solidFill>
              </a:rPr>
              <a:t>Head of </a:t>
            </a:r>
            <a:r>
              <a:rPr lang="en-US" sz="1400" i="1" dirty="0">
                <a:solidFill>
                  <a:schemeClr val="tx1"/>
                </a:solidFill>
              </a:rPr>
              <a:t>Medical Journalism Department</a:t>
            </a:r>
            <a:r>
              <a:rPr kumimoji="0" lang="en-US" sz="1400" b="1" i="1" kern="1200" dirty="0" smtClean="0">
                <a:solidFill>
                  <a:schemeClr val="tx1"/>
                </a:solidFill>
                <a:cs typeface="Times New Roman" pitchFamily="18" charset="0"/>
              </a:rPr>
              <a:t> </a:t>
            </a:r>
          </a:p>
          <a:p>
            <a:pPr eaLnBrk="1" hangingPunct="1">
              <a:spcBef>
                <a:spcPct val="0"/>
              </a:spcBef>
              <a:buClrTx/>
              <a:buSzTx/>
              <a:defRPr/>
            </a:pPr>
            <a:r>
              <a:rPr kumimoji="0" lang="en-US" sz="2000" b="1" kern="1200" dirty="0" err="1" smtClean="0">
                <a:solidFill>
                  <a:prstClr val="black"/>
                </a:solidFill>
                <a:cs typeface="Times New Roman" pitchFamily="18" charset="0"/>
              </a:rPr>
              <a:t>Parisa</a:t>
            </a:r>
            <a:r>
              <a:rPr kumimoji="0" lang="en-US" sz="2000" b="1" kern="1200" dirty="0" smtClean="0">
                <a:solidFill>
                  <a:prstClr val="black"/>
                </a:solidFill>
                <a:cs typeface="Times New Roman" pitchFamily="18" charset="0"/>
              </a:rPr>
              <a:t> </a:t>
            </a:r>
            <a:r>
              <a:rPr kumimoji="0" lang="en-US" sz="2000" b="1" kern="1200" dirty="0" err="1" smtClean="0">
                <a:solidFill>
                  <a:prstClr val="black"/>
                </a:solidFill>
                <a:cs typeface="Times New Roman" pitchFamily="18" charset="0"/>
              </a:rPr>
              <a:t>Khani</a:t>
            </a:r>
            <a:r>
              <a:rPr kumimoji="0" lang="en-US" sz="2000" b="1" kern="1200" dirty="0" smtClean="0">
                <a:solidFill>
                  <a:prstClr val="black"/>
                </a:solidFill>
                <a:cs typeface="Times New Roman" pitchFamily="18" charset="0"/>
              </a:rPr>
              <a:t> </a:t>
            </a:r>
            <a:r>
              <a:rPr kumimoji="0" lang="en-US" sz="1400" i="1" kern="1200" dirty="0" smtClean="0">
                <a:solidFill>
                  <a:prstClr val="black"/>
                </a:solidFill>
                <a:cs typeface="Times New Roman" pitchFamily="18" charset="0"/>
              </a:rPr>
              <a:t>MD, MSc candidate of </a:t>
            </a:r>
            <a:r>
              <a:rPr kumimoji="0" lang="en-US" sz="1400" i="1" kern="1200" smtClean="0">
                <a:solidFill>
                  <a:prstClr val="black"/>
                </a:solidFill>
                <a:cs typeface="Times New Roman" pitchFamily="18" charset="0"/>
              </a:rPr>
              <a:t>medical </a:t>
            </a:r>
            <a:r>
              <a:rPr kumimoji="0" lang="en-US" sz="1400" i="1" kern="1200" smtClean="0">
                <a:solidFill>
                  <a:prstClr val="black"/>
                </a:solidFill>
                <a:cs typeface="Times New Roman" pitchFamily="18" charset="0"/>
              </a:rPr>
              <a:t>journalism</a:t>
            </a:r>
            <a:endParaRPr kumimoji="0" lang="en-US" sz="1400" i="1" kern="1200" dirty="0" smtClean="0">
              <a:solidFill>
                <a:prstClr val="black"/>
              </a:solidFill>
              <a:cs typeface="Times New Roman" pitchFamily="18" charset="0"/>
            </a:endParaRPr>
          </a:p>
          <a:p>
            <a:pPr algn="l" eaLnBrk="1" hangingPunct="1">
              <a:spcBef>
                <a:spcPct val="0"/>
              </a:spcBef>
              <a:buClrTx/>
              <a:buSzTx/>
              <a:defRPr/>
            </a:pPr>
            <a:endParaRPr kumimoji="0" lang="en-US" sz="2000" b="1" kern="1200" dirty="0" smtClean="0">
              <a:solidFill>
                <a:prstClr val="black"/>
              </a:solidFill>
              <a:cs typeface="Times New Roman" pitchFamily="18" charset="0"/>
            </a:endParaRPr>
          </a:p>
          <a:p>
            <a:pPr eaLnBrk="1" hangingPunct="1">
              <a:spcBef>
                <a:spcPct val="0"/>
              </a:spcBef>
              <a:buClrTx/>
              <a:buSzTx/>
              <a:defRPr/>
            </a:pPr>
            <a:r>
              <a:rPr kumimoji="0" lang="en-US" sz="1400" i="1" kern="1200" dirty="0" smtClean="0">
                <a:solidFill>
                  <a:prstClr val="black"/>
                </a:solidFill>
                <a:latin typeface="Arial" pitchFamily="34" charset="0"/>
                <a:cs typeface="Arial" pitchFamily="34" charset="0"/>
              </a:rPr>
              <a:t>Medical Journalism Department, Shiraz University of Medical Sciences, Shiraz, Iran.</a:t>
            </a:r>
          </a:p>
          <a:p>
            <a:pPr eaLnBrk="1" hangingPunct="1">
              <a:spcBef>
                <a:spcPct val="0"/>
              </a:spcBef>
              <a:buClrTx/>
              <a:buSzTx/>
              <a:defRPr/>
            </a:pPr>
            <a:endParaRPr kumimoji="0" lang="en-US" sz="1400" i="1" kern="1200" dirty="0" smtClean="0">
              <a:solidFill>
                <a:prstClr val="black"/>
              </a:solidFill>
              <a:latin typeface="Arial" pitchFamily="34" charset="0"/>
              <a:cs typeface="Arial" pitchFamily="34" charset="0"/>
            </a:endParaRPr>
          </a:p>
          <a:p>
            <a:pPr eaLnBrk="1" hangingPunct="1">
              <a:spcBef>
                <a:spcPct val="0"/>
              </a:spcBef>
              <a:buClrTx/>
              <a:buSzTx/>
              <a:defRPr/>
            </a:pPr>
            <a:r>
              <a:rPr kumimoji="0" lang="en-US" sz="1400" i="1" kern="1200" dirty="0" smtClean="0">
                <a:solidFill>
                  <a:prstClr val="black"/>
                </a:solidFill>
                <a:latin typeface="Arial" pitchFamily="34" charset="0"/>
                <a:cs typeface="Arial" pitchFamily="34" charset="0"/>
              </a:rPr>
              <a:t>Research and Clinical Center for Infertility, </a:t>
            </a:r>
            <a:r>
              <a:rPr kumimoji="0" lang="en-US" sz="1400" i="1" kern="1200" dirty="0" err="1" smtClean="0">
                <a:solidFill>
                  <a:prstClr val="black"/>
                </a:solidFill>
                <a:latin typeface="Arial" pitchFamily="34" charset="0"/>
                <a:cs typeface="Arial" pitchFamily="34" charset="0"/>
              </a:rPr>
              <a:t>Shahid</a:t>
            </a:r>
            <a:r>
              <a:rPr kumimoji="0" lang="en-US" sz="1400" i="1" kern="1200" dirty="0" smtClean="0">
                <a:solidFill>
                  <a:prstClr val="black"/>
                </a:solidFill>
                <a:latin typeface="Arial" pitchFamily="34" charset="0"/>
                <a:cs typeface="Arial" pitchFamily="34" charset="0"/>
              </a:rPr>
              <a:t> </a:t>
            </a:r>
            <a:r>
              <a:rPr kumimoji="0" lang="en-US" sz="1400" i="1" kern="1200" dirty="0" err="1" smtClean="0">
                <a:solidFill>
                  <a:prstClr val="black"/>
                </a:solidFill>
                <a:latin typeface="Arial" pitchFamily="34" charset="0"/>
                <a:cs typeface="Arial" pitchFamily="34" charset="0"/>
              </a:rPr>
              <a:t>Sadoughi</a:t>
            </a:r>
            <a:r>
              <a:rPr kumimoji="0" lang="en-US" sz="1400" i="1" kern="1200" dirty="0" smtClean="0">
                <a:solidFill>
                  <a:prstClr val="black"/>
                </a:solidFill>
                <a:latin typeface="Arial" pitchFamily="34" charset="0"/>
                <a:cs typeface="Arial" pitchFamily="34" charset="0"/>
              </a:rPr>
              <a:t> University of Medical Sciences, Yazd, Iran.</a:t>
            </a:r>
            <a:endParaRPr kumimoji="0" lang="en-US" sz="1400" i="1" kern="1200" dirty="0">
              <a:solidFill>
                <a:prstClr val="black"/>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fade">
                                      <p:cBhvr>
                                        <p:cTn id="7" dur="1000"/>
                                        <p:tgtEl>
                                          <p:spTgt spid="4099"/>
                                        </p:tgtEl>
                                      </p:cBhvr>
                                    </p:animEffect>
                                    <p:anim calcmode="lin" valueType="num">
                                      <p:cBhvr>
                                        <p:cTn id="8" dur="1000" fill="hold"/>
                                        <p:tgtEl>
                                          <p:spTgt spid="4099"/>
                                        </p:tgtEl>
                                        <p:attrNameLst>
                                          <p:attrName>ppt_x</p:attrName>
                                        </p:attrNameLst>
                                      </p:cBhvr>
                                      <p:tavLst>
                                        <p:tav tm="0">
                                          <p:val>
                                            <p:strVal val="#ppt_x"/>
                                          </p:val>
                                        </p:tav>
                                        <p:tav tm="100000">
                                          <p:val>
                                            <p:strVal val="#ppt_x"/>
                                          </p:val>
                                        </p:tav>
                                      </p:tavLst>
                                    </p:anim>
                                    <p:anim calcmode="lin" valueType="num">
                                      <p:cBhvr>
                                        <p:cTn id="9" dur="1000" fill="hold"/>
                                        <p:tgtEl>
                                          <p:spTgt spid="409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6739">
                                            <p:txEl>
                                              <p:pRg st="0" end="0"/>
                                            </p:txEl>
                                          </p:spTgt>
                                        </p:tgtEl>
                                        <p:attrNameLst>
                                          <p:attrName>style.visibility</p:attrName>
                                        </p:attrNameLst>
                                      </p:cBhvr>
                                      <p:to>
                                        <p:strVal val="visible"/>
                                      </p:to>
                                    </p:set>
                                    <p:animEffect transition="in" filter="fade">
                                      <p:cBhvr>
                                        <p:cTn id="14" dur="1000"/>
                                        <p:tgtEl>
                                          <p:spTgt spid="116739">
                                            <p:txEl>
                                              <p:pRg st="0" end="0"/>
                                            </p:txEl>
                                          </p:spTgt>
                                        </p:tgtEl>
                                      </p:cBhvr>
                                    </p:animEffect>
                                    <p:anim calcmode="lin" valueType="num">
                                      <p:cBhvr>
                                        <p:cTn id="15" dur="1000" fill="hold"/>
                                        <p:tgtEl>
                                          <p:spTgt spid="11673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6739">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6739">
                                            <p:txEl>
                                              <p:pRg st="1" end="1"/>
                                            </p:txEl>
                                          </p:spTgt>
                                        </p:tgtEl>
                                        <p:attrNameLst>
                                          <p:attrName>style.visibility</p:attrName>
                                        </p:attrNameLst>
                                      </p:cBhvr>
                                      <p:to>
                                        <p:strVal val="visible"/>
                                      </p:to>
                                    </p:set>
                                    <p:animEffect transition="in" filter="fade">
                                      <p:cBhvr>
                                        <p:cTn id="19" dur="1000"/>
                                        <p:tgtEl>
                                          <p:spTgt spid="116739">
                                            <p:txEl>
                                              <p:pRg st="1" end="1"/>
                                            </p:txEl>
                                          </p:spTgt>
                                        </p:tgtEl>
                                      </p:cBhvr>
                                    </p:animEffect>
                                    <p:anim calcmode="lin" valueType="num">
                                      <p:cBhvr>
                                        <p:cTn id="20" dur="1000" fill="hold"/>
                                        <p:tgtEl>
                                          <p:spTgt spid="116739">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16739">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16739">
                                            <p:txEl>
                                              <p:pRg st="3" end="3"/>
                                            </p:txEl>
                                          </p:spTgt>
                                        </p:tgtEl>
                                        <p:attrNameLst>
                                          <p:attrName>style.visibility</p:attrName>
                                        </p:attrNameLst>
                                      </p:cBhvr>
                                      <p:to>
                                        <p:strVal val="visible"/>
                                      </p:to>
                                    </p:set>
                                    <p:animEffect transition="in" filter="fade">
                                      <p:cBhvr>
                                        <p:cTn id="24" dur="1000"/>
                                        <p:tgtEl>
                                          <p:spTgt spid="116739">
                                            <p:txEl>
                                              <p:pRg st="3" end="3"/>
                                            </p:txEl>
                                          </p:spTgt>
                                        </p:tgtEl>
                                      </p:cBhvr>
                                    </p:animEffect>
                                    <p:anim calcmode="lin" valueType="num">
                                      <p:cBhvr>
                                        <p:cTn id="25" dur="1000" fill="hold"/>
                                        <p:tgtEl>
                                          <p:spTgt spid="116739">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16739">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16739">
                                            <p:txEl>
                                              <p:pRg st="5" end="5"/>
                                            </p:txEl>
                                          </p:spTgt>
                                        </p:tgtEl>
                                        <p:attrNameLst>
                                          <p:attrName>style.visibility</p:attrName>
                                        </p:attrNameLst>
                                      </p:cBhvr>
                                      <p:to>
                                        <p:strVal val="visible"/>
                                      </p:to>
                                    </p:set>
                                    <p:animEffect transition="in" filter="fade">
                                      <p:cBhvr>
                                        <p:cTn id="29" dur="1000"/>
                                        <p:tgtEl>
                                          <p:spTgt spid="116739">
                                            <p:txEl>
                                              <p:pRg st="5" end="5"/>
                                            </p:txEl>
                                          </p:spTgt>
                                        </p:tgtEl>
                                      </p:cBhvr>
                                    </p:animEffect>
                                    <p:anim calcmode="lin" valueType="num">
                                      <p:cBhvr>
                                        <p:cTn id="30" dur="1000" fill="hold"/>
                                        <p:tgtEl>
                                          <p:spTgt spid="116739">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11673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a:noFill/>
          <a:ln>
            <a:miter lim="800000"/>
            <a:headEnd/>
            <a:tailEnd/>
          </a:ln>
        </p:spPr>
        <p:txBody>
          <a:bodyPr/>
          <a:lstStyle/>
          <a:p>
            <a:fld id="{3BCA3EB3-2A9F-4BA9-AA3A-967032C6DBE2}" type="slidenum">
              <a:rPr lang="en-US" altLang="fa-IR" smtClean="0"/>
              <a:pPr/>
              <a:t>20</a:t>
            </a:fld>
            <a:endParaRPr lang="en-US" altLang="fa-IR" smtClean="0">
              <a:solidFill>
                <a:schemeClr val="bg2"/>
              </a:solidFill>
            </a:endParaRPr>
          </a:p>
        </p:txBody>
      </p:sp>
      <p:graphicFrame>
        <p:nvGraphicFramePr>
          <p:cNvPr id="5" name="Table 4"/>
          <p:cNvGraphicFramePr>
            <a:graphicFrameLocks noGrp="1"/>
          </p:cNvGraphicFramePr>
          <p:nvPr/>
        </p:nvGraphicFramePr>
        <p:xfrm>
          <a:off x="1143000" y="1066800"/>
          <a:ext cx="7620000" cy="5566396"/>
        </p:xfrm>
        <a:graphic>
          <a:graphicData uri="http://schemas.openxmlformats.org/drawingml/2006/table">
            <a:tbl>
              <a:tblPr firstRow="1" bandRow="1">
                <a:tableStyleId>{5C22544A-7EE6-4342-B048-85BDC9FD1C3A}</a:tableStyleId>
              </a:tblPr>
              <a:tblGrid>
                <a:gridCol w="1600200"/>
                <a:gridCol w="3886200"/>
                <a:gridCol w="1066800"/>
                <a:gridCol w="1066800"/>
              </a:tblGrid>
              <a:tr h="577222">
                <a:tc>
                  <a:txBody>
                    <a:bodyPr/>
                    <a:lstStyle/>
                    <a:p>
                      <a:r>
                        <a:rPr lang="en-US" sz="1400" b="1" dirty="0" smtClean="0">
                          <a:latin typeface="+mn-lt"/>
                        </a:rPr>
                        <a:t>Authors</a:t>
                      </a:r>
                      <a:endParaRPr lang="en-US" sz="1400" b="1" dirty="0">
                        <a:latin typeface="+mn-lt"/>
                      </a:endParaRPr>
                    </a:p>
                  </a:txBody>
                  <a:tcPr/>
                </a:tc>
                <a:tc>
                  <a:txBody>
                    <a:bodyPr/>
                    <a:lstStyle/>
                    <a:p>
                      <a:r>
                        <a:rPr lang="en-US" sz="1400" b="1" dirty="0" smtClean="0">
                          <a:latin typeface="+mn-lt"/>
                        </a:rPr>
                        <a:t>Title</a:t>
                      </a:r>
                      <a:endParaRPr lang="en-US" sz="1400" b="1" dirty="0">
                        <a:latin typeface="+mn-lt"/>
                      </a:endParaRPr>
                    </a:p>
                  </a:txBody>
                  <a:tcPr/>
                </a:tc>
                <a:tc>
                  <a:txBody>
                    <a:bodyPr/>
                    <a:lstStyle/>
                    <a:p>
                      <a:pPr algn="ctr"/>
                      <a:r>
                        <a:rPr lang="en-US" sz="1400" b="1" dirty="0" smtClean="0">
                          <a:latin typeface="+mn-lt"/>
                        </a:rPr>
                        <a:t>Ethics </a:t>
                      </a:r>
                      <a:r>
                        <a:rPr lang="en-US" sz="1400" b="1" smtClean="0">
                          <a:latin typeface="+mn-lt"/>
                        </a:rPr>
                        <a:t>committee approval</a:t>
                      </a:r>
                      <a:endParaRPr lang="en-US" sz="1400" b="1" dirty="0">
                        <a:latin typeface="+mn-lt"/>
                      </a:endParaRPr>
                    </a:p>
                  </a:txBody>
                  <a:tcPr/>
                </a:tc>
                <a:tc>
                  <a:txBody>
                    <a:bodyPr/>
                    <a:lstStyle/>
                    <a:p>
                      <a:pPr algn="ctr"/>
                      <a:r>
                        <a:rPr lang="en-US" sz="1400" b="1" dirty="0" smtClean="0">
                          <a:latin typeface="+mn-lt"/>
                        </a:rPr>
                        <a:t>Informed consent</a:t>
                      </a:r>
                      <a:endParaRPr lang="en-US" sz="1400" b="1" dirty="0">
                        <a:latin typeface="+mn-lt"/>
                      </a:endParaRPr>
                    </a:p>
                  </a:txBody>
                  <a:tcPr/>
                </a:tc>
              </a:tr>
              <a:tr h="800447">
                <a:tc>
                  <a:txBody>
                    <a:bodyPr/>
                    <a:lstStyle/>
                    <a:p>
                      <a:r>
                        <a:rPr lang="en-US" sz="1400" b="1" dirty="0" err="1" smtClean="0">
                          <a:latin typeface="+mn-lt"/>
                        </a:rPr>
                        <a:t>Rosmini</a:t>
                      </a:r>
                      <a:r>
                        <a:rPr lang="en-US" sz="1400" b="1" dirty="0" smtClean="0">
                          <a:latin typeface="+mn-lt"/>
                        </a:rPr>
                        <a:t> F, et al (2005)</a:t>
                      </a:r>
                      <a:endParaRPr lang="en-US" sz="1400" b="1" dirty="0">
                        <a:latin typeface="+mn-lt"/>
                      </a:endParaRPr>
                    </a:p>
                  </a:txBody>
                  <a:tcPr/>
                </a:tc>
                <a:tc>
                  <a:txBody>
                    <a:bodyPr/>
                    <a:lstStyle/>
                    <a:p>
                      <a:pPr algn="just"/>
                      <a:r>
                        <a:rPr lang="en-US" sz="1400" b="1" dirty="0" smtClean="0">
                          <a:latin typeface="+mn-lt"/>
                        </a:rPr>
                        <a:t>Obtaining informed consent and resorting to ethical committee in clinical and epidemiological research in Italy. A survey</a:t>
                      </a:r>
                      <a:endParaRPr lang="en-US" sz="1400" b="1" dirty="0">
                        <a:latin typeface="+mn-lt"/>
                      </a:endParaRPr>
                    </a:p>
                  </a:txBody>
                  <a:tcPr/>
                </a:tc>
                <a:tc>
                  <a:txBody>
                    <a:bodyPr/>
                    <a:lstStyle/>
                    <a:p>
                      <a:pPr algn="ctr"/>
                      <a:r>
                        <a:rPr lang="en-US" sz="1400" b="1" dirty="0" smtClean="0">
                          <a:latin typeface="+mn-lt"/>
                        </a:rPr>
                        <a:t>30%</a:t>
                      </a:r>
                      <a:endParaRPr lang="en-US" sz="1400" b="1" dirty="0">
                        <a:latin typeface="+mn-lt"/>
                      </a:endParaRPr>
                    </a:p>
                  </a:txBody>
                  <a:tcPr/>
                </a:tc>
                <a:tc>
                  <a:txBody>
                    <a:bodyPr/>
                    <a:lstStyle/>
                    <a:p>
                      <a:pPr algn="ctr"/>
                      <a:r>
                        <a:rPr lang="en-US" sz="1400" b="1" dirty="0" smtClean="0">
                          <a:latin typeface="+mn-lt"/>
                        </a:rPr>
                        <a:t>42%</a:t>
                      </a:r>
                      <a:endParaRPr lang="en-US" sz="1400" b="1" dirty="0">
                        <a:latin typeface="+mn-lt"/>
                      </a:endParaRPr>
                    </a:p>
                  </a:txBody>
                  <a:tcPr/>
                </a:tc>
              </a:tr>
              <a:tr h="611362">
                <a:tc>
                  <a:txBody>
                    <a:bodyPr/>
                    <a:lstStyle/>
                    <a:p>
                      <a:r>
                        <a:rPr lang="en-US" sz="1400" b="1" dirty="0" err="1" smtClean="0">
                          <a:latin typeface="+mn-lt"/>
                        </a:rPr>
                        <a:t>Sndeep</a:t>
                      </a:r>
                      <a:r>
                        <a:rPr lang="en-US" sz="1400" b="1" dirty="0" smtClean="0">
                          <a:latin typeface="+mn-lt"/>
                        </a:rPr>
                        <a:t> B,</a:t>
                      </a:r>
                      <a:r>
                        <a:rPr lang="en-US" sz="1400" b="1" baseline="0" dirty="0" smtClean="0">
                          <a:latin typeface="+mn-lt"/>
                        </a:rPr>
                        <a:t> et al (2008)</a:t>
                      </a:r>
                      <a:endParaRPr lang="en-US" sz="1400" b="1" dirty="0">
                        <a:latin typeface="+mn-lt"/>
                      </a:endParaRPr>
                    </a:p>
                  </a:txBody>
                  <a:tcPr/>
                </a:tc>
                <a:tc>
                  <a:txBody>
                    <a:bodyPr/>
                    <a:lstStyle/>
                    <a:p>
                      <a:pPr algn="just"/>
                      <a:r>
                        <a:rPr lang="en-US" sz="1400" b="1" dirty="0" smtClean="0">
                          <a:latin typeface="+mn-lt"/>
                        </a:rPr>
                        <a:t>Reporting ethical processes in two Indian journals</a:t>
                      </a:r>
                      <a:endParaRPr lang="en-US" sz="1400" b="1" dirty="0">
                        <a:latin typeface="+mn-lt"/>
                      </a:endParaRPr>
                    </a:p>
                  </a:txBody>
                  <a:tcPr/>
                </a:tc>
                <a:tc>
                  <a:txBody>
                    <a:bodyPr/>
                    <a:lstStyle/>
                    <a:p>
                      <a:pPr algn="ctr"/>
                      <a:r>
                        <a:rPr lang="en-US" sz="1400" b="1" dirty="0" smtClean="0">
                          <a:latin typeface="+mn-lt"/>
                        </a:rPr>
                        <a:t>29.53%</a:t>
                      </a:r>
                      <a:endParaRPr lang="en-US" sz="1400" b="1" dirty="0">
                        <a:latin typeface="+mn-lt"/>
                      </a:endParaRPr>
                    </a:p>
                  </a:txBody>
                  <a:tcPr/>
                </a:tc>
                <a:tc>
                  <a:txBody>
                    <a:bodyPr/>
                    <a:lstStyle/>
                    <a:p>
                      <a:pPr algn="ctr"/>
                      <a:r>
                        <a:rPr lang="en-US" sz="1400" b="1" dirty="0" smtClean="0">
                          <a:latin typeface="+mn-lt"/>
                        </a:rPr>
                        <a:t>46.94%</a:t>
                      </a:r>
                      <a:endParaRPr lang="en-US" sz="1400" b="1" dirty="0">
                        <a:latin typeface="+mn-lt"/>
                      </a:endParaRPr>
                    </a:p>
                  </a:txBody>
                  <a:tcPr/>
                </a:tc>
              </a:tr>
              <a:tr h="1015359">
                <a:tc>
                  <a:txBody>
                    <a:bodyPr/>
                    <a:lstStyle/>
                    <a:p>
                      <a:r>
                        <a:rPr lang="en-US" sz="1400" b="1" dirty="0" smtClean="0">
                          <a:latin typeface="+mn-lt"/>
                        </a:rPr>
                        <a:t>Al-</a:t>
                      </a:r>
                      <a:r>
                        <a:rPr lang="en-US" sz="1400" b="1" dirty="0" err="1" smtClean="0">
                          <a:latin typeface="+mn-lt"/>
                        </a:rPr>
                        <a:t>Gaai</a:t>
                      </a:r>
                      <a:r>
                        <a:rPr lang="en-US" sz="1400" b="1" dirty="0" smtClean="0">
                          <a:latin typeface="+mn-lt"/>
                        </a:rPr>
                        <a:t>,  et al (2012)</a:t>
                      </a:r>
                      <a:endParaRPr lang="en-US" sz="1400" b="1" dirty="0">
                        <a:latin typeface="+mn-lt"/>
                      </a:endParaRPr>
                    </a:p>
                  </a:txBody>
                  <a:tcPr/>
                </a:tc>
                <a:tc>
                  <a:txBody>
                    <a:bodyPr/>
                    <a:lstStyle/>
                    <a:p>
                      <a:pPr algn="just"/>
                      <a:r>
                        <a:rPr lang="en-US" sz="1400" b="1" dirty="0" smtClean="0">
                          <a:latin typeface="+mn-lt"/>
                        </a:rPr>
                        <a:t>Documentation of ethical conduct of human subject</a:t>
                      </a:r>
                    </a:p>
                    <a:p>
                      <a:pPr algn="just"/>
                      <a:r>
                        <a:rPr lang="en-US" sz="1400" b="1" dirty="0" smtClean="0">
                          <a:latin typeface="+mn-lt"/>
                        </a:rPr>
                        <a:t>research published in Saudi medical journals (1979-2007)</a:t>
                      </a:r>
                      <a:endParaRPr lang="en-US" sz="1400" b="1" dirty="0">
                        <a:latin typeface="+mn-lt"/>
                      </a:endParaRPr>
                    </a:p>
                  </a:txBody>
                  <a:tcPr/>
                </a:tc>
                <a:tc>
                  <a:txBody>
                    <a:bodyPr/>
                    <a:lstStyle/>
                    <a:p>
                      <a:pPr algn="ctr"/>
                      <a:r>
                        <a:rPr lang="en-US" sz="1400" b="1" dirty="0" smtClean="0">
                          <a:latin typeface="+mn-lt"/>
                        </a:rPr>
                        <a:t>8.6%</a:t>
                      </a:r>
                      <a:endParaRPr lang="en-US" sz="1400" b="1" dirty="0">
                        <a:latin typeface="+mn-lt"/>
                      </a:endParaRPr>
                    </a:p>
                  </a:txBody>
                  <a:tcPr/>
                </a:tc>
                <a:tc>
                  <a:txBody>
                    <a:bodyPr/>
                    <a:lstStyle/>
                    <a:p>
                      <a:pPr algn="ctr"/>
                      <a:r>
                        <a:rPr lang="en-US" sz="1400" b="1" dirty="0" smtClean="0">
                          <a:latin typeface="+mn-lt"/>
                        </a:rPr>
                        <a:t>-</a:t>
                      </a:r>
                      <a:endParaRPr lang="en-US" sz="1400" b="1" dirty="0">
                        <a:latin typeface="+mn-lt"/>
                      </a:endParaRPr>
                    </a:p>
                  </a:txBody>
                  <a:tcPr/>
                </a:tc>
              </a:tr>
              <a:tr h="641766">
                <a:tc>
                  <a:txBody>
                    <a:bodyPr/>
                    <a:lstStyle/>
                    <a:p>
                      <a:r>
                        <a:rPr lang="en-US" sz="1400" b="1" dirty="0" err="1" smtClean="0">
                          <a:latin typeface="+mn-lt"/>
                        </a:rPr>
                        <a:t>Belhekar</a:t>
                      </a:r>
                      <a:r>
                        <a:rPr lang="en-US" sz="1400" b="1" dirty="0" smtClean="0">
                          <a:latin typeface="+mn-lt"/>
                        </a:rPr>
                        <a:t> MN, et al (2014)</a:t>
                      </a:r>
                      <a:endParaRPr lang="en-US" sz="1400" b="1" dirty="0">
                        <a:latin typeface="+mn-lt"/>
                      </a:endParaRPr>
                    </a:p>
                  </a:txBody>
                  <a:tcPr/>
                </a:tc>
                <a:tc>
                  <a:txBody>
                    <a:bodyPr/>
                    <a:lstStyle/>
                    <a:p>
                      <a:pPr algn="just"/>
                      <a:r>
                        <a:rPr lang="en-US" sz="1400" b="1" dirty="0" smtClean="0">
                          <a:latin typeface="+mn-lt"/>
                        </a:rPr>
                        <a:t>Ethics reporting practices in clinical research publications: A review of four Indian journals</a:t>
                      </a:r>
                      <a:endParaRPr lang="en-US" sz="1400" b="1" dirty="0">
                        <a:latin typeface="+mn-lt"/>
                      </a:endParaRPr>
                    </a:p>
                  </a:txBody>
                  <a:tcPr/>
                </a:tc>
                <a:tc>
                  <a:txBody>
                    <a:bodyPr/>
                    <a:lstStyle/>
                    <a:p>
                      <a:pPr algn="ctr"/>
                      <a:r>
                        <a:rPr lang="en-US" sz="1400" b="1" dirty="0" smtClean="0">
                          <a:latin typeface="+mn-lt"/>
                        </a:rPr>
                        <a:t>24.2%</a:t>
                      </a:r>
                      <a:endParaRPr lang="en-US" sz="1400" b="1" dirty="0">
                        <a:latin typeface="+mn-lt"/>
                      </a:endParaRPr>
                    </a:p>
                  </a:txBody>
                  <a:tcPr/>
                </a:tc>
                <a:tc>
                  <a:txBody>
                    <a:bodyPr/>
                    <a:lstStyle/>
                    <a:p>
                      <a:pPr algn="ctr"/>
                      <a:r>
                        <a:rPr lang="en-US" sz="1400" b="1" dirty="0" smtClean="0">
                          <a:latin typeface="+mn-lt"/>
                        </a:rPr>
                        <a:t>26.5%) </a:t>
                      </a:r>
                      <a:endParaRPr lang="en-US" sz="1400" b="1" dirty="0">
                        <a:latin typeface="+mn-lt"/>
                      </a:endParaRPr>
                    </a:p>
                  </a:txBody>
                  <a:tcPr/>
                </a:tc>
              </a:tr>
              <a:tr h="1034422">
                <a:tc>
                  <a:txBody>
                    <a:bodyPr/>
                    <a:lstStyle/>
                    <a:p>
                      <a:r>
                        <a:rPr lang="en-US" sz="1400" b="1" dirty="0" err="1" smtClean="0">
                          <a:latin typeface="+mn-lt"/>
                        </a:rPr>
                        <a:t>Taljaard</a:t>
                      </a:r>
                      <a:r>
                        <a:rPr lang="en-US" sz="1400" b="1" dirty="0" smtClean="0">
                          <a:latin typeface="+mn-lt"/>
                        </a:rPr>
                        <a:t> </a:t>
                      </a:r>
                      <a:r>
                        <a:rPr lang="en-US" sz="1400" b="1" baseline="0" dirty="0" smtClean="0">
                          <a:latin typeface="+mn-lt"/>
                        </a:rPr>
                        <a:t> M</a:t>
                      </a:r>
                      <a:r>
                        <a:rPr lang="en-US" sz="1400" b="1" dirty="0" smtClean="0">
                          <a:latin typeface="+mn-lt"/>
                        </a:rPr>
                        <a:t>, et al (2013)</a:t>
                      </a:r>
                      <a:endParaRPr lang="en-US" sz="1400" b="1" dirty="0">
                        <a:latin typeface="+mn-lt"/>
                      </a:endParaRPr>
                    </a:p>
                  </a:txBody>
                  <a:tcPr/>
                </a:tc>
                <a:tc>
                  <a:txBody>
                    <a:bodyPr/>
                    <a:lstStyle/>
                    <a:p>
                      <a:pPr algn="just"/>
                      <a:r>
                        <a:rPr lang="en-US" sz="1400" b="1" dirty="0" smtClean="0">
                          <a:latin typeface="+mn-lt"/>
                        </a:rPr>
                        <a:t>Inadequate reporting of research ethics review and informed</a:t>
                      </a:r>
                      <a:r>
                        <a:rPr lang="en-US" sz="1400" b="1" baseline="0" dirty="0" smtClean="0">
                          <a:latin typeface="+mn-lt"/>
                        </a:rPr>
                        <a:t> </a:t>
                      </a:r>
                      <a:r>
                        <a:rPr lang="en-US" sz="1400" b="1" dirty="0" smtClean="0">
                          <a:latin typeface="+mn-lt"/>
                        </a:rPr>
                        <a:t>consent in cluster </a:t>
                      </a:r>
                      <a:r>
                        <a:rPr lang="en-US" sz="1400" b="1" dirty="0" err="1" smtClean="0">
                          <a:latin typeface="+mn-lt"/>
                        </a:rPr>
                        <a:t>randomised</a:t>
                      </a:r>
                      <a:r>
                        <a:rPr lang="en-US" sz="1400" b="1" dirty="0" smtClean="0">
                          <a:latin typeface="+mn-lt"/>
                        </a:rPr>
                        <a:t> trials: review of random</a:t>
                      </a:r>
                      <a:r>
                        <a:rPr lang="en-US" sz="1400" b="1" baseline="0" dirty="0" smtClean="0">
                          <a:latin typeface="+mn-lt"/>
                        </a:rPr>
                        <a:t> </a:t>
                      </a:r>
                      <a:r>
                        <a:rPr lang="en-US" sz="1400" b="1" dirty="0" smtClean="0">
                          <a:latin typeface="+mn-lt"/>
                        </a:rPr>
                        <a:t>sample of published trials</a:t>
                      </a:r>
                      <a:endParaRPr lang="en-US" sz="1400" b="1" dirty="0">
                        <a:latin typeface="+mn-lt"/>
                      </a:endParaRPr>
                    </a:p>
                  </a:txBody>
                  <a:tcPr/>
                </a:tc>
                <a:tc>
                  <a:txBody>
                    <a:bodyPr/>
                    <a:lstStyle/>
                    <a:p>
                      <a:pPr algn="ctr"/>
                      <a:r>
                        <a:rPr lang="en-US" sz="1400" b="1" dirty="0" smtClean="0">
                          <a:latin typeface="+mn-lt"/>
                        </a:rPr>
                        <a:t>74%</a:t>
                      </a:r>
                      <a:endParaRPr lang="en-US" sz="1400" b="1" dirty="0">
                        <a:latin typeface="+mn-lt"/>
                      </a:endParaRPr>
                    </a:p>
                  </a:txBody>
                  <a:tcPr/>
                </a:tc>
                <a:tc>
                  <a:txBody>
                    <a:bodyPr/>
                    <a:lstStyle/>
                    <a:p>
                      <a:pPr algn="ctr"/>
                      <a:r>
                        <a:rPr lang="en-US" sz="1400" b="1" dirty="0" smtClean="0">
                          <a:latin typeface="+mn-lt"/>
                        </a:rPr>
                        <a:t>69%</a:t>
                      </a:r>
                      <a:endParaRPr lang="en-US" sz="1400" b="1" dirty="0">
                        <a:latin typeface="+mn-lt"/>
                      </a:endParaRPr>
                    </a:p>
                  </a:txBody>
                  <a:tcPr/>
                </a:tc>
              </a:tr>
              <a:tr h="651524">
                <a:tc>
                  <a:txBody>
                    <a:bodyPr/>
                    <a:lstStyle/>
                    <a:p>
                      <a:r>
                        <a:rPr lang="en-US" sz="1400" b="1" dirty="0" smtClean="0">
                          <a:latin typeface="+mn-lt"/>
                        </a:rPr>
                        <a:t>Finlay</a:t>
                      </a:r>
                      <a:r>
                        <a:rPr lang="en-US" sz="1400" b="1" baseline="0" dirty="0" smtClean="0">
                          <a:latin typeface="+mn-lt"/>
                        </a:rPr>
                        <a:t> KA , </a:t>
                      </a:r>
                      <a:r>
                        <a:rPr lang="en-US" sz="1400" b="1" baseline="0" dirty="0" err="1" smtClean="0">
                          <a:latin typeface="+mn-lt"/>
                        </a:rPr>
                        <a:t>Fernandaez</a:t>
                      </a:r>
                      <a:r>
                        <a:rPr lang="en-US" sz="1400" b="1" baseline="0" dirty="0" smtClean="0">
                          <a:latin typeface="+mn-lt"/>
                        </a:rPr>
                        <a:t> CR (2008)</a:t>
                      </a:r>
                      <a:endParaRPr lang="en-US" sz="1400" b="1" dirty="0">
                        <a:latin typeface="+mn-lt"/>
                      </a:endParaRPr>
                    </a:p>
                  </a:txBody>
                  <a:tcPr/>
                </a:tc>
                <a:tc>
                  <a:txBody>
                    <a:bodyPr/>
                    <a:lstStyle/>
                    <a:p>
                      <a:pPr algn="just"/>
                      <a:r>
                        <a:rPr lang="en-US" sz="1400" b="1" dirty="0" smtClean="0">
                          <a:latin typeface="+mn-lt"/>
                        </a:rPr>
                        <a:t>Failure to report and provide commentary on research ethics board approval and informed consent in medical journals</a:t>
                      </a:r>
                      <a:endParaRPr lang="en-US" sz="1400" b="1" dirty="0">
                        <a:latin typeface="+mn-lt"/>
                      </a:endParaRPr>
                    </a:p>
                  </a:txBody>
                  <a:tcPr/>
                </a:tc>
                <a:tc>
                  <a:txBody>
                    <a:bodyPr/>
                    <a:lstStyle/>
                    <a:p>
                      <a:pPr algn="ctr"/>
                      <a:r>
                        <a:rPr lang="en-US" sz="1400" b="1" dirty="0" smtClean="0">
                          <a:latin typeface="+mn-lt"/>
                        </a:rPr>
                        <a:t>96.8%</a:t>
                      </a:r>
                      <a:endParaRPr lang="en-US" sz="1400" b="1" dirty="0">
                        <a:latin typeface="+mn-lt"/>
                      </a:endParaRPr>
                    </a:p>
                  </a:txBody>
                  <a:tcPr/>
                </a:tc>
                <a:tc>
                  <a:txBody>
                    <a:bodyPr/>
                    <a:lstStyle/>
                    <a:p>
                      <a:pPr algn="ctr"/>
                      <a:r>
                        <a:rPr lang="en-US" sz="1400" b="1" dirty="0" smtClean="0">
                          <a:latin typeface="+mn-lt"/>
                        </a:rPr>
                        <a:t>94.5%</a:t>
                      </a:r>
                      <a:endParaRPr lang="en-US" sz="1400" b="1" dirty="0">
                        <a:latin typeface="+mn-lt"/>
                      </a:endParaRPr>
                    </a:p>
                  </a:txBody>
                  <a:tcPr/>
                </a:tc>
              </a:tr>
            </a:tbl>
          </a:graphicData>
        </a:graphic>
      </p:graphicFrame>
      <p:sp>
        <p:nvSpPr>
          <p:cNvPr id="22573" name="Rectangle 1"/>
          <p:cNvSpPr>
            <a:spLocks noChangeArrowheads="1"/>
          </p:cNvSpPr>
          <p:nvPr/>
        </p:nvSpPr>
        <p:spPr bwMode="auto">
          <a:xfrm>
            <a:off x="1143000" y="304800"/>
            <a:ext cx="7696200" cy="646113"/>
          </a:xfrm>
          <a:prstGeom prst="rect">
            <a:avLst/>
          </a:prstGeom>
          <a:noFill/>
          <a:ln w="9525">
            <a:noFill/>
            <a:miter lim="800000"/>
            <a:headEnd/>
            <a:tailEnd/>
          </a:ln>
        </p:spPr>
        <p:txBody>
          <a:bodyPr>
            <a:spAutoFit/>
          </a:bodyPr>
          <a:lstStyle/>
          <a:p>
            <a:r>
              <a:rPr lang="en-US" sz="3600" b="1">
                <a:solidFill>
                  <a:srgbClr val="FF0000"/>
                </a:solidFill>
              </a:rPr>
              <a:t>Comparison with other studies</a:t>
            </a:r>
            <a:endParaRPr lang="fa-IR" sz="3600" b="1">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2"/>
          </p:nvPr>
        </p:nvSpPr>
        <p:spPr>
          <a:noFill/>
          <a:ln>
            <a:miter lim="800000"/>
            <a:headEnd/>
            <a:tailEnd/>
          </a:ln>
        </p:spPr>
        <p:txBody>
          <a:bodyPr/>
          <a:lstStyle/>
          <a:p>
            <a:fld id="{C428CF08-A95E-479F-8E00-DF2B8AB01D20}" type="slidenum">
              <a:rPr lang="en-US" altLang="fa-IR" smtClean="0"/>
              <a:pPr/>
              <a:t>21</a:t>
            </a:fld>
            <a:endParaRPr lang="en-US" altLang="fa-IR" smtClean="0">
              <a:solidFill>
                <a:schemeClr val="bg2"/>
              </a:solidFill>
            </a:endParaRPr>
          </a:p>
        </p:txBody>
      </p:sp>
      <p:sp>
        <p:nvSpPr>
          <p:cNvPr id="23555" name="Rectangle 2"/>
          <p:cNvSpPr>
            <a:spLocks noGrp="1" noChangeArrowheads="1"/>
          </p:cNvSpPr>
          <p:nvPr>
            <p:ph type="title" idx="4294967295"/>
          </p:nvPr>
        </p:nvSpPr>
        <p:spPr/>
        <p:txBody>
          <a:bodyPr/>
          <a:lstStyle/>
          <a:p>
            <a:r>
              <a:rPr lang="en-US" altLang="fa-IR" b="1" smtClean="0">
                <a:cs typeface="Times New Roman" pitchFamily="18" charset="0"/>
              </a:rPr>
              <a:t>Conclusion</a:t>
            </a:r>
            <a:endParaRPr lang="en-US" altLang="fa-IR" smtClean="0"/>
          </a:p>
        </p:txBody>
      </p:sp>
      <p:sp>
        <p:nvSpPr>
          <p:cNvPr id="23556" name="Rectangle 3"/>
          <p:cNvSpPr>
            <a:spLocks noGrp="1" noChangeArrowheads="1"/>
          </p:cNvSpPr>
          <p:nvPr>
            <p:ph type="body" idx="4294967295"/>
          </p:nvPr>
        </p:nvSpPr>
        <p:spPr>
          <a:xfrm>
            <a:off x="990600" y="1676400"/>
            <a:ext cx="7772400" cy="4800600"/>
          </a:xfrm>
        </p:spPr>
        <p:txBody>
          <a:bodyPr/>
          <a:lstStyle/>
          <a:p>
            <a:pPr marL="80963" indent="0" algn="just">
              <a:spcBef>
                <a:spcPct val="0"/>
              </a:spcBef>
              <a:buFont typeface="Wingdings 2" pitchFamily="18" charset="2"/>
              <a:buNone/>
            </a:pPr>
            <a:r>
              <a:rPr lang="en-US" altLang="fa-IR" sz="2800" dirty="0" smtClean="0">
                <a:cs typeface="Times New Roman" pitchFamily="18" charset="0"/>
              </a:rPr>
              <a:t>Reporting of research ethics protections in Iranian journal articles is inadequate, especially compared with the big medical journals, that it may be related to lack of awareness and education of authors and journals’ editors. </a:t>
            </a:r>
          </a:p>
          <a:p>
            <a:pPr marL="80963" indent="0" algn="just">
              <a:spcBef>
                <a:spcPct val="0"/>
              </a:spcBef>
              <a:buFont typeface="Wingdings 2" pitchFamily="18" charset="2"/>
              <a:buNone/>
            </a:pPr>
            <a:endParaRPr lang="en-US" altLang="fa-IR" sz="2800" dirty="0" smtClean="0">
              <a:cs typeface="Times New Roman" pitchFamily="18" charset="0"/>
            </a:endParaRPr>
          </a:p>
          <a:p>
            <a:pPr marL="80963" indent="0" algn="just">
              <a:spcBef>
                <a:spcPct val="0"/>
              </a:spcBef>
              <a:buFont typeface="Wingdings 2" pitchFamily="18" charset="2"/>
              <a:buNone/>
            </a:pPr>
            <a:r>
              <a:rPr lang="en-US" altLang="fa-IR" sz="2800" dirty="0" smtClean="0">
                <a:cs typeface="Times New Roman" pitchFamily="18" charset="0"/>
              </a:rPr>
              <a:t>According to our results, Iranian high quality journals that could present their articles in international databases were more sensitive to reporting of research ethics.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9"/>
          <p:cNvSpPr>
            <a:spLocks noGrp="1" noChangeArrowheads="1"/>
          </p:cNvSpPr>
          <p:nvPr>
            <p:ph type="sldNum" sz="quarter" idx="12"/>
          </p:nvPr>
        </p:nvSpPr>
        <p:spPr>
          <a:xfrm>
            <a:off x="6781800" y="6116638"/>
            <a:ext cx="1905000" cy="457200"/>
          </a:xfrm>
          <a:noFill/>
          <a:ln>
            <a:miter lim="800000"/>
            <a:headEnd/>
            <a:tailEnd/>
          </a:ln>
        </p:spPr>
        <p:txBody>
          <a:bodyPr/>
          <a:lstStyle/>
          <a:p>
            <a:fld id="{CED1EF37-FE7C-4A52-B5A8-F7FD15CD9129}" type="slidenum">
              <a:rPr lang="en-US" altLang="fa-IR" smtClean="0"/>
              <a:pPr/>
              <a:t>22</a:t>
            </a:fld>
            <a:endParaRPr lang="en-US" altLang="fa-IR" smtClean="0"/>
          </a:p>
        </p:txBody>
      </p:sp>
      <p:pic>
        <p:nvPicPr>
          <p:cNvPr id="23555" name="Picture 11" descr="C:\Users\Dr_Khani\Desktop\inde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6931" y="685800"/>
            <a:ext cx="7217405" cy="535239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6"/>
          <p:cNvSpPr>
            <a:spLocks noGrp="1"/>
          </p:cNvSpPr>
          <p:nvPr>
            <p:ph type="sldNum" sz="quarter" idx="12"/>
          </p:nvPr>
        </p:nvSpPr>
        <p:spPr>
          <a:noFill/>
          <a:ln>
            <a:miter lim="800000"/>
            <a:headEnd/>
            <a:tailEnd/>
          </a:ln>
        </p:spPr>
        <p:txBody>
          <a:bodyPr/>
          <a:lstStyle/>
          <a:p>
            <a:fld id="{9C215E75-DFB0-4936-B5B3-92B69C6185BE}" type="slidenum">
              <a:rPr lang="en-US" altLang="fa-IR" smtClean="0"/>
              <a:pPr/>
              <a:t>3</a:t>
            </a:fld>
            <a:endParaRPr lang="en-US" altLang="fa-IR" smtClean="0">
              <a:solidFill>
                <a:schemeClr val="bg2"/>
              </a:solidFill>
            </a:endParaRPr>
          </a:p>
        </p:txBody>
      </p:sp>
      <p:sp>
        <p:nvSpPr>
          <p:cNvPr id="5123" name="Rectangle 2"/>
          <p:cNvSpPr>
            <a:spLocks noGrp="1" noChangeArrowheads="1"/>
          </p:cNvSpPr>
          <p:nvPr>
            <p:ph type="title"/>
          </p:nvPr>
        </p:nvSpPr>
        <p:spPr>
          <a:xfrm>
            <a:off x="990600" y="457200"/>
            <a:ext cx="7772400" cy="990600"/>
          </a:xfrm>
        </p:spPr>
        <p:txBody>
          <a:bodyPr/>
          <a:lstStyle/>
          <a:p>
            <a:r>
              <a:rPr lang="en-US" altLang="fa-IR" b="1" smtClean="0">
                <a:solidFill>
                  <a:srgbClr val="333399"/>
                </a:solidFill>
              </a:rPr>
              <a:t>Introduction</a:t>
            </a:r>
            <a:endParaRPr lang="en-US" altLang="fa-IR" b="1" smtClean="0"/>
          </a:p>
        </p:txBody>
      </p:sp>
      <p:sp>
        <p:nvSpPr>
          <p:cNvPr id="44035" name="Rectangle 3"/>
          <p:cNvSpPr>
            <a:spLocks noGrp="1" noChangeArrowheads="1"/>
          </p:cNvSpPr>
          <p:nvPr>
            <p:ph type="body" sz="half" idx="1"/>
          </p:nvPr>
        </p:nvSpPr>
        <p:spPr>
          <a:xfrm>
            <a:off x="990600" y="1676400"/>
            <a:ext cx="7696200" cy="4800600"/>
          </a:xfrm>
          <a:solidFill>
            <a:schemeClr val="bg2"/>
          </a:solidFill>
        </p:spPr>
        <p:txBody>
          <a:bodyPr/>
          <a:lstStyle/>
          <a:p>
            <a:pPr algn="just">
              <a:defRPr/>
            </a:pPr>
            <a:r>
              <a:rPr lang="en-US" sz="2200" dirty="0">
                <a:solidFill>
                  <a:schemeClr val="accent5">
                    <a:lumMod val="10000"/>
                  </a:schemeClr>
                </a:solidFill>
              </a:rPr>
              <a:t>Advances in human health and welfare ultimately depend on research </a:t>
            </a:r>
            <a:r>
              <a:rPr lang="en-US" sz="2200" dirty="0" smtClean="0">
                <a:solidFill>
                  <a:schemeClr val="accent5">
                    <a:lumMod val="10000"/>
                  </a:schemeClr>
                </a:solidFill>
              </a:rPr>
              <a:t>on </a:t>
            </a:r>
            <a:r>
              <a:rPr lang="en-US" sz="2200" dirty="0">
                <a:solidFill>
                  <a:schemeClr val="accent5">
                    <a:lumMod val="10000"/>
                  </a:schemeClr>
                </a:solidFill>
              </a:rPr>
              <a:t>human subjects. </a:t>
            </a:r>
            <a:endParaRPr lang="en-US" sz="2200" dirty="0" smtClean="0">
              <a:solidFill>
                <a:schemeClr val="accent5">
                  <a:lumMod val="10000"/>
                </a:schemeClr>
              </a:solidFill>
            </a:endParaRPr>
          </a:p>
          <a:p>
            <a:pPr marL="0" indent="0" algn="just">
              <a:buFont typeface="Monotype Sorts" pitchFamily="2" charset="2"/>
              <a:buNone/>
              <a:defRPr/>
            </a:pPr>
            <a:endParaRPr lang="en-US" sz="2200" dirty="0" smtClean="0">
              <a:solidFill>
                <a:schemeClr val="accent5">
                  <a:lumMod val="10000"/>
                </a:schemeClr>
              </a:solidFill>
            </a:endParaRPr>
          </a:p>
          <a:p>
            <a:pPr algn="just">
              <a:defRPr/>
            </a:pPr>
            <a:r>
              <a:rPr lang="en-US" sz="2200" dirty="0" smtClean="0">
                <a:solidFill>
                  <a:schemeClr val="accent5">
                    <a:lumMod val="10000"/>
                  </a:schemeClr>
                </a:solidFill>
              </a:rPr>
              <a:t>Research </a:t>
            </a:r>
            <a:r>
              <a:rPr lang="en-US" sz="2200" dirty="0">
                <a:solidFill>
                  <a:schemeClr val="accent5">
                    <a:lumMod val="10000"/>
                  </a:schemeClr>
                </a:solidFill>
              </a:rPr>
              <a:t>ethics concerns the responsibility of researchers to be honest and respectful to all individuals who may be affected by their research studies or their reports of the studies’ </a:t>
            </a:r>
            <a:r>
              <a:rPr lang="en-US" sz="2200" dirty="0" smtClean="0">
                <a:solidFill>
                  <a:schemeClr val="accent5">
                    <a:lumMod val="10000"/>
                  </a:schemeClr>
                </a:solidFill>
              </a:rPr>
              <a:t>results</a:t>
            </a:r>
          </a:p>
          <a:p>
            <a:pPr marL="365125" indent="-282575" algn="just" eaLnBrk="1" hangingPunct="1">
              <a:spcBef>
                <a:spcPts val="600"/>
              </a:spcBef>
              <a:buClr>
                <a:srgbClr val="3891A7"/>
              </a:buClr>
              <a:buSzPct val="80000"/>
              <a:buFont typeface="Wingdings 2" pitchFamily="18" charset="2"/>
              <a:buChar char=""/>
              <a:defRPr/>
            </a:pPr>
            <a:endParaRPr kumimoji="0" lang="en-US" sz="2200" kern="1200" dirty="0" smtClean="0">
              <a:solidFill>
                <a:prstClr val="black"/>
              </a:solidFill>
              <a:cs typeface="Times New Roman" pitchFamily="18" charset="0"/>
            </a:endParaRPr>
          </a:p>
          <a:p>
            <a:pPr marL="365125" indent="-282575" algn="just" eaLnBrk="1" hangingPunct="1">
              <a:spcBef>
                <a:spcPts val="600"/>
              </a:spcBef>
              <a:buClr>
                <a:srgbClr val="3891A7"/>
              </a:buClr>
              <a:buSzPct val="80000"/>
              <a:buFont typeface="Wingdings 2" pitchFamily="18" charset="2"/>
              <a:buChar char=""/>
              <a:defRPr/>
            </a:pPr>
            <a:endParaRPr kumimoji="0" lang="en-US" sz="2200" kern="1200" dirty="0" smtClean="0">
              <a:solidFill>
                <a:prstClr val="black"/>
              </a:solidFill>
              <a:cs typeface="Times New Roman" pitchFamily="18" charset="0"/>
            </a:endParaRPr>
          </a:p>
          <a:p>
            <a:pPr marL="365125" indent="-282575" algn="just" eaLnBrk="1" hangingPunct="1">
              <a:spcBef>
                <a:spcPts val="600"/>
              </a:spcBef>
              <a:buClr>
                <a:srgbClr val="3891A7"/>
              </a:buClr>
              <a:buSzPct val="80000"/>
              <a:buFont typeface="Wingdings 2" pitchFamily="18" charset="2"/>
              <a:buChar char=""/>
              <a:defRPr/>
            </a:pPr>
            <a:endParaRPr kumimoji="0" lang="en-US" sz="2200" kern="1200" dirty="0" smtClean="0">
              <a:solidFill>
                <a:prstClr val="black"/>
              </a:solidFill>
              <a:cs typeface="Times New Roman" pitchFamily="18" charset="0"/>
            </a:endParaRPr>
          </a:p>
          <a:p>
            <a:pPr marL="82550" indent="0" algn="ctr" eaLnBrk="1" hangingPunct="1">
              <a:spcBef>
                <a:spcPts val="600"/>
              </a:spcBef>
              <a:buClr>
                <a:srgbClr val="3891A7"/>
              </a:buClr>
              <a:buSzPct val="80000"/>
              <a:buFont typeface="Monotype Sorts" pitchFamily="2" charset="2"/>
              <a:buNone/>
              <a:defRPr/>
            </a:pPr>
            <a:r>
              <a:rPr kumimoji="0" lang="en-US" sz="2200" b="1" kern="1200" dirty="0" smtClean="0">
                <a:solidFill>
                  <a:prstClr val="black"/>
                </a:solidFill>
                <a:cs typeface="Times New Roman" pitchFamily="18" charset="0"/>
              </a:rPr>
              <a:t>International standards mandate the review of research by research ethics committees (RECs). </a:t>
            </a:r>
          </a:p>
          <a:p>
            <a:pPr marL="365125" indent="-282575" algn="just" eaLnBrk="1" hangingPunct="1">
              <a:spcBef>
                <a:spcPts val="600"/>
              </a:spcBef>
              <a:buClr>
                <a:srgbClr val="3891A7"/>
              </a:buClr>
              <a:buSzPct val="80000"/>
              <a:buFont typeface="Wingdings 2" pitchFamily="18" charset="2"/>
              <a:buChar char=""/>
              <a:defRPr/>
            </a:pPr>
            <a:endParaRPr kumimoji="0" lang="en-US" sz="2200" kern="1200" dirty="0" smtClean="0">
              <a:solidFill>
                <a:prstClr val="black"/>
              </a:solidFill>
              <a:cs typeface="Times New Roman" pitchFamily="18" charset="0"/>
            </a:endParaRPr>
          </a:p>
          <a:p>
            <a:pPr algn="just">
              <a:defRPr/>
            </a:pPr>
            <a:endParaRPr kumimoji="0" lang="en-US" sz="2000" kern="1200" dirty="0" smtClean="0">
              <a:solidFill>
                <a:prstClr val="black"/>
              </a:solidFill>
              <a:cs typeface="Times New Roman" pitchFamily="18" charset="0"/>
            </a:endParaRPr>
          </a:p>
          <a:p>
            <a:pPr algn="just">
              <a:defRPr/>
            </a:pPr>
            <a:endParaRPr lang="en-US" sz="2800" dirty="0" smtClean="0"/>
          </a:p>
        </p:txBody>
      </p:sp>
      <p:graphicFrame>
        <p:nvGraphicFramePr>
          <p:cNvPr id="5125" name="Object 4"/>
          <p:cNvGraphicFramePr>
            <a:graphicFrameLocks noGrp="1" noChangeAspect="1"/>
          </p:cNvGraphicFramePr>
          <p:nvPr>
            <p:ph type="clipArt" sz="half" idx="2"/>
          </p:nvPr>
        </p:nvGraphicFramePr>
        <p:xfrm>
          <a:off x="6553200" y="228600"/>
          <a:ext cx="2286000" cy="1295400"/>
        </p:xfrm>
        <a:graphic>
          <a:graphicData uri="http://schemas.openxmlformats.org/presentationml/2006/ole">
            <mc:AlternateContent xmlns:mc="http://schemas.openxmlformats.org/markup-compatibility/2006">
              <mc:Choice xmlns:v="urn:schemas-microsoft-com:vml" Requires="v">
                <p:oleObj spid="_x0000_s5136" name="Clip" r:id="rId4" imgW="4006850" imgH="2857500" progId="MS_ClipArt_Gallery.2">
                  <p:embed/>
                </p:oleObj>
              </mc:Choice>
              <mc:Fallback>
                <p:oleObj name="Clip" r:id="rId4" imgW="4006850" imgH="2857500"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228600"/>
                        <a:ext cx="228600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Down Arrow 5"/>
          <p:cNvSpPr/>
          <p:nvPr/>
        </p:nvSpPr>
        <p:spPr>
          <a:xfrm>
            <a:off x="4464050" y="3962400"/>
            <a:ext cx="503238" cy="10795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circle(in)">
                                      <p:cBhvr>
                                        <p:cTn id="7" dur="200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circle(in)">
                                      <p:cBhvr>
                                        <p:cTn id="12" dur="2000"/>
                                        <p:tgtEl>
                                          <p:spTgt spid="44035">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animEffect transition="in" filter="circle(in)">
                                      <p:cBhvr>
                                        <p:cTn id="15" dur="2000"/>
                                        <p:tgtEl>
                                          <p:spTgt spid="4403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heel(1)">
                                      <p:cBhvr>
                                        <p:cTn id="20" dur="2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4035">
                                            <p:txEl>
                                              <p:pRg st="6" end="6"/>
                                            </p:txEl>
                                          </p:spTgt>
                                        </p:tgtEl>
                                        <p:attrNameLst>
                                          <p:attrName>style.visibility</p:attrName>
                                        </p:attrNameLst>
                                      </p:cBhvr>
                                      <p:to>
                                        <p:strVal val="visible"/>
                                      </p:to>
                                    </p:set>
                                    <p:animEffect transition="in" filter="fade">
                                      <p:cBhvr>
                                        <p:cTn id="25" dur="1000"/>
                                        <p:tgtEl>
                                          <p:spTgt spid="44035">
                                            <p:txEl>
                                              <p:pRg st="6" end="6"/>
                                            </p:txEl>
                                          </p:spTgt>
                                        </p:tgtEl>
                                      </p:cBhvr>
                                    </p:animEffect>
                                    <p:anim calcmode="lin" valueType="num">
                                      <p:cBhvr>
                                        <p:cTn id="26" dur="1000" fill="hold"/>
                                        <p:tgtEl>
                                          <p:spTgt spid="44035">
                                            <p:txEl>
                                              <p:pRg st="6" end="6"/>
                                            </p:txEl>
                                          </p:spTgt>
                                        </p:tgtEl>
                                        <p:attrNameLst>
                                          <p:attrName>ppt_x</p:attrName>
                                        </p:attrNameLst>
                                      </p:cBhvr>
                                      <p:tavLst>
                                        <p:tav tm="0">
                                          <p:val>
                                            <p:strVal val="#ppt_x"/>
                                          </p:val>
                                        </p:tav>
                                        <p:tav tm="100000">
                                          <p:val>
                                            <p:strVal val="#ppt_x"/>
                                          </p:val>
                                        </p:tav>
                                      </p:tavLst>
                                    </p:anim>
                                    <p:anim calcmode="lin" valueType="num">
                                      <p:cBhvr>
                                        <p:cTn id="27" dur="1000" fill="hold"/>
                                        <p:tgtEl>
                                          <p:spTgt spid="4403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just"/>
            <a:r>
              <a:rPr lang="en-US" altLang="fa-IR" sz="3200" b="1" dirty="0" smtClean="0"/>
              <a:t>The available items for human subjects protection in research include:</a:t>
            </a:r>
          </a:p>
        </p:txBody>
      </p:sp>
      <p:sp>
        <p:nvSpPr>
          <p:cNvPr id="3" name="Text Placeholder 2"/>
          <p:cNvSpPr>
            <a:spLocks noGrp="1"/>
          </p:cNvSpPr>
          <p:nvPr>
            <p:ph type="body" sz="half" idx="1"/>
          </p:nvPr>
        </p:nvSpPr>
        <p:spPr>
          <a:xfrm>
            <a:off x="990600" y="1828800"/>
            <a:ext cx="7772400" cy="4114800"/>
          </a:xfrm>
        </p:spPr>
        <p:txBody>
          <a:bodyPr/>
          <a:lstStyle/>
          <a:p>
            <a:pPr algn="just">
              <a:defRPr/>
            </a:pPr>
            <a:r>
              <a:rPr lang="en-US" dirty="0" smtClean="0">
                <a:solidFill>
                  <a:schemeClr val="accent5">
                    <a:lumMod val="10000"/>
                  </a:schemeClr>
                </a:solidFill>
              </a:rPr>
              <a:t>Obtaining informed consent from the participants, </a:t>
            </a:r>
          </a:p>
          <a:p>
            <a:pPr marL="0" indent="0" algn="just">
              <a:buFont typeface="Monotype Sorts" pitchFamily="2" charset="2"/>
              <a:buNone/>
              <a:defRPr/>
            </a:pPr>
            <a:endParaRPr lang="en-US" dirty="0" smtClean="0">
              <a:solidFill>
                <a:schemeClr val="accent5">
                  <a:lumMod val="10000"/>
                </a:schemeClr>
              </a:solidFill>
            </a:endParaRPr>
          </a:p>
          <a:p>
            <a:pPr>
              <a:defRPr/>
            </a:pPr>
            <a:r>
              <a:rPr lang="en-US" dirty="0" smtClean="0">
                <a:solidFill>
                  <a:schemeClr val="accent5">
                    <a:lumMod val="10000"/>
                  </a:schemeClr>
                </a:solidFill>
              </a:rPr>
              <a:t>Approval of the study proposal and consent form by an independent institutional review board (IRB)</a:t>
            </a:r>
          </a:p>
        </p:txBody>
      </p:sp>
      <p:sp>
        <p:nvSpPr>
          <p:cNvPr id="6148" name="Slide Number Placeholder 4"/>
          <p:cNvSpPr>
            <a:spLocks noGrp="1"/>
          </p:cNvSpPr>
          <p:nvPr>
            <p:ph type="sldNum" sz="quarter" idx="12"/>
          </p:nvPr>
        </p:nvSpPr>
        <p:spPr>
          <a:noFill/>
          <a:ln>
            <a:miter lim="800000"/>
            <a:headEnd/>
            <a:tailEnd/>
          </a:ln>
        </p:spPr>
        <p:txBody>
          <a:bodyPr/>
          <a:lstStyle/>
          <a:p>
            <a:fld id="{8D4D85F7-BB6E-43E8-AC82-43BD07A92522}" type="slidenum">
              <a:rPr lang="en-US" altLang="fa-IR" smtClean="0"/>
              <a:pPr/>
              <a:t>4</a:t>
            </a:fld>
            <a:endParaRPr lang="en-US" altLang="fa-IR" smtClean="0">
              <a:solidFill>
                <a:schemeClr val="bg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5"/>
          <p:cNvSpPr>
            <a:spLocks noGrp="1"/>
          </p:cNvSpPr>
          <p:nvPr>
            <p:ph type="sldNum" sz="quarter" idx="12"/>
          </p:nvPr>
        </p:nvSpPr>
        <p:spPr>
          <a:noFill/>
          <a:ln>
            <a:miter lim="800000"/>
            <a:headEnd/>
            <a:tailEnd/>
          </a:ln>
        </p:spPr>
        <p:txBody>
          <a:bodyPr/>
          <a:lstStyle/>
          <a:p>
            <a:fld id="{77C90ADC-DEA5-4D17-9A38-764A52D258DA}" type="slidenum">
              <a:rPr lang="en-US" altLang="fa-IR" smtClean="0"/>
              <a:pPr/>
              <a:t>5</a:t>
            </a:fld>
            <a:endParaRPr lang="en-US" altLang="fa-IR" smtClean="0"/>
          </a:p>
        </p:txBody>
      </p:sp>
      <p:sp>
        <p:nvSpPr>
          <p:cNvPr id="6147" name="Rectangle 2"/>
          <p:cNvSpPr>
            <a:spLocks noGrp="1"/>
          </p:cNvSpPr>
          <p:nvPr>
            <p:ph type="title"/>
          </p:nvPr>
        </p:nvSpPr>
        <p:spPr>
          <a:xfrm>
            <a:off x="990600" y="533400"/>
            <a:ext cx="7772400" cy="1143000"/>
          </a:xfrm>
        </p:spPr>
        <p:txBody>
          <a:bodyPr/>
          <a:lstStyle/>
          <a:p>
            <a:pPr algn="just">
              <a:defRPr/>
            </a:pPr>
            <a:r>
              <a:rPr lang="en-US" sz="2800" b="1" dirty="0" smtClean="0">
                <a:latin typeface="+mn-lt"/>
              </a:rPr>
              <a:t>International Committee of Medical Journal Editors (ICMJE) guidelines (2014):</a:t>
            </a:r>
            <a:r>
              <a:rPr lang="en-US" dirty="0" smtClean="0"/>
              <a:t/>
            </a:r>
            <a:br>
              <a:rPr lang="en-US" dirty="0" smtClean="0"/>
            </a:br>
            <a:endParaRPr lang="en-US" dirty="0" smtClean="0"/>
          </a:p>
        </p:txBody>
      </p:sp>
      <p:sp>
        <p:nvSpPr>
          <p:cNvPr id="6148" name="Rectangle 3"/>
          <p:cNvSpPr>
            <a:spLocks noGrp="1"/>
          </p:cNvSpPr>
          <p:nvPr>
            <p:ph type="body" idx="1"/>
          </p:nvPr>
        </p:nvSpPr>
        <p:spPr>
          <a:xfrm>
            <a:off x="1066800" y="1600200"/>
            <a:ext cx="7620000" cy="4724400"/>
          </a:xfrm>
        </p:spPr>
        <p:txBody>
          <a:bodyPr/>
          <a:lstStyle/>
          <a:p>
            <a:pPr algn="just">
              <a:lnSpc>
                <a:spcPct val="90000"/>
              </a:lnSpc>
              <a:defRPr/>
            </a:pPr>
            <a:r>
              <a:rPr lang="en-US" sz="2400" dirty="0" smtClean="0">
                <a:solidFill>
                  <a:schemeClr val="accent5">
                    <a:lumMod val="10000"/>
                  </a:schemeClr>
                </a:solidFill>
              </a:rPr>
              <a:t>Authors should indicate whether the procedures followed were in accordance with the ethical standards of the responsible committee and with the Helsinki Declaration.</a:t>
            </a:r>
          </a:p>
          <a:p>
            <a:pPr algn="just">
              <a:lnSpc>
                <a:spcPct val="90000"/>
              </a:lnSpc>
              <a:defRPr/>
            </a:pPr>
            <a:endParaRPr lang="en-US" sz="2400" dirty="0" smtClean="0">
              <a:solidFill>
                <a:schemeClr val="accent5">
                  <a:lumMod val="10000"/>
                </a:schemeClr>
              </a:solidFill>
            </a:endParaRPr>
          </a:p>
          <a:p>
            <a:pPr algn="just">
              <a:lnSpc>
                <a:spcPct val="90000"/>
              </a:lnSpc>
              <a:defRPr/>
            </a:pPr>
            <a:endParaRPr lang="en-US" altLang="fa-IR" sz="2400" dirty="0" smtClean="0"/>
          </a:p>
          <a:p>
            <a:pPr algn="just">
              <a:lnSpc>
                <a:spcPct val="90000"/>
              </a:lnSpc>
              <a:defRPr/>
            </a:pPr>
            <a:endParaRPr lang="en-US" altLang="fa-IR" sz="2400" dirty="0" smtClean="0"/>
          </a:p>
          <a:p>
            <a:pPr algn="just">
              <a:lnSpc>
                <a:spcPct val="90000"/>
              </a:lnSpc>
              <a:defRPr/>
            </a:pPr>
            <a:endParaRPr lang="en-US" altLang="fa-IR" sz="2400" dirty="0" smtClean="0"/>
          </a:p>
          <a:p>
            <a:pPr algn="just">
              <a:lnSpc>
                <a:spcPct val="90000"/>
              </a:lnSpc>
              <a:defRPr/>
            </a:pPr>
            <a:endParaRPr lang="en-US" altLang="fa-IR" sz="2400" dirty="0" smtClean="0"/>
          </a:p>
          <a:p>
            <a:pPr algn="just">
              <a:lnSpc>
                <a:spcPct val="90000"/>
              </a:lnSpc>
              <a:defRPr/>
            </a:pPr>
            <a:r>
              <a:rPr lang="en-US" altLang="fa-IR" sz="2400" dirty="0" smtClean="0"/>
              <a:t>Virtually every journal has a policy statement regarding to clarity of ethics compliance in human subject received articles</a:t>
            </a:r>
          </a:p>
        </p:txBody>
      </p:sp>
      <p:sp>
        <p:nvSpPr>
          <p:cNvPr id="2" name="Down Arrow 1"/>
          <p:cNvSpPr/>
          <p:nvPr/>
        </p:nvSpPr>
        <p:spPr bwMode="auto">
          <a:xfrm>
            <a:off x="4419600" y="3048000"/>
            <a:ext cx="685800" cy="1143000"/>
          </a:xfrm>
          <a:prstGeom prst="downArrow">
            <a:avLst/>
          </a:prstGeom>
          <a:ln>
            <a:headEnd type="none" w="med" len="med"/>
            <a:tailEnd type="none" w="med" len="med"/>
          </a:ln>
          <a:extLst/>
        </p:spPr>
        <p:style>
          <a:lnRef idx="2">
            <a:schemeClr val="accent2">
              <a:shade val="50000"/>
            </a:schemeClr>
          </a:lnRef>
          <a:fillRef idx="1">
            <a:schemeClr val="accent2"/>
          </a:fillRef>
          <a:effectRef idx="0">
            <a:schemeClr val="accent2"/>
          </a:effectRef>
          <a:fontRef idx="minor">
            <a:schemeClr val="lt1"/>
          </a:fontRef>
        </p:style>
        <p:txBody>
          <a:bodyPr/>
          <a:lstStyle/>
          <a:p>
            <a:pPr>
              <a:defRPr/>
            </a:pPr>
            <a:endParaRPr lang="en-US">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09600" y="2514600"/>
            <a:ext cx="7772400" cy="2514600"/>
          </a:xfrm>
        </p:spPr>
        <p:txBody>
          <a:bodyPr/>
          <a:lstStyle/>
          <a:p>
            <a:pPr marL="342900" indent="-342900" algn="just">
              <a:spcBef>
                <a:spcPct val="20000"/>
              </a:spcBef>
              <a:defRPr/>
            </a:pPr>
            <a:r>
              <a:rPr lang="en-US" sz="4800" b="1" dirty="0" smtClean="0">
                <a:solidFill>
                  <a:schemeClr val="accent2">
                    <a:lumMod val="75000"/>
                  </a:schemeClr>
                </a:solidFill>
              </a:rPr>
              <a:t/>
            </a:r>
            <a:br>
              <a:rPr lang="en-US" sz="4800" b="1" dirty="0" smtClean="0">
                <a:solidFill>
                  <a:schemeClr val="accent2">
                    <a:lumMod val="75000"/>
                  </a:schemeClr>
                </a:solidFill>
              </a:rPr>
            </a:br>
            <a:r>
              <a:rPr lang="en-US" sz="3600" dirty="0" smtClean="0">
                <a:solidFill>
                  <a:srgbClr val="402000"/>
                </a:solidFill>
                <a:ea typeface="+mn-ea"/>
                <a:cs typeface="+mn-cs"/>
              </a:rPr>
              <a:t>To investigate the frequency of reporting ethical issues in human subject articles published by Iranian medical journals during 2009-2013</a:t>
            </a:r>
            <a:r>
              <a:rPr lang="en-US" sz="3000" dirty="0" smtClean="0">
                <a:solidFill>
                  <a:srgbClr val="402000"/>
                </a:solidFill>
                <a:ea typeface="+mn-ea"/>
                <a:cs typeface="+mn-cs"/>
              </a:rPr>
              <a:t/>
            </a:r>
            <a:br>
              <a:rPr lang="en-US" sz="3000" dirty="0" smtClean="0">
                <a:solidFill>
                  <a:srgbClr val="402000"/>
                </a:solidFill>
                <a:ea typeface="+mn-ea"/>
                <a:cs typeface="+mn-cs"/>
              </a:rPr>
            </a:br>
            <a:endParaRPr lang="en-US" sz="3000" dirty="0" smtClean="0"/>
          </a:p>
        </p:txBody>
      </p:sp>
      <p:sp>
        <p:nvSpPr>
          <p:cNvPr id="9219" name="Rectangle 3"/>
          <p:cNvSpPr>
            <a:spLocks noGrp="1" noChangeArrowheads="1"/>
          </p:cNvSpPr>
          <p:nvPr>
            <p:ph type="body" idx="1"/>
          </p:nvPr>
        </p:nvSpPr>
        <p:spPr>
          <a:xfrm>
            <a:off x="457200" y="533400"/>
            <a:ext cx="8305800" cy="1676400"/>
          </a:xfrm>
        </p:spPr>
        <p:txBody>
          <a:bodyPr/>
          <a:lstStyle/>
          <a:p>
            <a:pPr marL="0" indent="0" algn="ctr">
              <a:buFont typeface="Monotype Sorts" pitchFamily="2" charset="2"/>
              <a:buNone/>
              <a:defRPr/>
            </a:pPr>
            <a:r>
              <a:rPr lang="en-US" sz="7200" b="1" dirty="0" smtClean="0">
                <a:solidFill>
                  <a:schemeClr val="accent2">
                    <a:lumMod val="75000"/>
                  </a:schemeClr>
                </a:solidFill>
              </a:rPr>
              <a:t>Objective</a:t>
            </a:r>
            <a:r>
              <a:rPr lang="en-US" b="1" dirty="0" smtClean="0">
                <a:solidFill>
                  <a:schemeClr val="accent2">
                    <a:lumMod val="75000"/>
                  </a:schemeClr>
                </a:solidFill>
              </a:rPr>
              <a:t>:</a:t>
            </a:r>
            <a:endParaRPr lang="en-US" alt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circle(in)">
                                      <p:cBhvr>
                                        <p:cTn id="7" dur="20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1202"/>
                                        </p:tgtEl>
                                        <p:attrNameLst>
                                          <p:attrName>style.visibility</p:attrName>
                                        </p:attrNameLst>
                                      </p:cBhvr>
                                      <p:to>
                                        <p:strVal val="visible"/>
                                      </p:to>
                                    </p:set>
                                    <p:animEffect transition="in" filter="wheel(1)">
                                      <p:cBhvr>
                                        <p:cTn id="12" dur="2000"/>
                                        <p:tgtEl>
                                          <p:spTgt spid="51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6"/>
          <p:cNvSpPr>
            <a:spLocks noGrp="1"/>
          </p:cNvSpPr>
          <p:nvPr>
            <p:ph type="sldNum" sz="quarter" idx="12"/>
          </p:nvPr>
        </p:nvSpPr>
        <p:spPr>
          <a:noFill/>
          <a:ln>
            <a:miter lim="800000"/>
            <a:headEnd/>
            <a:tailEnd/>
          </a:ln>
        </p:spPr>
        <p:txBody>
          <a:bodyPr/>
          <a:lstStyle/>
          <a:p>
            <a:fld id="{D76ACB82-AB11-4910-828B-FB19C60E56EF}" type="slidenum">
              <a:rPr lang="en-US" altLang="fa-IR" smtClean="0"/>
              <a:pPr/>
              <a:t>7</a:t>
            </a:fld>
            <a:endParaRPr lang="en-US" altLang="fa-IR" smtClean="0">
              <a:solidFill>
                <a:schemeClr val="bg2"/>
              </a:solidFill>
            </a:endParaRPr>
          </a:p>
        </p:txBody>
      </p:sp>
      <p:sp>
        <p:nvSpPr>
          <p:cNvPr id="2" name="Rectangle 2"/>
          <p:cNvSpPr>
            <a:spLocks noGrp="1" noChangeArrowheads="1"/>
          </p:cNvSpPr>
          <p:nvPr>
            <p:ph type="title"/>
          </p:nvPr>
        </p:nvSpPr>
        <p:spPr/>
        <p:txBody>
          <a:bodyPr/>
          <a:lstStyle/>
          <a:p>
            <a:pPr>
              <a:defRPr/>
            </a:pPr>
            <a:r>
              <a:rPr kumimoji="0" lang="en-US" sz="5400" b="1" kern="1200" dirty="0" smtClean="0">
                <a:solidFill>
                  <a:schemeClr val="accent2">
                    <a:lumMod val="75000"/>
                  </a:schemeClr>
                </a:solidFill>
                <a:ea typeface="+mn-ea"/>
                <a:cs typeface="Times New Roman" pitchFamily="18" charset="0"/>
              </a:rPr>
              <a:t>Materials and Methods</a:t>
            </a:r>
            <a:endParaRPr lang="en-US" dirty="0" smtClean="0">
              <a:solidFill>
                <a:schemeClr val="accent2">
                  <a:lumMod val="75000"/>
                </a:schemeClr>
              </a:solidFill>
            </a:endParaRPr>
          </a:p>
        </p:txBody>
      </p:sp>
      <p:sp>
        <p:nvSpPr>
          <p:cNvPr id="10243" name="Rectangle 3"/>
          <p:cNvSpPr>
            <a:spLocks noGrp="1" noChangeArrowheads="1"/>
          </p:cNvSpPr>
          <p:nvPr>
            <p:ph type="body" sz="half" idx="1"/>
          </p:nvPr>
        </p:nvSpPr>
        <p:spPr>
          <a:xfrm>
            <a:off x="990600" y="1676400"/>
            <a:ext cx="7620000" cy="4876800"/>
          </a:xfrm>
        </p:spPr>
        <p:txBody>
          <a:bodyPr/>
          <a:lstStyle/>
          <a:p>
            <a:pPr>
              <a:buClr>
                <a:srgbClr val="0099CC"/>
              </a:buClr>
              <a:buFont typeface="Monotype Sorts" pitchFamily="2" charset="2"/>
              <a:buChar char="Ô"/>
              <a:defRPr/>
            </a:pPr>
            <a:r>
              <a:rPr lang="en-US" sz="2400" b="1" i="1" dirty="0" smtClean="0"/>
              <a:t>Study Design: </a:t>
            </a:r>
            <a:r>
              <a:rPr lang="en-US" sz="2800" dirty="0" smtClean="0"/>
              <a:t>A cross-sectional study</a:t>
            </a:r>
          </a:p>
          <a:p>
            <a:pPr marL="0" indent="0">
              <a:buClr>
                <a:srgbClr val="0099CC"/>
              </a:buClr>
              <a:buFont typeface="Monotype Sorts" pitchFamily="2" charset="2"/>
              <a:buNone/>
              <a:defRPr/>
            </a:pPr>
            <a:endParaRPr lang="en-US" sz="1800" dirty="0" smtClean="0"/>
          </a:p>
          <a:p>
            <a:pPr algn="just">
              <a:lnSpc>
                <a:spcPct val="150000"/>
              </a:lnSpc>
              <a:buClr>
                <a:srgbClr val="0099CC"/>
              </a:buClr>
              <a:buFont typeface="Monotype Sorts" pitchFamily="2" charset="2"/>
              <a:buChar char="Ô"/>
              <a:defRPr/>
            </a:pPr>
            <a:r>
              <a:rPr lang="en-US" sz="2400" b="1" i="1" dirty="0" smtClean="0"/>
              <a:t>Study population: </a:t>
            </a:r>
            <a:r>
              <a:rPr lang="en-US" sz="2400" dirty="0" smtClean="0"/>
              <a:t>Original research studies using human subjects published between 2009 - 2013 in all Iranian medical journals</a:t>
            </a:r>
          </a:p>
          <a:p>
            <a:pPr algn="just">
              <a:lnSpc>
                <a:spcPct val="150000"/>
              </a:lnSpc>
              <a:buClr>
                <a:srgbClr val="0099CC"/>
              </a:buClr>
              <a:buFont typeface="Monotype Sorts" pitchFamily="2" charset="2"/>
              <a:buChar char="Ô"/>
              <a:defRPr/>
            </a:pPr>
            <a:endParaRPr lang="en-US" sz="1000" dirty="0" smtClean="0"/>
          </a:p>
          <a:p>
            <a:pPr algn="just">
              <a:lnSpc>
                <a:spcPct val="150000"/>
              </a:lnSpc>
              <a:buClr>
                <a:srgbClr val="0099CC"/>
              </a:buClr>
              <a:buFont typeface="Monotype Sorts" pitchFamily="2" charset="2"/>
              <a:buChar char="Ô"/>
              <a:defRPr/>
            </a:pPr>
            <a:r>
              <a:rPr lang="en-US" sz="2400" b="1" i="1" dirty="0" smtClean="0"/>
              <a:t>Sampling Method: </a:t>
            </a:r>
            <a:r>
              <a:rPr lang="en-US" altLang="fa-IR" sz="2400" dirty="0" smtClean="0">
                <a:cs typeface="B Nazanin" pitchFamily="2" charset="-78"/>
              </a:rPr>
              <a:t>Multistage cluster random sampling </a:t>
            </a:r>
            <a:endParaRPr lang="fa-IR" altLang="fa-IR" sz="2400" dirty="0" smtClean="0">
              <a:cs typeface="B Nazanin" pitchFamily="2" charset="-78"/>
            </a:endParaRPr>
          </a:p>
          <a:p>
            <a:pPr algn="just">
              <a:lnSpc>
                <a:spcPct val="150000"/>
              </a:lnSpc>
              <a:buClr>
                <a:srgbClr val="0099CC"/>
              </a:buClr>
              <a:buFont typeface="Monotype Sorts" pitchFamily="2" charset="2"/>
              <a:buChar char="Ô"/>
              <a:defRPr/>
            </a:pPr>
            <a:endParaRPr lang="en-US" sz="2400" b="1" dirty="0" smtClean="0"/>
          </a:p>
          <a:p>
            <a:pPr algn="just">
              <a:lnSpc>
                <a:spcPct val="150000"/>
              </a:lnSpc>
              <a:buClr>
                <a:srgbClr val="0099CC"/>
              </a:buClr>
              <a:buFont typeface="Monotype Sorts" pitchFamily="2" charset="2"/>
              <a:buChar char="Ô"/>
              <a:defRPr/>
            </a:pPr>
            <a:endParaRPr lang="en-US" sz="2000" dirty="0" smtClean="0"/>
          </a:p>
          <a:p>
            <a:pPr marL="0" indent="0" algn="just">
              <a:buClr>
                <a:srgbClr val="0099CC"/>
              </a:buClr>
              <a:buFont typeface="Monotype Sorts" pitchFamily="2" charset="2"/>
              <a:buNone/>
              <a:defRPr/>
            </a:pPr>
            <a:r>
              <a:rPr lang="en-US" sz="24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1000"/>
                                        <p:tgtEl>
                                          <p:spTgt spid="10243">
                                            <p:txEl>
                                              <p:pRg st="0" end="0"/>
                                            </p:txEl>
                                          </p:spTgt>
                                        </p:tgtEl>
                                      </p:cBhvr>
                                    </p:animEffect>
                                    <p:anim calcmode="lin" valueType="num">
                                      <p:cBhvr>
                                        <p:cTn id="13"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024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1000"/>
                                        <p:tgtEl>
                                          <p:spTgt spid="10243">
                                            <p:txEl>
                                              <p:pRg st="2" end="2"/>
                                            </p:txEl>
                                          </p:spTgt>
                                        </p:tgtEl>
                                      </p:cBhvr>
                                    </p:animEffect>
                                    <p:anim calcmode="lin" valueType="num">
                                      <p:cBhvr>
                                        <p:cTn id="18"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024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0243">
                                            <p:txEl>
                                              <p:pRg st="4" end="4"/>
                                            </p:txEl>
                                          </p:spTgt>
                                        </p:tgtEl>
                                        <p:attrNameLst>
                                          <p:attrName>style.visibility</p:attrName>
                                        </p:attrNameLst>
                                      </p:cBhvr>
                                      <p:to>
                                        <p:strVal val="visible"/>
                                      </p:to>
                                    </p:set>
                                    <p:animEffect transition="in" filter="fade">
                                      <p:cBhvr>
                                        <p:cTn id="22" dur="1000"/>
                                        <p:tgtEl>
                                          <p:spTgt spid="10243">
                                            <p:txEl>
                                              <p:pRg st="4" end="4"/>
                                            </p:txEl>
                                          </p:spTgt>
                                        </p:tgtEl>
                                      </p:cBhvr>
                                    </p:animEffect>
                                    <p:anim calcmode="lin" valueType="num">
                                      <p:cBhvr>
                                        <p:cTn id="23" dur="10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1024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2"/>
          </p:nvPr>
        </p:nvSpPr>
        <p:spPr>
          <a:noFill/>
          <a:ln>
            <a:miter lim="800000"/>
            <a:headEnd/>
            <a:tailEnd/>
          </a:ln>
        </p:spPr>
        <p:txBody>
          <a:bodyPr/>
          <a:lstStyle/>
          <a:p>
            <a:fld id="{FBBBAE02-9AE1-4F8E-B4E4-D63E54B891F1}" type="slidenum">
              <a:rPr lang="en-US" altLang="fa-IR" smtClean="0"/>
              <a:pPr/>
              <a:t>8</a:t>
            </a:fld>
            <a:endParaRPr lang="en-US" altLang="fa-IR" smtClean="0">
              <a:solidFill>
                <a:schemeClr val="bg2"/>
              </a:solidFill>
            </a:endParaRPr>
          </a:p>
        </p:txBody>
      </p:sp>
      <p:sp>
        <p:nvSpPr>
          <p:cNvPr id="10243" name="Rectangle 2"/>
          <p:cNvSpPr>
            <a:spLocks noGrp="1" noChangeArrowheads="1"/>
          </p:cNvSpPr>
          <p:nvPr>
            <p:ph type="title" idx="4294967295"/>
          </p:nvPr>
        </p:nvSpPr>
        <p:spPr>
          <a:xfrm>
            <a:off x="1143000" y="609600"/>
            <a:ext cx="6934200" cy="838200"/>
          </a:xfrm>
        </p:spPr>
        <p:txBody>
          <a:bodyPr/>
          <a:lstStyle/>
          <a:p>
            <a:r>
              <a:rPr lang="en-US" altLang="fa-IR" smtClean="0"/>
              <a:t/>
            </a:r>
            <a:br>
              <a:rPr lang="en-US" altLang="fa-IR" smtClean="0"/>
            </a:br>
            <a:r>
              <a:rPr lang="en-US" altLang="fa-IR" smtClean="0"/>
              <a:t/>
            </a:r>
            <a:br>
              <a:rPr lang="en-US" altLang="fa-IR" smtClean="0"/>
            </a:br>
            <a:r>
              <a:rPr lang="en-US" altLang="fa-IR" smtClean="0"/>
              <a:t/>
            </a:r>
            <a:br>
              <a:rPr lang="en-US" altLang="fa-IR" smtClean="0"/>
            </a:br>
            <a:r>
              <a:rPr lang="en-US" altLang="fa-IR" smtClean="0"/>
              <a:t/>
            </a:r>
            <a:br>
              <a:rPr lang="en-US" altLang="fa-IR" smtClean="0"/>
            </a:br>
            <a:r>
              <a:rPr lang="en-US" altLang="fa-IR" smtClean="0"/>
              <a:t/>
            </a:r>
            <a:br>
              <a:rPr lang="en-US" altLang="fa-IR" smtClean="0"/>
            </a:br>
            <a:r>
              <a:rPr lang="en-US" altLang="fa-IR" b="1" smtClean="0"/>
              <a:t>Exclusion criteria:</a:t>
            </a:r>
            <a:r>
              <a:rPr lang="en-US" altLang="fa-IR" smtClean="0"/>
              <a:t/>
            </a:r>
            <a:br>
              <a:rPr lang="en-US" altLang="fa-IR" smtClean="0"/>
            </a:br>
            <a:r>
              <a:rPr lang="en-US" altLang="fa-IR" sz="2000" smtClean="0"/>
              <a:t/>
            </a:r>
            <a:br>
              <a:rPr lang="en-US" altLang="fa-IR" sz="2000" smtClean="0"/>
            </a:br>
            <a:r>
              <a:rPr lang="en-US" altLang="fa-IR" sz="2000" smtClean="0"/>
              <a:t/>
            </a:r>
            <a:br>
              <a:rPr lang="en-US" altLang="fa-IR" sz="2000" smtClean="0"/>
            </a:br>
            <a:r>
              <a:rPr lang="en-US" altLang="fa-IR" sz="3200" b="1" smtClean="0">
                <a:solidFill>
                  <a:srgbClr val="333399"/>
                </a:solidFill>
              </a:rPr>
              <a:t>Case report/series,</a:t>
            </a:r>
            <a:br>
              <a:rPr lang="en-US" altLang="fa-IR" sz="3200" b="1" smtClean="0">
                <a:solidFill>
                  <a:srgbClr val="333399"/>
                </a:solidFill>
              </a:rPr>
            </a:br>
            <a:r>
              <a:rPr lang="en-US" altLang="fa-IR" sz="3200" b="1" smtClean="0">
                <a:solidFill>
                  <a:srgbClr val="333399"/>
                </a:solidFill>
              </a:rPr>
              <a:t>Letter to editor, </a:t>
            </a:r>
            <a:br>
              <a:rPr lang="en-US" altLang="fa-IR" sz="3200" b="1" smtClean="0">
                <a:solidFill>
                  <a:srgbClr val="333399"/>
                </a:solidFill>
              </a:rPr>
            </a:br>
            <a:r>
              <a:rPr lang="en-US" altLang="fa-IR" sz="3200" b="1" smtClean="0">
                <a:solidFill>
                  <a:srgbClr val="333399"/>
                </a:solidFill>
              </a:rPr>
              <a:t>Editorial, </a:t>
            </a:r>
            <a:br>
              <a:rPr lang="en-US" altLang="fa-IR" sz="3200" b="1" smtClean="0">
                <a:solidFill>
                  <a:srgbClr val="333399"/>
                </a:solidFill>
              </a:rPr>
            </a:br>
            <a:r>
              <a:rPr lang="en-US" altLang="fa-IR" sz="3200" b="1" smtClean="0">
                <a:solidFill>
                  <a:srgbClr val="333399"/>
                </a:solidFill>
              </a:rPr>
              <a:t>Abstracts, </a:t>
            </a:r>
            <a:br>
              <a:rPr lang="en-US" altLang="fa-IR" sz="3200" b="1" smtClean="0">
                <a:solidFill>
                  <a:srgbClr val="333399"/>
                </a:solidFill>
              </a:rPr>
            </a:br>
            <a:r>
              <a:rPr lang="en-US" altLang="fa-IR" sz="3200" b="1" smtClean="0">
                <a:solidFill>
                  <a:srgbClr val="333399"/>
                </a:solidFill>
              </a:rPr>
              <a:t>Meta-analyses, </a:t>
            </a:r>
            <a:br>
              <a:rPr lang="en-US" altLang="fa-IR" sz="3200" b="1" smtClean="0">
                <a:solidFill>
                  <a:srgbClr val="333399"/>
                </a:solidFill>
              </a:rPr>
            </a:br>
            <a:r>
              <a:rPr lang="en-US" altLang="fa-IR" sz="3200" b="1" smtClean="0">
                <a:solidFill>
                  <a:srgbClr val="333399"/>
                </a:solidFill>
              </a:rPr>
              <a:t>Systematic review, </a:t>
            </a:r>
            <a:br>
              <a:rPr lang="en-US" altLang="fa-IR" sz="3200" b="1" smtClean="0">
                <a:solidFill>
                  <a:srgbClr val="333399"/>
                </a:solidFill>
              </a:rPr>
            </a:br>
            <a:r>
              <a:rPr lang="en-US" altLang="fa-IR" sz="3200" b="1" smtClean="0">
                <a:solidFill>
                  <a:srgbClr val="333399"/>
                </a:solidFill>
              </a:rPr>
              <a:t>and technical articles.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990600" y="457200"/>
            <a:ext cx="7772400" cy="609600"/>
          </a:xfrm>
        </p:spPr>
        <p:txBody>
          <a:bodyPr/>
          <a:lstStyle/>
          <a:p>
            <a:r>
              <a:rPr lang="en-US" altLang="fa-IR" b="1" smtClean="0"/>
              <a:t>Data collection: </a:t>
            </a:r>
          </a:p>
        </p:txBody>
      </p:sp>
      <p:sp>
        <p:nvSpPr>
          <p:cNvPr id="11267" name="Text Placeholder 2"/>
          <p:cNvSpPr>
            <a:spLocks noGrp="1"/>
          </p:cNvSpPr>
          <p:nvPr>
            <p:ph type="body" sz="half" idx="1"/>
          </p:nvPr>
        </p:nvSpPr>
        <p:spPr>
          <a:xfrm>
            <a:off x="914400" y="1219200"/>
            <a:ext cx="7848600" cy="5334000"/>
          </a:xfrm>
        </p:spPr>
        <p:txBody>
          <a:bodyPr/>
          <a:lstStyle/>
          <a:p>
            <a:pPr algn="just"/>
            <a:endParaRPr lang="en-US" altLang="fa-IR" sz="2400" smtClean="0"/>
          </a:p>
          <a:p>
            <a:pPr algn="just">
              <a:buFont typeface="Arial" charset="0"/>
              <a:buChar char="•"/>
            </a:pPr>
            <a:r>
              <a:rPr lang="en-US" altLang="fa-IR" smtClean="0"/>
              <a:t>Basic information:</a:t>
            </a:r>
          </a:p>
          <a:p>
            <a:pPr lvl="2" indent="-342900" algn="just">
              <a:buFont typeface="Wingdings" pitchFamily="2" charset="2"/>
              <a:buChar char="Ø"/>
            </a:pPr>
            <a:r>
              <a:rPr lang="en-US" altLang="fa-IR" sz="2000" smtClean="0"/>
              <a:t>publication year, </a:t>
            </a:r>
          </a:p>
          <a:p>
            <a:pPr lvl="2" indent="-342900" algn="just">
              <a:buFont typeface="Wingdings" pitchFamily="2" charset="2"/>
              <a:buChar char="Ø"/>
            </a:pPr>
            <a:r>
              <a:rPr lang="en-US" altLang="fa-IR" sz="2000" smtClean="0"/>
              <a:t>where the study was performed (Iran or other countries),</a:t>
            </a:r>
          </a:p>
          <a:p>
            <a:pPr lvl="2" indent="-342900" algn="just">
              <a:buFont typeface="Wingdings" pitchFamily="2" charset="2"/>
              <a:buChar char="Ø"/>
            </a:pPr>
            <a:r>
              <a:rPr lang="en-US" altLang="fa-IR" sz="2000" smtClean="0"/>
              <a:t>indexing information, </a:t>
            </a:r>
          </a:p>
          <a:p>
            <a:pPr lvl="2" indent="-342900" algn="just">
              <a:buFont typeface="Wingdings" pitchFamily="2" charset="2"/>
              <a:buChar char="Ø"/>
            </a:pPr>
            <a:r>
              <a:rPr lang="en-US" altLang="fa-IR" sz="2000" smtClean="0"/>
              <a:t>study type (interventional or observational study) </a:t>
            </a:r>
          </a:p>
          <a:p>
            <a:pPr lvl="2" indent="-342900" algn="just">
              <a:buFont typeface="Wingdings" pitchFamily="2" charset="2"/>
              <a:buChar char="Ø"/>
            </a:pPr>
            <a:endParaRPr lang="en-US" altLang="fa-IR" sz="2000" smtClean="0"/>
          </a:p>
          <a:p>
            <a:pPr algn="just">
              <a:buFont typeface="Arial" charset="0"/>
              <a:buChar char="•"/>
            </a:pPr>
            <a:r>
              <a:rPr lang="en-US" altLang="fa-IR" smtClean="0"/>
              <a:t>Ethical conducts documentation:</a:t>
            </a:r>
          </a:p>
          <a:p>
            <a:pPr lvl="2" indent="-342900" algn="just">
              <a:buFont typeface="Wingdings" pitchFamily="2" charset="2"/>
              <a:buChar char="Ø"/>
            </a:pPr>
            <a:r>
              <a:rPr lang="en-US" altLang="fa-IR" sz="2000" smtClean="0"/>
              <a:t>obtaining institutional ethical board approval, </a:t>
            </a:r>
          </a:p>
          <a:p>
            <a:pPr lvl="2" indent="-342900" algn="just">
              <a:buFont typeface="Wingdings" pitchFamily="2" charset="2"/>
              <a:buChar char="Ø"/>
            </a:pPr>
            <a:r>
              <a:rPr lang="en-US" altLang="fa-IR" sz="2000" smtClean="0"/>
              <a:t>patient consent, </a:t>
            </a:r>
          </a:p>
          <a:p>
            <a:pPr lvl="2" indent="-342900" algn="just">
              <a:buFont typeface="Wingdings" pitchFamily="2" charset="2"/>
              <a:buChar char="Ø"/>
            </a:pPr>
            <a:r>
              <a:rPr lang="en-US" altLang="fa-IR" sz="2000" smtClean="0"/>
              <a:t>financial support, </a:t>
            </a:r>
          </a:p>
          <a:p>
            <a:pPr lvl="2" indent="-342900" algn="just">
              <a:buFont typeface="Wingdings" pitchFamily="2" charset="2"/>
              <a:buChar char="Ø"/>
            </a:pPr>
            <a:r>
              <a:rPr lang="en-US" altLang="fa-IR" sz="2000" smtClean="0"/>
              <a:t>conflict of interest,</a:t>
            </a:r>
          </a:p>
          <a:p>
            <a:pPr lvl="2" indent="-342900" algn="just">
              <a:buFont typeface="Wingdings" pitchFamily="2" charset="2"/>
              <a:buChar char="Ø"/>
            </a:pPr>
            <a:r>
              <a:rPr lang="en-US" altLang="fa-IR" sz="2000" smtClean="0"/>
              <a:t>confidentiality </a:t>
            </a:r>
          </a:p>
          <a:p>
            <a:endParaRPr lang="en-US" altLang="fa-IR" smtClean="0"/>
          </a:p>
        </p:txBody>
      </p:sp>
      <p:sp>
        <p:nvSpPr>
          <p:cNvPr id="11268" name="Slide Number Placeholder 4"/>
          <p:cNvSpPr>
            <a:spLocks noGrp="1"/>
          </p:cNvSpPr>
          <p:nvPr>
            <p:ph type="sldNum" sz="quarter" idx="12"/>
          </p:nvPr>
        </p:nvSpPr>
        <p:spPr>
          <a:noFill/>
          <a:ln>
            <a:miter lim="800000"/>
            <a:headEnd/>
            <a:tailEnd/>
          </a:ln>
        </p:spPr>
        <p:txBody>
          <a:bodyPr/>
          <a:lstStyle/>
          <a:p>
            <a:fld id="{58486F18-E399-454D-83F3-053D3CFD5623}" type="slidenum">
              <a:rPr lang="en-US" altLang="fa-IR" smtClean="0"/>
              <a:pPr/>
              <a:t>9</a:t>
            </a:fld>
            <a:endParaRPr lang="en-US" altLang="fa-IR" smtClean="0">
              <a:solidFill>
                <a:schemeClr val="bg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otebook">
  <a:themeElements>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1929</TotalTime>
  <Words>1581</Words>
  <Application>Microsoft Office PowerPoint</Application>
  <PresentationFormat>On-screen Show (4:3)</PresentationFormat>
  <Paragraphs>394</Paragraphs>
  <Slides>22</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2" baseType="lpstr">
      <vt:lpstr>Andalus</vt:lpstr>
      <vt:lpstr>Arial</vt:lpstr>
      <vt:lpstr>B Nazanin</vt:lpstr>
      <vt:lpstr>Calibri</vt:lpstr>
      <vt:lpstr>Monotype Sorts</vt:lpstr>
      <vt:lpstr>Times New Roman</vt:lpstr>
      <vt:lpstr>Wingdings</vt:lpstr>
      <vt:lpstr>Wingdings 2</vt:lpstr>
      <vt:lpstr>Notebook</vt:lpstr>
      <vt:lpstr>Clip</vt:lpstr>
      <vt:lpstr>PowerPoint Presentation</vt:lpstr>
      <vt:lpstr>Reporting of Ethical Issues in Human Subject Articles Published in Iranian Medical Journals during 2009-2013</vt:lpstr>
      <vt:lpstr>Introduction</vt:lpstr>
      <vt:lpstr>The available items for human subjects protection in research include:</vt:lpstr>
      <vt:lpstr>International Committee of Medical Journal Editors (ICMJE) guidelines (2014): </vt:lpstr>
      <vt:lpstr> To investigate the frequency of reporting ethical issues in human subject articles published by Iranian medical journals during 2009-2013 </vt:lpstr>
      <vt:lpstr>Materials and Methods</vt:lpstr>
      <vt:lpstr>     Exclusion criteria:   Case report/series, Letter to editor,  Editorial,  Abstracts,  Meta-analyses,  Systematic review,  and technical articles.</vt:lpstr>
      <vt:lpstr>Data collection: </vt:lpstr>
      <vt:lpstr>PowerPoint Presentation</vt:lpstr>
      <vt:lpstr>PowerPoint Presentation</vt:lpstr>
      <vt:lpstr>PowerPoint Presentation</vt:lpstr>
      <vt:lpstr>PowerPoint Presentation</vt:lpstr>
      <vt:lpstr>PowerPoint Presentation</vt:lpstr>
      <vt:lpstr>Table III.  Frequency of financial support and conflict of interest documentation according to publication year, study location, journal indexing, and study type </vt:lpstr>
      <vt:lpstr>PowerPoint Presentation</vt:lpstr>
      <vt:lpstr>PowerPoint Presentation</vt:lpstr>
      <vt:lpstr>PowerPoint Presentation</vt:lpstr>
      <vt:lpstr>PowerPoint Presentation</vt:lpstr>
      <vt:lpstr>PowerPoint Presentation</vt:lpstr>
      <vt:lpstr>Conclusion</vt:lpstr>
      <vt:lpstr>PowerPoint Presentation</vt:lpstr>
    </vt:vector>
  </TitlesOfParts>
  <Company>USM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brain starts working the moment you’re born and never stops until you get up to speak in public. - Anonymous</dc:title>
  <dc:creator>Brian C. Hodgkin</dc:creator>
  <cp:lastModifiedBy>E_City</cp:lastModifiedBy>
  <cp:revision>100</cp:revision>
  <dcterms:created xsi:type="dcterms:W3CDTF">2000-09-16T15:40:36Z</dcterms:created>
  <dcterms:modified xsi:type="dcterms:W3CDTF">2016-12-06T06:47:06Z</dcterms:modified>
</cp:coreProperties>
</file>