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9" r:id="rId3"/>
    <p:sldId id="268" r:id="rId4"/>
    <p:sldId id="280" r:id="rId5"/>
    <p:sldId id="290" r:id="rId6"/>
    <p:sldId id="281" r:id="rId7"/>
    <p:sldId id="292" r:id="rId8"/>
    <p:sldId id="291" r:id="rId9"/>
    <p:sldId id="293" r:id="rId10"/>
    <p:sldId id="283" r:id="rId11"/>
    <p:sldId id="298" r:id="rId12"/>
    <p:sldId id="282" r:id="rId13"/>
    <p:sldId id="294" r:id="rId14"/>
    <p:sldId id="275" r:id="rId15"/>
    <p:sldId id="278" r:id="rId16"/>
    <p:sldId id="279" r:id="rId17"/>
    <p:sldId id="284" r:id="rId18"/>
    <p:sldId id="295" r:id="rId19"/>
    <p:sldId id="289" r:id="rId20"/>
    <p:sldId id="262" r:id="rId21"/>
    <p:sldId id="260" r:id="rId22"/>
    <p:sldId id="263" r:id="rId23"/>
    <p:sldId id="274" r:id="rId24"/>
    <p:sldId id="264" r:id="rId25"/>
    <p:sldId id="269" r:id="rId26"/>
    <p:sldId id="27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D2A"/>
    <a:srgbClr val="D1CDC6"/>
    <a:srgbClr val="FCF4DA"/>
    <a:srgbClr val="699AC6"/>
    <a:srgbClr val="D1E3E2"/>
    <a:srgbClr val="005789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CEA8-B906-42CD-B1CA-257829A6E235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ABC08-D1F4-41CF-ACD8-67327550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8A362E0-08CF-47C6-A7D3-24964EA55A4A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F1D2E0F-0314-4276-A31C-E1D941AA6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There are many potential complications associated with obesity in pregnancy.  Many patients will have several of these.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8DC2D9-38F8-4D2A-A976-FF2576628295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25% increase in incidence of newborns of high birth weight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928D34-8BC0-4886-8D84-7CFD236F195D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Probably multifactorial.  Associations may also be confounded by lifestyle issues in the household, ie poor diet, sedentary lifestyle.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3AB82B-7362-45F5-9764-7EB645F2391D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Small study, but interesting findings.  Again mechanism is probably multifactorial.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B2B891-FD8D-4B94-BACE-FCF9784152BD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Routine C/S incision is transverse on skin and uterus.  With large pannus, not possible to make transverse skin incision, hard to access the correct part of uterus.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CDE41A-0DCE-4302-89AE-849E060B3309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6900 women included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0C2960-AF40-4147-88D8-75FCA9AC7447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Hypertensive risk with extreme obesity is about four fold that of control population.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F854C0-A71C-484E-8875-673855BFA28A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Will review implications of LGA in discussing fetal/neonatal complications.  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EE366F-75B5-468B-8CF8-385E6FCDE333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D38371-7172-48FE-90C0-307A1381DAEC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Obesity rates were lower at the time when this data was collected.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B18D11-48CB-4329-9C32-5258F9B10BC4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Obesity rates were lower at the time when this data was collected.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3C83B7-3AE4-4956-AE82-F8CBE10706C9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Study performed in Sweden, population-based cohort study. 3,480 morbidly obese women (BMI &gt; 40), 12, 698 with BMI 35-40. Total population 972,806 pregnancies.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FF2760-0570-4562-A696-1422B21A4DD9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54E838-369A-42EB-9A69-BD32805F5E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2C0AB4-45AC-4517-9290-C44CBD77AE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5423B-D346-4D83-8EEB-AD82E16943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DAA2C6-39F1-431C-B104-006F81F90F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9473E-7ED4-4095-973E-26FDF64D1B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C12921-11C3-4BB0-89A8-3CABED5F2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0ADBEE-BFEB-49CB-A104-934FB62BFA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67C725-169D-4DA2-8D6C-E4CEF08E5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259ED5-ACA7-4BC0-A3AC-FC7C962912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306390-671A-419C-B989-C0DBD69924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E1DACFD-889B-4C2B-87E1-3CB0CEFBEA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740CA10-1EE7-4CBB-8240-F75219C35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Obesity and Pregnancy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Pre-</a:t>
            </a:r>
            <a:r>
              <a:rPr lang="en-US" dirty="0" err="1" smtClean="0"/>
              <a:t>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In same population-based study in Netherlands, increased risk of pre-</a:t>
            </a:r>
            <a:r>
              <a:rPr lang="en-US" dirty="0" err="1" smtClean="0"/>
              <a:t>eclampsia</a:t>
            </a:r>
            <a:r>
              <a:rPr lang="en-US" dirty="0" smtClean="0"/>
              <a:t> was observed for obese women (BMI &gt;35), with odds ratio of 2.5.</a:t>
            </a:r>
            <a:endParaRPr lang="en-US" dirty="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04800" y="6248400"/>
            <a:ext cx="7724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Gaillard R et al. Associations of maternal obesity with blood pressure and the risks of gestational hypertensive disorders. </a:t>
            </a:r>
          </a:p>
          <a:p>
            <a:r>
              <a:rPr lang="en-US" sz="1100"/>
              <a:t>Journal of Hypertension 2011, 29:937-944.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Gestational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Gestational diabetes is more common in obese pregnant women</a:t>
            </a:r>
          </a:p>
          <a:p>
            <a:pPr algn="l">
              <a:defRPr/>
            </a:pPr>
            <a:r>
              <a:rPr lang="en-US" dirty="0" smtClean="0"/>
              <a:t>In addition, there is a higher rate of pre-existing diabetes in obese pregnant 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Gestational Diabetes: A UK population-based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Among extremely obese women, 11% developed gestational diabetes</a:t>
            </a:r>
          </a:p>
          <a:p>
            <a:pPr lvl="1" algn="l">
              <a:defRPr/>
            </a:pPr>
            <a:r>
              <a:rPr lang="en-US" dirty="0" smtClean="0"/>
              <a:t>Of those, 70% required insulin</a:t>
            </a:r>
          </a:p>
          <a:p>
            <a:pPr lvl="1" algn="l">
              <a:defRPr/>
            </a:pPr>
            <a:r>
              <a:rPr lang="en-US" dirty="0" smtClean="0"/>
              <a:t>Risk of developing diabetes was seven times higher than in non-obese controls</a:t>
            </a:r>
          </a:p>
          <a:p>
            <a:pPr marL="342900" lvl="1" indent="-342900" algn="l">
              <a:defRPr/>
            </a:pPr>
            <a:r>
              <a:rPr lang="en-US" sz="3200" dirty="0">
                <a:ea typeface="+mn-ea"/>
              </a:rPr>
              <a:t>Among women with less severe obesity, risk is increased but to a lesser degree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381000" y="6423025"/>
            <a:ext cx="6356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Knight, M et al. Extreme Obesity in Pregnancy in the UK. Obstet Gynecol, Vol 115, No 5. May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 for Gestational </a:t>
            </a:r>
            <a:r>
              <a:rPr lang="en-US" dirty="0"/>
              <a:t>A</a:t>
            </a:r>
            <a:r>
              <a:rPr lang="en-US" dirty="0" smtClean="0"/>
              <a:t>ge and Shoulder Dystocia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Maternal obesity predisposes to increased size of babies at birth.</a:t>
            </a:r>
          </a:p>
          <a:p>
            <a:pPr algn="l">
              <a:defRPr/>
            </a:pPr>
            <a:r>
              <a:rPr lang="en-US" dirty="0" smtClean="0"/>
              <a:t>Increased fetal adipose tissue, especially in the fetal abdomen, increases risk of shoulder dystocia</a:t>
            </a:r>
          </a:p>
          <a:p>
            <a:pPr algn="l">
              <a:defRPr/>
            </a:pPr>
            <a:r>
              <a:rPr lang="en-US" dirty="0" smtClean="0"/>
              <a:t>Shoulder dystocia carries additional morbidity to mother and baby.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Risk of Stillbirth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There is an increased risk of stillbirth associated with obesity</a:t>
            </a:r>
          </a:p>
          <a:p>
            <a:pPr algn="l">
              <a:defRPr/>
            </a:pPr>
            <a:r>
              <a:rPr lang="en-US" dirty="0" smtClean="0"/>
              <a:t>Risk of stillbirth increases with severity of obesity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Cohort Study of </a:t>
            </a:r>
            <a:br>
              <a:rPr lang="en-US" dirty="0" smtClean="0"/>
            </a:br>
            <a:r>
              <a:rPr lang="en-US" dirty="0" smtClean="0"/>
              <a:t>Rates of Stillbirth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One study of birth cohort in Missouri 1978-1997 examined &gt;1.5 million births:</a:t>
            </a:r>
          </a:p>
          <a:p>
            <a:pPr algn="l">
              <a:defRPr/>
            </a:pPr>
            <a:r>
              <a:rPr lang="en-US" dirty="0" smtClean="0"/>
              <a:t>Obese mothers were 40% more likely to experience stillbirth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52400" y="6400800"/>
            <a:ext cx="7904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Salihu, HM et al. Extreme Obesity and Risk of Stillbirth Among Black and White Gravidas. Obstet Gynecol 2007; 110:552-7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Cohort Study of </a:t>
            </a:r>
            <a:br>
              <a:rPr lang="en-US" dirty="0" smtClean="0"/>
            </a:br>
            <a:r>
              <a:rPr lang="en-US" dirty="0" smtClean="0"/>
              <a:t>Rates of Stillbirth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There was significant racial disparity, with higher rates of stillbirth among black women than white women</a:t>
            </a:r>
          </a:p>
          <a:p>
            <a:pPr algn="l">
              <a:defRPr/>
            </a:pPr>
            <a:r>
              <a:rPr lang="en-US" dirty="0" smtClean="0"/>
              <a:t>Disparity widened with increasing BMI, with disproportionately highest stillbirth among extremely obese black women (BMI </a:t>
            </a:r>
            <a:r>
              <a:rPr lang="en-US" u="sng" dirty="0" smtClean="0"/>
              <a:t>&gt;</a:t>
            </a:r>
            <a:r>
              <a:rPr lang="en-US" dirty="0" smtClean="0"/>
              <a:t> 40).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52400" y="6400800"/>
            <a:ext cx="7904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Salihu, HM et al. Extreme Obesity and Risk of Stillbirth Among Black and White Gravidas. Obstet Gynecol 2007; 110:552-7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DVT/PE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Immobilization and pregnancy are both risk factors for DVT/PE</a:t>
            </a:r>
          </a:p>
          <a:p>
            <a:pPr algn="l">
              <a:defRPr/>
            </a:pPr>
            <a:r>
              <a:rPr lang="en-US" dirty="0" smtClean="0"/>
              <a:t>Obese pregnant women often have decreased mobility, particularly with extreme obesity</a:t>
            </a:r>
          </a:p>
          <a:p>
            <a:pPr algn="l">
              <a:defRPr/>
            </a:pPr>
            <a:r>
              <a:rPr lang="en-US" dirty="0" smtClean="0"/>
              <a:t>Cesarean delivery further increases the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Anesthetic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Inability to establish regional block</a:t>
            </a:r>
          </a:p>
          <a:p>
            <a:pPr algn="l">
              <a:defRPr/>
            </a:pPr>
            <a:r>
              <a:rPr lang="en-US" dirty="0" smtClean="0"/>
              <a:t>Insufficient duration of regional block</a:t>
            </a:r>
          </a:p>
          <a:p>
            <a:pPr algn="l">
              <a:defRPr/>
            </a:pPr>
            <a:r>
              <a:rPr lang="en-US" dirty="0" smtClean="0"/>
              <a:t>Longer time to establish anesthesia</a:t>
            </a:r>
          </a:p>
          <a:p>
            <a:pPr algn="l">
              <a:defRPr/>
            </a:pPr>
            <a:r>
              <a:rPr lang="en-US" dirty="0" smtClean="0"/>
              <a:t>Refractory hypotension from anesthetic agents</a:t>
            </a:r>
          </a:p>
          <a:p>
            <a:pPr algn="l">
              <a:defRPr/>
            </a:pPr>
            <a:r>
              <a:rPr lang="en-US" dirty="0" smtClean="0"/>
              <a:t>Increased </a:t>
            </a:r>
            <a:r>
              <a:rPr lang="en-US" dirty="0" err="1" smtClean="0"/>
              <a:t>postdural</a:t>
            </a:r>
            <a:r>
              <a:rPr lang="en-US" dirty="0" smtClean="0"/>
              <a:t> puncture headache</a:t>
            </a:r>
            <a:endParaRPr lang="en-US" dirty="0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58775" y="6369050"/>
            <a:ext cx="705961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Vricella LK et al. Anesthesia Complications During Scheduled Cesarean Delivery for Morbidly Obese Women. </a:t>
            </a:r>
          </a:p>
          <a:p>
            <a:r>
              <a:rPr lang="en-US" sz="1100"/>
              <a:t>Am J Obstet Gynecol 2010;203:276.e1-e5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Fetal and Neonatal Complications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Complication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BMI</a:t>
                      </a:r>
                      <a:r>
                        <a:rPr lang="en-US" sz="1800" baseline="0" dirty="0" smtClean="0"/>
                        <a:t> 19.8-26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BMI</a:t>
                      </a:r>
                      <a:r>
                        <a:rPr lang="en-US" sz="1800" baseline="0" dirty="0" smtClean="0"/>
                        <a:t> 35.1-40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BMI &gt; 40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Stillbirth</a:t>
                      </a:r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0.3%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0.6% (OR 1.99)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0.8% (OR 2.79)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Fetal distress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2.0%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3.5% (OR 2.13)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3.9% (OR 2.52)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</a:tr>
              <a:tr h="6402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Meconium aspiration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0.1%</a:t>
                      </a:r>
                    </a:p>
                    <a:p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0.3% (OR 2.87)</a:t>
                      </a:r>
                    </a:p>
                    <a:p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0.3% (OR 2.85)</a:t>
                      </a:r>
                    </a:p>
                    <a:p>
                      <a:endParaRPr lang="en-US" sz="1800" dirty="0"/>
                    </a:p>
                  </a:txBody>
                  <a:tcPr marL="86360" marR="86360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Neonatal death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0.1%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0.3% (OR 2.09)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0.4% (OR 3.41)</a:t>
                      </a:r>
                      <a:endParaRPr lang="en-US" sz="1800" dirty="0"/>
                    </a:p>
                  </a:txBody>
                  <a:tcPr marL="86360" marR="86360" marT="45734" marB="45734"/>
                </a:tc>
              </a:tr>
            </a:tbl>
          </a:graphicData>
        </a:graphic>
      </p:graphicFrame>
      <p:sp>
        <p:nvSpPr>
          <p:cNvPr id="26659" name="TextBox 4"/>
          <p:cNvSpPr txBox="1">
            <a:spLocks noChangeArrowheads="1"/>
          </p:cNvSpPr>
          <p:nvPr/>
        </p:nvSpPr>
        <p:spPr bwMode="auto">
          <a:xfrm>
            <a:off x="228600" y="6172200"/>
            <a:ext cx="82407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Cedergren, MI. Maternal Morbid Obesity and the Risk of Adverse Pregnancy Outcome. Obstet Gynecol, Vol 103, No 2. Feb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Prenatal care                                                                   </a:t>
            </a:r>
            <a:endParaRPr lang="fa-IR" sz="6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Fetal and Neonatal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As maternal BMI has risen, there has been a significant increase in the number of babies born with high birth weight.</a:t>
            </a:r>
          </a:p>
          <a:p>
            <a:pPr algn="l">
              <a:defRPr/>
            </a:pPr>
            <a:r>
              <a:rPr lang="en-US" dirty="0" smtClean="0"/>
              <a:t>Larger babies have more adipose tissue.</a:t>
            </a:r>
            <a:endParaRPr lang="en-US" dirty="0"/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304800" y="6324600"/>
            <a:ext cx="840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Surkan PJ, Hsieh CC, Johansson AL, Dickman PW, Cnattingius S. Reasons for increasing trends in large for gestational age births. </a:t>
            </a:r>
          </a:p>
          <a:p>
            <a:r>
              <a:rPr lang="en-US" sz="1100"/>
              <a:t>Obstet Gynecol 2004; 104: 720-6.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905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happens later in life </a:t>
            </a:r>
            <a:br>
              <a:rPr lang="en-US" dirty="0" smtClean="0"/>
            </a:br>
            <a:r>
              <a:rPr lang="en-US" dirty="0" smtClean="0"/>
              <a:t>for children born </a:t>
            </a:r>
            <a:br>
              <a:rPr lang="en-US" dirty="0" smtClean="0"/>
            </a:br>
            <a:r>
              <a:rPr lang="en-US" dirty="0" smtClean="0"/>
              <a:t>to obese mothers?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2766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Children born to obese mothers are twice as likely to be obese and develop type 2 diabetes in adult life.</a:t>
            </a:r>
          </a:p>
          <a:p>
            <a:pPr algn="l">
              <a:defRPr/>
            </a:pPr>
            <a:r>
              <a:rPr lang="en-US" dirty="0" smtClean="0"/>
              <a:t>Higher maternal gestational weight gain has been associated with high blood pressure in offspring.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571500" y="6357938"/>
            <a:ext cx="681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http://www.cdc.gov/reproductivehealth/MaternalInfantHealth/PregComplications.html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Contemplating the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One study showed an association between maternal BMI and the hepatic lipid content in the infants.</a:t>
            </a:r>
          </a:p>
          <a:p>
            <a:pPr algn="l">
              <a:defRPr/>
            </a:pPr>
            <a:r>
              <a:rPr lang="en-US" dirty="0" smtClean="0"/>
              <a:t>The increased lipid content in the liver may initiate programming of the metabolic syndrome in utero. </a:t>
            </a:r>
            <a:endParaRPr lang="en-US" dirty="0"/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0" y="6378575"/>
            <a:ext cx="9256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Modi, N et al. The Influence of Maternal Body Mass Index on Infant Adiposity and Hepatic Lipid Content. Pediatric Research; Vol. 70, No. 3,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Evidence: Early Menarche in Female Offspring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An NICHD study looked at age of menarche and found an association between maternal obesity and earlier menarche in female offspring.</a:t>
            </a:r>
          </a:p>
          <a:p>
            <a:pPr algn="l">
              <a:defRPr/>
            </a:pPr>
            <a:r>
              <a:rPr lang="en-US" dirty="0" smtClean="0"/>
              <a:t>There was also a correlation between maternal BMI and daughters’ BMI at age seven.</a:t>
            </a:r>
            <a:endParaRPr lang="en-US" dirty="0"/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228600" y="6248400"/>
            <a:ext cx="71739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Kleim SA, Branum, AM, Klebanoff MA, Zemel BS. Maternal Body Mass Index and Daughters’ Age at Menarche. </a:t>
            </a:r>
          </a:p>
          <a:p>
            <a:r>
              <a:rPr lang="en-US" sz="1100"/>
              <a:t>Epidemiology. Vol 20, Number 5, Sept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Optimal intrauterine growth affects long-term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814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Inadequate and excessive fetal growth in utero both have the potential to predispose to the metabolic syndrome in adulthood.</a:t>
            </a:r>
          </a:p>
          <a:p>
            <a:pPr algn="l">
              <a:defRPr/>
            </a:pPr>
            <a:r>
              <a:rPr lang="en-US" dirty="0" smtClean="0"/>
              <a:t>Goal is “optimal” fetal growth, though this can be hard to define and achieve.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Practical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Increased utilization of healthcare resources</a:t>
            </a:r>
          </a:p>
          <a:p>
            <a:pPr algn="l">
              <a:defRPr/>
            </a:pPr>
            <a:r>
              <a:rPr lang="en-US" dirty="0" smtClean="0"/>
              <a:t>Difficult to use some of our routine prenatal surveillance tools</a:t>
            </a:r>
          </a:p>
          <a:p>
            <a:pPr algn="l">
              <a:defRPr/>
            </a:pPr>
            <a:r>
              <a:rPr lang="en-US" dirty="0" smtClean="0"/>
              <a:t>Increased hospital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Identifying fetal heart tones</a:t>
            </a:r>
          </a:p>
          <a:p>
            <a:pPr algn="l">
              <a:defRPr/>
            </a:pPr>
            <a:r>
              <a:rPr lang="en-US" dirty="0" smtClean="0"/>
              <a:t>Assessing fetal growth</a:t>
            </a:r>
          </a:p>
          <a:p>
            <a:pPr lvl="1" algn="l">
              <a:defRPr/>
            </a:pPr>
            <a:r>
              <a:rPr lang="en-US" dirty="0" smtClean="0"/>
              <a:t>Fundal height difficult to obtain</a:t>
            </a:r>
          </a:p>
          <a:p>
            <a:pPr algn="l">
              <a:defRPr/>
            </a:pPr>
            <a:r>
              <a:rPr lang="en-US" dirty="0" smtClean="0"/>
              <a:t>Assessing for hypertension</a:t>
            </a:r>
          </a:p>
          <a:p>
            <a:pPr lvl="1" algn="l">
              <a:defRPr/>
            </a:pPr>
            <a:r>
              <a:rPr lang="en-US" dirty="0" smtClean="0"/>
              <a:t>Blood pressure cuffs may be of inadequate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   </a:t>
            </a:r>
            <a:r>
              <a:rPr lang="en-US" dirty="0" smtClean="0"/>
              <a:t>Maternal </a:t>
            </a:r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l">
              <a:defRPr/>
            </a:pPr>
            <a:r>
              <a:rPr lang="en-US" dirty="0" smtClean="0"/>
              <a:t>Higher </a:t>
            </a:r>
            <a:r>
              <a:rPr lang="en-US" dirty="0"/>
              <a:t>R</a:t>
            </a:r>
            <a:r>
              <a:rPr lang="en-US" dirty="0" smtClean="0"/>
              <a:t>ates of Cesarean </a:t>
            </a:r>
            <a:r>
              <a:rPr lang="en-US" dirty="0" smtClean="0"/>
              <a:t>Section and labor dysfunction</a:t>
            </a:r>
            <a:endParaRPr lang="en-US" dirty="0"/>
          </a:p>
          <a:p>
            <a:pPr lvl="1" algn="l">
              <a:defRPr/>
            </a:pPr>
            <a:r>
              <a:rPr lang="en-US" dirty="0" smtClean="0"/>
              <a:t>Gestational Hypertension</a:t>
            </a:r>
          </a:p>
          <a:p>
            <a:pPr lvl="1" algn="l">
              <a:defRPr/>
            </a:pPr>
            <a:r>
              <a:rPr lang="en-US" dirty="0" smtClean="0"/>
              <a:t>Pre-</a:t>
            </a:r>
            <a:r>
              <a:rPr lang="en-US" dirty="0" err="1" smtClean="0"/>
              <a:t>eclampsia</a:t>
            </a:r>
            <a:r>
              <a:rPr lang="en-US" smtClean="0"/>
              <a:t> </a:t>
            </a:r>
          </a:p>
          <a:p>
            <a:pPr lvl="1" algn="l">
              <a:defRPr/>
            </a:pPr>
            <a:r>
              <a:rPr lang="en-US" smtClean="0"/>
              <a:t>preterm birth</a:t>
            </a:r>
            <a:endParaRPr lang="en-US" dirty="0" smtClean="0"/>
          </a:p>
          <a:p>
            <a:pPr lvl="1" algn="l">
              <a:defRPr/>
            </a:pPr>
            <a:r>
              <a:rPr lang="en-US" dirty="0"/>
              <a:t>Gestational </a:t>
            </a:r>
            <a:r>
              <a:rPr lang="en-US" dirty="0" smtClean="0"/>
              <a:t>Diabetes</a:t>
            </a:r>
          </a:p>
          <a:p>
            <a:pPr lvl="1" algn="l">
              <a:defRPr/>
            </a:pPr>
            <a:r>
              <a:rPr lang="en-US" dirty="0" smtClean="0"/>
              <a:t>LGA and Shoulder dystocia</a:t>
            </a:r>
          </a:p>
          <a:p>
            <a:pPr lvl="1" algn="l">
              <a:defRPr/>
            </a:pPr>
            <a:r>
              <a:rPr lang="en-US" dirty="0" smtClean="0"/>
              <a:t>Stillbirth</a:t>
            </a:r>
          </a:p>
          <a:p>
            <a:pPr lvl="1" algn="l">
              <a:defRPr/>
            </a:pPr>
            <a:r>
              <a:rPr lang="en-US" dirty="0" smtClean="0"/>
              <a:t>DVT/PE</a:t>
            </a:r>
          </a:p>
          <a:p>
            <a:pPr lvl="1" algn="l">
              <a:defRPr/>
            </a:pPr>
            <a:r>
              <a:rPr lang="en-US" dirty="0" smtClean="0"/>
              <a:t>Anesthetic complications</a:t>
            </a:r>
          </a:p>
          <a:p>
            <a:pPr lvl="1"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Risk of Cesarean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Increased risk due to:</a:t>
            </a:r>
          </a:p>
          <a:p>
            <a:pPr lvl="1" algn="l">
              <a:defRPr/>
            </a:pPr>
            <a:r>
              <a:rPr lang="en-US" dirty="0" smtClean="0"/>
              <a:t>Dysfunctional labor</a:t>
            </a:r>
          </a:p>
          <a:p>
            <a:pPr lvl="1" algn="l">
              <a:defRPr/>
            </a:pPr>
            <a:r>
              <a:rPr lang="en-US" dirty="0" smtClean="0"/>
              <a:t>Monitoring challenges</a:t>
            </a:r>
          </a:p>
          <a:p>
            <a:pPr lvl="1" algn="l">
              <a:defRPr/>
            </a:pPr>
            <a:r>
              <a:rPr lang="en-US" dirty="0" smtClean="0"/>
              <a:t>Increased rates of pre-</a:t>
            </a:r>
            <a:r>
              <a:rPr lang="en-US" dirty="0" err="1" smtClean="0"/>
              <a:t>eclampsia</a:t>
            </a:r>
            <a:r>
              <a:rPr lang="en-US" dirty="0" smtClean="0"/>
              <a:t>, hypertension and LGA babies all contribute to likelihood of cesarean section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Cesarean Section – Clinical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Access to lower uterine segment can be challenging</a:t>
            </a:r>
          </a:p>
          <a:p>
            <a:pPr algn="l">
              <a:defRPr/>
            </a:pPr>
            <a:r>
              <a:rPr lang="en-US" dirty="0" smtClean="0"/>
              <a:t>Higher rate of wound complications after surgery</a:t>
            </a:r>
          </a:p>
          <a:p>
            <a:pPr algn="l">
              <a:defRPr/>
            </a:pPr>
            <a:r>
              <a:rPr lang="en-US" dirty="0" smtClean="0"/>
              <a:t>Higher risk of anesthetic complications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Gestational 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Pre-existing hypertension is more common among obese women</a:t>
            </a:r>
          </a:p>
          <a:p>
            <a:pPr algn="l">
              <a:defRPr/>
            </a:pPr>
            <a:r>
              <a:rPr lang="en-US" dirty="0" smtClean="0"/>
              <a:t>Among those without hypertension at baseline, increased risk of developing gestational hypertension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Gestational 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Population-based study in the Netherlands</a:t>
            </a:r>
          </a:p>
          <a:p>
            <a:pPr algn="l">
              <a:defRPr/>
            </a:pPr>
            <a:r>
              <a:rPr lang="en-US" dirty="0" smtClean="0"/>
              <a:t>Increased rates of gestational hypertension among obese women (BMI &gt;35), with odds ratio 4.67</a:t>
            </a:r>
            <a:endParaRPr lang="en-US" dirty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52400" y="6294438"/>
            <a:ext cx="772477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Gaillard R et al. Associations of maternal obesity with blood pressure and the risks of gestational hypertensive disorders. </a:t>
            </a:r>
          </a:p>
          <a:p>
            <a:r>
              <a:rPr lang="en-US" sz="1100"/>
              <a:t>Journal of Hypertension 2011, 29:937-944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Gestational Hypertension: A UK population-based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Among extremely obese women (BMI &gt;50):</a:t>
            </a:r>
          </a:p>
          <a:p>
            <a:pPr lvl="1" algn="l">
              <a:defRPr/>
            </a:pPr>
            <a:r>
              <a:rPr lang="en-US" dirty="0" smtClean="0"/>
              <a:t>1 in 5 develop hypertensive disorder in pregnancy</a:t>
            </a:r>
          </a:p>
          <a:p>
            <a:pPr lvl="1" algn="l">
              <a:defRPr/>
            </a:pPr>
            <a:r>
              <a:rPr lang="en-US" dirty="0" smtClean="0"/>
              <a:t>1 in ten develop pre-</a:t>
            </a:r>
            <a:r>
              <a:rPr lang="en-US" dirty="0" err="1" smtClean="0"/>
              <a:t>eclampsia</a:t>
            </a:r>
            <a:endParaRPr lang="en-US" dirty="0" smtClean="0"/>
          </a:p>
          <a:p>
            <a:pPr marL="342900" lvl="1" indent="-342900" algn="l">
              <a:defRPr/>
            </a:pPr>
            <a:r>
              <a:rPr lang="en-US" sz="3200" dirty="0">
                <a:ea typeface="+mn-ea"/>
              </a:rPr>
              <a:t>Among women with less severe obesity, risk is increased but to a lesser degree</a:t>
            </a:r>
          </a:p>
          <a:p>
            <a:pPr marL="342900" lvl="1" indent="-342900">
              <a:defRPr/>
            </a:pPr>
            <a:endParaRPr lang="en-US" sz="3200" dirty="0">
              <a:ea typeface="+mn-ea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63513" y="6369050"/>
            <a:ext cx="6419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Knight, M et al. Extreme Obesity in Pregnancy in the UK. Obstet Gynecol, Vol 115, No 5. May 2010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Pre-</a:t>
            </a:r>
            <a:r>
              <a:rPr lang="en-US" dirty="0" err="1" smtClean="0"/>
              <a:t>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Risk of pre-</a:t>
            </a:r>
            <a:r>
              <a:rPr lang="en-US" dirty="0" err="1" smtClean="0"/>
              <a:t>eclampsia</a:t>
            </a:r>
            <a:r>
              <a:rPr lang="en-US" dirty="0" smtClean="0"/>
              <a:t> is increased in obese pregnant women</a:t>
            </a:r>
          </a:p>
          <a:p>
            <a:pPr algn="l">
              <a:defRPr/>
            </a:pPr>
            <a:r>
              <a:rPr lang="en-US" dirty="0" smtClean="0"/>
              <a:t>Pre-</a:t>
            </a:r>
            <a:r>
              <a:rPr lang="en-US" dirty="0" err="1" smtClean="0"/>
              <a:t>eclampsia</a:t>
            </a:r>
            <a:r>
              <a:rPr lang="en-US" dirty="0" smtClean="0"/>
              <a:t> can lead to compromised fetal perfusion and to medically-indicated preterm birth.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1245</TotalTime>
  <Words>1311</Words>
  <Application>Microsoft Office PowerPoint</Application>
  <PresentationFormat>On-screen Show (4:3)</PresentationFormat>
  <Paragraphs>155</Paragraphs>
  <Slides>26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Obesity and Pregnancy</vt:lpstr>
      <vt:lpstr>Slide 2</vt:lpstr>
      <vt:lpstr>   Maternal Complications</vt:lpstr>
      <vt:lpstr>Risk of Cesarean Section</vt:lpstr>
      <vt:lpstr>Cesarean Section – Clinical Challenges</vt:lpstr>
      <vt:lpstr>Gestational Hypertension</vt:lpstr>
      <vt:lpstr>Gestational Hypertension</vt:lpstr>
      <vt:lpstr>Gestational Hypertension: A UK population-based study</vt:lpstr>
      <vt:lpstr>Pre-eclampsia</vt:lpstr>
      <vt:lpstr>Pre-Eclampsia</vt:lpstr>
      <vt:lpstr>Gestational Diabetes</vt:lpstr>
      <vt:lpstr>Gestational Diabetes: A UK population-based study</vt:lpstr>
      <vt:lpstr>Large for Gestational Age and Shoulder Dystocia</vt:lpstr>
      <vt:lpstr>Risk of Stillbirth</vt:lpstr>
      <vt:lpstr>Cohort Study of  Rates of Stillbirth</vt:lpstr>
      <vt:lpstr>Cohort Study of  Rates of Stillbirth</vt:lpstr>
      <vt:lpstr>DVT/PE</vt:lpstr>
      <vt:lpstr>Anesthetic Complications</vt:lpstr>
      <vt:lpstr>Fetal and Neonatal Complications</vt:lpstr>
      <vt:lpstr>Fetal and Neonatal Complications</vt:lpstr>
      <vt:lpstr>What happens later in life  for children born  to obese mothers?</vt:lpstr>
      <vt:lpstr>Contemplating the mechanism</vt:lpstr>
      <vt:lpstr>More Evidence: Early Menarche in Female Offspring </vt:lpstr>
      <vt:lpstr>Optimal intrauterine growth affects long-term health</vt:lpstr>
      <vt:lpstr>Practical Considerations</vt:lpstr>
      <vt:lpstr>Clinic Challenges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Cooley</dc:creator>
  <cp:lastModifiedBy>borna</cp:lastModifiedBy>
  <cp:revision>52</cp:revision>
  <dcterms:created xsi:type="dcterms:W3CDTF">2008-04-24T17:54:15Z</dcterms:created>
  <dcterms:modified xsi:type="dcterms:W3CDTF">2013-12-05T08:36:05Z</dcterms:modified>
</cp:coreProperties>
</file>