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1"/>
  </p:sldMasterIdLst>
  <p:sldIdLst>
    <p:sldId id="256" r:id="rId2"/>
    <p:sldId id="257" r:id="rId3"/>
    <p:sldId id="412" r:id="rId4"/>
    <p:sldId id="286" r:id="rId5"/>
    <p:sldId id="287" r:id="rId6"/>
    <p:sldId id="417" r:id="rId7"/>
    <p:sldId id="419" r:id="rId8"/>
    <p:sldId id="459" r:id="rId9"/>
    <p:sldId id="484" r:id="rId10"/>
    <p:sldId id="446" r:id="rId11"/>
    <p:sldId id="288" r:id="rId12"/>
    <p:sldId id="430" r:id="rId13"/>
    <p:sldId id="422" r:id="rId14"/>
    <p:sldId id="457" r:id="rId15"/>
    <p:sldId id="414" r:id="rId16"/>
    <p:sldId id="431" r:id="rId17"/>
    <p:sldId id="458" r:id="rId18"/>
    <p:sldId id="444" r:id="rId19"/>
    <p:sldId id="622" r:id="rId20"/>
    <p:sldId id="609" r:id="rId21"/>
    <p:sldId id="639" r:id="rId22"/>
    <p:sldId id="638" r:id="rId23"/>
    <p:sldId id="289" r:id="rId24"/>
    <p:sldId id="456" r:id="rId25"/>
    <p:sldId id="623" r:id="rId26"/>
    <p:sldId id="418" r:id="rId27"/>
    <p:sldId id="432" r:id="rId28"/>
    <p:sldId id="460" r:id="rId29"/>
    <p:sldId id="290" r:id="rId30"/>
    <p:sldId id="415" r:id="rId31"/>
    <p:sldId id="433" r:id="rId32"/>
    <p:sldId id="291" r:id="rId33"/>
    <p:sldId id="434" r:id="rId34"/>
    <p:sldId id="292" r:id="rId35"/>
    <p:sldId id="283" r:id="rId36"/>
    <p:sldId id="454" r:id="rId37"/>
    <p:sldId id="463" r:id="rId38"/>
    <p:sldId id="461" r:id="rId39"/>
    <p:sldId id="466" r:id="rId40"/>
    <p:sldId id="467" r:id="rId41"/>
    <p:sldId id="468" r:id="rId42"/>
    <p:sldId id="303" r:id="rId43"/>
    <p:sldId id="499" r:id="rId44"/>
    <p:sldId id="304" r:id="rId45"/>
    <p:sldId id="498" r:id="rId46"/>
    <p:sldId id="501" r:id="rId47"/>
    <p:sldId id="641" r:id="rId48"/>
    <p:sldId id="305" r:id="rId49"/>
    <p:sldId id="470" r:id="rId50"/>
    <p:sldId id="471" r:id="rId51"/>
    <p:sldId id="306" r:id="rId52"/>
    <p:sldId id="497" r:id="rId53"/>
    <p:sldId id="503" r:id="rId54"/>
    <p:sldId id="308" r:id="rId55"/>
    <p:sldId id="510" r:id="rId56"/>
    <p:sldId id="309" r:id="rId57"/>
    <p:sldId id="517" r:id="rId58"/>
    <p:sldId id="488" r:id="rId59"/>
    <p:sldId id="310" r:id="rId60"/>
    <p:sldId id="523" r:id="rId61"/>
    <p:sldId id="522" r:id="rId62"/>
    <p:sldId id="311" r:id="rId63"/>
    <p:sldId id="528" r:id="rId64"/>
    <p:sldId id="312" r:id="rId65"/>
    <p:sldId id="524" r:id="rId66"/>
    <p:sldId id="313" r:id="rId67"/>
    <p:sldId id="525" r:id="rId68"/>
    <p:sldId id="526" r:id="rId69"/>
    <p:sldId id="314" r:id="rId70"/>
    <p:sldId id="527" r:id="rId71"/>
    <p:sldId id="315" r:id="rId72"/>
    <p:sldId id="529" r:id="rId73"/>
    <p:sldId id="316" r:id="rId74"/>
    <p:sldId id="530" r:id="rId75"/>
    <p:sldId id="657" r:id="rId76"/>
    <p:sldId id="317" r:id="rId77"/>
    <p:sldId id="531" r:id="rId78"/>
    <p:sldId id="652" r:id="rId79"/>
    <p:sldId id="653" r:id="rId80"/>
    <p:sldId id="654" r:id="rId81"/>
    <p:sldId id="318" r:id="rId82"/>
    <p:sldId id="532" r:id="rId83"/>
    <p:sldId id="533" r:id="rId84"/>
    <p:sldId id="655" r:id="rId85"/>
    <p:sldId id="319" r:id="rId86"/>
    <p:sldId id="320" r:id="rId87"/>
    <p:sldId id="534" r:id="rId88"/>
    <p:sldId id="535" r:id="rId89"/>
    <p:sldId id="537" r:id="rId90"/>
    <p:sldId id="536" r:id="rId91"/>
    <p:sldId id="322" r:id="rId92"/>
    <p:sldId id="323" r:id="rId93"/>
    <p:sldId id="646" r:id="rId94"/>
    <p:sldId id="538" r:id="rId95"/>
    <p:sldId id="539" r:id="rId96"/>
    <p:sldId id="324" r:id="rId97"/>
    <p:sldId id="325" r:id="rId98"/>
    <p:sldId id="541" r:id="rId99"/>
    <p:sldId id="326" r:id="rId100"/>
    <p:sldId id="542" r:id="rId101"/>
    <p:sldId id="327" r:id="rId102"/>
    <p:sldId id="543" r:id="rId103"/>
    <p:sldId id="328" r:id="rId104"/>
    <p:sldId id="329" r:id="rId105"/>
    <p:sldId id="545" r:id="rId106"/>
    <p:sldId id="330" r:id="rId107"/>
    <p:sldId id="546" r:id="rId108"/>
    <p:sldId id="547" r:id="rId109"/>
    <p:sldId id="331" r:id="rId110"/>
    <p:sldId id="548" r:id="rId111"/>
    <p:sldId id="659" r:id="rId112"/>
    <p:sldId id="551" r:id="rId113"/>
    <p:sldId id="333" r:id="rId114"/>
    <p:sldId id="552" r:id="rId115"/>
    <p:sldId id="553" r:id="rId116"/>
    <p:sldId id="334" r:id="rId117"/>
    <p:sldId id="335" r:id="rId118"/>
    <p:sldId id="554" r:id="rId119"/>
    <p:sldId id="336" r:id="rId120"/>
    <p:sldId id="339" r:id="rId121"/>
    <p:sldId id="557" r:id="rId122"/>
    <p:sldId id="559" r:id="rId123"/>
    <p:sldId id="558" r:id="rId124"/>
    <p:sldId id="340" r:id="rId125"/>
    <p:sldId id="560" r:id="rId126"/>
    <p:sldId id="561" r:id="rId127"/>
    <p:sldId id="341" r:id="rId128"/>
    <p:sldId id="562" r:id="rId129"/>
    <p:sldId id="342" r:id="rId130"/>
    <p:sldId id="563" r:id="rId131"/>
    <p:sldId id="564" r:id="rId132"/>
    <p:sldId id="343" r:id="rId133"/>
    <p:sldId id="660" r:id="rId134"/>
    <p:sldId id="565" r:id="rId135"/>
    <p:sldId id="344" r:id="rId136"/>
    <p:sldId id="567" r:id="rId137"/>
    <p:sldId id="345" r:id="rId138"/>
    <p:sldId id="568" r:id="rId139"/>
    <p:sldId id="346" r:id="rId140"/>
    <p:sldId id="569" r:id="rId141"/>
    <p:sldId id="347" r:id="rId142"/>
    <p:sldId id="570" r:id="rId143"/>
    <p:sldId id="572" r:id="rId144"/>
    <p:sldId id="573" r:id="rId145"/>
    <p:sldId id="571" r:id="rId146"/>
    <p:sldId id="349" r:id="rId147"/>
    <p:sldId id="574" r:id="rId148"/>
    <p:sldId id="575" r:id="rId149"/>
    <p:sldId id="350" r:id="rId150"/>
    <p:sldId id="576" r:id="rId151"/>
    <p:sldId id="351" r:id="rId152"/>
    <p:sldId id="577" r:id="rId153"/>
    <p:sldId id="578" r:id="rId154"/>
    <p:sldId id="352" r:id="rId155"/>
    <p:sldId id="579" r:id="rId156"/>
    <p:sldId id="580" r:id="rId157"/>
    <p:sldId id="353" r:id="rId158"/>
    <p:sldId id="354" r:id="rId159"/>
    <p:sldId id="583" r:id="rId160"/>
    <p:sldId id="661" r:id="rId161"/>
    <p:sldId id="355" r:id="rId162"/>
    <p:sldId id="662" r:id="rId163"/>
    <p:sldId id="440" r:id="rId164"/>
    <p:sldId id="356" r:id="rId165"/>
    <p:sldId id="585" r:id="rId166"/>
    <p:sldId id="586" r:id="rId167"/>
    <p:sldId id="584" r:id="rId168"/>
    <p:sldId id="357" r:id="rId169"/>
    <p:sldId id="358" r:id="rId170"/>
    <p:sldId id="587" r:id="rId171"/>
    <p:sldId id="588" r:id="rId172"/>
    <p:sldId id="589" r:id="rId173"/>
    <p:sldId id="590" r:id="rId174"/>
    <p:sldId id="359" r:id="rId175"/>
    <p:sldId id="360" r:id="rId176"/>
    <p:sldId id="591" r:id="rId177"/>
    <p:sldId id="361" r:id="rId178"/>
    <p:sldId id="592" r:id="rId179"/>
    <p:sldId id="362" r:id="rId180"/>
    <p:sldId id="593" r:id="rId181"/>
    <p:sldId id="363" r:id="rId182"/>
    <p:sldId id="364" r:id="rId183"/>
    <p:sldId id="594" r:id="rId184"/>
    <p:sldId id="365" r:id="rId185"/>
    <p:sldId id="595" r:id="rId186"/>
    <p:sldId id="596" r:id="rId187"/>
    <p:sldId id="366" r:id="rId188"/>
    <p:sldId id="597" r:id="rId189"/>
    <p:sldId id="367" r:id="rId190"/>
    <p:sldId id="663" r:id="rId191"/>
    <p:sldId id="635" r:id="rId1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0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95"/>
    <p:restoredTop sz="94665"/>
  </p:normalViewPr>
  <p:slideViewPr>
    <p:cSldViewPr snapToGrid="0" snapToObjects="1">
      <p:cViewPr varScale="1">
        <p:scale>
          <a:sx n="87" d="100"/>
          <a:sy n="87" d="100"/>
        </p:scale>
        <p:origin x="10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78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43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761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0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01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1210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ormAutofit/>
          </a:bodyPr>
          <a:lstStyle>
            <a:lvl1pPr algn="ctr">
              <a:defRPr sz="4800" b="1">
                <a:latin typeface="Times New Roman" charset="0"/>
                <a:ea typeface="Times New Roman" charset="0"/>
                <a:cs typeface="Times New Roman"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285750" indent="-285750" algn="just">
              <a:buFont typeface="Arial" charset="0"/>
              <a:buChar char="•"/>
              <a:defRPr sz="1600" b="0" i="0" cap="all" baseline="0">
                <a:solidFill>
                  <a:schemeClr val="tx2"/>
                </a:solidFill>
                <a:latin typeface="Times New Roman" charset="0"/>
                <a:ea typeface="Times New Roman" charset="0"/>
                <a:cs typeface="Times New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0" y="2582334"/>
            <a:ext cx="4937760" cy="3378200"/>
          </a:xfrm>
        </p:spPr>
        <p:txBody>
          <a:bodyPr>
            <a:normAutofit/>
          </a:bodyPr>
          <a:lstStyle>
            <a:lvl1pPr marL="91440" indent="-91440" algn="just">
              <a:buFont typeface="Wingdings" charset="2"/>
              <a:buChar char="§"/>
              <a:defRPr sz="2800" b="0" i="0">
                <a:latin typeface="Times New Roman" charset="0"/>
                <a:ea typeface="Times New Roman" charset="0"/>
                <a:cs typeface="Times New Roman" charset="0"/>
              </a:defRPr>
            </a:lvl1pPr>
            <a:lvl2pPr marL="384048" indent="-182880" algn="just">
              <a:buFont typeface="Wingdings" charset="2"/>
              <a:buChar char="§"/>
              <a:defRPr sz="2800" b="0" i="0">
                <a:latin typeface="Times New Roman" charset="0"/>
                <a:ea typeface="Times New Roman" charset="0"/>
                <a:cs typeface="Times New Roman" charset="0"/>
              </a:defRPr>
            </a:lvl2pPr>
            <a:lvl3pPr marL="566928" indent="-182880" algn="just">
              <a:buFont typeface="Wingdings" charset="2"/>
              <a:buChar char="§"/>
              <a:defRPr sz="2800" b="0" i="0">
                <a:latin typeface="Times New Roman" charset="0"/>
                <a:ea typeface="Times New Roman" charset="0"/>
                <a:cs typeface="Times New Roman" charset="0"/>
              </a:defRPr>
            </a:lvl3pPr>
            <a:lvl4pPr marL="749808" indent="-182880" algn="just">
              <a:buFont typeface="Wingdings" charset="2"/>
              <a:buChar char="§"/>
              <a:defRPr sz="2800" b="0" i="0">
                <a:latin typeface="Times New Roman" charset="0"/>
                <a:ea typeface="Times New Roman" charset="0"/>
                <a:cs typeface="Times New Roman" charset="0"/>
              </a:defRPr>
            </a:lvl4pPr>
            <a:lvl5pPr marL="932688" indent="-182880" algn="just">
              <a:buFont typeface="Wingdings" charset="2"/>
              <a:buChar char="§"/>
              <a:defRPr sz="2800" b="0" i="0">
                <a:latin typeface="Times New Roman" charset="0"/>
                <a:ea typeface="Times New Roman" charset="0"/>
                <a:cs typeface="Times New Roman"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285750" indent="-285750" algn="just">
              <a:buFont typeface="Arial" charset="0"/>
              <a:buChar char="•"/>
              <a:defRPr sz="1600" b="0" cap="all" baseline="0">
                <a:solidFill>
                  <a:schemeClr val="tx2"/>
                </a:solidFill>
                <a:latin typeface="Times New Roman" charset="0"/>
                <a:ea typeface="Times New Roman" charset="0"/>
                <a:cs typeface="Times New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7920" y="2582334"/>
            <a:ext cx="4937760" cy="3378200"/>
          </a:xfrm>
        </p:spPr>
        <p:txBody>
          <a:bodyPr>
            <a:normAutofit/>
          </a:bodyPr>
          <a:lstStyle>
            <a:lvl1pPr marL="91440" indent="-91440" algn="just">
              <a:buFont typeface="Wingdings" charset="2"/>
              <a:buChar char="§"/>
              <a:defRPr sz="2800">
                <a:latin typeface="Times New Roman" charset="0"/>
                <a:ea typeface="Times New Roman" charset="0"/>
                <a:cs typeface="Times New Roman" charset="0"/>
              </a:defRPr>
            </a:lvl1pPr>
            <a:lvl2pPr marL="384048" indent="-182880" algn="just">
              <a:buFont typeface="Wingdings" charset="2"/>
              <a:buChar char="§"/>
              <a:defRPr sz="2800">
                <a:latin typeface="Times New Roman" charset="0"/>
                <a:ea typeface="Times New Roman" charset="0"/>
                <a:cs typeface="Times New Roman" charset="0"/>
              </a:defRPr>
            </a:lvl2pPr>
            <a:lvl3pPr marL="566928" indent="-182880" algn="just">
              <a:buFont typeface="Wingdings" charset="2"/>
              <a:buChar char="§"/>
              <a:defRPr sz="2800">
                <a:latin typeface="Times New Roman" charset="0"/>
                <a:ea typeface="Times New Roman" charset="0"/>
                <a:cs typeface="Times New Roman" charset="0"/>
              </a:defRPr>
            </a:lvl3pPr>
            <a:lvl4pPr marL="749808" indent="-182880" algn="just">
              <a:buFont typeface="Wingdings" charset="2"/>
              <a:buChar char="§"/>
              <a:defRPr sz="2800">
                <a:latin typeface="Times New Roman" charset="0"/>
                <a:ea typeface="Times New Roman" charset="0"/>
                <a:cs typeface="Times New Roman" charset="0"/>
              </a:defRPr>
            </a:lvl4pPr>
            <a:lvl5pPr marL="932688" indent="-182880" algn="just">
              <a:buFont typeface="Wingdings" charset="2"/>
              <a:buChar char="§"/>
              <a:defRPr sz="2800">
                <a:latin typeface="Times New Roman" charset="0"/>
                <a:ea typeface="Times New Roman" charset="0"/>
                <a:cs typeface="Times New Roman"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454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650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12/13/2021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650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12/13/2021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0052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12/13/2021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936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12/13/2021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87039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smtClean="0">
                <a:latin typeface="Times New Roman" charset="0"/>
                <a:ea typeface="Times New Roman" charset="0"/>
                <a:cs typeface="Times New Roman" charset="0"/>
              </a:rPr>
              <a:t>Functioning </a:t>
            </a:r>
            <a:r>
              <a:rPr lang="en-US" sz="4800" b="1" dirty="0">
                <a:latin typeface="Times New Roman" charset="0"/>
                <a:ea typeface="Times New Roman" charset="0"/>
                <a:cs typeface="Times New Roman" charset="0"/>
              </a:rPr>
              <a:t>and nonfunctioning pituitary adenomas in </a:t>
            </a:r>
            <a:r>
              <a:rPr lang="en-US" sz="4800" b="1" dirty="0" smtClean="0">
                <a:latin typeface="Times New Roman" charset="0"/>
                <a:ea typeface="Times New Roman" charset="0"/>
                <a:cs typeface="Times New Roman" charset="0"/>
              </a:rPr>
              <a:t>pregnancy  </a:t>
            </a:r>
            <a:r>
              <a:rPr lang="en-US" sz="4800" b="1" dirty="0">
                <a:latin typeface="Times New Roman" charset="0"/>
                <a:ea typeface="Times New Roman" charset="0"/>
                <a:cs typeface="Times New Roman" charset="0"/>
              </a:rPr>
              <a:t/>
            </a:r>
            <a:br>
              <a:rPr lang="en-US" sz="4800" b="1" dirty="0">
                <a:latin typeface="Times New Roman" charset="0"/>
                <a:ea typeface="Times New Roman" charset="0"/>
                <a:cs typeface="Times New Roman" charset="0"/>
              </a:rPr>
            </a:br>
            <a:r>
              <a:rPr lang="en-US" sz="4800" b="1" dirty="0" smtClean="0">
                <a:latin typeface="Times New Roman" charset="0"/>
                <a:ea typeface="Times New Roman" charset="0"/>
                <a:cs typeface="Times New Roman" charset="0"/>
              </a:rPr>
              <a:t/>
            </a:r>
            <a:br>
              <a:rPr lang="en-US" sz="4800" b="1" dirty="0" smtClean="0">
                <a:latin typeface="Times New Roman" charset="0"/>
                <a:ea typeface="Times New Roman" charset="0"/>
                <a:cs typeface="Times New Roman" charset="0"/>
              </a:rPr>
            </a:br>
            <a:endParaRPr lang="en-US" sz="4800" b="1" dirty="0">
              <a:latin typeface="Times New Roman" charset="0"/>
              <a:ea typeface="Times New Roman" charset="0"/>
              <a:cs typeface="Times New Roman" charset="0"/>
            </a:endParaRPr>
          </a:p>
        </p:txBody>
      </p:sp>
      <p:sp>
        <p:nvSpPr>
          <p:cNvPr id="3" name="Subtitle 2"/>
          <p:cNvSpPr>
            <a:spLocks noGrp="1"/>
          </p:cNvSpPr>
          <p:nvPr>
            <p:ph type="subTitle" idx="1"/>
          </p:nvPr>
        </p:nvSpPr>
        <p:spPr/>
        <p:txBody>
          <a:bodyPr>
            <a:normAutofit fontScale="47500" lnSpcReduction="20000"/>
          </a:bodyPr>
          <a:lstStyle/>
          <a:p>
            <a:pPr marL="342900" indent="-342900" algn="just">
              <a:buFont typeface="Wingdings" charset="2"/>
              <a:buChar char="§"/>
            </a:pPr>
            <a:r>
              <a:rPr lang="en-US" sz="2900" b="1" i="1" dirty="0" smtClean="0">
                <a:solidFill>
                  <a:schemeClr val="tx1"/>
                </a:solidFill>
                <a:latin typeface="Times New Roman" panose="02020603050405020304" pitchFamily="18" charset="0"/>
                <a:cs typeface="Times New Roman" panose="02020603050405020304" pitchFamily="18" charset="0"/>
              </a:rPr>
              <a:t>December 13,2021</a:t>
            </a:r>
          </a:p>
          <a:p>
            <a:pPr marL="342900" indent="-342900" algn="just">
              <a:buFont typeface="Wingdings" charset="2"/>
              <a:buChar char="§"/>
            </a:pPr>
            <a:r>
              <a:rPr lang="en-US" sz="2900" b="1" i="1" dirty="0" smtClean="0">
                <a:solidFill>
                  <a:schemeClr val="tx1"/>
                </a:solidFill>
                <a:latin typeface="Times New Roman" panose="02020603050405020304" pitchFamily="18" charset="0"/>
                <a:cs typeface="Times New Roman" panose="02020603050405020304" pitchFamily="18" charset="0"/>
              </a:rPr>
              <a:t>Mahsa Abbaszadeh, MD</a:t>
            </a:r>
            <a:endParaRPr lang="en-US" sz="2900" b="1" i="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charset="2"/>
              <a:buChar char="§"/>
            </a:pPr>
            <a:r>
              <a:rPr lang="en-US" sz="2900" b="1" i="1" dirty="0">
                <a:solidFill>
                  <a:schemeClr val="tx1"/>
                </a:solidFill>
                <a:latin typeface="Times New Roman" panose="02020603050405020304" pitchFamily="18" charset="0"/>
                <a:cs typeface="Times New Roman" panose="02020603050405020304" pitchFamily="18" charset="0"/>
              </a:rPr>
              <a:t>Research Institute for Endocrine Sciences, </a:t>
            </a:r>
            <a:r>
              <a:rPr lang="en-US" sz="2900" b="1" i="1" dirty="0" smtClean="0">
                <a:solidFill>
                  <a:schemeClr val="tx1"/>
                </a:solidFill>
                <a:latin typeface="Times New Roman" panose="02020603050405020304" pitchFamily="18" charset="0"/>
                <a:cs typeface="Times New Roman" panose="02020603050405020304" pitchFamily="18" charset="0"/>
              </a:rPr>
              <a:t>Shahid </a:t>
            </a:r>
            <a:r>
              <a:rPr lang="en-US" sz="2900" b="1" i="1" dirty="0">
                <a:solidFill>
                  <a:schemeClr val="tx1"/>
                </a:solidFill>
                <a:latin typeface="Times New Roman" panose="02020603050405020304" pitchFamily="18" charset="0"/>
                <a:cs typeface="Times New Roman" panose="02020603050405020304" pitchFamily="18" charset="0"/>
              </a:rPr>
              <a:t>Beheshti University of Medical Sciences</a:t>
            </a:r>
            <a:endParaRPr lang="en-US" sz="29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50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17694" y="3944"/>
            <a:ext cx="4970731" cy="5586702"/>
          </a:xfrm>
        </p:spPr>
      </p:pic>
      <p:sp>
        <p:nvSpPr>
          <p:cNvPr id="5" name="Text Placeholder 4"/>
          <p:cNvSpPr>
            <a:spLocks noGrp="1"/>
          </p:cNvSpPr>
          <p:nvPr>
            <p:ph type="body" sz="quarter" idx="3"/>
          </p:nvPr>
        </p:nvSpPr>
        <p:spPr>
          <a:xfrm>
            <a:off x="1097280" y="5527165"/>
            <a:ext cx="10058400" cy="736282"/>
          </a:xfrm>
        </p:spPr>
        <p:txBody>
          <a:bodyPr/>
          <a:lstStyle/>
          <a:p>
            <a:r>
              <a:rPr lang="en-US" dirty="0" smtClean="0"/>
              <a:t>Williams textbook of endocrinology, 14</a:t>
            </a:r>
            <a:r>
              <a:rPr lang="en-US" baseline="30000" dirty="0" smtClean="0"/>
              <a:t>th</a:t>
            </a:r>
            <a:r>
              <a:rPr lang="en-US" dirty="0" smtClean="0"/>
              <a:t> edition, chapter 22, endocrine changes In pregnancy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425" y="39641"/>
            <a:ext cx="4667255" cy="5594132"/>
          </a:xfrm>
          <a:prstGeom prst="rect">
            <a:avLst/>
          </a:prstGeom>
        </p:spPr>
      </p:pic>
    </p:spTree>
    <p:extLst>
      <p:ext uri="{BB962C8B-B14F-4D97-AF65-F5344CB8AC3E}">
        <p14:creationId xmlns:p14="http://schemas.microsoft.com/office/powerpoint/2010/main" val="197890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The </a:t>
            </a:r>
            <a:r>
              <a:rPr lang="en-US" b="1" dirty="0"/>
              <a:t>main indication </a:t>
            </a:r>
            <a:r>
              <a:rPr lang="en-US" dirty="0"/>
              <a:t>for pituitary surgery during pregnancy is to </a:t>
            </a:r>
            <a:r>
              <a:rPr lang="en-US" dirty="0">
                <a:solidFill>
                  <a:srgbClr val="911011"/>
                </a:solidFill>
              </a:rPr>
              <a:t>protect visual </a:t>
            </a:r>
            <a:r>
              <a:rPr lang="en-US" dirty="0" smtClean="0">
                <a:solidFill>
                  <a:srgbClr val="911011"/>
                </a:solidFill>
              </a:rPr>
              <a:t>function.</a:t>
            </a:r>
            <a:endParaRPr lang="en-US" dirty="0" smtClean="0"/>
          </a:p>
          <a:p>
            <a:r>
              <a:rPr lang="en-US" dirty="0" smtClean="0"/>
              <a:t>A </a:t>
            </a:r>
            <a:r>
              <a:rPr lang="en-US" dirty="0"/>
              <a:t>trial with </a:t>
            </a:r>
            <a:r>
              <a:rPr lang="en-US" dirty="0" err="1"/>
              <a:t>cabergoline</a:t>
            </a:r>
            <a:r>
              <a:rPr lang="en-US" dirty="0"/>
              <a:t> might be considered. </a:t>
            </a:r>
            <a:endParaRPr lang="en-US" dirty="0" smtClean="0"/>
          </a:p>
          <a:p>
            <a:r>
              <a:rPr lang="en-US" dirty="0" smtClean="0">
                <a:solidFill>
                  <a:srgbClr val="911011"/>
                </a:solidFill>
              </a:rPr>
              <a:t>Apoplexy</a:t>
            </a:r>
            <a:r>
              <a:rPr lang="en-US" dirty="0" smtClean="0"/>
              <a:t> </a:t>
            </a:r>
            <a:r>
              <a:rPr lang="en-US" dirty="0"/>
              <a:t>is another rare but acute condition in a patient with NFA that may require surgical intervention. </a:t>
            </a:r>
            <a:endParaRPr lang="en-US" dirty="0" smtClean="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834328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R.4.5. </a:t>
            </a:r>
            <a:r>
              <a:rPr lang="en-US" dirty="0"/>
              <a:t>We recommend </a:t>
            </a:r>
            <a:r>
              <a:rPr lang="en-US" dirty="0">
                <a:solidFill>
                  <a:srgbClr val="911011"/>
                </a:solidFill>
              </a:rPr>
              <a:t>awaiting</a:t>
            </a:r>
            <a:r>
              <a:rPr lang="en-US" dirty="0"/>
              <a:t> </a:t>
            </a:r>
            <a:r>
              <a:rPr lang="en-US" b="1" dirty="0"/>
              <a:t>reassessment of pituitary imaging and function</a:t>
            </a:r>
            <a:r>
              <a:rPr lang="en-US" dirty="0"/>
              <a:t> until </a:t>
            </a:r>
            <a:r>
              <a:rPr lang="en-US" dirty="0">
                <a:solidFill>
                  <a:srgbClr val="911011"/>
                </a:solidFill>
              </a:rPr>
              <a:t>after delivery and breastfeeding</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7804663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Reassessment </a:t>
            </a:r>
            <a:r>
              <a:rPr lang="en-US" dirty="0"/>
              <a:t>of pituitary imaging and function should be done </a:t>
            </a:r>
            <a:r>
              <a:rPr lang="en-US" b="1" dirty="0">
                <a:solidFill>
                  <a:srgbClr val="911011"/>
                </a:solidFill>
              </a:rPr>
              <a:t>between 3 and 6 months after delivery</a:t>
            </a:r>
            <a:r>
              <a:rPr lang="en-US" dirty="0"/>
              <a:t>, preferably </a:t>
            </a:r>
            <a:r>
              <a:rPr lang="en-US" b="1" dirty="0">
                <a:solidFill>
                  <a:srgbClr val="911011"/>
                </a:solidFill>
              </a:rPr>
              <a:t>after breastfeeding </a:t>
            </a:r>
            <a:r>
              <a:rPr lang="en-US" dirty="0"/>
              <a:t>but </a:t>
            </a:r>
            <a:r>
              <a:rPr lang="en-US" dirty="0" smtClean="0"/>
              <a:t>definitely </a:t>
            </a:r>
            <a:r>
              <a:rPr lang="en-US" b="1" dirty="0"/>
              <a:t>before planning a following pregnancy</a:t>
            </a:r>
            <a:r>
              <a:rPr lang="en-US" dirty="0"/>
              <a:t>, unless the clinical picture suggests otherwise.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1912960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915" y="2294079"/>
            <a:ext cx="10058400" cy="1450757"/>
          </a:xfrm>
        </p:spPr>
        <p:txBody>
          <a:bodyPr/>
          <a:lstStyle/>
          <a:p>
            <a:r>
              <a:rPr lang="en-US" b="1" dirty="0" smtClean="0"/>
              <a:t>Prolactinomas </a:t>
            </a:r>
            <a:r>
              <a:rPr lang="en-US" dirty="0"/>
              <a:t/>
            </a:r>
            <a:br>
              <a:rPr lang="en-US" dirty="0"/>
            </a:br>
            <a:endParaRPr lang="en-US" dirty="0"/>
          </a:p>
        </p:txBody>
      </p:sp>
      <p:sp>
        <p:nvSpPr>
          <p:cNvPr id="4" name="Content Placeholder 3"/>
          <p:cNvSpPr>
            <a:spLocks noGrp="1"/>
          </p:cNvSpPr>
          <p:nvPr>
            <p:ph sz="half" idx="2"/>
          </p:nvPr>
        </p:nvSpPr>
        <p:spPr>
          <a:xfrm>
            <a:off x="1097280" y="4271936"/>
            <a:ext cx="10058400" cy="3531391"/>
          </a:xfrm>
        </p:spPr>
        <p:txBody>
          <a:bodyPr>
            <a:normAutofit/>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2736182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R.5.1. </a:t>
            </a:r>
            <a:r>
              <a:rPr lang="en-US" dirty="0"/>
              <a:t>We recommend treating women with a </a:t>
            </a:r>
            <a:r>
              <a:rPr lang="en-US" b="1" dirty="0"/>
              <a:t>prolactinoma</a:t>
            </a:r>
            <a:r>
              <a:rPr lang="en-US" dirty="0"/>
              <a:t>, who are </a:t>
            </a:r>
            <a:r>
              <a:rPr lang="en-US" b="1" dirty="0"/>
              <a:t>actively seeking pregnancy</a:t>
            </a:r>
            <a:r>
              <a:rPr lang="en-US" dirty="0"/>
              <a:t>, with a </a:t>
            </a:r>
            <a:r>
              <a:rPr lang="en-US" b="1" dirty="0" smtClean="0">
                <a:solidFill>
                  <a:srgbClr val="911011"/>
                </a:solidFill>
              </a:rPr>
              <a:t>dopamine agonist </a:t>
            </a:r>
            <a:r>
              <a:rPr lang="en-US" dirty="0" smtClean="0"/>
              <a:t>and </a:t>
            </a:r>
            <a:r>
              <a:rPr lang="en-US" dirty="0"/>
              <a:t>strive for </a:t>
            </a:r>
            <a:endParaRPr lang="en-US" dirty="0" smtClean="0"/>
          </a:p>
          <a:p>
            <a:pPr marL="739440">
              <a:buFont typeface="Wingdings" charset="2"/>
              <a:buChar char="Ø"/>
            </a:pPr>
            <a:r>
              <a:rPr lang="en-US" dirty="0"/>
              <a:t>normalisation of </a:t>
            </a:r>
            <a:r>
              <a:rPr lang="en-US" dirty="0">
                <a:solidFill>
                  <a:srgbClr val="911011"/>
                </a:solidFill>
              </a:rPr>
              <a:t>prolactin concentrations </a:t>
            </a:r>
          </a:p>
          <a:p>
            <a:pPr marL="739440">
              <a:buFont typeface="Wingdings" charset="2"/>
              <a:buChar char="Ø"/>
            </a:pPr>
            <a:r>
              <a:rPr lang="en-US" dirty="0"/>
              <a:t>restoration of </a:t>
            </a:r>
            <a:r>
              <a:rPr lang="en-US" dirty="0">
                <a:solidFill>
                  <a:srgbClr val="911011"/>
                </a:solidFill>
              </a:rPr>
              <a:t>regular ovulatory </a:t>
            </a:r>
            <a:r>
              <a:rPr lang="en-US" dirty="0" smtClean="0">
                <a:solidFill>
                  <a:srgbClr val="911011"/>
                </a:solidFill>
              </a:rPr>
              <a:t>cycles.</a:t>
            </a:r>
            <a:r>
              <a:rPr lang="en-US" dirty="0" smtClean="0"/>
              <a:t> </a:t>
            </a:r>
          </a:p>
          <a:p>
            <a:r>
              <a:rPr lang="en-US" dirty="0" smtClean="0"/>
              <a:t>(</a:t>
            </a:r>
            <a:r>
              <a:rPr lang="en-US" dirty="0"/>
              <a:t>⊕⊕⊕◯</a:t>
            </a:r>
            <a:r>
              <a:rPr lang="en-US" i="1" dirty="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8819034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a:t>W</a:t>
            </a:r>
            <a:r>
              <a:rPr lang="en-US" dirty="0" smtClean="0"/>
              <a:t>e </a:t>
            </a:r>
            <a:r>
              <a:rPr lang="en-US" dirty="0"/>
              <a:t>consider a </a:t>
            </a:r>
            <a:r>
              <a:rPr lang="en-US" b="1" dirty="0"/>
              <a:t>desire for pregnancy </a:t>
            </a:r>
            <a:r>
              <a:rPr lang="en-US" dirty="0"/>
              <a:t>as an indication for </a:t>
            </a:r>
            <a:r>
              <a:rPr lang="en-US" b="1" dirty="0">
                <a:solidFill>
                  <a:srgbClr val="911011"/>
                </a:solidFill>
              </a:rPr>
              <a:t>strict prolactin normalisation </a:t>
            </a:r>
            <a:r>
              <a:rPr lang="en-US" dirty="0"/>
              <a:t>in young women with a </a:t>
            </a:r>
            <a:r>
              <a:rPr lang="en-US" b="1" dirty="0"/>
              <a:t>prolactinoma</a:t>
            </a:r>
            <a:r>
              <a:rPr lang="en-US" dirty="0"/>
              <a:t>, even in those with </a:t>
            </a:r>
            <a:r>
              <a:rPr lang="en-US" u="sng" dirty="0"/>
              <a:t>mild </a:t>
            </a:r>
            <a:r>
              <a:rPr lang="en-US" u="sng" dirty="0" err="1"/>
              <a:t>hyperprolactinaemia</a:t>
            </a:r>
            <a:r>
              <a:rPr lang="en-US" u="sng" dirty="0"/>
              <a:t> </a:t>
            </a:r>
            <a:r>
              <a:rPr lang="en-US" dirty="0"/>
              <a:t>and </a:t>
            </a:r>
            <a:r>
              <a:rPr lang="en-US" u="sng" dirty="0"/>
              <a:t>apparently regular normal </a:t>
            </a:r>
            <a:r>
              <a:rPr lang="en-US" u="sng" dirty="0" smtClean="0"/>
              <a:t>cycles.</a:t>
            </a:r>
          </a:p>
          <a:p>
            <a:r>
              <a:rPr lang="en-US" dirty="0" smtClean="0"/>
              <a:t>It </a:t>
            </a:r>
            <a:r>
              <a:rPr lang="en-US" dirty="0"/>
              <a:t>is important to inform patients that </a:t>
            </a:r>
            <a:r>
              <a:rPr lang="en-US" b="1" dirty="0">
                <a:solidFill>
                  <a:srgbClr val="911011"/>
                </a:solidFill>
              </a:rPr>
              <a:t>restoration of ovulation and fertility</a:t>
            </a:r>
            <a:r>
              <a:rPr lang="en-US" dirty="0"/>
              <a:t> may </a:t>
            </a:r>
            <a:r>
              <a:rPr lang="en-US" b="1" dirty="0"/>
              <a:t>be immediate </a:t>
            </a:r>
            <a:r>
              <a:rPr lang="en-US" dirty="0"/>
              <a:t>when they </a:t>
            </a:r>
            <a:r>
              <a:rPr lang="en-US" b="1" dirty="0"/>
              <a:t>start dopaminergic </a:t>
            </a:r>
            <a:r>
              <a:rPr lang="en-US" dirty="0"/>
              <a:t>treatment, </a:t>
            </a:r>
            <a:r>
              <a:rPr lang="en-US" b="1" dirty="0"/>
              <a:t>even before normal menses return </a:t>
            </a:r>
            <a:r>
              <a:rPr lang="en-US" dirty="0" smtClean="0"/>
              <a:t>and </a:t>
            </a:r>
            <a:r>
              <a:rPr lang="en-US" dirty="0"/>
              <a:t>to counsel patients </a:t>
            </a:r>
            <a:r>
              <a:rPr lang="en-US" u="sng" dirty="0"/>
              <a:t>whether prompt conception is safe</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92500" lnSpcReduction="20000"/>
          </a:bodyPr>
          <a:lstStyle/>
          <a:p>
            <a:r>
              <a:rPr lang="en-US" dirty="0"/>
              <a:t>Melmed S, </a:t>
            </a:r>
            <a:r>
              <a:rPr lang="en-US" dirty="0" err="1"/>
              <a:t>Casanueva</a:t>
            </a:r>
            <a:r>
              <a:rPr lang="en-US" dirty="0"/>
              <a:t> FF, Ho man AR, Kleinberg DL, </a:t>
            </a:r>
            <a:r>
              <a:rPr lang="en-US" dirty="0" err="1"/>
              <a:t>Montori</a:t>
            </a:r>
            <a:r>
              <a:rPr lang="en-US" dirty="0"/>
              <a:t> VM, </a:t>
            </a:r>
            <a:r>
              <a:rPr lang="en-US" dirty="0" err="1"/>
              <a:t>Schlechte</a:t>
            </a:r>
            <a:r>
              <a:rPr lang="en-US" dirty="0"/>
              <a:t> JA, </a:t>
            </a:r>
            <a:r>
              <a:rPr lang="en-US" dirty="0" err="1"/>
              <a:t>Wass</a:t>
            </a:r>
            <a:r>
              <a:rPr lang="en-US" dirty="0"/>
              <a:t> JA &amp; Endocrine Society. Diagnosis and treatment of hyperprolactinemia: an Endocrine Society Clinical Practice Guideline. </a:t>
            </a:r>
            <a:r>
              <a:rPr lang="en-US" i="1" dirty="0"/>
              <a:t>Journal of Clinical Endocrinology and Metabolism </a:t>
            </a:r>
            <a:r>
              <a:rPr lang="en-US" dirty="0"/>
              <a:t>2011 </a:t>
            </a:r>
            <a:r>
              <a:rPr lang="en-US" b="1" dirty="0"/>
              <a:t>96 </a:t>
            </a:r>
            <a:r>
              <a:rPr lang="en-US" dirty="0"/>
              <a:t>273–288. </a:t>
            </a:r>
          </a:p>
        </p:txBody>
      </p:sp>
    </p:spTree>
    <p:extLst>
      <p:ext uri="{BB962C8B-B14F-4D97-AF65-F5344CB8AC3E}">
        <p14:creationId xmlns:p14="http://schemas.microsoft.com/office/powerpoint/2010/main" val="13153969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R.5.2</a:t>
            </a:r>
            <a:r>
              <a:rPr lang="en-US" dirty="0"/>
              <a:t>. We recommend </a:t>
            </a:r>
            <a:r>
              <a:rPr lang="en-US" dirty="0">
                <a:solidFill>
                  <a:srgbClr val="911011"/>
                </a:solidFill>
              </a:rPr>
              <a:t>medical treatment </a:t>
            </a:r>
            <a:r>
              <a:rPr lang="en-US" dirty="0"/>
              <a:t>as </a:t>
            </a:r>
            <a:r>
              <a:rPr lang="en-US" b="1" dirty="0" smtClean="0"/>
              <a:t>first-choice </a:t>
            </a:r>
            <a:r>
              <a:rPr lang="en-US" b="1" dirty="0"/>
              <a:t>therapy </a:t>
            </a:r>
            <a:r>
              <a:rPr lang="en-US" dirty="0"/>
              <a:t>for women with a prolactinoma and </a:t>
            </a:r>
            <a:r>
              <a:rPr lang="en-US" b="1" dirty="0"/>
              <a:t>actively seeking pregnancy</a:t>
            </a:r>
            <a:r>
              <a:rPr lang="en-US" dirty="0"/>
              <a:t>; </a:t>
            </a:r>
            <a:r>
              <a:rPr lang="en-US" dirty="0" err="1">
                <a:solidFill>
                  <a:srgbClr val="911011"/>
                </a:solidFill>
              </a:rPr>
              <a:t>transsphenoidal</a:t>
            </a:r>
            <a:r>
              <a:rPr lang="en-US" dirty="0">
                <a:solidFill>
                  <a:srgbClr val="911011"/>
                </a:solidFill>
              </a:rPr>
              <a:t> surgery </a:t>
            </a:r>
            <a:r>
              <a:rPr lang="en-US" dirty="0"/>
              <a:t>can be considered in individual cases (⊕⊕⊕◯)</a:t>
            </a:r>
            <a:r>
              <a:rPr lang="en-US" i="1" dirty="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7573476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solidFill>
                  <a:srgbClr val="911011"/>
                </a:solidFill>
              </a:rPr>
              <a:t>Dopamine </a:t>
            </a:r>
            <a:r>
              <a:rPr lang="en-US" dirty="0">
                <a:solidFill>
                  <a:srgbClr val="911011"/>
                </a:solidFill>
              </a:rPr>
              <a:t>agonists (DA) </a:t>
            </a:r>
            <a:r>
              <a:rPr lang="en-US" dirty="0"/>
              <a:t>are the standard treatment for women in reproductive age with a micro- or a macro- prolactinoma, restoring ovulation in </a:t>
            </a:r>
            <a:r>
              <a:rPr lang="en-US" dirty="0" smtClean="0"/>
              <a:t>80–90%.</a:t>
            </a:r>
          </a:p>
          <a:p>
            <a:r>
              <a:rPr lang="en-US" dirty="0" smtClean="0"/>
              <a:t>Few </a:t>
            </a:r>
            <a:r>
              <a:rPr lang="en-US" dirty="0"/>
              <a:t>studies have directly compared the currently available DA in their </a:t>
            </a:r>
            <a:r>
              <a:rPr lang="en-US" dirty="0" smtClean="0"/>
              <a:t>efficacy </a:t>
            </a:r>
            <a:r>
              <a:rPr lang="en-US" dirty="0"/>
              <a:t>to allow </a:t>
            </a:r>
            <a:r>
              <a:rPr lang="en-US" dirty="0" smtClean="0"/>
              <a:t>gestation.</a:t>
            </a:r>
          </a:p>
          <a:p>
            <a:r>
              <a:rPr lang="en-US" dirty="0" smtClean="0"/>
              <a:t>We </a:t>
            </a:r>
            <a:r>
              <a:rPr lang="en-US" dirty="0"/>
              <a:t>suggest using </a:t>
            </a:r>
            <a:r>
              <a:rPr lang="en-US" b="1" dirty="0" err="1">
                <a:solidFill>
                  <a:srgbClr val="911011"/>
                </a:solidFill>
              </a:rPr>
              <a:t>cabergoline</a:t>
            </a:r>
            <a:r>
              <a:rPr lang="en-US" dirty="0"/>
              <a:t> because it is </a:t>
            </a:r>
            <a:r>
              <a:rPr lang="en-US" u="sng" dirty="0"/>
              <a:t>better tolerated </a:t>
            </a:r>
            <a:r>
              <a:rPr lang="en-US" dirty="0"/>
              <a:t>and has a </a:t>
            </a:r>
            <a:r>
              <a:rPr lang="en-US" u="sng" dirty="0"/>
              <a:t>higher </a:t>
            </a:r>
            <a:r>
              <a:rPr lang="en-US" u="sng" dirty="0" smtClean="0"/>
              <a:t>efficacy </a:t>
            </a:r>
            <a:r>
              <a:rPr lang="en-US" dirty="0"/>
              <a:t>than bromocriptine in both </a:t>
            </a:r>
            <a:r>
              <a:rPr lang="en-US" u="sng" dirty="0" err="1"/>
              <a:t>normalising</a:t>
            </a:r>
            <a:r>
              <a:rPr lang="en-US" u="sng" dirty="0"/>
              <a:t> prolactin levels </a:t>
            </a:r>
            <a:r>
              <a:rPr lang="en-US" dirty="0" smtClean="0"/>
              <a:t>and </a:t>
            </a:r>
            <a:r>
              <a:rPr lang="en-US" u="sng" dirty="0"/>
              <a:t>inducing pituitary tumour </a:t>
            </a:r>
            <a:r>
              <a:rPr lang="en-US" u="sng" dirty="0" smtClean="0"/>
              <a:t>shrinkage.</a:t>
            </a:r>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92500"/>
          </a:bodyPr>
          <a:lstStyle/>
          <a:p>
            <a:r>
              <a:rPr lang="en-US" dirty="0"/>
              <a:t>Chanson P &amp; </a:t>
            </a:r>
            <a:r>
              <a:rPr lang="en-US" dirty="0" err="1"/>
              <a:t>Maiter</a:t>
            </a:r>
            <a:r>
              <a:rPr lang="en-US" dirty="0"/>
              <a:t> D. Prolactinoma. In </a:t>
            </a:r>
            <a:r>
              <a:rPr lang="en-US" i="1" dirty="0"/>
              <a:t>The Pituitary</a:t>
            </a:r>
            <a:r>
              <a:rPr lang="en-US" dirty="0"/>
              <a:t>, 4th ed., pp. 467–513. Ed S Melmed, 2017. </a:t>
            </a:r>
          </a:p>
          <a:p>
            <a:r>
              <a:rPr lang="en-US" dirty="0" smtClean="0"/>
              <a:t>. </a:t>
            </a:r>
            <a:endParaRPr lang="en-US" dirty="0"/>
          </a:p>
        </p:txBody>
      </p:sp>
    </p:spTree>
    <p:extLst>
      <p:ext uri="{BB962C8B-B14F-4D97-AF65-F5344CB8AC3E}">
        <p14:creationId xmlns:p14="http://schemas.microsoft.com/office/powerpoint/2010/main" val="10381465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err="1" smtClean="0">
                <a:solidFill>
                  <a:srgbClr val="911011"/>
                </a:solidFill>
              </a:rPr>
              <a:t>Transsphenoidal</a:t>
            </a:r>
            <a:r>
              <a:rPr lang="en-US" dirty="0" smtClean="0">
                <a:solidFill>
                  <a:srgbClr val="911011"/>
                </a:solidFill>
              </a:rPr>
              <a:t> </a:t>
            </a:r>
            <a:r>
              <a:rPr lang="en-US" dirty="0" err="1">
                <a:solidFill>
                  <a:srgbClr val="911011"/>
                </a:solidFill>
              </a:rPr>
              <a:t>adenomectomy</a:t>
            </a:r>
            <a:r>
              <a:rPr lang="en-US" dirty="0">
                <a:solidFill>
                  <a:srgbClr val="911011"/>
                </a:solidFill>
              </a:rPr>
              <a:t> </a:t>
            </a:r>
            <a:r>
              <a:rPr lang="en-US" dirty="0"/>
              <a:t>is an option in selected </a:t>
            </a:r>
            <a:r>
              <a:rPr lang="en-US" dirty="0" smtClean="0"/>
              <a:t>cases such </a:t>
            </a:r>
            <a:r>
              <a:rPr lang="en-US" dirty="0"/>
              <a:t>as </a:t>
            </a:r>
            <a:r>
              <a:rPr lang="en-US" b="1" dirty="0"/>
              <a:t>intolerance or resistance to DA </a:t>
            </a:r>
            <a:r>
              <a:rPr lang="en-US" dirty="0"/>
              <a:t>or </a:t>
            </a:r>
            <a:r>
              <a:rPr lang="en-US" b="1" dirty="0"/>
              <a:t>personal preference</a:t>
            </a:r>
            <a:r>
              <a:rPr lang="en-US" dirty="0"/>
              <a:t>. </a:t>
            </a:r>
            <a:endParaRPr lang="en-US" dirty="0" smtClean="0"/>
          </a:p>
          <a:p>
            <a:endParaRPr lang="en-US" dirty="0" smtClean="0"/>
          </a:p>
          <a:p>
            <a:r>
              <a:rPr lang="en-US" dirty="0" smtClean="0"/>
              <a:t>It </a:t>
            </a:r>
            <a:r>
              <a:rPr lang="en-US" dirty="0"/>
              <a:t>is considered </a:t>
            </a:r>
            <a:r>
              <a:rPr lang="en-US" b="1" dirty="0"/>
              <a:t>less </a:t>
            </a:r>
            <a:r>
              <a:rPr lang="en-US" b="1" dirty="0" smtClean="0"/>
              <a:t>efficient </a:t>
            </a:r>
            <a:r>
              <a:rPr lang="en-US" b="1" dirty="0"/>
              <a:t>than medical therapy</a:t>
            </a:r>
            <a:r>
              <a:rPr lang="en-US" dirty="0"/>
              <a:t>, leading in expert hands to a sustained normalisation of prolactin levels in 70–80% of </a:t>
            </a:r>
            <a:r>
              <a:rPr lang="en-US" dirty="0" err="1"/>
              <a:t>microadenomas</a:t>
            </a:r>
            <a:r>
              <a:rPr lang="en-US" dirty="0"/>
              <a:t>, but only in 30–40% of </a:t>
            </a:r>
            <a:r>
              <a:rPr lang="en-US" dirty="0" err="1" smtClean="0"/>
              <a:t>macroadenomas</a:t>
            </a:r>
            <a:r>
              <a:rPr lang="en-US" dirty="0" smtClean="0"/>
              <a:t>.</a:t>
            </a:r>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85000" lnSpcReduction="20000"/>
          </a:bodyPr>
          <a:lstStyle/>
          <a:p>
            <a:r>
              <a:rPr lang="en-US" dirty="0"/>
              <a:t>1 </a:t>
            </a:r>
            <a:r>
              <a:rPr lang="en-US" dirty="0" err="1"/>
              <a:t>Zamanipoor</a:t>
            </a:r>
            <a:r>
              <a:rPr lang="en-US" dirty="0"/>
              <a:t> </a:t>
            </a:r>
            <a:r>
              <a:rPr lang="en-US" dirty="0" err="1"/>
              <a:t>Najafabadi</a:t>
            </a:r>
            <a:r>
              <a:rPr lang="en-US" dirty="0"/>
              <a:t> AH, </a:t>
            </a:r>
            <a:r>
              <a:rPr lang="en-US" dirty="0" err="1"/>
              <a:t>Zandbergen</a:t>
            </a:r>
            <a:r>
              <a:rPr lang="en-US" dirty="0"/>
              <a:t> IM, de </a:t>
            </a:r>
            <a:r>
              <a:rPr lang="en-US" dirty="0" err="1"/>
              <a:t>Vries</a:t>
            </a:r>
            <a:r>
              <a:rPr lang="en-US" dirty="0"/>
              <a:t> F, </a:t>
            </a:r>
            <a:r>
              <a:rPr lang="en-US" dirty="0" err="1"/>
              <a:t>Broersen</a:t>
            </a:r>
            <a:r>
              <a:rPr lang="en-US" dirty="0"/>
              <a:t> LHA, van den </a:t>
            </a:r>
            <a:r>
              <a:rPr lang="en-US" dirty="0" err="1"/>
              <a:t>Akker</a:t>
            </a:r>
            <a:r>
              <a:rPr lang="en-US" dirty="0"/>
              <a:t>-van </a:t>
            </a:r>
            <a:r>
              <a:rPr lang="en-US" dirty="0" err="1"/>
              <a:t>Marle</a:t>
            </a:r>
            <a:r>
              <a:rPr lang="en-US" dirty="0"/>
              <a:t> ME, Pereira AM, </a:t>
            </a:r>
            <a:r>
              <a:rPr lang="en-US" dirty="0" err="1"/>
              <a:t>Peul</a:t>
            </a:r>
            <a:r>
              <a:rPr lang="en-US" dirty="0"/>
              <a:t> WC, </a:t>
            </a:r>
            <a:r>
              <a:rPr lang="en-US" dirty="0" err="1"/>
              <a:t>Dekkers</a:t>
            </a:r>
            <a:r>
              <a:rPr lang="en-US" dirty="0"/>
              <a:t> OM, van Furth WR &amp; </a:t>
            </a:r>
            <a:r>
              <a:rPr lang="en-US" dirty="0" err="1"/>
              <a:t>Biermasz</a:t>
            </a:r>
            <a:r>
              <a:rPr lang="en-US" dirty="0"/>
              <a:t> NR. Surgery as a viable alternative first-line treatment for prolactinoma patients. A systematic review and meta- analysis. </a:t>
            </a:r>
            <a:r>
              <a:rPr lang="en-US" i="1" dirty="0"/>
              <a:t>Journal of Clinical Endocrinology and Metabolism </a:t>
            </a:r>
            <a:r>
              <a:rPr lang="en-US" dirty="0"/>
              <a:t>2020 </a:t>
            </a:r>
            <a:r>
              <a:rPr lang="en-US" b="1" dirty="0"/>
              <a:t>105 </a:t>
            </a:r>
            <a:r>
              <a:rPr lang="en-US" dirty="0"/>
              <a:t>e32–e41 </a:t>
            </a:r>
          </a:p>
        </p:txBody>
      </p:sp>
    </p:spTree>
    <p:extLst>
      <p:ext uri="{BB962C8B-B14F-4D97-AF65-F5344CB8AC3E}">
        <p14:creationId xmlns:p14="http://schemas.microsoft.com/office/powerpoint/2010/main" val="10216365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R.5.3. </a:t>
            </a:r>
            <a:r>
              <a:rPr lang="en-US" dirty="0"/>
              <a:t>We recommend </a:t>
            </a:r>
            <a:r>
              <a:rPr lang="en-US" dirty="0" err="1"/>
              <a:t>cabergoline</a:t>
            </a:r>
            <a:r>
              <a:rPr lang="en-US" dirty="0"/>
              <a:t> as medical treatment </a:t>
            </a:r>
            <a:r>
              <a:rPr lang="en-US" dirty="0">
                <a:solidFill>
                  <a:srgbClr val="911011"/>
                </a:solidFill>
              </a:rPr>
              <a:t>at the lowest possible </a:t>
            </a:r>
            <a:r>
              <a:rPr lang="en-US" dirty="0" smtClean="0">
                <a:solidFill>
                  <a:srgbClr val="911011"/>
                </a:solidFill>
              </a:rPr>
              <a:t>effective </a:t>
            </a:r>
            <a:r>
              <a:rPr lang="en-US" dirty="0"/>
              <a:t>dose </a:t>
            </a:r>
            <a:r>
              <a:rPr lang="en-US" b="1" dirty="0">
                <a:solidFill>
                  <a:srgbClr val="911011"/>
                </a:solidFill>
              </a:rPr>
              <a:t>until pregnancy is </a:t>
            </a:r>
            <a:r>
              <a:rPr lang="en-US" b="1" dirty="0" smtClean="0">
                <a:solidFill>
                  <a:srgbClr val="911011"/>
                </a:solidFill>
              </a:rPr>
              <a:t>confirmed </a:t>
            </a:r>
            <a:r>
              <a:rPr lang="en-US" dirty="0"/>
              <a:t>(⊕⊕◯◯)</a:t>
            </a:r>
            <a:r>
              <a:rPr lang="en-US" i="1" dirty="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74825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Prolactin</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pPr marL="0" indent="0" algn="ctr">
              <a:buNone/>
            </a:pPr>
            <a:r>
              <a:rPr lang="en-US" dirty="0" smtClean="0"/>
              <a:t>The </a:t>
            </a:r>
            <a:r>
              <a:rPr lang="en-US" dirty="0"/>
              <a:t>stimulatory </a:t>
            </a:r>
            <a:r>
              <a:rPr lang="en-US" dirty="0" smtClean="0"/>
              <a:t>effect </a:t>
            </a:r>
            <a:r>
              <a:rPr lang="en-US" dirty="0"/>
              <a:t>of </a:t>
            </a:r>
            <a:r>
              <a:rPr lang="en-US" dirty="0" err="1" smtClean="0"/>
              <a:t>oestradiol</a:t>
            </a:r>
            <a:endParaRPr lang="en-US" dirty="0" smtClean="0"/>
          </a:p>
          <a:p>
            <a:pPr marL="0" indent="0" algn="ctr">
              <a:buNone/>
            </a:pPr>
            <a:endParaRPr lang="en-US" dirty="0" smtClean="0"/>
          </a:p>
          <a:p>
            <a:pPr marL="0" indent="0" algn="ctr">
              <a:buNone/>
            </a:pPr>
            <a:r>
              <a:rPr lang="en-US" dirty="0" smtClean="0"/>
              <a:t>An </a:t>
            </a:r>
            <a:r>
              <a:rPr lang="en-US" b="1" dirty="0"/>
              <a:t>increased</a:t>
            </a:r>
            <a:r>
              <a:rPr lang="en-US" dirty="0"/>
              <a:t> </a:t>
            </a:r>
            <a:r>
              <a:rPr lang="en-US" b="1" dirty="0"/>
              <a:t>prolactin (PRL)</a:t>
            </a:r>
            <a:r>
              <a:rPr lang="en-US" dirty="0"/>
              <a:t> production </a:t>
            </a:r>
            <a:endParaRPr lang="en-US" dirty="0" smtClean="0"/>
          </a:p>
          <a:p>
            <a:endParaRPr lang="en-US" dirty="0"/>
          </a:p>
          <a:p>
            <a:r>
              <a:rPr lang="en-US" dirty="0" smtClean="0"/>
              <a:t>serum </a:t>
            </a:r>
            <a:r>
              <a:rPr lang="en-US" dirty="0"/>
              <a:t>concentrations reaching approximately </a:t>
            </a:r>
            <a:r>
              <a:rPr lang="en-US" dirty="0">
                <a:solidFill>
                  <a:srgbClr val="911011"/>
                </a:solidFill>
              </a:rPr>
              <a:t>6- and 10-fold the upper limit </a:t>
            </a:r>
            <a:r>
              <a:rPr lang="en-US" dirty="0"/>
              <a:t>of the reference range of non-pregnant women </a:t>
            </a:r>
            <a:r>
              <a:rPr lang="en-US" dirty="0">
                <a:solidFill>
                  <a:srgbClr val="911011"/>
                </a:solidFill>
              </a:rPr>
              <a:t>in the second and third trimester</a:t>
            </a:r>
            <a:r>
              <a:rPr lang="en-US" dirty="0"/>
              <a:t>, </a:t>
            </a:r>
            <a:r>
              <a:rPr lang="en-US" dirty="0" smtClean="0"/>
              <a:t>respectively.</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err="1"/>
              <a:t>Schock</a:t>
            </a:r>
            <a:r>
              <a:rPr lang="en-US" dirty="0"/>
              <a:t> H, </a:t>
            </a:r>
            <a:r>
              <a:rPr lang="en-US" dirty="0" smtClean="0"/>
              <a:t>et al. Hormone </a:t>
            </a:r>
            <a:r>
              <a:rPr lang="en-US" dirty="0"/>
              <a:t>concentrations throughout uncomplicated pregnancies: a longitudinal study. </a:t>
            </a:r>
            <a:r>
              <a:rPr lang="en-US" i="1" dirty="0"/>
              <a:t>BMC Pregnancy and Childbirth </a:t>
            </a:r>
            <a:r>
              <a:rPr lang="en-US" dirty="0"/>
              <a:t>2016 </a:t>
            </a:r>
            <a:r>
              <a:rPr lang="en-US" b="1" dirty="0"/>
              <a:t>16 </a:t>
            </a:r>
            <a:r>
              <a:rPr lang="en-US" dirty="0"/>
              <a:t>146</a:t>
            </a:r>
            <a:r>
              <a:rPr lang="en-US" dirty="0" smtClean="0"/>
              <a:t>.</a:t>
            </a:r>
            <a:endParaRPr lang="en-US" dirty="0">
              <a:effectLst/>
            </a:endParaRPr>
          </a:p>
        </p:txBody>
      </p:sp>
      <p:sp>
        <p:nvSpPr>
          <p:cNvPr id="3" name="Down Arrow 2"/>
          <p:cNvSpPr/>
          <p:nvPr/>
        </p:nvSpPr>
        <p:spPr>
          <a:xfrm>
            <a:off x="6032938" y="2417379"/>
            <a:ext cx="252248" cy="58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59431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Treatment </a:t>
            </a:r>
            <a:r>
              <a:rPr lang="en-US" dirty="0"/>
              <a:t>with dopamine agonists </a:t>
            </a:r>
            <a:r>
              <a:rPr lang="en-US" b="1" dirty="0"/>
              <a:t>should not be withdrawn </a:t>
            </a:r>
            <a:r>
              <a:rPr lang="en-US" dirty="0"/>
              <a:t>in women seeking pregnancy and, as discussed above, due to its higher </a:t>
            </a:r>
            <a:r>
              <a:rPr lang="en-US" dirty="0" smtClean="0"/>
              <a:t>efficacy </a:t>
            </a:r>
            <a:r>
              <a:rPr lang="en-US" dirty="0"/>
              <a:t>and better tolerance, </a:t>
            </a:r>
            <a:r>
              <a:rPr lang="en-US" dirty="0" err="1">
                <a:solidFill>
                  <a:srgbClr val="911011"/>
                </a:solidFill>
              </a:rPr>
              <a:t>cabergoline</a:t>
            </a:r>
            <a:r>
              <a:rPr lang="en-US" dirty="0">
                <a:solidFill>
                  <a:srgbClr val="911011"/>
                </a:solidFill>
              </a:rPr>
              <a:t> is considered </a:t>
            </a:r>
            <a:r>
              <a:rPr lang="en-US" dirty="0" smtClean="0">
                <a:solidFill>
                  <a:srgbClr val="911011"/>
                </a:solidFill>
              </a:rPr>
              <a:t>first </a:t>
            </a:r>
            <a:r>
              <a:rPr lang="en-US" dirty="0">
                <a:solidFill>
                  <a:srgbClr val="911011"/>
                </a:solidFill>
              </a:rPr>
              <a:t>choice </a:t>
            </a:r>
            <a:r>
              <a:rPr lang="en-US" dirty="0"/>
              <a:t>in this </a:t>
            </a:r>
            <a:r>
              <a:rPr lang="en-US" dirty="0" smtClean="0"/>
              <a:t>population.</a:t>
            </a:r>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6194644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a:t>We performed a systematic review of reports published until 2019 on pregnancies initiated under </a:t>
            </a:r>
            <a:r>
              <a:rPr lang="en-US" dirty="0" err="1"/>
              <a:t>cabergoline</a:t>
            </a:r>
            <a:r>
              <a:rPr lang="en-US" dirty="0"/>
              <a:t> treatment (</a:t>
            </a:r>
            <a:r>
              <a:rPr lang="en-US" i="1" dirty="0"/>
              <a:t>n </a:t>
            </a:r>
            <a:r>
              <a:rPr lang="en-US" dirty="0"/>
              <a:t>= 1272), of which some patients used </a:t>
            </a:r>
            <a:r>
              <a:rPr lang="en-US" dirty="0" err="1"/>
              <a:t>cabergoline</a:t>
            </a:r>
            <a:r>
              <a:rPr lang="en-US" dirty="0"/>
              <a:t> during a larger part of </a:t>
            </a:r>
            <a:r>
              <a:rPr lang="en-US" dirty="0" smtClean="0"/>
              <a:t>pregnancy.</a:t>
            </a:r>
          </a:p>
          <a:p>
            <a:r>
              <a:rPr lang="en-US" dirty="0" smtClean="0"/>
              <a:t>The </a:t>
            </a:r>
            <a:r>
              <a:rPr lang="en-US" dirty="0"/>
              <a:t>observed rates of spontaneous miscarriage (9.0%), pre-term delivery (8.0%) and neonatal malformations (3.3%) </a:t>
            </a:r>
            <a:r>
              <a:rPr lang="en-US" u="sng" dirty="0"/>
              <a:t>are similar to those reported for bromocriptine and do not clearly deviate from those reported in an age-matched population not on DA </a:t>
            </a:r>
            <a:r>
              <a:rPr lang="en-US" u="sng" dirty="0" smtClean="0"/>
              <a:t>therapy.</a:t>
            </a:r>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Lebbe</a:t>
            </a:r>
            <a:r>
              <a:rPr lang="en-US" dirty="0"/>
              <a:t> M, </a:t>
            </a:r>
            <a:r>
              <a:rPr lang="en-US" dirty="0" err="1"/>
              <a:t>Hubinont</a:t>
            </a:r>
            <a:r>
              <a:rPr lang="en-US" dirty="0"/>
              <a:t> C, Bernard P &amp; </a:t>
            </a:r>
            <a:r>
              <a:rPr lang="en-US" dirty="0" err="1"/>
              <a:t>Maiter</a:t>
            </a:r>
            <a:r>
              <a:rPr lang="en-US" dirty="0"/>
              <a:t> D. Outcome of 100 pregnancies initiated under treatment with </a:t>
            </a:r>
            <a:r>
              <a:rPr lang="en-US" dirty="0" err="1"/>
              <a:t>cabergoline</a:t>
            </a:r>
            <a:r>
              <a:rPr lang="en-US" dirty="0"/>
              <a:t> in </a:t>
            </a:r>
            <a:r>
              <a:rPr lang="en-US" dirty="0" err="1"/>
              <a:t>hyperprolactinaemic</a:t>
            </a:r>
            <a:r>
              <a:rPr lang="en-US" dirty="0"/>
              <a:t> women. </a:t>
            </a:r>
            <a:r>
              <a:rPr lang="en-US" i="1" dirty="0"/>
              <a:t>Clinical Endocrinology </a:t>
            </a:r>
            <a:r>
              <a:rPr lang="en-US" dirty="0"/>
              <a:t>2010 </a:t>
            </a:r>
            <a:r>
              <a:rPr lang="en-US" b="1" dirty="0"/>
              <a:t>73 </a:t>
            </a:r>
            <a:r>
              <a:rPr lang="en-US" dirty="0"/>
              <a:t>236–242. </a:t>
            </a:r>
          </a:p>
        </p:txBody>
      </p:sp>
    </p:spTree>
    <p:extLst>
      <p:ext uri="{BB962C8B-B14F-4D97-AF65-F5344CB8AC3E}">
        <p14:creationId xmlns:p14="http://schemas.microsoft.com/office/powerpoint/2010/main" val="3152117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a:bodyPr>
          <a:lstStyle/>
          <a:p>
            <a:r>
              <a:rPr lang="en-US" dirty="0" smtClean="0"/>
              <a:t>some </a:t>
            </a:r>
            <a:r>
              <a:rPr lang="en-US" b="1" dirty="0"/>
              <a:t>follow-up studies of children for up to 12 years </a:t>
            </a:r>
            <a:r>
              <a:rPr lang="en-US" dirty="0"/>
              <a:t>after foetal exposure to </a:t>
            </a:r>
            <a:r>
              <a:rPr lang="en-US" dirty="0" err="1"/>
              <a:t>cabergoline</a:t>
            </a:r>
            <a:r>
              <a:rPr lang="en-US" dirty="0"/>
              <a:t> do not suggest an increased risk of developmental and or/ metabolic </a:t>
            </a:r>
            <a:r>
              <a:rPr lang="en-US" dirty="0" smtClean="0"/>
              <a:t>abnormalities.</a:t>
            </a:r>
          </a:p>
          <a:p>
            <a:r>
              <a:rPr lang="en-US" dirty="0" smtClean="0"/>
              <a:t>one </a:t>
            </a:r>
            <a:r>
              <a:rPr lang="en-US" dirty="0"/>
              <a:t>study with </a:t>
            </a:r>
            <a:r>
              <a:rPr lang="en-US" b="1" dirty="0"/>
              <a:t>a follow-up of 61 children of up to 16 years </a:t>
            </a:r>
            <a:r>
              <a:rPr lang="en-US" dirty="0"/>
              <a:t>reported </a:t>
            </a:r>
            <a:r>
              <a:rPr lang="en-US" dirty="0">
                <a:solidFill>
                  <a:srgbClr val="911011"/>
                </a:solidFill>
              </a:rPr>
              <a:t>two children who developed epilepsy </a:t>
            </a:r>
            <a:r>
              <a:rPr lang="en-US" dirty="0"/>
              <a:t>(one after distress at birth because of </a:t>
            </a:r>
            <a:r>
              <a:rPr lang="en-US" dirty="0" err="1"/>
              <a:t>abruptio</a:t>
            </a:r>
            <a:r>
              <a:rPr lang="en-US" dirty="0"/>
              <a:t> placentae) and two with a pervasive developmental </a:t>
            </a:r>
            <a:r>
              <a:rPr lang="en-US" dirty="0" smtClean="0"/>
              <a:t>disorder.</a:t>
            </a:r>
          </a:p>
          <a:p>
            <a:r>
              <a:rPr lang="en-US" dirty="0" smtClean="0"/>
              <a:t>However</a:t>
            </a:r>
            <a:r>
              <a:rPr lang="en-US" dirty="0"/>
              <a:t>, the relationship of such disorders with previous </a:t>
            </a:r>
            <a:r>
              <a:rPr lang="en-US" dirty="0" err="1"/>
              <a:t>cabergoline</a:t>
            </a:r>
            <a:r>
              <a:rPr lang="en-US" dirty="0"/>
              <a:t> exposure cannot be proven.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62500" lnSpcReduction="20000"/>
          </a:bodyPr>
          <a:lstStyle/>
          <a:p>
            <a:r>
              <a:rPr lang="en-US" dirty="0" err="1"/>
              <a:t>Maiter</a:t>
            </a:r>
            <a:r>
              <a:rPr lang="en-US" dirty="0"/>
              <a:t> D. Prolactinoma and pregnancy: from the wish of conception to lactation. </a:t>
            </a:r>
            <a:r>
              <a:rPr lang="en-US" i="1" dirty="0" err="1"/>
              <a:t>Annales</a:t>
            </a:r>
            <a:r>
              <a:rPr lang="en-US" i="1" dirty="0"/>
              <a:t> </a:t>
            </a:r>
            <a:r>
              <a:rPr lang="en-US" i="1" dirty="0" err="1"/>
              <a:t>d’Endocrinologie</a:t>
            </a:r>
            <a:r>
              <a:rPr lang="en-US" i="1" dirty="0"/>
              <a:t> </a:t>
            </a:r>
            <a:r>
              <a:rPr lang="en-US" dirty="0"/>
              <a:t>2016 </a:t>
            </a:r>
            <a:r>
              <a:rPr lang="en-US" b="1" dirty="0"/>
              <a:t>77 </a:t>
            </a:r>
            <a:r>
              <a:rPr lang="en-US" dirty="0"/>
              <a:t>128–134. </a:t>
            </a:r>
          </a:p>
          <a:p>
            <a:r>
              <a:rPr lang="en-US" dirty="0" err="1" smtClean="0"/>
              <a:t>Stalldecker</a:t>
            </a:r>
            <a:r>
              <a:rPr lang="en-US" dirty="0" smtClean="0"/>
              <a:t> </a:t>
            </a:r>
            <a:r>
              <a:rPr lang="en-US" dirty="0"/>
              <a:t>G, </a:t>
            </a:r>
            <a:r>
              <a:rPr lang="en-US" dirty="0" err="1"/>
              <a:t>Mallea</a:t>
            </a:r>
            <a:r>
              <a:rPr lang="en-US" dirty="0"/>
              <a:t>-Gil MS, </a:t>
            </a:r>
            <a:r>
              <a:rPr lang="en-US" dirty="0" err="1"/>
              <a:t>Guitelman</a:t>
            </a:r>
            <a:r>
              <a:rPr lang="en-US" dirty="0"/>
              <a:t> M, Alfieri A, </a:t>
            </a:r>
            <a:r>
              <a:rPr lang="en-US" dirty="0" err="1"/>
              <a:t>Ballarino</a:t>
            </a:r>
            <a:r>
              <a:rPr lang="en-US" dirty="0"/>
              <a:t> MC, </a:t>
            </a:r>
            <a:r>
              <a:rPr lang="en-US" dirty="0" err="1"/>
              <a:t>Boero</a:t>
            </a:r>
            <a:r>
              <a:rPr lang="en-US" dirty="0"/>
              <a:t> L, </a:t>
            </a:r>
            <a:r>
              <a:rPr lang="en-US" dirty="0" err="1"/>
              <a:t>Chervin</a:t>
            </a:r>
            <a:r>
              <a:rPr lang="en-US" dirty="0"/>
              <a:t> A, </a:t>
            </a:r>
            <a:r>
              <a:rPr lang="en-US" dirty="0" err="1"/>
              <a:t>Danilowicz</a:t>
            </a:r>
            <a:r>
              <a:rPr lang="en-US" dirty="0"/>
              <a:t> K, </a:t>
            </a:r>
            <a:r>
              <a:rPr lang="en-US" dirty="0" err="1"/>
              <a:t>Diez</a:t>
            </a:r>
            <a:r>
              <a:rPr lang="en-US" dirty="0"/>
              <a:t> S, </a:t>
            </a:r>
            <a:r>
              <a:rPr lang="en-US" dirty="0" err="1"/>
              <a:t>Fainstein</a:t>
            </a:r>
            <a:r>
              <a:rPr lang="en-US" dirty="0"/>
              <a:t>-Day P </a:t>
            </a:r>
            <a:r>
              <a:rPr lang="en-US" i="1" dirty="0"/>
              <a:t>et al</a:t>
            </a:r>
            <a:r>
              <a:rPr lang="en-US" dirty="0"/>
              <a:t>. E </a:t>
            </a:r>
            <a:r>
              <a:rPr lang="en-US" dirty="0" err="1"/>
              <a:t>ects</a:t>
            </a:r>
            <a:r>
              <a:rPr lang="en-US" dirty="0"/>
              <a:t> of </a:t>
            </a:r>
            <a:r>
              <a:rPr lang="en-US" dirty="0" err="1"/>
              <a:t>cabergoline</a:t>
            </a:r>
            <a:r>
              <a:rPr lang="en-US" dirty="0"/>
              <a:t> on pregnancy and embryo-fetal development: retrospective study on 103 pregnancies and a review of the</a:t>
            </a:r>
            <a:br>
              <a:rPr lang="en-US" dirty="0"/>
            </a:br>
            <a:r>
              <a:rPr lang="en-US" dirty="0"/>
              <a:t>literature. </a:t>
            </a:r>
            <a:r>
              <a:rPr lang="en-US" i="1" dirty="0"/>
              <a:t>Pituitary </a:t>
            </a:r>
            <a:r>
              <a:rPr lang="en-US" dirty="0"/>
              <a:t>2010 </a:t>
            </a:r>
            <a:r>
              <a:rPr lang="en-US" b="1" dirty="0"/>
              <a:t>13 </a:t>
            </a:r>
            <a:r>
              <a:rPr lang="en-US" dirty="0"/>
              <a:t>345–350. </a:t>
            </a:r>
          </a:p>
        </p:txBody>
      </p:sp>
    </p:spTree>
    <p:extLst>
      <p:ext uri="{BB962C8B-B14F-4D97-AF65-F5344CB8AC3E}">
        <p14:creationId xmlns:p14="http://schemas.microsoft.com/office/powerpoint/2010/main" val="6816389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R.5.4. </a:t>
            </a:r>
            <a:r>
              <a:rPr lang="en-US" dirty="0"/>
              <a:t>We recommend </a:t>
            </a:r>
            <a:r>
              <a:rPr lang="en-US" b="1" dirty="0">
                <a:solidFill>
                  <a:srgbClr val="911011"/>
                </a:solidFill>
              </a:rPr>
              <a:t>stopping the dopamine agonist </a:t>
            </a:r>
            <a:r>
              <a:rPr lang="en-US" dirty="0"/>
              <a:t>once pregnancy is established. </a:t>
            </a:r>
            <a:endParaRPr lang="en-US" dirty="0" smtClean="0"/>
          </a:p>
          <a:p>
            <a:r>
              <a:rPr lang="en-US" dirty="0" smtClean="0"/>
              <a:t>However</a:t>
            </a:r>
            <a:r>
              <a:rPr lang="en-US" dirty="0"/>
              <a:t>, dopamine agonists may be given </a:t>
            </a:r>
            <a:r>
              <a:rPr lang="en-US" dirty="0">
                <a:solidFill>
                  <a:srgbClr val="911011"/>
                </a:solidFill>
              </a:rPr>
              <a:t>for a longer gestational period in specific circumstances </a:t>
            </a:r>
            <a:r>
              <a:rPr lang="en-US" dirty="0"/>
              <a:t>(⊕◯◯◯)</a:t>
            </a:r>
            <a:r>
              <a:rPr lang="en-US" i="1" dirty="0"/>
              <a:t>. </a:t>
            </a:r>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1458217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DA </a:t>
            </a:r>
            <a:r>
              <a:rPr lang="en-US" dirty="0">
                <a:solidFill>
                  <a:srgbClr val="911011"/>
                </a:solidFill>
              </a:rPr>
              <a:t>cross the placental </a:t>
            </a:r>
            <a:r>
              <a:rPr lang="en-US" dirty="0" smtClean="0">
                <a:solidFill>
                  <a:srgbClr val="911011"/>
                </a:solidFill>
              </a:rPr>
              <a:t>barrier</a:t>
            </a:r>
            <a:r>
              <a:rPr lang="en-US" dirty="0" smtClean="0"/>
              <a:t>. </a:t>
            </a:r>
          </a:p>
          <a:p>
            <a:r>
              <a:rPr lang="en-US" dirty="0" smtClean="0"/>
              <a:t>the </a:t>
            </a:r>
            <a:r>
              <a:rPr lang="en-US" dirty="0"/>
              <a:t>use of bromocriptine and </a:t>
            </a:r>
            <a:r>
              <a:rPr lang="en-US" dirty="0" err="1"/>
              <a:t>cabergoline</a:t>
            </a:r>
            <a:r>
              <a:rPr lang="en-US" dirty="0"/>
              <a:t> </a:t>
            </a:r>
            <a:r>
              <a:rPr lang="en-US" dirty="0">
                <a:solidFill>
                  <a:srgbClr val="911011"/>
                </a:solidFill>
              </a:rPr>
              <a:t>has not been associated with increased </a:t>
            </a:r>
            <a:r>
              <a:rPr lang="en-US" dirty="0" smtClean="0">
                <a:solidFill>
                  <a:srgbClr val="911011"/>
                </a:solidFill>
              </a:rPr>
              <a:t>teratogenicity</a:t>
            </a:r>
            <a:r>
              <a:rPr lang="en-US" dirty="0" smtClean="0"/>
              <a:t>, </a:t>
            </a:r>
          </a:p>
          <a:p>
            <a:r>
              <a:rPr lang="en-US" dirty="0" smtClean="0"/>
              <a:t>it </a:t>
            </a:r>
            <a:r>
              <a:rPr lang="en-US" dirty="0"/>
              <a:t>is recommended to discontinue treatment as soon as pregnancy is </a:t>
            </a:r>
            <a:r>
              <a:rPr lang="en-US" dirty="0" smtClean="0"/>
              <a:t>confirmed</a:t>
            </a:r>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8813864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Rationale </a:t>
            </a:r>
            <a:endParaRPr lang="en-US" dirty="0"/>
          </a:p>
        </p:txBody>
      </p:sp>
      <p:sp>
        <p:nvSpPr>
          <p:cNvPr id="4" name="Content Placeholder 3"/>
          <p:cNvSpPr>
            <a:spLocks noGrp="1"/>
          </p:cNvSpPr>
          <p:nvPr>
            <p:ph sz="half" idx="2"/>
          </p:nvPr>
        </p:nvSpPr>
        <p:spPr>
          <a:xfrm>
            <a:off x="1097280" y="1865067"/>
            <a:ext cx="10058400" cy="3662098"/>
          </a:xfrm>
        </p:spPr>
        <p:txBody>
          <a:bodyPr>
            <a:normAutofit fontScale="77500" lnSpcReduction="20000"/>
          </a:bodyPr>
          <a:lstStyle/>
          <a:p>
            <a:r>
              <a:rPr lang="en-US" dirty="0" smtClean="0"/>
              <a:t>If </a:t>
            </a:r>
            <a:r>
              <a:rPr lang="en-US" dirty="0"/>
              <a:t>adenoma size is not controlled, several options are </a:t>
            </a:r>
            <a:r>
              <a:rPr lang="en-US" dirty="0" smtClean="0"/>
              <a:t>available:</a:t>
            </a:r>
          </a:p>
          <a:p>
            <a:pPr marL="739440">
              <a:buFont typeface="Wingdings" charset="2"/>
              <a:buChar char="Ø"/>
            </a:pPr>
            <a:r>
              <a:rPr lang="en-US" b="1" dirty="0" smtClean="0">
                <a:solidFill>
                  <a:srgbClr val="911011"/>
                </a:solidFill>
              </a:rPr>
              <a:t>DA therapy </a:t>
            </a:r>
            <a:r>
              <a:rPr lang="en-US" dirty="0" smtClean="0"/>
              <a:t>seems to be safe and, in special circumstances, can be </a:t>
            </a:r>
            <a:r>
              <a:rPr lang="en-US" dirty="0" smtClean="0">
                <a:solidFill>
                  <a:srgbClr val="911011"/>
                </a:solidFill>
              </a:rPr>
              <a:t>continued throughout the pregnancy</a:t>
            </a:r>
            <a:r>
              <a:rPr lang="en-US" dirty="0" smtClean="0"/>
              <a:t>, particularly if the adenoma is abutting the optic chiasm.</a:t>
            </a:r>
            <a:r>
              <a:rPr lang="en-US" b="1" dirty="0" smtClean="0"/>
              <a:t> </a:t>
            </a:r>
          </a:p>
          <a:p>
            <a:pPr marL="576000">
              <a:buFont typeface="Wingdings" panose="05000000000000000000" pitchFamily="2" charset="2"/>
              <a:buChar char="Ø"/>
            </a:pPr>
            <a:r>
              <a:rPr lang="en-US" dirty="0"/>
              <a:t>Second, DA can </a:t>
            </a:r>
            <a:r>
              <a:rPr lang="en-US" dirty="0" smtClean="0"/>
              <a:t>be started </a:t>
            </a:r>
            <a:r>
              <a:rPr lang="en-US" dirty="0"/>
              <a:t>later in pregnancy in case of symptomatic </a:t>
            </a:r>
            <a:r>
              <a:rPr lang="en-US" dirty="0" err="1" smtClean="0"/>
              <a:t>tumour</a:t>
            </a:r>
            <a:r>
              <a:rPr lang="en-US" dirty="0"/>
              <a:t> </a:t>
            </a:r>
            <a:r>
              <a:rPr lang="en-US" dirty="0" smtClean="0"/>
              <a:t>growth. </a:t>
            </a:r>
            <a:r>
              <a:rPr lang="en-US" b="1" dirty="0" err="1" smtClean="0"/>
              <a:t>Cabergoline</a:t>
            </a:r>
            <a:r>
              <a:rPr lang="en-US" b="1" dirty="0" smtClean="0"/>
              <a:t> </a:t>
            </a:r>
            <a:r>
              <a:rPr lang="en-US" dirty="0" smtClean="0"/>
              <a:t>is slightly preferable due to its better tolerability, higher efficacy and longer duration of action. </a:t>
            </a:r>
          </a:p>
          <a:p>
            <a:pPr marL="739440">
              <a:buFont typeface="Wingdings" charset="2"/>
              <a:buChar char="Ø"/>
            </a:pPr>
            <a:r>
              <a:rPr lang="en-US" dirty="0" smtClean="0"/>
              <a:t>Alternatively</a:t>
            </a:r>
            <a:r>
              <a:rPr lang="en-US" dirty="0"/>
              <a:t>, </a:t>
            </a:r>
            <a:r>
              <a:rPr lang="en-US" b="1" dirty="0">
                <a:solidFill>
                  <a:srgbClr val="911011"/>
                </a:solidFill>
              </a:rPr>
              <a:t>partial or complete resection by </a:t>
            </a:r>
            <a:r>
              <a:rPr lang="en-US" b="1" dirty="0" err="1">
                <a:solidFill>
                  <a:srgbClr val="911011"/>
                </a:solidFill>
              </a:rPr>
              <a:t>transsphenoidal</a:t>
            </a:r>
            <a:r>
              <a:rPr lang="en-US" b="1" dirty="0">
                <a:solidFill>
                  <a:srgbClr val="911011"/>
                </a:solidFill>
              </a:rPr>
              <a:t> surgery </a:t>
            </a:r>
            <a:r>
              <a:rPr lang="en-US" dirty="0"/>
              <a:t>prior to conception can be considered, in particular </a:t>
            </a:r>
            <a:r>
              <a:rPr lang="en-US" b="1" u="sng" dirty="0"/>
              <a:t>for cystic lesions </a:t>
            </a:r>
            <a:r>
              <a:rPr lang="en-US" dirty="0"/>
              <a:t>that are often considered less responsive to medical therapy and good candidates for surgery. However, one study showed that a large proportion of cystic </a:t>
            </a:r>
            <a:r>
              <a:rPr lang="en-US" dirty="0" err="1"/>
              <a:t>tumours</a:t>
            </a:r>
            <a:r>
              <a:rPr lang="en-US" dirty="0"/>
              <a:t> can also be reduced by </a:t>
            </a:r>
            <a:r>
              <a:rPr lang="en-US" dirty="0" smtClean="0"/>
              <a:t>DA.</a:t>
            </a:r>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Faje</a:t>
            </a:r>
            <a:r>
              <a:rPr lang="en-US" dirty="0"/>
              <a:t> A, </a:t>
            </a:r>
            <a:r>
              <a:rPr lang="en-US" dirty="0" err="1"/>
              <a:t>Chunharojrith</a:t>
            </a:r>
            <a:r>
              <a:rPr lang="en-US" dirty="0"/>
              <a:t> P, </a:t>
            </a:r>
            <a:r>
              <a:rPr lang="en-US" dirty="0" err="1"/>
              <a:t>Nency</a:t>
            </a:r>
            <a:r>
              <a:rPr lang="en-US" dirty="0"/>
              <a:t> J, Biller BM, Swearingen B &amp; </a:t>
            </a:r>
            <a:r>
              <a:rPr lang="en-US" dirty="0" err="1"/>
              <a:t>Klibanski</a:t>
            </a:r>
            <a:r>
              <a:rPr lang="en-US" dirty="0"/>
              <a:t> A. Dopamine agonists can reduce cystic </a:t>
            </a:r>
            <a:r>
              <a:rPr lang="en-US" dirty="0" err="1"/>
              <a:t>prolactinomas</a:t>
            </a:r>
            <a:r>
              <a:rPr lang="en-US" dirty="0"/>
              <a:t>. </a:t>
            </a:r>
            <a:r>
              <a:rPr lang="en-US" i="1" dirty="0"/>
              <a:t>Journal of Clinical Endocrinology and Metabolism </a:t>
            </a:r>
            <a:r>
              <a:rPr lang="en-US" dirty="0"/>
              <a:t>2016 </a:t>
            </a:r>
            <a:r>
              <a:rPr lang="en-US" b="1" dirty="0"/>
              <a:t>101 </a:t>
            </a:r>
            <a:r>
              <a:rPr lang="en-US" dirty="0"/>
              <a:t>3709–3715 </a:t>
            </a:r>
          </a:p>
        </p:txBody>
      </p:sp>
    </p:spTree>
    <p:extLst>
      <p:ext uri="{BB962C8B-B14F-4D97-AF65-F5344CB8AC3E}">
        <p14:creationId xmlns:p14="http://schemas.microsoft.com/office/powerpoint/2010/main" val="11870020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fontScale="77500" lnSpcReduction="20000"/>
          </a:bodyPr>
          <a:lstStyle/>
          <a:p>
            <a:r>
              <a:rPr lang="en-US" dirty="0"/>
              <a:t>Limited safety data are available regarding the use of</a:t>
            </a:r>
            <a:r>
              <a:rPr lang="en-US" b="1" u="sng" dirty="0"/>
              <a:t> bromocriptine </a:t>
            </a:r>
            <a:r>
              <a:rPr lang="en-US" dirty="0"/>
              <a:t>throughout gestation in mothers with </a:t>
            </a:r>
            <a:r>
              <a:rPr lang="en-US" dirty="0" err="1"/>
              <a:t>hyperprolactinaemia</a:t>
            </a:r>
            <a:r>
              <a:rPr lang="en-US" dirty="0"/>
              <a:t> (</a:t>
            </a:r>
            <a:r>
              <a:rPr lang="en-US" i="1" dirty="0"/>
              <a:t>n </a:t>
            </a:r>
            <a:r>
              <a:rPr lang="en-US" dirty="0"/>
              <a:t>= 36 pregnancies and </a:t>
            </a:r>
            <a:r>
              <a:rPr lang="en-US" i="1" dirty="0"/>
              <a:t>n </a:t>
            </a:r>
            <a:r>
              <a:rPr lang="en-US" dirty="0"/>
              <a:t>= 36 live infants) with no abnormalities noted in the infants except for one balanced </a:t>
            </a:r>
            <a:r>
              <a:rPr lang="en-US" b="1" dirty="0">
                <a:solidFill>
                  <a:srgbClr val="911011"/>
                </a:solidFill>
              </a:rPr>
              <a:t>translocation of chromosomes 8 and </a:t>
            </a:r>
            <a:r>
              <a:rPr lang="en-US" b="1" dirty="0" smtClean="0">
                <a:solidFill>
                  <a:srgbClr val="911011"/>
                </a:solidFill>
              </a:rPr>
              <a:t>12, </a:t>
            </a:r>
            <a:r>
              <a:rPr lang="en-US" dirty="0" smtClean="0"/>
              <a:t>and </a:t>
            </a:r>
            <a:r>
              <a:rPr lang="en-US" dirty="0"/>
              <a:t>one case of </a:t>
            </a:r>
            <a:r>
              <a:rPr lang="en-US" b="1" dirty="0">
                <a:solidFill>
                  <a:srgbClr val="911011"/>
                </a:solidFill>
              </a:rPr>
              <a:t>testicular ectopy</a:t>
            </a:r>
            <a:r>
              <a:rPr lang="en-US" dirty="0"/>
              <a:t>, which corrected spontaneously after 7 </a:t>
            </a:r>
            <a:r>
              <a:rPr lang="en-US" dirty="0" smtClean="0"/>
              <a:t>months.</a:t>
            </a:r>
            <a:endParaRPr lang="en-US" dirty="0" smtClean="0"/>
          </a:p>
          <a:p>
            <a:r>
              <a:rPr lang="en-US" dirty="0" smtClean="0"/>
              <a:t>The </a:t>
            </a:r>
            <a:r>
              <a:rPr lang="en-US" dirty="0"/>
              <a:t>record is even smaller for </a:t>
            </a:r>
            <a:r>
              <a:rPr lang="en-US" b="1" u="sng" dirty="0" err="1"/>
              <a:t>cabergoline</a:t>
            </a:r>
            <a:r>
              <a:rPr lang="en-US" dirty="0"/>
              <a:t> used throughout gestation (</a:t>
            </a:r>
            <a:r>
              <a:rPr lang="en-US" i="1" dirty="0"/>
              <a:t>n</a:t>
            </a:r>
            <a:r>
              <a:rPr lang="en-US" dirty="0"/>
              <a:t>= 34 pregnancies and </a:t>
            </a:r>
            <a:r>
              <a:rPr lang="en-US" i="1" dirty="0"/>
              <a:t>n</a:t>
            </a:r>
            <a:r>
              <a:rPr lang="en-US" dirty="0"/>
              <a:t>= 26 live infants), with no recorded malformations in live infants. There was </a:t>
            </a:r>
            <a:r>
              <a:rPr lang="en-US" dirty="0">
                <a:solidFill>
                  <a:srgbClr val="911011"/>
                </a:solidFill>
              </a:rPr>
              <a:t>one foetal death at week 34 </a:t>
            </a:r>
            <a:r>
              <a:rPr lang="en-US" dirty="0"/>
              <a:t>in a mother </a:t>
            </a:r>
            <a:r>
              <a:rPr lang="en-US" dirty="0" smtClean="0"/>
              <a:t>suffering </a:t>
            </a:r>
            <a:r>
              <a:rPr lang="en-US" dirty="0"/>
              <a:t>from severe </a:t>
            </a:r>
            <a:r>
              <a:rPr lang="en-US" dirty="0" smtClean="0"/>
              <a:t>pre-</a:t>
            </a:r>
            <a:r>
              <a:rPr lang="en-US" dirty="0" err="1" smtClean="0"/>
              <a:t>eclampsia</a:t>
            </a:r>
            <a:r>
              <a:rPr lang="en-US" dirty="0"/>
              <a:t>.</a:t>
            </a:r>
            <a:endParaRPr lang="en-US" dirty="0" smtClean="0"/>
          </a:p>
          <a:p>
            <a:r>
              <a:rPr lang="en-US" dirty="0" smtClean="0"/>
              <a:t>A </a:t>
            </a:r>
            <a:r>
              <a:rPr lang="en-US" dirty="0"/>
              <a:t>report on 25 pregnancies from India with </a:t>
            </a:r>
            <a:r>
              <a:rPr lang="en-US" b="1" u="sng" dirty="0" err="1"/>
              <a:t>cabergoline</a:t>
            </a:r>
            <a:r>
              <a:rPr lang="en-US" dirty="0"/>
              <a:t> therapy throughout pregnancy showed </a:t>
            </a:r>
            <a:r>
              <a:rPr lang="en-US" dirty="0">
                <a:solidFill>
                  <a:srgbClr val="911011"/>
                </a:solidFill>
              </a:rPr>
              <a:t>1 foetal death</a:t>
            </a:r>
            <a:r>
              <a:rPr lang="en-US" dirty="0"/>
              <a:t>, </a:t>
            </a:r>
            <a:r>
              <a:rPr lang="en-US" dirty="0">
                <a:solidFill>
                  <a:srgbClr val="911011"/>
                </a:solidFill>
              </a:rPr>
              <a:t>3 missed abortions</a:t>
            </a:r>
            <a:r>
              <a:rPr lang="en-US" dirty="0"/>
              <a:t>, </a:t>
            </a:r>
            <a:r>
              <a:rPr lang="en-US" dirty="0">
                <a:solidFill>
                  <a:srgbClr val="911011"/>
                </a:solidFill>
              </a:rPr>
              <a:t>3 pregnancy terminations due to major congenital malformations, 2 premature deliveries and 18 live </a:t>
            </a:r>
            <a:r>
              <a:rPr lang="en-US" dirty="0" smtClean="0">
                <a:solidFill>
                  <a:srgbClr val="911011"/>
                </a:solidFill>
              </a:rPr>
              <a:t>infants.</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62500" lnSpcReduction="20000"/>
          </a:bodyPr>
          <a:lstStyle/>
          <a:p>
            <a:r>
              <a:rPr lang="en-US" dirty="0"/>
              <a:t>Banerjee A, Wynne K, Tan T, Hatfield EC, Martin NM, Williamson C &amp; </a:t>
            </a:r>
            <a:r>
              <a:rPr lang="en-US" dirty="0" err="1"/>
              <a:t>Meeran</a:t>
            </a:r>
            <a:r>
              <a:rPr lang="en-US" dirty="0"/>
              <a:t> K. High dose </a:t>
            </a:r>
            <a:r>
              <a:rPr lang="en-US" dirty="0" err="1"/>
              <a:t>cabergoline</a:t>
            </a:r>
            <a:r>
              <a:rPr lang="en-US" dirty="0"/>
              <a:t> therapy for a resistant </a:t>
            </a:r>
            <a:r>
              <a:rPr lang="en-US" dirty="0" err="1"/>
              <a:t>macroprolactinoma</a:t>
            </a:r>
            <a:r>
              <a:rPr lang="en-US" dirty="0"/>
              <a:t> during pregnancy. </a:t>
            </a:r>
            <a:r>
              <a:rPr lang="en-US" i="1" dirty="0"/>
              <a:t>Clinical Endocrinology </a:t>
            </a:r>
            <a:r>
              <a:rPr lang="en-US" dirty="0"/>
              <a:t>2009 </a:t>
            </a:r>
            <a:r>
              <a:rPr lang="en-US" b="1" dirty="0"/>
              <a:t>70 </a:t>
            </a:r>
            <a:r>
              <a:rPr lang="en-US" dirty="0"/>
              <a:t>812–813 </a:t>
            </a:r>
          </a:p>
          <a:p>
            <a:r>
              <a:rPr lang="en-US" dirty="0"/>
              <a:t> </a:t>
            </a:r>
            <a:r>
              <a:rPr lang="en-US" dirty="0" err="1"/>
              <a:t>Rastogi</a:t>
            </a:r>
            <a:r>
              <a:rPr lang="en-US" dirty="0"/>
              <a:t> A, </a:t>
            </a:r>
            <a:r>
              <a:rPr lang="en-US" dirty="0" err="1"/>
              <a:t>Bhadada</a:t>
            </a:r>
            <a:r>
              <a:rPr lang="en-US" dirty="0"/>
              <a:t> SK &amp; </a:t>
            </a:r>
            <a:r>
              <a:rPr lang="en-US" dirty="0" err="1"/>
              <a:t>Bhansali</a:t>
            </a:r>
            <a:r>
              <a:rPr lang="en-US" dirty="0"/>
              <a:t> A. Pregnancy and tumor outcomes in infertile women with </a:t>
            </a:r>
            <a:r>
              <a:rPr lang="en-US" dirty="0" err="1"/>
              <a:t>macroprolactinoma</a:t>
            </a:r>
            <a:r>
              <a:rPr lang="en-US" dirty="0"/>
              <a:t> on </a:t>
            </a:r>
            <a:r>
              <a:rPr lang="en-US" dirty="0" err="1"/>
              <a:t>cabergoline</a:t>
            </a:r>
            <a:r>
              <a:rPr lang="en-US" dirty="0"/>
              <a:t> therapy. </a:t>
            </a:r>
            <a:r>
              <a:rPr lang="en-US" i="1" dirty="0"/>
              <a:t>Gynecological Endocrinology </a:t>
            </a:r>
            <a:r>
              <a:rPr lang="en-US" dirty="0"/>
              <a:t>2017 </a:t>
            </a:r>
            <a:r>
              <a:rPr lang="en-US" b="1" dirty="0"/>
              <a:t>33 </a:t>
            </a:r>
            <a:r>
              <a:rPr lang="en-US" dirty="0"/>
              <a:t>270–273 </a:t>
            </a:r>
          </a:p>
        </p:txBody>
      </p:sp>
    </p:spTree>
    <p:extLst>
      <p:ext uri="{BB962C8B-B14F-4D97-AF65-F5344CB8AC3E}">
        <p14:creationId xmlns:p14="http://schemas.microsoft.com/office/powerpoint/2010/main" val="707444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R.5.5. </a:t>
            </a:r>
            <a:r>
              <a:rPr lang="en-US" dirty="0"/>
              <a:t>We recommend </a:t>
            </a:r>
            <a:r>
              <a:rPr lang="en-US" b="1" dirty="0">
                <a:solidFill>
                  <a:srgbClr val="911011"/>
                </a:solidFill>
              </a:rPr>
              <a:t>not measuring prolactin during pregnancy</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4036412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smtClean="0"/>
              <a:t>Pregnancy </a:t>
            </a:r>
            <a:r>
              <a:rPr lang="en-US" dirty="0"/>
              <a:t>is associated with a </a:t>
            </a:r>
            <a:r>
              <a:rPr lang="en-US" dirty="0">
                <a:solidFill>
                  <a:srgbClr val="911011"/>
                </a:solidFill>
              </a:rPr>
              <a:t>physiological elevation of prolactin </a:t>
            </a:r>
            <a:r>
              <a:rPr lang="en-US" dirty="0"/>
              <a:t>concentrations </a:t>
            </a:r>
            <a:r>
              <a:rPr lang="en-US" dirty="0" smtClean="0"/>
              <a:t>and </a:t>
            </a:r>
            <a:r>
              <a:rPr lang="en-US" dirty="0"/>
              <a:t>serum prolactin levels may increase about </a:t>
            </a:r>
            <a:r>
              <a:rPr lang="en-US" dirty="0">
                <a:solidFill>
                  <a:srgbClr val="911011"/>
                </a:solidFill>
              </a:rPr>
              <a:t>10-fold</a:t>
            </a:r>
            <a:r>
              <a:rPr lang="en-US" dirty="0"/>
              <a:t> throughout pregnancy, reaching levels of </a:t>
            </a:r>
            <a:r>
              <a:rPr lang="en-US" dirty="0">
                <a:solidFill>
                  <a:srgbClr val="911011"/>
                </a:solidFill>
              </a:rPr>
              <a:t>150–300 </a:t>
            </a:r>
            <a:r>
              <a:rPr lang="en-US" dirty="0" err="1">
                <a:solidFill>
                  <a:srgbClr val="911011"/>
                </a:solidFill>
              </a:rPr>
              <a:t>μg</a:t>
            </a:r>
            <a:r>
              <a:rPr lang="en-US" dirty="0">
                <a:solidFill>
                  <a:srgbClr val="911011"/>
                </a:solidFill>
              </a:rPr>
              <a:t>/L </a:t>
            </a:r>
            <a:r>
              <a:rPr lang="en-US" dirty="0"/>
              <a:t>at </a:t>
            </a:r>
            <a:r>
              <a:rPr lang="en-US" dirty="0" smtClean="0"/>
              <a:t>term.</a:t>
            </a:r>
          </a:p>
          <a:p>
            <a:r>
              <a:rPr lang="en-US" dirty="0" smtClean="0"/>
              <a:t>However</a:t>
            </a:r>
            <a:r>
              <a:rPr lang="en-US" dirty="0"/>
              <a:t>, in some prolactinoma patients, serum prolactin levels </a:t>
            </a:r>
            <a:r>
              <a:rPr lang="en-US" dirty="0">
                <a:solidFill>
                  <a:srgbClr val="911011"/>
                </a:solidFill>
              </a:rPr>
              <a:t>may not increase further during pregnancy</a:t>
            </a:r>
            <a:r>
              <a:rPr lang="en-US" dirty="0"/>
              <a:t> and prolactin is therefore </a:t>
            </a:r>
            <a:r>
              <a:rPr lang="en-US" b="1" dirty="0"/>
              <a:t>not a reliable marker of eventual tumour </a:t>
            </a:r>
            <a:r>
              <a:rPr lang="en-US" b="1" dirty="0" smtClean="0"/>
              <a:t>progression.</a:t>
            </a:r>
            <a:endParaRPr lang="en-US" dirty="0" smtClean="0"/>
          </a:p>
          <a:p>
            <a:r>
              <a:rPr lang="en-US" dirty="0" smtClean="0"/>
              <a:t>Therefore</a:t>
            </a:r>
            <a:r>
              <a:rPr lang="en-US" dirty="0"/>
              <a:t>, we do not recommend prolactin measurements during gestation in prolactinoma patients. </a:t>
            </a:r>
            <a:endParaRPr lang="en-US" dirty="0" smtClean="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err="1"/>
              <a:t>Molitch</a:t>
            </a:r>
            <a:r>
              <a:rPr lang="en-US" dirty="0"/>
              <a:t> ME. Endocrinology in pregnancy: management of the pregnant patient with a prolactinoma. </a:t>
            </a:r>
            <a:r>
              <a:rPr lang="en-US" i="1" dirty="0"/>
              <a:t>European Journal of Endocrinology </a:t>
            </a:r>
            <a:r>
              <a:rPr lang="en-US" dirty="0"/>
              <a:t>2015 </a:t>
            </a:r>
            <a:r>
              <a:rPr lang="en-US" b="1" dirty="0"/>
              <a:t>172 </a:t>
            </a:r>
            <a:r>
              <a:rPr lang="en-US" dirty="0"/>
              <a:t>R205–R213. </a:t>
            </a:r>
          </a:p>
        </p:txBody>
      </p:sp>
    </p:spTree>
    <p:extLst>
      <p:ext uri="{BB962C8B-B14F-4D97-AF65-F5344CB8AC3E}">
        <p14:creationId xmlns:p14="http://schemas.microsoft.com/office/powerpoint/2010/main" val="6602397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R.5.6. </a:t>
            </a:r>
            <a:r>
              <a:rPr lang="en-US" dirty="0"/>
              <a:t>We suggest that for women with a </a:t>
            </a:r>
            <a:r>
              <a:rPr lang="en-US" b="1" dirty="0">
                <a:solidFill>
                  <a:srgbClr val="911011"/>
                </a:solidFill>
              </a:rPr>
              <a:t>small </a:t>
            </a:r>
            <a:r>
              <a:rPr lang="en-US" b="1" dirty="0" err="1">
                <a:solidFill>
                  <a:srgbClr val="911011"/>
                </a:solidFill>
              </a:rPr>
              <a:t>intrasellar</a:t>
            </a:r>
            <a:r>
              <a:rPr lang="en-US" b="1" dirty="0">
                <a:solidFill>
                  <a:srgbClr val="911011"/>
                </a:solidFill>
              </a:rPr>
              <a:t> </a:t>
            </a:r>
            <a:r>
              <a:rPr lang="en-US" b="1" dirty="0" err="1">
                <a:solidFill>
                  <a:srgbClr val="911011"/>
                </a:solidFill>
              </a:rPr>
              <a:t>microprolactinoma</a:t>
            </a:r>
            <a:r>
              <a:rPr lang="en-US" dirty="0"/>
              <a:t>, and </a:t>
            </a:r>
            <a:r>
              <a:rPr lang="en-US" b="1" dirty="0">
                <a:solidFill>
                  <a:srgbClr val="911011"/>
                </a:solidFill>
              </a:rPr>
              <a:t>normal pituitary function </a:t>
            </a:r>
            <a:r>
              <a:rPr lang="en-US" dirty="0"/>
              <a:t>pre- pregnancy, there is </a:t>
            </a:r>
            <a:r>
              <a:rPr lang="en-US" b="1" dirty="0"/>
              <a:t>no need for routine </a:t>
            </a:r>
            <a:r>
              <a:rPr lang="en-US" b="1" dirty="0" err="1"/>
              <a:t>endocrinological</a:t>
            </a:r>
            <a:r>
              <a:rPr lang="en-US" b="1" dirty="0"/>
              <a:t> follow-up </a:t>
            </a:r>
            <a:r>
              <a:rPr lang="en-US" dirty="0"/>
              <a:t>during pregnancy</a:t>
            </a:r>
            <a:r>
              <a:rPr lang="en-US" i="1" dirty="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844900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 </a:t>
            </a:r>
            <a:r>
              <a:rPr lang="en-US" dirty="0" err="1"/>
              <a:t>Karaca</a:t>
            </a:r>
            <a:r>
              <a:rPr lang="en-US" dirty="0"/>
              <a:t> Z, </a:t>
            </a:r>
            <a:r>
              <a:rPr lang="en-US" dirty="0" err="1"/>
              <a:t>Tanriverdi</a:t>
            </a:r>
            <a:r>
              <a:rPr lang="en-US" dirty="0"/>
              <a:t> F, </a:t>
            </a:r>
            <a:r>
              <a:rPr lang="en-US" dirty="0" err="1"/>
              <a:t>Unluhizarci</a:t>
            </a:r>
            <a:r>
              <a:rPr lang="en-US" dirty="0"/>
              <a:t> K &amp; </a:t>
            </a:r>
            <a:r>
              <a:rPr lang="en-US" dirty="0" err="1"/>
              <a:t>Kelestimur</a:t>
            </a:r>
            <a:r>
              <a:rPr lang="en-US" dirty="0"/>
              <a:t> F. Pregnancy and </a:t>
            </a:r>
            <a:r>
              <a:rPr lang="en-US" dirty="0" smtClean="0"/>
              <a:t>pituitary disorders</a:t>
            </a:r>
            <a:r>
              <a:rPr lang="en-US" dirty="0"/>
              <a:t>. </a:t>
            </a:r>
            <a:r>
              <a:rPr lang="en-US" i="1" dirty="0"/>
              <a:t>European Journal of Endocrinology </a:t>
            </a:r>
            <a:r>
              <a:rPr lang="en-US" dirty="0"/>
              <a:t>2010 </a:t>
            </a:r>
            <a:r>
              <a:rPr lang="en-US" b="1" dirty="0"/>
              <a:t>162 </a:t>
            </a:r>
            <a:r>
              <a:rPr lang="en-US" dirty="0"/>
              <a:t>453–475. (https://</a:t>
            </a:r>
            <a:r>
              <a:rPr lang="en-US" dirty="0" err="1"/>
              <a:t>doi.org</a:t>
            </a:r>
            <a:r>
              <a:rPr lang="en-US" dirty="0"/>
              <a:t>/10.1530/EJE-09-0923)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35482" y="261980"/>
            <a:ext cx="3911517" cy="5265185"/>
          </a:xfrm>
        </p:spPr>
      </p:pic>
    </p:spTree>
    <p:extLst>
      <p:ext uri="{BB962C8B-B14F-4D97-AF65-F5344CB8AC3E}">
        <p14:creationId xmlns:p14="http://schemas.microsoft.com/office/powerpoint/2010/main" val="7607486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R.5.7. </a:t>
            </a:r>
            <a:r>
              <a:rPr lang="en-US" dirty="0"/>
              <a:t>We suggest </a:t>
            </a:r>
            <a:r>
              <a:rPr lang="en-US" dirty="0">
                <a:solidFill>
                  <a:srgbClr val="911011"/>
                </a:solidFill>
              </a:rPr>
              <a:t>careful and regular monitoring </a:t>
            </a:r>
            <a:r>
              <a:rPr lang="en-US" dirty="0"/>
              <a:t>for tumour growth in pregnant women with a </a:t>
            </a:r>
            <a:r>
              <a:rPr lang="en-US" b="1" dirty="0"/>
              <a:t>large </a:t>
            </a:r>
            <a:r>
              <a:rPr lang="en-US" b="1" dirty="0" err="1"/>
              <a:t>macroprolactinoma</a:t>
            </a:r>
            <a:r>
              <a:rPr lang="en-US" b="1" dirty="0"/>
              <a:t> </a:t>
            </a:r>
            <a:r>
              <a:rPr lang="en-US" dirty="0"/>
              <a:t>or a </a:t>
            </a:r>
            <a:r>
              <a:rPr lang="en-US" b="1" dirty="0"/>
              <a:t>prolactinoma close to the optic chiasm </a:t>
            </a:r>
            <a:r>
              <a:rPr lang="en-US" dirty="0"/>
              <a:t>(⊕⊕◯◯)</a:t>
            </a:r>
            <a:r>
              <a:rPr lang="en-US" i="1" dirty="0"/>
              <a:t>. </a:t>
            </a:r>
            <a:endParaRPr lang="en-US" dirty="0"/>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344150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solidFill>
                  <a:srgbClr val="911011"/>
                </a:solidFill>
              </a:rPr>
              <a:t>Overall</a:t>
            </a:r>
            <a:r>
              <a:rPr lang="en-US" dirty="0" smtClean="0"/>
              <a:t>, </a:t>
            </a:r>
            <a:r>
              <a:rPr lang="en-US" b="1" dirty="0" smtClean="0"/>
              <a:t>symptomatic </a:t>
            </a:r>
            <a:r>
              <a:rPr lang="en-US" b="1" dirty="0"/>
              <a:t>tumour growth </a:t>
            </a:r>
            <a:r>
              <a:rPr lang="en-US" dirty="0"/>
              <a:t>during pregnancy occurs in </a:t>
            </a:r>
            <a:r>
              <a:rPr lang="en-US" b="1" dirty="0"/>
              <a:t>9.0%</a:t>
            </a:r>
            <a:r>
              <a:rPr lang="en-US" dirty="0"/>
              <a:t> (95% CI: 6.8–11.6%) of </a:t>
            </a:r>
            <a:r>
              <a:rPr lang="en-US" dirty="0" err="1"/>
              <a:t>prolactinomas</a:t>
            </a:r>
            <a:r>
              <a:rPr lang="en-US" dirty="0"/>
              <a:t>. </a:t>
            </a:r>
            <a:endParaRPr lang="en-US" dirty="0" smtClean="0"/>
          </a:p>
          <a:p>
            <a:r>
              <a:rPr lang="en-US" dirty="0" smtClean="0"/>
              <a:t>in </a:t>
            </a:r>
            <a:r>
              <a:rPr lang="en-US" dirty="0"/>
              <a:t>women with a </a:t>
            </a:r>
            <a:r>
              <a:rPr lang="en-US" dirty="0" err="1">
                <a:solidFill>
                  <a:srgbClr val="911011"/>
                </a:solidFill>
              </a:rPr>
              <a:t>macroprolactinoma</a:t>
            </a:r>
            <a:r>
              <a:rPr lang="en-US" dirty="0"/>
              <a:t>, the risk is reported to be considerably higher, </a:t>
            </a:r>
            <a:r>
              <a:rPr lang="en-US" b="1" dirty="0"/>
              <a:t>30.5% </a:t>
            </a:r>
            <a:r>
              <a:rPr lang="en-US" dirty="0"/>
              <a:t>(95% CI: 22.4– 39.7</a:t>
            </a:r>
            <a:r>
              <a:rPr lang="en-US" dirty="0" smtClean="0"/>
              <a:t>%).</a:t>
            </a:r>
          </a:p>
          <a:p>
            <a:r>
              <a:rPr lang="en-US" dirty="0" smtClean="0"/>
              <a:t>A </a:t>
            </a:r>
            <a:r>
              <a:rPr lang="en-US" dirty="0"/>
              <a:t>much smaller risk – </a:t>
            </a:r>
            <a:r>
              <a:rPr lang="en-US" b="1" dirty="0"/>
              <a:t>between 1 and 4% </a:t>
            </a:r>
            <a:r>
              <a:rPr lang="en-US" dirty="0"/>
              <a:t>– was observed in cases where the tumour had been </a:t>
            </a:r>
            <a:r>
              <a:rPr lang="en-US" dirty="0">
                <a:solidFill>
                  <a:srgbClr val="911011"/>
                </a:solidFill>
              </a:rPr>
              <a:t>operated, irradiated or </a:t>
            </a:r>
            <a:r>
              <a:rPr lang="en-US" dirty="0" smtClean="0">
                <a:solidFill>
                  <a:srgbClr val="911011"/>
                </a:solidFill>
              </a:rPr>
              <a:t>sufficiently </a:t>
            </a:r>
            <a:r>
              <a:rPr lang="en-US" dirty="0">
                <a:solidFill>
                  <a:srgbClr val="911011"/>
                </a:solidFill>
              </a:rPr>
              <a:t>reduced by prolonged DA </a:t>
            </a:r>
            <a:r>
              <a:rPr lang="en-US" dirty="0"/>
              <a:t>therapy before </a:t>
            </a:r>
            <a:r>
              <a:rPr lang="en-US" dirty="0" smtClean="0"/>
              <a:t>pregnancy.</a:t>
            </a:r>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92500" lnSpcReduction="20000"/>
          </a:bodyPr>
          <a:lstStyle/>
          <a:p>
            <a:r>
              <a:rPr lang="en-US" dirty="0"/>
              <a:t> O’Sullivan SM, Farrant MT, Ogilvie CM, Gunn AJ &amp; </a:t>
            </a:r>
            <a:r>
              <a:rPr lang="en-US" dirty="0" err="1"/>
              <a:t>Milsom</a:t>
            </a:r>
            <a:r>
              <a:rPr lang="en-US" dirty="0"/>
              <a:t> SR. An observational study of pregnancy and post-partum outcomes in women with prolactinoma treated with dopamine agonists. </a:t>
            </a:r>
            <a:r>
              <a:rPr lang="en-US" i="1" dirty="0"/>
              <a:t>Australian and New Zealand Journal of Obstetrics and </a:t>
            </a:r>
            <a:r>
              <a:rPr lang="en-US" i="1" dirty="0" err="1"/>
              <a:t>Gynaecology</a:t>
            </a:r>
            <a:r>
              <a:rPr lang="en-US" i="1" dirty="0"/>
              <a:t> </a:t>
            </a:r>
            <a:r>
              <a:rPr lang="en-US" dirty="0"/>
              <a:t>2020 </a:t>
            </a:r>
            <a:r>
              <a:rPr lang="en-US" b="1" dirty="0"/>
              <a:t>60 </a:t>
            </a:r>
            <a:r>
              <a:rPr lang="en-US" dirty="0"/>
              <a:t>405–411. </a:t>
            </a:r>
          </a:p>
        </p:txBody>
      </p:sp>
    </p:spTree>
    <p:extLst>
      <p:ext uri="{BB962C8B-B14F-4D97-AF65-F5344CB8AC3E}">
        <p14:creationId xmlns:p14="http://schemas.microsoft.com/office/powerpoint/2010/main" val="8394507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Data </a:t>
            </a:r>
            <a:r>
              <a:rPr lang="en-US" dirty="0"/>
              <a:t>on </a:t>
            </a:r>
            <a:r>
              <a:rPr lang="en-US" dirty="0">
                <a:solidFill>
                  <a:srgbClr val="911011"/>
                </a:solidFill>
              </a:rPr>
              <a:t>85 viable pregnancies </a:t>
            </a:r>
            <a:r>
              <a:rPr lang="en-US" dirty="0"/>
              <a:t>in 46 patients with a </a:t>
            </a:r>
            <a:r>
              <a:rPr lang="en-US" dirty="0" err="1">
                <a:solidFill>
                  <a:srgbClr val="911011"/>
                </a:solidFill>
              </a:rPr>
              <a:t>macroprolactinoma</a:t>
            </a:r>
            <a:r>
              <a:rPr lang="en-US" dirty="0"/>
              <a:t> demonstrated tumour growth-related symptoms </a:t>
            </a:r>
            <a:r>
              <a:rPr lang="en-US" dirty="0">
                <a:solidFill>
                  <a:srgbClr val="911011"/>
                </a:solidFill>
              </a:rPr>
              <a:t>12 times</a:t>
            </a:r>
            <a:r>
              <a:rPr lang="en-US" dirty="0"/>
              <a:t> in 9 patients (19.6%) including 3 cases of </a:t>
            </a:r>
            <a:r>
              <a:rPr lang="en-US" dirty="0" smtClean="0"/>
              <a:t>apoplexy.</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Barraud S, </a:t>
            </a:r>
            <a:r>
              <a:rPr lang="en-US" dirty="0" err="1"/>
              <a:t>Guedra</a:t>
            </a:r>
            <a:r>
              <a:rPr lang="en-US" dirty="0"/>
              <a:t> L, </a:t>
            </a:r>
            <a:r>
              <a:rPr lang="en-US" dirty="0" err="1"/>
              <a:t>Delemer</a:t>
            </a:r>
            <a:r>
              <a:rPr lang="en-US" dirty="0"/>
              <a:t> B, </a:t>
            </a:r>
            <a:r>
              <a:rPr lang="en-US" dirty="0" err="1"/>
              <a:t>Raverot</a:t>
            </a:r>
            <a:r>
              <a:rPr lang="en-US" dirty="0"/>
              <a:t> G, </a:t>
            </a:r>
            <a:r>
              <a:rPr lang="en-US" dirty="0" err="1"/>
              <a:t>Ancelle</a:t>
            </a:r>
            <a:r>
              <a:rPr lang="en-US" dirty="0"/>
              <a:t> D, </a:t>
            </a:r>
            <a:r>
              <a:rPr lang="en-US" dirty="0" err="1"/>
              <a:t>Fevre</a:t>
            </a:r>
            <a:r>
              <a:rPr lang="en-US" dirty="0"/>
              <a:t> A, </a:t>
            </a:r>
            <a:r>
              <a:rPr lang="en-US" dirty="0" err="1"/>
              <a:t>Jouanneau</a:t>
            </a:r>
            <a:r>
              <a:rPr lang="en-US" dirty="0"/>
              <a:t> E, </a:t>
            </a:r>
            <a:r>
              <a:rPr lang="en-US" dirty="0" err="1"/>
              <a:t>Litre</a:t>
            </a:r>
            <a:r>
              <a:rPr lang="en-US" dirty="0"/>
              <a:t>́ CF, </a:t>
            </a:r>
            <a:r>
              <a:rPr lang="en-US" dirty="0" err="1"/>
              <a:t>Wolak</a:t>
            </a:r>
            <a:r>
              <a:rPr lang="en-US" dirty="0"/>
              <a:t>-Thierry A, </a:t>
            </a:r>
            <a:r>
              <a:rPr lang="en-US" dirty="0" err="1"/>
              <a:t>Borson-Chazot</a:t>
            </a:r>
            <a:r>
              <a:rPr lang="en-US" dirty="0"/>
              <a:t> F </a:t>
            </a:r>
            <a:r>
              <a:rPr lang="en-US" i="1" dirty="0"/>
              <a:t>et al. </a:t>
            </a:r>
            <a:r>
              <a:rPr lang="en-US" dirty="0"/>
              <a:t>Evolution of </a:t>
            </a:r>
            <a:r>
              <a:rPr lang="en-US" dirty="0" err="1"/>
              <a:t>macroprolactinomas</a:t>
            </a:r>
            <a:r>
              <a:rPr lang="en-US" dirty="0"/>
              <a:t> during pregnancy: a cohort study of 85 pregnancies. </a:t>
            </a:r>
            <a:r>
              <a:rPr lang="en-US" i="1" dirty="0"/>
              <a:t>Clinical Endocrinology </a:t>
            </a:r>
            <a:r>
              <a:rPr lang="en-US" dirty="0"/>
              <a:t>2020 </a:t>
            </a:r>
            <a:r>
              <a:rPr lang="en-US" b="1" dirty="0"/>
              <a:t>92 </a:t>
            </a:r>
            <a:r>
              <a:rPr lang="en-US" dirty="0"/>
              <a:t>421–427 </a:t>
            </a:r>
          </a:p>
        </p:txBody>
      </p:sp>
    </p:spTree>
    <p:extLst>
      <p:ext uri="{BB962C8B-B14F-4D97-AF65-F5344CB8AC3E}">
        <p14:creationId xmlns:p14="http://schemas.microsoft.com/office/powerpoint/2010/main" val="3424113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Rationale </a:t>
            </a:r>
            <a:r>
              <a:rPr lang="en-US"/>
              <a:t/>
            </a:r>
            <a:br>
              <a:rPr lang="en-US"/>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we </a:t>
            </a:r>
            <a:r>
              <a:rPr lang="en-US" dirty="0"/>
              <a:t>recommend careful individualised follow-up with </a:t>
            </a:r>
            <a:r>
              <a:rPr lang="en-US" u="sng" dirty="0">
                <a:solidFill>
                  <a:srgbClr val="911011"/>
                </a:solidFill>
              </a:rPr>
              <a:t>clinical evaluation</a:t>
            </a:r>
            <a:r>
              <a:rPr lang="en-US" dirty="0"/>
              <a:t>, including </a:t>
            </a:r>
            <a:r>
              <a:rPr lang="en-US" u="sng" dirty="0">
                <a:solidFill>
                  <a:srgbClr val="911011"/>
                </a:solidFill>
              </a:rPr>
              <a:t>visual field testing</a:t>
            </a:r>
            <a:r>
              <a:rPr lang="en-US" dirty="0"/>
              <a:t>, </a:t>
            </a:r>
            <a:r>
              <a:rPr lang="en-US" u="sng" dirty="0">
                <a:solidFill>
                  <a:srgbClr val="911011"/>
                </a:solidFill>
              </a:rPr>
              <a:t>visual acuity</a:t>
            </a:r>
            <a:r>
              <a:rPr lang="en-US" dirty="0"/>
              <a:t>, </a:t>
            </a:r>
            <a:r>
              <a:rPr lang="en-US" u="sng" dirty="0">
                <a:solidFill>
                  <a:srgbClr val="911011"/>
                </a:solidFill>
              </a:rPr>
              <a:t>OCT</a:t>
            </a:r>
            <a:r>
              <a:rPr lang="en-US" dirty="0"/>
              <a:t> and in case of visual deterioration </a:t>
            </a:r>
            <a:r>
              <a:rPr lang="en-US" dirty="0">
                <a:solidFill>
                  <a:srgbClr val="911011"/>
                </a:solidFill>
              </a:rPr>
              <a:t>MRI assessment without gadolinium </a:t>
            </a:r>
            <a:r>
              <a:rPr lang="en-US" dirty="0"/>
              <a:t>in pregnant women with a </a:t>
            </a:r>
            <a:r>
              <a:rPr lang="en-US" b="1" dirty="0" err="1"/>
              <a:t>macroadenoma</a:t>
            </a:r>
            <a:r>
              <a:rPr lang="en-US" dirty="0"/>
              <a:t> which </a:t>
            </a:r>
            <a:r>
              <a:rPr lang="en-US" b="1" dirty="0"/>
              <a:t>could not be </a:t>
            </a:r>
            <a:r>
              <a:rPr lang="en-US" b="1" dirty="0" smtClean="0"/>
              <a:t>sufficiently </a:t>
            </a:r>
            <a:r>
              <a:rPr lang="en-US" b="1" dirty="0"/>
              <a:t>reduced by prior treatment. </a:t>
            </a:r>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5847963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R.5.8. </a:t>
            </a:r>
            <a:r>
              <a:rPr lang="en-US" dirty="0"/>
              <a:t>We recommend to </a:t>
            </a:r>
            <a:r>
              <a:rPr lang="en-US" b="1" dirty="0">
                <a:solidFill>
                  <a:srgbClr val="911011"/>
                </a:solidFill>
              </a:rPr>
              <a:t>consider restarting dopamine agonists </a:t>
            </a:r>
            <a:r>
              <a:rPr lang="en-US" dirty="0"/>
              <a:t>in pregnancy in case of </a:t>
            </a:r>
            <a:r>
              <a:rPr lang="en-US" b="1" u="sng" dirty="0"/>
              <a:t>symptoms of progressive prolactinoma growth</a:t>
            </a:r>
            <a:r>
              <a:rPr lang="en-US" dirty="0" smtClean="0"/>
              <a:t>.</a:t>
            </a:r>
          </a:p>
          <a:p>
            <a:r>
              <a:rPr lang="en-US" dirty="0" smtClean="0"/>
              <a:t> </a:t>
            </a:r>
            <a:r>
              <a:rPr lang="en-US" b="1" dirty="0">
                <a:solidFill>
                  <a:srgbClr val="911011"/>
                </a:solidFill>
              </a:rPr>
              <a:t>Surgery</a:t>
            </a:r>
            <a:r>
              <a:rPr lang="en-US" dirty="0"/>
              <a:t> should be used only in case of </a:t>
            </a:r>
            <a:r>
              <a:rPr lang="en-US" u="sng" dirty="0"/>
              <a:t>medical failure </a:t>
            </a:r>
            <a:r>
              <a:rPr lang="en-US" dirty="0"/>
              <a:t>or </a:t>
            </a:r>
            <a:r>
              <a:rPr lang="en-US" u="sng" dirty="0"/>
              <a:t>symptomatic apoplexy </a:t>
            </a:r>
            <a:r>
              <a:rPr lang="en-US" dirty="0"/>
              <a:t>(⊕◯◯◯). </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1079449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In </a:t>
            </a:r>
            <a:r>
              <a:rPr lang="en-US" dirty="0"/>
              <a:t>case of </a:t>
            </a:r>
            <a:r>
              <a:rPr lang="en-US" b="1" dirty="0" smtClean="0"/>
              <a:t>symptomatic prolactinoma growth </a:t>
            </a:r>
            <a:r>
              <a:rPr lang="en-US" dirty="0" smtClean="0"/>
              <a:t>during </a:t>
            </a:r>
            <a:r>
              <a:rPr lang="en-US" dirty="0"/>
              <a:t>pregnancy, </a:t>
            </a:r>
            <a:r>
              <a:rPr lang="en-US" dirty="0">
                <a:solidFill>
                  <a:srgbClr val="911011"/>
                </a:solidFill>
              </a:rPr>
              <a:t>restarting DA</a:t>
            </a:r>
            <a:r>
              <a:rPr lang="en-US" dirty="0"/>
              <a:t> is </a:t>
            </a:r>
            <a:r>
              <a:rPr lang="en-US" dirty="0" smtClean="0"/>
              <a:t>effective </a:t>
            </a:r>
            <a:r>
              <a:rPr lang="en-US" dirty="0"/>
              <a:t>in most cases and is therefore first </a:t>
            </a:r>
            <a:r>
              <a:rPr lang="en-US" dirty="0" smtClean="0"/>
              <a:t>choice.</a:t>
            </a:r>
          </a:p>
          <a:p>
            <a:endParaRPr lang="en-US" dirty="0"/>
          </a:p>
          <a:p>
            <a:r>
              <a:rPr lang="en-US" b="1" dirty="0" err="1" smtClean="0">
                <a:solidFill>
                  <a:srgbClr val="911011"/>
                </a:solidFill>
              </a:rPr>
              <a:t>Cabergoline</a:t>
            </a:r>
            <a:r>
              <a:rPr lang="en-US" dirty="0" smtClean="0"/>
              <a:t> </a:t>
            </a:r>
            <a:r>
              <a:rPr lang="en-US" dirty="0"/>
              <a:t>is slightly preferable in terms of side </a:t>
            </a:r>
            <a:r>
              <a:rPr lang="en-US" dirty="0" smtClean="0"/>
              <a:t>effects </a:t>
            </a:r>
            <a:r>
              <a:rPr lang="en-US" dirty="0"/>
              <a:t>and </a:t>
            </a:r>
            <a:r>
              <a:rPr lang="en-US" dirty="0" smtClean="0"/>
              <a:t>efficacy</a:t>
            </a:r>
            <a:r>
              <a:rPr lang="en-US" dirty="0"/>
              <a:t>, the </a:t>
            </a:r>
            <a:r>
              <a:rPr lang="en-US" dirty="0">
                <a:solidFill>
                  <a:srgbClr val="911011"/>
                </a:solidFill>
              </a:rPr>
              <a:t>doses</a:t>
            </a:r>
            <a:r>
              <a:rPr lang="en-US" dirty="0"/>
              <a:t> in pregnant women are </a:t>
            </a:r>
            <a:r>
              <a:rPr lang="en-US" dirty="0">
                <a:solidFill>
                  <a:srgbClr val="911011"/>
                </a:solidFill>
              </a:rPr>
              <a:t>similar</a:t>
            </a:r>
            <a:r>
              <a:rPr lang="en-US" dirty="0"/>
              <a:t> to those in non- pregnant women and the </a:t>
            </a:r>
            <a:r>
              <a:rPr lang="en-US" b="1" dirty="0">
                <a:solidFill>
                  <a:srgbClr val="911011"/>
                </a:solidFill>
              </a:rPr>
              <a:t>lowest possible dose should be used</a:t>
            </a:r>
            <a:r>
              <a:rPr lang="en-US" dirty="0"/>
              <a:t>. </a:t>
            </a:r>
          </a:p>
        </p:txBody>
      </p:sp>
      <p:sp>
        <p:nvSpPr>
          <p:cNvPr id="5" name="Text Placeholder 4"/>
          <p:cNvSpPr>
            <a:spLocks noGrp="1"/>
          </p:cNvSpPr>
          <p:nvPr>
            <p:ph type="body" sz="quarter" idx="3"/>
          </p:nvPr>
        </p:nvSpPr>
        <p:spPr>
          <a:xfrm>
            <a:off x="1097280" y="5527165"/>
            <a:ext cx="10058400" cy="736282"/>
          </a:xfrm>
        </p:spPr>
        <p:txBody>
          <a:bodyPr>
            <a:normAutofit fontScale="85000" lnSpcReduction="20000"/>
          </a:bodyPr>
          <a:lstStyle/>
          <a:p>
            <a:r>
              <a:rPr lang="en-US" dirty="0" err="1"/>
              <a:t>Karaca</a:t>
            </a:r>
            <a:r>
              <a:rPr lang="en-US" dirty="0"/>
              <a:t> Z, </a:t>
            </a:r>
            <a:r>
              <a:rPr lang="en-US" dirty="0" err="1"/>
              <a:t>Yarman</a:t>
            </a:r>
            <a:r>
              <a:rPr lang="en-US" dirty="0"/>
              <a:t> S, </a:t>
            </a:r>
            <a:r>
              <a:rPr lang="en-US" dirty="0" err="1"/>
              <a:t>Ozbas</a:t>
            </a:r>
            <a:r>
              <a:rPr lang="en-US" dirty="0"/>
              <a:t> I, </a:t>
            </a:r>
            <a:r>
              <a:rPr lang="en-US" dirty="0" err="1"/>
              <a:t>Kadioglu</a:t>
            </a:r>
            <a:r>
              <a:rPr lang="en-US" dirty="0"/>
              <a:t> P, </a:t>
            </a:r>
            <a:r>
              <a:rPr lang="en-US" dirty="0" err="1"/>
              <a:t>Akturk</a:t>
            </a:r>
            <a:r>
              <a:rPr lang="en-US" dirty="0"/>
              <a:t> M, </a:t>
            </a:r>
            <a:r>
              <a:rPr lang="en-US" dirty="0" err="1"/>
              <a:t>Kilicli</a:t>
            </a:r>
            <a:r>
              <a:rPr lang="en-US" dirty="0"/>
              <a:t> F,</a:t>
            </a:r>
            <a:br>
              <a:rPr lang="en-US" dirty="0"/>
            </a:br>
            <a:r>
              <a:rPr lang="en-US" dirty="0" err="1"/>
              <a:t>Dokmetas</a:t>
            </a:r>
            <a:r>
              <a:rPr lang="en-US" dirty="0"/>
              <a:t> HS, </a:t>
            </a:r>
            <a:r>
              <a:rPr lang="en-US" dirty="0" err="1"/>
              <a:t>Colak</a:t>
            </a:r>
            <a:r>
              <a:rPr lang="en-US" dirty="0"/>
              <a:t> R, </a:t>
            </a:r>
            <a:r>
              <a:rPr lang="en-US" dirty="0" err="1"/>
              <a:t>Atmaca</a:t>
            </a:r>
            <a:r>
              <a:rPr lang="en-US" dirty="0"/>
              <a:t> H, </a:t>
            </a:r>
            <a:r>
              <a:rPr lang="en-US" dirty="0" err="1"/>
              <a:t>Canturk</a:t>
            </a:r>
            <a:r>
              <a:rPr lang="en-US" dirty="0"/>
              <a:t> Z </a:t>
            </a:r>
            <a:r>
              <a:rPr lang="en-US" i="1" dirty="0"/>
              <a:t>et al</a:t>
            </a:r>
            <a:r>
              <a:rPr lang="en-US" dirty="0"/>
              <a:t>. How does pregnancy a </a:t>
            </a:r>
            <a:r>
              <a:rPr lang="en-US" dirty="0" err="1"/>
              <a:t>ect</a:t>
            </a:r>
            <a:r>
              <a:rPr lang="en-US" dirty="0"/>
              <a:t> the patients with pituitary adenomas: a study on 113 pregnancies from Turkey. </a:t>
            </a:r>
            <a:r>
              <a:rPr lang="en-US" i="1" dirty="0"/>
              <a:t>Journal of </a:t>
            </a:r>
            <a:r>
              <a:rPr lang="en-US" i="1" dirty="0" err="1"/>
              <a:t>Endocrinological</a:t>
            </a:r>
            <a:r>
              <a:rPr lang="en-US" i="1" dirty="0"/>
              <a:t> Investigation </a:t>
            </a:r>
            <a:r>
              <a:rPr lang="en-US" dirty="0"/>
              <a:t>2018 </a:t>
            </a:r>
            <a:r>
              <a:rPr lang="en-US" b="1" dirty="0"/>
              <a:t>41 </a:t>
            </a:r>
            <a:r>
              <a:rPr lang="en-US" dirty="0"/>
              <a:t>129–141. </a:t>
            </a:r>
          </a:p>
          <a:p>
            <a:endParaRPr lang="en-US" dirty="0"/>
          </a:p>
        </p:txBody>
      </p:sp>
    </p:spTree>
    <p:extLst>
      <p:ext uri="{BB962C8B-B14F-4D97-AF65-F5344CB8AC3E}">
        <p14:creationId xmlns:p14="http://schemas.microsoft.com/office/powerpoint/2010/main" val="15627607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In </a:t>
            </a:r>
            <a:r>
              <a:rPr lang="en-US" dirty="0"/>
              <a:t>case of </a:t>
            </a:r>
            <a:r>
              <a:rPr lang="en-US" u="sng" dirty="0"/>
              <a:t>sudden and severe headache</a:t>
            </a:r>
            <a:r>
              <a:rPr lang="en-US" dirty="0"/>
              <a:t>, </a:t>
            </a:r>
            <a:r>
              <a:rPr lang="en-US" u="sng" dirty="0" err="1"/>
              <a:t>ophthalmoplegia</a:t>
            </a:r>
            <a:r>
              <a:rPr lang="en-US" dirty="0"/>
              <a:t> or </a:t>
            </a:r>
            <a:r>
              <a:rPr lang="en-US" u="sng" dirty="0"/>
              <a:t>limited visual field impairment</a:t>
            </a:r>
            <a:r>
              <a:rPr lang="en-US" dirty="0"/>
              <a:t>, surgery should be discussed </a:t>
            </a:r>
            <a:r>
              <a:rPr lang="en-US" b="1" dirty="0" smtClean="0"/>
              <a:t>case-by-case</a:t>
            </a:r>
            <a:r>
              <a:rPr lang="en-US" dirty="0" smtClean="0"/>
              <a:t>. It </a:t>
            </a:r>
            <a:r>
              <a:rPr lang="en-US" dirty="0"/>
              <a:t>may occur both in patients treated with </a:t>
            </a:r>
            <a:r>
              <a:rPr lang="en-US" dirty="0" smtClean="0"/>
              <a:t>DA </a:t>
            </a:r>
            <a:r>
              <a:rPr lang="en-US" dirty="0"/>
              <a:t>and in untreated pregnant women with a </a:t>
            </a:r>
            <a:r>
              <a:rPr lang="en-US" dirty="0" smtClean="0"/>
              <a:t>prolactinoma. </a:t>
            </a:r>
          </a:p>
          <a:p>
            <a:r>
              <a:rPr lang="en-US" dirty="0" smtClean="0"/>
              <a:t>However</a:t>
            </a:r>
            <a:r>
              <a:rPr lang="en-US" dirty="0"/>
              <a:t>, </a:t>
            </a:r>
            <a:r>
              <a:rPr lang="en-US" b="1" dirty="0" err="1"/>
              <a:t>haemorrhagic</a:t>
            </a:r>
            <a:r>
              <a:rPr lang="en-US" b="1" dirty="0"/>
              <a:t> necrosis of a </a:t>
            </a:r>
            <a:r>
              <a:rPr lang="en-US" b="1" dirty="0" err="1"/>
              <a:t>macroprolactinoma</a:t>
            </a:r>
            <a:r>
              <a:rPr lang="en-US" b="1" dirty="0"/>
              <a:t> </a:t>
            </a:r>
            <a:r>
              <a:rPr lang="en-US" dirty="0"/>
              <a:t>during pregnancy may also be minor or asymptomatic, thus </a:t>
            </a:r>
            <a:r>
              <a:rPr lang="en-US" dirty="0">
                <a:solidFill>
                  <a:srgbClr val="911011"/>
                </a:solidFill>
              </a:rPr>
              <a:t>not requiring surgery </a:t>
            </a:r>
            <a:r>
              <a:rPr lang="en-US" dirty="0"/>
              <a:t>and having a </a:t>
            </a:r>
            <a:r>
              <a:rPr lang="en-US" dirty="0" err="1"/>
              <a:t>favourable</a:t>
            </a:r>
            <a:r>
              <a:rPr lang="en-US" dirty="0"/>
              <a:t> outcome without </a:t>
            </a:r>
            <a:r>
              <a:rPr lang="en-US" dirty="0" smtClean="0"/>
              <a:t>treatment. </a:t>
            </a:r>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Barraud S, </a:t>
            </a:r>
            <a:r>
              <a:rPr lang="en-US" dirty="0" err="1"/>
              <a:t>Guedra</a:t>
            </a:r>
            <a:r>
              <a:rPr lang="en-US" dirty="0"/>
              <a:t> L, </a:t>
            </a:r>
            <a:r>
              <a:rPr lang="en-US" dirty="0" err="1"/>
              <a:t>Delemer</a:t>
            </a:r>
            <a:r>
              <a:rPr lang="en-US" dirty="0"/>
              <a:t> B, </a:t>
            </a:r>
            <a:r>
              <a:rPr lang="en-US" dirty="0" err="1"/>
              <a:t>Raverot</a:t>
            </a:r>
            <a:r>
              <a:rPr lang="en-US" dirty="0"/>
              <a:t> G, </a:t>
            </a:r>
            <a:r>
              <a:rPr lang="en-US" dirty="0" err="1"/>
              <a:t>Ancelle</a:t>
            </a:r>
            <a:r>
              <a:rPr lang="en-US" dirty="0"/>
              <a:t> D, </a:t>
            </a:r>
            <a:r>
              <a:rPr lang="en-US" dirty="0" err="1"/>
              <a:t>Fevre</a:t>
            </a:r>
            <a:r>
              <a:rPr lang="en-US" dirty="0"/>
              <a:t> A, </a:t>
            </a:r>
            <a:r>
              <a:rPr lang="en-US" dirty="0" err="1"/>
              <a:t>Jouanneau</a:t>
            </a:r>
            <a:r>
              <a:rPr lang="en-US" dirty="0"/>
              <a:t> E, </a:t>
            </a:r>
            <a:r>
              <a:rPr lang="en-US" dirty="0" err="1"/>
              <a:t>Litre</a:t>
            </a:r>
            <a:r>
              <a:rPr lang="en-US" dirty="0"/>
              <a:t>́ CF, </a:t>
            </a:r>
            <a:r>
              <a:rPr lang="en-US" dirty="0" err="1"/>
              <a:t>Wolak</a:t>
            </a:r>
            <a:r>
              <a:rPr lang="en-US" dirty="0"/>
              <a:t>-Thierry A, </a:t>
            </a:r>
            <a:r>
              <a:rPr lang="en-US" dirty="0" err="1"/>
              <a:t>Borson-Chazot</a:t>
            </a:r>
            <a:r>
              <a:rPr lang="en-US" dirty="0"/>
              <a:t> F </a:t>
            </a:r>
            <a:r>
              <a:rPr lang="en-US" i="1" dirty="0"/>
              <a:t>et al. </a:t>
            </a:r>
            <a:r>
              <a:rPr lang="en-US" dirty="0"/>
              <a:t>Evolution of </a:t>
            </a:r>
            <a:r>
              <a:rPr lang="en-US" dirty="0" err="1"/>
              <a:t>macroprolactinomas</a:t>
            </a:r>
            <a:r>
              <a:rPr lang="en-US" dirty="0"/>
              <a:t> during pregnancy: a cohort study of 85 pregnancies. </a:t>
            </a:r>
            <a:r>
              <a:rPr lang="en-US" i="1" dirty="0"/>
              <a:t>Clinical Endocrinology </a:t>
            </a:r>
            <a:r>
              <a:rPr lang="en-US" dirty="0"/>
              <a:t>2020 </a:t>
            </a:r>
            <a:r>
              <a:rPr lang="en-US" b="1" dirty="0"/>
              <a:t>92 </a:t>
            </a:r>
            <a:r>
              <a:rPr lang="en-US" dirty="0"/>
              <a:t>421–427 </a:t>
            </a:r>
          </a:p>
        </p:txBody>
      </p:sp>
    </p:spTree>
    <p:extLst>
      <p:ext uri="{BB962C8B-B14F-4D97-AF65-F5344CB8AC3E}">
        <p14:creationId xmlns:p14="http://schemas.microsoft.com/office/powerpoint/2010/main" val="5222874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R.5.9</a:t>
            </a:r>
            <a:r>
              <a:rPr lang="en-US" dirty="0"/>
              <a:t>. For women with a prolactinoma, </a:t>
            </a:r>
            <a:r>
              <a:rPr lang="en-US" dirty="0">
                <a:solidFill>
                  <a:srgbClr val="911011"/>
                </a:solidFill>
              </a:rPr>
              <a:t>breastfeeding</a:t>
            </a:r>
            <a:r>
              <a:rPr lang="en-US" dirty="0"/>
              <a:t> is usually </a:t>
            </a:r>
            <a:r>
              <a:rPr lang="en-US" u="sng" dirty="0"/>
              <a:t>feasible</a:t>
            </a:r>
            <a:r>
              <a:rPr lang="en-US" dirty="0"/>
              <a:t> and </a:t>
            </a:r>
            <a:r>
              <a:rPr lang="en-US" u="sng" dirty="0"/>
              <a:t>not contraindicated</a:t>
            </a:r>
            <a:r>
              <a:rPr lang="en-US" dirty="0"/>
              <a:t>, but we recommend to take into account </a:t>
            </a:r>
            <a:r>
              <a:rPr lang="en-US" b="1" dirty="0"/>
              <a:t>individual circumstances </a:t>
            </a:r>
            <a:r>
              <a:rPr lang="en-US" dirty="0"/>
              <a:t>like </a:t>
            </a:r>
            <a:r>
              <a:rPr lang="en-US" u="sng" dirty="0"/>
              <a:t>tumour size and symptoms</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451206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smtClean="0"/>
              <a:t>Lactation </a:t>
            </a:r>
            <a:r>
              <a:rPr lang="en-US" dirty="0"/>
              <a:t>is considered </a:t>
            </a:r>
            <a:r>
              <a:rPr lang="en-US" dirty="0">
                <a:solidFill>
                  <a:srgbClr val="911011"/>
                </a:solidFill>
              </a:rPr>
              <a:t>safe and feasible</a:t>
            </a:r>
            <a:r>
              <a:rPr lang="en-US" dirty="0"/>
              <a:t>. </a:t>
            </a:r>
            <a:endParaRPr lang="en-US" dirty="0" smtClean="0"/>
          </a:p>
          <a:p>
            <a:r>
              <a:rPr lang="en-US" dirty="0" smtClean="0"/>
              <a:t>It </a:t>
            </a:r>
            <a:r>
              <a:rPr lang="en-US" dirty="0"/>
              <a:t>is also considered safe to withhold DA treatment as long as breastfeeding is </a:t>
            </a:r>
            <a:r>
              <a:rPr lang="en-US" dirty="0" smtClean="0"/>
              <a:t>desired.</a:t>
            </a:r>
          </a:p>
          <a:p>
            <a:r>
              <a:rPr lang="en-US" dirty="0" smtClean="0"/>
              <a:t>In </a:t>
            </a:r>
            <a:r>
              <a:rPr lang="en-US" dirty="0"/>
              <a:t>individual cases of </a:t>
            </a:r>
            <a:r>
              <a:rPr lang="en-US" dirty="0" err="1"/>
              <a:t>macroadenoma</a:t>
            </a:r>
            <a:r>
              <a:rPr lang="en-US" dirty="0"/>
              <a:t> requiring DA throughout pregnancy, the advice to breastfeed and stop DA should be </a:t>
            </a:r>
            <a:r>
              <a:rPr lang="en-US" dirty="0" smtClean="0"/>
              <a:t>individualised.</a:t>
            </a:r>
          </a:p>
          <a:p>
            <a:r>
              <a:rPr lang="en-US" dirty="0" smtClean="0">
                <a:solidFill>
                  <a:srgbClr val="911011"/>
                </a:solidFill>
              </a:rPr>
              <a:t>Breastfeeding </a:t>
            </a:r>
            <a:r>
              <a:rPr lang="en-US" dirty="0">
                <a:solidFill>
                  <a:srgbClr val="911011"/>
                </a:solidFill>
              </a:rPr>
              <a:t>while taking a DA is not possible and should be avoided anyway.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err="1"/>
              <a:t>Maiter</a:t>
            </a:r>
            <a:r>
              <a:rPr lang="en-US" dirty="0"/>
              <a:t> D. Prolactinoma and pregnancy: from the wish of conception to lactation. </a:t>
            </a:r>
            <a:r>
              <a:rPr lang="en-US" i="1" dirty="0" err="1"/>
              <a:t>Annales</a:t>
            </a:r>
            <a:r>
              <a:rPr lang="en-US" i="1" dirty="0"/>
              <a:t> </a:t>
            </a:r>
            <a:r>
              <a:rPr lang="en-US" i="1" dirty="0" err="1"/>
              <a:t>d’Endocrinologie</a:t>
            </a:r>
            <a:r>
              <a:rPr lang="en-US" i="1" dirty="0"/>
              <a:t> </a:t>
            </a:r>
            <a:r>
              <a:rPr lang="en-US" dirty="0"/>
              <a:t>2016 </a:t>
            </a:r>
            <a:r>
              <a:rPr lang="en-US" b="1" dirty="0"/>
              <a:t>77 </a:t>
            </a:r>
            <a:r>
              <a:rPr lang="en-US" dirty="0"/>
              <a:t>128–13 </a:t>
            </a:r>
          </a:p>
          <a:p>
            <a:endParaRPr lang="en-US" dirty="0"/>
          </a:p>
        </p:txBody>
      </p:sp>
    </p:spTree>
    <p:extLst>
      <p:ext uri="{BB962C8B-B14F-4D97-AF65-F5344CB8AC3E}">
        <p14:creationId xmlns:p14="http://schemas.microsoft.com/office/powerpoint/2010/main" val="15532714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R.5.10. </a:t>
            </a:r>
            <a:r>
              <a:rPr lang="en-US" dirty="0"/>
              <a:t>We recommend </a:t>
            </a:r>
            <a:r>
              <a:rPr lang="en-US" b="1" dirty="0">
                <a:solidFill>
                  <a:srgbClr val="911011"/>
                </a:solidFill>
              </a:rPr>
              <a:t>reassessing prolactinoma status </a:t>
            </a:r>
            <a:r>
              <a:rPr lang="en-US" dirty="0"/>
              <a:t>after every pregnancy </a:t>
            </a:r>
            <a:r>
              <a:rPr lang="en-US" b="1" dirty="0"/>
              <a:t>before considering restarting therapy</a:t>
            </a:r>
            <a:r>
              <a:rPr lang="en-US" dirty="0"/>
              <a:t>. </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34954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placental </a:t>
            </a:r>
            <a:r>
              <a:rPr lang="en-US" dirty="0" err="1"/>
              <a:t>lactogen</a:t>
            </a:r>
            <a:r>
              <a:rPr lang="en-US" dirty="0"/>
              <a:t> (</a:t>
            </a:r>
            <a:r>
              <a:rPr lang="en-US" dirty="0" err="1"/>
              <a:t>hPL</a:t>
            </a:r>
            <a:r>
              <a:rPr lang="en-US" dirty="0" smtClean="0"/>
              <a:t>)</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endParaRPr lang="en-US" dirty="0" smtClean="0"/>
          </a:p>
          <a:p>
            <a:r>
              <a:rPr lang="en-US" dirty="0" smtClean="0"/>
              <a:t>is </a:t>
            </a:r>
            <a:r>
              <a:rPr lang="en-US" dirty="0"/>
              <a:t>structurally related to </a:t>
            </a:r>
            <a:r>
              <a:rPr lang="en-US" b="1" dirty="0">
                <a:solidFill>
                  <a:srgbClr val="911011"/>
                </a:solidFill>
              </a:rPr>
              <a:t>PRL </a:t>
            </a:r>
            <a:r>
              <a:rPr lang="en-US" dirty="0"/>
              <a:t>and </a:t>
            </a:r>
            <a:r>
              <a:rPr lang="en-US" b="1" dirty="0" smtClean="0">
                <a:solidFill>
                  <a:srgbClr val="911011"/>
                </a:solidFill>
              </a:rPr>
              <a:t>GH</a:t>
            </a:r>
          </a:p>
          <a:p>
            <a:r>
              <a:rPr lang="en-US" dirty="0" smtClean="0"/>
              <a:t>is </a:t>
            </a:r>
            <a:r>
              <a:rPr lang="en-US" dirty="0"/>
              <a:t>released into the maternal circulation </a:t>
            </a:r>
            <a:r>
              <a:rPr lang="en-US" dirty="0">
                <a:solidFill>
                  <a:srgbClr val="911011"/>
                </a:solidFill>
              </a:rPr>
              <a:t>from the </a:t>
            </a:r>
            <a:r>
              <a:rPr lang="en-US" dirty="0" smtClean="0">
                <a:solidFill>
                  <a:srgbClr val="911011"/>
                </a:solidFill>
              </a:rPr>
              <a:t>first </a:t>
            </a:r>
            <a:r>
              <a:rPr lang="en-US" dirty="0">
                <a:solidFill>
                  <a:srgbClr val="911011"/>
                </a:solidFill>
              </a:rPr>
              <a:t>weeks </a:t>
            </a:r>
            <a:r>
              <a:rPr lang="en-US" dirty="0"/>
              <a:t>of gestation </a:t>
            </a:r>
            <a:r>
              <a:rPr lang="en-US" dirty="0">
                <a:solidFill>
                  <a:srgbClr val="911011"/>
                </a:solidFill>
              </a:rPr>
              <a:t>until </a:t>
            </a:r>
            <a:r>
              <a:rPr lang="en-US" dirty="0" smtClean="0">
                <a:solidFill>
                  <a:srgbClr val="911011"/>
                </a:solidFill>
              </a:rPr>
              <a:t>delivery</a:t>
            </a:r>
            <a:r>
              <a:rPr lang="en-US" dirty="0" smtClean="0"/>
              <a:t>.</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a:t>Costa MA. The endocrine function of human placenta: an overview. </a:t>
            </a:r>
            <a:r>
              <a:rPr lang="en-US" i="1" dirty="0"/>
              <a:t>Reproductive Biomedicine Online </a:t>
            </a:r>
            <a:r>
              <a:rPr lang="en-US" dirty="0"/>
              <a:t>2016 </a:t>
            </a:r>
            <a:r>
              <a:rPr lang="en-US" b="1" dirty="0"/>
              <a:t>32 </a:t>
            </a:r>
            <a:r>
              <a:rPr lang="en-US" dirty="0"/>
              <a:t>14–43. (https://doi. org/10.1016/j.rbmo.2015.10.005) </a:t>
            </a:r>
          </a:p>
        </p:txBody>
      </p:sp>
    </p:spTree>
    <p:extLst>
      <p:ext uri="{BB962C8B-B14F-4D97-AF65-F5344CB8AC3E}">
        <p14:creationId xmlns:p14="http://schemas.microsoft.com/office/powerpoint/2010/main" val="108166751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There </a:t>
            </a:r>
            <a:r>
              <a:rPr lang="en-US" dirty="0"/>
              <a:t>is a </a:t>
            </a:r>
            <a:r>
              <a:rPr lang="en-US" b="1" dirty="0"/>
              <a:t>subset of </a:t>
            </a:r>
            <a:r>
              <a:rPr lang="en-US" b="1" dirty="0" err="1"/>
              <a:t>prolactinomas</a:t>
            </a:r>
            <a:r>
              <a:rPr lang="en-US" b="1" dirty="0"/>
              <a:t> </a:t>
            </a:r>
            <a:r>
              <a:rPr lang="en-US" dirty="0"/>
              <a:t>that will involute during pregnancy and lactation. </a:t>
            </a:r>
            <a:endParaRPr lang="en-US" dirty="0" smtClean="0"/>
          </a:p>
          <a:p>
            <a:r>
              <a:rPr lang="en-US" dirty="0" smtClean="0"/>
              <a:t>In </a:t>
            </a:r>
            <a:r>
              <a:rPr lang="en-US" dirty="0"/>
              <a:t>various studies, these percentages range </a:t>
            </a:r>
            <a:r>
              <a:rPr lang="en-US" b="1" dirty="0"/>
              <a:t>from 17 to 68%, on average 40% </a:t>
            </a:r>
            <a:r>
              <a:rPr lang="en-US" dirty="0"/>
              <a:t>for a median time </a:t>
            </a:r>
            <a:r>
              <a:rPr lang="en-US" b="1" dirty="0"/>
              <a:t>of 22 </a:t>
            </a:r>
            <a:r>
              <a:rPr lang="en-US" b="1" dirty="0" smtClean="0"/>
              <a:t>months</a:t>
            </a:r>
            <a:r>
              <a:rPr lang="en-US" dirty="0" smtClean="0"/>
              <a:t>.</a:t>
            </a:r>
          </a:p>
          <a:p>
            <a:r>
              <a:rPr lang="en-US" dirty="0" smtClean="0"/>
              <a:t>Biochemical </a:t>
            </a:r>
            <a:r>
              <a:rPr lang="en-US" dirty="0"/>
              <a:t>remission may coincide with tumour disappearance, but small remnant tissue may also </a:t>
            </a:r>
            <a:r>
              <a:rPr lang="en-US" dirty="0" smtClean="0"/>
              <a:t>persist.</a:t>
            </a:r>
          </a:p>
        </p:txBody>
      </p:sp>
      <p:sp>
        <p:nvSpPr>
          <p:cNvPr id="5" name="Text Placeholder 4"/>
          <p:cNvSpPr>
            <a:spLocks noGrp="1"/>
          </p:cNvSpPr>
          <p:nvPr>
            <p:ph type="body" sz="quarter" idx="3"/>
          </p:nvPr>
        </p:nvSpPr>
        <p:spPr>
          <a:xfrm>
            <a:off x="1097280" y="5527165"/>
            <a:ext cx="10058400" cy="736282"/>
          </a:xfrm>
        </p:spPr>
        <p:txBody>
          <a:bodyPr/>
          <a:lstStyle/>
          <a:p>
            <a:r>
              <a:rPr lang="en-US" dirty="0" err="1"/>
              <a:t>Maiter</a:t>
            </a:r>
            <a:r>
              <a:rPr lang="en-US" dirty="0"/>
              <a:t> D. Prolactinoma and pregnancy: from the wish of conception to lactation. </a:t>
            </a:r>
            <a:r>
              <a:rPr lang="en-US" i="1" dirty="0" err="1"/>
              <a:t>Annales</a:t>
            </a:r>
            <a:r>
              <a:rPr lang="en-US" i="1" dirty="0"/>
              <a:t> </a:t>
            </a:r>
            <a:r>
              <a:rPr lang="en-US" i="1" dirty="0" err="1"/>
              <a:t>d’Endocrinologie</a:t>
            </a:r>
            <a:r>
              <a:rPr lang="en-US" i="1" dirty="0"/>
              <a:t> </a:t>
            </a:r>
            <a:r>
              <a:rPr lang="en-US" dirty="0"/>
              <a:t>2016 </a:t>
            </a:r>
            <a:r>
              <a:rPr lang="en-US" b="1" dirty="0"/>
              <a:t>77 </a:t>
            </a:r>
            <a:r>
              <a:rPr lang="en-US" dirty="0"/>
              <a:t>128–13 </a:t>
            </a:r>
          </a:p>
        </p:txBody>
      </p:sp>
    </p:spTree>
    <p:extLst>
      <p:ext uri="{BB962C8B-B14F-4D97-AF65-F5344CB8AC3E}">
        <p14:creationId xmlns:p14="http://schemas.microsoft.com/office/powerpoint/2010/main" val="10257555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lnSpcReduction="10000"/>
          </a:bodyPr>
          <a:lstStyle/>
          <a:p>
            <a:r>
              <a:rPr lang="en-US" dirty="0" smtClean="0"/>
              <a:t>We</a:t>
            </a:r>
            <a:r>
              <a:rPr lang="en-US" dirty="0"/>
              <a:t>, therefore, recommend re-evaluating the status of the prolactinoma </a:t>
            </a:r>
            <a:r>
              <a:rPr lang="en-US" b="1" dirty="0">
                <a:solidFill>
                  <a:srgbClr val="911011"/>
                </a:solidFill>
              </a:rPr>
              <a:t>1–3 months after the lactation period</a:t>
            </a:r>
            <a:r>
              <a:rPr lang="en-US" dirty="0"/>
              <a:t>, </a:t>
            </a:r>
            <a:r>
              <a:rPr lang="en-US" dirty="0" smtClean="0"/>
              <a:t>with: </a:t>
            </a:r>
          </a:p>
          <a:p>
            <a:pPr marL="631440">
              <a:buFont typeface="Wingdings" charset="2"/>
              <a:buChar char="Ø"/>
            </a:pPr>
            <a:r>
              <a:rPr lang="en-US" dirty="0" smtClean="0"/>
              <a:t>clinical </a:t>
            </a:r>
            <a:r>
              <a:rPr lang="en-US" dirty="0"/>
              <a:t>assessment, </a:t>
            </a:r>
            <a:endParaRPr lang="en-US" dirty="0" smtClean="0"/>
          </a:p>
          <a:p>
            <a:pPr marL="631440">
              <a:buFont typeface="Wingdings" charset="2"/>
              <a:buChar char="Ø"/>
            </a:pPr>
            <a:r>
              <a:rPr lang="en-US" dirty="0" smtClean="0"/>
              <a:t>prolactin </a:t>
            </a:r>
            <a:r>
              <a:rPr lang="en-US" dirty="0"/>
              <a:t>measurement, </a:t>
            </a:r>
            <a:endParaRPr lang="en-US" dirty="0" smtClean="0"/>
          </a:p>
          <a:p>
            <a:pPr marL="631440">
              <a:buFont typeface="Wingdings" charset="2"/>
              <a:buChar char="Ø"/>
            </a:pPr>
            <a:r>
              <a:rPr lang="en-US" dirty="0" smtClean="0"/>
              <a:t>MRI </a:t>
            </a:r>
            <a:r>
              <a:rPr lang="en-US" dirty="0"/>
              <a:t>in cases of previous </a:t>
            </a:r>
            <a:r>
              <a:rPr lang="en-US" dirty="0" err="1"/>
              <a:t>macroadenomas</a:t>
            </a:r>
            <a:r>
              <a:rPr lang="en-US" dirty="0"/>
              <a:t>. </a:t>
            </a:r>
            <a:endParaRPr lang="en-US" dirty="0" smtClean="0"/>
          </a:p>
          <a:p>
            <a:r>
              <a:rPr lang="en-US" dirty="0" smtClean="0"/>
              <a:t>In </a:t>
            </a:r>
            <a:r>
              <a:rPr lang="en-US" dirty="0"/>
              <a:t>case of remission, we recommend clinical and hormonal follow-up at </a:t>
            </a:r>
            <a:r>
              <a:rPr lang="en-US" b="1" dirty="0">
                <a:solidFill>
                  <a:srgbClr val="911011"/>
                </a:solidFill>
              </a:rPr>
              <a:t>6 months and yearly thereafter,</a:t>
            </a:r>
            <a:r>
              <a:rPr lang="en-US" dirty="0"/>
              <a:t> since recurrence may occur in up to 65% of cases. </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4313739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05196"/>
            <a:ext cx="10058400" cy="1450757"/>
          </a:xfrm>
        </p:spPr>
        <p:txBody>
          <a:bodyPr/>
          <a:lstStyle/>
          <a:p>
            <a:r>
              <a:rPr lang="en-US" b="1" dirty="0" smtClean="0"/>
              <a:t>Acromegaly </a:t>
            </a:r>
            <a:endParaRPr lang="en-US" dirty="0"/>
          </a:p>
        </p:txBody>
      </p:sp>
      <p:sp>
        <p:nvSpPr>
          <p:cNvPr id="4" name="Content Placeholder 3"/>
          <p:cNvSpPr>
            <a:spLocks noGrp="1"/>
          </p:cNvSpPr>
          <p:nvPr>
            <p:ph sz="half" idx="2"/>
          </p:nvPr>
        </p:nvSpPr>
        <p:spPr>
          <a:xfrm>
            <a:off x="1097280" y="3483660"/>
            <a:ext cx="10058400" cy="3531391"/>
          </a:xfrm>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3736925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737360"/>
            <a:ext cx="10058400" cy="3531391"/>
          </a:xfrm>
        </p:spPr>
        <p:txBody>
          <a:bodyPr>
            <a:normAutofit/>
          </a:bodyPr>
          <a:lstStyle/>
          <a:p>
            <a:r>
              <a:rPr lang="en-US" dirty="0"/>
              <a:t>Pregnancy is rarely reported in acromegaly. </a:t>
            </a:r>
            <a:endParaRPr lang="en-US" dirty="0" smtClean="0"/>
          </a:p>
          <a:p>
            <a:r>
              <a:rPr lang="en-US" dirty="0" smtClean="0"/>
              <a:t>Many </a:t>
            </a:r>
            <a:r>
              <a:rPr lang="en-US" dirty="0"/>
              <a:t>patients are diagnosed in later life and younger patients may have subfertility due to hypopituitarism. </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Hannon AM, </a:t>
            </a:r>
            <a:r>
              <a:rPr lang="en-US" i="1" dirty="0" smtClean="0"/>
              <a:t>et </a:t>
            </a:r>
            <a:r>
              <a:rPr lang="en-US" i="1" dirty="0"/>
              <a:t>al</a:t>
            </a:r>
            <a:r>
              <a:rPr lang="en-US" dirty="0"/>
              <a:t>. Pregnancy in acromegaly is safe and is associated with improvements in IGF-1 concentrations. </a:t>
            </a:r>
            <a:r>
              <a:rPr lang="en-US" i="1" dirty="0"/>
              <a:t>European Journal of Endocrinology </a:t>
            </a:r>
            <a:r>
              <a:rPr lang="en-US" dirty="0"/>
              <a:t>2019 </a:t>
            </a:r>
            <a:r>
              <a:rPr lang="en-US" b="1" dirty="0"/>
              <a:t>180 </a:t>
            </a:r>
            <a:r>
              <a:rPr lang="en-US" dirty="0"/>
              <a:t>K21–K29. </a:t>
            </a:r>
          </a:p>
        </p:txBody>
      </p:sp>
    </p:spTree>
    <p:extLst>
      <p:ext uri="{BB962C8B-B14F-4D97-AF65-F5344CB8AC3E}">
        <p14:creationId xmlns:p14="http://schemas.microsoft.com/office/powerpoint/2010/main" val="177827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Acromegaly </a:t>
            </a:r>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a:t>Acromegaly may be associated with </a:t>
            </a:r>
            <a:r>
              <a:rPr lang="en-US" b="1" dirty="0">
                <a:solidFill>
                  <a:srgbClr val="911011"/>
                </a:solidFill>
              </a:rPr>
              <a:t>infertility</a:t>
            </a:r>
            <a:r>
              <a:rPr lang="en-US" dirty="0"/>
              <a:t>, through several </a:t>
            </a:r>
            <a:r>
              <a:rPr lang="en-US" dirty="0" smtClean="0"/>
              <a:t>mechanisms:</a:t>
            </a:r>
          </a:p>
          <a:p>
            <a:pPr marL="739440">
              <a:buFont typeface="Wingdings" charset="2"/>
              <a:buChar char="Ø"/>
            </a:pPr>
            <a:r>
              <a:rPr lang="en-US" dirty="0" smtClean="0"/>
              <a:t>hypopituitarism </a:t>
            </a:r>
          </a:p>
          <a:p>
            <a:pPr marL="739440">
              <a:buFont typeface="Wingdings" charset="2"/>
              <a:buChar char="Ø"/>
            </a:pPr>
            <a:r>
              <a:rPr lang="en-US" dirty="0" err="1" smtClean="0"/>
              <a:t>hyperprolactinaemia</a:t>
            </a:r>
            <a:r>
              <a:rPr lang="en-US" dirty="0" smtClean="0"/>
              <a:t> </a:t>
            </a:r>
            <a:r>
              <a:rPr lang="en-US" dirty="0"/>
              <a:t>related to a </a:t>
            </a:r>
            <a:r>
              <a:rPr lang="en-US" b="1" u="sng" dirty="0"/>
              <a:t>mixed GH-PRL- secreting </a:t>
            </a:r>
            <a:r>
              <a:rPr lang="en-US" dirty="0"/>
              <a:t>adenoma or to </a:t>
            </a:r>
            <a:r>
              <a:rPr lang="en-US" b="1" u="sng" dirty="0"/>
              <a:t>pituitary stalk compression</a:t>
            </a:r>
            <a:r>
              <a:rPr lang="en-US" dirty="0"/>
              <a:t>. </a:t>
            </a:r>
            <a:endParaRPr lang="en-US" dirty="0" smtClean="0"/>
          </a:p>
          <a:p>
            <a:pPr marL="739440">
              <a:buFont typeface="Wingdings" charset="2"/>
              <a:buChar char="Ø"/>
            </a:pPr>
            <a:r>
              <a:rPr lang="en-US" dirty="0" smtClean="0"/>
              <a:t>excess </a:t>
            </a:r>
            <a:r>
              <a:rPr lang="en-US" dirty="0"/>
              <a:t>GH/IGF-I secretion may have a </a:t>
            </a:r>
            <a:r>
              <a:rPr lang="en-US" b="1" dirty="0"/>
              <a:t>direct </a:t>
            </a:r>
            <a:r>
              <a:rPr lang="en-US" b="1" dirty="0" smtClean="0"/>
              <a:t>effect </a:t>
            </a:r>
            <a:r>
              <a:rPr lang="en-US" dirty="0"/>
              <a:t>on hypothalamic </a:t>
            </a:r>
            <a:r>
              <a:rPr lang="en-US" b="1" u="sng" dirty="0" smtClean="0"/>
              <a:t>GnRH </a:t>
            </a:r>
            <a:r>
              <a:rPr lang="en-US" b="1" u="sng" dirty="0"/>
              <a:t>secretion </a:t>
            </a:r>
            <a:r>
              <a:rPr lang="en-US" dirty="0"/>
              <a:t>or induce </a:t>
            </a:r>
            <a:r>
              <a:rPr lang="en-US" b="1" u="sng" dirty="0"/>
              <a:t>polycystic ovary disease-like conditions. </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 </a:t>
            </a:r>
            <a:r>
              <a:rPr lang="en-US" dirty="0" err="1"/>
              <a:t>Grynberg</a:t>
            </a:r>
            <a:r>
              <a:rPr lang="en-US" dirty="0"/>
              <a:t> M, </a:t>
            </a:r>
            <a:r>
              <a:rPr lang="en-US" dirty="0" err="1"/>
              <a:t>Salenave</a:t>
            </a:r>
            <a:r>
              <a:rPr lang="en-US" dirty="0"/>
              <a:t> S, Young J &amp; Chanson P. Female gonadal function before and after treatment of acromegaly. </a:t>
            </a:r>
            <a:r>
              <a:rPr lang="en-US" i="1" dirty="0"/>
              <a:t>Journal of Clinical Endocrinology and Metabolism </a:t>
            </a:r>
            <a:r>
              <a:rPr lang="en-US" dirty="0"/>
              <a:t>2010 </a:t>
            </a:r>
            <a:r>
              <a:rPr lang="en-US" b="1" dirty="0"/>
              <a:t>95 </a:t>
            </a:r>
            <a:r>
              <a:rPr lang="en-US" dirty="0"/>
              <a:t>4518–4525. </a:t>
            </a:r>
          </a:p>
        </p:txBody>
      </p:sp>
    </p:spTree>
    <p:extLst>
      <p:ext uri="{BB962C8B-B14F-4D97-AF65-F5344CB8AC3E}">
        <p14:creationId xmlns:p14="http://schemas.microsoft.com/office/powerpoint/2010/main" val="16445093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R.6.1</a:t>
            </a:r>
            <a:r>
              <a:rPr lang="en-US" dirty="0"/>
              <a:t>. In women with acromegaly </a:t>
            </a:r>
            <a:r>
              <a:rPr lang="en-US" b="1" dirty="0"/>
              <a:t>considering pregnancy</a:t>
            </a:r>
            <a:r>
              <a:rPr lang="en-US" dirty="0"/>
              <a:t>, we recommend assessment </a:t>
            </a:r>
            <a:r>
              <a:rPr lang="en-US" dirty="0" smtClean="0"/>
              <a:t>of:</a:t>
            </a:r>
          </a:p>
          <a:p>
            <a:pPr marL="739440">
              <a:buFont typeface="Wingdings" charset="2"/>
              <a:buChar char="Ø"/>
            </a:pPr>
            <a:r>
              <a:rPr lang="en-US" u="sng" dirty="0" smtClean="0">
                <a:solidFill>
                  <a:srgbClr val="911011"/>
                </a:solidFill>
              </a:rPr>
              <a:t>disease activity</a:t>
            </a:r>
            <a:r>
              <a:rPr lang="en-US" dirty="0" smtClean="0"/>
              <a:t> </a:t>
            </a:r>
          </a:p>
          <a:p>
            <a:pPr marL="739440">
              <a:buFont typeface="Wingdings" charset="2"/>
              <a:buChar char="Ø"/>
            </a:pPr>
            <a:r>
              <a:rPr lang="en-US" u="sng" dirty="0" smtClean="0">
                <a:solidFill>
                  <a:srgbClr val="911011"/>
                </a:solidFill>
              </a:rPr>
              <a:t>comorbidities</a:t>
            </a:r>
            <a:r>
              <a:rPr lang="en-US" dirty="0" smtClean="0"/>
              <a:t> </a:t>
            </a:r>
          </a:p>
          <a:p>
            <a:pPr marL="739440">
              <a:buFont typeface="Wingdings" charset="2"/>
              <a:buChar char="Ø"/>
            </a:pPr>
            <a:r>
              <a:rPr lang="en-US" u="sng" dirty="0" smtClean="0">
                <a:solidFill>
                  <a:srgbClr val="911011"/>
                </a:solidFill>
              </a:rPr>
              <a:t>fertility </a:t>
            </a:r>
            <a:r>
              <a:rPr lang="en-US" dirty="0"/>
              <a:t>status. </a:t>
            </a:r>
            <a:endParaRPr lang="en-US" dirty="0" smtClean="0"/>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5077449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b="1" dirty="0" smtClean="0"/>
              <a:t>Impaired </a:t>
            </a:r>
            <a:r>
              <a:rPr lang="en-US" b="1" dirty="0"/>
              <a:t>glucose tolerance</a:t>
            </a:r>
            <a:r>
              <a:rPr lang="en-US" dirty="0"/>
              <a:t>, diabetes mellitus and </a:t>
            </a:r>
            <a:r>
              <a:rPr lang="en-US" b="1" dirty="0"/>
              <a:t>hypertension </a:t>
            </a:r>
            <a:r>
              <a:rPr lang="en-US" dirty="0"/>
              <a:t>associated with active acromegaly </a:t>
            </a:r>
            <a:r>
              <a:rPr lang="en-US" dirty="0" smtClean="0"/>
              <a:t>may </a:t>
            </a:r>
            <a:r>
              <a:rPr lang="en-US" dirty="0"/>
              <a:t>worsen in pregnancy and thereby harm the </a:t>
            </a:r>
            <a:r>
              <a:rPr lang="en-US" dirty="0" err="1" smtClean="0"/>
              <a:t>foetus</a:t>
            </a:r>
            <a:r>
              <a:rPr lang="en-US" dirty="0" smtClean="0"/>
              <a:t>.</a:t>
            </a:r>
          </a:p>
          <a:p>
            <a:r>
              <a:rPr lang="en-US" b="1" dirty="0" smtClean="0">
                <a:solidFill>
                  <a:srgbClr val="911011"/>
                </a:solidFill>
              </a:rPr>
              <a:t>Glucose tolerance </a:t>
            </a:r>
            <a:r>
              <a:rPr lang="en-US" dirty="0" smtClean="0"/>
              <a:t>and </a:t>
            </a:r>
            <a:r>
              <a:rPr lang="en-US" b="1" dirty="0" smtClean="0">
                <a:solidFill>
                  <a:srgbClr val="911011"/>
                </a:solidFill>
              </a:rPr>
              <a:t>blood pressure </a:t>
            </a:r>
            <a:r>
              <a:rPr lang="en-US" dirty="0" smtClean="0"/>
              <a:t>should be monitored during pregnancy. </a:t>
            </a:r>
          </a:p>
          <a:p>
            <a:r>
              <a:rPr lang="en-US" b="1" dirty="0" smtClean="0">
                <a:solidFill>
                  <a:srgbClr val="911011"/>
                </a:solidFill>
              </a:rPr>
              <a:t>Tumour </a:t>
            </a:r>
            <a:r>
              <a:rPr lang="en-US" b="1" dirty="0">
                <a:solidFill>
                  <a:srgbClr val="911011"/>
                </a:solidFill>
              </a:rPr>
              <a:t>mass </a:t>
            </a:r>
            <a:r>
              <a:rPr lang="en-US" b="1" dirty="0" smtClean="0">
                <a:solidFill>
                  <a:srgbClr val="911011"/>
                </a:solidFill>
              </a:rPr>
              <a:t>effect </a:t>
            </a:r>
            <a:r>
              <a:rPr lang="en-US" dirty="0"/>
              <a:t>may also be a concern during pregnancy and needs to be carefully evaluated before pregnancy to determine appropriate </a:t>
            </a:r>
            <a:r>
              <a:rPr lang="en-US" dirty="0" smtClean="0"/>
              <a:t>treatment.</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err="1"/>
              <a:t>Colao</a:t>
            </a:r>
            <a:r>
              <a:rPr lang="en-US" dirty="0"/>
              <a:t> A, Grasso LFS, </a:t>
            </a:r>
            <a:r>
              <a:rPr lang="en-US" dirty="0" err="1"/>
              <a:t>Giustina</a:t>
            </a:r>
            <a:r>
              <a:rPr lang="en-US" dirty="0"/>
              <a:t> A, Melmed S, Chanson P, Pereira AM &amp; </a:t>
            </a:r>
            <a:r>
              <a:rPr lang="en-US" dirty="0" err="1"/>
              <a:t>Pivonello</a:t>
            </a:r>
            <a:r>
              <a:rPr lang="en-US" dirty="0"/>
              <a:t> R. Acromegaly. </a:t>
            </a:r>
            <a:r>
              <a:rPr lang="en-US" i="1" dirty="0"/>
              <a:t>Nature Reviews: Disease Primers </a:t>
            </a:r>
            <a:r>
              <a:rPr lang="en-US" dirty="0"/>
              <a:t>2019 </a:t>
            </a:r>
            <a:r>
              <a:rPr lang="en-US" b="1" dirty="0"/>
              <a:t>5 </a:t>
            </a:r>
            <a:r>
              <a:rPr lang="en-US" dirty="0"/>
              <a:t>20. </a:t>
            </a:r>
          </a:p>
          <a:p>
            <a:endParaRPr lang="en-US" dirty="0"/>
          </a:p>
        </p:txBody>
      </p:sp>
    </p:spTree>
    <p:extLst>
      <p:ext uri="{BB962C8B-B14F-4D97-AF65-F5344CB8AC3E}">
        <p14:creationId xmlns:p14="http://schemas.microsoft.com/office/powerpoint/2010/main" val="9657599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R.6.2. </a:t>
            </a:r>
            <a:r>
              <a:rPr lang="en-US" dirty="0"/>
              <a:t>In women with </a:t>
            </a:r>
            <a:r>
              <a:rPr lang="en-US" b="1" dirty="0"/>
              <a:t>newly diagnosed acromegaly </a:t>
            </a:r>
            <a:r>
              <a:rPr lang="en-US" dirty="0"/>
              <a:t>seeking pregnancy, </a:t>
            </a:r>
            <a:r>
              <a:rPr lang="en-US" b="1" dirty="0">
                <a:solidFill>
                  <a:srgbClr val="911011"/>
                </a:solidFill>
              </a:rPr>
              <a:t>surgery</a:t>
            </a:r>
            <a:r>
              <a:rPr lang="en-US" dirty="0"/>
              <a:t> is recommended as </a:t>
            </a:r>
            <a:r>
              <a:rPr lang="en-US" b="1" dirty="0">
                <a:solidFill>
                  <a:srgbClr val="911011"/>
                </a:solidFill>
              </a:rPr>
              <a:t>first-line therapy</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2009972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Surgery </a:t>
            </a:r>
            <a:r>
              <a:rPr lang="en-US" dirty="0"/>
              <a:t>is first-line treatment in newly diagnosed women with acromegaly seeking </a:t>
            </a:r>
            <a:r>
              <a:rPr lang="en-US" dirty="0" smtClean="0"/>
              <a:t>pregnancy.</a:t>
            </a:r>
          </a:p>
          <a:p>
            <a:r>
              <a:rPr lang="en-US" dirty="0" smtClean="0"/>
              <a:t>If </a:t>
            </a:r>
            <a:r>
              <a:rPr lang="en-US" b="1" dirty="0">
                <a:solidFill>
                  <a:srgbClr val="911011"/>
                </a:solidFill>
              </a:rPr>
              <a:t>complete removal </a:t>
            </a:r>
            <a:r>
              <a:rPr lang="en-US" dirty="0"/>
              <a:t>of the tumour is not feasible, </a:t>
            </a:r>
            <a:r>
              <a:rPr lang="en-US" b="1" dirty="0" err="1">
                <a:solidFill>
                  <a:srgbClr val="911011"/>
                </a:solidFill>
              </a:rPr>
              <a:t>debulking</a:t>
            </a:r>
            <a:r>
              <a:rPr lang="en-US" b="1" dirty="0">
                <a:solidFill>
                  <a:srgbClr val="911011"/>
                </a:solidFill>
              </a:rPr>
              <a:t> surgery </a:t>
            </a:r>
            <a:r>
              <a:rPr lang="en-US" dirty="0"/>
              <a:t>is frequently indicated, especially if the tumour abuts the </a:t>
            </a:r>
            <a:r>
              <a:rPr lang="en-US" u="sng" dirty="0"/>
              <a:t>optic chiasm </a:t>
            </a:r>
            <a:r>
              <a:rPr lang="en-US" dirty="0"/>
              <a:t>and </a:t>
            </a:r>
            <a:r>
              <a:rPr lang="en-US" u="sng" dirty="0"/>
              <a:t>impairs visual function </a:t>
            </a:r>
            <a:r>
              <a:rPr lang="en-US" dirty="0"/>
              <a:t>(even if the risk of growth during pregnancy is very low</a:t>
            </a:r>
            <a:r>
              <a:rPr lang="en-US" dirty="0" smtClean="0"/>
              <a:t>).</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Chanson P, </a:t>
            </a:r>
            <a:r>
              <a:rPr lang="en-US" dirty="0" err="1"/>
              <a:t>Vialon</a:t>
            </a:r>
            <a:r>
              <a:rPr lang="en-US" dirty="0"/>
              <a:t> M &amp; Caron P. An update on clinical care for pregnant women with acromegaly. </a:t>
            </a:r>
            <a:r>
              <a:rPr lang="en-US" i="1" dirty="0"/>
              <a:t>Expert Review of Endocrinology and Metabolism </a:t>
            </a:r>
            <a:r>
              <a:rPr lang="en-US" dirty="0"/>
              <a:t>2019 </a:t>
            </a:r>
            <a:r>
              <a:rPr lang="en-US" b="1" dirty="0"/>
              <a:t>14 </a:t>
            </a:r>
            <a:r>
              <a:rPr lang="en-US" dirty="0"/>
              <a:t>85–96. (https://</a:t>
            </a:r>
            <a:r>
              <a:rPr lang="en-US" dirty="0" err="1"/>
              <a:t>doi.org</a:t>
            </a:r>
            <a:r>
              <a:rPr lang="en-US" dirty="0"/>
              <a:t>/10.1080/17446651.2019.157 1909) </a:t>
            </a:r>
          </a:p>
        </p:txBody>
      </p:sp>
    </p:spTree>
    <p:extLst>
      <p:ext uri="{BB962C8B-B14F-4D97-AF65-F5344CB8AC3E}">
        <p14:creationId xmlns:p14="http://schemas.microsoft.com/office/powerpoint/2010/main" val="17845399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R.6.3</a:t>
            </a:r>
            <a:r>
              <a:rPr lang="en-US" dirty="0"/>
              <a:t>. In women with </a:t>
            </a:r>
            <a:r>
              <a:rPr lang="en-US" b="1" u="sng" dirty="0"/>
              <a:t>mild acromegaly</a:t>
            </a:r>
            <a:r>
              <a:rPr lang="en-US" dirty="0"/>
              <a:t>, </a:t>
            </a:r>
            <a:r>
              <a:rPr lang="en-US" b="1" u="sng" dirty="0"/>
              <a:t>no comorbid conditions </a:t>
            </a:r>
            <a:r>
              <a:rPr lang="en-US" dirty="0"/>
              <a:t>and </a:t>
            </a:r>
            <a:r>
              <a:rPr lang="en-US" b="1" u="sng" dirty="0"/>
              <a:t>regular ovulatory cycles</a:t>
            </a:r>
            <a:r>
              <a:rPr lang="en-US" dirty="0"/>
              <a:t>, pregnancy is considered </a:t>
            </a:r>
            <a:r>
              <a:rPr lang="en-US" b="1" dirty="0">
                <a:solidFill>
                  <a:srgbClr val="911011"/>
                </a:solidFill>
              </a:rPr>
              <a:t>safe</a:t>
            </a:r>
            <a:r>
              <a:rPr lang="en-US" dirty="0"/>
              <a:t> and </a:t>
            </a:r>
            <a:r>
              <a:rPr lang="en-US" b="1" dirty="0">
                <a:solidFill>
                  <a:srgbClr val="911011"/>
                </a:solidFill>
              </a:rPr>
              <a:t>medical or surgical treatment can be postponed until after delivery</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067088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599" y="1825534"/>
            <a:ext cx="3626069" cy="2364828"/>
          </a:xfrm>
        </p:spPr>
        <p:txBody>
          <a:bodyPr>
            <a:normAutofit/>
          </a:bodyPr>
          <a:lstStyle/>
          <a:p>
            <a:pPr algn="l"/>
            <a:r>
              <a:rPr lang="en-US" sz="2000" dirty="0"/>
              <a:t>Placental weight (Pl. wt</a:t>
            </a:r>
            <a:r>
              <a:rPr lang="en-US" sz="2000" dirty="0" smtClean="0"/>
              <a:t>.)</a:t>
            </a:r>
          </a:p>
          <a:p>
            <a:pPr algn="l"/>
            <a:r>
              <a:rPr lang="en-US" sz="2000" dirty="0" smtClean="0"/>
              <a:t>maternal serum concentrations </a:t>
            </a:r>
            <a:r>
              <a:rPr lang="en-US" sz="2000" dirty="0"/>
              <a:t>of human placental </a:t>
            </a:r>
            <a:r>
              <a:rPr lang="en-US" sz="2000" dirty="0" err="1" smtClean="0"/>
              <a:t>lactogen</a:t>
            </a:r>
            <a:r>
              <a:rPr lang="en-US" sz="2000" dirty="0"/>
              <a:t> </a:t>
            </a:r>
            <a:r>
              <a:rPr lang="en-US" sz="2000" i="1" dirty="0" smtClean="0"/>
              <a:t>(</a:t>
            </a:r>
            <a:r>
              <a:rPr lang="en-US" sz="2000" i="1" dirty="0" err="1" smtClean="0"/>
              <a:t>hPL</a:t>
            </a:r>
            <a:r>
              <a:rPr lang="en-US" sz="2000" i="1" dirty="0" smtClean="0"/>
              <a:t>)</a:t>
            </a:r>
          </a:p>
          <a:p>
            <a:pPr algn="l"/>
            <a:r>
              <a:rPr lang="en-US" sz="2000" dirty="0" smtClean="0"/>
              <a:t>the </a:t>
            </a:r>
            <a:r>
              <a:rPr lang="en-US" sz="2000" dirty="0"/>
              <a:t>ratio of </a:t>
            </a:r>
            <a:r>
              <a:rPr lang="en-US" sz="2000" dirty="0" err="1"/>
              <a:t>hPL</a:t>
            </a:r>
            <a:r>
              <a:rPr lang="en-US" sz="2000" dirty="0"/>
              <a:t> to Pl. wt. </a:t>
            </a:r>
          </a:p>
        </p:txBody>
      </p:sp>
      <p:sp>
        <p:nvSpPr>
          <p:cNvPr id="5" name="Text Placeholder 4"/>
          <p:cNvSpPr>
            <a:spLocks noGrp="1"/>
          </p:cNvSpPr>
          <p:nvPr>
            <p:ph type="body" sz="quarter" idx="3"/>
          </p:nvPr>
        </p:nvSpPr>
        <p:spPr>
          <a:xfrm>
            <a:off x="1097280" y="5527165"/>
            <a:ext cx="10058400" cy="736282"/>
          </a:xfrm>
        </p:spPr>
        <p:txBody>
          <a:bodyPr/>
          <a:lstStyle/>
          <a:p>
            <a:r>
              <a:rPr lang="en-US" dirty="0" smtClean="0"/>
              <a:t>Williams textbook of endocrinology, 14</a:t>
            </a:r>
            <a:r>
              <a:rPr lang="en-US" baseline="30000" dirty="0" smtClean="0"/>
              <a:t>th</a:t>
            </a:r>
            <a:r>
              <a:rPr lang="en-US" dirty="0" smtClean="0"/>
              <a:t> edition, chapter 22, endocrine changes </a:t>
            </a:r>
            <a:r>
              <a:rPr lang="en-US" smtClean="0"/>
              <a:t>In pregnancy</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668" y="790265"/>
            <a:ext cx="7956331" cy="4096452"/>
          </a:xfrm>
          <a:prstGeom prst="rect">
            <a:avLst/>
          </a:prstGeom>
        </p:spPr>
      </p:pic>
    </p:spTree>
    <p:extLst>
      <p:ext uri="{BB962C8B-B14F-4D97-AF65-F5344CB8AC3E}">
        <p14:creationId xmlns:p14="http://schemas.microsoft.com/office/powerpoint/2010/main" val="35686526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lnSpcReduction="20000"/>
          </a:bodyPr>
          <a:lstStyle/>
          <a:p>
            <a:r>
              <a:rPr lang="en-US" dirty="0" smtClean="0"/>
              <a:t>In </a:t>
            </a:r>
            <a:r>
              <a:rPr lang="en-US" dirty="0"/>
              <a:t>patients with mildly elevated IGF-I levels, either newly diagnosed or after surgical treatment, </a:t>
            </a:r>
            <a:r>
              <a:rPr lang="en-US" b="1" dirty="0"/>
              <a:t>maternal IGF-I levels usually decrease during pregnancy </a:t>
            </a:r>
            <a:r>
              <a:rPr lang="en-US" dirty="0"/>
              <a:t>as the high </a:t>
            </a:r>
            <a:r>
              <a:rPr lang="en-US" dirty="0" err="1"/>
              <a:t>oestrogen</a:t>
            </a:r>
            <a:r>
              <a:rPr lang="en-US" dirty="0"/>
              <a:t> levels induce hepatic resistance to GH </a:t>
            </a:r>
            <a:r>
              <a:rPr lang="en-US" dirty="0" smtClean="0"/>
              <a:t>and </a:t>
            </a:r>
            <a:r>
              <a:rPr lang="en-US" dirty="0"/>
              <a:t>some patients </a:t>
            </a:r>
            <a:r>
              <a:rPr lang="en-US" dirty="0">
                <a:solidFill>
                  <a:srgbClr val="911011"/>
                </a:solidFill>
              </a:rPr>
              <a:t>may</a:t>
            </a:r>
            <a:r>
              <a:rPr lang="en-US" dirty="0"/>
              <a:t> </a:t>
            </a:r>
            <a:r>
              <a:rPr lang="en-US" dirty="0">
                <a:solidFill>
                  <a:srgbClr val="911011"/>
                </a:solidFill>
              </a:rPr>
              <a:t>experience symptom relief during the first half </a:t>
            </a:r>
            <a:r>
              <a:rPr lang="en-US" dirty="0"/>
              <a:t>of </a:t>
            </a:r>
            <a:r>
              <a:rPr lang="en-US" dirty="0" smtClean="0"/>
              <a:t>pregnancy. </a:t>
            </a:r>
          </a:p>
          <a:p>
            <a:r>
              <a:rPr lang="en-US" dirty="0" smtClean="0"/>
              <a:t>This</a:t>
            </a:r>
            <a:r>
              <a:rPr lang="en-US" dirty="0"/>
              <a:t>, along with </a:t>
            </a:r>
            <a:r>
              <a:rPr lang="en-US" b="1" dirty="0"/>
              <a:t>the very low risk of symptomatic tumour growth (7.0%, </a:t>
            </a:r>
            <a:r>
              <a:rPr lang="en-US" dirty="0"/>
              <a:t>95% CI: 3.3–12.9</a:t>
            </a:r>
            <a:r>
              <a:rPr lang="en-US" dirty="0" smtClean="0"/>
              <a:t>%,), </a:t>
            </a:r>
            <a:r>
              <a:rPr lang="en-US" u="sng" dirty="0"/>
              <a:t>allows postponement or withdrawal of medical or surgical treatment until after delivery </a:t>
            </a:r>
            <a:r>
              <a:rPr lang="en-US" dirty="0"/>
              <a:t>unless the mass lesion demands </a:t>
            </a:r>
            <a:r>
              <a:rPr lang="en-US" dirty="0" smtClean="0"/>
              <a:t>treatment.</a:t>
            </a:r>
          </a:p>
          <a:p>
            <a:r>
              <a:rPr lang="en-US" dirty="0" smtClean="0"/>
              <a:t>in </a:t>
            </a:r>
            <a:r>
              <a:rPr lang="en-US" dirty="0"/>
              <a:t>case of </a:t>
            </a:r>
            <a:r>
              <a:rPr lang="en-US" b="1" dirty="0">
                <a:solidFill>
                  <a:srgbClr val="911011"/>
                </a:solidFill>
              </a:rPr>
              <a:t>infertility</a:t>
            </a:r>
            <a:r>
              <a:rPr lang="en-US" dirty="0"/>
              <a:t>, even if </a:t>
            </a:r>
            <a:r>
              <a:rPr lang="en-US" b="1" dirty="0">
                <a:solidFill>
                  <a:srgbClr val="911011"/>
                </a:solidFill>
              </a:rPr>
              <a:t>cycles are regular </a:t>
            </a:r>
            <a:r>
              <a:rPr lang="en-US" dirty="0"/>
              <a:t>and </a:t>
            </a:r>
            <a:r>
              <a:rPr lang="en-US" b="1" dirty="0">
                <a:solidFill>
                  <a:srgbClr val="911011"/>
                </a:solidFill>
              </a:rPr>
              <a:t>PRL levels are normal</a:t>
            </a:r>
            <a:r>
              <a:rPr lang="en-US" dirty="0"/>
              <a:t>, </a:t>
            </a:r>
            <a:r>
              <a:rPr lang="en-US" b="1" dirty="0"/>
              <a:t>treatment of acromegaly </a:t>
            </a:r>
            <a:r>
              <a:rPr lang="en-US" dirty="0"/>
              <a:t>may be useful to restore </a:t>
            </a:r>
            <a:r>
              <a:rPr lang="en-US" dirty="0" smtClean="0"/>
              <a:t>fertility.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Chanson P, </a:t>
            </a:r>
            <a:r>
              <a:rPr lang="en-US" dirty="0" err="1"/>
              <a:t>Vialon</a:t>
            </a:r>
            <a:r>
              <a:rPr lang="en-US" dirty="0"/>
              <a:t> M &amp; Caron P. An update on clinical care for pregnant women with acromegaly. </a:t>
            </a:r>
            <a:r>
              <a:rPr lang="en-US" i="1" dirty="0"/>
              <a:t>Expert Review of Endocrinology and Metabolism </a:t>
            </a:r>
            <a:r>
              <a:rPr lang="en-US" dirty="0"/>
              <a:t>2019 </a:t>
            </a:r>
            <a:r>
              <a:rPr lang="en-US" b="1" dirty="0"/>
              <a:t>14 </a:t>
            </a:r>
            <a:r>
              <a:rPr lang="en-US" dirty="0"/>
              <a:t>85–96. (https://</a:t>
            </a:r>
            <a:r>
              <a:rPr lang="en-US" dirty="0" err="1"/>
              <a:t>doi.org</a:t>
            </a:r>
            <a:r>
              <a:rPr lang="en-US" dirty="0"/>
              <a:t>/10.1080/17446651.2019.157 1909) </a:t>
            </a:r>
          </a:p>
        </p:txBody>
      </p:sp>
    </p:spTree>
    <p:extLst>
      <p:ext uri="{BB962C8B-B14F-4D97-AF65-F5344CB8AC3E}">
        <p14:creationId xmlns:p14="http://schemas.microsoft.com/office/powerpoint/2010/main" val="13065086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R.6.4</a:t>
            </a:r>
            <a:r>
              <a:rPr lang="en-US" dirty="0"/>
              <a:t>. We suggest that for women with acromegaly </a:t>
            </a:r>
            <a:r>
              <a:rPr lang="en-US" u="sng" dirty="0"/>
              <a:t>seeking pregnancy</a:t>
            </a:r>
            <a:r>
              <a:rPr lang="en-US" dirty="0"/>
              <a:t> and who have an </a:t>
            </a:r>
            <a:r>
              <a:rPr lang="en-US" u="sng" dirty="0"/>
              <a:t>indication for medical treatment</a:t>
            </a:r>
            <a:r>
              <a:rPr lang="en-US" dirty="0"/>
              <a:t>, </a:t>
            </a:r>
            <a:r>
              <a:rPr lang="en-US" b="1" dirty="0">
                <a:solidFill>
                  <a:srgbClr val="911011"/>
                </a:solidFill>
              </a:rPr>
              <a:t>somatostatin analogues </a:t>
            </a:r>
            <a:r>
              <a:rPr lang="en-US" dirty="0"/>
              <a:t>or </a:t>
            </a:r>
            <a:r>
              <a:rPr lang="en-US" b="1" dirty="0" err="1">
                <a:solidFill>
                  <a:srgbClr val="911011"/>
                </a:solidFill>
              </a:rPr>
              <a:t>cabergoline</a:t>
            </a:r>
            <a:r>
              <a:rPr lang="en-US" dirty="0"/>
              <a:t> can be used until confirmation of pregnancy if </a:t>
            </a:r>
            <a:r>
              <a:rPr lang="en-US" b="1" dirty="0">
                <a:solidFill>
                  <a:srgbClr val="911011"/>
                </a:solidFill>
              </a:rPr>
              <a:t>surgery</a:t>
            </a:r>
            <a:r>
              <a:rPr lang="en-US" dirty="0"/>
              <a:t> is not an option. </a:t>
            </a:r>
            <a:endParaRPr lang="en-US" dirty="0" smtClean="0"/>
          </a:p>
          <a:p>
            <a:r>
              <a:rPr lang="en-US" b="1" dirty="0" err="1" smtClean="0">
                <a:solidFill>
                  <a:srgbClr val="911011"/>
                </a:solidFill>
              </a:rPr>
              <a:t>Pegvisomant</a:t>
            </a:r>
            <a:r>
              <a:rPr lang="en-US" dirty="0" smtClean="0"/>
              <a:t> </a:t>
            </a:r>
            <a:r>
              <a:rPr lang="en-US" dirty="0"/>
              <a:t>should be reserved for selected uncontrolled cases (⊕◯◯◯)</a:t>
            </a:r>
            <a:r>
              <a:rPr lang="en-US" i="1" dirty="0"/>
              <a:t>. </a:t>
            </a:r>
            <a:endParaRPr lang="en-US" i="1" dirty="0" smtClean="0"/>
          </a:p>
          <a:p>
            <a:endParaRPr lang="en-US" dirty="0"/>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3117902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If </a:t>
            </a:r>
            <a:r>
              <a:rPr lang="en-US" b="1" dirty="0" smtClean="0">
                <a:solidFill>
                  <a:srgbClr val="911011"/>
                </a:solidFill>
              </a:rPr>
              <a:t>complete surgical removal </a:t>
            </a:r>
            <a:r>
              <a:rPr lang="en-US" dirty="0" smtClean="0"/>
              <a:t>of the adenoma is </a:t>
            </a:r>
            <a:r>
              <a:rPr lang="en-US" b="1" dirty="0" smtClean="0">
                <a:solidFill>
                  <a:srgbClr val="911011"/>
                </a:solidFill>
              </a:rPr>
              <a:t>unfeasible</a:t>
            </a:r>
            <a:r>
              <a:rPr lang="en-US" dirty="0" smtClean="0"/>
              <a:t>, primary medical therapy may be considered even though </a:t>
            </a:r>
            <a:r>
              <a:rPr lang="en-US" b="1" u="sng" dirty="0" smtClean="0"/>
              <a:t>no drug is approved</a:t>
            </a:r>
            <a:r>
              <a:rPr lang="en-US" dirty="0" smtClean="0"/>
              <a:t> by either EMA or FDA for the treatment of acromegaly during pregnancy. </a:t>
            </a:r>
          </a:p>
          <a:p>
            <a:r>
              <a:rPr lang="en-US" dirty="0" smtClean="0"/>
              <a:t>The potential risks of using these drugs must be weighed against their benefit for fertility and disease control.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Chanson P, </a:t>
            </a:r>
            <a:r>
              <a:rPr lang="en-US" dirty="0" err="1"/>
              <a:t>Vialon</a:t>
            </a:r>
            <a:r>
              <a:rPr lang="en-US" dirty="0"/>
              <a:t> M &amp; Caron P. An update on clinical care for pregnant women with acromegaly. </a:t>
            </a:r>
            <a:r>
              <a:rPr lang="en-US" i="1" dirty="0"/>
              <a:t>Expert Review of Endocrinology and Metabolism </a:t>
            </a:r>
            <a:r>
              <a:rPr lang="en-US" dirty="0"/>
              <a:t>2019 </a:t>
            </a:r>
            <a:r>
              <a:rPr lang="en-US" b="1" dirty="0"/>
              <a:t>14 </a:t>
            </a:r>
            <a:r>
              <a:rPr lang="en-US" dirty="0"/>
              <a:t>85–96. (https://</a:t>
            </a:r>
            <a:r>
              <a:rPr lang="en-US" dirty="0" err="1"/>
              <a:t>doi.org</a:t>
            </a:r>
            <a:r>
              <a:rPr lang="en-US" dirty="0"/>
              <a:t>/10.1080/17446651.2019.157 1909) </a:t>
            </a:r>
          </a:p>
        </p:txBody>
      </p:sp>
    </p:spTree>
    <p:extLst>
      <p:ext uri="{BB962C8B-B14F-4D97-AF65-F5344CB8AC3E}">
        <p14:creationId xmlns:p14="http://schemas.microsoft.com/office/powerpoint/2010/main" val="11761177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821030"/>
          </a:xfrm>
        </p:spPr>
        <p:txBody>
          <a:bodyPr>
            <a:normAutofit fontScale="85000" lnSpcReduction="20000"/>
          </a:bodyPr>
          <a:lstStyle/>
          <a:p>
            <a:r>
              <a:rPr lang="en-US" dirty="0" smtClean="0"/>
              <a:t>there </a:t>
            </a:r>
            <a:r>
              <a:rPr lang="en-US" dirty="0"/>
              <a:t>is </a:t>
            </a:r>
            <a:r>
              <a:rPr lang="en-US" dirty="0">
                <a:solidFill>
                  <a:srgbClr val="911011"/>
                </a:solidFill>
              </a:rPr>
              <a:t>no clear indication </a:t>
            </a:r>
            <a:r>
              <a:rPr lang="en-US" dirty="0"/>
              <a:t>that treatment with </a:t>
            </a:r>
            <a:r>
              <a:rPr lang="en-US" dirty="0" err="1">
                <a:solidFill>
                  <a:srgbClr val="911011"/>
                </a:solidFill>
              </a:rPr>
              <a:t>cabergoline</a:t>
            </a:r>
            <a:r>
              <a:rPr lang="en-US" dirty="0">
                <a:solidFill>
                  <a:srgbClr val="911011"/>
                </a:solidFill>
              </a:rPr>
              <a:t>, octreotide or </a:t>
            </a:r>
            <a:r>
              <a:rPr lang="en-US" dirty="0" err="1">
                <a:solidFill>
                  <a:srgbClr val="911011"/>
                </a:solidFill>
              </a:rPr>
              <a:t>lanreotide</a:t>
            </a:r>
            <a:r>
              <a:rPr lang="en-US" dirty="0">
                <a:solidFill>
                  <a:srgbClr val="911011"/>
                </a:solidFill>
              </a:rPr>
              <a:t> </a:t>
            </a:r>
            <a:r>
              <a:rPr lang="en-US" dirty="0"/>
              <a:t>during pregnancy increases </a:t>
            </a:r>
            <a:r>
              <a:rPr lang="en-US" b="1" dirty="0">
                <a:solidFill>
                  <a:srgbClr val="911011"/>
                </a:solidFill>
              </a:rPr>
              <a:t>adverse events </a:t>
            </a:r>
            <a:r>
              <a:rPr lang="en-US" dirty="0"/>
              <a:t>for mother or child</a:t>
            </a:r>
            <a:r>
              <a:rPr lang="en-US" sz="2900" dirty="0"/>
              <a:t>. (congenital malformations</a:t>
            </a:r>
            <a:r>
              <a:rPr lang="en-US" sz="2900" dirty="0" smtClean="0"/>
              <a:t>).</a:t>
            </a:r>
            <a:endParaRPr lang="en-US" dirty="0" smtClean="0"/>
          </a:p>
          <a:p>
            <a:r>
              <a:rPr lang="en-US" dirty="0" smtClean="0"/>
              <a:t>In </a:t>
            </a:r>
            <a:r>
              <a:rPr lang="en-US" b="1" u="sng" dirty="0"/>
              <a:t>71% of the patients</a:t>
            </a:r>
            <a:r>
              <a:rPr lang="en-US" dirty="0"/>
              <a:t>, first-generation somatostatin analogue treatment was </a:t>
            </a:r>
            <a:r>
              <a:rPr lang="en-US" dirty="0">
                <a:solidFill>
                  <a:srgbClr val="911011"/>
                </a:solidFill>
              </a:rPr>
              <a:t>stopped before the end of the first trimester</a:t>
            </a:r>
            <a:r>
              <a:rPr lang="en-US" dirty="0"/>
              <a:t>; a </a:t>
            </a:r>
            <a:r>
              <a:rPr lang="en-US" b="1" u="sng" dirty="0"/>
              <a:t>smaller number of patients</a:t>
            </a:r>
            <a:r>
              <a:rPr lang="en-US" dirty="0"/>
              <a:t> </a:t>
            </a:r>
            <a:r>
              <a:rPr lang="en-US" b="1" u="sng" dirty="0"/>
              <a:t>continued</a:t>
            </a:r>
            <a:r>
              <a:rPr lang="en-US" dirty="0"/>
              <a:t> treatment throughout pregnancy. </a:t>
            </a:r>
            <a:endParaRPr lang="en-US" dirty="0" smtClean="0"/>
          </a:p>
          <a:p>
            <a:r>
              <a:rPr lang="en-US" dirty="0" smtClean="0"/>
              <a:t>Pregnancy </a:t>
            </a:r>
            <a:r>
              <a:rPr lang="en-US" dirty="0"/>
              <a:t>was usually </a:t>
            </a:r>
            <a:r>
              <a:rPr lang="en-US" b="1" dirty="0"/>
              <a:t>uneventful</a:t>
            </a:r>
            <a:r>
              <a:rPr lang="en-US" dirty="0"/>
              <a:t>, and most women delivered </a:t>
            </a:r>
            <a:r>
              <a:rPr lang="en-US" b="1" dirty="0"/>
              <a:t>healthy babies </a:t>
            </a:r>
            <a:r>
              <a:rPr lang="en-US" dirty="0"/>
              <a:t>of appropriate height and weight at term, apart from </a:t>
            </a:r>
            <a:r>
              <a:rPr lang="en-US" b="1" dirty="0"/>
              <a:t>one case of a large </a:t>
            </a:r>
            <a:r>
              <a:rPr lang="en-US" b="1" dirty="0" smtClean="0"/>
              <a:t>newborn.</a:t>
            </a:r>
            <a:endParaRPr lang="en-US" dirty="0" smtClean="0"/>
          </a:p>
          <a:p>
            <a:r>
              <a:rPr lang="en-US" dirty="0" smtClean="0"/>
              <a:t>Lastly</a:t>
            </a:r>
            <a:r>
              <a:rPr lang="en-US" dirty="0"/>
              <a:t>, </a:t>
            </a:r>
            <a:r>
              <a:rPr lang="en-US" b="1" dirty="0">
                <a:solidFill>
                  <a:srgbClr val="911011"/>
                </a:solidFill>
              </a:rPr>
              <a:t>no excess teratogenic risk of octreotide and </a:t>
            </a:r>
            <a:r>
              <a:rPr lang="en-US" b="1" dirty="0" err="1">
                <a:solidFill>
                  <a:srgbClr val="911011"/>
                </a:solidFill>
              </a:rPr>
              <a:t>lanreotide</a:t>
            </a:r>
            <a:r>
              <a:rPr lang="en-US" b="1" dirty="0">
                <a:solidFill>
                  <a:srgbClr val="911011"/>
                </a:solidFill>
              </a:rPr>
              <a:t> </a:t>
            </a:r>
            <a:r>
              <a:rPr lang="en-US" dirty="0"/>
              <a:t>was reported, but the number of exposed pregnancies </a:t>
            </a:r>
            <a:r>
              <a:rPr lang="en-US" b="1" u="sng" dirty="0"/>
              <a:t>was too low to allow firm conclusion </a:t>
            </a:r>
            <a:r>
              <a:rPr lang="en-US" dirty="0"/>
              <a:t>about the safety of these drugs. </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Chanson P, </a:t>
            </a:r>
            <a:r>
              <a:rPr lang="en-US" dirty="0" err="1"/>
              <a:t>Vialon</a:t>
            </a:r>
            <a:r>
              <a:rPr lang="en-US" dirty="0"/>
              <a:t> M &amp; Caron P. An update on clinical care for pregnant women with acromegaly. </a:t>
            </a:r>
            <a:r>
              <a:rPr lang="en-US" i="1" dirty="0"/>
              <a:t>Expert Review of Endocrinology and Metabolism </a:t>
            </a:r>
            <a:r>
              <a:rPr lang="en-US" dirty="0"/>
              <a:t>2019 </a:t>
            </a:r>
            <a:r>
              <a:rPr lang="en-US" b="1" dirty="0"/>
              <a:t>14 </a:t>
            </a:r>
            <a:r>
              <a:rPr lang="en-US" dirty="0"/>
              <a:t>85–96. (https://</a:t>
            </a:r>
            <a:r>
              <a:rPr lang="en-US" dirty="0" err="1"/>
              <a:t>doi.org</a:t>
            </a:r>
            <a:r>
              <a:rPr lang="en-US" dirty="0"/>
              <a:t>/10.1080/17446651.2019.157 1909) </a:t>
            </a:r>
          </a:p>
        </p:txBody>
      </p:sp>
    </p:spTree>
    <p:extLst>
      <p:ext uri="{BB962C8B-B14F-4D97-AF65-F5344CB8AC3E}">
        <p14:creationId xmlns:p14="http://schemas.microsoft.com/office/powerpoint/2010/main" val="20900327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821030"/>
          </a:xfrm>
        </p:spPr>
        <p:txBody>
          <a:bodyPr>
            <a:normAutofit fontScale="92500" lnSpcReduction="10000"/>
          </a:bodyPr>
          <a:lstStyle/>
          <a:p>
            <a:r>
              <a:rPr lang="en-US" dirty="0" smtClean="0"/>
              <a:t>there </a:t>
            </a:r>
            <a:r>
              <a:rPr lang="en-US" dirty="0"/>
              <a:t>is </a:t>
            </a:r>
            <a:r>
              <a:rPr lang="en-US" b="1" dirty="0">
                <a:solidFill>
                  <a:srgbClr val="911011"/>
                </a:solidFill>
              </a:rPr>
              <a:t>no evidence for preferring octreotide to </a:t>
            </a:r>
            <a:r>
              <a:rPr lang="en-US" b="1" dirty="0" err="1">
                <a:solidFill>
                  <a:srgbClr val="911011"/>
                </a:solidFill>
              </a:rPr>
              <a:t>lanreotide</a:t>
            </a:r>
            <a:r>
              <a:rPr lang="en-US" dirty="0"/>
              <a:t>. </a:t>
            </a:r>
            <a:endParaRPr lang="en-US" dirty="0" smtClean="0"/>
          </a:p>
          <a:p>
            <a:r>
              <a:rPr lang="en-US" dirty="0" smtClean="0"/>
              <a:t>There </a:t>
            </a:r>
            <a:r>
              <a:rPr lang="en-US" dirty="0"/>
              <a:t>are </a:t>
            </a:r>
            <a:r>
              <a:rPr lang="en-US" dirty="0" smtClean="0"/>
              <a:t>insufficient </a:t>
            </a:r>
            <a:r>
              <a:rPr lang="en-US" dirty="0"/>
              <a:t>data about </a:t>
            </a:r>
            <a:r>
              <a:rPr lang="en-US" b="1" dirty="0" err="1">
                <a:solidFill>
                  <a:srgbClr val="911011"/>
                </a:solidFill>
              </a:rPr>
              <a:t>pasireotide</a:t>
            </a:r>
            <a:r>
              <a:rPr lang="en-US" dirty="0"/>
              <a:t> use in pregnancy to make any recommendation about this second generation somatostatin receptor ligand. </a:t>
            </a:r>
            <a:endParaRPr lang="en-US" dirty="0" smtClean="0"/>
          </a:p>
          <a:p>
            <a:r>
              <a:rPr lang="en-US" dirty="0" smtClean="0"/>
              <a:t>The </a:t>
            </a:r>
            <a:r>
              <a:rPr lang="en-US" dirty="0"/>
              <a:t>Endocrine Society guideline suggests withdrawal of </a:t>
            </a:r>
            <a:r>
              <a:rPr lang="en-US" b="1" dirty="0">
                <a:solidFill>
                  <a:srgbClr val="911011"/>
                </a:solidFill>
              </a:rPr>
              <a:t>depot somatostatin analogue</a:t>
            </a:r>
            <a:r>
              <a:rPr lang="en-US" dirty="0"/>
              <a:t> </a:t>
            </a:r>
            <a:r>
              <a:rPr lang="en-US" b="1" u="sng" dirty="0"/>
              <a:t>2 months prior to conception </a:t>
            </a:r>
            <a:r>
              <a:rPr lang="en-US" dirty="0"/>
              <a:t>and to switch to short-acting </a:t>
            </a:r>
            <a:r>
              <a:rPr lang="en-US" dirty="0" smtClean="0"/>
              <a:t>octreotide.</a:t>
            </a:r>
          </a:p>
          <a:p>
            <a:r>
              <a:rPr lang="en-US" dirty="0" smtClean="0"/>
              <a:t>With </a:t>
            </a:r>
            <a:r>
              <a:rPr lang="en-US" dirty="0"/>
              <a:t>the reassuring safety data reported in this guideline, continuation of depot first-generation somatostatin analogues </a:t>
            </a:r>
            <a:r>
              <a:rPr lang="en-US" b="1" u="sng" dirty="0"/>
              <a:t>up to confirmation of pregnancy</a:t>
            </a:r>
            <a:r>
              <a:rPr lang="en-US" dirty="0"/>
              <a:t> may, however, be acceptable and preferred by patients. </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Wass</a:t>
            </a:r>
            <a:r>
              <a:rPr lang="en-US" dirty="0"/>
              <a:t> JA &amp; Endocrine Society. Acromegaly: an Endocrine Society Clinical Practice Guideline. </a:t>
            </a:r>
            <a:r>
              <a:rPr lang="en-US" i="1" dirty="0"/>
              <a:t>Journal of Clinical Endocrinology and Metabolism </a:t>
            </a:r>
            <a:r>
              <a:rPr lang="en-US" dirty="0"/>
              <a:t>2014 </a:t>
            </a:r>
            <a:r>
              <a:rPr lang="en-US" b="1" dirty="0"/>
              <a:t>99 </a:t>
            </a:r>
            <a:r>
              <a:rPr lang="en-US" dirty="0"/>
              <a:t>3933–3951. (https://</a:t>
            </a:r>
            <a:r>
              <a:rPr lang="en-US" dirty="0" err="1"/>
              <a:t>doi.org</a:t>
            </a:r>
            <a:r>
              <a:rPr lang="en-US" dirty="0"/>
              <a:t>/10.1210/jc.2014-2700) </a:t>
            </a:r>
          </a:p>
        </p:txBody>
      </p:sp>
    </p:spTree>
    <p:extLst>
      <p:ext uri="{BB962C8B-B14F-4D97-AF65-F5344CB8AC3E}">
        <p14:creationId xmlns:p14="http://schemas.microsoft.com/office/powerpoint/2010/main" val="20204221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a:bodyPr>
          <a:lstStyle/>
          <a:p>
            <a:r>
              <a:rPr lang="en-US" dirty="0" smtClean="0"/>
              <a:t>The </a:t>
            </a:r>
            <a:r>
              <a:rPr lang="en-US" dirty="0"/>
              <a:t>experience with</a:t>
            </a:r>
            <a:r>
              <a:rPr lang="en-US" b="1" dirty="0">
                <a:solidFill>
                  <a:srgbClr val="911011"/>
                </a:solidFill>
              </a:rPr>
              <a:t> </a:t>
            </a:r>
            <a:r>
              <a:rPr lang="en-US" b="1" dirty="0" err="1">
                <a:solidFill>
                  <a:srgbClr val="911011"/>
                </a:solidFill>
              </a:rPr>
              <a:t>pegvisomant</a:t>
            </a:r>
            <a:r>
              <a:rPr lang="en-US" b="1" dirty="0">
                <a:solidFill>
                  <a:srgbClr val="911011"/>
                </a:solidFill>
              </a:rPr>
              <a:t> </a:t>
            </a:r>
            <a:r>
              <a:rPr lang="en-US" dirty="0"/>
              <a:t>is limited. </a:t>
            </a:r>
            <a:endParaRPr lang="en-US" dirty="0" smtClean="0"/>
          </a:p>
          <a:p>
            <a:r>
              <a:rPr lang="en-US" dirty="0" smtClean="0"/>
              <a:t>Data </a:t>
            </a:r>
            <a:r>
              <a:rPr lang="en-US" dirty="0"/>
              <a:t>on </a:t>
            </a:r>
            <a:r>
              <a:rPr lang="en-US" b="1" u="sng" dirty="0"/>
              <a:t>35 pregnancies </a:t>
            </a:r>
            <a:r>
              <a:rPr lang="en-US" dirty="0"/>
              <a:t>(27 involving maternal and 8 paternal </a:t>
            </a:r>
            <a:r>
              <a:rPr lang="en-US" dirty="0" err="1"/>
              <a:t>pegvisomant</a:t>
            </a:r>
            <a:r>
              <a:rPr lang="en-US" dirty="0"/>
              <a:t> exposures) in which </a:t>
            </a:r>
            <a:r>
              <a:rPr lang="en-US" dirty="0" err="1"/>
              <a:t>pegvisomant</a:t>
            </a:r>
            <a:r>
              <a:rPr lang="en-US" dirty="0"/>
              <a:t> treatment of the mother was interrupted </a:t>
            </a:r>
            <a:r>
              <a:rPr lang="en-US" u="sng" dirty="0"/>
              <a:t>as soon as the pregnancy was diagnosed </a:t>
            </a:r>
            <a:r>
              <a:rPr lang="en-US" dirty="0"/>
              <a:t>do not suggest adverse consequences of </a:t>
            </a:r>
            <a:r>
              <a:rPr lang="en-US" dirty="0" err="1"/>
              <a:t>pegvisomant</a:t>
            </a:r>
            <a:r>
              <a:rPr lang="en-US" dirty="0"/>
              <a:t> on pregnancy </a:t>
            </a:r>
            <a:r>
              <a:rPr lang="en-US" dirty="0" smtClean="0"/>
              <a:t>outcome. </a:t>
            </a:r>
          </a:p>
          <a:p>
            <a:r>
              <a:rPr lang="en-US" dirty="0" smtClean="0"/>
              <a:t>Data </a:t>
            </a:r>
            <a:r>
              <a:rPr lang="en-US" dirty="0"/>
              <a:t>are, however, too limited to recommend this treatment during pregnancy unless no other therapy controls severe symptoms of acromegaly.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92500" lnSpcReduction="20000"/>
          </a:bodyPr>
          <a:lstStyle/>
          <a:p>
            <a:r>
              <a:rPr lang="en-US" dirty="0"/>
              <a:t>van der Lely AJ, Gomez R, </a:t>
            </a:r>
            <a:r>
              <a:rPr lang="en-US" dirty="0" err="1"/>
              <a:t>Heissler</a:t>
            </a:r>
            <a:r>
              <a:rPr lang="en-US" dirty="0"/>
              <a:t> JF, </a:t>
            </a:r>
            <a:r>
              <a:rPr lang="en-US" dirty="0" err="1"/>
              <a:t>Akerblad</a:t>
            </a:r>
            <a:r>
              <a:rPr lang="en-US" dirty="0"/>
              <a:t> AC, </a:t>
            </a:r>
            <a:r>
              <a:rPr lang="en-US" dirty="0" err="1"/>
              <a:t>Jonsson</a:t>
            </a:r>
            <a:r>
              <a:rPr lang="en-US" dirty="0"/>
              <a:t> P, Camacho-</a:t>
            </a:r>
            <a:r>
              <a:rPr lang="en-US" dirty="0" err="1"/>
              <a:t>Hubner</a:t>
            </a:r>
            <a:r>
              <a:rPr lang="en-US" dirty="0"/>
              <a:t> C &amp; </a:t>
            </a:r>
            <a:r>
              <a:rPr lang="en-US" dirty="0" err="1"/>
              <a:t>Kołtowska-Häggström</a:t>
            </a:r>
            <a:r>
              <a:rPr lang="en-US" dirty="0"/>
              <a:t> M. Pregnancy in acromegaly patients treated with </a:t>
            </a:r>
            <a:r>
              <a:rPr lang="en-US" dirty="0" err="1"/>
              <a:t>pegvisomant</a:t>
            </a:r>
            <a:r>
              <a:rPr lang="en-US" dirty="0"/>
              <a:t>. </a:t>
            </a:r>
            <a:r>
              <a:rPr lang="en-US" i="1" dirty="0"/>
              <a:t>Endocrine </a:t>
            </a:r>
            <a:r>
              <a:rPr lang="en-US" dirty="0"/>
              <a:t>2015 </a:t>
            </a:r>
            <a:r>
              <a:rPr lang="en-US" b="1" dirty="0"/>
              <a:t>49 </a:t>
            </a:r>
            <a:r>
              <a:rPr lang="en-US" dirty="0"/>
              <a:t>769–773</a:t>
            </a:r>
            <a:br>
              <a:rPr lang="en-US" dirty="0"/>
            </a:br>
            <a:endParaRPr lang="en-US" dirty="0"/>
          </a:p>
        </p:txBody>
      </p:sp>
    </p:spTree>
    <p:extLst>
      <p:ext uri="{BB962C8B-B14F-4D97-AF65-F5344CB8AC3E}">
        <p14:creationId xmlns:p14="http://schemas.microsoft.com/office/powerpoint/2010/main" val="15433042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R.6.5</a:t>
            </a:r>
            <a:r>
              <a:rPr lang="en-US" dirty="0"/>
              <a:t>. We recommend to </a:t>
            </a:r>
            <a:r>
              <a:rPr lang="en-US" b="1" dirty="0">
                <a:solidFill>
                  <a:srgbClr val="911011"/>
                </a:solidFill>
              </a:rPr>
              <a:t>consider stopping drugs for acromegaly </a:t>
            </a:r>
            <a:r>
              <a:rPr lang="en-US" dirty="0"/>
              <a:t>once pregnancy is established (⊕◯◯◯)</a:t>
            </a:r>
            <a:r>
              <a:rPr lang="en-US" i="1" dirty="0"/>
              <a:t>. </a:t>
            </a:r>
            <a:endParaRPr lang="en-US" dirty="0"/>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6315386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There </a:t>
            </a:r>
            <a:r>
              <a:rPr lang="en-US" dirty="0"/>
              <a:t>is no indication based on available literature that treatment with </a:t>
            </a:r>
            <a:r>
              <a:rPr lang="en-US" b="1" u="sng" dirty="0" err="1"/>
              <a:t>cabergoline</a:t>
            </a:r>
            <a:r>
              <a:rPr lang="en-US" b="1" u="sng" dirty="0"/>
              <a:t>, octreotide or </a:t>
            </a:r>
            <a:r>
              <a:rPr lang="en-US" b="1" u="sng" dirty="0" err="1"/>
              <a:t>lanreotide</a:t>
            </a:r>
            <a:r>
              <a:rPr lang="en-US" b="1" u="sng" dirty="0"/>
              <a:t> </a:t>
            </a:r>
            <a:r>
              <a:rPr lang="en-US" dirty="0"/>
              <a:t>during pregnancy results in more congenital malformations </a:t>
            </a:r>
            <a:r>
              <a:rPr lang="en-US" b="1" u="sng" dirty="0"/>
              <a:t>(1.3%) </a:t>
            </a:r>
            <a:r>
              <a:rPr lang="en-US" dirty="0"/>
              <a:t>than in the </a:t>
            </a:r>
            <a:r>
              <a:rPr lang="en-US" b="1" u="sng" dirty="0"/>
              <a:t>general population (2.4% in Europe</a:t>
            </a:r>
            <a:r>
              <a:rPr lang="en-US" dirty="0" smtClean="0"/>
              <a:t>)</a:t>
            </a:r>
          </a:p>
          <a:p>
            <a:r>
              <a:rPr lang="en-US" dirty="0" smtClean="0"/>
              <a:t>as </a:t>
            </a:r>
            <a:r>
              <a:rPr lang="en-US" dirty="0"/>
              <a:t>clinical data on the safety of octreotide, </a:t>
            </a:r>
            <a:r>
              <a:rPr lang="en-US" dirty="0" err="1"/>
              <a:t>lanreotide</a:t>
            </a:r>
            <a:r>
              <a:rPr lang="en-US" dirty="0"/>
              <a:t> or </a:t>
            </a:r>
            <a:r>
              <a:rPr lang="en-US" dirty="0" err="1"/>
              <a:t>pegvisomant</a:t>
            </a:r>
            <a:r>
              <a:rPr lang="en-US" dirty="0"/>
              <a:t> </a:t>
            </a:r>
            <a:r>
              <a:rPr lang="en-US" b="1" u="sng" dirty="0"/>
              <a:t>are limited</a:t>
            </a:r>
            <a:r>
              <a:rPr lang="en-US" dirty="0"/>
              <a:t>, women of childbearing age who receive these drugs </a:t>
            </a:r>
            <a:r>
              <a:rPr lang="en-US" b="1" dirty="0">
                <a:solidFill>
                  <a:srgbClr val="911011"/>
                </a:solidFill>
              </a:rPr>
              <a:t>should discontinue the treatment when pregnancy is confirmed</a:t>
            </a:r>
            <a:r>
              <a:rPr lang="en-US" dirty="0"/>
              <a:t> as a safety precaution. </a:t>
            </a:r>
            <a:endParaRPr lang="en-US" dirty="0" smtClean="0"/>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err="1"/>
              <a:t>Dolk</a:t>
            </a:r>
            <a:r>
              <a:rPr lang="en-US" dirty="0"/>
              <a:t> H, </a:t>
            </a:r>
            <a:r>
              <a:rPr lang="en-US" dirty="0" err="1"/>
              <a:t>Loane</a:t>
            </a:r>
            <a:r>
              <a:rPr lang="en-US" dirty="0"/>
              <a:t> M &amp; </a:t>
            </a:r>
            <a:r>
              <a:rPr lang="en-US" dirty="0" err="1"/>
              <a:t>Garne</a:t>
            </a:r>
            <a:r>
              <a:rPr lang="en-US" dirty="0"/>
              <a:t> E. The prevalence of congenital </a:t>
            </a:r>
            <a:r>
              <a:rPr lang="en-US" dirty="0" smtClean="0"/>
              <a:t>anomalies in </a:t>
            </a:r>
            <a:r>
              <a:rPr lang="en-US" dirty="0"/>
              <a:t>Europe. </a:t>
            </a:r>
            <a:r>
              <a:rPr lang="en-US" i="1" dirty="0"/>
              <a:t>Advances in Experimental Medicine and Biology </a:t>
            </a:r>
            <a:r>
              <a:rPr lang="en-US" dirty="0"/>
              <a:t>2010 </a:t>
            </a:r>
            <a:r>
              <a:rPr lang="en-US" b="1" dirty="0" smtClean="0"/>
              <a:t>686 </a:t>
            </a:r>
            <a:r>
              <a:rPr lang="en-US" dirty="0" smtClean="0"/>
              <a:t>349–364</a:t>
            </a:r>
            <a:r>
              <a:rPr lang="en-US" dirty="0"/>
              <a:t>.</a:t>
            </a:r>
            <a:r>
              <a:rPr lang="en-US" dirty="0" smtClean="0"/>
              <a:t>. </a:t>
            </a:r>
            <a:endParaRPr lang="en-US" dirty="0"/>
          </a:p>
        </p:txBody>
      </p:sp>
    </p:spTree>
    <p:extLst>
      <p:ext uri="{BB962C8B-B14F-4D97-AF65-F5344CB8AC3E}">
        <p14:creationId xmlns:p14="http://schemas.microsoft.com/office/powerpoint/2010/main" val="10102554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smtClean="0"/>
              <a:t>Since </a:t>
            </a:r>
            <a:r>
              <a:rPr lang="en-US" dirty="0"/>
              <a:t>the </a:t>
            </a:r>
            <a:r>
              <a:rPr lang="en-US" u="sng" dirty="0"/>
              <a:t>high </a:t>
            </a:r>
            <a:r>
              <a:rPr lang="en-US" u="sng" dirty="0" err="1"/>
              <a:t>oestrogen</a:t>
            </a:r>
            <a:r>
              <a:rPr lang="en-US" u="sng" dirty="0"/>
              <a:t> </a:t>
            </a:r>
            <a:r>
              <a:rPr lang="en-US" dirty="0"/>
              <a:t>levels during pregnancy induce </a:t>
            </a:r>
            <a:r>
              <a:rPr lang="en-US" u="sng" dirty="0"/>
              <a:t>GH</a:t>
            </a:r>
            <a:r>
              <a:rPr lang="en-US" dirty="0"/>
              <a:t> </a:t>
            </a:r>
            <a:r>
              <a:rPr lang="en-US" u="sng" dirty="0"/>
              <a:t>resistance</a:t>
            </a:r>
            <a:r>
              <a:rPr lang="en-US" dirty="0"/>
              <a:t>, acromegaly </a:t>
            </a:r>
            <a:r>
              <a:rPr lang="en-US" u="sng" dirty="0"/>
              <a:t>symptoms tend to improve</a:t>
            </a:r>
            <a:r>
              <a:rPr lang="en-US" dirty="0"/>
              <a:t>, and </a:t>
            </a:r>
            <a:r>
              <a:rPr lang="en-US" u="sng" dirty="0"/>
              <a:t>stopping drugs</a:t>
            </a:r>
            <a:r>
              <a:rPr lang="en-US" dirty="0"/>
              <a:t> is generally regarded as </a:t>
            </a:r>
            <a:r>
              <a:rPr lang="en-US" u="sng" dirty="0"/>
              <a:t>safe.</a:t>
            </a:r>
            <a:r>
              <a:rPr lang="en-US" dirty="0"/>
              <a:t> </a:t>
            </a:r>
          </a:p>
          <a:p>
            <a:r>
              <a:rPr lang="en-US" dirty="0" smtClean="0"/>
              <a:t>Only </a:t>
            </a:r>
            <a:r>
              <a:rPr lang="en-US" b="1" dirty="0">
                <a:solidFill>
                  <a:srgbClr val="911011"/>
                </a:solidFill>
              </a:rPr>
              <a:t>severe headache</a:t>
            </a:r>
            <a:r>
              <a:rPr lang="en-US" dirty="0"/>
              <a:t>, </a:t>
            </a:r>
            <a:r>
              <a:rPr lang="en-US" b="1" dirty="0">
                <a:solidFill>
                  <a:srgbClr val="911011"/>
                </a:solidFill>
              </a:rPr>
              <a:t>serious endocrine symptoms </a:t>
            </a:r>
            <a:r>
              <a:rPr lang="en-US" dirty="0"/>
              <a:t>or </a:t>
            </a:r>
            <a:r>
              <a:rPr lang="en-US" b="1" dirty="0">
                <a:solidFill>
                  <a:srgbClr val="911011"/>
                </a:solidFill>
              </a:rPr>
              <a:t>tumour volume</a:t>
            </a:r>
            <a:r>
              <a:rPr lang="en-US" dirty="0"/>
              <a:t> issues may require reinstitution of drugs. </a:t>
            </a:r>
            <a:endParaRPr lang="en-US" dirty="0" smtClean="0"/>
          </a:p>
          <a:p>
            <a:r>
              <a:rPr lang="en-US" dirty="0" smtClean="0"/>
              <a:t>In </a:t>
            </a:r>
            <a:r>
              <a:rPr lang="en-US" dirty="0"/>
              <a:t>the infrequent cases when this is needed, we suggest to start </a:t>
            </a:r>
            <a:r>
              <a:rPr lang="en-US" b="1" u="sng" dirty="0">
                <a:solidFill>
                  <a:srgbClr val="911011"/>
                </a:solidFill>
              </a:rPr>
              <a:t>dose titration</a:t>
            </a:r>
            <a:r>
              <a:rPr lang="en-US" dirty="0"/>
              <a:t> with </a:t>
            </a:r>
            <a:r>
              <a:rPr lang="en-US" b="1" u="sng" dirty="0">
                <a:solidFill>
                  <a:srgbClr val="911011"/>
                </a:solidFill>
              </a:rPr>
              <a:t>short-acting </a:t>
            </a:r>
            <a:r>
              <a:rPr lang="en-US" b="1" u="sng" dirty="0" err="1">
                <a:solidFill>
                  <a:srgbClr val="911011"/>
                </a:solidFill>
              </a:rPr>
              <a:t>sc</a:t>
            </a:r>
            <a:r>
              <a:rPr lang="en-US" b="1" u="sng" dirty="0">
                <a:solidFill>
                  <a:srgbClr val="911011"/>
                </a:solidFill>
              </a:rPr>
              <a:t> octreotide </a:t>
            </a:r>
            <a:r>
              <a:rPr lang="en-US" dirty="0"/>
              <a:t>aiming at the </a:t>
            </a:r>
            <a:r>
              <a:rPr lang="en-US" b="1" u="sng" dirty="0">
                <a:solidFill>
                  <a:srgbClr val="911011"/>
                </a:solidFill>
              </a:rPr>
              <a:t>lowest possible </a:t>
            </a:r>
            <a:r>
              <a:rPr lang="en-US" b="1" u="sng" dirty="0" smtClean="0">
                <a:solidFill>
                  <a:srgbClr val="911011"/>
                </a:solidFill>
              </a:rPr>
              <a:t>effective </a:t>
            </a:r>
            <a:r>
              <a:rPr lang="en-US" b="1" u="sng" dirty="0">
                <a:solidFill>
                  <a:srgbClr val="911011"/>
                </a:solidFill>
              </a:rPr>
              <a:t>dose</a:t>
            </a:r>
            <a:r>
              <a:rPr lang="en-US" u="sng" dirty="0"/>
              <a:t>. </a:t>
            </a:r>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8830998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R.6.6</a:t>
            </a:r>
            <a:r>
              <a:rPr lang="en-US" dirty="0"/>
              <a:t>. We recommend </a:t>
            </a:r>
            <a:r>
              <a:rPr lang="en-US" b="1" dirty="0">
                <a:solidFill>
                  <a:srgbClr val="911011"/>
                </a:solidFill>
              </a:rPr>
              <a:t>not to measure GH and IGF-I </a:t>
            </a:r>
            <a:r>
              <a:rPr lang="en-US" dirty="0"/>
              <a:t>during pregnancy.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19005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 and </a:t>
            </a:r>
            <a:r>
              <a:rPr lang="en-US" dirty="0"/>
              <a:t>IGF-I</a:t>
            </a:r>
          </a:p>
        </p:txBody>
      </p:sp>
      <p:sp>
        <p:nvSpPr>
          <p:cNvPr id="4" name="Content Placeholder 3"/>
          <p:cNvSpPr>
            <a:spLocks noGrp="1"/>
          </p:cNvSpPr>
          <p:nvPr>
            <p:ph sz="half" idx="2"/>
          </p:nvPr>
        </p:nvSpPr>
        <p:spPr>
          <a:xfrm>
            <a:off x="1097280" y="1865067"/>
            <a:ext cx="10058400" cy="3531391"/>
          </a:xfrm>
        </p:spPr>
        <p:txBody>
          <a:bodyPr/>
          <a:lstStyle/>
          <a:p>
            <a:r>
              <a:rPr lang="en-US" dirty="0"/>
              <a:t>From </a:t>
            </a:r>
            <a:r>
              <a:rPr lang="en-US" u="sng" dirty="0"/>
              <a:t>gestational week 5</a:t>
            </a:r>
            <a:r>
              <a:rPr lang="en-US" dirty="0"/>
              <a:t>, the </a:t>
            </a:r>
            <a:r>
              <a:rPr lang="en-US" b="1" dirty="0"/>
              <a:t>placenta</a:t>
            </a:r>
            <a:r>
              <a:rPr lang="en-US" dirty="0"/>
              <a:t> produces increasing amounts of </a:t>
            </a:r>
            <a:r>
              <a:rPr lang="en-US" b="1" dirty="0" smtClean="0"/>
              <a:t>GH</a:t>
            </a:r>
            <a:r>
              <a:rPr lang="en-US" dirty="0" smtClean="0"/>
              <a:t>, </a:t>
            </a:r>
            <a:r>
              <a:rPr lang="en-US" dirty="0"/>
              <a:t>resulting in </a:t>
            </a:r>
            <a:r>
              <a:rPr lang="en-US" b="1" dirty="0">
                <a:solidFill>
                  <a:srgbClr val="911011"/>
                </a:solidFill>
              </a:rPr>
              <a:t>suppression of circulating pituitary GH </a:t>
            </a:r>
            <a:r>
              <a:rPr lang="en-US" dirty="0"/>
              <a:t>to </a:t>
            </a:r>
            <a:r>
              <a:rPr lang="en-US" u="sng" dirty="0"/>
              <a:t>undetectable levels after gestational week </a:t>
            </a:r>
            <a:r>
              <a:rPr lang="en-US" u="sng" dirty="0" smtClean="0"/>
              <a:t>24.</a:t>
            </a:r>
          </a:p>
          <a:p>
            <a:endParaRPr lang="en-US" u="sng" dirty="0" smtClean="0"/>
          </a:p>
          <a:p>
            <a:r>
              <a:rPr lang="en-US" dirty="0" smtClean="0"/>
              <a:t>Serum </a:t>
            </a:r>
            <a:r>
              <a:rPr lang="en-US" dirty="0"/>
              <a:t>insulin-like growth factor-I </a:t>
            </a:r>
            <a:r>
              <a:rPr lang="en-US" b="1" dirty="0"/>
              <a:t>(IGF-I) </a:t>
            </a:r>
            <a:r>
              <a:rPr lang="en-US" dirty="0"/>
              <a:t>levels </a:t>
            </a:r>
            <a:r>
              <a:rPr lang="en-US" b="1" dirty="0"/>
              <a:t>increase</a:t>
            </a:r>
            <a:r>
              <a:rPr lang="en-US" dirty="0"/>
              <a:t> </a:t>
            </a:r>
            <a:r>
              <a:rPr lang="en-US" dirty="0" smtClean="0"/>
              <a:t>significantly </a:t>
            </a:r>
            <a:r>
              <a:rPr lang="en-US" dirty="0"/>
              <a:t>above the age- </a:t>
            </a:r>
            <a:r>
              <a:rPr lang="en-US" dirty="0" smtClean="0"/>
              <a:t>specific </a:t>
            </a:r>
            <a:r>
              <a:rPr lang="en-US" dirty="0"/>
              <a:t>reference range for non-pregnant </a:t>
            </a:r>
            <a:r>
              <a:rPr lang="en-US" dirty="0" smtClean="0"/>
              <a:t>women.</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55000" lnSpcReduction="20000"/>
          </a:bodyPr>
          <a:lstStyle/>
          <a:p>
            <a:r>
              <a:rPr lang="en-US" dirty="0" err="1"/>
              <a:t>Freemark</a:t>
            </a:r>
            <a:r>
              <a:rPr lang="en-US" dirty="0"/>
              <a:t> M. Placental hormones and the control of fetal growth. </a:t>
            </a:r>
            <a:r>
              <a:rPr lang="en-US" i="1" dirty="0"/>
              <a:t>Journal of Clinical Endocrinology and Metabolism </a:t>
            </a:r>
            <a:r>
              <a:rPr lang="en-US" dirty="0"/>
              <a:t>2010 </a:t>
            </a:r>
            <a:r>
              <a:rPr lang="en-US" b="1" dirty="0"/>
              <a:t>95 </a:t>
            </a:r>
            <a:r>
              <a:rPr lang="en-US" dirty="0"/>
              <a:t>2054–2057. (https://</a:t>
            </a:r>
            <a:r>
              <a:rPr lang="en-US" dirty="0" err="1"/>
              <a:t>doi.org</a:t>
            </a:r>
            <a:r>
              <a:rPr lang="en-US" dirty="0"/>
              <a:t>/10.1210/jc.2010-0517) </a:t>
            </a:r>
          </a:p>
          <a:p>
            <a:r>
              <a:rPr lang="en-US" dirty="0"/>
              <a:t> </a:t>
            </a:r>
            <a:r>
              <a:rPr lang="en-US" dirty="0" err="1"/>
              <a:t>Asvold</a:t>
            </a:r>
            <a:r>
              <a:rPr lang="en-US" dirty="0"/>
              <a:t> BO, </a:t>
            </a:r>
            <a:r>
              <a:rPr lang="en-US" dirty="0" err="1"/>
              <a:t>Eskild</a:t>
            </a:r>
            <a:r>
              <a:rPr lang="en-US" dirty="0"/>
              <a:t> A, </a:t>
            </a:r>
            <a:r>
              <a:rPr lang="en-US" dirty="0" err="1"/>
              <a:t>Jenum</a:t>
            </a:r>
            <a:r>
              <a:rPr lang="en-US" dirty="0"/>
              <a:t> PA &amp; </a:t>
            </a:r>
            <a:r>
              <a:rPr lang="en-US" dirty="0" err="1"/>
              <a:t>Vatten</a:t>
            </a:r>
            <a:r>
              <a:rPr lang="en-US" dirty="0"/>
              <a:t> LJ. Maternal concentrations of insulin-like growth factor I and insulin-like growth factor binding protein 1 during pregnancy and birth weight of o spring. </a:t>
            </a:r>
            <a:r>
              <a:rPr lang="en-US" i="1" dirty="0"/>
              <a:t>American Journal of Epidemiology </a:t>
            </a:r>
            <a:r>
              <a:rPr lang="en-US" dirty="0"/>
              <a:t>2011 </a:t>
            </a:r>
            <a:r>
              <a:rPr lang="en-US" b="1" dirty="0"/>
              <a:t>174 </a:t>
            </a:r>
            <a:r>
              <a:rPr lang="en-US" dirty="0"/>
              <a:t>129–135. (https://</a:t>
            </a:r>
            <a:r>
              <a:rPr lang="en-US" dirty="0" err="1"/>
              <a:t>doi.org</a:t>
            </a:r>
            <a:r>
              <a:rPr lang="en-US" dirty="0"/>
              <a:t>/10.1093/</a:t>
            </a:r>
            <a:r>
              <a:rPr lang="en-US" dirty="0" err="1"/>
              <a:t>aje</a:t>
            </a:r>
            <a:r>
              <a:rPr lang="en-US" dirty="0"/>
              <a:t>/kwr067) </a:t>
            </a:r>
          </a:p>
        </p:txBody>
      </p:sp>
    </p:spTree>
    <p:extLst>
      <p:ext uri="{BB962C8B-B14F-4D97-AF65-F5344CB8AC3E}">
        <p14:creationId xmlns:p14="http://schemas.microsoft.com/office/powerpoint/2010/main" val="65832771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2204183"/>
            <a:ext cx="10058400" cy="3531391"/>
          </a:xfrm>
        </p:spPr>
        <p:txBody>
          <a:bodyPr>
            <a:normAutofit fontScale="92500"/>
          </a:bodyPr>
          <a:lstStyle/>
          <a:p>
            <a:r>
              <a:rPr lang="en-US" dirty="0" smtClean="0"/>
              <a:t>During </a:t>
            </a:r>
            <a:r>
              <a:rPr lang="en-US" dirty="0"/>
              <a:t>normal pregnancy, the </a:t>
            </a:r>
            <a:r>
              <a:rPr lang="en-US" b="1" u="sng" dirty="0"/>
              <a:t>placenta produces a GH variant </a:t>
            </a:r>
            <a:r>
              <a:rPr lang="en-US" dirty="0"/>
              <a:t>(</a:t>
            </a:r>
            <a:r>
              <a:rPr lang="en-US" dirty="0" err="1"/>
              <a:t>hPGH</a:t>
            </a:r>
            <a:r>
              <a:rPr lang="en-US" dirty="0" smtClean="0"/>
              <a:t>), </a:t>
            </a:r>
            <a:r>
              <a:rPr lang="en-US" dirty="0"/>
              <a:t>which cross-reacts with pituitary GH in most immunoassays </a:t>
            </a:r>
            <a:r>
              <a:rPr lang="en-US" dirty="0" smtClean="0"/>
              <a:t>.</a:t>
            </a:r>
          </a:p>
          <a:p>
            <a:r>
              <a:rPr lang="en-US" dirty="0" smtClean="0"/>
              <a:t>During </a:t>
            </a:r>
            <a:r>
              <a:rPr lang="en-US" dirty="0"/>
              <a:t>the </a:t>
            </a:r>
            <a:r>
              <a:rPr lang="en-US" dirty="0">
                <a:solidFill>
                  <a:srgbClr val="911011"/>
                </a:solidFill>
              </a:rPr>
              <a:t>first trimester </a:t>
            </a:r>
            <a:r>
              <a:rPr lang="en-US" dirty="0"/>
              <a:t>of normal pregnancy, </a:t>
            </a:r>
            <a:r>
              <a:rPr lang="en-US" b="1" u="sng" dirty="0"/>
              <a:t>maternal IGF-I </a:t>
            </a:r>
            <a:r>
              <a:rPr lang="en-US" dirty="0"/>
              <a:t>levels </a:t>
            </a:r>
            <a:r>
              <a:rPr lang="en-US" b="1" u="sng" dirty="0"/>
              <a:t>decrease by about 30% </a:t>
            </a:r>
            <a:r>
              <a:rPr lang="en-US" dirty="0" smtClean="0"/>
              <a:t>and </a:t>
            </a:r>
            <a:r>
              <a:rPr lang="en-US" dirty="0"/>
              <a:t>thereafter may increase to reach a peak at </a:t>
            </a:r>
            <a:r>
              <a:rPr lang="en-US" b="1" u="sng" dirty="0">
                <a:solidFill>
                  <a:srgbClr val="00B050"/>
                </a:solidFill>
              </a:rPr>
              <a:t>37 weeks of gestation </a:t>
            </a:r>
            <a:r>
              <a:rPr lang="en-US" dirty="0"/>
              <a:t>that is </a:t>
            </a:r>
            <a:r>
              <a:rPr lang="en-US" b="1" u="sng" dirty="0">
                <a:solidFill>
                  <a:srgbClr val="00B050"/>
                </a:solidFill>
              </a:rPr>
              <a:t>two-fold elevated </a:t>
            </a:r>
            <a:r>
              <a:rPr lang="en-US" dirty="0"/>
              <a:t>as compared to the pre-pregnancy </a:t>
            </a:r>
            <a:r>
              <a:rPr lang="en-US" dirty="0" smtClean="0"/>
              <a:t>level; </a:t>
            </a:r>
            <a:r>
              <a:rPr lang="en-US" dirty="0"/>
              <a:t>in some cases, this peak is not </a:t>
            </a:r>
            <a:r>
              <a:rPr lang="en-US" dirty="0" smtClean="0"/>
              <a:t>observed.</a:t>
            </a:r>
          </a:p>
          <a:p>
            <a:r>
              <a:rPr lang="en-US" dirty="0" smtClean="0"/>
              <a:t>Taken </a:t>
            </a:r>
            <a:r>
              <a:rPr lang="en-US" dirty="0"/>
              <a:t>together, measurements of serum GH and IGF-I levels do not provide useful clinical information and are therefore not </a:t>
            </a:r>
            <a:r>
              <a:rPr lang="en-US" dirty="0" smtClean="0"/>
              <a:t>recommended.</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a:t>Williams textbook of endocrinology, 14</a:t>
            </a:r>
            <a:r>
              <a:rPr lang="en-US" baseline="30000" dirty="0"/>
              <a:t>th</a:t>
            </a:r>
            <a:r>
              <a:rPr lang="en-US" dirty="0"/>
              <a:t> edition, chapter 22, endocrine changes In </a:t>
            </a:r>
            <a:r>
              <a:rPr lang="en-US" dirty="0" smtClean="0"/>
              <a:t>pregnancy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772" y="1"/>
            <a:ext cx="3279228" cy="2204182"/>
          </a:xfrm>
          <a:prstGeom prst="rect">
            <a:avLst/>
          </a:prstGeom>
        </p:spPr>
      </p:pic>
    </p:spTree>
    <p:extLst>
      <p:ext uri="{BB962C8B-B14F-4D97-AF65-F5344CB8AC3E}">
        <p14:creationId xmlns:p14="http://schemas.microsoft.com/office/powerpoint/2010/main" val="9551006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R.6.7</a:t>
            </a:r>
            <a:r>
              <a:rPr lang="en-US" dirty="0"/>
              <a:t>. We suggest that for pregnant women with </a:t>
            </a:r>
            <a:r>
              <a:rPr lang="en-US" b="1" u="sng" dirty="0"/>
              <a:t>large adenomas</a:t>
            </a:r>
            <a:r>
              <a:rPr lang="en-US" dirty="0"/>
              <a:t>, or adenomas </a:t>
            </a:r>
            <a:r>
              <a:rPr lang="en-US" b="1" u="sng" dirty="0"/>
              <a:t>close to the optic chiasm</a:t>
            </a:r>
            <a:r>
              <a:rPr lang="en-US" dirty="0"/>
              <a:t>, </a:t>
            </a:r>
            <a:r>
              <a:rPr lang="en-US" dirty="0">
                <a:solidFill>
                  <a:srgbClr val="911011"/>
                </a:solidFill>
              </a:rPr>
              <a:t>regular neuro-ophthalmologic </a:t>
            </a:r>
            <a:r>
              <a:rPr lang="en-US" dirty="0"/>
              <a:t>and, </a:t>
            </a:r>
            <a:r>
              <a:rPr lang="en-US" dirty="0">
                <a:solidFill>
                  <a:srgbClr val="911011"/>
                </a:solidFill>
              </a:rPr>
              <a:t>if necessary, pituitary MRI </a:t>
            </a:r>
            <a:r>
              <a:rPr lang="en-US" dirty="0"/>
              <a:t>examination be performed. </a:t>
            </a:r>
            <a:endParaRPr lang="en-US" dirty="0" smtClean="0"/>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1002532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It </a:t>
            </a:r>
            <a:r>
              <a:rPr lang="en-US" dirty="0"/>
              <a:t>is unclear if </a:t>
            </a:r>
            <a:r>
              <a:rPr lang="en-US" b="1" dirty="0"/>
              <a:t>pregnancy</a:t>
            </a:r>
            <a:r>
              <a:rPr lang="en-US" dirty="0"/>
              <a:t> may trigger the growth of a pre-existing GH-secreting pituitary adenoma, but </a:t>
            </a:r>
            <a:r>
              <a:rPr lang="en-US" b="1" dirty="0"/>
              <a:t>discontinuation of somatostatin analogue</a:t>
            </a:r>
            <a:r>
              <a:rPr lang="en-US" dirty="0"/>
              <a:t> treatment may allow </a:t>
            </a:r>
            <a:r>
              <a:rPr lang="en-US" b="1" dirty="0">
                <a:solidFill>
                  <a:srgbClr val="911011"/>
                </a:solidFill>
              </a:rPr>
              <a:t>regrowth of the </a:t>
            </a:r>
            <a:r>
              <a:rPr lang="en-US" b="1" dirty="0" smtClean="0">
                <a:solidFill>
                  <a:srgbClr val="911011"/>
                </a:solidFill>
              </a:rPr>
              <a:t>tumour.</a:t>
            </a:r>
          </a:p>
          <a:p>
            <a:r>
              <a:rPr lang="en-US" b="1" dirty="0" smtClean="0">
                <a:solidFill>
                  <a:srgbClr val="911011"/>
                </a:solidFill>
              </a:rPr>
              <a:t>symptomatic </a:t>
            </a:r>
            <a:r>
              <a:rPr lang="en-US" b="1" dirty="0">
                <a:solidFill>
                  <a:srgbClr val="911011"/>
                </a:solidFill>
              </a:rPr>
              <a:t>tumour growth </a:t>
            </a:r>
            <a:r>
              <a:rPr lang="en-US" dirty="0"/>
              <a:t>during pregnancy in acromegaly is seen in </a:t>
            </a:r>
            <a:r>
              <a:rPr lang="en-US" b="1" dirty="0">
                <a:solidFill>
                  <a:srgbClr val="911011"/>
                </a:solidFill>
              </a:rPr>
              <a:t>7.0% of patients </a:t>
            </a:r>
            <a:r>
              <a:rPr lang="en-US" dirty="0"/>
              <a:t>(95% CI: 3.3–12.9</a:t>
            </a:r>
            <a:r>
              <a:rPr lang="en-US" dirty="0" smtClean="0"/>
              <a:t>%).</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a:t> </a:t>
            </a:r>
            <a:r>
              <a:rPr lang="en-US" dirty="0" err="1"/>
              <a:t>Kasuki</a:t>
            </a:r>
            <a:r>
              <a:rPr lang="en-US" dirty="0"/>
              <a:t> L, </a:t>
            </a:r>
            <a:r>
              <a:rPr lang="en-US" dirty="0" err="1"/>
              <a:t>Neto</a:t>
            </a:r>
            <a:r>
              <a:rPr lang="en-US" dirty="0"/>
              <a:t> LV, </a:t>
            </a:r>
            <a:r>
              <a:rPr lang="en-US" dirty="0" err="1"/>
              <a:t>Takiya</a:t>
            </a:r>
            <a:r>
              <a:rPr lang="en-US" dirty="0"/>
              <a:t> CM &amp; Gadelha MR. Growth of an aggressive tumor during pregnancy in an acromegalic patient. </a:t>
            </a:r>
            <a:r>
              <a:rPr lang="en-US" i="1" dirty="0"/>
              <a:t>Endocrine Journal </a:t>
            </a:r>
            <a:r>
              <a:rPr lang="en-US" dirty="0"/>
              <a:t>2012 </a:t>
            </a:r>
            <a:r>
              <a:rPr lang="en-US" b="1" dirty="0"/>
              <a:t>59 </a:t>
            </a:r>
            <a:r>
              <a:rPr lang="en-US" dirty="0"/>
              <a:t>313–319 </a:t>
            </a:r>
          </a:p>
        </p:txBody>
      </p:sp>
    </p:spTree>
    <p:extLst>
      <p:ext uri="{BB962C8B-B14F-4D97-AF65-F5344CB8AC3E}">
        <p14:creationId xmlns:p14="http://schemas.microsoft.com/office/powerpoint/2010/main" val="173774842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r>
              <a:rPr lang="en-US" dirty="0"/>
              <a:t/>
            </a:r>
            <a:br>
              <a:rPr lang="en-US" dirty="0"/>
            </a:b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Development </a:t>
            </a:r>
            <a:r>
              <a:rPr lang="en-US" dirty="0"/>
              <a:t>of </a:t>
            </a:r>
            <a:r>
              <a:rPr lang="en-US" b="1" dirty="0">
                <a:solidFill>
                  <a:srgbClr val="911011"/>
                </a:solidFill>
              </a:rPr>
              <a:t>visual field defects </a:t>
            </a:r>
            <a:r>
              <a:rPr lang="en-US" dirty="0"/>
              <a:t>during pregnancy is </a:t>
            </a:r>
            <a:r>
              <a:rPr lang="en-US" b="1" dirty="0" smtClean="0"/>
              <a:t>rare</a:t>
            </a:r>
            <a:r>
              <a:rPr lang="en-US" dirty="0" smtClean="0"/>
              <a:t>.</a:t>
            </a:r>
          </a:p>
          <a:p>
            <a:r>
              <a:rPr lang="en-US" b="1" dirty="0" smtClean="0">
                <a:solidFill>
                  <a:srgbClr val="911011"/>
                </a:solidFill>
              </a:rPr>
              <a:t>headache</a:t>
            </a:r>
            <a:r>
              <a:rPr lang="en-US" dirty="0" smtClean="0"/>
              <a:t> </a:t>
            </a:r>
            <a:r>
              <a:rPr lang="en-US" dirty="0"/>
              <a:t>is </a:t>
            </a:r>
            <a:r>
              <a:rPr lang="en-US" b="1" dirty="0"/>
              <a:t>more </a:t>
            </a:r>
            <a:r>
              <a:rPr lang="en-US" b="1" dirty="0" smtClean="0"/>
              <a:t>frequent.</a:t>
            </a:r>
            <a:endParaRPr lang="en-US" dirty="0" smtClean="0"/>
          </a:p>
          <a:p>
            <a:r>
              <a:rPr lang="en-US" dirty="0" smtClean="0"/>
              <a:t> </a:t>
            </a:r>
            <a:r>
              <a:rPr lang="en-US" dirty="0"/>
              <a:t>Surveillance with </a:t>
            </a:r>
            <a:r>
              <a:rPr lang="en-US" u="sng" dirty="0" err="1"/>
              <a:t>neuroophthalmological</a:t>
            </a:r>
            <a:r>
              <a:rPr lang="en-US" u="sng" dirty="0"/>
              <a:t> evaluation </a:t>
            </a:r>
            <a:r>
              <a:rPr lang="en-US" dirty="0"/>
              <a:t>and – in case of visual impairment – </a:t>
            </a:r>
            <a:r>
              <a:rPr lang="en-US" u="sng" dirty="0"/>
              <a:t>MRI without contrast </a:t>
            </a:r>
            <a:r>
              <a:rPr lang="en-US" dirty="0"/>
              <a:t>is indicated. </a:t>
            </a:r>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Jallad</a:t>
            </a:r>
            <a:r>
              <a:rPr lang="en-US" dirty="0"/>
              <a:t> RS, Shimon I, </a:t>
            </a:r>
            <a:r>
              <a:rPr lang="en-US" dirty="0" err="1"/>
              <a:t>Fraenkel</a:t>
            </a:r>
            <a:r>
              <a:rPr lang="en-US" dirty="0"/>
              <a:t> M, </a:t>
            </a:r>
            <a:r>
              <a:rPr lang="en-US" dirty="0" err="1"/>
              <a:t>Medvedovsky</a:t>
            </a:r>
            <a:r>
              <a:rPr lang="en-US" dirty="0"/>
              <a:t> V, </a:t>
            </a:r>
            <a:r>
              <a:rPr lang="en-US" dirty="0" err="1"/>
              <a:t>Akirov</a:t>
            </a:r>
            <a:r>
              <a:rPr lang="en-US" dirty="0"/>
              <a:t> A, Duarte FH &amp; Bronstein MD. Outcome of pregnancies in a large cohort of women with acromegaly. </a:t>
            </a:r>
            <a:r>
              <a:rPr lang="en-US" i="1" dirty="0"/>
              <a:t>Clinical Endocrinology </a:t>
            </a:r>
            <a:r>
              <a:rPr lang="en-US" dirty="0"/>
              <a:t>2018 </a:t>
            </a:r>
            <a:r>
              <a:rPr lang="en-US" b="1" dirty="0"/>
              <a:t>88 </a:t>
            </a:r>
            <a:r>
              <a:rPr lang="en-US" dirty="0"/>
              <a:t>896–907 </a:t>
            </a:r>
          </a:p>
        </p:txBody>
      </p:sp>
    </p:spTree>
    <p:extLst>
      <p:ext uri="{BB962C8B-B14F-4D97-AF65-F5344CB8AC3E}">
        <p14:creationId xmlns:p14="http://schemas.microsoft.com/office/powerpoint/2010/main" val="16988684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R.6.8. </a:t>
            </a:r>
            <a:r>
              <a:rPr lang="en-US" dirty="0"/>
              <a:t>We suggest to consider </a:t>
            </a:r>
            <a:r>
              <a:rPr lang="en-US" b="1" dirty="0">
                <a:solidFill>
                  <a:srgbClr val="911011"/>
                </a:solidFill>
              </a:rPr>
              <a:t>starting or restarting medical treatment </a:t>
            </a:r>
            <a:r>
              <a:rPr lang="en-US" dirty="0"/>
              <a:t>for </a:t>
            </a:r>
            <a:r>
              <a:rPr lang="en-US" b="1" dirty="0"/>
              <a:t>tumour control </a:t>
            </a:r>
            <a:r>
              <a:rPr lang="en-US" dirty="0"/>
              <a:t>and </a:t>
            </a:r>
            <a:r>
              <a:rPr lang="en-US" b="1" dirty="0"/>
              <a:t>severe clinical symptoms </a:t>
            </a:r>
            <a:r>
              <a:rPr lang="en-US" dirty="0"/>
              <a:t>attributable to acromegaly (⊕◯◯◯)</a:t>
            </a:r>
            <a:r>
              <a:rPr lang="en-US" i="1" dirty="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7671123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smtClean="0">
                <a:solidFill>
                  <a:srgbClr val="911011"/>
                </a:solidFill>
              </a:rPr>
              <a:t>Medical </a:t>
            </a:r>
            <a:r>
              <a:rPr lang="en-US" b="1" dirty="0">
                <a:solidFill>
                  <a:srgbClr val="911011"/>
                </a:solidFill>
              </a:rPr>
              <a:t>treatment </a:t>
            </a:r>
            <a:r>
              <a:rPr lang="en-US" dirty="0">
                <a:solidFill>
                  <a:srgbClr val="911011"/>
                </a:solidFill>
              </a:rPr>
              <a:t>with octreotide or </a:t>
            </a:r>
            <a:r>
              <a:rPr lang="en-US" dirty="0" err="1">
                <a:solidFill>
                  <a:srgbClr val="911011"/>
                </a:solidFill>
              </a:rPr>
              <a:t>lanreotide</a:t>
            </a:r>
            <a:r>
              <a:rPr lang="en-US" dirty="0">
                <a:solidFill>
                  <a:srgbClr val="911011"/>
                </a:solidFill>
              </a:rPr>
              <a:t> </a:t>
            </a:r>
            <a:r>
              <a:rPr lang="en-US" dirty="0"/>
              <a:t>is suggested as first-line treatment in the event of </a:t>
            </a:r>
            <a:r>
              <a:rPr lang="en-US" b="1" dirty="0"/>
              <a:t>symptomatic tumour enlargement </a:t>
            </a:r>
            <a:r>
              <a:rPr lang="en-US" dirty="0"/>
              <a:t>with </a:t>
            </a:r>
            <a:r>
              <a:rPr lang="en-US" b="1" dirty="0"/>
              <a:t>visual loss</a:t>
            </a:r>
            <a:r>
              <a:rPr lang="en-US" dirty="0"/>
              <a:t> or </a:t>
            </a:r>
            <a:r>
              <a:rPr lang="en-US" b="1" dirty="0"/>
              <a:t>neurological complications</a:t>
            </a:r>
            <a:r>
              <a:rPr lang="en-US" dirty="0"/>
              <a:t>, even though </a:t>
            </a:r>
            <a:r>
              <a:rPr lang="en-US" b="1" dirty="0">
                <a:solidFill>
                  <a:srgbClr val="911011"/>
                </a:solidFill>
              </a:rPr>
              <a:t>surgery</a:t>
            </a:r>
            <a:r>
              <a:rPr lang="en-US" dirty="0"/>
              <a:t> in the </a:t>
            </a:r>
            <a:r>
              <a:rPr lang="en-US" u="sng" dirty="0"/>
              <a:t>second trimester</a:t>
            </a:r>
            <a:r>
              <a:rPr lang="en-US" dirty="0"/>
              <a:t>, in general, is considered </a:t>
            </a:r>
            <a:r>
              <a:rPr lang="en-US" dirty="0" smtClean="0"/>
              <a:t>safe.</a:t>
            </a:r>
          </a:p>
          <a:p>
            <a:endParaRPr lang="en-US" dirty="0"/>
          </a:p>
          <a:p>
            <a:r>
              <a:rPr lang="en-US" dirty="0" smtClean="0"/>
              <a:t>Medical </a:t>
            </a:r>
            <a:r>
              <a:rPr lang="en-US" b="1" dirty="0">
                <a:solidFill>
                  <a:srgbClr val="911011"/>
                </a:solidFill>
              </a:rPr>
              <a:t>treatment with DA </a:t>
            </a:r>
            <a:r>
              <a:rPr lang="en-US" dirty="0"/>
              <a:t>has also been used but is probably less </a:t>
            </a:r>
            <a:r>
              <a:rPr lang="en-US" dirty="0" smtClean="0"/>
              <a:t>effective.</a:t>
            </a:r>
          </a:p>
        </p:txBody>
      </p:sp>
      <p:sp>
        <p:nvSpPr>
          <p:cNvPr id="5" name="Text Placeholder 4"/>
          <p:cNvSpPr>
            <a:spLocks noGrp="1"/>
          </p:cNvSpPr>
          <p:nvPr>
            <p:ph type="body" sz="quarter" idx="3"/>
          </p:nvPr>
        </p:nvSpPr>
        <p:spPr>
          <a:xfrm>
            <a:off x="1097280" y="5527165"/>
            <a:ext cx="10058400" cy="736282"/>
          </a:xfrm>
        </p:spPr>
        <p:txBody>
          <a:bodyPr>
            <a:normAutofit fontScale="77500" lnSpcReduction="20000"/>
          </a:bodyPr>
          <a:lstStyle/>
          <a:p>
            <a:endParaRPr lang="en-US" dirty="0" smtClean="0"/>
          </a:p>
          <a:p>
            <a:r>
              <a:rPr lang="en-US" dirty="0" err="1" smtClean="0"/>
              <a:t>Rudelli</a:t>
            </a:r>
            <a:r>
              <a:rPr lang="en-US" dirty="0" smtClean="0"/>
              <a:t> </a:t>
            </a:r>
            <a:r>
              <a:rPr lang="en-US" dirty="0"/>
              <a:t>C &amp; Chanson P. Acromegaly and pregnancy: a retrospective multicenter study of 59 pregnancies in 46 women. </a:t>
            </a:r>
            <a:r>
              <a:rPr lang="en-US" i="1" dirty="0"/>
              <a:t>Journal of Clinical Endocrinology and Metabolism </a:t>
            </a:r>
            <a:r>
              <a:rPr lang="en-US" dirty="0"/>
              <a:t>2010 </a:t>
            </a:r>
            <a:r>
              <a:rPr lang="en-US" b="1" dirty="0"/>
              <a:t>95 </a:t>
            </a:r>
            <a:r>
              <a:rPr lang="en-US" dirty="0"/>
              <a:t>4680–4687. </a:t>
            </a:r>
          </a:p>
          <a:p>
            <a:endParaRPr lang="en-US" dirty="0"/>
          </a:p>
        </p:txBody>
      </p:sp>
    </p:spTree>
    <p:extLst>
      <p:ext uri="{BB962C8B-B14F-4D97-AF65-F5344CB8AC3E}">
        <p14:creationId xmlns:p14="http://schemas.microsoft.com/office/powerpoint/2010/main" val="20379613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The </a:t>
            </a:r>
            <a:r>
              <a:rPr lang="en-US" b="1" dirty="0">
                <a:solidFill>
                  <a:srgbClr val="00B050"/>
                </a:solidFill>
              </a:rPr>
              <a:t>duration of the treatment </a:t>
            </a:r>
            <a:r>
              <a:rPr lang="en-US" dirty="0"/>
              <a:t>depends on the </a:t>
            </a:r>
            <a:r>
              <a:rPr lang="en-US" b="1" dirty="0"/>
              <a:t>severity of symptoms </a:t>
            </a:r>
            <a:r>
              <a:rPr lang="en-US" dirty="0"/>
              <a:t>and some patients have been treated </a:t>
            </a:r>
            <a:r>
              <a:rPr lang="en-US" u="sng" dirty="0"/>
              <a:t>throughout</a:t>
            </a:r>
            <a:r>
              <a:rPr lang="en-US" dirty="0"/>
              <a:t> with </a:t>
            </a:r>
            <a:r>
              <a:rPr lang="en-US" u="sng" dirty="0"/>
              <a:t>dopamine agonists </a:t>
            </a:r>
            <a:r>
              <a:rPr lang="en-US" dirty="0"/>
              <a:t>or </a:t>
            </a:r>
            <a:r>
              <a:rPr lang="en-US" u="sng" dirty="0"/>
              <a:t>first-generation somatostatin </a:t>
            </a:r>
            <a:r>
              <a:rPr lang="en-US" u="sng" dirty="0" smtClean="0"/>
              <a:t>analogues.</a:t>
            </a:r>
          </a:p>
          <a:p>
            <a:endParaRPr lang="en-US" dirty="0" smtClean="0"/>
          </a:p>
          <a:p>
            <a:r>
              <a:rPr lang="en-US" dirty="0" smtClean="0"/>
              <a:t>Treatment </a:t>
            </a:r>
            <a:r>
              <a:rPr lang="en-US" dirty="0"/>
              <a:t>of </a:t>
            </a:r>
            <a:r>
              <a:rPr lang="en-US" b="1" dirty="0" err="1">
                <a:solidFill>
                  <a:srgbClr val="00B050"/>
                </a:solidFill>
              </a:rPr>
              <a:t>hyperglycaemia</a:t>
            </a:r>
            <a:r>
              <a:rPr lang="en-US" dirty="0"/>
              <a:t> and </a:t>
            </a:r>
            <a:r>
              <a:rPr lang="en-US" b="1" dirty="0">
                <a:solidFill>
                  <a:srgbClr val="00B050"/>
                </a:solidFill>
              </a:rPr>
              <a:t>hypertension</a:t>
            </a:r>
            <a:r>
              <a:rPr lang="en-US" dirty="0"/>
              <a:t> should follow general guidelines for pregnant </a:t>
            </a:r>
            <a:r>
              <a:rPr lang="en-US" dirty="0" smtClean="0"/>
              <a:t>women.</a:t>
            </a:r>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smtClean="0"/>
              <a:t>Rudelli</a:t>
            </a:r>
            <a:r>
              <a:rPr lang="en-US" dirty="0" smtClean="0"/>
              <a:t> </a:t>
            </a:r>
            <a:r>
              <a:rPr lang="en-US" dirty="0"/>
              <a:t>C &amp; Chanson P. Acromegaly and pregnancy: a retrospective multicenter study of 59 pregnancies in 46 women. </a:t>
            </a:r>
            <a:r>
              <a:rPr lang="en-US" i="1" dirty="0"/>
              <a:t>Journal of Clinical Endocrinology and Metabolism </a:t>
            </a:r>
            <a:r>
              <a:rPr lang="en-US" dirty="0"/>
              <a:t>2010 </a:t>
            </a:r>
            <a:r>
              <a:rPr lang="en-US" b="1" dirty="0"/>
              <a:t>95 </a:t>
            </a:r>
            <a:r>
              <a:rPr lang="en-US" dirty="0"/>
              <a:t>4680–4687. </a:t>
            </a:r>
          </a:p>
          <a:p>
            <a:endParaRPr lang="en-US" dirty="0"/>
          </a:p>
        </p:txBody>
      </p:sp>
    </p:spTree>
    <p:extLst>
      <p:ext uri="{BB962C8B-B14F-4D97-AF65-F5344CB8AC3E}">
        <p14:creationId xmlns:p14="http://schemas.microsoft.com/office/powerpoint/2010/main" val="3651488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R.6.9. </a:t>
            </a:r>
            <a:r>
              <a:rPr lang="en-US" dirty="0"/>
              <a:t>In acromegaly, breastfeeding is </a:t>
            </a:r>
            <a:r>
              <a:rPr lang="en-US" b="1" dirty="0"/>
              <a:t>feasible</a:t>
            </a:r>
            <a:r>
              <a:rPr lang="en-US" dirty="0"/>
              <a:t> and not contraindicated, but we recommend to take individual circumstances like </a:t>
            </a:r>
            <a:r>
              <a:rPr lang="en-US" dirty="0">
                <a:solidFill>
                  <a:srgbClr val="911011"/>
                </a:solidFill>
              </a:rPr>
              <a:t>drug use </a:t>
            </a:r>
            <a:r>
              <a:rPr lang="en-US" dirty="0"/>
              <a:t>and </a:t>
            </a:r>
            <a:r>
              <a:rPr lang="en-US" dirty="0">
                <a:solidFill>
                  <a:srgbClr val="911011"/>
                </a:solidFill>
              </a:rPr>
              <a:t>disease activity </a:t>
            </a:r>
            <a:r>
              <a:rPr lang="en-US" dirty="0"/>
              <a:t>into account. </a:t>
            </a:r>
            <a:endParaRPr lang="en-US" dirty="0" smtClean="0"/>
          </a:p>
          <a:p>
            <a:endParaRPr lang="en-US" dirty="0"/>
          </a:p>
          <a:p>
            <a:r>
              <a:rPr lang="en-US" dirty="0"/>
              <a:t>As a safety principle, somatostatin analogues and </a:t>
            </a:r>
            <a:r>
              <a:rPr lang="en-US" dirty="0" err="1"/>
              <a:t>pegvisomant</a:t>
            </a:r>
            <a:r>
              <a:rPr lang="en-US" dirty="0"/>
              <a:t> should be avoided in nursing mothers.</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5134377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R.6.10</a:t>
            </a:r>
            <a:r>
              <a:rPr lang="en-US" dirty="0"/>
              <a:t>. We recommend </a:t>
            </a:r>
            <a:r>
              <a:rPr lang="en-US" b="1" dirty="0">
                <a:solidFill>
                  <a:srgbClr val="911011"/>
                </a:solidFill>
              </a:rPr>
              <a:t>reassessing</a:t>
            </a:r>
            <a:r>
              <a:rPr lang="en-US" dirty="0"/>
              <a:t> disease activity </a:t>
            </a:r>
            <a:r>
              <a:rPr lang="en-US" dirty="0">
                <a:solidFill>
                  <a:srgbClr val="911011"/>
                </a:solidFill>
              </a:rPr>
              <a:t>after pregnancy</a:t>
            </a:r>
            <a:r>
              <a:rPr lang="en-US" dirty="0"/>
              <a:t>. </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5514281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a:t>
            </a:r>
            <a:endParaRPr lang="en-US" dirty="0"/>
          </a:p>
        </p:txBody>
      </p:sp>
      <p:sp>
        <p:nvSpPr>
          <p:cNvPr id="4" name="Content Placeholder 3"/>
          <p:cNvSpPr>
            <a:spLocks noGrp="1"/>
          </p:cNvSpPr>
          <p:nvPr>
            <p:ph sz="half" idx="2"/>
          </p:nvPr>
        </p:nvSpPr>
        <p:spPr>
          <a:xfrm>
            <a:off x="1097280" y="1737360"/>
            <a:ext cx="10058400" cy="3531391"/>
          </a:xfrm>
        </p:spPr>
        <p:txBody>
          <a:bodyPr>
            <a:normAutofit fontScale="92500" lnSpcReduction="10000"/>
          </a:bodyPr>
          <a:lstStyle/>
          <a:p>
            <a:endParaRPr lang="en-US" dirty="0"/>
          </a:p>
          <a:p>
            <a:r>
              <a:rPr lang="en-US" dirty="0"/>
              <a:t>Shortly after delivery, a rebound of disease activity is frequently observed </a:t>
            </a:r>
            <a:r>
              <a:rPr lang="en-US" dirty="0" smtClean="0"/>
              <a:t>, therefore</a:t>
            </a:r>
            <a:r>
              <a:rPr lang="en-US" dirty="0"/>
              <a:t>, </a:t>
            </a:r>
            <a:r>
              <a:rPr lang="en-US" b="1" dirty="0">
                <a:solidFill>
                  <a:srgbClr val="911011"/>
                </a:solidFill>
              </a:rPr>
              <a:t>early resumption of treatment </a:t>
            </a:r>
            <a:r>
              <a:rPr lang="en-US" dirty="0"/>
              <a:t>may be indicated. </a:t>
            </a:r>
            <a:endParaRPr lang="en-US" dirty="0" smtClean="0"/>
          </a:p>
          <a:p>
            <a:endParaRPr lang="en-US" dirty="0"/>
          </a:p>
          <a:p>
            <a:r>
              <a:rPr lang="en-US" dirty="0" smtClean="0"/>
              <a:t>A </a:t>
            </a:r>
            <a:r>
              <a:rPr lang="en-US" b="1" dirty="0">
                <a:solidFill>
                  <a:srgbClr val="911011"/>
                </a:solidFill>
              </a:rPr>
              <a:t>post- partum MRI </a:t>
            </a:r>
            <a:r>
              <a:rPr lang="en-US" dirty="0"/>
              <a:t>should be performed in most patients with a previously documented adenoma, timing depending on disease severity, and known remnant. </a:t>
            </a:r>
            <a:endParaRPr lang="en-US" dirty="0" smtClean="0"/>
          </a:p>
          <a:p>
            <a:r>
              <a:rPr lang="en-US" u="sng" dirty="0" smtClean="0"/>
              <a:t>Gadolinium</a:t>
            </a:r>
            <a:r>
              <a:rPr lang="en-US" dirty="0" smtClean="0"/>
              <a:t> </a:t>
            </a:r>
            <a:r>
              <a:rPr lang="en-US" dirty="0"/>
              <a:t>should </a:t>
            </a:r>
            <a:r>
              <a:rPr lang="en-US" u="sng" dirty="0"/>
              <a:t>not be used </a:t>
            </a:r>
            <a:r>
              <a:rPr lang="en-US" dirty="0"/>
              <a:t>if the mother is </a:t>
            </a:r>
            <a:r>
              <a:rPr lang="en-US" u="sng" dirty="0" smtClean="0"/>
              <a:t>breastfeeding</a:t>
            </a:r>
            <a:r>
              <a:rPr lang="en-US" dirty="0" smtClean="0"/>
              <a:t>.</a:t>
            </a:r>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smtClean="0"/>
              <a:t>Rudelli</a:t>
            </a:r>
            <a:r>
              <a:rPr lang="en-US" dirty="0" smtClean="0"/>
              <a:t> </a:t>
            </a:r>
            <a:r>
              <a:rPr lang="en-US" dirty="0"/>
              <a:t>C &amp; Chanson P. Acromegaly and pregnancy: a retrospective multicenter study of 59 pregnancies in 46 women. </a:t>
            </a:r>
            <a:r>
              <a:rPr lang="en-US" i="1" dirty="0"/>
              <a:t>Journal of Clinical Endocrinology and Metabolism </a:t>
            </a:r>
            <a:r>
              <a:rPr lang="en-US" dirty="0"/>
              <a:t>2010 </a:t>
            </a:r>
            <a:r>
              <a:rPr lang="en-US" b="1" dirty="0"/>
              <a:t>95 </a:t>
            </a:r>
            <a:r>
              <a:rPr lang="en-US" dirty="0"/>
              <a:t>4680–4687. </a:t>
            </a:r>
          </a:p>
          <a:p>
            <a:endParaRPr lang="en-US" dirty="0"/>
          </a:p>
        </p:txBody>
      </p:sp>
    </p:spTree>
    <p:extLst>
      <p:ext uri="{BB962C8B-B14F-4D97-AF65-F5344CB8AC3E}">
        <p14:creationId xmlns:p14="http://schemas.microsoft.com/office/powerpoint/2010/main" val="196876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81372" y="286603"/>
            <a:ext cx="9890215" cy="5001014"/>
          </a:xfrm>
        </p:spPr>
      </p:pic>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 </a:t>
            </a:r>
            <a:r>
              <a:rPr lang="en-US" dirty="0" err="1"/>
              <a:t>Karaca</a:t>
            </a:r>
            <a:r>
              <a:rPr lang="en-US" dirty="0"/>
              <a:t> Z, </a:t>
            </a:r>
            <a:r>
              <a:rPr lang="en-US" dirty="0" err="1"/>
              <a:t>Tanriverdi</a:t>
            </a:r>
            <a:r>
              <a:rPr lang="en-US" dirty="0"/>
              <a:t> F, </a:t>
            </a:r>
            <a:r>
              <a:rPr lang="en-US" dirty="0" err="1"/>
              <a:t>Unluhizarci</a:t>
            </a:r>
            <a:r>
              <a:rPr lang="en-US" dirty="0"/>
              <a:t> K &amp; </a:t>
            </a:r>
            <a:r>
              <a:rPr lang="en-US" dirty="0" err="1"/>
              <a:t>Kelestimur</a:t>
            </a:r>
            <a:r>
              <a:rPr lang="en-US" dirty="0"/>
              <a:t> F. Pregnancy and pituitary disorders. </a:t>
            </a:r>
            <a:r>
              <a:rPr lang="en-US" i="1" dirty="0"/>
              <a:t>European Journal of Endocrinology </a:t>
            </a:r>
            <a:r>
              <a:rPr lang="en-US" dirty="0"/>
              <a:t>2010 </a:t>
            </a:r>
            <a:r>
              <a:rPr lang="en-US" b="1" dirty="0"/>
              <a:t>162 </a:t>
            </a:r>
            <a:r>
              <a:rPr lang="en-US" dirty="0"/>
              <a:t>453–475. (https://</a:t>
            </a:r>
            <a:r>
              <a:rPr lang="en-US" dirty="0" err="1"/>
              <a:t>doi.org</a:t>
            </a:r>
            <a:r>
              <a:rPr lang="en-US"/>
              <a:t>/10.1530/EJE-09-0923) </a:t>
            </a:r>
          </a:p>
        </p:txBody>
      </p:sp>
    </p:spTree>
    <p:extLst>
      <p:ext uri="{BB962C8B-B14F-4D97-AF65-F5344CB8AC3E}">
        <p14:creationId xmlns:p14="http://schemas.microsoft.com/office/powerpoint/2010/main" val="20773037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Glezer</a:t>
            </a:r>
            <a:r>
              <a:rPr lang="en-US" dirty="0"/>
              <a:t> A, </a:t>
            </a:r>
            <a:r>
              <a:rPr lang="en-US" dirty="0" err="1"/>
              <a:t>Jallad</a:t>
            </a:r>
            <a:r>
              <a:rPr lang="en-US" dirty="0"/>
              <a:t> RS, Machado MC, </a:t>
            </a:r>
            <a:r>
              <a:rPr lang="en-US" dirty="0" err="1"/>
              <a:t>Fragoso</a:t>
            </a:r>
            <a:r>
              <a:rPr lang="en-US" dirty="0"/>
              <a:t> MCBV, Bronstein MD, Management of pituitary tumors during pregnancy and lactation, Current Opinion in Endocrine and Metabolic Research (2018), doi: 10.1016/j.coemr.2018.02.002. </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56791" y="506896"/>
            <a:ext cx="8030061" cy="4723564"/>
          </a:xfrm>
        </p:spPr>
      </p:pic>
    </p:spTree>
    <p:extLst>
      <p:ext uri="{BB962C8B-B14F-4D97-AF65-F5344CB8AC3E}">
        <p14:creationId xmlns:p14="http://schemas.microsoft.com/office/powerpoint/2010/main" val="8609317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262" y="2170821"/>
            <a:ext cx="10058400" cy="1450757"/>
          </a:xfrm>
        </p:spPr>
        <p:txBody>
          <a:bodyPr/>
          <a:lstStyle/>
          <a:p>
            <a:r>
              <a:rPr lang="en-US" b="1" dirty="0" smtClean="0"/>
              <a:t>Cushing’s </a:t>
            </a:r>
            <a:r>
              <a:rPr lang="en-US" b="1" dirty="0"/>
              <a:t>disease </a:t>
            </a:r>
            <a:endParaRPr lang="en-US" dirty="0"/>
          </a:p>
        </p:txBody>
      </p:sp>
      <p:sp>
        <p:nvSpPr>
          <p:cNvPr id="4" name="Content Placeholder 3"/>
          <p:cNvSpPr>
            <a:spLocks noGrp="1"/>
          </p:cNvSpPr>
          <p:nvPr>
            <p:ph sz="half" idx="2"/>
          </p:nvPr>
        </p:nvSpPr>
        <p:spPr>
          <a:xfrm>
            <a:off x="1097280" y="4128655"/>
            <a:ext cx="10058400" cy="1267803"/>
          </a:xfrm>
        </p:spPr>
        <p:txBody>
          <a:bodyPr>
            <a:normAutofit/>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endParaRPr lang="en-US" dirty="0"/>
          </a:p>
        </p:txBody>
      </p:sp>
    </p:spTree>
    <p:extLst>
      <p:ext uri="{BB962C8B-B14F-4D97-AF65-F5344CB8AC3E}">
        <p14:creationId xmlns:p14="http://schemas.microsoft.com/office/powerpoint/2010/main" val="1067272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Cushing’s </a:t>
            </a:r>
            <a:r>
              <a:rPr lang="en-US" b="1" dirty="0"/>
              <a:t>disease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err="1" smtClean="0"/>
              <a:t>Hypercortisolism</a:t>
            </a:r>
            <a:r>
              <a:rPr lang="en-US" dirty="0" smtClean="0"/>
              <a:t> </a:t>
            </a:r>
            <a:r>
              <a:rPr lang="en-US" dirty="0"/>
              <a:t>leads to </a:t>
            </a:r>
            <a:r>
              <a:rPr lang="en-US" b="1" dirty="0"/>
              <a:t>hypogonadism and infertility</a:t>
            </a:r>
            <a:r>
              <a:rPr lang="en-US" dirty="0"/>
              <a:t>; thus, </a:t>
            </a:r>
            <a:r>
              <a:rPr lang="en-US" b="1" dirty="0"/>
              <a:t>pregnancy in CD is very rare</a:t>
            </a:r>
            <a:r>
              <a:rPr lang="en-US" dirty="0"/>
              <a:t>. </a:t>
            </a:r>
            <a:endParaRPr lang="en-US" dirty="0" smtClean="0"/>
          </a:p>
          <a:p>
            <a:r>
              <a:rPr lang="en-US" dirty="0" smtClean="0"/>
              <a:t>When </a:t>
            </a:r>
            <a:r>
              <a:rPr lang="en-US" dirty="0"/>
              <a:t>women with CS do become </a:t>
            </a:r>
            <a:r>
              <a:rPr lang="en-US" u="sng" dirty="0"/>
              <a:t>pregnant</a:t>
            </a:r>
            <a:r>
              <a:rPr lang="en-US" dirty="0"/>
              <a:t>, it is most often of </a:t>
            </a:r>
            <a:r>
              <a:rPr lang="en-US" b="1" dirty="0">
                <a:solidFill>
                  <a:srgbClr val="911011"/>
                </a:solidFill>
              </a:rPr>
              <a:t>adrenal origin (60% of </a:t>
            </a:r>
            <a:r>
              <a:rPr lang="en-US" b="1" dirty="0" smtClean="0">
                <a:solidFill>
                  <a:srgbClr val="911011"/>
                </a:solidFill>
              </a:rPr>
              <a:t>cases</a:t>
            </a:r>
            <a:r>
              <a:rPr lang="en-US" dirty="0" smtClean="0"/>
              <a:t>).</a:t>
            </a:r>
          </a:p>
          <a:p>
            <a:r>
              <a:rPr lang="en-US" dirty="0" smtClean="0"/>
              <a:t>This </a:t>
            </a:r>
            <a:r>
              <a:rPr lang="en-US" dirty="0"/>
              <a:t>is in contrast to </a:t>
            </a:r>
            <a:r>
              <a:rPr lang="en-US" u="sng" dirty="0"/>
              <a:t>non-pregnant women</a:t>
            </a:r>
            <a:r>
              <a:rPr lang="en-US" dirty="0"/>
              <a:t>, where </a:t>
            </a:r>
            <a:r>
              <a:rPr lang="en-US" b="1" dirty="0">
                <a:solidFill>
                  <a:srgbClr val="911011"/>
                </a:solidFill>
              </a:rPr>
              <a:t>CD is responsible for 70% of the cases</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Caimari F, </a:t>
            </a:r>
            <a:r>
              <a:rPr lang="en-US" dirty="0" err="1"/>
              <a:t>Valassi</a:t>
            </a:r>
            <a:r>
              <a:rPr lang="en-US" dirty="0"/>
              <a:t> E, </a:t>
            </a:r>
            <a:r>
              <a:rPr lang="en-US" dirty="0" err="1"/>
              <a:t>Garbayo</a:t>
            </a:r>
            <a:r>
              <a:rPr lang="en-US" dirty="0"/>
              <a:t> P, </a:t>
            </a:r>
            <a:r>
              <a:rPr lang="en-US" dirty="0" err="1"/>
              <a:t>Ste</a:t>
            </a:r>
            <a:r>
              <a:rPr lang="en-US" dirty="0"/>
              <a:t> </a:t>
            </a:r>
            <a:r>
              <a:rPr lang="en-US" dirty="0" err="1"/>
              <a:t>ensen</a:t>
            </a:r>
            <a:r>
              <a:rPr lang="en-US" dirty="0"/>
              <a:t> C, Santos A, </a:t>
            </a:r>
            <a:r>
              <a:rPr lang="en-US" dirty="0" err="1"/>
              <a:t>Corcoy</a:t>
            </a:r>
            <a:r>
              <a:rPr lang="en-US" dirty="0"/>
              <a:t> R &amp; Webb SM. Cushing’s syndrome and pregnancy outcomes: a systematic review of published cases. </a:t>
            </a:r>
            <a:r>
              <a:rPr lang="en-US" i="1" dirty="0"/>
              <a:t>Endocrine </a:t>
            </a:r>
            <a:r>
              <a:rPr lang="en-US" dirty="0"/>
              <a:t>2017 </a:t>
            </a:r>
            <a:r>
              <a:rPr lang="en-US" b="1" dirty="0"/>
              <a:t>55 </a:t>
            </a:r>
            <a:r>
              <a:rPr lang="en-US" dirty="0"/>
              <a:t>555–563. (https://doi. org/10.1007/s12020-016-1117-0) </a:t>
            </a:r>
          </a:p>
        </p:txBody>
      </p:sp>
    </p:spTree>
    <p:extLst>
      <p:ext uri="{BB962C8B-B14F-4D97-AF65-F5344CB8AC3E}">
        <p14:creationId xmlns:p14="http://schemas.microsoft.com/office/powerpoint/2010/main" val="15767358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1966" y="633249"/>
            <a:ext cx="9863714" cy="4810539"/>
          </a:xfrm>
        </p:spPr>
      </p:pic>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Glezer</a:t>
            </a:r>
            <a:r>
              <a:rPr lang="en-US" dirty="0"/>
              <a:t> A, </a:t>
            </a:r>
            <a:r>
              <a:rPr lang="en-US" dirty="0" err="1"/>
              <a:t>Jallad</a:t>
            </a:r>
            <a:r>
              <a:rPr lang="en-US" dirty="0"/>
              <a:t> RS, Machado MC, </a:t>
            </a:r>
            <a:r>
              <a:rPr lang="en-US" dirty="0" err="1"/>
              <a:t>Fragoso</a:t>
            </a:r>
            <a:r>
              <a:rPr lang="en-US" dirty="0"/>
              <a:t> MCBV, Bronstein MD, Management of pituitary tumors during pregnancy and lactation, Current Opinion in Endocrine and Metabolic Research (2018), doi: 10.1016/j.coemr.2018.02.002. </a:t>
            </a:r>
          </a:p>
        </p:txBody>
      </p:sp>
    </p:spTree>
    <p:extLst>
      <p:ext uri="{BB962C8B-B14F-4D97-AF65-F5344CB8AC3E}">
        <p14:creationId xmlns:p14="http://schemas.microsoft.com/office/powerpoint/2010/main" val="26644919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R.7.1</a:t>
            </a:r>
            <a:r>
              <a:rPr lang="en-US" dirty="0"/>
              <a:t>. We recommend that women with </a:t>
            </a:r>
            <a:r>
              <a:rPr lang="en-US" b="1" u="sng" dirty="0"/>
              <a:t>active</a:t>
            </a:r>
            <a:r>
              <a:rPr lang="en-US" dirty="0"/>
              <a:t> Cushing’s syndrome </a:t>
            </a:r>
            <a:r>
              <a:rPr lang="en-US" b="1" dirty="0">
                <a:solidFill>
                  <a:srgbClr val="911011"/>
                </a:solidFill>
              </a:rPr>
              <a:t>be advised not to get pregnant</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616566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a:bodyPr>
          <a:lstStyle/>
          <a:p>
            <a:r>
              <a:rPr lang="en-US" dirty="0" smtClean="0"/>
              <a:t>Pregnancy </a:t>
            </a:r>
            <a:r>
              <a:rPr lang="en-US" b="1" dirty="0">
                <a:solidFill>
                  <a:srgbClr val="911011"/>
                </a:solidFill>
              </a:rPr>
              <a:t>should be avoided </a:t>
            </a:r>
            <a:r>
              <a:rPr lang="en-US" dirty="0"/>
              <a:t>in the presence of Cushing’s syndrome of any </a:t>
            </a:r>
            <a:r>
              <a:rPr lang="en-US" dirty="0" err="1"/>
              <a:t>aetiology</a:t>
            </a:r>
            <a:r>
              <a:rPr lang="en-US" dirty="0"/>
              <a:t>, given the increased incidence of both maternal and foetal </a:t>
            </a:r>
            <a:r>
              <a:rPr lang="en-US" dirty="0" smtClean="0"/>
              <a:t>complications.</a:t>
            </a:r>
          </a:p>
          <a:p>
            <a:r>
              <a:rPr lang="en-US" dirty="0" smtClean="0"/>
              <a:t>Women </a:t>
            </a:r>
            <a:r>
              <a:rPr lang="en-US" dirty="0"/>
              <a:t>with active CS show a high incidence of </a:t>
            </a:r>
            <a:r>
              <a:rPr lang="en-US" b="1" u="sng" dirty="0"/>
              <a:t>pre-term deliveries</a:t>
            </a:r>
            <a:r>
              <a:rPr lang="en-US" dirty="0"/>
              <a:t>, probably due to more frequent </a:t>
            </a:r>
            <a:r>
              <a:rPr lang="en-US" b="1" u="sng" dirty="0"/>
              <a:t>complications during pregnancy </a:t>
            </a:r>
            <a:r>
              <a:rPr lang="en-US" dirty="0"/>
              <a:t>such as </a:t>
            </a:r>
            <a:r>
              <a:rPr lang="en-US" b="1" u="sng" dirty="0"/>
              <a:t>gestational diabetes mellitus</a:t>
            </a:r>
            <a:r>
              <a:rPr lang="en-US" dirty="0"/>
              <a:t>, </a:t>
            </a:r>
            <a:r>
              <a:rPr lang="en-US" b="1" u="sng" dirty="0"/>
              <a:t>hypertension</a:t>
            </a:r>
            <a:r>
              <a:rPr lang="en-US" dirty="0"/>
              <a:t> or </a:t>
            </a:r>
            <a:r>
              <a:rPr lang="en-US" b="1" u="sng" dirty="0" smtClean="0"/>
              <a:t>pre-eclampsia</a:t>
            </a:r>
            <a:r>
              <a:rPr lang="en-US" dirty="0"/>
              <a:t>.</a:t>
            </a:r>
            <a:endParaRPr lang="en-US" dirty="0" smtClean="0"/>
          </a:p>
          <a:p>
            <a:r>
              <a:rPr lang="en-US" dirty="0"/>
              <a:t>Women with active CS show a </a:t>
            </a:r>
            <a:r>
              <a:rPr lang="en-US" b="1" u="sng" dirty="0"/>
              <a:t>higher rate of Caesarean section </a:t>
            </a:r>
            <a:r>
              <a:rPr lang="en-US" dirty="0"/>
              <a:t>in comparison to cured CS (51.7% vs 21.9</a:t>
            </a:r>
            <a:r>
              <a:rPr lang="en-US" dirty="0" smtClean="0"/>
              <a:t>%).</a:t>
            </a:r>
            <a:endParaRPr lang="en-US" dirty="0"/>
          </a:p>
          <a:p>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Bronstein MD, Machado MC &amp; </a:t>
            </a:r>
            <a:r>
              <a:rPr lang="en-US" dirty="0" err="1"/>
              <a:t>Fragoso</a:t>
            </a:r>
            <a:r>
              <a:rPr lang="en-US" dirty="0"/>
              <a:t> MC. Management of endocrine disease: management of pregnant patients with Cushing’s syndrome. </a:t>
            </a:r>
            <a:r>
              <a:rPr lang="en-US" i="1" dirty="0"/>
              <a:t>European Journal of Endocrinology </a:t>
            </a:r>
            <a:r>
              <a:rPr lang="en-US" dirty="0"/>
              <a:t>2015 </a:t>
            </a:r>
            <a:r>
              <a:rPr lang="en-US" b="1" dirty="0"/>
              <a:t>173 </a:t>
            </a:r>
            <a:r>
              <a:rPr lang="en-US" dirty="0"/>
              <a:t>R85–R91. </a:t>
            </a:r>
          </a:p>
        </p:txBody>
      </p:sp>
    </p:spTree>
    <p:extLst>
      <p:ext uri="{BB962C8B-B14F-4D97-AF65-F5344CB8AC3E}">
        <p14:creationId xmlns:p14="http://schemas.microsoft.com/office/powerpoint/2010/main" val="133086064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foetal morbidities</a:t>
            </a:r>
            <a:r>
              <a:rPr lang="en-US" i="1" dirty="0" smtClean="0"/>
              <a:t> </a:t>
            </a:r>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b="1" dirty="0" smtClean="0">
                <a:solidFill>
                  <a:srgbClr val="911011"/>
                </a:solidFill>
              </a:rPr>
              <a:t>Foetal </a:t>
            </a:r>
            <a:r>
              <a:rPr lang="en-US" b="1" dirty="0">
                <a:solidFill>
                  <a:srgbClr val="911011"/>
                </a:solidFill>
              </a:rPr>
              <a:t>risks </a:t>
            </a:r>
            <a:r>
              <a:rPr lang="en-US" dirty="0"/>
              <a:t>are also higher, and include </a:t>
            </a:r>
            <a:r>
              <a:rPr lang="en-US" b="1" u="sng" dirty="0"/>
              <a:t>deaths</a:t>
            </a:r>
            <a:r>
              <a:rPr lang="en-US" dirty="0"/>
              <a:t>, </a:t>
            </a:r>
            <a:r>
              <a:rPr lang="en-US" b="1" u="sng" dirty="0"/>
              <a:t>pre-term births</a:t>
            </a:r>
            <a:r>
              <a:rPr lang="en-US" dirty="0"/>
              <a:t>, </a:t>
            </a:r>
            <a:r>
              <a:rPr lang="en-US" b="1" u="sng" dirty="0"/>
              <a:t>neonatal infections</a:t>
            </a:r>
            <a:r>
              <a:rPr lang="en-US" dirty="0"/>
              <a:t>, </a:t>
            </a:r>
            <a:r>
              <a:rPr lang="en-US" b="1" u="sng" dirty="0" err="1"/>
              <a:t>hypoglycaemia</a:t>
            </a:r>
            <a:r>
              <a:rPr lang="en-US" dirty="0"/>
              <a:t>, and </a:t>
            </a:r>
            <a:r>
              <a:rPr lang="en-US" b="1" u="sng" dirty="0"/>
              <a:t>respiratory distress</a:t>
            </a:r>
            <a:r>
              <a:rPr lang="en-US" dirty="0"/>
              <a:t>. </a:t>
            </a:r>
            <a:endParaRPr lang="en-US" dirty="0" smtClean="0"/>
          </a:p>
          <a:p>
            <a:r>
              <a:rPr lang="en-US" b="1" dirty="0" smtClean="0">
                <a:solidFill>
                  <a:srgbClr val="911011"/>
                </a:solidFill>
              </a:rPr>
              <a:t>Foetal </a:t>
            </a:r>
            <a:r>
              <a:rPr lang="en-US" b="1" dirty="0">
                <a:solidFill>
                  <a:srgbClr val="911011"/>
                </a:solidFill>
              </a:rPr>
              <a:t>loss </a:t>
            </a:r>
            <a:r>
              <a:rPr lang="en-US" dirty="0"/>
              <a:t>is higher in </a:t>
            </a:r>
            <a:r>
              <a:rPr lang="en-US" u="sng" dirty="0"/>
              <a:t>non-treated mothers (30.6% </a:t>
            </a:r>
            <a:r>
              <a:rPr lang="en-US" dirty="0"/>
              <a:t>of cases), but also increased in women treated during pregnancy, either </a:t>
            </a:r>
            <a:r>
              <a:rPr lang="en-US" u="sng" dirty="0"/>
              <a:t>medically (20.8%) </a:t>
            </a:r>
            <a:r>
              <a:rPr lang="en-US" dirty="0"/>
              <a:t>or </a:t>
            </a:r>
            <a:r>
              <a:rPr lang="en-US" u="sng" dirty="0"/>
              <a:t>surgically (12.5%). </a:t>
            </a:r>
            <a:endParaRPr lang="en-US" u="sng" dirty="0" smtClean="0"/>
          </a:p>
          <a:p>
            <a:r>
              <a:rPr lang="en-US" b="1" dirty="0" smtClean="0">
                <a:solidFill>
                  <a:srgbClr val="911011"/>
                </a:solidFill>
              </a:rPr>
              <a:t>pre-term </a:t>
            </a:r>
            <a:r>
              <a:rPr lang="en-US" b="1" dirty="0">
                <a:solidFill>
                  <a:srgbClr val="911011"/>
                </a:solidFill>
              </a:rPr>
              <a:t>delivery </a:t>
            </a:r>
            <a:r>
              <a:rPr lang="en-US" dirty="0"/>
              <a:t>(66.3% in untreated patients, 76.2% if treated medically, 56.1% if treated surgically during pregnancy) </a:t>
            </a:r>
            <a:endParaRPr lang="en-US" dirty="0" smtClean="0"/>
          </a:p>
          <a:p>
            <a:r>
              <a:rPr lang="en-US" b="1" dirty="0" smtClean="0">
                <a:solidFill>
                  <a:srgbClr val="911011"/>
                </a:solidFill>
              </a:rPr>
              <a:t>low </a:t>
            </a:r>
            <a:r>
              <a:rPr lang="en-US" b="1" dirty="0">
                <a:solidFill>
                  <a:srgbClr val="911011"/>
                </a:solidFill>
              </a:rPr>
              <a:t>birth weight </a:t>
            </a:r>
            <a:r>
              <a:rPr lang="en-US" dirty="0"/>
              <a:t>(68.3, 68.8 and 73.3%, respectively</a:t>
            </a:r>
            <a:r>
              <a:rPr lang="en-US" dirty="0" smtClean="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Bronstein MD, Machado MC &amp; </a:t>
            </a:r>
            <a:r>
              <a:rPr lang="en-US" dirty="0" err="1"/>
              <a:t>Fragoso</a:t>
            </a:r>
            <a:r>
              <a:rPr lang="en-US" dirty="0"/>
              <a:t> MC. Management of endocrine disease: management of pregnant patients with Cushing’s syndrome. </a:t>
            </a:r>
            <a:r>
              <a:rPr lang="en-US" i="1" dirty="0"/>
              <a:t>European Journal of Endocrinology </a:t>
            </a:r>
            <a:r>
              <a:rPr lang="en-US" dirty="0"/>
              <a:t>2015 </a:t>
            </a:r>
            <a:r>
              <a:rPr lang="en-US" b="1" dirty="0"/>
              <a:t>173 </a:t>
            </a:r>
            <a:r>
              <a:rPr lang="en-US" dirty="0"/>
              <a:t>R85–R91. </a:t>
            </a:r>
          </a:p>
        </p:txBody>
      </p:sp>
    </p:spTree>
    <p:extLst>
      <p:ext uri="{BB962C8B-B14F-4D97-AF65-F5344CB8AC3E}">
        <p14:creationId xmlns:p14="http://schemas.microsoft.com/office/powerpoint/2010/main" val="20667109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6963" y="2475760"/>
            <a:ext cx="10058400" cy="2309706"/>
          </a:xfrm>
        </p:spPr>
      </p:pic>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Caimari F, </a:t>
            </a:r>
            <a:r>
              <a:rPr lang="en-US" dirty="0" err="1"/>
              <a:t>Valassi</a:t>
            </a:r>
            <a:r>
              <a:rPr lang="en-US" dirty="0"/>
              <a:t> E, </a:t>
            </a:r>
            <a:r>
              <a:rPr lang="en-US" dirty="0" err="1"/>
              <a:t>Garbayo</a:t>
            </a:r>
            <a:r>
              <a:rPr lang="en-US" dirty="0"/>
              <a:t> P, </a:t>
            </a:r>
            <a:r>
              <a:rPr lang="en-US" dirty="0" err="1"/>
              <a:t>Ste</a:t>
            </a:r>
            <a:r>
              <a:rPr lang="en-US" dirty="0"/>
              <a:t> </a:t>
            </a:r>
            <a:r>
              <a:rPr lang="en-US" dirty="0" err="1"/>
              <a:t>ensen</a:t>
            </a:r>
            <a:r>
              <a:rPr lang="en-US" dirty="0"/>
              <a:t> C, Santos A, </a:t>
            </a:r>
            <a:r>
              <a:rPr lang="en-US" dirty="0" err="1"/>
              <a:t>Corcoy</a:t>
            </a:r>
            <a:r>
              <a:rPr lang="en-US" dirty="0"/>
              <a:t> R &amp; Webb SM. Cushing’s syndrome and pregnancy outcomes: a systematic review of published cases. </a:t>
            </a:r>
            <a:r>
              <a:rPr lang="en-US" i="1" dirty="0"/>
              <a:t>Endocrine </a:t>
            </a:r>
            <a:r>
              <a:rPr lang="en-US" dirty="0"/>
              <a:t>2017 </a:t>
            </a:r>
            <a:r>
              <a:rPr lang="en-US" b="1" dirty="0"/>
              <a:t>55 </a:t>
            </a:r>
            <a:r>
              <a:rPr lang="en-US" dirty="0"/>
              <a:t>555–563. (https://doi. org/10.1007/s12020-016-1117-0) </a:t>
            </a:r>
          </a:p>
        </p:txBody>
      </p:sp>
    </p:spTree>
    <p:extLst>
      <p:ext uri="{BB962C8B-B14F-4D97-AF65-F5344CB8AC3E}">
        <p14:creationId xmlns:p14="http://schemas.microsoft.com/office/powerpoint/2010/main" val="5679545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a:t>When </a:t>
            </a:r>
            <a:r>
              <a:rPr lang="en-US" b="1" dirty="0">
                <a:solidFill>
                  <a:srgbClr val="911011"/>
                </a:solidFill>
              </a:rPr>
              <a:t>foetal loss</a:t>
            </a:r>
            <a:r>
              <a:rPr lang="en-US" dirty="0"/>
              <a:t> and </a:t>
            </a:r>
            <a:r>
              <a:rPr lang="en-US" b="1" dirty="0">
                <a:solidFill>
                  <a:srgbClr val="911011"/>
                </a:solidFill>
              </a:rPr>
              <a:t>global foetal morbidity </a:t>
            </a:r>
            <a:r>
              <a:rPr lang="en-US" dirty="0"/>
              <a:t>are compared between active and cured CS, both are </a:t>
            </a:r>
            <a:r>
              <a:rPr lang="en-US" b="1" dirty="0"/>
              <a:t>much higher in active disease </a:t>
            </a:r>
            <a:r>
              <a:rPr lang="en-US" dirty="0"/>
              <a:t>(23.6 vs 8.5% and 33.3 vs 4.9%, respectively). </a:t>
            </a:r>
            <a:endParaRPr lang="en-US" dirty="0" smtClean="0"/>
          </a:p>
          <a:p>
            <a:r>
              <a:rPr lang="en-US" dirty="0" smtClean="0"/>
              <a:t>In </a:t>
            </a:r>
            <a:r>
              <a:rPr lang="en-US" dirty="0"/>
              <a:t>cured CS, both maternal and foetal risks tend to </a:t>
            </a:r>
            <a:r>
              <a:rPr lang="en-US" dirty="0" err="1"/>
              <a:t>normalise</a:t>
            </a:r>
            <a:r>
              <a:rPr lang="en-US" dirty="0"/>
              <a:t>. </a:t>
            </a:r>
            <a:endParaRPr lang="en-US" dirty="0" smtClean="0"/>
          </a:p>
          <a:p>
            <a:r>
              <a:rPr lang="en-US" dirty="0" smtClean="0"/>
              <a:t>Prior </a:t>
            </a:r>
            <a:r>
              <a:rPr lang="en-US" dirty="0"/>
              <a:t>obstetric complications are much more frequent than in the general population; since diagnostic delay in CS is very common in non- pregnant women, this suggests there is a negative </a:t>
            </a:r>
            <a:r>
              <a:rPr lang="en-US" dirty="0" smtClean="0"/>
              <a:t>effect </a:t>
            </a:r>
            <a:r>
              <a:rPr lang="en-US" dirty="0"/>
              <a:t>of undiagnosed </a:t>
            </a:r>
            <a:r>
              <a:rPr lang="en-US" dirty="0" err="1"/>
              <a:t>hypercortisolism</a:t>
            </a:r>
            <a:r>
              <a:rPr lang="en-US" dirty="0"/>
              <a:t> long before the diagnosis of CS.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Bronstein MD, Machado MC &amp; </a:t>
            </a:r>
            <a:r>
              <a:rPr lang="en-US" dirty="0" err="1"/>
              <a:t>Fragoso</a:t>
            </a:r>
            <a:r>
              <a:rPr lang="en-US" dirty="0"/>
              <a:t> MC. Management of endocrine disease: management of pregnant patients with Cushing’s syndrome. </a:t>
            </a:r>
            <a:r>
              <a:rPr lang="en-US" i="1" dirty="0"/>
              <a:t>European Journal of Endocrinology </a:t>
            </a:r>
            <a:r>
              <a:rPr lang="en-US" dirty="0"/>
              <a:t>2015 </a:t>
            </a:r>
            <a:r>
              <a:rPr lang="en-US" b="1" dirty="0"/>
              <a:t>173 </a:t>
            </a:r>
            <a:r>
              <a:rPr lang="en-US" dirty="0"/>
              <a:t>R85–R91. </a:t>
            </a:r>
          </a:p>
        </p:txBody>
      </p:sp>
    </p:spTree>
    <p:extLst>
      <p:ext uri="{BB962C8B-B14F-4D97-AF65-F5344CB8AC3E}">
        <p14:creationId xmlns:p14="http://schemas.microsoft.com/office/powerpoint/2010/main" val="102493847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R.7.2</a:t>
            </a:r>
            <a:r>
              <a:rPr lang="en-US" dirty="0"/>
              <a:t>. </a:t>
            </a:r>
            <a:r>
              <a:rPr lang="en-US" b="1" dirty="0">
                <a:solidFill>
                  <a:srgbClr val="911011"/>
                </a:solidFill>
              </a:rPr>
              <a:t>Evaluation of </a:t>
            </a:r>
            <a:r>
              <a:rPr lang="en-US" b="1" dirty="0" err="1">
                <a:solidFill>
                  <a:srgbClr val="911011"/>
                </a:solidFill>
              </a:rPr>
              <a:t>hypercortisolism</a:t>
            </a:r>
            <a:r>
              <a:rPr lang="en-US" b="1" dirty="0">
                <a:solidFill>
                  <a:srgbClr val="911011"/>
                </a:solidFill>
              </a:rPr>
              <a:t> </a:t>
            </a:r>
            <a:r>
              <a:rPr lang="en-US" dirty="0"/>
              <a:t>during pregnancy is </a:t>
            </a:r>
            <a:r>
              <a:rPr lang="en-US" dirty="0" smtClean="0"/>
              <a:t>difficult</a:t>
            </a:r>
            <a:r>
              <a:rPr lang="en-US" dirty="0"/>
              <a:t>; we suggest to consider testing </a:t>
            </a:r>
            <a:r>
              <a:rPr lang="en-US" b="1" u="sng" dirty="0"/>
              <a:t>only for high clinical suspicion </a:t>
            </a:r>
            <a:r>
              <a:rPr lang="en-US" dirty="0"/>
              <a:t>of new diagnosis of Cushing’s disease. </a:t>
            </a:r>
            <a:endParaRPr lang="en-US" dirty="0" smtClean="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17468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171505" y="4406585"/>
            <a:ext cx="4435365" cy="761276"/>
          </a:xfrm>
        </p:spPr>
        <p:txBody>
          <a:bodyPr>
            <a:normAutofit fontScale="92500" lnSpcReduction="10000"/>
          </a:bodyPr>
          <a:lstStyle/>
          <a:p>
            <a:r>
              <a:rPr lang="en-US" sz="2000" i="1" dirty="0" smtClean="0"/>
              <a:t>GH </a:t>
            </a:r>
            <a:r>
              <a:rPr lang="en-US" sz="2000" i="1" dirty="0"/>
              <a:t>5 B4, </a:t>
            </a:r>
            <a:r>
              <a:rPr lang="en-US" sz="2000" dirty="0"/>
              <a:t>placental GH (</a:t>
            </a:r>
            <a:r>
              <a:rPr lang="en-US" sz="2000"/>
              <a:t>GH2</a:t>
            </a:r>
            <a:r>
              <a:rPr lang="en-US" sz="2000" smtClean="0"/>
              <a:t>)</a:t>
            </a:r>
          </a:p>
          <a:p>
            <a:r>
              <a:rPr lang="en-US" sz="2000" i="1" dirty="0" smtClean="0"/>
              <a:t>GH </a:t>
            </a:r>
            <a:r>
              <a:rPr lang="en-US" sz="2000" i="1" dirty="0"/>
              <a:t>K24, </a:t>
            </a:r>
            <a:r>
              <a:rPr lang="en-US" sz="2000" dirty="0"/>
              <a:t>pituitary GH (GH1).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smtClean="0"/>
              <a:t>Williams textbook of endocrinology, 14</a:t>
            </a:r>
            <a:r>
              <a:rPr lang="en-US" baseline="30000" dirty="0" smtClean="0"/>
              <a:t>th</a:t>
            </a:r>
            <a:r>
              <a:rPr lang="en-US" dirty="0" smtClean="0"/>
              <a:t> edition, chapter 22, endocrine changes </a:t>
            </a:r>
            <a:r>
              <a:rPr lang="en-US" smtClean="0"/>
              <a:t>In pregnancy</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1" y="624854"/>
            <a:ext cx="6893199" cy="35540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825" y="875010"/>
            <a:ext cx="5267621" cy="3540710"/>
          </a:xfrm>
          <a:prstGeom prst="rect">
            <a:avLst/>
          </a:prstGeom>
        </p:spPr>
      </p:pic>
    </p:spTree>
    <p:extLst>
      <p:ext uri="{BB962C8B-B14F-4D97-AF65-F5344CB8AC3E}">
        <p14:creationId xmlns:p14="http://schemas.microsoft.com/office/powerpoint/2010/main" val="16075657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smtClean="0"/>
              <a:t>Making </a:t>
            </a:r>
            <a:r>
              <a:rPr lang="en-US" dirty="0"/>
              <a:t>a new diagnosis of CS during pregnancy can be </a:t>
            </a:r>
            <a:r>
              <a:rPr lang="en-US" dirty="0" smtClean="0"/>
              <a:t>challenging.</a:t>
            </a:r>
          </a:p>
          <a:p>
            <a:r>
              <a:rPr lang="en-US" dirty="0" smtClean="0"/>
              <a:t>some </a:t>
            </a:r>
            <a:r>
              <a:rPr lang="en-US" dirty="0"/>
              <a:t>of the clinical features </a:t>
            </a:r>
            <a:r>
              <a:rPr lang="en-US" dirty="0">
                <a:solidFill>
                  <a:srgbClr val="911011"/>
                </a:solidFill>
              </a:rPr>
              <a:t>overlap</a:t>
            </a:r>
            <a:r>
              <a:rPr lang="en-US" dirty="0"/>
              <a:t> those occurring in normal pregnancy, including </a:t>
            </a:r>
            <a:r>
              <a:rPr lang="en-US" b="1" dirty="0" err="1"/>
              <a:t>hyperglycaemia</a:t>
            </a:r>
            <a:r>
              <a:rPr lang="en-US" dirty="0"/>
              <a:t>, </a:t>
            </a:r>
            <a:r>
              <a:rPr lang="en-US" b="1" dirty="0"/>
              <a:t>central weight gain</a:t>
            </a:r>
            <a:r>
              <a:rPr lang="en-US" dirty="0"/>
              <a:t>, </a:t>
            </a:r>
            <a:r>
              <a:rPr lang="en-US" b="1" dirty="0"/>
              <a:t>hypertension</a:t>
            </a:r>
            <a:r>
              <a:rPr lang="en-US" dirty="0"/>
              <a:t>, </a:t>
            </a:r>
            <a:r>
              <a:rPr lang="en-US" b="1" dirty="0"/>
              <a:t>fatigue</a:t>
            </a:r>
            <a:r>
              <a:rPr lang="en-US" dirty="0"/>
              <a:t>, </a:t>
            </a:r>
            <a:r>
              <a:rPr lang="en-US" b="1" dirty="0"/>
              <a:t>skin pigmentation</a:t>
            </a:r>
            <a:r>
              <a:rPr lang="en-US" dirty="0"/>
              <a:t>, </a:t>
            </a:r>
            <a:r>
              <a:rPr lang="en-US" b="1" dirty="0"/>
              <a:t>facial plethora </a:t>
            </a:r>
            <a:r>
              <a:rPr lang="en-US" dirty="0"/>
              <a:t>and the </a:t>
            </a:r>
            <a:r>
              <a:rPr lang="en-US" b="1" dirty="0"/>
              <a:t>development of striae</a:t>
            </a:r>
            <a:r>
              <a:rPr lang="en-US" dirty="0"/>
              <a:t>. </a:t>
            </a:r>
            <a:endParaRPr lang="en-US" dirty="0" smtClean="0"/>
          </a:p>
          <a:p>
            <a:r>
              <a:rPr lang="en-US" dirty="0" smtClean="0"/>
              <a:t>Clinical </a:t>
            </a:r>
            <a:r>
              <a:rPr lang="en-US" dirty="0"/>
              <a:t>features which </a:t>
            </a:r>
            <a:r>
              <a:rPr lang="en-US" dirty="0">
                <a:solidFill>
                  <a:srgbClr val="911011"/>
                </a:solidFill>
              </a:rPr>
              <a:t>are not typical of normal pregnancy </a:t>
            </a:r>
            <a:r>
              <a:rPr lang="en-US" dirty="0"/>
              <a:t>include </a:t>
            </a:r>
            <a:r>
              <a:rPr lang="en-US" b="1" dirty="0"/>
              <a:t>striae on sites other than the abdomen </a:t>
            </a:r>
            <a:r>
              <a:rPr lang="en-US" dirty="0"/>
              <a:t>and </a:t>
            </a:r>
            <a:r>
              <a:rPr lang="en-US" b="1" dirty="0"/>
              <a:t>striae that are wider </a:t>
            </a:r>
            <a:r>
              <a:rPr lang="en-US" dirty="0"/>
              <a:t>and </a:t>
            </a:r>
            <a:r>
              <a:rPr lang="en-US" b="1" dirty="0"/>
              <a:t>more purple </a:t>
            </a:r>
            <a:r>
              <a:rPr lang="en-US" dirty="0"/>
              <a:t>than usual for pregnancy, </a:t>
            </a:r>
            <a:r>
              <a:rPr lang="en-US" b="1" dirty="0"/>
              <a:t>easy bruising</a:t>
            </a:r>
            <a:r>
              <a:rPr lang="en-US" dirty="0"/>
              <a:t>, </a:t>
            </a:r>
            <a:r>
              <a:rPr lang="en-US" b="1" dirty="0"/>
              <a:t>skin thinning</a:t>
            </a:r>
            <a:r>
              <a:rPr lang="en-US" dirty="0"/>
              <a:t>, </a:t>
            </a:r>
            <a:r>
              <a:rPr lang="en-US" b="1" dirty="0"/>
              <a:t>spontaneous fractures </a:t>
            </a:r>
            <a:r>
              <a:rPr lang="en-US" dirty="0"/>
              <a:t>and </a:t>
            </a:r>
            <a:r>
              <a:rPr lang="en-US" b="1" dirty="0"/>
              <a:t>proximal myopathy</a:t>
            </a:r>
            <a:r>
              <a:rPr lang="en-US" dirty="0"/>
              <a:t>. </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3488877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biochemical confirmation</a:t>
            </a:r>
            <a:r>
              <a:rPr lang="en-US" i="1" dirty="0" smtClean="0"/>
              <a:t>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biochemical </a:t>
            </a:r>
            <a:r>
              <a:rPr lang="en-US" dirty="0"/>
              <a:t>confirmation </a:t>
            </a:r>
            <a:r>
              <a:rPr lang="en-US" dirty="0" smtClean="0"/>
              <a:t>can </a:t>
            </a:r>
            <a:r>
              <a:rPr lang="en-US" dirty="0"/>
              <a:t>be challenging. </a:t>
            </a:r>
            <a:endParaRPr lang="en-US" dirty="0" smtClean="0"/>
          </a:p>
          <a:p>
            <a:r>
              <a:rPr lang="en-US" dirty="0" smtClean="0"/>
              <a:t>The </a:t>
            </a:r>
            <a:r>
              <a:rPr lang="en-US" dirty="0"/>
              <a:t>HPA axis is activated during normal pregnancy, producing </a:t>
            </a:r>
            <a:r>
              <a:rPr lang="en-US" b="1" dirty="0">
                <a:solidFill>
                  <a:srgbClr val="911011"/>
                </a:solidFill>
              </a:rPr>
              <a:t>increased levels of CRH </a:t>
            </a:r>
            <a:r>
              <a:rPr lang="en-US" dirty="0"/>
              <a:t>(much of it originating from the placenta), </a:t>
            </a:r>
            <a:r>
              <a:rPr lang="en-US" b="1" dirty="0">
                <a:solidFill>
                  <a:srgbClr val="911011"/>
                </a:solidFill>
              </a:rPr>
              <a:t>ACTH</a:t>
            </a:r>
            <a:r>
              <a:rPr lang="en-US" dirty="0"/>
              <a:t> and serum </a:t>
            </a:r>
            <a:r>
              <a:rPr lang="en-US" b="1" dirty="0">
                <a:solidFill>
                  <a:srgbClr val="911011"/>
                </a:solidFill>
              </a:rPr>
              <a:t>total and free </a:t>
            </a:r>
            <a:r>
              <a:rPr lang="en-US" b="1" dirty="0" smtClean="0">
                <a:solidFill>
                  <a:srgbClr val="911011"/>
                </a:solidFill>
              </a:rPr>
              <a:t>cortisol.</a:t>
            </a:r>
            <a:endParaRPr lang="en-US" dirty="0" smtClean="0"/>
          </a:p>
          <a:p>
            <a:r>
              <a:rPr lang="en-US" dirty="0" smtClean="0"/>
              <a:t>There </a:t>
            </a:r>
            <a:r>
              <a:rPr lang="en-US" dirty="0"/>
              <a:t>is also </a:t>
            </a:r>
            <a:r>
              <a:rPr lang="en-US" b="1" dirty="0">
                <a:solidFill>
                  <a:srgbClr val="911011"/>
                </a:solidFill>
              </a:rPr>
              <a:t>increased</a:t>
            </a:r>
            <a:r>
              <a:rPr lang="en-US" dirty="0"/>
              <a:t> hepatic production of </a:t>
            </a:r>
            <a:r>
              <a:rPr lang="en-US" b="1" dirty="0">
                <a:solidFill>
                  <a:srgbClr val="911011"/>
                </a:solidFill>
              </a:rPr>
              <a:t>cortisol binding globulin</a:t>
            </a:r>
            <a:r>
              <a:rPr lang="en-US" dirty="0"/>
              <a:t> related to high levels of </a:t>
            </a:r>
            <a:r>
              <a:rPr lang="en-US" dirty="0" err="1"/>
              <a:t>oestrogen</a:t>
            </a:r>
            <a:r>
              <a:rPr lang="en-US" dirty="0"/>
              <a:t>, which further increases measured serum </a:t>
            </a:r>
            <a:r>
              <a:rPr lang="en-US" dirty="0" smtClean="0"/>
              <a:t>cortisol.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a:t>Lindsay JR &amp; </a:t>
            </a:r>
            <a:r>
              <a:rPr lang="en-US" dirty="0" err="1"/>
              <a:t>Nieman</a:t>
            </a:r>
            <a:r>
              <a:rPr lang="en-US" dirty="0"/>
              <a:t> LK. The hypothalamic-pituitary-adrenal axis in pregnancy: challenges in disease detection and treatment. </a:t>
            </a:r>
            <a:r>
              <a:rPr lang="en-US" i="1" dirty="0"/>
              <a:t>Endocrine Reviews </a:t>
            </a:r>
            <a:r>
              <a:rPr lang="en-US" dirty="0"/>
              <a:t>2005 </a:t>
            </a:r>
            <a:r>
              <a:rPr lang="en-US" b="1" dirty="0"/>
              <a:t>26 </a:t>
            </a:r>
            <a:r>
              <a:rPr lang="en-US" dirty="0"/>
              <a:t>775–799 </a:t>
            </a:r>
          </a:p>
        </p:txBody>
      </p:sp>
    </p:spTree>
    <p:extLst>
      <p:ext uri="{BB962C8B-B14F-4D97-AF65-F5344CB8AC3E}">
        <p14:creationId xmlns:p14="http://schemas.microsoft.com/office/powerpoint/2010/main" val="9388304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85000" lnSpcReduction="10000"/>
          </a:bodyPr>
          <a:lstStyle/>
          <a:p>
            <a:r>
              <a:rPr lang="en-US" b="1" dirty="0" smtClean="0">
                <a:solidFill>
                  <a:srgbClr val="911011"/>
                </a:solidFill>
              </a:rPr>
              <a:t>Urine free </a:t>
            </a:r>
            <a:r>
              <a:rPr lang="en-US" b="1" dirty="0">
                <a:solidFill>
                  <a:srgbClr val="911011"/>
                </a:solidFill>
              </a:rPr>
              <a:t>cortisol (UFC) </a:t>
            </a:r>
            <a:r>
              <a:rPr lang="en-US" dirty="0"/>
              <a:t>excretion </a:t>
            </a:r>
            <a:r>
              <a:rPr lang="en-US" b="1" u="sng" dirty="0"/>
              <a:t>increases up to three-fold </a:t>
            </a:r>
            <a:r>
              <a:rPr lang="en-US" dirty="0"/>
              <a:t>during pregnancy and overlaps with CS </a:t>
            </a:r>
            <a:r>
              <a:rPr lang="en-US" dirty="0" smtClean="0"/>
              <a:t>levels. Therefore</a:t>
            </a:r>
            <a:r>
              <a:rPr lang="en-US" dirty="0"/>
              <a:t>, UFC values </a:t>
            </a:r>
            <a:r>
              <a:rPr lang="en-US" u="sng" dirty="0"/>
              <a:t>above this threshold</a:t>
            </a:r>
            <a:r>
              <a:rPr lang="en-US" dirty="0"/>
              <a:t> are needed to be confident of the diagnosis. </a:t>
            </a:r>
            <a:endParaRPr lang="en-US" dirty="0" smtClean="0"/>
          </a:p>
          <a:p>
            <a:r>
              <a:rPr lang="en-US" sz="2900" dirty="0"/>
              <a:t>Suppression of cortisol by dexamethasone </a:t>
            </a:r>
            <a:r>
              <a:rPr lang="en-US" dirty="0"/>
              <a:t>is blunted in pregnancy, so the </a:t>
            </a:r>
            <a:r>
              <a:rPr lang="en-US" b="1" dirty="0">
                <a:solidFill>
                  <a:srgbClr val="911011"/>
                </a:solidFill>
              </a:rPr>
              <a:t>1 mg overnight dexamethasone suppression test </a:t>
            </a:r>
            <a:r>
              <a:rPr lang="en-US" dirty="0"/>
              <a:t>is not advised due to the risk of false-positive </a:t>
            </a:r>
            <a:r>
              <a:rPr lang="en-US" dirty="0" smtClean="0"/>
              <a:t>results, up </a:t>
            </a:r>
            <a:r>
              <a:rPr lang="en-US" dirty="0"/>
              <a:t>to 60% of normal pregnant women may fail to suppress below 50 </a:t>
            </a:r>
            <a:r>
              <a:rPr lang="en-US" dirty="0" err="1"/>
              <a:t>nmol</a:t>
            </a:r>
            <a:r>
              <a:rPr lang="en-US" dirty="0"/>
              <a:t>/L (1.8 </a:t>
            </a:r>
            <a:r>
              <a:rPr lang="en-US" dirty="0" err="1"/>
              <a:t>μg</a:t>
            </a:r>
            <a:r>
              <a:rPr lang="en-US" dirty="0"/>
              <a:t>/dL</a:t>
            </a:r>
            <a:r>
              <a:rPr lang="en-US" dirty="0" smtClean="0"/>
              <a:t>)</a:t>
            </a:r>
          </a:p>
          <a:p>
            <a:r>
              <a:rPr lang="en-US" dirty="0" smtClean="0"/>
              <a:t>Because </a:t>
            </a:r>
            <a:r>
              <a:rPr lang="en-US" dirty="0"/>
              <a:t>cortisol circadian rhythm is maintained in normal pregnancy (although at a higher level of cortisol), </a:t>
            </a:r>
            <a:r>
              <a:rPr lang="en-US" b="1" dirty="0">
                <a:solidFill>
                  <a:srgbClr val="911011"/>
                </a:solidFill>
              </a:rPr>
              <a:t>late night salivary cortisol </a:t>
            </a:r>
            <a:r>
              <a:rPr lang="en-US" dirty="0"/>
              <a:t>or </a:t>
            </a:r>
            <a:r>
              <a:rPr lang="en-US" b="1" dirty="0">
                <a:solidFill>
                  <a:srgbClr val="911011"/>
                </a:solidFill>
              </a:rPr>
              <a:t>midnight serum cortisol levels </a:t>
            </a:r>
            <a:r>
              <a:rPr lang="en-US" dirty="0"/>
              <a:t>have been suggested as possible diagnostic tests. </a:t>
            </a:r>
            <a:endParaRPr lang="en-US" dirty="0" smtClean="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a:t>Lindsay JR &amp; </a:t>
            </a:r>
            <a:r>
              <a:rPr lang="en-US" dirty="0" err="1"/>
              <a:t>Nieman</a:t>
            </a:r>
            <a:r>
              <a:rPr lang="en-US" dirty="0"/>
              <a:t> LK. The hypothalamic-pituitary-adrenal axis in pregnancy: challenges in disease detection and treatment. </a:t>
            </a:r>
            <a:r>
              <a:rPr lang="en-US" i="1" dirty="0"/>
              <a:t>Endocrine Reviews </a:t>
            </a:r>
            <a:r>
              <a:rPr lang="en-US" dirty="0"/>
              <a:t>2005 </a:t>
            </a:r>
            <a:r>
              <a:rPr lang="en-US" b="1" dirty="0"/>
              <a:t>26 </a:t>
            </a:r>
            <a:r>
              <a:rPr lang="en-US" dirty="0"/>
              <a:t>775–799 </a:t>
            </a:r>
          </a:p>
        </p:txBody>
      </p:sp>
    </p:spTree>
    <p:extLst>
      <p:ext uri="{BB962C8B-B14F-4D97-AF65-F5344CB8AC3E}">
        <p14:creationId xmlns:p14="http://schemas.microsoft.com/office/powerpoint/2010/main" val="7641849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night salivary cortisol</a:t>
            </a:r>
            <a:r>
              <a:rPr lang="en-US" i="1" dirty="0" smtClean="0"/>
              <a:t>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70000" lnSpcReduction="20000"/>
          </a:bodyPr>
          <a:lstStyle/>
          <a:p>
            <a:r>
              <a:rPr lang="en-US" dirty="0" smtClean="0"/>
              <a:t>Late </a:t>
            </a:r>
            <a:r>
              <a:rPr lang="en-US" dirty="0"/>
              <a:t>night salivary cortisol levels also </a:t>
            </a:r>
            <a:r>
              <a:rPr lang="en-US" b="1" dirty="0">
                <a:solidFill>
                  <a:srgbClr val="911011"/>
                </a:solidFill>
              </a:rPr>
              <a:t>increase</a:t>
            </a:r>
            <a:r>
              <a:rPr lang="en-US" dirty="0"/>
              <a:t> during pregnancy, </a:t>
            </a:r>
            <a:endParaRPr lang="en-US" dirty="0" smtClean="0"/>
          </a:p>
          <a:p>
            <a:r>
              <a:rPr lang="en-US" dirty="0" smtClean="0"/>
              <a:t>it </a:t>
            </a:r>
            <a:r>
              <a:rPr lang="en-US" dirty="0"/>
              <a:t>has been reported that it may prove to be a </a:t>
            </a:r>
            <a:r>
              <a:rPr lang="en-US" b="1" dirty="0">
                <a:solidFill>
                  <a:srgbClr val="911011"/>
                </a:solidFill>
              </a:rPr>
              <a:t>valuable tool </a:t>
            </a:r>
            <a:r>
              <a:rPr lang="en-US" dirty="0"/>
              <a:t>to diagnose CS in pregnancy </a:t>
            </a:r>
            <a:endParaRPr lang="en-US" dirty="0" smtClean="0"/>
          </a:p>
          <a:p>
            <a:r>
              <a:rPr lang="en-US" dirty="0" smtClean="0"/>
              <a:t>sensitivities </a:t>
            </a:r>
            <a:r>
              <a:rPr lang="en-US" dirty="0"/>
              <a:t>of &gt;80% and specificities of &gt;93% using an ELISA-Cortisol EIA kit (</a:t>
            </a:r>
            <a:r>
              <a:rPr lang="en-US" dirty="0" err="1"/>
              <a:t>salimetrics</a:t>
            </a:r>
            <a:r>
              <a:rPr lang="en-US" dirty="0"/>
              <a:t>) </a:t>
            </a:r>
          </a:p>
          <a:p>
            <a:r>
              <a:rPr lang="en-US" dirty="0" smtClean="0"/>
              <a:t>the </a:t>
            </a:r>
            <a:r>
              <a:rPr lang="en-US" dirty="0"/>
              <a:t>following </a:t>
            </a:r>
            <a:r>
              <a:rPr lang="en-US" dirty="0" smtClean="0"/>
              <a:t>cutoffs</a:t>
            </a:r>
            <a:r>
              <a:rPr lang="en-US" dirty="0"/>
              <a:t>: </a:t>
            </a:r>
            <a:endParaRPr lang="en-US" dirty="0" smtClean="0"/>
          </a:p>
          <a:p>
            <a:pPr marL="703440">
              <a:buFont typeface="Wingdings" charset="2"/>
              <a:buChar char="Ø"/>
            </a:pPr>
            <a:r>
              <a:rPr lang="en-US" dirty="0" smtClean="0"/>
              <a:t>0.255 </a:t>
            </a:r>
            <a:r>
              <a:rPr lang="en-US" dirty="0" err="1"/>
              <a:t>μg</a:t>
            </a:r>
            <a:r>
              <a:rPr lang="en-US" dirty="0"/>
              <a:t>/dL (7.0 </a:t>
            </a:r>
            <a:r>
              <a:rPr lang="en-US" dirty="0" err="1"/>
              <a:t>nmol</a:t>
            </a:r>
            <a:r>
              <a:rPr lang="en-US" dirty="0"/>
              <a:t>/L) for the first trimester, </a:t>
            </a:r>
            <a:endParaRPr lang="en-US" dirty="0" smtClean="0"/>
          </a:p>
          <a:p>
            <a:pPr marL="703440">
              <a:buFont typeface="Wingdings" charset="2"/>
              <a:buChar char="Ø"/>
            </a:pPr>
            <a:r>
              <a:rPr lang="en-US" dirty="0" smtClean="0"/>
              <a:t>0.260 </a:t>
            </a:r>
            <a:r>
              <a:rPr lang="en-US" dirty="0" err="1"/>
              <a:t>μg</a:t>
            </a:r>
            <a:r>
              <a:rPr lang="en-US" dirty="0"/>
              <a:t>/dL (7.2 </a:t>
            </a:r>
            <a:r>
              <a:rPr lang="en-US" dirty="0" err="1"/>
              <a:t>nmol</a:t>
            </a:r>
            <a:r>
              <a:rPr lang="en-US" dirty="0"/>
              <a:t>/L) for the second trimester, </a:t>
            </a:r>
            <a:endParaRPr lang="en-US" dirty="0" smtClean="0"/>
          </a:p>
          <a:p>
            <a:pPr marL="703440">
              <a:buFont typeface="Wingdings" charset="2"/>
              <a:buChar char="Ø"/>
            </a:pPr>
            <a:r>
              <a:rPr lang="en-US" dirty="0" smtClean="0"/>
              <a:t>0.285 </a:t>
            </a:r>
            <a:r>
              <a:rPr lang="en-US" dirty="0" err="1"/>
              <a:t>μg</a:t>
            </a:r>
            <a:r>
              <a:rPr lang="en-US" dirty="0"/>
              <a:t> /dL (7.9 </a:t>
            </a:r>
            <a:r>
              <a:rPr lang="en-US" dirty="0" err="1"/>
              <a:t>nmol</a:t>
            </a:r>
            <a:r>
              <a:rPr lang="en-US" dirty="0"/>
              <a:t>/L) for the third trimester (270). </a:t>
            </a:r>
            <a:endParaRPr lang="en-US" dirty="0" smtClean="0"/>
          </a:p>
          <a:p>
            <a:r>
              <a:rPr lang="en-US" dirty="0" smtClean="0"/>
              <a:t>If </a:t>
            </a:r>
            <a:r>
              <a:rPr lang="en-US" dirty="0"/>
              <a:t>confirmed with other assays, this may become </a:t>
            </a:r>
            <a:r>
              <a:rPr lang="en-US" b="1" dirty="0">
                <a:solidFill>
                  <a:srgbClr val="911011"/>
                </a:solidFill>
              </a:rPr>
              <a:t>the diagnostic test of choice </a:t>
            </a:r>
            <a:r>
              <a:rPr lang="en-US" dirty="0"/>
              <a:t>when CS is suspected in a pregnant woman.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1756617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a:t>
            </a:r>
            <a:r>
              <a:rPr lang="en-US" dirty="0"/>
              <a:t>the </a:t>
            </a:r>
            <a:r>
              <a:rPr lang="en-US" dirty="0" smtClean="0"/>
              <a:t>location</a:t>
            </a:r>
            <a:endParaRPr lang="en-US" dirty="0"/>
          </a:p>
        </p:txBody>
      </p:sp>
      <p:sp>
        <p:nvSpPr>
          <p:cNvPr id="4" name="Content Placeholder 3"/>
          <p:cNvSpPr>
            <a:spLocks noGrp="1"/>
          </p:cNvSpPr>
          <p:nvPr>
            <p:ph sz="half" idx="2"/>
          </p:nvPr>
        </p:nvSpPr>
        <p:spPr>
          <a:xfrm>
            <a:off x="1097280" y="1865067"/>
            <a:ext cx="10058400" cy="3531391"/>
          </a:xfrm>
        </p:spPr>
        <p:txBody>
          <a:bodyPr>
            <a:normAutofit fontScale="70000" lnSpcReduction="20000"/>
          </a:bodyPr>
          <a:lstStyle/>
          <a:p>
            <a:r>
              <a:rPr lang="en-US" dirty="0"/>
              <a:t>When the diagnosis of CS has been established, biochemical testing to determine the location is also challenging; </a:t>
            </a:r>
            <a:endParaRPr lang="en-US" dirty="0" smtClean="0"/>
          </a:p>
          <a:p>
            <a:r>
              <a:rPr lang="en-US" dirty="0" smtClean="0"/>
              <a:t>insufficient </a:t>
            </a:r>
            <a:r>
              <a:rPr lang="en-US" dirty="0"/>
              <a:t>data are available for </a:t>
            </a:r>
            <a:r>
              <a:rPr lang="en-US" b="1" dirty="0">
                <a:solidFill>
                  <a:srgbClr val="911011"/>
                </a:solidFill>
              </a:rPr>
              <a:t>high dose dexamethasone</a:t>
            </a:r>
            <a:r>
              <a:rPr lang="en-US" dirty="0"/>
              <a:t> and </a:t>
            </a:r>
            <a:r>
              <a:rPr lang="en-US" b="1" dirty="0">
                <a:solidFill>
                  <a:srgbClr val="911011"/>
                </a:solidFill>
              </a:rPr>
              <a:t>CRH</a:t>
            </a:r>
            <a:r>
              <a:rPr lang="en-US" dirty="0"/>
              <a:t> testing to make a </a:t>
            </a:r>
            <a:r>
              <a:rPr lang="en-US" dirty="0" smtClean="0"/>
              <a:t>recommendation.</a:t>
            </a:r>
          </a:p>
          <a:p>
            <a:r>
              <a:rPr lang="en-US" dirty="0" smtClean="0"/>
              <a:t>If </a:t>
            </a:r>
            <a:r>
              <a:rPr lang="en-US" dirty="0"/>
              <a:t>a pituitary source is suspected based on high normal to elevated ACTH, </a:t>
            </a:r>
            <a:r>
              <a:rPr lang="en-US" b="1" dirty="0">
                <a:solidFill>
                  <a:srgbClr val="911011"/>
                </a:solidFill>
              </a:rPr>
              <a:t>pituitary MRI </a:t>
            </a:r>
            <a:r>
              <a:rPr lang="en-US" dirty="0"/>
              <a:t>can be performed without gadolinium, although many </a:t>
            </a:r>
            <a:r>
              <a:rPr lang="en-US" dirty="0" err="1"/>
              <a:t>corticotroph</a:t>
            </a:r>
            <a:r>
              <a:rPr lang="en-US" dirty="0"/>
              <a:t> adenomas are small and may be missed. </a:t>
            </a:r>
            <a:endParaRPr lang="en-US" dirty="0" smtClean="0"/>
          </a:p>
          <a:p>
            <a:r>
              <a:rPr lang="en-US" b="1" dirty="0" smtClean="0">
                <a:solidFill>
                  <a:srgbClr val="911011"/>
                </a:solidFill>
              </a:rPr>
              <a:t>Bilateral </a:t>
            </a:r>
            <a:r>
              <a:rPr lang="en-US" b="1" dirty="0">
                <a:solidFill>
                  <a:srgbClr val="911011"/>
                </a:solidFill>
              </a:rPr>
              <a:t>inferior petrosal sinus sampling </a:t>
            </a:r>
            <a:r>
              <a:rPr lang="en-US" dirty="0"/>
              <a:t>is not advised during pregnancy due to the radiation involved and the increased potential for venous </a:t>
            </a:r>
            <a:r>
              <a:rPr lang="en-US" dirty="0" smtClean="0"/>
              <a:t>thrombosis.</a:t>
            </a:r>
          </a:p>
          <a:p>
            <a:r>
              <a:rPr lang="en-US" dirty="0" smtClean="0"/>
              <a:t>When </a:t>
            </a:r>
            <a:r>
              <a:rPr lang="en-US" dirty="0"/>
              <a:t>adrenal CS is suspected based on suppressed or low normal ACTH, </a:t>
            </a:r>
            <a:r>
              <a:rPr lang="en-US" b="1" dirty="0">
                <a:solidFill>
                  <a:srgbClr val="911011"/>
                </a:solidFill>
              </a:rPr>
              <a:t>ultrasound imaging </a:t>
            </a:r>
            <a:r>
              <a:rPr lang="en-US" dirty="0"/>
              <a:t>of the adrenals may be performed but </a:t>
            </a:r>
            <a:r>
              <a:rPr lang="en-US" b="1" dirty="0">
                <a:solidFill>
                  <a:srgbClr val="911011"/>
                </a:solidFill>
              </a:rPr>
              <a:t>abdominal MRI without contrast </a:t>
            </a:r>
            <a:r>
              <a:rPr lang="en-US" dirty="0"/>
              <a:t>seems best to characterise the adrenal mass.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Brue T, </a:t>
            </a:r>
            <a:r>
              <a:rPr lang="en-US" dirty="0" err="1"/>
              <a:t>Amodru</a:t>
            </a:r>
            <a:r>
              <a:rPr lang="en-US" dirty="0"/>
              <a:t> V &amp; Castinetti F. Management of endocrine disease: management of Cushing’s syndrome during pregnancy: solved</a:t>
            </a:r>
            <a:br>
              <a:rPr lang="en-US" dirty="0"/>
            </a:br>
            <a:r>
              <a:rPr lang="en-US" dirty="0"/>
              <a:t>and unsolved questions. </a:t>
            </a:r>
            <a:r>
              <a:rPr lang="en-US" i="1" dirty="0"/>
              <a:t>European Journal of Endocrinology </a:t>
            </a:r>
            <a:r>
              <a:rPr lang="en-US" dirty="0"/>
              <a:t>2018 </a:t>
            </a:r>
            <a:r>
              <a:rPr lang="en-US" b="1" dirty="0"/>
              <a:t>178 </a:t>
            </a:r>
            <a:r>
              <a:rPr lang="en-US" dirty="0"/>
              <a:t>R259–R266 </a:t>
            </a:r>
          </a:p>
        </p:txBody>
      </p:sp>
    </p:spTree>
    <p:extLst>
      <p:ext uri="{BB962C8B-B14F-4D97-AF65-F5344CB8AC3E}">
        <p14:creationId xmlns:p14="http://schemas.microsoft.com/office/powerpoint/2010/main" val="10962496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R.7.3</a:t>
            </a:r>
            <a:r>
              <a:rPr lang="en-US" dirty="0"/>
              <a:t>. We recommend that in women with Cushing’s disease, medically treated and considering pregnancy, </a:t>
            </a:r>
            <a:r>
              <a:rPr lang="en-US" b="1" dirty="0">
                <a:solidFill>
                  <a:srgbClr val="911011"/>
                </a:solidFill>
              </a:rPr>
              <a:t>pros and cons of </a:t>
            </a:r>
            <a:r>
              <a:rPr lang="en-US" b="1" dirty="0" smtClean="0">
                <a:solidFill>
                  <a:srgbClr val="911011"/>
                </a:solidFill>
              </a:rPr>
              <a:t>different </a:t>
            </a:r>
            <a:r>
              <a:rPr lang="en-US" b="1" dirty="0">
                <a:solidFill>
                  <a:srgbClr val="911011"/>
                </a:solidFill>
              </a:rPr>
              <a:t>therapeutic options </a:t>
            </a:r>
            <a:r>
              <a:rPr lang="en-US" dirty="0"/>
              <a:t>to reduce cortisol concentrations should be carefully considered (⊕◯◯◯)</a:t>
            </a:r>
            <a:r>
              <a:rPr lang="en-US" i="1" dirty="0"/>
              <a:t>. </a:t>
            </a:r>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40634902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662098"/>
          </a:xfrm>
        </p:spPr>
        <p:txBody>
          <a:bodyPr>
            <a:normAutofit fontScale="92500" lnSpcReduction="20000"/>
          </a:bodyPr>
          <a:lstStyle/>
          <a:p>
            <a:r>
              <a:rPr lang="en-US" dirty="0" smtClean="0"/>
              <a:t>Treatment </a:t>
            </a:r>
            <a:r>
              <a:rPr lang="en-US" dirty="0"/>
              <a:t>during pregnancy has been reported in less than 100 cases of endogenous CS of any origin, either </a:t>
            </a:r>
            <a:r>
              <a:rPr lang="en-US" b="1" dirty="0">
                <a:solidFill>
                  <a:srgbClr val="911011"/>
                </a:solidFill>
              </a:rPr>
              <a:t>surgery (24%), medical treatment (11%) </a:t>
            </a:r>
            <a:r>
              <a:rPr lang="en-US" dirty="0"/>
              <a:t>or </a:t>
            </a:r>
            <a:r>
              <a:rPr lang="en-US" b="1" dirty="0">
                <a:solidFill>
                  <a:srgbClr val="911011"/>
                </a:solidFill>
              </a:rPr>
              <a:t>both (4.7</a:t>
            </a:r>
            <a:r>
              <a:rPr lang="en-US" b="1" dirty="0" smtClean="0">
                <a:solidFill>
                  <a:srgbClr val="911011"/>
                </a:solidFill>
              </a:rPr>
              <a:t>%).</a:t>
            </a:r>
          </a:p>
          <a:p>
            <a:r>
              <a:rPr lang="en-US" dirty="0" smtClean="0">
                <a:solidFill>
                  <a:srgbClr val="911011"/>
                </a:solidFill>
              </a:rPr>
              <a:t>Only </a:t>
            </a:r>
            <a:r>
              <a:rPr lang="en-US" dirty="0">
                <a:solidFill>
                  <a:srgbClr val="911011"/>
                </a:solidFill>
              </a:rPr>
              <a:t>ten cases </a:t>
            </a:r>
            <a:r>
              <a:rPr lang="en-US" dirty="0"/>
              <a:t>of Cushing’s disease with </a:t>
            </a:r>
            <a:r>
              <a:rPr lang="en-US" dirty="0">
                <a:solidFill>
                  <a:srgbClr val="911011"/>
                </a:solidFill>
              </a:rPr>
              <a:t>medical treatment </a:t>
            </a:r>
            <a:r>
              <a:rPr lang="en-US" dirty="0"/>
              <a:t>during pregnancy were found in the </a:t>
            </a:r>
            <a:r>
              <a:rPr lang="en-US" dirty="0" smtClean="0"/>
              <a:t>literature. </a:t>
            </a:r>
          </a:p>
          <a:p>
            <a:r>
              <a:rPr lang="en-US" dirty="0" smtClean="0"/>
              <a:t>Drugs </a:t>
            </a:r>
            <a:r>
              <a:rPr lang="en-US" dirty="0"/>
              <a:t>most often reported were </a:t>
            </a:r>
            <a:r>
              <a:rPr lang="en-US" b="1" dirty="0" err="1">
                <a:solidFill>
                  <a:srgbClr val="911011"/>
                </a:solidFill>
              </a:rPr>
              <a:t>cabergoline</a:t>
            </a:r>
            <a:r>
              <a:rPr lang="en-US" dirty="0"/>
              <a:t>, </a:t>
            </a:r>
            <a:r>
              <a:rPr lang="en-US" b="1" dirty="0">
                <a:solidFill>
                  <a:srgbClr val="911011"/>
                </a:solidFill>
              </a:rPr>
              <a:t>ketoconazole</a:t>
            </a:r>
            <a:r>
              <a:rPr lang="en-US" dirty="0"/>
              <a:t> and </a:t>
            </a:r>
            <a:r>
              <a:rPr lang="en-US" b="1" dirty="0" err="1">
                <a:solidFill>
                  <a:srgbClr val="911011"/>
                </a:solidFill>
              </a:rPr>
              <a:t>metyrapone</a:t>
            </a:r>
            <a:r>
              <a:rPr lang="en-US" dirty="0"/>
              <a:t>. However, none is approved for use in pregnancy. </a:t>
            </a:r>
            <a:endParaRPr lang="en-US" dirty="0" smtClean="0"/>
          </a:p>
          <a:p>
            <a:r>
              <a:rPr lang="en-US" b="1" dirty="0" smtClean="0"/>
              <a:t>Adverse </a:t>
            </a:r>
            <a:r>
              <a:rPr lang="en-US" b="1" dirty="0"/>
              <a:t>event </a:t>
            </a:r>
            <a:r>
              <a:rPr lang="en-US" dirty="0"/>
              <a:t>rates were high for both mother (60%, 95% CI: 26–88%) and infant (58%, 95% CI: 28–85%), although </a:t>
            </a:r>
            <a:r>
              <a:rPr lang="en-US" b="1" dirty="0"/>
              <a:t>no congenital malformations </a:t>
            </a:r>
            <a:r>
              <a:rPr lang="en-US" dirty="0"/>
              <a:t>were reported. </a:t>
            </a:r>
            <a:endParaRPr lang="en-US" dirty="0" smtClean="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Caimari F, </a:t>
            </a:r>
            <a:r>
              <a:rPr lang="en-US" dirty="0" err="1"/>
              <a:t>Valassi</a:t>
            </a:r>
            <a:r>
              <a:rPr lang="en-US" dirty="0"/>
              <a:t> E, </a:t>
            </a:r>
            <a:r>
              <a:rPr lang="en-US" dirty="0" err="1"/>
              <a:t>Garbayo</a:t>
            </a:r>
            <a:r>
              <a:rPr lang="en-US" dirty="0"/>
              <a:t> P, </a:t>
            </a:r>
            <a:r>
              <a:rPr lang="en-US" dirty="0" err="1"/>
              <a:t>Ste</a:t>
            </a:r>
            <a:r>
              <a:rPr lang="en-US" dirty="0"/>
              <a:t> </a:t>
            </a:r>
            <a:r>
              <a:rPr lang="en-US" dirty="0" err="1"/>
              <a:t>ensen</a:t>
            </a:r>
            <a:r>
              <a:rPr lang="en-US" dirty="0"/>
              <a:t> C, Santos A, </a:t>
            </a:r>
            <a:r>
              <a:rPr lang="en-US" dirty="0" err="1"/>
              <a:t>Corcoy</a:t>
            </a:r>
            <a:r>
              <a:rPr lang="en-US" dirty="0"/>
              <a:t> R &amp; Webb SM. Cushing’s syndrome and pregnancy outcomes: a systematic review of published cases. </a:t>
            </a:r>
            <a:r>
              <a:rPr lang="en-US" i="1" dirty="0"/>
              <a:t>Endocrine </a:t>
            </a:r>
            <a:r>
              <a:rPr lang="en-US" dirty="0"/>
              <a:t>2017 </a:t>
            </a:r>
            <a:r>
              <a:rPr lang="en-US" b="1" dirty="0"/>
              <a:t>55 </a:t>
            </a:r>
            <a:r>
              <a:rPr lang="en-US" dirty="0"/>
              <a:t>555–563 </a:t>
            </a:r>
          </a:p>
        </p:txBody>
      </p:sp>
    </p:spTree>
    <p:extLst>
      <p:ext uri="{BB962C8B-B14F-4D97-AF65-F5344CB8AC3E}">
        <p14:creationId xmlns:p14="http://schemas.microsoft.com/office/powerpoint/2010/main" val="5703946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a:t>The limited number of cases described precludes any definite conclusion as to the </a:t>
            </a:r>
            <a:r>
              <a:rPr lang="en-US" dirty="0">
                <a:solidFill>
                  <a:srgbClr val="911011"/>
                </a:solidFill>
              </a:rPr>
              <a:t>best management </a:t>
            </a:r>
            <a:r>
              <a:rPr lang="en-US" dirty="0"/>
              <a:t>for CS during pregnancy; it </a:t>
            </a:r>
            <a:r>
              <a:rPr lang="en-US" dirty="0">
                <a:solidFill>
                  <a:srgbClr val="911011"/>
                </a:solidFill>
              </a:rPr>
              <a:t>depends on </a:t>
            </a:r>
            <a:r>
              <a:rPr lang="en-US" b="1" dirty="0"/>
              <a:t>the cause</a:t>
            </a:r>
            <a:r>
              <a:rPr lang="en-US" dirty="0"/>
              <a:t>, </a:t>
            </a:r>
            <a:r>
              <a:rPr lang="en-US" b="1" dirty="0"/>
              <a:t>the stage of pregnancy </a:t>
            </a:r>
            <a:r>
              <a:rPr lang="en-US" dirty="0"/>
              <a:t>and the </a:t>
            </a:r>
            <a:r>
              <a:rPr lang="en-US" b="1" dirty="0"/>
              <a:t>severity of </a:t>
            </a:r>
            <a:r>
              <a:rPr lang="en-US" b="1" dirty="0" err="1"/>
              <a:t>hypercortisolism</a:t>
            </a:r>
            <a:r>
              <a:rPr lang="en-US" b="1" dirty="0"/>
              <a:t>. </a:t>
            </a:r>
            <a:endParaRPr lang="en-US" b="1" dirty="0" smtClean="0"/>
          </a:p>
          <a:p>
            <a:r>
              <a:rPr lang="en-US" b="1" dirty="0" smtClean="0">
                <a:solidFill>
                  <a:srgbClr val="911011"/>
                </a:solidFill>
              </a:rPr>
              <a:t>untreated </a:t>
            </a:r>
            <a:r>
              <a:rPr lang="en-US" b="1" dirty="0">
                <a:solidFill>
                  <a:srgbClr val="911011"/>
                </a:solidFill>
              </a:rPr>
              <a:t>CS </a:t>
            </a:r>
            <a:r>
              <a:rPr lang="en-US" dirty="0"/>
              <a:t>is associated with </a:t>
            </a:r>
            <a:r>
              <a:rPr lang="en-US" b="1" dirty="0"/>
              <a:t>more maternal and foetal morbidity</a:t>
            </a:r>
            <a:r>
              <a:rPr lang="en-US" dirty="0" smtClean="0"/>
              <a:t>.</a:t>
            </a:r>
          </a:p>
          <a:p>
            <a:r>
              <a:rPr lang="en-US" dirty="0" smtClean="0"/>
              <a:t> </a:t>
            </a:r>
            <a:r>
              <a:rPr lang="en-US" dirty="0"/>
              <a:t>While </a:t>
            </a:r>
            <a:r>
              <a:rPr lang="en-US" dirty="0">
                <a:solidFill>
                  <a:srgbClr val="911011"/>
                </a:solidFill>
              </a:rPr>
              <a:t>medical or surgical treatment </a:t>
            </a:r>
            <a:r>
              <a:rPr lang="en-US" b="1" dirty="0"/>
              <a:t>decreased the risk of perinatal mortality and maternal morbidity</a:t>
            </a:r>
            <a:r>
              <a:rPr lang="en-US" dirty="0"/>
              <a:t>, it </a:t>
            </a:r>
            <a:r>
              <a:rPr lang="en-US" u="sng" dirty="0"/>
              <a:t>did not protect </a:t>
            </a:r>
            <a:r>
              <a:rPr lang="en-US" dirty="0"/>
              <a:t>from </a:t>
            </a:r>
            <a:r>
              <a:rPr lang="en-US" u="sng" dirty="0"/>
              <a:t>prematurity</a:t>
            </a:r>
            <a:r>
              <a:rPr lang="en-US" dirty="0"/>
              <a:t> or </a:t>
            </a:r>
            <a:r>
              <a:rPr lang="en-US" u="sng" dirty="0"/>
              <a:t>intrauterine growth </a:t>
            </a:r>
            <a:r>
              <a:rPr lang="en-US" u="sng" dirty="0" smtClean="0"/>
              <a:t>restriction.</a:t>
            </a:r>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Caimari F, </a:t>
            </a:r>
            <a:r>
              <a:rPr lang="en-US" dirty="0" err="1"/>
              <a:t>Valassi</a:t>
            </a:r>
            <a:r>
              <a:rPr lang="en-US" dirty="0"/>
              <a:t> E, </a:t>
            </a:r>
            <a:r>
              <a:rPr lang="en-US" dirty="0" err="1"/>
              <a:t>Garbayo</a:t>
            </a:r>
            <a:r>
              <a:rPr lang="en-US" dirty="0"/>
              <a:t> P, </a:t>
            </a:r>
            <a:r>
              <a:rPr lang="en-US" dirty="0" err="1"/>
              <a:t>Ste</a:t>
            </a:r>
            <a:r>
              <a:rPr lang="en-US" dirty="0"/>
              <a:t> </a:t>
            </a:r>
            <a:r>
              <a:rPr lang="en-US" dirty="0" err="1"/>
              <a:t>ensen</a:t>
            </a:r>
            <a:r>
              <a:rPr lang="en-US" dirty="0"/>
              <a:t> C, Santos A, </a:t>
            </a:r>
            <a:r>
              <a:rPr lang="en-US" dirty="0" err="1"/>
              <a:t>Corcoy</a:t>
            </a:r>
            <a:r>
              <a:rPr lang="en-US" dirty="0"/>
              <a:t> R &amp; Webb SM. Cushing’s syndrome and pregnancy outcomes: a systematic review of published cases. </a:t>
            </a:r>
            <a:r>
              <a:rPr lang="en-US" i="1" dirty="0"/>
              <a:t>Endocrine </a:t>
            </a:r>
            <a:r>
              <a:rPr lang="en-US" dirty="0"/>
              <a:t>2017 </a:t>
            </a:r>
            <a:r>
              <a:rPr lang="en-US" b="1" dirty="0"/>
              <a:t>55 </a:t>
            </a:r>
            <a:r>
              <a:rPr lang="en-US" dirty="0"/>
              <a:t>555–563 </a:t>
            </a:r>
          </a:p>
        </p:txBody>
      </p:sp>
    </p:spTree>
    <p:extLst>
      <p:ext uri="{BB962C8B-B14F-4D97-AF65-F5344CB8AC3E}">
        <p14:creationId xmlns:p14="http://schemas.microsoft.com/office/powerpoint/2010/main" val="13030274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If </a:t>
            </a:r>
            <a:r>
              <a:rPr lang="en-US" dirty="0"/>
              <a:t>treatment is considered necessary, </a:t>
            </a:r>
            <a:r>
              <a:rPr lang="en-US" b="1" dirty="0">
                <a:solidFill>
                  <a:srgbClr val="911011"/>
                </a:solidFill>
              </a:rPr>
              <a:t>surgery</a:t>
            </a:r>
            <a:r>
              <a:rPr lang="en-US" dirty="0"/>
              <a:t> in the </a:t>
            </a:r>
            <a:r>
              <a:rPr lang="en-US" b="1" dirty="0">
                <a:solidFill>
                  <a:srgbClr val="911011"/>
                </a:solidFill>
              </a:rPr>
              <a:t>second trimester </a:t>
            </a:r>
            <a:r>
              <a:rPr lang="en-US" dirty="0"/>
              <a:t>has been recommended as a </a:t>
            </a:r>
            <a:r>
              <a:rPr lang="en-US" b="1" dirty="0"/>
              <a:t>first-choice treatment</a:t>
            </a:r>
            <a:r>
              <a:rPr lang="en-US" dirty="0"/>
              <a:t>, but the evidence is </a:t>
            </a:r>
            <a:r>
              <a:rPr lang="en-US" dirty="0" smtClean="0"/>
              <a:t>limited.</a:t>
            </a:r>
          </a:p>
          <a:p>
            <a:r>
              <a:rPr lang="en-US" b="1" dirty="0" smtClean="0"/>
              <a:t>No </a:t>
            </a:r>
            <a:r>
              <a:rPr lang="en-US" b="1" dirty="0"/>
              <a:t>specific congenital malformations </a:t>
            </a:r>
            <a:r>
              <a:rPr lang="en-US" dirty="0"/>
              <a:t>appear to be more frequent in babies delivered from CS </a:t>
            </a:r>
            <a:r>
              <a:rPr lang="en-US" dirty="0" smtClean="0"/>
              <a:t>patients.</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Caimari F, </a:t>
            </a:r>
            <a:r>
              <a:rPr lang="en-US" dirty="0" err="1"/>
              <a:t>Valassi</a:t>
            </a:r>
            <a:r>
              <a:rPr lang="en-US" dirty="0"/>
              <a:t> E, </a:t>
            </a:r>
            <a:r>
              <a:rPr lang="en-US" dirty="0" err="1"/>
              <a:t>Garbayo</a:t>
            </a:r>
            <a:r>
              <a:rPr lang="en-US" dirty="0"/>
              <a:t> P, </a:t>
            </a:r>
            <a:r>
              <a:rPr lang="en-US" dirty="0" err="1"/>
              <a:t>Ste</a:t>
            </a:r>
            <a:r>
              <a:rPr lang="en-US" dirty="0"/>
              <a:t> </a:t>
            </a:r>
            <a:r>
              <a:rPr lang="en-US" dirty="0" err="1"/>
              <a:t>ensen</a:t>
            </a:r>
            <a:r>
              <a:rPr lang="en-US" dirty="0"/>
              <a:t> C, Santos A, </a:t>
            </a:r>
            <a:r>
              <a:rPr lang="en-US" dirty="0" err="1"/>
              <a:t>Corcoy</a:t>
            </a:r>
            <a:r>
              <a:rPr lang="en-US" dirty="0"/>
              <a:t> R &amp; Webb SM. Cushing’s syndrome and pregnancy outcomes: a systematic review of published cases. </a:t>
            </a:r>
            <a:r>
              <a:rPr lang="en-US" i="1" dirty="0"/>
              <a:t>Endocrine </a:t>
            </a:r>
            <a:r>
              <a:rPr lang="en-US" dirty="0"/>
              <a:t>2017 </a:t>
            </a:r>
            <a:r>
              <a:rPr lang="en-US" b="1" dirty="0"/>
              <a:t>55 </a:t>
            </a:r>
            <a:r>
              <a:rPr lang="en-US" dirty="0"/>
              <a:t>555–563 </a:t>
            </a:r>
          </a:p>
          <a:p>
            <a:endParaRPr lang="en-US" dirty="0"/>
          </a:p>
        </p:txBody>
      </p:sp>
    </p:spTree>
    <p:extLst>
      <p:ext uri="{BB962C8B-B14F-4D97-AF65-F5344CB8AC3E}">
        <p14:creationId xmlns:p14="http://schemas.microsoft.com/office/powerpoint/2010/main" val="96865964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R.7.4. </a:t>
            </a:r>
            <a:r>
              <a:rPr lang="en-US" dirty="0"/>
              <a:t>We recommend that pregnant women with active or medically treated Cushing’s disease should be managed by a </a:t>
            </a:r>
            <a:r>
              <a:rPr lang="en-US" b="1" dirty="0">
                <a:solidFill>
                  <a:srgbClr val="911011"/>
                </a:solidFill>
              </a:rPr>
              <a:t>multidisciplinary team expert in high-risk pregnancies. </a:t>
            </a:r>
            <a:endParaRPr lang="en-US" b="1" dirty="0" smtClean="0">
              <a:solidFill>
                <a:srgbClr val="911011"/>
              </a:solidFill>
            </a:endParaRP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092208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345324"/>
            <a:ext cx="3584050" cy="3769329"/>
          </a:xfrm>
        </p:spPr>
        <p:txBody>
          <a:bodyPr>
            <a:noAutofit/>
          </a:bodyPr>
          <a:lstStyle/>
          <a:p>
            <a:pPr algn="just"/>
            <a:r>
              <a:rPr lang="en-US" sz="1600" b="0" dirty="0"/>
              <a:t/>
            </a:r>
            <a:br>
              <a:rPr lang="en-US" sz="1600" b="0" dirty="0"/>
            </a:br>
            <a:r>
              <a:rPr lang="en-US" sz="1600" b="0" dirty="0" smtClean="0"/>
              <a:t>The </a:t>
            </a:r>
            <a:r>
              <a:rPr lang="en-US" sz="1600" b="0" dirty="0"/>
              <a:t>GH variant (GH V) is the major hormone responsible for stimulating the production of maternal IGF 1, which inhibits maternal pituitary secretion of normal GH (GH N) through a negative feedback action</a:t>
            </a:r>
            <a:r>
              <a:rPr lang="en-US" sz="1600" b="0" dirty="0" smtClean="0"/>
              <a:t>.   </a:t>
            </a:r>
            <a:br>
              <a:rPr lang="en-US" sz="1600" b="0" dirty="0" smtClean="0"/>
            </a:br>
            <a:r>
              <a:rPr lang="en-US" sz="1600" b="0" dirty="0"/>
              <a:t/>
            </a:r>
            <a:br>
              <a:rPr lang="en-US" sz="1600" b="0" dirty="0"/>
            </a:br>
            <a:r>
              <a:rPr lang="en-US" sz="1600" b="0" dirty="0" smtClean="0"/>
              <a:t/>
            </a:r>
            <a:br>
              <a:rPr lang="en-US" sz="1600" b="0" dirty="0" smtClean="0"/>
            </a:br>
            <a:r>
              <a:rPr lang="en-US" sz="1600" b="0" dirty="0" smtClean="0"/>
              <a:t>In </a:t>
            </a:r>
            <a:r>
              <a:rPr lang="en-US" sz="1600" b="0" dirty="0"/>
              <a:t>pregnant woman with acromegaly, GH N secretion is autonomous. Both GH N and GH V levels are consistently elevated in the blood throughout pregnancy. Similar to normal pregnancy, IGF 1 levels rise in patients with active acromegaly owing to stimulation by GH V. </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Glezer</a:t>
            </a:r>
            <a:r>
              <a:rPr lang="en-US" dirty="0"/>
              <a:t> A, </a:t>
            </a:r>
            <a:r>
              <a:rPr lang="en-US" dirty="0" smtClean="0"/>
              <a:t>et al. </a:t>
            </a:r>
            <a:r>
              <a:rPr lang="en-US" dirty="0"/>
              <a:t>Management of pituitary tumors during pregnancy and lactation, Current Opinion in Endocrine and Metabolic Research (2018), doi: 10.1016/j.coemr.2018.02.002. </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1131" y="0"/>
            <a:ext cx="7261846" cy="4382485"/>
          </a:xfrm>
        </p:spPr>
      </p:pic>
    </p:spTree>
    <p:extLst>
      <p:ext uri="{BB962C8B-B14F-4D97-AF65-F5344CB8AC3E}">
        <p14:creationId xmlns:p14="http://schemas.microsoft.com/office/powerpoint/2010/main" val="131652647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smtClean="0">
                <a:solidFill>
                  <a:srgbClr val="911011"/>
                </a:solidFill>
              </a:rPr>
              <a:t>Mild </a:t>
            </a:r>
            <a:r>
              <a:rPr lang="en-US" b="1" dirty="0">
                <a:solidFill>
                  <a:srgbClr val="911011"/>
                </a:solidFill>
              </a:rPr>
              <a:t>cases of CS</a:t>
            </a:r>
            <a:r>
              <a:rPr lang="en-US" dirty="0"/>
              <a:t>, especially those </a:t>
            </a:r>
            <a:r>
              <a:rPr lang="en-US" u="sng" dirty="0"/>
              <a:t>discovered late </a:t>
            </a:r>
            <a:r>
              <a:rPr lang="en-US" dirty="0"/>
              <a:t>in pregnancy, may be </a:t>
            </a:r>
            <a:r>
              <a:rPr lang="en-US" b="1" dirty="0"/>
              <a:t>treated conservatively </a:t>
            </a:r>
            <a:r>
              <a:rPr lang="en-US" dirty="0"/>
              <a:t>by controlling comorbidities. </a:t>
            </a:r>
            <a:endParaRPr lang="en-US" dirty="0" smtClean="0"/>
          </a:p>
          <a:p>
            <a:r>
              <a:rPr lang="en-US" dirty="0" smtClean="0"/>
              <a:t>In </a:t>
            </a:r>
            <a:r>
              <a:rPr lang="en-US" dirty="0"/>
              <a:t>women who </a:t>
            </a:r>
            <a:r>
              <a:rPr lang="en-US" b="1" dirty="0">
                <a:solidFill>
                  <a:srgbClr val="911011"/>
                </a:solidFill>
              </a:rPr>
              <a:t>become pregnant while on </a:t>
            </a:r>
            <a:r>
              <a:rPr lang="en-US" b="1" dirty="0" err="1" smtClean="0">
                <a:solidFill>
                  <a:srgbClr val="911011"/>
                </a:solidFill>
              </a:rPr>
              <a:t>anticortisolic</a:t>
            </a:r>
            <a:r>
              <a:rPr lang="en-US" b="1" dirty="0" smtClean="0">
                <a:solidFill>
                  <a:srgbClr val="911011"/>
                </a:solidFill>
              </a:rPr>
              <a:t> </a:t>
            </a:r>
            <a:r>
              <a:rPr lang="en-US" b="1" dirty="0">
                <a:solidFill>
                  <a:srgbClr val="911011"/>
                </a:solidFill>
              </a:rPr>
              <a:t>treatment </a:t>
            </a:r>
            <a:r>
              <a:rPr lang="en-US" dirty="0"/>
              <a:t>(exception </a:t>
            </a:r>
            <a:r>
              <a:rPr lang="en-US" dirty="0" err="1"/>
              <a:t>cabergoline</a:t>
            </a:r>
            <a:r>
              <a:rPr lang="en-US" dirty="0"/>
              <a:t>), there should be a </a:t>
            </a:r>
            <a:r>
              <a:rPr lang="en-US" u="sng" dirty="0"/>
              <a:t>discussion</a:t>
            </a:r>
            <a:r>
              <a:rPr lang="en-US" dirty="0"/>
              <a:t> about the fact that </a:t>
            </a:r>
            <a:r>
              <a:rPr lang="en-US" b="1" dirty="0"/>
              <a:t>little is known </a:t>
            </a:r>
            <a:r>
              <a:rPr lang="en-US" dirty="0"/>
              <a:t>about </a:t>
            </a:r>
            <a:r>
              <a:rPr lang="en-US" u="sng" dirty="0"/>
              <a:t>possible teratogenic </a:t>
            </a:r>
            <a:r>
              <a:rPr lang="en-US" u="sng" dirty="0" smtClean="0"/>
              <a:t>effects </a:t>
            </a:r>
            <a:r>
              <a:rPr lang="en-US" dirty="0"/>
              <a:t>as well as </a:t>
            </a:r>
            <a:r>
              <a:rPr lang="en-US" u="sng" dirty="0"/>
              <a:t>maternal risk </a:t>
            </a:r>
            <a:r>
              <a:rPr lang="en-US" dirty="0"/>
              <a:t>and </a:t>
            </a:r>
            <a:r>
              <a:rPr lang="en-US" u="sng" dirty="0"/>
              <a:t>pregnancy termination</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4518037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fontScale="77500" lnSpcReduction="20000"/>
          </a:bodyPr>
          <a:lstStyle/>
          <a:p>
            <a:r>
              <a:rPr lang="en-US" dirty="0"/>
              <a:t>In women who develop </a:t>
            </a:r>
            <a:r>
              <a:rPr lang="en-US" b="1" dirty="0">
                <a:solidFill>
                  <a:srgbClr val="911011"/>
                </a:solidFill>
              </a:rPr>
              <a:t>severe CD while pregnant</a:t>
            </a:r>
            <a:r>
              <a:rPr lang="en-US" dirty="0"/>
              <a:t>, the first option to consider is </a:t>
            </a:r>
            <a:r>
              <a:rPr lang="en-US" b="1" dirty="0"/>
              <a:t>surgery</a:t>
            </a:r>
            <a:r>
              <a:rPr lang="en-US" dirty="0"/>
              <a:t> (pituitary </a:t>
            </a:r>
            <a:r>
              <a:rPr lang="en-US" dirty="0" err="1"/>
              <a:t>adenomectomy</a:t>
            </a:r>
            <a:r>
              <a:rPr lang="en-US" dirty="0"/>
              <a:t> or laparoscopic adrenalectomy) </a:t>
            </a:r>
            <a:endParaRPr lang="en-US" dirty="0" smtClean="0"/>
          </a:p>
          <a:p>
            <a:r>
              <a:rPr lang="en-US" dirty="0" smtClean="0"/>
              <a:t>In </a:t>
            </a:r>
            <a:r>
              <a:rPr lang="en-US" dirty="0"/>
              <a:t>a systematic review of pregnancies in women diagnosed with CS, </a:t>
            </a:r>
            <a:r>
              <a:rPr lang="en-US" dirty="0">
                <a:solidFill>
                  <a:srgbClr val="911011"/>
                </a:solidFill>
              </a:rPr>
              <a:t>61 underwent surgery</a:t>
            </a:r>
            <a:r>
              <a:rPr lang="en-US" dirty="0"/>
              <a:t> at a gestational age of 21 (range 17–26) weeks. </a:t>
            </a:r>
            <a:endParaRPr lang="en-US" dirty="0" smtClean="0"/>
          </a:p>
          <a:p>
            <a:r>
              <a:rPr lang="en-US" dirty="0" smtClean="0"/>
              <a:t>Among </a:t>
            </a:r>
            <a:r>
              <a:rPr lang="en-US" dirty="0"/>
              <a:t>these, 11 were </a:t>
            </a:r>
            <a:r>
              <a:rPr lang="en-US" dirty="0" err="1"/>
              <a:t>transsphenoidal</a:t>
            </a:r>
            <a:r>
              <a:rPr lang="en-US" dirty="0"/>
              <a:t> pituitary surgeries, 44 unilateral adrenalectomies and 6 bilateral adrenalectomies. </a:t>
            </a:r>
            <a:endParaRPr lang="en-US" dirty="0" smtClean="0"/>
          </a:p>
          <a:p>
            <a:r>
              <a:rPr lang="en-US" dirty="0" smtClean="0">
                <a:solidFill>
                  <a:srgbClr val="911011"/>
                </a:solidFill>
              </a:rPr>
              <a:t>Seventy-seven</a:t>
            </a:r>
            <a:r>
              <a:rPr lang="en-US" dirty="0" smtClean="0"/>
              <a:t> </a:t>
            </a:r>
            <a:r>
              <a:rPr lang="en-US" dirty="0" smtClean="0">
                <a:solidFill>
                  <a:srgbClr val="911011"/>
                </a:solidFill>
              </a:rPr>
              <a:t>percent </a:t>
            </a:r>
            <a:r>
              <a:rPr lang="en-US" dirty="0">
                <a:solidFill>
                  <a:srgbClr val="911011"/>
                </a:solidFill>
              </a:rPr>
              <a:t>attained remission</a:t>
            </a:r>
            <a:r>
              <a:rPr lang="en-US" dirty="0"/>
              <a:t>, </a:t>
            </a:r>
            <a:r>
              <a:rPr lang="en-US" dirty="0">
                <a:solidFill>
                  <a:srgbClr val="911011"/>
                </a:solidFill>
              </a:rPr>
              <a:t>12% were still active </a:t>
            </a:r>
            <a:r>
              <a:rPr lang="en-US" dirty="0"/>
              <a:t>and in 10% information was not available. </a:t>
            </a:r>
            <a:endParaRPr lang="en-US" dirty="0" smtClean="0"/>
          </a:p>
          <a:p>
            <a:r>
              <a:rPr lang="en-US" dirty="0" smtClean="0"/>
              <a:t>Foetal </a:t>
            </a:r>
            <a:r>
              <a:rPr lang="en-US" dirty="0"/>
              <a:t>loss (6.7% vs 28.6%), pre-term birth (56.1% vs 80%), and low birth weight (70.6% vs 100%) were lower if remission was attained after surgery compared to those not in remission </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Caimari F, </a:t>
            </a:r>
            <a:r>
              <a:rPr lang="en-US" dirty="0" err="1"/>
              <a:t>Valassi</a:t>
            </a:r>
            <a:r>
              <a:rPr lang="en-US" dirty="0"/>
              <a:t> E, </a:t>
            </a:r>
            <a:r>
              <a:rPr lang="en-US" dirty="0" err="1"/>
              <a:t>Garbayo</a:t>
            </a:r>
            <a:r>
              <a:rPr lang="en-US" dirty="0"/>
              <a:t> P, </a:t>
            </a:r>
            <a:r>
              <a:rPr lang="en-US" dirty="0" err="1"/>
              <a:t>Ste</a:t>
            </a:r>
            <a:r>
              <a:rPr lang="en-US" dirty="0"/>
              <a:t> </a:t>
            </a:r>
            <a:r>
              <a:rPr lang="en-US" dirty="0" err="1"/>
              <a:t>ensen</a:t>
            </a:r>
            <a:r>
              <a:rPr lang="en-US" dirty="0"/>
              <a:t> C, Santos A, </a:t>
            </a:r>
            <a:r>
              <a:rPr lang="en-US" dirty="0" err="1"/>
              <a:t>Corcoy</a:t>
            </a:r>
            <a:r>
              <a:rPr lang="en-US" dirty="0"/>
              <a:t> R &amp; Webb SM. Cushing’s syndrome and pregnancy outcomes: a systematic review of published cases. </a:t>
            </a:r>
            <a:r>
              <a:rPr lang="en-US" i="1" dirty="0"/>
              <a:t>Endocrine </a:t>
            </a:r>
            <a:r>
              <a:rPr lang="en-US" dirty="0"/>
              <a:t>2017 </a:t>
            </a:r>
            <a:r>
              <a:rPr lang="en-US" b="1" dirty="0"/>
              <a:t>55 </a:t>
            </a:r>
            <a:r>
              <a:rPr lang="en-US" dirty="0"/>
              <a:t>555–563 </a:t>
            </a:r>
          </a:p>
        </p:txBody>
      </p:sp>
    </p:spTree>
    <p:extLst>
      <p:ext uri="{BB962C8B-B14F-4D97-AF65-F5344CB8AC3E}">
        <p14:creationId xmlns:p14="http://schemas.microsoft.com/office/powerpoint/2010/main" val="85510762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801442"/>
          </a:xfrm>
        </p:spPr>
        <p:txBody>
          <a:bodyPr>
            <a:normAutofit fontScale="77500" lnSpcReduction="20000"/>
          </a:bodyPr>
          <a:lstStyle/>
          <a:p>
            <a:r>
              <a:rPr lang="en-US" b="1" dirty="0">
                <a:solidFill>
                  <a:srgbClr val="911011"/>
                </a:solidFill>
              </a:rPr>
              <a:t>Medical therapy </a:t>
            </a:r>
            <a:r>
              <a:rPr lang="en-US" dirty="0"/>
              <a:t>can be contemplated when surgery is contraindicated, or initially after diagnosis for symptomatic control. </a:t>
            </a:r>
            <a:endParaRPr lang="en-US" dirty="0" smtClean="0"/>
          </a:p>
          <a:p>
            <a:r>
              <a:rPr lang="en-US" b="1" dirty="0" err="1" smtClean="0">
                <a:solidFill>
                  <a:srgbClr val="911011"/>
                </a:solidFill>
              </a:rPr>
              <a:t>Metyrapone</a:t>
            </a:r>
            <a:r>
              <a:rPr lang="en-US" dirty="0" smtClean="0"/>
              <a:t> </a:t>
            </a:r>
            <a:r>
              <a:rPr lang="en-US" dirty="0"/>
              <a:t>has been most commonly used; as it may worsen hypertension and/or decrease potassium, blood pressure and potassium should be regularly monitored. </a:t>
            </a:r>
            <a:endParaRPr lang="en-US" dirty="0" smtClean="0"/>
          </a:p>
          <a:p>
            <a:r>
              <a:rPr lang="en-US" b="1" dirty="0" smtClean="0">
                <a:solidFill>
                  <a:srgbClr val="911011"/>
                </a:solidFill>
              </a:rPr>
              <a:t>Ketoconazole</a:t>
            </a:r>
            <a:r>
              <a:rPr lang="en-US" dirty="0" smtClean="0"/>
              <a:t> </a:t>
            </a:r>
            <a:r>
              <a:rPr lang="en-US" dirty="0"/>
              <a:t>is another option for treatment, although fewer outcome data are available. </a:t>
            </a:r>
            <a:endParaRPr lang="en-US" dirty="0" smtClean="0"/>
          </a:p>
          <a:p>
            <a:r>
              <a:rPr lang="en-US" b="1" dirty="0" err="1" smtClean="0">
                <a:solidFill>
                  <a:srgbClr val="911011"/>
                </a:solidFill>
              </a:rPr>
              <a:t>Cabergoline</a:t>
            </a:r>
            <a:r>
              <a:rPr lang="en-US" dirty="0" smtClean="0"/>
              <a:t> </a:t>
            </a:r>
            <a:r>
              <a:rPr lang="en-US" dirty="0"/>
              <a:t>has only been reported in three cases of CD with good maternal–foetal outcome, but breast feeding would not be possible. </a:t>
            </a:r>
            <a:endParaRPr lang="en-US" dirty="0" smtClean="0"/>
          </a:p>
          <a:p>
            <a:r>
              <a:rPr lang="en-US" dirty="0" smtClean="0"/>
              <a:t>No </a:t>
            </a:r>
            <a:r>
              <a:rPr lang="en-US" dirty="0"/>
              <a:t>reports of </a:t>
            </a:r>
            <a:r>
              <a:rPr lang="en-US" b="1" dirty="0" err="1">
                <a:solidFill>
                  <a:srgbClr val="911011"/>
                </a:solidFill>
              </a:rPr>
              <a:t>pasireotide</a:t>
            </a:r>
            <a:r>
              <a:rPr lang="en-US" dirty="0"/>
              <a:t> or </a:t>
            </a:r>
            <a:r>
              <a:rPr lang="en-US" b="1" dirty="0" err="1">
                <a:solidFill>
                  <a:srgbClr val="911011"/>
                </a:solidFill>
              </a:rPr>
              <a:t>osilodrostat</a:t>
            </a:r>
            <a:r>
              <a:rPr lang="en-US" dirty="0"/>
              <a:t> use during pregnancy in CS are available. </a:t>
            </a:r>
            <a:endParaRPr lang="en-US" dirty="0" smtClean="0"/>
          </a:p>
          <a:p>
            <a:r>
              <a:rPr lang="en-US" b="1" dirty="0" smtClean="0">
                <a:solidFill>
                  <a:srgbClr val="911011"/>
                </a:solidFill>
              </a:rPr>
              <a:t>Mifepristone</a:t>
            </a:r>
            <a:r>
              <a:rPr lang="en-US" dirty="0"/>
              <a:t>, a glucocorticoid receptor blocker available in some countries, is </a:t>
            </a:r>
            <a:r>
              <a:rPr lang="en-US" b="1" dirty="0"/>
              <a:t>contraindicated</a:t>
            </a:r>
            <a:r>
              <a:rPr lang="en-US" dirty="0"/>
              <a:t> as it is also a </a:t>
            </a:r>
            <a:r>
              <a:rPr lang="en-US" b="1" dirty="0"/>
              <a:t>progesterone blocker </a:t>
            </a:r>
            <a:r>
              <a:rPr lang="en-US" dirty="0"/>
              <a:t>used to </a:t>
            </a:r>
            <a:r>
              <a:rPr lang="en-US" b="1" dirty="0"/>
              <a:t>terminate a pregnancy</a:t>
            </a:r>
            <a:r>
              <a:rPr lang="en-US" dirty="0"/>
              <a:t>. </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Caimari F, </a:t>
            </a:r>
            <a:r>
              <a:rPr lang="en-US" dirty="0" err="1"/>
              <a:t>Valassi</a:t>
            </a:r>
            <a:r>
              <a:rPr lang="en-US" dirty="0"/>
              <a:t> E, </a:t>
            </a:r>
            <a:r>
              <a:rPr lang="en-US" dirty="0" err="1"/>
              <a:t>Garbayo</a:t>
            </a:r>
            <a:r>
              <a:rPr lang="en-US" dirty="0"/>
              <a:t> P, </a:t>
            </a:r>
            <a:r>
              <a:rPr lang="en-US" dirty="0" err="1"/>
              <a:t>Ste</a:t>
            </a:r>
            <a:r>
              <a:rPr lang="en-US" dirty="0"/>
              <a:t> </a:t>
            </a:r>
            <a:r>
              <a:rPr lang="en-US" dirty="0" err="1"/>
              <a:t>ensen</a:t>
            </a:r>
            <a:r>
              <a:rPr lang="en-US" dirty="0"/>
              <a:t> C, Santos A, </a:t>
            </a:r>
            <a:r>
              <a:rPr lang="en-US" dirty="0" err="1"/>
              <a:t>Corcoy</a:t>
            </a:r>
            <a:r>
              <a:rPr lang="en-US" dirty="0"/>
              <a:t> R &amp; Webb SM. Cushing’s syndrome and pregnancy outcomes: a systematic review of published cases. </a:t>
            </a:r>
            <a:r>
              <a:rPr lang="en-US" i="1" dirty="0"/>
              <a:t>Endocrine </a:t>
            </a:r>
            <a:r>
              <a:rPr lang="en-US" dirty="0"/>
              <a:t>2017 </a:t>
            </a:r>
            <a:r>
              <a:rPr lang="en-US" b="1" dirty="0"/>
              <a:t>55 </a:t>
            </a:r>
            <a:r>
              <a:rPr lang="en-US" dirty="0"/>
              <a:t>555–563 </a:t>
            </a:r>
          </a:p>
        </p:txBody>
      </p:sp>
    </p:spTree>
    <p:extLst>
      <p:ext uri="{BB962C8B-B14F-4D97-AF65-F5344CB8AC3E}">
        <p14:creationId xmlns:p14="http://schemas.microsoft.com/office/powerpoint/2010/main" val="83325403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The </a:t>
            </a:r>
            <a:r>
              <a:rPr lang="en-US" b="1" dirty="0">
                <a:solidFill>
                  <a:srgbClr val="911011"/>
                </a:solidFill>
              </a:rPr>
              <a:t>possibility of premature delivery </a:t>
            </a:r>
            <a:r>
              <a:rPr lang="en-US" dirty="0"/>
              <a:t>should be anticipated in CD, and consideration given to induced early delivery, if indicated. </a:t>
            </a:r>
            <a:endParaRPr lang="en-US" dirty="0" smtClean="0"/>
          </a:p>
          <a:p>
            <a:r>
              <a:rPr lang="en-US" dirty="0" smtClean="0"/>
              <a:t>When </a:t>
            </a:r>
            <a:r>
              <a:rPr lang="en-US" dirty="0"/>
              <a:t>control is not possible, with life-threatening risks for the mother and the </a:t>
            </a:r>
            <a:r>
              <a:rPr lang="en-US" dirty="0" err="1"/>
              <a:t>foetus</a:t>
            </a:r>
            <a:r>
              <a:rPr lang="en-US" dirty="0"/>
              <a:t>, </a:t>
            </a:r>
            <a:r>
              <a:rPr lang="en-US" b="1" dirty="0">
                <a:solidFill>
                  <a:srgbClr val="911011"/>
                </a:solidFill>
              </a:rPr>
              <a:t>pregnancy termination </a:t>
            </a:r>
            <a:r>
              <a:rPr lang="en-US" dirty="0"/>
              <a:t>for medical reasons should be discussed. </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3622801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R.7.5. </a:t>
            </a:r>
            <a:r>
              <a:rPr lang="en-US" dirty="0"/>
              <a:t>We suggest to consider treating pregnant women with </a:t>
            </a:r>
            <a:r>
              <a:rPr lang="en-US" b="1" dirty="0">
                <a:solidFill>
                  <a:srgbClr val="911011"/>
                </a:solidFill>
              </a:rPr>
              <a:t>active Cushing’s disease</a:t>
            </a:r>
            <a:r>
              <a:rPr lang="en-US" dirty="0"/>
              <a:t> with </a:t>
            </a:r>
            <a:r>
              <a:rPr lang="en-US" b="1" u="sng" dirty="0"/>
              <a:t>prophylactic anticoagulation</a:t>
            </a:r>
            <a:r>
              <a:rPr lang="en-US" b="1" dirty="0"/>
              <a:t> </a:t>
            </a:r>
            <a:r>
              <a:rPr lang="en-US" dirty="0"/>
              <a:t>(low molecular weight heparin). </a:t>
            </a:r>
            <a:endParaRPr lang="en-US" dirty="0" smtClean="0"/>
          </a:p>
          <a:p>
            <a:endParaRPr lang="en-US" dirty="0" smtClean="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75973777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CS </a:t>
            </a:r>
            <a:r>
              <a:rPr lang="en-US" dirty="0"/>
              <a:t>increases the risk of thrombotic events up to 10-fold, which has been attributed to an increase in plasma clotting factors and impaired </a:t>
            </a:r>
            <a:r>
              <a:rPr lang="en-US" dirty="0" smtClean="0"/>
              <a:t>fibrinolysis.</a:t>
            </a:r>
          </a:p>
          <a:p>
            <a:r>
              <a:rPr lang="en-US" dirty="0" smtClean="0"/>
              <a:t>A </a:t>
            </a:r>
            <a:r>
              <a:rPr lang="en-US" dirty="0"/>
              <a:t>recent cohort study of 208 patients with CS (89.4% of pituitary origin) showed an overall thrombotic rate of 18</a:t>
            </a:r>
            <a:r>
              <a:rPr lang="en-US" dirty="0" smtClean="0"/>
              <a:t>%.</a:t>
            </a:r>
          </a:p>
          <a:p>
            <a:endParaRPr lang="en-US" dirty="0" smtClean="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ivonello</a:t>
            </a:r>
            <a:r>
              <a:rPr lang="en-US" dirty="0"/>
              <a:t> R, </a:t>
            </a:r>
            <a:r>
              <a:rPr lang="en-US" dirty="0" err="1"/>
              <a:t>Isidori</a:t>
            </a:r>
            <a:r>
              <a:rPr lang="en-US" dirty="0"/>
              <a:t> AM, de Martino MC, Newell-Price J, Biller BM &amp; </a:t>
            </a:r>
            <a:r>
              <a:rPr lang="en-US" dirty="0" err="1"/>
              <a:t>Colao</a:t>
            </a:r>
            <a:r>
              <a:rPr lang="en-US" dirty="0"/>
              <a:t> A. Complications of Cushing’s syndrome: state of the art. </a:t>
            </a:r>
            <a:r>
              <a:rPr lang="en-US" i="1" dirty="0"/>
              <a:t>Lancet: Diabetes and Endocrinology </a:t>
            </a:r>
            <a:r>
              <a:rPr lang="en-US" dirty="0"/>
              <a:t>2016 </a:t>
            </a:r>
            <a:r>
              <a:rPr lang="en-US" b="1" dirty="0"/>
              <a:t>4 </a:t>
            </a:r>
            <a:r>
              <a:rPr lang="en-US" dirty="0"/>
              <a:t>611–629. </a:t>
            </a:r>
          </a:p>
        </p:txBody>
      </p:sp>
    </p:spTree>
    <p:extLst>
      <p:ext uri="{BB962C8B-B14F-4D97-AF65-F5344CB8AC3E}">
        <p14:creationId xmlns:p14="http://schemas.microsoft.com/office/powerpoint/2010/main" val="21421268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85000" lnSpcReduction="10000"/>
          </a:bodyPr>
          <a:lstStyle/>
          <a:p>
            <a:r>
              <a:rPr lang="en-US" dirty="0" smtClean="0"/>
              <a:t>Anti-thrombotic </a:t>
            </a:r>
            <a:r>
              <a:rPr lang="en-US" dirty="0"/>
              <a:t>prophylaxis has been shown to reduce morbidity and mortality in Cushing’s </a:t>
            </a:r>
            <a:r>
              <a:rPr lang="en-US" dirty="0" smtClean="0"/>
              <a:t>syndrome.</a:t>
            </a:r>
          </a:p>
          <a:p>
            <a:r>
              <a:rPr lang="en-US" dirty="0" smtClean="0"/>
              <a:t>Separate </a:t>
            </a:r>
            <a:r>
              <a:rPr lang="en-US" dirty="0"/>
              <a:t>from this, the risk of thrombosis is also increased in pregnancy. </a:t>
            </a:r>
            <a:endParaRPr lang="en-US" dirty="0" smtClean="0"/>
          </a:p>
          <a:p>
            <a:r>
              <a:rPr lang="en-US" b="1" dirty="0" smtClean="0"/>
              <a:t>Therefore</a:t>
            </a:r>
            <a:r>
              <a:rPr lang="en-US" b="1" dirty="0"/>
              <a:t>, the risk might be even higher in pregnant women with CS. </a:t>
            </a:r>
            <a:endParaRPr lang="en-US" b="1" dirty="0" smtClean="0"/>
          </a:p>
          <a:p>
            <a:r>
              <a:rPr lang="en-US" dirty="0" smtClean="0"/>
              <a:t>However</a:t>
            </a:r>
            <a:r>
              <a:rPr lang="en-US" dirty="0"/>
              <a:t>, there are currently no data addressing the question of whether </a:t>
            </a:r>
            <a:r>
              <a:rPr lang="en-US" dirty="0" err="1"/>
              <a:t>thromboprophylaxis</a:t>
            </a:r>
            <a:r>
              <a:rPr lang="en-US" dirty="0"/>
              <a:t> would be beneficial and safe in pregnant women with CS. </a:t>
            </a:r>
            <a:endParaRPr lang="en-US" dirty="0" smtClean="0"/>
          </a:p>
          <a:p>
            <a:r>
              <a:rPr lang="en-US" dirty="0" smtClean="0"/>
              <a:t>Given </a:t>
            </a:r>
            <a:r>
              <a:rPr lang="en-US" dirty="0"/>
              <a:t>the clearly increased thrombosis risk, the panel </a:t>
            </a:r>
            <a:r>
              <a:rPr lang="en-US" b="1" dirty="0">
                <a:solidFill>
                  <a:srgbClr val="911011"/>
                </a:solidFill>
              </a:rPr>
              <a:t>concluded it is reasonable to consider prophylactic treatment with low molecular weight heparin</a:t>
            </a:r>
            <a:r>
              <a:rPr lang="en-US" dirty="0"/>
              <a:t>. </a:t>
            </a:r>
          </a:p>
          <a:p>
            <a:endParaRPr lang="en-US" dirty="0" smtClean="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92500"/>
          </a:bodyPr>
          <a:lstStyle/>
          <a:p>
            <a:r>
              <a:rPr lang="en-US" dirty="0" err="1"/>
              <a:t>Boscaro</a:t>
            </a:r>
            <a:r>
              <a:rPr lang="en-US" dirty="0"/>
              <a:t> M, </a:t>
            </a:r>
            <a:r>
              <a:rPr lang="en-US" dirty="0" err="1"/>
              <a:t>Sonino</a:t>
            </a:r>
            <a:r>
              <a:rPr lang="en-US" dirty="0"/>
              <a:t> N, </a:t>
            </a:r>
            <a:r>
              <a:rPr lang="en-US" dirty="0" err="1"/>
              <a:t>Scarda</a:t>
            </a:r>
            <a:r>
              <a:rPr lang="en-US" dirty="0"/>
              <a:t> A, </a:t>
            </a:r>
            <a:r>
              <a:rPr lang="en-US" dirty="0" err="1"/>
              <a:t>Barzon</a:t>
            </a:r>
            <a:r>
              <a:rPr lang="en-US" dirty="0"/>
              <a:t> L, </a:t>
            </a:r>
            <a:r>
              <a:rPr lang="en-US" dirty="0" err="1"/>
              <a:t>Fallo</a:t>
            </a:r>
            <a:r>
              <a:rPr lang="en-US" dirty="0"/>
              <a:t> F, </a:t>
            </a:r>
            <a:r>
              <a:rPr lang="en-US" dirty="0" err="1"/>
              <a:t>Sartori</a:t>
            </a:r>
            <a:r>
              <a:rPr lang="en-US" dirty="0"/>
              <a:t> MT, </a:t>
            </a:r>
            <a:r>
              <a:rPr lang="en-US" dirty="0" err="1"/>
              <a:t>Patrassi</a:t>
            </a:r>
            <a:r>
              <a:rPr lang="en-US" dirty="0"/>
              <a:t> GM &amp; </a:t>
            </a:r>
            <a:r>
              <a:rPr lang="en-US" dirty="0" err="1"/>
              <a:t>Girolami</a:t>
            </a:r>
            <a:r>
              <a:rPr lang="en-US" dirty="0"/>
              <a:t> A. Anticoagulant prophylaxis markedly reduces thromboembolic complications in Cushing’s syndrome. </a:t>
            </a:r>
            <a:r>
              <a:rPr lang="en-US" i="1" dirty="0"/>
              <a:t>Journal of Clinical Endocrinology and Metabolism </a:t>
            </a:r>
            <a:r>
              <a:rPr lang="en-US" dirty="0"/>
              <a:t>2002 </a:t>
            </a:r>
            <a:r>
              <a:rPr lang="en-US" b="1" dirty="0"/>
              <a:t>87 </a:t>
            </a:r>
            <a:r>
              <a:rPr lang="en-US" dirty="0"/>
              <a:t>3662–3666. </a:t>
            </a:r>
          </a:p>
        </p:txBody>
      </p:sp>
    </p:spTree>
    <p:extLst>
      <p:ext uri="{BB962C8B-B14F-4D97-AF65-F5344CB8AC3E}">
        <p14:creationId xmlns:p14="http://schemas.microsoft.com/office/powerpoint/2010/main" val="17287402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R.7.6. </a:t>
            </a:r>
            <a:r>
              <a:rPr lang="en-US" dirty="0"/>
              <a:t>We recommend to</a:t>
            </a:r>
            <a:r>
              <a:rPr lang="en-US" b="1" dirty="0">
                <a:solidFill>
                  <a:srgbClr val="911011"/>
                </a:solidFill>
              </a:rPr>
              <a:t> reassess </a:t>
            </a:r>
            <a:r>
              <a:rPr lang="en-US" dirty="0"/>
              <a:t>disease activity </a:t>
            </a:r>
            <a:r>
              <a:rPr lang="en-US" b="1" dirty="0">
                <a:solidFill>
                  <a:srgbClr val="911011"/>
                </a:solidFill>
              </a:rPr>
              <a:t>after pregnancy</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1224525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85000" lnSpcReduction="20000"/>
          </a:bodyPr>
          <a:lstStyle/>
          <a:p>
            <a:r>
              <a:rPr lang="en-US" dirty="0" smtClean="0"/>
              <a:t>A </a:t>
            </a:r>
            <a:r>
              <a:rPr lang="en-US" dirty="0"/>
              <a:t>reassessment of cortisol excess should be conducted after delivery in women with Cushing’s disease. </a:t>
            </a:r>
            <a:endParaRPr lang="en-US" dirty="0" smtClean="0"/>
          </a:p>
          <a:p>
            <a:r>
              <a:rPr lang="en-US" dirty="0" smtClean="0"/>
              <a:t>In </a:t>
            </a:r>
            <a:r>
              <a:rPr lang="en-US" dirty="0"/>
              <a:t>a woman without CS, the pregnancy-related HPA axis activation </a:t>
            </a:r>
            <a:r>
              <a:rPr lang="en-US" b="1" dirty="0">
                <a:solidFill>
                  <a:srgbClr val="911011"/>
                </a:solidFill>
              </a:rPr>
              <a:t>subsides within days </a:t>
            </a:r>
            <a:r>
              <a:rPr lang="en-US" dirty="0"/>
              <a:t>after delivery and is typically back to non-pregnant levels within </a:t>
            </a:r>
            <a:r>
              <a:rPr lang="en-US" b="1" dirty="0">
                <a:solidFill>
                  <a:srgbClr val="911011"/>
                </a:solidFill>
              </a:rPr>
              <a:t>a few weeks </a:t>
            </a:r>
            <a:r>
              <a:rPr lang="en-US" b="1" dirty="0" smtClean="0">
                <a:solidFill>
                  <a:srgbClr val="911011"/>
                </a:solidFill>
              </a:rPr>
              <a:t>.</a:t>
            </a:r>
          </a:p>
          <a:p>
            <a:r>
              <a:rPr lang="en-US" dirty="0" smtClean="0"/>
              <a:t>Restoration </a:t>
            </a:r>
            <a:r>
              <a:rPr lang="en-US" dirty="0"/>
              <a:t>of normal dexamethasone </a:t>
            </a:r>
            <a:r>
              <a:rPr lang="en-US" dirty="0" err="1"/>
              <a:t>suppressibility</a:t>
            </a:r>
            <a:r>
              <a:rPr lang="en-US" dirty="0"/>
              <a:t> of cortisol, however, may take </a:t>
            </a:r>
            <a:r>
              <a:rPr lang="en-US" b="1" dirty="0">
                <a:solidFill>
                  <a:srgbClr val="911011"/>
                </a:solidFill>
              </a:rPr>
              <a:t>over a month </a:t>
            </a:r>
            <a:r>
              <a:rPr lang="en-US" dirty="0"/>
              <a:t>after delivery </a:t>
            </a:r>
            <a:endParaRPr lang="en-US" dirty="0" smtClean="0"/>
          </a:p>
          <a:p>
            <a:r>
              <a:rPr lang="en-US" dirty="0" smtClean="0"/>
              <a:t>and </a:t>
            </a:r>
            <a:r>
              <a:rPr lang="en-US" dirty="0"/>
              <a:t>CBG elevations may be seen </a:t>
            </a:r>
            <a:r>
              <a:rPr lang="en-US" b="1" dirty="0">
                <a:solidFill>
                  <a:srgbClr val="911011"/>
                </a:solidFill>
              </a:rPr>
              <a:t>up to 3 months </a:t>
            </a:r>
            <a:r>
              <a:rPr lang="en-US" dirty="0"/>
              <a:t>post-partum </a:t>
            </a:r>
            <a:endParaRPr lang="en-US" dirty="0" smtClean="0"/>
          </a:p>
          <a:p>
            <a:r>
              <a:rPr lang="en-US" dirty="0" smtClean="0"/>
              <a:t>Therefore</a:t>
            </a:r>
            <a:r>
              <a:rPr lang="en-US" dirty="0"/>
              <a:t>, reassessment of disease state after delivery in a woman with CD is </a:t>
            </a:r>
            <a:r>
              <a:rPr lang="en-US" b="1" dirty="0">
                <a:solidFill>
                  <a:srgbClr val="00B050"/>
                </a:solidFill>
              </a:rPr>
              <a:t>generally advised 2–3 months post-partum.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92500" lnSpcReduction="20000"/>
          </a:bodyPr>
          <a:lstStyle/>
          <a:p>
            <a:r>
              <a:rPr lang="en-US" dirty="0"/>
              <a:t>8 Jung C, Ho JT, </a:t>
            </a:r>
            <a:r>
              <a:rPr lang="en-US" dirty="0" err="1"/>
              <a:t>Torpy</a:t>
            </a:r>
            <a:r>
              <a:rPr lang="en-US" dirty="0"/>
              <a:t> DJ, Rogers A, </a:t>
            </a:r>
            <a:r>
              <a:rPr lang="en-US" dirty="0" err="1"/>
              <a:t>Doogue</a:t>
            </a:r>
            <a:r>
              <a:rPr lang="en-US" dirty="0"/>
              <a:t> M, Lewis JG, </a:t>
            </a:r>
            <a:r>
              <a:rPr lang="en-US" dirty="0" err="1"/>
              <a:t>Czajko</a:t>
            </a:r>
            <a:r>
              <a:rPr lang="en-US" dirty="0"/>
              <a:t> RJ</a:t>
            </a:r>
            <a:br>
              <a:rPr lang="en-US" dirty="0"/>
            </a:br>
            <a:r>
              <a:rPr lang="en-US" dirty="0"/>
              <a:t>&amp; </a:t>
            </a:r>
            <a:r>
              <a:rPr lang="en-US" dirty="0" err="1"/>
              <a:t>Inder</a:t>
            </a:r>
            <a:r>
              <a:rPr lang="en-US" dirty="0"/>
              <a:t> WJ. A longitudinal study of plasma and urinary cortisol</a:t>
            </a:r>
            <a:br>
              <a:rPr lang="en-US" dirty="0"/>
            </a:br>
            <a:r>
              <a:rPr lang="en-US" dirty="0"/>
              <a:t>in pregnancy and postpartum. </a:t>
            </a:r>
            <a:r>
              <a:rPr lang="en-US" i="1" dirty="0"/>
              <a:t>Journal of Clinical Endocrinology and Metabolism </a:t>
            </a:r>
            <a:r>
              <a:rPr lang="en-US" dirty="0"/>
              <a:t>2011 </a:t>
            </a:r>
            <a:r>
              <a:rPr lang="en-US" b="1" dirty="0"/>
              <a:t>96 </a:t>
            </a:r>
            <a:r>
              <a:rPr lang="en-US" dirty="0"/>
              <a:t>1533–1540. </a:t>
            </a:r>
          </a:p>
        </p:txBody>
      </p:sp>
    </p:spTree>
    <p:extLst>
      <p:ext uri="{BB962C8B-B14F-4D97-AF65-F5344CB8AC3E}">
        <p14:creationId xmlns:p14="http://schemas.microsoft.com/office/powerpoint/2010/main" val="3857467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lstStyle/>
          <a:p>
            <a:r>
              <a:rPr lang="en-US" b="1" dirty="0"/>
              <a:t>R.7.7</a:t>
            </a:r>
            <a:r>
              <a:rPr lang="en-US" dirty="0"/>
              <a:t>. We recommend that breastfeeding be considered. </a:t>
            </a:r>
            <a:endParaRPr lang="en-US" dirty="0" smtClean="0"/>
          </a:p>
          <a:p>
            <a:endParaRPr lang="en-US" i="1" dirty="0"/>
          </a:p>
          <a:p>
            <a:r>
              <a:rPr lang="en-US" dirty="0" smtClean="0"/>
              <a:t>Breastfeeding </a:t>
            </a:r>
            <a:r>
              <a:rPr lang="en-US" dirty="0"/>
              <a:t>is not contraindicated if </a:t>
            </a:r>
            <a:endParaRPr lang="en-US" dirty="0" smtClean="0"/>
          </a:p>
          <a:p>
            <a:pPr marL="523440">
              <a:buFont typeface="Wingdings" charset="2"/>
              <a:buChar char="Ø"/>
            </a:pPr>
            <a:r>
              <a:rPr lang="en-US" dirty="0" smtClean="0"/>
              <a:t>the </a:t>
            </a:r>
            <a:r>
              <a:rPr lang="en-US" b="1" dirty="0"/>
              <a:t>mother’s general condition </a:t>
            </a:r>
            <a:r>
              <a:rPr lang="en-US" dirty="0"/>
              <a:t>allows it, </a:t>
            </a:r>
            <a:endParaRPr lang="en-US" dirty="0" smtClean="0"/>
          </a:p>
          <a:p>
            <a:pPr marL="523440">
              <a:buFont typeface="Wingdings" charset="2"/>
              <a:buChar char="Ø"/>
            </a:pPr>
            <a:r>
              <a:rPr lang="en-US" dirty="0" smtClean="0"/>
              <a:t>she </a:t>
            </a:r>
            <a:r>
              <a:rPr lang="en-US" dirty="0"/>
              <a:t>is </a:t>
            </a:r>
            <a:r>
              <a:rPr lang="en-US" b="1" dirty="0"/>
              <a:t>not taking steroid synthesis inhibiting drugs, </a:t>
            </a:r>
            <a:r>
              <a:rPr lang="en-US" b="1" dirty="0" err="1"/>
              <a:t>pasireotide</a:t>
            </a:r>
            <a:r>
              <a:rPr lang="en-US" b="1" dirty="0"/>
              <a:t> or </a:t>
            </a:r>
            <a:r>
              <a:rPr lang="en-US" b="1" dirty="0" err="1"/>
              <a:t>cabergoline</a:t>
            </a:r>
            <a:r>
              <a:rPr lang="en-US" b="1"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0980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a:t>Williams textbook of endocrinology, 14</a:t>
            </a:r>
            <a:r>
              <a:rPr lang="en-US" baseline="30000" dirty="0"/>
              <a:t>th</a:t>
            </a:r>
            <a:r>
              <a:rPr lang="en-US" dirty="0"/>
              <a:t> edition, chapter 22, endocrine changes In </a:t>
            </a:r>
            <a:r>
              <a:rPr lang="en-US" dirty="0" smtClean="0"/>
              <a:t>pregnancy.</a:t>
            </a:r>
            <a:endParaRPr lang="en-US" dirty="0"/>
          </a:p>
        </p:txBody>
      </p:sp>
      <p:sp>
        <p:nvSpPr>
          <p:cNvPr id="4" name="Content Placeholder 3"/>
          <p:cNvSpPr>
            <a:spLocks noGrp="1"/>
          </p:cNvSpPr>
          <p:nvPr>
            <p:ph sz="half" idx="2"/>
          </p:nvPr>
        </p:nvSpPr>
        <p:spPr>
          <a:xfrm>
            <a:off x="1097280" y="1943162"/>
            <a:ext cx="10058400" cy="3378200"/>
          </a:xfrm>
        </p:spPr>
        <p:txBody>
          <a:bodyPr>
            <a:normAutofit lnSpcReduction="10000"/>
          </a:bodyPr>
          <a:lstStyle/>
          <a:p>
            <a:r>
              <a:rPr lang="en-US" dirty="0"/>
              <a:t>A</a:t>
            </a:r>
            <a:r>
              <a:rPr lang="en-US" dirty="0" smtClean="0"/>
              <a:t>t term:</a:t>
            </a:r>
          </a:p>
          <a:p>
            <a:pPr marL="631440">
              <a:buFont typeface="Wingdings" charset="2"/>
              <a:buChar char="Ø"/>
            </a:pPr>
            <a:r>
              <a:rPr lang="en-US" b="1" dirty="0" smtClean="0">
                <a:solidFill>
                  <a:srgbClr val="911011"/>
                </a:solidFill>
              </a:rPr>
              <a:t>85</a:t>
            </a:r>
            <a:r>
              <a:rPr lang="en-US" b="1" dirty="0">
                <a:solidFill>
                  <a:srgbClr val="911011"/>
                </a:solidFill>
              </a:rPr>
              <a:t>% </a:t>
            </a:r>
            <a:r>
              <a:rPr lang="en-US" dirty="0"/>
              <a:t>of the </a:t>
            </a:r>
            <a:r>
              <a:rPr lang="en-US" b="1" dirty="0"/>
              <a:t>GH biologic activity </a:t>
            </a:r>
            <a:r>
              <a:rPr lang="en-US" dirty="0"/>
              <a:t>in maternal serum is due to </a:t>
            </a:r>
            <a:r>
              <a:rPr lang="en-US" b="1" dirty="0" smtClean="0">
                <a:solidFill>
                  <a:srgbClr val="911011"/>
                </a:solidFill>
              </a:rPr>
              <a:t>GH-V</a:t>
            </a:r>
            <a:r>
              <a:rPr lang="en-US" dirty="0"/>
              <a:t>, </a:t>
            </a:r>
            <a:endParaRPr lang="en-US" dirty="0" smtClean="0"/>
          </a:p>
          <a:p>
            <a:pPr marL="631440">
              <a:buFont typeface="Wingdings" charset="2"/>
              <a:buChar char="Ø"/>
            </a:pPr>
            <a:r>
              <a:rPr lang="en-US" b="1" dirty="0">
                <a:solidFill>
                  <a:srgbClr val="911011"/>
                </a:solidFill>
              </a:rPr>
              <a:t>12% </a:t>
            </a:r>
            <a:r>
              <a:rPr lang="en-US" dirty="0"/>
              <a:t>to </a:t>
            </a:r>
            <a:r>
              <a:rPr lang="en-US" b="1" dirty="0" err="1">
                <a:solidFill>
                  <a:srgbClr val="911011"/>
                </a:solidFill>
              </a:rPr>
              <a:t>hPL</a:t>
            </a:r>
            <a:r>
              <a:rPr lang="en-US" dirty="0"/>
              <a:t>, </a:t>
            </a:r>
            <a:endParaRPr lang="en-US" dirty="0" smtClean="0"/>
          </a:p>
          <a:p>
            <a:pPr marL="631440">
              <a:buFont typeface="Wingdings" charset="2"/>
              <a:buChar char="Ø"/>
            </a:pPr>
            <a:r>
              <a:rPr lang="en-US" dirty="0" smtClean="0"/>
              <a:t>only </a:t>
            </a:r>
            <a:r>
              <a:rPr lang="en-US" b="1" dirty="0">
                <a:solidFill>
                  <a:srgbClr val="911011"/>
                </a:solidFill>
              </a:rPr>
              <a:t>3%</a:t>
            </a:r>
            <a:r>
              <a:rPr lang="en-US" dirty="0"/>
              <a:t> to pituitary </a:t>
            </a:r>
            <a:r>
              <a:rPr lang="en-US" b="1" dirty="0" err="1">
                <a:solidFill>
                  <a:srgbClr val="911011"/>
                </a:solidFill>
              </a:rPr>
              <a:t>hGH</a:t>
            </a:r>
            <a:r>
              <a:rPr lang="en-US" dirty="0" smtClean="0"/>
              <a:t>.</a:t>
            </a:r>
          </a:p>
          <a:p>
            <a:r>
              <a:rPr lang="en-US" b="1" dirty="0" smtClean="0"/>
              <a:t>Within </a:t>
            </a:r>
            <a:r>
              <a:rPr lang="en-US" b="1" dirty="0"/>
              <a:t>48 hours of delivery</a:t>
            </a:r>
            <a:r>
              <a:rPr lang="en-US" dirty="0"/>
              <a:t>, pituitary </a:t>
            </a:r>
            <a:r>
              <a:rPr lang="en-US" dirty="0" err="1"/>
              <a:t>hGH</a:t>
            </a:r>
            <a:r>
              <a:rPr lang="en-US" dirty="0"/>
              <a:t> secretion </a:t>
            </a:r>
            <a:r>
              <a:rPr lang="en-US" b="1" dirty="0"/>
              <a:t>returns</a:t>
            </a:r>
            <a:r>
              <a:rPr lang="en-US" dirty="0"/>
              <a:t> to normal. </a:t>
            </a:r>
          </a:p>
          <a:p>
            <a:endParaRPr lang="en-US" dirty="0"/>
          </a:p>
        </p:txBody>
      </p:sp>
    </p:spTree>
    <p:extLst>
      <p:ext uri="{BB962C8B-B14F-4D97-AF65-F5344CB8AC3E}">
        <p14:creationId xmlns:p14="http://schemas.microsoft.com/office/powerpoint/2010/main" val="4401137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Glezer</a:t>
            </a:r>
            <a:r>
              <a:rPr lang="en-US" dirty="0"/>
              <a:t> A, </a:t>
            </a:r>
            <a:r>
              <a:rPr lang="en-US" dirty="0" err="1"/>
              <a:t>Jallad</a:t>
            </a:r>
            <a:r>
              <a:rPr lang="en-US" dirty="0"/>
              <a:t> RS, Machado MC, </a:t>
            </a:r>
            <a:r>
              <a:rPr lang="en-US" dirty="0" err="1"/>
              <a:t>Fragoso</a:t>
            </a:r>
            <a:r>
              <a:rPr lang="en-US" dirty="0"/>
              <a:t> MCBV, Bronstein MD, Management of pituitary tumors during pregnancy and lactation, Current Opinion in Endocrine and Metabolic Research (2018), doi: 10.1016/j.coemr.2018.02.002. </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5462" y="0"/>
            <a:ext cx="9151937" cy="5364929"/>
          </a:xfrm>
        </p:spPr>
      </p:pic>
    </p:spTree>
    <p:extLst>
      <p:ext uri="{BB962C8B-B14F-4D97-AF65-F5344CB8AC3E}">
        <p14:creationId xmlns:p14="http://schemas.microsoft.com/office/powerpoint/2010/main" val="8212679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2556" y="-209309"/>
            <a:ext cx="11486946" cy="6169843"/>
          </a:xfr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127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449" y="473681"/>
            <a:ext cx="10058400" cy="39730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193" y="4416269"/>
            <a:ext cx="10033416" cy="1211051"/>
          </a:xfrm>
          <a:prstGeom prst="rect">
            <a:avLst/>
          </a:prstGeom>
        </p:spPr>
      </p:pic>
    </p:spTree>
    <p:extLst>
      <p:ext uri="{BB962C8B-B14F-4D97-AF65-F5344CB8AC3E}">
        <p14:creationId xmlns:p14="http://schemas.microsoft.com/office/powerpoint/2010/main" val="961826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363" y="1243044"/>
            <a:ext cx="4679052" cy="4486119"/>
          </a:xfrm>
        </p:spPr>
        <p:txBody>
          <a:bodyPr>
            <a:normAutofit/>
          </a:bodyPr>
          <a:lstStyle/>
          <a:p>
            <a:pPr marL="342900" indent="-342900" algn="l">
              <a:buFont typeface="Arial" charset="0"/>
              <a:buChar char="•"/>
            </a:pPr>
            <a:r>
              <a:rPr lang="en-US" sz="2000" b="0" dirty="0"/>
              <a:t>IGF1 levels (ULN) </a:t>
            </a:r>
            <a:r>
              <a:rPr lang="en-US" sz="2000" dirty="0">
                <a:solidFill>
                  <a:srgbClr val="911011"/>
                </a:solidFill>
              </a:rPr>
              <a:t>in ten pregnancies </a:t>
            </a:r>
            <a:r>
              <a:rPr lang="en-US" sz="2000" b="0" dirty="0"/>
              <a:t>in eight acromegalic patients</a:t>
            </a:r>
            <a:r>
              <a:rPr lang="en-US" sz="2000" b="0" dirty="0" smtClean="0"/>
              <a:t>.</a:t>
            </a:r>
            <a:br>
              <a:rPr lang="en-US" sz="2000" b="0" dirty="0" smtClean="0"/>
            </a:br>
            <a:r>
              <a:rPr lang="en-US" sz="2000" b="0" dirty="0" smtClean="0"/>
              <a:t> </a:t>
            </a:r>
            <a:br>
              <a:rPr lang="en-US" sz="2000" b="0" dirty="0" smtClean="0"/>
            </a:br>
            <a:r>
              <a:rPr lang="en-US" sz="2000" dirty="0" smtClean="0">
                <a:solidFill>
                  <a:srgbClr val="911011"/>
                </a:solidFill>
              </a:rPr>
              <a:t>Bars</a:t>
            </a:r>
            <a:r>
              <a:rPr lang="en-US" sz="2000" b="0" dirty="0" smtClean="0"/>
              <a:t> </a:t>
            </a:r>
            <a:r>
              <a:rPr lang="en-US" sz="2000" b="0" dirty="0"/>
              <a:t>(after surgery, before pregnancy, and puerperium) represent the ranges of </a:t>
            </a:r>
            <a:r>
              <a:rPr lang="en-US" sz="2000" dirty="0"/>
              <a:t>normal IGF1 values</a:t>
            </a:r>
            <a:r>
              <a:rPr lang="en-US" sz="2000" b="0" dirty="0"/>
              <a:t> </a:t>
            </a:r>
            <a:r>
              <a:rPr lang="en-US" sz="2000" b="0" dirty="0" smtClean="0"/>
              <a:t/>
            </a:r>
            <a:br>
              <a:rPr lang="en-US" sz="2000" b="0" dirty="0" smtClean="0"/>
            </a:br>
            <a:r>
              <a:rPr lang="en-US" sz="2000" b="0" dirty="0" smtClean="0"/>
              <a:t/>
            </a:r>
            <a:br>
              <a:rPr lang="en-US" sz="2000" b="0" dirty="0" smtClean="0"/>
            </a:br>
            <a:r>
              <a:rPr lang="en-US" sz="2000" dirty="0" smtClean="0">
                <a:solidFill>
                  <a:srgbClr val="911011"/>
                </a:solidFill>
              </a:rPr>
              <a:t>Horizontal </a:t>
            </a:r>
            <a:r>
              <a:rPr lang="en-US" sz="2000" dirty="0">
                <a:solidFill>
                  <a:srgbClr val="911011"/>
                </a:solidFill>
              </a:rPr>
              <a:t>lines </a:t>
            </a:r>
            <a:r>
              <a:rPr lang="en-US" sz="2000" b="0" dirty="0"/>
              <a:t>represent mean values from patients. </a:t>
            </a:r>
            <a:r>
              <a:rPr lang="en-US" sz="2000" b="0" dirty="0" smtClean="0"/>
              <a:t/>
            </a:r>
            <a:br>
              <a:rPr lang="en-US" sz="2000" b="0" dirty="0" smtClean="0"/>
            </a:br>
            <a:r>
              <a:rPr lang="en-US" sz="2000" b="0" dirty="0" smtClean="0"/>
              <a:t/>
            </a:r>
            <a:br>
              <a:rPr lang="en-US" sz="2000" b="0" dirty="0" smtClean="0"/>
            </a:br>
            <a:r>
              <a:rPr lang="en-US" sz="2000" b="0" dirty="0"/>
              <a:t>During pregnancy, in spite of pharmacological treatment withdrawn, </a:t>
            </a:r>
            <a:r>
              <a:rPr lang="en-US" sz="2000" dirty="0"/>
              <a:t>mean IGF1 levels in patients remained unchanged</a:t>
            </a:r>
            <a:r>
              <a:rPr lang="en-US" sz="2000" b="0" dirty="0"/>
              <a:t>. </a:t>
            </a:r>
            <a:r>
              <a:rPr lang="en-US" sz="2000" dirty="0"/>
              <a:t/>
            </a:r>
            <a:br>
              <a:rPr lang="en-US" sz="2000" dirty="0"/>
            </a:br>
            <a:endParaRPr lang="en-US" sz="2000"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a:t>Dias M, </a:t>
            </a:r>
            <a:r>
              <a:rPr lang="en-US" dirty="0" smtClean="0"/>
              <a:t>et al. </a:t>
            </a:r>
            <a:r>
              <a:rPr lang="en-US" dirty="0"/>
              <a:t>Acromegaly and pregnancy: a prospective study. </a:t>
            </a:r>
            <a:r>
              <a:rPr lang="en-US" i="1" dirty="0"/>
              <a:t>European Journal of Endocrinology </a:t>
            </a:r>
            <a:r>
              <a:rPr lang="en-US" dirty="0"/>
              <a:t>2014 </a:t>
            </a:r>
            <a:r>
              <a:rPr lang="en-US" b="1" dirty="0"/>
              <a:t>170 </a:t>
            </a:r>
            <a:r>
              <a:rPr lang="en-US" dirty="0"/>
              <a:t>301–310. (https://</a:t>
            </a:r>
            <a:r>
              <a:rPr lang="en-US" dirty="0" err="1"/>
              <a:t>doi.org</a:t>
            </a:r>
            <a:r>
              <a:rPr lang="en-US" dirty="0"/>
              <a:t>/10.1530/ EJE-13-0460)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9779" y="273400"/>
            <a:ext cx="5267991" cy="4924990"/>
          </a:xfrm>
        </p:spPr>
      </p:pic>
    </p:spTree>
    <p:extLst>
      <p:ext uri="{BB962C8B-B14F-4D97-AF65-F5344CB8AC3E}">
        <p14:creationId xmlns:p14="http://schemas.microsoft.com/office/powerpoint/2010/main" val="1299277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paradox in </a:t>
            </a:r>
            <a:r>
              <a:rPr lang="en-US" dirty="0"/>
              <a:t>IGF1 levels after </a:t>
            </a:r>
            <a:r>
              <a:rPr lang="en-US" dirty="0" err="1"/>
              <a:t>midgestation</a:t>
            </a:r>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a:t>Dias M</a:t>
            </a:r>
            <a:r>
              <a:rPr lang="en-US"/>
              <a:t>, </a:t>
            </a:r>
            <a:r>
              <a:rPr lang="en-US" smtClean="0"/>
              <a:t>et al. </a:t>
            </a:r>
            <a:r>
              <a:rPr lang="en-US" dirty="0"/>
              <a:t>Acromegaly and pregnancy: a prospective study. </a:t>
            </a:r>
            <a:r>
              <a:rPr lang="en-US" i="1" dirty="0"/>
              <a:t>European Journal of Endocrinology </a:t>
            </a:r>
            <a:r>
              <a:rPr lang="en-US" dirty="0"/>
              <a:t>2014 </a:t>
            </a:r>
            <a:r>
              <a:rPr lang="en-US" b="1" dirty="0"/>
              <a:t>170 </a:t>
            </a:r>
            <a:r>
              <a:rPr lang="en-US" dirty="0"/>
              <a:t>301–310. (https://</a:t>
            </a:r>
            <a:r>
              <a:rPr lang="en-US" dirty="0" err="1"/>
              <a:t>doi.org</a:t>
            </a:r>
            <a:r>
              <a:rPr lang="en-US" dirty="0"/>
              <a:t>/10.1530/ EJE-13-0460) </a:t>
            </a:r>
          </a:p>
        </p:txBody>
      </p:sp>
      <p:sp>
        <p:nvSpPr>
          <p:cNvPr id="4" name="Content Placeholder 3"/>
          <p:cNvSpPr>
            <a:spLocks noGrp="1"/>
          </p:cNvSpPr>
          <p:nvPr>
            <p:ph sz="half" idx="2"/>
          </p:nvPr>
        </p:nvSpPr>
        <p:spPr>
          <a:xfrm>
            <a:off x="1097280" y="1943162"/>
            <a:ext cx="10058400" cy="3378200"/>
          </a:xfrm>
        </p:spPr>
        <p:txBody>
          <a:bodyPr>
            <a:normAutofit/>
          </a:bodyPr>
          <a:lstStyle/>
          <a:p>
            <a:r>
              <a:rPr lang="en-US" dirty="0" smtClean="0"/>
              <a:t>The </a:t>
            </a:r>
            <a:r>
              <a:rPr lang="en-US" dirty="0"/>
              <a:t>apparent paradox of increasing pGH with no further increases in IGF1 levels after </a:t>
            </a:r>
            <a:r>
              <a:rPr lang="en-US" dirty="0" err="1"/>
              <a:t>midgestation</a:t>
            </a:r>
            <a:r>
              <a:rPr lang="en-US" dirty="0"/>
              <a:t> in our acromegalic patients may reflect that </a:t>
            </a:r>
            <a:r>
              <a:rPr lang="en-US" dirty="0">
                <a:solidFill>
                  <a:srgbClr val="911011"/>
                </a:solidFill>
              </a:rPr>
              <a:t>the tumoral GH levels of our patients </a:t>
            </a:r>
            <a:r>
              <a:rPr lang="en-US" dirty="0"/>
              <a:t>(range 3.7–8.4 </a:t>
            </a:r>
            <a:r>
              <a:rPr lang="en-US" dirty="0" err="1"/>
              <a:t>μg</a:t>
            </a:r>
            <a:r>
              <a:rPr lang="en-US" dirty="0"/>
              <a:t>/l, ≥29 weeks) </a:t>
            </a:r>
            <a:r>
              <a:rPr lang="en-US" dirty="0">
                <a:solidFill>
                  <a:srgbClr val="911011"/>
                </a:solidFill>
              </a:rPr>
              <a:t>could not be significant to add </a:t>
            </a:r>
            <a:r>
              <a:rPr lang="en-US" dirty="0" err="1">
                <a:solidFill>
                  <a:srgbClr val="911011"/>
                </a:solidFill>
              </a:rPr>
              <a:t>somatogenic</a:t>
            </a:r>
            <a:r>
              <a:rPr lang="en-US" dirty="0">
                <a:solidFill>
                  <a:srgbClr val="911011"/>
                </a:solidFill>
              </a:rPr>
              <a:t> effect </a:t>
            </a:r>
            <a:r>
              <a:rPr lang="en-US" b="1" dirty="0">
                <a:solidFill>
                  <a:srgbClr val="911011"/>
                </a:solidFill>
              </a:rPr>
              <a:t>to much higher pGH concentrations</a:t>
            </a:r>
            <a:r>
              <a:rPr lang="en-US" dirty="0"/>
              <a:t> (range 2.1–69.8 </a:t>
            </a:r>
            <a:r>
              <a:rPr lang="en-US" dirty="0" err="1"/>
              <a:t>μg</a:t>
            </a:r>
            <a:r>
              <a:rPr lang="en-US" dirty="0"/>
              <a:t>/l, third </a:t>
            </a:r>
            <a:r>
              <a:rPr lang="en-US" dirty="0" smtClean="0"/>
              <a:t>trimester), in </a:t>
            </a:r>
            <a:r>
              <a:rPr lang="en-US" dirty="0"/>
              <a:t>a situation of blunted maximal response of hepatic IGF1 generation.</a:t>
            </a:r>
          </a:p>
        </p:txBody>
      </p:sp>
    </p:spTree>
    <p:extLst>
      <p:ext uri="{BB962C8B-B14F-4D97-AF65-F5344CB8AC3E}">
        <p14:creationId xmlns:p14="http://schemas.microsoft.com/office/powerpoint/2010/main" val="1504433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11011"/>
                </a:solidFill>
              </a:rPr>
              <a:t>Estrogen-induced </a:t>
            </a:r>
            <a:r>
              <a:rPr lang="en-US" dirty="0">
                <a:solidFill>
                  <a:srgbClr val="911011"/>
                </a:solidFill>
              </a:rPr>
              <a:t>GH resistance</a:t>
            </a:r>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a:t>Dias M</a:t>
            </a:r>
            <a:r>
              <a:rPr lang="en-US"/>
              <a:t>, </a:t>
            </a:r>
            <a:r>
              <a:rPr lang="en-US" smtClean="0"/>
              <a:t>et al. </a:t>
            </a:r>
            <a:r>
              <a:rPr lang="en-US" dirty="0"/>
              <a:t>Acromegaly and pregnancy: a prospective study. </a:t>
            </a:r>
            <a:r>
              <a:rPr lang="en-US" i="1" dirty="0"/>
              <a:t>European Journal of Endocrinology </a:t>
            </a:r>
            <a:r>
              <a:rPr lang="en-US" dirty="0"/>
              <a:t>2014 </a:t>
            </a:r>
            <a:r>
              <a:rPr lang="en-US" b="1" dirty="0"/>
              <a:t>170 </a:t>
            </a:r>
            <a:r>
              <a:rPr lang="en-US" dirty="0"/>
              <a:t>301–310. (https://</a:t>
            </a:r>
            <a:r>
              <a:rPr lang="en-US" dirty="0" err="1"/>
              <a:t>doi.org</a:t>
            </a:r>
            <a:r>
              <a:rPr lang="en-US" dirty="0"/>
              <a:t>/10.1530/ EJE-13-0460) </a:t>
            </a:r>
          </a:p>
        </p:txBody>
      </p:sp>
      <p:sp>
        <p:nvSpPr>
          <p:cNvPr id="4" name="Content Placeholder 3"/>
          <p:cNvSpPr>
            <a:spLocks noGrp="1"/>
          </p:cNvSpPr>
          <p:nvPr>
            <p:ph sz="half" idx="2"/>
          </p:nvPr>
        </p:nvSpPr>
        <p:spPr>
          <a:xfrm>
            <a:off x="1097280" y="1943161"/>
            <a:ext cx="10058400" cy="3584003"/>
          </a:xfrm>
        </p:spPr>
        <p:txBody>
          <a:bodyPr>
            <a:normAutofit lnSpcReduction="10000"/>
          </a:bodyPr>
          <a:lstStyle/>
          <a:p>
            <a:pPr marL="0" indent="0" algn="ctr">
              <a:buNone/>
            </a:pPr>
            <a:r>
              <a:rPr lang="en-US" dirty="0"/>
              <a:t>strikingly </a:t>
            </a:r>
            <a:r>
              <a:rPr lang="en-US" b="1" dirty="0">
                <a:solidFill>
                  <a:srgbClr val="911011"/>
                </a:solidFill>
              </a:rPr>
              <a:t>high estrogen </a:t>
            </a:r>
            <a:r>
              <a:rPr lang="en-US" dirty="0"/>
              <a:t>levels (∼200 times </a:t>
            </a:r>
            <a:r>
              <a:rPr lang="en-US" dirty="0" smtClean="0"/>
              <a:t>)</a:t>
            </a:r>
          </a:p>
          <a:p>
            <a:pPr marL="0" indent="0" algn="ctr">
              <a:buNone/>
            </a:pPr>
            <a:endParaRPr lang="en-US" dirty="0"/>
          </a:p>
          <a:p>
            <a:pPr marL="0" indent="0" algn="ctr">
              <a:buNone/>
            </a:pPr>
            <a:r>
              <a:rPr lang="en-US" dirty="0"/>
              <a:t>suppressing GH-dependent activation of the JAK/STAT </a:t>
            </a:r>
            <a:r>
              <a:rPr lang="en-US" dirty="0" smtClean="0"/>
              <a:t>pathway</a:t>
            </a:r>
          </a:p>
          <a:p>
            <a:pPr marL="0" indent="0" algn="ctr">
              <a:buNone/>
            </a:pPr>
            <a:endParaRPr lang="en-US" dirty="0"/>
          </a:p>
          <a:p>
            <a:pPr marL="0" indent="0" algn="ctr">
              <a:buNone/>
            </a:pPr>
            <a:r>
              <a:rPr lang="en-US" b="1" dirty="0">
                <a:solidFill>
                  <a:srgbClr val="911011"/>
                </a:solidFill>
              </a:rPr>
              <a:t>inhibit GH </a:t>
            </a:r>
            <a:r>
              <a:rPr lang="en-US" b="1" dirty="0" smtClean="0">
                <a:solidFill>
                  <a:srgbClr val="911011"/>
                </a:solidFill>
              </a:rPr>
              <a:t>signaling</a:t>
            </a:r>
          </a:p>
          <a:p>
            <a:pPr marL="0" indent="0" algn="ctr">
              <a:buNone/>
            </a:pPr>
            <a:endParaRPr lang="en-US" dirty="0"/>
          </a:p>
          <a:p>
            <a:pPr marL="0" indent="0" algn="ctr">
              <a:buNone/>
            </a:pPr>
            <a:r>
              <a:rPr lang="en-US" dirty="0"/>
              <a:t>the </a:t>
            </a:r>
            <a:r>
              <a:rPr lang="en-US" b="1" dirty="0">
                <a:solidFill>
                  <a:srgbClr val="911011"/>
                </a:solidFill>
              </a:rPr>
              <a:t>blockade of IGF1 </a:t>
            </a:r>
            <a:r>
              <a:rPr lang="en-US" dirty="0"/>
              <a:t>generation</a:t>
            </a:r>
          </a:p>
          <a:p>
            <a:endParaRPr lang="en-US" dirty="0" smtClean="0"/>
          </a:p>
        </p:txBody>
      </p:sp>
      <p:sp>
        <p:nvSpPr>
          <p:cNvPr id="3" name="Down Arrow 2"/>
          <p:cNvSpPr/>
          <p:nvPr/>
        </p:nvSpPr>
        <p:spPr>
          <a:xfrm>
            <a:off x="5906814" y="2501462"/>
            <a:ext cx="220717" cy="451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905763" y="4487905"/>
            <a:ext cx="220717" cy="451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906814" y="3448646"/>
            <a:ext cx="220717" cy="451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42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chorionic </a:t>
            </a:r>
            <a:r>
              <a:rPr lang="en-US" dirty="0" smtClean="0"/>
              <a:t>gonadotrophin</a:t>
            </a:r>
            <a:br>
              <a:rPr lang="en-US" dirty="0" smtClean="0"/>
            </a:br>
            <a:r>
              <a:rPr lang="en-US" dirty="0" smtClean="0"/>
              <a:t>and TSH</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a:t>H</a:t>
            </a:r>
            <a:r>
              <a:rPr lang="en-US" dirty="0" smtClean="0"/>
              <a:t>CG </a:t>
            </a:r>
            <a:r>
              <a:rPr lang="en-US" dirty="0"/>
              <a:t>is detectable in the maternal circulation after </a:t>
            </a:r>
            <a:r>
              <a:rPr lang="en-US" b="1" dirty="0"/>
              <a:t>embryo implantation</a:t>
            </a:r>
            <a:r>
              <a:rPr lang="en-US" dirty="0"/>
              <a:t>, </a:t>
            </a:r>
            <a:r>
              <a:rPr lang="en-US" b="1" dirty="0">
                <a:solidFill>
                  <a:srgbClr val="911011"/>
                </a:solidFill>
              </a:rPr>
              <a:t>peaks around week 10 </a:t>
            </a:r>
            <a:r>
              <a:rPr lang="en-US" dirty="0"/>
              <a:t>and thereafter </a:t>
            </a:r>
            <a:r>
              <a:rPr lang="en-US" b="1" dirty="0">
                <a:solidFill>
                  <a:srgbClr val="911011"/>
                </a:solidFill>
              </a:rPr>
              <a:t>declines until week 20 to lower </a:t>
            </a:r>
            <a:r>
              <a:rPr lang="en-US" b="1" dirty="0" smtClean="0">
                <a:solidFill>
                  <a:srgbClr val="911011"/>
                </a:solidFill>
              </a:rPr>
              <a:t>levels</a:t>
            </a:r>
            <a:r>
              <a:rPr lang="en-US" dirty="0" smtClean="0"/>
              <a:t>.</a:t>
            </a:r>
          </a:p>
          <a:p>
            <a:endParaRPr lang="en-US" dirty="0" smtClean="0"/>
          </a:p>
          <a:p>
            <a:r>
              <a:rPr lang="en-US" dirty="0" err="1" smtClean="0"/>
              <a:t>hCG</a:t>
            </a:r>
            <a:r>
              <a:rPr lang="en-US" dirty="0" smtClean="0"/>
              <a:t> </a:t>
            </a:r>
            <a:r>
              <a:rPr lang="en-US" dirty="0"/>
              <a:t>is a </a:t>
            </a:r>
            <a:r>
              <a:rPr lang="en-US" b="1" dirty="0"/>
              <a:t>potent TSH receptor ligand</a:t>
            </a:r>
            <a:r>
              <a:rPr lang="en-US" dirty="0"/>
              <a:t>, and therefore, a </a:t>
            </a:r>
            <a:r>
              <a:rPr lang="en-US" u="sng" dirty="0"/>
              <a:t>reciprocal</a:t>
            </a:r>
            <a:r>
              <a:rPr lang="en-US" dirty="0"/>
              <a:t> </a:t>
            </a:r>
            <a:r>
              <a:rPr lang="en-US" u="sng" dirty="0"/>
              <a:t>pattern</a:t>
            </a:r>
            <a:r>
              <a:rPr lang="en-US" dirty="0"/>
              <a:t> of circulating </a:t>
            </a:r>
            <a:r>
              <a:rPr lang="en-US" dirty="0">
                <a:solidFill>
                  <a:srgbClr val="911011"/>
                </a:solidFill>
              </a:rPr>
              <a:t>TSH and </a:t>
            </a:r>
            <a:r>
              <a:rPr lang="en-US" dirty="0" err="1">
                <a:solidFill>
                  <a:srgbClr val="911011"/>
                </a:solidFill>
              </a:rPr>
              <a:t>hCG</a:t>
            </a:r>
            <a:r>
              <a:rPr lang="en-US" dirty="0">
                <a:solidFill>
                  <a:srgbClr val="911011"/>
                </a:solidFill>
              </a:rPr>
              <a:t> </a:t>
            </a:r>
            <a:r>
              <a:rPr lang="en-US" dirty="0"/>
              <a:t>is present in </a:t>
            </a:r>
            <a:r>
              <a:rPr lang="en-US" dirty="0">
                <a:solidFill>
                  <a:srgbClr val="911011"/>
                </a:solidFill>
              </a:rPr>
              <a:t>the </a:t>
            </a:r>
            <a:r>
              <a:rPr lang="en-US" dirty="0" smtClean="0">
                <a:solidFill>
                  <a:srgbClr val="911011"/>
                </a:solidFill>
              </a:rPr>
              <a:t>first trimester</a:t>
            </a:r>
            <a:r>
              <a:rPr lang="en-US" dirty="0" smtClean="0"/>
              <a:t>.</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 Alexander EK, </a:t>
            </a:r>
            <a:r>
              <a:rPr lang="en-US" i="1" dirty="0" smtClean="0"/>
              <a:t>et </a:t>
            </a:r>
            <a:r>
              <a:rPr lang="en-US" i="1" dirty="0"/>
              <a:t>al</a:t>
            </a:r>
            <a:r>
              <a:rPr lang="en-US" dirty="0"/>
              <a:t>. 2017 Guidelines of the American Thyroid Association for the diagnosis and management of thyroid disease during pregnancy and the postpartum. </a:t>
            </a:r>
            <a:r>
              <a:rPr lang="en-US" i="1" dirty="0"/>
              <a:t>Thyroid </a:t>
            </a:r>
            <a:r>
              <a:rPr lang="en-US" dirty="0"/>
              <a:t>2017 </a:t>
            </a:r>
            <a:r>
              <a:rPr lang="en-US" b="1" dirty="0"/>
              <a:t>27 </a:t>
            </a:r>
            <a:r>
              <a:rPr lang="en-US" dirty="0"/>
              <a:t>315–389. (https://</a:t>
            </a:r>
            <a:r>
              <a:rPr lang="en-US" dirty="0" err="1"/>
              <a:t>doi.org</a:t>
            </a:r>
            <a:r>
              <a:rPr lang="en-US" dirty="0"/>
              <a:t>/10.1089/ thy.2016.0457) </a:t>
            </a:r>
            <a:endParaRPr lang="en-US" dirty="0">
              <a:effectLst/>
            </a:endParaRPr>
          </a:p>
        </p:txBody>
      </p:sp>
    </p:spTree>
    <p:extLst>
      <p:ext uri="{BB962C8B-B14F-4D97-AF65-F5344CB8AC3E}">
        <p14:creationId xmlns:p14="http://schemas.microsoft.com/office/powerpoint/2010/main" val="1983706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456" y="655693"/>
            <a:ext cx="11487806" cy="1116672"/>
          </a:xfrm>
        </p:spPr>
        <p:txBody>
          <a:bodyPr/>
          <a:lstStyle/>
          <a:p>
            <a:r>
              <a:rPr lang="en-US" dirty="0"/>
              <a:t>Mean (± standard error) levels of maternal </a:t>
            </a:r>
            <a:r>
              <a:rPr lang="en-US" dirty="0" err="1" smtClean="0"/>
              <a:t>hCG</a:t>
            </a:r>
            <a:r>
              <a:rPr lang="en-US" dirty="0" smtClean="0"/>
              <a:t> </a:t>
            </a:r>
            <a:r>
              <a:rPr lang="en-US" dirty="0"/>
              <a:t>throughout normal pregnancy.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smtClean="0"/>
              <a:t>Williams textbook of endocrinology, 14</a:t>
            </a:r>
            <a:r>
              <a:rPr lang="en-US" baseline="30000" dirty="0" smtClean="0"/>
              <a:t>th</a:t>
            </a:r>
            <a:r>
              <a:rPr lang="en-US" dirty="0" smtClean="0"/>
              <a:t> edition, chapter 22, endocrine changes </a:t>
            </a:r>
            <a:r>
              <a:rPr lang="en-US" smtClean="0"/>
              <a:t>In pregnancy</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344" y="1150099"/>
            <a:ext cx="6962271" cy="4377066"/>
          </a:xfrm>
          <a:prstGeom prst="rect">
            <a:avLst/>
          </a:prstGeom>
        </p:spPr>
      </p:pic>
    </p:spTree>
    <p:extLst>
      <p:ext uri="{BB962C8B-B14F-4D97-AF65-F5344CB8AC3E}">
        <p14:creationId xmlns:p14="http://schemas.microsoft.com/office/powerpoint/2010/main" val="1645023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97280" y="536028"/>
            <a:ext cx="10058400" cy="1653385"/>
          </a:xfrm>
        </p:spPr>
        <p:txBody>
          <a:bodyPr>
            <a:normAutofit/>
          </a:bodyPr>
          <a:lstStyle/>
          <a:p>
            <a:r>
              <a:rPr lang="en-US" dirty="0" smtClean="0"/>
              <a:t>Between </a:t>
            </a:r>
            <a:r>
              <a:rPr lang="en-US" dirty="0"/>
              <a:t>8 and 14 weeks of gestation, there is a </a:t>
            </a:r>
            <a:r>
              <a:rPr lang="en-US" dirty="0" smtClean="0"/>
              <a:t>significant negative </a:t>
            </a:r>
            <a:r>
              <a:rPr lang="en-US" dirty="0"/>
              <a:t>correlation between the individual </a:t>
            </a:r>
            <a:r>
              <a:rPr lang="en-US" dirty="0" err="1"/>
              <a:t>hTSH</a:t>
            </a:r>
            <a:r>
              <a:rPr lang="en-US" dirty="0"/>
              <a:t> and </a:t>
            </a:r>
            <a:r>
              <a:rPr lang="en-US" dirty="0" err="1"/>
              <a:t>hCG</a:t>
            </a:r>
            <a:r>
              <a:rPr lang="en-US" dirty="0"/>
              <a:t> levels (</a:t>
            </a:r>
            <a:r>
              <a:rPr lang="en-US" i="1" dirty="0"/>
              <a:t>p </a:t>
            </a:r>
            <a:r>
              <a:rPr lang="en-US" dirty="0"/>
              <a:t>&lt;0.001</a:t>
            </a:r>
            <a:r>
              <a:rPr lang="en-US" dirty="0" smtClean="0"/>
              <a:t>).</a:t>
            </a:r>
          </a:p>
        </p:txBody>
      </p:sp>
      <p:sp>
        <p:nvSpPr>
          <p:cNvPr id="5" name="Text Placeholder 4"/>
          <p:cNvSpPr>
            <a:spLocks noGrp="1"/>
          </p:cNvSpPr>
          <p:nvPr>
            <p:ph type="body" sz="quarter" idx="3"/>
          </p:nvPr>
        </p:nvSpPr>
        <p:spPr>
          <a:xfrm>
            <a:off x="1097280" y="5527165"/>
            <a:ext cx="10058400" cy="736282"/>
          </a:xfrm>
        </p:spPr>
        <p:txBody>
          <a:bodyPr/>
          <a:lstStyle/>
          <a:p>
            <a:r>
              <a:rPr lang="en-US" dirty="0" smtClean="0"/>
              <a:t>Williams textbook of endocrinology, 14</a:t>
            </a:r>
            <a:r>
              <a:rPr lang="en-US" baseline="30000" dirty="0" smtClean="0"/>
              <a:t>th</a:t>
            </a:r>
            <a:r>
              <a:rPr lang="en-US" dirty="0" smtClean="0"/>
              <a:t> edition, chapter 22, endocrine changes </a:t>
            </a:r>
            <a:r>
              <a:rPr lang="en-US" smtClean="0"/>
              <a:t>In pregnancy</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039" y="1579813"/>
            <a:ext cx="5476958" cy="3738422"/>
          </a:xfrm>
          <a:prstGeom prst="rect">
            <a:avLst/>
          </a:prstGeom>
        </p:spPr>
      </p:pic>
    </p:spTree>
    <p:extLst>
      <p:ext uri="{BB962C8B-B14F-4D97-AF65-F5344CB8AC3E}">
        <p14:creationId xmlns:p14="http://schemas.microsoft.com/office/powerpoint/2010/main" val="538840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lnSpcReduction="10000"/>
          </a:bodyPr>
          <a:lstStyle/>
          <a:p>
            <a:r>
              <a:rPr lang="en-US" dirty="0" smtClean="0"/>
              <a:t>Increased </a:t>
            </a:r>
            <a:r>
              <a:rPr lang="en-US" b="1" dirty="0" err="1" smtClean="0">
                <a:solidFill>
                  <a:srgbClr val="911011"/>
                </a:solidFill>
              </a:rPr>
              <a:t>oestradiol</a:t>
            </a:r>
            <a:r>
              <a:rPr lang="en-US" dirty="0" smtClean="0"/>
              <a:t>        increased </a:t>
            </a:r>
            <a:r>
              <a:rPr lang="en-US" dirty="0"/>
              <a:t>production of </a:t>
            </a:r>
            <a:r>
              <a:rPr lang="en-US" b="1" dirty="0">
                <a:solidFill>
                  <a:srgbClr val="911011"/>
                </a:solidFill>
              </a:rPr>
              <a:t>binding </a:t>
            </a:r>
            <a:r>
              <a:rPr lang="en-US" b="1" dirty="0" smtClean="0">
                <a:solidFill>
                  <a:srgbClr val="911011"/>
                </a:solidFill>
              </a:rPr>
              <a:t>proteins</a:t>
            </a:r>
          </a:p>
          <a:p>
            <a:endParaRPr lang="en-US" b="1" dirty="0" smtClean="0">
              <a:solidFill>
                <a:srgbClr val="911011"/>
              </a:solidFill>
            </a:endParaRPr>
          </a:p>
          <a:p>
            <a:r>
              <a:rPr lang="en-US" dirty="0" smtClean="0"/>
              <a:t>Due </a:t>
            </a:r>
            <a:r>
              <a:rPr lang="en-US" dirty="0"/>
              <a:t>to increased concentrations of thyroxine-binding globulin (</a:t>
            </a:r>
            <a:r>
              <a:rPr lang="en-US" b="1" dirty="0">
                <a:solidFill>
                  <a:srgbClr val="911011"/>
                </a:solidFill>
              </a:rPr>
              <a:t>TBG</a:t>
            </a:r>
            <a:r>
              <a:rPr lang="en-US" dirty="0"/>
              <a:t>), circulating levels of </a:t>
            </a:r>
            <a:r>
              <a:rPr lang="en-US" dirty="0">
                <a:solidFill>
                  <a:srgbClr val="911011"/>
                </a:solidFill>
              </a:rPr>
              <a:t>total thyroxine (T4) and triiodothyronine (T3) are elevated </a:t>
            </a:r>
            <a:r>
              <a:rPr lang="en-US" dirty="0" smtClean="0"/>
              <a:t>in pregnancy.</a:t>
            </a:r>
          </a:p>
          <a:p>
            <a:endParaRPr lang="en-US" dirty="0" smtClean="0"/>
          </a:p>
          <a:p>
            <a:r>
              <a:rPr lang="en-US" b="1" dirty="0" smtClean="0">
                <a:solidFill>
                  <a:srgbClr val="911011"/>
                </a:solidFill>
              </a:rPr>
              <a:t>Free </a:t>
            </a:r>
            <a:r>
              <a:rPr lang="en-US" b="1" dirty="0">
                <a:solidFill>
                  <a:srgbClr val="911011"/>
                </a:solidFill>
              </a:rPr>
              <a:t>T4 levels decline </a:t>
            </a:r>
            <a:r>
              <a:rPr lang="en-US" dirty="0"/>
              <a:t>during pregnancy to levels in the low reference range for non-pregnancy.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Feldt</a:t>
            </a:r>
            <a:r>
              <a:rPr lang="en-US" dirty="0"/>
              <a:t>-Rasmussen U &amp; </a:t>
            </a:r>
            <a:r>
              <a:rPr lang="en-US" dirty="0" err="1"/>
              <a:t>Mathiesen</a:t>
            </a:r>
            <a:r>
              <a:rPr lang="en-US" dirty="0"/>
              <a:t> ER. Endocrine disorders in pregnancy: physiological and hormonal aspects of pregnancy. </a:t>
            </a:r>
            <a:r>
              <a:rPr lang="en-US" i="1" dirty="0"/>
              <a:t>Best Practice and Research: Clinical Endocrinology and Metabolism </a:t>
            </a:r>
            <a:r>
              <a:rPr lang="en-US" dirty="0"/>
              <a:t>2011 </a:t>
            </a:r>
            <a:r>
              <a:rPr lang="en-US" b="1" dirty="0"/>
              <a:t>25 </a:t>
            </a:r>
            <a:r>
              <a:rPr lang="en-US" dirty="0"/>
              <a:t>875–884. (https://</a:t>
            </a:r>
            <a:r>
              <a:rPr lang="en-US" dirty="0" err="1"/>
              <a:t>doi.org</a:t>
            </a:r>
            <a:r>
              <a:rPr lang="en-US" dirty="0"/>
              <a:t>/10.1016/j.beem.2011.07.004) </a:t>
            </a:r>
          </a:p>
        </p:txBody>
      </p:sp>
      <p:sp>
        <p:nvSpPr>
          <p:cNvPr id="3" name="Right Arrow 2"/>
          <p:cNvSpPr/>
          <p:nvPr/>
        </p:nvSpPr>
        <p:spPr>
          <a:xfrm>
            <a:off x="4046483" y="1986455"/>
            <a:ext cx="536027" cy="189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351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8513" y="-52205"/>
            <a:ext cx="4443257" cy="5609746"/>
          </a:xfrm>
        </p:spPr>
      </p:pic>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 </a:t>
            </a:r>
            <a:r>
              <a:rPr lang="en-US" dirty="0" err="1"/>
              <a:t>Karaca</a:t>
            </a:r>
            <a:r>
              <a:rPr lang="en-US" dirty="0"/>
              <a:t> Z, </a:t>
            </a:r>
            <a:r>
              <a:rPr lang="en-US" dirty="0" err="1"/>
              <a:t>Tanriverdi</a:t>
            </a:r>
            <a:r>
              <a:rPr lang="en-US" dirty="0"/>
              <a:t> F, </a:t>
            </a:r>
            <a:r>
              <a:rPr lang="en-US" dirty="0" err="1"/>
              <a:t>Unluhizarci</a:t>
            </a:r>
            <a:r>
              <a:rPr lang="en-US" dirty="0"/>
              <a:t> K &amp; </a:t>
            </a:r>
            <a:r>
              <a:rPr lang="en-US" dirty="0" err="1"/>
              <a:t>Kelestimur</a:t>
            </a:r>
            <a:r>
              <a:rPr lang="en-US" dirty="0"/>
              <a:t> F. Pregnancy and pituitary disorders. </a:t>
            </a:r>
            <a:r>
              <a:rPr lang="en-US" i="1" dirty="0"/>
              <a:t>European Journal of Endocrinology </a:t>
            </a:r>
            <a:r>
              <a:rPr lang="en-US" dirty="0"/>
              <a:t>2010 </a:t>
            </a:r>
            <a:r>
              <a:rPr lang="en-US" b="1" dirty="0"/>
              <a:t>162 </a:t>
            </a:r>
            <a:r>
              <a:rPr lang="en-US" dirty="0"/>
              <a:t>453–475. (https://</a:t>
            </a:r>
            <a:r>
              <a:rPr lang="en-US" dirty="0" err="1"/>
              <a:t>doi.org</a:t>
            </a:r>
            <a:r>
              <a:rPr lang="en-US"/>
              <a:t>/10.1530/EJE-09-0923) </a:t>
            </a:r>
          </a:p>
        </p:txBody>
      </p:sp>
    </p:spTree>
    <p:extLst>
      <p:ext uri="{BB962C8B-B14F-4D97-AF65-F5344CB8AC3E}">
        <p14:creationId xmlns:p14="http://schemas.microsoft.com/office/powerpoint/2010/main" val="357130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6604"/>
            <a:ext cx="11519338" cy="711880"/>
          </a:xfrm>
        </p:spPr>
        <p:txBody>
          <a:bodyPr>
            <a:normAutofit/>
          </a:bodyPr>
          <a:lstStyle/>
          <a:p>
            <a:r>
              <a:rPr lang="en-US" sz="3600" dirty="0"/>
              <a:t>Changes in thyroid physiology during pregnancy</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70394" y="998484"/>
            <a:ext cx="7615059" cy="4397429"/>
          </a:xfrm>
        </p:spPr>
      </p:pic>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Korevaar</a:t>
            </a:r>
            <a:r>
              <a:rPr lang="en-US" dirty="0"/>
              <a:t> TIM, </a:t>
            </a:r>
            <a:r>
              <a:rPr lang="en-US" dirty="0" smtClean="0"/>
              <a:t>et al. Thyroid </a:t>
            </a:r>
            <a:r>
              <a:rPr lang="en-US" dirty="0"/>
              <a:t>disease in pregnancy: new insights in diagnosis and clinical management. Nat Rev </a:t>
            </a:r>
            <a:r>
              <a:rPr lang="en-US" dirty="0" err="1"/>
              <a:t>Endocrinol</a:t>
            </a:r>
            <a:r>
              <a:rPr lang="en-US" dirty="0"/>
              <a:t>. 2017 Oct;13(10):610-622. doi: 10.1038/nrendo.2017.93. </a:t>
            </a:r>
            <a:r>
              <a:rPr lang="en-US" dirty="0" err="1"/>
              <a:t>Epub</a:t>
            </a:r>
            <a:r>
              <a:rPr lang="en-US" dirty="0"/>
              <a:t> 2017 Aug 4. PMID: 28776582.</a:t>
            </a:r>
          </a:p>
        </p:txBody>
      </p:sp>
    </p:spTree>
    <p:extLst>
      <p:ext uri="{BB962C8B-B14F-4D97-AF65-F5344CB8AC3E}">
        <p14:creationId xmlns:p14="http://schemas.microsoft.com/office/powerpoint/2010/main" val="2096422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hypothalamic–pituitary–adrenal (HPA) axis</a:t>
            </a:r>
          </a:p>
        </p:txBody>
      </p:sp>
      <p:sp>
        <p:nvSpPr>
          <p:cNvPr id="4" name="Content Placeholder 3"/>
          <p:cNvSpPr>
            <a:spLocks noGrp="1"/>
          </p:cNvSpPr>
          <p:nvPr>
            <p:ph sz="half" idx="2"/>
          </p:nvPr>
        </p:nvSpPr>
        <p:spPr>
          <a:xfrm>
            <a:off x="1097280" y="1865067"/>
            <a:ext cx="10058400" cy="3531391"/>
          </a:xfrm>
        </p:spPr>
        <p:txBody>
          <a:bodyPr>
            <a:normAutofit fontScale="85000" lnSpcReduction="20000"/>
          </a:bodyPr>
          <a:lstStyle/>
          <a:p>
            <a:r>
              <a:rPr lang="en-US" dirty="0"/>
              <a:t>The </a:t>
            </a:r>
            <a:r>
              <a:rPr lang="en-US" b="1" dirty="0">
                <a:solidFill>
                  <a:srgbClr val="911011"/>
                </a:solidFill>
              </a:rPr>
              <a:t>placenta produces large amounts of </a:t>
            </a:r>
            <a:r>
              <a:rPr lang="en-US" b="1" dirty="0" err="1">
                <a:solidFill>
                  <a:srgbClr val="911011"/>
                </a:solidFill>
              </a:rPr>
              <a:t>corticotropin</a:t>
            </a:r>
            <a:r>
              <a:rPr lang="en-US" b="1" dirty="0">
                <a:solidFill>
                  <a:srgbClr val="911011"/>
                </a:solidFill>
              </a:rPr>
              <a:t>-releasing hormone (CRH) </a:t>
            </a:r>
            <a:r>
              <a:rPr lang="en-US" dirty="0"/>
              <a:t>and its related </a:t>
            </a:r>
            <a:r>
              <a:rPr lang="en-US" b="1" dirty="0" err="1">
                <a:solidFill>
                  <a:srgbClr val="911011"/>
                </a:solidFill>
              </a:rPr>
              <a:t>urocortin</a:t>
            </a:r>
            <a:r>
              <a:rPr lang="en-US" dirty="0"/>
              <a:t> peptides, the circulating concentrations of which rise exponentially in the third trimester of pregnancy.</a:t>
            </a:r>
          </a:p>
          <a:p>
            <a:r>
              <a:rPr lang="en-US" dirty="0" smtClean="0">
                <a:solidFill>
                  <a:srgbClr val="911011"/>
                </a:solidFill>
              </a:rPr>
              <a:t>Cortisol </a:t>
            </a:r>
            <a:r>
              <a:rPr lang="en-US" dirty="0">
                <a:solidFill>
                  <a:srgbClr val="911011"/>
                </a:solidFill>
              </a:rPr>
              <a:t>and ACTH concentrations </a:t>
            </a:r>
            <a:r>
              <a:rPr lang="en-US" dirty="0" smtClean="0">
                <a:solidFill>
                  <a:srgbClr val="911011"/>
                </a:solidFill>
              </a:rPr>
              <a:t>increase</a:t>
            </a:r>
            <a:r>
              <a:rPr lang="en-US" dirty="0"/>
              <a:t>, especially in the third trimester. </a:t>
            </a:r>
          </a:p>
          <a:p>
            <a:r>
              <a:rPr lang="en-US" dirty="0" smtClean="0"/>
              <a:t>Pregnancy </a:t>
            </a:r>
            <a:r>
              <a:rPr lang="en-US" dirty="0"/>
              <a:t>is associated with activation of the maternal hypothalamic–pituitary–adrenal (HPA) axis that leads </a:t>
            </a:r>
            <a:r>
              <a:rPr lang="en-US" dirty="0" smtClean="0"/>
              <a:t>to increased </a:t>
            </a:r>
            <a:r>
              <a:rPr lang="en-US" dirty="0"/>
              <a:t>levels </a:t>
            </a:r>
            <a:r>
              <a:rPr lang="en-US" dirty="0" smtClean="0"/>
              <a:t>of: </a:t>
            </a:r>
          </a:p>
          <a:p>
            <a:pPr marL="847440"/>
            <a:r>
              <a:rPr lang="en-US" dirty="0" smtClean="0"/>
              <a:t>circulating </a:t>
            </a:r>
            <a:r>
              <a:rPr lang="en-US" dirty="0"/>
              <a:t>adrenocorticotropic hormone (</a:t>
            </a:r>
            <a:r>
              <a:rPr lang="en-US" dirty="0" smtClean="0"/>
              <a:t>ACTH)</a:t>
            </a:r>
          </a:p>
          <a:p>
            <a:pPr marL="847440"/>
            <a:r>
              <a:rPr lang="en-US" dirty="0" smtClean="0"/>
              <a:t>and </a:t>
            </a:r>
            <a:r>
              <a:rPr lang="en-US" dirty="0"/>
              <a:t>cortisol (both free and total) </a:t>
            </a:r>
            <a:endParaRPr lang="en-US" dirty="0" smtClean="0"/>
          </a:p>
          <a:p>
            <a:pPr marL="847440"/>
            <a:r>
              <a:rPr lang="en-US" dirty="0" smtClean="0"/>
              <a:t>as </a:t>
            </a:r>
            <a:r>
              <a:rPr lang="en-US" dirty="0"/>
              <a:t>well as 24 h urinary-free cortisol excretion. </a:t>
            </a:r>
            <a:endParaRPr lang="en-US" dirty="0" smtClean="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smtClean="0"/>
              <a:t>Smith </a:t>
            </a:r>
            <a:r>
              <a:rPr lang="en-US" dirty="0"/>
              <a:t>R, Smith JI, </a:t>
            </a:r>
            <a:r>
              <a:rPr lang="en-US" dirty="0" smtClean="0"/>
              <a:t>et al. </a:t>
            </a:r>
            <a:r>
              <a:rPr lang="en-US" dirty="0"/>
              <a:t>Patterns of plasma </a:t>
            </a:r>
            <a:r>
              <a:rPr lang="en-US" dirty="0" err="1"/>
              <a:t>corticotropin</a:t>
            </a:r>
            <a:r>
              <a:rPr lang="en-US" dirty="0"/>
              <a:t>-releasing hormone, progesterone, estradiol, and </a:t>
            </a:r>
            <a:r>
              <a:rPr lang="en-US" dirty="0" err="1"/>
              <a:t>estriol</a:t>
            </a:r>
            <a:r>
              <a:rPr lang="en-US" dirty="0"/>
              <a:t> change and the onset of human labor. </a:t>
            </a:r>
            <a:r>
              <a:rPr lang="en-US" i="1" dirty="0"/>
              <a:t>Journal of Clinical Endocrinology and Metabolism </a:t>
            </a:r>
            <a:r>
              <a:rPr lang="en-US" dirty="0"/>
              <a:t>2009 </a:t>
            </a:r>
            <a:r>
              <a:rPr lang="en-US" b="1" dirty="0"/>
              <a:t>94 </a:t>
            </a:r>
            <a:r>
              <a:rPr lang="en-US" dirty="0"/>
              <a:t>2066–2074. </a:t>
            </a:r>
          </a:p>
        </p:txBody>
      </p:sp>
    </p:spTree>
    <p:extLst>
      <p:ext uri="{BB962C8B-B14F-4D97-AF65-F5344CB8AC3E}">
        <p14:creationId xmlns:p14="http://schemas.microsoft.com/office/powerpoint/2010/main" val="1448273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Outline:</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1097280" y="1845733"/>
            <a:ext cx="10058400" cy="4336405"/>
          </a:xfrm>
        </p:spPr>
        <p:txBody>
          <a:bodyPr>
            <a:normAutofit fontScale="92500" lnSpcReduction="20000"/>
          </a:bodyPr>
          <a:lstStyle/>
          <a:p>
            <a:pPr marL="457200" indent="-457200" algn="just">
              <a:buFont typeface="+mj-lt"/>
              <a:buAutoNum type="arabicPeriod"/>
            </a:pPr>
            <a:r>
              <a:rPr lang="en-US" sz="2800" b="1" dirty="0">
                <a:latin typeface="Times New Roman" charset="0"/>
                <a:ea typeface="Times New Roman" charset="0"/>
                <a:cs typeface="Times New Roman" charset="0"/>
              </a:rPr>
              <a:t>Introduction: </a:t>
            </a:r>
            <a:r>
              <a:rPr lang="en-US" sz="2800" b="1" dirty="0" smtClean="0">
                <a:latin typeface="Times New Roman" charset="0"/>
                <a:ea typeface="Times New Roman" charset="0"/>
                <a:cs typeface="Times New Roman" charset="0"/>
              </a:rPr>
              <a:t>The endocrine changes in pregnancy</a:t>
            </a:r>
          </a:p>
          <a:p>
            <a:pPr lvl="1"/>
            <a:r>
              <a:rPr lang="en-US" sz="2200" dirty="0" smtClean="0">
                <a:latin typeface="Times New Roman" charset="0"/>
                <a:ea typeface="Times New Roman" charset="0"/>
                <a:cs typeface="Times New Roman" charset="0"/>
              </a:rPr>
              <a:t>Morphology of the </a:t>
            </a:r>
            <a:r>
              <a:rPr lang="en-US" sz="2200" dirty="0">
                <a:latin typeface="Times New Roman" charset="0"/>
                <a:ea typeface="Times New Roman" charset="0"/>
                <a:cs typeface="Times New Roman" charset="0"/>
              </a:rPr>
              <a:t>pituitary gland</a:t>
            </a:r>
          </a:p>
          <a:p>
            <a:pPr lvl="1"/>
            <a:r>
              <a:rPr lang="en-US" sz="2200" dirty="0" smtClean="0">
                <a:latin typeface="Times New Roman" charset="0"/>
                <a:ea typeface="Times New Roman" charset="0"/>
                <a:cs typeface="Times New Roman" charset="0"/>
              </a:rPr>
              <a:t>Prolactin</a:t>
            </a:r>
            <a:endParaRPr lang="en-US" sz="2200" dirty="0">
              <a:latin typeface="Times New Roman" charset="0"/>
              <a:ea typeface="Times New Roman" charset="0"/>
              <a:cs typeface="Times New Roman" charset="0"/>
            </a:endParaRPr>
          </a:p>
          <a:p>
            <a:pPr lvl="1"/>
            <a:r>
              <a:rPr lang="en-US" sz="2200" dirty="0">
                <a:latin typeface="Times New Roman" charset="0"/>
                <a:ea typeface="Times New Roman" charset="0"/>
                <a:cs typeface="Times New Roman" charset="0"/>
              </a:rPr>
              <a:t>GH and IGF-1</a:t>
            </a:r>
          </a:p>
          <a:p>
            <a:pPr lvl="1"/>
            <a:r>
              <a:rPr lang="en-US" sz="2200" dirty="0" smtClean="0">
                <a:latin typeface="Times New Roman" charset="0"/>
                <a:ea typeface="Times New Roman" charset="0"/>
                <a:cs typeface="Times New Roman" charset="0"/>
              </a:rPr>
              <a:t>TSH</a:t>
            </a:r>
            <a:endParaRPr lang="en-US" sz="2200" dirty="0">
              <a:latin typeface="Times New Roman" charset="0"/>
              <a:ea typeface="Times New Roman" charset="0"/>
              <a:cs typeface="Times New Roman" charset="0"/>
            </a:endParaRPr>
          </a:p>
          <a:p>
            <a:pPr lvl="1"/>
            <a:r>
              <a:rPr lang="en-US" sz="2200" dirty="0" smtClean="0">
                <a:latin typeface="Times New Roman" charset="0"/>
                <a:ea typeface="Times New Roman" charset="0"/>
                <a:cs typeface="Times New Roman" charset="0"/>
              </a:rPr>
              <a:t>Hypothalamic–pituitary–adrenal </a:t>
            </a:r>
            <a:r>
              <a:rPr lang="en-US" sz="2200" dirty="0">
                <a:latin typeface="Times New Roman" charset="0"/>
                <a:ea typeface="Times New Roman" charset="0"/>
                <a:cs typeface="Times New Roman" charset="0"/>
              </a:rPr>
              <a:t>(HPA) axis</a:t>
            </a:r>
          </a:p>
          <a:p>
            <a:pPr lvl="1"/>
            <a:r>
              <a:rPr lang="en-US" sz="2200" dirty="0" smtClean="0">
                <a:latin typeface="Times New Roman" charset="0"/>
                <a:ea typeface="Times New Roman" charset="0"/>
                <a:cs typeface="Times New Roman" charset="0"/>
              </a:rPr>
              <a:t>Pituitary </a:t>
            </a:r>
            <a:r>
              <a:rPr lang="en-US" sz="2200" dirty="0">
                <a:latin typeface="Times New Roman" charset="0"/>
                <a:ea typeface="Times New Roman" charset="0"/>
                <a:cs typeface="Times New Roman" charset="0"/>
              </a:rPr>
              <a:t>vasopressin</a:t>
            </a:r>
          </a:p>
          <a:p>
            <a:pPr marL="457200" indent="-457200" algn="just">
              <a:buFont typeface="+mj-lt"/>
              <a:buAutoNum type="arabicPeriod"/>
            </a:pPr>
            <a:r>
              <a:rPr lang="en-US" sz="2800" b="1" dirty="0" smtClean="0">
                <a:latin typeface="Times New Roman" charset="0"/>
                <a:ea typeface="Times New Roman" charset="0"/>
                <a:cs typeface="Times New Roman" charset="0"/>
              </a:rPr>
              <a:t>Recommendations</a:t>
            </a:r>
          </a:p>
          <a:p>
            <a:pPr lvl="1"/>
            <a:r>
              <a:rPr lang="en-US" sz="2200" dirty="0" smtClean="0">
                <a:latin typeface="Times New Roman" charset="0"/>
                <a:ea typeface="Times New Roman" charset="0"/>
                <a:cs typeface="Times New Roman" charset="0"/>
              </a:rPr>
              <a:t>General recommendations: pre-conception stage/ pregnancy/ Delivery and breastfeeding </a:t>
            </a:r>
          </a:p>
          <a:p>
            <a:pPr lvl="1"/>
            <a:r>
              <a:rPr lang="en-US" sz="2200" dirty="0" smtClean="0">
                <a:latin typeface="Times New Roman" charset="0"/>
                <a:ea typeface="Times New Roman" charset="0"/>
                <a:cs typeface="Times New Roman" charset="0"/>
              </a:rPr>
              <a:t>Nonfunctioning adenomas (NFAs)</a:t>
            </a:r>
            <a:endParaRPr lang="en-US" sz="2200" dirty="0">
              <a:latin typeface="Times New Roman" charset="0"/>
              <a:ea typeface="Times New Roman" charset="0"/>
              <a:cs typeface="Times New Roman" charset="0"/>
            </a:endParaRPr>
          </a:p>
          <a:p>
            <a:pPr lvl="1"/>
            <a:r>
              <a:rPr lang="en-US" sz="2200" dirty="0" smtClean="0">
                <a:latin typeface="Times New Roman" charset="0"/>
                <a:ea typeface="Times New Roman" charset="0"/>
                <a:cs typeface="Times New Roman" charset="0"/>
              </a:rPr>
              <a:t>Prolactinomas</a:t>
            </a:r>
            <a:endParaRPr lang="en-US" sz="2200" dirty="0">
              <a:latin typeface="Times New Roman" charset="0"/>
              <a:ea typeface="Times New Roman" charset="0"/>
              <a:cs typeface="Times New Roman" charset="0"/>
            </a:endParaRPr>
          </a:p>
          <a:p>
            <a:pPr lvl="1"/>
            <a:r>
              <a:rPr lang="en-US" sz="2200" dirty="0" smtClean="0">
                <a:latin typeface="Times New Roman" charset="0"/>
                <a:ea typeface="Times New Roman" charset="0"/>
                <a:cs typeface="Times New Roman" charset="0"/>
              </a:rPr>
              <a:t>Acromegaly</a:t>
            </a:r>
            <a:endParaRPr lang="en-US" sz="2200" dirty="0">
              <a:latin typeface="Times New Roman" charset="0"/>
              <a:ea typeface="Times New Roman" charset="0"/>
              <a:cs typeface="Times New Roman" charset="0"/>
            </a:endParaRPr>
          </a:p>
          <a:p>
            <a:pPr lvl="1"/>
            <a:r>
              <a:rPr lang="en-US" sz="2200" dirty="0" smtClean="0">
                <a:latin typeface="Times New Roman" charset="0"/>
                <a:ea typeface="Times New Roman" charset="0"/>
                <a:cs typeface="Times New Roman" charset="0"/>
              </a:rPr>
              <a:t>Cushing’s disease</a:t>
            </a:r>
            <a:endParaRPr lang="en-US" sz="2200" dirty="0">
              <a:latin typeface="Times New Roman" charset="0"/>
              <a:ea typeface="Times New Roman" charset="0"/>
              <a:cs typeface="Times New Roman" charset="0"/>
            </a:endParaRPr>
          </a:p>
          <a:p>
            <a:pPr marL="457200" indent="-457200" algn="just">
              <a:buFont typeface="+mj-lt"/>
              <a:buAutoNum type="arabicPeriod"/>
            </a:pPr>
            <a:endParaRPr lang="en-US" sz="2800" dirty="0" smtClean="0">
              <a:latin typeface="Times New Roman" charset="0"/>
              <a:ea typeface="Times New Roman" charset="0"/>
              <a:cs typeface="Times New Roman" charset="0"/>
            </a:endParaRPr>
          </a:p>
          <a:p>
            <a:endParaRPr lang="en-US" b="1" dirty="0" smtClean="0"/>
          </a:p>
          <a:p>
            <a:endParaRPr lang="en-US" dirty="0"/>
          </a:p>
        </p:txBody>
      </p:sp>
    </p:spTree>
    <p:extLst>
      <p:ext uri="{BB962C8B-B14F-4D97-AF65-F5344CB8AC3E}">
        <p14:creationId xmlns:p14="http://schemas.microsoft.com/office/powerpoint/2010/main" val="544933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lstStyle/>
          <a:p>
            <a:r>
              <a:rPr lang="en-US" dirty="0"/>
              <a:t>The placenta has also </a:t>
            </a:r>
            <a:r>
              <a:rPr lang="en-US" b="1" dirty="0">
                <a:solidFill>
                  <a:srgbClr val="911011"/>
                </a:solidFill>
              </a:rPr>
              <a:t>11β-</a:t>
            </a:r>
            <a:r>
              <a:rPr lang="en-US" b="1" dirty="0" err="1">
                <a:solidFill>
                  <a:srgbClr val="911011"/>
                </a:solidFill>
              </a:rPr>
              <a:t>hydroxysteroid</a:t>
            </a:r>
            <a:r>
              <a:rPr lang="en-US" b="1" dirty="0">
                <a:solidFill>
                  <a:srgbClr val="911011"/>
                </a:solidFill>
              </a:rPr>
              <a:t> dehydrogenase type 2 activity</a:t>
            </a:r>
            <a:r>
              <a:rPr lang="en-US" dirty="0"/>
              <a:t> converting cortisol to cortisone. </a:t>
            </a:r>
            <a:endParaRPr lang="en-US" dirty="0" smtClean="0"/>
          </a:p>
          <a:p>
            <a:endParaRPr lang="en-US" dirty="0"/>
          </a:p>
          <a:p>
            <a:r>
              <a:rPr lang="en-US" dirty="0" smtClean="0"/>
              <a:t>Although </a:t>
            </a:r>
            <a:r>
              <a:rPr lang="en-US" dirty="0"/>
              <a:t>the concentration of plasma cortisol is elevated during pregnancy</a:t>
            </a:r>
            <a:r>
              <a:rPr lang="en-US" b="1" dirty="0"/>
              <a:t>, the diurnal pattern is </a:t>
            </a:r>
            <a:r>
              <a:rPr lang="en-US" b="1" dirty="0" smtClean="0"/>
              <a:t>preserved</a:t>
            </a:r>
            <a:r>
              <a:rPr lang="en-US" dirty="0" smtClean="0"/>
              <a:t>.</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Bronstein MD, Machado MC &amp; </a:t>
            </a:r>
            <a:r>
              <a:rPr lang="en-US" dirty="0" err="1"/>
              <a:t>Fragoso</a:t>
            </a:r>
            <a:r>
              <a:rPr lang="en-US" dirty="0"/>
              <a:t> MC. Management of endocrine disease: management of pregnant patients with Cushing’s syndrome. </a:t>
            </a:r>
            <a:r>
              <a:rPr lang="en-US" i="1" dirty="0"/>
              <a:t>European Journal of Endocrinology </a:t>
            </a:r>
            <a:r>
              <a:rPr lang="en-US" dirty="0"/>
              <a:t>2015 </a:t>
            </a:r>
            <a:r>
              <a:rPr lang="en-US" b="1" dirty="0"/>
              <a:t>173 </a:t>
            </a:r>
            <a:r>
              <a:rPr lang="en-US" dirty="0"/>
              <a:t>R85–R91. (https://</a:t>
            </a:r>
            <a:r>
              <a:rPr lang="en-US" dirty="0" err="1"/>
              <a:t>doi.org</a:t>
            </a:r>
            <a:r>
              <a:rPr lang="en-US" dirty="0"/>
              <a:t>/10.1530/EJE-14-1130) </a:t>
            </a:r>
          </a:p>
        </p:txBody>
      </p:sp>
    </p:spTree>
    <p:extLst>
      <p:ext uri="{BB962C8B-B14F-4D97-AF65-F5344CB8AC3E}">
        <p14:creationId xmlns:p14="http://schemas.microsoft.com/office/powerpoint/2010/main" val="1648237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70538" y="0"/>
            <a:ext cx="8417795" cy="5538024"/>
          </a:xfrm>
        </p:spPr>
      </p:pic>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 </a:t>
            </a:r>
            <a:r>
              <a:rPr lang="en-US" dirty="0" err="1"/>
              <a:t>Karaca</a:t>
            </a:r>
            <a:r>
              <a:rPr lang="en-US" dirty="0"/>
              <a:t> Z, </a:t>
            </a:r>
            <a:r>
              <a:rPr lang="en-US" dirty="0" err="1"/>
              <a:t>Tanriverdi</a:t>
            </a:r>
            <a:r>
              <a:rPr lang="en-US" dirty="0"/>
              <a:t> F, </a:t>
            </a:r>
            <a:r>
              <a:rPr lang="en-US" dirty="0" err="1"/>
              <a:t>Unluhizarci</a:t>
            </a:r>
            <a:r>
              <a:rPr lang="en-US" dirty="0"/>
              <a:t> K &amp; </a:t>
            </a:r>
            <a:r>
              <a:rPr lang="en-US" dirty="0" err="1"/>
              <a:t>Kelestimur</a:t>
            </a:r>
            <a:r>
              <a:rPr lang="en-US" dirty="0"/>
              <a:t> F. Pregnancy and pituitary disorders. </a:t>
            </a:r>
            <a:r>
              <a:rPr lang="en-US" i="1" dirty="0"/>
              <a:t>European Journal of Endocrinology </a:t>
            </a:r>
            <a:r>
              <a:rPr lang="en-US" dirty="0"/>
              <a:t>2010 </a:t>
            </a:r>
            <a:r>
              <a:rPr lang="en-US" b="1" dirty="0"/>
              <a:t>162 </a:t>
            </a:r>
            <a:r>
              <a:rPr lang="en-US" dirty="0"/>
              <a:t>453–475. (https://</a:t>
            </a:r>
            <a:r>
              <a:rPr lang="en-US" dirty="0" err="1"/>
              <a:t>doi.org</a:t>
            </a:r>
            <a:r>
              <a:rPr lang="en-US"/>
              <a:t>/10.1530/EJE-09-0923) </a:t>
            </a:r>
          </a:p>
        </p:txBody>
      </p:sp>
    </p:spTree>
    <p:extLst>
      <p:ext uri="{BB962C8B-B14F-4D97-AF65-F5344CB8AC3E}">
        <p14:creationId xmlns:p14="http://schemas.microsoft.com/office/powerpoint/2010/main" val="761410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pituitary vasopressin</a:t>
            </a:r>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Increased placental vasopressinase </a:t>
            </a:r>
            <a:r>
              <a:rPr lang="en-US" dirty="0"/>
              <a:t>activity </a:t>
            </a:r>
          </a:p>
          <a:p>
            <a:r>
              <a:rPr lang="en-US" b="1" dirty="0"/>
              <a:t>increased pituitary vasopressin </a:t>
            </a:r>
            <a:r>
              <a:rPr lang="en-US" dirty="0"/>
              <a:t>release in normal </a:t>
            </a:r>
            <a:r>
              <a:rPr lang="en-US" dirty="0" smtClean="0"/>
              <a:t>pregnancy</a:t>
            </a:r>
          </a:p>
          <a:p>
            <a:endParaRPr lang="en-US" dirty="0"/>
          </a:p>
          <a:p>
            <a:r>
              <a:rPr lang="en-US" dirty="0" smtClean="0"/>
              <a:t>may </a:t>
            </a:r>
            <a:r>
              <a:rPr lang="en-US" dirty="0"/>
              <a:t>manifest as </a:t>
            </a:r>
            <a:r>
              <a:rPr lang="en-US" b="1" dirty="0">
                <a:solidFill>
                  <a:srgbClr val="911011"/>
                </a:solidFill>
              </a:rPr>
              <a:t>transient diabetes insipidus </a:t>
            </a:r>
            <a:r>
              <a:rPr lang="en-US" dirty="0"/>
              <a:t>or unmask incipient diabetes </a:t>
            </a:r>
            <a:r>
              <a:rPr lang="en-US" dirty="0" smtClean="0"/>
              <a:t>insipidus.</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smtClean="0"/>
              <a:t>Schrier</a:t>
            </a:r>
            <a:r>
              <a:rPr lang="en-US" dirty="0" smtClean="0"/>
              <a:t> </a:t>
            </a:r>
            <a:r>
              <a:rPr lang="en-US" dirty="0"/>
              <a:t>RW. Systemic arterial vasodilation, vasopressin, and vasopressinase in pregnancy. </a:t>
            </a:r>
            <a:r>
              <a:rPr lang="en-US" i="1" dirty="0"/>
              <a:t>Journal of the American Society of Nephrology </a:t>
            </a:r>
            <a:r>
              <a:rPr lang="en-US" dirty="0"/>
              <a:t>2010 </a:t>
            </a:r>
            <a:r>
              <a:rPr lang="en-US" b="1" dirty="0"/>
              <a:t>21 </a:t>
            </a:r>
            <a:r>
              <a:rPr lang="en-US" dirty="0"/>
              <a:t>570–572. (https://</a:t>
            </a:r>
            <a:r>
              <a:rPr lang="en-US" dirty="0" err="1"/>
              <a:t>doi.org</a:t>
            </a:r>
            <a:r>
              <a:rPr lang="en-US" dirty="0"/>
              <a:t>/10.1681/ ASN.2009060653) </a:t>
            </a:r>
          </a:p>
        </p:txBody>
      </p:sp>
    </p:spTree>
    <p:extLst>
      <p:ext uri="{BB962C8B-B14F-4D97-AF65-F5344CB8AC3E}">
        <p14:creationId xmlns:p14="http://schemas.microsoft.com/office/powerpoint/2010/main" val="1044886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6662" y="-10510"/>
            <a:ext cx="11429760" cy="5416826"/>
          </a:xfrm>
        </p:spPr>
      </p:pic>
      <p:sp>
        <p:nvSpPr>
          <p:cNvPr id="5" name="Text Placeholder 4"/>
          <p:cNvSpPr>
            <a:spLocks noGrp="1"/>
          </p:cNvSpPr>
          <p:nvPr>
            <p:ph type="body" sz="quarter" idx="3"/>
          </p:nvPr>
        </p:nvSpPr>
        <p:spPr>
          <a:xfrm>
            <a:off x="1097280" y="5527165"/>
            <a:ext cx="10058400" cy="736282"/>
          </a:xfrm>
        </p:spPr>
        <p:txBody>
          <a:bodyPr>
            <a:normAutofit/>
          </a:bodyPr>
          <a:lstStyle/>
          <a:p>
            <a:r>
              <a:rPr lang="en-US" dirty="0"/>
              <a:t> </a:t>
            </a:r>
            <a:r>
              <a:rPr lang="en-US" dirty="0" err="1"/>
              <a:t>Karaca</a:t>
            </a:r>
            <a:r>
              <a:rPr lang="en-US" dirty="0"/>
              <a:t> Z, </a:t>
            </a:r>
            <a:r>
              <a:rPr lang="en-US" dirty="0" smtClean="0"/>
              <a:t>et al. Pregnancy </a:t>
            </a:r>
            <a:r>
              <a:rPr lang="en-US" dirty="0"/>
              <a:t>and pituitary disorders. </a:t>
            </a:r>
            <a:r>
              <a:rPr lang="en-US" i="1" dirty="0"/>
              <a:t>European Journal of Endocrinology </a:t>
            </a:r>
            <a:r>
              <a:rPr lang="en-US" dirty="0"/>
              <a:t>2010 </a:t>
            </a:r>
            <a:r>
              <a:rPr lang="en-US" b="1" dirty="0"/>
              <a:t>162 </a:t>
            </a:r>
            <a:r>
              <a:rPr lang="en-US" dirty="0"/>
              <a:t>453–475. (https://</a:t>
            </a:r>
            <a:r>
              <a:rPr lang="en-US" dirty="0" err="1"/>
              <a:t>doi.org</a:t>
            </a:r>
            <a:r>
              <a:rPr lang="en-US" dirty="0"/>
              <a:t>/10.1530/EJE-09-0923) </a:t>
            </a:r>
          </a:p>
        </p:txBody>
      </p:sp>
    </p:spTree>
    <p:extLst>
      <p:ext uri="{BB962C8B-B14F-4D97-AF65-F5344CB8AC3E}">
        <p14:creationId xmlns:p14="http://schemas.microsoft.com/office/powerpoint/2010/main" val="196191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4003"/>
            <a:ext cx="10058400" cy="1450757"/>
          </a:xfrm>
        </p:spPr>
        <p:txBody>
          <a:bodyPr>
            <a:normAutofit/>
          </a:bodyPr>
          <a:lstStyle/>
          <a:p>
            <a:r>
              <a:rPr lang="en-US" dirty="0" smtClean="0"/>
              <a:t>Methods used </a:t>
            </a:r>
            <a:r>
              <a:rPr lang="en-US" dirty="0"/>
              <a:t>for guideline development  </a:t>
            </a:r>
          </a:p>
        </p:txBody>
      </p:sp>
      <p:sp>
        <p:nvSpPr>
          <p:cNvPr id="4" name="Content Placeholder 3"/>
          <p:cNvSpPr>
            <a:spLocks noGrp="1"/>
          </p:cNvSpPr>
          <p:nvPr>
            <p:ph sz="half" idx="2"/>
          </p:nvPr>
        </p:nvSpPr>
        <p:spPr>
          <a:xfrm>
            <a:off x="955766" y="4497751"/>
            <a:ext cx="10058400" cy="3531391"/>
          </a:xfrm>
        </p:spPr>
        <p:txBody>
          <a:bodyPr/>
          <a:lstStyle/>
          <a:p>
            <a:endParaRPr lang="en-US"/>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502908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GRADE</a:t>
            </a:r>
          </a:p>
        </p:txBody>
      </p:sp>
      <p:sp>
        <p:nvSpPr>
          <p:cNvPr id="4" name="Content Placeholder 3"/>
          <p:cNvSpPr>
            <a:spLocks noGrp="1"/>
          </p:cNvSpPr>
          <p:nvPr>
            <p:ph sz="half" idx="2"/>
          </p:nvPr>
        </p:nvSpPr>
        <p:spPr>
          <a:xfrm>
            <a:off x="1097280" y="1865067"/>
            <a:ext cx="9465617" cy="3531391"/>
          </a:xfrm>
        </p:spPr>
        <p:txBody>
          <a:bodyPr>
            <a:normAutofit/>
          </a:bodyPr>
          <a:lstStyle/>
          <a:p>
            <a:r>
              <a:rPr lang="en-US" dirty="0" smtClean="0"/>
              <a:t>GRADE:</a:t>
            </a:r>
          </a:p>
          <a:p>
            <a:endParaRPr lang="en-US" dirty="0"/>
          </a:p>
          <a:p>
            <a:pPr marL="811440"/>
            <a:r>
              <a:rPr lang="en-US" b="1" dirty="0" smtClean="0"/>
              <a:t>G</a:t>
            </a:r>
            <a:r>
              <a:rPr lang="en-US" dirty="0" smtClean="0"/>
              <a:t>rading </a:t>
            </a:r>
            <a:r>
              <a:rPr lang="en-US" dirty="0"/>
              <a:t>of </a:t>
            </a:r>
            <a:r>
              <a:rPr lang="en-US" b="1" dirty="0"/>
              <a:t>R</a:t>
            </a:r>
            <a:r>
              <a:rPr lang="en-US" dirty="0"/>
              <a:t>ecommendations, </a:t>
            </a:r>
            <a:r>
              <a:rPr lang="en-US" b="1" dirty="0"/>
              <a:t>A</a:t>
            </a:r>
            <a:r>
              <a:rPr lang="en-US" dirty="0"/>
              <a:t>ssessment, </a:t>
            </a:r>
            <a:r>
              <a:rPr lang="en-US" b="1" dirty="0"/>
              <a:t>D</a:t>
            </a:r>
            <a:r>
              <a:rPr lang="en-US" dirty="0"/>
              <a:t>evelopment, </a:t>
            </a:r>
            <a:r>
              <a:rPr lang="en-US" dirty="0" smtClean="0"/>
              <a:t>and </a:t>
            </a:r>
            <a:r>
              <a:rPr lang="en-US" b="1" dirty="0" smtClean="0"/>
              <a:t>E</a:t>
            </a:r>
            <a:r>
              <a:rPr lang="en-US" dirty="0" smtClean="0"/>
              <a:t>valuation</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467611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08182" y="52447"/>
            <a:ext cx="6636596" cy="5474718"/>
          </a:xfrm>
        </p:spPr>
      </p:pic>
      <p:sp>
        <p:nvSpPr>
          <p:cNvPr id="5" name="Text Placeholder 4"/>
          <p:cNvSpPr>
            <a:spLocks noGrp="1"/>
          </p:cNvSpPr>
          <p:nvPr>
            <p:ph type="body" sz="quarter" idx="3"/>
          </p:nvPr>
        </p:nvSpPr>
        <p:spPr>
          <a:xfrm>
            <a:off x="1097280" y="5527165"/>
            <a:ext cx="10058400" cy="736282"/>
          </a:xfrm>
        </p:spPr>
        <p:txBody>
          <a:bodyPr/>
          <a:lstStyle/>
          <a:p>
            <a:r>
              <a:rPr lang="en-US" dirty="0" smtClean="0"/>
              <a:t>Williams textbook of endocrinology, 14</a:t>
            </a:r>
            <a:r>
              <a:rPr lang="en-US" baseline="30000" dirty="0" smtClean="0"/>
              <a:t>th</a:t>
            </a:r>
            <a:r>
              <a:rPr lang="en-US" dirty="0" smtClean="0"/>
              <a:t> edition, chapter 6</a:t>
            </a:r>
            <a:endParaRPr lang="en-US" dirty="0"/>
          </a:p>
        </p:txBody>
      </p:sp>
    </p:spTree>
    <p:extLst>
      <p:ext uri="{BB962C8B-B14F-4D97-AF65-F5344CB8AC3E}">
        <p14:creationId xmlns:p14="http://schemas.microsoft.com/office/powerpoint/2010/main" val="96957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smtClean="0"/>
              <a:t>Williams textbook of endocrinology, 14</a:t>
            </a:r>
            <a:r>
              <a:rPr lang="en-US" baseline="30000" dirty="0" smtClean="0"/>
              <a:t>th</a:t>
            </a:r>
            <a:r>
              <a:rPr lang="en-US" dirty="0" smtClean="0"/>
              <a:t> edition, chapter 6</a:t>
            </a:r>
            <a:endParaRPr lang="en-US" dirty="0"/>
          </a:p>
        </p:txBody>
      </p:sp>
      <p:sp>
        <p:nvSpPr>
          <p:cNvPr id="4" name="Content Placeholder 3"/>
          <p:cNvSpPr>
            <a:spLocks noGrp="1"/>
          </p:cNvSpPr>
          <p:nvPr>
            <p:ph sz="half" idx="2"/>
          </p:nvPr>
        </p:nvSpPr>
        <p:spPr>
          <a:xfrm>
            <a:off x="1097280" y="2033694"/>
            <a:ext cx="10058400" cy="3378200"/>
          </a:xfrm>
        </p:spPr>
        <p:txBody>
          <a:bodyPr>
            <a:normAutofit lnSpcReduction="10000"/>
          </a:bodyPr>
          <a:lstStyle/>
          <a:p>
            <a:r>
              <a:rPr lang="en-US" dirty="0" smtClean="0"/>
              <a:t>the </a:t>
            </a:r>
            <a:r>
              <a:rPr lang="en-US" dirty="0"/>
              <a:t>GRADE system </a:t>
            </a:r>
            <a:r>
              <a:rPr lang="en-US" dirty="0" smtClean="0"/>
              <a:t>provides </a:t>
            </a:r>
            <a:r>
              <a:rPr lang="en-US" dirty="0"/>
              <a:t>a systematic framework for </a:t>
            </a:r>
            <a:r>
              <a:rPr lang="en-US" dirty="0">
                <a:solidFill>
                  <a:srgbClr val="911011"/>
                </a:solidFill>
              </a:rPr>
              <a:t>an </a:t>
            </a:r>
            <a:r>
              <a:rPr lang="en-US" dirty="0" err="1" smtClean="0">
                <a:solidFill>
                  <a:srgbClr val="911011"/>
                </a:solidFill>
              </a:rPr>
              <a:t>indepth</a:t>
            </a:r>
            <a:r>
              <a:rPr lang="en-US" dirty="0" smtClean="0">
                <a:solidFill>
                  <a:srgbClr val="911011"/>
                </a:solidFill>
              </a:rPr>
              <a:t> </a:t>
            </a:r>
            <a:r>
              <a:rPr lang="en-US" dirty="0">
                <a:solidFill>
                  <a:srgbClr val="911011"/>
                </a:solidFill>
              </a:rPr>
              <a:t>assessment of the </a:t>
            </a:r>
            <a:r>
              <a:rPr lang="en-US" dirty="0" smtClean="0">
                <a:solidFill>
                  <a:srgbClr val="911011"/>
                </a:solidFill>
              </a:rPr>
              <a:t>quality </a:t>
            </a:r>
            <a:r>
              <a:rPr lang="en-US" dirty="0">
                <a:solidFill>
                  <a:srgbClr val="911011"/>
                </a:solidFill>
              </a:rPr>
              <a:t>of the evidence</a:t>
            </a:r>
            <a:r>
              <a:rPr lang="en-US" dirty="0"/>
              <a:t> that is based on more than study design (</a:t>
            </a:r>
            <a:r>
              <a:rPr lang="en-US" dirty="0" smtClean="0"/>
              <a:t>randomized </a:t>
            </a:r>
            <a:r>
              <a:rPr lang="en-US" dirty="0"/>
              <a:t>control trial vs. observational </a:t>
            </a:r>
            <a:r>
              <a:rPr lang="en-US" dirty="0" smtClean="0"/>
              <a:t>studies) or  on </a:t>
            </a:r>
            <a:r>
              <a:rPr lang="en-US" dirty="0"/>
              <a:t>expert </a:t>
            </a:r>
            <a:r>
              <a:rPr lang="en-US" dirty="0" smtClean="0"/>
              <a:t>opinion.</a:t>
            </a:r>
          </a:p>
          <a:p>
            <a:endParaRPr lang="en-US" dirty="0" smtClean="0"/>
          </a:p>
          <a:p>
            <a:r>
              <a:rPr lang="en-US" dirty="0" smtClean="0"/>
              <a:t>this framework </a:t>
            </a:r>
            <a:r>
              <a:rPr lang="en-US" dirty="0"/>
              <a:t>was </a:t>
            </a:r>
            <a:r>
              <a:rPr lang="en-US" b="1" dirty="0" smtClean="0"/>
              <a:t>first </a:t>
            </a:r>
            <a:r>
              <a:rPr lang="en-US" b="1" dirty="0"/>
              <a:t>adopted by the Endocrine Society </a:t>
            </a:r>
            <a:r>
              <a:rPr lang="en-US" dirty="0" smtClean="0"/>
              <a:t>and </a:t>
            </a:r>
            <a:r>
              <a:rPr lang="en-US" dirty="0"/>
              <a:t>is now used by more than 100 other organizations for the </a:t>
            </a:r>
            <a:r>
              <a:rPr lang="en-US" dirty="0" smtClean="0"/>
              <a:t>development </a:t>
            </a:r>
            <a:r>
              <a:rPr lang="en-US" dirty="0"/>
              <a:t>of trustworthy guidelines. </a:t>
            </a:r>
          </a:p>
          <a:p>
            <a:endParaRPr lang="en-US" dirty="0"/>
          </a:p>
        </p:txBody>
      </p:sp>
    </p:spTree>
    <p:extLst>
      <p:ext uri="{BB962C8B-B14F-4D97-AF65-F5344CB8AC3E}">
        <p14:creationId xmlns:p14="http://schemas.microsoft.com/office/powerpoint/2010/main" val="837286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Steps of GRADE system</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lnSpcReduction="10000"/>
          </a:bodyPr>
          <a:lstStyle/>
          <a:p>
            <a:pPr marL="514350" indent="-514350">
              <a:buFont typeface="+mj-lt"/>
              <a:buAutoNum type="arabicPeriod"/>
            </a:pPr>
            <a:r>
              <a:rPr lang="en-US" b="1" dirty="0" smtClean="0"/>
              <a:t>Identification </a:t>
            </a:r>
            <a:r>
              <a:rPr lang="en-US" b="1" dirty="0"/>
              <a:t>of the Clinical Question </a:t>
            </a:r>
            <a:endParaRPr lang="en-US" dirty="0" smtClean="0"/>
          </a:p>
          <a:p>
            <a:pPr marL="514350" indent="-514350">
              <a:buFont typeface="+mj-lt"/>
              <a:buAutoNum type="arabicPeriod"/>
            </a:pPr>
            <a:r>
              <a:rPr lang="en-US" b="1" dirty="0" smtClean="0"/>
              <a:t>Systematic </a:t>
            </a:r>
            <a:r>
              <a:rPr lang="en-US" b="1" dirty="0"/>
              <a:t>Review of the Literature </a:t>
            </a:r>
            <a:endParaRPr lang="en-US" dirty="0"/>
          </a:p>
          <a:p>
            <a:pPr marL="514350" indent="-514350">
              <a:buFont typeface="+mj-lt"/>
              <a:buAutoNum type="arabicPeriod"/>
            </a:pPr>
            <a:r>
              <a:rPr lang="en-US" b="1" dirty="0" smtClean="0"/>
              <a:t>Evaluation of the Quality of the Evidence: </a:t>
            </a:r>
            <a:r>
              <a:rPr lang="en-US" dirty="0" smtClean="0"/>
              <a:t>rating the quality of the evidence and estimated an average effect for specific outcomes where possible. </a:t>
            </a:r>
          </a:p>
          <a:p>
            <a:pPr marL="514350" indent="-514350">
              <a:buFont typeface="+mj-lt"/>
              <a:buAutoNum type="arabicPeriod"/>
            </a:pPr>
            <a:r>
              <a:rPr lang="en-US" b="1" dirty="0"/>
              <a:t>From Quality of the Evidence to Strength of </a:t>
            </a:r>
            <a:r>
              <a:rPr lang="en-US" b="1" dirty="0" smtClean="0"/>
              <a:t>Recommendation: </a:t>
            </a:r>
            <a:r>
              <a:rPr lang="en-US" dirty="0" smtClean="0"/>
              <a:t>The </a:t>
            </a:r>
            <a:r>
              <a:rPr lang="en-US" dirty="0"/>
              <a:t>quality of the evidence behind the recommendations was </a:t>
            </a:r>
            <a:r>
              <a:rPr lang="en-US" dirty="0" smtClean="0"/>
              <a:t>classified </a:t>
            </a:r>
            <a:r>
              <a:rPr lang="en-US" dirty="0"/>
              <a:t>as very low (⊕◯◯◯), low (⊕⊕◯◯), moderate (⊕⊕⊕◯), or strong (⊕⊕⊕⊕). </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35825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2606538" y="-1961081"/>
            <a:ext cx="7039881" cy="10962043"/>
          </a:xfrm>
        </p:spPr>
      </p:pic>
    </p:spTree>
    <p:extLst>
      <p:ext uri="{BB962C8B-B14F-4D97-AF65-F5344CB8AC3E}">
        <p14:creationId xmlns:p14="http://schemas.microsoft.com/office/powerpoint/2010/main" val="45578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85257"/>
            <a:ext cx="10058400" cy="2296886"/>
          </a:xfrm>
        </p:spPr>
        <p:txBody>
          <a:bodyPr>
            <a:normAutofit/>
          </a:bodyPr>
          <a:lstStyle/>
          <a:p>
            <a:r>
              <a:rPr lang="en-US" b="1" dirty="0" smtClean="0"/>
              <a:t> </a:t>
            </a:r>
            <a:r>
              <a:rPr lang="en-US" b="1" dirty="0"/>
              <a:t>Introduction: </a:t>
            </a:r>
            <a:r>
              <a:rPr lang="en-US" b="1" dirty="0" smtClean="0"/>
              <a:t/>
            </a:r>
            <a:br>
              <a:rPr lang="en-US" b="1" dirty="0" smtClean="0"/>
            </a:br>
            <a:r>
              <a:rPr lang="en-US" b="1" dirty="0" smtClean="0"/>
              <a:t>The </a:t>
            </a:r>
            <a:r>
              <a:rPr lang="en-US" b="1" dirty="0"/>
              <a:t>pituitary gland and </a:t>
            </a:r>
            <a:r>
              <a:rPr lang="en-US" b="1" dirty="0" smtClean="0"/>
              <a:t/>
            </a:r>
            <a:br>
              <a:rPr lang="en-US" b="1" dirty="0" smtClean="0"/>
            </a:br>
            <a:r>
              <a:rPr lang="en-US" b="1" dirty="0" smtClean="0"/>
              <a:t>endocrine </a:t>
            </a:r>
            <a:r>
              <a:rPr lang="en-US" b="1" dirty="0"/>
              <a:t>milieu in pregnancy </a:t>
            </a:r>
            <a:endParaRPr lang="en-US" dirty="0"/>
          </a:p>
        </p:txBody>
      </p:sp>
      <p:sp>
        <p:nvSpPr>
          <p:cNvPr id="4" name="Content Placeholder 3"/>
          <p:cNvSpPr>
            <a:spLocks noGrp="1"/>
          </p:cNvSpPr>
          <p:nvPr>
            <p:ph sz="half" idx="2"/>
          </p:nvPr>
        </p:nvSpPr>
        <p:spPr>
          <a:xfrm>
            <a:off x="738052" y="4811228"/>
            <a:ext cx="10058400" cy="3531391"/>
          </a:xfrm>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709483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4835561" y="-3029756"/>
            <a:ext cx="2581838" cy="11266215"/>
          </a:xfrm>
        </p:spPr>
      </p:pic>
    </p:spTree>
    <p:extLst>
      <p:ext uri="{BB962C8B-B14F-4D97-AF65-F5344CB8AC3E}">
        <p14:creationId xmlns:p14="http://schemas.microsoft.com/office/powerpoint/2010/main" val="311351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58723" y="81613"/>
            <a:ext cx="8319717" cy="6181834"/>
          </a:xfrm>
        </p:spPr>
      </p:pic>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996363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137" y="2518174"/>
            <a:ext cx="10058400" cy="1450757"/>
          </a:xfrm>
        </p:spPr>
        <p:txBody>
          <a:bodyPr>
            <a:normAutofit/>
          </a:bodyPr>
          <a:lstStyle/>
          <a:p>
            <a:r>
              <a:rPr lang="en-US" b="1" dirty="0" smtClean="0"/>
              <a:t>Recommendations </a:t>
            </a:r>
            <a:r>
              <a:rPr lang="en-US" b="1" dirty="0"/>
              <a:t>and rationale for the recommendations </a:t>
            </a:r>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888498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57747"/>
            <a:ext cx="10058400" cy="1450757"/>
          </a:xfrm>
        </p:spPr>
        <p:txBody>
          <a:bodyPr>
            <a:normAutofit/>
          </a:bodyPr>
          <a:lstStyle/>
          <a:p>
            <a:r>
              <a:rPr lang="en-US" b="1" dirty="0" smtClean="0"/>
              <a:t>General </a:t>
            </a:r>
            <a:r>
              <a:rPr lang="en-US" b="1" dirty="0"/>
              <a:t>recommendations: </a:t>
            </a:r>
            <a:r>
              <a:rPr lang="en-US" b="1" dirty="0" smtClean="0"/>
              <a:t/>
            </a:r>
            <a:br>
              <a:rPr lang="en-US" b="1" dirty="0" smtClean="0"/>
            </a:br>
            <a:r>
              <a:rPr lang="en-US" b="1" dirty="0" smtClean="0"/>
              <a:t>Pre-conception </a:t>
            </a:r>
            <a:r>
              <a:rPr lang="en-US" b="1" dirty="0"/>
              <a:t>stage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endParaRPr lang="en-US" b="1" dirty="0" smtClean="0"/>
          </a:p>
          <a:p>
            <a:endParaRPr lang="en-US" b="1"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60248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General </a:t>
            </a:r>
            <a:r>
              <a:rPr lang="en-US" b="1" dirty="0"/>
              <a:t>recommendations: </a:t>
            </a:r>
            <a:r>
              <a:rPr lang="en-US" b="1" dirty="0" smtClean="0"/>
              <a:t/>
            </a:r>
            <a:br>
              <a:rPr lang="en-US" b="1" dirty="0" smtClean="0"/>
            </a:br>
            <a:r>
              <a:rPr lang="en-US" b="1" dirty="0" smtClean="0"/>
              <a:t>Pre-conception </a:t>
            </a:r>
            <a:r>
              <a:rPr lang="en-US" b="1" dirty="0"/>
              <a:t>stage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endParaRPr lang="en-US" b="1" dirty="0" smtClean="0"/>
          </a:p>
          <a:p>
            <a:endParaRPr lang="en-US" b="1" dirty="0"/>
          </a:p>
          <a:p>
            <a:r>
              <a:rPr lang="en-US" b="1" dirty="0" smtClean="0"/>
              <a:t>R.1.1</a:t>
            </a:r>
            <a:r>
              <a:rPr lang="en-US" dirty="0"/>
              <a:t>. We recommend that women of </a:t>
            </a:r>
            <a:r>
              <a:rPr lang="en-US" b="1" dirty="0">
                <a:solidFill>
                  <a:srgbClr val="911011"/>
                </a:solidFill>
              </a:rPr>
              <a:t>reproductive age </a:t>
            </a:r>
            <a:r>
              <a:rPr lang="en-US" dirty="0"/>
              <a:t>with a diagnosis of a </a:t>
            </a:r>
            <a:r>
              <a:rPr lang="en-US" b="1" dirty="0">
                <a:solidFill>
                  <a:srgbClr val="911011"/>
                </a:solidFill>
              </a:rPr>
              <a:t>pituitary adenoma </a:t>
            </a:r>
            <a:r>
              <a:rPr lang="en-US" dirty="0"/>
              <a:t>be </a:t>
            </a:r>
            <a:r>
              <a:rPr lang="en-US" b="1" dirty="0"/>
              <a:t>counselled about their potential fertility and pregnancy outcomes </a:t>
            </a:r>
            <a:r>
              <a:rPr lang="en-US" dirty="0"/>
              <a:t>as early as possible.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552975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16897"/>
          </a:xfrm>
        </p:spPr>
        <p:txBody>
          <a:bodyPr>
            <a:normAutofit/>
          </a:bodyPr>
          <a:lstStyle/>
          <a:p>
            <a:r>
              <a:rPr lang="en-US" i="1" dirty="0"/>
              <a:t>Rationale</a:t>
            </a:r>
            <a:endParaRPr lang="en-US" dirty="0"/>
          </a:p>
        </p:txBody>
      </p:sp>
      <p:sp>
        <p:nvSpPr>
          <p:cNvPr id="4" name="Content Placeholder 3"/>
          <p:cNvSpPr>
            <a:spLocks noGrp="1"/>
          </p:cNvSpPr>
          <p:nvPr>
            <p:ph sz="half" idx="2"/>
          </p:nvPr>
        </p:nvSpPr>
        <p:spPr>
          <a:xfrm>
            <a:off x="1097280" y="1734207"/>
            <a:ext cx="10058400" cy="3662252"/>
          </a:xfrm>
        </p:spPr>
        <p:txBody>
          <a:bodyPr>
            <a:normAutofit/>
          </a:bodyPr>
          <a:lstStyle/>
          <a:p>
            <a:r>
              <a:rPr lang="en-US" dirty="0" smtClean="0"/>
              <a:t>In </a:t>
            </a:r>
            <a:r>
              <a:rPr lang="en-US" dirty="0"/>
              <a:t>women with hypopituitarism, </a:t>
            </a:r>
            <a:r>
              <a:rPr lang="en-US" u="sng" dirty="0"/>
              <a:t>replacement therapy </a:t>
            </a:r>
            <a:r>
              <a:rPr lang="en-US" dirty="0"/>
              <a:t>should be optimised, and assisted reproductive technologies (</a:t>
            </a:r>
            <a:r>
              <a:rPr lang="en-US" u="sng" dirty="0"/>
              <a:t>ART</a:t>
            </a:r>
            <a:r>
              <a:rPr lang="en-US" dirty="0"/>
              <a:t>) should be discussed when appropriate. </a:t>
            </a:r>
            <a:endParaRPr lang="en-US" dirty="0" smtClean="0"/>
          </a:p>
          <a:p>
            <a:endParaRPr lang="en-US" dirty="0" smtClean="0"/>
          </a:p>
          <a:p>
            <a:r>
              <a:rPr lang="en-US" dirty="0" smtClean="0"/>
              <a:t>Women </a:t>
            </a:r>
            <a:r>
              <a:rPr lang="en-US" dirty="0"/>
              <a:t>should be given relevant information about their </a:t>
            </a:r>
            <a:r>
              <a:rPr lang="en-US" u="sng" dirty="0"/>
              <a:t>chances of fertility and pregnancy </a:t>
            </a:r>
            <a:r>
              <a:rPr lang="en-US" dirty="0"/>
              <a:t>depending on their </a:t>
            </a:r>
            <a:r>
              <a:rPr lang="en-US" dirty="0" smtClean="0"/>
              <a:t>diagnosis.</a:t>
            </a:r>
          </a:p>
          <a:p>
            <a:endParaRPr lang="en-US" b="1"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54038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85439"/>
            <a:ext cx="10058400" cy="974637"/>
          </a:xfrm>
        </p:spPr>
        <p:txBody>
          <a:bodyPr>
            <a:normAutofit/>
          </a:bodyPr>
          <a:lstStyle/>
          <a:p>
            <a:r>
              <a:rPr lang="en-US" i="1" dirty="0"/>
              <a:t>Rationale </a:t>
            </a:r>
            <a:endParaRPr lang="en-US" dirty="0"/>
          </a:p>
        </p:txBody>
      </p:sp>
      <p:sp>
        <p:nvSpPr>
          <p:cNvPr id="4" name="Content Placeholder 3"/>
          <p:cNvSpPr>
            <a:spLocks noGrp="1"/>
          </p:cNvSpPr>
          <p:nvPr>
            <p:ph sz="half" idx="2"/>
          </p:nvPr>
        </p:nvSpPr>
        <p:spPr>
          <a:xfrm>
            <a:off x="1097280" y="1752263"/>
            <a:ext cx="10058400" cy="4418997"/>
          </a:xfrm>
        </p:spPr>
        <p:txBody>
          <a:bodyPr>
            <a:normAutofit/>
          </a:bodyPr>
          <a:lstStyle/>
          <a:p>
            <a:r>
              <a:rPr lang="en-US" sz="2600" dirty="0" smtClean="0"/>
              <a:t>Timing </a:t>
            </a:r>
            <a:r>
              <a:rPr lang="en-US" sz="2600" dirty="0"/>
              <a:t>of pregnancy should be discussed and women should be encouraged to </a:t>
            </a:r>
            <a:r>
              <a:rPr lang="en-US" sz="2600" dirty="0">
                <a:solidFill>
                  <a:srgbClr val="911011"/>
                </a:solidFill>
              </a:rPr>
              <a:t>plan pregnancy after </a:t>
            </a:r>
            <a:r>
              <a:rPr lang="en-US" sz="2600" b="1" dirty="0">
                <a:solidFill>
                  <a:srgbClr val="911011"/>
                </a:solidFill>
              </a:rPr>
              <a:t>control of the underlying disease</a:t>
            </a:r>
            <a:r>
              <a:rPr lang="en-US" sz="2600" b="1" dirty="0"/>
              <a:t> </a:t>
            </a:r>
            <a:r>
              <a:rPr lang="en-US" sz="2600" dirty="0"/>
              <a:t>has been achieved. </a:t>
            </a:r>
            <a:endParaRPr lang="en-US" sz="2600" dirty="0" smtClean="0"/>
          </a:p>
          <a:p>
            <a:endParaRPr lang="en-US" sz="2600" dirty="0" smtClean="0"/>
          </a:p>
          <a:p>
            <a:r>
              <a:rPr lang="en-US" sz="2600" dirty="0" smtClean="0"/>
              <a:t>If </a:t>
            </a:r>
            <a:r>
              <a:rPr lang="en-US" sz="2600" dirty="0">
                <a:solidFill>
                  <a:srgbClr val="911011"/>
                </a:solidFill>
              </a:rPr>
              <a:t>unplanned pregnancy occurs</a:t>
            </a:r>
            <a:r>
              <a:rPr lang="en-US" sz="2600" dirty="0"/>
              <a:t>, immediate consultation should take place with </a:t>
            </a:r>
            <a:r>
              <a:rPr lang="en-US" sz="2600" b="1" u="sng" dirty="0"/>
              <a:t>a team </a:t>
            </a:r>
            <a:r>
              <a:rPr lang="en-US" sz="2600" dirty="0"/>
              <a:t>that should include an </a:t>
            </a:r>
            <a:r>
              <a:rPr lang="en-US" sz="2600" u="sng" dirty="0"/>
              <a:t>endocrinologist</a:t>
            </a:r>
            <a:r>
              <a:rPr lang="en-US" sz="2600" dirty="0"/>
              <a:t>, an </a:t>
            </a:r>
            <a:r>
              <a:rPr lang="en-US" sz="2600" u="sng" dirty="0"/>
              <a:t>obstetrician</a:t>
            </a:r>
            <a:r>
              <a:rPr lang="en-US" sz="2600" dirty="0"/>
              <a:t> with expertise in managing high-risk pregnancies for maternal indications and, in case of large pituitary adenomas, a </a:t>
            </a:r>
            <a:r>
              <a:rPr lang="en-US" sz="2600" u="sng" dirty="0"/>
              <a:t>dedicated pituitary neurosurgeon</a:t>
            </a:r>
            <a:r>
              <a:rPr lang="en-US" sz="2600" dirty="0"/>
              <a:t>. </a:t>
            </a:r>
          </a:p>
          <a:p>
            <a:endParaRPr lang="en-US" b="1"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814987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720205"/>
            <a:ext cx="10058400" cy="543242"/>
          </a:xfrm>
        </p:spPr>
        <p:txBody>
          <a:bodyPr>
            <a:normAutofit fontScale="85000" lnSpcReduction="20000"/>
          </a:bodyPr>
          <a:lstStyle/>
          <a:p>
            <a:r>
              <a:rPr lang="en-US" dirty="0"/>
              <a:t>Vila G &amp; </a:t>
            </a:r>
            <a:r>
              <a:rPr lang="en-US" dirty="0" err="1"/>
              <a:t>Fleseriu</a:t>
            </a:r>
            <a:r>
              <a:rPr lang="en-US" dirty="0"/>
              <a:t> M. Fertility and pregnancy in women with hypopituitarism: a systematic literature review. </a:t>
            </a:r>
            <a:r>
              <a:rPr lang="en-US" i="1" dirty="0"/>
              <a:t>Journal of Clinical Endocrinology and Metabolism </a:t>
            </a:r>
            <a:r>
              <a:rPr lang="en-US" dirty="0"/>
              <a:t>2020 </a:t>
            </a:r>
            <a:r>
              <a:rPr lang="en-US" b="1" dirty="0"/>
              <a:t>105 </a:t>
            </a:r>
            <a:r>
              <a:rPr lang="en-US" dirty="0"/>
              <a:t>dgz112. (https://doi. org/10.1210/</a:t>
            </a:r>
            <a:r>
              <a:rPr lang="en-US" dirty="0" err="1"/>
              <a:t>clinem</a:t>
            </a:r>
            <a:r>
              <a:rPr lang="en-US" dirty="0"/>
              <a:t>/dgz112)  </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93660" y="286603"/>
            <a:ext cx="8380904" cy="5148997"/>
          </a:xfrm>
        </p:spPr>
      </p:pic>
    </p:spTree>
    <p:extLst>
      <p:ext uri="{BB962C8B-B14F-4D97-AF65-F5344CB8AC3E}">
        <p14:creationId xmlns:p14="http://schemas.microsoft.com/office/powerpoint/2010/main" val="1997224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fontScale="85000" lnSpcReduction="20000"/>
          </a:bodyPr>
          <a:lstStyle/>
          <a:p>
            <a:r>
              <a:rPr lang="en-US" b="1" dirty="0"/>
              <a:t>R.1.2</a:t>
            </a:r>
            <a:r>
              <a:rPr lang="en-US" dirty="0"/>
              <a:t>. We recommend that women of reproductive age with a diagnosis of </a:t>
            </a:r>
            <a:r>
              <a:rPr lang="en-US" dirty="0">
                <a:solidFill>
                  <a:srgbClr val="911011"/>
                </a:solidFill>
              </a:rPr>
              <a:t>pituitary adenoma</a:t>
            </a:r>
            <a:r>
              <a:rPr lang="en-US" dirty="0"/>
              <a:t>, functioning or nonfunctioning, </a:t>
            </a:r>
            <a:r>
              <a:rPr lang="en-US" dirty="0">
                <a:solidFill>
                  <a:srgbClr val="911011"/>
                </a:solidFill>
              </a:rPr>
              <a:t>who consider pregnancy</a:t>
            </a:r>
            <a:r>
              <a:rPr lang="en-US" dirty="0"/>
              <a:t>, be </a:t>
            </a:r>
            <a:r>
              <a:rPr lang="en-US" b="1" dirty="0"/>
              <a:t>managed by an endocrinologist</a:t>
            </a:r>
            <a:r>
              <a:rPr lang="en-US" dirty="0"/>
              <a:t>. </a:t>
            </a:r>
            <a:endParaRPr lang="en-US" dirty="0" smtClean="0"/>
          </a:p>
          <a:p>
            <a:endParaRPr lang="en-US" dirty="0"/>
          </a:p>
          <a:p>
            <a:r>
              <a:rPr lang="en-US" i="1" dirty="0"/>
              <a:t>Rationale </a:t>
            </a:r>
            <a:endParaRPr lang="en-US" dirty="0"/>
          </a:p>
          <a:p>
            <a:r>
              <a:rPr lang="en-US" dirty="0"/>
              <a:t>The consulting endocrinologist should inform women seeking pregnancy </a:t>
            </a:r>
            <a:r>
              <a:rPr lang="en-US" dirty="0" smtClean="0"/>
              <a:t>that:</a:t>
            </a:r>
          </a:p>
          <a:p>
            <a:pPr marL="775440"/>
            <a:r>
              <a:rPr lang="en-US" dirty="0" smtClean="0"/>
              <a:t>this </a:t>
            </a:r>
            <a:r>
              <a:rPr lang="en-US" dirty="0"/>
              <a:t>is feasible in the majority of cases, </a:t>
            </a:r>
            <a:endParaRPr lang="en-US" dirty="0" smtClean="0"/>
          </a:p>
          <a:p>
            <a:pPr marL="775440"/>
            <a:r>
              <a:rPr lang="en-US" dirty="0"/>
              <a:t>the outcome is generally good </a:t>
            </a:r>
          </a:p>
          <a:p>
            <a:pPr marL="775440"/>
            <a:r>
              <a:rPr lang="en-US" dirty="0"/>
              <a:t>breast feeding is often possible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5620410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solidFill>
                  <a:schemeClr val="tx1"/>
                </a:solidFill>
              </a:rPr>
              <a:t>collaboration </a:t>
            </a:r>
            <a:r>
              <a:rPr lang="en-US" dirty="0">
                <a:solidFill>
                  <a:schemeClr val="tx1"/>
                </a:solidFill>
              </a:rPr>
              <a:t>between </a:t>
            </a:r>
            <a:r>
              <a:rPr lang="en-US" b="1" dirty="0">
                <a:solidFill>
                  <a:srgbClr val="911011"/>
                </a:solidFill>
              </a:rPr>
              <a:t>specialists from </a:t>
            </a:r>
            <a:r>
              <a:rPr lang="en-US" b="1" dirty="0" smtClean="0">
                <a:solidFill>
                  <a:srgbClr val="911011"/>
                </a:solidFill>
              </a:rPr>
              <a:t>different fields </a:t>
            </a:r>
            <a:r>
              <a:rPr lang="en-US" b="1" dirty="0">
                <a:solidFill>
                  <a:srgbClr val="911011"/>
                </a:solidFill>
              </a:rPr>
              <a:t>is </a:t>
            </a:r>
            <a:r>
              <a:rPr lang="en-US" b="1" dirty="0" smtClean="0">
                <a:solidFill>
                  <a:srgbClr val="911011"/>
                </a:solidFill>
              </a:rPr>
              <a:t>required.</a:t>
            </a:r>
          </a:p>
          <a:p>
            <a:endParaRPr lang="en-US" dirty="0" smtClean="0"/>
          </a:p>
          <a:p>
            <a:r>
              <a:rPr lang="en-US" dirty="0" smtClean="0"/>
              <a:t>An </a:t>
            </a:r>
            <a:r>
              <a:rPr lang="en-US" b="1" dirty="0">
                <a:solidFill>
                  <a:srgbClr val="911011"/>
                </a:solidFill>
              </a:rPr>
              <a:t>endocrine work-up </a:t>
            </a:r>
            <a:r>
              <a:rPr lang="en-US" dirty="0"/>
              <a:t>including </a:t>
            </a:r>
            <a:r>
              <a:rPr lang="en-US" b="1" u="sng" dirty="0"/>
              <a:t>all anterior pituitary functions </a:t>
            </a:r>
            <a:r>
              <a:rPr lang="en-US" dirty="0"/>
              <a:t>should be </a:t>
            </a:r>
            <a:r>
              <a:rPr lang="en-US" dirty="0" smtClean="0"/>
              <a:t>performed, with </a:t>
            </a:r>
            <a:r>
              <a:rPr lang="en-US" dirty="0"/>
              <a:t>special attention to possible associated </a:t>
            </a:r>
            <a:r>
              <a:rPr lang="en-US" b="1" u="sng" dirty="0"/>
              <a:t>metabolic or cardiovascular diseases</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697341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 of </a:t>
            </a:r>
            <a:r>
              <a:rPr lang="en-US" dirty="0"/>
              <a:t>the pituitary </a:t>
            </a:r>
            <a:r>
              <a:rPr lang="en-US" dirty="0" smtClean="0"/>
              <a:t>gland</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endParaRPr lang="en-US" sz="2800" dirty="0" smtClean="0"/>
          </a:p>
          <a:p>
            <a:r>
              <a:rPr lang="en-US" dirty="0" smtClean="0"/>
              <a:t>Maternal </a:t>
            </a:r>
            <a:r>
              <a:rPr lang="en-US" dirty="0"/>
              <a:t>pituitary gland </a:t>
            </a:r>
            <a:r>
              <a:rPr lang="en-US" dirty="0" smtClean="0"/>
              <a:t>enlarges </a:t>
            </a:r>
            <a:r>
              <a:rPr lang="en-US" dirty="0">
                <a:solidFill>
                  <a:srgbClr val="911011"/>
                </a:solidFill>
              </a:rPr>
              <a:t>up to 33% </a:t>
            </a:r>
            <a:r>
              <a:rPr lang="en-US" dirty="0"/>
              <a:t>during the pregnancy. </a:t>
            </a:r>
            <a:endParaRPr lang="en-US" dirty="0" smtClean="0"/>
          </a:p>
          <a:p>
            <a:r>
              <a:rPr lang="en-US" sz="2800" dirty="0" smtClean="0"/>
              <a:t>Reaches </a:t>
            </a:r>
            <a:r>
              <a:rPr lang="en-US" dirty="0">
                <a:solidFill>
                  <a:srgbClr val="911011"/>
                </a:solidFill>
              </a:rPr>
              <a:t>its maximal volume </a:t>
            </a:r>
            <a:r>
              <a:rPr lang="en-US" dirty="0"/>
              <a:t>in late pregnancy and </a:t>
            </a:r>
            <a:r>
              <a:rPr lang="en-US" u="sng" dirty="0"/>
              <a:t>the first days </a:t>
            </a:r>
            <a:r>
              <a:rPr lang="en-US" u="sng" dirty="0" smtClean="0"/>
              <a:t>post-partum.</a:t>
            </a:r>
            <a:endParaRPr lang="en-US" u="sng" dirty="0"/>
          </a:p>
          <a:p>
            <a:r>
              <a:rPr lang="en-US" sz="2800" dirty="0" smtClean="0"/>
              <a:t>A </a:t>
            </a:r>
            <a:r>
              <a:rPr lang="en-US" sz="2800" dirty="0" smtClean="0">
                <a:solidFill>
                  <a:srgbClr val="911011"/>
                </a:solidFill>
              </a:rPr>
              <a:t>height </a:t>
            </a:r>
            <a:r>
              <a:rPr lang="en-US" sz="2800" dirty="0">
                <a:solidFill>
                  <a:srgbClr val="911011"/>
                </a:solidFill>
              </a:rPr>
              <a:t>of up to 12 </a:t>
            </a:r>
            <a:r>
              <a:rPr lang="en-US" sz="2800" dirty="0" smtClean="0">
                <a:solidFill>
                  <a:srgbClr val="911011"/>
                </a:solidFill>
              </a:rPr>
              <a:t>mm.</a:t>
            </a:r>
            <a:r>
              <a:rPr lang="en-US" sz="2800" dirty="0" smtClean="0"/>
              <a:t> </a:t>
            </a:r>
          </a:p>
          <a:p>
            <a:r>
              <a:rPr lang="en-US" sz="2800" dirty="0" smtClean="0"/>
              <a:t>A gradual </a:t>
            </a:r>
            <a:r>
              <a:rPr lang="en-US" sz="2800" dirty="0"/>
              <a:t>decline to normal size </a:t>
            </a:r>
            <a:r>
              <a:rPr lang="en-US" sz="2800" dirty="0">
                <a:solidFill>
                  <a:srgbClr val="911011"/>
                </a:solidFill>
              </a:rPr>
              <a:t>within 6 months after </a:t>
            </a:r>
            <a:r>
              <a:rPr lang="en-US" sz="2800" dirty="0" smtClean="0">
                <a:solidFill>
                  <a:srgbClr val="911011"/>
                </a:solidFill>
              </a:rPr>
              <a:t>delivery.</a:t>
            </a:r>
            <a:endParaRPr lang="en-US" sz="2800" dirty="0" smtClean="0"/>
          </a:p>
          <a:p>
            <a:endParaRPr lang="en-US" dirty="0"/>
          </a:p>
        </p:txBody>
      </p:sp>
      <p:sp>
        <p:nvSpPr>
          <p:cNvPr id="5" name="Text Placeholder 4"/>
          <p:cNvSpPr>
            <a:spLocks noGrp="1"/>
          </p:cNvSpPr>
          <p:nvPr>
            <p:ph type="body" sz="quarter" idx="3"/>
          </p:nvPr>
        </p:nvSpPr>
        <p:spPr>
          <a:xfrm>
            <a:off x="662152" y="5527165"/>
            <a:ext cx="10983310" cy="736282"/>
          </a:xfrm>
        </p:spPr>
        <p:txBody>
          <a:bodyPr>
            <a:noAutofit/>
          </a:bodyPr>
          <a:lstStyle/>
          <a:p>
            <a:r>
              <a:rPr lang="en-US" dirty="0"/>
              <a:t>Vila G &amp; </a:t>
            </a:r>
            <a:r>
              <a:rPr lang="en-US" dirty="0" err="1"/>
              <a:t>Fleseriu</a:t>
            </a:r>
            <a:r>
              <a:rPr lang="en-US" dirty="0"/>
              <a:t> M. Fertility and pregnancy in women with hypopituitarism: a systematic literature review. </a:t>
            </a:r>
            <a:r>
              <a:rPr lang="en-US" i="1" dirty="0"/>
              <a:t>Journal of Clinical Endocrinology and Metabolism </a:t>
            </a:r>
            <a:r>
              <a:rPr lang="en-US" dirty="0"/>
              <a:t>2020 </a:t>
            </a:r>
            <a:r>
              <a:rPr lang="en-US" b="1" dirty="0"/>
              <a:t>105 </a:t>
            </a:r>
            <a:r>
              <a:rPr lang="en-US" dirty="0"/>
              <a:t>dgz112</a:t>
            </a:r>
            <a:r>
              <a:rPr lang="en-US" dirty="0" smtClean="0"/>
              <a:t>.</a:t>
            </a:r>
            <a:endParaRPr lang="en-US" dirty="0"/>
          </a:p>
        </p:txBody>
      </p:sp>
    </p:spTree>
    <p:extLst>
      <p:ext uri="{BB962C8B-B14F-4D97-AF65-F5344CB8AC3E}">
        <p14:creationId xmlns:p14="http://schemas.microsoft.com/office/powerpoint/2010/main" val="1045007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63614" y="0"/>
            <a:ext cx="6405581" cy="5884729"/>
          </a:xfrm>
        </p:spPr>
      </p:pic>
      <p:sp>
        <p:nvSpPr>
          <p:cNvPr id="5" name="Text Placeholder 4"/>
          <p:cNvSpPr>
            <a:spLocks noGrp="1"/>
          </p:cNvSpPr>
          <p:nvPr>
            <p:ph type="body" sz="quarter" idx="3"/>
          </p:nvPr>
        </p:nvSpPr>
        <p:spPr>
          <a:xfrm>
            <a:off x="735724" y="5884729"/>
            <a:ext cx="10737455" cy="315218"/>
          </a:xfrm>
        </p:spPr>
        <p:txBody>
          <a:bodyPr>
            <a:normAutofit fontScale="62500" lnSpcReduction="20000"/>
          </a:bodyPr>
          <a:lstStyle/>
          <a:p>
            <a:r>
              <a:rPr lang="en-US" dirty="0"/>
              <a:t> </a:t>
            </a:r>
            <a:r>
              <a:rPr lang="en-US" dirty="0" err="1"/>
              <a:t>Cecchino</a:t>
            </a:r>
            <a:r>
              <a:rPr lang="en-US" dirty="0"/>
              <a:t> GN, </a:t>
            </a:r>
            <a:r>
              <a:rPr lang="en-US" dirty="0" smtClean="0"/>
              <a:t>et al. Impact </a:t>
            </a:r>
            <a:r>
              <a:rPr lang="en-US" dirty="0"/>
              <a:t>of hypogonadotropic hypogonadism on ovarian reserve and response. </a:t>
            </a:r>
            <a:r>
              <a:rPr lang="en-US" i="1" dirty="0"/>
              <a:t>Journal of Assisted Reproduction and Genetics </a:t>
            </a:r>
            <a:r>
              <a:rPr lang="en-US" dirty="0"/>
              <a:t>2019 </a:t>
            </a:r>
            <a:r>
              <a:rPr lang="en-US" b="1" dirty="0"/>
              <a:t>36 </a:t>
            </a:r>
            <a:r>
              <a:rPr lang="en-US" dirty="0"/>
              <a:t>2379–2384. </a:t>
            </a:r>
          </a:p>
        </p:txBody>
      </p:sp>
    </p:spTree>
    <p:extLst>
      <p:ext uri="{BB962C8B-B14F-4D97-AF65-F5344CB8AC3E}">
        <p14:creationId xmlns:p14="http://schemas.microsoft.com/office/powerpoint/2010/main" val="890661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4266792"/>
          </a:xfrm>
        </p:spPr>
        <p:txBody>
          <a:bodyPr>
            <a:normAutofit fontScale="92500" lnSpcReduction="10000"/>
          </a:bodyPr>
          <a:lstStyle/>
          <a:p>
            <a:r>
              <a:rPr lang="en-US" b="1" dirty="0"/>
              <a:t>R.1.3. </a:t>
            </a:r>
            <a:r>
              <a:rPr lang="en-US" dirty="0"/>
              <a:t>We recommend that management of women of reproductive age with a </a:t>
            </a:r>
            <a:r>
              <a:rPr lang="en-US" b="1" dirty="0">
                <a:solidFill>
                  <a:srgbClr val="911011"/>
                </a:solidFill>
              </a:rPr>
              <a:t>large pituitary adenoma (</a:t>
            </a:r>
            <a:r>
              <a:rPr lang="en-US" b="1" i="1" dirty="0">
                <a:solidFill>
                  <a:srgbClr val="911011"/>
                </a:solidFill>
              </a:rPr>
              <a:t>&gt;</a:t>
            </a:r>
            <a:r>
              <a:rPr lang="en-US" b="1" dirty="0">
                <a:solidFill>
                  <a:srgbClr val="911011"/>
                </a:solidFill>
              </a:rPr>
              <a:t>1 cm</a:t>
            </a:r>
            <a:r>
              <a:rPr lang="en-US" dirty="0"/>
              <a:t>), </a:t>
            </a:r>
            <a:r>
              <a:rPr lang="en-US" b="1" dirty="0">
                <a:solidFill>
                  <a:srgbClr val="911011"/>
                </a:solidFill>
              </a:rPr>
              <a:t>Cushing’s</a:t>
            </a:r>
            <a:r>
              <a:rPr lang="en-US" dirty="0"/>
              <a:t> disease or </a:t>
            </a:r>
            <a:r>
              <a:rPr lang="en-US" b="1" dirty="0">
                <a:solidFill>
                  <a:srgbClr val="911011"/>
                </a:solidFill>
              </a:rPr>
              <a:t>acromegaly</a:t>
            </a:r>
            <a:r>
              <a:rPr lang="en-US" dirty="0"/>
              <a:t>, who consider pregnancy, be </a:t>
            </a:r>
            <a:r>
              <a:rPr lang="en-US" b="1" dirty="0"/>
              <a:t>discussed in a multidisciplinary team. </a:t>
            </a:r>
            <a:endParaRPr lang="en-US" dirty="0" smtClean="0"/>
          </a:p>
          <a:p>
            <a:pPr marL="703440">
              <a:buFont typeface="Wingdings" charset="2"/>
              <a:buChar char="Ø"/>
            </a:pPr>
            <a:r>
              <a:rPr lang="en-US" sz="2600" dirty="0" smtClean="0"/>
              <a:t>An </a:t>
            </a:r>
            <a:r>
              <a:rPr lang="en-US" sz="2600" dirty="0"/>
              <a:t>endocrinologist, </a:t>
            </a:r>
            <a:endParaRPr lang="en-US" sz="2600" dirty="0" smtClean="0"/>
          </a:p>
          <a:p>
            <a:pPr marL="703440">
              <a:buFont typeface="Wingdings" charset="2"/>
              <a:buChar char="Ø"/>
            </a:pPr>
            <a:r>
              <a:rPr lang="en-US" sz="2600" dirty="0" smtClean="0"/>
              <a:t>an </a:t>
            </a:r>
            <a:r>
              <a:rPr lang="en-US" sz="2600" dirty="0"/>
              <a:t>obstetrician, </a:t>
            </a:r>
            <a:endParaRPr lang="en-US" sz="2600" dirty="0" smtClean="0"/>
          </a:p>
          <a:p>
            <a:pPr marL="703440">
              <a:buFont typeface="Wingdings" charset="2"/>
              <a:buChar char="Ø"/>
            </a:pPr>
            <a:r>
              <a:rPr lang="en-US" sz="2600" dirty="0" smtClean="0"/>
              <a:t>a </a:t>
            </a:r>
            <a:r>
              <a:rPr lang="en-US" sz="2600" dirty="0"/>
              <a:t>pituitary neurosurgeon </a:t>
            </a:r>
            <a:endParaRPr lang="en-US" sz="2600" dirty="0" smtClean="0"/>
          </a:p>
          <a:p>
            <a:pPr marL="703440">
              <a:buFont typeface="Wingdings" charset="2"/>
              <a:buChar char="Ø"/>
            </a:pPr>
            <a:r>
              <a:rPr lang="en-US" sz="2600" dirty="0" smtClean="0"/>
              <a:t>a </a:t>
            </a:r>
            <a:r>
              <a:rPr lang="en-US" sz="2600" dirty="0" err="1"/>
              <a:t>neuroradiologist</a:t>
            </a:r>
            <a:r>
              <a:rPr lang="en-US" sz="2600" dirty="0"/>
              <a:t>, </a:t>
            </a:r>
            <a:endParaRPr lang="en-US" sz="2600" dirty="0" smtClean="0"/>
          </a:p>
          <a:p>
            <a:pPr marL="703440">
              <a:buFont typeface="Wingdings" charset="2"/>
              <a:buChar char="Ø"/>
            </a:pPr>
            <a:r>
              <a:rPr lang="en-US" sz="2600" dirty="0" smtClean="0"/>
              <a:t>a </a:t>
            </a:r>
            <a:r>
              <a:rPr lang="en-US" sz="2600" dirty="0"/>
              <a:t>neuro-ophthalmologist </a:t>
            </a:r>
            <a:endParaRPr lang="en-US" sz="2600" dirty="0" smtClean="0"/>
          </a:p>
          <a:p>
            <a:pPr marL="703440">
              <a:buFont typeface="Wingdings" charset="2"/>
              <a:buChar char="Ø"/>
            </a:pPr>
            <a:r>
              <a:rPr lang="en-US" sz="2600" dirty="0" smtClean="0"/>
              <a:t> </a:t>
            </a:r>
            <a:r>
              <a:rPr lang="en-US" sz="2600" dirty="0"/>
              <a:t>a reproductive endocrinologist. </a:t>
            </a:r>
            <a:endParaRPr lang="en-US" sz="2600" dirty="0" smtClean="0"/>
          </a:p>
        </p:txBody>
      </p:sp>
      <p:sp>
        <p:nvSpPr>
          <p:cNvPr id="5" name="Text Placeholder 4"/>
          <p:cNvSpPr>
            <a:spLocks noGrp="1"/>
          </p:cNvSpPr>
          <p:nvPr>
            <p:ph type="body" sz="quarter" idx="3"/>
          </p:nvPr>
        </p:nvSpPr>
        <p:spPr>
          <a:xfrm>
            <a:off x="1097280" y="5666865"/>
            <a:ext cx="10058400" cy="73628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70235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decision</a:t>
            </a:r>
          </a:p>
        </p:txBody>
      </p:sp>
      <p:sp>
        <p:nvSpPr>
          <p:cNvPr id="4" name="Content Placeholder 3"/>
          <p:cNvSpPr>
            <a:spLocks noGrp="1"/>
          </p:cNvSpPr>
          <p:nvPr>
            <p:ph sz="half" idx="2"/>
          </p:nvPr>
        </p:nvSpPr>
        <p:spPr>
          <a:xfrm>
            <a:off x="1097280" y="1865067"/>
            <a:ext cx="10058400" cy="4266792"/>
          </a:xfrm>
        </p:spPr>
        <p:txBody>
          <a:bodyPr>
            <a:normAutofit/>
          </a:bodyPr>
          <a:lstStyle/>
          <a:p>
            <a:r>
              <a:rPr lang="en-US" b="1" dirty="0" smtClean="0">
                <a:solidFill>
                  <a:schemeClr val="tx1"/>
                </a:solidFill>
              </a:rPr>
              <a:t>Compression</a:t>
            </a:r>
            <a:r>
              <a:rPr lang="en-US" dirty="0" smtClean="0"/>
              <a:t> </a:t>
            </a:r>
            <a:r>
              <a:rPr lang="en-US" b="1" dirty="0"/>
              <a:t>of the optic chiasm </a:t>
            </a:r>
            <a:r>
              <a:rPr lang="en-US" dirty="0"/>
              <a:t>with </a:t>
            </a:r>
            <a:r>
              <a:rPr lang="en-US" b="1" dirty="0"/>
              <a:t>visual </a:t>
            </a:r>
            <a:r>
              <a:rPr lang="en-US" b="1" dirty="0" smtClean="0"/>
              <a:t>field </a:t>
            </a:r>
            <a:r>
              <a:rPr lang="en-US" b="1" dirty="0"/>
              <a:t>impairment </a:t>
            </a:r>
            <a:r>
              <a:rPr lang="en-US" dirty="0"/>
              <a:t>is an </a:t>
            </a:r>
            <a:r>
              <a:rPr lang="en-US" dirty="0">
                <a:solidFill>
                  <a:srgbClr val="911011"/>
                </a:solidFill>
              </a:rPr>
              <a:t>indication for pre-pregnancy pituitary </a:t>
            </a:r>
            <a:r>
              <a:rPr lang="en-US" dirty="0" smtClean="0">
                <a:solidFill>
                  <a:srgbClr val="911011"/>
                </a:solidFill>
              </a:rPr>
              <a:t>surgery</a:t>
            </a:r>
            <a:r>
              <a:rPr lang="en-US" dirty="0" smtClean="0"/>
              <a:t>.</a:t>
            </a:r>
          </a:p>
          <a:p>
            <a:r>
              <a:rPr lang="en-US" dirty="0"/>
              <a:t>A</a:t>
            </a:r>
            <a:r>
              <a:rPr lang="en-US" dirty="0" smtClean="0"/>
              <a:t> </a:t>
            </a:r>
            <a:r>
              <a:rPr lang="en-US" dirty="0"/>
              <a:t>tumour </a:t>
            </a:r>
            <a:r>
              <a:rPr lang="en-US" b="1" dirty="0"/>
              <a:t>in close vicinity to the optic chiasm </a:t>
            </a:r>
            <a:r>
              <a:rPr lang="en-US" dirty="0"/>
              <a:t>is a </a:t>
            </a:r>
            <a:r>
              <a:rPr lang="en-US" dirty="0">
                <a:solidFill>
                  <a:srgbClr val="911011"/>
                </a:solidFill>
              </a:rPr>
              <a:t>possible indication for surgery. </a:t>
            </a:r>
            <a:endParaRPr lang="en-US" dirty="0" smtClean="0">
              <a:solidFill>
                <a:srgbClr val="911011"/>
              </a:solidFill>
            </a:endParaRPr>
          </a:p>
          <a:p>
            <a:r>
              <a:rPr lang="en-US" dirty="0" smtClean="0"/>
              <a:t>For </a:t>
            </a:r>
            <a:r>
              <a:rPr lang="en-US" dirty="0"/>
              <a:t>women with a </a:t>
            </a:r>
            <a:r>
              <a:rPr lang="en-US" b="1" u="sng" dirty="0"/>
              <a:t>nonfunctioning</a:t>
            </a:r>
            <a:r>
              <a:rPr lang="en-US" u="sng" dirty="0"/>
              <a:t> pituitary </a:t>
            </a:r>
            <a:r>
              <a:rPr lang="en-US" b="1" u="sng" dirty="0" err="1"/>
              <a:t>macroadenoma</a:t>
            </a:r>
            <a:r>
              <a:rPr lang="en-US" u="sng" dirty="0"/>
              <a:t> </a:t>
            </a:r>
            <a:r>
              <a:rPr lang="en-US" dirty="0"/>
              <a:t>and </a:t>
            </a:r>
            <a:r>
              <a:rPr lang="en-US" b="1" u="sng" dirty="0"/>
              <a:t>no visual </a:t>
            </a:r>
            <a:r>
              <a:rPr lang="en-US" b="1" u="sng" dirty="0" smtClean="0"/>
              <a:t>field </a:t>
            </a:r>
            <a:r>
              <a:rPr lang="en-US" b="1" u="sng" dirty="0"/>
              <a:t>impairment</a:t>
            </a:r>
            <a:r>
              <a:rPr lang="en-US" dirty="0"/>
              <a:t>, who are seeking pregnancy, </a:t>
            </a:r>
            <a:r>
              <a:rPr lang="en-US" dirty="0">
                <a:solidFill>
                  <a:srgbClr val="911011"/>
                </a:solidFill>
              </a:rPr>
              <a:t>the decision to operate</a:t>
            </a:r>
            <a:r>
              <a:rPr lang="en-US" dirty="0"/>
              <a:t> prior to planned pregnancy may also take into account the </a:t>
            </a:r>
            <a:r>
              <a:rPr lang="en-US" b="1" dirty="0">
                <a:solidFill>
                  <a:schemeClr val="tx1"/>
                </a:solidFill>
              </a:rPr>
              <a:t>presence of gonadotrophin </a:t>
            </a:r>
            <a:r>
              <a:rPr lang="en-US" b="1" dirty="0" smtClean="0">
                <a:solidFill>
                  <a:schemeClr val="tx1"/>
                </a:solidFill>
              </a:rPr>
              <a:t>deficiency.</a:t>
            </a:r>
            <a:endParaRPr lang="en-US" dirty="0" smtClean="0"/>
          </a:p>
        </p:txBody>
      </p:sp>
      <p:sp>
        <p:nvSpPr>
          <p:cNvPr id="5" name="Text Placeholder 4"/>
          <p:cNvSpPr>
            <a:spLocks noGrp="1"/>
          </p:cNvSpPr>
          <p:nvPr>
            <p:ph type="body" sz="quarter" idx="3"/>
          </p:nvPr>
        </p:nvSpPr>
        <p:spPr>
          <a:xfrm>
            <a:off x="1097280" y="5784738"/>
            <a:ext cx="10058400" cy="73628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0046605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a:t>
            </a:r>
            <a:r>
              <a:rPr lang="en-US" dirty="0"/>
              <a:t>decision</a:t>
            </a:r>
          </a:p>
        </p:txBody>
      </p:sp>
      <p:sp>
        <p:nvSpPr>
          <p:cNvPr id="4" name="Content Placeholder 3"/>
          <p:cNvSpPr>
            <a:spLocks noGrp="1"/>
          </p:cNvSpPr>
          <p:nvPr>
            <p:ph sz="half" idx="2"/>
          </p:nvPr>
        </p:nvSpPr>
        <p:spPr>
          <a:xfrm>
            <a:off x="1097280" y="1865067"/>
            <a:ext cx="10058400" cy="3531391"/>
          </a:xfrm>
        </p:spPr>
        <p:txBody>
          <a:bodyPr>
            <a:normAutofit fontScale="92500" lnSpcReduction="10000"/>
          </a:bodyPr>
          <a:lstStyle/>
          <a:p>
            <a:r>
              <a:rPr lang="en-US" sz="2900" b="1" dirty="0" smtClean="0"/>
              <a:t>surgery</a:t>
            </a:r>
            <a:r>
              <a:rPr lang="en-US" sz="2900" dirty="0" smtClean="0"/>
              <a:t> </a:t>
            </a:r>
            <a:r>
              <a:rPr lang="en-US" dirty="0"/>
              <a:t>provides </a:t>
            </a:r>
            <a:r>
              <a:rPr lang="en-US" b="1" dirty="0">
                <a:solidFill>
                  <a:srgbClr val="911011"/>
                </a:solidFill>
              </a:rPr>
              <a:t>pituitary recovery </a:t>
            </a:r>
            <a:r>
              <a:rPr lang="en-US" dirty="0"/>
              <a:t>in </a:t>
            </a:r>
            <a:r>
              <a:rPr lang="en-US" sz="2900" b="1" dirty="0"/>
              <a:t>about 30% of cases</a:t>
            </a:r>
            <a:r>
              <a:rPr lang="en-US" dirty="0" smtClean="0"/>
              <a:t>, </a:t>
            </a:r>
            <a:r>
              <a:rPr lang="en-US" dirty="0"/>
              <a:t>in particular normalisation of ACTH, cortisol and </a:t>
            </a:r>
            <a:r>
              <a:rPr lang="en-US" dirty="0" smtClean="0"/>
              <a:t>PRL.</a:t>
            </a:r>
          </a:p>
          <a:p>
            <a:r>
              <a:rPr lang="en-US" dirty="0" smtClean="0"/>
              <a:t>The </a:t>
            </a:r>
            <a:r>
              <a:rPr lang="en-US" b="1" dirty="0">
                <a:solidFill>
                  <a:srgbClr val="911011"/>
                </a:solidFill>
              </a:rPr>
              <a:t>surgical risk </a:t>
            </a:r>
            <a:r>
              <a:rPr lang="en-US" dirty="0"/>
              <a:t>of a postoperative </a:t>
            </a:r>
            <a:r>
              <a:rPr lang="en-US" b="1" dirty="0"/>
              <a:t>gonadotrophin deficiency </a:t>
            </a:r>
            <a:r>
              <a:rPr lang="en-US" dirty="0"/>
              <a:t>and also a </a:t>
            </a:r>
            <a:r>
              <a:rPr lang="en-US" dirty="0" err="1"/>
              <a:t>panhypopituitarism</a:t>
            </a:r>
            <a:r>
              <a:rPr lang="en-US" dirty="0"/>
              <a:t> </a:t>
            </a:r>
            <a:r>
              <a:rPr lang="en-US" b="1" dirty="0"/>
              <a:t>(</a:t>
            </a:r>
            <a:r>
              <a:rPr lang="en-US" b="1" dirty="0" smtClean="0"/>
              <a:t>14%) </a:t>
            </a:r>
            <a:r>
              <a:rPr lang="en-US" dirty="0" smtClean="0"/>
              <a:t>which </a:t>
            </a:r>
            <a:r>
              <a:rPr lang="en-US" dirty="0"/>
              <a:t>could impact on pregnancy course should be considered, and should be taken into account for the surgical decision. </a:t>
            </a:r>
          </a:p>
          <a:p>
            <a:r>
              <a:rPr lang="en-US" dirty="0" smtClean="0"/>
              <a:t>In </a:t>
            </a:r>
            <a:r>
              <a:rPr lang="en-US" dirty="0"/>
              <a:t>abstention from surgery, </a:t>
            </a:r>
            <a:r>
              <a:rPr lang="en-US" b="1" dirty="0">
                <a:solidFill>
                  <a:srgbClr val="911011"/>
                </a:solidFill>
              </a:rPr>
              <a:t>clinical surveillance </a:t>
            </a:r>
            <a:r>
              <a:rPr lang="en-US" dirty="0"/>
              <a:t>should be </a:t>
            </a:r>
            <a:r>
              <a:rPr lang="en-US" b="1" dirty="0">
                <a:solidFill>
                  <a:srgbClr val="911011"/>
                </a:solidFill>
              </a:rPr>
              <a:t>at least 3-monthly</a:t>
            </a:r>
            <a:r>
              <a:rPr lang="en-US" dirty="0"/>
              <a:t>, with </a:t>
            </a:r>
            <a:r>
              <a:rPr lang="en-US" u="sng" dirty="0"/>
              <a:t>visual field test </a:t>
            </a:r>
            <a:r>
              <a:rPr lang="en-US" dirty="0"/>
              <a:t>and </a:t>
            </a:r>
            <a:r>
              <a:rPr lang="en-US" u="sng" dirty="0"/>
              <a:t>MRI without contrast enhancement </a:t>
            </a:r>
            <a:r>
              <a:rPr lang="en-US" dirty="0"/>
              <a:t>in case of </a:t>
            </a:r>
            <a:r>
              <a:rPr lang="en-US" dirty="0" smtClean="0"/>
              <a:t>visual field impairment.</a:t>
            </a:r>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smtClean="0"/>
              <a:t>Castinetti </a:t>
            </a:r>
            <a:r>
              <a:rPr lang="en-US" dirty="0"/>
              <a:t>F, </a:t>
            </a:r>
            <a:r>
              <a:rPr lang="en-US" dirty="0" err="1"/>
              <a:t>Dufour</a:t>
            </a:r>
            <a:r>
              <a:rPr lang="en-US" dirty="0"/>
              <a:t> H, </a:t>
            </a:r>
            <a:r>
              <a:rPr lang="en-US" dirty="0" smtClean="0"/>
              <a:t>ET AL. Non-functioning </a:t>
            </a:r>
            <a:r>
              <a:rPr lang="en-US" dirty="0"/>
              <a:t>pituitary adenoma: when and how to operate? What pathologic criteria for typing? </a:t>
            </a:r>
            <a:r>
              <a:rPr lang="en-US" i="1" dirty="0" err="1"/>
              <a:t>Annales</a:t>
            </a:r>
            <a:r>
              <a:rPr lang="en-US" i="1" dirty="0"/>
              <a:t> </a:t>
            </a:r>
            <a:r>
              <a:rPr lang="en-US" i="1" dirty="0" err="1"/>
              <a:t>d’Endocrinologie</a:t>
            </a:r>
            <a:r>
              <a:rPr lang="en-US" i="1" dirty="0"/>
              <a:t> </a:t>
            </a:r>
            <a:r>
              <a:rPr lang="en-US" dirty="0"/>
              <a:t>2015 </a:t>
            </a:r>
            <a:r>
              <a:rPr lang="en-US" b="1" dirty="0"/>
              <a:t>76 </a:t>
            </a:r>
            <a:r>
              <a:rPr lang="en-US" dirty="0"/>
              <a:t>220–227</a:t>
            </a:r>
            <a:r>
              <a:rPr lang="en-US" dirty="0" smtClean="0"/>
              <a:t>. 	</a:t>
            </a:r>
            <a:endParaRPr lang="en-US" dirty="0"/>
          </a:p>
        </p:txBody>
      </p:sp>
    </p:spTree>
    <p:extLst>
      <p:ext uri="{BB962C8B-B14F-4D97-AF65-F5344CB8AC3E}">
        <p14:creationId xmlns:p14="http://schemas.microsoft.com/office/powerpoint/2010/main" val="1067784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R.1.4</a:t>
            </a:r>
            <a:r>
              <a:rPr lang="en-US" dirty="0"/>
              <a:t>. We recommend that in women with a </a:t>
            </a:r>
            <a:r>
              <a:rPr lang="en-US" b="1" dirty="0">
                <a:solidFill>
                  <a:srgbClr val="911011"/>
                </a:solidFill>
              </a:rPr>
              <a:t>diagnosis of pituitary adenoma</a:t>
            </a:r>
            <a:r>
              <a:rPr lang="en-US" dirty="0"/>
              <a:t> and </a:t>
            </a:r>
            <a:r>
              <a:rPr lang="en-US" b="1" dirty="0">
                <a:solidFill>
                  <a:srgbClr val="911011"/>
                </a:solidFill>
              </a:rPr>
              <a:t>hypopituitarism</a:t>
            </a:r>
            <a:r>
              <a:rPr lang="en-US" dirty="0"/>
              <a:t>, hormone replacement therapy should be </a:t>
            </a:r>
            <a:r>
              <a:rPr lang="en-US" b="1" dirty="0"/>
              <a:t>initiated or optimised prior </a:t>
            </a:r>
            <a:r>
              <a:rPr lang="en-US" dirty="0"/>
              <a:t>to becoming pregnant</a:t>
            </a:r>
            <a:r>
              <a:rPr lang="en-US" dirty="0" smtClean="0"/>
              <a:t>.</a:t>
            </a:r>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a:t> </a:t>
            </a:r>
          </a:p>
        </p:txBody>
      </p:sp>
    </p:spTree>
    <p:extLst>
      <p:ext uri="{BB962C8B-B14F-4D97-AF65-F5344CB8AC3E}">
        <p14:creationId xmlns:p14="http://schemas.microsoft.com/office/powerpoint/2010/main" val="762651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In </a:t>
            </a:r>
            <a:r>
              <a:rPr lang="en-US" dirty="0"/>
              <a:t>women with hypopituitarism, </a:t>
            </a:r>
            <a:r>
              <a:rPr lang="en-US" b="1" dirty="0"/>
              <a:t>reported fertility rates range from </a:t>
            </a:r>
            <a:r>
              <a:rPr lang="en-US" b="1" dirty="0">
                <a:solidFill>
                  <a:srgbClr val="911011"/>
                </a:solidFill>
              </a:rPr>
              <a:t>47 to 76%,</a:t>
            </a:r>
            <a:r>
              <a:rPr lang="en-US" dirty="0">
                <a:solidFill>
                  <a:srgbClr val="911011"/>
                </a:solidFill>
              </a:rPr>
              <a:t> </a:t>
            </a:r>
            <a:r>
              <a:rPr lang="en-US" dirty="0"/>
              <a:t>and reached </a:t>
            </a:r>
            <a:r>
              <a:rPr lang="en-US" b="1" dirty="0">
                <a:solidFill>
                  <a:srgbClr val="911011"/>
                </a:solidFill>
              </a:rPr>
              <a:t>over 80% </a:t>
            </a:r>
            <a:r>
              <a:rPr lang="en-US" dirty="0"/>
              <a:t>in women with isolated hypogonadotropic hypogonadism after </a:t>
            </a:r>
            <a:r>
              <a:rPr lang="en-US" dirty="0" smtClean="0"/>
              <a:t>ART.</a:t>
            </a:r>
          </a:p>
          <a:p>
            <a:endParaRPr lang="en-US" dirty="0" smtClean="0"/>
          </a:p>
          <a:p>
            <a:r>
              <a:rPr lang="en-US" dirty="0" smtClean="0"/>
              <a:t>Women </a:t>
            </a:r>
            <a:r>
              <a:rPr lang="en-US" dirty="0"/>
              <a:t>with </a:t>
            </a:r>
            <a:r>
              <a:rPr lang="en-US" b="1" dirty="0"/>
              <a:t>childhood onset of hypopituitarism </a:t>
            </a:r>
            <a:r>
              <a:rPr lang="en-US" dirty="0"/>
              <a:t>have much lower fertility </a:t>
            </a:r>
            <a:r>
              <a:rPr lang="en-US" dirty="0" smtClean="0"/>
              <a:t>rates.</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 Vila G &amp; </a:t>
            </a:r>
            <a:r>
              <a:rPr lang="en-US" dirty="0" err="1"/>
              <a:t>Fleseriu</a:t>
            </a:r>
            <a:r>
              <a:rPr lang="en-US" dirty="0"/>
              <a:t> M. Fertility and pregnancy in women with hypopituitarism: a systematic literature review. </a:t>
            </a:r>
            <a:r>
              <a:rPr lang="en-US" i="1" dirty="0"/>
              <a:t>Journal of Clinical Endocrinology and Metabolism </a:t>
            </a:r>
            <a:r>
              <a:rPr lang="en-US" dirty="0"/>
              <a:t>2020 </a:t>
            </a:r>
            <a:r>
              <a:rPr lang="en-US" b="1" dirty="0"/>
              <a:t>105 </a:t>
            </a:r>
            <a:r>
              <a:rPr lang="en-US" dirty="0"/>
              <a:t>dgz112. (https://doi. org/10.1210/</a:t>
            </a:r>
            <a:r>
              <a:rPr lang="en-US" dirty="0" err="1"/>
              <a:t>clinem</a:t>
            </a:r>
            <a:r>
              <a:rPr lang="en-US" dirty="0"/>
              <a:t>/dgz112) </a:t>
            </a:r>
          </a:p>
        </p:txBody>
      </p:sp>
    </p:spTree>
    <p:extLst>
      <p:ext uri="{BB962C8B-B14F-4D97-AF65-F5344CB8AC3E}">
        <p14:creationId xmlns:p14="http://schemas.microsoft.com/office/powerpoint/2010/main" val="5860472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a:t>The pre-conception consultation should include diagnosis of any pituitary </a:t>
            </a:r>
            <a:r>
              <a:rPr lang="en-US" dirty="0" smtClean="0"/>
              <a:t>deficiencies, initiation </a:t>
            </a:r>
            <a:r>
              <a:rPr lang="en-US" dirty="0"/>
              <a:t>and </a:t>
            </a:r>
            <a:r>
              <a:rPr lang="en-US" dirty="0" err="1"/>
              <a:t>optimisation</a:t>
            </a:r>
            <a:r>
              <a:rPr lang="en-US" dirty="0"/>
              <a:t> of the replacement therapy aiming for </a:t>
            </a:r>
            <a:r>
              <a:rPr lang="en-US" b="1" dirty="0">
                <a:solidFill>
                  <a:srgbClr val="911011"/>
                </a:solidFill>
              </a:rPr>
              <a:t>mid-normal reference range values. </a:t>
            </a:r>
          </a:p>
          <a:p>
            <a:endParaRPr lang="en-US" dirty="0" smtClean="0"/>
          </a:p>
          <a:p>
            <a:r>
              <a:rPr lang="en-US" dirty="0" smtClean="0"/>
              <a:t>Women </a:t>
            </a:r>
            <a:r>
              <a:rPr lang="en-US" dirty="0"/>
              <a:t>with hypopituitarism and optimal replacement therapy </a:t>
            </a:r>
            <a:r>
              <a:rPr lang="en-US" b="1" dirty="0"/>
              <a:t>often require </a:t>
            </a:r>
            <a:r>
              <a:rPr lang="en-US" b="1" dirty="0" smtClean="0"/>
              <a:t>ART (78.8%) </a:t>
            </a:r>
            <a:r>
              <a:rPr lang="en-US" dirty="0" smtClean="0"/>
              <a:t>, but </a:t>
            </a:r>
            <a:r>
              <a:rPr lang="en-US" b="1" dirty="0"/>
              <a:t>in the absence of gonadotrophin </a:t>
            </a:r>
            <a:r>
              <a:rPr lang="en-US" b="1" dirty="0" smtClean="0"/>
              <a:t>deficiency </a:t>
            </a:r>
            <a:r>
              <a:rPr lang="en-US" b="1" dirty="0"/>
              <a:t>they may conceive </a:t>
            </a:r>
            <a:r>
              <a:rPr lang="en-US" b="1" dirty="0" smtClean="0"/>
              <a:t>spontaneously</a:t>
            </a:r>
            <a:r>
              <a:rPr lang="en-US" dirty="0" smtClean="0"/>
              <a:t>.</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 </a:t>
            </a:r>
            <a:r>
              <a:rPr lang="en-US" dirty="0" err="1" smtClean="0"/>
              <a:t>CorreaFA,BianchiPHM</a:t>
            </a:r>
            <a:r>
              <a:rPr lang="en-US" dirty="0" smtClean="0"/>
              <a:t>, </a:t>
            </a:r>
            <a:r>
              <a:rPr lang="en-US" i="1" dirty="0" smtClean="0"/>
              <a:t>et </a:t>
            </a:r>
            <a:r>
              <a:rPr lang="en-US" i="1" dirty="0"/>
              <a:t>al</a:t>
            </a:r>
            <a:r>
              <a:rPr lang="en-US" dirty="0"/>
              <a:t>. Successful pregnancies after adequate hormonal replacement in patients with combined pituitary hormone deficiencies. </a:t>
            </a:r>
            <a:r>
              <a:rPr lang="en-US" i="1" dirty="0"/>
              <a:t>Journal of the Endocrine Society </a:t>
            </a:r>
            <a:r>
              <a:rPr lang="en-US" dirty="0"/>
              <a:t>2017 </a:t>
            </a:r>
            <a:r>
              <a:rPr lang="en-US" b="1" dirty="0"/>
              <a:t>1 </a:t>
            </a:r>
            <a:r>
              <a:rPr lang="en-US" dirty="0"/>
              <a:t>1322–1330. (https://</a:t>
            </a:r>
            <a:r>
              <a:rPr lang="en-US" dirty="0" err="1"/>
              <a:t>doi.org</a:t>
            </a:r>
            <a:r>
              <a:rPr lang="en-US" dirty="0"/>
              <a:t>/10.1210/js.2017-00005) </a:t>
            </a:r>
          </a:p>
        </p:txBody>
      </p:sp>
    </p:spTree>
    <p:extLst>
      <p:ext uri="{BB962C8B-B14F-4D97-AF65-F5344CB8AC3E}">
        <p14:creationId xmlns:p14="http://schemas.microsoft.com/office/powerpoint/2010/main" val="16295753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Initiation </a:t>
            </a:r>
            <a:r>
              <a:rPr lang="en-US" dirty="0"/>
              <a:t>and </a:t>
            </a:r>
            <a:r>
              <a:rPr lang="en-US" dirty="0" err="1"/>
              <a:t>optimisation</a:t>
            </a:r>
            <a:r>
              <a:rPr lang="en-US" dirty="0"/>
              <a:t> of </a:t>
            </a:r>
            <a:r>
              <a:rPr lang="en-US" b="1" dirty="0">
                <a:solidFill>
                  <a:srgbClr val="911011"/>
                </a:solidFill>
              </a:rPr>
              <a:t>GH replacement </a:t>
            </a:r>
            <a:r>
              <a:rPr lang="en-US" b="1" dirty="0"/>
              <a:t>for at least 3 months prior to conception</a:t>
            </a:r>
            <a:r>
              <a:rPr lang="en-US" dirty="0"/>
              <a:t> has been shown to </a:t>
            </a:r>
            <a:r>
              <a:rPr lang="en-US" u="sng" dirty="0"/>
              <a:t>improve the success rate of ART </a:t>
            </a:r>
            <a:r>
              <a:rPr lang="en-US" dirty="0"/>
              <a:t>and ovulation stimulation (OS) in women with concomitant gonadotrophin </a:t>
            </a:r>
            <a:r>
              <a:rPr lang="en-US" dirty="0" smtClean="0"/>
              <a:t>deficiency.</a:t>
            </a:r>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a:t>Vila G &amp; Luger A. Growth hormone deficiency and pregnancy: any role for substitution? </a:t>
            </a:r>
            <a:r>
              <a:rPr lang="en-US" i="1" dirty="0"/>
              <a:t>Minerva </a:t>
            </a:r>
            <a:r>
              <a:rPr lang="en-US" i="1" dirty="0" err="1"/>
              <a:t>Endocrinologica</a:t>
            </a:r>
            <a:r>
              <a:rPr lang="en-US" i="1" dirty="0"/>
              <a:t> </a:t>
            </a:r>
            <a:r>
              <a:rPr lang="en-US" dirty="0"/>
              <a:t>2018 </a:t>
            </a:r>
            <a:r>
              <a:rPr lang="en-US" b="1" dirty="0"/>
              <a:t>43 </a:t>
            </a:r>
            <a:r>
              <a:rPr lang="en-US" dirty="0"/>
              <a:t>451–457. </a:t>
            </a:r>
            <a:endParaRPr lang="en-US" dirty="0" smtClean="0"/>
          </a:p>
        </p:txBody>
      </p:sp>
    </p:spTree>
    <p:extLst>
      <p:ext uri="{BB962C8B-B14F-4D97-AF65-F5344CB8AC3E}">
        <p14:creationId xmlns:p14="http://schemas.microsoft.com/office/powerpoint/2010/main" val="19740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endParaRPr lang="en-US" dirty="0"/>
          </a:p>
          <a:p>
            <a:r>
              <a:rPr lang="en-US" dirty="0" smtClean="0"/>
              <a:t>Although </a:t>
            </a:r>
            <a:r>
              <a:rPr lang="en-US" dirty="0"/>
              <a:t>fertility outcomes and pregnancy rates for women with hypopituitarism </a:t>
            </a:r>
            <a:r>
              <a:rPr lang="en-US" b="1" dirty="0"/>
              <a:t>are generally good</a:t>
            </a:r>
            <a:r>
              <a:rPr lang="en-US" dirty="0"/>
              <a:t>, studies have shown that women require </a:t>
            </a:r>
            <a:r>
              <a:rPr lang="en-US" b="1" dirty="0"/>
              <a:t>multiple OS and/or ART cycles </a:t>
            </a:r>
            <a:r>
              <a:rPr lang="en-US" dirty="0"/>
              <a:t>to achieve a live birth and the </a:t>
            </a:r>
            <a:r>
              <a:rPr lang="en-US" dirty="0">
                <a:solidFill>
                  <a:srgbClr val="911011"/>
                </a:solidFill>
              </a:rPr>
              <a:t>'take home baby rate' per cycle remains </a:t>
            </a:r>
            <a:r>
              <a:rPr lang="en-US" dirty="0" smtClean="0">
                <a:solidFill>
                  <a:srgbClr val="911011"/>
                </a:solidFill>
              </a:rPr>
              <a:t>reduced</a:t>
            </a:r>
            <a:r>
              <a:rPr lang="en-US" dirty="0" smtClean="0"/>
              <a:t>.</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Stefaniak</a:t>
            </a:r>
            <a:r>
              <a:rPr lang="en-US" dirty="0"/>
              <a:t> A, </a:t>
            </a:r>
            <a:r>
              <a:rPr lang="en-US" dirty="0" err="1"/>
              <a:t>Domitrz</a:t>
            </a:r>
            <a:r>
              <a:rPr lang="en-US" dirty="0"/>
              <a:t> J, </a:t>
            </a:r>
            <a:r>
              <a:rPr lang="en-US" dirty="0" err="1"/>
              <a:t>Siewko</a:t>
            </a:r>
            <a:r>
              <a:rPr lang="en-US" dirty="0"/>
              <a:t> K, </a:t>
            </a:r>
            <a:r>
              <a:rPr lang="en-US" dirty="0" err="1"/>
              <a:t>Szelachowska</a:t>
            </a:r>
            <a:r>
              <a:rPr lang="en-US" dirty="0"/>
              <a:t> M, </a:t>
            </a:r>
            <a:r>
              <a:rPr lang="en-US" dirty="0" err="1"/>
              <a:t>Kretowski</a:t>
            </a:r>
            <a:r>
              <a:rPr lang="en-US" dirty="0"/>
              <a:t> A &amp; </a:t>
            </a:r>
            <a:r>
              <a:rPr lang="en-US" dirty="0" err="1"/>
              <a:t>Stachura-Matyjewicz</a:t>
            </a:r>
            <a:r>
              <a:rPr lang="en-US" dirty="0"/>
              <a:t> A. Pituitary adenoma and apoplexy during GnRH agonist treatment for IVF – case report. </a:t>
            </a:r>
            <a:r>
              <a:rPr lang="en-US" i="1" dirty="0"/>
              <a:t>Gynecological Endocrinology </a:t>
            </a:r>
            <a:r>
              <a:rPr lang="en-US" dirty="0"/>
              <a:t>2020 561–563 </a:t>
            </a:r>
          </a:p>
        </p:txBody>
      </p:sp>
    </p:spTree>
    <p:extLst>
      <p:ext uri="{BB962C8B-B14F-4D97-AF65-F5344CB8AC3E}">
        <p14:creationId xmlns:p14="http://schemas.microsoft.com/office/powerpoint/2010/main" val="1923965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94383"/>
            <a:ext cx="10058400" cy="1450757"/>
          </a:xfrm>
        </p:spPr>
        <p:txBody>
          <a:bodyPr>
            <a:normAutofit/>
          </a:bodyPr>
          <a:lstStyle/>
          <a:p>
            <a:r>
              <a:rPr lang="en-US" b="1" dirty="0" smtClean="0"/>
              <a:t>General </a:t>
            </a:r>
            <a:r>
              <a:rPr lang="en-US" b="1" dirty="0"/>
              <a:t>recommendations: </a:t>
            </a:r>
            <a:r>
              <a:rPr lang="en-US" b="1" dirty="0" smtClean="0"/>
              <a:t/>
            </a:r>
            <a:br>
              <a:rPr lang="en-US" b="1" dirty="0" smtClean="0"/>
            </a:br>
            <a:r>
              <a:rPr lang="en-US" b="1" dirty="0" smtClean="0"/>
              <a:t>Pregnancy </a:t>
            </a:r>
            <a:endParaRPr lang="en-US" dirty="0"/>
          </a:p>
        </p:txBody>
      </p:sp>
      <p:sp>
        <p:nvSpPr>
          <p:cNvPr id="4" name="Content Placeholder 3"/>
          <p:cNvSpPr>
            <a:spLocks noGrp="1"/>
          </p:cNvSpPr>
          <p:nvPr>
            <p:ph sz="half" idx="2"/>
          </p:nvPr>
        </p:nvSpPr>
        <p:spPr>
          <a:xfrm>
            <a:off x="1685860" y="4587246"/>
            <a:ext cx="10058400" cy="3531391"/>
          </a:xfrm>
        </p:spPr>
        <p:txBody>
          <a:bodyPr>
            <a:normAutofit/>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1665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a:t>
            </a:r>
            <a:r>
              <a:rPr lang="en-US" dirty="0"/>
              <a:t>the pituitary gland </a:t>
            </a:r>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children </a:t>
            </a:r>
            <a:r>
              <a:rPr lang="en-US" dirty="0"/>
              <a:t>(&lt;12 years): 6 mm </a:t>
            </a:r>
            <a:r>
              <a:rPr lang="en-US" dirty="0" smtClean="0"/>
              <a:t>(upper surface flat or slightly concave)</a:t>
            </a:r>
          </a:p>
          <a:p>
            <a:r>
              <a:rPr lang="en-US" dirty="0" smtClean="0"/>
              <a:t>puberty: 10 mm (upper surface convex)</a:t>
            </a:r>
          </a:p>
          <a:p>
            <a:r>
              <a:rPr lang="en-US" dirty="0" smtClean="0"/>
              <a:t>young </a:t>
            </a:r>
            <a:r>
              <a:rPr lang="en-US" dirty="0"/>
              <a:t>adult</a:t>
            </a:r>
          </a:p>
          <a:p>
            <a:pPr lvl="1"/>
            <a:r>
              <a:rPr lang="en-US" sz="2400" dirty="0"/>
              <a:t>male: 8 mm</a:t>
            </a:r>
          </a:p>
          <a:p>
            <a:pPr lvl="1"/>
            <a:r>
              <a:rPr lang="en-US" sz="2400" dirty="0"/>
              <a:t>female: 9 mm</a:t>
            </a:r>
          </a:p>
          <a:p>
            <a:pPr lvl="1"/>
            <a:r>
              <a:rPr lang="en-US" sz="2400" dirty="0"/>
              <a:t>pregnancy: 12 mm</a:t>
            </a:r>
          </a:p>
          <a:p>
            <a:r>
              <a:rPr lang="en-US" dirty="0"/>
              <a:t>older adult (&gt;50 years): gradually decreases in </a:t>
            </a:r>
            <a:r>
              <a:rPr lang="en-US" dirty="0" smtClean="0"/>
              <a:t>size</a:t>
            </a:r>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err="1"/>
              <a:t>Weerakkody</a:t>
            </a:r>
            <a:r>
              <a:rPr lang="en-US" dirty="0"/>
              <a:t>, Y., Jones, J. Pituitary </a:t>
            </a:r>
            <a:r>
              <a:rPr lang="en-US" dirty="0" err="1"/>
              <a:t>macroadenoma</a:t>
            </a:r>
            <a:r>
              <a:rPr lang="en-US" dirty="0"/>
              <a:t>. Reference </a:t>
            </a:r>
            <a:r>
              <a:rPr lang="en-US" dirty="0" smtClean="0"/>
              <a:t>article, </a:t>
            </a:r>
            <a:r>
              <a:rPr lang="en-US" dirty="0" err="1" smtClean="0"/>
              <a:t>Radiopaedia.org</a:t>
            </a:r>
            <a:r>
              <a:rPr lang="en-US" dirty="0"/>
              <a:t>. (accessed on 28 Nov 2021) https://</a:t>
            </a:r>
            <a:r>
              <a:rPr lang="en-US" dirty="0" err="1"/>
              <a:t>doi.org</a:t>
            </a:r>
            <a:r>
              <a:rPr lang="en-US" dirty="0"/>
              <a:t>/10.53347/rID-9801</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6936" y="2310841"/>
            <a:ext cx="2733099" cy="2100647"/>
          </a:xfrm>
          <a:prstGeom prst="rect">
            <a:avLst/>
          </a:prstGeom>
        </p:spPr>
      </p:pic>
    </p:spTree>
    <p:extLst>
      <p:ext uri="{BB962C8B-B14F-4D97-AF65-F5344CB8AC3E}">
        <p14:creationId xmlns:p14="http://schemas.microsoft.com/office/powerpoint/2010/main" val="15021653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R.2.1. </a:t>
            </a:r>
            <a:r>
              <a:rPr lang="en-US" dirty="0"/>
              <a:t>We recommend that pregnant women with known pituitary adenoma, in particular those with a </a:t>
            </a:r>
            <a:r>
              <a:rPr lang="en-US" dirty="0">
                <a:solidFill>
                  <a:srgbClr val="911011"/>
                </a:solidFill>
              </a:rPr>
              <a:t>large pituitary adenoma (</a:t>
            </a:r>
            <a:r>
              <a:rPr lang="en-US" i="1" dirty="0">
                <a:solidFill>
                  <a:srgbClr val="911011"/>
                </a:solidFill>
              </a:rPr>
              <a:t>&gt;</a:t>
            </a:r>
            <a:r>
              <a:rPr lang="en-US" dirty="0">
                <a:solidFill>
                  <a:srgbClr val="911011"/>
                </a:solidFill>
              </a:rPr>
              <a:t>1 cm</a:t>
            </a:r>
            <a:r>
              <a:rPr lang="en-US" dirty="0"/>
              <a:t>), </a:t>
            </a:r>
            <a:r>
              <a:rPr lang="en-US" dirty="0">
                <a:solidFill>
                  <a:srgbClr val="911011"/>
                </a:solidFill>
              </a:rPr>
              <a:t>Cushing’s disease</a:t>
            </a:r>
            <a:r>
              <a:rPr lang="en-US" dirty="0"/>
              <a:t> or </a:t>
            </a:r>
            <a:r>
              <a:rPr lang="en-US" dirty="0">
                <a:solidFill>
                  <a:srgbClr val="911011"/>
                </a:solidFill>
              </a:rPr>
              <a:t>acromegaly</a:t>
            </a:r>
            <a:r>
              <a:rPr lang="en-US" dirty="0"/>
              <a:t>, and those with pituitary </a:t>
            </a:r>
            <a:r>
              <a:rPr lang="en-US" dirty="0" smtClean="0">
                <a:solidFill>
                  <a:srgbClr val="911011"/>
                </a:solidFill>
              </a:rPr>
              <a:t>deficiencies</a:t>
            </a:r>
            <a:r>
              <a:rPr lang="en-US" dirty="0"/>
              <a:t>, should be </a:t>
            </a:r>
            <a:r>
              <a:rPr lang="en-US" b="1" dirty="0"/>
              <a:t>followed by an endocrinologist and an advanced nurse practitioner </a:t>
            </a:r>
            <a:r>
              <a:rPr lang="en-US" dirty="0"/>
              <a:t>where relevant. </a:t>
            </a:r>
            <a:endParaRPr lang="en-US" dirty="0" smtClean="0"/>
          </a:p>
          <a:p>
            <a:r>
              <a:rPr lang="en-US" dirty="0" smtClean="0"/>
              <a:t>The </a:t>
            </a:r>
            <a:r>
              <a:rPr lang="en-US" b="1" dirty="0"/>
              <a:t>frequency</a:t>
            </a:r>
            <a:r>
              <a:rPr lang="en-US" dirty="0"/>
              <a:t> depends on the underlying condition and individualised needs.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9180959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85000" lnSpcReduction="20000"/>
          </a:bodyPr>
          <a:lstStyle/>
          <a:p>
            <a:r>
              <a:rPr lang="en-US" dirty="0" smtClean="0"/>
              <a:t>Pituitary </a:t>
            </a:r>
            <a:r>
              <a:rPr lang="en-US" dirty="0"/>
              <a:t>adenomas may cause </a:t>
            </a:r>
            <a:r>
              <a:rPr lang="en-US" u="sng" dirty="0"/>
              <a:t>hypopituitarism</a:t>
            </a:r>
            <a:r>
              <a:rPr lang="en-US" dirty="0"/>
              <a:t>, </a:t>
            </a:r>
            <a:r>
              <a:rPr lang="en-US" u="sng" dirty="0"/>
              <a:t>visual impairment </a:t>
            </a:r>
            <a:r>
              <a:rPr lang="en-US" dirty="0"/>
              <a:t>or </a:t>
            </a:r>
            <a:r>
              <a:rPr lang="en-US" u="sng" dirty="0"/>
              <a:t>nerve palsies </a:t>
            </a:r>
            <a:r>
              <a:rPr lang="en-US" dirty="0"/>
              <a:t>during pregnancy and therefore need </a:t>
            </a:r>
            <a:r>
              <a:rPr lang="en-US" dirty="0">
                <a:solidFill>
                  <a:srgbClr val="C00000"/>
                </a:solidFill>
              </a:rPr>
              <a:t>special surveillance </a:t>
            </a:r>
            <a:r>
              <a:rPr lang="en-US" dirty="0"/>
              <a:t>by </a:t>
            </a:r>
            <a:r>
              <a:rPr lang="en-US" dirty="0">
                <a:solidFill>
                  <a:schemeClr val="tx1"/>
                </a:solidFill>
              </a:rPr>
              <a:t>an expert endocrinologist.</a:t>
            </a:r>
            <a:r>
              <a:rPr lang="en-US" dirty="0">
                <a:solidFill>
                  <a:srgbClr val="911011"/>
                </a:solidFill>
              </a:rPr>
              <a:t> </a:t>
            </a:r>
            <a:endParaRPr lang="en-US" dirty="0" smtClean="0">
              <a:solidFill>
                <a:srgbClr val="911011"/>
              </a:solidFill>
            </a:endParaRPr>
          </a:p>
          <a:p>
            <a:r>
              <a:rPr lang="en-US" dirty="0" smtClean="0">
                <a:solidFill>
                  <a:srgbClr val="911011"/>
                </a:solidFill>
              </a:rPr>
              <a:t>Individualised </a:t>
            </a:r>
            <a:r>
              <a:rPr lang="en-US" dirty="0">
                <a:solidFill>
                  <a:srgbClr val="911011"/>
                </a:solidFill>
              </a:rPr>
              <a:t>management </a:t>
            </a:r>
            <a:r>
              <a:rPr lang="en-US" dirty="0"/>
              <a:t>is needed throughout pregnancy, the </a:t>
            </a:r>
            <a:r>
              <a:rPr lang="en-US" u="sng" dirty="0"/>
              <a:t>frequency of </a:t>
            </a:r>
            <a:r>
              <a:rPr lang="en-US" dirty="0"/>
              <a:t>consultations is determined by the clinical situation, and in uneventful cases, consultations can be limited. </a:t>
            </a:r>
            <a:endParaRPr lang="en-US" dirty="0" smtClean="0"/>
          </a:p>
          <a:p>
            <a:r>
              <a:rPr lang="en-US" dirty="0" smtClean="0"/>
              <a:t>In </a:t>
            </a:r>
            <a:r>
              <a:rPr lang="en-US" dirty="0"/>
              <a:t>patients with </a:t>
            </a:r>
            <a:r>
              <a:rPr lang="en-US" b="1" dirty="0"/>
              <a:t>acromegaly</a:t>
            </a:r>
            <a:r>
              <a:rPr lang="en-US" dirty="0"/>
              <a:t> and </a:t>
            </a:r>
            <a:r>
              <a:rPr lang="en-US" b="1" dirty="0"/>
              <a:t>Cushing’s disease</a:t>
            </a:r>
            <a:r>
              <a:rPr lang="en-US" dirty="0"/>
              <a:t>, special attention to </a:t>
            </a:r>
            <a:r>
              <a:rPr lang="en-US" b="1" dirty="0">
                <a:solidFill>
                  <a:srgbClr val="911011"/>
                </a:solidFill>
              </a:rPr>
              <a:t>glucose homeostasis </a:t>
            </a:r>
            <a:r>
              <a:rPr lang="en-US" dirty="0"/>
              <a:t>and </a:t>
            </a:r>
            <a:r>
              <a:rPr lang="en-US" b="1" dirty="0">
                <a:solidFill>
                  <a:srgbClr val="911011"/>
                </a:solidFill>
              </a:rPr>
              <a:t>blood pressure </a:t>
            </a:r>
            <a:r>
              <a:rPr lang="en-US" dirty="0"/>
              <a:t>is needed. </a:t>
            </a:r>
            <a:endParaRPr lang="en-US" dirty="0" smtClean="0"/>
          </a:p>
          <a:p>
            <a:r>
              <a:rPr lang="en-US" dirty="0" smtClean="0"/>
              <a:t>Patients </a:t>
            </a:r>
            <a:r>
              <a:rPr lang="en-US" dirty="0"/>
              <a:t>with a </a:t>
            </a:r>
            <a:r>
              <a:rPr lang="en-US" b="1" dirty="0" err="1"/>
              <a:t>microprolactinoma</a:t>
            </a:r>
            <a:r>
              <a:rPr lang="en-US" dirty="0"/>
              <a:t> or a </a:t>
            </a:r>
            <a:r>
              <a:rPr lang="en-US" b="1" dirty="0"/>
              <a:t>nonfunctioning </a:t>
            </a:r>
            <a:r>
              <a:rPr lang="en-US" b="1" dirty="0" err="1"/>
              <a:t>microadenoma</a:t>
            </a:r>
            <a:r>
              <a:rPr lang="en-US" b="1" dirty="0"/>
              <a:t> </a:t>
            </a:r>
            <a:r>
              <a:rPr lang="en-US" dirty="0"/>
              <a:t>will </a:t>
            </a:r>
            <a:r>
              <a:rPr lang="en-US" b="1" dirty="0"/>
              <a:t>only</a:t>
            </a:r>
            <a:r>
              <a:rPr lang="en-US" dirty="0"/>
              <a:t> need consultation with an endocrinologist during pregnancy if </a:t>
            </a:r>
            <a:r>
              <a:rPr lang="en-US" dirty="0">
                <a:solidFill>
                  <a:srgbClr val="911011"/>
                </a:solidFill>
              </a:rPr>
              <a:t>new symptoms such as headache or visual symptoms occur</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0768591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R.2.2</a:t>
            </a:r>
            <a:r>
              <a:rPr lang="en-US" dirty="0"/>
              <a:t>. We recommend that pregnant women with diagnosed </a:t>
            </a:r>
            <a:r>
              <a:rPr lang="en-US" b="1" dirty="0"/>
              <a:t>hypopituitarism</a:t>
            </a:r>
            <a:r>
              <a:rPr lang="en-US" dirty="0"/>
              <a:t> should </a:t>
            </a:r>
            <a:r>
              <a:rPr lang="en-US" dirty="0">
                <a:solidFill>
                  <a:srgbClr val="911011"/>
                </a:solidFill>
              </a:rPr>
              <a:t>have regular clinical and hormonal follow-up </a:t>
            </a:r>
            <a:r>
              <a:rPr lang="en-US" dirty="0"/>
              <a:t>by an endocrinologist and an advanced nurse practitioner where relevant. </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3410096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Women </a:t>
            </a:r>
            <a:r>
              <a:rPr lang="en-US" dirty="0"/>
              <a:t>with pituitary adenomas and hypopituitarism require regular follow-up </a:t>
            </a:r>
            <a:r>
              <a:rPr lang="en-US" dirty="0">
                <a:solidFill>
                  <a:srgbClr val="911011"/>
                </a:solidFill>
              </a:rPr>
              <a:t>at least every trimester </a:t>
            </a:r>
            <a:r>
              <a:rPr lang="en-US" dirty="0" smtClean="0"/>
              <a:t>to:</a:t>
            </a:r>
          </a:p>
          <a:p>
            <a:pPr marL="595440">
              <a:buFont typeface="Wingdings" charset="2"/>
              <a:buChar char="Ø"/>
            </a:pPr>
            <a:r>
              <a:rPr lang="en-US" dirty="0" smtClean="0"/>
              <a:t>monitor </a:t>
            </a:r>
            <a:r>
              <a:rPr lang="en-US" dirty="0"/>
              <a:t>for adequate substitution doses and/or </a:t>
            </a:r>
            <a:endParaRPr lang="en-US" dirty="0" smtClean="0"/>
          </a:p>
          <a:p>
            <a:pPr marL="595440">
              <a:buFont typeface="Wingdings" charset="2"/>
              <a:buChar char="Ø"/>
            </a:pPr>
            <a:r>
              <a:rPr lang="en-US" dirty="0" smtClean="0"/>
              <a:t>to </a:t>
            </a:r>
            <a:r>
              <a:rPr lang="en-US" dirty="0"/>
              <a:t>identify signs or symptoms of any newly developed pituitary </a:t>
            </a:r>
            <a:r>
              <a:rPr lang="en-US" u="sng" dirty="0" smtClean="0"/>
              <a:t>insufficiencies</a:t>
            </a:r>
            <a:r>
              <a:rPr lang="en-US" dirty="0" smtClean="0"/>
              <a:t> </a:t>
            </a:r>
            <a:r>
              <a:rPr lang="en-US" dirty="0"/>
              <a:t>or </a:t>
            </a:r>
            <a:r>
              <a:rPr lang="en-US" u="sng" dirty="0"/>
              <a:t>complications associated with functioning adenomas</a:t>
            </a:r>
            <a:r>
              <a:rPr lang="en-US" dirty="0"/>
              <a:t>, mainly GH or </a:t>
            </a:r>
            <a:r>
              <a:rPr lang="en-US" dirty="0" smtClean="0"/>
              <a:t>ACTH-producing.</a:t>
            </a:r>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439307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levothyroxine </a:t>
            </a:r>
            <a:r>
              <a:rPr lang="en-US" dirty="0" smtClean="0"/>
              <a:t>replacement </a:t>
            </a:r>
            <a:r>
              <a:rPr lang="en-US" dirty="0"/>
              <a:t>therapy</a:t>
            </a:r>
          </a:p>
        </p:txBody>
      </p:sp>
      <p:sp>
        <p:nvSpPr>
          <p:cNvPr id="4" name="Content Placeholder 3"/>
          <p:cNvSpPr>
            <a:spLocks noGrp="1"/>
          </p:cNvSpPr>
          <p:nvPr>
            <p:ph sz="half" idx="2"/>
          </p:nvPr>
        </p:nvSpPr>
        <p:spPr>
          <a:xfrm>
            <a:off x="1097280" y="1865067"/>
            <a:ext cx="10058400" cy="3531391"/>
          </a:xfrm>
        </p:spPr>
        <p:txBody>
          <a:bodyPr>
            <a:normAutofit fontScale="92500" lnSpcReduction="10000"/>
          </a:bodyPr>
          <a:lstStyle/>
          <a:p>
            <a:r>
              <a:rPr lang="en-US" dirty="0"/>
              <a:t>Patients on levothyroxine replacement therapy might require an increase in </a:t>
            </a:r>
            <a:r>
              <a:rPr lang="en-US" b="1" dirty="0">
                <a:solidFill>
                  <a:srgbClr val="911011"/>
                </a:solidFill>
              </a:rPr>
              <a:t>dose of up to 50</a:t>
            </a:r>
            <a:r>
              <a:rPr lang="en-US" b="1" dirty="0" smtClean="0">
                <a:solidFill>
                  <a:srgbClr val="911011"/>
                </a:solidFill>
              </a:rPr>
              <a:t>%.</a:t>
            </a:r>
            <a:endParaRPr lang="en-US" dirty="0" smtClean="0"/>
          </a:p>
          <a:p>
            <a:r>
              <a:rPr lang="en-US" b="1" dirty="0" smtClean="0">
                <a:solidFill>
                  <a:srgbClr val="911011"/>
                </a:solidFill>
              </a:rPr>
              <a:t>Free </a:t>
            </a:r>
            <a:r>
              <a:rPr lang="en-US" b="1" dirty="0">
                <a:solidFill>
                  <a:srgbClr val="911011"/>
                </a:solidFill>
              </a:rPr>
              <a:t>T4 levels </a:t>
            </a:r>
            <a:r>
              <a:rPr lang="en-US" dirty="0"/>
              <a:t>should be used </a:t>
            </a:r>
            <a:r>
              <a:rPr lang="en-US" b="1" dirty="0">
                <a:solidFill>
                  <a:srgbClr val="911011"/>
                </a:solidFill>
              </a:rPr>
              <a:t>for monitoring</a:t>
            </a:r>
            <a:r>
              <a:rPr lang="en-US" dirty="0"/>
              <a:t>, rather than TSH, which is not reliable in patients with pituitary </a:t>
            </a:r>
            <a:r>
              <a:rPr lang="en-US" dirty="0" smtClean="0"/>
              <a:t>disorders.</a:t>
            </a:r>
          </a:p>
          <a:p>
            <a:r>
              <a:rPr lang="en-US" dirty="0" smtClean="0"/>
              <a:t>Adequate </a:t>
            </a:r>
            <a:r>
              <a:rPr lang="en-US" dirty="0"/>
              <a:t>dose should be checked during the </a:t>
            </a:r>
            <a:r>
              <a:rPr lang="en-US" dirty="0" smtClean="0"/>
              <a:t>first </a:t>
            </a:r>
            <a:r>
              <a:rPr lang="en-US" dirty="0"/>
              <a:t>and second trimesters using gestational phase- and assay- </a:t>
            </a:r>
            <a:r>
              <a:rPr lang="en-US" dirty="0" smtClean="0"/>
              <a:t>specific </a:t>
            </a:r>
            <a:r>
              <a:rPr lang="en-US" dirty="0"/>
              <a:t>reference </a:t>
            </a:r>
            <a:r>
              <a:rPr lang="en-US" dirty="0" smtClean="0"/>
              <a:t>values.</a:t>
            </a:r>
          </a:p>
          <a:p>
            <a:r>
              <a:rPr lang="en-US" dirty="0" smtClean="0"/>
              <a:t>Whereas </a:t>
            </a:r>
            <a:r>
              <a:rPr lang="en-US" dirty="0"/>
              <a:t>an </a:t>
            </a:r>
            <a:r>
              <a:rPr lang="en-US" b="1" dirty="0">
                <a:solidFill>
                  <a:srgbClr val="911011"/>
                </a:solidFill>
              </a:rPr>
              <a:t>interval of 4–6 weeks </a:t>
            </a:r>
            <a:r>
              <a:rPr lang="en-US" dirty="0"/>
              <a:t>has been suggested for fT4 measurement throughout </a:t>
            </a:r>
            <a:r>
              <a:rPr lang="en-US" dirty="0" smtClean="0"/>
              <a:t>pregnancy, </a:t>
            </a:r>
            <a:r>
              <a:rPr lang="en-US" b="1" dirty="0"/>
              <a:t>not all members </a:t>
            </a:r>
            <a:r>
              <a:rPr lang="en-US" dirty="0"/>
              <a:t>of this Clinical Guideline Committee monitor their patients that frequently.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err="1"/>
              <a:t>Persani</a:t>
            </a:r>
            <a:r>
              <a:rPr lang="en-US" dirty="0"/>
              <a:t> L, </a:t>
            </a:r>
            <a:r>
              <a:rPr lang="en-US" dirty="0" smtClean="0"/>
              <a:t>et al. 2018 </a:t>
            </a:r>
            <a:r>
              <a:rPr lang="en-US" dirty="0"/>
              <a:t>European Thyroid Association (ETA) guidelines on the diagnosis and management of central hypothyroidism. </a:t>
            </a:r>
            <a:r>
              <a:rPr lang="en-US" i="1" dirty="0"/>
              <a:t>European Thyroid Journal </a:t>
            </a:r>
            <a:r>
              <a:rPr lang="en-US" dirty="0"/>
              <a:t>2018 </a:t>
            </a:r>
            <a:r>
              <a:rPr lang="en-US" b="1" dirty="0"/>
              <a:t>7 </a:t>
            </a:r>
            <a:r>
              <a:rPr lang="en-US" dirty="0"/>
              <a:t>225–237. </a:t>
            </a:r>
          </a:p>
        </p:txBody>
      </p:sp>
    </p:spTree>
    <p:extLst>
      <p:ext uri="{BB962C8B-B14F-4D97-AF65-F5344CB8AC3E}">
        <p14:creationId xmlns:p14="http://schemas.microsoft.com/office/powerpoint/2010/main" val="1340438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glucocorticoid replacement therapy</a:t>
            </a:r>
          </a:p>
        </p:txBody>
      </p:sp>
      <p:sp>
        <p:nvSpPr>
          <p:cNvPr id="4" name="Content Placeholder 3"/>
          <p:cNvSpPr>
            <a:spLocks noGrp="1"/>
          </p:cNvSpPr>
          <p:nvPr>
            <p:ph sz="half" idx="2"/>
          </p:nvPr>
        </p:nvSpPr>
        <p:spPr>
          <a:xfrm>
            <a:off x="1097280" y="1865067"/>
            <a:ext cx="10058400" cy="3531391"/>
          </a:xfrm>
        </p:spPr>
        <p:txBody>
          <a:bodyPr>
            <a:normAutofit fontScale="92500" lnSpcReduction="20000"/>
          </a:bodyPr>
          <a:lstStyle/>
          <a:p>
            <a:r>
              <a:rPr lang="en-US" dirty="0" smtClean="0"/>
              <a:t>In </a:t>
            </a:r>
            <a:r>
              <a:rPr lang="en-US" dirty="0"/>
              <a:t>women with adrenal </a:t>
            </a:r>
            <a:r>
              <a:rPr lang="en-US" dirty="0" smtClean="0"/>
              <a:t>insufficiency, </a:t>
            </a:r>
            <a:r>
              <a:rPr lang="en-US" dirty="0"/>
              <a:t>there is usually no need to alter the doses of glucocorticoid replacement therapy during the </a:t>
            </a:r>
            <a:r>
              <a:rPr lang="en-US" dirty="0" smtClean="0"/>
              <a:t>first </a:t>
            </a:r>
            <a:r>
              <a:rPr lang="en-US" dirty="0"/>
              <a:t>half of pregnancy, </a:t>
            </a:r>
            <a:r>
              <a:rPr lang="en-US" b="1" dirty="0">
                <a:solidFill>
                  <a:srgbClr val="911011"/>
                </a:solidFill>
              </a:rPr>
              <a:t>but an increase by 20–40% </a:t>
            </a:r>
            <a:r>
              <a:rPr lang="en-US" dirty="0"/>
              <a:t>may be needed from </a:t>
            </a:r>
            <a:r>
              <a:rPr lang="en-US" b="1" dirty="0">
                <a:solidFill>
                  <a:srgbClr val="911011"/>
                </a:solidFill>
              </a:rPr>
              <a:t>week 22 to 24</a:t>
            </a:r>
            <a:r>
              <a:rPr lang="en-US" dirty="0"/>
              <a:t> </a:t>
            </a:r>
            <a:r>
              <a:rPr lang="en-US" b="1" dirty="0">
                <a:solidFill>
                  <a:srgbClr val="911011"/>
                </a:solidFill>
              </a:rPr>
              <a:t>onwards</a:t>
            </a:r>
            <a:r>
              <a:rPr lang="en-US" dirty="0"/>
              <a:t>, since free cortisol increases during this period in healthy women</a:t>
            </a:r>
            <a:r>
              <a:rPr lang="en-US" dirty="0" smtClean="0"/>
              <a:t>.</a:t>
            </a:r>
          </a:p>
          <a:p>
            <a:r>
              <a:rPr lang="en-US" b="1" dirty="0" smtClean="0">
                <a:solidFill>
                  <a:srgbClr val="911011"/>
                </a:solidFill>
              </a:rPr>
              <a:t> </a:t>
            </a:r>
            <a:r>
              <a:rPr lang="en-US" b="1" dirty="0">
                <a:solidFill>
                  <a:srgbClr val="911011"/>
                </a:solidFill>
              </a:rPr>
              <a:t>Hydrocortisone </a:t>
            </a:r>
            <a:r>
              <a:rPr lang="en-US" dirty="0"/>
              <a:t>is the preferred choice for glucocorticoid replacement during pregnancy; </a:t>
            </a:r>
            <a:r>
              <a:rPr lang="en-US" b="1" dirty="0">
                <a:solidFill>
                  <a:srgbClr val="911011"/>
                </a:solidFill>
              </a:rPr>
              <a:t>prednisone</a:t>
            </a:r>
            <a:r>
              <a:rPr lang="en-US" dirty="0"/>
              <a:t> is also an option as it does not cross the placenta. </a:t>
            </a:r>
            <a:r>
              <a:rPr lang="en-US" dirty="0" smtClean="0"/>
              <a:t>Only </a:t>
            </a:r>
            <a:r>
              <a:rPr lang="en-US" dirty="0"/>
              <a:t>10–12% of the maternal prednisolone concentration reaches the </a:t>
            </a:r>
            <a:r>
              <a:rPr lang="en-US" dirty="0" err="1"/>
              <a:t>foetus</a:t>
            </a:r>
            <a:r>
              <a:rPr lang="en-US" dirty="0"/>
              <a:t> </a:t>
            </a:r>
            <a:r>
              <a:rPr lang="en-US" dirty="0" smtClean="0"/>
              <a:t>.</a:t>
            </a:r>
          </a:p>
          <a:p>
            <a:r>
              <a:rPr lang="en-US" b="1" dirty="0" smtClean="0">
                <a:solidFill>
                  <a:srgbClr val="911011"/>
                </a:solidFill>
              </a:rPr>
              <a:t>Dexamethasone</a:t>
            </a:r>
            <a:r>
              <a:rPr lang="en-US" dirty="0" smtClean="0"/>
              <a:t> </a:t>
            </a:r>
            <a:r>
              <a:rPr lang="en-US" dirty="0"/>
              <a:t>should be avoided because it is </a:t>
            </a:r>
            <a:r>
              <a:rPr lang="en-US" dirty="0" smtClean="0"/>
              <a:t>insufficiently </a:t>
            </a:r>
            <a:r>
              <a:rPr lang="en-US" dirty="0"/>
              <a:t>inactivated by placental 11β-HSD2 and may therefore cause harm to the </a:t>
            </a:r>
            <a:r>
              <a:rPr lang="en-US" dirty="0" err="1" smtClean="0"/>
              <a:t>foetus</a:t>
            </a:r>
            <a:r>
              <a:rPr lang="en-US" dirty="0" smtClean="0"/>
              <a:t>.</a:t>
            </a:r>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Beitins</a:t>
            </a:r>
            <a:r>
              <a:rPr lang="en-US" dirty="0"/>
              <a:t> IZ, Bayard F, </a:t>
            </a:r>
            <a:r>
              <a:rPr lang="en-US" dirty="0" err="1"/>
              <a:t>Ances</a:t>
            </a:r>
            <a:r>
              <a:rPr lang="en-US" dirty="0"/>
              <a:t> IG, </a:t>
            </a:r>
            <a:r>
              <a:rPr lang="en-US" dirty="0" err="1"/>
              <a:t>Kowarski</a:t>
            </a:r>
            <a:r>
              <a:rPr lang="en-US" dirty="0"/>
              <a:t> A &amp; </a:t>
            </a:r>
            <a:r>
              <a:rPr lang="en-US" dirty="0" err="1"/>
              <a:t>Migeon</a:t>
            </a:r>
            <a:r>
              <a:rPr lang="en-US" dirty="0"/>
              <a:t> CJ. The </a:t>
            </a:r>
            <a:r>
              <a:rPr lang="en-US" dirty="0" err="1"/>
              <a:t>transplacental</a:t>
            </a:r>
            <a:r>
              <a:rPr lang="en-US" dirty="0"/>
              <a:t> passage of prednisone and prednisolone in pregnancy near term. </a:t>
            </a:r>
            <a:r>
              <a:rPr lang="en-US" i="1" dirty="0"/>
              <a:t>Journal of Pediatrics </a:t>
            </a:r>
            <a:r>
              <a:rPr lang="en-US" dirty="0"/>
              <a:t>1972 </a:t>
            </a:r>
            <a:r>
              <a:rPr lang="en-US" b="1" dirty="0"/>
              <a:t>81 </a:t>
            </a:r>
            <a:r>
              <a:rPr lang="en-US" dirty="0"/>
              <a:t>936–945. </a:t>
            </a:r>
          </a:p>
        </p:txBody>
      </p:sp>
    </p:spTree>
    <p:extLst>
      <p:ext uri="{BB962C8B-B14F-4D97-AF65-F5344CB8AC3E}">
        <p14:creationId xmlns:p14="http://schemas.microsoft.com/office/powerpoint/2010/main" val="1864908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desmopressin dose</a:t>
            </a:r>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a:t>The desmopressin dose might </a:t>
            </a:r>
            <a:r>
              <a:rPr lang="en-US" b="1" dirty="0">
                <a:solidFill>
                  <a:srgbClr val="911011"/>
                </a:solidFill>
              </a:rPr>
              <a:t>need to be increased during the third trimester</a:t>
            </a:r>
            <a:r>
              <a:rPr lang="en-US" dirty="0"/>
              <a:t> due to placental vasopressinase </a:t>
            </a:r>
            <a:r>
              <a:rPr lang="en-US" dirty="0" smtClean="0"/>
              <a:t>activity.</a:t>
            </a:r>
          </a:p>
          <a:p>
            <a:r>
              <a:rPr lang="en-US" dirty="0" smtClean="0"/>
              <a:t>The </a:t>
            </a:r>
            <a:r>
              <a:rPr lang="en-US" dirty="0"/>
              <a:t>patient should be informed that in case of polyuria and </a:t>
            </a:r>
            <a:r>
              <a:rPr lang="en-US" b="1" dirty="0"/>
              <a:t>increase of desmopressin</a:t>
            </a:r>
            <a:r>
              <a:rPr lang="en-US" dirty="0"/>
              <a:t>, serum sodium concentration should be checked to avoid </a:t>
            </a:r>
            <a:r>
              <a:rPr lang="en-US" dirty="0" err="1"/>
              <a:t>hyponatraemia</a:t>
            </a:r>
            <a:r>
              <a:rPr lang="en-US" dirty="0"/>
              <a:t>. </a:t>
            </a:r>
            <a:endParaRPr lang="en-US" dirty="0" smtClean="0"/>
          </a:p>
          <a:p>
            <a:r>
              <a:rPr lang="en-US" dirty="0" smtClean="0"/>
              <a:t>Administration </a:t>
            </a:r>
            <a:r>
              <a:rPr lang="en-US" dirty="0"/>
              <a:t>of desmopressin appears to be otherwise safe in </a:t>
            </a:r>
            <a:r>
              <a:rPr lang="en-US" dirty="0" smtClean="0"/>
              <a:t>pregnancy.</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err="1"/>
              <a:t>Refardt</a:t>
            </a:r>
            <a:r>
              <a:rPr lang="en-US" dirty="0"/>
              <a:t> J &amp; Christ-Crain M. Diabetes insipidus in pregnancy: how to advice the patient? </a:t>
            </a:r>
            <a:r>
              <a:rPr lang="en-US" i="1" dirty="0"/>
              <a:t>Minerva </a:t>
            </a:r>
            <a:r>
              <a:rPr lang="en-US" i="1" dirty="0" err="1"/>
              <a:t>Endocrinologica</a:t>
            </a:r>
            <a:r>
              <a:rPr lang="en-US" i="1" dirty="0"/>
              <a:t> </a:t>
            </a:r>
            <a:r>
              <a:rPr lang="en-US" dirty="0"/>
              <a:t>2018 </a:t>
            </a:r>
            <a:r>
              <a:rPr lang="en-US" b="1" dirty="0"/>
              <a:t>43 </a:t>
            </a:r>
            <a:r>
              <a:rPr lang="en-US" dirty="0"/>
              <a:t>458–464. </a:t>
            </a:r>
          </a:p>
        </p:txBody>
      </p:sp>
    </p:spTree>
    <p:extLst>
      <p:ext uri="{BB962C8B-B14F-4D97-AF65-F5344CB8AC3E}">
        <p14:creationId xmlns:p14="http://schemas.microsoft.com/office/powerpoint/2010/main" val="785044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GH replacement</a:t>
            </a:r>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GH </a:t>
            </a:r>
            <a:r>
              <a:rPr lang="en-US" dirty="0"/>
              <a:t>replacement is usually </a:t>
            </a:r>
            <a:r>
              <a:rPr lang="en-US" b="1" dirty="0">
                <a:solidFill>
                  <a:srgbClr val="911011"/>
                </a:solidFill>
              </a:rPr>
              <a:t>stopped after conception </a:t>
            </a:r>
            <a:r>
              <a:rPr lang="en-US" dirty="0"/>
              <a:t>or by the end of the </a:t>
            </a:r>
            <a:r>
              <a:rPr lang="en-US" dirty="0" smtClean="0"/>
              <a:t>first </a:t>
            </a:r>
            <a:r>
              <a:rPr lang="en-US" dirty="0"/>
              <a:t>trimester; the </a:t>
            </a:r>
            <a:r>
              <a:rPr lang="en-US" dirty="0" smtClean="0"/>
              <a:t>benefit–risk </a:t>
            </a:r>
            <a:r>
              <a:rPr lang="en-US" dirty="0"/>
              <a:t>balance for GH in pregnancy cannot be </a:t>
            </a:r>
            <a:r>
              <a:rPr lang="en-US" dirty="0" smtClean="0"/>
              <a:t>assessed.</a:t>
            </a:r>
          </a:p>
          <a:p>
            <a:r>
              <a:rPr lang="en-US" dirty="0"/>
              <a:t>L</a:t>
            </a:r>
            <a:r>
              <a:rPr lang="en-US" dirty="0" smtClean="0"/>
              <a:t>arge </a:t>
            </a:r>
            <a:r>
              <a:rPr lang="en-US" dirty="0"/>
              <a:t>amounts of GH are secreted by the placenta during pregnancy. </a:t>
            </a:r>
            <a:endParaRPr lang="en-US" dirty="0" smtClean="0"/>
          </a:p>
          <a:p>
            <a:r>
              <a:rPr lang="en-US" dirty="0" smtClean="0"/>
              <a:t>One </a:t>
            </a:r>
            <a:r>
              <a:rPr lang="en-US" dirty="0"/>
              <a:t>large observational study revealed no relationship between GH replacement therapy regimens and pregnancy </a:t>
            </a:r>
            <a:r>
              <a:rPr lang="en-US" dirty="0" smtClean="0"/>
              <a:t>outcomes.</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Vila G, </a:t>
            </a:r>
            <a:r>
              <a:rPr lang="en-US" dirty="0" err="1"/>
              <a:t>Akerblad</a:t>
            </a:r>
            <a:r>
              <a:rPr lang="en-US" dirty="0"/>
              <a:t> AC, </a:t>
            </a:r>
            <a:r>
              <a:rPr lang="en-US" dirty="0" err="1"/>
              <a:t>Mattsson</a:t>
            </a:r>
            <a:r>
              <a:rPr lang="en-US" dirty="0"/>
              <a:t> AF, </a:t>
            </a:r>
            <a:r>
              <a:rPr lang="en-US" dirty="0" err="1"/>
              <a:t>Riedl</a:t>
            </a:r>
            <a:r>
              <a:rPr lang="en-US" dirty="0"/>
              <a:t> M, Webb SM, Hana V, Nielsen EH, Biller BM &amp; Luger A. Pregnancy outcomes in women with growth hormone deficiency. </a:t>
            </a:r>
            <a:r>
              <a:rPr lang="en-US" i="1" dirty="0"/>
              <a:t>Fertility and Sterility </a:t>
            </a:r>
            <a:r>
              <a:rPr lang="en-US" dirty="0"/>
              <a:t>2015 </a:t>
            </a:r>
            <a:r>
              <a:rPr lang="en-US" b="1" dirty="0"/>
              <a:t>104 </a:t>
            </a:r>
            <a:r>
              <a:rPr lang="en-US" dirty="0"/>
              <a:t>1210. e1–1217.e1 </a:t>
            </a:r>
          </a:p>
          <a:p>
            <a:endParaRPr lang="en-US" dirty="0"/>
          </a:p>
        </p:txBody>
      </p:sp>
    </p:spTree>
    <p:extLst>
      <p:ext uri="{BB962C8B-B14F-4D97-AF65-F5344CB8AC3E}">
        <p14:creationId xmlns:p14="http://schemas.microsoft.com/office/powerpoint/2010/main" val="6689270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720205"/>
            <a:ext cx="10058400" cy="543242"/>
          </a:xfrm>
        </p:spPr>
        <p:txBody>
          <a:bodyPr>
            <a:normAutofit fontScale="85000" lnSpcReduction="20000"/>
          </a:bodyPr>
          <a:lstStyle/>
          <a:p>
            <a:r>
              <a:rPr lang="en-US" dirty="0"/>
              <a:t>Vila G &amp; </a:t>
            </a:r>
            <a:r>
              <a:rPr lang="en-US" dirty="0" err="1"/>
              <a:t>Fleseriu</a:t>
            </a:r>
            <a:r>
              <a:rPr lang="en-US" dirty="0"/>
              <a:t> M. Fertility and pregnancy in women with hypopituitarism: a systematic literature review. </a:t>
            </a:r>
            <a:r>
              <a:rPr lang="en-US" i="1" dirty="0"/>
              <a:t>Journal of Clinical Endocrinology and Metabolism </a:t>
            </a:r>
            <a:r>
              <a:rPr lang="en-US" dirty="0"/>
              <a:t>2020 </a:t>
            </a:r>
            <a:r>
              <a:rPr lang="en-US" b="1" dirty="0"/>
              <a:t>105 </a:t>
            </a:r>
            <a:r>
              <a:rPr lang="en-US" dirty="0"/>
              <a:t>dgz112. (https://doi. org/10.1210/</a:t>
            </a:r>
            <a:r>
              <a:rPr lang="en-US" dirty="0" err="1"/>
              <a:t>clinem</a:t>
            </a:r>
            <a:r>
              <a:rPr lang="en-US" dirty="0"/>
              <a:t>/dgz112)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060" y="0"/>
            <a:ext cx="9295187" cy="5509611"/>
          </a:xfrm>
          <a:prstGeom prst="rect">
            <a:avLst/>
          </a:prstGeom>
        </p:spPr>
      </p:pic>
      <p:sp>
        <p:nvSpPr>
          <p:cNvPr id="6" name="Content Placeholder 5"/>
          <p:cNvSpPr>
            <a:spLocks noGrp="1"/>
          </p:cNvSpPr>
          <p:nvPr>
            <p:ph sz="half" idx="2"/>
          </p:nvPr>
        </p:nvSpPr>
        <p:spPr/>
        <p:txBody>
          <a:bodyPr/>
          <a:lstStyle/>
          <a:p>
            <a:endParaRPr lang="en-US"/>
          </a:p>
        </p:txBody>
      </p:sp>
    </p:spTree>
    <p:extLst>
      <p:ext uri="{BB962C8B-B14F-4D97-AF65-F5344CB8AC3E}">
        <p14:creationId xmlns:p14="http://schemas.microsoft.com/office/powerpoint/2010/main" val="14581017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R.2.3</a:t>
            </a:r>
            <a:r>
              <a:rPr lang="en-US" dirty="0"/>
              <a:t>. We recommend that </a:t>
            </a:r>
            <a:r>
              <a:rPr lang="en-US" dirty="0">
                <a:solidFill>
                  <a:srgbClr val="911011"/>
                </a:solidFill>
              </a:rPr>
              <a:t>women and their partners </a:t>
            </a:r>
            <a:r>
              <a:rPr lang="en-US" dirty="0"/>
              <a:t>be provided with education for glucocorticoid stress dose adjustment and measures on </a:t>
            </a:r>
            <a:r>
              <a:rPr lang="en-US" dirty="0">
                <a:solidFill>
                  <a:srgbClr val="911011"/>
                </a:solidFill>
              </a:rPr>
              <a:t>how to prevent or manage adrenal crisis </a:t>
            </a:r>
            <a:r>
              <a:rPr lang="en-US" dirty="0"/>
              <a:t>during pregnancy.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06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 </a:t>
            </a:r>
            <a:r>
              <a:rPr lang="en-US" dirty="0"/>
              <a:t>growth</a:t>
            </a:r>
            <a:r>
              <a:rPr lang="en-US" dirty="0" smtClean="0"/>
              <a:t>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pPr marL="91440" lvl="1" indent="-91440">
              <a:spcBef>
                <a:spcPts val="1200"/>
              </a:spcBef>
              <a:spcAft>
                <a:spcPts val="200"/>
              </a:spcAft>
              <a:buSzPct val="100000"/>
            </a:pPr>
            <a:r>
              <a:rPr lang="en-US" dirty="0" smtClean="0"/>
              <a:t>Starting </a:t>
            </a:r>
            <a:r>
              <a:rPr lang="en-US" dirty="0"/>
              <a:t>in the </a:t>
            </a:r>
            <a:r>
              <a:rPr lang="en-US" u="sng" dirty="0"/>
              <a:t>first weeks </a:t>
            </a:r>
            <a:r>
              <a:rPr lang="en-US" dirty="0"/>
              <a:t>of pregnancy, the </a:t>
            </a:r>
            <a:r>
              <a:rPr lang="en-US" b="1" dirty="0">
                <a:solidFill>
                  <a:srgbClr val="911011"/>
                </a:solidFill>
              </a:rPr>
              <a:t>placenta</a:t>
            </a:r>
            <a:r>
              <a:rPr lang="en-US" dirty="0"/>
              <a:t> </a:t>
            </a:r>
            <a:r>
              <a:rPr lang="en-US" b="1" dirty="0"/>
              <a:t>produces estrogens and progesterone</a:t>
            </a:r>
            <a:r>
              <a:rPr lang="en-US" dirty="0"/>
              <a:t>, which </a:t>
            </a:r>
            <a:r>
              <a:rPr lang="en-US" b="1" dirty="0"/>
              <a:t>increase exponentially </a:t>
            </a:r>
            <a:r>
              <a:rPr lang="en-US" dirty="0"/>
              <a:t>until </a:t>
            </a:r>
            <a:r>
              <a:rPr lang="en-US" dirty="0" smtClean="0"/>
              <a:t>delivery.</a:t>
            </a:r>
            <a:endParaRPr lang="en-US" dirty="0"/>
          </a:p>
          <a:p>
            <a:endParaRPr lang="en-US" dirty="0" smtClean="0"/>
          </a:p>
          <a:p>
            <a:pPr marL="0" indent="0">
              <a:buNone/>
            </a:pPr>
            <a:r>
              <a:rPr lang="en-US" dirty="0" smtClean="0">
                <a:solidFill>
                  <a:srgbClr val="911011"/>
                </a:solidFill>
              </a:rPr>
              <a:t>             increased </a:t>
            </a:r>
            <a:r>
              <a:rPr lang="en-US" dirty="0">
                <a:solidFill>
                  <a:srgbClr val="911011"/>
                </a:solidFill>
              </a:rPr>
              <a:t>concentrations of </a:t>
            </a:r>
            <a:r>
              <a:rPr lang="en-US" dirty="0" smtClean="0">
                <a:solidFill>
                  <a:srgbClr val="911011"/>
                </a:solidFill>
              </a:rPr>
              <a:t>estradiol.</a:t>
            </a:r>
          </a:p>
          <a:p>
            <a:pPr marL="0" indent="0">
              <a:buNone/>
            </a:pPr>
            <a:endParaRPr lang="en-US" dirty="0" smtClean="0">
              <a:solidFill>
                <a:srgbClr val="911011"/>
              </a:solidFill>
            </a:endParaRPr>
          </a:p>
          <a:p>
            <a:pPr marL="0" indent="0">
              <a:buNone/>
            </a:pPr>
            <a:r>
              <a:rPr lang="en-US" dirty="0">
                <a:solidFill>
                  <a:srgbClr val="911011"/>
                </a:solidFill>
              </a:rPr>
              <a:t> </a:t>
            </a:r>
            <a:r>
              <a:rPr lang="en-US" dirty="0" smtClean="0">
                <a:solidFill>
                  <a:srgbClr val="911011"/>
                </a:solidFill>
              </a:rPr>
              <a:t>     lactotroph </a:t>
            </a:r>
            <a:r>
              <a:rPr lang="en-US" dirty="0">
                <a:solidFill>
                  <a:srgbClr val="911011"/>
                </a:solidFill>
              </a:rPr>
              <a:t>hyperplasia </a:t>
            </a:r>
            <a:r>
              <a:rPr lang="en-US" dirty="0"/>
              <a:t>starting in the </a:t>
            </a:r>
            <a:r>
              <a:rPr lang="en-US" u="sng" dirty="0"/>
              <a:t>first month </a:t>
            </a:r>
            <a:r>
              <a:rPr lang="en-US" dirty="0"/>
              <a:t>of </a:t>
            </a:r>
            <a:r>
              <a:rPr lang="en-US" dirty="0" smtClean="0"/>
              <a:t>pregnancy</a:t>
            </a:r>
          </a:p>
          <a:p>
            <a:pPr lvl="1"/>
            <a:endParaRPr lang="en-US" dirty="0"/>
          </a:p>
          <a:p>
            <a:pPr lvl="1"/>
            <a:endParaRPr lang="en-US" dirty="0"/>
          </a:p>
          <a:p>
            <a:pPr lvl="1"/>
            <a:endParaRPr lang="en-US" dirty="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smtClean="0"/>
              <a:t>Costa </a:t>
            </a:r>
            <a:r>
              <a:rPr lang="en-US" dirty="0"/>
              <a:t>MA. The endocrine function of human placenta: an overview. </a:t>
            </a:r>
            <a:r>
              <a:rPr lang="en-US" i="1" dirty="0"/>
              <a:t>Reproductive Biomedicine Online </a:t>
            </a:r>
            <a:r>
              <a:rPr lang="en-US" dirty="0"/>
              <a:t>2016 </a:t>
            </a:r>
            <a:r>
              <a:rPr lang="en-US" b="1" dirty="0"/>
              <a:t>32 </a:t>
            </a:r>
            <a:r>
              <a:rPr lang="en-US" dirty="0"/>
              <a:t>14–43.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181" y="2796068"/>
            <a:ext cx="3560819" cy="2257968"/>
          </a:xfrm>
          <a:prstGeom prst="rect">
            <a:avLst/>
          </a:prstGeom>
        </p:spPr>
      </p:pic>
      <p:sp>
        <p:nvSpPr>
          <p:cNvPr id="6" name="Down Arrow 5"/>
          <p:cNvSpPr/>
          <p:nvPr/>
        </p:nvSpPr>
        <p:spPr>
          <a:xfrm>
            <a:off x="4928299" y="4347753"/>
            <a:ext cx="273269" cy="378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928299" y="3106410"/>
            <a:ext cx="273269" cy="378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9432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85000" lnSpcReduction="20000"/>
          </a:bodyPr>
          <a:lstStyle/>
          <a:p>
            <a:r>
              <a:rPr lang="en-US" dirty="0" smtClean="0"/>
              <a:t>Symptoms </a:t>
            </a:r>
            <a:r>
              <a:rPr lang="en-US" dirty="0"/>
              <a:t>such as </a:t>
            </a:r>
            <a:r>
              <a:rPr lang="en-US" b="1" dirty="0"/>
              <a:t>persistent nausea</a:t>
            </a:r>
            <a:r>
              <a:rPr lang="en-US" dirty="0"/>
              <a:t>, </a:t>
            </a:r>
            <a:r>
              <a:rPr lang="en-US" b="1" dirty="0"/>
              <a:t>hyperemesis</a:t>
            </a:r>
            <a:r>
              <a:rPr lang="en-US" dirty="0"/>
              <a:t>, and </a:t>
            </a:r>
            <a:r>
              <a:rPr lang="en-US" b="1" dirty="0"/>
              <a:t>excessive fatigue </a:t>
            </a:r>
            <a:r>
              <a:rPr lang="en-US" dirty="0"/>
              <a:t>are common in pregnancy. </a:t>
            </a:r>
            <a:r>
              <a:rPr lang="en-US" dirty="0" smtClean="0"/>
              <a:t>These </a:t>
            </a:r>
            <a:r>
              <a:rPr lang="en-US" dirty="0"/>
              <a:t>can also be triggers or symptoms of the onset of an adrenal crisis and vigilance is therefore mandated. </a:t>
            </a:r>
            <a:endParaRPr lang="en-US" dirty="0" smtClean="0"/>
          </a:p>
          <a:p>
            <a:r>
              <a:rPr lang="en-US" dirty="0" smtClean="0"/>
              <a:t>Patient </a:t>
            </a:r>
            <a:r>
              <a:rPr lang="en-US" dirty="0"/>
              <a:t>and partner education regarding </a:t>
            </a:r>
            <a:r>
              <a:rPr lang="en-US" dirty="0">
                <a:solidFill>
                  <a:srgbClr val="911011"/>
                </a:solidFill>
              </a:rPr>
              <a:t>stress-coverage dosage of </a:t>
            </a:r>
            <a:r>
              <a:rPr lang="en-US" dirty="0" smtClean="0">
                <a:solidFill>
                  <a:srgbClr val="911011"/>
                </a:solidFill>
              </a:rPr>
              <a:t>hydrocortisone</a:t>
            </a:r>
            <a:r>
              <a:rPr lang="en-US" dirty="0" smtClean="0"/>
              <a:t>, access </a:t>
            </a:r>
            <a:r>
              <a:rPr lang="en-US" dirty="0"/>
              <a:t>to a </a:t>
            </a:r>
            <a:r>
              <a:rPr lang="en-US" dirty="0">
                <a:solidFill>
                  <a:srgbClr val="911011"/>
                </a:solidFill>
              </a:rPr>
              <a:t>hydrocortisone injection kit </a:t>
            </a:r>
            <a:r>
              <a:rPr lang="en-US" dirty="0"/>
              <a:t>and glucocorticoid emergency card, and training on </a:t>
            </a:r>
            <a:r>
              <a:rPr lang="en-US" dirty="0">
                <a:solidFill>
                  <a:srgbClr val="911011"/>
                </a:solidFill>
              </a:rPr>
              <a:t>self-injecting</a:t>
            </a:r>
            <a:r>
              <a:rPr lang="en-US" dirty="0"/>
              <a:t> are crucial to prevent and promptly manage an adrenal crisis. </a:t>
            </a:r>
            <a:endParaRPr lang="en-US" dirty="0" smtClean="0"/>
          </a:p>
          <a:p>
            <a:r>
              <a:rPr lang="en-US" dirty="0" smtClean="0"/>
              <a:t>In </a:t>
            </a:r>
            <a:r>
              <a:rPr lang="en-US" dirty="0"/>
              <a:t>case of an adrenal crisis, </a:t>
            </a:r>
            <a:r>
              <a:rPr lang="en-US" dirty="0" smtClean="0">
                <a:solidFill>
                  <a:srgbClr val="911011"/>
                </a:solidFill>
              </a:rPr>
              <a:t>fluid </a:t>
            </a:r>
            <a:r>
              <a:rPr lang="en-US" dirty="0">
                <a:solidFill>
                  <a:srgbClr val="911011"/>
                </a:solidFill>
              </a:rPr>
              <a:t>replacement</a:t>
            </a:r>
            <a:r>
              <a:rPr lang="en-US" dirty="0"/>
              <a:t> (best with 0.9% saline IV) and immediate parenteral administration of </a:t>
            </a:r>
            <a:r>
              <a:rPr lang="en-US" dirty="0">
                <a:solidFill>
                  <a:srgbClr val="911011"/>
                </a:solidFill>
              </a:rPr>
              <a:t>hydrocortisone 100 mg (IV, IM, SC</a:t>
            </a:r>
            <a:r>
              <a:rPr lang="en-US" dirty="0"/>
              <a:t>) are potentially life-saving for the </a:t>
            </a:r>
            <a:r>
              <a:rPr lang="en-US" dirty="0" smtClean="0"/>
              <a:t>mother.</a:t>
            </a:r>
          </a:p>
          <a:p>
            <a:r>
              <a:rPr lang="en-US" dirty="0" smtClean="0">
                <a:solidFill>
                  <a:srgbClr val="911011"/>
                </a:solidFill>
              </a:rPr>
              <a:t>Fetal </a:t>
            </a:r>
            <a:r>
              <a:rPr lang="en-US" dirty="0">
                <a:solidFill>
                  <a:srgbClr val="911011"/>
                </a:solidFill>
              </a:rPr>
              <a:t>monitoring </a:t>
            </a:r>
            <a:r>
              <a:rPr lang="en-US" dirty="0"/>
              <a:t>by </a:t>
            </a:r>
            <a:r>
              <a:rPr lang="en-US" dirty="0" err="1"/>
              <a:t>cardiotocography</a:t>
            </a:r>
            <a:r>
              <a:rPr lang="en-US" dirty="0"/>
              <a:t> (CTG) and </a:t>
            </a:r>
            <a:r>
              <a:rPr lang="en-US" dirty="0" smtClean="0"/>
              <a:t>ultrasound.</a:t>
            </a:r>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Anand</a:t>
            </a:r>
            <a:r>
              <a:rPr lang="en-US" dirty="0"/>
              <a:t> G &amp; </a:t>
            </a:r>
            <a:r>
              <a:rPr lang="en-US" dirty="0" err="1"/>
              <a:t>Beuschlein</a:t>
            </a:r>
            <a:r>
              <a:rPr lang="en-US" dirty="0"/>
              <a:t> F. Management of endocrine disease: fertility, pregnancy and lactation in women with adrenal </a:t>
            </a:r>
            <a:r>
              <a:rPr lang="en-US" dirty="0" err="1"/>
              <a:t>insu</a:t>
            </a:r>
            <a:r>
              <a:rPr lang="en-US" dirty="0"/>
              <a:t> </a:t>
            </a:r>
            <a:r>
              <a:rPr lang="en-US" dirty="0" err="1"/>
              <a:t>ciency</a:t>
            </a:r>
            <a:r>
              <a:rPr lang="en-US" dirty="0"/>
              <a:t>. </a:t>
            </a:r>
            <a:r>
              <a:rPr lang="en-US" i="1" dirty="0"/>
              <a:t>European Journal of Endocrinology </a:t>
            </a:r>
            <a:r>
              <a:rPr lang="en-US" dirty="0"/>
              <a:t>2018 </a:t>
            </a:r>
            <a:r>
              <a:rPr lang="en-US" b="1" dirty="0"/>
              <a:t>178 </a:t>
            </a:r>
            <a:r>
              <a:rPr lang="en-US" dirty="0"/>
              <a:t>R45–R53 </a:t>
            </a:r>
          </a:p>
        </p:txBody>
      </p:sp>
    </p:spTree>
    <p:extLst>
      <p:ext uri="{BB962C8B-B14F-4D97-AF65-F5344CB8AC3E}">
        <p14:creationId xmlns:p14="http://schemas.microsoft.com/office/powerpoint/2010/main" val="12026121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R.2.4</a:t>
            </a:r>
            <a:r>
              <a:rPr lang="en-US" dirty="0"/>
              <a:t>. We recommend performing an </a:t>
            </a:r>
            <a:r>
              <a:rPr lang="en-US" dirty="0">
                <a:solidFill>
                  <a:srgbClr val="911011"/>
                </a:solidFill>
              </a:rPr>
              <a:t>MRI without contrast </a:t>
            </a:r>
            <a:r>
              <a:rPr lang="en-US" dirty="0"/>
              <a:t>in pregnancy in case of </a:t>
            </a:r>
            <a:r>
              <a:rPr lang="en-US" b="1" dirty="0"/>
              <a:t>symptoms of tumour progression or apoplexy</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891665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smtClean="0"/>
              <a:t>MRI </a:t>
            </a:r>
            <a:r>
              <a:rPr lang="en-US" dirty="0"/>
              <a:t>is considered safe in pregnancy and should be used in symptomatic patients with </a:t>
            </a:r>
            <a:r>
              <a:rPr lang="en-US" dirty="0">
                <a:solidFill>
                  <a:srgbClr val="911011"/>
                </a:solidFill>
              </a:rPr>
              <a:t>impairment of visual </a:t>
            </a:r>
            <a:r>
              <a:rPr lang="en-US" dirty="0" smtClean="0">
                <a:solidFill>
                  <a:srgbClr val="911011"/>
                </a:solidFill>
              </a:rPr>
              <a:t>fields </a:t>
            </a:r>
            <a:r>
              <a:rPr lang="en-US" dirty="0"/>
              <a:t>or </a:t>
            </a:r>
            <a:r>
              <a:rPr lang="en-US" dirty="0">
                <a:solidFill>
                  <a:srgbClr val="911011"/>
                </a:solidFill>
              </a:rPr>
              <a:t>visual acuity</a:t>
            </a:r>
            <a:r>
              <a:rPr lang="en-US" dirty="0"/>
              <a:t>, </a:t>
            </a:r>
            <a:r>
              <a:rPr lang="en-US" dirty="0">
                <a:solidFill>
                  <a:srgbClr val="911011"/>
                </a:solidFill>
              </a:rPr>
              <a:t>cranial nerve palsies </a:t>
            </a:r>
            <a:r>
              <a:rPr lang="en-US" dirty="0"/>
              <a:t>or </a:t>
            </a:r>
            <a:r>
              <a:rPr lang="en-US" dirty="0">
                <a:solidFill>
                  <a:srgbClr val="911011"/>
                </a:solidFill>
              </a:rPr>
              <a:t>severe headache </a:t>
            </a:r>
            <a:r>
              <a:rPr lang="en-US" dirty="0"/>
              <a:t>usually after neuro-ophthalmologic evaluation. </a:t>
            </a:r>
            <a:endParaRPr lang="en-US" dirty="0" smtClean="0"/>
          </a:p>
          <a:p>
            <a:r>
              <a:rPr lang="en-US" dirty="0" smtClean="0">
                <a:solidFill>
                  <a:srgbClr val="911011"/>
                </a:solidFill>
              </a:rPr>
              <a:t>Gadolinium</a:t>
            </a:r>
            <a:r>
              <a:rPr lang="en-US" dirty="0" smtClean="0"/>
              <a:t> </a:t>
            </a:r>
            <a:r>
              <a:rPr lang="en-US" dirty="0"/>
              <a:t>can cross the placenta and reach the foetal </a:t>
            </a:r>
            <a:r>
              <a:rPr lang="en-US" dirty="0" smtClean="0"/>
              <a:t>circulation, </a:t>
            </a:r>
            <a:r>
              <a:rPr lang="en-US" dirty="0"/>
              <a:t>its use is therefore to </a:t>
            </a:r>
            <a:r>
              <a:rPr lang="en-US" dirty="0">
                <a:solidFill>
                  <a:srgbClr val="911011"/>
                </a:solidFill>
              </a:rPr>
              <a:t>be avoided </a:t>
            </a:r>
            <a:r>
              <a:rPr lang="en-US" dirty="0"/>
              <a:t>in most cases, especially in the </a:t>
            </a:r>
            <a:r>
              <a:rPr lang="en-US" dirty="0" smtClean="0">
                <a:solidFill>
                  <a:srgbClr val="911011"/>
                </a:solidFill>
              </a:rPr>
              <a:t>first </a:t>
            </a:r>
            <a:r>
              <a:rPr lang="en-US" dirty="0">
                <a:solidFill>
                  <a:srgbClr val="911011"/>
                </a:solidFill>
              </a:rPr>
              <a:t>trimester</a:t>
            </a:r>
            <a:r>
              <a:rPr lang="en-US" dirty="0"/>
              <a:t>. </a:t>
            </a:r>
            <a:endParaRPr lang="en-US" dirty="0" smtClean="0"/>
          </a:p>
          <a:p>
            <a:r>
              <a:rPr lang="en-US" dirty="0" smtClean="0">
                <a:solidFill>
                  <a:srgbClr val="911011"/>
                </a:solidFill>
              </a:rPr>
              <a:t>Routine </a:t>
            </a:r>
            <a:r>
              <a:rPr lang="en-US" dirty="0">
                <a:solidFill>
                  <a:srgbClr val="911011"/>
                </a:solidFill>
              </a:rPr>
              <a:t>MRI follow-up </a:t>
            </a:r>
            <a:r>
              <a:rPr lang="en-US" dirty="0"/>
              <a:t>during pregnancy </a:t>
            </a:r>
            <a:r>
              <a:rPr lang="en-US" dirty="0">
                <a:solidFill>
                  <a:srgbClr val="911011"/>
                </a:solidFill>
              </a:rPr>
              <a:t>is not recommended</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fontScale="92500"/>
          </a:bodyPr>
          <a:lstStyle/>
          <a:p>
            <a:r>
              <a:rPr lang="en-US" dirty="0"/>
              <a:t>Prayer D, Malinger G, </a:t>
            </a:r>
            <a:r>
              <a:rPr lang="en-US" dirty="0" err="1"/>
              <a:t>Brugger</a:t>
            </a:r>
            <a:r>
              <a:rPr lang="en-US" dirty="0"/>
              <a:t> PC, </a:t>
            </a:r>
            <a:r>
              <a:rPr lang="en-US" dirty="0" err="1"/>
              <a:t>Cassady</a:t>
            </a:r>
            <a:r>
              <a:rPr lang="en-US" dirty="0"/>
              <a:t> C, de </a:t>
            </a:r>
            <a:r>
              <a:rPr lang="en-US" dirty="0" err="1"/>
              <a:t>Catte</a:t>
            </a:r>
            <a:r>
              <a:rPr lang="en-US" dirty="0"/>
              <a:t> L, de </a:t>
            </a:r>
            <a:r>
              <a:rPr lang="en-US" dirty="0" err="1"/>
              <a:t>Keersmaecker</a:t>
            </a:r>
            <a:r>
              <a:rPr lang="en-US" dirty="0"/>
              <a:t> B, </a:t>
            </a:r>
            <a:r>
              <a:rPr lang="en-US" dirty="0" err="1"/>
              <a:t>Fernandes</a:t>
            </a:r>
            <a:r>
              <a:rPr lang="en-US" dirty="0"/>
              <a:t> GL, </a:t>
            </a:r>
            <a:r>
              <a:rPr lang="en-US" dirty="0" err="1"/>
              <a:t>Glanc</a:t>
            </a:r>
            <a:r>
              <a:rPr lang="en-US" dirty="0"/>
              <a:t> P, </a:t>
            </a:r>
            <a:r>
              <a:rPr lang="en-US" dirty="0" err="1"/>
              <a:t>Gonçalves</a:t>
            </a:r>
            <a:r>
              <a:rPr lang="en-US" dirty="0"/>
              <a:t> LF, Gruber GM </a:t>
            </a:r>
            <a:r>
              <a:rPr lang="en-US" i="1" dirty="0"/>
              <a:t>et al</a:t>
            </a:r>
            <a:r>
              <a:rPr lang="en-US" dirty="0"/>
              <a:t>. ISUOG practice guidelines: performance of fetal magnetic resonance imaging. </a:t>
            </a:r>
            <a:r>
              <a:rPr lang="en-US" i="1" dirty="0"/>
              <a:t>Ultrasound in Obstetrics and Gynecology </a:t>
            </a:r>
            <a:r>
              <a:rPr lang="en-US" dirty="0"/>
              <a:t>2017 </a:t>
            </a:r>
            <a:r>
              <a:rPr lang="en-US" b="1" dirty="0"/>
              <a:t>49 </a:t>
            </a:r>
            <a:r>
              <a:rPr lang="en-US" dirty="0"/>
              <a:t>671–680. </a:t>
            </a:r>
          </a:p>
        </p:txBody>
      </p:sp>
    </p:spTree>
    <p:extLst>
      <p:ext uri="{BB962C8B-B14F-4D97-AF65-F5344CB8AC3E}">
        <p14:creationId xmlns:p14="http://schemas.microsoft.com/office/powerpoint/2010/main" val="1981081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R.2.5</a:t>
            </a:r>
            <a:r>
              <a:rPr lang="en-US" dirty="0"/>
              <a:t>. We recommend that </a:t>
            </a:r>
            <a:r>
              <a:rPr lang="en-US" dirty="0">
                <a:solidFill>
                  <a:srgbClr val="911011"/>
                </a:solidFill>
              </a:rPr>
              <a:t>neuro-ophthalmologic examination </a:t>
            </a:r>
            <a:r>
              <a:rPr lang="en-US" dirty="0"/>
              <a:t>in pregnancy be performed </a:t>
            </a:r>
            <a:r>
              <a:rPr lang="en-US" dirty="0" smtClean="0"/>
              <a:t>for: </a:t>
            </a:r>
          </a:p>
          <a:p>
            <a:pPr marL="631440">
              <a:buFont typeface="Wingdings" charset="2"/>
              <a:buChar char="Ø"/>
            </a:pPr>
            <a:r>
              <a:rPr lang="en-US" dirty="0" smtClean="0"/>
              <a:t>adenomas </a:t>
            </a:r>
            <a:r>
              <a:rPr lang="en-US" dirty="0"/>
              <a:t>impinging visual pathways or </a:t>
            </a:r>
            <a:endParaRPr lang="en-US" dirty="0" smtClean="0"/>
          </a:p>
          <a:p>
            <a:pPr marL="631440">
              <a:buFont typeface="Wingdings" charset="2"/>
              <a:buChar char="Ø"/>
            </a:pPr>
            <a:r>
              <a:rPr lang="en-US" dirty="0" smtClean="0"/>
              <a:t>in </a:t>
            </a:r>
            <a:r>
              <a:rPr lang="en-US" dirty="0"/>
              <a:t>case of </a:t>
            </a:r>
            <a:r>
              <a:rPr lang="en-US" b="1" dirty="0"/>
              <a:t>suspected tumour progression or pituitary apoplexy</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1225102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neuro-ophthalmologic </a:t>
            </a:r>
            <a:r>
              <a:rPr lang="en-US" dirty="0"/>
              <a:t>evaluation </a:t>
            </a:r>
            <a:r>
              <a:rPr lang="en-US" dirty="0" smtClean="0"/>
              <a:t>including: </a:t>
            </a:r>
          </a:p>
          <a:p>
            <a:pPr marL="703440">
              <a:buFont typeface="Wingdings" charset="2"/>
              <a:buChar char="Ø"/>
            </a:pPr>
            <a:r>
              <a:rPr lang="en-US" dirty="0" smtClean="0"/>
              <a:t>determination </a:t>
            </a:r>
            <a:r>
              <a:rPr lang="en-US" dirty="0"/>
              <a:t>of </a:t>
            </a:r>
            <a:r>
              <a:rPr lang="en-US" u="sng" dirty="0"/>
              <a:t>visual acuity</a:t>
            </a:r>
            <a:r>
              <a:rPr lang="en-US" dirty="0"/>
              <a:t>, </a:t>
            </a:r>
            <a:r>
              <a:rPr lang="en-US" u="sng" dirty="0"/>
              <a:t>visual </a:t>
            </a:r>
            <a:r>
              <a:rPr lang="en-US" u="sng" dirty="0" smtClean="0"/>
              <a:t>fields </a:t>
            </a:r>
          </a:p>
          <a:p>
            <a:pPr marL="703440">
              <a:buFont typeface="Wingdings" charset="2"/>
              <a:buChar char="Ø"/>
            </a:pPr>
            <a:r>
              <a:rPr lang="en-US" dirty="0" smtClean="0"/>
              <a:t>if </a:t>
            </a:r>
            <a:r>
              <a:rPr lang="en-US" dirty="0"/>
              <a:t>available, </a:t>
            </a:r>
            <a:r>
              <a:rPr lang="en-US" u="sng" dirty="0"/>
              <a:t>optical coherence tomography (OCT</a:t>
            </a:r>
            <a:r>
              <a:rPr lang="en-US" dirty="0" smtClean="0"/>
              <a:t>), </a:t>
            </a:r>
            <a:r>
              <a:rPr lang="en-US" dirty="0" err="1"/>
              <a:t>analysing</a:t>
            </a:r>
            <a:r>
              <a:rPr lang="en-US" dirty="0"/>
              <a:t> retinal nerve </a:t>
            </a:r>
            <a:r>
              <a:rPr lang="en-US" dirty="0" err="1" smtClean="0"/>
              <a:t>fibre</a:t>
            </a:r>
            <a:r>
              <a:rPr lang="en-US" dirty="0" smtClean="0"/>
              <a:t> </a:t>
            </a:r>
            <a:r>
              <a:rPr lang="en-US" dirty="0"/>
              <a:t>layer (</a:t>
            </a:r>
            <a:r>
              <a:rPr lang="en-US" u="sng" dirty="0"/>
              <a:t>RNFL</a:t>
            </a:r>
            <a:r>
              <a:rPr lang="en-US" dirty="0"/>
              <a:t>) and ganglion cell complex (</a:t>
            </a:r>
            <a:r>
              <a:rPr lang="en-US" u="sng" dirty="0"/>
              <a:t>GCC)</a:t>
            </a:r>
            <a:r>
              <a:rPr lang="en-US" dirty="0"/>
              <a:t> </a:t>
            </a:r>
          </a:p>
          <a:p>
            <a:pPr marL="144000" indent="0">
              <a:buNone/>
            </a:pPr>
            <a:r>
              <a:rPr lang="en-US" dirty="0" smtClean="0"/>
              <a:t>should </a:t>
            </a:r>
            <a:r>
              <a:rPr lang="en-US" dirty="0"/>
              <a:t>be performed in symptomatic patients, </a:t>
            </a:r>
            <a:r>
              <a:rPr lang="en-US" dirty="0">
                <a:solidFill>
                  <a:srgbClr val="911011"/>
                </a:solidFill>
              </a:rPr>
              <a:t>which will aid the decision about whether a MRI is indicated. </a:t>
            </a:r>
            <a:endParaRPr lang="en-US" dirty="0" smtClean="0">
              <a:solidFill>
                <a:srgbClr val="911011"/>
              </a:solidFill>
            </a:endParaRP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722548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endParaRPr lang="en-US" dirty="0" smtClean="0"/>
          </a:p>
          <a:p>
            <a:r>
              <a:rPr lang="en-US" dirty="0" smtClean="0"/>
              <a:t>The </a:t>
            </a:r>
            <a:r>
              <a:rPr lang="en-US" dirty="0">
                <a:solidFill>
                  <a:srgbClr val="911011"/>
                </a:solidFill>
              </a:rPr>
              <a:t>frequency of neuro-ophthalmologic evaluations </a:t>
            </a:r>
            <a:r>
              <a:rPr lang="en-US" dirty="0"/>
              <a:t>will be determined by </a:t>
            </a:r>
            <a:r>
              <a:rPr lang="en-US" b="1" dirty="0"/>
              <a:t>signs and symptoms </a:t>
            </a:r>
            <a:r>
              <a:rPr lang="en-US" dirty="0"/>
              <a:t>as well as by </a:t>
            </a:r>
            <a:r>
              <a:rPr lang="en-US" b="1" dirty="0"/>
              <a:t>results of prior examinations</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a:t> </a:t>
            </a:r>
            <a:endParaRPr lang="en-US" dirty="0">
              <a:effectLst/>
            </a:endParaRPr>
          </a:p>
        </p:txBody>
      </p:sp>
    </p:spTree>
    <p:extLst>
      <p:ext uri="{BB962C8B-B14F-4D97-AF65-F5344CB8AC3E}">
        <p14:creationId xmlns:p14="http://schemas.microsoft.com/office/powerpoint/2010/main" val="2129074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R.2.6</a:t>
            </a:r>
            <a:r>
              <a:rPr lang="en-US" dirty="0"/>
              <a:t>. We recommend </a:t>
            </a:r>
            <a:r>
              <a:rPr lang="en-US" b="1" dirty="0">
                <a:solidFill>
                  <a:srgbClr val="911011"/>
                </a:solidFill>
              </a:rPr>
              <a:t>considering surgery </a:t>
            </a:r>
            <a:r>
              <a:rPr lang="en-US" dirty="0"/>
              <a:t>in pregnant women with </a:t>
            </a:r>
            <a:r>
              <a:rPr lang="en-US" b="1" dirty="0"/>
              <a:t>deterioration of vision</a:t>
            </a:r>
            <a:r>
              <a:rPr lang="en-US" dirty="0"/>
              <a:t>, </a:t>
            </a:r>
            <a:r>
              <a:rPr lang="en-US" b="1" dirty="0" err="1"/>
              <a:t>ophthalmoplegia</a:t>
            </a:r>
            <a:r>
              <a:rPr lang="en-US" dirty="0"/>
              <a:t> or </a:t>
            </a:r>
            <a:r>
              <a:rPr lang="en-US" b="1" dirty="0"/>
              <a:t>severe headache </a:t>
            </a:r>
            <a:r>
              <a:rPr lang="en-US" dirty="0"/>
              <a:t>attributable to tumour enlargement if medical tumour treatment is unfeasible or </a:t>
            </a:r>
            <a:r>
              <a:rPr lang="en-US" dirty="0" smtClean="0"/>
              <a:t>ineffective </a:t>
            </a:r>
            <a:r>
              <a:rPr lang="en-US" dirty="0"/>
              <a:t>(⊕⊕◯◯)</a:t>
            </a:r>
            <a:r>
              <a:rPr lang="en-US" i="1" dirty="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251996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lnSpcReduction="20000"/>
          </a:bodyPr>
          <a:lstStyle/>
          <a:p>
            <a:r>
              <a:rPr lang="en-US" dirty="0" smtClean="0"/>
              <a:t>In </a:t>
            </a:r>
            <a:r>
              <a:rPr lang="en-US" dirty="0"/>
              <a:t>situations with </a:t>
            </a:r>
            <a:r>
              <a:rPr lang="en-US" dirty="0" err="1">
                <a:solidFill>
                  <a:srgbClr val="911011"/>
                </a:solidFill>
              </a:rPr>
              <a:t>chiasmal</a:t>
            </a:r>
            <a:r>
              <a:rPr lang="en-US" dirty="0">
                <a:solidFill>
                  <a:srgbClr val="911011"/>
                </a:solidFill>
              </a:rPr>
              <a:t> compression </a:t>
            </a:r>
            <a:r>
              <a:rPr lang="en-US" dirty="0"/>
              <a:t>and </a:t>
            </a:r>
            <a:r>
              <a:rPr lang="en-US" dirty="0">
                <a:solidFill>
                  <a:srgbClr val="911011"/>
                </a:solidFill>
              </a:rPr>
              <a:t>severe loss of vision </a:t>
            </a:r>
            <a:r>
              <a:rPr lang="en-US" dirty="0"/>
              <a:t>(impairment of </a:t>
            </a:r>
            <a:r>
              <a:rPr lang="en-US" b="1" u="sng" dirty="0"/>
              <a:t>visual acuity </a:t>
            </a:r>
            <a:r>
              <a:rPr lang="en-US" dirty="0"/>
              <a:t>or </a:t>
            </a:r>
            <a:r>
              <a:rPr lang="en-US" b="1" u="sng" dirty="0"/>
              <a:t>OCT</a:t>
            </a:r>
            <a:r>
              <a:rPr lang="en-US" dirty="0"/>
              <a:t> or </a:t>
            </a:r>
            <a:r>
              <a:rPr lang="en-US" b="1" u="sng" dirty="0"/>
              <a:t>severe visual </a:t>
            </a:r>
            <a:r>
              <a:rPr lang="en-US" b="1" u="sng" dirty="0" smtClean="0"/>
              <a:t>field </a:t>
            </a:r>
            <a:r>
              <a:rPr lang="en-US" dirty="0"/>
              <a:t>impairment) surgical decompression should be considered </a:t>
            </a:r>
            <a:r>
              <a:rPr lang="en-US" b="1" dirty="0"/>
              <a:t>even if there is no detectable radiological enlargement </a:t>
            </a:r>
            <a:r>
              <a:rPr lang="en-US" dirty="0"/>
              <a:t>of the </a:t>
            </a:r>
            <a:r>
              <a:rPr lang="en-US" dirty="0" smtClean="0"/>
              <a:t>tumour.</a:t>
            </a:r>
          </a:p>
          <a:p>
            <a:endParaRPr lang="en-US" dirty="0"/>
          </a:p>
          <a:p>
            <a:r>
              <a:rPr lang="en-US" dirty="0" smtClean="0"/>
              <a:t>Surgery </a:t>
            </a:r>
            <a:r>
              <a:rPr lang="en-US" dirty="0"/>
              <a:t>provided </a:t>
            </a:r>
            <a:r>
              <a:rPr lang="en-US" u="sng" dirty="0"/>
              <a:t>symptom relief in 89.3% </a:t>
            </a:r>
            <a:r>
              <a:rPr lang="en-US" dirty="0"/>
              <a:t>(95% CI: 71.8–97.7</a:t>
            </a:r>
            <a:r>
              <a:rPr lang="en-US" dirty="0" smtClean="0"/>
              <a:t>%).</a:t>
            </a:r>
          </a:p>
          <a:p>
            <a:endParaRPr lang="en-US" dirty="0" smtClean="0"/>
          </a:p>
          <a:p>
            <a:r>
              <a:rPr lang="en-US" dirty="0" smtClean="0"/>
              <a:t>In </a:t>
            </a:r>
            <a:r>
              <a:rPr lang="en-US" dirty="0"/>
              <a:t>case of </a:t>
            </a:r>
            <a:r>
              <a:rPr lang="en-US" dirty="0">
                <a:solidFill>
                  <a:srgbClr val="911011"/>
                </a:solidFill>
              </a:rPr>
              <a:t>other cranial nerve palsies </a:t>
            </a:r>
            <a:r>
              <a:rPr lang="en-US" dirty="0"/>
              <a:t>or </a:t>
            </a:r>
            <a:r>
              <a:rPr lang="en-US" dirty="0">
                <a:solidFill>
                  <a:srgbClr val="911011"/>
                </a:solidFill>
              </a:rPr>
              <a:t>headache</a:t>
            </a:r>
            <a:r>
              <a:rPr lang="en-US" dirty="0"/>
              <a:t> occurrence, particularly related to apoplexy, </a:t>
            </a:r>
            <a:r>
              <a:rPr lang="en-US" b="1" u="sng" dirty="0"/>
              <a:t>surgical resection should be individually discussed</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err="1"/>
              <a:t>Graillon</a:t>
            </a:r>
            <a:r>
              <a:rPr lang="en-US" dirty="0"/>
              <a:t> T, </a:t>
            </a:r>
            <a:r>
              <a:rPr lang="en-US" dirty="0" err="1"/>
              <a:t>Cuny</a:t>
            </a:r>
            <a:r>
              <a:rPr lang="en-US" dirty="0"/>
              <a:t> T, Castinetti F, </a:t>
            </a:r>
            <a:r>
              <a:rPr lang="en-US" dirty="0" err="1"/>
              <a:t>Courbière</a:t>
            </a:r>
            <a:r>
              <a:rPr lang="en-US" dirty="0"/>
              <a:t> B, Cousin M, </a:t>
            </a:r>
            <a:r>
              <a:rPr lang="en-US" dirty="0" err="1"/>
              <a:t>Albarel</a:t>
            </a:r>
            <a:r>
              <a:rPr lang="en-US" dirty="0"/>
              <a:t> F, </a:t>
            </a:r>
            <a:r>
              <a:rPr lang="en-US" dirty="0" err="1"/>
              <a:t>Morange</a:t>
            </a:r>
            <a:r>
              <a:rPr lang="en-US" dirty="0"/>
              <a:t> I, </a:t>
            </a:r>
            <a:r>
              <a:rPr lang="en-US" dirty="0" err="1"/>
              <a:t>Bruder</a:t>
            </a:r>
            <a:r>
              <a:rPr lang="en-US" dirty="0"/>
              <a:t> N, Brue T &amp; </a:t>
            </a:r>
            <a:r>
              <a:rPr lang="en-US" dirty="0" err="1"/>
              <a:t>Dufour</a:t>
            </a:r>
            <a:r>
              <a:rPr lang="en-US" dirty="0"/>
              <a:t> H. Surgical indications for pituitary tumors during pregnancy: a literature review. </a:t>
            </a:r>
            <a:r>
              <a:rPr lang="en-US" i="1" dirty="0"/>
              <a:t>Pituitary </a:t>
            </a:r>
            <a:r>
              <a:rPr lang="en-US" dirty="0"/>
              <a:t>2020 </a:t>
            </a:r>
            <a:r>
              <a:rPr lang="en-US" b="1" dirty="0"/>
              <a:t>23 </a:t>
            </a:r>
            <a:r>
              <a:rPr lang="en-US" dirty="0"/>
              <a:t>189–199 </a:t>
            </a:r>
          </a:p>
        </p:txBody>
      </p:sp>
    </p:spTree>
    <p:extLst>
      <p:ext uri="{BB962C8B-B14F-4D97-AF65-F5344CB8AC3E}">
        <p14:creationId xmlns:p14="http://schemas.microsoft.com/office/powerpoint/2010/main" val="6067191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pituitary surgery during pregnancy</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lnSpcReduction="10000"/>
          </a:bodyPr>
          <a:lstStyle/>
          <a:p>
            <a:r>
              <a:rPr lang="en-US" dirty="0" smtClean="0"/>
              <a:t>Pituitary </a:t>
            </a:r>
            <a:r>
              <a:rPr lang="en-US" dirty="0"/>
              <a:t>surgery was performed </a:t>
            </a:r>
            <a:r>
              <a:rPr lang="en-US" b="1" dirty="0">
                <a:solidFill>
                  <a:srgbClr val="911011"/>
                </a:solidFill>
              </a:rPr>
              <a:t>in 33 cases </a:t>
            </a:r>
            <a:r>
              <a:rPr lang="en-US" dirty="0"/>
              <a:t>during pregnancy. The vast majority of patients had </a:t>
            </a:r>
            <a:r>
              <a:rPr lang="en-US" b="1" dirty="0"/>
              <a:t>hormone secreting </a:t>
            </a:r>
            <a:r>
              <a:rPr lang="en-US" b="1" dirty="0" err="1" smtClean="0"/>
              <a:t>macroadenomas</a:t>
            </a:r>
            <a:r>
              <a:rPr lang="en-US" b="1" dirty="0" smtClean="0"/>
              <a:t>.</a:t>
            </a:r>
            <a:r>
              <a:rPr lang="en-US" dirty="0" smtClean="0"/>
              <a:t> </a:t>
            </a:r>
          </a:p>
          <a:p>
            <a:endParaRPr lang="en-US" dirty="0" smtClean="0"/>
          </a:p>
          <a:p>
            <a:r>
              <a:rPr lang="en-US" dirty="0" smtClean="0"/>
              <a:t>Surgery </a:t>
            </a:r>
            <a:r>
              <a:rPr lang="en-US" dirty="0"/>
              <a:t>was performed during the </a:t>
            </a:r>
            <a:r>
              <a:rPr lang="en-US" dirty="0" smtClean="0"/>
              <a:t>first </a:t>
            </a:r>
            <a:r>
              <a:rPr lang="en-US" dirty="0"/>
              <a:t>(</a:t>
            </a:r>
            <a:r>
              <a:rPr lang="en-US" i="1" dirty="0"/>
              <a:t>n</a:t>
            </a:r>
            <a:r>
              <a:rPr lang="en-US" dirty="0"/>
              <a:t>= 2), second (</a:t>
            </a:r>
            <a:r>
              <a:rPr lang="en-US" i="1" dirty="0"/>
              <a:t>n </a:t>
            </a:r>
            <a:r>
              <a:rPr lang="en-US" dirty="0"/>
              <a:t>= 24) and third (</a:t>
            </a:r>
            <a:r>
              <a:rPr lang="en-US" i="1" dirty="0"/>
              <a:t>n </a:t>
            </a:r>
            <a:r>
              <a:rPr lang="en-US" dirty="0"/>
              <a:t>= 7) trimester. </a:t>
            </a:r>
            <a:endParaRPr lang="en-US" dirty="0" smtClean="0"/>
          </a:p>
          <a:p>
            <a:endParaRPr lang="en-US" dirty="0" smtClean="0"/>
          </a:p>
          <a:p>
            <a:r>
              <a:rPr lang="en-US" dirty="0" smtClean="0"/>
              <a:t>The </a:t>
            </a:r>
            <a:r>
              <a:rPr lang="en-US" dirty="0"/>
              <a:t>indications for surgery mainly included </a:t>
            </a:r>
            <a:r>
              <a:rPr lang="en-US" b="1" dirty="0"/>
              <a:t>active Cushing disease</a:t>
            </a:r>
            <a:r>
              <a:rPr lang="en-US" dirty="0"/>
              <a:t>, </a:t>
            </a:r>
            <a:r>
              <a:rPr lang="en-US" b="1" dirty="0"/>
              <a:t>visual deterioration </a:t>
            </a:r>
            <a:r>
              <a:rPr lang="en-US" dirty="0"/>
              <a:t>related to tumour growth or </a:t>
            </a:r>
            <a:r>
              <a:rPr lang="en-US" b="1" dirty="0"/>
              <a:t>apoplexy.</a:t>
            </a:r>
            <a:r>
              <a:rPr lang="en-US" dirty="0"/>
              <a:t> </a:t>
            </a:r>
            <a:endParaRPr lang="en-US" dirty="0" smtClean="0"/>
          </a:p>
        </p:txBody>
      </p:sp>
      <p:sp>
        <p:nvSpPr>
          <p:cNvPr id="5" name="Text Placeholder 4"/>
          <p:cNvSpPr>
            <a:spLocks noGrp="1"/>
          </p:cNvSpPr>
          <p:nvPr>
            <p:ph type="body" sz="quarter" idx="3"/>
          </p:nvPr>
        </p:nvSpPr>
        <p:spPr>
          <a:xfrm>
            <a:off x="1097280" y="5527165"/>
            <a:ext cx="10058400" cy="736282"/>
          </a:xfrm>
        </p:spPr>
        <p:txBody>
          <a:bodyPr>
            <a:normAutofit/>
          </a:bodyPr>
          <a:lstStyle/>
          <a:p>
            <a:r>
              <a:rPr lang="en-US" dirty="0"/>
              <a:t>Luger A, </a:t>
            </a:r>
            <a:r>
              <a:rPr lang="en-US" dirty="0" smtClean="0"/>
              <a:t>et al. </a:t>
            </a:r>
            <a:r>
              <a:rPr lang="en-US" dirty="0"/>
              <a:t>ESE Clinical Practice Guideline on functioning and nonfunctioning pituitary adenomas in pregnancy. </a:t>
            </a:r>
            <a:r>
              <a:rPr lang="en-US" dirty="0" err="1"/>
              <a:t>Eur</a:t>
            </a:r>
            <a:r>
              <a:rPr lang="en-US" dirty="0"/>
              <a:t> J </a:t>
            </a:r>
            <a:r>
              <a:rPr lang="en-US" dirty="0" err="1"/>
              <a:t>Endocrinol</a:t>
            </a:r>
            <a:r>
              <a:rPr lang="en-US" dirty="0"/>
              <a:t>. 2021 Aug 23;185(3):G1-G33. </a:t>
            </a:r>
          </a:p>
        </p:txBody>
      </p:sp>
    </p:spTree>
    <p:extLst>
      <p:ext uri="{BB962C8B-B14F-4D97-AF65-F5344CB8AC3E}">
        <p14:creationId xmlns:p14="http://schemas.microsoft.com/office/powerpoint/2010/main" val="2188558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pituitary surgery during pregnancy</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Surgery </a:t>
            </a:r>
            <a:r>
              <a:rPr lang="en-US" dirty="0"/>
              <a:t>provided symptom relief in 25 cases out of </a:t>
            </a:r>
            <a:r>
              <a:rPr lang="en-US" b="1" dirty="0">
                <a:solidFill>
                  <a:srgbClr val="911011"/>
                </a:solidFill>
              </a:rPr>
              <a:t>28 in whom </a:t>
            </a:r>
            <a:r>
              <a:rPr lang="en-US" b="1" dirty="0" smtClean="0">
                <a:solidFill>
                  <a:srgbClr val="911011"/>
                </a:solidFill>
              </a:rPr>
              <a:t>effectiveness </a:t>
            </a:r>
            <a:r>
              <a:rPr lang="en-US" b="1" dirty="0">
                <a:solidFill>
                  <a:srgbClr val="911011"/>
                </a:solidFill>
              </a:rPr>
              <a:t>was reported </a:t>
            </a:r>
            <a:r>
              <a:rPr lang="en-US" dirty="0"/>
              <a:t>(89.3%, 95% CI: 71.8– 97.7%). </a:t>
            </a:r>
            <a:endParaRPr lang="en-US" dirty="0" smtClean="0"/>
          </a:p>
          <a:p>
            <a:endParaRPr lang="en-US" dirty="0" smtClean="0"/>
          </a:p>
          <a:p>
            <a:r>
              <a:rPr lang="en-US" dirty="0" smtClean="0"/>
              <a:t>In </a:t>
            </a:r>
            <a:r>
              <a:rPr lang="en-US" dirty="0"/>
              <a:t>total, </a:t>
            </a:r>
            <a:r>
              <a:rPr lang="en-US" b="1" dirty="0">
                <a:solidFill>
                  <a:srgbClr val="911011"/>
                </a:solidFill>
              </a:rPr>
              <a:t>nine women experienced surgery-related adverse events </a:t>
            </a:r>
            <a:r>
              <a:rPr lang="en-US" dirty="0"/>
              <a:t>(diabetes insipidus, SIADH, cerebrospinal </a:t>
            </a:r>
            <a:r>
              <a:rPr lang="en-US" dirty="0" smtClean="0"/>
              <a:t>fluid </a:t>
            </a:r>
            <a:r>
              <a:rPr lang="en-US" dirty="0"/>
              <a:t>leakage). This high percentage of adverse events might be related to the special indication for pituitary surgery in pregnancy being restricted to emergency situations. </a:t>
            </a:r>
            <a:endParaRPr lang="en-US" dirty="0" smtClean="0"/>
          </a:p>
        </p:txBody>
      </p:sp>
      <p:sp>
        <p:nvSpPr>
          <p:cNvPr id="5" name="Text Placeholder 4"/>
          <p:cNvSpPr>
            <a:spLocks noGrp="1"/>
          </p:cNvSpPr>
          <p:nvPr>
            <p:ph type="body" sz="quarter" idx="3"/>
          </p:nvPr>
        </p:nvSpPr>
        <p:spPr>
          <a:xfrm>
            <a:off x="1097280" y="5527165"/>
            <a:ext cx="10058400" cy="736282"/>
          </a:xfrm>
        </p:spPr>
        <p:txBody>
          <a:bodyPr/>
          <a:lstStyle/>
          <a:p>
            <a:r>
              <a:rPr lang="en-US" dirty="0"/>
              <a:t>Luger A, et al. ESE Clinical Practice Guideline on functioning and nonfunctioning pituitary adenomas in pregnancy. </a:t>
            </a:r>
            <a:r>
              <a:rPr lang="en-US" dirty="0" err="1"/>
              <a:t>Eur</a:t>
            </a:r>
            <a:r>
              <a:rPr lang="en-US" dirty="0"/>
              <a:t> J </a:t>
            </a:r>
            <a:r>
              <a:rPr lang="en-US" dirty="0" err="1"/>
              <a:t>Endocrinol</a:t>
            </a:r>
            <a:r>
              <a:rPr lang="en-US" dirty="0"/>
              <a:t>. 2021 Aug 23;185(3):G1-G33. </a:t>
            </a:r>
          </a:p>
        </p:txBody>
      </p:sp>
    </p:spTree>
    <p:extLst>
      <p:ext uri="{BB962C8B-B14F-4D97-AF65-F5344CB8AC3E}">
        <p14:creationId xmlns:p14="http://schemas.microsoft.com/office/powerpoint/2010/main" val="1259612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55141" y="0"/>
            <a:ext cx="8619504" cy="5318234"/>
          </a:xfrm>
        </p:spPr>
      </p:pic>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Baines KJ, Renaud SJ. Transcription Factors That Regulate Trophoblast Development and Function. </a:t>
            </a:r>
            <a:r>
              <a:rPr lang="en-US" dirty="0" err="1"/>
              <a:t>Prog</a:t>
            </a:r>
            <a:r>
              <a:rPr lang="en-US" dirty="0"/>
              <a:t> </a:t>
            </a:r>
            <a:r>
              <a:rPr lang="en-US" dirty="0" err="1"/>
              <a:t>Mol</a:t>
            </a:r>
            <a:r>
              <a:rPr lang="en-US" dirty="0"/>
              <a:t> </a:t>
            </a:r>
            <a:r>
              <a:rPr lang="en-US" dirty="0" err="1"/>
              <a:t>Biol</a:t>
            </a:r>
            <a:r>
              <a:rPr lang="en-US" dirty="0"/>
              <a:t> </a:t>
            </a:r>
            <a:r>
              <a:rPr lang="en-US" dirty="0" err="1"/>
              <a:t>Transl</a:t>
            </a:r>
            <a:r>
              <a:rPr lang="en-US" dirty="0"/>
              <a:t> Sci. 2017;145:39-88. doi: 10.1016/bs.pmbts.2016.12.003. </a:t>
            </a:r>
            <a:r>
              <a:rPr lang="en-US" dirty="0" err="1"/>
              <a:t>Epub</a:t>
            </a:r>
            <a:r>
              <a:rPr lang="en-US" dirty="0"/>
              <a:t> 2017 Jan 16. PMID: 28110754.</a:t>
            </a:r>
          </a:p>
        </p:txBody>
      </p:sp>
    </p:spTree>
    <p:extLst>
      <p:ext uri="{BB962C8B-B14F-4D97-AF65-F5344CB8AC3E}">
        <p14:creationId xmlns:p14="http://schemas.microsoft.com/office/powerpoint/2010/main" val="7800802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pituitary surgery during pregnancy</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In </a:t>
            </a:r>
            <a:r>
              <a:rPr lang="en-US" dirty="0"/>
              <a:t>total, </a:t>
            </a:r>
            <a:r>
              <a:rPr lang="en-US" b="1" dirty="0">
                <a:solidFill>
                  <a:srgbClr val="911011"/>
                </a:solidFill>
              </a:rPr>
              <a:t>nine infants showed adverse outcomes </a:t>
            </a:r>
            <a:r>
              <a:rPr lang="en-US" dirty="0"/>
              <a:t>in the course of pregnancy (28.1%; 95% CI: 13.7–46.7</a:t>
            </a:r>
            <a:r>
              <a:rPr lang="en-US" dirty="0" smtClean="0"/>
              <a:t>%):</a:t>
            </a:r>
          </a:p>
          <a:p>
            <a:pPr marL="415440">
              <a:buFont typeface="Wingdings" charset="2"/>
              <a:buChar char="Ø"/>
            </a:pPr>
            <a:r>
              <a:rPr lang="en-US" dirty="0" smtClean="0"/>
              <a:t>one </a:t>
            </a:r>
            <a:r>
              <a:rPr lang="en-US" dirty="0"/>
              <a:t>miscarriage soon after surgery during the second trimester. </a:t>
            </a:r>
            <a:endParaRPr lang="en-US" dirty="0" smtClean="0"/>
          </a:p>
          <a:p>
            <a:pPr marL="415440">
              <a:buFont typeface="Wingdings" charset="2"/>
              <a:buChar char="Ø"/>
            </a:pPr>
            <a:r>
              <a:rPr lang="en-US" dirty="0" smtClean="0"/>
              <a:t>one </a:t>
            </a:r>
            <a:r>
              <a:rPr lang="en-US" dirty="0"/>
              <a:t>intrauterine </a:t>
            </a:r>
            <a:r>
              <a:rPr lang="en-US" dirty="0" smtClean="0"/>
              <a:t>death</a:t>
            </a:r>
          </a:p>
          <a:p>
            <a:pPr marL="415440">
              <a:buFont typeface="Wingdings" charset="2"/>
              <a:buChar char="Ø"/>
            </a:pPr>
            <a:r>
              <a:rPr lang="en-US" dirty="0" smtClean="0"/>
              <a:t>two </a:t>
            </a:r>
            <a:r>
              <a:rPr lang="en-US" dirty="0"/>
              <a:t>cases of neonatal </a:t>
            </a:r>
            <a:r>
              <a:rPr lang="en-US" dirty="0" smtClean="0"/>
              <a:t>death.</a:t>
            </a:r>
          </a:p>
          <a:p>
            <a:r>
              <a:rPr lang="en-US" dirty="0" smtClean="0"/>
              <a:t>Most </a:t>
            </a:r>
            <a:r>
              <a:rPr lang="en-US" dirty="0"/>
              <a:t>adverse outcomes for infants occurred </a:t>
            </a:r>
            <a:r>
              <a:rPr lang="en-US" b="1" dirty="0"/>
              <a:t>in mothers with Cushing’s disease</a:t>
            </a:r>
            <a:r>
              <a:rPr lang="en-US" dirty="0"/>
              <a:t> (eight out of nine infants with adverse events</a:t>
            </a:r>
            <a:r>
              <a:rPr lang="en-US" dirty="0" smtClean="0"/>
              <a:t>).</a:t>
            </a:r>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a:t>Luger A, et al. ESE Clinical Practice Guideline on functioning and nonfunctioning pituitary adenomas in pregnancy. </a:t>
            </a:r>
            <a:r>
              <a:rPr lang="en-US" dirty="0" err="1"/>
              <a:t>Eur</a:t>
            </a:r>
            <a:r>
              <a:rPr lang="en-US" dirty="0"/>
              <a:t> J </a:t>
            </a:r>
            <a:r>
              <a:rPr lang="en-US" dirty="0" err="1"/>
              <a:t>Endocrinol</a:t>
            </a:r>
            <a:r>
              <a:rPr lang="en-US" dirty="0"/>
              <a:t>. 2021 Aug 23;185(3):G1-G33. </a:t>
            </a:r>
          </a:p>
        </p:txBody>
      </p:sp>
    </p:spTree>
    <p:extLst>
      <p:ext uri="{BB962C8B-B14F-4D97-AF65-F5344CB8AC3E}">
        <p14:creationId xmlns:p14="http://schemas.microsoft.com/office/powerpoint/2010/main" val="18675698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R.2.7. </a:t>
            </a:r>
            <a:r>
              <a:rPr lang="en-US" dirty="0"/>
              <a:t>If surgery is indicated, we suggest to perform </a:t>
            </a:r>
            <a:r>
              <a:rPr lang="en-US" b="1" dirty="0" err="1">
                <a:solidFill>
                  <a:srgbClr val="911011"/>
                </a:solidFill>
              </a:rPr>
              <a:t>transsphenoidal</a:t>
            </a:r>
            <a:r>
              <a:rPr lang="en-US" b="1" dirty="0">
                <a:solidFill>
                  <a:srgbClr val="911011"/>
                </a:solidFill>
              </a:rPr>
              <a:t> surgery </a:t>
            </a:r>
            <a:r>
              <a:rPr lang="en-US" dirty="0"/>
              <a:t>in the </a:t>
            </a:r>
            <a:r>
              <a:rPr lang="en-US" b="1" dirty="0">
                <a:solidFill>
                  <a:srgbClr val="911011"/>
                </a:solidFill>
              </a:rPr>
              <a:t>second trimester </a:t>
            </a:r>
            <a:r>
              <a:rPr lang="en-US" dirty="0"/>
              <a:t>if the clinical course allows this (⊕⊕◯◯)</a:t>
            </a:r>
            <a:r>
              <a:rPr lang="en-US" i="1" dirty="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90509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a:bodyPr>
          <a:lstStyle/>
          <a:p>
            <a:r>
              <a:rPr lang="en-US" dirty="0" smtClean="0"/>
              <a:t>Surgical </a:t>
            </a:r>
            <a:r>
              <a:rPr lang="en-US" dirty="0"/>
              <a:t>indications for pituitary </a:t>
            </a:r>
            <a:r>
              <a:rPr lang="en-US" dirty="0" err="1"/>
              <a:t>tumours</a:t>
            </a:r>
            <a:r>
              <a:rPr lang="en-US" dirty="0"/>
              <a:t> are </a:t>
            </a:r>
            <a:r>
              <a:rPr lang="en-US" b="1" dirty="0"/>
              <a:t>rare</a:t>
            </a:r>
            <a:r>
              <a:rPr lang="en-US" dirty="0"/>
              <a:t> during pregnancy and surgery should </a:t>
            </a:r>
            <a:r>
              <a:rPr lang="en-US" b="1" dirty="0"/>
              <a:t>generally be avoided</a:t>
            </a:r>
            <a:r>
              <a:rPr lang="en-US" dirty="0"/>
              <a:t>. </a:t>
            </a:r>
            <a:endParaRPr lang="en-US" dirty="0" smtClean="0"/>
          </a:p>
          <a:p>
            <a:r>
              <a:rPr lang="en-US" dirty="0" smtClean="0"/>
              <a:t>In </a:t>
            </a:r>
            <a:r>
              <a:rPr lang="en-US" dirty="0"/>
              <a:t>cases of </a:t>
            </a:r>
            <a:r>
              <a:rPr lang="en-US" b="1" dirty="0"/>
              <a:t>symptomatic tumour enlargement </a:t>
            </a:r>
            <a:r>
              <a:rPr lang="en-US" dirty="0"/>
              <a:t>during pregnancy, medical treatment with </a:t>
            </a:r>
            <a:r>
              <a:rPr lang="en-US" b="1" dirty="0">
                <a:solidFill>
                  <a:srgbClr val="911011"/>
                </a:solidFill>
              </a:rPr>
              <a:t>dopamine agonists </a:t>
            </a:r>
            <a:r>
              <a:rPr lang="en-US" dirty="0"/>
              <a:t>or </a:t>
            </a:r>
            <a:r>
              <a:rPr lang="en-US" b="1" dirty="0">
                <a:solidFill>
                  <a:srgbClr val="911011"/>
                </a:solidFill>
              </a:rPr>
              <a:t>somatostatin analogues </a:t>
            </a:r>
            <a:r>
              <a:rPr lang="en-US" dirty="0"/>
              <a:t>may be attempted before undertaking </a:t>
            </a:r>
            <a:r>
              <a:rPr lang="en-US" dirty="0" err="1"/>
              <a:t>transsphenoidal</a:t>
            </a:r>
            <a:r>
              <a:rPr lang="en-US" dirty="0"/>
              <a:t> surgery. </a:t>
            </a:r>
            <a:endParaRPr lang="en-US" dirty="0" smtClean="0"/>
          </a:p>
          <a:p>
            <a:r>
              <a:rPr lang="en-US" b="1" dirty="0" smtClean="0">
                <a:solidFill>
                  <a:srgbClr val="911011"/>
                </a:solidFill>
              </a:rPr>
              <a:t>Severe </a:t>
            </a:r>
            <a:r>
              <a:rPr lang="en-US" b="1" dirty="0">
                <a:solidFill>
                  <a:srgbClr val="911011"/>
                </a:solidFill>
              </a:rPr>
              <a:t>visual disturbance </a:t>
            </a:r>
            <a:r>
              <a:rPr lang="en-US" dirty="0"/>
              <a:t>related to pituitary apoplexy or tumour growth, and </a:t>
            </a:r>
            <a:r>
              <a:rPr lang="en-US" b="1" dirty="0">
                <a:solidFill>
                  <a:srgbClr val="911011"/>
                </a:solidFill>
              </a:rPr>
              <a:t>uncontrolled Cushing’s disease </a:t>
            </a:r>
            <a:r>
              <a:rPr lang="en-US" dirty="0"/>
              <a:t>are the </a:t>
            </a:r>
            <a:r>
              <a:rPr lang="en-US" b="1" dirty="0"/>
              <a:t>main surgical indications </a:t>
            </a:r>
            <a:r>
              <a:rPr lang="en-US" dirty="0"/>
              <a:t>during pregnancy.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2395034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The </a:t>
            </a:r>
            <a:r>
              <a:rPr lang="en-US" dirty="0" smtClean="0">
                <a:solidFill>
                  <a:srgbClr val="911011"/>
                </a:solidFill>
              </a:rPr>
              <a:t>first </a:t>
            </a:r>
            <a:r>
              <a:rPr lang="en-US" dirty="0">
                <a:solidFill>
                  <a:srgbClr val="911011"/>
                </a:solidFill>
              </a:rPr>
              <a:t>trimester </a:t>
            </a:r>
            <a:r>
              <a:rPr lang="en-US" dirty="0"/>
              <a:t>should </a:t>
            </a:r>
            <a:r>
              <a:rPr lang="en-US" dirty="0">
                <a:solidFill>
                  <a:srgbClr val="911011"/>
                </a:solidFill>
              </a:rPr>
              <a:t>be avoided </a:t>
            </a:r>
            <a:r>
              <a:rPr lang="en-US" dirty="0"/>
              <a:t>if </a:t>
            </a:r>
            <a:r>
              <a:rPr lang="en-US" dirty="0" smtClean="0"/>
              <a:t>possible.</a:t>
            </a:r>
          </a:p>
          <a:p>
            <a:r>
              <a:rPr lang="en-US" dirty="0" smtClean="0"/>
              <a:t>In </a:t>
            </a:r>
            <a:r>
              <a:rPr lang="en-US" dirty="0"/>
              <a:t>the </a:t>
            </a:r>
            <a:r>
              <a:rPr lang="en-US" dirty="0">
                <a:solidFill>
                  <a:srgbClr val="911011"/>
                </a:solidFill>
              </a:rPr>
              <a:t>third trimester</a:t>
            </a:r>
            <a:r>
              <a:rPr lang="en-US" dirty="0"/>
              <a:t>, </a:t>
            </a:r>
            <a:r>
              <a:rPr lang="en-US" dirty="0" smtClean="0"/>
              <a:t>preterm </a:t>
            </a:r>
            <a:r>
              <a:rPr lang="en-US" dirty="0"/>
              <a:t>delivery before non-obstetrical surgery should be considered. </a:t>
            </a:r>
            <a:endParaRPr lang="en-US" dirty="0" smtClean="0"/>
          </a:p>
          <a:p>
            <a:r>
              <a:rPr lang="en-US" b="1" dirty="0" smtClean="0">
                <a:solidFill>
                  <a:srgbClr val="911011"/>
                </a:solidFill>
              </a:rPr>
              <a:t>Emergency </a:t>
            </a:r>
            <a:r>
              <a:rPr lang="en-US" b="1" dirty="0">
                <a:solidFill>
                  <a:srgbClr val="911011"/>
                </a:solidFill>
              </a:rPr>
              <a:t>operations </a:t>
            </a:r>
            <a:r>
              <a:rPr lang="en-US" dirty="0"/>
              <a:t>(e.g. </a:t>
            </a:r>
            <a:r>
              <a:rPr lang="en-US" b="1" dirty="0"/>
              <a:t>severe loss of vision </a:t>
            </a:r>
            <a:r>
              <a:rPr lang="en-US" dirty="0"/>
              <a:t>or </a:t>
            </a:r>
            <a:r>
              <a:rPr lang="en-US" b="1" dirty="0" err="1"/>
              <a:t>ophthalmoplegia</a:t>
            </a:r>
            <a:r>
              <a:rPr lang="en-US" dirty="0"/>
              <a:t>) must be considered and performed </a:t>
            </a:r>
            <a:r>
              <a:rPr lang="en-US" u="sng" dirty="0"/>
              <a:t>at any time </a:t>
            </a:r>
            <a:r>
              <a:rPr lang="en-US" dirty="0"/>
              <a:t>during pregnancy preferably in expert pituitary </a:t>
            </a:r>
            <a:r>
              <a:rPr lang="en-US" dirty="0" smtClean="0"/>
              <a:t>centres.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a:t> </a:t>
            </a:r>
            <a:r>
              <a:rPr lang="en-US" dirty="0" err="1"/>
              <a:t>Heesen</a:t>
            </a:r>
            <a:r>
              <a:rPr lang="en-US" dirty="0"/>
              <a:t> M &amp; </a:t>
            </a:r>
            <a:r>
              <a:rPr lang="en-US" dirty="0" err="1"/>
              <a:t>Klimek</a:t>
            </a:r>
            <a:r>
              <a:rPr lang="en-US" dirty="0"/>
              <a:t> M. </a:t>
            </a:r>
            <a:r>
              <a:rPr lang="en-US" dirty="0" err="1"/>
              <a:t>Nonobstetric</a:t>
            </a:r>
            <a:r>
              <a:rPr lang="en-US" dirty="0"/>
              <a:t> anesthesia during pregnancy. </a:t>
            </a:r>
            <a:r>
              <a:rPr lang="en-US" i="1" dirty="0"/>
              <a:t>Current Opinion in </a:t>
            </a:r>
            <a:r>
              <a:rPr lang="en-US" i="1" dirty="0" err="1"/>
              <a:t>Anaesthesiology</a:t>
            </a:r>
            <a:r>
              <a:rPr lang="en-US" i="1" dirty="0"/>
              <a:t> </a:t>
            </a:r>
            <a:r>
              <a:rPr lang="en-US" dirty="0"/>
              <a:t>2016 </a:t>
            </a:r>
            <a:r>
              <a:rPr lang="en-US" b="1" dirty="0"/>
              <a:t>29 </a:t>
            </a:r>
            <a:r>
              <a:rPr lang="en-US" dirty="0"/>
              <a:t>297–303. </a:t>
            </a:r>
          </a:p>
        </p:txBody>
      </p:sp>
    </p:spTree>
    <p:extLst>
      <p:ext uri="{BB962C8B-B14F-4D97-AF65-F5344CB8AC3E}">
        <p14:creationId xmlns:p14="http://schemas.microsoft.com/office/powerpoint/2010/main" val="1462669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84331" y="116450"/>
            <a:ext cx="5255170" cy="5410715"/>
          </a:xfrm>
        </p:spPr>
      </p:pic>
      <p:sp>
        <p:nvSpPr>
          <p:cNvPr id="5" name="Text Placeholder 4"/>
          <p:cNvSpPr>
            <a:spLocks noGrp="1"/>
          </p:cNvSpPr>
          <p:nvPr>
            <p:ph type="body" sz="quarter" idx="3"/>
          </p:nvPr>
        </p:nvSpPr>
        <p:spPr>
          <a:xfrm>
            <a:off x="1097280" y="5527165"/>
            <a:ext cx="10058400" cy="736282"/>
          </a:xfrm>
        </p:spPr>
        <p:txBody>
          <a:bodyPr>
            <a:normAutofit fontScale="85000" lnSpcReduction="20000"/>
          </a:bodyPr>
          <a:lstStyle/>
          <a:p>
            <a:r>
              <a:rPr lang="en-US" dirty="0"/>
              <a:t> Murad MH, Fernandez-</a:t>
            </a:r>
            <a:r>
              <a:rPr lang="en-US" dirty="0" err="1"/>
              <a:t>Balsells</a:t>
            </a:r>
            <a:r>
              <a:rPr lang="en-US" dirty="0"/>
              <a:t> MM, </a:t>
            </a:r>
            <a:r>
              <a:rPr lang="en-US" dirty="0" err="1"/>
              <a:t>Barwise</a:t>
            </a:r>
            <a:r>
              <a:rPr lang="en-US" dirty="0"/>
              <a:t> A, Gallegos-Orozco JF, Paul A, Lane MA, </a:t>
            </a:r>
            <a:r>
              <a:rPr lang="en-US" dirty="0" err="1"/>
              <a:t>Lampropulos</a:t>
            </a:r>
            <a:r>
              <a:rPr lang="en-US" dirty="0"/>
              <a:t> JF, Natividad I, </a:t>
            </a:r>
            <a:r>
              <a:rPr lang="en-US" dirty="0" err="1"/>
              <a:t>Perestelo-Pérez</a:t>
            </a:r>
            <a:r>
              <a:rPr lang="en-US" dirty="0"/>
              <a:t> L, Ponce de </a:t>
            </a:r>
            <a:r>
              <a:rPr lang="en-US" dirty="0" err="1"/>
              <a:t>León-Lovatón</a:t>
            </a:r>
            <a:r>
              <a:rPr lang="en-US" dirty="0"/>
              <a:t> PG </a:t>
            </a:r>
            <a:r>
              <a:rPr lang="en-US" i="1" dirty="0"/>
              <a:t>et al</a:t>
            </a:r>
            <a:r>
              <a:rPr lang="en-US" dirty="0"/>
              <a:t>. Outcomes of surgical treatment for nonfunctioning pituitary adenomas: a systematic review and meta-analysis. </a:t>
            </a:r>
            <a:r>
              <a:rPr lang="en-US" i="1" dirty="0"/>
              <a:t>Clinical Endocrinology </a:t>
            </a:r>
            <a:r>
              <a:rPr lang="en-US" dirty="0"/>
              <a:t>2010 </a:t>
            </a:r>
            <a:r>
              <a:rPr lang="en-US" b="1" dirty="0"/>
              <a:t>73 </a:t>
            </a:r>
            <a:r>
              <a:rPr lang="en-US" dirty="0"/>
              <a:t>777–791. (https://doi. org/10.1111/j.1365-2265.2010.03875.x) </a:t>
            </a:r>
          </a:p>
        </p:txBody>
      </p:sp>
    </p:spTree>
    <p:extLst>
      <p:ext uri="{BB962C8B-B14F-4D97-AF65-F5344CB8AC3E}">
        <p14:creationId xmlns:p14="http://schemas.microsoft.com/office/powerpoint/2010/main" val="476772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lstStyle/>
          <a:p>
            <a:r>
              <a:rPr lang="en-US" b="1" dirty="0"/>
              <a:t>R.2.8</a:t>
            </a:r>
            <a:r>
              <a:rPr lang="en-US" dirty="0"/>
              <a:t>. We recommend </a:t>
            </a:r>
            <a:r>
              <a:rPr lang="en-US" b="1" dirty="0">
                <a:solidFill>
                  <a:srgbClr val="911011"/>
                </a:solidFill>
              </a:rPr>
              <a:t>not to perform radiotherapy </a:t>
            </a:r>
            <a:r>
              <a:rPr lang="en-US" dirty="0"/>
              <a:t>during pregnancy</a:t>
            </a:r>
            <a:r>
              <a:rPr lang="en-US" dirty="0" smtClean="0"/>
              <a:t>.</a:t>
            </a:r>
          </a:p>
          <a:p>
            <a:endParaRPr lang="en-US" dirty="0"/>
          </a:p>
          <a:p>
            <a:r>
              <a:rPr lang="en-US" i="1" dirty="0"/>
              <a:t>Rationale </a:t>
            </a:r>
            <a:endParaRPr lang="en-US" dirty="0"/>
          </a:p>
          <a:p>
            <a:pPr marL="523440">
              <a:buFont typeface="Wingdings" charset="2"/>
              <a:buChar char="Ø"/>
            </a:pPr>
            <a:r>
              <a:rPr lang="en-US" dirty="0" smtClean="0"/>
              <a:t>their </a:t>
            </a:r>
            <a:r>
              <a:rPr lang="en-US" dirty="0"/>
              <a:t>delay in the onset of </a:t>
            </a:r>
            <a:r>
              <a:rPr lang="en-US" dirty="0" smtClean="0"/>
              <a:t>effects </a:t>
            </a:r>
            <a:endParaRPr lang="en-US" dirty="0"/>
          </a:p>
          <a:p>
            <a:pPr marL="523440">
              <a:buFont typeface="Wingdings" charset="2"/>
              <a:buChar char="Ø"/>
            </a:pPr>
            <a:r>
              <a:rPr lang="en-US" dirty="0" smtClean="0"/>
              <a:t>potential </a:t>
            </a:r>
            <a:r>
              <a:rPr lang="en-US" dirty="0"/>
              <a:t>harm to the </a:t>
            </a:r>
            <a:r>
              <a:rPr lang="en-US" dirty="0" err="1"/>
              <a:t>foetus</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126032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935" y="2378161"/>
            <a:ext cx="10058400" cy="1450757"/>
          </a:xfrm>
        </p:spPr>
        <p:txBody>
          <a:bodyPr>
            <a:normAutofit/>
          </a:bodyPr>
          <a:lstStyle/>
          <a:p>
            <a:r>
              <a:rPr lang="en-US" b="1" dirty="0" smtClean="0"/>
              <a:t>General </a:t>
            </a:r>
            <a:r>
              <a:rPr lang="en-US" b="1" dirty="0"/>
              <a:t>recommendations: </a:t>
            </a:r>
            <a:r>
              <a:rPr lang="en-US" b="1" dirty="0" smtClean="0"/>
              <a:t/>
            </a:r>
            <a:br>
              <a:rPr lang="en-US" b="1" dirty="0" smtClean="0"/>
            </a:br>
            <a:r>
              <a:rPr lang="en-US" b="1" dirty="0" smtClean="0"/>
              <a:t>Delivery </a:t>
            </a:r>
            <a:r>
              <a:rPr lang="en-US" b="1" dirty="0"/>
              <a:t>and breastfeeding </a:t>
            </a:r>
            <a:endParaRPr lang="en-US" dirty="0"/>
          </a:p>
        </p:txBody>
      </p:sp>
      <p:sp>
        <p:nvSpPr>
          <p:cNvPr id="4" name="Content Placeholder 3"/>
          <p:cNvSpPr>
            <a:spLocks noGrp="1"/>
          </p:cNvSpPr>
          <p:nvPr>
            <p:ph sz="half" idx="2"/>
          </p:nvPr>
        </p:nvSpPr>
        <p:spPr>
          <a:xfrm>
            <a:off x="1097280" y="4908331"/>
            <a:ext cx="10058400" cy="488127"/>
          </a:xfrm>
        </p:spPr>
        <p:txBody>
          <a:bodyPr>
            <a:normAutofit/>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1247657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R.3.1</a:t>
            </a:r>
            <a:r>
              <a:rPr lang="en-US" dirty="0"/>
              <a:t>. We suggest that pregnant women with pituitary adenomas should </a:t>
            </a:r>
            <a:r>
              <a:rPr lang="en-US" b="1" dirty="0"/>
              <a:t>receive standard obstetrical care </a:t>
            </a:r>
            <a:r>
              <a:rPr lang="en-US" dirty="0"/>
              <a:t>but recommend </a:t>
            </a:r>
            <a:r>
              <a:rPr lang="en-US" b="1" dirty="0">
                <a:solidFill>
                  <a:srgbClr val="911011"/>
                </a:solidFill>
              </a:rPr>
              <a:t>close maternal and foetal surveillance.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85738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A </a:t>
            </a:r>
            <a:r>
              <a:rPr lang="en-US" dirty="0"/>
              <a:t>systematic review of 31 pregnancy outcomes in women with hypopituitarism found </a:t>
            </a:r>
            <a:r>
              <a:rPr lang="en-US" b="1" dirty="0">
                <a:solidFill>
                  <a:srgbClr val="911011"/>
                </a:solidFill>
              </a:rPr>
              <a:t>no neonatal complications or congenital anomalies in the newborns</a:t>
            </a:r>
            <a:r>
              <a:rPr lang="en-US" dirty="0"/>
              <a:t>. </a:t>
            </a:r>
            <a:endParaRPr lang="en-US" dirty="0" smtClean="0"/>
          </a:p>
          <a:p>
            <a:endParaRPr lang="en-US" dirty="0" smtClean="0"/>
          </a:p>
          <a:p>
            <a:r>
              <a:rPr lang="en-US" dirty="0" smtClean="0"/>
              <a:t>had </a:t>
            </a:r>
            <a:r>
              <a:rPr lang="en-US" b="1" dirty="0"/>
              <a:t>higher rates of caesarean </a:t>
            </a:r>
            <a:r>
              <a:rPr lang="en-US" dirty="0" smtClean="0"/>
              <a:t>deliveries and </a:t>
            </a:r>
            <a:r>
              <a:rPr lang="en-US" b="1" dirty="0"/>
              <a:t>small for gestational age neonates</a:t>
            </a:r>
            <a:r>
              <a:rPr lang="en-US" dirty="0"/>
              <a:t> compared to </a:t>
            </a:r>
            <a:r>
              <a:rPr lang="en-US" dirty="0" smtClean="0"/>
              <a:t>controls.</a:t>
            </a:r>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err="1"/>
              <a:t>Kubler</a:t>
            </a:r>
            <a:r>
              <a:rPr lang="en-US" dirty="0"/>
              <a:t> K, </a:t>
            </a:r>
            <a:r>
              <a:rPr lang="en-US" dirty="0" err="1"/>
              <a:t>Klingmuller</a:t>
            </a:r>
            <a:r>
              <a:rPr lang="en-US" dirty="0"/>
              <a:t> D, </a:t>
            </a:r>
            <a:r>
              <a:rPr lang="en-US" dirty="0" err="1"/>
              <a:t>Gembruch</a:t>
            </a:r>
            <a:r>
              <a:rPr lang="en-US" dirty="0"/>
              <a:t> U &amp; </a:t>
            </a:r>
            <a:r>
              <a:rPr lang="en-US" dirty="0" err="1"/>
              <a:t>Merz</a:t>
            </a:r>
            <a:r>
              <a:rPr lang="en-US" dirty="0"/>
              <a:t> WM. High-risk pregnancy management in women with hypopituitarism. </a:t>
            </a:r>
            <a:r>
              <a:rPr lang="en-US" i="1" dirty="0"/>
              <a:t>Journal of Perinatology </a:t>
            </a:r>
            <a:r>
              <a:rPr lang="en-US" dirty="0"/>
              <a:t>2009 </a:t>
            </a:r>
            <a:r>
              <a:rPr lang="en-US" b="1" dirty="0"/>
              <a:t>29 </a:t>
            </a:r>
            <a:r>
              <a:rPr lang="en-US" dirty="0"/>
              <a:t>89–95. </a:t>
            </a:r>
          </a:p>
        </p:txBody>
      </p:sp>
    </p:spTree>
    <p:extLst>
      <p:ext uri="{BB962C8B-B14F-4D97-AF65-F5344CB8AC3E}">
        <p14:creationId xmlns:p14="http://schemas.microsoft.com/office/powerpoint/2010/main" val="9303917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smtClean="0"/>
              <a:t>A </a:t>
            </a:r>
            <a:r>
              <a:rPr lang="en-US" dirty="0"/>
              <a:t>recent study showed that women with nonfunctioning adenomas were more likely to have </a:t>
            </a:r>
            <a:r>
              <a:rPr lang="en-US" b="1" dirty="0"/>
              <a:t>Caesarean delivery </a:t>
            </a:r>
            <a:r>
              <a:rPr lang="en-US" dirty="0"/>
              <a:t>compared to controls (relative risk 2.06, 95% CI: 1.26–3.36). </a:t>
            </a:r>
            <a:endParaRPr lang="en-US" dirty="0" smtClean="0"/>
          </a:p>
          <a:p>
            <a:r>
              <a:rPr lang="en-US" dirty="0" smtClean="0"/>
              <a:t>There </a:t>
            </a:r>
            <a:r>
              <a:rPr lang="en-US" dirty="0"/>
              <a:t>was no solid evidence that pituitary </a:t>
            </a:r>
            <a:r>
              <a:rPr lang="en-US" dirty="0" err="1"/>
              <a:t>tumours</a:t>
            </a:r>
            <a:r>
              <a:rPr lang="en-US" dirty="0"/>
              <a:t> were associated with </a:t>
            </a:r>
            <a:r>
              <a:rPr lang="en-US" b="1" dirty="0"/>
              <a:t>adverse pregnancy outcomes </a:t>
            </a:r>
            <a:r>
              <a:rPr lang="en-US" dirty="0"/>
              <a:t>such as pregnancy-induced </a:t>
            </a:r>
            <a:r>
              <a:rPr lang="en-US" u="sng" dirty="0" smtClean="0"/>
              <a:t>hypertension</a:t>
            </a:r>
            <a:r>
              <a:rPr lang="en-US" dirty="0" smtClean="0"/>
              <a:t>, </a:t>
            </a:r>
            <a:r>
              <a:rPr lang="en-US" u="sng" dirty="0" smtClean="0"/>
              <a:t>pre-eclampsia</a:t>
            </a:r>
            <a:r>
              <a:rPr lang="en-US" dirty="0" smtClean="0"/>
              <a:t>, </a:t>
            </a:r>
            <a:r>
              <a:rPr lang="en-US" u="sng" dirty="0" smtClean="0"/>
              <a:t>pre-term </a:t>
            </a:r>
            <a:r>
              <a:rPr lang="en-US" u="sng" dirty="0" err="1" smtClean="0"/>
              <a:t>labour</a:t>
            </a:r>
            <a:r>
              <a:rPr lang="en-US" u="sng" dirty="0" smtClean="0"/>
              <a:t> </a:t>
            </a:r>
            <a:r>
              <a:rPr lang="en-US" dirty="0" smtClean="0"/>
              <a:t>or </a:t>
            </a:r>
            <a:r>
              <a:rPr lang="en-US" u="sng" dirty="0" smtClean="0"/>
              <a:t>still </a:t>
            </a:r>
            <a:r>
              <a:rPr lang="en-US" u="sng" dirty="0" smtClean="0"/>
              <a:t>birth.</a:t>
            </a:r>
            <a:endParaRPr lang="en-US" dirty="0" smtClean="0"/>
          </a:p>
          <a:p>
            <a:r>
              <a:rPr lang="en-US" dirty="0" smtClean="0"/>
              <a:t>Women </a:t>
            </a:r>
            <a:r>
              <a:rPr lang="en-US" b="1" dirty="0">
                <a:solidFill>
                  <a:srgbClr val="911011"/>
                </a:solidFill>
              </a:rPr>
              <a:t>should be informed early</a:t>
            </a:r>
            <a:r>
              <a:rPr lang="en-US" dirty="0"/>
              <a:t> on in their </a:t>
            </a:r>
            <a:r>
              <a:rPr lang="en-US" dirty="0" smtClean="0"/>
              <a:t>pregnancy </a:t>
            </a:r>
            <a:r>
              <a:rPr lang="en-US" dirty="0"/>
              <a:t>about the </a:t>
            </a:r>
            <a:r>
              <a:rPr lang="en-US" b="1" dirty="0">
                <a:solidFill>
                  <a:srgbClr val="911011"/>
                </a:solidFill>
              </a:rPr>
              <a:t>possibility of Caesarean delivery</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Lambert K, Rees K, Seed PT, </a:t>
            </a:r>
            <a:r>
              <a:rPr lang="en-US" dirty="0" err="1"/>
              <a:t>Dhanjal</a:t>
            </a:r>
            <a:r>
              <a:rPr lang="en-US" dirty="0"/>
              <a:t> MK, Knight M, </a:t>
            </a:r>
            <a:r>
              <a:rPr lang="en-US" dirty="0" err="1"/>
              <a:t>McCance</a:t>
            </a:r>
            <a:r>
              <a:rPr lang="en-US" dirty="0"/>
              <a:t> DR &amp; Williamson C. </a:t>
            </a:r>
            <a:r>
              <a:rPr lang="en-US" dirty="0" err="1"/>
              <a:t>Macroprolactinomas</a:t>
            </a:r>
            <a:r>
              <a:rPr lang="en-US" dirty="0"/>
              <a:t> and nonfunctioning pituitary adenomas and pregnancy outcomes. </a:t>
            </a:r>
            <a:r>
              <a:rPr lang="en-US" i="1" dirty="0"/>
              <a:t>Obstetrics and Gynecology </a:t>
            </a:r>
            <a:r>
              <a:rPr lang="en-US" dirty="0"/>
              <a:t>2017 </a:t>
            </a:r>
            <a:r>
              <a:rPr lang="en-US" b="1" dirty="0"/>
              <a:t>129 </a:t>
            </a:r>
            <a:r>
              <a:rPr lang="en-US" dirty="0"/>
              <a:t>185–194 </a:t>
            </a:r>
          </a:p>
        </p:txBody>
      </p:sp>
    </p:spTree>
    <p:extLst>
      <p:ext uri="{BB962C8B-B14F-4D97-AF65-F5344CB8AC3E}">
        <p14:creationId xmlns:p14="http://schemas.microsoft.com/office/powerpoint/2010/main" val="97898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3"/>
          </p:nvPr>
        </p:nvSpPr>
        <p:spPr>
          <a:xfrm>
            <a:off x="1097280" y="5720205"/>
            <a:ext cx="10058400" cy="543242"/>
          </a:xfrm>
        </p:spPr>
        <p:txBody>
          <a:bodyPr>
            <a:normAutofit fontScale="92500"/>
          </a:bodyPr>
          <a:lstStyle/>
          <a:p>
            <a:r>
              <a:rPr lang="en-US" dirty="0"/>
              <a:t>Vila G &amp; </a:t>
            </a:r>
            <a:r>
              <a:rPr lang="en-US" dirty="0" err="1"/>
              <a:t>Fleseriu</a:t>
            </a:r>
            <a:r>
              <a:rPr lang="en-US" dirty="0"/>
              <a:t> M. Fertility and pregnancy in women with hypopituitarism: a systematic literature review. </a:t>
            </a:r>
            <a:r>
              <a:rPr lang="en-US" i="1" dirty="0"/>
              <a:t>Journal of Clinical Endocrinology and Metabolism </a:t>
            </a:r>
            <a:r>
              <a:rPr lang="en-US" dirty="0"/>
              <a:t>2020 </a:t>
            </a:r>
            <a:r>
              <a:rPr lang="en-US" b="1" dirty="0"/>
              <a:t>105 </a:t>
            </a:r>
            <a:r>
              <a:rPr lang="en-US" dirty="0"/>
              <a:t>dgz112. </a:t>
            </a:r>
          </a:p>
        </p:txBody>
      </p:sp>
      <p:sp>
        <p:nvSpPr>
          <p:cNvPr id="4" name="Content Placeholder 3"/>
          <p:cNvSpPr>
            <a:spLocks noGrp="1"/>
          </p:cNvSpPr>
          <p:nvPr>
            <p:ph sz="half" idx="2"/>
          </p:nvPr>
        </p:nvSpPr>
        <p:spPr>
          <a:xfrm>
            <a:off x="1097280" y="1930400"/>
            <a:ext cx="10058400" cy="3596765"/>
          </a:xfrm>
        </p:spPr>
        <p:txBody>
          <a:bodyPr>
            <a:normAutofit/>
          </a:bodyPr>
          <a:lstStyle/>
          <a:p>
            <a:r>
              <a:rPr lang="en-US" dirty="0" smtClean="0"/>
              <a:t>Placenta acts </a:t>
            </a:r>
            <a:r>
              <a:rPr lang="en-US" dirty="0"/>
              <a:t>as </a:t>
            </a:r>
            <a:r>
              <a:rPr lang="en-US" b="1" dirty="0"/>
              <a:t>an autonomous endocrine gland </a:t>
            </a:r>
            <a:r>
              <a:rPr lang="en-US" dirty="0" smtClean="0"/>
              <a:t>producing:</a:t>
            </a:r>
          </a:p>
          <a:p>
            <a:pPr marL="739440"/>
            <a:r>
              <a:rPr lang="en-US" dirty="0" smtClean="0"/>
              <a:t>estrogens</a:t>
            </a:r>
          </a:p>
          <a:p>
            <a:pPr marL="739440"/>
            <a:r>
              <a:rPr lang="en-US" dirty="0" smtClean="0"/>
              <a:t>Progesterone</a:t>
            </a:r>
          </a:p>
          <a:p>
            <a:pPr marL="739440"/>
            <a:r>
              <a:rPr lang="en-US" dirty="0" smtClean="0"/>
              <a:t>human </a:t>
            </a:r>
            <a:r>
              <a:rPr lang="en-US" dirty="0"/>
              <a:t>chorionic </a:t>
            </a:r>
            <a:r>
              <a:rPr lang="en-US" dirty="0" smtClean="0"/>
              <a:t>gonadotropin</a:t>
            </a:r>
          </a:p>
          <a:p>
            <a:pPr marL="739440"/>
            <a:r>
              <a:rPr lang="en-US" dirty="0" smtClean="0"/>
              <a:t>placental </a:t>
            </a:r>
            <a:r>
              <a:rPr lang="en-US" dirty="0" err="1" smtClean="0"/>
              <a:t>lactogen</a:t>
            </a:r>
            <a:endParaRPr lang="en-US" dirty="0" smtClean="0"/>
          </a:p>
          <a:p>
            <a:pPr marL="739440"/>
            <a:r>
              <a:rPr lang="en-US" dirty="0" smtClean="0"/>
              <a:t>placental </a:t>
            </a:r>
            <a:r>
              <a:rPr lang="en-US" dirty="0"/>
              <a:t>growth hormone (PGH</a:t>
            </a:r>
            <a:r>
              <a:rPr lang="en-US" dirty="0" smtClean="0"/>
              <a:t>)</a:t>
            </a:r>
          </a:p>
        </p:txBody>
      </p:sp>
    </p:spTree>
    <p:extLst>
      <p:ext uri="{BB962C8B-B14F-4D97-AF65-F5344CB8AC3E}">
        <p14:creationId xmlns:p14="http://schemas.microsoft.com/office/powerpoint/2010/main" val="7527716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smtClean="0"/>
              <a:t>In </a:t>
            </a:r>
            <a:r>
              <a:rPr lang="en-US" b="1" dirty="0"/>
              <a:t>rare</a:t>
            </a:r>
            <a:r>
              <a:rPr lang="en-US" dirty="0"/>
              <a:t> pregnancies with </a:t>
            </a:r>
            <a:r>
              <a:rPr lang="en-US" b="1" dirty="0"/>
              <a:t>Cushing’s </a:t>
            </a:r>
            <a:r>
              <a:rPr lang="en-US" b="1" dirty="0" smtClean="0"/>
              <a:t>disease</a:t>
            </a:r>
            <a:r>
              <a:rPr lang="en-US" dirty="0" smtClean="0"/>
              <a:t>:</a:t>
            </a:r>
          </a:p>
          <a:p>
            <a:pPr marL="667440">
              <a:buFont typeface="Wingdings" charset="2"/>
              <a:buChar char="Ø"/>
            </a:pPr>
            <a:r>
              <a:rPr lang="en-US" dirty="0" smtClean="0"/>
              <a:t>the </a:t>
            </a:r>
            <a:r>
              <a:rPr lang="en-US" dirty="0"/>
              <a:t>risk for </a:t>
            </a:r>
            <a:r>
              <a:rPr lang="en-US" dirty="0" smtClean="0">
                <a:solidFill>
                  <a:srgbClr val="911011"/>
                </a:solidFill>
              </a:rPr>
              <a:t>prematurity</a:t>
            </a:r>
            <a:r>
              <a:rPr lang="en-US" dirty="0" smtClean="0"/>
              <a:t> </a:t>
            </a:r>
            <a:r>
              <a:rPr lang="en-US" dirty="0"/>
              <a:t>and </a:t>
            </a:r>
            <a:r>
              <a:rPr lang="en-US" dirty="0" smtClean="0">
                <a:solidFill>
                  <a:srgbClr val="911011"/>
                </a:solidFill>
              </a:rPr>
              <a:t>intrauterine </a:t>
            </a:r>
            <a:r>
              <a:rPr lang="en-US" dirty="0">
                <a:solidFill>
                  <a:srgbClr val="911011"/>
                </a:solidFill>
              </a:rPr>
              <a:t>growth restriction </a:t>
            </a:r>
            <a:r>
              <a:rPr lang="en-US" dirty="0"/>
              <a:t>is </a:t>
            </a:r>
            <a:r>
              <a:rPr lang="en-US" dirty="0" smtClean="0"/>
              <a:t>elevated</a:t>
            </a:r>
          </a:p>
          <a:p>
            <a:pPr marL="667440">
              <a:buFont typeface="Wingdings" charset="2"/>
              <a:buChar char="Ø"/>
            </a:pPr>
            <a:r>
              <a:rPr lang="en-US" dirty="0" smtClean="0"/>
              <a:t>individual </a:t>
            </a:r>
            <a:r>
              <a:rPr lang="en-US" dirty="0"/>
              <a:t>reports of </a:t>
            </a:r>
            <a:r>
              <a:rPr lang="en-US" dirty="0" err="1">
                <a:solidFill>
                  <a:srgbClr val="911011"/>
                </a:solidFill>
              </a:rPr>
              <a:t>coarctation</a:t>
            </a:r>
            <a:r>
              <a:rPr lang="en-US" dirty="0">
                <a:solidFill>
                  <a:srgbClr val="911011"/>
                </a:solidFill>
              </a:rPr>
              <a:t> of the aorta</a:t>
            </a:r>
            <a:r>
              <a:rPr lang="en-US" dirty="0"/>
              <a:t>, </a:t>
            </a:r>
            <a:r>
              <a:rPr lang="en-US" dirty="0">
                <a:solidFill>
                  <a:srgbClr val="911011"/>
                </a:solidFill>
              </a:rPr>
              <a:t>transient neonatal jaundice</a:t>
            </a:r>
            <a:r>
              <a:rPr lang="en-US" dirty="0"/>
              <a:t>, </a:t>
            </a:r>
            <a:r>
              <a:rPr lang="en-US" dirty="0" err="1">
                <a:solidFill>
                  <a:srgbClr val="911011"/>
                </a:solidFill>
              </a:rPr>
              <a:t>hypoglycaemia</a:t>
            </a:r>
            <a:r>
              <a:rPr lang="en-US" dirty="0"/>
              <a:t> and </a:t>
            </a:r>
            <a:r>
              <a:rPr lang="en-US" dirty="0">
                <a:solidFill>
                  <a:srgbClr val="911011"/>
                </a:solidFill>
              </a:rPr>
              <a:t>adrenal </a:t>
            </a:r>
            <a:r>
              <a:rPr lang="en-US" dirty="0" smtClean="0">
                <a:solidFill>
                  <a:srgbClr val="911011"/>
                </a:solidFill>
              </a:rPr>
              <a:t>insufficiency </a:t>
            </a:r>
            <a:r>
              <a:rPr lang="en-US" dirty="0"/>
              <a:t>requiring temporary treatment with </a:t>
            </a:r>
            <a:r>
              <a:rPr lang="en-US" dirty="0" smtClean="0"/>
              <a:t>hydrocortisone.</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Lindsay JR, </a:t>
            </a:r>
            <a:r>
              <a:rPr lang="en-US" dirty="0" err="1"/>
              <a:t>Jonklaas</a:t>
            </a:r>
            <a:r>
              <a:rPr lang="en-US" dirty="0"/>
              <a:t> J, Oldfield EH &amp; </a:t>
            </a:r>
            <a:r>
              <a:rPr lang="en-US" dirty="0" err="1"/>
              <a:t>Nieman</a:t>
            </a:r>
            <a:r>
              <a:rPr lang="en-US" dirty="0"/>
              <a:t> LK. Cushing’s syndrome during pregnancy: personal experience and review of the literature. </a:t>
            </a:r>
            <a:r>
              <a:rPr lang="en-US" i="1" dirty="0"/>
              <a:t>Journal of Clinical Endocrinology and Metabolism </a:t>
            </a:r>
            <a:r>
              <a:rPr lang="en-US" dirty="0"/>
              <a:t>2005 </a:t>
            </a:r>
            <a:r>
              <a:rPr lang="en-US" b="1" dirty="0"/>
              <a:t>90 </a:t>
            </a:r>
            <a:r>
              <a:rPr lang="en-US" dirty="0"/>
              <a:t>3077–3083. </a:t>
            </a:r>
          </a:p>
        </p:txBody>
      </p:sp>
    </p:spTree>
    <p:extLst>
      <p:ext uri="{BB962C8B-B14F-4D97-AF65-F5344CB8AC3E}">
        <p14:creationId xmlns:p14="http://schemas.microsoft.com/office/powerpoint/2010/main" val="8030181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R.3.2</a:t>
            </a:r>
            <a:r>
              <a:rPr lang="en-US" dirty="0"/>
              <a:t>. In general, </a:t>
            </a:r>
            <a:r>
              <a:rPr lang="en-US" dirty="0">
                <a:solidFill>
                  <a:srgbClr val="911011"/>
                </a:solidFill>
              </a:rPr>
              <a:t>breastfeeding</a:t>
            </a:r>
            <a:r>
              <a:rPr lang="en-US" dirty="0"/>
              <a:t> is </a:t>
            </a:r>
            <a:r>
              <a:rPr lang="en-US" b="1" dirty="0"/>
              <a:t>feasible and not contraindicated</a:t>
            </a:r>
            <a:r>
              <a:rPr lang="en-US" dirty="0"/>
              <a:t>. </a:t>
            </a:r>
          </a:p>
          <a:p>
            <a:r>
              <a:rPr lang="en-US" i="1" dirty="0"/>
              <a:t>Rationale </a:t>
            </a:r>
            <a:endParaRPr lang="en-US" dirty="0"/>
          </a:p>
          <a:p>
            <a:r>
              <a:rPr lang="en-US" dirty="0">
                <a:solidFill>
                  <a:srgbClr val="911011"/>
                </a:solidFill>
              </a:rPr>
              <a:t>Individual concerns </a:t>
            </a:r>
            <a:r>
              <a:rPr lang="en-US" dirty="0"/>
              <a:t>such as the need to </a:t>
            </a:r>
            <a:r>
              <a:rPr lang="en-US" u="sng" dirty="0"/>
              <a:t>control tumour size </a:t>
            </a:r>
            <a:r>
              <a:rPr lang="en-US" dirty="0"/>
              <a:t>and activity as well as </a:t>
            </a:r>
            <a:r>
              <a:rPr lang="en-US" u="sng" dirty="0"/>
              <a:t>type of drug therapy </a:t>
            </a:r>
            <a:r>
              <a:rPr lang="en-US" dirty="0"/>
              <a:t>employed need to be </a:t>
            </a:r>
            <a:r>
              <a:rPr lang="en-US" dirty="0" smtClean="0"/>
              <a:t>considered</a:t>
            </a:r>
            <a:r>
              <a:rPr lang="en-US" dirty="0"/>
              <a:t>.</a:t>
            </a:r>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9785436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56" y="2224930"/>
            <a:ext cx="10058400" cy="1450757"/>
          </a:xfrm>
        </p:spPr>
        <p:txBody>
          <a:bodyPr/>
          <a:lstStyle/>
          <a:p>
            <a:r>
              <a:rPr lang="en-US" b="1" dirty="0" smtClean="0"/>
              <a:t>Nonfunctioning </a:t>
            </a:r>
            <a:r>
              <a:rPr lang="en-US" b="1" dirty="0"/>
              <a:t>adenomas (NFAs) </a:t>
            </a:r>
            <a:endParaRPr lang="en-US" dirty="0"/>
          </a:p>
        </p:txBody>
      </p:sp>
      <p:sp>
        <p:nvSpPr>
          <p:cNvPr id="4" name="Content Placeholder 3"/>
          <p:cNvSpPr>
            <a:spLocks noGrp="1"/>
          </p:cNvSpPr>
          <p:nvPr>
            <p:ph sz="half" idx="2"/>
          </p:nvPr>
        </p:nvSpPr>
        <p:spPr>
          <a:xfrm>
            <a:off x="1191874" y="4776432"/>
            <a:ext cx="10058400" cy="3531391"/>
          </a:xfrm>
        </p:spPr>
        <p:txBody>
          <a:bodyPr>
            <a:normAutofit/>
          </a:bodyPr>
          <a:lstStyle/>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16740079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dirty="0"/>
              <a:t>Nonfunctioning pituitary adenoma: 16 pregnancies in 16 patients</a:t>
            </a:r>
          </a:p>
          <a:p>
            <a:endParaRPr lang="en-US" dirty="0" smtClean="0">
              <a:solidFill>
                <a:srgbClr val="911011"/>
              </a:solidFill>
            </a:endParaRPr>
          </a:p>
          <a:p>
            <a:r>
              <a:rPr lang="en-US" dirty="0" smtClean="0">
                <a:solidFill>
                  <a:srgbClr val="911011"/>
                </a:solidFill>
              </a:rPr>
              <a:t>Symptomatic </a:t>
            </a:r>
            <a:r>
              <a:rPr lang="en-US" dirty="0">
                <a:solidFill>
                  <a:srgbClr val="911011"/>
                </a:solidFill>
              </a:rPr>
              <a:t>tumour growth (headache or visual defects)</a:t>
            </a:r>
            <a:r>
              <a:rPr lang="en-US" dirty="0"/>
              <a:t> occurred in six patients (37.5%, 95% CI: 15.2–64.6%) and </a:t>
            </a:r>
            <a:r>
              <a:rPr lang="en-US" dirty="0">
                <a:solidFill>
                  <a:srgbClr val="911011"/>
                </a:solidFill>
              </a:rPr>
              <a:t>radiologically </a:t>
            </a:r>
            <a:r>
              <a:rPr lang="en-US" dirty="0" smtClean="0">
                <a:solidFill>
                  <a:srgbClr val="911011"/>
                </a:solidFill>
              </a:rPr>
              <a:t>confirmed </a:t>
            </a:r>
            <a:r>
              <a:rPr lang="en-US" dirty="0">
                <a:solidFill>
                  <a:srgbClr val="911011"/>
                </a:solidFill>
              </a:rPr>
              <a:t>tumour </a:t>
            </a:r>
            <a:r>
              <a:rPr lang="en-US" dirty="0" smtClean="0">
                <a:solidFill>
                  <a:srgbClr val="911011"/>
                </a:solidFill>
              </a:rPr>
              <a:t>growth </a:t>
            </a:r>
            <a:r>
              <a:rPr lang="en-US" dirty="0" smtClean="0"/>
              <a:t>was </a:t>
            </a:r>
            <a:r>
              <a:rPr lang="en-US" dirty="0"/>
              <a:t>seen in four patients (25.0%, 95% CI: 7.3–52.4%). </a:t>
            </a:r>
            <a:endParaRPr lang="en-US" dirty="0" smtClean="0"/>
          </a:p>
        </p:txBody>
      </p:sp>
      <p:sp>
        <p:nvSpPr>
          <p:cNvPr id="5" name="Text Placeholder 4"/>
          <p:cNvSpPr>
            <a:spLocks noGrp="1"/>
          </p:cNvSpPr>
          <p:nvPr>
            <p:ph type="body" sz="quarter" idx="3"/>
          </p:nvPr>
        </p:nvSpPr>
        <p:spPr>
          <a:xfrm>
            <a:off x="1097280" y="5527165"/>
            <a:ext cx="10058400" cy="736282"/>
          </a:xfrm>
        </p:spPr>
        <p:txBody>
          <a:bodyPr/>
          <a:lstStyle/>
          <a:p>
            <a:r>
              <a:rPr lang="en-US" dirty="0"/>
              <a:t>Luger A, et al. ESE Clinical Practice Guideline on functioning and nonfunctioning pituitary adenomas in pregnancy. </a:t>
            </a:r>
            <a:r>
              <a:rPr lang="en-US" dirty="0" err="1"/>
              <a:t>Eur</a:t>
            </a:r>
            <a:r>
              <a:rPr lang="en-US" dirty="0"/>
              <a:t> J </a:t>
            </a:r>
            <a:r>
              <a:rPr lang="en-US" dirty="0" err="1"/>
              <a:t>Endocrinol</a:t>
            </a:r>
            <a:r>
              <a:rPr lang="en-US" dirty="0"/>
              <a:t>. 2021 Aug 23;185(3):G1-G33. </a:t>
            </a:r>
          </a:p>
        </p:txBody>
      </p:sp>
    </p:spTree>
    <p:extLst>
      <p:ext uri="{BB962C8B-B14F-4D97-AF65-F5344CB8AC3E}">
        <p14:creationId xmlns:p14="http://schemas.microsoft.com/office/powerpoint/2010/main" val="700780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smtClean="0"/>
              <a:t>R.4.1</a:t>
            </a:r>
            <a:r>
              <a:rPr lang="en-US" dirty="0"/>
              <a:t>. In women with a </a:t>
            </a:r>
            <a:r>
              <a:rPr lang="en-US" b="1" dirty="0">
                <a:solidFill>
                  <a:srgbClr val="911011"/>
                </a:solidFill>
              </a:rPr>
              <a:t>NFA near the optic chiasm </a:t>
            </a:r>
            <a:r>
              <a:rPr lang="en-US" dirty="0"/>
              <a:t>who are planning a pregnancy, </a:t>
            </a:r>
            <a:r>
              <a:rPr lang="en-US" b="1" dirty="0"/>
              <a:t>surgery may be considered </a:t>
            </a:r>
            <a:r>
              <a:rPr lang="en-US" dirty="0"/>
              <a:t>to reduce the risk of </a:t>
            </a:r>
            <a:r>
              <a:rPr lang="en-US" u="sng" dirty="0" err="1"/>
              <a:t>chiasmal</a:t>
            </a:r>
            <a:r>
              <a:rPr lang="en-US" u="sng" dirty="0"/>
              <a:t> compression </a:t>
            </a:r>
            <a:r>
              <a:rPr lang="en-US" dirty="0"/>
              <a:t>and to </a:t>
            </a:r>
            <a:r>
              <a:rPr lang="en-US" u="sng" dirty="0"/>
              <a:t>enhance fertility</a:t>
            </a:r>
            <a:r>
              <a:rPr lang="en-US" dirty="0"/>
              <a:t>.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7380483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fontScale="92500" lnSpcReduction="10000"/>
          </a:bodyPr>
          <a:lstStyle/>
          <a:p>
            <a:r>
              <a:rPr lang="en-US" dirty="0" smtClean="0"/>
              <a:t>As </a:t>
            </a:r>
            <a:r>
              <a:rPr lang="en-US" dirty="0"/>
              <a:t>the pituitary gland expands during pregnancy, </a:t>
            </a:r>
            <a:r>
              <a:rPr lang="en-US" dirty="0">
                <a:solidFill>
                  <a:srgbClr val="911011"/>
                </a:solidFill>
              </a:rPr>
              <a:t>surgery should be considered</a:t>
            </a:r>
            <a:r>
              <a:rPr lang="en-US" dirty="0"/>
              <a:t> on the basis of </a:t>
            </a:r>
            <a:r>
              <a:rPr lang="en-US" b="1" dirty="0"/>
              <a:t>NFA size </a:t>
            </a:r>
            <a:r>
              <a:rPr lang="en-US" dirty="0"/>
              <a:t>and </a:t>
            </a:r>
            <a:r>
              <a:rPr lang="en-US" b="1" dirty="0"/>
              <a:t>proximity to the optic </a:t>
            </a:r>
            <a:r>
              <a:rPr lang="en-US" b="1" dirty="0" smtClean="0"/>
              <a:t>pathways</a:t>
            </a:r>
            <a:r>
              <a:rPr lang="en-US" dirty="0" smtClean="0"/>
              <a:t>.</a:t>
            </a:r>
          </a:p>
          <a:p>
            <a:r>
              <a:rPr lang="en-US" dirty="0" smtClean="0"/>
              <a:t>it </a:t>
            </a:r>
            <a:r>
              <a:rPr lang="en-US" dirty="0"/>
              <a:t>has been suggested that for women with a </a:t>
            </a:r>
            <a:r>
              <a:rPr lang="en-US" dirty="0" err="1">
                <a:solidFill>
                  <a:srgbClr val="911011"/>
                </a:solidFill>
              </a:rPr>
              <a:t>macroadenoma</a:t>
            </a:r>
            <a:r>
              <a:rPr lang="en-US" dirty="0"/>
              <a:t> and </a:t>
            </a:r>
            <a:r>
              <a:rPr lang="en-US" dirty="0">
                <a:solidFill>
                  <a:srgbClr val="911011"/>
                </a:solidFill>
              </a:rPr>
              <a:t>no visual </a:t>
            </a:r>
            <a:r>
              <a:rPr lang="en-US" dirty="0" smtClean="0">
                <a:solidFill>
                  <a:srgbClr val="911011"/>
                </a:solidFill>
              </a:rPr>
              <a:t>field </a:t>
            </a:r>
            <a:r>
              <a:rPr lang="en-US" dirty="0">
                <a:solidFill>
                  <a:srgbClr val="911011"/>
                </a:solidFill>
              </a:rPr>
              <a:t>impairment</a:t>
            </a:r>
            <a:r>
              <a:rPr lang="en-US" dirty="0"/>
              <a:t>, who plan pregnancy, surgery may be considered in order to </a:t>
            </a:r>
            <a:r>
              <a:rPr lang="en-US" b="1" dirty="0"/>
              <a:t>optimize </a:t>
            </a:r>
            <a:r>
              <a:rPr lang="en-US" b="1" dirty="0" smtClean="0"/>
              <a:t>fertility</a:t>
            </a:r>
            <a:r>
              <a:rPr lang="en-US" dirty="0" smtClean="0"/>
              <a:t>, </a:t>
            </a:r>
            <a:r>
              <a:rPr lang="en-US" dirty="0"/>
              <a:t>since surgery provides recovery of hypopituitarism in </a:t>
            </a:r>
            <a:r>
              <a:rPr lang="en-US" b="1" dirty="0">
                <a:solidFill>
                  <a:srgbClr val="00B050"/>
                </a:solidFill>
              </a:rPr>
              <a:t>about </a:t>
            </a:r>
            <a:r>
              <a:rPr lang="en-US" b="1" dirty="0" smtClean="0">
                <a:solidFill>
                  <a:srgbClr val="00B050"/>
                </a:solidFill>
              </a:rPr>
              <a:t>30%.</a:t>
            </a:r>
          </a:p>
          <a:p>
            <a:r>
              <a:rPr lang="en-US" dirty="0" smtClean="0"/>
              <a:t>The </a:t>
            </a:r>
            <a:r>
              <a:rPr lang="en-US" dirty="0"/>
              <a:t>risk of postoperative pituitary </a:t>
            </a:r>
            <a:r>
              <a:rPr lang="en-US" dirty="0" smtClean="0"/>
              <a:t>deficiency</a:t>
            </a:r>
            <a:r>
              <a:rPr lang="en-US" dirty="0"/>
              <a:t>, which is estimated around </a:t>
            </a:r>
            <a:r>
              <a:rPr lang="en-US" b="1" dirty="0">
                <a:solidFill>
                  <a:srgbClr val="00B050"/>
                </a:solidFill>
              </a:rPr>
              <a:t>14% </a:t>
            </a:r>
            <a:r>
              <a:rPr lang="en-US" dirty="0" smtClean="0"/>
              <a:t>should </a:t>
            </a:r>
            <a:r>
              <a:rPr lang="en-US" dirty="0"/>
              <a:t>be integrated in the surgical decision particularly in case of normal preoperative pituitary function. </a:t>
            </a:r>
          </a:p>
          <a:p>
            <a:endParaRPr lang="en-US" dirty="0"/>
          </a:p>
        </p:txBody>
      </p:sp>
      <p:sp>
        <p:nvSpPr>
          <p:cNvPr id="5" name="Text Placeholder 4"/>
          <p:cNvSpPr>
            <a:spLocks noGrp="1"/>
          </p:cNvSpPr>
          <p:nvPr>
            <p:ph type="body" sz="quarter" idx="3"/>
          </p:nvPr>
        </p:nvSpPr>
        <p:spPr>
          <a:xfrm>
            <a:off x="1097280" y="5527165"/>
            <a:ext cx="10058400" cy="736282"/>
          </a:xfrm>
        </p:spPr>
        <p:txBody>
          <a:bodyPr>
            <a:normAutofit lnSpcReduction="10000"/>
          </a:bodyPr>
          <a:lstStyle/>
          <a:p>
            <a:r>
              <a:rPr lang="en-US" dirty="0"/>
              <a:t>Murad MH, </a:t>
            </a:r>
            <a:r>
              <a:rPr lang="en-US" i="1" dirty="0" smtClean="0"/>
              <a:t>et </a:t>
            </a:r>
            <a:r>
              <a:rPr lang="en-US" i="1" dirty="0"/>
              <a:t>al</a:t>
            </a:r>
            <a:r>
              <a:rPr lang="en-US" dirty="0"/>
              <a:t>. Outcomes of surgical treatment for nonfunctioning pituitary adenomas: a systematic review and meta-analysis. </a:t>
            </a:r>
            <a:r>
              <a:rPr lang="en-US" i="1" dirty="0"/>
              <a:t>Clinical Endocrinology </a:t>
            </a:r>
            <a:r>
              <a:rPr lang="en-US" dirty="0"/>
              <a:t>2010 </a:t>
            </a:r>
            <a:r>
              <a:rPr lang="en-US" b="1" dirty="0"/>
              <a:t>73 </a:t>
            </a:r>
            <a:r>
              <a:rPr lang="en-US" dirty="0"/>
              <a:t>777–791 </a:t>
            </a:r>
          </a:p>
        </p:txBody>
      </p:sp>
    </p:spTree>
    <p:extLst>
      <p:ext uri="{BB962C8B-B14F-4D97-AF65-F5344CB8AC3E}">
        <p14:creationId xmlns:p14="http://schemas.microsoft.com/office/powerpoint/2010/main" val="1870367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R.4.2</a:t>
            </a:r>
            <a:r>
              <a:rPr lang="en-US" dirty="0"/>
              <a:t>. We suggest that for women with </a:t>
            </a:r>
            <a:r>
              <a:rPr lang="en-US" b="1" dirty="0" err="1">
                <a:solidFill>
                  <a:srgbClr val="911011"/>
                </a:solidFill>
              </a:rPr>
              <a:t>intrasellar</a:t>
            </a:r>
            <a:r>
              <a:rPr lang="en-US" b="1" dirty="0">
                <a:solidFill>
                  <a:srgbClr val="911011"/>
                </a:solidFill>
              </a:rPr>
              <a:t> nonfunctioning </a:t>
            </a:r>
            <a:r>
              <a:rPr lang="en-US" b="1" dirty="0" err="1">
                <a:solidFill>
                  <a:srgbClr val="911011"/>
                </a:solidFill>
              </a:rPr>
              <a:t>microadenomas</a:t>
            </a:r>
            <a:r>
              <a:rPr lang="en-US" dirty="0"/>
              <a:t> and an </a:t>
            </a:r>
            <a:r>
              <a:rPr lang="en-US" b="1" dirty="0">
                <a:solidFill>
                  <a:srgbClr val="911011"/>
                </a:solidFill>
              </a:rPr>
              <a:t>uneventful pregnancy</a:t>
            </a:r>
            <a:r>
              <a:rPr lang="en-US" dirty="0"/>
              <a:t>, there is </a:t>
            </a:r>
            <a:r>
              <a:rPr lang="en-US" b="1" dirty="0">
                <a:solidFill>
                  <a:schemeClr val="tx1"/>
                </a:solidFill>
              </a:rPr>
              <a:t>no need for routine </a:t>
            </a:r>
            <a:r>
              <a:rPr lang="en-US" b="1" dirty="0" err="1">
                <a:solidFill>
                  <a:schemeClr val="tx1"/>
                </a:solidFill>
              </a:rPr>
              <a:t>endocrinological</a:t>
            </a:r>
            <a:r>
              <a:rPr lang="en-US" b="1" dirty="0">
                <a:solidFill>
                  <a:schemeClr val="tx1"/>
                </a:solidFill>
              </a:rPr>
              <a:t> follow-up</a:t>
            </a:r>
            <a:r>
              <a:rPr lang="en-US" dirty="0"/>
              <a:t> during pregnancy.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223358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R.4.3. </a:t>
            </a:r>
            <a:r>
              <a:rPr lang="en-US" dirty="0"/>
              <a:t>We recommend that for </a:t>
            </a:r>
            <a:r>
              <a:rPr lang="en-US" b="1" dirty="0" err="1">
                <a:solidFill>
                  <a:srgbClr val="911011"/>
                </a:solidFill>
              </a:rPr>
              <a:t>macroadenomas</a:t>
            </a:r>
            <a:r>
              <a:rPr lang="en-US" dirty="0"/>
              <a:t> and/or </a:t>
            </a:r>
            <a:r>
              <a:rPr lang="en-US" b="1" dirty="0" err="1">
                <a:solidFill>
                  <a:srgbClr val="911011"/>
                </a:solidFill>
              </a:rPr>
              <a:t>extrasellar</a:t>
            </a:r>
            <a:r>
              <a:rPr lang="en-US" b="1" dirty="0">
                <a:solidFill>
                  <a:srgbClr val="911011"/>
                </a:solidFill>
              </a:rPr>
              <a:t> NFAs</a:t>
            </a:r>
            <a:r>
              <a:rPr lang="en-US" dirty="0"/>
              <a:t>, </a:t>
            </a:r>
            <a:r>
              <a:rPr lang="en-US" b="1" dirty="0"/>
              <a:t>neuro-ophthalmologic</a:t>
            </a:r>
            <a:r>
              <a:rPr lang="en-US" dirty="0"/>
              <a:t> and, if indicated, </a:t>
            </a:r>
            <a:r>
              <a:rPr lang="en-US" b="1" dirty="0"/>
              <a:t>MRI examination </a:t>
            </a:r>
            <a:r>
              <a:rPr lang="en-US" dirty="0"/>
              <a:t>should be performed </a:t>
            </a:r>
            <a:r>
              <a:rPr lang="en-US" u="sng" dirty="0"/>
              <a:t>only in case of symptoms of tumour progression or pituitary apoplexy</a:t>
            </a:r>
            <a:r>
              <a:rPr lang="en-US" dirty="0"/>
              <a:t> during pregnancy.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4910241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Rationale </a:t>
            </a:r>
            <a:endParaRPr lang="en-US" dirty="0"/>
          </a:p>
        </p:txBody>
      </p:sp>
      <p:sp>
        <p:nvSpPr>
          <p:cNvPr id="4" name="Content Placeholder 3"/>
          <p:cNvSpPr>
            <a:spLocks noGrp="1"/>
          </p:cNvSpPr>
          <p:nvPr>
            <p:ph sz="half" idx="2"/>
          </p:nvPr>
        </p:nvSpPr>
        <p:spPr>
          <a:xfrm>
            <a:off x="1097280" y="1865067"/>
            <a:ext cx="10058400" cy="3531391"/>
          </a:xfrm>
        </p:spPr>
        <p:txBody>
          <a:bodyPr>
            <a:normAutofit lnSpcReduction="10000"/>
          </a:bodyPr>
          <a:lstStyle/>
          <a:p>
            <a:r>
              <a:rPr lang="en-US" dirty="0" smtClean="0"/>
              <a:t>In </a:t>
            </a:r>
            <a:r>
              <a:rPr lang="en-US" dirty="0"/>
              <a:t>contrast to </a:t>
            </a:r>
            <a:r>
              <a:rPr lang="en-US" dirty="0" err="1"/>
              <a:t>microadenomas</a:t>
            </a:r>
            <a:r>
              <a:rPr lang="en-US" dirty="0"/>
              <a:t>, </a:t>
            </a:r>
            <a:r>
              <a:rPr lang="en-US" b="1" dirty="0">
                <a:solidFill>
                  <a:srgbClr val="911011"/>
                </a:solidFill>
              </a:rPr>
              <a:t>six of eight </a:t>
            </a:r>
            <a:r>
              <a:rPr lang="en-US" b="1" dirty="0" err="1">
                <a:solidFill>
                  <a:srgbClr val="911011"/>
                </a:solidFill>
              </a:rPr>
              <a:t>primiparous</a:t>
            </a:r>
            <a:r>
              <a:rPr lang="en-US" b="1" dirty="0">
                <a:solidFill>
                  <a:srgbClr val="911011"/>
                </a:solidFill>
              </a:rPr>
              <a:t> patients </a:t>
            </a:r>
            <a:r>
              <a:rPr lang="en-US" dirty="0"/>
              <a:t>with </a:t>
            </a:r>
            <a:r>
              <a:rPr lang="en-US" b="1" dirty="0" err="1">
                <a:solidFill>
                  <a:srgbClr val="911011"/>
                </a:solidFill>
              </a:rPr>
              <a:t>macroadenomas</a:t>
            </a:r>
            <a:r>
              <a:rPr lang="en-US" dirty="0"/>
              <a:t> (range 1.2–2.5 cm) </a:t>
            </a:r>
            <a:r>
              <a:rPr lang="en-US" dirty="0" smtClean="0"/>
              <a:t>developed </a:t>
            </a:r>
            <a:r>
              <a:rPr lang="en-US" u="sng" dirty="0"/>
              <a:t>visual </a:t>
            </a:r>
            <a:r>
              <a:rPr lang="en-US" u="sng" dirty="0" smtClean="0"/>
              <a:t>field impairment.</a:t>
            </a:r>
          </a:p>
          <a:p>
            <a:r>
              <a:rPr lang="en-US" dirty="0" smtClean="0"/>
              <a:t>In </a:t>
            </a:r>
            <a:r>
              <a:rPr lang="en-US" dirty="0"/>
              <a:t>case of </a:t>
            </a:r>
            <a:r>
              <a:rPr lang="en-US" dirty="0" err="1">
                <a:solidFill>
                  <a:srgbClr val="911011"/>
                </a:solidFill>
              </a:rPr>
              <a:t>macroadenomas</a:t>
            </a:r>
            <a:r>
              <a:rPr lang="en-US" dirty="0"/>
              <a:t> in </a:t>
            </a:r>
            <a:r>
              <a:rPr lang="en-US" dirty="0">
                <a:solidFill>
                  <a:srgbClr val="911011"/>
                </a:solidFill>
              </a:rPr>
              <a:t>contact or close to the chiasm</a:t>
            </a:r>
            <a:r>
              <a:rPr lang="en-US" dirty="0"/>
              <a:t>, </a:t>
            </a:r>
            <a:r>
              <a:rPr lang="en-US" b="1" dirty="0"/>
              <a:t>systematic visual examination </a:t>
            </a:r>
            <a:r>
              <a:rPr lang="en-US" dirty="0"/>
              <a:t>should be considered. </a:t>
            </a:r>
            <a:endParaRPr lang="en-US" dirty="0" smtClean="0"/>
          </a:p>
          <a:p>
            <a:r>
              <a:rPr lang="en-US" dirty="0" smtClean="0"/>
              <a:t>Visual </a:t>
            </a:r>
            <a:r>
              <a:rPr lang="en-US" dirty="0"/>
              <a:t>examination </a:t>
            </a:r>
            <a:r>
              <a:rPr lang="en-US" b="1" dirty="0">
                <a:solidFill>
                  <a:srgbClr val="911011"/>
                </a:solidFill>
              </a:rPr>
              <a:t>frequency</a:t>
            </a:r>
            <a:r>
              <a:rPr lang="en-US" dirty="0"/>
              <a:t> and </a:t>
            </a:r>
            <a:r>
              <a:rPr lang="en-US" b="1" dirty="0">
                <a:solidFill>
                  <a:srgbClr val="911011"/>
                </a:solidFill>
              </a:rPr>
              <a:t>type </a:t>
            </a:r>
            <a:r>
              <a:rPr lang="en-US" b="1" dirty="0" smtClean="0">
                <a:solidFill>
                  <a:srgbClr val="911011"/>
                </a:solidFill>
              </a:rPr>
              <a:t>of </a:t>
            </a:r>
            <a:r>
              <a:rPr lang="en-US" b="1" dirty="0">
                <a:solidFill>
                  <a:srgbClr val="911011"/>
                </a:solidFill>
              </a:rPr>
              <a:t>tests </a:t>
            </a:r>
            <a:r>
              <a:rPr lang="en-US" dirty="0"/>
              <a:t>(with or without optical coherence tomography) depend on the </a:t>
            </a:r>
            <a:r>
              <a:rPr lang="en-US" u="sng" dirty="0"/>
              <a:t>local practices </a:t>
            </a:r>
            <a:r>
              <a:rPr lang="en-US" dirty="0"/>
              <a:t>and should be adapted case- by-case. </a:t>
            </a:r>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r>
              <a:rPr lang="en-US" dirty="0" err="1"/>
              <a:t>Kupersmith</a:t>
            </a:r>
            <a:r>
              <a:rPr lang="en-US" dirty="0"/>
              <a:t> MJ, Rosenberg C &amp; Kleinberg D. Visual loss in pregnant women with pituitary adenomas. </a:t>
            </a:r>
            <a:r>
              <a:rPr lang="en-US" i="1" dirty="0"/>
              <a:t>Annals of Internal Medicine </a:t>
            </a:r>
            <a:r>
              <a:rPr lang="en-US" dirty="0"/>
              <a:t>1994 </a:t>
            </a:r>
            <a:r>
              <a:rPr lang="en-US" b="1" dirty="0"/>
              <a:t>121 </a:t>
            </a:r>
            <a:r>
              <a:rPr lang="en-US" dirty="0"/>
              <a:t>473–477. </a:t>
            </a:r>
          </a:p>
        </p:txBody>
      </p:sp>
    </p:spTree>
    <p:extLst>
      <p:ext uri="{BB962C8B-B14F-4D97-AF65-F5344CB8AC3E}">
        <p14:creationId xmlns:p14="http://schemas.microsoft.com/office/powerpoint/2010/main" val="4705587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97280" y="1865067"/>
            <a:ext cx="10058400" cy="3531391"/>
          </a:xfrm>
        </p:spPr>
        <p:txBody>
          <a:bodyPr>
            <a:normAutofit/>
          </a:bodyPr>
          <a:lstStyle/>
          <a:p>
            <a:r>
              <a:rPr lang="en-US" b="1" dirty="0"/>
              <a:t>R.4.4. </a:t>
            </a:r>
            <a:r>
              <a:rPr lang="en-US" dirty="0"/>
              <a:t>We recommend that in case of </a:t>
            </a:r>
            <a:r>
              <a:rPr lang="en-US" dirty="0">
                <a:solidFill>
                  <a:srgbClr val="911011"/>
                </a:solidFill>
              </a:rPr>
              <a:t>a clinical need to reduce adenoma volume </a:t>
            </a:r>
            <a:r>
              <a:rPr lang="en-US" dirty="0"/>
              <a:t>during pregnancy</a:t>
            </a:r>
            <a:r>
              <a:rPr lang="en-US" b="1" dirty="0"/>
              <a:t>, surgery </a:t>
            </a:r>
            <a:r>
              <a:rPr lang="en-US" dirty="0"/>
              <a:t>is the preferred option (⊕◯◯◯)</a:t>
            </a:r>
            <a:r>
              <a:rPr lang="en-US" i="1" dirty="0"/>
              <a:t>. </a:t>
            </a:r>
            <a:endParaRPr lang="en-US" dirty="0"/>
          </a:p>
          <a:p>
            <a:endParaRPr lang="en-US" dirty="0"/>
          </a:p>
        </p:txBody>
      </p:sp>
      <p:sp>
        <p:nvSpPr>
          <p:cNvPr id="5" name="Text Placeholder 4"/>
          <p:cNvSpPr>
            <a:spLocks noGrp="1"/>
          </p:cNvSpPr>
          <p:nvPr>
            <p:ph type="body" sz="quarter" idx="3"/>
          </p:nvPr>
        </p:nvSpPr>
        <p:spPr>
          <a:xfrm>
            <a:off x="1097280" y="5527165"/>
            <a:ext cx="10058400" cy="736282"/>
          </a:xfrm>
        </p:spPr>
        <p:txBody>
          <a:bodyPr/>
          <a:lstStyle/>
          <a:p>
            <a:endParaRPr lang="en-US"/>
          </a:p>
        </p:txBody>
      </p:sp>
    </p:spTree>
    <p:extLst>
      <p:ext uri="{BB962C8B-B14F-4D97-AF65-F5344CB8AC3E}">
        <p14:creationId xmlns:p14="http://schemas.microsoft.com/office/powerpoint/2010/main" val="76099681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13769</TotalTime>
  <Words>11297</Words>
  <Application>Microsoft Office PowerPoint</Application>
  <PresentationFormat>Widescreen</PresentationFormat>
  <Paragraphs>675</Paragraphs>
  <Slides>191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191</vt:i4>
      </vt:variant>
    </vt:vector>
  </HeadingPairs>
  <TitlesOfParts>
    <vt:vector size="197" baseType="lpstr">
      <vt:lpstr>Arial</vt:lpstr>
      <vt:lpstr>Calibri</vt:lpstr>
      <vt:lpstr>Calibri Light</vt:lpstr>
      <vt:lpstr>Times New Roman</vt:lpstr>
      <vt:lpstr>Wingdings</vt:lpstr>
      <vt:lpstr>Retrospect</vt:lpstr>
      <vt:lpstr>Functioning and nonfunctioning pituitary adenomas in pregnancy    </vt:lpstr>
      <vt:lpstr>PowerPoint Presentation</vt:lpstr>
      <vt:lpstr>Outline:</vt:lpstr>
      <vt:lpstr> Introduction:  The pituitary gland and  endocrine milieu in pregnancy </vt:lpstr>
      <vt:lpstr>Morphology of the pituitary gland</vt:lpstr>
      <vt:lpstr>Size of the pituitary gland </vt:lpstr>
      <vt:lpstr>Pituitary growth </vt:lpstr>
      <vt:lpstr>PowerPoint Presentation</vt:lpstr>
      <vt:lpstr>PowerPoint Presentation</vt:lpstr>
      <vt:lpstr>PowerPoint Presentation</vt:lpstr>
      <vt:lpstr>Prolactin</vt:lpstr>
      <vt:lpstr>PowerPoint Presentation</vt:lpstr>
      <vt:lpstr>Human placental lactogen (hPL)</vt:lpstr>
      <vt:lpstr>PowerPoint Presentation</vt:lpstr>
      <vt:lpstr>GH and IGF-I</vt:lpstr>
      <vt:lpstr>PowerPoint Presentation</vt:lpstr>
      <vt:lpstr>PowerPoint Presentation</vt:lpstr>
      <vt:lpstr> The GH variant (GH V) is the major hormone responsible for stimulating the production of maternal IGF 1, which inhibits maternal pituitary secretion of normal GH (GH N) through a negative feedback action.      In pregnant woman with acromegaly, GH N secretion is autonomous. Both GH N and GH V levels are consistently elevated in the blood throughout pregnancy. Similar to normal pregnancy, IGF 1 levels rise in patients with active acromegaly owing to stimulation by GH V. </vt:lpstr>
      <vt:lpstr>PowerPoint Presentation</vt:lpstr>
      <vt:lpstr>IGF1 levels (ULN) in ten pregnancies in eight acromegalic patients.   Bars (after surgery, before pregnancy, and puerperium) represent the ranges of normal IGF1 values   Horizontal lines represent mean values from patients.   During pregnancy, in spite of pharmacological treatment withdrawn, mean IGF1 levels in patients remained unchanged.  </vt:lpstr>
      <vt:lpstr>The paradox in IGF1 levels after midgestation</vt:lpstr>
      <vt:lpstr>Estrogen-induced GH resistance</vt:lpstr>
      <vt:lpstr>Human chorionic gonadotrophin and TSH</vt:lpstr>
      <vt:lpstr>PowerPoint Presentation</vt:lpstr>
      <vt:lpstr>PowerPoint Presentation</vt:lpstr>
      <vt:lpstr>PowerPoint Presentation</vt:lpstr>
      <vt:lpstr>PowerPoint Presentation</vt:lpstr>
      <vt:lpstr>Changes in thyroid physiology during pregnancy</vt:lpstr>
      <vt:lpstr>hypothalamic–pituitary–adrenal (HPA) axis</vt:lpstr>
      <vt:lpstr>PowerPoint Presentation</vt:lpstr>
      <vt:lpstr>PowerPoint Presentation</vt:lpstr>
      <vt:lpstr>pituitary vasopressin</vt:lpstr>
      <vt:lpstr>PowerPoint Presentation</vt:lpstr>
      <vt:lpstr>Methods used for guideline development  </vt:lpstr>
      <vt:lpstr>GRADE</vt:lpstr>
      <vt:lpstr>PowerPoint Presentation</vt:lpstr>
      <vt:lpstr>PowerPoint Presentation</vt:lpstr>
      <vt:lpstr>Steps of GRADE system</vt:lpstr>
      <vt:lpstr>PowerPoint Presentation</vt:lpstr>
      <vt:lpstr>PowerPoint Presentation</vt:lpstr>
      <vt:lpstr>PowerPoint Presentation</vt:lpstr>
      <vt:lpstr>Recommendations and rationale for the recommendations </vt:lpstr>
      <vt:lpstr>General recommendations:  Pre-conception stage </vt:lpstr>
      <vt:lpstr>General recommendations:  Pre-conception stage </vt:lpstr>
      <vt:lpstr>Rationale</vt:lpstr>
      <vt:lpstr>Rationale </vt:lpstr>
      <vt:lpstr>PowerPoint Presentation</vt:lpstr>
      <vt:lpstr>PowerPoint Presentation</vt:lpstr>
      <vt:lpstr>PowerPoint Presentation</vt:lpstr>
      <vt:lpstr>PowerPoint Presentation</vt:lpstr>
      <vt:lpstr>PowerPoint Presentation</vt:lpstr>
      <vt:lpstr>Surgical decision</vt:lpstr>
      <vt:lpstr>Surgical decision</vt:lpstr>
      <vt:lpstr>PowerPoint Presentation</vt:lpstr>
      <vt:lpstr>Rationale </vt:lpstr>
      <vt:lpstr>PowerPoint Presentation</vt:lpstr>
      <vt:lpstr>PowerPoint Presentation</vt:lpstr>
      <vt:lpstr>PowerPoint Presentation</vt:lpstr>
      <vt:lpstr>General recommendations:  Pregnancy </vt:lpstr>
      <vt:lpstr>PowerPoint Presentation</vt:lpstr>
      <vt:lpstr>Rationale </vt:lpstr>
      <vt:lpstr>PowerPoint Presentation</vt:lpstr>
      <vt:lpstr>PowerPoint Presentation</vt:lpstr>
      <vt:lpstr>levothyroxine replacement therapy</vt:lpstr>
      <vt:lpstr>glucocorticoid replacement therapy</vt:lpstr>
      <vt:lpstr>desmopressin dose</vt:lpstr>
      <vt:lpstr>GH replacement</vt:lpstr>
      <vt:lpstr>PowerPoint Presentation</vt:lpstr>
      <vt:lpstr>PowerPoint Presentation</vt:lpstr>
      <vt:lpstr>Rationale </vt:lpstr>
      <vt:lpstr>PowerPoint Presentation</vt:lpstr>
      <vt:lpstr>Rationale </vt:lpstr>
      <vt:lpstr>PowerPoint Presentation</vt:lpstr>
      <vt:lpstr>Rationale </vt:lpstr>
      <vt:lpstr>Rationale </vt:lpstr>
      <vt:lpstr>PowerPoint Presentation</vt:lpstr>
      <vt:lpstr>Rationale </vt:lpstr>
      <vt:lpstr>pituitary surgery during pregnancy</vt:lpstr>
      <vt:lpstr>pituitary surgery during pregnancy</vt:lpstr>
      <vt:lpstr>pituitary surgery during pregnancy</vt:lpstr>
      <vt:lpstr>PowerPoint Presentation</vt:lpstr>
      <vt:lpstr>Rationale </vt:lpstr>
      <vt:lpstr>Rationale </vt:lpstr>
      <vt:lpstr>PowerPoint Presentation</vt:lpstr>
      <vt:lpstr>PowerPoint Presentation</vt:lpstr>
      <vt:lpstr>General recommendations:  Delivery and breastfeeding </vt:lpstr>
      <vt:lpstr>PowerPoint Presentation</vt:lpstr>
      <vt:lpstr>Rationale </vt:lpstr>
      <vt:lpstr>Rationale </vt:lpstr>
      <vt:lpstr>Rationale </vt:lpstr>
      <vt:lpstr>PowerPoint Presentation</vt:lpstr>
      <vt:lpstr>Nonfunctioning adenomas (NFAs) </vt:lpstr>
      <vt:lpstr>PowerPoint Presentation</vt:lpstr>
      <vt:lpstr>PowerPoint Presentation</vt:lpstr>
      <vt:lpstr>Rationale </vt:lpstr>
      <vt:lpstr>PowerPoint Presentation</vt:lpstr>
      <vt:lpstr>PowerPoint Presentation</vt:lpstr>
      <vt:lpstr>Rationale </vt:lpstr>
      <vt:lpstr>PowerPoint Presentation</vt:lpstr>
      <vt:lpstr>Rationale  </vt:lpstr>
      <vt:lpstr>PowerPoint Presentation</vt:lpstr>
      <vt:lpstr>Rationale  </vt:lpstr>
      <vt:lpstr>Prolactinomas  </vt:lpstr>
      <vt:lpstr>PowerPoint Presentation</vt:lpstr>
      <vt:lpstr>Rationale  </vt:lpstr>
      <vt:lpstr>PowerPoint Presentation</vt:lpstr>
      <vt:lpstr>Rationale  </vt:lpstr>
      <vt:lpstr>Rationale  </vt:lpstr>
      <vt:lpstr>PowerPoint Presentation</vt:lpstr>
      <vt:lpstr>Rationale </vt:lpstr>
      <vt:lpstr>Rationale </vt:lpstr>
      <vt:lpstr>Rationale </vt:lpstr>
      <vt:lpstr>PowerPoint Presentation</vt:lpstr>
      <vt:lpstr>Rationale </vt:lpstr>
      <vt:lpstr>Rationale </vt:lpstr>
      <vt:lpstr>PowerPoint Presentation</vt:lpstr>
      <vt:lpstr>PowerPoint Presentation</vt:lpstr>
      <vt:lpstr>Rationale </vt:lpstr>
      <vt:lpstr>PowerPoint Presentation</vt:lpstr>
      <vt:lpstr>PowerPoint Presentation</vt:lpstr>
      <vt:lpstr>Rationale  </vt:lpstr>
      <vt:lpstr>Rationale  </vt:lpstr>
      <vt:lpstr>Rationale  </vt:lpstr>
      <vt:lpstr>PowerPoint Presentation</vt:lpstr>
      <vt:lpstr>Rationale </vt:lpstr>
      <vt:lpstr>Rationale </vt:lpstr>
      <vt:lpstr>PowerPoint Presentation</vt:lpstr>
      <vt:lpstr>Rationale </vt:lpstr>
      <vt:lpstr>PowerPoint Presentation</vt:lpstr>
      <vt:lpstr>Rationale </vt:lpstr>
      <vt:lpstr>Rationale </vt:lpstr>
      <vt:lpstr>Acromegaly </vt:lpstr>
      <vt:lpstr>PowerPoint Presentation</vt:lpstr>
      <vt:lpstr>Acromegaly </vt:lpstr>
      <vt:lpstr>PowerPoint Presentation</vt:lpstr>
      <vt:lpstr>complications</vt:lpstr>
      <vt:lpstr>PowerPoint Presentation</vt:lpstr>
      <vt:lpstr>Rationale </vt:lpstr>
      <vt:lpstr>PowerPoint Presentation</vt:lpstr>
      <vt:lpstr>Rationale </vt:lpstr>
      <vt:lpstr>PowerPoint Presentation</vt:lpstr>
      <vt:lpstr>Rationale </vt:lpstr>
      <vt:lpstr>PowerPoint Presentation</vt:lpstr>
      <vt:lpstr>PowerPoint Presentation</vt:lpstr>
      <vt:lpstr>PowerPoint Presentation</vt:lpstr>
      <vt:lpstr>PowerPoint Presentation</vt:lpstr>
      <vt:lpstr>Rationale </vt:lpstr>
      <vt:lpstr>Rationale </vt:lpstr>
      <vt:lpstr>PowerPoint Presentation</vt:lpstr>
      <vt:lpstr>Rationale </vt:lpstr>
      <vt:lpstr>PowerPoint Presentation</vt:lpstr>
      <vt:lpstr>Rationale  </vt:lpstr>
      <vt:lpstr>Rationale  </vt:lpstr>
      <vt:lpstr>PowerPoint Presentation</vt:lpstr>
      <vt:lpstr>Rationale </vt:lpstr>
      <vt:lpstr>Rationale </vt:lpstr>
      <vt:lpstr>PowerPoint Presentation</vt:lpstr>
      <vt:lpstr>PowerPoint Presentation</vt:lpstr>
      <vt:lpstr>Rationale</vt:lpstr>
      <vt:lpstr>PowerPoint Presentation</vt:lpstr>
      <vt:lpstr>Cushing’s disease </vt:lpstr>
      <vt:lpstr>Cushing’s disease </vt:lpstr>
      <vt:lpstr>PowerPoint Presentation</vt:lpstr>
      <vt:lpstr>PowerPoint Presentation</vt:lpstr>
      <vt:lpstr>Rationale </vt:lpstr>
      <vt:lpstr>foetal morbidities </vt:lpstr>
      <vt:lpstr>PowerPoint Presentation</vt:lpstr>
      <vt:lpstr>PowerPoint Presentation</vt:lpstr>
      <vt:lpstr>PowerPoint Presentation</vt:lpstr>
      <vt:lpstr>clinical features</vt:lpstr>
      <vt:lpstr>biochemical confirmation </vt:lpstr>
      <vt:lpstr>Rationale </vt:lpstr>
      <vt:lpstr>Late night salivary cortisol </vt:lpstr>
      <vt:lpstr>Determination of the location</vt:lpstr>
      <vt:lpstr>PowerPoint Presentation</vt:lpstr>
      <vt:lpstr>Rationale </vt:lpstr>
      <vt:lpstr>PowerPoint Presentation</vt:lpstr>
      <vt:lpstr>PowerPoint Presentation</vt:lpstr>
      <vt:lpstr>PowerPoint Presentation</vt:lpstr>
      <vt:lpstr>Rationale </vt:lpstr>
      <vt:lpstr>PowerPoint Presentation</vt:lpstr>
      <vt:lpstr>PowerPoint Presentation</vt:lpstr>
      <vt:lpstr>PowerPoint Presentation</vt:lpstr>
      <vt:lpstr>PowerPoint Presentation</vt:lpstr>
      <vt:lpstr>Rationale </vt:lpstr>
      <vt:lpstr>Rationale </vt:lpstr>
      <vt:lpstr>PowerPoint Presentation</vt:lpstr>
      <vt:lpstr>Rationale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Clinical Practice Guideline on functioning and nonfunctioning pituitary adenomas in pregnancy   </dc:title>
  <dc:creator>Mahsa</dc:creator>
  <cp:lastModifiedBy>user</cp:lastModifiedBy>
  <cp:revision>291</cp:revision>
  <dcterms:created xsi:type="dcterms:W3CDTF">2021-11-21T19:35:50Z</dcterms:created>
  <dcterms:modified xsi:type="dcterms:W3CDTF">2021-12-13T05:34:36Z</dcterms:modified>
</cp:coreProperties>
</file>