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5" r:id="rId17"/>
    <p:sldId id="300" r:id="rId18"/>
    <p:sldId id="301" r:id="rId19"/>
    <p:sldId id="285" r:id="rId20"/>
    <p:sldId id="276" r:id="rId21"/>
    <p:sldId id="277" r:id="rId22"/>
    <p:sldId id="292" r:id="rId23"/>
    <p:sldId id="293" r:id="rId24"/>
    <p:sldId id="302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97" r:id="rId34"/>
    <p:sldId id="298" r:id="rId35"/>
    <p:sldId id="287" r:id="rId36"/>
    <p:sldId id="288" r:id="rId37"/>
    <p:sldId id="289" r:id="rId38"/>
    <p:sldId id="290" r:id="rId39"/>
    <p:sldId id="291" r:id="rId40"/>
    <p:sldId id="294" r:id="rId41"/>
    <p:sldId id="295" r:id="rId42"/>
    <p:sldId id="296" r:id="rId43"/>
    <p:sldId id="274" r:id="rId4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4F1A8-C7AE-48CC-B129-07D00B18B76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91B91-93D2-4E4D-BAD3-4809A321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3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91B91-93D2-4E4D-BAD3-4809A321C8D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2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91B91-93D2-4E4D-BAD3-4809A321C8D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91B91-93D2-4E4D-BAD3-4809A321C8D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3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91B91-93D2-4E4D-BAD3-4809A321C8D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5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ABB6-1F49-4913-B471-78E29BD1E549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6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7B75-548E-4F57-9AA2-4FBEE6DD5052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678F-7221-44AC-8A26-D08F850F2E80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2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9D13-0325-408C-85B8-3E5005662BD4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3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BC9E-0D54-4BE5-A484-5DB5C3635AD8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905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7CD4-E4F1-42C2-860B-3C509F4751FE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C554-1D93-47B2-A1A3-E9DF10FC517A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2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5A6C-5F55-4314-A2AA-674FB5ACC2F0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8A66-4E76-4490-B99A-393339D02727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3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7B42-F444-49BD-A466-D2C3BF3ED160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2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2B4-3A50-4D28-9950-46FE39168D61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AD99-D73B-44B9-96A5-096BCE6CF330}" type="datetime1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891-F12A-4F98-97BD-54711990ED13}" type="datetime1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4402-EDF1-4787-B568-B2F5AE5F30C9}" type="datetime1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0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686-D77B-4006-A3AC-3391A5527D1D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7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7051-DFB2-41C1-B087-6F2339866CB4}" type="datetime1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1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0D8F-ECDD-416C-B038-45E229AD51D8}" type="datetime1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9EE901-6456-43BF-8C08-BDE4C1F8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3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cbi.nlm.nih.gov/pubmed/23223345" TargetMode="External"/><Relationship Id="rId4" Type="http://schemas.openxmlformats.org/officeDocument/2006/relationships/hyperlink" Target="https://www.ncbi.nlm.nih.gov/pubmed/?term=Gadgil%20MD%5bAuthor%5d&amp;cauthor=true&amp;cauthor_uid=2322334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3223345" TargetMode="External"/><Relationship Id="rId4" Type="http://schemas.openxmlformats.org/officeDocument/2006/relationships/hyperlink" Target="https://www.ncbi.nlm.nih.gov/pubmed/?term=Gadgil%20MD%5bAuthor%5d&amp;cauthor=true&amp;cauthor_uid=2322334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3223345" TargetMode="External"/><Relationship Id="rId4" Type="http://schemas.openxmlformats.org/officeDocument/2006/relationships/hyperlink" Target="https://www.ncbi.nlm.nih.gov/pubmed/?term=Gadgil%20MD%5bAuthor%5d&amp;cauthor=true&amp;cauthor_uid=23223345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google.com/#q=xylosweet+xylito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hyperlink" Target="https://www.google.com/#q=carvalho+albacore+tuna" TargetMode="External"/><Relationship Id="rId7" Type="http://schemas.openxmlformats.org/officeDocument/2006/relationships/image" Target="../media/image52.jpg"/><Relationship Id="rId2" Type="http://schemas.openxmlformats.org/officeDocument/2006/relationships/hyperlink" Target="http://naturopathconnect.com/heavy-metal-toxic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1.jpg"/><Relationship Id="rId4" Type="http://schemas.openxmlformats.org/officeDocument/2006/relationships/hyperlink" Target="https://www.google.com/#q=carvalho+king+salmon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5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6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6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66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345872" y="3591154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Somayeh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Hosseinpour-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Niazi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 and Endocrine Research Center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Research Institute for Endocrine Sciences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Shahid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Beheshti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Medical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5143" y="2242456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7315" y="130628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0928" y="1750172"/>
            <a:ext cx="817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انرژی مورد نیاز این فرد جهت کاهش وزن به میزان 9 کیلوگرم در مدت سه ماه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2086" y="2723385"/>
            <a:ext cx="369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2100</a:t>
            </a:r>
            <a:r>
              <a:rPr lang="fa-IR" sz="3600" dirty="0" smtClean="0">
                <a:cs typeface="B Nazanin" panose="00000400000000000000" pitchFamily="2" charset="-78"/>
              </a:rPr>
              <a:t> = 750 - 2850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999" y="29080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kcal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7" y="3701143"/>
            <a:ext cx="3167743" cy="28411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80" y="1426029"/>
            <a:ext cx="9655629" cy="53884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55371" y="145139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and obesity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3" y="4985657"/>
            <a:ext cx="1872343" cy="1872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3458" y="6488668"/>
            <a:ext cx="4201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>
                <a:hlinkClick r:id="rId4"/>
              </a:rPr>
              <a:t>Gadgil</a:t>
            </a:r>
            <a:r>
              <a:rPr lang="en-US" sz="1400" u="sng" dirty="0">
                <a:hlinkClick r:id="rId4"/>
              </a:rPr>
              <a:t> </a:t>
            </a:r>
            <a:r>
              <a:rPr lang="en-US" sz="1400" u="sng" dirty="0" smtClean="0">
                <a:hlinkClick r:id="rId4"/>
              </a:rPr>
              <a:t>MD</a:t>
            </a:r>
            <a:r>
              <a:rPr lang="en-US" sz="1400" u="sng" dirty="0" smtClean="0"/>
              <a:t>. </a:t>
            </a:r>
            <a:r>
              <a:rPr lang="en-US" sz="1400" u="sng" dirty="0">
                <a:hlinkClick r:id="rId5" tooltip="Diabetes care."/>
              </a:rPr>
              <a:t>Diabetes Care.</a:t>
            </a:r>
            <a:r>
              <a:rPr lang="en-US" sz="1400" dirty="0"/>
              <a:t> </a:t>
            </a:r>
            <a:r>
              <a:rPr lang="en-US" sz="1400" dirty="0" smtClean="0"/>
              <a:t>2013 ;36(5</a:t>
            </a:r>
            <a:r>
              <a:rPr lang="en-US" sz="1400" dirty="0"/>
              <a:t>):1132-7. </a:t>
            </a:r>
          </a:p>
        </p:txBody>
      </p:sp>
      <p:sp>
        <p:nvSpPr>
          <p:cNvPr id="3" name="Oval 2"/>
          <p:cNvSpPr/>
          <p:nvPr/>
        </p:nvSpPr>
        <p:spPr>
          <a:xfrm rot="5400000">
            <a:off x="6153708" y="4018603"/>
            <a:ext cx="3621401" cy="7728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8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7315" y="130628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0057" y="1390357"/>
            <a:ext cx="949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محاسبه گرم درشت مغذی ها بر اساس میزان انرژی دریافتی روزانه 2100 کیلوکالری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114" y="2244765"/>
            <a:ext cx="661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252 گرم کربوهیدرات </a:t>
            </a:r>
            <a:r>
              <a:rPr lang="fa-IR" sz="2800" dirty="0" smtClean="0">
                <a:cs typeface="B Nazanin" panose="00000400000000000000" pitchFamily="2" charset="-78"/>
              </a:rPr>
              <a:t>= 4 ÷ 1008 = 48 × 2100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4114" y="2901451"/>
            <a:ext cx="580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131 گرم پروتئین </a:t>
            </a:r>
            <a:r>
              <a:rPr lang="fa-IR" sz="2800" dirty="0" smtClean="0">
                <a:cs typeface="B Nazanin" panose="00000400000000000000" pitchFamily="2" charset="-78"/>
              </a:rPr>
              <a:t>= 4 ÷ 525= 25× 2100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0314" y="3622393"/>
            <a:ext cx="580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63 گرم چربی</a:t>
            </a:r>
            <a:r>
              <a:rPr lang="fa-IR" sz="2800" dirty="0" smtClean="0">
                <a:cs typeface="B Nazanin" panose="00000400000000000000" pitchFamily="2" charset="-78"/>
              </a:rPr>
              <a:t>= 9 ÷ 567= 27× 2100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0314" y="4771310"/>
            <a:ext cx="580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30 گرم چربی</a:t>
            </a:r>
            <a:r>
              <a:rPr lang="fa-IR" sz="2800" dirty="0" smtClean="0">
                <a:cs typeface="B Nazanin" panose="00000400000000000000" pitchFamily="2" charset="-78"/>
              </a:rPr>
              <a:t>= 9 ÷ 273= 13× 2100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0314" y="5460124"/>
            <a:ext cx="580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18 گرم چربی</a:t>
            </a:r>
            <a:r>
              <a:rPr lang="fa-IR" sz="2800" dirty="0" smtClean="0">
                <a:cs typeface="B Nazanin" panose="00000400000000000000" pitchFamily="2" charset="-78"/>
              </a:rPr>
              <a:t>= 9 ÷ 168= 8× 2100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4114" y="6148938"/>
            <a:ext cx="580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14 گرم چربی</a:t>
            </a:r>
            <a:r>
              <a:rPr lang="fa-IR" sz="2800" dirty="0" smtClean="0">
                <a:cs typeface="B Nazanin" panose="00000400000000000000" pitchFamily="2" charset="-78"/>
              </a:rPr>
              <a:t>= 9 ÷ 126= 6× 2100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7315" y="130628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143" y="592293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محاسبه تعداد واحدهای مورد نیاز برای این فرد</a:t>
            </a:r>
            <a:endParaRPr lang="en-US" sz="2000" dirty="0">
              <a:cs typeface="B Nazani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71899"/>
              </p:ext>
            </p:extLst>
          </p:nvPr>
        </p:nvGraphicFramePr>
        <p:xfrm>
          <a:off x="0" y="1840677"/>
          <a:ext cx="12192000" cy="5017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1018"/>
                <a:gridCol w="2177491"/>
                <a:gridCol w="1655674"/>
                <a:gridCol w="2006803"/>
                <a:gridCol w="2175053"/>
                <a:gridCol w="2435961"/>
              </a:tblGrid>
              <a:tr h="88815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تعداد واحد مورد نیاز 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کل انرژی دریافتی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چربی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پروتئین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کربوهیدرات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گروه غذایی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</a:tr>
              <a:tr h="73623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r>
                        <a:rPr lang="ar-S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واحد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240 = 120 ×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10 = 5 × 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16 = 8 × 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36 = 12 ×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شیر و لبنیات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</a:tr>
              <a:tr h="73623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r>
                        <a:rPr lang="ar-S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واحد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240 = 60 × 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------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----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75= 15 × 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میوه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</a:tr>
              <a:tr h="73623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5 واحد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125 = 25 × 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----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10 = 2 × 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25 = 5 × 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سبزیجات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</a:tr>
              <a:tr h="11842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136= 24 + 60 + 25</a:t>
                      </a:r>
                      <a:endParaRPr lang="en-US" sz="24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116 = 136 – 252</a:t>
                      </a:r>
                      <a:endParaRPr lang="en-US" sz="24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</a:tr>
              <a:tr h="73623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7 واحد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560 = 80 × 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-----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21 = 7 ×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7 = 15÷ 116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غلات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7315" y="130628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143" y="592293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محاسبه تعداد واحدهای مورد نیاز برای این فرد</a:t>
            </a:r>
            <a:endParaRPr lang="en-US" sz="2000" dirty="0">
              <a:cs typeface="B Nazani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52915"/>
              </p:ext>
            </p:extLst>
          </p:nvPr>
        </p:nvGraphicFramePr>
        <p:xfrm>
          <a:off x="0" y="1971302"/>
          <a:ext cx="12192000" cy="4886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1018"/>
                <a:gridCol w="2177491"/>
                <a:gridCol w="1655674"/>
                <a:gridCol w="2299157"/>
                <a:gridCol w="1882699"/>
                <a:gridCol w="2435961"/>
              </a:tblGrid>
              <a:tr h="10863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47 = 16 + 10 + 21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84 = 47 - 131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</a:tr>
              <a:tr h="9046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12 واحد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660 = 12 × 55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36 = 12 × 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B Nazanin" panose="00000400000000000000" pitchFamily="2" charset="-78"/>
                        </a:rPr>
                        <a:t>12</a:t>
                      </a:r>
                      <a:r>
                        <a:rPr lang="ar-SA" sz="2400" dirty="0" smtClean="0">
                          <a:effectLst/>
                          <a:cs typeface="B Nazanin" panose="00000400000000000000" pitchFamily="2" charset="-78"/>
                        </a:rPr>
                        <a:t>= </a:t>
                      </a: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7 ÷ 84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------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گوشت و ماهی و </a:t>
                      </a:r>
                      <a:r>
                        <a:rPr lang="ar-SA" sz="2400" dirty="0" smtClean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ماکیان</a:t>
                      </a:r>
                      <a:r>
                        <a:rPr lang="fa-IR" sz="2400" dirty="0" smtClean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، مغزها و</a:t>
                      </a:r>
                      <a:r>
                        <a:rPr lang="fa-IR" sz="2400" baseline="0" dirty="0" smtClean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 حبوبات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</a:tr>
              <a:tr h="108638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46 = 36 + 10</a:t>
                      </a:r>
                      <a:endParaRPr lang="en-US" sz="24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17 = 46 - 63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</a:tr>
              <a:tr h="9046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180 = 4 × 45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4 = 5÷ 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  <a:cs typeface="B Nazanin" panose="00000400000000000000" pitchFamily="2" charset="-78"/>
                        </a:rPr>
                        <a:t>چربی ها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</a:tr>
              <a:tr h="9046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cs typeface="B Nazanin" panose="00000400000000000000" pitchFamily="2" charset="-78"/>
                        </a:rPr>
                        <a:t>2000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44" y="0"/>
            <a:ext cx="9459686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397828" y="1420586"/>
            <a:ext cx="1665515" cy="4517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97828" y="1986643"/>
            <a:ext cx="1665515" cy="3864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4914" y="2422072"/>
            <a:ext cx="1665515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97828" y="2988129"/>
            <a:ext cx="1665515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484914" y="3603172"/>
            <a:ext cx="1883228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84914" y="4370615"/>
            <a:ext cx="1883228" cy="762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7571" y="5225144"/>
            <a:ext cx="1894116" cy="6041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3" y="4714875"/>
            <a:ext cx="2143125" cy="2143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3458" y="6488668"/>
            <a:ext cx="4201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>
                <a:hlinkClick r:id="rId4"/>
              </a:rPr>
              <a:t>Gadgil</a:t>
            </a:r>
            <a:r>
              <a:rPr lang="en-US" sz="1400" u="sng" dirty="0">
                <a:hlinkClick r:id="rId4"/>
              </a:rPr>
              <a:t> </a:t>
            </a:r>
            <a:r>
              <a:rPr lang="en-US" sz="1400" u="sng" dirty="0" smtClean="0">
                <a:hlinkClick r:id="rId4"/>
              </a:rPr>
              <a:t>MD</a:t>
            </a:r>
            <a:r>
              <a:rPr lang="en-US" sz="1400" u="sng" dirty="0" smtClean="0"/>
              <a:t>. </a:t>
            </a:r>
            <a:r>
              <a:rPr lang="en-US" sz="1400" u="sng" dirty="0">
                <a:hlinkClick r:id="rId5" tooltip="Diabetes care."/>
              </a:rPr>
              <a:t>Diabetes Care.</a:t>
            </a:r>
            <a:r>
              <a:rPr lang="en-US" sz="1400" dirty="0"/>
              <a:t> </a:t>
            </a:r>
            <a:r>
              <a:rPr lang="en-US" sz="1400" dirty="0" smtClean="0"/>
              <a:t>2013 ;36(5</a:t>
            </a:r>
            <a:r>
              <a:rPr lang="en-US" sz="1400" dirty="0"/>
              <a:t>):1132-7. 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5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3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012" y="1694547"/>
            <a:ext cx="8915400" cy="32475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makes the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OmniHeart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diet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potent?</a:t>
            </a:r>
          </a:p>
          <a:p>
            <a:pPr marL="685800" indent="-338138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servings of fruits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</a:p>
          <a:p>
            <a:pPr marL="685800" indent="-338138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servings of low-fat dairy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foods</a:t>
            </a:r>
          </a:p>
          <a:p>
            <a:pPr marL="685800" indent="-338138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5 servings of grains (bread, pasta, rice, etc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6143" y="413657"/>
            <a:ext cx="8911687" cy="12808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 diet and obesity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3" y="4714875"/>
            <a:ext cx="2143125" cy="2143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99" y="4401465"/>
            <a:ext cx="2653557" cy="1821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3458" y="6488668"/>
            <a:ext cx="4201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>
                <a:hlinkClick r:id="rId4"/>
              </a:rPr>
              <a:t>Gadgil</a:t>
            </a:r>
            <a:r>
              <a:rPr lang="en-US" sz="1400" u="sng" dirty="0">
                <a:hlinkClick r:id="rId4"/>
              </a:rPr>
              <a:t> </a:t>
            </a:r>
            <a:r>
              <a:rPr lang="en-US" sz="1400" u="sng" dirty="0" smtClean="0">
                <a:hlinkClick r:id="rId4"/>
              </a:rPr>
              <a:t>MD</a:t>
            </a:r>
            <a:r>
              <a:rPr lang="en-US" sz="1400" u="sng" dirty="0" smtClean="0"/>
              <a:t>. </a:t>
            </a:r>
            <a:r>
              <a:rPr lang="en-US" sz="1400" u="sng" dirty="0">
                <a:hlinkClick r:id="rId5" tooltip="Diabetes care."/>
              </a:rPr>
              <a:t>Diabetes Care.</a:t>
            </a:r>
            <a:r>
              <a:rPr lang="en-US" sz="1400" dirty="0"/>
              <a:t> </a:t>
            </a:r>
            <a:r>
              <a:rPr lang="en-US" sz="1400" dirty="0" smtClean="0"/>
              <a:t>2013 ;36(5</a:t>
            </a:r>
            <a:r>
              <a:rPr lang="en-US" sz="1400" dirty="0"/>
              <a:t>):1132-7.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5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2676"/>
              </p:ext>
            </p:extLst>
          </p:nvPr>
        </p:nvGraphicFramePr>
        <p:xfrm>
          <a:off x="1944913" y="0"/>
          <a:ext cx="9474200" cy="662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275"/>
                <a:gridCol w="1184275"/>
                <a:gridCol w="1184275"/>
                <a:gridCol w="1184275"/>
                <a:gridCol w="1184275"/>
                <a:gridCol w="1184275"/>
                <a:gridCol w="1184275"/>
                <a:gridCol w="1184275"/>
              </a:tblGrid>
              <a:tr h="804752">
                <a:tc gridSpan="7"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توزیع</a:t>
                      </a:r>
                      <a:r>
                        <a:rPr lang="fa-IR" sz="2400" baseline="0" dirty="0" smtClean="0">
                          <a:cs typeface="B Nazanin" panose="00000400000000000000" pitchFamily="2" charset="-78"/>
                        </a:rPr>
                        <a:t> مناسب واحدهای توصیه شده گروه های غذایی در یک روز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80475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قبل از خواب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شام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عصرانه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ناهار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نیم چاشت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صبحانه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واحدها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80475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شیر و لبنیات کم چرب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80475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5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میوه ها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804752"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5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سبزی ها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804752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قند،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شکر، عسل و مربا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804752"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6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نان و غلات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996139"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4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گوشت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لخم، ماکیان و ماهی و پنیر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73445"/>
              </p:ext>
            </p:extLst>
          </p:nvPr>
        </p:nvGraphicFramePr>
        <p:xfrm>
          <a:off x="1814284" y="1905000"/>
          <a:ext cx="9474200" cy="350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275"/>
                <a:gridCol w="1184275"/>
                <a:gridCol w="1184275"/>
                <a:gridCol w="1184275"/>
                <a:gridCol w="1184275"/>
                <a:gridCol w="1184275"/>
                <a:gridCol w="1184275"/>
                <a:gridCol w="1184275"/>
              </a:tblGrid>
              <a:tr h="573254">
                <a:tc gridSpan="7"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توزیع</a:t>
                      </a:r>
                      <a:r>
                        <a:rPr lang="fa-IR" sz="2400" baseline="0" dirty="0" smtClean="0">
                          <a:cs typeface="B Nazanin" panose="00000400000000000000" pitchFamily="2" charset="-78"/>
                        </a:rPr>
                        <a:t> مناسب واحدهای توصیه شده گروه های غذایی در یک روز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57325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قبل از خواب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شام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عصرانه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ناهار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نیم چاشت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صبحانه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واحدها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57325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مغزها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57325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mtClean="0">
                          <a:cs typeface="B Nazanin" panose="00000400000000000000" pitchFamily="2" charset="-78"/>
                        </a:rPr>
                        <a:t>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دانه ها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573254">
                <a:tc>
                  <a:txBody>
                    <a:bodyPr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حبوبات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573254">
                <a:tc>
                  <a:txBody>
                    <a:bodyPr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4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چربی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و روغن ها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2492829"/>
            <a:ext cx="9182242" cy="4348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922299"/>
            <a:ext cx="22829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Dietary guideline for American 2011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3228" y="112891"/>
            <a:ext cx="8911687" cy="838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latin typeface="Thames New" pitchFamily="2" charset="0"/>
              </a:rPr>
              <a:t>W</a:t>
            </a:r>
            <a:r>
              <a:rPr lang="en-US" dirty="0" smtClean="0">
                <a:latin typeface="Thames New" pitchFamily="2" charset="0"/>
              </a:rPr>
              <a:t>eight management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1241" y="974473"/>
            <a:ext cx="8911687" cy="1376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A74509"/>
                </a:solidFill>
                <a:latin typeface="Thames New" pitchFamily="2" charset="0"/>
              </a:rPr>
              <a:t>Diet therapy</a:t>
            </a:r>
          </a:p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Glycemic index and glycemic load, dietary fiber and whole grains</a:t>
            </a:r>
          </a:p>
          <a:p>
            <a:endParaRPr lang="en-US" sz="2400" dirty="0">
              <a:solidFill>
                <a:srgbClr val="A74509"/>
              </a:solidFill>
              <a:latin typeface="Thames New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2282950" cy="101917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554" y="1393372"/>
            <a:ext cx="8915400" cy="44522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recommended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weight management:</a:t>
            </a:r>
          </a:p>
          <a:p>
            <a:pPr marL="576263" indent="-2936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and maintain body weight goals</a:t>
            </a:r>
          </a:p>
          <a:p>
            <a:pPr marL="576263" indent="-2936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FBS &lt;126 mg/dl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indent="-2936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&lt;140/80 mmHg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indent="-2936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 &lt;100 mg/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indent="-2936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Triglycerides &lt;150 mg/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indent="-2936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40 mg/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men; HDL cholesterol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50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</a:p>
          <a:p>
            <a:pPr marL="576263" indent="-293688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2554" y="6313714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Lifestyle management. Diabetes care 2017; 40: S33-S43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73726" y="184780"/>
            <a:ext cx="5127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management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2282950" cy="10191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7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97429"/>
            <a:ext cx="9602788" cy="2677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 AN ABUNDANCE OF FRUITS,VEGETABLES, HERBS AND SPICES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 </a:t>
            </a:r>
            <a:r>
              <a:rPr lang="en-US" sz="20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 and vegetables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ruciferous vegetables,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onions, berries, purple grapes,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cherries, citrus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fruits, tomatoes,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pomegranates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89212" y="134254"/>
            <a:ext cx="8911687" cy="74748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Dietary Inflammatory Index (DII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obesity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00" y="3003776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75" y="4928507"/>
            <a:ext cx="1650174" cy="1236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0" y="3329668"/>
            <a:ext cx="2350725" cy="1598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6" y="5455105"/>
            <a:ext cx="1402895" cy="1402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22" y="3688896"/>
            <a:ext cx="2042531" cy="1415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13" y="5477891"/>
            <a:ext cx="1831487" cy="1349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42" y="5477211"/>
            <a:ext cx="2028432" cy="1349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27" y="4928507"/>
            <a:ext cx="2095500" cy="157162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20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97429"/>
            <a:ext cx="9602788" cy="2982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 AN ABUNDANCE OF FRUITS,VEGETABLES, HERBS AND SPICES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 fruit and vegetables: 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3225" indent="0" algn="just">
              <a:lnSpc>
                <a:spcPct val="20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rosemary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oregano, mint,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coriander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parsley, sage, dill,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 leaf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basil.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89212" y="134254"/>
            <a:ext cx="8911687" cy="74748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Dietary Inflammatory Index (DII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obesity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3" y="0"/>
            <a:ext cx="25050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3" y="1197429"/>
            <a:ext cx="2466975" cy="1847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3" y="2645742"/>
            <a:ext cx="2436642" cy="15560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6" y="3901801"/>
            <a:ext cx="246697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6" y="5129999"/>
            <a:ext cx="2669445" cy="1768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42" y="3406702"/>
            <a:ext cx="2628900" cy="1733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48" y="4541537"/>
            <a:ext cx="2819400" cy="1619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66" y="4273477"/>
            <a:ext cx="2466975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21" y="4273477"/>
            <a:ext cx="2781300" cy="16383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705" y="1341010"/>
            <a:ext cx="8911687" cy="77717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10 Foods to Eat on the MIND Diet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83376" y="96536"/>
            <a:ext cx="9144000" cy="1033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diet and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obsity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58" y="2329654"/>
            <a:ext cx="2374508" cy="17275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1942" y="4057233"/>
            <a:ext cx="68284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latin typeface="+mj-lt"/>
                <a:ea typeface="+mj-ea"/>
                <a:cs typeface="+mj-cs"/>
              </a:rPr>
              <a:t>2) All other 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vegetables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747713" indent="-461963">
              <a:lnSpc>
                <a:spcPct val="150000"/>
              </a:lnSpc>
              <a:spcAft>
                <a:spcPts val="18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eat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vegetable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addition to the green leafy vegetables at least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once a day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7713" indent="-461963">
              <a:lnSpc>
                <a:spcPct val="150000"/>
              </a:lnSpc>
              <a:buClr>
                <a:srgbClr val="00B050"/>
              </a:buClr>
              <a:buSzPct val="101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best to choose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non-starchy vegetables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have a lot of nutrients with a low number of calories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81942" y="2286074"/>
            <a:ext cx="634142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en-US" b="1" dirty="0"/>
              <a:t>1) Green, leafy vegetables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338" indent="-392113" algn="just">
              <a:lnSpc>
                <a:spcPct val="250000"/>
              </a:lnSpc>
              <a:buClr>
                <a:srgbClr val="00B050"/>
              </a:buClr>
              <a:buSzPct val="78000"/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or more servings per week</a:t>
            </a:r>
          </a:p>
          <a:p>
            <a:pPr marL="795338" indent="-392113" algn="just">
              <a:buClr>
                <a:srgbClr val="00B050"/>
              </a:buClr>
              <a:buSzPct val="78000"/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kale, spinach, cooked greens and salads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58" y="4452728"/>
            <a:ext cx="2379910" cy="2009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769"/>
            <a:ext cx="2441234" cy="1216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25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581" y="1102798"/>
            <a:ext cx="8911687" cy="77717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10 Foods to Eat on the MIND Diet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83376" y="96536"/>
            <a:ext cx="9144000" cy="1033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diet and obsity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1319" y="1895528"/>
            <a:ext cx="5771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Fish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indent="-403225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  <a:tabLst>
                <a:tab pos="511175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once a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</a:p>
          <a:p>
            <a:pPr marL="688975" indent="-403225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Ø"/>
              <a:tabLst>
                <a:tab pos="511175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best to choose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 fish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salmon, sardines, trout, tuna and mackerel for their high amounts of omega-3 fatty acids.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4446" y="4480851"/>
            <a:ext cx="57832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Beans</a:t>
            </a:r>
          </a:p>
          <a:p>
            <a:pPr marL="511175" indent="-344488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beans in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four meals every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</a:p>
          <a:p>
            <a:pPr marL="511175" indent="-344488">
              <a:lnSpc>
                <a:spcPct val="20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 all beans, lentils and soybeans.</a:t>
            </a:r>
          </a:p>
          <a:p>
            <a:pPr>
              <a:lnSpc>
                <a:spcPct val="2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052" y="2135807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051" y="4794253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769"/>
            <a:ext cx="2280062" cy="1216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61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23085"/>
              </p:ext>
            </p:extLst>
          </p:nvPr>
        </p:nvGraphicFramePr>
        <p:xfrm>
          <a:off x="2021115" y="0"/>
          <a:ext cx="9659259" cy="6230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4886"/>
                <a:gridCol w="1774373"/>
              </a:tblGrid>
              <a:tr h="370840">
                <a:tc gridSpan="2"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برنامه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غذایی یک روز آقای م.ع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5123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یک قاشق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مربا خوری شیره انگور+ یک قاشق مرباخوری ارده+ 2 کف دست نان سنگگ</a:t>
                      </a:r>
                    </a:p>
                    <a:p>
                      <a:pPr algn="r" rtl="1"/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یک لیوان شیر</a:t>
                      </a:r>
                    </a:p>
                    <a:p>
                      <a:pPr algn="r" rtl="1"/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یک قوطی کبریت پنیر+ 2 عدد گردو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صبحانه: ساعت 30: 7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589037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2 واحد میوه 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فصل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+ 10 عدد پسته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نیم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چاشت: 00: 10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1077686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زرشک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پلو : 10 قاشق غذاخوری برنج + نصف سینه مرغ + یک کاسه ماست خوری ماست به همراه نصف قاشق غذاخوری نعنای خشک + یک قاشق غذاخوری روغن آفتابگردان</a:t>
                      </a:r>
                    </a:p>
                    <a:p>
                      <a:pPr algn="r" rtl="1"/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سالاد : یک لیوان کاهو + ا عدد خیار + یک عدد گوجه + یک قاشق غذاخوری کنجد + 1 قاشق غذاخوری روغن زیتون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ناهار: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30: 12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1023257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دو واحد میوه فصل + یک قاشق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غذاخوری تخمه آفتابگردان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عصرانه: 30: 6</a:t>
                      </a:r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خوراک لوبیا: 2 کف دست نان + یک لیوان لوبیای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پخته شده + 2 قاشق غذاخوری روغن گلزا</a:t>
                      </a:r>
                    </a:p>
                    <a:p>
                      <a:pPr algn="r" rtl="1"/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2 بشقاب کوچک سبزی خوردن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شام: 30: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8</a:t>
                      </a:r>
                      <a:endParaRPr lang="fa-IR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113332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یک واحد میوه + یک کاسه ماست خوری میوه+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6 عدد بادام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قبل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از خواب: 00 : 10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070425"/>
            <a:ext cx="8911687" cy="61686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AVOID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CHEMICALS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8429"/>
            <a:ext cx="8915400" cy="4800600"/>
          </a:xfrm>
        </p:spPr>
        <p:txBody>
          <a:bodyPr>
            <a:normAutofit/>
          </a:bodyPr>
          <a:lstStyle/>
          <a:p>
            <a:pPr marL="403225" indent="-2841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chemicals and pesticides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irritate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disrupt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system and cause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</a:p>
          <a:p>
            <a:pPr marL="403225" indent="-2841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or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pesticide foods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“green” personal care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products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exposure.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3225" indent="-2841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canned foods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bisphenol 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linings.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3225" indent="-2841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Bisphenol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(aka “BPA”), which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many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bottles and food containers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endocrine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disruptor, impairs the action of insulin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up-regulates inflammatory pathways.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3225" indent="-2841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“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BPA-Free” cans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use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 containers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bottles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often as possible.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8753" y="145140"/>
            <a:ext cx="8911687" cy="747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Dietary Inflammatory Index (DII) and obesity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" y="2558149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475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92"/>
            <a:ext cx="2143125" cy="2143125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957943" y="996727"/>
            <a:ext cx="729343" cy="99535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706890" y="2932457"/>
            <a:ext cx="729343" cy="99535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25815" y="5138633"/>
            <a:ext cx="729343" cy="99535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059539"/>
            <a:ext cx="8911687" cy="79103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STRESS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50571"/>
            <a:ext cx="8915400" cy="40606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stress levels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adequate sleep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both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circulating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under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of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stress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associated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inflammatory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cytokines.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Sustained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 restriction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associated with an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state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TNF- a, IL -1b, IL-2, IL-4 and monocyte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chemo-attractant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protein-1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(MCP-1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Intentionally practicing </a:t>
            </a:r>
            <a:r>
              <a:rPr lang="en-US" sz="20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</a:t>
            </a:r>
            <a:r>
              <a:rPr lang="en-US" sz="20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techniques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meditation has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shown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inflammatory response in human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8753" y="145140"/>
            <a:ext cx="8911687" cy="747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Dietary Inflammatory Index (DII) and obesity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" y="2421391"/>
            <a:ext cx="2324100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" y="5083004"/>
            <a:ext cx="2828925" cy="161925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955490" y="3137835"/>
            <a:ext cx="772885" cy="1066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313" y="141515"/>
            <a:ext cx="10482944" cy="6085114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400" dirty="0">
                <a:latin typeface="Thames New" pitchFamily="2" charset="0"/>
              </a:rPr>
              <a:t>In the </a:t>
            </a:r>
            <a:r>
              <a:rPr lang="en-US" sz="2400" dirty="0">
                <a:solidFill>
                  <a:srgbClr val="FF0000"/>
                </a:solidFill>
                <a:latin typeface="Thames New" pitchFamily="2" charset="0"/>
              </a:rPr>
              <a:t>Look AHEAD study</a:t>
            </a:r>
            <a:r>
              <a:rPr lang="en-US" sz="2400" dirty="0">
                <a:latin typeface="Thames New" pitchFamily="2" charset="0"/>
              </a:rPr>
              <a:t>, weight loss strategies associated with lower BMI in overweight or obese individuals :</a:t>
            </a:r>
          </a:p>
          <a:p>
            <a:pPr marL="685800" indent="-3381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hames New" pitchFamily="2" charset="0"/>
              </a:rPr>
              <a:t>Weekly </a:t>
            </a:r>
            <a:r>
              <a:rPr lang="en-US" dirty="0">
                <a:solidFill>
                  <a:schemeClr val="tx1"/>
                </a:solidFill>
                <a:latin typeface="Thames New" pitchFamily="2" charset="0"/>
              </a:rPr>
              <a:t>self weighing</a:t>
            </a:r>
          </a:p>
          <a:p>
            <a:pPr marL="685800" indent="-3381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hames New" pitchFamily="2" charset="0"/>
              </a:rPr>
              <a:t> Regular consumption of breakfast</a:t>
            </a:r>
          </a:p>
          <a:p>
            <a:pPr marL="685800" indent="-3381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hames New" pitchFamily="2" charset="0"/>
              </a:rPr>
              <a:t>Reduced intake of fast foods  </a:t>
            </a:r>
          </a:p>
          <a:p>
            <a:pPr marL="685800" indent="-3381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hames New" pitchFamily="2" charset="0"/>
              </a:rPr>
              <a:t>Increasing physical activity</a:t>
            </a:r>
          </a:p>
          <a:p>
            <a:pPr marL="685800" indent="-3381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hames New" pitchFamily="2" charset="0"/>
              </a:rPr>
              <a:t>Reducing portion sizes</a:t>
            </a:r>
          </a:p>
          <a:p>
            <a:pPr marL="685800" indent="-3381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hames New" pitchFamily="2" charset="0"/>
              </a:rPr>
              <a:t> Using meal replacements (as appropriate)</a:t>
            </a:r>
          </a:p>
          <a:p>
            <a:pPr marL="685800" indent="-3381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hames New" pitchFamily="2" charset="0"/>
              </a:rPr>
              <a:t>Encouraging individuals to eat those foods with the greatest consensus for improving health</a:t>
            </a:r>
          </a:p>
          <a:p>
            <a:pPr marL="685800" indent="-3381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hames New" pitchFamily="2" charset="0"/>
              </a:rPr>
              <a:t>Emphasizing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 of nutrient dense foods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 portion sizes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427514" y="6519446"/>
            <a:ext cx="6498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American Diabetes Association. Diabetes care 2017; 40: S57-S63.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1883229" cy="1019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14" y="2275114"/>
            <a:ext cx="4223658" cy="22308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57136"/>
            <a:ext cx="9210902" cy="249917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to six small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meals: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your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meals only once or twice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your metabolism.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7143" y="17416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Thames New" pitchFamily="2" charset="0"/>
              </a:rPr>
              <a:t>Strategies</a:t>
            </a:r>
            <a:r>
              <a:rPr lang="en-US" dirty="0" smtClean="0">
                <a:latin typeface="Thames New" pitchFamily="2" charset="0"/>
              </a:rPr>
              <a:t> for weight management</a:t>
            </a:r>
            <a:br>
              <a:rPr lang="en-US" dirty="0" smtClean="0">
                <a:latin typeface="Thames New" pitchFamily="2" charset="0"/>
              </a:rPr>
            </a:b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269" y="1022346"/>
            <a:ext cx="4382366" cy="86541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Eat frequent meals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2282950" cy="1019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8" y="3525875"/>
            <a:ext cx="4376056" cy="2993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7514" y="6519446"/>
            <a:ext cx="6498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American Diabetes Association. Diabetes care 2017; 40: S57-S63.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83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57136"/>
            <a:ext cx="8915400" cy="4970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skip breakfast. </a:t>
            </a:r>
            <a:endParaRPr lang="en-US" sz="2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403225">
              <a:lnSpc>
                <a:spcPct val="110000"/>
              </a:lnSpc>
            </a:pPr>
            <a:r>
              <a:rPr lang="en-US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Fasting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975" indent="-392113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ctivates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starvation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975" indent="-392113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lowing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</a:p>
          <a:p>
            <a:pPr marL="1196975" indent="-392113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ncreasing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chances that excess fat will be stored to fuel your nutrient-depleted body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1825" indent="-403225">
              <a:lnSpc>
                <a:spcPct val="200000"/>
              </a:lnSpc>
              <a:tabLst>
                <a:tab pos="576263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now show that women who eat 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cereal for breakfast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maintained their weight better than those who skipped breakfast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1825" indent="-403225">
              <a:lnSpc>
                <a:spcPct val="200000"/>
              </a:lnSpc>
              <a:tabLst>
                <a:tab pos="576263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plus of whole grain cereal is that it is a 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low-calorie, fiber-rich food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7143" y="17416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Thames New" pitchFamily="2" charset="0"/>
              </a:rPr>
              <a:t>Strategies</a:t>
            </a:r>
            <a:r>
              <a:rPr lang="en-US" dirty="0" smtClean="0">
                <a:latin typeface="Thames New" pitchFamily="2" charset="0"/>
              </a:rPr>
              <a:t> for weight management</a:t>
            </a:r>
            <a:br>
              <a:rPr lang="en-US" dirty="0" smtClean="0">
                <a:latin typeface="Thames New" pitchFamily="2" charset="0"/>
              </a:rPr>
            </a:b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89212" y="1022346"/>
            <a:ext cx="4382366" cy="86541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Eat frequent meals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2282950" cy="1019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05" y="1377722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7514" y="6519446"/>
            <a:ext cx="6498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American Diabetes Association. Diabetes care 2017; 40: S57-S63.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29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1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954" y="1730827"/>
            <a:ext cx="8915400" cy="447402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آقای م.ع برای ویزیت سلامتی به شما مراجعه کرده است. بررسی های انجام شده به شرح ذیل می باشد: 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وزن: 123کیلوگرم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قد: 180 سانتیمتر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فشار خون: 15/10 </a:t>
            </a:r>
            <a:r>
              <a:rPr lang="fa-IR" sz="1400" dirty="0" smtClean="0">
                <a:cs typeface="B Nazanin" panose="00000400000000000000" pitchFamily="2" charset="-78"/>
              </a:rPr>
              <a:t>میلیمتر جیوه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تری گلیسرید سرم: 250 </a:t>
            </a:r>
            <a:r>
              <a:rPr lang="fa-IR" sz="1400" dirty="0">
                <a:cs typeface="B Nazanin" panose="00000400000000000000" pitchFamily="2" charset="-78"/>
              </a:rPr>
              <a:t>میلی گرم در دسی لیتر</a:t>
            </a:r>
          </a:p>
          <a:p>
            <a:pPr algn="r" rt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LDL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کلسترول: 150 </a:t>
            </a:r>
            <a:r>
              <a:rPr lang="fa-IR" sz="1400" dirty="0">
                <a:cs typeface="B Nazanin" panose="00000400000000000000" pitchFamily="2" charset="-78"/>
              </a:rPr>
              <a:t>میلی گرم در دسی لیتر</a:t>
            </a:r>
          </a:p>
          <a:p>
            <a:pPr algn="r" rt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</a:t>
            </a:r>
            <a:r>
              <a:rPr lang="fa-IR" sz="2000" dirty="0" smtClean="0">
                <a:cs typeface="B Nazanin" panose="00000400000000000000" pitchFamily="2" charset="-78"/>
              </a:rPr>
              <a:t> کلسترول: 40 </a:t>
            </a:r>
            <a:r>
              <a:rPr lang="fa-IR" sz="1400" dirty="0">
                <a:cs typeface="B Nazanin" panose="00000400000000000000" pitchFamily="2" charset="-78"/>
              </a:rPr>
              <a:t>میلی گرم در دسی لیتر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قند خون ناشتا: 250 </a:t>
            </a:r>
            <a:r>
              <a:rPr lang="fa-IR" sz="1400" dirty="0">
                <a:cs typeface="B Nazanin" panose="00000400000000000000" pitchFamily="2" charset="-78"/>
              </a:rPr>
              <a:t>میلی گرم در دسی </a:t>
            </a:r>
            <a:r>
              <a:rPr lang="fa-IR" sz="1400" dirty="0" smtClean="0">
                <a:cs typeface="B Nazanin" panose="00000400000000000000" pitchFamily="2" charset="-78"/>
              </a:rPr>
              <a:t>لیتر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میزان فعالیت بدنی: کم</a:t>
            </a:r>
          </a:p>
          <a:p>
            <a:pPr algn="r" rtl="1"/>
            <a:endParaRPr lang="fa-IR" sz="20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رژیم غذایی و توصیه های تغذیه ای پیشنهادی شما برای این فرد چیست؟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0715" y="370113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3" y="772108"/>
            <a:ext cx="8911687" cy="86541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hames New" pitchFamily="2" charset="0"/>
              </a:rPr>
              <a:t>Increasing physical </a:t>
            </a:r>
            <a:r>
              <a:rPr lang="en-US" sz="2400" dirty="0" smtClean="0">
                <a:solidFill>
                  <a:srgbClr val="0070C0"/>
                </a:solidFill>
                <a:latin typeface="Thames New" pitchFamily="2" charset="0"/>
              </a:rPr>
              <a:t>activity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950" y="1267805"/>
            <a:ext cx="9459685" cy="47008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latin typeface="Thames New" pitchFamily="2" charset="0"/>
              </a:rPr>
              <a:t>The U.S. Department of Health and </a:t>
            </a:r>
            <a:r>
              <a:rPr lang="en-US" sz="2000" dirty="0" smtClean="0">
                <a:latin typeface="Thames New" pitchFamily="2" charset="0"/>
              </a:rPr>
              <a:t>Human Services</a:t>
            </a:r>
            <a:r>
              <a:rPr lang="en-US" sz="2000" dirty="0">
                <a:latin typeface="Thames New" pitchFamily="2" charset="0"/>
              </a:rPr>
              <a:t>’ physical activity </a:t>
            </a:r>
            <a:r>
              <a:rPr lang="en-US" sz="2000" dirty="0" smtClean="0">
                <a:latin typeface="Thames New" pitchFamily="2" charset="0"/>
              </a:rPr>
              <a:t>guidelines for Americans: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Thames New" pitchFamily="2" charset="0"/>
              </a:rPr>
              <a:t>Adults over age 18 years </a:t>
            </a:r>
            <a:r>
              <a:rPr lang="en-US" sz="2000" dirty="0">
                <a:latin typeface="Thames New" pitchFamily="2" charset="0"/>
              </a:rPr>
              <a:t>engage </a:t>
            </a:r>
            <a:r>
              <a:rPr lang="en-US" sz="2000" dirty="0" smtClean="0">
                <a:latin typeface="Thames New" pitchFamily="2" charset="0"/>
              </a:rPr>
              <a:t>in </a:t>
            </a:r>
            <a:r>
              <a:rPr lang="en-US" sz="2600" b="1" dirty="0" smtClean="0">
                <a:solidFill>
                  <a:srgbClr val="C00000"/>
                </a:solidFill>
                <a:latin typeface="Thames New" pitchFamily="2" charset="0"/>
              </a:rPr>
              <a:t>150</a:t>
            </a:r>
            <a:r>
              <a:rPr lang="en-US" sz="2600" dirty="0" smtClean="0">
                <a:latin typeface="Thames New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hames New" pitchFamily="2" charset="0"/>
              </a:rPr>
              <a:t>min/week</a:t>
            </a:r>
            <a:r>
              <a:rPr lang="en-US" sz="2000" dirty="0">
                <a:latin typeface="Thames New" pitchFamily="2" charset="0"/>
              </a:rPr>
              <a:t> of </a:t>
            </a:r>
            <a:r>
              <a:rPr lang="en-US" sz="2000" dirty="0" smtClean="0">
                <a:solidFill>
                  <a:srgbClr val="C00000"/>
                </a:solidFill>
                <a:latin typeface="Thames New" pitchFamily="2" charset="0"/>
              </a:rPr>
              <a:t>moderate-intensity</a:t>
            </a:r>
            <a:r>
              <a:rPr lang="en-US" sz="2000" dirty="0" smtClean="0">
                <a:latin typeface="Thames New" pitchFamily="2" charset="0"/>
              </a:rPr>
              <a:t> or </a:t>
            </a:r>
            <a:r>
              <a:rPr lang="en-US" sz="2600" b="1" dirty="0">
                <a:solidFill>
                  <a:srgbClr val="0070C0"/>
                </a:solidFill>
                <a:latin typeface="Thames New" pitchFamily="2" charset="0"/>
              </a:rPr>
              <a:t>75</a:t>
            </a:r>
            <a:r>
              <a:rPr lang="en-US" sz="2600" dirty="0">
                <a:latin typeface="Thames New" pitchFamily="2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hames New" pitchFamily="2" charset="0"/>
              </a:rPr>
              <a:t>min/week of </a:t>
            </a:r>
            <a:r>
              <a:rPr lang="en-US" sz="2000" dirty="0" smtClean="0">
                <a:solidFill>
                  <a:srgbClr val="0070C0"/>
                </a:solidFill>
                <a:latin typeface="Thames New" pitchFamily="2" charset="0"/>
              </a:rPr>
              <a:t>vigorous-intensity</a:t>
            </a:r>
            <a:r>
              <a:rPr lang="en-US" sz="2000" dirty="0" smtClean="0">
                <a:latin typeface="Thames New" pitchFamily="2" charset="0"/>
              </a:rPr>
              <a:t> aerobic </a:t>
            </a:r>
            <a:r>
              <a:rPr lang="en-US" sz="2000" dirty="0">
                <a:latin typeface="Thames New" pitchFamily="2" charset="0"/>
              </a:rPr>
              <a:t>physical activity, or an </a:t>
            </a:r>
            <a:r>
              <a:rPr lang="en-US" sz="2000" dirty="0" smtClean="0">
                <a:latin typeface="Thames New" pitchFamily="2" charset="0"/>
              </a:rPr>
              <a:t>equivalent combination </a:t>
            </a:r>
            <a:r>
              <a:rPr lang="en-US" sz="2000" dirty="0">
                <a:latin typeface="Thames New" pitchFamily="2" charset="0"/>
              </a:rPr>
              <a:t>of the two. </a:t>
            </a:r>
            <a:endParaRPr lang="en-US" sz="2000" dirty="0" smtClean="0">
              <a:latin typeface="Thames New" pitchFamily="2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hames New" pitchFamily="2" charset="0"/>
              </a:rPr>
              <a:t>Fortunately, studies show that </a:t>
            </a:r>
            <a:r>
              <a:rPr lang="en-US" sz="2800" dirty="0">
                <a:solidFill>
                  <a:schemeClr val="accent1"/>
                </a:solidFill>
                <a:latin typeface="Thames New" pitchFamily="2" charset="0"/>
              </a:rPr>
              <a:t>long, brisk walks </a:t>
            </a:r>
            <a:r>
              <a:rPr lang="en-US" sz="2000" dirty="0">
                <a:latin typeface="Thames New" pitchFamily="2" charset="0"/>
              </a:rPr>
              <a:t>are very effective in losing weight.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hames New" pitchFamily="2" charset="0"/>
              </a:rPr>
              <a:t>In addition, the </a:t>
            </a:r>
            <a:r>
              <a:rPr lang="en-US" sz="2000" dirty="0">
                <a:latin typeface="Thames New" pitchFamily="2" charset="0"/>
              </a:rPr>
              <a:t>guidelines suggest that adults </a:t>
            </a:r>
            <a:r>
              <a:rPr lang="en-US" sz="2000" dirty="0" smtClean="0">
                <a:latin typeface="Thames New" pitchFamily="2" charset="0"/>
              </a:rPr>
              <a:t>do </a:t>
            </a:r>
            <a:r>
              <a:rPr lang="en-US" sz="2000" dirty="0" smtClean="0">
                <a:solidFill>
                  <a:srgbClr val="7030A0"/>
                </a:solidFill>
                <a:latin typeface="Thames New" pitchFamily="2" charset="0"/>
              </a:rPr>
              <a:t>muscle-strengthening </a:t>
            </a:r>
            <a:r>
              <a:rPr lang="en-US" sz="2000" dirty="0">
                <a:solidFill>
                  <a:srgbClr val="7030A0"/>
                </a:solidFill>
                <a:latin typeface="Thames New" pitchFamily="2" charset="0"/>
              </a:rPr>
              <a:t>activities </a:t>
            </a:r>
            <a:r>
              <a:rPr lang="en-US" sz="2000" dirty="0">
                <a:latin typeface="Thames New" pitchFamily="2" charset="0"/>
              </a:rPr>
              <a:t>that </a:t>
            </a:r>
            <a:r>
              <a:rPr lang="en-US" sz="2000" dirty="0" smtClean="0">
                <a:latin typeface="Thames New" pitchFamily="2" charset="0"/>
              </a:rPr>
              <a:t>involve all </a:t>
            </a:r>
            <a:r>
              <a:rPr lang="en-US" sz="2000" dirty="0">
                <a:latin typeface="Thames New" pitchFamily="2" charset="0"/>
              </a:rPr>
              <a:t>major muscle </a:t>
            </a:r>
            <a:r>
              <a:rPr lang="en-US" sz="2600" b="1" dirty="0" smtClean="0">
                <a:solidFill>
                  <a:srgbClr val="7030A0"/>
                </a:solidFill>
                <a:latin typeface="Thames New" pitchFamily="2" charset="0"/>
              </a:rPr>
              <a:t>2</a:t>
            </a:r>
            <a:r>
              <a:rPr lang="en-US" sz="2000" b="1" dirty="0" smtClean="0">
                <a:solidFill>
                  <a:srgbClr val="7030A0"/>
                </a:solidFill>
                <a:latin typeface="Thames New" pitchFamily="2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Thames New" pitchFamily="2" charset="0"/>
              </a:rPr>
              <a:t>or </a:t>
            </a:r>
            <a:r>
              <a:rPr lang="en-US" sz="2000" dirty="0" smtClean="0">
                <a:solidFill>
                  <a:srgbClr val="7030A0"/>
                </a:solidFill>
                <a:latin typeface="Thames New" pitchFamily="2" charset="0"/>
              </a:rPr>
              <a:t>more days/week</a:t>
            </a:r>
            <a:r>
              <a:rPr lang="en-US" sz="2000" dirty="0">
                <a:latin typeface="Thames New" pitchFamily="2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7143" y="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C00000"/>
                </a:solidFill>
                <a:latin typeface="Thames New" pitchFamily="2" charset="0"/>
              </a:rPr>
              <a:t>Strategies</a:t>
            </a:r>
            <a:r>
              <a:rPr lang="en-US" sz="3200" dirty="0" smtClean="0">
                <a:latin typeface="Thames New" pitchFamily="2" charset="0"/>
              </a:rPr>
              <a:t> for weight management</a:t>
            </a:r>
            <a:br>
              <a:rPr lang="en-US" sz="3200" dirty="0" smtClean="0">
                <a:latin typeface="Thames New" pitchFamily="2" charset="0"/>
              </a:rPr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2282950" cy="1019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86" y="5142832"/>
            <a:ext cx="1722666" cy="10736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8549" y="6464314"/>
            <a:ext cx="7822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Krause food nutrition and diet therapy, 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err="1" smtClean="0"/>
              <a:t>Edittion</a:t>
            </a:r>
            <a:r>
              <a:rPr lang="en-US" sz="1400" dirty="0" smtClean="0"/>
              <a:t>, 2017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30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55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950" y="2006903"/>
            <a:ext cx="7848602" cy="60921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hames New" pitchFamily="2" charset="0"/>
              </a:rPr>
              <a:t>Evaluating pharmacological treatments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15496" y="93692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Thames New" pitchFamily="2" charset="0"/>
              </a:rPr>
              <a:t>Strategies</a:t>
            </a:r>
            <a:r>
              <a:rPr lang="en-US" dirty="0" smtClean="0">
                <a:latin typeface="Thames New" pitchFamily="2" charset="0"/>
              </a:rPr>
              <a:t> for weight management</a:t>
            </a:r>
            <a:br>
              <a:rPr lang="en-US" dirty="0" smtClean="0">
                <a:latin typeface="Thames New" pitchFamily="2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2282950" cy="1019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8678">
            <a:off x="4871772" y="3806166"/>
            <a:ext cx="1960073" cy="1097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1543">
            <a:off x="4887164" y="5002758"/>
            <a:ext cx="1594594" cy="990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1871">
            <a:off x="7098339" y="3554835"/>
            <a:ext cx="1352076" cy="1352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95" y="4798575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556">
            <a:off x="3100646" y="4103750"/>
            <a:ext cx="2095500" cy="17145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31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870" y="1444065"/>
            <a:ext cx="8915400" cy="499654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Omega-3 fatty acids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does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omega-3 (EPA and DHA)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prevention or treatment of cardiovascular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recommended for the general public, an increase in foods containing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long-chain omega-3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fatty acids (EPA and DHA) (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fatty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omega-3 linolenic acid (ALA)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their beneficial effects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lipoproteins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prevention of heart disease, and associations with positive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outcomes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recommendation for the general public to eat fish (particularly fatty fish)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two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(two servings) per week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9618" y="118012"/>
            <a:ext cx="8911687" cy="838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latin typeface="Thames New" pitchFamily="2" charset="0"/>
              </a:rPr>
              <a:t>W</a:t>
            </a:r>
            <a:r>
              <a:rPr lang="en-US" dirty="0" smtClean="0">
                <a:latin typeface="Thames New" pitchFamily="2" charset="0"/>
              </a:rPr>
              <a:t>eight 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2282950" cy="10191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58583" y="804940"/>
            <a:ext cx="8911687" cy="747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rgbClr val="A74509"/>
                </a:solidFill>
                <a:latin typeface="Thames New" pitchFamily="2" charset="0"/>
              </a:rPr>
              <a:t>Diet therapy</a:t>
            </a:r>
            <a:endParaRPr lang="en-US" sz="2400" dirty="0">
              <a:solidFill>
                <a:srgbClr val="A74509"/>
              </a:solidFill>
              <a:latin typeface="Thames New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3" y="2148641"/>
            <a:ext cx="1745117" cy="1161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4" y="3516880"/>
            <a:ext cx="1654354" cy="1371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9443" y="6495633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American Diabetes Association. Diabetes care 2017; 40: S57-S63.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07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1344"/>
            <a:ext cx="8915400" cy="226422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of Mediterranean diet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Enjoying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meals with family and friends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plenty of exercise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1254" y="253855"/>
            <a:ext cx="825434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50" y="3646714"/>
            <a:ext cx="9957407" cy="2106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53810"/>
            <a:ext cx="2394857" cy="19041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33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326" y="1239725"/>
            <a:ext cx="8915400" cy="444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 and OILS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284163"/>
            <a:r>
              <a:rPr lang="en-US" dirty="0">
                <a:latin typeface="Thames New" pitchFamily="2" charset="0"/>
              </a:rPr>
              <a:t>Try olive or canola oil as a healthy replacement for butter or margarine</a:t>
            </a:r>
          </a:p>
          <a:p>
            <a:pPr marL="631825" indent="-284163"/>
            <a:r>
              <a:rPr lang="en-US" dirty="0">
                <a:latin typeface="Thames New" pitchFamily="2" charset="0"/>
              </a:rPr>
              <a:t>Use it in cooking</a:t>
            </a:r>
          </a:p>
          <a:p>
            <a:pPr marL="631825" indent="-284163"/>
            <a:r>
              <a:rPr lang="en-US" dirty="0">
                <a:latin typeface="Thames New" pitchFamily="2" charset="0"/>
              </a:rPr>
              <a:t> Dip bread in flavored olive oil or lightly spread it on whole-grain bread for a tasty alternative to butter. </a:t>
            </a:r>
          </a:p>
          <a:p>
            <a:pPr marL="631825" indent="-284163"/>
            <a:r>
              <a:rPr lang="en-US" dirty="0">
                <a:latin typeface="Thames New" pitchFamily="2" charset="0"/>
              </a:rPr>
              <a:t>Try </a:t>
            </a:r>
            <a:r>
              <a:rPr lang="en-US" sz="2400" dirty="0">
                <a:solidFill>
                  <a:srgbClr val="00B050"/>
                </a:solidFill>
                <a:latin typeface="Thames New" pitchFamily="2" charset="0"/>
              </a:rPr>
              <a:t>tahini</a:t>
            </a:r>
            <a:r>
              <a:rPr lang="en-US" sz="2400" dirty="0">
                <a:latin typeface="Thames New" pitchFamily="2" charset="0"/>
              </a:rPr>
              <a:t> </a:t>
            </a:r>
            <a:r>
              <a:rPr lang="en-US" dirty="0">
                <a:latin typeface="Thames New" pitchFamily="2" charset="0"/>
              </a:rPr>
              <a:t>as a dip or spread</a:t>
            </a:r>
          </a:p>
          <a:p>
            <a:pPr marL="631825" indent="-284163">
              <a:lnSpc>
                <a:spcPct val="150000"/>
              </a:lnSpc>
            </a:pPr>
            <a:r>
              <a:rPr lang="en-US" dirty="0">
                <a:latin typeface="Thames New" pitchFamily="2" charset="0"/>
              </a:rPr>
              <a:t>Mediterranean-style diet rich in monounsaturated fats can be an effective alternative to a diet low in total fat but relatively high in carbohydrates.</a:t>
            </a:r>
          </a:p>
          <a:p>
            <a:pPr marL="631825" indent="-284163">
              <a:lnSpc>
                <a:spcPct val="150000"/>
              </a:lnSpc>
            </a:pPr>
            <a:r>
              <a:rPr lang="en-US" dirty="0">
                <a:latin typeface="Thames New" pitchFamily="2" charset="0"/>
              </a:rPr>
              <a:t>The type of fats consumed is more important than total amount of fat when looking at metabolic goals and CVD risk  </a:t>
            </a:r>
          </a:p>
          <a:p>
            <a:endParaRPr lang="en-US" dirty="0">
              <a:solidFill>
                <a:srgbClr val="111111"/>
              </a:solidFill>
              <a:latin typeface="Helvetica" panose="020B0604020202030204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9102" y="142762"/>
            <a:ext cx="825434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Thames New" pitchFamily="2" charset="0"/>
              </a:rPr>
              <a:t>Mediterranean diet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01342"/>
            <a:ext cx="1957773" cy="1556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51" y="5301342"/>
            <a:ext cx="1937691" cy="13892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34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381" y="1218217"/>
            <a:ext cx="8911687" cy="734371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Foods to AVOID when treating obesity: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950" y="1952588"/>
            <a:ext cx="9713106" cy="4746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foods containing refined sugar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 sugar-substitutes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aspartame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Splenda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0425" indent="-403225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actually contribute to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gain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rather than aid in weight loss.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0425" indent="-403225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show that artificial sweeteners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trick the body into associating sweetness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zero calories.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0425" indent="-403225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result, there’s a tendency to splurge on the “real thing,” because the body loses its ability to associate sweetness with a sense of fullness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Choose a natural sweetener like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Xylosweet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instead.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2282950" cy="10191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5000" y="276176"/>
            <a:ext cx="8911687" cy="838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latin typeface="Thames New" pitchFamily="2" charset="0"/>
              </a:rPr>
              <a:t>W</a:t>
            </a:r>
            <a:r>
              <a:rPr lang="en-US" dirty="0" smtClean="0">
                <a:latin typeface="Thames New" pitchFamily="2" charset="0"/>
              </a:rPr>
              <a:t>eight 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43" y="5377544"/>
            <a:ext cx="1395302" cy="1321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198"/>
            <a:ext cx="1699240" cy="147361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35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105" y="1913788"/>
            <a:ext cx="9602788" cy="3920046"/>
          </a:xfrm>
        </p:spPr>
        <p:txBody>
          <a:bodyPr/>
          <a:lstStyle/>
          <a:p>
            <a:pPr fontAlgn="base">
              <a:lnSpc>
                <a:spcPct val="200000"/>
              </a:lnSpc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Carbonated soft drinks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cause blood pH levels to become acidic</a:t>
            </a:r>
          </a:p>
          <a:p>
            <a:pPr fontAlgn="base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crawlers such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oysters,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clams, and lobster that may contain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toxic levels of mercury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Deep-sea fish such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mackerel, and swordfish that may contain toxic levels of mercury. Choose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minimal-mercury tuna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instead.</a:t>
            </a:r>
          </a:p>
          <a:p>
            <a:pPr fontAlgn="base">
              <a:lnSpc>
                <a:spcPct val="200000"/>
              </a:lnSpc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Farm-raised fish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contain PCBs and not enough omega-3 essential fatty acids, due to their land-based diets. Choose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wild-caught salmon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instead.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276176"/>
            <a:ext cx="8911687" cy="838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latin typeface="Thames New" pitchFamily="2" charset="0"/>
              </a:rPr>
              <a:t>W</a:t>
            </a:r>
            <a:r>
              <a:rPr lang="en-US" dirty="0" smtClean="0">
                <a:latin typeface="Thames New" pitchFamily="2" charset="0"/>
              </a:rPr>
              <a:t>eight management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1781" y="1256805"/>
            <a:ext cx="8911687" cy="734371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Foods to AVOID when treating obesity: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2282950" cy="1019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3733800"/>
            <a:ext cx="1834601" cy="1053656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394964" y="3733800"/>
            <a:ext cx="846008" cy="120736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5" y="2242457"/>
            <a:ext cx="1696433" cy="1124809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371095" y="2242457"/>
            <a:ext cx="869877" cy="12936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53" y="5365325"/>
            <a:ext cx="1872483" cy="149947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36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12782"/>
            <a:ext cx="9602788" cy="4095126"/>
          </a:xfrm>
        </p:spPr>
        <p:txBody>
          <a:bodyPr>
            <a:normAutofit/>
          </a:bodyPr>
          <a:lstStyle/>
          <a:p>
            <a:pPr marL="511175" indent="-282575" fontAlgn="base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nitrite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processed foods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hot dogs, lunch meats, and bacon</a:t>
            </a:r>
          </a:p>
          <a:p>
            <a:pPr marL="511175" indent="-282575" fontAlgn="base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Monosodium glutamate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(MSG) found in many foods as a flavor enhancer</a:t>
            </a:r>
          </a:p>
          <a:p>
            <a:pPr marL="511175" indent="-282575" fontAlgn="base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Hydrogenated or partially hydrogenated oils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(trans fats) found in many processed foods, deep-fried foods, fast foods, and junk food.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1175" indent="-282575" fontAlgn="base"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Excessive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caffeine intake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While moderate amounts of caffeine may be beneficial in boosting metabolism, excessive caffeine consumption can disrupt the body’s systems, causing insomnia and digestive irregularity (constipation or diarrhea).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243519"/>
            <a:ext cx="8911687" cy="838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latin typeface="Thames New" pitchFamily="2" charset="0"/>
              </a:rPr>
              <a:t>W</a:t>
            </a:r>
            <a:r>
              <a:rPr lang="en-US" dirty="0" smtClean="0">
                <a:latin typeface="Thames New" pitchFamily="2" charset="0"/>
              </a:rPr>
              <a:t>eight management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56210" y="1489880"/>
            <a:ext cx="8911687" cy="734371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Foods to AVOID when treating obesity: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2282950" cy="1019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1149"/>
            <a:ext cx="2325985" cy="1095418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696686" y="4212772"/>
            <a:ext cx="729343" cy="859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71" y="2830286"/>
            <a:ext cx="1891432" cy="1258662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696686" y="2933597"/>
            <a:ext cx="729343" cy="859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72" y="1816096"/>
            <a:ext cx="2117971" cy="101010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37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Dietary tips for combating obesity: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080274" cy="3777622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Skip the low-fat food </a:t>
            </a:r>
            <a:r>
              <a:rPr lang="en-US" sz="2400" b="1" dirty="0" smtClean="0">
                <a:solidFill>
                  <a:srgbClr val="C00000"/>
                </a:solidFill>
              </a:rPr>
              <a:t>products</a:t>
            </a:r>
            <a:endParaRPr lang="en-US" b="1" dirty="0"/>
          </a:p>
          <a:p>
            <a:pPr marL="631825" indent="-284163">
              <a:lnSpc>
                <a:spcPct val="250000"/>
              </a:lnSpc>
            </a:pPr>
            <a:r>
              <a:rPr lang="en-US" dirty="0"/>
              <a:t> Most of the </a:t>
            </a:r>
            <a:r>
              <a:rPr lang="en-US" u="sng" dirty="0">
                <a:solidFill>
                  <a:srgbClr val="C00000"/>
                </a:solidFill>
              </a:rPr>
              <a:t>low-fat, processed foods </a:t>
            </a:r>
            <a:r>
              <a:rPr lang="en-US" dirty="0"/>
              <a:t>in grocery </a:t>
            </a:r>
            <a:r>
              <a:rPr lang="en-US" dirty="0" smtClean="0"/>
              <a:t>stores: Typically </a:t>
            </a:r>
            <a:r>
              <a:rPr lang="en-US" i="1" u="sng" dirty="0">
                <a:solidFill>
                  <a:srgbClr val="C00000"/>
                </a:solidFill>
              </a:rPr>
              <a:t>high-carb</a:t>
            </a:r>
            <a:r>
              <a:rPr lang="en-US" dirty="0"/>
              <a:t> foods that are </a:t>
            </a:r>
            <a:r>
              <a:rPr lang="en-US" i="1" u="sng" dirty="0">
                <a:solidFill>
                  <a:srgbClr val="C00000"/>
                </a:solidFill>
              </a:rPr>
              <a:t>loaded with sugar, salt, artificial sweeteners, and synthetic fat substitutes</a:t>
            </a:r>
            <a:r>
              <a:rPr lang="en-US" i="1" u="sng" dirty="0" smtClean="0">
                <a:solidFill>
                  <a:srgbClr val="C00000"/>
                </a:solidFill>
              </a:rPr>
              <a:t>.</a:t>
            </a:r>
          </a:p>
          <a:p>
            <a:pPr marL="804863" indent="0">
              <a:lnSpc>
                <a:spcPct val="250000"/>
              </a:lnSpc>
              <a:buNone/>
            </a:pPr>
            <a:r>
              <a:rPr lang="en-US" dirty="0" smtClean="0"/>
              <a:t> </a:t>
            </a:r>
            <a:r>
              <a:rPr lang="en-US" dirty="0"/>
              <a:t>Many of </a:t>
            </a:r>
            <a:r>
              <a:rPr lang="en-US" sz="2000" dirty="0">
                <a:solidFill>
                  <a:srgbClr val="C00000"/>
                </a:solidFill>
              </a:rPr>
              <a:t>these ingredients </a:t>
            </a:r>
            <a:r>
              <a:rPr lang="en-US" dirty="0"/>
              <a:t>cause </a:t>
            </a:r>
            <a:r>
              <a:rPr lang="en-US" sz="2000" dirty="0">
                <a:solidFill>
                  <a:srgbClr val="C00000"/>
                </a:solidFill>
              </a:rPr>
              <a:t>weight gain</a:t>
            </a:r>
            <a:r>
              <a:rPr lang="en-US" dirty="0"/>
              <a:t>, rather than reduce it. 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" y="3536139"/>
            <a:ext cx="1532845" cy="1872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949" y="4107656"/>
            <a:ext cx="805542" cy="261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1979"/>
            <a:ext cx="1611086" cy="1611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892" y="2338076"/>
            <a:ext cx="805542" cy="261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826"/>
            <a:ext cx="2282950" cy="101917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84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4001"/>
            <a:ext cx="8915400" cy="438722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Watch out for fruit </a:t>
            </a:r>
            <a:r>
              <a:rPr lang="en-US" sz="2400" b="1" dirty="0" smtClean="0">
                <a:solidFill>
                  <a:srgbClr val="C00000"/>
                </a:solidFill>
              </a:rPr>
              <a:t>juices</a:t>
            </a:r>
            <a:endParaRPr lang="en-US" dirty="0"/>
          </a:p>
          <a:p>
            <a:pPr marL="739775" indent="-392113" algn="just">
              <a:lnSpc>
                <a:spcPct val="200000"/>
              </a:lnSpc>
            </a:pPr>
            <a:r>
              <a:rPr lang="en-US" dirty="0"/>
              <a:t> </a:t>
            </a:r>
            <a:r>
              <a:rPr lang="en-US" dirty="0" smtClean="0"/>
              <a:t>They </a:t>
            </a:r>
            <a:r>
              <a:rPr lang="en-US" dirty="0"/>
              <a:t>often contain </a:t>
            </a:r>
            <a:r>
              <a:rPr lang="en-US" dirty="0">
                <a:solidFill>
                  <a:srgbClr val="C00000"/>
                </a:solidFill>
              </a:rPr>
              <a:t>added sugars </a:t>
            </a:r>
            <a:r>
              <a:rPr lang="en-US" dirty="0"/>
              <a:t>that can increase your calorie intake dramatically. </a:t>
            </a:r>
            <a:endParaRPr lang="en-US" dirty="0" smtClean="0"/>
          </a:p>
          <a:p>
            <a:pPr marL="739775" indent="-392113" algn="just">
              <a:lnSpc>
                <a:spcPct val="200000"/>
              </a:lnSpc>
            </a:pPr>
            <a:r>
              <a:rPr lang="en-US" dirty="0" smtClean="0"/>
              <a:t>Opt </a:t>
            </a:r>
            <a:r>
              <a:rPr lang="en-US" dirty="0"/>
              <a:t>for </a:t>
            </a:r>
            <a:r>
              <a:rPr lang="en-US" sz="2400" dirty="0">
                <a:solidFill>
                  <a:srgbClr val="C00000"/>
                </a:solidFill>
              </a:rPr>
              <a:t>water</a:t>
            </a:r>
            <a:r>
              <a:rPr lang="en-US" dirty="0"/>
              <a:t>, or </a:t>
            </a:r>
            <a:r>
              <a:rPr lang="en-US" sz="2000" dirty="0">
                <a:solidFill>
                  <a:srgbClr val="C00000"/>
                </a:solidFill>
              </a:rPr>
              <a:t>diluted fruit juice </a:t>
            </a:r>
            <a:r>
              <a:rPr lang="en-US" dirty="0"/>
              <a:t>(three quarters water and one quarter juice).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94" y="5039684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76" y="5039684"/>
            <a:ext cx="2619375" cy="1743075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4027715" y="5466609"/>
            <a:ext cx="794657" cy="11759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629"/>
            <a:ext cx="2282950" cy="101917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10659" y="243111"/>
            <a:ext cx="8911687" cy="1280890"/>
          </a:xfrm>
        </p:spPr>
        <p:txBody>
          <a:bodyPr/>
          <a:lstStyle/>
          <a:p>
            <a:r>
              <a:rPr lang="en-US" b="1" dirty="0" smtClean="0"/>
              <a:t>Dietary tips for combating obesity: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39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61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10133012" cy="3429000"/>
          </a:xfrm>
        </p:spPr>
        <p:txBody>
          <a:bodyPr/>
          <a:lstStyle/>
          <a:p>
            <a:pPr algn="r" rtl="1">
              <a:buAutoNum type="arabicParenR"/>
            </a:pPr>
            <a:r>
              <a:rPr lang="fa-IR" dirty="0" smtClean="0"/>
              <a:t>محاسبه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BMI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123/(180*180)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fa-I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کیلوگرم بر مترمربع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fa-IR" dirty="0" smtClean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کاهش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0/5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cs typeface="B Nazanin" panose="00000400000000000000" pitchFamily="2" charset="-78"/>
              </a:rPr>
              <a:t>کیلوگرم در هفته </a:t>
            </a:r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en-US" dirty="0" smtClean="0">
                <a:cs typeface="B Nazanin" panose="00000400000000000000" pitchFamily="2" charset="-78"/>
              </a:rPr>
              <a:t>BMI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27 تا 35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cs typeface="B Nazanin" panose="00000400000000000000" pitchFamily="2" charset="-78"/>
              </a:rPr>
              <a:t>کیلوگرم بر مترمربع                     </a:t>
            </a:r>
            <a:r>
              <a:rPr lang="fa-IR" sz="2000" dirty="0">
                <a:cs typeface="B Nazanin" panose="00000400000000000000" pitchFamily="2" charset="-78"/>
              </a:rPr>
              <a:t>کاهش 500 کیلوکالری در روز 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 smtClean="0">
                <a:cs typeface="B Nazanin" panose="00000400000000000000" pitchFamily="2" charset="-78"/>
              </a:rPr>
              <a:t>کاهش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fa-IR" sz="1600" dirty="0" smtClean="0">
                <a:cs typeface="B Nazanin" panose="00000400000000000000" pitchFamily="2" charset="-78"/>
              </a:rPr>
              <a:t> کیلوگرم در هفته در </a:t>
            </a:r>
            <a:r>
              <a:rPr lang="en-US" sz="1600" dirty="0" smtClean="0">
                <a:cs typeface="B Nazanin" panose="00000400000000000000" pitchFamily="2" charset="-78"/>
              </a:rPr>
              <a:t>BMI</a:t>
            </a:r>
            <a:r>
              <a:rPr lang="fa-IR" sz="1600" dirty="0" smtClean="0">
                <a:cs typeface="B Nazanin" panose="00000400000000000000" pitchFamily="2" charset="-78"/>
              </a:rPr>
              <a:t> بیشتر از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35</a:t>
            </a:r>
            <a:r>
              <a:rPr lang="fa-IR" sz="1600" dirty="0" smtClean="0">
                <a:cs typeface="B Nazanin" panose="00000400000000000000" pitchFamily="2" charset="-78"/>
              </a:rPr>
              <a:t> کیلوگرم بر مترمربع		     </a:t>
            </a:r>
            <a:r>
              <a:rPr lang="fa-IR" sz="2000" dirty="0" smtClean="0">
                <a:cs typeface="B Nazanin" panose="00000400000000000000" pitchFamily="2" charset="-78"/>
              </a:rPr>
              <a:t>کاهش 750 تا 1000 کیلوکالری در روز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0715" y="370113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268686" y="3592286"/>
            <a:ext cx="816428" cy="1959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758542" y="4076841"/>
            <a:ext cx="816428" cy="1959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70314" y="3788229"/>
            <a:ext cx="4158343" cy="97971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3376" y="96536"/>
            <a:ext cx="9144000" cy="1033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diet and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obsity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444" y="1272049"/>
            <a:ext cx="5403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 Foods to Avoid on the MIND Diet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75065" y="2010713"/>
            <a:ext cx="61514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margarine</a:t>
            </a:r>
          </a:p>
          <a:p>
            <a:pPr marL="463550" indent="-238125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Try to eat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1 tablespoon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14 grams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</a:p>
          <a:p>
            <a:pPr marL="463550" indent="-238125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Instead, try using olive oil as your primary cooking fat, and dipping your bread in olive oil with herbs.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504" y="4657591"/>
            <a:ext cx="6044540" cy="246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Cheese</a:t>
            </a:r>
          </a:p>
          <a:p>
            <a:pPr marL="569913" indent="-344488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cheese consumption to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once per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17" y="2619777"/>
            <a:ext cx="3200400" cy="142875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10189029" y="2885704"/>
            <a:ext cx="538347" cy="11519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22" y="4963291"/>
            <a:ext cx="2505322" cy="1503193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10371117" y="5314578"/>
            <a:ext cx="538347" cy="11519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769"/>
            <a:ext cx="2280062" cy="1216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40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70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3376" y="96536"/>
            <a:ext cx="9144000" cy="1033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diet and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obsity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444" y="1272049"/>
            <a:ext cx="5403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 Foods to Avoid on the MIND Diet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39439" y="2327564"/>
            <a:ext cx="64839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Red meat</a:t>
            </a:r>
          </a:p>
          <a:p>
            <a:pPr marL="403225" indent="-236538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 more than three servings each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4441" y="4121743"/>
            <a:ext cx="64839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Fried food</a:t>
            </a:r>
          </a:p>
          <a:p>
            <a:pPr marL="511175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iscourages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fried food, especially the kind from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fast-food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restaurants</a:t>
            </a:r>
          </a:p>
          <a:p>
            <a:pPr marL="511175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consumption to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once per week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68" y="2173080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7" y="4728209"/>
            <a:ext cx="2847975" cy="1600200"/>
          </a:xfrm>
          <a:prstGeom prst="rect">
            <a:avLst/>
          </a:prstGeom>
        </p:spPr>
      </p:pic>
      <p:sp>
        <p:nvSpPr>
          <p:cNvPr id="13" name="Multiply 12"/>
          <p:cNvSpPr/>
          <p:nvPr/>
        </p:nvSpPr>
        <p:spPr>
          <a:xfrm>
            <a:off x="9512135" y="2521052"/>
            <a:ext cx="1448790" cy="11519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9594210" y="5064465"/>
            <a:ext cx="1448790" cy="11519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769"/>
            <a:ext cx="2280062" cy="1216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3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3376" y="96536"/>
            <a:ext cx="9144000" cy="1033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diet and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obsity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444" y="1272049"/>
            <a:ext cx="5403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 Foods to Avoid on the MIND Diet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8180" y="2010713"/>
            <a:ext cx="74933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Pastries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most of the processed junk food and desserts you can think of.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 cream, cookies, brownies, snack cakes, donuts, candy and more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limit these to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four times a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09" y="2010713"/>
            <a:ext cx="1537483" cy="2052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23" y="4327071"/>
            <a:ext cx="2857500" cy="1600200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10201706" y="2614418"/>
            <a:ext cx="1306287" cy="8452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9860478" y="4610355"/>
            <a:ext cx="1448790" cy="11519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769"/>
            <a:ext cx="2280062" cy="1216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42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77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772" y="979713"/>
            <a:ext cx="468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a-IR" sz="4800" dirty="0" smtClean="0">
                <a:cs typeface="B Nazanin" panose="00000400000000000000" pitchFamily="2" charset="-78"/>
              </a:rPr>
              <a:t>از توجه شما سپاسگزارم</a:t>
            </a:r>
            <a:endParaRPr lang="en-US" sz="48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14" y="3095206"/>
            <a:ext cx="6193972" cy="29137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4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108857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هدف اول: کاهش وزن به میزان 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5 تا 7 </a:t>
            </a:r>
            <a:r>
              <a:rPr lang="fa-IR" sz="2400" dirty="0" smtClean="0">
                <a:cs typeface="B Nazanin" panose="00000400000000000000" pitchFamily="2" charset="-78"/>
              </a:rPr>
              <a:t>درصد </a:t>
            </a:r>
            <a:r>
              <a:rPr lang="fa-IR" sz="2400" dirty="0">
                <a:cs typeface="B Nazanin" panose="00000400000000000000" pitchFamily="2" charset="-78"/>
              </a:rPr>
              <a:t>در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سه ماهه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اول</a:t>
            </a:r>
          </a:p>
          <a:p>
            <a:pPr marL="0" indent="0" algn="l">
              <a:buNone/>
            </a:pPr>
            <a:endParaRPr lang="fa-IR" sz="24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7315" y="130628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7628" y="2516203"/>
            <a:ext cx="212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2800" dirty="0" smtClean="0">
                <a:cs typeface="B Nazanin" panose="00000400000000000000" pitchFamily="2" charset="-78"/>
              </a:rPr>
              <a:t>8/6 = 7% × 123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2244" y="259314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397" y="3298371"/>
            <a:ext cx="244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114 = 9 - 123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5272" y="3406092"/>
            <a:ext cx="54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4230" y="4326759"/>
            <a:ext cx="966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6 = </a:t>
            </a:r>
            <a:r>
              <a:rPr lang="fa-IR" sz="2000" dirty="0" smtClean="0">
                <a:cs typeface="B Nazanin" panose="00000400000000000000" pitchFamily="2" charset="-78"/>
              </a:rPr>
              <a:t>(کیلوگرم در هفته)</a:t>
            </a:r>
            <a:r>
              <a:rPr lang="fa-IR" sz="2800" dirty="0" smtClean="0">
                <a:cs typeface="B Nazanin" panose="00000400000000000000" pitchFamily="2" charset="-78"/>
              </a:rPr>
              <a:t> 0/5 × </a:t>
            </a:r>
            <a:r>
              <a:rPr lang="fa-IR" sz="2000" dirty="0" smtClean="0">
                <a:cs typeface="B Nazanin" panose="00000400000000000000" pitchFamily="2" charset="-78"/>
              </a:rPr>
              <a:t>(ماه)</a:t>
            </a:r>
            <a:r>
              <a:rPr lang="fa-IR" sz="2800" dirty="0" smtClean="0">
                <a:cs typeface="B Nazanin" panose="00000400000000000000" pitchFamily="2" charset="-78"/>
              </a:rPr>
              <a:t>3 × 4 </a:t>
            </a:r>
            <a:r>
              <a:rPr lang="fa-IR" sz="2000" dirty="0" smtClean="0">
                <a:cs typeface="B Nazanin" panose="00000400000000000000" pitchFamily="2" charset="-78"/>
              </a:rPr>
              <a:t>(هفته در ماه)                        </a:t>
            </a:r>
            <a:r>
              <a:rPr lang="fa-IR" sz="2800" dirty="0" smtClean="0">
                <a:cs typeface="B Nazanin" panose="00000400000000000000" pitchFamily="2" charset="-78"/>
              </a:rPr>
              <a:t>0/5            500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99014" y="4533336"/>
            <a:ext cx="859971" cy="152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58985" y="4801150"/>
            <a:ext cx="77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کیلوگرم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2843" y="4801150"/>
            <a:ext cx="9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کیلوکالری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3655" y="5401314"/>
            <a:ext cx="966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9</a:t>
            </a:r>
            <a:r>
              <a:rPr lang="fa-IR" sz="2800" dirty="0" smtClean="0">
                <a:cs typeface="B Nazanin" panose="00000400000000000000" pitchFamily="2" charset="-78"/>
              </a:rPr>
              <a:t> = </a:t>
            </a:r>
            <a:r>
              <a:rPr lang="fa-IR" sz="2000" dirty="0" smtClean="0">
                <a:cs typeface="B Nazanin" panose="00000400000000000000" pitchFamily="2" charset="-78"/>
              </a:rPr>
              <a:t>(کیلوگرم در هفته)</a:t>
            </a:r>
            <a:r>
              <a:rPr lang="fa-IR" sz="2800" dirty="0" smtClean="0">
                <a:cs typeface="B Nazanin" panose="00000400000000000000" pitchFamily="2" charset="-78"/>
              </a:rPr>
              <a:t> 0/75 × </a:t>
            </a:r>
            <a:r>
              <a:rPr lang="fa-IR" sz="2000" dirty="0" smtClean="0">
                <a:cs typeface="B Nazanin" panose="00000400000000000000" pitchFamily="2" charset="-78"/>
              </a:rPr>
              <a:t>(ماه)</a:t>
            </a:r>
            <a:r>
              <a:rPr lang="fa-IR" sz="2800" dirty="0" smtClean="0">
                <a:cs typeface="B Nazanin" panose="00000400000000000000" pitchFamily="2" charset="-78"/>
              </a:rPr>
              <a:t>3 × 4 </a:t>
            </a:r>
            <a:r>
              <a:rPr lang="fa-IR" sz="2000" dirty="0" smtClean="0">
                <a:cs typeface="B Nazanin" panose="00000400000000000000" pitchFamily="2" charset="-78"/>
              </a:rPr>
              <a:t>(هفته در ماه)                        </a:t>
            </a:r>
            <a:r>
              <a:rPr lang="fa-IR" sz="2800" dirty="0" smtClean="0">
                <a:cs typeface="B Nazanin" panose="00000400000000000000" pitchFamily="2" charset="-78"/>
              </a:rPr>
              <a:t>0/75            750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999014" y="4512170"/>
            <a:ext cx="859971" cy="152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977241" y="5668549"/>
            <a:ext cx="859971" cy="152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61014" y="5952649"/>
            <a:ext cx="77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کیلوگرم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2842" y="5926043"/>
            <a:ext cx="9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کیلوکالری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5211" y="2171388"/>
            <a:ext cx="4555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 smtClean="0">
                <a:effectLst/>
                <a:latin typeface="pg-28ff1a"/>
              </a:rPr>
              <a:t>1) Mifflin </a:t>
            </a:r>
            <a:r>
              <a:rPr lang="en-US" sz="2800" b="0" i="0" dirty="0" smtClean="0">
                <a:effectLst/>
                <a:latin typeface="pg-28ff1c"/>
              </a:rPr>
              <a:t>–</a:t>
            </a:r>
            <a:r>
              <a:rPr lang="en-US" sz="2800" b="0" i="0" dirty="0" smtClean="0">
                <a:effectLst/>
                <a:latin typeface="pg-28ff1a"/>
              </a:rPr>
              <a:t> </a:t>
            </a:r>
            <a:r>
              <a:rPr lang="en-US" sz="2800" b="0" i="0" dirty="0" err="1" smtClean="0">
                <a:effectLst/>
                <a:latin typeface="pg-28ff1a"/>
              </a:rPr>
              <a:t>st</a:t>
            </a:r>
            <a:r>
              <a:rPr lang="en-US" sz="2800" b="0" i="0" dirty="0" smtClean="0">
                <a:effectLst/>
                <a:latin typeface="pg-28ff1a"/>
              </a:rPr>
              <a:t>- </a:t>
            </a:r>
            <a:r>
              <a:rPr lang="en-US" sz="2800" b="0" i="0" dirty="0" err="1" smtClean="0">
                <a:effectLst/>
                <a:latin typeface="pg-28ff1a"/>
              </a:rPr>
              <a:t>jeor</a:t>
            </a:r>
            <a:r>
              <a:rPr lang="en-US" sz="2800" b="0" i="0" dirty="0" smtClean="0">
                <a:effectLst/>
                <a:latin typeface="pg-28ff1a"/>
              </a:rPr>
              <a:t> Equation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37315" y="130628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466107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محاسبه انرژی مورد نیاز این فرد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5211" y="3167743"/>
            <a:ext cx="648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10 x weight (kg) + 6.25 x height (cm) – 5 x age (y)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5211" y="4164667"/>
            <a:ext cx="660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Women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10 x weight (kg) + 6.25 x height (cm) – 5 x age (y) – 161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4954" y="5292414"/>
            <a:ext cx="6485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10 x </a:t>
            </a:r>
            <a:r>
              <a:rPr lang="fa-IR" dirty="0" smtClean="0"/>
              <a:t>123</a:t>
            </a:r>
            <a:r>
              <a:rPr lang="en-US" dirty="0" smtClean="0"/>
              <a:t>(kg</a:t>
            </a:r>
            <a:r>
              <a:rPr lang="en-US" dirty="0"/>
              <a:t>) + 6.25 x </a:t>
            </a:r>
            <a:r>
              <a:rPr lang="fa-IR" dirty="0" smtClean="0"/>
              <a:t>180 </a:t>
            </a:r>
            <a:r>
              <a:rPr lang="en-US" dirty="0" smtClean="0"/>
              <a:t>(cm</a:t>
            </a:r>
            <a:r>
              <a:rPr lang="en-US" dirty="0"/>
              <a:t>) – 5 x </a:t>
            </a:r>
            <a:r>
              <a:rPr lang="fa-IR" dirty="0" smtClean="0"/>
              <a:t>38</a:t>
            </a:r>
            <a:r>
              <a:rPr lang="en-US" dirty="0" smtClean="0"/>
              <a:t>(y</a:t>
            </a:r>
            <a:r>
              <a:rPr lang="en-US" dirty="0"/>
              <a:t>) + </a:t>
            </a:r>
            <a:r>
              <a:rPr lang="en-US" dirty="0" smtClean="0"/>
              <a:t>5</a:t>
            </a:r>
            <a:r>
              <a:rPr lang="fa-IR" dirty="0" smtClean="0"/>
              <a:t>  </a:t>
            </a:r>
            <a:r>
              <a:rPr lang="fa-IR" sz="3200" dirty="0" smtClean="0">
                <a:solidFill>
                  <a:srgbClr val="FF0000"/>
                </a:solidFill>
              </a:rPr>
              <a:t>2170</a:t>
            </a:r>
            <a:r>
              <a:rPr lang="fa-IR" sz="3200" dirty="0" smtClean="0"/>
              <a:t> </a:t>
            </a:r>
            <a:r>
              <a:rPr lang="fa-IR" dirty="0" smtClean="0"/>
              <a:t>=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80714" y="5692523"/>
            <a:ext cx="14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kcal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7315" y="130628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7629" y="1665514"/>
            <a:ext cx="4365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2) کالری مورد نیاز برای فعالیت بدنی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856" y="2590800"/>
            <a:ext cx="325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651 = 30% × 2170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485" y="271391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kcal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93972" y="3766457"/>
            <a:ext cx="477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3) مجموع انرژی پایه و انرژی فعالیت بدنی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2856" y="4589307"/>
            <a:ext cx="316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2821 = 2170 + 651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7315" y="471241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kcal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7315" y="130628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9886" y="1625377"/>
            <a:ext cx="372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4) محاسبه انرژی گرمازایی غذا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856" y="2590800"/>
            <a:ext cx="325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282= 10% × 2821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485" y="271391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kcal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93972" y="3766457"/>
            <a:ext cx="477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3) </a:t>
            </a:r>
            <a:r>
              <a:rPr lang="fa-IR" sz="2800" dirty="0" smtClean="0">
                <a:cs typeface="B Nazanin" panose="00000400000000000000" pitchFamily="2" charset="-78"/>
              </a:rPr>
              <a:t>کل انرژی مورد نیاز فرد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3998" y="4712417"/>
            <a:ext cx="3472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3103</a:t>
            </a:r>
            <a:r>
              <a:rPr lang="fa-IR" sz="3200" dirty="0" smtClean="0">
                <a:cs typeface="B Nazanin" panose="00000400000000000000" pitchFamily="2" charset="-78"/>
              </a:rPr>
              <a:t>= 282+ 2821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7315" y="471241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kcal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4057" y="1763486"/>
            <a:ext cx="4124098" cy="762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روش دوم محاسبه انرژی مصرفی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7315" y="130628"/>
            <a:ext cx="338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571" y="2612571"/>
            <a:ext cx="827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انرژی متابولیسم پایه × فاکتور فعالیت = کل انرژی مورد نیاز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2714" y="3646714"/>
            <a:ext cx="351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2604</a:t>
            </a:r>
            <a:r>
              <a:rPr lang="fa-IR" sz="3200" dirty="0" smtClean="0">
                <a:cs typeface="B Nazanin" panose="00000400000000000000" pitchFamily="2" charset="-78"/>
              </a:rPr>
              <a:t> = 2170 × 1/2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4724400"/>
            <a:ext cx="461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میانگین انرژی مورد نیاز به دو روش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704114"/>
            <a:ext cx="6694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2853</a:t>
            </a:r>
            <a:r>
              <a:rPr lang="fa-IR" sz="3200" dirty="0" smtClean="0">
                <a:cs typeface="B Nazanin" panose="00000400000000000000" pitchFamily="2" charset="-78"/>
              </a:rPr>
              <a:t> = 2/ (3103 + 2604)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742" y="376982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kcal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29942" y="584899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kcal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E901-6456-43BF-8C08-BDE4C1F82764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715</TotalTime>
  <Words>2474</Words>
  <Application>Microsoft Office PowerPoint</Application>
  <PresentationFormat>Widescreen</PresentationFormat>
  <Paragraphs>435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B Nazanin</vt:lpstr>
      <vt:lpstr>Calibri</vt:lpstr>
      <vt:lpstr>Century Gothic</vt:lpstr>
      <vt:lpstr>Helvetica</vt:lpstr>
      <vt:lpstr>pg-28ff1a</vt:lpstr>
      <vt:lpstr>pg-28ff1c</vt:lpstr>
      <vt:lpstr>Tahoma</vt:lpstr>
      <vt:lpstr>Thames New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DASH diet and obesity</vt:lpstr>
      <vt:lpstr>PowerPoint Presentation</vt:lpstr>
      <vt:lpstr>PowerPoint Presentation</vt:lpstr>
      <vt:lpstr>PowerPoint Presentation</vt:lpstr>
      <vt:lpstr>Dietary Inflammatory Index (DII) and obesity</vt:lpstr>
      <vt:lpstr>Dietary Inflammatory Index (DII) and obesity</vt:lpstr>
      <vt:lpstr>10 Foods to Eat on the MIND Diet</vt:lpstr>
      <vt:lpstr>10 Foods to Eat on the MIND Diet</vt:lpstr>
      <vt:lpstr>PowerPoint Presentation</vt:lpstr>
      <vt:lpstr>7. AVOID CHEMICALS</vt:lpstr>
      <vt:lpstr>8. STRESS AND SLEEP</vt:lpstr>
      <vt:lpstr>PowerPoint Presentation</vt:lpstr>
      <vt:lpstr>Eat frequent meals</vt:lpstr>
      <vt:lpstr>Eat frequent meals</vt:lpstr>
      <vt:lpstr>Increasing physical activity</vt:lpstr>
      <vt:lpstr>Evaluating pharmacological treatments</vt:lpstr>
      <vt:lpstr>PowerPoint Presentation</vt:lpstr>
      <vt:lpstr>Mediterranean diet and obesity</vt:lpstr>
      <vt:lpstr>PowerPoint Presentation</vt:lpstr>
      <vt:lpstr>Foods to AVOID when treating obesity: </vt:lpstr>
      <vt:lpstr>Foods to AVOID when treating obesity: </vt:lpstr>
      <vt:lpstr>Foods to AVOID when treating obesity: </vt:lpstr>
      <vt:lpstr>Dietary tips for combating obesity: </vt:lpstr>
      <vt:lpstr>Dietary tips for combating obesity: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Hosseinpour</dc:creator>
  <cp:lastModifiedBy>Hosseinpour</cp:lastModifiedBy>
  <cp:revision>67</cp:revision>
  <cp:lastPrinted>2018-07-22T11:16:23Z</cp:lastPrinted>
  <dcterms:created xsi:type="dcterms:W3CDTF">2018-07-19T05:48:19Z</dcterms:created>
  <dcterms:modified xsi:type="dcterms:W3CDTF">2018-07-22T11:52:03Z</dcterms:modified>
</cp:coreProperties>
</file>