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5" r:id="rId4"/>
    <p:sldMasterId id="2147483697" r:id="rId5"/>
  </p:sldMasterIdLst>
  <p:notesMasterIdLst>
    <p:notesMasterId r:id="rId43"/>
  </p:notesMasterIdLst>
  <p:sldIdLst>
    <p:sldId id="256" r:id="rId6"/>
    <p:sldId id="286" r:id="rId7"/>
    <p:sldId id="297" r:id="rId8"/>
    <p:sldId id="295" r:id="rId9"/>
    <p:sldId id="296" r:id="rId10"/>
    <p:sldId id="257" r:id="rId11"/>
    <p:sldId id="258" r:id="rId12"/>
    <p:sldId id="261" r:id="rId13"/>
    <p:sldId id="260" r:id="rId14"/>
    <p:sldId id="277" r:id="rId15"/>
    <p:sldId id="278" r:id="rId16"/>
    <p:sldId id="262" r:id="rId17"/>
    <p:sldId id="283" r:id="rId18"/>
    <p:sldId id="290" r:id="rId19"/>
    <p:sldId id="267" r:id="rId20"/>
    <p:sldId id="276" r:id="rId21"/>
    <p:sldId id="287" r:id="rId22"/>
    <p:sldId id="271" r:id="rId23"/>
    <p:sldId id="289" r:id="rId24"/>
    <p:sldId id="285" r:id="rId25"/>
    <p:sldId id="284" r:id="rId26"/>
    <p:sldId id="292" r:id="rId27"/>
    <p:sldId id="273" r:id="rId28"/>
    <p:sldId id="274" r:id="rId29"/>
    <p:sldId id="268" r:id="rId30"/>
    <p:sldId id="269" r:id="rId31"/>
    <p:sldId id="270" r:id="rId32"/>
    <p:sldId id="279" r:id="rId33"/>
    <p:sldId id="264" r:id="rId34"/>
    <p:sldId id="294" r:id="rId35"/>
    <p:sldId id="275" r:id="rId36"/>
    <p:sldId id="280" r:id="rId37"/>
    <p:sldId id="281" r:id="rId38"/>
    <p:sldId id="282" r:id="rId39"/>
    <p:sldId id="288" r:id="rId40"/>
    <p:sldId id="293" r:id="rId41"/>
    <p:sldId id="26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heme" Target="theme/theme1.xml"/><Relationship Id="rId20" Type="http://schemas.openxmlformats.org/officeDocument/2006/relationships/slide" Target="slides/slide15.xml"/><Relationship Id="rId41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21AB2-EF3D-48C3-8759-94B603679279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40592-3BD7-4A93-81B6-F52CFCD2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2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0E6D73-CD3B-45C1-ABDF-D0FE9A09084B}" type="slidenum">
              <a:rPr lang="en-US"/>
              <a:pPr/>
              <a:t>14</a:t>
            </a:fld>
            <a:endParaRPr lang="en-US"/>
          </a:p>
        </p:txBody>
      </p:sp>
      <p:sp>
        <p:nvSpPr>
          <p:cNvPr id="593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260" tIns="47131" rIns="94260" bIns="47131" anchor="b"/>
          <a:lstStyle/>
          <a:p>
            <a:pPr algn="r" defTabSz="942975"/>
            <a:fld id="{00EFE4FE-AD4B-400B-AD6D-894947A604BD}" type="slidenum">
              <a:rPr lang="fa-IR" sz="1200">
                <a:ea typeface="MS PGothic" pitchFamily="34" charset="-128"/>
              </a:rPr>
              <a:pPr algn="r" defTabSz="942975"/>
              <a:t>14</a:t>
            </a:fld>
            <a:endParaRPr lang="fr-CA" sz="1200">
              <a:ea typeface="MS PGothic" pitchFamily="34" charset="-128"/>
            </a:endParaRPr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76275"/>
            <a:ext cx="4624387" cy="3468688"/>
          </a:xfrm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370388"/>
            <a:ext cx="5489575" cy="3321050"/>
          </a:xfrm>
          <a:noFill/>
          <a:ln/>
        </p:spPr>
        <p:txBody>
          <a:bodyPr lIns="92498" tIns="46249" rIns="92498" bIns="46249"/>
          <a:lstStyle/>
          <a:p>
            <a:pPr marL="185738" indent="-185738" eaLnBrk="1" hangingPunct="1"/>
            <a:r>
              <a:rPr lang="en-US" b="1" smtClean="0"/>
              <a:t>Key Point</a:t>
            </a:r>
          </a:p>
          <a:p>
            <a:pPr marL="185738" indent="-185738" eaLnBrk="1" hangingPunct="1">
              <a:buFontTx/>
              <a:buChar char="•"/>
            </a:pPr>
            <a:r>
              <a:rPr lang="en-US" sz="1000" smtClean="0"/>
              <a:t>Essentially, the key to good insulin therapy is to balance good glycemic control with a low risk of hypoglycemia.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C4427B-AAFA-4608-A7DF-589EC6D744FF}" type="slidenum">
              <a:rPr lang="es-ES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8575" y="800100"/>
            <a:ext cx="4260850" cy="3195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6575"/>
            <a:ext cx="5032375" cy="38465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80975" indent="-180975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D14-8494-4ACC-A567-8122CA1F96C5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7773-7AE8-447C-8894-F722CFCF6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6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D14-8494-4ACC-A567-8122CA1F96C5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7773-7AE8-447C-8894-F722CFCF6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4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D14-8494-4ACC-A567-8122CA1F96C5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7773-7AE8-447C-8894-F722CFCF6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35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C4799-4EA6-457F-8FD9-B1611F6B81B4}" type="datetime1">
              <a:rPr lang="de-DE"/>
              <a:pPr>
                <a:defRPr/>
              </a:pPr>
              <a:t>17.01.2018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50AC6-22AA-42DF-A641-8CF1841819B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3386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9DCD3-72B7-4D9E-B57A-520F6C98A87D}" type="datetime1">
              <a:rPr lang="de-DE"/>
              <a:pPr>
                <a:defRPr/>
              </a:pPr>
              <a:t>17.01.2018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BBFB8-4281-4B5F-9BC8-5FD3299E2F9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106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2CD0F-9719-46C4-8CE7-44703113B321}" type="datetime1">
              <a:rPr lang="de-DE"/>
              <a:pPr>
                <a:defRPr/>
              </a:pPr>
              <a:t>17.01.2018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2BB7F-00DE-47B4-9FDF-03D5F67F7ED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336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406B1-CB63-4495-983D-3E83FED980CB}" type="datetime1">
              <a:rPr lang="de-DE"/>
              <a:pPr>
                <a:defRPr/>
              </a:pPr>
              <a:t>17.01.2018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6D122-C379-4DF8-8E9E-9408368733D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0453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1291F-F4CD-47AB-9FA9-401E97DE04BE}" type="datetime1">
              <a:rPr lang="de-DE"/>
              <a:pPr>
                <a:defRPr/>
              </a:pPr>
              <a:t>17.01.2018</a:t>
            </a:fld>
            <a:endParaRPr 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F14D1-AF26-4AD2-8970-9EC198E39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6353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9B723-76CB-41E6-84AE-16A35AE4D21F}" type="datetime1">
              <a:rPr lang="de-DE"/>
              <a:pPr>
                <a:defRPr/>
              </a:pPr>
              <a:t>17.01.2018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689B6-C4EB-4E6D-8608-9F35CF422C2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6526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69CF1-EC55-41F9-92E2-C7D93C6339A9}" type="datetime1">
              <a:rPr lang="de-DE"/>
              <a:pPr>
                <a:defRPr/>
              </a:pPr>
              <a:t>17.01.2018</a:t>
            </a:fld>
            <a:endParaRPr lang="de-D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E8093-347E-47E7-83EA-8480EC310B4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7953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10A74-B17D-45B6-8283-81FBD7CA5C7A}" type="datetime1">
              <a:rPr lang="de-DE"/>
              <a:pPr>
                <a:defRPr/>
              </a:pPr>
              <a:t>17.01.2018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EAD36-7840-49D9-8887-F93E2C8042B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74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D14-8494-4ACC-A567-8122CA1F96C5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7773-7AE8-447C-8894-F722CFCF6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36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83399-9E9A-46BA-9FE9-A55AF7A720DD}" type="datetime1">
              <a:rPr lang="de-DE"/>
              <a:pPr>
                <a:defRPr/>
              </a:pPr>
              <a:t>17.01.2018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5971E-A312-4666-B163-0867CEDF50C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2094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B6FF4-D1D9-47DB-BE17-590613252E51}" type="datetime1">
              <a:rPr lang="de-DE"/>
              <a:pPr>
                <a:defRPr/>
              </a:pPr>
              <a:t>17.01.2018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1C145-AFFF-4C6B-9A15-02143FAEE34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0670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77D19-F280-472F-80C1-67541B0A13C4}" type="datetime1">
              <a:rPr lang="de-DE"/>
              <a:pPr>
                <a:defRPr/>
              </a:pPr>
              <a:t>17.01.2018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0A520-5A59-4C22-A731-9114386FE28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16401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8568-5C86-4FBC-B893-A8528448A6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5B6A-8DE0-4BE8-A978-DCCE6B9EF4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8036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8568-5C86-4FBC-B893-A8528448A6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5B6A-8DE0-4BE8-A978-DCCE6B9EF4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2974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8568-5C86-4FBC-B893-A8528448A6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5B6A-8DE0-4BE8-A978-DCCE6B9EF4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5345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8568-5C86-4FBC-B893-A8528448A6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5B6A-8DE0-4BE8-A978-DCCE6B9EF4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92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8568-5C86-4FBC-B893-A8528448A6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5B6A-8DE0-4BE8-A978-DCCE6B9EF4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8974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8568-5C86-4FBC-B893-A8528448A6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5B6A-8DE0-4BE8-A978-DCCE6B9EF4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2303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8568-5C86-4FBC-B893-A8528448A6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5B6A-8DE0-4BE8-A978-DCCE6B9EF4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4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D14-8494-4ACC-A567-8122CA1F96C5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7773-7AE8-447C-8894-F722CFCF6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39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8568-5C86-4FBC-B893-A8528448A6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5B6A-8DE0-4BE8-A978-DCCE6B9EF4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5861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8568-5C86-4FBC-B893-A8528448A6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5B6A-8DE0-4BE8-A978-DCCE6B9EF4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0248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8568-5C86-4FBC-B893-A8528448A6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5B6A-8DE0-4BE8-A978-DCCE6B9EF4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8703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8568-5C86-4FBC-B893-A8528448A6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5B6A-8DE0-4BE8-A978-DCCE6B9EF4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07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0" y="274544"/>
            <a:ext cx="8229023" cy="1143000"/>
          </a:xfrm>
          <a:prstGeom prst="rect">
            <a:avLst/>
          </a:prstGeom>
        </p:spPr>
        <p:txBody>
          <a:bodyPr lIns="82048" tIns="41025" rIns="82048" bIns="410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695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D14-8494-4ACC-A567-8122CA1F96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7773-7AE8-447C-8894-F722CFCF69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519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D14-8494-4ACC-A567-8122CA1F96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7773-7AE8-447C-8894-F722CFCF69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2588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D14-8494-4ACC-A567-8122CA1F96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7773-7AE8-447C-8894-F722CFCF69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891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D14-8494-4ACC-A567-8122CA1F96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7773-7AE8-447C-8894-F722CFCF69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859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D14-8494-4ACC-A567-8122CA1F96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7773-7AE8-447C-8894-F722CFCF69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54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D14-8494-4ACC-A567-8122CA1F96C5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7773-7AE8-447C-8894-F722CFCF6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822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D14-8494-4ACC-A567-8122CA1F96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7773-7AE8-447C-8894-F722CFCF69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7895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D14-8494-4ACC-A567-8122CA1F96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7773-7AE8-447C-8894-F722CFCF69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9107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D14-8494-4ACC-A567-8122CA1F96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7773-7AE8-447C-8894-F722CFCF69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3177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D14-8494-4ACC-A567-8122CA1F96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7773-7AE8-447C-8894-F722CFCF69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5633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D14-8494-4ACC-A567-8122CA1F96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7773-7AE8-447C-8894-F722CFCF69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5263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D14-8494-4ACC-A567-8122CA1F96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7773-7AE8-447C-8894-F722CFCF69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86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4D31-F815-4004-B27C-FD0993DB8E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ABAE-A46D-4B31-8402-DCC3887D91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09913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4D31-F815-4004-B27C-FD0993DB8E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ABAE-A46D-4B31-8402-DCC3887D91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99193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4D31-F815-4004-B27C-FD0993DB8E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ABAE-A46D-4B31-8402-DCC3887D91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26699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4D31-F815-4004-B27C-FD0993DB8E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ABAE-A46D-4B31-8402-DCC3887D91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17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D14-8494-4ACC-A567-8122CA1F96C5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7773-7AE8-447C-8894-F722CFCF6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4924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4D31-F815-4004-B27C-FD0993DB8E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ABAE-A46D-4B31-8402-DCC3887D91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1086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4D31-F815-4004-B27C-FD0993DB8E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ABAE-A46D-4B31-8402-DCC3887D91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3658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4D31-F815-4004-B27C-FD0993DB8E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ABAE-A46D-4B31-8402-DCC3887D91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5109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4D31-F815-4004-B27C-FD0993DB8E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ABAE-A46D-4B31-8402-DCC3887D91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26904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4D31-F815-4004-B27C-FD0993DB8E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ABAE-A46D-4B31-8402-DCC3887D91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48742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4D31-F815-4004-B27C-FD0993DB8E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ABAE-A46D-4B31-8402-DCC3887D91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47588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4D31-F815-4004-B27C-FD0993DB8E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ABAE-A46D-4B31-8402-DCC3887D91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9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D14-8494-4ACC-A567-8122CA1F96C5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7773-7AE8-447C-8894-F722CFCF6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5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D14-8494-4ACC-A567-8122CA1F96C5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7773-7AE8-447C-8894-F722CFCF6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D14-8494-4ACC-A567-8122CA1F96C5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7773-7AE8-447C-8894-F722CFCF6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4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7D14-8494-4ACC-A567-8122CA1F96C5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7773-7AE8-447C-8894-F722CFCF6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0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47D14-8494-4ACC-A567-8122CA1F96C5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87773-7AE8-447C-8894-F722CFCF6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1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" y="76200"/>
            <a:ext cx="1107831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457"/>
          <a:stretch>
            <a:fillRect/>
          </a:stretch>
        </p:blipFill>
        <p:spPr bwMode="auto">
          <a:xfrm>
            <a:off x="8027377" y="9525"/>
            <a:ext cx="104628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Click to edit Master title style</a:t>
            </a:r>
          </a:p>
        </p:txBody>
      </p:sp>
      <p:sp>
        <p:nvSpPr>
          <p:cNvPr id="1024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Click to edit Master text styles</a:t>
            </a:r>
          </a:p>
          <a:p>
            <a:pPr lvl="1"/>
            <a:r>
              <a:rPr lang="de-DE" altLang="en-US" smtClean="0"/>
              <a:t>Second level</a:t>
            </a:r>
          </a:p>
          <a:p>
            <a:pPr lvl="2"/>
            <a:r>
              <a:rPr lang="de-DE" altLang="en-US" smtClean="0"/>
              <a:t>Third level</a:t>
            </a:r>
          </a:p>
          <a:p>
            <a:pPr lvl="3"/>
            <a:r>
              <a:rPr lang="de-DE" altLang="en-US" smtClean="0"/>
              <a:t>Fourth level</a:t>
            </a:r>
          </a:p>
          <a:p>
            <a:pPr lvl="4"/>
            <a:r>
              <a:rPr lang="de-DE" altLang="en-US" smtClean="0"/>
              <a:t>Fifth level</a:t>
            </a:r>
          </a:p>
        </p:txBody>
      </p:sp>
      <p:sp>
        <p:nvSpPr>
          <p:cNvPr id="11270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798E4C-0675-4D91-8201-0C7080D52AF7}" type="datetime1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17.01.2018</a:t>
            </a:fld>
            <a:endParaRPr lang="de-DE"/>
          </a:p>
        </p:txBody>
      </p:sp>
      <p:sp>
        <p:nvSpPr>
          <p:cNvPr id="11271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1272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C9839F-B2CD-4F5E-8D93-8F8AEEE3BFF2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17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48568-5C86-4FBC-B893-A8528448A6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A5B6A-8DE0-4BE8-A978-DCCE6B9EF4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47D14-8494-4ACC-A567-8122CA1F96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87773-7AE8-447C-8894-F722CFCF69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21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34D31-F815-4004-B27C-FD0993DB8E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2ABAE-A46D-4B31-8402-DCC3887D91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05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rgbClr val="002060"/>
                </a:solidFill>
              </a:rPr>
              <a:t>Insulin Initiation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Atieh Amouzegar MD</a:t>
            </a:r>
          </a:p>
          <a:p>
            <a:r>
              <a:rPr lang="en-US" sz="2000" dirty="0" smtClean="0"/>
              <a:t>Research Institute For Endocrine Sciences</a:t>
            </a:r>
          </a:p>
          <a:p>
            <a:r>
              <a:rPr lang="en-US" sz="2000" dirty="0" smtClean="0"/>
              <a:t>Endocrine Research Center</a:t>
            </a:r>
          </a:p>
          <a:p>
            <a:r>
              <a:rPr lang="en-US" sz="2000" dirty="0" smtClean="0"/>
              <a:t>Shahid Beheshti University</a:t>
            </a:r>
          </a:p>
          <a:p>
            <a:r>
              <a:rPr lang="en-US" sz="2000" dirty="0" smtClean="0"/>
              <a:t>28.10.1396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314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429880" y="-1221880"/>
            <a:ext cx="6095999" cy="899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69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Notice!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Avoid </a:t>
            </a:r>
            <a:r>
              <a:rPr lang="en-US" dirty="0"/>
              <a:t>using insulin as a threat or </a:t>
            </a:r>
            <a:r>
              <a:rPr lang="en-US" dirty="0" smtClean="0"/>
              <a:t>describing it </a:t>
            </a:r>
            <a:r>
              <a:rPr lang="en-US" dirty="0"/>
              <a:t>as a sign of personal </a:t>
            </a:r>
            <a:r>
              <a:rPr lang="en-US" dirty="0" smtClean="0"/>
              <a:t>failure or </a:t>
            </a:r>
            <a:r>
              <a:rPr lang="en-US" dirty="0"/>
              <a:t>punishment.</a:t>
            </a:r>
          </a:p>
        </p:txBody>
      </p:sp>
    </p:spTree>
    <p:extLst>
      <p:ext uri="{BB962C8B-B14F-4D97-AF65-F5344CB8AC3E}">
        <p14:creationId xmlns:p14="http://schemas.microsoft.com/office/powerpoint/2010/main" val="287088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Role of Basal Insulin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754563"/>
          </a:xfrm>
        </p:spPr>
        <p:txBody>
          <a:bodyPr/>
          <a:lstStyle/>
          <a:p>
            <a:r>
              <a:rPr lang="en-US" dirty="0" smtClean="0"/>
              <a:t>ADA recommends starting basal insulin in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Pts</a:t>
            </a:r>
            <a:r>
              <a:rPr lang="en-US" dirty="0" smtClean="0"/>
              <a:t> with newly diagnosed T2D</a:t>
            </a:r>
            <a:r>
              <a:rPr lang="en-US" dirty="0"/>
              <a:t>M</a:t>
            </a:r>
            <a:r>
              <a:rPr lang="en-US" dirty="0" smtClean="0"/>
              <a:t> with symptoms </a:t>
            </a:r>
          </a:p>
          <a:p>
            <a:r>
              <a:rPr lang="en-US" dirty="0" smtClean="0"/>
              <a:t>HbA1c &gt; than 10%</a:t>
            </a:r>
          </a:p>
          <a:p>
            <a:r>
              <a:rPr lang="en-US" dirty="0" smtClean="0"/>
              <a:t>Blood glucose level ≥ 300 mg/</a:t>
            </a:r>
            <a:r>
              <a:rPr lang="en-US" dirty="0" err="1" smtClean="0"/>
              <a:t>dL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19800"/>
            <a:ext cx="56943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58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Consider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1- Weight gain</a:t>
            </a:r>
          </a:p>
          <a:p>
            <a:r>
              <a:rPr lang="en-US" sz="4800" dirty="0" smtClean="0"/>
              <a:t>2-Hypoglycemia</a:t>
            </a:r>
            <a:endParaRPr lang="en-US" sz="4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56943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146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0"/>
            <a:ext cx="8856984" cy="1127125"/>
          </a:xfrm>
        </p:spPr>
        <p:txBody>
          <a:bodyPr lIns="91224" tIns="45610" rIns="91224" bIns="45610" anchor="t">
            <a:normAutofit/>
          </a:bodyPr>
          <a:lstStyle/>
          <a:p>
            <a:pPr eaLnBrk="1" hangingPunct="1"/>
            <a:r>
              <a:rPr lang="en-US" altLang="zh-CN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Balancing Good </a:t>
            </a:r>
            <a:r>
              <a:rPr lang="en-US" altLang="zh-CN" sz="31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Glycemic</a:t>
            </a:r>
            <a:r>
              <a:rPr lang="en-US" altLang="zh-CN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Control with a Low Risk of Hypoglycemia</a:t>
            </a:r>
            <a:r>
              <a:rPr lang="en-US" sz="3600" i="0" dirty="0" smtClean="0">
                <a:solidFill>
                  <a:srgbClr val="FFFF00"/>
                </a:solidFill>
                <a:latin typeface="Garamond" pitchFamily="18" charset="0"/>
              </a:rPr>
              <a:t>…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invGray">
          <a:xfrm>
            <a:off x="755650" y="6078538"/>
            <a:ext cx="31035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224" tIns="45610" rIns="91224" bIns="45610"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 sz="2800" b="1"/>
              <a:t>Hypoglycemia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invGray">
          <a:xfrm>
            <a:off x="4643438" y="1989138"/>
            <a:ext cx="3748087" cy="860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224" tIns="45610" rIns="91224" bIns="4561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 sz="2800" b="1"/>
              <a:t>Glycemic </a:t>
            </a:r>
            <a:br>
              <a:rPr lang="en-US" sz="2800" b="1"/>
            </a:br>
            <a:r>
              <a:rPr lang="en-US" sz="2800" b="1"/>
              <a:t>control</a:t>
            </a:r>
          </a:p>
        </p:txBody>
      </p:sp>
      <p:sp>
        <p:nvSpPr>
          <p:cNvPr id="104453" name="AutoShape 5"/>
          <p:cNvSpPr>
            <a:spLocks noChangeArrowheads="1"/>
          </p:cNvSpPr>
          <p:nvPr/>
        </p:nvSpPr>
        <p:spPr bwMode="invGray">
          <a:xfrm>
            <a:off x="1657350" y="4570413"/>
            <a:ext cx="1176338" cy="1446212"/>
          </a:xfrm>
          <a:prstGeom prst="upArrow">
            <a:avLst>
              <a:gd name="adj1" fmla="val 50000"/>
              <a:gd name="adj2" fmla="val 30735"/>
            </a:avLst>
          </a:prstGeom>
          <a:gradFill rotWithShape="1">
            <a:gsLst>
              <a:gs pos="0">
                <a:schemeClr val="tx2"/>
              </a:gs>
              <a:gs pos="100000">
                <a:srgbClr val="767600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lIns="91224" tIns="45610" rIns="91224" bIns="45610" anchor="ctr"/>
          <a:lstStyle/>
          <a:p>
            <a:pPr algn="ctr" eaLnBrk="0" hangingPunct="0">
              <a:spcBef>
                <a:spcPct val="5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endParaRPr lang="en-CA" sz="2800">
              <a:solidFill>
                <a:srgbClr val="1F62AB"/>
              </a:solidFill>
              <a:latin typeface="Arial" charset="0"/>
              <a:cs typeface="+mn-cs"/>
            </a:endParaRPr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invGray">
          <a:xfrm rot="10800000">
            <a:off x="5937250" y="2927350"/>
            <a:ext cx="1176338" cy="1500188"/>
          </a:xfrm>
          <a:prstGeom prst="upArrow">
            <a:avLst>
              <a:gd name="adj1" fmla="val 50000"/>
              <a:gd name="adj2" fmla="val 31883"/>
            </a:avLst>
          </a:prstGeom>
          <a:gradFill rotWithShape="1">
            <a:gsLst>
              <a:gs pos="0">
                <a:srgbClr val="2F7618"/>
              </a:gs>
              <a:gs pos="100000">
                <a:srgbClr val="66FF33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lIns="91224" tIns="45610" rIns="91224" bIns="45610" anchor="ctr"/>
          <a:lstStyle/>
          <a:p>
            <a:pPr>
              <a:spcBef>
                <a:spcPct val="5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CA" sz="2400"/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invGray">
          <a:xfrm>
            <a:off x="3903663" y="4618038"/>
            <a:ext cx="1217612" cy="116205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 algn="ctr">
            <a:noFill/>
            <a:miter lim="800000"/>
            <a:headEnd/>
            <a:tailEnd/>
          </a:ln>
        </p:spPr>
        <p:txBody>
          <a:bodyPr wrap="none" lIns="91224" tIns="45610" rIns="91224" bIns="45610" anchor="ctr"/>
          <a:lstStyle/>
          <a:p>
            <a:pPr>
              <a:spcBef>
                <a:spcPct val="5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CA" sz="2400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invGray">
          <a:xfrm>
            <a:off x="1443038" y="4522788"/>
            <a:ext cx="6205537" cy="0"/>
          </a:xfrm>
          <a:prstGeom prst="line">
            <a:avLst/>
          </a:prstGeom>
          <a:noFill/>
          <a:ln w="88900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44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Patient </a:t>
            </a:r>
            <a:r>
              <a:rPr lang="en-US" dirty="0" smtClean="0">
                <a:solidFill>
                  <a:srgbClr val="002060"/>
                </a:solidFill>
              </a:rPr>
              <a:t>Counseling </a:t>
            </a:r>
            <a:r>
              <a:rPr lang="en-US" dirty="0">
                <a:solidFill>
                  <a:srgbClr val="002060"/>
                </a:solidFill>
              </a:rPr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/>
              <a:t>symptoms and treatment of     hypoglycemia</a:t>
            </a:r>
          </a:p>
          <a:p>
            <a:r>
              <a:rPr lang="en-US" dirty="0" smtClean="0"/>
              <a:t>Proper </a:t>
            </a:r>
            <a:r>
              <a:rPr lang="en-US" dirty="0"/>
              <a:t>training and correct use of glucose monitor</a:t>
            </a:r>
          </a:p>
          <a:p>
            <a:r>
              <a:rPr lang="en-US" dirty="0" smtClean="0"/>
              <a:t>Target </a:t>
            </a:r>
            <a:r>
              <a:rPr lang="en-US" dirty="0"/>
              <a:t>desired glycemic levels for each patient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0"/>
            <a:ext cx="56943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881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Barriers to initiating Insulin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</a:t>
            </a:r>
            <a:r>
              <a:rPr lang="en-US" dirty="0"/>
              <a:t>may have fear—founded or unfounded—of injections, hypoglycemia, or weight gain.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limitations after you start treatment, such as hypoglycemia, </a:t>
            </a:r>
            <a:r>
              <a:rPr lang="en-US" dirty="0" err="1"/>
              <a:t>nonadherence</a:t>
            </a:r>
            <a:r>
              <a:rPr lang="en-US" dirty="0"/>
              <a:t> due to complexity of the regimen, and weight gain.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67400"/>
            <a:ext cx="56943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338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002060"/>
                </a:solidFill>
              </a:rPr>
              <a:t>what </a:t>
            </a:r>
            <a:r>
              <a:rPr lang="en-US" sz="2200" dirty="0">
                <a:solidFill>
                  <a:srgbClr val="002060"/>
                </a:solidFill>
              </a:rPr>
              <a:t>would be an </a:t>
            </a:r>
            <a:r>
              <a:rPr lang="en-US" sz="2200" dirty="0" smtClean="0">
                <a:solidFill>
                  <a:srgbClr val="002060"/>
                </a:solidFill>
              </a:rPr>
              <a:t>appropriate treatment plan for her to follow at home?</a:t>
            </a:r>
            <a:br>
              <a:rPr lang="en-US" sz="2200" dirty="0" smtClean="0">
                <a:solidFill>
                  <a:srgbClr val="002060"/>
                </a:solidFill>
              </a:rPr>
            </a:b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2"/>
            <a:ext cx="8229600" cy="4906963"/>
          </a:xfrm>
        </p:spPr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Long acting Insulin (</a:t>
            </a:r>
            <a:r>
              <a:rPr lang="en-US" sz="2400" dirty="0" err="1" smtClean="0"/>
              <a:t>glargine</a:t>
            </a:r>
            <a:r>
              <a:rPr lang="en-US" sz="2400" dirty="0" smtClean="0"/>
              <a:t>  , </a:t>
            </a:r>
            <a:r>
              <a:rPr lang="en-US" sz="2400" dirty="0" err="1" smtClean="0"/>
              <a:t>determir</a:t>
            </a:r>
            <a:r>
              <a:rPr lang="en-US" sz="2400" dirty="0" smtClean="0"/>
              <a:t>, </a:t>
            </a:r>
            <a:r>
              <a:rPr lang="en-US" sz="2400" dirty="0" err="1" smtClean="0"/>
              <a:t>Abasaglar</a:t>
            </a:r>
            <a:r>
              <a:rPr lang="en-US" sz="2400" dirty="0" smtClean="0"/>
              <a:t> ) at 10 units daily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</a:p>
          <a:p>
            <a:r>
              <a:rPr lang="en-US" sz="2400" dirty="0" smtClean="0"/>
              <a:t>Metformin 1000 mg and </a:t>
            </a:r>
            <a:r>
              <a:rPr lang="en-US" sz="2400" dirty="0" err="1" smtClean="0"/>
              <a:t>sitagliptin</a:t>
            </a:r>
            <a:r>
              <a:rPr lang="en-US" sz="2400" dirty="0" smtClean="0"/>
              <a:t> 100 mg twice daily plus  basal insulin 10 U</a:t>
            </a:r>
          </a:p>
          <a:p>
            <a:r>
              <a:rPr lang="en-US" sz="2400" dirty="0" smtClean="0"/>
              <a:t>Metformin 1000 mg and </a:t>
            </a:r>
            <a:r>
              <a:rPr lang="en-US" sz="2400" dirty="0" err="1" smtClean="0"/>
              <a:t>sitagliptin</a:t>
            </a:r>
            <a:r>
              <a:rPr lang="en-US" sz="2400" dirty="0" smtClean="0"/>
              <a:t> 50 mg twice daily plus Long acting Insulin (</a:t>
            </a:r>
            <a:r>
              <a:rPr lang="en-US" sz="2400" dirty="0" err="1" smtClean="0"/>
              <a:t>glargine</a:t>
            </a:r>
            <a:r>
              <a:rPr lang="en-US" sz="2400" dirty="0" smtClean="0"/>
              <a:t>  or </a:t>
            </a:r>
            <a:r>
              <a:rPr lang="en-US" sz="2400" dirty="0" err="1" smtClean="0"/>
              <a:t>determir</a:t>
            </a:r>
            <a:r>
              <a:rPr lang="en-US" sz="2400" dirty="0" smtClean="0"/>
              <a:t> )at 20 units daily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</a:p>
          <a:p>
            <a:r>
              <a:rPr lang="en-US" sz="2400" dirty="0" smtClean="0"/>
              <a:t>  Metformin 1000 mg and </a:t>
            </a:r>
            <a:r>
              <a:rPr lang="en-US" sz="2400" dirty="0" err="1" smtClean="0"/>
              <a:t>sitagliptin</a:t>
            </a:r>
            <a:r>
              <a:rPr lang="en-US" sz="2400" dirty="0" smtClean="0"/>
              <a:t> 50 mg twice daily plus insulin NPH  16 units daily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693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>
                <a:solidFill>
                  <a:srgbClr val="002060"/>
                </a:solidFill>
              </a:rPr>
              <a:t>Basal </a:t>
            </a:r>
            <a:r>
              <a:rPr lang="en-US" dirty="0">
                <a:solidFill>
                  <a:srgbClr val="002060"/>
                </a:solidFill>
              </a:rPr>
              <a:t>insulin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Intermediate acting</a:t>
            </a:r>
          </a:p>
          <a:p>
            <a:r>
              <a:rPr lang="en-US" dirty="0" smtClean="0"/>
              <a:t> NPH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Long acting </a:t>
            </a:r>
          </a:p>
          <a:p>
            <a:r>
              <a:rPr lang="en-US" dirty="0" err="1" smtClean="0"/>
              <a:t>Glargine</a:t>
            </a:r>
            <a:endParaRPr lang="en-US" dirty="0" smtClean="0"/>
          </a:p>
          <a:p>
            <a:r>
              <a:rPr lang="en-US" dirty="0" err="1" smtClean="0"/>
              <a:t>Detemir</a:t>
            </a:r>
            <a:endParaRPr lang="en-US" dirty="0"/>
          </a:p>
          <a:p>
            <a:r>
              <a:rPr lang="en-US" dirty="0" err="1"/>
              <a:t>Glargine</a:t>
            </a:r>
            <a:r>
              <a:rPr lang="en-US" dirty="0"/>
              <a:t> </a:t>
            </a:r>
            <a:r>
              <a:rPr lang="en-US" dirty="0" err="1" smtClean="0"/>
              <a:t>biosimilar</a:t>
            </a:r>
            <a:r>
              <a:rPr lang="en-US" dirty="0" smtClean="0"/>
              <a:t> (</a:t>
            </a:r>
            <a:r>
              <a:rPr lang="en-US" dirty="0" err="1" smtClean="0"/>
              <a:t>Basaglar</a:t>
            </a:r>
            <a:r>
              <a:rPr lang="en-US" dirty="0" smtClean="0"/>
              <a:t>)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Ultra-long-acting </a:t>
            </a:r>
            <a:r>
              <a:rPr lang="en-US" dirty="0" err="1">
                <a:solidFill>
                  <a:srgbClr val="002060"/>
                </a:solidFill>
              </a:rPr>
              <a:t>insulins</a:t>
            </a:r>
            <a:r>
              <a:rPr lang="en-US" dirty="0"/>
              <a:t> </a:t>
            </a:r>
            <a:r>
              <a:rPr lang="en-US" sz="2600" dirty="0">
                <a:solidFill>
                  <a:srgbClr val="002060"/>
                </a:solidFill>
              </a:rPr>
              <a:t>(less hypoglycemia at </a:t>
            </a:r>
            <a:r>
              <a:rPr lang="en-US" sz="2600" dirty="0" smtClean="0">
                <a:solidFill>
                  <a:srgbClr val="002060"/>
                </a:solidFill>
              </a:rPr>
              <a:t>nighttim</a:t>
            </a:r>
            <a:r>
              <a:rPr lang="en-US" sz="2600" dirty="0">
                <a:solidFill>
                  <a:srgbClr val="002060"/>
                </a:solidFill>
              </a:rPr>
              <a:t>e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  <a:p>
            <a:r>
              <a:rPr lang="en-US" dirty="0" err="1" smtClean="0"/>
              <a:t>Degludec</a:t>
            </a:r>
            <a:r>
              <a:rPr lang="en-US" dirty="0" smtClean="0"/>
              <a:t> U100,U200</a:t>
            </a:r>
          </a:p>
          <a:p>
            <a:r>
              <a:rPr lang="en-US" dirty="0" err="1"/>
              <a:t>Glargine</a:t>
            </a:r>
            <a:r>
              <a:rPr lang="en-US" dirty="0"/>
              <a:t> U300 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56943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06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849144"/>
              </p:ext>
            </p:extLst>
          </p:nvPr>
        </p:nvGraphicFramePr>
        <p:xfrm>
          <a:off x="533400" y="1752601"/>
          <a:ext cx="8229600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905000"/>
                <a:gridCol w="4114800"/>
              </a:tblGrid>
              <a:tr h="7772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Insulins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baseline="0" dirty="0" smtClean="0">
                          <a:latin typeface="AdvOT7b515deb"/>
                        </a:rPr>
                        <a:t>Compounds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Dosage form/product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Intermediate-acting analogs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Human NPH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U-100 vial</a:t>
                      </a:r>
                    </a:p>
                    <a:p>
                      <a:r>
                        <a:rPr lang="es-ES" sz="2000" dirty="0" smtClean="0"/>
                        <a:t>U-100 </a:t>
                      </a:r>
                      <a:r>
                        <a:rPr lang="es-ES" sz="2000" dirty="0" err="1" smtClean="0"/>
                        <a:t>prefilled</a:t>
                      </a:r>
                      <a:r>
                        <a:rPr lang="es-ES" sz="2000" dirty="0" smtClean="0"/>
                        <a:t> pen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Basal analogs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Glargine</a:t>
                      </a:r>
                      <a:r>
                        <a:rPr lang="en-US" sz="2000" dirty="0" smtClean="0"/>
                        <a:t> </a:t>
                      </a:r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err="1" smtClean="0"/>
                        <a:t>Biosimilar</a:t>
                      </a:r>
                      <a:r>
                        <a:rPr lang="en-US" sz="2000" dirty="0" smtClean="0"/>
                        <a:t> </a:t>
                      </a:r>
                    </a:p>
                    <a:p>
                      <a:r>
                        <a:rPr lang="en-US" sz="2000" dirty="0" err="1" smtClean="0"/>
                        <a:t>Detemir</a:t>
                      </a:r>
                      <a:r>
                        <a:rPr lang="en-US" sz="2000" dirty="0" smtClean="0"/>
                        <a:t> </a:t>
                      </a:r>
                    </a:p>
                    <a:p>
                      <a:r>
                        <a:rPr lang="en-US" sz="2000" dirty="0" err="1" smtClean="0"/>
                        <a:t>Degludec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U-100 vial; U-100 </a:t>
                      </a:r>
                      <a:r>
                        <a:rPr lang="es-ES" sz="2000" dirty="0" err="1" smtClean="0"/>
                        <a:t>prefilled</a:t>
                      </a:r>
                      <a:r>
                        <a:rPr lang="es-ES" sz="2000" dirty="0" smtClean="0"/>
                        <a:t> pen;U-300 </a:t>
                      </a:r>
                      <a:r>
                        <a:rPr lang="es-ES" sz="2000" dirty="0" err="1" smtClean="0"/>
                        <a:t>prefilled</a:t>
                      </a:r>
                      <a:r>
                        <a:rPr lang="es-ES" sz="2000" dirty="0" smtClean="0"/>
                        <a:t> pen;</a:t>
                      </a:r>
                    </a:p>
                    <a:p>
                      <a:r>
                        <a:rPr lang="es-ES" sz="2000" dirty="0" smtClean="0"/>
                        <a:t>U-100 </a:t>
                      </a:r>
                      <a:r>
                        <a:rPr lang="es-ES" sz="2000" dirty="0" err="1" smtClean="0"/>
                        <a:t>prefilled</a:t>
                      </a:r>
                      <a:r>
                        <a:rPr lang="es-ES" sz="2000" dirty="0" smtClean="0"/>
                        <a:t> pen</a:t>
                      </a:r>
                    </a:p>
                    <a:p>
                      <a:r>
                        <a:rPr lang="es-ES" sz="2000" dirty="0" smtClean="0"/>
                        <a:t>U-100 vial; U-100 </a:t>
                      </a:r>
                      <a:r>
                        <a:rPr lang="es-ES" sz="2000" dirty="0" err="1" smtClean="0"/>
                        <a:t>prefilled</a:t>
                      </a:r>
                      <a:r>
                        <a:rPr lang="es-ES" sz="2000" dirty="0" smtClean="0"/>
                        <a:t> pen</a:t>
                      </a:r>
                    </a:p>
                    <a:p>
                      <a:r>
                        <a:rPr lang="es-ES" sz="2000" dirty="0" smtClean="0"/>
                        <a:t>U-100 </a:t>
                      </a:r>
                      <a:r>
                        <a:rPr lang="es-ES" sz="2000" dirty="0" err="1" smtClean="0"/>
                        <a:t>prefilled</a:t>
                      </a:r>
                      <a:r>
                        <a:rPr lang="es-ES" sz="2000" dirty="0" smtClean="0"/>
                        <a:t> pen; U-200 </a:t>
                      </a:r>
                      <a:r>
                        <a:rPr lang="es-ES" sz="2000" dirty="0" err="1" smtClean="0"/>
                        <a:t>prefilled</a:t>
                      </a:r>
                      <a:r>
                        <a:rPr lang="es-ES" sz="2000" dirty="0" smtClean="0"/>
                        <a:t> pen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5410200"/>
            <a:ext cx="78486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2060"/>
                </a:solidFill>
              </a:rPr>
              <a:t>U-300 </a:t>
            </a:r>
            <a:r>
              <a:rPr lang="en-US" b="1" dirty="0" err="1" smtClean="0">
                <a:solidFill>
                  <a:srgbClr val="002060"/>
                </a:solidFill>
              </a:rPr>
              <a:t>glargine</a:t>
            </a:r>
            <a:r>
              <a:rPr lang="en-US" b="1" dirty="0" smtClean="0">
                <a:solidFill>
                  <a:srgbClr val="002060"/>
                </a:solidFill>
              </a:rPr>
              <a:t> and </a:t>
            </a:r>
            <a:r>
              <a:rPr lang="en-US" b="1" dirty="0">
                <a:solidFill>
                  <a:srgbClr val="002060"/>
                </a:solidFill>
              </a:rPr>
              <a:t>U-200 </a:t>
            </a:r>
            <a:r>
              <a:rPr lang="en-US" b="1" dirty="0" err="1">
                <a:solidFill>
                  <a:srgbClr val="002060"/>
                </a:solidFill>
              </a:rPr>
              <a:t>degludec</a:t>
            </a:r>
            <a:r>
              <a:rPr lang="en-US" b="1" dirty="0">
                <a:solidFill>
                  <a:srgbClr val="002060"/>
                </a:solidFill>
              </a:rPr>
              <a:t> are three </a:t>
            </a:r>
            <a:r>
              <a:rPr lang="en-US" b="1" dirty="0" smtClean="0">
                <a:solidFill>
                  <a:srgbClr val="002060"/>
                </a:solidFill>
              </a:rPr>
              <a:t>and two </a:t>
            </a:r>
            <a:r>
              <a:rPr lang="en-US" b="1" dirty="0">
                <a:solidFill>
                  <a:srgbClr val="002060"/>
                </a:solidFill>
              </a:rPr>
              <a:t>times as concentrated as their </a:t>
            </a:r>
            <a:r>
              <a:rPr lang="en-US" b="1" dirty="0" smtClean="0">
                <a:solidFill>
                  <a:srgbClr val="002060"/>
                </a:solidFill>
              </a:rPr>
              <a:t>U-100 formulations </a:t>
            </a:r>
            <a:r>
              <a:rPr lang="en-US" b="1" dirty="0">
                <a:solidFill>
                  <a:srgbClr val="002060"/>
                </a:solidFill>
              </a:rPr>
              <a:t>and </a:t>
            </a:r>
            <a:r>
              <a:rPr lang="en-US" b="1" dirty="0" err="1">
                <a:solidFill>
                  <a:srgbClr val="002060"/>
                </a:solidFill>
              </a:rPr>
              <a:t>allowhigher</a:t>
            </a:r>
            <a:r>
              <a:rPr lang="en-US" b="1" dirty="0">
                <a:solidFill>
                  <a:srgbClr val="002060"/>
                </a:solidFill>
              </a:rPr>
              <a:t> doses of </a:t>
            </a:r>
            <a:r>
              <a:rPr lang="en-US" b="1" dirty="0" smtClean="0">
                <a:solidFill>
                  <a:srgbClr val="002060"/>
                </a:solidFill>
              </a:rPr>
              <a:t>basal insulin </a:t>
            </a:r>
            <a:r>
              <a:rPr lang="en-US" b="1" dirty="0">
                <a:solidFill>
                  <a:srgbClr val="002060"/>
                </a:solidFill>
              </a:rPr>
              <a:t>administration per volume </a:t>
            </a:r>
            <a:r>
              <a:rPr lang="en-US" b="1" dirty="0" smtClean="0">
                <a:solidFill>
                  <a:srgbClr val="002060"/>
                </a:solidFill>
              </a:rPr>
              <a:t>used</a:t>
            </a:r>
          </a:p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Diabetes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Care. 2018 Jan;41(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Suppl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1):S73-S85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51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Outlines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presentation</a:t>
            </a:r>
          </a:p>
          <a:p>
            <a:r>
              <a:rPr lang="en-US" dirty="0" smtClean="0"/>
              <a:t>Barriers of insulin therapy</a:t>
            </a:r>
          </a:p>
          <a:p>
            <a:r>
              <a:rPr lang="en-US" dirty="0" smtClean="0"/>
              <a:t>Action-profile</a:t>
            </a:r>
          </a:p>
          <a:p>
            <a:r>
              <a:rPr lang="en-US" dirty="0" smtClean="0"/>
              <a:t>Types of basal </a:t>
            </a:r>
            <a:r>
              <a:rPr lang="en-US" dirty="0" err="1" smtClean="0"/>
              <a:t>insulins</a:t>
            </a:r>
            <a:endParaRPr lang="en-US" dirty="0" smtClean="0"/>
          </a:p>
          <a:p>
            <a:r>
              <a:rPr lang="en-US" dirty="0" smtClean="0"/>
              <a:t>How to begin basal regimen</a:t>
            </a:r>
          </a:p>
          <a:p>
            <a:r>
              <a:rPr lang="en-US" dirty="0" smtClean="0"/>
              <a:t>How </a:t>
            </a:r>
            <a:r>
              <a:rPr lang="en-US" dirty="0"/>
              <a:t>to </a:t>
            </a:r>
            <a:r>
              <a:rPr lang="en-US" dirty="0" smtClean="0"/>
              <a:t>titrate basal regimen</a:t>
            </a:r>
          </a:p>
          <a:p>
            <a:r>
              <a:rPr lang="en-US" dirty="0" smtClean="0"/>
              <a:t>OHA and insulin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395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6251" cy="6949440"/>
          </a:xfrm>
        </p:spPr>
      </p:pic>
    </p:spTree>
    <p:extLst>
      <p:ext uri="{BB962C8B-B14F-4D97-AF65-F5344CB8AC3E}">
        <p14:creationId xmlns:p14="http://schemas.microsoft.com/office/powerpoint/2010/main" val="359966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71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93429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7085013" y="1811338"/>
            <a:ext cx="1285875" cy="1863725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223778"/>
              </a:gs>
            </a:gsLst>
            <a:lin ang="5400000" scaled="1"/>
          </a:gradFill>
          <a:ln w="28575" cap="rnd" algn="ctr">
            <a:noFill/>
            <a:miter lim="800000"/>
            <a:headEnd/>
            <a:tailEnd type="none" w="med" len="lg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931" name="Freeform 3"/>
          <p:cNvSpPr>
            <a:spLocks/>
          </p:cNvSpPr>
          <p:nvPr/>
        </p:nvSpPr>
        <p:spPr bwMode="auto">
          <a:xfrm>
            <a:off x="7085013" y="1801813"/>
            <a:ext cx="1270000" cy="1884362"/>
          </a:xfrm>
          <a:custGeom>
            <a:avLst/>
            <a:gdLst>
              <a:gd name="T0" fmla="*/ 0 w 911"/>
              <a:gd name="T1" fmla="*/ 2147483647 h 1053"/>
              <a:gd name="T2" fmla="*/ 0 w 911"/>
              <a:gd name="T3" fmla="*/ 0 h 1053"/>
              <a:gd name="T4" fmla="*/ 2147483647 w 911"/>
              <a:gd name="T5" fmla="*/ 0 h 1053"/>
              <a:gd name="T6" fmla="*/ 2147483647 w 911"/>
              <a:gd name="T7" fmla="*/ 2147483647 h 1053"/>
              <a:gd name="T8" fmla="*/ 0 60000 65536"/>
              <a:gd name="T9" fmla="*/ 0 60000 65536"/>
              <a:gd name="T10" fmla="*/ 0 60000 65536"/>
              <a:gd name="T11" fmla="*/ 0 60000 65536"/>
              <a:gd name="T12" fmla="*/ 0 w 911"/>
              <a:gd name="T13" fmla="*/ 0 h 1053"/>
              <a:gd name="T14" fmla="*/ 911 w 911"/>
              <a:gd name="T15" fmla="*/ 1053 h 10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1" h="1053">
                <a:moveTo>
                  <a:pt x="0" y="1053"/>
                </a:moveTo>
                <a:lnTo>
                  <a:pt x="0" y="0"/>
                </a:lnTo>
                <a:lnTo>
                  <a:pt x="911" y="0"/>
                </a:lnTo>
                <a:lnTo>
                  <a:pt x="911" y="1053"/>
                </a:lnTo>
              </a:path>
            </a:pathLst>
          </a:custGeom>
          <a:noFill/>
          <a:ln w="28575" cap="rnd">
            <a:solidFill>
              <a:schemeClr val="tx1"/>
            </a:solidFill>
            <a:round/>
            <a:headEnd/>
            <a:tailEnd type="none" w="med" len="lg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5732463" y="2065338"/>
            <a:ext cx="1222375" cy="2168525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273D7C"/>
              </a:gs>
            </a:gsLst>
            <a:lin ang="5400000" scaled="1"/>
          </a:gradFill>
          <a:ln w="28575" cap="rnd" algn="ctr">
            <a:noFill/>
            <a:miter lim="800000"/>
            <a:headEnd/>
            <a:tailEnd type="none" w="med" len="lg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933" name="Freeform 5"/>
          <p:cNvSpPr>
            <a:spLocks/>
          </p:cNvSpPr>
          <p:nvPr/>
        </p:nvSpPr>
        <p:spPr bwMode="auto">
          <a:xfrm>
            <a:off x="5732463" y="2052638"/>
            <a:ext cx="1208087" cy="2193925"/>
          </a:xfrm>
          <a:custGeom>
            <a:avLst/>
            <a:gdLst>
              <a:gd name="T0" fmla="*/ 0 w 911"/>
              <a:gd name="T1" fmla="*/ 2147483647 h 1053"/>
              <a:gd name="T2" fmla="*/ 0 w 911"/>
              <a:gd name="T3" fmla="*/ 0 h 1053"/>
              <a:gd name="T4" fmla="*/ 2147483647 w 911"/>
              <a:gd name="T5" fmla="*/ 0 h 1053"/>
              <a:gd name="T6" fmla="*/ 2147483647 w 911"/>
              <a:gd name="T7" fmla="*/ 2147483647 h 1053"/>
              <a:gd name="T8" fmla="*/ 0 60000 65536"/>
              <a:gd name="T9" fmla="*/ 0 60000 65536"/>
              <a:gd name="T10" fmla="*/ 0 60000 65536"/>
              <a:gd name="T11" fmla="*/ 0 60000 65536"/>
              <a:gd name="T12" fmla="*/ 0 w 911"/>
              <a:gd name="T13" fmla="*/ 0 h 1053"/>
              <a:gd name="T14" fmla="*/ 911 w 911"/>
              <a:gd name="T15" fmla="*/ 1053 h 10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1" h="1053">
                <a:moveTo>
                  <a:pt x="0" y="1053"/>
                </a:moveTo>
                <a:lnTo>
                  <a:pt x="0" y="0"/>
                </a:lnTo>
                <a:lnTo>
                  <a:pt x="911" y="0"/>
                </a:lnTo>
                <a:lnTo>
                  <a:pt x="911" y="1053"/>
                </a:lnTo>
              </a:path>
            </a:pathLst>
          </a:custGeom>
          <a:noFill/>
          <a:ln w="28575" cap="rnd">
            <a:solidFill>
              <a:schemeClr val="tx1"/>
            </a:solidFill>
            <a:round/>
            <a:headEnd/>
            <a:tailEnd type="none" w="med" len="lg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4360863" y="2595563"/>
            <a:ext cx="1222375" cy="1909762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2A417F"/>
              </a:gs>
            </a:gsLst>
            <a:lin ang="5400000" scaled="1"/>
          </a:gradFill>
          <a:ln w="28575" cap="rnd" algn="ctr">
            <a:noFill/>
            <a:miter lim="800000"/>
            <a:headEnd/>
            <a:tailEnd type="none" w="med" len="lg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935" name="Freeform 7"/>
          <p:cNvSpPr>
            <a:spLocks/>
          </p:cNvSpPr>
          <p:nvPr/>
        </p:nvSpPr>
        <p:spPr bwMode="auto">
          <a:xfrm>
            <a:off x="4360863" y="2584450"/>
            <a:ext cx="1208087" cy="1931988"/>
          </a:xfrm>
          <a:custGeom>
            <a:avLst/>
            <a:gdLst>
              <a:gd name="T0" fmla="*/ 0 w 911"/>
              <a:gd name="T1" fmla="*/ 2147483647 h 1053"/>
              <a:gd name="T2" fmla="*/ 0 w 911"/>
              <a:gd name="T3" fmla="*/ 0 h 1053"/>
              <a:gd name="T4" fmla="*/ 2147483647 w 911"/>
              <a:gd name="T5" fmla="*/ 0 h 1053"/>
              <a:gd name="T6" fmla="*/ 2147483647 w 911"/>
              <a:gd name="T7" fmla="*/ 2147483647 h 1053"/>
              <a:gd name="T8" fmla="*/ 0 60000 65536"/>
              <a:gd name="T9" fmla="*/ 0 60000 65536"/>
              <a:gd name="T10" fmla="*/ 0 60000 65536"/>
              <a:gd name="T11" fmla="*/ 0 60000 65536"/>
              <a:gd name="T12" fmla="*/ 0 w 911"/>
              <a:gd name="T13" fmla="*/ 0 h 1053"/>
              <a:gd name="T14" fmla="*/ 911 w 911"/>
              <a:gd name="T15" fmla="*/ 1053 h 10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1" h="1053">
                <a:moveTo>
                  <a:pt x="0" y="1053"/>
                </a:moveTo>
                <a:lnTo>
                  <a:pt x="0" y="0"/>
                </a:lnTo>
                <a:lnTo>
                  <a:pt x="911" y="0"/>
                </a:lnTo>
                <a:lnTo>
                  <a:pt x="911" y="1053"/>
                </a:lnTo>
              </a:path>
            </a:pathLst>
          </a:custGeom>
          <a:noFill/>
          <a:ln w="28575" cap="rnd">
            <a:solidFill>
              <a:schemeClr val="tx1"/>
            </a:solidFill>
            <a:round/>
            <a:headEnd/>
            <a:tailEnd type="none" w="med" len="lg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4375150" y="2603500"/>
            <a:ext cx="1179513" cy="80327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alpha val="0"/>
                </a:srgbClr>
              </a:gs>
            </a:gsLst>
            <a:lin ang="5400000" scaled="1"/>
          </a:gradFill>
          <a:ln w="28575" cap="rnd" algn="ctr">
            <a:noFill/>
            <a:miter lim="800000"/>
            <a:headEnd/>
            <a:tailEnd type="none" w="med" len="lg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4305300" y="2590800"/>
            <a:ext cx="1343025" cy="762000"/>
          </a:xfrm>
          <a:prstGeom prst="rect">
            <a:avLst/>
          </a:prstGeom>
          <a:noFill/>
          <a:ln w="28575" cap="rnd" algn="ctr">
            <a:noFill/>
            <a:miter lim="800000"/>
            <a:headEnd/>
            <a:tailEnd type="none" w="med" len="lg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i="1">
                <a:solidFill>
                  <a:prstClr val="black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Basal plus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400">
                <a:solidFill>
                  <a:prstClr val="black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Basal +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400">
                <a:solidFill>
                  <a:prstClr val="black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1 prandial</a:t>
            </a:r>
            <a:endParaRPr lang="fr-FR" sz="1400">
              <a:solidFill>
                <a:prstClr val="black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2727325" y="3070225"/>
            <a:ext cx="1436688" cy="1652588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2D4683"/>
              </a:gs>
            </a:gsLst>
            <a:lin ang="5400000" scaled="1"/>
          </a:gradFill>
          <a:ln w="28575" cap="rnd" algn="ctr">
            <a:noFill/>
            <a:miter lim="800000"/>
            <a:headEnd/>
            <a:tailEnd type="none" w="med" len="lg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939" name="Text Box 67"/>
          <p:cNvSpPr txBox="1">
            <a:spLocks noChangeArrowheads="1"/>
          </p:cNvSpPr>
          <p:nvPr/>
        </p:nvSpPr>
        <p:spPr bwMode="auto">
          <a:xfrm>
            <a:off x="0" y="6553200"/>
            <a:ext cx="5380038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it-IT" sz="1400" b="1">
                <a:solidFill>
                  <a:srgbClr val="FFC000"/>
                </a:solidFill>
                <a:ea typeface="Arial Unicode MS" pitchFamily="34" charset="-128"/>
                <a:cs typeface="Arial Unicode MS" pitchFamily="34" charset="-128"/>
              </a:rPr>
              <a:t>Adapted from Raccah </a:t>
            </a:r>
            <a:r>
              <a:rPr lang="it-IT" sz="1400" b="1" i="1">
                <a:solidFill>
                  <a:srgbClr val="FFC000"/>
                </a:solidFill>
                <a:ea typeface="Arial Unicode MS" pitchFamily="34" charset="-128"/>
                <a:cs typeface="Arial Unicode MS" pitchFamily="34" charset="-128"/>
              </a:rPr>
              <a:t>et al. Diabetes Metab Res Rev</a:t>
            </a:r>
            <a:r>
              <a:rPr lang="it-IT" sz="1400" b="1">
                <a:solidFill>
                  <a:srgbClr val="FFC000"/>
                </a:solidFill>
                <a:ea typeface="Arial Unicode MS" pitchFamily="34" charset="-128"/>
                <a:cs typeface="Arial Unicode MS" pitchFamily="34" charset="-128"/>
              </a:rPr>
              <a:t> 2007;23:257.</a:t>
            </a:r>
          </a:p>
        </p:txBody>
      </p:sp>
      <p:sp>
        <p:nvSpPr>
          <p:cNvPr id="124940" name="Freeform 13"/>
          <p:cNvSpPr>
            <a:spLocks/>
          </p:cNvSpPr>
          <p:nvPr/>
        </p:nvSpPr>
        <p:spPr bwMode="auto">
          <a:xfrm>
            <a:off x="2717800" y="3060700"/>
            <a:ext cx="1428750" cy="1662113"/>
          </a:xfrm>
          <a:custGeom>
            <a:avLst/>
            <a:gdLst>
              <a:gd name="T0" fmla="*/ 0 w 900"/>
              <a:gd name="T1" fmla="*/ 2147483647 h 1047"/>
              <a:gd name="T2" fmla="*/ 0 w 900"/>
              <a:gd name="T3" fmla="*/ 0 h 1047"/>
              <a:gd name="T4" fmla="*/ 2147483647 w 900"/>
              <a:gd name="T5" fmla="*/ 0 h 1047"/>
              <a:gd name="T6" fmla="*/ 2147483647 w 900"/>
              <a:gd name="T7" fmla="*/ 2147483647 h 1047"/>
              <a:gd name="T8" fmla="*/ 0 60000 65536"/>
              <a:gd name="T9" fmla="*/ 0 60000 65536"/>
              <a:gd name="T10" fmla="*/ 0 60000 65536"/>
              <a:gd name="T11" fmla="*/ 0 60000 65536"/>
              <a:gd name="T12" fmla="*/ 0 w 900"/>
              <a:gd name="T13" fmla="*/ 0 h 1047"/>
              <a:gd name="T14" fmla="*/ 900 w 900"/>
              <a:gd name="T15" fmla="*/ 1047 h 10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0" h="1047">
                <a:moveTo>
                  <a:pt x="0" y="1047"/>
                </a:moveTo>
                <a:lnTo>
                  <a:pt x="0" y="0"/>
                </a:lnTo>
                <a:lnTo>
                  <a:pt x="900" y="0"/>
                </a:lnTo>
                <a:lnTo>
                  <a:pt x="900" y="1047"/>
                </a:lnTo>
              </a:path>
            </a:pathLst>
          </a:custGeom>
          <a:noFill/>
          <a:ln w="28575" cap="rnd">
            <a:noFill/>
            <a:round/>
            <a:headEnd/>
            <a:tailEnd type="none" w="med" len="lg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941" name="Freeform 14"/>
          <p:cNvSpPr>
            <a:spLocks/>
          </p:cNvSpPr>
          <p:nvPr/>
        </p:nvSpPr>
        <p:spPr bwMode="auto">
          <a:xfrm>
            <a:off x="2727325" y="3060700"/>
            <a:ext cx="1419225" cy="1671638"/>
          </a:xfrm>
          <a:custGeom>
            <a:avLst/>
            <a:gdLst>
              <a:gd name="T0" fmla="*/ 0 w 911"/>
              <a:gd name="T1" fmla="*/ 2147483647 h 1053"/>
              <a:gd name="T2" fmla="*/ 0 w 911"/>
              <a:gd name="T3" fmla="*/ 0 h 1053"/>
              <a:gd name="T4" fmla="*/ 2147483647 w 911"/>
              <a:gd name="T5" fmla="*/ 0 h 1053"/>
              <a:gd name="T6" fmla="*/ 2147483647 w 911"/>
              <a:gd name="T7" fmla="*/ 2147483647 h 1053"/>
              <a:gd name="T8" fmla="*/ 0 60000 65536"/>
              <a:gd name="T9" fmla="*/ 0 60000 65536"/>
              <a:gd name="T10" fmla="*/ 0 60000 65536"/>
              <a:gd name="T11" fmla="*/ 0 60000 65536"/>
              <a:gd name="T12" fmla="*/ 0 w 911"/>
              <a:gd name="T13" fmla="*/ 0 h 1053"/>
              <a:gd name="T14" fmla="*/ 911 w 911"/>
              <a:gd name="T15" fmla="*/ 1053 h 10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1" h="1053">
                <a:moveTo>
                  <a:pt x="0" y="1053"/>
                </a:moveTo>
                <a:lnTo>
                  <a:pt x="0" y="0"/>
                </a:lnTo>
                <a:lnTo>
                  <a:pt x="911" y="0"/>
                </a:lnTo>
                <a:lnTo>
                  <a:pt x="911" y="1053"/>
                </a:lnTo>
              </a:path>
            </a:pathLst>
          </a:custGeom>
          <a:noFill/>
          <a:ln w="28575" cap="rnd">
            <a:solidFill>
              <a:schemeClr val="tx1"/>
            </a:solidFill>
            <a:round/>
            <a:headEnd/>
            <a:tailEnd type="none" w="med" len="lg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942" name="Rectangle 15"/>
          <p:cNvSpPr>
            <a:spLocks noChangeArrowheads="1"/>
          </p:cNvSpPr>
          <p:nvPr/>
        </p:nvSpPr>
        <p:spPr bwMode="auto">
          <a:xfrm>
            <a:off x="2743200" y="3076575"/>
            <a:ext cx="1387475" cy="801688"/>
          </a:xfrm>
          <a:prstGeom prst="rect">
            <a:avLst/>
          </a:prstGeom>
          <a:gradFill rotWithShape="1">
            <a:gsLst>
              <a:gs pos="0">
                <a:srgbClr val="92D050"/>
              </a:gs>
              <a:gs pos="100000">
                <a:srgbClr val="92D050">
                  <a:alpha val="0"/>
                </a:srgbClr>
              </a:gs>
            </a:gsLst>
            <a:lin ang="5400000" scaled="1"/>
          </a:gradFill>
          <a:ln w="28575" cap="rnd" algn="ctr">
            <a:noFill/>
            <a:miter lim="800000"/>
            <a:headEnd/>
            <a:tailEnd type="none" w="med" len="lg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943" name="Rectangle 16"/>
          <p:cNvSpPr>
            <a:spLocks noChangeArrowheads="1"/>
          </p:cNvSpPr>
          <p:nvPr/>
        </p:nvSpPr>
        <p:spPr bwMode="auto">
          <a:xfrm>
            <a:off x="2717800" y="3076575"/>
            <a:ext cx="1438275" cy="762000"/>
          </a:xfrm>
          <a:prstGeom prst="rect">
            <a:avLst/>
          </a:prstGeom>
          <a:noFill/>
          <a:ln w="28575" cap="rnd" algn="ctr">
            <a:noFill/>
            <a:miter lim="800000"/>
            <a:headEnd/>
            <a:tailEnd type="none" w="med" len="lg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i="1">
                <a:solidFill>
                  <a:prstClr val="black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Basal insulin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400">
                <a:solidFill>
                  <a:prstClr val="black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once daily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400">
                <a:solidFill>
                  <a:prstClr val="black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(treat-to-target)</a:t>
            </a:r>
            <a:endParaRPr lang="fr-FR" sz="1400">
              <a:solidFill>
                <a:prstClr val="black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4944" name="Freeform 17"/>
          <p:cNvSpPr>
            <a:spLocks/>
          </p:cNvSpPr>
          <p:nvPr/>
        </p:nvSpPr>
        <p:spPr bwMode="auto">
          <a:xfrm>
            <a:off x="4351338" y="2584450"/>
            <a:ext cx="1428750" cy="1662113"/>
          </a:xfrm>
          <a:custGeom>
            <a:avLst/>
            <a:gdLst>
              <a:gd name="T0" fmla="*/ 0 w 900"/>
              <a:gd name="T1" fmla="*/ 2147483647 h 1047"/>
              <a:gd name="T2" fmla="*/ 0 w 900"/>
              <a:gd name="T3" fmla="*/ 0 h 1047"/>
              <a:gd name="T4" fmla="*/ 2147483647 w 900"/>
              <a:gd name="T5" fmla="*/ 0 h 1047"/>
              <a:gd name="T6" fmla="*/ 2147483647 w 900"/>
              <a:gd name="T7" fmla="*/ 2147483647 h 1047"/>
              <a:gd name="T8" fmla="*/ 0 60000 65536"/>
              <a:gd name="T9" fmla="*/ 0 60000 65536"/>
              <a:gd name="T10" fmla="*/ 0 60000 65536"/>
              <a:gd name="T11" fmla="*/ 0 60000 65536"/>
              <a:gd name="T12" fmla="*/ 0 w 900"/>
              <a:gd name="T13" fmla="*/ 0 h 1047"/>
              <a:gd name="T14" fmla="*/ 900 w 900"/>
              <a:gd name="T15" fmla="*/ 1047 h 10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0" h="1047">
                <a:moveTo>
                  <a:pt x="0" y="1047"/>
                </a:moveTo>
                <a:lnTo>
                  <a:pt x="0" y="0"/>
                </a:lnTo>
                <a:lnTo>
                  <a:pt x="900" y="0"/>
                </a:lnTo>
                <a:lnTo>
                  <a:pt x="900" y="1047"/>
                </a:lnTo>
              </a:path>
            </a:pathLst>
          </a:custGeom>
          <a:noFill/>
          <a:ln w="28575" cap="rnd">
            <a:noFill/>
            <a:round/>
            <a:headEnd/>
            <a:tailEnd type="none" w="med" len="lg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945" name="Freeform 18"/>
          <p:cNvSpPr>
            <a:spLocks/>
          </p:cNvSpPr>
          <p:nvPr/>
        </p:nvSpPr>
        <p:spPr bwMode="auto">
          <a:xfrm>
            <a:off x="5722938" y="2052638"/>
            <a:ext cx="1428750" cy="1662112"/>
          </a:xfrm>
          <a:custGeom>
            <a:avLst/>
            <a:gdLst>
              <a:gd name="T0" fmla="*/ 0 w 900"/>
              <a:gd name="T1" fmla="*/ 2147483647 h 1047"/>
              <a:gd name="T2" fmla="*/ 0 w 900"/>
              <a:gd name="T3" fmla="*/ 0 h 1047"/>
              <a:gd name="T4" fmla="*/ 2147483647 w 900"/>
              <a:gd name="T5" fmla="*/ 0 h 1047"/>
              <a:gd name="T6" fmla="*/ 2147483647 w 900"/>
              <a:gd name="T7" fmla="*/ 2147483647 h 1047"/>
              <a:gd name="T8" fmla="*/ 0 60000 65536"/>
              <a:gd name="T9" fmla="*/ 0 60000 65536"/>
              <a:gd name="T10" fmla="*/ 0 60000 65536"/>
              <a:gd name="T11" fmla="*/ 0 60000 65536"/>
              <a:gd name="T12" fmla="*/ 0 w 900"/>
              <a:gd name="T13" fmla="*/ 0 h 1047"/>
              <a:gd name="T14" fmla="*/ 900 w 900"/>
              <a:gd name="T15" fmla="*/ 1047 h 10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0" h="1047">
                <a:moveTo>
                  <a:pt x="0" y="1047"/>
                </a:moveTo>
                <a:lnTo>
                  <a:pt x="0" y="0"/>
                </a:lnTo>
                <a:lnTo>
                  <a:pt x="900" y="0"/>
                </a:lnTo>
                <a:lnTo>
                  <a:pt x="900" y="1047"/>
                </a:lnTo>
              </a:path>
            </a:pathLst>
          </a:custGeom>
          <a:noFill/>
          <a:ln w="28575" cap="rnd">
            <a:noFill/>
            <a:round/>
            <a:headEnd/>
            <a:tailEnd type="none" w="med" len="lg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946" name="Rectangle 19"/>
          <p:cNvSpPr>
            <a:spLocks noChangeArrowheads="1"/>
          </p:cNvSpPr>
          <p:nvPr/>
        </p:nvSpPr>
        <p:spPr bwMode="auto">
          <a:xfrm>
            <a:off x="5746750" y="2071688"/>
            <a:ext cx="1179513" cy="8032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alpha val="0"/>
                </a:srgbClr>
              </a:gs>
            </a:gsLst>
            <a:lin ang="5400000" scaled="1"/>
          </a:gradFill>
          <a:ln w="28575" cap="rnd" algn="ctr">
            <a:noFill/>
            <a:miter lim="800000"/>
            <a:headEnd/>
            <a:tailEnd type="none" w="med" len="lg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947" name="Rectangle 20"/>
          <p:cNvSpPr>
            <a:spLocks noChangeArrowheads="1"/>
          </p:cNvSpPr>
          <p:nvPr/>
        </p:nvSpPr>
        <p:spPr bwMode="auto">
          <a:xfrm>
            <a:off x="5676900" y="2058988"/>
            <a:ext cx="1343025" cy="762000"/>
          </a:xfrm>
          <a:prstGeom prst="rect">
            <a:avLst/>
          </a:prstGeom>
          <a:noFill/>
          <a:ln w="28575" cap="rnd" algn="ctr">
            <a:noFill/>
            <a:miter lim="800000"/>
            <a:headEnd/>
            <a:tailEnd type="none" w="med" len="lg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i="1">
                <a:solidFill>
                  <a:prstClr val="black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Basal plus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400">
                <a:solidFill>
                  <a:prstClr val="black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Basal +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400">
                <a:solidFill>
                  <a:prstClr val="black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2 prandial</a:t>
            </a:r>
            <a:endParaRPr lang="fr-FR" sz="1400">
              <a:solidFill>
                <a:prstClr val="black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4948" name="Freeform 21"/>
          <p:cNvSpPr>
            <a:spLocks/>
          </p:cNvSpPr>
          <p:nvPr/>
        </p:nvSpPr>
        <p:spPr bwMode="auto">
          <a:xfrm>
            <a:off x="7075488" y="1801813"/>
            <a:ext cx="1428750" cy="1662112"/>
          </a:xfrm>
          <a:custGeom>
            <a:avLst/>
            <a:gdLst>
              <a:gd name="T0" fmla="*/ 0 w 900"/>
              <a:gd name="T1" fmla="*/ 2147483647 h 1047"/>
              <a:gd name="T2" fmla="*/ 0 w 900"/>
              <a:gd name="T3" fmla="*/ 0 h 1047"/>
              <a:gd name="T4" fmla="*/ 2147483647 w 900"/>
              <a:gd name="T5" fmla="*/ 0 h 1047"/>
              <a:gd name="T6" fmla="*/ 2147483647 w 900"/>
              <a:gd name="T7" fmla="*/ 2147483647 h 1047"/>
              <a:gd name="T8" fmla="*/ 0 60000 65536"/>
              <a:gd name="T9" fmla="*/ 0 60000 65536"/>
              <a:gd name="T10" fmla="*/ 0 60000 65536"/>
              <a:gd name="T11" fmla="*/ 0 60000 65536"/>
              <a:gd name="T12" fmla="*/ 0 w 900"/>
              <a:gd name="T13" fmla="*/ 0 h 1047"/>
              <a:gd name="T14" fmla="*/ 900 w 900"/>
              <a:gd name="T15" fmla="*/ 1047 h 10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0" h="1047">
                <a:moveTo>
                  <a:pt x="0" y="1047"/>
                </a:moveTo>
                <a:lnTo>
                  <a:pt x="0" y="0"/>
                </a:lnTo>
                <a:lnTo>
                  <a:pt x="900" y="0"/>
                </a:lnTo>
                <a:lnTo>
                  <a:pt x="900" y="1047"/>
                </a:lnTo>
              </a:path>
            </a:pathLst>
          </a:custGeom>
          <a:noFill/>
          <a:ln w="28575" cap="rnd">
            <a:noFill/>
            <a:round/>
            <a:headEnd/>
            <a:tailEnd type="none" w="med" len="lg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949" name="Rectangle 22"/>
          <p:cNvSpPr>
            <a:spLocks noChangeArrowheads="1"/>
          </p:cNvSpPr>
          <p:nvPr/>
        </p:nvSpPr>
        <p:spPr bwMode="auto">
          <a:xfrm>
            <a:off x="7100888" y="1817688"/>
            <a:ext cx="1241425" cy="80168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alpha val="0"/>
                </a:srgbClr>
              </a:gs>
            </a:gsLst>
            <a:lin ang="5400000" scaled="1"/>
          </a:gradFill>
          <a:ln w="28575" cap="rnd" algn="ctr">
            <a:noFill/>
            <a:miter lim="800000"/>
            <a:headEnd/>
            <a:tailEnd type="none" w="med" len="lg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950" name="Rectangle 23"/>
          <p:cNvSpPr>
            <a:spLocks noChangeArrowheads="1"/>
          </p:cNvSpPr>
          <p:nvPr/>
        </p:nvSpPr>
        <p:spPr bwMode="auto">
          <a:xfrm>
            <a:off x="7018338" y="1817688"/>
            <a:ext cx="1438275" cy="762000"/>
          </a:xfrm>
          <a:prstGeom prst="rect">
            <a:avLst/>
          </a:prstGeom>
          <a:noFill/>
          <a:ln w="28575" cap="rnd" algn="ctr">
            <a:noFill/>
            <a:miter lim="800000"/>
            <a:headEnd/>
            <a:tailEnd type="none" w="med" len="lg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i="1">
                <a:solidFill>
                  <a:prstClr val="black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Basal bolus </a:t>
            </a:r>
            <a:r>
              <a:rPr lang="it-IT" sz="1400">
                <a:solidFill>
                  <a:prstClr val="black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Basal +</a:t>
            </a:r>
            <a:br>
              <a:rPr lang="it-IT" sz="1400">
                <a:solidFill>
                  <a:prstClr val="black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it-IT" sz="1400">
                <a:solidFill>
                  <a:prstClr val="black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3 prandial</a:t>
            </a:r>
            <a:endParaRPr lang="fr-FR" sz="1400">
              <a:solidFill>
                <a:prstClr val="black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4951" name="Line 24"/>
          <p:cNvSpPr>
            <a:spLocks noChangeShapeType="1"/>
          </p:cNvSpPr>
          <p:nvPr/>
        </p:nvSpPr>
        <p:spPr bwMode="auto">
          <a:xfrm>
            <a:off x="674688" y="5668963"/>
            <a:ext cx="7688262" cy="0"/>
          </a:xfrm>
          <a:prstGeom prst="line">
            <a:avLst/>
          </a:prstGeom>
          <a:noFill/>
          <a:ln w="28575" cap="rnd">
            <a:solidFill>
              <a:srgbClr val="00CCFF"/>
            </a:solidFill>
            <a:round/>
            <a:headEnd/>
            <a:tailEnd type="arrow" w="sm" len="sm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952" name="Text Box 25"/>
          <p:cNvSpPr txBox="1">
            <a:spLocks noChangeArrowheads="1"/>
          </p:cNvSpPr>
          <p:nvPr/>
        </p:nvSpPr>
        <p:spPr bwMode="auto">
          <a:xfrm>
            <a:off x="290513" y="4357688"/>
            <a:ext cx="1177925" cy="720725"/>
          </a:xfrm>
          <a:prstGeom prst="rect">
            <a:avLst/>
          </a:prstGeom>
          <a:noFill/>
          <a:ln w="28575" cap="rnd" algn="ctr">
            <a:noFill/>
            <a:miter lim="800000"/>
            <a:headEnd/>
            <a:tailEnd type="none" w="med" len="lg"/>
          </a:ln>
        </p:spPr>
        <p:txBody>
          <a:bodyPr wrap="none">
            <a:spAutoFit/>
          </a:bodyPr>
          <a:lstStyle/>
          <a:p>
            <a:pPr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Lifestyle</a:t>
            </a:r>
            <a:br>
              <a:rPr lang="fr-FR" sz="16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</a:br>
            <a:r>
              <a:rPr lang="fr-FR" sz="16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±</a:t>
            </a:r>
            <a:br>
              <a:rPr lang="fr-FR" sz="16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</a:br>
            <a:r>
              <a:rPr lang="fr-FR" sz="16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Metformin</a:t>
            </a:r>
          </a:p>
        </p:txBody>
      </p:sp>
      <p:sp>
        <p:nvSpPr>
          <p:cNvPr id="124953" name="Text Box 26"/>
          <p:cNvSpPr txBox="1">
            <a:spLocks noChangeArrowheads="1"/>
          </p:cNvSpPr>
          <p:nvPr/>
        </p:nvSpPr>
        <p:spPr bwMode="auto">
          <a:xfrm>
            <a:off x="1524000" y="4038600"/>
            <a:ext cx="1058863" cy="511175"/>
          </a:xfrm>
          <a:prstGeom prst="rect">
            <a:avLst/>
          </a:prstGeom>
          <a:noFill/>
          <a:ln w="28575" cap="rnd" algn="ctr">
            <a:noFill/>
            <a:miter lim="800000"/>
            <a:headEnd/>
            <a:tailEnd type="none" w="med" len="lg"/>
          </a:ln>
        </p:spPr>
        <p:txBody>
          <a:bodyPr wrap="none">
            <a:spAutoFit/>
          </a:bodyPr>
          <a:lstStyle/>
          <a:p>
            <a:pPr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± 2</a:t>
            </a:r>
            <a:r>
              <a:rPr lang="en-US" sz="1600" b="1" baseline="30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16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/3</a:t>
            </a:r>
            <a:r>
              <a:rPr lang="en-US" sz="1600" b="1" baseline="30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US" sz="16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Drug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267200" y="5011738"/>
            <a:ext cx="4094163" cy="539750"/>
            <a:chOff x="2592" y="3415"/>
            <a:chExt cx="2579" cy="340"/>
          </a:xfrm>
        </p:grpSpPr>
        <p:sp>
          <p:nvSpPr>
            <p:cNvPr id="124980" name="Rectangle 28"/>
            <p:cNvSpPr>
              <a:spLocks noChangeArrowheads="1"/>
            </p:cNvSpPr>
            <p:nvPr/>
          </p:nvSpPr>
          <p:spPr bwMode="auto">
            <a:xfrm>
              <a:off x="2592" y="3415"/>
              <a:ext cx="1299" cy="340"/>
            </a:xfrm>
            <a:prstGeom prst="rect">
              <a:avLst/>
            </a:prstGeom>
            <a:gradFill rotWithShape="1">
              <a:gsLst>
                <a:gs pos="0">
                  <a:srgbClr val="2C4482"/>
                </a:gs>
                <a:gs pos="100000">
                  <a:srgbClr val="FFCC00"/>
                </a:gs>
              </a:gsLst>
              <a:lin ang="0" scaled="1"/>
            </a:gradFill>
            <a:ln w="28575" cap="rnd" algn="ctr">
              <a:noFill/>
              <a:miter lim="800000"/>
              <a:headEnd/>
              <a:tailEnd type="none" w="med" len="lg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981" name="Rectangle 29"/>
            <p:cNvSpPr>
              <a:spLocks noChangeArrowheads="1"/>
            </p:cNvSpPr>
            <p:nvPr/>
          </p:nvSpPr>
          <p:spPr bwMode="auto">
            <a:xfrm>
              <a:off x="3896" y="3415"/>
              <a:ext cx="1275" cy="340"/>
            </a:xfrm>
            <a:prstGeom prst="rect">
              <a:avLst/>
            </a:prstGeom>
            <a:gradFill rotWithShape="1">
              <a:gsLst>
                <a:gs pos="0">
                  <a:srgbClr val="92D050"/>
                </a:gs>
                <a:gs pos="100000">
                  <a:srgbClr val="FF6600"/>
                </a:gs>
              </a:gsLst>
              <a:lin ang="0" scaled="1"/>
            </a:gradFill>
            <a:ln w="28575" cap="rnd" algn="ctr">
              <a:noFill/>
              <a:miter lim="800000"/>
              <a:headEnd/>
              <a:tailEnd type="none" w="med" len="lg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4955" name="Rectangle 30"/>
          <p:cNvSpPr>
            <a:spLocks noChangeArrowheads="1"/>
          </p:cNvSpPr>
          <p:nvPr/>
        </p:nvSpPr>
        <p:spPr bwMode="auto">
          <a:xfrm>
            <a:off x="4267200" y="5029200"/>
            <a:ext cx="4191000" cy="523875"/>
          </a:xfrm>
          <a:prstGeom prst="rect">
            <a:avLst/>
          </a:prstGeom>
          <a:noFill/>
          <a:ln w="28575" cap="rnd" algn="ctr">
            <a:noFill/>
            <a:miter lim="800000"/>
            <a:headEnd/>
            <a:tailEnd type="none" w="med" len="lg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400" b="1">
                <a:solidFill>
                  <a:srgbClr val="0000D2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HbA</a:t>
            </a:r>
            <a:r>
              <a:rPr lang="it-IT" sz="1400" b="1" baseline="-25000">
                <a:solidFill>
                  <a:srgbClr val="0000D2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1c</a:t>
            </a:r>
            <a:r>
              <a:rPr lang="it-IT" sz="1400" b="1">
                <a:solidFill>
                  <a:srgbClr val="0000D2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 &gt; target, FBG on target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400" b="1">
                <a:solidFill>
                  <a:srgbClr val="0000D2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PPG ≥180 mg/dL</a:t>
            </a:r>
            <a:endParaRPr lang="fr-FR" sz="1400" b="1">
              <a:solidFill>
                <a:srgbClr val="0000D2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4956" name="Rectangle 31"/>
          <p:cNvSpPr>
            <a:spLocks noChangeArrowheads="1"/>
          </p:cNvSpPr>
          <p:nvPr/>
        </p:nvSpPr>
        <p:spPr bwMode="auto">
          <a:xfrm>
            <a:off x="1371600" y="5257800"/>
            <a:ext cx="1611313" cy="338138"/>
          </a:xfrm>
          <a:prstGeom prst="rect">
            <a:avLst/>
          </a:prstGeom>
          <a:noFill/>
          <a:ln w="28575" cap="rnd" algn="ctr">
            <a:noFill/>
            <a:miter lim="800000"/>
            <a:headEnd/>
            <a:tailEnd type="none" w="med" len="lg"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HbA</a:t>
            </a:r>
            <a:r>
              <a:rPr lang="fr-FR" sz="1600" b="1" baseline="-250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1c</a:t>
            </a:r>
            <a:r>
              <a:rPr lang="fr-FR" sz="16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&gt; target </a:t>
            </a:r>
          </a:p>
        </p:txBody>
      </p:sp>
      <p:sp>
        <p:nvSpPr>
          <p:cNvPr id="124957" name="Line 32"/>
          <p:cNvSpPr>
            <a:spLocks noChangeShapeType="1"/>
          </p:cNvSpPr>
          <p:nvPr/>
        </p:nvSpPr>
        <p:spPr bwMode="auto">
          <a:xfrm flipV="1">
            <a:off x="2608263" y="3060700"/>
            <a:ext cx="0" cy="1847850"/>
          </a:xfrm>
          <a:prstGeom prst="line">
            <a:avLst/>
          </a:prstGeom>
          <a:noFill/>
          <a:ln w="19050" cap="rnd">
            <a:solidFill>
              <a:srgbClr val="FFCC00"/>
            </a:solidFill>
            <a:prstDash val="sysDot"/>
            <a:round/>
            <a:headEnd/>
            <a:tailEnd type="none" w="med" len="lg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462213" y="3060700"/>
            <a:ext cx="292100" cy="1884363"/>
            <a:chOff x="1455" y="2186"/>
            <a:chExt cx="184" cy="1187"/>
          </a:xfrm>
        </p:grpSpPr>
        <p:sp>
          <p:nvSpPr>
            <p:cNvPr id="124978" name="Line 34"/>
            <p:cNvSpPr>
              <a:spLocks noChangeShapeType="1"/>
            </p:cNvSpPr>
            <p:nvPr/>
          </p:nvSpPr>
          <p:spPr bwMode="auto">
            <a:xfrm flipV="1">
              <a:off x="1547" y="2186"/>
              <a:ext cx="0" cy="1088"/>
            </a:xfrm>
            <a:prstGeom prst="line">
              <a:avLst/>
            </a:prstGeom>
            <a:noFill/>
            <a:ln w="19050" cap="rnd">
              <a:solidFill>
                <a:srgbClr val="FFCC00"/>
              </a:solidFill>
              <a:prstDash val="sysDot"/>
              <a:round/>
              <a:headEnd/>
              <a:tailEnd type="none" w="med" len="lg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979" name="AutoShape 35"/>
            <p:cNvSpPr>
              <a:spLocks noChangeArrowheads="1"/>
            </p:cNvSpPr>
            <p:nvPr/>
          </p:nvSpPr>
          <p:spPr bwMode="invGray">
            <a:xfrm>
              <a:off x="1455" y="3214"/>
              <a:ext cx="184" cy="159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EAEAEA"/>
                </a:gs>
                <a:gs pos="100000">
                  <a:srgbClr val="969696"/>
                </a:gs>
              </a:gsLst>
              <a:lin ang="5400000" scaled="1"/>
            </a:gradFill>
            <a:ln w="9525" algn="ctr">
              <a:solidFill>
                <a:srgbClr val="FFCC00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4105275" y="2573338"/>
            <a:ext cx="292100" cy="2371725"/>
            <a:chOff x="2490" y="1879"/>
            <a:chExt cx="184" cy="1494"/>
          </a:xfrm>
        </p:grpSpPr>
        <p:sp>
          <p:nvSpPr>
            <p:cNvPr id="124976" name="Line 37"/>
            <p:cNvSpPr>
              <a:spLocks noChangeShapeType="1"/>
            </p:cNvSpPr>
            <p:nvPr/>
          </p:nvSpPr>
          <p:spPr bwMode="auto">
            <a:xfrm flipV="1">
              <a:off x="2582" y="1879"/>
              <a:ext cx="0" cy="1381"/>
            </a:xfrm>
            <a:prstGeom prst="line">
              <a:avLst/>
            </a:prstGeom>
            <a:noFill/>
            <a:ln w="19050" cap="rnd">
              <a:solidFill>
                <a:srgbClr val="FFCC00"/>
              </a:solidFill>
              <a:prstDash val="sysDot"/>
              <a:round/>
              <a:headEnd/>
              <a:tailEnd type="none" w="med" len="lg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977" name="AutoShape 38"/>
            <p:cNvSpPr>
              <a:spLocks noChangeArrowheads="1"/>
            </p:cNvSpPr>
            <p:nvPr/>
          </p:nvSpPr>
          <p:spPr bwMode="invGray">
            <a:xfrm>
              <a:off x="2490" y="3214"/>
              <a:ext cx="184" cy="159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EAEAEA"/>
                </a:gs>
                <a:gs pos="100000">
                  <a:srgbClr val="969696"/>
                </a:gs>
              </a:gsLst>
              <a:lin ang="5400000" scaled="1"/>
            </a:gradFill>
            <a:ln w="9525" algn="ctr">
              <a:solidFill>
                <a:srgbClr val="FFCC00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5514975" y="2079625"/>
            <a:ext cx="292100" cy="2865438"/>
            <a:chOff x="3378" y="1568"/>
            <a:chExt cx="184" cy="1805"/>
          </a:xfrm>
        </p:grpSpPr>
        <p:sp>
          <p:nvSpPr>
            <p:cNvPr id="124974" name="Line 40"/>
            <p:cNvSpPr>
              <a:spLocks noChangeShapeType="1"/>
            </p:cNvSpPr>
            <p:nvPr/>
          </p:nvSpPr>
          <p:spPr bwMode="auto">
            <a:xfrm flipV="1">
              <a:off x="3470" y="1568"/>
              <a:ext cx="0" cy="1692"/>
            </a:xfrm>
            <a:prstGeom prst="line">
              <a:avLst/>
            </a:prstGeom>
            <a:noFill/>
            <a:ln w="19050" cap="rnd">
              <a:solidFill>
                <a:srgbClr val="FFCC00"/>
              </a:solidFill>
              <a:prstDash val="sysDot"/>
              <a:round/>
              <a:headEnd/>
              <a:tailEnd type="none" w="med" len="lg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975" name="AutoShape 41"/>
            <p:cNvSpPr>
              <a:spLocks noChangeArrowheads="1"/>
            </p:cNvSpPr>
            <p:nvPr/>
          </p:nvSpPr>
          <p:spPr bwMode="invGray">
            <a:xfrm>
              <a:off x="3378" y="3214"/>
              <a:ext cx="184" cy="159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EAEAEA"/>
                </a:gs>
                <a:gs pos="100000">
                  <a:srgbClr val="969696"/>
                </a:gs>
              </a:gsLst>
              <a:lin ang="5400000" scaled="1"/>
            </a:gradFill>
            <a:ln w="9525" algn="ctr">
              <a:solidFill>
                <a:srgbClr val="FFCC00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6867525" y="1781175"/>
            <a:ext cx="292100" cy="3163888"/>
            <a:chOff x="4230" y="1380"/>
            <a:chExt cx="184" cy="1993"/>
          </a:xfrm>
        </p:grpSpPr>
        <p:sp>
          <p:nvSpPr>
            <p:cNvPr id="124972" name="Line 43"/>
            <p:cNvSpPr>
              <a:spLocks noChangeShapeType="1"/>
            </p:cNvSpPr>
            <p:nvPr/>
          </p:nvSpPr>
          <p:spPr bwMode="auto">
            <a:xfrm flipV="1">
              <a:off x="4322" y="1380"/>
              <a:ext cx="0" cy="1880"/>
            </a:xfrm>
            <a:prstGeom prst="line">
              <a:avLst/>
            </a:prstGeom>
            <a:noFill/>
            <a:ln w="19050" cap="rnd">
              <a:solidFill>
                <a:srgbClr val="FFCC00"/>
              </a:solidFill>
              <a:prstDash val="sysDot"/>
              <a:round/>
              <a:headEnd/>
              <a:tailEnd type="none" w="med" len="lg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973" name="AutoShape 44"/>
            <p:cNvSpPr>
              <a:spLocks noChangeArrowheads="1"/>
            </p:cNvSpPr>
            <p:nvPr/>
          </p:nvSpPr>
          <p:spPr bwMode="invGray">
            <a:xfrm>
              <a:off x="4230" y="3214"/>
              <a:ext cx="184" cy="159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EAEAEA"/>
                </a:gs>
                <a:gs pos="100000">
                  <a:srgbClr val="969696"/>
                </a:gs>
              </a:gsLst>
              <a:lin ang="5400000" scaled="1"/>
            </a:gradFill>
            <a:ln w="9525" algn="ctr">
              <a:solidFill>
                <a:srgbClr val="FFCC00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24962" name="Picture 4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971800"/>
            <a:ext cx="7797800" cy="23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63" name="Oval 13"/>
          <p:cNvSpPr>
            <a:spLocks noChangeArrowheads="1"/>
          </p:cNvSpPr>
          <p:nvPr/>
        </p:nvSpPr>
        <p:spPr bwMode="auto">
          <a:xfrm>
            <a:off x="3370263" y="1255713"/>
            <a:ext cx="1695450" cy="885825"/>
          </a:xfrm>
          <a:prstGeom prst="ellipse">
            <a:avLst/>
          </a:prstGeom>
          <a:solidFill>
            <a:srgbClr val="CCFFFF"/>
          </a:solidFill>
          <a:ln w="2857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964" name="Line 33"/>
          <p:cNvSpPr>
            <a:spLocks noChangeShapeType="1"/>
          </p:cNvSpPr>
          <p:nvPr/>
        </p:nvSpPr>
        <p:spPr bwMode="auto">
          <a:xfrm>
            <a:off x="4191000" y="2209800"/>
            <a:ext cx="0" cy="568325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965" name="Text Box 14"/>
          <p:cNvSpPr txBox="1">
            <a:spLocks noChangeArrowheads="1"/>
          </p:cNvSpPr>
          <p:nvPr/>
        </p:nvSpPr>
        <p:spPr bwMode="auto">
          <a:xfrm>
            <a:off x="3230563" y="1427163"/>
            <a:ext cx="1935162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325851"/>
                </a:solidFill>
                <a:latin typeface="Arial Narrow" pitchFamily="34" charset="0"/>
                <a:cs typeface="Arial" pitchFamily="34" charset="0"/>
              </a:rPr>
              <a:t>FPG above target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325851"/>
                </a:solidFill>
                <a:latin typeface="Arial Narrow" pitchFamily="34" charset="0"/>
                <a:cs typeface="Arial" pitchFamily="34" charset="0"/>
              </a:rPr>
              <a:t>HbA</a:t>
            </a:r>
            <a:r>
              <a:rPr lang="en-GB" sz="1600" b="1" baseline="-25000" dirty="0">
                <a:solidFill>
                  <a:srgbClr val="325851"/>
                </a:solidFill>
                <a:latin typeface="Arial Narrow" pitchFamily="34" charset="0"/>
                <a:cs typeface="Arial" pitchFamily="34" charset="0"/>
              </a:rPr>
              <a:t>1c</a:t>
            </a:r>
            <a:r>
              <a:rPr lang="en-GB" sz="1600" b="1" dirty="0">
                <a:solidFill>
                  <a:srgbClr val="325851"/>
                </a:solidFill>
                <a:latin typeface="Arial Narrow" pitchFamily="34" charset="0"/>
                <a:cs typeface="Arial" pitchFamily="34" charset="0"/>
              </a:rPr>
              <a:t> above target</a:t>
            </a:r>
          </a:p>
        </p:txBody>
      </p:sp>
      <p:sp>
        <p:nvSpPr>
          <p:cNvPr id="124966" name="Oval 11"/>
          <p:cNvSpPr>
            <a:spLocks noChangeArrowheads="1"/>
          </p:cNvSpPr>
          <p:nvPr/>
        </p:nvSpPr>
        <p:spPr bwMode="auto">
          <a:xfrm>
            <a:off x="1722438" y="2079625"/>
            <a:ext cx="1714500" cy="885825"/>
          </a:xfrm>
          <a:prstGeom prst="ellipse">
            <a:avLst/>
          </a:prstGeom>
          <a:solidFill>
            <a:srgbClr val="CCFFFF"/>
          </a:solidFill>
          <a:ln w="2857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967" name="Text Box 12"/>
          <p:cNvSpPr txBox="1">
            <a:spLocks noChangeArrowheads="1"/>
          </p:cNvSpPr>
          <p:nvPr/>
        </p:nvSpPr>
        <p:spPr bwMode="auto">
          <a:xfrm>
            <a:off x="1671638" y="2239963"/>
            <a:ext cx="1806575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325851"/>
                </a:solidFill>
                <a:latin typeface="Arial Narrow" pitchFamily="34" charset="0"/>
                <a:cs typeface="Arial" pitchFamily="34" charset="0"/>
              </a:rPr>
              <a:t>HbA</a:t>
            </a:r>
            <a:r>
              <a:rPr lang="en-GB" sz="1600" b="1" baseline="-25000" dirty="0">
                <a:solidFill>
                  <a:srgbClr val="325851"/>
                </a:solidFill>
                <a:latin typeface="Arial Narrow" pitchFamily="34" charset="0"/>
                <a:cs typeface="Arial" pitchFamily="34" charset="0"/>
              </a:rPr>
              <a:t>1c</a:t>
            </a:r>
            <a:r>
              <a:rPr lang="en-GB" sz="1600" b="1" dirty="0">
                <a:solidFill>
                  <a:srgbClr val="325851"/>
                </a:solidFill>
                <a:latin typeface="Arial Narrow" pitchFamily="34" charset="0"/>
                <a:cs typeface="Arial" pitchFamily="34" charset="0"/>
              </a:rPr>
              <a:t> above target</a:t>
            </a:r>
          </a:p>
        </p:txBody>
      </p:sp>
      <p:sp>
        <p:nvSpPr>
          <p:cNvPr id="124968" name="Line 35"/>
          <p:cNvSpPr>
            <a:spLocks noChangeShapeType="1"/>
          </p:cNvSpPr>
          <p:nvPr/>
        </p:nvSpPr>
        <p:spPr bwMode="auto">
          <a:xfrm>
            <a:off x="2595563" y="2955925"/>
            <a:ext cx="0" cy="347663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969" name="Line 36"/>
          <p:cNvSpPr>
            <a:spLocks noChangeShapeType="1"/>
          </p:cNvSpPr>
          <p:nvPr/>
        </p:nvSpPr>
        <p:spPr bwMode="auto">
          <a:xfrm rot="-5400000">
            <a:off x="6306344" y="535781"/>
            <a:ext cx="39688" cy="2282825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970" name="Text Box 5"/>
          <p:cNvSpPr txBox="1">
            <a:spLocks noChangeArrowheads="1"/>
          </p:cNvSpPr>
          <p:nvPr/>
        </p:nvSpPr>
        <p:spPr bwMode="auto">
          <a:xfrm>
            <a:off x="1073150" y="5684838"/>
            <a:ext cx="714057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FFC000"/>
                </a:solidFill>
                <a:latin typeface="Trebuchet MS" pitchFamily="34" charset="0"/>
                <a:cs typeface="Arial" pitchFamily="34" charset="0"/>
              </a:rPr>
              <a:t>Progressive deterioration of </a:t>
            </a:r>
            <a:r>
              <a:rPr lang="en-GB" sz="2000" dirty="0">
                <a:solidFill>
                  <a:srgbClr val="FFC000"/>
                </a:solidFill>
                <a:latin typeface="Trebuchet MS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lang="en-GB" sz="2000" dirty="0">
                <a:solidFill>
                  <a:srgbClr val="FFC000"/>
                </a:solidFill>
                <a:latin typeface="Trebuchet MS" pitchFamily="34" charset="0"/>
                <a:cs typeface="Arial" pitchFamily="34" charset="0"/>
              </a:rPr>
              <a:t>-cell function</a:t>
            </a:r>
          </a:p>
        </p:txBody>
      </p:sp>
      <p:sp>
        <p:nvSpPr>
          <p:cNvPr id="55" name="Content Placeholder 2"/>
          <p:cNvSpPr txBox="1">
            <a:spLocks/>
          </p:cNvSpPr>
          <p:nvPr/>
        </p:nvSpPr>
        <p:spPr>
          <a:xfrm>
            <a:off x="762000" y="228600"/>
            <a:ext cx="7696200" cy="990600"/>
          </a:xfrm>
          <a:prstGeom prst="rect">
            <a:avLst/>
          </a:prstGeom>
        </p:spPr>
        <p:txBody>
          <a:bodyPr/>
          <a:lstStyle/>
          <a:p>
            <a:pPr marL="342900" indent="-342900" algn="just" eaLnBrk="0" fontAlgn="base" hangingPunct="0">
              <a:spcBef>
                <a:spcPct val="20000"/>
              </a:spcBef>
              <a:spcAft>
                <a:spcPts val="1800"/>
              </a:spcAft>
              <a:buClr>
                <a:srgbClr val="FFFF00"/>
              </a:buClr>
              <a:buFont typeface="Arial" charset="0"/>
              <a:buChar char="•"/>
              <a:defRPr/>
            </a:pPr>
            <a:r>
              <a:rPr lang="en-US" sz="2400" b="1" dirty="0">
                <a:solidFill>
                  <a:prstClr val="white"/>
                </a:solidFill>
                <a:cs typeface="Arial" pitchFamily="34" charset="0"/>
              </a:rPr>
              <a:t>The most precise and flexible </a:t>
            </a:r>
            <a:r>
              <a:rPr lang="en-US" sz="2400" b="1" dirty="0" err="1">
                <a:solidFill>
                  <a:prstClr val="white"/>
                </a:solidFill>
                <a:cs typeface="Arial" pitchFamily="34" charset="0"/>
              </a:rPr>
              <a:t>prandial</a:t>
            </a:r>
            <a:r>
              <a:rPr lang="en-US" sz="2400" b="1" dirty="0">
                <a:solidFill>
                  <a:prstClr val="white"/>
                </a:solidFill>
                <a:cs typeface="Arial" pitchFamily="34" charset="0"/>
              </a:rPr>
              <a:t> coverage is possible with </a:t>
            </a:r>
            <a:r>
              <a:rPr lang="en-US" sz="2400" b="1" dirty="0">
                <a:solidFill>
                  <a:srgbClr val="FFC000"/>
                </a:solidFill>
                <a:cs typeface="Arial" pitchFamily="34" charset="0"/>
              </a:rPr>
              <a:t>“basal-plus/bolus” therapy</a:t>
            </a:r>
          </a:p>
        </p:txBody>
      </p:sp>
    </p:spTree>
    <p:extLst>
      <p:ext uri="{BB962C8B-B14F-4D97-AF65-F5344CB8AC3E}">
        <p14:creationId xmlns:p14="http://schemas.microsoft.com/office/powerpoint/2010/main" val="1492993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How do you </a:t>
            </a:r>
            <a:r>
              <a:rPr lang="en-US" dirty="0" smtClean="0">
                <a:solidFill>
                  <a:srgbClr val="002060"/>
                </a:solidFill>
              </a:rPr>
              <a:t>pick basal </a:t>
            </a:r>
            <a:r>
              <a:rPr lang="en-US" dirty="0">
                <a:solidFill>
                  <a:srgbClr val="002060"/>
                </a:solidFill>
              </a:rPr>
              <a:t>insulin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</a:t>
            </a:r>
            <a:r>
              <a:rPr lang="en-US" dirty="0"/>
              <a:t>affordable for the </a:t>
            </a:r>
            <a:r>
              <a:rPr lang="en-US" dirty="0" smtClean="0"/>
              <a:t>patient</a:t>
            </a:r>
          </a:p>
          <a:p>
            <a:r>
              <a:rPr lang="en-US" dirty="0"/>
              <a:t> </a:t>
            </a:r>
            <a:r>
              <a:rPr lang="en-US" dirty="0" smtClean="0"/>
              <a:t>Insulin </a:t>
            </a:r>
            <a:r>
              <a:rPr lang="en-US" dirty="0"/>
              <a:t>will be covered by the patient's </a:t>
            </a:r>
            <a:r>
              <a:rPr lang="en-US" dirty="0" smtClean="0"/>
              <a:t>insurance</a:t>
            </a:r>
          </a:p>
          <a:p>
            <a:r>
              <a:rPr lang="en-US" dirty="0" smtClean="0"/>
              <a:t>Available </a:t>
            </a:r>
            <a:r>
              <a:rPr lang="en-US" dirty="0"/>
              <a:t>and </a:t>
            </a:r>
            <a:r>
              <a:rPr lang="en-US" dirty="0" smtClean="0"/>
              <a:t>accessible</a:t>
            </a:r>
          </a:p>
          <a:p>
            <a:r>
              <a:rPr lang="en-US" dirty="0"/>
              <a:t> </a:t>
            </a:r>
            <a:r>
              <a:rPr lang="en-US" dirty="0" smtClean="0"/>
              <a:t>How </a:t>
            </a:r>
            <a:r>
              <a:rPr lang="en-US" dirty="0"/>
              <a:t>often the patient is able to administer </a:t>
            </a:r>
            <a:r>
              <a:rPr lang="en-US" dirty="0" smtClean="0"/>
              <a:t>insulin</a:t>
            </a:r>
          </a:p>
          <a:p>
            <a:endParaRPr lang="en-US" sz="1200" dirty="0" smtClean="0"/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Diabetes Care. 2018 Jan;41(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Suppl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1):S73-S85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7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Basal Insulin Therapy and Hypoglycemia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introduction of long-acting basal analogs, which have relatively flat and predictable time-action profiles compared with NPH, offers options for achieving glucose control with fewer episodes of hypoglycemia in the management of </a:t>
            </a:r>
            <a:r>
              <a:rPr lang="en-US" dirty="0" smtClean="0"/>
              <a:t>T2DM</a:t>
            </a:r>
          </a:p>
          <a:p>
            <a:r>
              <a:rPr lang="en-US" dirty="0"/>
              <a:t> </a:t>
            </a:r>
            <a:r>
              <a:rPr lang="en-US" dirty="0" smtClean="0"/>
              <a:t>Least </a:t>
            </a:r>
            <a:r>
              <a:rPr lang="en-US" dirty="0"/>
              <a:t>hypoglycemia </a:t>
            </a:r>
            <a:r>
              <a:rPr lang="en-US" dirty="0" smtClean="0"/>
              <a:t>risk</a:t>
            </a:r>
          </a:p>
          <a:p>
            <a:r>
              <a:rPr lang="en-US" dirty="0" smtClean="0"/>
              <a:t>It </a:t>
            </a:r>
            <a:r>
              <a:rPr lang="en-US" dirty="0"/>
              <a:t>would be for patients who are experiencing nocturnal </a:t>
            </a:r>
            <a:r>
              <a:rPr lang="en-US" dirty="0" smtClean="0"/>
              <a:t>hypoglycemia</a:t>
            </a:r>
          </a:p>
          <a:p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Diabetes Care. 2018 Jan;41(</a:t>
            </a:r>
            <a:r>
              <a:rPr lang="en-US" sz="1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Suppl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1):S73-S85</a:t>
            </a:r>
          </a:p>
          <a:p>
            <a:pPr marL="0" indent="0">
              <a:buNone/>
            </a:pPr>
            <a:endParaRPr lang="en-US" sz="1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54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How to begin Basal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40770"/>
            <a:ext cx="8715436" cy="4785395"/>
          </a:xfrm>
        </p:spPr>
        <p:txBody>
          <a:bodyPr>
            <a:normAutofit/>
          </a:bodyPr>
          <a:lstStyle/>
          <a:p>
            <a:r>
              <a:rPr lang="en-US" dirty="0"/>
              <a:t>Two accepted approaches for choosing a dose of basal insulin include :</a:t>
            </a:r>
          </a:p>
          <a:p>
            <a:r>
              <a:rPr lang="en-US" dirty="0" smtClean="0"/>
              <a:t>Starting </a:t>
            </a:r>
            <a:r>
              <a:rPr lang="en-US" dirty="0"/>
              <a:t>with a fixed dose of 10 units per day</a:t>
            </a:r>
          </a:p>
          <a:p>
            <a:r>
              <a:rPr lang="en-US" dirty="0"/>
              <a:t>Determining a weight-based dose </a:t>
            </a:r>
            <a:r>
              <a:rPr lang="en-US" dirty="0" smtClean="0"/>
              <a:t>of 0.1- </a:t>
            </a:r>
            <a:r>
              <a:rPr lang="en-US" dirty="0"/>
              <a:t>0.2 U/kg of body weight (in patients with usual insulin sensitivity and renal and </a:t>
            </a:r>
            <a:r>
              <a:rPr lang="en-US" dirty="0" smtClean="0"/>
              <a:t>hepatic function/day)</a:t>
            </a:r>
          </a:p>
          <a:p>
            <a:r>
              <a:rPr lang="en-US" dirty="0" smtClean="0"/>
              <a:t>Although larger amounts (0.3–0.4 U/kg/day) are reasonable in the more severely hyperglycemic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6237312"/>
            <a:ext cx="10668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197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Titrations of Basal Insulin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073427"/>
          </a:xfrm>
        </p:spPr>
        <p:txBody>
          <a:bodyPr>
            <a:normAutofit/>
          </a:bodyPr>
          <a:lstStyle/>
          <a:p>
            <a:r>
              <a:rPr lang="en-US" dirty="0" smtClean="0"/>
              <a:t>Every 3 days, if the fasting blood glucose is not in the target range of 80–130 mg/dl, the dose of basal insulin can be increased by:</a:t>
            </a:r>
          </a:p>
          <a:p>
            <a:r>
              <a:rPr lang="en-US" dirty="0" smtClean="0"/>
              <a:t> 2 units if glucose is relatively close to the fasting target (e.g. if fasting blood glucose is 130–180 mg/dl)</a:t>
            </a:r>
          </a:p>
          <a:p>
            <a:r>
              <a:rPr lang="en-US" dirty="0" smtClean="0"/>
              <a:t> 4 units if fasting blood glucose is &gt; 180 mg/dl after 3 days of monitoring</a:t>
            </a:r>
          </a:p>
          <a:p>
            <a:endParaRPr lang="en-US" sz="1500" dirty="0" smtClean="0">
              <a:solidFill>
                <a:srgbClr val="C00000"/>
              </a:solidFill>
            </a:endParaRPr>
          </a:p>
          <a:p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A consensus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treatment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of the American Diabetes Association and the European Association for the study of diabetes. </a:t>
            </a:r>
            <a:r>
              <a:rPr lang="en-US" sz="1500" i="1" dirty="0">
                <a:solidFill>
                  <a:schemeClr val="bg1">
                    <a:lumMod val="50000"/>
                  </a:schemeClr>
                </a:solidFill>
              </a:rPr>
              <a:t>Diabetes Care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32:193–203, 2009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309324"/>
            <a:ext cx="10668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29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9" y="2116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Titrations of Basal Insulin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614" y="908722"/>
            <a:ext cx="8229600" cy="5145439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/>
              <a:t>If hypoglycemia with blood glucose </a:t>
            </a:r>
            <a:r>
              <a:rPr lang="fr-FR" sz="11200" dirty="0"/>
              <a:t>&lt; 70 mg/dl </a:t>
            </a:r>
            <a:r>
              <a:rPr lang="fr-FR" sz="11200" dirty="0" err="1" smtClean="0"/>
              <a:t>occurs</a:t>
            </a:r>
            <a:r>
              <a:rPr lang="fr-FR" sz="11200" dirty="0" smtClean="0"/>
              <a:t>, </a:t>
            </a:r>
            <a:r>
              <a:rPr lang="fr-FR" sz="11200" dirty="0"/>
              <a:t>basal </a:t>
            </a:r>
            <a:r>
              <a:rPr lang="fr-FR" sz="11200" dirty="0" err="1" smtClean="0"/>
              <a:t>insulin</a:t>
            </a:r>
            <a:r>
              <a:rPr lang="fr-FR" sz="11200" dirty="0" smtClean="0"/>
              <a:t> </a:t>
            </a:r>
            <a:r>
              <a:rPr lang="en-US" sz="11200" dirty="0" smtClean="0"/>
              <a:t>should </a:t>
            </a:r>
            <a:r>
              <a:rPr lang="en-US" sz="11200" dirty="0"/>
              <a:t>be decreased by 10% or 4 units, whichever yields the larger change</a:t>
            </a:r>
          </a:p>
          <a:p>
            <a:r>
              <a:rPr lang="en-US" sz="11200" dirty="0"/>
              <a:t>Severe hypoglycemia occur, more drastic reduction in dosing may be warranted</a:t>
            </a:r>
          </a:p>
          <a:p>
            <a:pPr marL="0" indent="0">
              <a:buNone/>
            </a:pPr>
            <a:endParaRPr lang="en-US" sz="11200" dirty="0"/>
          </a:p>
          <a:p>
            <a:r>
              <a:rPr lang="en-US" sz="11200" dirty="0"/>
              <a:t>Be aware that the need for prandial insulin therapy will become likely the more if the daily dose exceeds 0.5 U/kg/day, especially as it approaches 1 U kg/day</a:t>
            </a:r>
          </a:p>
          <a:p>
            <a:pPr marL="0" indent="0">
              <a:buNone/>
            </a:pPr>
            <a:endParaRPr lang="en-US" sz="11200" dirty="0"/>
          </a:p>
          <a:p>
            <a:r>
              <a:rPr lang="en-US" sz="11200" dirty="0"/>
              <a:t>After the insulin dose is stabilized, the frequency of monitoring should be </a:t>
            </a:r>
            <a:r>
              <a:rPr lang="en-US" sz="11200" dirty="0" smtClean="0"/>
              <a:t>reviewed</a:t>
            </a:r>
            <a:endParaRPr lang="en-US" sz="11200" dirty="0"/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A </a:t>
            </a:r>
            <a:r>
              <a:rPr lang="en-US" sz="4400" dirty="0">
                <a:solidFill>
                  <a:schemeClr val="bg1">
                    <a:lumMod val="50000"/>
                  </a:schemeClr>
                </a:solidFill>
              </a:rPr>
              <a:t>consensus treatment of the American Diabetes Association and the European Association for the study of diabetes. </a:t>
            </a:r>
            <a:r>
              <a:rPr lang="en-US" sz="4400" i="1" dirty="0">
                <a:solidFill>
                  <a:schemeClr val="bg1">
                    <a:lumMod val="50000"/>
                  </a:schemeClr>
                </a:solidFill>
              </a:rPr>
              <a:t>Diabetes Care </a:t>
            </a:r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2018</a:t>
            </a:r>
            <a:endParaRPr lang="en-US" sz="44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6" y="6264728"/>
            <a:ext cx="10668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174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Cont’d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/>
              <a:t>If basal insulin has been titrated to an </a:t>
            </a:r>
            <a:r>
              <a:rPr lang="en-US" dirty="0" smtClean="0"/>
              <a:t>acceptable fasting </a:t>
            </a:r>
            <a:r>
              <a:rPr lang="en-US" dirty="0"/>
              <a:t>blood glucose level (or </a:t>
            </a:r>
            <a:r>
              <a:rPr lang="en-US" dirty="0" smtClean="0"/>
              <a:t>if the </a:t>
            </a:r>
            <a:r>
              <a:rPr lang="en-US" dirty="0"/>
              <a:t>dose </a:t>
            </a:r>
            <a:r>
              <a:rPr lang="en-US" dirty="0" smtClean="0"/>
              <a:t>is 0.5 </a:t>
            </a:r>
            <a:r>
              <a:rPr lang="en-US" dirty="0"/>
              <a:t>units/kg/day) and A1C </a:t>
            </a:r>
            <a:r>
              <a:rPr lang="en-US" dirty="0" smtClean="0"/>
              <a:t>remains above </a:t>
            </a:r>
            <a:r>
              <a:rPr lang="en-US" dirty="0"/>
              <a:t>target, consider </a:t>
            </a:r>
            <a:r>
              <a:rPr lang="en-US" dirty="0" smtClean="0"/>
              <a:t>advancing to </a:t>
            </a:r>
            <a:r>
              <a:rPr lang="en-US" dirty="0"/>
              <a:t>combination injectable therapy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5486400"/>
            <a:ext cx="38960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Diabetes Care. 2018 Jan;41(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Suppl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1):S73-S85</a:t>
            </a:r>
          </a:p>
        </p:txBody>
      </p:sp>
    </p:spTree>
    <p:extLst>
      <p:ext uri="{BB962C8B-B14F-4D97-AF65-F5344CB8AC3E}">
        <p14:creationId xmlns:p14="http://schemas.microsoft.com/office/powerpoint/2010/main" val="389582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Diabetes Care. 2018 Jan;41(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Suppl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1):S73-S85</a:t>
            </a:r>
          </a:p>
          <a:p>
            <a:r>
              <a:rPr lang="en-US" dirty="0"/>
              <a:t>Diabetes Care. 2018 Jan;41(</a:t>
            </a:r>
            <a:r>
              <a:rPr lang="en-US" dirty="0" err="1"/>
              <a:t>Suppl</a:t>
            </a:r>
            <a:r>
              <a:rPr lang="en-US" dirty="0"/>
              <a:t> 1):S73-S85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295400"/>
            <a:ext cx="9517921" cy="393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5791200"/>
            <a:ext cx="48768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Diabetes Care. 2018 Jan;41(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Suppl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1):S73-S85</a:t>
            </a:r>
          </a:p>
        </p:txBody>
      </p:sp>
    </p:spTree>
    <p:extLst>
      <p:ext uri="{BB962C8B-B14F-4D97-AF65-F5344CB8AC3E}">
        <p14:creationId xmlns:p14="http://schemas.microsoft.com/office/powerpoint/2010/main" val="173158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one recent study, the A1C level that</a:t>
            </a:r>
          </a:p>
          <a:p>
            <a:pPr>
              <a:buNone/>
            </a:pPr>
            <a:r>
              <a:rPr lang="en-US" dirty="0" smtClean="0"/>
              <a:t>   triggers glucose-lowering action is &gt; 9%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dirty="0"/>
              <a:t> </a:t>
            </a:r>
            <a:r>
              <a:rPr lang="en-US" sz="1200" dirty="0">
                <a:solidFill>
                  <a:srgbClr val="FF0000"/>
                </a:solidFill>
              </a:rPr>
              <a:t>Am J </a:t>
            </a:r>
            <a:r>
              <a:rPr lang="en-US" sz="1200" dirty="0" err="1">
                <a:solidFill>
                  <a:srgbClr val="FF0000"/>
                </a:solidFill>
              </a:rPr>
              <a:t>Manag</a:t>
            </a:r>
            <a:r>
              <a:rPr lang="en-US" sz="1200" dirty="0">
                <a:solidFill>
                  <a:srgbClr val="FF0000"/>
                </a:solidFill>
              </a:rPr>
              <a:t> Care 9:213–217, 2003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676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en-US" dirty="0" smtClean="0"/>
              <a:t>A common pitfall with basal insulin dosing is increasing the dose too much before adding </a:t>
            </a:r>
            <a:r>
              <a:rPr lang="en-US" dirty="0" err="1" smtClean="0"/>
              <a:t>prandial</a:t>
            </a:r>
            <a:r>
              <a:rPr lang="en-US" dirty="0" smtClean="0"/>
              <a:t> insulin</a:t>
            </a:r>
          </a:p>
          <a:p>
            <a:r>
              <a:rPr lang="en-US" dirty="0" smtClean="0"/>
              <a:t>Often, providers may note continual “fasting” hyperglycemia and titrate </a:t>
            </a:r>
            <a:r>
              <a:rPr lang="en-US" dirty="0" err="1" smtClean="0"/>
              <a:t>glargine</a:t>
            </a:r>
            <a:r>
              <a:rPr lang="en-US" dirty="0" smtClean="0"/>
              <a:t> up to 60, 80, or 100 units per day before adding </a:t>
            </a:r>
            <a:r>
              <a:rPr lang="en-US" dirty="0" err="1" smtClean="0"/>
              <a:t>prandial</a:t>
            </a:r>
            <a:r>
              <a:rPr lang="en-US" dirty="0" smtClean="0"/>
              <a:t> insulin</a:t>
            </a:r>
          </a:p>
          <a:p>
            <a:endParaRPr lang="en-US" sz="1700" dirty="0" smtClean="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consensus treatment of the American Diabetes Association and the European Association for the study of diabetes. </a:t>
            </a:r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Diabetes Care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32:193–203, 2009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5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Basal Insulin and Oral Antidiabetic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5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sz="4600" dirty="0" smtClean="0"/>
              <a:t>Basal insulin </a:t>
            </a:r>
            <a:r>
              <a:rPr lang="en-US" sz="4600" dirty="0"/>
              <a:t>is usually prescribed in </a:t>
            </a:r>
            <a:r>
              <a:rPr lang="en-US" sz="4600" dirty="0" smtClean="0"/>
              <a:t>conjunction with </a:t>
            </a:r>
            <a:r>
              <a:rPr lang="en-US" sz="4600" dirty="0"/>
              <a:t>metformin and sometimes </a:t>
            </a:r>
            <a:r>
              <a:rPr lang="en-US" sz="4600" dirty="0" smtClean="0"/>
              <a:t>one additional </a:t>
            </a:r>
            <a:r>
              <a:rPr lang="en-US" sz="4600" dirty="0"/>
              <a:t>noninsulin agent.</a:t>
            </a:r>
            <a:endParaRPr lang="en-US" sz="4600" dirty="0" smtClean="0"/>
          </a:p>
          <a:p>
            <a:r>
              <a:rPr lang="en-US" sz="4600" dirty="0"/>
              <a:t>In general, GLP-1 receptor agonists should not be discontinued with the initiation of basal insulin.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Diabetes Care. 2006;29:1269-1274. </a:t>
            </a: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Diabetologia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2006;49:442-451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52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Cont’d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initiating combination </a:t>
            </a:r>
            <a:r>
              <a:rPr lang="en-US" dirty="0" smtClean="0"/>
              <a:t>injectable therapy</a:t>
            </a:r>
            <a:r>
              <a:rPr lang="en-US" dirty="0"/>
              <a:t>, metformin therapy </a:t>
            </a:r>
            <a:r>
              <a:rPr lang="en-US" dirty="0" smtClean="0"/>
              <a:t>should be </a:t>
            </a:r>
            <a:r>
              <a:rPr lang="en-US" dirty="0"/>
              <a:t>maintained while other oral </a:t>
            </a:r>
            <a:r>
              <a:rPr lang="en-US" dirty="0" smtClean="0"/>
              <a:t>agents may </a:t>
            </a:r>
            <a:r>
              <a:rPr lang="en-US" dirty="0"/>
              <a:t>be discontinued on an individual </a:t>
            </a:r>
            <a:r>
              <a:rPr lang="en-US" dirty="0" smtClean="0"/>
              <a:t>basis to </a:t>
            </a:r>
            <a:r>
              <a:rPr lang="en-US" dirty="0"/>
              <a:t>avoid unnecessarily complex </a:t>
            </a:r>
            <a:r>
              <a:rPr lang="en-US" dirty="0" smtClean="0"/>
              <a:t>or costly </a:t>
            </a:r>
            <a:r>
              <a:rPr lang="en-US" dirty="0"/>
              <a:t>regimens (i.e., adding a fourth </a:t>
            </a:r>
            <a:r>
              <a:rPr lang="en-US" dirty="0" smtClean="0"/>
              <a:t>antihyperglycemic agent</a:t>
            </a:r>
            <a:r>
              <a:rPr lang="en-US" dirty="0"/>
              <a:t>).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258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Cont’d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Sulfonylureas, DPP-4 inhibitors, and </a:t>
            </a:r>
            <a:r>
              <a:rPr lang="en-US" dirty="0" smtClean="0"/>
              <a:t>GLP- 1 </a:t>
            </a:r>
            <a:r>
              <a:rPr lang="en-US" dirty="0"/>
              <a:t>receptor agonists are typically </a:t>
            </a:r>
            <a:r>
              <a:rPr lang="en-US" dirty="0" smtClean="0"/>
              <a:t>stopped once </a:t>
            </a:r>
            <a:r>
              <a:rPr lang="en-US" dirty="0"/>
              <a:t>more complex insulin regimens </a:t>
            </a:r>
            <a:r>
              <a:rPr lang="en-US" dirty="0" smtClean="0"/>
              <a:t>beyond basal </a:t>
            </a:r>
            <a:r>
              <a:rPr lang="en-US" dirty="0"/>
              <a:t>are used.</a:t>
            </a:r>
          </a:p>
        </p:txBody>
      </p:sp>
    </p:spTree>
    <p:extLst>
      <p:ext uri="{BB962C8B-B14F-4D97-AF65-F5344CB8AC3E}">
        <p14:creationId xmlns:p14="http://schemas.microsoft.com/office/powerpoint/2010/main" val="92565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Adding rapid acting </a:t>
            </a:r>
            <a:r>
              <a:rPr lang="en-US" dirty="0" err="1" smtClean="0">
                <a:solidFill>
                  <a:srgbClr val="002060"/>
                </a:solidFill>
              </a:rPr>
              <a:t>Vs</a:t>
            </a:r>
            <a:r>
              <a:rPr lang="en-US" dirty="0" smtClean="0">
                <a:solidFill>
                  <a:srgbClr val="002060"/>
                </a:solidFill>
              </a:rPr>
              <a:t> GLP1 agonists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906965"/>
          </a:xfrm>
        </p:spPr>
        <p:txBody>
          <a:bodyPr>
            <a:normAutofit/>
          </a:bodyPr>
          <a:lstStyle/>
          <a:p>
            <a:r>
              <a:rPr lang="en-US" dirty="0" smtClean="0"/>
              <a:t>Studies </a:t>
            </a:r>
            <a:r>
              <a:rPr lang="en-US" dirty="0"/>
              <a:t>have demonstrated the </a:t>
            </a:r>
            <a:r>
              <a:rPr lang="en-US" dirty="0" err="1" smtClean="0"/>
              <a:t>noninferiority</a:t>
            </a:r>
            <a:r>
              <a:rPr lang="en-US" dirty="0" smtClean="0"/>
              <a:t> of </a:t>
            </a:r>
            <a:r>
              <a:rPr lang="en-US" dirty="0"/>
              <a:t>basal insulin plus a </a:t>
            </a:r>
            <a:r>
              <a:rPr lang="en-US" dirty="0" smtClean="0"/>
              <a:t>single injection </a:t>
            </a:r>
            <a:r>
              <a:rPr lang="en-US" dirty="0"/>
              <a:t>of rapid-acting insulin at the </a:t>
            </a:r>
            <a:r>
              <a:rPr lang="en-US" dirty="0" smtClean="0"/>
              <a:t>largest meal </a:t>
            </a:r>
            <a:r>
              <a:rPr lang="en-US" dirty="0"/>
              <a:t>relative to basal insulin plus </a:t>
            </a:r>
            <a:r>
              <a:rPr lang="en-US" dirty="0" smtClean="0"/>
              <a:t>a GLP-1 </a:t>
            </a:r>
            <a:r>
              <a:rPr lang="en-US" dirty="0"/>
              <a:t>receptor agonist </a:t>
            </a:r>
            <a:endParaRPr lang="en-US" dirty="0" smtClean="0"/>
          </a:p>
          <a:p>
            <a:r>
              <a:rPr lang="en-US" dirty="0" smtClean="0"/>
              <a:t>Basal </a:t>
            </a:r>
            <a:r>
              <a:rPr lang="en-US" dirty="0"/>
              <a:t>insulin plus GLP-1 </a:t>
            </a:r>
            <a:r>
              <a:rPr lang="en-US" dirty="0" smtClean="0"/>
              <a:t>agonists </a:t>
            </a:r>
            <a:r>
              <a:rPr lang="en-US" dirty="0"/>
              <a:t>are associated with less </a:t>
            </a:r>
            <a:r>
              <a:rPr lang="en-US" dirty="0" smtClean="0"/>
              <a:t>hypoglycemia and </a:t>
            </a:r>
            <a:r>
              <a:rPr lang="en-US" dirty="0"/>
              <a:t>with weight loss </a:t>
            </a:r>
            <a:r>
              <a:rPr lang="en-US" dirty="0" smtClean="0"/>
              <a:t>instead of </a:t>
            </a:r>
            <a:r>
              <a:rPr lang="en-US" dirty="0"/>
              <a:t>weight gain but may be less tolerable</a:t>
            </a:r>
          </a:p>
          <a:p>
            <a:r>
              <a:rPr lang="en-US" dirty="0"/>
              <a:t>and have a greater </a:t>
            </a:r>
            <a:r>
              <a:rPr lang="en-US" dirty="0" smtClean="0"/>
              <a:t>cost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Lancet 2014;384: 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2228–2234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Diabetes Care 2014;37:2763–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2773</a:t>
            </a:r>
          </a:p>
        </p:txBody>
      </p:sp>
    </p:spTree>
    <p:extLst>
      <p:ext uri="{BB962C8B-B14F-4D97-AF65-F5344CB8AC3E}">
        <p14:creationId xmlns:p14="http://schemas.microsoft.com/office/powerpoint/2010/main" val="232108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Recommendations</a:t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5"/>
          </a:xfrm>
        </p:spPr>
        <p:txBody>
          <a:bodyPr>
            <a:normAutofit/>
          </a:bodyPr>
          <a:lstStyle/>
          <a:p>
            <a:r>
              <a:rPr lang="en-US" dirty="0" smtClean="0"/>
              <a:t>Perform </a:t>
            </a:r>
            <a:r>
              <a:rPr lang="en-US" dirty="0"/>
              <a:t>the A1C test at least </a:t>
            </a:r>
            <a:r>
              <a:rPr lang="en-US" dirty="0" smtClean="0"/>
              <a:t>two times </a:t>
            </a:r>
            <a:r>
              <a:rPr lang="en-US" dirty="0"/>
              <a:t>a year in patients who </a:t>
            </a:r>
            <a:r>
              <a:rPr lang="en-US" dirty="0" smtClean="0"/>
              <a:t>are meeting </a:t>
            </a:r>
            <a:r>
              <a:rPr lang="en-US" dirty="0"/>
              <a:t>treatment goals (and </a:t>
            </a:r>
            <a:r>
              <a:rPr lang="en-US" dirty="0" smtClean="0"/>
              <a:t>who have </a:t>
            </a:r>
            <a:r>
              <a:rPr lang="en-US" dirty="0"/>
              <a:t>stable glycemic control).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Perform </a:t>
            </a:r>
            <a:r>
              <a:rPr lang="en-US" dirty="0"/>
              <a:t>the A1C test quarterly </a:t>
            </a:r>
            <a:r>
              <a:rPr lang="en-US" dirty="0" smtClean="0"/>
              <a:t>in patients </a:t>
            </a:r>
            <a:r>
              <a:rPr lang="en-US" dirty="0"/>
              <a:t>whose therapy has </a:t>
            </a:r>
            <a:r>
              <a:rPr lang="en-US" dirty="0" smtClean="0"/>
              <a:t>changed or </a:t>
            </a:r>
            <a:r>
              <a:rPr lang="en-US" dirty="0"/>
              <a:t>who are not meeting </a:t>
            </a:r>
            <a:r>
              <a:rPr lang="en-US" dirty="0" smtClean="0"/>
              <a:t>glycemic goals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501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CONCLUSIONS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importance of individualizing treatment in pts with T2DM is established</a:t>
            </a:r>
          </a:p>
          <a:p>
            <a:r>
              <a:rPr lang="en-US" dirty="0" smtClean="0"/>
              <a:t>Note the barriers which are very important</a:t>
            </a:r>
          </a:p>
          <a:p>
            <a:r>
              <a:rPr lang="en-US" dirty="0" smtClean="0"/>
              <a:t>Initiate with a basal insulin </a:t>
            </a:r>
          </a:p>
          <a:p>
            <a:r>
              <a:rPr lang="en-US" dirty="0" smtClean="0"/>
              <a:t>Among the available  </a:t>
            </a:r>
            <a:r>
              <a:rPr lang="en-US" dirty="0" err="1" smtClean="0"/>
              <a:t>insulins</a:t>
            </a:r>
            <a:r>
              <a:rPr lang="en-US" dirty="0" smtClean="0"/>
              <a:t>, </a:t>
            </a:r>
            <a:r>
              <a:rPr lang="en-US" dirty="0" smtClean="0"/>
              <a:t>long acting </a:t>
            </a:r>
            <a:r>
              <a:rPr lang="en-US" dirty="0" err="1" smtClean="0"/>
              <a:t>insulins</a:t>
            </a:r>
            <a:r>
              <a:rPr lang="en-US" dirty="0" smtClean="0"/>
              <a:t> cover </a:t>
            </a:r>
            <a:r>
              <a:rPr lang="en-US" dirty="0" smtClean="0"/>
              <a:t>all the items that have been mentioned</a:t>
            </a:r>
          </a:p>
          <a:p>
            <a:r>
              <a:rPr lang="en-US" dirty="0" smtClean="0"/>
              <a:t>Titrate appropriately</a:t>
            </a:r>
          </a:p>
          <a:p>
            <a:r>
              <a:rPr lang="en-US" dirty="0" smtClean="0"/>
              <a:t>Act in the way that be treat to target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67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27" y="0"/>
            <a:ext cx="9257530" cy="6984000"/>
          </a:xfrm>
        </p:spPr>
      </p:pic>
      <p:sp>
        <p:nvSpPr>
          <p:cNvPr id="7" name="Rectangle 6"/>
          <p:cNvSpPr/>
          <p:nvPr/>
        </p:nvSpPr>
        <p:spPr>
          <a:xfrm>
            <a:off x="395536" y="6021288"/>
            <a:ext cx="2448272" cy="836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prstClr val="white"/>
                </a:solidFill>
              </a:rPr>
              <a:t>متشکرم</a:t>
            </a:r>
            <a:endParaRPr lang="en-US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0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“patient-centered”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Individualizing therapy and goals for pts With T2DM</a:t>
            </a:r>
          </a:p>
          <a:p>
            <a:r>
              <a:rPr lang="en-US" dirty="0" smtClean="0"/>
              <a:t>The individualized targets should take into account not only clinical conditions, such as</a:t>
            </a:r>
          </a:p>
          <a:p>
            <a:pPr>
              <a:buNone/>
            </a:pPr>
            <a:r>
              <a:rPr lang="en-US" dirty="0" smtClean="0"/>
              <a:t>     relevant </a:t>
            </a:r>
            <a:r>
              <a:rPr lang="en-US" dirty="0" err="1" smtClean="0"/>
              <a:t>comorbid</a:t>
            </a:r>
            <a:r>
              <a:rPr lang="en-US" dirty="0" smtClean="0"/>
              <a:t> conditions, age, duration of diabetes, and history </a:t>
            </a:r>
            <a:r>
              <a:rPr lang="en-US" smtClean="0"/>
              <a:t>of sever hypoglycemia</a:t>
            </a:r>
            <a:r>
              <a:rPr lang="en-US" dirty="0" smtClean="0"/>
              <a:t>, but also </a:t>
            </a:r>
            <a:r>
              <a:rPr lang="en-US" smtClean="0"/>
              <a:t>the patient-specific psycho-socioeconomic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59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Barriers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Insulin causes blindness, renal failure, amputations, heart</a:t>
            </a:r>
          </a:p>
          <a:p>
            <a:pPr>
              <a:buNone/>
            </a:pPr>
            <a:r>
              <a:rPr lang="en-US" dirty="0" smtClean="0"/>
              <a:t>      attacks, strokes, or early death</a:t>
            </a:r>
          </a:p>
          <a:p>
            <a:r>
              <a:rPr lang="en-US" dirty="0" smtClean="0"/>
              <a:t>Sense of personal failure</a:t>
            </a:r>
          </a:p>
          <a:p>
            <a:r>
              <a:rPr lang="en-US" dirty="0" smtClean="0"/>
              <a:t>Low self-confidence</a:t>
            </a:r>
          </a:p>
          <a:p>
            <a:r>
              <a:rPr lang="en-US" dirty="0" smtClean="0"/>
              <a:t>Low confidence in therapy</a:t>
            </a:r>
          </a:p>
          <a:p>
            <a:r>
              <a:rPr lang="en-US" dirty="0" smtClean="0"/>
              <a:t>Injection phobia</a:t>
            </a:r>
          </a:p>
          <a:p>
            <a:r>
              <a:rPr lang="en-US" dirty="0" smtClean="0"/>
              <a:t>Hypoglycemia concerns</a:t>
            </a:r>
          </a:p>
          <a:p>
            <a:r>
              <a:rPr lang="en-US" dirty="0" smtClean="0"/>
              <a:t>Feeling that diabetes is a serious cause of concern</a:t>
            </a:r>
          </a:p>
          <a:p>
            <a:r>
              <a:rPr lang="en-US" dirty="0" smtClean="0"/>
              <a:t>Negative impact on social life and job</a:t>
            </a:r>
          </a:p>
          <a:p>
            <a:r>
              <a:rPr lang="en-US" dirty="0" smtClean="0"/>
              <a:t>Inadequate health literacy,</a:t>
            </a:r>
          </a:p>
          <a:p>
            <a:r>
              <a:rPr lang="en-US" dirty="0" smtClean="0"/>
              <a:t>Health care provider inadequately explaining risks/benefits</a:t>
            </a:r>
          </a:p>
          <a:p>
            <a:r>
              <a:rPr lang="en-US" dirty="0" smtClean="0"/>
              <a:t>Limited insulin self-management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8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Case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2"/>
            <a:ext cx="8229600" cy="4983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50-year-old woman currently preparing for discharge from the hospital after an CVA.</a:t>
            </a:r>
          </a:p>
          <a:p>
            <a:r>
              <a:rPr lang="en-US" dirty="0" smtClean="0"/>
              <a:t> She has a 10-year history T2DM and HTN managed prior to admission with metformin 1000 mg and </a:t>
            </a:r>
            <a:r>
              <a:rPr lang="en-US" dirty="0" err="1" smtClean="0"/>
              <a:t>sitagliptin</a:t>
            </a:r>
            <a:r>
              <a:rPr lang="en-US" dirty="0" smtClean="0"/>
              <a:t> 50 mg BD, in addition to </a:t>
            </a:r>
            <a:r>
              <a:rPr lang="en-US" dirty="0" err="1" smtClean="0"/>
              <a:t>lisinopril</a:t>
            </a:r>
            <a:r>
              <a:rPr lang="en-US" dirty="0" smtClean="0"/>
              <a:t> 10 mg daily and aspirin 81 mg daily. </a:t>
            </a:r>
          </a:p>
          <a:p>
            <a:r>
              <a:rPr lang="en-US" dirty="0" smtClean="0"/>
              <a:t>She reports adherence with her medication regimen, which has not been changed in more than 1 year.</a:t>
            </a:r>
          </a:p>
          <a:p>
            <a:r>
              <a:rPr lang="en-US" dirty="0" smtClean="0"/>
              <a:t> HbA1c level is 9.5%.</a:t>
            </a:r>
          </a:p>
          <a:p>
            <a:r>
              <a:rPr lang="en-US" dirty="0" smtClean="0"/>
              <a:t> In the hospital, her T2D was treated with insulin </a:t>
            </a:r>
            <a:r>
              <a:rPr lang="en-US" dirty="0" err="1" smtClean="0"/>
              <a:t>glargine</a:t>
            </a:r>
            <a:r>
              <a:rPr lang="en-US" dirty="0" smtClean="0"/>
              <a:t> U100 and prandial insulin. </a:t>
            </a:r>
          </a:p>
          <a:p>
            <a:r>
              <a:rPr lang="en-US" dirty="0" smtClean="0"/>
              <a:t>Weight 80 kg, BMI, 28.4 kg/m², </a:t>
            </a:r>
            <a:r>
              <a:rPr lang="en-US" dirty="0" err="1" smtClean="0"/>
              <a:t>creatinine</a:t>
            </a:r>
            <a:r>
              <a:rPr lang="en-US" dirty="0" smtClean="0"/>
              <a:t> of 0.9 mg/</a:t>
            </a:r>
            <a:r>
              <a:rPr lang="en-US" dirty="0" err="1" smtClean="0"/>
              <a:t>dL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00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Case ,</a:t>
            </a:r>
            <a:r>
              <a:rPr lang="en-US" dirty="0" err="1" smtClean="0">
                <a:solidFill>
                  <a:srgbClr val="002060"/>
                </a:solidFill>
              </a:rPr>
              <a:t>Cont,d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What indicates is a candidate for the addition of basal insulin to manage her type 2 diabetes (T2D)?</a:t>
            </a:r>
          </a:p>
          <a:p>
            <a:r>
              <a:rPr lang="en-US" dirty="0" smtClean="0"/>
              <a:t>  1-Maximum dose of metformin</a:t>
            </a:r>
          </a:p>
          <a:p>
            <a:r>
              <a:rPr lang="en-US" dirty="0" smtClean="0"/>
              <a:t>  2-Severe symptoms</a:t>
            </a:r>
          </a:p>
          <a:p>
            <a:r>
              <a:rPr lang="en-US" dirty="0" smtClean="0"/>
              <a:t>  3-HbA1c level of more than 8%</a:t>
            </a:r>
          </a:p>
          <a:p>
            <a:r>
              <a:rPr lang="en-US" dirty="0" smtClean="0"/>
              <a:t>  4-New complications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Summary of HbA1c Goals by ADA and AACE/</a:t>
            </a:r>
            <a:r>
              <a:rPr lang="en-US" sz="3200" dirty="0" smtClean="0"/>
              <a:t>ACE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932613"/>
              </p:ext>
            </p:extLst>
          </p:nvPr>
        </p:nvGraphicFramePr>
        <p:xfrm>
          <a:off x="457200" y="1143000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590800"/>
                <a:gridCol w="1066800"/>
                <a:gridCol w="3200400"/>
              </a:tblGrid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Society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Stringent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Stringent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&lt;6.5%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Short duration of T2DM </a:t>
                      </a:r>
                    </a:p>
                    <a:p>
                      <a:r>
                        <a:rPr lang="en-US" dirty="0" smtClean="0"/>
                        <a:t>Long life expectancy, low Risk for hypoglycemia</a:t>
                      </a:r>
                    </a:p>
                    <a:p>
                      <a:r>
                        <a:rPr lang="en-US" dirty="0" smtClean="0"/>
                        <a:t>No significant CVD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&lt; 7%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8% </a:t>
                      </a:r>
                    </a:p>
                    <a:p>
                      <a:r>
                        <a:rPr lang="en-US" dirty="0" smtClean="0"/>
                        <a:t> Limited life expectancy, </a:t>
                      </a:r>
                    </a:p>
                    <a:p>
                      <a:r>
                        <a:rPr lang="en-US" dirty="0" smtClean="0"/>
                        <a:t>History of severe hypoglycemia Advanced micro/</a:t>
                      </a:r>
                      <a:r>
                        <a:rPr lang="en-US" dirty="0" err="1" smtClean="0"/>
                        <a:t>macrovascular</a:t>
                      </a:r>
                      <a:r>
                        <a:rPr lang="en-US" dirty="0" smtClean="0"/>
                        <a:t> complications</a:t>
                      </a:r>
                    </a:p>
                    <a:p>
                      <a:r>
                        <a:rPr lang="en-US" dirty="0" smtClean="0"/>
                        <a:t>Extensive comorbid conditions Long history of T2D and unable to attain lower goals despite education </a:t>
                      </a:r>
                    </a:p>
                    <a:p>
                      <a:r>
                        <a:rPr lang="en-US" dirty="0" smtClean="0"/>
                        <a:t>Monitoring, and effective use medications including insulin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AACE/ACE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≤ 6.5%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6.5%</a:t>
                      </a:r>
                    </a:p>
                    <a:p>
                      <a:r>
                        <a:rPr lang="en-US" dirty="0" smtClean="0"/>
                        <a:t>Risks for hypoglycemia and severe concurrent serious illness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6324600"/>
            <a:ext cx="5638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Diabetes Care. 2018 Jan;41(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Suppl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1):S152-S153</a:t>
            </a:r>
          </a:p>
        </p:txBody>
      </p:sp>
    </p:spTree>
    <p:extLst>
      <p:ext uri="{BB962C8B-B14F-4D97-AF65-F5344CB8AC3E}">
        <p14:creationId xmlns:p14="http://schemas.microsoft.com/office/powerpoint/2010/main" val="346690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Answer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2"/>
            <a:ext cx="8229600" cy="4906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Basal insulin becomes an option when: </a:t>
            </a:r>
          </a:p>
          <a:p>
            <a:r>
              <a:rPr lang="en-US" dirty="0" smtClean="0"/>
              <a:t>1-patients do not reach therapeutic HbA1c goals after 3 months of oral medications titrated to maximum doses.</a:t>
            </a:r>
          </a:p>
          <a:p>
            <a:r>
              <a:rPr lang="en-US" dirty="0" smtClean="0"/>
              <a:t> 2- If severe symptoms are present such as ketosis or weight loss. </a:t>
            </a:r>
          </a:p>
          <a:p>
            <a:r>
              <a:rPr lang="en-US" dirty="0" smtClean="0"/>
              <a:t>Although metformin and </a:t>
            </a:r>
            <a:r>
              <a:rPr lang="en-US" dirty="0" err="1" smtClean="0"/>
              <a:t>sitagliptin</a:t>
            </a:r>
            <a:r>
              <a:rPr lang="en-US" dirty="0" smtClean="0"/>
              <a:t> are at maximum doses, there are other oral medications she could use. </a:t>
            </a:r>
          </a:p>
          <a:p>
            <a:r>
              <a:rPr lang="en-US" dirty="0" smtClean="0"/>
              <a:t>However, in patients who are already taking maximum doses of 2 OHA and who have an HbA1c &gt;8%, the chance of reaching their goal HbA1c level is lower with adding another oral agent </a:t>
            </a:r>
            <a:r>
              <a:rPr lang="en-US" dirty="0" err="1" smtClean="0"/>
              <a:t>vs</a:t>
            </a:r>
            <a:r>
              <a:rPr lang="en-US" dirty="0" smtClean="0"/>
              <a:t> adding insulin.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172200"/>
            <a:ext cx="56943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27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Theme">
  <a:themeElements>
    <a:clrScheme name="5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5_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1743</Words>
  <Application>Microsoft Office PowerPoint</Application>
  <PresentationFormat>On-screen Show (4:3)</PresentationFormat>
  <Paragraphs>238</Paragraphs>
  <Slides>37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Office Theme</vt:lpstr>
      <vt:lpstr>5_Office Theme</vt:lpstr>
      <vt:lpstr>1_Office Theme</vt:lpstr>
      <vt:lpstr>2_Office Theme</vt:lpstr>
      <vt:lpstr>3_Office Theme</vt:lpstr>
      <vt:lpstr>Insulin Initiation</vt:lpstr>
      <vt:lpstr>Outlines</vt:lpstr>
      <vt:lpstr>PowerPoint Presentation</vt:lpstr>
      <vt:lpstr>“patient-centered” approach</vt:lpstr>
      <vt:lpstr>Barriers</vt:lpstr>
      <vt:lpstr>Case</vt:lpstr>
      <vt:lpstr>Case ,Cont,d</vt:lpstr>
      <vt:lpstr>Summary of HbA1c Goals by ADA and AACE/ACE</vt:lpstr>
      <vt:lpstr>Answer</vt:lpstr>
      <vt:lpstr>PowerPoint Presentation</vt:lpstr>
      <vt:lpstr>Notice!</vt:lpstr>
      <vt:lpstr>The Role of Basal Insulin</vt:lpstr>
      <vt:lpstr>Consider</vt:lpstr>
      <vt:lpstr>Balancing Good Glycemic Control with a Low Risk of Hypoglycemia…</vt:lpstr>
      <vt:lpstr>Patient Counseling Topics</vt:lpstr>
      <vt:lpstr>Barriers to initiating Insulin</vt:lpstr>
      <vt:lpstr>what would be an appropriate treatment plan for her to follow at home? </vt:lpstr>
      <vt:lpstr> Basal insulin</vt:lpstr>
      <vt:lpstr>PowerPoint Presentation</vt:lpstr>
      <vt:lpstr>PowerPoint Presentation</vt:lpstr>
      <vt:lpstr>PowerPoint Presentation</vt:lpstr>
      <vt:lpstr>PowerPoint Presentation</vt:lpstr>
      <vt:lpstr>How do you pick basal insulin ?</vt:lpstr>
      <vt:lpstr>Basal Insulin Therapy and Hypoglycemia</vt:lpstr>
      <vt:lpstr>How to begin Basal</vt:lpstr>
      <vt:lpstr>Titrations of Basal Insulin</vt:lpstr>
      <vt:lpstr>Titrations of Basal Insulin</vt:lpstr>
      <vt:lpstr>Cont’d</vt:lpstr>
      <vt:lpstr>PowerPoint Presentation</vt:lpstr>
      <vt:lpstr>PowerPoint Presentation</vt:lpstr>
      <vt:lpstr>Basal Insulin and Oral Antidiabetic Agents</vt:lpstr>
      <vt:lpstr>Cont’d</vt:lpstr>
      <vt:lpstr>Cont’d</vt:lpstr>
      <vt:lpstr>Adding rapid acting Vs GLP1 agonists</vt:lpstr>
      <vt:lpstr>Recommendations 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102</cp:revision>
  <dcterms:created xsi:type="dcterms:W3CDTF">2018-01-15T04:08:40Z</dcterms:created>
  <dcterms:modified xsi:type="dcterms:W3CDTF">2018-01-17T09:16:57Z</dcterms:modified>
</cp:coreProperties>
</file>