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Roboto"/>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3" roundtripDataSignature="AMtx7min1EHVpTQ1wR6lw0DES3Fcsoc/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CF2C8E-656B-41E6-882B-943307D7E74C}">
  <a:tblStyle styleId="{21CF2C8E-656B-41E6-882B-943307D7E74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62455b93f086da9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62455b93f086da9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6c648758ba549d6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c648758ba549d6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6c648758ba549d6b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6c648758ba549d6b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62455b93f086da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62455b93f086da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62455b93f086da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62455b93f086da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 name="Shape 9"/>
        <p:cNvGrpSpPr/>
        <p:nvPr/>
      </p:nvGrpSpPr>
      <p:grpSpPr>
        <a:xfrm>
          <a:off x="0" y="0"/>
          <a:ext cx="0" cy="0"/>
          <a:chOff x="0" y="0"/>
          <a:chExt cx="0" cy="0"/>
        </a:xfrm>
      </p:grpSpPr>
      <p:grpSp>
        <p:nvGrpSpPr>
          <p:cNvPr id="10" name="Google Shape;10;p49"/>
          <p:cNvGrpSpPr/>
          <p:nvPr/>
        </p:nvGrpSpPr>
        <p:grpSpPr>
          <a:xfrm>
            <a:off x="6098378" y="5"/>
            <a:ext cx="3045625" cy="2030570"/>
            <a:chOff x="6098378" y="5"/>
            <a:chExt cx="3045625" cy="2030570"/>
          </a:xfrm>
        </p:grpSpPr>
        <p:sp>
          <p:nvSpPr>
            <p:cNvPr id="11" name="Google Shape;11;p4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49"/>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4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69" name="Shape 69"/>
        <p:cNvGrpSpPr/>
        <p:nvPr/>
      </p:nvGrpSpPr>
      <p:grpSpPr>
        <a:xfrm>
          <a:off x="0" y="0"/>
          <a:ext cx="0" cy="0"/>
          <a:chOff x="0" y="0"/>
          <a:chExt cx="0" cy="0"/>
        </a:xfrm>
      </p:grpSpPr>
      <p:grpSp>
        <p:nvGrpSpPr>
          <p:cNvPr id="70" name="Google Shape;70;p58"/>
          <p:cNvGrpSpPr/>
          <p:nvPr/>
        </p:nvGrpSpPr>
        <p:grpSpPr>
          <a:xfrm>
            <a:off x="6098378" y="5"/>
            <a:ext cx="3045625" cy="2030570"/>
            <a:chOff x="6098378" y="5"/>
            <a:chExt cx="3045625" cy="2030570"/>
          </a:xfrm>
        </p:grpSpPr>
        <p:sp>
          <p:nvSpPr>
            <p:cNvPr id="71" name="Google Shape;71;p5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5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7" name="Google Shape;77;p5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59"/>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0" name="Google Shape;80;p5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8" name="Shape 18"/>
        <p:cNvGrpSpPr/>
        <p:nvPr/>
      </p:nvGrpSpPr>
      <p:grpSpPr>
        <a:xfrm>
          <a:off x="0" y="0"/>
          <a:ext cx="0" cy="0"/>
          <a:chOff x="0" y="0"/>
          <a:chExt cx="0" cy="0"/>
        </a:xfrm>
      </p:grpSpPr>
      <p:grpSp>
        <p:nvGrpSpPr>
          <p:cNvPr id="19" name="Google Shape;19;p50"/>
          <p:cNvGrpSpPr/>
          <p:nvPr/>
        </p:nvGrpSpPr>
        <p:grpSpPr>
          <a:xfrm>
            <a:off x="6098378" y="5"/>
            <a:ext cx="3045625" cy="2030570"/>
            <a:chOff x="6098378" y="5"/>
            <a:chExt cx="3045625" cy="2030570"/>
          </a:xfrm>
        </p:grpSpPr>
        <p:sp>
          <p:nvSpPr>
            <p:cNvPr id="20" name="Google Shape;20;p5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5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5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5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50"/>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26" name="Google Shape;26;p50"/>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27" name="Google Shape;27;p5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51"/>
          <p:cNvGrpSpPr/>
          <p:nvPr/>
        </p:nvGrpSpPr>
        <p:grpSpPr>
          <a:xfrm>
            <a:off x="0" y="3903669"/>
            <a:ext cx="9144000" cy="1239925"/>
            <a:chOff x="0" y="3903669"/>
            <a:chExt cx="9144000" cy="1239925"/>
          </a:xfrm>
        </p:grpSpPr>
        <p:sp>
          <p:nvSpPr>
            <p:cNvPr id="30" name="Google Shape;30;p51"/>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1"/>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1"/>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1"/>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5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5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5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5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5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5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54"/>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 name="Google Shape;45;p5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54"/>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54"/>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5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9" name="Google Shape;49;p5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5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p55"/>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3" name="Google Shape;53;p5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grpSp>
        <p:nvGrpSpPr>
          <p:cNvPr id="55" name="Google Shape;55;p56"/>
          <p:cNvGrpSpPr/>
          <p:nvPr/>
        </p:nvGrpSpPr>
        <p:grpSpPr>
          <a:xfrm>
            <a:off x="6098378" y="5"/>
            <a:ext cx="3045625" cy="2030570"/>
            <a:chOff x="6098378" y="5"/>
            <a:chExt cx="3045625" cy="2030570"/>
          </a:xfrm>
        </p:grpSpPr>
        <p:sp>
          <p:nvSpPr>
            <p:cNvPr id="56" name="Google Shape;56;p5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p56"/>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62" name="Google Shape;62;p56"/>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1600"/>
              </a:spcBef>
              <a:spcAft>
                <a:spcPts val="0"/>
              </a:spcAft>
              <a:buClr>
                <a:schemeClr val="lt1"/>
              </a:buClr>
              <a:buSzPts val="1400"/>
              <a:buChar char="○"/>
              <a:defRPr>
                <a:solidFill>
                  <a:schemeClr val="lt1"/>
                </a:solidFill>
              </a:defRPr>
            </a:lvl2pPr>
            <a:lvl3pPr indent="-317500" lvl="2" marL="1371600" algn="ctr">
              <a:lnSpc>
                <a:spcPct val="115000"/>
              </a:lnSpc>
              <a:spcBef>
                <a:spcPts val="1600"/>
              </a:spcBef>
              <a:spcAft>
                <a:spcPts val="0"/>
              </a:spcAft>
              <a:buClr>
                <a:schemeClr val="lt1"/>
              </a:buClr>
              <a:buSzPts val="1400"/>
              <a:buChar char="■"/>
              <a:defRPr>
                <a:solidFill>
                  <a:schemeClr val="lt1"/>
                </a:solidFill>
              </a:defRPr>
            </a:lvl3pPr>
            <a:lvl4pPr indent="-317500" lvl="3" marL="1828800" algn="ctr">
              <a:lnSpc>
                <a:spcPct val="115000"/>
              </a:lnSpc>
              <a:spcBef>
                <a:spcPts val="1600"/>
              </a:spcBef>
              <a:spcAft>
                <a:spcPts val="0"/>
              </a:spcAft>
              <a:buClr>
                <a:schemeClr val="lt1"/>
              </a:buClr>
              <a:buSzPts val="1400"/>
              <a:buChar char="●"/>
              <a:defRPr>
                <a:solidFill>
                  <a:schemeClr val="lt1"/>
                </a:solidFill>
              </a:defRPr>
            </a:lvl4pPr>
            <a:lvl5pPr indent="-317500" lvl="4" marL="2286000" algn="ctr">
              <a:lnSpc>
                <a:spcPct val="115000"/>
              </a:lnSpc>
              <a:spcBef>
                <a:spcPts val="1600"/>
              </a:spcBef>
              <a:spcAft>
                <a:spcPts val="0"/>
              </a:spcAft>
              <a:buClr>
                <a:schemeClr val="lt1"/>
              </a:buClr>
              <a:buSzPts val="1400"/>
              <a:buChar char="○"/>
              <a:defRPr>
                <a:solidFill>
                  <a:schemeClr val="lt1"/>
                </a:solidFill>
              </a:defRPr>
            </a:lvl5pPr>
            <a:lvl6pPr indent="-317500" lvl="5" marL="2743200" algn="ctr">
              <a:lnSpc>
                <a:spcPct val="115000"/>
              </a:lnSpc>
              <a:spcBef>
                <a:spcPts val="1600"/>
              </a:spcBef>
              <a:spcAft>
                <a:spcPts val="0"/>
              </a:spcAft>
              <a:buClr>
                <a:schemeClr val="lt1"/>
              </a:buClr>
              <a:buSzPts val="1400"/>
              <a:buChar char="■"/>
              <a:defRPr>
                <a:solidFill>
                  <a:schemeClr val="lt1"/>
                </a:solidFill>
              </a:defRPr>
            </a:lvl6pPr>
            <a:lvl7pPr indent="-317500" lvl="6" marL="3200400" algn="ctr">
              <a:lnSpc>
                <a:spcPct val="115000"/>
              </a:lnSpc>
              <a:spcBef>
                <a:spcPts val="1600"/>
              </a:spcBef>
              <a:spcAft>
                <a:spcPts val="0"/>
              </a:spcAft>
              <a:buClr>
                <a:schemeClr val="lt1"/>
              </a:buClr>
              <a:buSzPts val="1400"/>
              <a:buChar char="●"/>
              <a:defRPr>
                <a:solidFill>
                  <a:schemeClr val="lt1"/>
                </a:solidFill>
              </a:defRPr>
            </a:lvl7pPr>
            <a:lvl8pPr indent="-317500" lvl="7" marL="3657600" algn="ctr">
              <a:lnSpc>
                <a:spcPct val="115000"/>
              </a:lnSpc>
              <a:spcBef>
                <a:spcPts val="1600"/>
              </a:spcBef>
              <a:spcAft>
                <a:spcPts val="0"/>
              </a:spcAft>
              <a:buClr>
                <a:schemeClr val="lt1"/>
              </a:buClr>
              <a:buSzPts val="1400"/>
              <a:buChar char="○"/>
              <a:defRPr>
                <a:solidFill>
                  <a:schemeClr val="lt1"/>
                </a:solidFill>
              </a:defRPr>
            </a:lvl8pPr>
            <a:lvl9pPr indent="-317500" lvl="8" marL="41148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63" name="Google Shape;63;p5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5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6" name="Google Shape;66;p57"/>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7" name="Google Shape;67;p57"/>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8" name="Google Shape;68;p5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4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4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4.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title"/>
          </p:nvPr>
        </p:nvSpPr>
        <p:spPr>
          <a:xfrm>
            <a:off x="1187794" y="1831110"/>
            <a:ext cx="8222100" cy="838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in the name of God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P/E</a:t>
            </a:r>
            <a:endParaRPr/>
          </a:p>
        </p:txBody>
      </p:sp>
      <p:sp>
        <p:nvSpPr>
          <p:cNvPr id="178" name="Google Shape;178;p10"/>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genitalia :p5 G 5 without abnormality and hyperpigmantation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skin :hyperpigmanted skin</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skeletal force :5/5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Whats the diagnosis? </a:t>
            </a:r>
            <a:endParaRPr/>
          </a:p>
        </p:txBody>
      </p:sp>
      <p:sp>
        <p:nvSpPr>
          <p:cNvPr id="184" name="Google Shape;184;p11"/>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p:txBody>
      </p:sp>
      <p:sp>
        <p:nvSpPr>
          <p:cNvPr id="185" name="Google Shape;185;p1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7200"/>
              <a:t>????????</a:t>
            </a:r>
            <a:endParaRPr sz="7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Whats the diagnosis? </a:t>
            </a:r>
            <a:endParaRPr/>
          </a:p>
        </p:txBody>
      </p:sp>
      <p:sp>
        <p:nvSpPr>
          <p:cNvPr id="191" name="Google Shape;191;p12"/>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p:txBody>
      </p:sp>
      <p:sp>
        <p:nvSpPr>
          <p:cNvPr id="192" name="Google Shape;192;p1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rPr lang="en" sz="3000"/>
              <a:t>11 hydroxylase deficiency</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PLAN:</a:t>
            </a:r>
            <a:endParaRPr/>
          </a:p>
        </p:txBody>
      </p:sp>
      <p:pic>
        <p:nvPicPr>
          <p:cNvPr id="198" name="Google Shape;198;p13"/>
          <p:cNvPicPr preferRelativeResize="0"/>
          <p:nvPr/>
        </p:nvPicPr>
        <p:blipFill rotWithShape="1">
          <a:blip r:embed="rId3">
            <a:alphaModFix/>
          </a:blip>
          <a:srcRect b="0" l="0" r="0" t="0"/>
          <a:stretch/>
        </p:blipFill>
        <p:spPr>
          <a:xfrm>
            <a:off x="2710764" y="0"/>
            <a:ext cx="3722470" cy="51434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t>What went wrong?(From diagnosis to treatment?)</a:t>
            </a:r>
            <a:endParaRPr/>
          </a:p>
        </p:txBody>
      </p:sp>
      <p:sp>
        <p:nvSpPr>
          <p:cNvPr id="204" name="Google Shape;204;p14"/>
          <p:cNvSpPr txBox="1"/>
          <p:nvPr/>
        </p:nvSpPr>
        <p:spPr>
          <a:xfrm>
            <a:off x="3720725" y="2145025"/>
            <a:ext cx="4512600" cy="166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1" i="0" lang="en" sz="9600" u="none" cap="none" strike="noStrike">
                <a:solidFill>
                  <a:srgbClr val="073763"/>
                </a:solidFill>
                <a:latin typeface="Roboto"/>
                <a:ea typeface="Roboto"/>
                <a:cs typeface="Roboto"/>
                <a:sym typeface="Roboto"/>
              </a:rPr>
              <a:t>?</a:t>
            </a:r>
            <a:endParaRPr b="1" i="0" sz="9600" u="none" cap="none" strike="noStrike">
              <a:solidFill>
                <a:srgbClr val="07376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200"/>
              <a:buNone/>
            </a:pPr>
            <a:r>
              <a:rPr lang="en"/>
              <a:t>FLOW   UP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What went wrong?</a:t>
            </a:r>
            <a:endParaRPr/>
          </a:p>
        </p:txBody>
      </p:sp>
      <p:sp>
        <p:nvSpPr>
          <p:cNvPr id="215" name="Google Shape;215;p16"/>
          <p:cNvSpPr txBox="1"/>
          <p:nvPr>
            <p:ph idx="1" type="body"/>
          </p:nvPr>
        </p:nvSpPr>
        <p:spPr>
          <a:xfrm>
            <a:off x="976401" y="1556599"/>
            <a:ext cx="2808000" cy="310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200"/>
              <a:buNone/>
            </a:pPr>
            <a:r>
              <a:rPr b="1" lang="en" sz="9600">
                <a:solidFill>
                  <a:schemeClr val="accent2"/>
                </a:solidFill>
              </a:rPr>
              <a:t>?</a:t>
            </a:r>
            <a:endParaRPr b="1" sz="9600">
              <a:solidFill>
                <a:schemeClr val="accent2"/>
              </a:solidFill>
            </a:endParaRPr>
          </a:p>
        </p:txBody>
      </p:sp>
      <p:pic>
        <p:nvPicPr>
          <p:cNvPr id="216" name="Google Shape;216;p16"/>
          <p:cNvPicPr preferRelativeResize="0"/>
          <p:nvPr/>
        </p:nvPicPr>
        <p:blipFill rotWithShape="1">
          <a:blip r:embed="rId3">
            <a:alphaModFix/>
          </a:blip>
          <a:srcRect b="0" l="0" r="0" t="0"/>
          <a:stretch/>
        </p:blipFill>
        <p:spPr>
          <a:xfrm>
            <a:off x="3416025" y="152400"/>
            <a:ext cx="5453874"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92850" y="555600"/>
            <a:ext cx="3027000" cy="349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What went wrong?</a:t>
            </a:r>
            <a:endParaRPr/>
          </a:p>
        </p:txBody>
      </p:sp>
      <p:sp>
        <p:nvSpPr>
          <p:cNvPr id="222" name="Google Shape;222;p17"/>
          <p:cNvSpPr txBox="1"/>
          <p:nvPr>
            <p:ph idx="1" type="body"/>
          </p:nvPr>
        </p:nvSpPr>
        <p:spPr>
          <a:xfrm>
            <a:off x="940450" y="1465800"/>
            <a:ext cx="2179200" cy="310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200"/>
              <a:buNone/>
            </a:pPr>
            <a:r>
              <a:rPr b="1" lang="en" sz="9600">
                <a:solidFill>
                  <a:schemeClr val="dk1"/>
                </a:solidFill>
              </a:rPr>
              <a:t>?</a:t>
            </a:r>
            <a:endParaRPr b="1" sz="9600">
              <a:solidFill>
                <a:schemeClr val="dk1"/>
              </a:solidFill>
            </a:endParaRPr>
          </a:p>
        </p:txBody>
      </p:sp>
      <p:pic>
        <p:nvPicPr>
          <p:cNvPr id="223" name="Google Shape;223;p17"/>
          <p:cNvPicPr preferRelativeResize="0"/>
          <p:nvPr/>
        </p:nvPicPr>
        <p:blipFill rotWithShape="1">
          <a:blip r:embed="rId3">
            <a:alphaModFix/>
          </a:blip>
          <a:srcRect b="0" l="0" r="0" t="0"/>
          <a:stretch/>
        </p:blipFill>
        <p:spPr>
          <a:xfrm>
            <a:off x="3272100" y="152400"/>
            <a:ext cx="5719498" cy="48196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t>What went wrong?and 91  In the same way</a:t>
            </a:r>
            <a:endParaRPr/>
          </a:p>
        </p:txBody>
      </p:sp>
      <p:pic>
        <p:nvPicPr>
          <p:cNvPr id="229" name="Google Shape;229;p18"/>
          <p:cNvPicPr preferRelativeResize="0"/>
          <p:nvPr/>
        </p:nvPicPr>
        <p:blipFill rotWithShape="1">
          <a:blip r:embed="rId3">
            <a:alphaModFix/>
          </a:blip>
          <a:srcRect b="0" l="0" r="0" t="0"/>
          <a:stretch/>
        </p:blipFill>
        <p:spPr>
          <a:xfrm>
            <a:off x="152400" y="1170200"/>
            <a:ext cx="3792883" cy="3820900"/>
          </a:xfrm>
          <a:prstGeom prst="rect">
            <a:avLst/>
          </a:prstGeom>
          <a:noFill/>
          <a:ln>
            <a:noFill/>
          </a:ln>
        </p:spPr>
      </p:pic>
      <p:pic>
        <p:nvPicPr>
          <p:cNvPr id="230" name="Google Shape;230;p18"/>
          <p:cNvPicPr preferRelativeResize="0"/>
          <p:nvPr/>
        </p:nvPicPr>
        <p:blipFill rotWithShape="1">
          <a:blip r:embed="rId4">
            <a:alphaModFix/>
          </a:blip>
          <a:srcRect b="0" l="0" r="0" t="0"/>
          <a:stretch/>
        </p:blipFill>
        <p:spPr>
          <a:xfrm>
            <a:off x="4075425" y="1235178"/>
            <a:ext cx="4893902" cy="36363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type="ctrTitle"/>
          </p:nvPr>
        </p:nvSpPr>
        <p:spPr>
          <a:xfrm>
            <a:off x="712125" y="3518136"/>
            <a:ext cx="8222100" cy="838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Likewise, hydrocortisone and deferlin will continue until 1397 based on 17oHprogestron and ACTH</a:t>
            </a:r>
            <a:endParaRPr/>
          </a:p>
        </p:txBody>
      </p:sp>
      <p:sp>
        <p:nvSpPr>
          <p:cNvPr id="236" name="Google Shape;236;p19"/>
          <p:cNvSpPr txBox="1"/>
          <p:nvPr>
            <p:ph idx="1" type="subTitle"/>
          </p:nvPr>
        </p:nvSpPr>
        <p:spPr>
          <a:xfrm>
            <a:off x="592660" y="4558466"/>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ctrTitle"/>
          </p:nvPr>
        </p:nvSpPr>
        <p:spPr>
          <a:xfrm>
            <a:off x="1929600" y="1775225"/>
            <a:ext cx="6890400" cy="838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a:t>Case     Study</a:t>
            </a:r>
            <a:endParaRPr/>
          </a:p>
        </p:txBody>
      </p:sp>
      <p:sp>
        <p:nvSpPr>
          <p:cNvPr id="91" name="Google Shape;91;p2"/>
          <p:cNvSpPr txBox="1"/>
          <p:nvPr>
            <p:ph idx="1" type="subTitle"/>
          </p:nvPr>
        </p:nvSpPr>
        <p:spPr>
          <a:xfrm>
            <a:off x="1846561" y="325427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
              <a:t>prepared  by dr fatemeh  kokabeh</a:t>
            </a:r>
            <a:endParaRPr/>
          </a:p>
        </p:txBody>
      </p:sp>
      <p:sp>
        <p:nvSpPr>
          <p:cNvPr id="92" name="Google Shape;92;p2"/>
          <p:cNvSpPr txBox="1"/>
          <p:nvPr/>
        </p:nvSpPr>
        <p:spPr>
          <a:xfrm>
            <a:off x="3340715" y="4327417"/>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Roboto"/>
                <a:ea typeface="Roboto"/>
                <a:cs typeface="Roboto"/>
                <a:sym typeface="Roboto"/>
              </a:rPr>
              <a:t>19/2/1400</a:t>
            </a:r>
            <a:endParaRPr b="1" i="0" sz="1400" u="none" cap="none" strike="noStrike">
              <a:solidFill>
                <a:srgbClr val="FFFFFF"/>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97:Deferlin was discontinued</a:t>
            </a:r>
            <a:endParaRPr/>
          </a:p>
        </p:txBody>
      </p:sp>
      <p:pic>
        <p:nvPicPr>
          <p:cNvPr id="242" name="Google Shape;242;p20"/>
          <p:cNvPicPr preferRelativeResize="0"/>
          <p:nvPr/>
        </p:nvPicPr>
        <p:blipFill rotWithShape="1">
          <a:blip r:embed="rId3">
            <a:alphaModFix/>
          </a:blip>
          <a:srcRect b="0" l="0" r="0" t="0"/>
          <a:stretch/>
        </p:blipFill>
        <p:spPr>
          <a:xfrm>
            <a:off x="152400" y="1170200"/>
            <a:ext cx="7570450" cy="38209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99</a:t>
            </a:r>
            <a:endParaRPr/>
          </a:p>
        </p:txBody>
      </p:sp>
      <p:pic>
        <p:nvPicPr>
          <p:cNvPr id="248" name="Google Shape;248;p21"/>
          <p:cNvPicPr preferRelativeResize="0"/>
          <p:nvPr/>
        </p:nvPicPr>
        <p:blipFill rotWithShape="1">
          <a:blip r:embed="rId3">
            <a:alphaModFix/>
          </a:blip>
          <a:srcRect b="0" l="0" r="0" t="0"/>
          <a:stretch/>
        </p:blipFill>
        <p:spPr>
          <a:xfrm>
            <a:off x="152400" y="1017800"/>
            <a:ext cx="3556799" cy="3973300"/>
          </a:xfrm>
          <a:prstGeom prst="rect">
            <a:avLst/>
          </a:prstGeom>
          <a:noFill/>
          <a:ln>
            <a:noFill/>
          </a:ln>
        </p:spPr>
      </p:pic>
      <p:sp>
        <p:nvSpPr>
          <p:cNvPr id="249" name="Google Shape;249;p21"/>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50" name="Google Shape;250;p21"/>
          <p:cNvPicPr preferRelativeResize="0"/>
          <p:nvPr/>
        </p:nvPicPr>
        <p:blipFill rotWithShape="1">
          <a:blip r:embed="rId4">
            <a:alphaModFix/>
          </a:blip>
          <a:srcRect b="0" l="0" r="0" t="0"/>
          <a:stretch/>
        </p:blipFill>
        <p:spPr>
          <a:xfrm>
            <a:off x="3861600" y="884050"/>
            <a:ext cx="4397875" cy="41070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1400:</a:t>
            </a:r>
            <a:endParaRPr/>
          </a:p>
        </p:txBody>
      </p:sp>
      <p:pic>
        <p:nvPicPr>
          <p:cNvPr id="256" name="Google Shape;256;p22"/>
          <p:cNvPicPr preferRelativeResize="0"/>
          <p:nvPr/>
        </p:nvPicPr>
        <p:blipFill rotWithShape="1">
          <a:blip r:embed="rId3">
            <a:alphaModFix/>
          </a:blip>
          <a:srcRect b="0" l="0" r="0" t="0"/>
          <a:stretch/>
        </p:blipFill>
        <p:spPr>
          <a:xfrm>
            <a:off x="152400" y="1170200"/>
            <a:ext cx="4218961" cy="3820899"/>
          </a:xfrm>
          <a:prstGeom prst="rect">
            <a:avLst/>
          </a:prstGeom>
          <a:noFill/>
          <a:ln>
            <a:noFill/>
          </a:ln>
        </p:spPr>
      </p:pic>
      <p:pic>
        <p:nvPicPr>
          <p:cNvPr id="257" name="Google Shape;257;p22"/>
          <p:cNvPicPr preferRelativeResize="0"/>
          <p:nvPr/>
        </p:nvPicPr>
        <p:blipFill rotWithShape="1">
          <a:blip r:embed="rId4">
            <a:alphaModFix/>
          </a:blip>
          <a:srcRect b="0" l="0" r="0" t="0"/>
          <a:stretch/>
        </p:blipFill>
        <p:spPr>
          <a:xfrm>
            <a:off x="4523761" y="1170200"/>
            <a:ext cx="2882921" cy="3820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txBox="1"/>
          <p:nvPr>
            <p:ph type="title"/>
          </p:nvPr>
        </p:nvSpPr>
        <p:spPr>
          <a:xfrm>
            <a:off x="1772857" y="968860"/>
            <a:ext cx="8520600" cy="2030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1600"/>
              </a:spcAft>
              <a:buSzPts val="12000"/>
              <a:buNone/>
            </a:pPr>
            <a:r>
              <a:rPr lang="en" sz="3000"/>
              <a:t>11 hydroxylase deficiency</a:t>
            </a:r>
            <a:endParaRPr/>
          </a:p>
        </p:txBody>
      </p:sp>
      <p:sp>
        <p:nvSpPr>
          <p:cNvPr id="263" name="Google Shape;263;p23"/>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24"/>
          <p:cNvPicPr preferRelativeResize="0"/>
          <p:nvPr/>
        </p:nvPicPr>
        <p:blipFill rotWithShape="1">
          <a:blip r:embed="rId3">
            <a:alphaModFix/>
          </a:blip>
          <a:srcRect b="0" l="0" r="0" t="0"/>
          <a:stretch/>
        </p:blipFill>
        <p:spPr>
          <a:xfrm>
            <a:off x="152400" y="152400"/>
            <a:ext cx="4059151" cy="4838700"/>
          </a:xfrm>
          <a:prstGeom prst="rect">
            <a:avLst/>
          </a:prstGeom>
          <a:noFill/>
          <a:ln>
            <a:noFill/>
          </a:ln>
        </p:spPr>
      </p:pic>
      <p:pic>
        <p:nvPicPr>
          <p:cNvPr id="269" name="Google Shape;269;p24"/>
          <p:cNvPicPr preferRelativeResize="0"/>
          <p:nvPr/>
        </p:nvPicPr>
        <p:blipFill rotWithShape="1">
          <a:blip r:embed="rId4">
            <a:alphaModFix/>
          </a:blip>
          <a:srcRect b="-34883" l="2609" r="-2609" t="-30131"/>
          <a:stretch/>
        </p:blipFill>
        <p:spPr>
          <a:xfrm>
            <a:off x="4363950" y="152400"/>
            <a:ext cx="4627649" cy="4445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275" name="Google Shape;275;p25"/>
          <p:cNvPicPr preferRelativeResize="0"/>
          <p:nvPr/>
        </p:nvPicPr>
        <p:blipFill rotWithShape="1">
          <a:blip r:embed="rId3">
            <a:alphaModFix/>
          </a:blip>
          <a:srcRect b="0" l="0" r="0" t="0"/>
          <a:stretch/>
        </p:blipFill>
        <p:spPr>
          <a:xfrm>
            <a:off x="152400" y="133000"/>
            <a:ext cx="6987501" cy="2438750"/>
          </a:xfrm>
          <a:prstGeom prst="rect">
            <a:avLst/>
          </a:prstGeom>
          <a:noFill/>
          <a:ln>
            <a:noFill/>
          </a:ln>
        </p:spPr>
      </p:pic>
      <p:sp>
        <p:nvSpPr>
          <p:cNvPr id="276" name="Google Shape;276;p25"/>
          <p:cNvSpPr/>
          <p:nvPr/>
        </p:nvSpPr>
        <p:spPr>
          <a:xfrm flipH="1">
            <a:off x="7302926" y="1903775"/>
            <a:ext cx="711300" cy="1335900"/>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Arial"/>
              <a:ea typeface="Arial"/>
              <a:cs typeface="Arial"/>
              <a:sym typeface="Arial"/>
            </a:endParaRPr>
          </a:p>
        </p:txBody>
      </p:sp>
      <p:sp>
        <p:nvSpPr>
          <p:cNvPr id="277" name="Google Shape;277;p2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8" name="Google Shape;278;p25"/>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9" name="Google Shape;279;p25"/>
          <p:cNvSpPr txBox="1"/>
          <p:nvPr/>
        </p:nvSpPr>
        <p:spPr>
          <a:xfrm>
            <a:off x="422176" y="3059891"/>
            <a:ext cx="7315200" cy="39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FF"/>
              </a:buClr>
              <a:buSzPts val="1400"/>
              <a:buFont typeface="Roboto"/>
              <a:buChar char="●"/>
            </a:pPr>
            <a:r>
              <a:rPr b="0" i="0" lang="en" sz="1400" u="none" cap="none" strike="noStrike">
                <a:solidFill>
                  <a:srgbClr val="0000FF"/>
                </a:solidFill>
                <a:latin typeface="Roboto"/>
                <a:ea typeface="Roboto"/>
                <a:cs typeface="Roboto"/>
                <a:sym typeface="Roboto"/>
              </a:rPr>
              <a:t>increase  11 DOC</a:t>
            </a:r>
            <a:endParaRPr b="0" i="0" sz="1400" u="none" cap="none" strike="noStrike">
              <a:solidFill>
                <a:srgbClr val="0000FF"/>
              </a:solidFill>
              <a:latin typeface="Roboto"/>
              <a:ea typeface="Roboto"/>
              <a:cs typeface="Roboto"/>
              <a:sym typeface="Roboto"/>
            </a:endParaRPr>
          </a:p>
        </p:txBody>
      </p:sp>
      <p:sp>
        <p:nvSpPr>
          <p:cNvPr id="280" name="Google Shape;280;p25"/>
          <p:cNvSpPr/>
          <p:nvPr/>
        </p:nvSpPr>
        <p:spPr>
          <a:xfrm>
            <a:off x="2522335" y="3059900"/>
            <a:ext cx="495300" cy="396300"/>
          </a:xfrm>
          <a:prstGeom prst="rightArrow">
            <a:avLst>
              <a:gd fmla="val 689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5"/>
          <p:cNvSpPr txBox="1"/>
          <p:nvPr/>
        </p:nvSpPr>
        <p:spPr>
          <a:xfrm>
            <a:off x="3187000" y="2954000"/>
            <a:ext cx="5046300" cy="60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Roboto"/>
                <a:ea typeface="Roboto"/>
                <a:cs typeface="Roboto"/>
                <a:sym typeface="Roboto"/>
              </a:rPr>
              <a:t>HTN and hypokalaemia </a:t>
            </a:r>
            <a:endParaRPr b="0" i="0" sz="1400" u="none" cap="none" strike="noStrike">
              <a:solidFill>
                <a:srgbClr val="0000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Roboto"/>
                <a:ea typeface="Roboto"/>
                <a:cs typeface="Roboto"/>
                <a:sym typeface="Roboto"/>
              </a:rPr>
              <a:t>decreased  renin and PRA and Ald </a:t>
            </a:r>
            <a:endParaRPr b="0" i="0" sz="1400" u="none" cap="none" strike="noStrike">
              <a:solidFill>
                <a:srgbClr val="0000FF"/>
              </a:solidFill>
              <a:latin typeface="Roboto"/>
              <a:ea typeface="Roboto"/>
              <a:cs typeface="Roboto"/>
              <a:sym typeface="Roboto"/>
            </a:endParaRPr>
          </a:p>
        </p:txBody>
      </p:sp>
      <p:sp>
        <p:nvSpPr>
          <p:cNvPr id="282" name="Google Shape;282;p25"/>
          <p:cNvSpPr txBox="1"/>
          <p:nvPr/>
        </p:nvSpPr>
        <p:spPr>
          <a:xfrm>
            <a:off x="422186" y="3562105"/>
            <a:ext cx="7315200" cy="396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FF"/>
              </a:buClr>
              <a:buSzPts val="1400"/>
              <a:buFont typeface="Roboto"/>
              <a:buChar char="●"/>
            </a:pPr>
            <a:r>
              <a:rPr b="0" i="0" lang="en" sz="1400" u="none" cap="none" strike="noStrike">
                <a:solidFill>
                  <a:srgbClr val="0000FF"/>
                </a:solidFill>
                <a:latin typeface="Roboto"/>
                <a:ea typeface="Roboto"/>
                <a:cs typeface="Roboto"/>
                <a:sym typeface="Roboto"/>
              </a:rPr>
              <a:t>increase  11 deoxycorticostron </a:t>
            </a:r>
            <a:endParaRPr b="0" i="0" sz="1400" u="none" cap="none" strike="noStrike">
              <a:solidFill>
                <a:srgbClr val="0000FF"/>
              </a:solidFill>
              <a:latin typeface="Roboto"/>
              <a:ea typeface="Roboto"/>
              <a:cs typeface="Roboto"/>
              <a:sym typeface="Roboto"/>
            </a:endParaRPr>
          </a:p>
        </p:txBody>
      </p:sp>
      <p:sp>
        <p:nvSpPr>
          <p:cNvPr id="283" name="Google Shape;283;p25"/>
          <p:cNvSpPr/>
          <p:nvPr/>
        </p:nvSpPr>
        <p:spPr>
          <a:xfrm>
            <a:off x="3467851" y="3562100"/>
            <a:ext cx="495300" cy="396300"/>
          </a:xfrm>
          <a:prstGeom prst="rightArrow">
            <a:avLst>
              <a:gd fmla="val 0" name="adj1"/>
              <a:gd fmla="val 5438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5"/>
          <p:cNvSpPr txBox="1"/>
          <p:nvPr/>
        </p:nvSpPr>
        <p:spPr>
          <a:xfrm>
            <a:off x="4000986" y="3562105"/>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Roboto"/>
                <a:ea typeface="Roboto"/>
                <a:cs typeface="Roboto"/>
                <a:sym typeface="Roboto"/>
              </a:rPr>
              <a:t>Prevent adrenal crisis under normal circumstances</a:t>
            </a:r>
            <a:endParaRPr b="0" i="0" sz="1400" u="none" cap="none" strike="noStrike">
              <a:solidFill>
                <a:srgbClr val="0000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6"/>
          <p:cNvPicPr preferRelativeResize="0"/>
          <p:nvPr/>
        </p:nvPicPr>
        <p:blipFill rotWithShape="1">
          <a:blip r:embed="rId3">
            <a:alphaModFix/>
          </a:blip>
          <a:srcRect b="0" l="0" r="0" t="0"/>
          <a:stretch/>
        </p:blipFill>
        <p:spPr>
          <a:xfrm>
            <a:off x="386275" y="394850"/>
            <a:ext cx="7093726" cy="4278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a:t>
            </a:r>
            <a:endParaRPr/>
          </a:p>
        </p:txBody>
      </p:sp>
      <p:sp>
        <p:nvSpPr>
          <p:cNvPr id="295" name="Google Shape;295;p27"/>
          <p:cNvSpPr txBox="1"/>
          <p:nvPr>
            <p:ph idx="1" type="body"/>
          </p:nvPr>
        </p:nvSpPr>
        <p:spPr>
          <a:xfrm>
            <a:off x="169581" y="1261456"/>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Deficiency of CYP11B1 (P450 11B1 or 11-beta-hydroxylase) (11OHD), </a:t>
            </a:r>
            <a:r>
              <a:rPr lang="en">
                <a:solidFill>
                  <a:schemeClr val="dk1"/>
                </a:solidFill>
              </a:rPr>
              <a:t>affects 1 in 100,000 live births and accounts for up to 5 percent of adrenal steroidogenic</a:t>
            </a:r>
            <a:r>
              <a:rPr lang="en"/>
              <a:t> defects . In Jews of Moroccan ancestry, 11OHD prevalence is as high as 1 in 5000 due to the R4448H founder mutation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rPr lang="en"/>
              <a:t>Hypertension occurs in approximately </a:t>
            </a:r>
            <a:r>
              <a:rPr lang="en">
                <a:solidFill>
                  <a:schemeClr val="dk1"/>
                </a:solidFill>
              </a:rPr>
              <a:t>two-thirds</a:t>
            </a:r>
            <a:r>
              <a:rPr lang="en"/>
              <a:t> of patients, often </a:t>
            </a:r>
            <a:r>
              <a:rPr lang="en">
                <a:solidFill>
                  <a:schemeClr val="dk1"/>
                </a:solidFill>
              </a:rPr>
              <a:t>early in life</a:t>
            </a:r>
            <a:r>
              <a:rPr lang="en"/>
              <a:t>  Although it is ascribed to DOC excess, the correlations between blood pressure and serum DOC concentrations  or severity of the deficiency based on genotype  are poor.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a:t>
            </a:r>
            <a:endParaRPr/>
          </a:p>
        </p:txBody>
      </p:sp>
      <p:sp>
        <p:nvSpPr>
          <p:cNvPr id="301" name="Google Shape;301;p2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A few patients with 11OHD have </a:t>
            </a:r>
            <a:r>
              <a:rPr lang="en">
                <a:solidFill>
                  <a:schemeClr val="dk1"/>
                </a:solidFill>
              </a:rPr>
              <a:t>salt-wasting or hypotensive</a:t>
            </a:r>
            <a:r>
              <a:rPr lang="en"/>
              <a:t> crises, but the reasons for this phenotypic heterogeneity are not known. As with 11OHD, </a:t>
            </a:r>
            <a:r>
              <a:rPr lang="en">
                <a:solidFill>
                  <a:schemeClr val="dk1"/>
                </a:solidFill>
              </a:rPr>
              <a:t>hypertension is often accompanied by hypokalemia</a:t>
            </a:r>
            <a:r>
              <a:rPr lang="en"/>
              <a:t> with suppression of plasma renin activity and aldosterone due to volume expansion.</a:t>
            </a:r>
            <a:endParaRPr/>
          </a:p>
        </p:txBody>
      </p:sp>
      <p:sp>
        <p:nvSpPr>
          <p:cNvPr id="302" name="Google Shape;302;p28"/>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03" name="Google Shape;303;p28"/>
          <p:cNvPicPr preferRelativeResize="0"/>
          <p:nvPr/>
        </p:nvPicPr>
        <p:blipFill rotWithShape="1">
          <a:blip r:embed="rId3">
            <a:alphaModFix/>
          </a:blip>
          <a:srcRect b="0" l="0" r="0" t="0"/>
          <a:stretch/>
        </p:blipFill>
        <p:spPr>
          <a:xfrm>
            <a:off x="169525" y="2727513"/>
            <a:ext cx="8590751" cy="915900"/>
          </a:xfrm>
          <a:prstGeom prst="rect">
            <a:avLst/>
          </a:prstGeom>
          <a:noFill/>
          <a:ln>
            <a:noFill/>
          </a:ln>
        </p:spPr>
      </p:pic>
      <p:sp>
        <p:nvSpPr>
          <p:cNvPr id="304" name="Google Shape;304;p28"/>
          <p:cNvSpPr txBox="1"/>
          <p:nvPr/>
        </p:nvSpPr>
        <p:spPr>
          <a:xfrm>
            <a:off x="169521" y="3829588"/>
            <a:ext cx="73152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Increased urinary excretion of 11-deoxysteroid metabolites, most prominently tetrahydro metabolites of 11-deoxycortisol and DOC, which are normally present in trace quantities . Urinary excretion of 17-ketosteroids and of all 19-carbon steroids, which reflects integrated androgen synthesis, is also increased.</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a:t>
            </a:r>
            <a:endParaRPr/>
          </a:p>
        </p:txBody>
      </p:sp>
      <p:sp>
        <p:nvSpPr>
          <p:cNvPr id="310" name="Google Shape;310;p2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In adolescents and young adults, basal serum </a:t>
            </a:r>
            <a:r>
              <a:rPr lang="en">
                <a:solidFill>
                  <a:schemeClr val="dk1"/>
                </a:solidFill>
              </a:rPr>
              <a:t>11-deoxycortisol</a:t>
            </a:r>
            <a:r>
              <a:rPr lang="en"/>
              <a:t> values may be normal, and </a:t>
            </a:r>
            <a:r>
              <a:rPr lang="en">
                <a:solidFill>
                  <a:schemeClr val="dk1"/>
                </a:solidFill>
              </a:rPr>
              <a:t>cosyntropin</a:t>
            </a:r>
            <a:r>
              <a:rPr lang="en"/>
              <a:t> stimulation testing is often required to establish the diagnosis . The diagnosis of mild or nonclassic 11OHD requires normal or near-normal cortisol plus </a:t>
            </a:r>
            <a:r>
              <a:rPr lang="en">
                <a:solidFill>
                  <a:schemeClr val="dk1"/>
                </a:solidFill>
              </a:rPr>
              <a:t>11-deoxycortisol &gt;1800 ng/dL (&gt;52 nmol/L).</a:t>
            </a:r>
            <a:r>
              <a:rPr lang="en"/>
              <a:t> All diagnoses are preferably confirmed with genetic testing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ID:</a:t>
            </a:r>
            <a:endParaRPr/>
          </a:p>
        </p:txBody>
      </p:sp>
      <p:sp>
        <p:nvSpPr>
          <p:cNvPr id="98" name="Google Shape;98;p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Patient:  16 years old man (17/5/85)</a:t>
            </a:r>
            <a:endParaRPr>
              <a:solidFill>
                <a:schemeClr val="dk1"/>
              </a:solidFill>
            </a:endParaRPr>
          </a:p>
        </p:txBody>
      </p:sp>
      <p:sp>
        <p:nvSpPr>
          <p:cNvPr id="99" name="Google Shape;99;p3"/>
          <p:cNvSpPr txBox="1"/>
          <p:nvPr/>
        </p:nvSpPr>
        <p:spPr>
          <a:xfrm>
            <a:off x="311701" y="1716432"/>
            <a:ext cx="79206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1C4587"/>
              </a:buClr>
              <a:buSzPts val="1800"/>
              <a:buFont typeface="Roboto"/>
              <a:buChar char="●"/>
            </a:pPr>
            <a:r>
              <a:rPr b="0" i="0" lang="en" sz="1800" u="none" cap="none" strike="noStrike">
                <a:solidFill>
                  <a:srgbClr val="1C4587"/>
                </a:solidFill>
                <a:latin typeface="Roboto"/>
                <a:ea typeface="Roboto"/>
                <a:cs typeface="Roboto"/>
                <a:sym typeface="Roboto"/>
              </a:rPr>
              <a:t>born in tehran, live in malard </a:t>
            </a:r>
            <a:endParaRPr b="0" i="0" sz="1800" u="none" cap="none" strike="noStrike">
              <a:solidFill>
                <a:srgbClr val="1C4587"/>
              </a:solidFill>
              <a:latin typeface="Roboto"/>
              <a:ea typeface="Roboto"/>
              <a:cs typeface="Roboto"/>
              <a:sym typeface="Roboto"/>
            </a:endParaRPr>
          </a:p>
        </p:txBody>
      </p:sp>
      <p:sp>
        <p:nvSpPr>
          <p:cNvPr id="100" name="Google Shape;100;p3"/>
          <p:cNvSpPr txBox="1"/>
          <p:nvPr/>
        </p:nvSpPr>
        <p:spPr>
          <a:xfrm>
            <a:off x="311690" y="2180230"/>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1C4587"/>
              </a:buClr>
              <a:buSzPts val="1800"/>
              <a:buFont typeface="Roboto"/>
              <a:buChar char="●"/>
            </a:pPr>
            <a:r>
              <a:rPr b="0" i="0" lang="en" sz="1800" u="none" cap="none" strike="noStrike">
                <a:solidFill>
                  <a:srgbClr val="1C4587"/>
                </a:solidFill>
                <a:latin typeface="Roboto"/>
                <a:ea typeface="Roboto"/>
                <a:cs typeface="Roboto"/>
                <a:sym typeface="Roboto"/>
              </a:rPr>
              <a:t>he is a student</a:t>
            </a:r>
            <a:endParaRPr b="0" i="0" sz="1800" u="none" cap="none" strike="noStrike">
              <a:solidFill>
                <a:srgbClr val="1C4587"/>
              </a:solidFill>
              <a:latin typeface="Roboto"/>
              <a:ea typeface="Roboto"/>
              <a:cs typeface="Roboto"/>
              <a:sym typeface="Roboto"/>
            </a:endParaRPr>
          </a:p>
        </p:txBody>
      </p:sp>
      <p:sp>
        <p:nvSpPr>
          <p:cNvPr id="101" name="Google Shape;101;p3"/>
          <p:cNvSpPr txBox="1"/>
          <p:nvPr/>
        </p:nvSpPr>
        <p:spPr>
          <a:xfrm>
            <a:off x="311700" y="2667475"/>
            <a:ext cx="74031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1C4587"/>
              </a:buClr>
              <a:buSzPts val="1800"/>
              <a:buFont typeface="Roboto"/>
              <a:buChar char="●"/>
            </a:pPr>
            <a:r>
              <a:rPr b="0" i="0" lang="en" sz="1800" u="none" cap="none" strike="noStrike">
                <a:solidFill>
                  <a:srgbClr val="1C4587"/>
                </a:solidFill>
                <a:latin typeface="Roboto"/>
                <a:ea typeface="Roboto"/>
                <a:cs typeface="Roboto"/>
                <a:sym typeface="Roboto"/>
              </a:rPr>
              <a:t>Source of history:patient’s mather ,reliable </a:t>
            </a:r>
            <a:endParaRPr b="0" i="0" sz="1800" u="none" cap="none" strike="noStrike">
              <a:solidFill>
                <a:srgbClr val="1C4587"/>
              </a:solidFill>
              <a:latin typeface="Roboto"/>
              <a:ea typeface="Roboto"/>
              <a:cs typeface="Roboto"/>
              <a:sym typeface="Roboto"/>
            </a:endParaRPr>
          </a:p>
        </p:txBody>
      </p:sp>
      <p:sp>
        <p:nvSpPr>
          <p:cNvPr id="102" name="Google Shape;102;p3"/>
          <p:cNvSpPr txBox="1"/>
          <p:nvPr/>
        </p:nvSpPr>
        <p:spPr>
          <a:xfrm>
            <a:off x="311700" y="3154725"/>
            <a:ext cx="7209600" cy="742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1C4587"/>
              </a:buClr>
              <a:buSzPts val="1800"/>
              <a:buFont typeface="Roboto"/>
              <a:buChar char="●"/>
            </a:pPr>
            <a:r>
              <a:rPr b="0" i="0" lang="en" sz="1800" u="none" cap="none" strike="noStrike">
                <a:solidFill>
                  <a:srgbClr val="1C4587"/>
                </a:solidFill>
                <a:latin typeface="Roboto"/>
                <a:ea typeface="Roboto"/>
                <a:cs typeface="Roboto"/>
                <a:sym typeface="Roboto"/>
              </a:rPr>
              <a:t>cc: Known case of CAH, referral to investigate the cause of hypokalemia</a:t>
            </a:r>
            <a:endParaRPr b="0" i="0" sz="1800" u="none" cap="none" strike="noStrike">
              <a:solidFill>
                <a:srgbClr val="1C4587"/>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16" name="Google Shape;316;p30"/>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The goals of therapy in children with 11OHD are to reduce mineralocorticoid and adrenal androgen precursor synthesis sufficiently to ameliorate the hypertension, hypokalemia, and androgen excess</a:t>
            </a:r>
            <a:endParaRPr/>
          </a:p>
          <a:p>
            <a:pPr indent="0" lvl="0" marL="45720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Children are generally treated with glucocorticoids only, typically hydrocortisone (10 to 25 mg/m2), which is preferred over prednisolone (approximately 0.1 mg/kg) or dexamethasone (up to 0.01 mg/kg), to lower ACTH secretion. Despite the proclivity for hypertension in 11OHD, hypotensive adrenal crises due to glucocorticoid deficiency occur during significant illness.</a:t>
            </a:r>
            <a:endParaRPr/>
          </a:p>
        </p:txBody>
      </p:sp>
      <p:sp>
        <p:nvSpPr>
          <p:cNvPr id="317" name="Google Shape;317;p30"/>
          <p:cNvSpPr txBox="1"/>
          <p:nvPr/>
        </p:nvSpPr>
        <p:spPr>
          <a:xfrm>
            <a:off x="918111" y="2145030"/>
            <a:ext cx="73152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000"/>
              <a:buFont typeface="Arial"/>
              <a:buNone/>
            </a:pPr>
            <a:r>
              <a:rPr lang="en"/>
              <a:t>Points  treatment  and  flow  up:</a:t>
            </a:r>
            <a:endParaRPr/>
          </a:p>
        </p:txBody>
      </p:sp>
      <p:sp>
        <p:nvSpPr>
          <p:cNvPr id="323" name="Google Shape;323;p3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Fludrocortisone acetate is not necessary, and spironolactone is sometimes added to antagonize both androgens and mineralocorticoids, allowing reduced glucocorticoid dosing, particularly in adults. Given the phenotypic variability in this disease, treatment must be tailored to minimize the dose of glucocorticoid so as to prevent iatrogenic Cushing's syndrome.</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The response to therapy should be monitored both biochemically and clinically:</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29" name="Google Shape;329;p3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Blood pressure should be normal, normokalemia should be restored, and 11-deoxycortisol concentrations should decrease although not necessarily to normal.</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Serum androstenedione and testosterone concentrations should be brought to age- and gender-specific normal range. In postpubertal boys and men, a serum androstenedione concentration higher than testosterone indicates that the androgens are adrenal derived and disease control is poor.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35" name="Google Shape;335;p3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 measurable plasma renin activity indicates suppression of mineralocorticoid synthesis, which can take months after starting therapy</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Clinical monitoring includes assessment of virilization, growth velocity, and skeletal maturation (bone age) with attention to glucocorticoid-related side effects such as bruising, weight gain, and glucose intolerance.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41" name="Google Shape;341;p34"/>
          <p:cNvSpPr txBox="1"/>
          <p:nvPr>
            <p:ph idx="1" type="body"/>
          </p:nvPr>
        </p:nvSpPr>
        <p:spPr>
          <a:xfrm>
            <a:off x="311700" y="1216058"/>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In adolescent girls, facial hair growth and acne should be examined. Genital malformations in affected females may require surgical correction with one or more surgeries and vaginal dilation.</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In adult women with 11OHD, growth and bone age advancement are no longer concerns, but androgen excess and hypertension remain indications for treatment.</a:t>
            </a:r>
            <a:endParaRPr/>
          </a:p>
          <a:p>
            <a:pPr indent="0" lvl="0" marL="457200" rtl="0" algn="l">
              <a:lnSpc>
                <a:spcPct val="115000"/>
              </a:lnSpc>
              <a:spcBef>
                <a:spcPts val="0"/>
              </a:spcBef>
              <a:spcAft>
                <a:spcPts val="0"/>
              </a:spcAft>
              <a:buSzPts val="1800"/>
              <a:buNone/>
            </a:pPr>
            <a:r>
              <a:t/>
            </a:r>
            <a:endParaRPr/>
          </a:p>
          <a:p>
            <a:pPr indent="0" lvl="0" marL="457200" rtl="0" algn="l">
              <a:lnSpc>
                <a:spcPct val="115000"/>
              </a:lnSpc>
              <a:spcBef>
                <a:spcPts val="0"/>
              </a:spcBef>
              <a:spcAft>
                <a:spcPts val="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47" name="Google Shape;347;p3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Spironolactone, 25 to 200 mg/day, treats both the mineralocorticoid-mediated hypertension with hypokalemia and the androgen excess by blocking both the mineralocorticoid and androgen receptors.</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The main drawbacks of spironolactone are vaginal bleeding or spotting between menses and contraindication during pregnancy.</a:t>
            </a:r>
            <a:endParaRPr/>
          </a:p>
          <a:p>
            <a:pPr indent="0" lvl="0" marL="4572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If  pregnancy is not desired, spironolactone and an oral contraception pill can be combined with replacement doses of hydrocortisone as a glucocorticoid-sparing regimen, as in 17OHD.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311700" y="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53" name="Google Shape;353;p3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In adult males, at a minimum, replacement doses of hydrocortisone should be administered to avoid the development of adrenal rest tumors.</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Spironolactone can cause gynecomastia and sexual dysfunction in males, whereas eplerenone and the potassium-sparing diuretics triamterene and amiloride are alternatives. As with other forms of mineralocorticoid excess, the hypertension may persist even after adequate treatment.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ph type="title"/>
          </p:nvPr>
        </p:nvSpPr>
        <p:spPr>
          <a:xfrm>
            <a:off x="311700" y="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Points  treatment  and  flow  up:</a:t>
            </a:r>
            <a:endParaRPr/>
          </a:p>
        </p:txBody>
      </p:sp>
      <p:sp>
        <p:nvSpPr>
          <p:cNvPr id="359" name="Google Shape;359;p3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Prenatal diagnosis of 11OHD may be established by measuring tetrahydro-11-deoxycortisol in amniotic fluid  or by sequencing the CYP11B1 gene amplified from DNA in chorionic villus biopsy samples . As in 21OHD, prenatal dexamethasone reduces genital virilization in affected girls, but experience is much more limited than in 21OHD.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365" name="Google Shape;365;p3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 In one report, a woman with two affected daughters was treated with dexamethasone (20 mcg/kg daily in three divided doses) from the fifth week of pregnancy to term and delivered a female infant with normal external genitalia</a:t>
            </a:r>
            <a:endParaRPr/>
          </a:p>
        </p:txBody>
      </p:sp>
      <p:sp>
        <p:nvSpPr>
          <p:cNvPr id="366" name="Google Shape;366;p38"/>
          <p:cNvSpPr txBox="1"/>
          <p:nvPr/>
        </p:nvSpPr>
        <p:spPr>
          <a:xfrm>
            <a:off x="142674" y="4009066"/>
            <a:ext cx="7315200" cy="55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999999"/>
                </a:solidFill>
                <a:latin typeface="Roboto"/>
                <a:ea typeface="Roboto"/>
                <a:cs typeface="Roboto"/>
                <a:sym typeface="Roboto"/>
              </a:rPr>
              <a:t>Cerame BI, Newfield RS, Pascoe L, Curnow KM, Nimkarn S, Roe TF, New MI, Wilson RC. Prenatal diagnosis and treatment of 11beta-hydroxylase deficiency congenital adrenal hyperplasia resulting in normal female genitalia. J Clin Endocrinol Metab. 1999 Sep;84(9):3129-34. doi: 10.1210/jcem.84.9.5976. PMID: 10487675.</a:t>
            </a:r>
            <a:endParaRPr b="0" i="0" sz="800" u="none" cap="none" strike="noStrike">
              <a:solidFill>
                <a:srgbClr val="999999"/>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Genetic findings:</a:t>
            </a:r>
            <a:endParaRPr/>
          </a:p>
        </p:txBody>
      </p:sp>
      <p:sp>
        <p:nvSpPr>
          <p:cNvPr id="372" name="Google Shape;372;p3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The autosomal recessive disorder 11OHD is caused by mutations of the CYP11B1 gene, located on chromosome 8q21-q22. Most mutations completely abolish the activity of the enzyme and include missense mutations that reduce enzyme activity , frameshifts, and nonsense mutations , that prevent synthesis of the enzyme. The founder mutation R448H is by far the most common and explains the high prevalence of 11OHD in Jews of Moroccan origin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PI:</a:t>
            </a:r>
            <a:endParaRPr/>
          </a:p>
        </p:txBody>
      </p:sp>
      <p:sp>
        <p:nvSpPr>
          <p:cNvPr id="108" name="Google Shape;108;p4"/>
          <p:cNvSpPr/>
          <p:nvPr/>
        </p:nvSpPr>
        <p:spPr>
          <a:xfrm>
            <a:off x="432350" y="1304875"/>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txBox="1"/>
          <p:nvPr>
            <p:ph idx="4294967295" type="body"/>
          </p:nvPr>
        </p:nvSpPr>
        <p:spPr>
          <a:xfrm>
            <a:off x="432350"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Pre-diagnosis history(Before 4)</a:t>
            </a:r>
            <a:endParaRPr>
              <a:solidFill>
                <a:schemeClr val="lt1"/>
              </a:solidFill>
            </a:endParaRPr>
          </a:p>
        </p:txBody>
      </p:sp>
      <p:sp>
        <p:nvSpPr>
          <p:cNvPr id="110" name="Google Shape;110;p4"/>
          <p:cNvSpPr txBox="1"/>
          <p:nvPr>
            <p:ph idx="4294967295" type="body"/>
          </p:nvPr>
        </p:nvSpPr>
        <p:spPr>
          <a:xfrm>
            <a:off x="432350" y="2070575"/>
            <a:ext cx="2471700" cy="265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00"/>
              <a:t>History at birth</a:t>
            </a:r>
            <a:endParaRPr b="1" sz="1600"/>
          </a:p>
          <a:p>
            <a:pPr indent="0" lvl="0" marL="0" rtl="0" algn="l">
              <a:lnSpc>
                <a:spcPct val="115000"/>
              </a:lnSpc>
              <a:spcBef>
                <a:spcPts val="800"/>
              </a:spcBef>
              <a:spcAft>
                <a:spcPts val="800"/>
              </a:spcAft>
              <a:buSzPts val="1800"/>
              <a:buNone/>
            </a:pPr>
            <a:r>
              <a:rPr lang="en" sz="1600"/>
              <a:t>Premature newborn (35w+2d)                                 Birth weight:2/2kg              Birth height:44cm                C/S                                        History of respiratory distress and intubation and hospitalization of NICU</a:t>
            </a:r>
            <a:endParaRPr sz="1600"/>
          </a:p>
        </p:txBody>
      </p:sp>
      <p:sp>
        <p:nvSpPr>
          <p:cNvPr id="111" name="Google Shape;111;p4"/>
          <p:cNvSpPr/>
          <p:nvPr/>
        </p:nvSpPr>
        <p:spPr>
          <a:xfrm>
            <a:off x="3044777"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txBox="1"/>
          <p:nvPr>
            <p:ph idx="4294967295" type="body"/>
          </p:nvPr>
        </p:nvSpPr>
        <p:spPr>
          <a:xfrm>
            <a:off x="3336150"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PLAN</a:t>
            </a:r>
            <a:endParaRPr>
              <a:solidFill>
                <a:schemeClr val="lt1"/>
              </a:solidFill>
            </a:endParaRPr>
          </a:p>
        </p:txBody>
      </p:sp>
      <p:sp>
        <p:nvSpPr>
          <p:cNvPr id="113" name="Google Shape;113;p4"/>
          <p:cNvSpPr txBox="1"/>
          <p:nvPr>
            <p:ph idx="4294967295" type="body"/>
          </p:nvPr>
        </p:nvSpPr>
        <p:spPr>
          <a:xfrm>
            <a:off x="3336146" y="2070575"/>
            <a:ext cx="2471700" cy="2650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800"/>
              </a:spcAft>
              <a:buSzPts val="1800"/>
              <a:buNone/>
            </a:pPr>
            <a:r>
              <a:rPr lang="en" sz="1600"/>
              <a:t>Due to genital hyperpigmentation request cortisol and 17 oH progesterone</a:t>
            </a:r>
            <a:endParaRPr sz="1600"/>
          </a:p>
        </p:txBody>
      </p:sp>
      <p:sp>
        <p:nvSpPr>
          <p:cNvPr id="114" name="Google Shape;114;p4"/>
          <p:cNvSpPr/>
          <p:nvPr/>
        </p:nvSpPr>
        <p:spPr>
          <a:xfrm>
            <a:off x="5948502"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ph idx="4294967295" type="body"/>
          </p:nvPr>
        </p:nvSpPr>
        <p:spPr>
          <a:xfrm>
            <a:off x="6254233"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History from birth to diagnosis</a:t>
            </a:r>
            <a:endParaRPr>
              <a:solidFill>
                <a:schemeClr val="lt1"/>
              </a:solidFill>
            </a:endParaRPr>
          </a:p>
        </p:txBody>
      </p:sp>
      <p:sp>
        <p:nvSpPr>
          <p:cNvPr id="116" name="Google Shape;116;p4"/>
          <p:cNvSpPr txBox="1"/>
          <p:nvPr>
            <p:ph idx="4294967295" type="body"/>
          </p:nvPr>
        </p:nvSpPr>
        <p:spPr>
          <a:xfrm>
            <a:off x="6254226" y="2070575"/>
            <a:ext cx="2471700" cy="265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t>Height taller than peers     </a:t>
            </a:r>
            <a:endParaRPr sz="1600"/>
          </a:p>
          <a:p>
            <a:pPr indent="0" lvl="0" marL="0" rtl="0" algn="l">
              <a:lnSpc>
                <a:spcPct val="115000"/>
              </a:lnSpc>
              <a:spcBef>
                <a:spcPts val="800"/>
              </a:spcBef>
              <a:spcAft>
                <a:spcPts val="0"/>
              </a:spcAft>
              <a:buSzPts val="1800"/>
              <a:buNone/>
            </a:pPr>
            <a:r>
              <a:rPr lang="en" sz="1600"/>
              <a:t>Extra hair under two years                        </a:t>
            </a:r>
            <a:endParaRPr sz="1600"/>
          </a:p>
          <a:p>
            <a:pPr indent="0" lvl="0" marL="0" rtl="0" algn="l">
              <a:lnSpc>
                <a:spcPct val="115000"/>
              </a:lnSpc>
              <a:spcBef>
                <a:spcPts val="800"/>
              </a:spcBef>
              <a:spcAft>
                <a:spcPts val="800"/>
              </a:spcAft>
              <a:buSzPts val="1800"/>
              <a:buNone/>
            </a:pPr>
            <a:r>
              <a:rPr lang="en" sz="1600"/>
              <a:t>Change the tone of voice from the age of three                        History of recurrent infections</a:t>
            </a:r>
            <a:endParaRPr sz="1600"/>
          </a:p>
        </p:txBody>
      </p:sp>
      <p:sp>
        <p:nvSpPr>
          <p:cNvPr id="117" name="Google Shape;117;p4"/>
          <p:cNvSpPr txBox="1"/>
          <p:nvPr/>
        </p:nvSpPr>
        <p:spPr>
          <a:xfrm>
            <a:off x="914390" y="554005"/>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1C4587"/>
              </a:buClr>
              <a:buSzPts val="1800"/>
              <a:buFont typeface="Roboto"/>
              <a:buChar char="●"/>
            </a:pPr>
            <a:r>
              <a:rPr b="0" i="0" lang="en" sz="1800" u="none" cap="none" strike="noStrike">
                <a:solidFill>
                  <a:srgbClr val="1C4587"/>
                </a:solidFill>
                <a:latin typeface="Roboto"/>
                <a:ea typeface="Roboto"/>
                <a:cs typeface="Roboto"/>
                <a:sym typeface="Roboto"/>
              </a:rPr>
              <a:t>A 16 year old man ,known  case of CAH  of 4 that :</a:t>
            </a:r>
            <a:endParaRPr b="0" i="0" sz="1800" u="none" cap="none" strike="noStrike">
              <a:solidFill>
                <a:srgbClr val="1C4587"/>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0"/>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378" name="Google Shape;378;p40"/>
          <p:cNvPicPr preferRelativeResize="0"/>
          <p:nvPr/>
        </p:nvPicPr>
        <p:blipFill rotWithShape="1">
          <a:blip r:embed="rId3">
            <a:alphaModFix/>
          </a:blip>
          <a:srcRect b="0" l="0" r="0" t="0"/>
          <a:stretch/>
        </p:blipFill>
        <p:spPr>
          <a:xfrm>
            <a:off x="2710764" y="0"/>
            <a:ext cx="3722470" cy="514349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400"/>
              <a:t>What went wrong?(From diagnosis to treatment?)</a:t>
            </a:r>
            <a:endParaRPr/>
          </a:p>
        </p:txBody>
      </p:sp>
      <p:grpSp>
        <p:nvGrpSpPr>
          <p:cNvPr id="384" name="Google Shape;384;p41"/>
          <p:cNvGrpSpPr/>
          <p:nvPr/>
        </p:nvGrpSpPr>
        <p:grpSpPr>
          <a:xfrm>
            <a:off x="431925" y="1304875"/>
            <a:ext cx="2628925" cy="3416400"/>
            <a:chOff x="431925" y="1304875"/>
            <a:chExt cx="2628925" cy="3416400"/>
          </a:xfrm>
        </p:grpSpPr>
        <p:sp>
          <p:nvSpPr>
            <p:cNvPr id="385" name="Google Shape;385;p41"/>
            <p:cNvSpPr txBox="1"/>
            <p:nvPr/>
          </p:nvSpPr>
          <p:spPr>
            <a:xfrm>
              <a:off x="431925"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1"/>
            <p:cNvSpPr/>
            <p:nvPr/>
          </p:nvSpPr>
          <p:spPr>
            <a:xfrm>
              <a:off x="4319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7" name="Google Shape;387;p41"/>
          <p:cNvSpPr txBox="1"/>
          <p:nvPr>
            <p:ph idx="4294967295" type="body"/>
          </p:nvPr>
        </p:nvSpPr>
        <p:spPr>
          <a:xfrm>
            <a:off x="506425" y="1304875"/>
            <a:ext cx="2494500" cy="4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lt1"/>
                </a:solidFill>
              </a:rPr>
              <a:t>at birth </a:t>
            </a:r>
            <a:endParaRPr>
              <a:solidFill>
                <a:schemeClr val="lt1"/>
              </a:solidFill>
            </a:endParaRPr>
          </a:p>
        </p:txBody>
      </p:sp>
      <p:sp>
        <p:nvSpPr>
          <p:cNvPr id="388" name="Google Shape;388;p41"/>
          <p:cNvSpPr txBox="1"/>
          <p:nvPr>
            <p:ph idx="4294967295" type="body"/>
          </p:nvPr>
        </p:nvSpPr>
        <p:spPr>
          <a:xfrm>
            <a:off x="508325" y="1850300"/>
            <a:ext cx="2478600" cy="27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sz="1600"/>
              <a:t>At birth 17ohpro and cortisol are requested by the doctor but not followed up by </a:t>
            </a:r>
            <a:r>
              <a:rPr b="1" lang="en" sz="1600">
                <a:solidFill>
                  <a:schemeClr val="accent4"/>
                </a:solidFill>
              </a:rPr>
              <a:t>the family</a:t>
            </a:r>
            <a:endParaRPr b="1" sz="1600">
              <a:solidFill>
                <a:schemeClr val="accent4"/>
              </a:solidFill>
            </a:endParaRPr>
          </a:p>
        </p:txBody>
      </p:sp>
      <p:grpSp>
        <p:nvGrpSpPr>
          <p:cNvPr id="389" name="Google Shape;389;p41"/>
          <p:cNvGrpSpPr/>
          <p:nvPr/>
        </p:nvGrpSpPr>
        <p:grpSpPr>
          <a:xfrm>
            <a:off x="3320450" y="1304875"/>
            <a:ext cx="2632500" cy="3416400"/>
            <a:chOff x="3320450" y="1304875"/>
            <a:chExt cx="2632500" cy="3416400"/>
          </a:xfrm>
        </p:grpSpPr>
        <p:sp>
          <p:nvSpPr>
            <p:cNvPr id="390" name="Google Shape;390;p41"/>
            <p:cNvSpPr txBox="1"/>
            <p:nvPr/>
          </p:nvSpPr>
          <p:spPr>
            <a:xfrm>
              <a:off x="3324050"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1"/>
            <p:cNvSpPr/>
            <p:nvPr/>
          </p:nvSpPr>
          <p:spPr>
            <a:xfrm>
              <a:off x="33204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2" name="Google Shape;392;p41"/>
          <p:cNvSpPr txBox="1"/>
          <p:nvPr>
            <p:ph idx="4294967295" type="body"/>
          </p:nvPr>
        </p:nvSpPr>
        <p:spPr>
          <a:xfrm>
            <a:off x="3389450" y="1304875"/>
            <a:ext cx="2494500" cy="4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lt1"/>
                </a:solidFill>
              </a:rPr>
              <a:t>to diagnosis </a:t>
            </a:r>
            <a:endParaRPr>
              <a:solidFill>
                <a:schemeClr val="lt1"/>
              </a:solidFill>
            </a:endParaRPr>
          </a:p>
        </p:txBody>
      </p:sp>
      <p:sp>
        <p:nvSpPr>
          <p:cNvPr id="393" name="Google Shape;393;p41"/>
          <p:cNvSpPr txBox="1"/>
          <p:nvPr>
            <p:ph idx="4294967295" type="body"/>
          </p:nvPr>
        </p:nvSpPr>
        <p:spPr>
          <a:xfrm>
            <a:off x="3396775" y="1850300"/>
            <a:ext cx="2478600" cy="2794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solidFill>
                  <a:schemeClr val="accent3"/>
                </a:solidFill>
              </a:rPr>
              <a:t>Pediatricians</a:t>
            </a:r>
            <a:r>
              <a:rPr lang="en" sz="1600"/>
              <a:t> do not pay attention to </a:t>
            </a:r>
            <a:r>
              <a:rPr lang="en" sz="1600">
                <a:solidFill>
                  <a:schemeClr val="accent3"/>
                </a:solidFill>
              </a:rPr>
              <a:t>GV</a:t>
            </a:r>
            <a:r>
              <a:rPr lang="en" sz="1600"/>
              <a:t> and Pubarche and change the patient's </a:t>
            </a:r>
            <a:r>
              <a:rPr lang="en" sz="1600">
                <a:solidFill>
                  <a:schemeClr val="accent3"/>
                </a:solidFill>
              </a:rPr>
              <a:t>voice</a:t>
            </a:r>
            <a:endParaRPr sz="1600">
              <a:solidFill>
                <a:schemeClr val="accent3"/>
              </a:solidFill>
            </a:endParaRPr>
          </a:p>
        </p:txBody>
      </p:sp>
      <p:grpSp>
        <p:nvGrpSpPr>
          <p:cNvPr id="394" name="Google Shape;394;p41"/>
          <p:cNvGrpSpPr/>
          <p:nvPr/>
        </p:nvGrpSpPr>
        <p:grpSpPr>
          <a:xfrm>
            <a:off x="6212550" y="1304875"/>
            <a:ext cx="2632500" cy="3416400"/>
            <a:chOff x="6212550" y="1304875"/>
            <a:chExt cx="2632500" cy="3416400"/>
          </a:xfrm>
        </p:grpSpPr>
        <p:sp>
          <p:nvSpPr>
            <p:cNvPr id="395" name="Google Shape;395;p41"/>
            <p:cNvSpPr/>
            <p:nvPr/>
          </p:nvSpPr>
          <p:spPr>
            <a:xfrm>
              <a:off x="621540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1"/>
            <p:cNvSpPr txBox="1"/>
            <p:nvPr/>
          </p:nvSpPr>
          <p:spPr>
            <a:xfrm>
              <a:off x="6212550" y="1304875"/>
              <a:ext cx="2632500" cy="464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7" name="Google Shape;397;p41"/>
          <p:cNvSpPr txBox="1"/>
          <p:nvPr>
            <p:ph idx="4294967295" type="body"/>
          </p:nvPr>
        </p:nvSpPr>
        <p:spPr>
          <a:xfrm>
            <a:off x="6272475" y="1304875"/>
            <a:ext cx="2494500" cy="4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lt1"/>
                </a:solidFill>
              </a:rPr>
              <a:t>at diagnosis </a:t>
            </a:r>
            <a:endParaRPr>
              <a:solidFill>
                <a:schemeClr val="lt1"/>
              </a:solidFill>
            </a:endParaRPr>
          </a:p>
        </p:txBody>
      </p:sp>
      <p:sp>
        <p:nvSpPr>
          <p:cNvPr id="398" name="Google Shape;398;p41"/>
          <p:cNvSpPr txBox="1"/>
          <p:nvPr>
            <p:ph idx="4294967295" type="body"/>
          </p:nvPr>
        </p:nvSpPr>
        <p:spPr>
          <a:xfrm>
            <a:off x="6286400" y="1850300"/>
            <a:ext cx="2478600" cy="279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300"/>
              <a:t>Failure to register a proper genital examination</a:t>
            </a:r>
            <a:endParaRPr sz="1300"/>
          </a:p>
          <a:p>
            <a:pPr indent="0" lvl="0" marL="0" rtl="0" algn="l">
              <a:lnSpc>
                <a:spcPct val="115000"/>
              </a:lnSpc>
              <a:spcBef>
                <a:spcPts val="1600"/>
              </a:spcBef>
              <a:spcAft>
                <a:spcPts val="0"/>
              </a:spcAft>
              <a:buSzPts val="1800"/>
              <a:buNone/>
            </a:pPr>
            <a:r>
              <a:rPr b="1" lang="en" sz="1600">
                <a:solidFill>
                  <a:schemeClr val="accent3"/>
                </a:solidFill>
              </a:rPr>
              <a:t>Start diferlin???</a:t>
            </a:r>
            <a:endParaRPr b="1" sz="1600">
              <a:solidFill>
                <a:schemeClr val="accent3"/>
              </a:solidFill>
            </a:endParaRPr>
          </a:p>
          <a:p>
            <a:pPr indent="0" lvl="0" marL="0" rtl="0" algn="l">
              <a:lnSpc>
                <a:spcPct val="115000"/>
              </a:lnSpc>
              <a:spcBef>
                <a:spcPts val="1600"/>
              </a:spcBef>
              <a:spcAft>
                <a:spcPts val="0"/>
              </a:spcAft>
              <a:buSzPts val="1800"/>
              <a:buNone/>
            </a:pPr>
            <a:r>
              <a:t/>
            </a:r>
            <a:endParaRPr b="1" sz="1600">
              <a:solidFill>
                <a:schemeClr val="accent3"/>
              </a:solidFill>
            </a:endParaRPr>
          </a:p>
          <a:p>
            <a:pPr indent="0" lvl="0" marL="0" rtl="0" algn="l">
              <a:lnSpc>
                <a:spcPct val="115000"/>
              </a:lnSpc>
              <a:spcBef>
                <a:spcPts val="1600"/>
              </a:spcBef>
              <a:spcAft>
                <a:spcPts val="1600"/>
              </a:spcAft>
              <a:buSzPts val="1800"/>
              <a:buNone/>
            </a:pPr>
            <a:r>
              <a:rPr b="1" lang="en" sz="1600">
                <a:solidFill>
                  <a:schemeClr val="accent5"/>
                </a:solidFill>
              </a:rPr>
              <a:t>was  the onset of diferlin indicated?</a:t>
            </a:r>
            <a:endParaRPr b="1" sz="1600">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42"/>
          <p:cNvPicPr preferRelativeResize="0"/>
          <p:nvPr/>
        </p:nvPicPr>
        <p:blipFill rotWithShape="1">
          <a:blip r:embed="rId3">
            <a:alphaModFix/>
          </a:blip>
          <a:srcRect b="0" l="0" r="0" t="0"/>
          <a:stretch/>
        </p:blipFill>
        <p:spPr>
          <a:xfrm>
            <a:off x="152400" y="152400"/>
            <a:ext cx="6451600" cy="483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3000"/>
              <a:buNone/>
            </a:pPr>
            <a:r>
              <a:rPr lang="en" sz="1800"/>
              <a:t>When was the indication for the start of Deferlin?</a:t>
            </a:r>
            <a:endParaRPr/>
          </a:p>
        </p:txBody>
      </p:sp>
      <p:sp>
        <p:nvSpPr>
          <p:cNvPr id="409" name="Google Shape;409;p43"/>
          <p:cNvSpPr txBox="1"/>
          <p:nvPr>
            <p:ph idx="1" type="body"/>
          </p:nvPr>
        </p:nvSpPr>
        <p:spPr>
          <a:xfrm>
            <a:off x="208400" y="1136125"/>
            <a:ext cx="91440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With fsh and LH less than half the indication did not start diferlin.</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solidFill>
                  <a:schemeClr val="accent3"/>
                </a:solidFill>
              </a:rPr>
              <a:t>But</a:t>
            </a:r>
            <a:r>
              <a:rPr lang="en"/>
              <a:t> in this patient, how could fsh and LH increase?</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AutoNum type="arabicPeriod"/>
            </a:pPr>
            <a:r>
              <a:rPr lang="en"/>
              <a:t>High BA can trigger fsh and lh</a:t>
            </a:r>
            <a:endParaRPr/>
          </a:p>
          <a:p>
            <a:pPr indent="-342900" lvl="0" marL="457200" rtl="0" algn="l">
              <a:lnSpc>
                <a:spcPct val="115000"/>
              </a:lnSpc>
              <a:spcBef>
                <a:spcPts val="0"/>
              </a:spcBef>
              <a:spcAft>
                <a:spcPts val="0"/>
              </a:spcAft>
              <a:buSzPts val="1800"/>
              <a:buAutoNum type="arabicPeriod"/>
            </a:pPr>
            <a:r>
              <a:rPr lang="en"/>
              <a:t>Treatment reduces androgens and stimulates fsh and lh</a:t>
            </a:r>
            <a:endParaRPr/>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What were the mistakes in the follow-up?</a:t>
            </a:r>
            <a:endParaRPr/>
          </a:p>
        </p:txBody>
      </p:sp>
      <p:sp>
        <p:nvSpPr>
          <p:cNvPr id="415" name="Google Shape;415;p4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a:solidFill>
                  <a:schemeClr val="accent3"/>
                </a:solidFill>
              </a:rPr>
              <a:t>Summary in Followup?</a:t>
            </a:r>
            <a:endParaRPr b="1">
              <a:solidFill>
                <a:schemeClr val="accent3"/>
              </a:solidFill>
            </a:endParaRPr>
          </a:p>
        </p:txBody>
      </p:sp>
      <p:sp>
        <p:nvSpPr>
          <p:cNvPr id="416" name="Google Shape;416;p44"/>
          <p:cNvSpPr/>
          <p:nvPr/>
        </p:nvSpPr>
        <p:spPr>
          <a:xfrm>
            <a:off x="391704" y="1903806"/>
            <a:ext cx="1558500" cy="1335900"/>
          </a:xfrm>
          <a:prstGeom prst="bracePair">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434343"/>
                </a:solidFill>
                <a:latin typeface="Arial"/>
                <a:ea typeface="Arial"/>
                <a:cs typeface="Arial"/>
                <a:sym typeface="Arial"/>
              </a:rPr>
              <a:t>BP</a:t>
            </a:r>
            <a:endParaRPr b="0" i="0" sz="2400" u="none" cap="none" strike="noStrike">
              <a:solidFill>
                <a:srgbClr val="66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5B0F00"/>
                </a:solidFill>
                <a:latin typeface="Arial"/>
                <a:ea typeface="Arial"/>
                <a:cs typeface="Arial"/>
                <a:sym typeface="Arial"/>
              </a:rPr>
              <a:t>GV</a:t>
            </a:r>
            <a:endParaRPr b="0" i="0" sz="2400" u="sng" cap="none" strike="noStrike">
              <a:solidFill>
                <a:srgbClr val="5B0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434343"/>
                </a:solidFill>
                <a:latin typeface="Arial"/>
                <a:ea typeface="Arial"/>
                <a:cs typeface="Arial"/>
                <a:sym typeface="Arial"/>
              </a:rPr>
              <a:t>BA </a:t>
            </a:r>
            <a:endParaRPr b="0" i="0" sz="24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434343"/>
                </a:solidFill>
                <a:latin typeface="Arial"/>
                <a:ea typeface="Arial"/>
                <a:cs typeface="Arial"/>
                <a:sym typeface="Arial"/>
              </a:rPr>
              <a:t>viriliza..</a:t>
            </a:r>
            <a:endParaRPr b="0" i="0" sz="2400" u="none" cap="none" strike="noStrike">
              <a:solidFill>
                <a:srgbClr val="434343"/>
              </a:solidFill>
              <a:latin typeface="Arial"/>
              <a:ea typeface="Arial"/>
              <a:cs typeface="Arial"/>
              <a:sym typeface="Arial"/>
            </a:endParaRPr>
          </a:p>
        </p:txBody>
      </p:sp>
      <p:sp>
        <p:nvSpPr>
          <p:cNvPr id="417" name="Google Shape;417;p44"/>
          <p:cNvSpPr/>
          <p:nvPr/>
        </p:nvSpPr>
        <p:spPr>
          <a:xfrm>
            <a:off x="3792750" y="1903799"/>
            <a:ext cx="1558500" cy="1578300"/>
          </a:xfrm>
          <a:prstGeom prst="brace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11Doc</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anderstandi..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testesrron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Acth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descr="Background pointer shape in timeline graphic" id="422" name="Google Shape;422;p45"/>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5"/>
          <p:cNvSpPr txBox="1"/>
          <p:nvPr>
            <p:ph idx="4294967295" type="body"/>
          </p:nvPr>
        </p:nvSpPr>
        <p:spPr>
          <a:xfrm>
            <a:off x="340923" y="2336550"/>
            <a:ext cx="14556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chemeClr val="lt1"/>
                </a:solidFill>
              </a:rPr>
              <a:t>127</a:t>
            </a:r>
            <a:endParaRPr sz="1600">
              <a:solidFill>
                <a:schemeClr val="lt1"/>
              </a:solidFill>
            </a:endParaRPr>
          </a:p>
        </p:txBody>
      </p:sp>
      <p:grpSp>
        <p:nvGrpSpPr>
          <p:cNvPr id="424" name="Google Shape;424;p45"/>
          <p:cNvGrpSpPr/>
          <p:nvPr/>
        </p:nvGrpSpPr>
        <p:grpSpPr>
          <a:xfrm>
            <a:off x="969270" y="1610215"/>
            <a:ext cx="198900" cy="593656"/>
            <a:chOff x="777447" y="1610215"/>
            <a:chExt cx="198900" cy="593656"/>
          </a:xfrm>
        </p:grpSpPr>
        <p:cxnSp>
          <p:nvCxnSpPr>
            <p:cNvPr id="425" name="Google Shape;425;p45"/>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426" name="Google Shape;426;p45"/>
            <p:cNvSpPr/>
            <p:nvPr/>
          </p:nvSpPr>
          <p:spPr>
            <a:xfrm>
              <a:off x="777447"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 name="Google Shape;427;p45"/>
          <p:cNvSpPr txBox="1"/>
          <p:nvPr>
            <p:ph idx="4294967295" type="body"/>
          </p:nvPr>
        </p:nvSpPr>
        <p:spPr>
          <a:xfrm>
            <a:off x="812350" y="1138675"/>
            <a:ext cx="18723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2400">
                <a:solidFill>
                  <a:schemeClr val="dk1"/>
                </a:solidFill>
              </a:rPr>
              <a:t>89</a:t>
            </a:r>
            <a:endParaRPr b="1" sz="2400">
              <a:solidFill>
                <a:schemeClr val="dk1"/>
              </a:solidFill>
            </a:endParaRPr>
          </a:p>
        </p:txBody>
      </p:sp>
      <p:sp>
        <p:nvSpPr>
          <p:cNvPr descr="Background pointer shape in timeline graphic" id="428" name="Google Shape;428;p45"/>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5"/>
          <p:cNvSpPr txBox="1"/>
          <p:nvPr>
            <p:ph idx="4294967295" type="body"/>
          </p:nvPr>
        </p:nvSpPr>
        <p:spPr>
          <a:xfrm>
            <a:off x="2126317" y="2336550"/>
            <a:ext cx="13155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chemeClr val="lt1"/>
                </a:solidFill>
              </a:rPr>
              <a:t>136</a:t>
            </a:r>
            <a:endParaRPr sz="1600">
              <a:solidFill>
                <a:schemeClr val="lt1"/>
              </a:solidFill>
            </a:endParaRPr>
          </a:p>
        </p:txBody>
      </p:sp>
      <p:grpSp>
        <p:nvGrpSpPr>
          <p:cNvPr id="430" name="Google Shape;430;p45"/>
          <p:cNvGrpSpPr/>
          <p:nvPr/>
        </p:nvGrpSpPr>
        <p:grpSpPr>
          <a:xfrm>
            <a:off x="2684632" y="2938958"/>
            <a:ext cx="198900" cy="593656"/>
            <a:chOff x="2223534" y="2938958"/>
            <a:chExt cx="198900" cy="593656"/>
          </a:xfrm>
        </p:grpSpPr>
        <p:cxnSp>
          <p:nvCxnSpPr>
            <p:cNvPr id="431" name="Google Shape;431;p45"/>
            <p:cNvCxnSpPr/>
            <p:nvPr/>
          </p:nvCxnSpPr>
          <p:spPr>
            <a:xfrm>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432" name="Google Shape;432;p45"/>
            <p:cNvSpPr/>
            <p:nvPr/>
          </p:nvSpPr>
          <p:spPr>
            <a:xfrm flipH="1" rot="10800000">
              <a:off x="2223534"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p45"/>
          <p:cNvSpPr txBox="1"/>
          <p:nvPr>
            <p:ph idx="4294967295" type="body"/>
          </p:nvPr>
        </p:nvSpPr>
        <p:spPr>
          <a:xfrm>
            <a:off x="2391155" y="3664625"/>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2400">
                <a:solidFill>
                  <a:schemeClr val="dk1"/>
                </a:solidFill>
              </a:rPr>
              <a:t>92</a:t>
            </a:r>
            <a:endParaRPr b="1" sz="2400">
              <a:solidFill>
                <a:schemeClr val="dk1"/>
              </a:solidFill>
            </a:endParaRPr>
          </a:p>
        </p:txBody>
      </p:sp>
      <p:sp>
        <p:nvSpPr>
          <p:cNvPr descr="Background pointer shape in timeline graphic" id="434" name="Google Shape;434;p45"/>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5"/>
          <p:cNvSpPr txBox="1"/>
          <p:nvPr>
            <p:ph idx="4294967295" type="body"/>
          </p:nvPr>
        </p:nvSpPr>
        <p:spPr>
          <a:xfrm>
            <a:off x="3767755" y="2336550"/>
            <a:ext cx="13155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chemeClr val="lt1"/>
                </a:solidFill>
              </a:rPr>
              <a:t>145</a:t>
            </a:r>
            <a:endParaRPr sz="1600">
              <a:solidFill>
                <a:schemeClr val="lt1"/>
              </a:solidFill>
            </a:endParaRPr>
          </a:p>
        </p:txBody>
      </p:sp>
      <p:grpSp>
        <p:nvGrpSpPr>
          <p:cNvPr id="436" name="Google Shape;436;p45"/>
          <p:cNvGrpSpPr/>
          <p:nvPr/>
        </p:nvGrpSpPr>
        <p:grpSpPr>
          <a:xfrm>
            <a:off x="4319545" y="1610215"/>
            <a:ext cx="198900" cy="593656"/>
            <a:chOff x="3918084" y="1610215"/>
            <a:chExt cx="198900" cy="593656"/>
          </a:xfrm>
        </p:grpSpPr>
        <p:cxnSp>
          <p:nvCxnSpPr>
            <p:cNvPr id="437" name="Google Shape;437;p45"/>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438" name="Google Shape;438;p45"/>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9" name="Google Shape;439;p45"/>
          <p:cNvSpPr txBox="1"/>
          <p:nvPr>
            <p:ph idx="4294967295" type="body"/>
          </p:nvPr>
        </p:nvSpPr>
        <p:spPr>
          <a:xfrm>
            <a:off x="4073813" y="1044328"/>
            <a:ext cx="2206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2400">
                <a:solidFill>
                  <a:schemeClr val="dk1"/>
                </a:solidFill>
              </a:rPr>
              <a:t>94</a:t>
            </a:r>
            <a:endParaRPr b="1" sz="2400">
              <a:solidFill>
                <a:schemeClr val="dk1"/>
              </a:solidFill>
            </a:endParaRPr>
          </a:p>
        </p:txBody>
      </p:sp>
      <p:sp>
        <p:nvSpPr>
          <p:cNvPr descr="Background pointer shape in timeline graphic" id="440" name="Google Shape;440;p45"/>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5"/>
          <p:cNvSpPr txBox="1"/>
          <p:nvPr>
            <p:ph idx="4294967295" type="body"/>
          </p:nvPr>
        </p:nvSpPr>
        <p:spPr>
          <a:xfrm>
            <a:off x="5416699" y="2336550"/>
            <a:ext cx="13155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chemeClr val="lt1"/>
                </a:solidFill>
              </a:rPr>
              <a:t>149</a:t>
            </a:r>
            <a:endParaRPr sz="1600">
              <a:solidFill>
                <a:schemeClr val="lt1"/>
              </a:solidFill>
            </a:endParaRPr>
          </a:p>
        </p:txBody>
      </p:sp>
      <p:grpSp>
        <p:nvGrpSpPr>
          <p:cNvPr id="442" name="Google Shape;442;p45"/>
          <p:cNvGrpSpPr/>
          <p:nvPr/>
        </p:nvGrpSpPr>
        <p:grpSpPr>
          <a:xfrm>
            <a:off x="5973070" y="2938958"/>
            <a:ext cx="198900" cy="593656"/>
            <a:chOff x="5958946" y="2938958"/>
            <a:chExt cx="198900" cy="593656"/>
          </a:xfrm>
        </p:grpSpPr>
        <p:cxnSp>
          <p:nvCxnSpPr>
            <p:cNvPr id="443" name="Google Shape;443;p45"/>
            <p:cNvCxnSpPr/>
            <p:nvPr/>
          </p:nvCxnSpPr>
          <p:spPr>
            <a:xfrm>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444" name="Google Shape;444;p45"/>
            <p:cNvSpPr/>
            <p:nvPr/>
          </p:nvSpPr>
          <p:spPr>
            <a:xfrm flipH="1" rot="10800000">
              <a:off x="5958946"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5" name="Google Shape;445;p45"/>
          <p:cNvSpPr txBox="1"/>
          <p:nvPr>
            <p:ph idx="4294967295" type="body"/>
          </p:nvPr>
        </p:nvSpPr>
        <p:spPr>
          <a:xfrm>
            <a:off x="5838000" y="3664625"/>
            <a:ext cx="1531800" cy="99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2400">
                <a:solidFill>
                  <a:schemeClr val="dk1"/>
                </a:solidFill>
              </a:rPr>
              <a:t>95</a:t>
            </a:r>
            <a:endParaRPr b="1" sz="2400">
              <a:solidFill>
                <a:schemeClr val="dk1"/>
              </a:solidFill>
            </a:endParaRPr>
          </a:p>
        </p:txBody>
      </p:sp>
      <p:sp>
        <p:nvSpPr>
          <p:cNvPr descr="Background pointer shape in timeline graphic" id="446" name="Google Shape;446;p45"/>
          <p:cNvSpPr/>
          <p:nvPr/>
        </p:nvSpPr>
        <p:spPr>
          <a:xfrm>
            <a:off x="678181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5"/>
          <p:cNvSpPr txBox="1"/>
          <p:nvPr>
            <p:ph idx="4294967295" type="body"/>
          </p:nvPr>
        </p:nvSpPr>
        <p:spPr>
          <a:xfrm>
            <a:off x="7111512" y="2336550"/>
            <a:ext cx="1315500" cy="470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 sz="1600">
                <a:solidFill>
                  <a:schemeClr val="lt1"/>
                </a:solidFill>
              </a:rPr>
              <a:t>152</a:t>
            </a:r>
            <a:endParaRPr sz="1600">
              <a:solidFill>
                <a:schemeClr val="lt1"/>
              </a:solidFill>
            </a:endParaRPr>
          </a:p>
        </p:txBody>
      </p:sp>
      <p:grpSp>
        <p:nvGrpSpPr>
          <p:cNvPr id="448" name="Google Shape;448;p45"/>
          <p:cNvGrpSpPr/>
          <p:nvPr/>
        </p:nvGrpSpPr>
        <p:grpSpPr>
          <a:xfrm>
            <a:off x="7669807" y="1610215"/>
            <a:ext cx="198900" cy="593656"/>
            <a:chOff x="3918084" y="1610215"/>
            <a:chExt cx="198900" cy="593656"/>
          </a:xfrm>
        </p:grpSpPr>
        <p:cxnSp>
          <p:nvCxnSpPr>
            <p:cNvPr id="449" name="Google Shape;449;p45"/>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450" name="Google Shape;450;p45"/>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p45"/>
          <p:cNvSpPr txBox="1"/>
          <p:nvPr>
            <p:ph idx="4294967295" type="body"/>
          </p:nvPr>
        </p:nvSpPr>
        <p:spPr>
          <a:xfrm>
            <a:off x="7369804" y="1138676"/>
            <a:ext cx="2242800" cy="90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b="1" lang="en" sz="2400">
                <a:solidFill>
                  <a:schemeClr val="dk1"/>
                </a:solidFill>
              </a:rPr>
              <a:t>96</a:t>
            </a:r>
            <a:endParaRPr b="1" sz="2400">
              <a:solidFill>
                <a:schemeClr val="dk1"/>
              </a:solidFill>
            </a:endParaRPr>
          </a:p>
        </p:txBody>
      </p:sp>
      <p:sp>
        <p:nvSpPr>
          <p:cNvPr id="452" name="Google Shape;452;p45"/>
          <p:cNvSpPr txBox="1"/>
          <p:nvPr/>
        </p:nvSpPr>
        <p:spPr>
          <a:xfrm>
            <a:off x="416279" y="104303"/>
            <a:ext cx="7315200" cy="74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5B0F00"/>
                </a:solidFill>
                <a:latin typeface="Roboto"/>
                <a:ea typeface="Roboto"/>
                <a:cs typeface="Roboto"/>
                <a:sym typeface="Roboto"/>
              </a:rPr>
              <a:t>Lack of attention to GV</a:t>
            </a:r>
            <a:endParaRPr b="0" i="0" sz="3600" u="none" cap="none" strike="noStrike">
              <a:solidFill>
                <a:srgbClr val="5B0F00"/>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162455b93f086da9_10"/>
          <p:cNvSpPr txBox="1"/>
          <p:nvPr>
            <p:ph type="title"/>
          </p:nvPr>
        </p:nvSpPr>
        <p:spPr>
          <a:xfrm>
            <a:off x="197216" y="2148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percentage of 11BOHD patients have hypokalemia before starting treatment?</a:t>
            </a:r>
            <a:endParaRPr sz="1800"/>
          </a:p>
        </p:txBody>
      </p:sp>
      <p:sp>
        <p:nvSpPr>
          <p:cNvPr id="458" name="Google Shape;458;g162455b93f086da9_1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162455b93f086da9_10"/>
          <p:cNvSpPr txBox="1"/>
          <p:nvPr/>
        </p:nvSpPr>
        <p:spPr>
          <a:xfrm>
            <a:off x="522763" y="4320852"/>
            <a:ext cx="73152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Roboto"/>
                <a:ea typeface="Roboto"/>
                <a:cs typeface="Roboto"/>
                <a:sym typeface="Roboto"/>
              </a:rPr>
              <a:t>Melcescu, Eugen, et al. "11Beta-hydroxylase deficiency and other syndromes of mineralocorticoid excess as a rare cause of endocrine hypertension." Hormone and metabolic research 44.12 (2012): 867-878.</a:t>
            </a:r>
            <a:endParaRPr sz="800">
              <a:solidFill>
                <a:srgbClr val="666666"/>
              </a:solidFill>
              <a:latin typeface="Roboto"/>
              <a:ea typeface="Roboto"/>
              <a:cs typeface="Roboto"/>
              <a:sym typeface="Roboto"/>
            </a:endParaRPr>
          </a:p>
        </p:txBody>
      </p:sp>
      <p:pic>
        <p:nvPicPr>
          <p:cNvPr id="460" name="Google Shape;460;g162455b93f086da9_10"/>
          <p:cNvPicPr preferRelativeResize="0"/>
          <p:nvPr/>
        </p:nvPicPr>
        <p:blipFill>
          <a:blip r:embed="rId3">
            <a:alphaModFix/>
          </a:blip>
          <a:stretch>
            <a:fillRect/>
          </a:stretch>
        </p:blipFill>
        <p:spPr>
          <a:xfrm>
            <a:off x="448775" y="1229875"/>
            <a:ext cx="8246450" cy="2871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6c648758ba549d6b_0"/>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466" name="Google Shape;466;g6c648758ba549d6b_0"/>
          <p:cNvPicPr preferRelativeResize="0"/>
          <p:nvPr/>
        </p:nvPicPr>
        <p:blipFill>
          <a:blip r:embed="rId3">
            <a:alphaModFix/>
          </a:blip>
          <a:stretch>
            <a:fillRect/>
          </a:stretch>
        </p:blipFill>
        <p:spPr>
          <a:xfrm>
            <a:off x="152400" y="280425"/>
            <a:ext cx="7466450" cy="2626800"/>
          </a:xfrm>
          <a:prstGeom prst="rect">
            <a:avLst/>
          </a:prstGeom>
          <a:noFill/>
          <a:ln>
            <a:noFill/>
          </a:ln>
        </p:spPr>
      </p:pic>
      <p:sp>
        <p:nvSpPr>
          <p:cNvPr id="467" name="Google Shape;467;g6c648758ba549d6b_0"/>
          <p:cNvSpPr txBox="1"/>
          <p:nvPr/>
        </p:nvSpPr>
        <p:spPr>
          <a:xfrm>
            <a:off x="303661" y="3747271"/>
            <a:ext cx="73152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999999"/>
                </a:solidFill>
                <a:latin typeface="Roboto"/>
                <a:ea typeface="Roboto"/>
                <a:cs typeface="Roboto"/>
                <a:sym typeface="Roboto"/>
              </a:rPr>
              <a:t>Breil, Thomas, Yakovenko, Vira, Inta, Ioana, Choukair, Daniela, Klose, Daniela, Mittnacht, Janna, Schulze, Egbert, Alrajab, Abdul, Grulich-Henn, Jürgen and Bettendorf, Markus. "Typical characteristics of children with congenital adrenal hyperplasia due to 11β-hydroxylase deficiency: a single-centre experience and review of the literature" Journal of Pediatric Endocrinology and Metabolism, vol. 32, no. 3, 2019, pp. 259-267. https://doi.org/10.1515/jpem-2018-0298</a:t>
            </a:r>
            <a:endParaRPr sz="900">
              <a:solidFill>
                <a:srgbClr val="999999"/>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6c648758ba549d6b_6"/>
          <p:cNvPicPr preferRelativeResize="0"/>
          <p:nvPr/>
        </p:nvPicPr>
        <p:blipFill>
          <a:blip r:embed="rId3">
            <a:alphaModFix/>
          </a:blip>
          <a:stretch>
            <a:fillRect/>
          </a:stretch>
        </p:blipFill>
        <p:spPr>
          <a:xfrm>
            <a:off x="152400" y="152400"/>
            <a:ext cx="8111386" cy="4838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g162455b93f086da9_1"/>
          <p:cNvPicPr preferRelativeResize="0"/>
          <p:nvPr/>
        </p:nvPicPr>
        <p:blipFill>
          <a:blip r:embed="rId3">
            <a:alphaModFix/>
          </a:blip>
          <a:stretch>
            <a:fillRect/>
          </a:stretch>
        </p:blipFill>
        <p:spPr>
          <a:xfrm>
            <a:off x="152400" y="152400"/>
            <a:ext cx="3500126" cy="4838701"/>
          </a:xfrm>
          <a:prstGeom prst="rect">
            <a:avLst/>
          </a:prstGeom>
          <a:noFill/>
          <a:ln>
            <a:noFill/>
          </a:ln>
        </p:spPr>
      </p:pic>
      <p:pic>
        <p:nvPicPr>
          <p:cNvPr id="478" name="Google Shape;478;g162455b93f086da9_1"/>
          <p:cNvPicPr preferRelativeResize="0"/>
          <p:nvPr/>
        </p:nvPicPr>
        <p:blipFill>
          <a:blip r:embed="rId4">
            <a:alphaModFix/>
          </a:blip>
          <a:stretch>
            <a:fillRect/>
          </a:stretch>
        </p:blipFill>
        <p:spPr>
          <a:xfrm>
            <a:off x="3478800" y="152400"/>
            <a:ext cx="5512800" cy="297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PI:</a:t>
            </a:r>
            <a:endParaRPr/>
          </a:p>
        </p:txBody>
      </p:sp>
      <p:sp>
        <p:nvSpPr>
          <p:cNvPr id="123" name="Google Shape;123;p5"/>
          <p:cNvSpPr/>
          <p:nvPr/>
        </p:nvSpPr>
        <p:spPr>
          <a:xfrm>
            <a:off x="432350" y="1304875"/>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txBox="1"/>
          <p:nvPr>
            <p:ph idx="4294967295" type="body"/>
          </p:nvPr>
        </p:nvSpPr>
        <p:spPr>
          <a:xfrm>
            <a:off x="432350"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Symptoms when hospitalized?</a:t>
            </a:r>
            <a:endParaRPr>
              <a:solidFill>
                <a:schemeClr val="lt1"/>
              </a:solidFill>
            </a:endParaRPr>
          </a:p>
        </p:txBody>
      </p:sp>
      <p:sp>
        <p:nvSpPr>
          <p:cNvPr id="125" name="Google Shape;125;p5"/>
          <p:cNvSpPr txBox="1"/>
          <p:nvPr>
            <p:ph idx="4294967295" type="body"/>
          </p:nvPr>
        </p:nvSpPr>
        <p:spPr>
          <a:xfrm>
            <a:off x="418075" y="2070575"/>
            <a:ext cx="2471700" cy="265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00"/>
              <a:t>25/6/89</a:t>
            </a:r>
            <a:endParaRPr b="1" sz="1600"/>
          </a:p>
          <a:p>
            <a:pPr indent="0" lvl="0" marL="0" rtl="0" algn="l">
              <a:lnSpc>
                <a:spcPct val="115000"/>
              </a:lnSpc>
              <a:spcBef>
                <a:spcPts val="800"/>
              </a:spcBef>
              <a:spcAft>
                <a:spcPts val="800"/>
              </a:spcAft>
              <a:buSzPts val="1800"/>
              <a:buNone/>
            </a:pPr>
            <a:r>
              <a:rPr lang="en" sz="1600"/>
              <a:t>Hyperpigmentation and tall and puberty from 3 years old</a:t>
            </a:r>
            <a:endParaRPr sz="1600"/>
          </a:p>
        </p:txBody>
      </p:sp>
      <p:sp>
        <p:nvSpPr>
          <p:cNvPr id="126" name="Google Shape;126;p5"/>
          <p:cNvSpPr/>
          <p:nvPr/>
        </p:nvSpPr>
        <p:spPr>
          <a:xfrm>
            <a:off x="3044777"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txBox="1"/>
          <p:nvPr>
            <p:ph idx="4294967295" type="body"/>
          </p:nvPr>
        </p:nvSpPr>
        <p:spPr>
          <a:xfrm>
            <a:off x="3336150"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P/E</a:t>
            </a:r>
            <a:endParaRPr>
              <a:solidFill>
                <a:schemeClr val="lt1"/>
              </a:solidFill>
            </a:endParaRPr>
          </a:p>
        </p:txBody>
      </p:sp>
      <p:sp>
        <p:nvSpPr>
          <p:cNvPr id="128" name="Google Shape;128;p5"/>
          <p:cNvSpPr txBox="1"/>
          <p:nvPr>
            <p:ph idx="4294967295" type="body"/>
          </p:nvPr>
        </p:nvSpPr>
        <p:spPr>
          <a:xfrm>
            <a:off x="3342084" y="1912675"/>
            <a:ext cx="2471700" cy="2650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800"/>
              <a:buNone/>
            </a:pPr>
            <a:r>
              <a:rPr lang="en" sz="1600"/>
              <a:t>Bp</a:t>
            </a:r>
            <a:r>
              <a:rPr b="1" lang="en" sz="1600">
                <a:solidFill>
                  <a:schemeClr val="accent1"/>
                </a:solidFill>
              </a:rPr>
              <a:t>:140/90</a:t>
            </a:r>
            <a:endParaRPr b="1" sz="1600">
              <a:solidFill>
                <a:schemeClr val="accent1"/>
              </a:solidFill>
            </a:endParaRPr>
          </a:p>
          <a:p>
            <a:pPr indent="0" lvl="0" marL="457200" rtl="0" algn="l">
              <a:lnSpc>
                <a:spcPct val="115000"/>
              </a:lnSpc>
              <a:spcBef>
                <a:spcPts val="800"/>
              </a:spcBef>
              <a:spcAft>
                <a:spcPts val="0"/>
              </a:spcAft>
              <a:buSzPts val="1800"/>
              <a:buNone/>
            </a:pPr>
            <a:r>
              <a:rPr lang="en" sz="1600"/>
              <a:t>w:27percentile‌ above 97%               </a:t>
            </a:r>
            <a:endParaRPr sz="1600"/>
          </a:p>
          <a:p>
            <a:pPr indent="0" lvl="0" marL="457200" rtl="0" algn="l">
              <a:lnSpc>
                <a:spcPct val="115000"/>
              </a:lnSpc>
              <a:spcBef>
                <a:spcPts val="800"/>
              </a:spcBef>
              <a:spcAft>
                <a:spcPts val="800"/>
              </a:spcAft>
              <a:buSzPts val="1800"/>
              <a:buNone/>
            </a:pPr>
            <a:r>
              <a:rPr lang="en" sz="1600"/>
              <a:t>H:127 percentile  above 97%                    SDS:</a:t>
            </a:r>
            <a:r>
              <a:rPr b="1" lang="en" sz="3000">
                <a:solidFill>
                  <a:schemeClr val="accent4"/>
                </a:solidFill>
              </a:rPr>
              <a:t>7</a:t>
            </a:r>
            <a:endParaRPr b="1" sz="3000">
              <a:solidFill>
                <a:schemeClr val="accent4"/>
              </a:solidFill>
            </a:endParaRPr>
          </a:p>
        </p:txBody>
      </p:sp>
      <p:sp>
        <p:nvSpPr>
          <p:cNvPr id="129" name="Google Shape;129;p5"/>
          <p:cNvSpPr/>
          <p:nvPr/>
        </p:nvSpPr>
        <p:spPr>
          <a:xfrm>
            <a:off x="5948502"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txBox="1"/>
          <p:nvPr>
            <p:ph idx="4294967295" type="body"/>
          </p:nvPr>
        </p:nvSpPr>
        <p:spPr>
          <a:xfrm>
            <a:off x="6254233" y="1451576"/>
            <a:ext cx="2257200" cy="31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lt1"/>
                </a:solidFill>
              </a:rPr>
              <a:t>LAB</a:t>
            </a:r>
            <a:endParaRPr>
              <a:solidFill>
                <a:schemeClr val="lt1"/>
              </a:solidFill>
            </a:endParaRPr>
          </a:p>
        </p:txBody>
      </p:sp>
      <p:sp>
        <p:nvSpPr>
          <p:cNvPr id="131" name="Google Shape;131;p5"/>
          <p:cNvSpPr txBox="1"/>
          <p:nvPr>
            <p:ph idx="4294967295" type="body"/>
          </p:nvPr>
        </p:nvSpPr>
        <p:spPr>
          <a:xfrm>
            <a:off x="6254226" y="2070575"/>
            <a:ext cx="2471700" cy="265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t>BS:84_cortisol:2/9-</a:t>
            </a:r>
            <a:endParaRPr sz="1600"/>
          </a:p>
          <a:p>
            <a:pPr indent="0" lvl="0" marL="0" rtl="0" algn="l">
              <a:lnSpc>
                <a:spcPct val="115000"/>
              </a:lnSpc>
              <a:spcBef>
                <a:spcPts val="800"/>
              </a:spcBef>
              <a:spcAft>
                <a:spcPts val="0"/>
              </a:spcAft>
              <a:buSzPts val="1800"/>
              <a:buNone/>
            </a:pPr>
            <a:r>
              <a:rPr lang="en" sz="1600"/>
              <a:t>LH:0/8-FSH:0/9-</a:t>
            </a:r>
            <a:endParaRPr sz="1600"/>
          </a:p>
          <a:p>
            <a:pPr indent="0" lvl="0" marL="0" rtl="0" algn="l">
              <a:lnSpc>
                <a:spcPct val="115000"/>
              </a:lnSpc>
              <a:spcBef>
                <a:spcPts val="800"/>
              </a:spcBef>
              <a:spcAft>
                <a:spcPts val="0"/>
              </a:spcAft>
              <a:buSzPts val="1800"/>
              <a:buNone/>
            </a:pPr>
            <a:r>
              <a:rPr lang="en" sz="1600"/>
              <a:t>ACTH:140pg/ml</a:t>
            </a:r>
            <a:endParaRPr sz="1600"/>
          </a:p>
          <a:p>
            <a:pPr indent="0" lvl="0" marL="0" rtl="0" algn="l">
              <a:lnSpc>
                <a:spcPct val="115000"/>
              </a:lnSpc>
              <a:spcBef>
                <a:spcPts val="800"/>
              </a:spcBef>
              <a:spcAft>
                <a:spcPts val="0"/>
              </a:spcAft>
              <a:buSzPts val="1800"/>
              <a:buNone/>
            </a:pPr>
            <a:r>
              <a:rPr lang="en" sz="1600"/>
              <a:t>testestron:0/4ng/ml</a:t>
            </a:r>
            <a:endParaRPr sz="1600"/>
          </a:p>
          <a:p>
            <a:pPr indent="0" lvl="0" marL="0" rtl="0" algn="l">
              <a:lnSpc>
                <a:spcPct val="115000"/>
              </a:lnSpc>
              <a:spcBef>
                <a:spcPts val="800"/>
              </a:spcBef>
              <a:spcAft>
                <a:spcPts val="0"/>
              </a:spcAft>
              <a:buSzPts val="1800"/>
              <a:buNone/>
            </a:pPr>
            <a:r>
              <a:rPr lang="en" sz="1600"/>
              <a:t>TFT:NL</a:t>
            </a:r>
            <a:endParaRPr sz="1600"/>
          </a:p>
          <a:p>
            <a:pPr indent="0" lvl="0" marL="0" rtl="0" algn="l">
              <a:lnSpc>
                <a:spcPct val="115000"/>
              </a:lnSpc>
              <a:spcBef>
                <a:spcPts val="800"/>
              </a:spcBef>
              <a:spcAft>
                <a:spcPts val="800"/>
              </a:spcAft>
              <a:buSzPts val="1800"/>
              <a:buNone/>
            </a:pPr>
            <a:r>
              <a:rPr lang="en" sz="1600"/>
              <a:t>anderstandion:⅝ ng/ml</a:t>
            </a:r>
            <a:endParaRPr sz="1600"/>
          </a:p>
        </p:txBody>
      </p:sp>
      <p:sp>
        <p:nvSpPr>
          <p:cNvPr id="132" name="Google Shape;132;p5"/>
          <p:cNvSpPr txBox="1"/>
          <p:nvPr/>
        </p:nvSpPr>
        <p:spPr>
          <a:xfrm>
            <a:off x="1018018" y="125480"/>
            <a:ext cx="7315200" cy="1021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800"/>
              <a:buFont typeface="Arial"/>
              <a:buNone/>
            </a:pPr>
            <a:r>
              <a:rPr b="0" i="0" lang="en" sz="1800" u="none" cap="none" strike="noStrike">
                <a:solidFill>
                  <a:srgbClr val="1C4587"/>
                </a:solidFill>
                <a:latin typeface="Roboto"/>
                <a:ea typeface="Roboto"/>
                <a:cs typeface="Roboto"/>
                <a:sym typeface="Roboto"/>
              </a:rPr>
              <a:t>At the age of 4, following a mumps infection, they referred to a pediatrician, who referred them to the pediatric endocrinologist, and the following measures:</a:t>
            </a:r>
            <a:endParaRPr b="0" i="0" sz="1800" u="none" cap="none" strike="noStrike">
              <a:solidFill>
                <a:srgbClr val="1C4587"/>
              </a:solidFill>
              <a:latin typeface="Roboto"/>
              <a:ea typeface="Roboto"/>
              <a:cs typeface="Roboto"/>
              <a:sym typeface="Roboto"/>
            </a:endParaRPr>
          </a:p>
        </p:txBody>
      </p:sp>
      <p:sp>
        <p:nvSpPr>
          <p:cNvPr id="133" name="Google Shape;133;p5"/>
          <p:cNvSpPr/>
          <p:nvPr/>
        </p:nvSpPr>
        <p:spPr>
          <a:xfrm flipH="1" rot="10800000">
            <a:off x="1478325" y="2141250"/>
            <a:ext cx="282600" cy="182400"/>
          </a:xfrm>
          <a:prstGeom prst="rightArrow">
            <a:avLst>
              <a:gd fmla="val 0" name="adj1"/>
              <a:gd fmla="val 15493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1760925" y="2000550"/>
            <a:ext cx="64713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Roboto"/>
                <a:ea typeface="Roboto"/>
                <a:cs typeface="Roboto"/>
                <a:sym typeface="Roboto"/>
              </a:rPr>
              <a:t>4</a:t>
            </a:r>
            <a:endParaRPr b="1" i="0" sz="1800" u="none" cap="none" strike="noStrike">
              <a:solidFill>
                <a:srgbClr val="000000"/>
              </a:solidFill>
              <a:latin typeface="Roboto"/>
              <a:ea typeface="Roboto"/>
              <a:cs typeface="Roboto"/>
              <a:sym typeface="Roboto"/>
            </a:endParaRPr>
          </a:p>
        </p:txBody>
      </p:sp>
      <p:sp>
        <p:nvSpPr>
          <p:cNvPr id="135" name="Google Shape;135;p5"/>
          <p:cNvSpPr txBox="1"/>
          <p:nvPr/>
        </p:nvSpPr>
        <p:spPr>
          <a:xfrm>
            <a:off x="3855375" y="3958975"/>
            <a:ext cx="71850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Roboto"/>
                <a:ea typeface="Roboto"/>
                <a:cs typeface="Roboto"/>
                <a:sym typeface="Roboto"/>
              </a:rPr>
              <a:t>p3G2</a:t>
            </a:r>
            <a:endParaRPr b="0" i="0" sz="1600" u="none" cap="none" strike="noStrike">
              <a:solidFill>
                <a:srgbClr val="434343"/>
              </a:solidFill>
              <a:latin typeface="Roboto"/>
              <a:ea typeface="Roboto"/>
              <a:cs typeface="Roboto"/>
              <a:sym typeface="Roboto"/>
            </a:endParaRPr>
          </a:p>
        </p:txBody>
      </p:sp>
      <p:sp>
        <p:nvSpPr>
          <p:cNvPr id="136" name="Google Shape;136;p5"/>
          <p:cNvSpPr txBox="1"/>
          <p:nvPr/>
        </p:nvSpPr>
        <p:spPr>
          <a:xfrm>
            <a:off x="3725225" y="4171175"/>
            <a:ext cx="7020000" cy="55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Roboto"/>
                <a:ea typeface="Roboto"/>
                <a:cs typeface="Roboto"/>
                <a:sym typeface="Roboto"/>
              </a:rPr>
              <a:t>test size</a:t>
            </a:r>
            <a:r>
              <a:rPr b="0" i="0" lang="en" sz="1600" u="none" cap="none" strike="noStrike">
                <a:solidFill>
                  <a:srgbClr val="666666"/>
                </a:solidFill>
                <a:latin typeface="Roboto"/>
                <a:ea typeface="Roboto"/>
                <a:cs typeface="Roboto"/>
                <a:sym typeface="Roboto"/>
              </a:rPr>
              <a:t>:</a:t>
            </a:r>
            <a:r>
              <a:rPr b="0" i="0" lang="en" sz="2400" u="none" cap="none" strike="noStrike">
                <a:solidFill>
                  <a:srgbClr val="CC0000"/>
                </a:solidFill>
                <a:latin typeface="Roboto"/>
                <a:ea typeface="Roboto"/>
                <a:cs typeface="Roboto"/>
                <a:sym typeface="Roboto"/>
              </a:rPr>
              <a:t>⅖ cm</a:t>
            </a:r>
            <a:endParaRPr b="0" i="0" sz="2400" u="none" cap="none" strike="noStrike">
              <a:solidFill>
                <a:srgbClr val="CC0000"/>
              </a:solidFill>
              <a:latin typeface="Roboto"/>
              <a:ea typeface="Roboto"/>
              <a:cs typeface="Roboto"/>
              <a:sym typeface="Roboto"/>
            </a:endParaRPr>
          </a:p>
        </p:txBody>
      </p:sp>
      <p:sp>
        <p:nvSpPr>
          <p:cNvPr id="137" name="Google Shape;137;p5"/>
          <p:cNvSpPr txBox="1"/>
          <p:nvPr/>
        </p:nvSpPr>
        <p:spPr>
          <a:xfrm>
            <a:off x="3725236" y="4563480"/>
            <a:ext cx="73152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Roboto"/>
                <a:ea typeface="Roboto"/>
                <a:cs typeface="Roboto"/>
                <a:sym typeface="Roboto"/>
              </a:rPr>
              <a:t>Bone age:12 Y</a:t>
            </a:r>
            <a:endParaRPr b="0" i="0" sz="1600" u="none" cap="none" strike="noStrike">
              <a:solidFill>
                <a:srgbClr val="434343"/>
              </a:solidFill>
              <a:latin typeface="Roboto"/>
              <a:ea typeface="Roboto"/>
              <a:cs typeface="Roboto"/>
              <a:sym typeface="Roboto"/>
            </a:endParaRPr>
          </a:p>
        </p:txBody>
      </p:sp>
      <p:sp>
        <p:nvSpPr>
          <p:cNvPr id="138" name="Google Shape;138;p5"/>
          <p:cNvSpPr txBox="1"/>
          <p:nvPr/>
        </p:nvSpPr>
        <p:spPr>
          <a:xfrm>
            <a:off x="6266075" y="4228931"/>
            <a:ext cx="19812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Roboto"/>
                <a:ea typeface="Roboto"/>
                <a:cs typeface="Roboto"/>
                <a:sym typeface="Roboto"/>
              </a:rPr>
              <a:t>17OHpro:8/1 ng/ml</a:t>
            </a:r>
            <a:endParaRPr b="0" i="0" sz="1600" u="none" cap="none" strike="noStrike">
              <a:solidFill>
                <a:srgbClr val="434343"/>
              </a:solidFill>
              <a:latin typeface="Roboto"/>
              <a:ea typeface="Roboto"/>
              <a:cs typeface="Roboto"/>
              <a:sym typeface="Roboto"/>
            </a:endParaRPr>
          </a:p>
        </p:txBody>
      </p:sp>
      <p:sp>
        <p:nvSpPr>
          <p:cNvPr id="139" name="Google Shape;139;p5"/>
          <p:cNvSpPr txBox="1"/>
          <p:nvPr/>
        </p:nvSpPr>
        <p:spPr>
          <a:xfrm>
            <a:off x="6254215" y="4708802"/>
            <a:ext cx="71031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434343"/>
                </a:solidFill>
                <a:latin typeface="Roboto"/>
                <a:ea typeface="Roboto"/>
                <a:cs typeface="Roboto"/>
                <a:sym typeface="Roboto"/>
              </a:rPr>
              <a:t>NA:142,K:4/2</a:t>
            </a:r>
            <a:endParaRPr b="0" i="0" sz="1600" u="none" cap="none" strike="noStrike">
              <a:solidFill>
                <a:srgbClr val="434343"/>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g162455b93f086da9_6"/>
          <p:cNvPicPr preferRelativeResize="0"/>
          <p:nvPr/>
        </p:nvPicPr>
        <p:blipFill>
          <a:blip r:embed="rId3">
            <a:alphaModFix/>
          </a:blip>
          <a:stretch>
            <a:fillRect/>
          </a:stretch>
        </p:blipFill>
        <p:spPr>
          <a:xfrm>
            <a:off x="152400" y="152400"/>
            <a:ext cx="8839200" cy="309575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311700" y="97151"/>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Recent lab:</a:t>
            </a:r>
            <a:endParaRPr/>
          </a:p>
        </p:txBody>
      </p:sp>
      <p:sp>
        <p:nvSpPr>
          <p:cNvPr id="489" name="Google Shape;489;p46"/>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graphicFrame>
        <p:nvGraphicFramePr>
          <p:cNvPr id="490" name="Google Shape;490;p46"/>
          <p:cNvGraphicFramePr/>
          <p:nvPr/>
        </p:nvGraphicFramePr>
        <p:xfrm>
          <a:off x="526870" y="823835"/>
          <a:ext cx="3000000" cy="3000000"/>
        </p:xfrm>
        <a:graphic>
          <a:graphicData uri="http://schemas.openxmlformats.org/drawingml/2006/table">
            <a:tbl>
              <a:tblPr>
                <a:noFill/>
                <a:tableStyleId>{21CF2C8E-656B-41E6-882B-943307D7E74C}</a:tableStyleId>
              </a:tblPr>
              <a:tblGrid>
                <a:gridCol w="3619500"/>
                <a:gridCol w="3619500"/>
              </a:tblGrid>
              <a:tr h="624200">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17oHprogestron </a:t>
                      </a:r>
                      <a:endParaRPr sz="30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9/11ng/dl</a:t>
                      </a:r>
                      <a:endParaRPr sz="3000" u="none" cap="none" strike="noStrike">
                        <a:solidFill>
                          <a:srgbClr val="0000FF"/>
                        </a:solidFill>
                      </a:endParaRPr>
                    </a:p>
                  </a:txBody>
                  <a:tcPr marT="91425" marB="91425" marR="91425" marL="91425"/>
                </a:tc>
              </a:tr>
              <a:tr h="624200">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ACTH</a:t>
                      </a:r>
                      <a:endParaRPr sz="30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913 pg/ml</a:t>
                      </a:r>
                      <a:endParaRPr sz="3000" u="none" cap="none" strike="noStrike">
                        <a:solidFill>
                          <a:srgbClr val="0000FF"/>
                        </a:solidFill>
                      </a:endParaRPr>
                    </a:p>
                  </a:txBody>
                  <a:tcPr marT="91425" marB="91425" marR="91425" marL="91425"/>
                </a:tc>
              </a:tr>
              <a:tr h="624200">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k</a:t>
                      </a:r>
                      <a:endParaRPr sz="30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2/9</a:t>
                      </a:r>
                      <a:endParaRPr sz="3000" u="none" cap="none" strike="noStrike">
                        <a:solidFill>
                          <a:srgbClr val="0000FF"/>
                        </a:solidFill>
                      </a:endParaRPr>
                    </a:p>
                  </a:txBody>
                  <a:tcPr marT="91425" marB="91425" marR="91425" marL="91425"/>
                </a:tc>
              </a:tr>
              <a:tr h="386400">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PRA</a:t>
                      </a:r>
                      <a:endParaRPr sz="30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1/68 ng/ml/h</a:t>
                      </a:r>
                      <a:endParaRPr sz="3000" u="none" cap="none" strike="noStrike">
                        <a:solidFill>
                          <a:srgbClr val="0000FF"/>
                        </a:solidFill>
                      </a:endParaRPr>
                    </a:p>
                  </a:txBody>
                  <a:tcPr marT="91425" marB="91425" marR="91425" marL="91425"/>
                </a:tc>
              </a:tr>
              <a:tr h="351725">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Ald</a:t>
                      </a:r>
                      <a:endParaRPr sz="30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3000"/>
                        <a:buFont typeface="Arial"/>
                        <a:buNone/>
                      </a:pPr>
                      <a:r>
                        <a:rPr lang="en" sz="3000" u="none" cap="none" strike="noStrike">
                          <a:solidFill>
                            <a:srgbClr val="0000FF"/>
                          </a:solidFill>
                        </a:rPr>
                        <a:t>3/7 ng/dl</a:t>
                      </a:r>
                      <a:endParaRPr sz="3000" u="none" cap="none" strike="noStrike">
                        <a:solidFill>
                          <a:srgbClr val="0000FF"/>
                        </a:solidFill>
                      </a:endParaRPr>
                    </a:p>
                  </a:txBody>
                  <a:tcPr marT="91425" marB="91425" marR="91425" marL="91425"/>
                </a:tc>
              </a:tr>
              <a:tr h="351725">
                <a:tc>
                  <a:txBody>
                    <a:bodyPr/>
                    <a:lstStyle/>
                    <a:p>
                      <a:pPr indent="0" lvl="0" marL="0" marR="0" rtl="0" algn="l">
                        <a:lnSpc>
                          <a:spcPct val="100000"/>
                        </a:lnSpc>
                        <a:spcBef>
                          <a:spcPts val="0"/>
                        </a:spcBef>
                        <a:spcAft>
                          <a:spcPts val="0"/>
                        </a:spcAft>
                        <a:buClr>
                          <a:srgbClr val="000000"/>
                        </a:buClr>
                        <a:buSzPts val="2400"/>
                        <a:buFont typeface="Arial"/>
                        <a:buNone/>
                      </a:pPr>
                      <a:r>
                        <a:rPr lang="en" sz="2400" u="none" cap="none" strike="noStrike">
                          <a:solidFill>
                            <a:srgbClr val="0000FF"/>
                          </a:solidFill>
                        </a:rPr>
                        <a:t>cr</a:t>
                      </a:r>
                      <a:endParaRPr sz="2400" u="none" cap="none" strike="noStrike">
                        <a:solidFill>
                          <a:srgbClr val="0000FF"/>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400"/>
                        <a:buFont typeface="Arial"/>
                        <a:buNone/>
                      </a:pPr>
                      <a:r>
                        <a:rPr lang="en" sz="2400" u="none" cap="none" strike="noStrike">
                          <a:solidFill>
                            <a:srgbClr val="0000FF"/>
                          </a:solidFill>
                        </a:rPr>
                        <a:t>0/8</a:t>
                      </a:r>
                      <a:endParaRPr sz="2400" u="none" cap="none" strike="noStrike">
                        <a:solidFill>
                          <a:srgbClr val="0000FF"/>
                        </a:solidFill>
                      </a:endParaRPr>
                    </a:p>
                  </a:txBody>
                  <a:tcPr marT="91425" marB="91425" marR="91425" marL="91425"/>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Our treatment plan in this patient?</a:t>
            </a:r>
            <a:endParaRPr/>
          </a:p>
        </p:txBody>
      </p:sp>
      <p:sp>
        <p:nvSpPr>
          <p:cNvPr id="496" name="Google Shape;496;p4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Start 0.5 mg dexamethasone every night</a:t>
            </a:r>
            <a:endParaRPr/>
          </a:p>
          <a:p>
            <a:pPr indent="0" lvl="0" marL="0" rtl="0" algn="l">
              <a:lnSpc>
                <a:spcPct val="115000"/>
              </a:lnSpc>
              <a:spcBef>
                <a:spcPts val="1600"/>
              </a:spcBef>
              <a:spcAft>
                <a:spcPts val="0"/>
              </a:spcAft>
              <a:buSzPts val="1800"/>
              <a:buNone/>
            </a:pPr>
            <a:r>
              <a:t/>
            </a:r>
            <a:endParaRPr/>
          </a:p>
          <a:p>
            <a:pPr indent="-342900" lvl="0" marL="457200" rtl="0" algn="l">
              <a:lnSpc>
                <a:spcPct val="115000"/>
              </a:lnSpc>
              <a:spcBef>
                <a:spcPts val="1600"/>
              </a:spcBef>
              <a:spcAft>
                <a:spcPts val="0"/>
              </a:spcAft>
              <a:buSzPts val="1800"/>
              <a:buChar char="●"/>
            </a:pPr>
            <a:r>
              <a:rPr lang="en"/>
              <a:t>Follow-up with BP, k and AcTH, PRA</a:t>
            </a:r>
            <a:endParaRPr/>
          </a:p>
        </p:txBody>
      </p:sp>
      <p:sp>
        <p:nvSpPr>
          <p:cNvPr id="497" name="Google Shape;497;p47"/>
          <p:cNvSpPr txBox="1"/>
          <p:nvPr/>
        </p:nvSpPr>
        <p:spPr>
          <a:xfrm>
            <a:off x="918100" y="3360011"/>
            <a:ext cx="73152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34343"/>
                </a:solidFill>
                <a:latin typeface="Roboto"/>
                <a:ea typeface="Roboto"/>
                <a:cs typeface="Roboto"/>
                <a:sym typeface="Roboto"/>
              </a:rPr>
              <a:t>sonographic  study </a:t>
            </a:r>
            <a:endParaRPr sz="1800">
              <a:solidFill>
                <a:srgbClr val="43434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nvSpPr>
        <p:spPr>
          <a:xfrm>
            <a:off x="918111" y="2145030"/>
            <a:ext cx="7315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145" name="Google Shape;145;p6"/>
          <p:cNvPicPr preferRelativeResize="0"/>
          <p:nvPr/>
        </p:nvPicPr>
        <p:blipFill rotWithShape="1">
          <a:blip r:embed="rId3">
            <a:alphaModFix/>
          </a:blip>
          <a:srcRect b="0" l="0" r="0" t="0"/>
          <a:stretch/>
        </p:blipFill>
        <p:spPr>
          <a:xfrm>
            <a:off x="2710764" y="0"/>
            <a:ext cx="3722470" cy="51434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pmh:</a:t>
            </a:r>
            <a:endParaRPr/>
          </a:p>
        </p:txBody>
      </p:sp>
      <p:sp>
        <p:nvSpPr>
          <p:cNvPr id="151" name="Google Shape;151;p7"/>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History of recurrent infections in childhood</a:t>
            </a:r>
            <a:endParaRPr/>
          </a:p>
        </p:txBody>
      </p:sp>
      <p:sp>
        <p:nvSpPr>
          <p:cNvPr id="152" name="Google Shape;152;p7"/>
          <p:cNvSpPr txBox="1"/>
          <p:nvPr/>
        </p:nvSpPr>
        <p:spPr>
          <a:xfrm>
            <a:off x="311690" y="1818858"/>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434343"/>
              </a:buClr>
              <a:buSzPts val="1800"/>
              <a:buFont typeface="Roboto"/>
              <a:buChar char="●"/>
            </a:pPr>
            <a:r>
              <a:rPr b="0" i="0" lang="en" sz="1800" u="none" cap="none" strike="noStrike">
                <a:solidFill>
                  <a:srgbClr val="434343"/>
                </a:solidFill>
                <a:latin typeface="Roboto"/>
                <a:ea typeface="Roboto"/>
                <a:cs typeface="Roboto"/>
                <a:sym typeface="Roboto"/>
              </a:rPr>
              <a:t>Multiple hospitalizations due to weakness and paresis</a:t>
            </a:r>
            <a:endParaRPr b="0" i="0" sz="1800" u="none" cap="none" strike="noStrike">
              <a:solidFill>
                <a:srgbClr val="434343"/>
              </a:solidFill>
              <a:latin typeface="Roboto"/>
              <a:ea typeface="Roboto"/>
              <a:cs typeface="Roboto"/>
              <a:sym typeface="Roboto"/>
            </a:endParaRPr>
          </a:p>
        </p:txBody>
      </p:sp>
      <p:sp>
        <p:nvSpPr>
          <p:cNvPr id="153" name="Google Shape;153;p7"/>
          <p:cNvSpPr txBox="1"/>
          <p:nvPr/>
        </p:nvSpPr>
        <p:spPr>
          <a:xfrm>
            <a:off x="311711" y="2282655"/>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434343"/>
              </a:buClr>
              <a:buSzPts val="1800"/>
              <a:buFont typeface="Roboto"/>
              <a:buChar char="●"/>
            </a:pPr>
            <a:r>
              <a:rPr b="0" i="0" lang="en" sz="1800" u="none" cap="none" strike="noStrike">
                <a:solidFill>
                  <a:srgbClr val="434343"/>
                </a:solidFill>
                <a:latin typeface="Roboto"/>
                <a:ea typeface="Roboto"/>
                <a:cs typeface="Roboto"/>
                <a:sym typeface="Roboto"/>
              </a:rPr>
              <a:t>CAH</a:t>
            </a:r>
            <a:endParaRPr b="0" i="0" sz="1800" u="none" cap="none" strike="noStrike">
              <a:solidFill>
                <a:srgbClr val="434343"/>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DH:</a:t>
            </a:r>
            <a:endParaRPr/>
          </a:p>
        </p:txBody>
      </p:sp>
      <p:sp>
        <p:nvSpPr>
          <p:cNvPr id="159" name="Google Shape;159;p8"/>
          <p:cNvSpPr txBox="1"/>
          <p:nvPr>
            <p:ph idx="1" type="body"/>
          </p:nvPr>
        </p:nvSpPr>
        <p:spPr>
          <a:xfrm>
            <a:off x="123975" y="1229875"/>
            <a:ext cx="87084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hydrocortisone  </a:t>
            </a:r>
            <a:endParaRPr/>
          </a:p>
        </p:txBody>
      </p:sp>
      <p:sp>
        <p:nvSpPr>
          <p:cNvPr id="160" name="Google Shape;160;p8"/>
          <p:cNvSpPr txBox="1"/>
          <p:nvPr/>
        </p:nvSpPr>
        <p:spPr>
          <a:xfrm>
            <a:off x="311690" y="1901823"/>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434343"/>
              </a:buClr>
              <a:buSzPts val="1800"/>
              <a:buFont typeface="Roboto"/>
              <a:buChar char="●"/>
            </a:pPr>
            <a:r>
              <a:rPr b="0" i="0" lang="en" sz="1800" u="none" cap="none" strike="noStrike">
                <a:solidFill>
                  <a:srgbClr val="434343"/>
                </a:solidFill>
                <a:latin typeface="Roboto"/>
                <a:ea typeface="Roboto"/>
                <a:cs typeface="Roboto"/>
                <a:sym typeface="Roboto"/>
              </a:rPr>
              <a:t>citrate  potassium </a:t>
            </a:r>
            <a:endParaRPr b="0" i="0" sz="1800" u="none" cap="none" strike="noStrike">
              <a:solidFill>
                <a:srgbClr val="434343"/>
              </a:solidFill>
              <a:latin typeface="Roboto"/>
              <a:ea typeface="Roboto"/>
              <a:cs typeface="Roboto"/>
              <a:sym typeface="Roboto"/>
            </a:endParaRPr>
          </a:p>
        </p:txBody>
      </p:sp>
      <p:sp>
        <p:nvSpPr>
          <p:cNvPr id="161" name="Google Shape;161;p8"/>
          <p:cNvSpPr txBox="1"/>
          <p:nvPr/>
        </p:nvSpPr>
        <p:spPr>
          <a:xfrm>
            <a:off x="311700" y="2451950"/>
            <a:ext cx="7062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1C4587"/>
                </a:solidFill>
                <a:latin typeface="Roboto"/>
                <a:ea typeface="Roboto"/>
                <a:cs typeface="Roboto"/>
                <a:sym typeface="Roboto"/>
              </a:rPr>
              <a:t>HB</a:t>
            </a:r>
            <a:r>
              <a:rPr b="0" i="0" lang="en" sz="3000" u="none" cap="none" strike="noStrike">
                <a:solidFill>
                  <a:srgbClr val="073763"/>
                </a:solidFill>
                <a:latin typeface="Roboto"/>
                <a:ea typeface="Roboto"/>
                <a:cs typeface="Roboto"/>
                <a:sym typeface="Roboto"/>
              </a:rPr>
              <a:t>:</a:t>
            </a:r>
            <a:endParaRPr b="0" i="0" sz="3000" u="none" cap="none" strike="noStrike">
              <a:solidFill>
                <a:srgbClr val="073763"/>
              </a:solidFill>
              <a:latin typeface="Roboto"/>
              <a:ea typeface="Roboto"/>
              <a:cs typeface="Roboto"/>
              <a:sym typeface="Roboto"/>
            </a:endParaRPr>
          </a:p>
        </p:txBody>
      </p:sp>
      <p:sp>
        <p:nvSpPr>
          <p:cNvPr id="162" name="Google Shape;162;p8"/>
          <p:cNvSpPr txBox="1"/>
          <p:nvPr/>
        </p:nvSpPr>
        <p:spPr>
          <a:xfrm>
            <a:off x="1453267" y="2543305"/>
            <a:ext cx="7315200" cy="463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434343"/>
              </a:buClr>
              <a:buSzPts val="1800"/>
              <a:buFont typeface="Roboto"/>
              <a:buChar char="●"/>
            </a:pPr>
            <a:r>
              <a:rPr b="0" i="0" lang="en" sz="1800" u="none" cap="none" strike="noStrike">
                <a:solidFill>
                  <a:srgbClr val="434343"/>
                </a:solidFill>
                <a:latin typeface="Roboto"/>
                <a:ea typeface="Roboto"/>
                <a:cs typeface="Roboto"/>
                <a:sym typeface="Roboto"/>
              </a:rPr>
              <a:t>neg</a:t>
            </a:r>
            <a:endParaRPr b="0" i="0" sz="1800" u="none" cap="none" strike="noStrike">
              <a:solidFill>
                <a:srgbClr val="434343"/>
              </a:solidFill>
              <a:latin typeface="Roboto"/>
              <a:ea typeface="Roboto"/>
              <a:cs typeface="Roboto"/>
              <a:sym typeface="Roboto"/>
            </a:endParaRPr>
          </a:p>
        </p:txBody>
      </p:sp>
      <p:sp>
        <p:nvSpPr>
          <p:cNvPr id="163" name="Google Shape;163;p8"/>
          <p:cNvSpPr txBox="1"/>
          <p:nvPr/>
        </p:nvSpPr>
        <p:spPr>
          <a:xfrm>
            <a:off x="311700" y="3532675"/>
            <a:ext cx="7188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1C4587"/>
                </a:solidFill>
                <a:latin typeface="Roboto"/>
                <a:ea typeface="Roboto"/>
                <a:cs typeface="Roboto"/>
                <a:sym typeface="Roboto"/>
              </a:rPr>
              <a:t>FH:  </a:t>
            </a:r>
            <a:r>
              <a:rPr b="0" i="0" lang="en" sz="1800" u="none" cap="none" strike="noStrike">
                <a:solidFill>
                  <a:srgbClr val="434343"/>
                </a:solidFill>
                <a:latin typeface="Roboto"/>
                <a:ea typeface="Roboto"/>
                <a:cs typeface="Roboto"/>
                <a:sym typeface="Roboto"/>
              </a:rPr>
              <a:t>neg</a:t>
            </a:r>
            <a:endParaRPr b="0" i="0" sz="1800" u="none" cap="none" strike="noStrike">
              <a:solidFill>
                <a:srgbClr val="43434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P/E</a:t>
            </a:r>
            <a:endParaRPr/>
          </a:p>
        </p:txBody>
      </p:sp>
      <p:sp>
        <p:nvSpPr>
          <p:cNvPr id="169" name="Google Shape;169;p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Young patient with normal appearance</a:t>
            </a:r>
            <a:endParaRPr>
              <a:solidFill>
                <a:schemeClr val="dk1"/>
              </a:solidFill>
            </a:endParaRPr>
          </a:p>
        </p:txBody>
      </p:sp>
      <p:sp>
        <p:nvSpPr>
          <p:cNvPr id="170" name="Google Shape;170;p9"/>
          <p:cNvSpPr txBox="1"/>
          <p:nvPr/>
        </p:nvSpPr>
        <p:spPr>
          <a:xfrm>
            <a:off x="311701" y="1910472"/>
            <a:ext cx="79206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C4587"/>
                </a:solidFill>
                <a:latin typeface="Roboto"/>
                <a:ea typeface="Roboto"/>
                <a:cs typeface="Roboto"/>
                <a:sym typeface="Roboto"/>
              </a:rPr>
              <a:t>V/S</a:t>
            </a:r>
            <a:endParaRPr b="1" i="0" sz="1800" u="none" cap="none" strike="noStrike">
              <a:solidFill>
                <a:srgbClr val="1C4587"/>
              </a:solidFill>
              <a:latin typeface="Roboto"/>
              <a:ea typeface="Roboto"/>
              <a:cs typeface="Roboto"/>
              <a:sym typeface="Roboto"/>
            </a:endParaRPr>
          </a:p>
        </p:txBody>
      </p:sp>
      <p:sp>
        <p:nvSpPr>
          <p:cNvPr id="171" name="Google Shape;171;p9"/>
          <p:cNvSpPr txBox="1"/>
          <p:nvPr/>
        </p:nvSpPr>
        <p:spPr>
          <a:xfrm>
            <a:off x="1218275" y="1910472"/>
            <a:ext cx="70140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BP:140/90</a:t>
            </a:r>
            <a:endParaRPr b="0" i="0" sz="1800" u="none" cap="none" strike="noStrike">
              <a:solidFill>
                <a:srgbClr val="434343"/>
              </a:solidFill>
              <a:latin typeface="Roboto"/>
              <a:ea typeface="Roboto"/>
              <a:cs typeface="Roboto"/>
              <a:sym typeface="Roboto"/>
            </a:endParaRPr>
          </a:p>
        </p:txBody>
      </p:sp>
      <p:sp>
        <p:nvSpPr>
          <p:cNvPr id="172" name="Google Shape;172;p9"/>
          <p:cNvSpPr txBox="1"/>
          <p:nvPr/>
        </p:nvSpPr>
        <p:spPr>
          <a:xfrm>
            <a:off x="393027" y="2989380"/>
            <a:ext cx="7315200" cy="157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w:57</a:t>
            </a:r>
            <a:endParaRPr b="0" i="0" sz="1800" u="none" cap="none" strike="noStrike">
              <a:solidFill>
                <a:srgbClr val="43434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H:159/5</a:t>
            </a:r>
            <a:endParaRPr b="0" i="0" sz="1800" u="none" cap="none" strike="noStrike">
              <a:solidFill>
                <a:srgbClr val="43434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paternal  h 179</a:t>
            </a:r>
            <a:endParaRPr b="0" i="0" sz="1800" u="none" cap="none" strike="noStrike">
              <a:solidFill>
                <a:srgbClr val="43434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 maternal H:159</a:t>
            </a:r>
            <a:endParaRPr b="0" i="0" sz="1800" u="none" cap="none" strike="noStrike">
              <a:solidFill>
                <a:srgbClr val="43434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434343"/>
                </a:solidFill>
                <a:latin typeface="Roboto"/>
                <a:ea typeface="Roboto"/>
                <a:cs typeface="Roboto"/>
                <a:sym typeface="Roboto"/>
              </a:rPr>
              <a:t>target H:175</a:t>
            </a:r>
            <a:endParaRPr b="0" i="0" sz="1800" u="none" cap="none" strike="noStrike">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