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86" r:id="rId2"/>
    <p:sldId id="387" r:id="rId3"/>
    <p:sldId id="388" r:id="rId4"/>
    <p:sldId id="258" r:id="rId5"/>
    <p:sldId id="259" r:id="rId6"/>
    <p:sldId id="382" r:id="rId7"/>
    <p:sldId id="383" r:id="rId8"/>
    <p:sldId id="384" r:id="rId9"/>
    <p:sldId id="385" r:id="rId10"/>
    <p:sldId id="260" r:id="rId11"/>
    <p:sldId id="263" r:id="rId12"/>
    <p:sldId id="290" r:id="rId13"/>
    <p:sldId id="265" r:id="rId14"/>
    <p:sldId id="266" r:id="rId15"/>
    <p:sldId id="274" r:id="rId16"/>
    <p:sldId id="267" r:id="rId17"/>
    <p:sldId id="268" r:id="rId18"/>
    <p:sldId id="269" r:id="rId19"/>
    <p:sldId id="270" r:id="rId20"/>
    <p:sldId id="360" r:id="rId21"/>
    <p:sldId id="271" r:id="rId22"/>
    <p:sldId id="361" r:id="rId23"/>
    <p:sldId id="273" r:id="rId24"/>
    <p:sldId id="276" r:id="rId25"/>
    <p:sldId id="283" r:id="rId26"/>
    <p:sldId id="370" r:id="rId27"/>
    <p:sldId id="278" r:id="rId28"/>
    <p:sldId id="279" r:id="rId29"/>
    <p:sldId id="280" r:id="rId30"/>
    <p:sldId id="281" r:id="rId31"/>
    <p:sldId id="282" r:id="rId32"/>
    <p:sldId id="284" r:id="rId33"/>
    <p:sldId id="285" r:id="rId34"/>
    <p:sldId id="289" r:id="rId35"/>
    <p:sldId id="288" r:id="rId36"/>
    <p:sldId id="291" r:id="rId37"/>
    <p:sldId id="369" r:id="rId38"/>
    <p:sldId id="362" r:id="rId39"/>
    <p:sldId id="293" r:id="rId40"/>
    <p:sldId id="301" r:id="rId41"/>
    <p:sldId id="363" r:id="rId42"/>
    <p:sldId id="364" r:id="rId43"/>
    <p:sldId id="298" r:id="rId44"/>
    <p:sldId id="366" r:id="rId45"/>
    <p:sldId id="304" r:id="rId46"/>
    <p:sldId id="305" r:id="rId47"/>
    <p:sldId id="336" r:id="rId48"/>
    <p:sldId id="337" r:id="rId49"/>
    <p:sldId id="338" r:id="rId50"/>
    <p:sldId id="339" r:id="rId51"/>
    <p:sldId id="340" r:id="rId52"/>
    <p:sldId id="341" r:id="rId53"/>
    <p:sldId id="342" r:id="rId54"/>
    <p:sldId id="343" r:id="rId55"/>
    <p:sldId id="306" r:id="rId56"/>
    <p:sldId id="307" r:id="rId57"/>
    <p:sldId id="316" r:id="rId58"/>
    <p:sldId id="367" r:id="rId59"/>
    <p:sldId id="310" r:id="rId60"/>
    <p:sldId id="317" r:id="rId61"/>
    <p:sldId id="312" r:id="rId62"/>
    <p:sldId id="318" r:id="rId63"/>
    <p:sldId id="315" r:id="rId64"/>
    <p:sldId id="319" r:id="rId65"/>
    <p:sldId id="320" r:id="rId66"/>
    <p:sldId id="322" r:id="rId67"/>
    <p:sldId id="323" r:id="rId68"/>
    <p:sldId id="324" r:id="rId69"/>
    <p:sldId id="325" r:id="rId70"/>
    <p:sldId id="326" r:id="rId71"/>
    <p:sldId id="327" r:id="rId72"/>
    <p:sldId id="373" r:id="rId73"/>
    <p:sldId id="375" r:id="rId74"/>
    <p:sldId id="334" r:id="rId75"/>
    <p:sldId id="330" r:id="rId76"/>
    <p:sldId id="331" r:id="rId77"/>
    <p:sldId id="332" r:id="rId78"/>
    <p:sldId id="335" r:id="rId79"/>
    <p:sldId id="376" r:id="rId80"/>
    <p:sldId id="377" r:id="rId81"/>
    <p:sldId id="378" r:id="rId82"/>
    <p:sldId id="379" r:id="rId83"/>
    <p:sldId id="351" r:id="rId84"/>
    <p:sldId id="371" r:id="rId85"/>
    <p:sldId id="352" r:id="rId86"/>
    <p:sldId id="353" r:id="rId87"/>
    <p:sldId id="381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39" autoAdjust="0"/>
    <p:restoredTop sz="94660"/>
  </p:normalViewPr>
  <p:slideViewPr>
    <p:cSldViewPr>
      <p:cViewPr>
        <p:scale>
          <a:sx n="75" d="100"/>
          <a:sy n="75" d="100"/>
        </p:scale>
        <p:origin x="-115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E2D7-1E1A-49FC-9D90-93AF67CF7CC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DE66-D570-4133-94EB-841EC5FDBB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E2D7-1E1A-49FC-9D90-93AF67CF7CC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DE66-D570-4133-94EB-841EC5FDB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E2D7-1E1A-49FC-9D90-93AF67CF7CC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DE66-D570-4133-94EB-841EC5FDB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E2D7-1E1A-49FC-9D90-93AF67CF7CC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DE66-D570-4133-94EB-841EC5FDB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E2D7-1E1A-49FC-9D90-93AF67CF7CC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DE66-D570-4133-94EB-841EC5FDB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E2D7-1E1A-49FC-9D90-93AF67CF7CC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DE66-D570-4133-94EB-841EC5FDB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E2D7-1E1A-49FC-9D90-93AF67CF7CC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DE66-D570-4133-94EB-841EC5FDB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E2D7-1E1A-49FC-9D90-93AF67CF7CC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DE66-D570-4133-94EB-841EC5FDB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E2D7-1E1A-49FC-9D90-93AF67CF7CC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DE66-D570-4133-94EB-841EC5FDB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E2D7-1E1A-49FC-9D90-93AF67CF7CC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DE66-D570-4133-94EB-841EC5FDBB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A6BE2D7-1E1A-49FC-9D90-93AF67CF7CC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B2FDE66-D570-4133-94EB-841EC5FDB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A6BE2D7-1E1A-49FC-9D90-93AF67CF7CC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B2FDE66-D570-4133-94EB-841EC5FDB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google.com/imgres?imgurl=http://www.pharmazeutische-zeitung.de/orlistat.gif&amp;imgrefurl=http://www.pharmazeutische-zeitung.de/01-98.htm&amp;h=580&amp;w=477&amp;sz=10&amp;tbnid=bi9N63gg2U4J:&amp;tbnh=131&amp;tbnw=108&amp;start=3&amp;prev=/images?q=Orlistat&amp;hl=en&amp;lr=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 smtClean="0"/>
              <a:t>In </a:t>
            </a:r>
            <a:r>
              <a:rPr lang="en-US" sz="5400" i="1" dirty="0" smtClean="0"/>
              <a:t>T</a:t>
            </a:r>
            <a:r>
              <a:rPr lang="en-US" sz="5400" i="1" dirty="0" smtClean="0"/>
              <a:t>he Name of God</a:t>
            </a:r>
            <a:endParaRPr lang="en-US" sz="5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Pharmacotherapy in childhood obesity-What?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i="1" dirty="0" err="1" smtClean="0"/>
              <a:t>Sibutramin</a:t>
            </a:r>
            <a:endParaRPr lang="en-US" b="1" i="1" dirty="0" smtClean="0"/>
          </a:p>
          <a:p>
            <a:endParaRPr lang="en-US" b="1" i="1" dirty="0" smtClean="0"/>
          </a:p>
          <a:p>
            <a:r>
              <a:rPr lang="en-US" b="1" i="1" dirty="0" err="1" smtClean="0"/>
              <a:t>Orlistat</a:t>
            </a:r>
            <a:endParaRPr lang="en-US" b="1" i="1" dirty="0" smtClean="0"/>
          </a:p>
          <a:p>
            <a:endParaRPr lang="en-US" b="1" i="1" dirty="0" smtClean="0"/>
          </a:p>
          <a:p>
            <a:r>
              <a:rPr lang="en-US" b="1" i="1" dirty="0" err="1" smtClean="0"/>
              <a:t>Metformin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525963"/>
          </a:xfrm>
        </p:spPr>
        <p:txBody>
          <a:bodyPr/>
          <a:lstStyle/>
          <a:p>
            <a:r>
              <a:rPr lang="en-US" dirty="0"/>
              <a:t>The literature comprises </a:t>
            </a:r>
            <a:r>
              <a:rPr lang="en-US" dirty="0" smtClean="0"/>
              <a:t>11 randomized placebo-controlled </a:t>
            </a:r>
            <a:r>
              <a:rPr lang="en-US" dirty="0"/>
              <a:t>studies in </a:t>
            </a:r>
            <a:r>
              <a:rPr lang="en-US" dirty="0" smtClean="0"/>
              <a:t>obese Adolescents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ne </a:t>
            </a:r>
            <a:r>
              <a:rPr lang="en-US" dirty="0"/>
              <a:t>major study with </a:t>
            </a:r>
            <a:r>
              <a:rPr lang="en-US" dirty="0" err="1"/>
              <a:t>orlistat</a:t>
            </a:r>
            <a:endParaRPr lang="en-US" dirty="0"/>
          </a:p>
          <a:p>
            <a:r>
              <a:rPr lang="en-US" dirty="0" smtClean="0"/>
              <a:t> Four </a:t>
            </a:r>
            <a:r>
              <a:rPr lang="en-US" dirty="0"/>
              <a:t>with </a:t>
            </a:r>
            <a:r>
              <a:rPr lang="en-US" dirty="0" err="1"/>
              <a:t>sibutramine</a:t>
            </a:r>
            <a:r>
              <a:rPr lang="en-US" dirty="0"/>
              <a:t> </a:t>
            </a:r>
          </a:p>
          <a:p>
            <a:r>
              <a:rPr lang="en-US" dirty="0" smtClean="0"/>
              <a:t>Five with </a:t>
            </a:r>
            <a:r>
              <a:rPr lang="en-US" dirty="0"/>
              <a:t>metformin 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flipH="1">
            <a:off x="3857620" y="2795582"/>
            <a:ext cx="525785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 err="1" smtClean="0"/>
              <a:t>Sibutramine</a:t>
            </a:r>
            <a:r>
              <a:rPr lang="en-US" sz="6000" b="1" i="1" dirty="0" smtClean="0"/>
              <a:t> </a:t>
            </a:r>
            <a:endParaRPr lang="en-US" sz="60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ermov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0261" y="838200"/>
            <a:ext cx="298173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Sibutramine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Sibutramine</a:t>
            </a:r>
            <a:r>
              <a:rPr lang="en-US" dirty="0"/>
              <a:t> </a:t>
            </a:r>
            <a:r>
              <a:rPr lang="en-US" dirty="0" smtClean="0"/>
              <a:t>acts:</a:t>
            </a:r>
          </a:p>
          <a:p>
            <a:pPr lvl="1"/>
            <a:r>
              <a:rPr lang="en-US" b="1" i="1" dirty="0" smtClean="0"/>
              <a:t> </a:t>
            </a:r>
            <a:r>
              <a:rPr lang="en-US" b="1" i="1" dirty="0"/>
              <a:t>C</a:t>
            </a:r>
            <a:r>
              <a:rPr lang="en-US" b="1" i="1" dirty="0" smtClean="0"/>
              <a:t>entrally to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 Inhibit reuptake </a:t>
            </a:r>
            <a:r>
              <a:rPr lang="en-US" dirty="0"/>
              <a:t>of serotonin, </a:t>
            </a:r>
            <a:r>
              <a:rPr lang="en-US" dirty="0" err="1"/>
              <a:t>norepinephrine</a:t>
            </a:r>
            <a:r>
              <a:rPr lang="en-US" dirty="0"/>
              <a:t>,</a:t>
            </a:r>
          </a:p>
          <a:p>
            <a:pPr lvl="2">
              <a:buNone/>
            </a:pPr>
            <a:r>
              <a:rPr lang="en-US" dirty="0" smtClean="0"/>
              <a:t>   and</a:t>
            </a:r>
            <a:r>
              <a:rPr lang="en-US" dirty="0"/>
              <a:t>, to a lesser extent, dopamine</a:t>
            </a:r>
            <a:r>
              <a:rPr lang="en-US" dirty="0" smtClean="0"/>
              <a:t>. It reduces hunger </a:t>
            </a:r>
            <a:r>
              <a:rPr lang="en-US" dirty="0"/>
              <a:t>and increases satiety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  </a:t>
            </a:r>
            <a:r>
              <a:rPr lang="en-US" b="1" i="1" dirty="0" smtClean="0"/>
              <a:t>In brown </a:t>
            </a:r>
            <a:r>
              <a:rPr lang="en-US" b="1" i="1" dirty="0"/>
              <a:t>adipose </a:t>
            </a:r>
            <a:r>
              <a:rPr lang="en-US" b="1" i="1" dirty="0" smtClean="0"/>
              <a:t>tissue:</a:t>
            </a:r>
          </a:p>
          <a:p>
            <a:pPr lvl="2"/>
            <a:r>
              <a:rPr lang="en-US" dirty="0" smtClean="0"/>
              <a:t> Promotes </a:t>
            </a:r>
            <a:r>
              <a:rPr lang="en-US" dirty="0" err="1" smtClean="0"/>
              <a:t>thermogenesis,which</a:t>
            </a:r>
            <a:r>
              <a:rPr lang="en-US" dirty="0" smtClean="0"/>
              <a:t> </a:t>
            </a:r>
            <a:r>
              <a:rPr lang="en-US" dirty="0"/>
              <a:t>increases energy </a:t>
            </a:r>
            <a:r>
              <a:rPr lang="en-US" dirty="0" smtClean="0"/>
              <a:t>expenditure</a:t>
            </a:r>
          </a:p>
          <a:p>
            <a:r>
              <a:rPr lang="en-US" dirty="0" smtClean="0"/>
              <a:t>Rapid absorption , peak plasma  concentration are reached within one or two hours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00400" y="6440269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DIABETES CARE, VOLUME 30, NUMBER 2, FEBRUARY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it-IT" b="1" dirty="0" smtClean="0"/>
          </a:p>
          <a:p>
            <a:endParaRPr lang="it-IT" b="1" dirty="0"/>
          </a:p>
          <a:p>
            <a:endParaRPr lang="it-IT" b="1" dirty="0" smtClean="0"/>
          </a:p>
          <a:p>
            <a:endParaRPr lang="it-IT" b="1" dirty="0"/>
          </a:p>
          <a:p>
            <a:pPr>
              <a:buNone/>
            </a:pPr>
            <a:r>
              <a:rPr lang="it-IT" b="1" i="1" dirty="0" smtClean="0"/>
              <a:t>  </a:t>
            </a:r>
          </a:p>
          <a:p>
            <a:pPr>
              <a:buNone/>
            </a:pPr>
            <a:endParaRPr lang="it-IT" b="1" i="1" dirty="0" smtClean="0"/>
          </a:p>
          <a:p>
            <a:pPr>
              <a:buNone/>
            </a:pPr>
            <a:endParaRPr lang="it-IT" b="1" i="1" dirty="0" smtClean="0"/>
          </a:p>
          <a:p>
            <a:pPr>
              <a:buNone/>
            </a:pPr>
            <a:endParaRPr lang="it-IT" b="1" i="1" dirty="0" smtClean="0"/>
          </a:p>
          <a:p>
            <a:pPr>
              <a:buNone/>
            </a:pPr>
            <a:endParaRPr lang="it-IT" b="1" i="1" dirty="0" smtClean="0"/>
          </a:p>
          <a:p>
            <a:pPr>
              <a:buNone/>
            </a:pPr>
            <a:r>
              <a:rPr lang="it-IT" b="1" i="1" dirty="0" smtClean="0"/>
              <a:t>J </a:t>
            </a:r>
            <a:r>
              <a:rPr lang="it-IT" b="1" i="1" dirty="0"/>
              <a:t>Clin Endocrinol Metab 90: 1460–1465, </a:t>
            </a:r>
            <a:r>
              <a:rPr lang="it-IT" b="1" i="1" dirty="0" smtClean="0"/>
              <a:t>2005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064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Design: </a:t>
            </a:r>
            <a:r>
              <a:rPr lang="en-US" dirty="0" smtClean="0"/>
              <a:t>RCT</a:t>
            </a:r>
          </a:p>
          <a:p>
            <a:r>
              <a:rPr lang="en-US" b="1" i="1" dirty="0" smtClean="0"/>
              <a:t>Sample size: </a:t>
            </a:r>
            <a:r>
              <a:rPr lang="en-US" dirty="0" smtClean="0"/>
              <a:t>60 adolescents, aged 14–17 yr</a:t>
            </a:r>
          </a:p>
          <a:p>
            <a:r>
              <a:rPr lang="en-US" b="1" i="1" dirty="0" smtClean="0"/>
              <a:t>F/U: </a:t>
            </a:r>
            <a:r>
              <a:rPr lang="en-US" dirty="0" smtClean="0"/>
              <a:t>6 months</a:t>
            </a:r>
          </a:p>
          <a:p>
            <a:r>
              <a:rPr lang="en-US" b="1" i="1" dirty="0" smtClean="0"/>
              <a:t>Intervention:</a:t>
            </a:r>
            <a:r>
              <a:rPr lang="en-US" dirty="0" smtClean="0"/>
              <a:t> </a:t>
            </a:r>
            <a:r>
              <a:rPr lang="en-US" dirty="0" err="1" smtClean="0"/>
              <a:t>sibutramine</a:t>
            </a:r>
            <a:r>
              <a:rPr lang="en-US" dirty="0" smtClean="0"/>
              <a:t> (10 mg/d) or matching placebo</a:t>
            </a:r>
          </a:p>
          <a:p>
            <a:r>
              <a:rPr lang="en-US" b="1" i="1" dirty="0" smtClean="0"/>
              <a:t>Outcome:  </a:t>
            </a:r>
            <a:r>
              <a:rPr lang="en-US" dirty="0" smtClean="0"/>
              <a:t>weight, waist, Hip, BP, lipid profile, echocardiogram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Baseline characteristics of study participants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854841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232375" y="6400800"/>
            <a:ext cx="4454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/>
              <a:t>J Clin Endocrinol Metab 90: 1460–1465, 2005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Absolute changes </a:t>
            </a:r>
            <a:r>
              <a:rPr lang="en-US" sz="3200" dirty="0" smtClean="0"/>
              <a:t>in anthropometrical parameters in patients </a:t>
            </a:r>
            <a:r>
              <a:rPr lang="en-US" sz="3200" dirty="0"/>
              <a:t>treated with </a:t>
            </a:r>
            <a:r>
              <a:rPr lang="en-US" sz="3200" dirty="0" err="1"/>
              <a:t>sibutramine</a:t>
            </a:r>
            <a:r>
              <a:rPr lang="en-US" sz="3200" dirty="0"/>
              <a:t> or placebo at wk 24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335" y="2286000"/>
            <a:ext cx="8877035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232375" y="6031468"/>
            <a:ext cx="4454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/>
              <a:t>J Clin Endocrinol Metab 90: 1460–1465, 2005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Mean percent change in initial BMI for adolescents </a:t>
            </a:r>
            <a:r>
              <a:rPr lang="en-US" sz="3200" dirty="0" smtClean="0"/>
              <a:t>treated with </a:t>
            </a:r>
            <a:r>
              <a:rPr lang="en-US" sz="3200" dirty="0" err="1"/>
              <a:t>sibutramine</a:t>
            </a:r>
            <a:r>
              <a:rPr lang="en-US" sz="3200" dirty="0"/>
              <a:t> or </a:t>
            </a:r>
            <a:r>
              <a:rPr lang="en-US" sz="3200" dirty="0" smtClean="0"/>
              <a:t>placebo</a:t>
            </a:r>
            <a:endParaRPr 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00200" y="1609123"/>
            <a:ext cx="5791200" cy="470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384775" y="6412468"/>
            <a:ext cx="4454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/>
              <a:t>J Clin Endocrinol Metab 90: 1460–1465, 2005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Mean percent change in body weight </a:t>
            </a:r>
            <a:r>
              <a:rPr lang="en-US" sz="2800" dirty="0"/>
              <a:t>for </a:t>
            </a:r>
            <a:r>
              <a:rPr lang="en-US" sz="3200" dirty="0"/>
              <a:t>adolescents </a:t>
            </a:r>
            <a:r>
              <a:rPr lang="en-US" sz="3200" dirty="0" smtClean="0"/>
              <a:t>treated</a:t>
            </a:r>
            <a:r>
              <a:rPr lang="en-US" sz="3600" dirty="0" smtClean="0"/>
              <a:t> with </a:t>
            </a:r>
            <a:r>
              <a:rPr lang="en-US" sz="3600" dirty="0" err="1"/>
              <a:t>sibutramine</a:t>
            </a:r>
            <a:r>
              <a:rPr lang="en-US" sz="3600" dirty="0"/>
              <a:t> </a:t>
            </a:r>
            <a:r>
              <a:rPr lang="en-US" sz="3600" dirty="0" smtClean="0"/>
              <a:t>or </a:t>
            </a:r>
            <a:r>
              <a:rPr lang="en-US" sz="3200" dirty="0" smtClean="0"/>
              <a:t>placebo</a:t>
            </a:r>
            <a:endParaRPr lang="en-US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76906"/>
            <a:ext cx="5727583" cy="484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460975" y="6412468"/>
            <a:ext cx="4454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/>
              <a:t>J Clin Endocrinol Metab 90: 1460–1465, 2005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Pharmacotherapy In Childhood  and Adolescent Obesity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Mahtab</a:t>
            </a:r>
            <a:r>
              <a:rPr lang="en-US" dirty="0" smtClean="0"/>
              <a:t> </a:t>
            </a:r>
            <a:r>
              <a:rPr lang="en-US" dirty="0" err="1" smtClean="0"/>
              <a:t>Niroomand</a:t>
            </a:r>
            <a:r>
              <a:rPr lang="en-US" dirty="0" smtClean="0"/>
              <a:t> M.D.</a:t>
            </a:r>
          </a:p>
          <a:p>
            <a:r>
              <a:rPr lang="en-US" dirty="0" smtClean="0"/>
              <a:t>Assistant professor of Endocrinology</a:t>
            </a:r>
          </a:p>
          <a:p>
            <a:r>
              <a:rPr lang="en-US" dirty="0" smtClean="0"/>
              <a:t>SBUMS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842010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355985" y="6260068"/>
            <a:ext cx="4483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/>
              <a:t>J Clin Endocrinol Metab 90: 1460–1465, 2005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Mean changes in </a:t>
            </a:r>
            <a:r>
              <a:rPr lang="en-US" sz="3600" dirty="0" smtClean="0"/>
              <a:t>SBP,DBP, </a:t>
            </a:r>
            <a:r>
              <a:rPr lang="en-US" sz="3600" dirty="0"/>
              <a:t>and </a:t>
            </a:r>
            <a:r>
              <a:rPr lang="en-US" sz="3600" dirty="0" smtClean="0"/>
              <a:t>HR in </a:t>
            </a:r>
            <a:r>
              <a:rPr lang="en-US" sz="3600" dirty="0"/>
              <a:t>patients treated </a:t>
            </a:r>
            <a:r>
              <a:rPr lang="en-US" sz="3600" dirty="0" smtClean="0"/>
              <a:t>with </a:t>
            </a:r>
            <a:r>
              <a:rPr lang="en-US" sz="3600" dirty="0" err="1" smtClean="0"/>
              <a:t>sibutramine</a:t>
            </a:r>
            <a:r>
              <a:rPr lang="en-US" sz="3600" dirty="0" smtClean="0"/>
              <a:t> </a:t>
            </a:r>
            <a:r>
              <a:rPr lang="en-US" sz="3600" dirty="0"/>
              <a:t>or placebo at wk 24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2514600"/>
            <a:ext cx="8941340" cy="208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384775" y="6172200"/>
            <a:ext cx="4454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/>
              <a:t>J Clin Endocrinol Metab 90: 1460–1465, 2005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Changes in biochemical parameters in patients treated with </a:t>
            </a:r>
            <a:r>
              <a:rPr lang="en-US" sz="3600" dirty="0" err="1" smtClean="0"/>
              <a:t>sibutramine</a:t>
            </a:r>
            <a:r>
              <a:rPr lang="en-US" sz="3600" dirty="0" smtClean="0"/>
              <a:t> or placebo at wk 24</a:t>
            </a:r>
            <a:endParaRPr lang="en-US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246" y="2438400"/>
            <a:ext cx="8854354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1295400" y="37338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 flipV="1">
            <a:off x="1219200" y="32766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432185" y="6107668"/>
            <a:ext cx="4483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/>
              <a:t>J Clin Endocrinol Metab 90: 1460–1465, 2005</a:t>
            </a:r>
            <a:endParaRPr 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Adverse events reported by patients treated </a:t>
            </a:r>
            <a:r>
              <a:rPr lang="en-US" dirty="0" smtClean="0"/>
              <a:t>with </a:t>
            </a:r>
            <a:r>
              <a:rPr lang="en-US" dirty="0" err="1" smtClean="0"/>
              <a:t>sibutramine</a:t>
            </a:r>
            <a:r>
              <a:rPr lang="en-US" dirty="0" smtClean="0"/>
              <a:t> </a:t>
            </a:r>
            <a:r>
              <a:rPr lang="en-US" dirty="0"/>
              <a:t>or placebo for 24 wk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9487" y="2209800"/>
            <a:ext cx="8463513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>
            <a:off x="609600" y="36576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19600" y="6336268"/>
            <a:ext cx="4454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/>
              <a:t>J Clin Endocrinol Metab 90: 1460–1465, 2005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Ann Intern Med. 2006;145:81-90.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16" y="1600200"/>
            <a:ext cx="831308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468444" y="6107668"/>
            <a:ext cx="3294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Ann Intern Med. 2006;145:81-90.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57158" y="1444621"/>
            <a:ext cx="8229600" cy="4956179"/>
          </a:xfrm>
        </p:spPr>
        <p:txBody>
          <a:bodyPr>
            <a:normAutofit lnSpcReduction="10000"/>
          </a:bodyPr>
          <a:lstStyle/>
          <a:p>
            <a:r>
              <a:rPr lang="en-US" sz="2400" b="1" i="1" dirty="0" smtClean="0"/>
              <a:t>Design</a:t>
            </a:r>
            <a:r>
              <a:rPr lang="en-US" b="1" i="1" dirty="0" smtClean="0"/>
              <a:t>:</a:t>
            </a:r>
            <a:r>
              <a:rPr lang="en-US" b="1" dirty="0" smtClean="0"/>
              <a:t> </a:t>
            </a:r>
            <a:r>
              <a:rPr lang="en-US" sz="2400" dirty="0" smtClean="0"/>
              <a:t>RCT</a:t>
            </a:r>
            <a:endParaRPr lang="en-US" dirty="0" smtClean="0"/>
          </a:p>
          <a:p>
            <a:r>
              <a:rPr lang="en-US" sz="2400" b="1" i="1" dirty="0" smtClean="0"/>
              <a:t>Participants</a:t>
            </a:r>
            <a:r>
              <a:rPr lang="en-US" sz="2400" dirty="0" smtClean="0"/>
              <a:t>: 498 participants 12 to 16 years of age with a body mass index (BMI) that was at least 2 units more than the U.S. weighted mean of the 95th percentile based on age and sex, to the upper limit of 44 kg/m2.</a:t>
            </a:r>
          </a:p>
          <a:p>
            <a:r>
              <a:rPr lang="en-US" sz="2400" b="1" i="1" dirty="0" smtClean="0"/>
              <a:t>Setting</a:t>
            </a:r>
            <a:r>
              <a:rPr lang="en-US" sz="2400" b="1" dirty="0" smtClean="0"/>
              <a:t>: </a:t>
            </a:r>
            <a:r>
              <a:rPr lang="en-US" sz="2400" dirty="0" smtClean="0"/>
              <a:t>33 U.S. outpatient clinics</a:t>
            </a:r>
            <a:r>
              <a:rPr lang="en-US" sz="2400" b="1" dirty="0" smtClean="0"/>
              <a:t>.</a:t>
            </a:r>
          </a:p>
          <a:p>
            <a:r>
              <a:rPr lang="en-US" sz="2400" b="1" i="1" dirty="0" smtClean="0"/>
              <a:t>Interventions</a:t>
            </a:r>
            <a:r>
              <a:rPr lang="en-US" sz="2400" b="1" dirty="0" smtClean="0"/>
              <a:t>: </a:t>
            </a:r>
            <a:r>
              <a:rPr lang="en-US" sz="2400" dirty="0" smtClean="0"/>
              <a:t>Site-specific behavior therapy plus 10 mg of </a:t>
            </a:r>
            <a:r>
              <a:rPr lang="en-US" sz="2400" dirty="0" err="1" smtClean="0"/>
              <a:t>sibutramine</a:t>
            </a:r>
            <a:r>
              <a:rPr lang="en-US" sz="2400" dirty="0" smtClean="0"/>
              <a:t> or placebo. Blinded study medication dose was up titrated to 15 mg or placebo at month 6 if initial BMI was not reduced by 10%</a:t>
            </a:r>
          </a:p>
          <a:p>
            <a:r>
              <a:rPr lang="en-US" sz="2400" b="1" i="1" dirty="0" smtClean="0"/>
              <a:t>Length of F/U</a:t>
            </a:r>
            <a:r>
              <a:rPr lang="en-US" sz="2400" i="1" dirty="0" smtClean="0"/>
              <a:t>: </a:t>
            </a:r>
            <a:r>
              <a:rPr lang="en-US" sz="2400" dirty="0" smtClean="0"/>
              <a:t>12 mo.</a:t>
            </a:r>
          </a:p>
          <a:p>
            <a:r>
              <a:rPr lang="en-US" sz="2400" b="1" i="1" dirty="0" smtClean="0"/>
              <a:t>Measurements</a:t>
            </a:r>
            <a:r>
              <a:rPr lang="en-US" sz="2400" i="1" dirty="0" smtClean="0"/>
              <a:t>:</a:t>
            </a:r>
            <a:r>
              <a:rPr lang="en-US" sz="2400" dirty="0" smtClean="0"/>
              <a:t> Body mass index, waist circumference, body weight, fasting lipid and </a:t>
            </a:r>
            <a:r>
              <a:rPr lang="en-US" sz="2400" dirty="0" err="1" smtClean="0"/>
              <a:t>glycemic</a:t>
            </a:r>
            <a:r>
              <a:rPr lang="en-US" sz="2400" dirty="0" smtClean="0"/>
              <a:t> variables, safety, and tolerability.</a:t>
            </a:r>
          </a:p>
          <a:p>
            <a:endParaRPr lang="en-US" sz="2400" b="1" dirty="0" smtClean="0"/>
          </a:p>
          <a:p>
            <a:endParaRPr lang="en-US" sz="2400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659099" y="6248400"/>
            <a:ext cx="3180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Ann Intern Med. 2006;145:81-90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8031614" cy="521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867400" y="6183868"/>
            <a:ext cx="3241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smtClean="0"/>
              <a:t>Ann Intern Med. </a:t>
            </a:r>
            <a:r>
              <a:rPr lang="en-US" i="1" dirty="0" smtClean="0"/>
              <a:t>2006;145:81-90.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4837" y="609600"/>
            <a:ext cx="8161963" cy="591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468444" y="6488668"/>
            <a:ext cx="3294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Ann Intern Med. 2006;145:81-90.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7653759" cy="415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544644" y="6183868"/>
            <a:ext cx="3294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Ann Intern Med. 2006;145:81-90.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166" y="1905000"/>
            <a:ext cx="896514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544644" y="6096000"/>
            <a:ext cx="3294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Ann Intern Med. 2006;145:81-90.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Pharmacotherapy in childhood  and adolescent obesity:</a:t>
            </a:r>
          </a:p>
          <a:p>
            <a:pPr lvl="1"/>
            <a:endParaRPr lang="en-US" b="1" i="1" dirty="0" smtClean="0"/>
          </a:p>
          <a:p>
            <a:pPr lvl="1"/>
            <a:r>
              <a:rPr lang="en-US" b="1" i="1" dirty="0" smtClean="0"/>
              <a:t>Why ?</a:t>
            </a:r>
          </a:p>
          <a:p>
            <a:pPr lvl="1"/>
            <a:endParaRPr lang="en-US" b="1" i="1" dirty="0" smtClean="0"/>
          </a:p>
          <a:p>
            <a:pPr lvl="1"/>
            <a:r>
              <a:rPr lang="en-US" b="1" i="1" dirty="0" smtClean="0"/>
              <a:t>What?</a:t>
            </a:r>
          </a:p>
          <a:p>
            <a:pPr lvl="1"/>
            <a:endParaRPr lang="en-US" b="1" i="1" dirty="0" smtClean="0"/>
          </a:p>
          <a:p>
            <a:pPr lvl="1"/>
            <a:r>
              <a:rPr lang="en-US" b="1" i="1" dirty="0" smtClean="0"/>
              <a:t>When?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721" y="1752600"/>
            <a:ext cx="856747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544644" y="6183868"/>
            <a:ext cx="3294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Ann Intern Med. 2006;145:81-90.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8613"/>
            <a:ext cx="5029200" cy="63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591722" y="6488668"/>
            <a:ext cx="3552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Ann Intern Med. 2006;145:81-90.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Cautions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04800" y="2401888"/>
            <a:ext cx="8610600" cy="4456112"/>
          </a:xfrm>
        </p:spPr>
        <p:txBody>
          <a:bodyPr/>
          <a:lstStyle/>
          <a:p>
            <a:r>
              <a:rPr lang="en-US" smtClean="0"/>
              <a:t>Only 76% and 62% of the sibutramine and placebo recipients, respectively, completed the trial.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456113"/>
          </a:xfrm>
        </p:spPr>
        <p:txBody>
          <a:bodyPr/>
          <a:lstStyle/>
          <a:p>
            <a:r>
              <a:rPr lang="en-US" dirty="0" err="1" smtClean="0"/>
              <a:t>Sibutramine</a:t>
            </a:r>
            <a:r>
              <a:rPr lang="en-US" dirty="0" smtClean="0"/>
              <a:t> plus behavioral therapy for 1 year can reduce weight and improve metabolic risk factors in some very obese adolescents.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5040868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FDA Approved for patients over age 16 yrs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i="1" dirty="0" err="1" smtClean="0"/>
              <a:t>Orlistat</a:t>
            </a:r>
            <a:r>
              <a:rPr lang="en-US" sz="8000" b="1" i="1" dirty="0" smtClean="0"/>
              <a:t> </a:t>
            </a:r>
            <a:endParaRPr lang="en-US" sz="80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orlista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219200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Orlistat</a:t>
            </a:r>
            <a:r>
              <a:rPr lang="en-US" dirty="0" smtClean="0"/>
              <a:t> </a:t>
            </a:r>
            <a:r>
              <a:rPr lang="en-US" dirty="0"/>
              <a:t>is a gastrointestinal tract </a:t>
            </a:r>
            <a:r>
              <a:rPr lang="en-US" dirty="0" smtClean="0"/>
              <a:t>lipase inhibitor </a:t>
            </a:r>
            <a:r>
              <a:rPr lang="en-US" dirty="0"/>
              <a:t>which decreases </a:t>
            </a:r>
            <a:r>
              <a:rPr lang="en-US" dirty="0" smtClean="0"/>
              <a:t>intestinal fat </a:t>
            </a:r>
            <a:r>
              <a:rPr lang="en-US" dirty="0"/>
              <a:t>absorption by up to 30%.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9875" y="1676400"/>
            <a:ext cx="87217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906359" y="6183868"/>
            <a:ext cx="2780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JAMA. 2005;293:2873-2883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i="1" dirty="0" smtClean="0"/>
              <a:t>Effect of </a:t>
            </a:r>
            <a:r>
              <a:rPr lang="en-US" sz="3600" b="1" i="1" dirty="0" err="1" smtClean="0"/>
              <a:t>Orlistat</a:t>
            </a:r>
            <a:r>
              <a:rPr lang="en-US" sz="3600" b="1" i="1" dirty="0" smtClean="0"/>
              <a:t> on Weight and Body Composition in Obese Adolescents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i="1" dirty="0" smtClean="0"/>
              <a:t>Design: </a:t>
            </a:r>
            <a:r>
              <a:rPr lang="en-US" dirty="0" smtClean="0"/>
              <a:t>Multicenter, randomized, double-blind study at 32 centers in the United States and Canada </a:t>
            </a:r>
          </a:p>
          <a:p>
            <a:r>
              <a:rPr lang="en-US" b="1" dirty="0" smtClean="0"/>
              <a:t>Participants: </a:t>
            </a:r>
            <a:r>
              <a:rPr lang="en-US" dirty="0" smtClean="0"/>
              <a:t>539 obese adolescents aged 12-16 years with BMI 2 units above the 95th percentile</a:t>
            </a:r>
          </a:p>
          <a:p>
            <a:r>
              <a:rPr lang="en-US" sz="3100" b="1" dirty="0" smtClean="0"/>
              <a:t>F/U: </a:t>
            </a:r>
            <a:r>
              <a:rPr lang="en-US" dirty="0" smtClean="0"/>
              <a:t>54 weeks</a:t>
            </a:r>
          </a:p>
          <a:p>
            <a:r>
              <a:rPr lang="en-US" b="1" dirty="0" smtClean="0"/>
              <a:t>Interventions :</a:t>
            </a:r>
            <a:r>
              <a:rPr lang="en-US" dirty="0" smtClean="0"/>
              <a:t>A 120-mg dose of </a:t>
            </a:r>
            <a:r>
              <a:rPr lang="en-US" dirty="0" err="1" smtClean="0"/>
              <a:t>orlistat</a:t>
            </a:r>
            <a:r>
              <a:rPr lang="en-US" dirty="0" smtClean="0"/>
              <a:t> (n=357) or placebo (n=182) 3 times daily for 1 year, plus a mildly </a:t>
            </a:r>
            <a:r>
              <a:rPr lang="en-US" dirty="0" err="1" smtClean="0"/>
              <a:t>hypocaloric</a:t>
            </a:r>
            <a:r>
              <a:rPr lang="en-US" dirty="0" smtClean="0"/>
              <a:t> diet (30% fat calories), exercise, and behavioral therapy.</a:t>
            </a:r>
          </a:p>
          <a:p>
            <a:r>
              <a:rPr lang="en-US" b="1" dirty="0" smtClean="0"/>
              <a:t>Main Outcome: </a:t>
            </a:r>
            <a:r>
              <a:rPr lang="en-US" dirty="0" smtClean="0"/>
              <a:t>Measures Change in BMI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Secondary measures: </a:t>
            </a:r>
            <a:r>
              <a:rPr lang="en-US" dirty="0" smtClean="0"/>
              <a:t>changes in waist and hip circumference, weight loss, lipid measurements, and glucose and insulin responses to oral glucose challenge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19800" y="6324600"/>
            <a:ext cx="2780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JAMA. 2005;293:2873-2883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1934" y="381000"/>
            <a:ext cx="5427065" cy="61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348145" y="6488668"/>
            <a:ext cx="2719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JAMA. 2005;293:2873-2883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9203" y="2209800"/>
            <a:ext cx="8327597" cy="295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43345" y="6107668"/>
            <a:ext cx="2719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JAMA. 2005;293:2873-2883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6292" y="550557"/>
            <a:ext cx="8296708" cy="585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119545" y="6412468"/>
            <a:ext cx="2719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JAMA. 2005;293:2873-2883</a:t>
            </a: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Pharmacotherapy in childhood obesity-WHY?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obese people have </a:t>
            </a:r>
            <a:r>
              <a:rPr lang="en-US" dirty="0" smtClean="0"/>
              <a:t>difficulty losing </a:t>
            </a:r>
            <a:r>
              <a:rPr lang="en-US" dirty="0"/>
              <a:t>weight or sustaining weight loss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Time </a:t>
            </a:r>
            <a:r>
              <a:rPr lang="en-US" dirty="0" smtClean="0"/>
              <a:t>commitments</a:t>
            </a:r>
          </a:p>
          <a:p>
            <a:pPr lvl="1"/>
            <a:r>
              <a:rPr lang="en-US" dirty="0" smtClean="0"/>
              <a:t> Costs </a:t>
            </a:r>
            <a:r>
              <a:rPr lang="en-US" dirty="0"/>
              <a:t>of </a:t>
            </a:r>
            <a:r>
              <a:rPr lang="en-US" dirty="0" smtClean="0"/>
              <a:t>lifestyle changes</a:t>
            </a:r>
          </a:p>
          <a:p>
            <a:pPr lvl="1"/>
            <a:r>
              <a:rPr lang="en-US" dirty="0" smtClean="0"/>
              <a:t>Biological considerations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4953000"/>
            <a:ext cx="7696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       </a:t>
            </a:r>
            <a:r>
              <a:rPr lang="en-US" sz="3200" b="1" dirty="0" smtClean="0"/>
              <a:t>short-term weight </a:t>
            </a:r>
            <a:r>
              <a:rPr lang="en-US" sz="3200" b="1" dirty="0"/>
              <a:t>loss cannot be </a:t>
            </a:r>
            <a:r>
              <a:rPr lang="en-US" sz="3200" b="1" dirty="0" smtClean="0"/>
              <a:t>sustained without considerable </a:t>
            </a:r>
            <a:r>
              <a:rPr lang="en-US" sz="3200" b="1" dirty="0"/>
              <a:t>effort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134959" y="6260068"/>
            <a:ext cx="2780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JAMA. 2005;293:2873-2883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956" y="228600"/>
            <a:ext cx="7452844" cy="605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119545" y="6324600"/>
            <a:ext cx="2719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JAMA. 2005;293:2873-2883</a:t>
            </a:r>
            <a:endParaRPr lang="en-US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621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195745" y="6400800"/>
            <a:ext cx="2719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JAMA. 2005;293:2873-2883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05800" y="1981200"/>
            <a:ext cx="533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874493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195745" y="6107668"/>
            <a:ext cx="2719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JAMA. 2005;293:2873-2883</a:t>
            </a:r>
            <a:endParaRPr lang="en-US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8229600" cy="288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48145" y="6336268"/>
            <a:ext cx="2719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JAMA. 2005;293:2873-2883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7244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FDA approved for children  over  age 12 yrs </a:t>
            </a:r>
          </a:p>
          <a:p>
            <a:endParaRPr lang="en-US" sz="2800" b="1" i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Generally mild to moderate gastrointestinal tract adverse events occurred in 9% to 50% of the </a:t>
            </a:r>
            <a:r>
              <a:rPr lang="en-US" sz="2000" dirty="0" err="1" smtClean="0"/>
              <a:t>orlistat</a:t>
            </a:r>
            <a:r>
              <a:rPr lang="en-US" sz="2000" dirty="0" smtClean="0"/>
              <a:t> group and in 1% to 13% of the placebo group.</a:t>
            </a:r>
          </a:p>
          <a:p>
            <a:endParaRPr lang="en-US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i="1" dirty="0" err="1" smtClean="0"/>
              <a:t>Metformin</a:t>
            </a:r>
            <a:endParaRPr lang="en-US" sz="80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8382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Metformin</a:t>
            </a:r>
            <a:r>
              <a:rPr lang="en-US" dirty="0" smtClean="0"/>
              <a:t> through activation o AMP-activated protein </a:t>
            </a:r>
            <a:r>
              <a:rPr lang="en-US" dirty="0" err="1" smtClean="0"/>
              <a:t>kinase</a:t>
            </a:r>
            <a:r>
              <a:rPr lang="en-US" dirty="0" smtClean="0"/>
              <a:t> (AMPK):</a:t>
            </a:r>
          </a:p>
          <a:p>
            <a:pPr lvl="1"/>
            <a:r>
              <a:rPr lang="en-US" dirty="0" smtClean="0"/>
              <a:t>Reduces hepatic glucose production </a:t>
            </a:r>
          </a:p>
          <a:p>
            <a:pPr lvl="1"/>
            <a:r>
              <a:rPr lang="en-US" dirty="0" smtClean="0"/>
              <a:t>Reduce plasma insulin concentrations</a:t>
            </a:r>
          </a:p>
          <a:p>
            <a:pPr lvl="1"/>
            <a:r>
              <a:rPr lang="en-US" dirty="0" smtClean="0"/>
              <a:t>Inhibits fat cell </a:t>
            </a:r>
            <a:r>
              <a:rPr lang="en-US" dirty="0" err="1" smtClean="0"/>
              <a:t>lipogenesis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Increase peripheral insulin sensitivity</a:t>
            </a:r>
          </a:p>
          <a:p>
            <a:pPr lvl="1"/>
            <a:r>
              <a:rPr lang="en-US" dirty="0" smtClean="0"/>
              <a:t> May reduce food intake by raising levels of glucagon-like peptide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7" y="1752600"/>
            <a:ext cx="8823953" cy="19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33600" y="4888468"/>
            <a:ext cx="4860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PEDIATRICS Vol. 107 No. 4 April 2001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Participants: </a:t>
            </a:r>
            <a:r>
              <a:rPr lang="en-US" dirty="0" smtClean="0"/>
              <a:t>32 obese adolescents with insulin resistance and positive family history of T2DM (29 completed) and BMI &gt;30</a:t>
            </a:r>
          </a:p>
          <a:p>
            <a:r>
              <a:rPr lang="en-US" b="1" dirty="0" smtClean="0"/>
              <a:t>Design: </a:t>
            </a:r>
            <a:r>
              <a:rPr lang="en-US" dirty="0" smtClean="0"/>
              <a:t>Double-blind, randomized to </a:t>
            </a:r>
            <a:r>
              <a:rPr lang="en-US" dirty="0" err="1" smtClean="0"/>
              <a:t>metformin</a:t>
            </a:r>
            <a:r>
              <a:rPr lang="en-US" dirty="0" smtClean="0"/>
              <a:t> (500 mg twice daily) vs. placebo </a:t>
            </a:r>
          </a:p>
          <a:p>
            <a:r>
              <a:rPr lang="en-US" b="1" i="1" dirty="0" smtClean="0"/>
              <a:t>Follow up  duration</a:t>
            </a:r>
            <a:r>
              <a:rPr lang="en-US" dirty="0" smtClean="0"/>
              <a:t>: 6 months</a:t>
            </a:r>
          </a:p>
          <a:p>
            <a:r>
              <a:rPr lang="en-US" b="1" i="1" dirty="0" smtClean="0"/>
              <a:t>No dietary restriction</a:t>
            </a:r>
            <a:endParaRPr lang="en-US" sz="4000" b="1" i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83124" y="6336268"/>
            <a:ext cx="3632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PEDIATRICS Vol. 107 No. 4 April 2001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608" y="1600200"/>
            <a:ext cx="781979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130724" y="6260068"/>
            <a:ext cx="3632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PEDIATRICS Vol. 107 No. 4 April 2001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Biological effect of weight re-gain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90612" y="1911350"/>
            <a:ext cx="69627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7369032" cy="426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206924" y="6260068"/>
            <a:ext cx="3632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PEDIATRICS Vol. 107 No. 4 April 2001</a:t>
            </a:r>
            <a:endParaRPr lang="en-US" dirty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948" y="1676400"/>
            <a:ext cx="8901852" cy="427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59324" y="6260068"/>
            <a:ext cx="3632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PEDIATRICS Vol. 107 No. 4 April 2001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57425" y="2259012"/>
            <a:ext cx="46291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130724" y="6336268"/>
            <a:ext cx="3632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PEDIATRICS Vol. 107 No. 4 April 2001</a:t>
            </a:r>
            <a:endParaRPr lang="en-US" dirty="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78149"/>
            <a:ext cx="7010400" cy="499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978324" y="6412468"/>
            <a:ext cx="3632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PEDIATRICS Vol. 107 No. 4 April 2001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396" y="2133600"/>
            <a:ext cx="882120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206924" y="6260068"/>
            <a:ext cx="3632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PEDIATRICS Vol. 107 No. 4 April 2001</a:t>
            </a:r>
            <a:endParaRPr lang="en-US" dirty="0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489" y="1524000"/>
            <a:ext cx="8707538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676400" y="5710535"/>
            <a:ext cx="5860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 smtClean="0"/>
              <a:t>J Clin Endocrinol Metab 91: 2074–2080, 2006</a:t>
            </a:r>
            <a:endParaRPr lang="it-IT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Design: </a:t>
            </a:r>
            <a:r>
              <a:rPr lang="en-US" dirty="0" smtClean="0"/>
              <a:t>Randomized</a:t>
            </a:r>
            <a:r>
              <a:rPr lang="en-US" dirty="0"/>
              <a:t>, double-blind, crossover trial</a:t>
            </a:r>
            <a:r>
              <a:rPr lang="en-US" dirty="0" smtClean="0"/>
              <a:t>.</a:t>
            </a:r>
          </a:p>
          <a:p>
            <a:r>
              <a:rPr lang="en-US" b="1" i="1" dirty="0" smtClean="0"/>
              <a:t>Participants: </a:t>
            </a:r>
            <a:r>
              <a:rPr lang="en-US" dirty="0" smtClean="0"/>
              <a:t>Twenty-eight </a:t>
            </a:r>
            <a:r>
              <a:rPr lang="en-US" dirty="0"/>
              <a:t>patients (13 males) aged 9–18 </a:t>
            </a:r>
            <a:r>
              <a:rPr lang="en-US" dirty="0" smtClean="0"/>
              <a:t>yr</a:t>
            </a:r>
          </a:p>
          <a:p>
            <a:r>
              <a:rPr lang="en-US" b="1" i="1" dirty="0" smtClean="0"/>
              <a:t>Intervention: </a:t>
            </a:r>
            <a:r>
              <a:rPr lang="en-US" dirty="0" err="1" smtClean="0"/>
              <a:t>Metformin</a:t>
            </a:r>
            <a:r>
              <a:rPr lang="en-US" dirty="0" smtClean="0"/>
              <a:t> </a:t>
            </a:r>
            <a:r>
              <a:rPr lang="en-US" dirty="0"/>
              <a:t>(1 g twice daily) </a:t>
            </a:r>
            <a:r>
              <a:rPr lang="en-US" dirty="0" smtClean="0"/>
              <a:t>and placebo </a:t>
            </a:r>
            <a:r>
              <a:rPr lang="en-US" dirty="0"/>
              <a:t>for 6 months, each with a 2-wk washout period</a:t>
            </a:r>
            <a:r>
              <a:rPr lang="en-US" dirty="0" smtClean="0"/>
              <a:t>.</a:t>
            </a:r>
          </a:p>
          <a:p>
            <a:r>
              <a:rPr lang="en-US" b="1" i="1" dirty="0" smtClean="0"/>
              <a:t>Outcome: </a:t>
            </a:r>
            <a:r>
              <a:rPr lang="en-US" dirty="0" smtClean="0"/>
              <a:t>Body </a:t>
            </a:r>
            <a:r>
              <a:rPr lang="en-US" dirty="0"/>
              <a:t>composition (</a:t>
            </a:r>
            <a:r>
              <a:rPr lang="en-US" dirty="0" smtClean="0"/>
              <a:t>anthropometry ,DEXA, MRI),</a:t>
            </a:r>
            <a:r>
              <a:rPr lang="en-US" dirty="0"/>
              <a:t> and insulin sensitivity (Si; minimal model, fasting insulin </a:t>
            </a:r>
            <a:r>
              <a:rPr lang="en-US" dirty="0" smtClean="0"/>
              <a:t>and glucose</a:t>
            </a:r>
            <a:r>
              <a:rPr lang="en-US" dirty="0"/>
              <a:t>) were measured at baseline and 6 and 12 months.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7858180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"/>
            <a:ext cx="5638800" cy="629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93828" y="6412468"/>
            <a:ext cx="4469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/>
              <a:t>J Clin Endocrinol Metab 91: 2074–2080, 2006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742" y="2057400"/>
            <a:ext cx="9054258" cy="28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465040" y="5955268"/>
            <a:ext cx="4624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/>
              <a:t>J Clin Endocrinol Metab 91: 2074–2080, 2006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935" y="1771121"/>
            <a:ext cx="8950665" cy="249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362200" y="4495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/>
              <a:t>J </a:t>
            </a:r>
            <a:r>
              <a:rPr lang="en-US" b="1" i="1" dirty="0" err="1" smtClean="0"/>
              <a:t>Clin</a:t>
            </a:r>
            <a:r>
              <a:rPr lang="en-US" b="1" i="1" dirty="0" smtClean="0"/>
              <a:t> </a:t>
            </a:r>
            <a:r>
              <a:rPr lang="it-IT" b="1" i="1" dirty="0" smtClean="0"/>
              <a:t>Endocrinol Metab 93: 4600–4605,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71546"/>
            <a:ext cx="914399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828800"/>
            <a:ext cx="8915400" cy="322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084040" y="5955268"/>
            <a:ext cx="4526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/>
              <a:t>J Clin Endocrinol Metab 91: 2074–2080, 2006)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28670"/>
            <a:ext cx="9144000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3000"/>
            <a:ext cx="8286808" cy="528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00" y="2514600"/>
            <a:ext cx="762000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Conclusion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Metformin had </a:t>
            </a:r>
            <a:r>
              <a:rPr lang="en-US" dirty="0" smtClean="0"/>
              <a:t>a greater </a:t>
            </a:r>
            <a:r>
              <a:rPr lang="en-US" dirty="0"/>
              <a:t>treatment effect over placebo for weight (4.35 kg, </a:t>
            </a:r>
            <a:r>
              <a:rPr lang="en-US" i="1" dirty="0" smtClean="0"/>
              <a:t>P= </a:t>
            </a:r>
            <a:r>
              <a:rPr lang="en-US" dirty="0" smtClean="0"/>
              <a:t>0.02</a:t>
            </a:r>
            <a:r>
              <a:rPr lang="en-US" dirty="0"/>
              <a:t>), body mass index (1.26 kg/m2, </a:t>
            </a:r>
            <a:r>
              <a:rPr lang="en-US" i="1" dirty="0" smtClean="0"/>
              <a:t>P= </a:t>
            </a:r>
            <a:r>
              <a:rPr lang="en-US" i="1" dirty="0"/>
              <a:t>0.002), waist </a:t>
            </a:r>
            <a:r>
              <a:rPr lang="en-US" i="1" dirty="0" smtClean="0"/>
              <a:t>circumference </a:t>
            </a:r>
            <a:r>
              <a:rPr lang="en-US" dirty="0" smtClean="0"/>
              <a:t>(2.8 </a:t>
            </a:r>
            <a:r>
              <a:rPr lang="en-US" dirty="0"/>
              <a:t>cm, </a:t>
            </a:r>
            <a:r>
              <a:rPr lang="en-US" i="1" dirty="0" smtClean="0"/>
              <a:t>P= 0.003</a:t>
            </a:r>
            <a:r>
              <a:rPr lang="en-US" i="1" dirty="0"/>
              <a:t>), sc abdominal adipose tissue (</a:t>
            </a:r>
            <a:r>
              <a:rPr lang="en-US" i="1" dirty="0" smtClean="0"/>
              <a:t>52.5 </a:t>
            </a:r>
            <a:r>
              <a:rPr lang="en-US" dirty="0" smtClean="0"/>
              <a:t>cm2</a:t>
            </a:r>
            <a:r>
              <a:rPr lang="en-US" dirty="0"/>
              <a:t>, </a:t>
            </a:r>
            <a:r>
              <a:rPr lang="en-US" i="1" dirty="0" smtClean="0"/>
              <a:t>P= 0.002</a:t>
            </a:r>
            <a:r>
              <a:rPr lang="en-US" i="1" dirty="0"/>
              <a:t>), and fasting insulin (2.2 </a:t>
            </a:r>
            <a:r>
              <a:rPr lang="en-US" i="1" dirty="0" err="1"/>
              <a:t>mU</a:t>
            </a:r>
            <a:r>
              <a:rPr lang="en-US" i="1" dirty="0"/>
              <a:t>/liter, </a:t>
            </a:r>
            <a:r>
              <a:rPr lang="en-US" i="1" dirty="0" smtClean="0"/>
              <a:t>P= 0.011).</a:t>
            </a:r>
          </a:p>
          <a:p>
            <a:r>
              <a:rPr lang="en-US" i="1" dirty="0" smtClean="0"/>
              <a:t> Si </a:t>
            </a:r>
            <a:r>
              <a:rPr lang="en-US" dirty="0" smtClean="0"/>
              <a:t>improved </a:t>
            </a:r>
            <a:r>
              <a:rPr lang="en-US" dirty="0"/>
              <a:t>in 45% of subjects while  </a:t>
            </a:r>
            <a:r>
              <a:rPr lang="en-US" dirty="0" smtClean="0"/>
              <a:t>metformin </a:t>
            </a:r>
            <a:r>
              <a:rPr lang="en-US" dirty="0"/>
              <a:t>and 27% of </a:t>
            </a:r>
            <a:r>
              <a:rPr lang="en-US" dirty="0" smtClean="0"/>
              <a:t>subjects while </a:t>
            </a:r>
            <a:r>
              <a:rPr lang="en-US" dirty="0"/>
              <a:t>on placebo (</a:t>
            </a:r>
            <a:r>
              <a:rPr lang="en-US" i="1" dirty="0" smtClean="0"/>
              <a:t>P=  </a:t>
            </a:r>
            <a:r>
              <a:rPr lang="en-US" i="1" dirty="0"/>
              <a:t>0.21).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Approved for Type 2 diabetes mellitus, not yet approved for obesity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8763000" cy="171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895037" y="5105400"/>
            <a:ext cx="5343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/>
              <a:t>Diabetes Care 32:1743–1745, 2009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Design:</a:t>
            </a:r>
            <a:r>
              <a:rPr lang="en-US" dirty="0" smtClean="0"/>
              <a:t> systematic review and meta-analysis of  randomized controlled trials (RCTs). Double-blind RCTs of 6 months duration </a:t>
            </a:r>
          </a:p>
          <a:p>
            <a:r>
              <a:rPr lang="en-US" b="1" i="1" dirty="0" smtClean="0"/>
              <a:t>Participants:</a:t>
            </a:r>
            <a:r>
              <a:rPr lang="en-US" dirty="0" smtClean="0"/>
              <a:t> obese subjects age&lt; 19 years without diabetes </a:t>
            </a:r>
          </a:p>
          <a:p>
            <a:r>
              <a:rPr lang="en-US" b="1" i="1" dirty="0" smtClean="0"/>
              <a:t>Outcome: </a:t>
            </a:r>
            <a:r>
              <a:rPr lang="en-US" dirty="0" smtClean="0"/>
              <a:t>changes in BMI and measures of insulin sensitivity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35172" y="6183868"/>
            <a:ext cx="3499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Diabetes Care 32:1743–1745,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3931" y="1570037"/>
            <a:ext cx="77161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339972" y="6248400"/>
            <a:ext cx="3499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Diabetes Care 32:1743–1745,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 meta-analysis provides some support for a beneficial </a:t>
            </a:r>
            <a:r>
              <a:rPr lang="en-US" dirty="0" err="1" smtClean="0"/>
              <a:t>metformin</a:t>
            </a:r>
            <a:r>
              <a:rPr lang="en-US" dirty="0" smtClean="0"/>
              <a:t> effect on obesity outcomes among </a:t>
            </a:r>
            <a:r>
              <a:rPr lang="en-US" dirty="0" err="1" smtClean="0"/>
              <a:t>hyperinsulinemic</a:t>
            </a:r>
            <a:r>
              <a:rPr lang="en-US" dirty="0" smtClean="0"/>
              <a:t> children and adolescents.</a:t>
            </a:r>
          </a:p>
          <a:p>
            <a:r>
              <a:rPr lang="en-US" dirty="0" smtClean="0"/>
              <a:t> Treatment over 6 months may be efficacious in reducing BMI by 1.42 kg/m2 (</a:t>
            </a:r>
            <a:r>
              <a:rPr lang="en-US" sz="2800" dirty="0" smtClean="0"/>
              <a:t>equivalent to 0.4 SD, based on SD for BMI in U.K. and U.S. adolescents</a:t>
            </a:r>
            <a:r>
              <a:rPr lang="en-US" dirty="0" smtClean="0"/>
              <a:t>) and HOMA-IR score by 2.01(</a:t>
            </a:r>
            <a:r>
              <a:rPr lang="en-US" sz="2800" dirty="0" smtClean="0"/>
              <a:t>0.6 SD)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339972" y="6107668"/>
            <a:ext cx="3499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Diabetes Care 32:1743–1745,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 of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Short-term and based on small samples</a:t>
            </a:r>
          </a:p>
          <a:p>
            <a:r>
              <a:rPr lang="en-US" dirty="0" smtClean="0"/>
              <a:t>Participants were mainly from the </a:t>
            </a:r>
            <a:r>
              <a:rPr lang="en-US" dirty="0" err="1" smtClean="0"/>
              <a:t>U.S.,and</a:t>
            </a:r>
            <a:r>
              <a:rPr lang="en-US" dirty="0" smtClean="0"/>
              <a:t> large portions were from ethnic backgrounds known to be at increased risk of metabolic disorders, limiting the </a:t>
            </a:r>
            <a:r>
              <a:rPr lang="en-US" dirty="0" err="1" smtClean="0"/>
              <a:t>generalizability</a:t>
            </a:r>
            <a:r>
              <a:rPr lang="en-US" dirty="0" smtClean="0"/>
              <a:t> of findings</a:t>
            </a:r>
          </a:p>
          <a:p>
            <a:r>
              <a:rPr lang="en-US" dirty="0" smtClean="0"/>
              <a:t>The studies presented unadjusted measures without intention-to-treat analyses, which may have overestimated treatment effects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16172" y="6183868"/>
            <a:ext cx="3499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Diabetes Care 32:1743–1745,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74287"/>
            <a:ext cx="7912454" cy="482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240505" y="6336268"/>
            <a:ext cx="4598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</a:t>
            </a:r>
            <a:r>
              <a:rPr lang="en-US" b="1" i="1" dirty="0" smtClean="0"/>
              <a:t>J </a:t>
            </a:r>
            <a:r>
              <a:rPr lang="en-US" b="1" i="1" dirty="0" err="1" smtClean="0"/>
              <a:t>Clin</a:t>
            </a:r>
            <a:r>
              <a:rPr lang="en-US" b="1" i="1" dirty="0" smtClean="0"/>
              <a:t> </a:t>
            </a:r>
            <a:r>
              <a:rPr lang="it-IT" b="1" i="1" dirty="0" smtClean="0"/>
              <a:t>Endocrinol Metab 93: 4600–4605, 2008)</a:t>
            </a:r>
            <a:endParaRPr lang="it-IT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661125"/>
            <a:ext cx="9026344" cy="275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438400" y="4876800"/>
            <a:ext cx="4220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Diabetes 60:477–485, 2011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i="1" dirty="0" smtClean="0"/>
              <a:t>Design</a:t>
            </a:r>
            <a:r>
              <a:rPr lang="en-US" dirty="0" smtClean="0"/>
              <a:t>: randomized double-blind placebo-controlled trial</a:t>
            </a:r>
          </a:p>
          <a:p>
            <a:r>
              <a:rPr lang="en-US" b="1" i="1" dirty="0" smtClean="0"/>
              <a:t>Participant</a:t>
            </a:r>
            <a:r>
              <a:rPr lang="en-US" dirty="0" smtClean="0"/>
              <a:t>: 100 severely obese (mean BMI 34.6 ± 6.6 kg/m2) insulin-resistant children aged 6–12 years</a:t>
            </a:r>
          </a:p>
          <a:p>
            <a:r>
              <a:rPr lang="en-US" b="1" i="1" dirty="0" smtClean="0"/>
              <a:t>Duration of study: </a:t>
            </a:r>
            <a:r>
              <a:rPr lang="en-US" dirty="0" smtClean="0"/>
              <a:t>12 months</a:t>
            </a:r>
          </a:p>
          <a:p>
            <a:r>
              <a:rPr lang="en-US" b="1" i="1" dirty="0" smtClean="0"/>
              <a:t>Intervention:</a:t>
            </a:r>
            <a:r>
              <a:rPr lang="en-US" dirty="0" smtClean="0"/>
              <a:t> randomized to 1,000 mg </a:t>
            </a:r>
            <a:r>
              <a:rPr lang="en-US" dirty="0" err="1" smtClean="0"/>
              <a:t>metformin</a:t>
            </a:r>
            <a:r>
              <a:rPr lang="en-US" dirty="0" smtClean="0"/>
              <a:t> (n = 53) or placebo (n = 47) twice daily for 6 months, followed by open-label </a:t>
            </a:r>
            <a:r>
              <a:rPr lang="en-US" dirty="0" err="1" smtClean="0"/>
              <a:t>metformin</a:t>
            </a:r>
            <a:r>
              <a:rPr lang="en-US" dirty="0" smtClean="0"/>
              <a:t> treatment for 6 months. </a:t>
            </a:r>
          </a:p>
          <a:p>
            <a:r>
              <a:rPr lang="en-US" b="1" i="1" dirty="0" smtClean="0"/>
              <a:t>Outcome:</a:t>
            </a:r>
            <a:r>
              <a:rPr lang="en-US" dirty="0" smtClean="0"/>
              <a:t> weight loss and improves obesity-related </a:t>
            </a:r>
            <a:r>
              <a:rPr lang="en-US" dirty="0" err="1" smtClean="0"/>
              <a:t>comorbidities</a:t>
            </a:r>
            <a:r>
              <a:rPr lang="en-US" dirty="0" smtClean="0"/>
              <a:t> in obese children, who are insulin resistant</a:t>
            </a:r>
            <a:endParaRPr lang="en-US" b="1" i="1" dirty="0"/>
          </a:p>
        </p:txBody>
      </p:sp>
      <p:sp>
        <p:nvSpPr>
          <p:cNvPr id="4" name="Rectangle 3"/>
          <p:cNvSpPr/>
          <p:nvPr/>
        </p:nvSpPr>
        <p:spPr>
          <a:xfrm>
            <a:off x="6019800" y="6107668"/>
            <a:ext cx="2770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Diabetes 60:477–485, 2011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199"/>
            <a:ext cx="8382000" cy="625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083856" y="6336268"/>
            <a:ext cx="2831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Diabetes 60:477–485, 2011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1001"/>
            <a:ext cx="7035800" cy="603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156228" y="6488668"/>
            <a:ext cx="2831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Diabetes 60:477–485, 2011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334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Baseline participant characteristics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598" y="2057400"/>
            <a:ext cx="8889002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382000" y="2743200"/>
            <a:ext cx="533400" cy="16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0" y="4572000"/>
            <a:ext cx="533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44705" y="6260068"/>
            <a:ext cx="2770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Diabetes 60:477–485, 2011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19212" y="2978150"/>
            <a:ext cx="65055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144705" y="6183868"/>
            <a:ext cx="2770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Diabetes 60:477–485, 2011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690" y="2057401"/>
            <a:ext cx="8525110" cy="325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68505" y="6107668"/>
            <a:ext cx="2770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Diabetes 60:477–485, 2011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8229600" y="2514600"/>
            <a:ext cx="533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25908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77238"/>
            <a:ext cx="6171444" cy="495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144705" y="6412468"/>
            <a:ext cx="2770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Diabetes 60:477–485, 2011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Metformin</a:t>
            </a:r>
            <a:r>
              <a:rPr lang="en-US" dirty="0" smtClean="0"/>
              <a:t> treatment </a:t>
            </a:r>
            <a:r>
              <a:rPr lang="en-US" b="1" i="1" dirty="0" smtClean="0"/>
              <a:t>modestly reduced </a:t>
            </a:r>
            <a:r>
              <a:rPr lang="en-US" dirty="0" smtClean="0"/>
              <a:t>body weight and adiposity and improves measures of glucose homeostasis in obese insulin-resistant 6- to 12-year-old children. </a:t>
            </a:r>
          </a:p>
          <a:p>
            <a:r>
              <a:rPr lang="en-US" dirty="0" smtClean="0"/>
              <a:t>Although the weight loss produced is small, </a:t>
            </a:r>
            <a:r>
              <a:rPr lang="en-US" dirty="0" err="1" smtClean="0"/>
              <a:t>metformin</a:t>
            </a:r>
            <a:r>
              <a:rPr lang="en-US" dirty="0" smtClean="0"/>
              <a:t> treatment may hold promise as a method to prevent or delay the appearance of impaired glucose homeostasis in children at high risk for the development of type 2 diabetes.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92305" y="6107668"/>
            <a:ext cx="2770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Diabetes 60:477–485, 2011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539" y="1752600"/>
            <a:ext cx="8834061" cy="208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828800" y="45836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DIABETES CARE, VOLUME 30, NUMBER 2, FEBRUARY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14422"/>
            <a:ext cx="91440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469105" y="6336268"/>
            <a:ext cx="4598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/>
              <a:t>(</a:t>
            </a:r>
            <a:r>
              <a:rPr lang="en-US" b="1" i="1" smtClean="0"/>
              <a:t>J </a:t>
            </a:r>
            <a:r>
              <a:rPr lang="en-US" b="1" i="1" dirty="0" err="1" smtClean="0"/>
              <a:t>Clin</a:t>
            </a:r>
            <a:r>
              <a:rPr lang="en-US" b="1" i="1" dirty="0" smtClean="0"/>
              <a:t> </a:t>
            </a:r>
            <a:r>
              <a:rPr lang="it-IT" b="1" i="1" dirty="0" smtClean="0"/>
              <a:t>Endocrinol Metab 93: 4600–4605, 2008)</a:t>
            </a:r>
            <a:endParaRPr lang="it-IT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4399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124200" y="6096000"/>
            <a:ext cx="560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DIABETES CARE, VOLUME 30, NUMBER 2, FEBRUARY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"/>
            <a:ext cx="661035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214818"/>
            <a:ext cx="6657975" cy="174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86116" y="6215082"/>
            <a:ext cx="560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DIABETES CARE, VOLUME 30, NUMBER 2, FEBRUARY 2007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85852" y="3357562"/>
            <a:ext cx="6143668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71546"/>
            <a:ext cx="91440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4286256"/>
            <a:ext cx="8501122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86116" y="6215082"/>
            <a:ext cx="560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DIABETES CARE, VOLUME 30, NUMBER 2, FEBRUARY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/>
          <a:lstStyle/>
          <a:p>
            <a:r>
              <a:rPr lang="en-US" dirty="0"/>
              <a:t>limited evidence </a:t>
            </a:r>
            <a:r>
              <a:rPr lang="en-US" dirty="0" smtClean="0"/>
              <a:t>supports short-term </a:t>
            </a:r>
            <a:r>
              <a:rPr lang="en-US" dirty="0"/>
              <a:t>efficacy of pharmacological </a:t>
            </a:r>
            <a:r>
              <a:rPr lang="en-US" dirty="0" smtClean="0"/>
              <a:t>interventions (</a:t>
            </a:r>
            <a:r>
              <a:rPr lang="en-US" dirty="0" err="1" smtClean="0"/>
              <a:t>sibutramine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orlistat</a:t>
            </a:r>
            <a:r>
              <a:rPr lang="en-US" dirty="0"/>
              <a:t> in adolescents) on </a:t>
            </a:r>
            <a:r>
              <a:rPr lang="en-US" dirty="0" smtClean="0"/>
              <a:t>BMI</a:t>
            </a:r>
          </a:p>
          <a:p>
            <a:endParaRPr lang="en-US" dirty="0" smtClean="0"/>
          </a:p>
          <a:p>
            <a:r>
              <a:rPr lang="en-US" dirty="0"/>
              <a:t>The </a:t>
            </a:r>
            <a:r>
              <a:rPr lang="en-US" dirty="0" smtClean="0"/>
              <a:t>long-term impact </a:t>
            </a:r>
            <a:r>
              <a:rPr lang="en-US" dirty="0"/>
              <a:t>of obesity treatments on the health of children and </a:t>
            </a:r>
            <a:r>
              <a:rPr lang="en-US" dirty="0" smtClean="0"/>
              <a:t>adolescents remains </a:t>
            </a:r>
            <a:r>
              <a:rPr lang="en-US" dirty="0"/>
              <a:t>unclear.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Pharmacotherapy in childhood obesity-WHEN?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Endocrine Society has suggested limiting pharmacotherapy to those with :</a:t>
            </a:r>
          </a:p>
          <a:p>
            <a:pPr lvl="1"/>
            <a:r>
              <a:rPr lang="en-US" dirty="0" smtClean="0"/>
              <a:t>BMI over 95</a:t>
            </a:r>
            <a:r>
              <a:rPr lang="en-US" baseline="30000" dirty="0" smtClean="0"/>
              <a:t>th</a:t>
            </a:r>
            <a:r>
              <a:rPr lang="en-US" dirty="0" smtClean="0"/>
              <a:t> percentile who have failed diet and life style intervention</a:t>
            </a:r>
          </a:p>
          <a:p>
            <a:pPr lvl="1"/>
            <a:r>
              <a:rPr lang="en-US" dirty="0" smtClean="0"/>
              <a:t>BMI over the 85</a:t>
            </a:r>
            <a:r>
              <a:rPr lang="en-US" baseline="30000" dirty="0" smtClean="0"/>
              <a:t>th</a:t>
            </a:r>
            <a:r>
              <a:rPr lang="en-US" dirty="0" smtClean="0"/>
              <a:t> percentile and severe </a:t>
            </a:r>
            <a:r>
              <a:rPr lang="en-US" dirty="0" err="1" smtClean="0"/>
              <a:t>comorbidity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  <a:p>
            <a:endParaRPr lang="en-US" sz="2400" i="1" dirty="0" smtClean="0"/>
          </a:p>
          <a:p>
            <a:pPr>
              <a:buNone/>
            </a:pPr>
            <a:r>
              <a:rPr lang="en-US" sz="2000" i="1" dirty="0"/>
              <a:t> </a:t>
            </a:r>
            <a:r>
              <a:rPr lang="en-US" sz="2000" i="1" dirty="0" smtClean="0"/>
              <a:t>               </a:t>
            </a:r>
          </a:p>
          <a:p>
            <a:pPr>
              <a:buNone/>
            </a:pPr>
            <a:r>
              <a:rPr lang="en-US" sz="2000" i="1" dirty="0" smtClean="0"/>
              <a:t>                      </a:t>
            </a:r>
          </a:p>
          <a:p>
            <a:pPr>
              <a:buNone/>
            </a:pPr>
            <a:r>
              <a:rPr lang="en-US" sz="2000" i="1" dirty="0" smtClean="0"/>
              <a:t>  </a:t>
            </a:r>
            <a:endParaRPr lang="en-US" sz="2000" i="1" dirty="0"/>
          </a:p>
        </p:txBody>
      </p:sp>
      <p:sp>
        <p:nvSpPr>
          <p:cNvPr id="4" name="Rectangle 3"/>
          <p:cNvSpPr/>
          <p:nvPr/>
        </p:nvSpPr>
        <p:spPr>
          <a:xfrm>
            <a:off x="2286000" y="6260068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Endocrinol</a:t>
            </a:r>
            <a:r>
              <a:rPr lang="en-US" i="1" dirty="0" smtClean="0"/>
              <a:t> </a:t>
            </a:r>
            <a:r>
              <a:rPr lang="en-US" i="1" dirty="0" err="1" smtClean="0"/>
              <a:t>Metab</a:t>
            </a:r>
            <a:r>
              <a:rPr lang="en-US" i="1" dirty="0" smtClean="0"/>
              <a:t> </a:t>
            </a:r>
            <a:r>
              <a:rPr lang="en-US" i="1" dirty="0" err="1" smtClean="0"/>
              <a:t>Clin</a:t>
            </a:r>
            <a:r>
              <a:rPr lang="en-US" i="1" dirty="0" smtClean="0"/>
              <a:t> North Am.2009 </a:t>
            </a:r>
            <a:r>
              <a:rPr lang="en-US" i="1" dirty="0" err="1" smtClean="0"/>
              <a:t>september</a:t>
            </a:r>
            <a:r>
              <a:rPr lang="en-US" i="1" dirty="0" smtClean="0"/>
              <a:t>; 389(3):525-548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1" dirty="0" smtClean="0"/>
              <a:t>Summary</a:t>
            </a:r>
            <a:endParaRPr lang="en-US" sz="6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The most well-studied medications are </a:t>
            </a:r>
            <a:r>
              <a:rPr lang="en-US" b="1" dirty="0" err="1" smtClean="0"/>
              <a:t>sibutramine</a:t>
            </a:r>
            <a:r>
              <a:rPr lang="en-US" b="1" dirty="0" smtClean="0"/>
              <a:t> , </a:t>
            </a:r>
            <a:r>
              <a:rPr lang="en-US" b="1" dirty="0" err="1" smtClean="0"/>
              <a:t>orlistat</a:t>
            </a:r>
            <a:r>
              <a:rPr lang="en-US" b="1" dirty="0" smtClean="0"/>
              <a:t> and metformin</a:t>
            </a:r>
          </a:p>
          <a:p>
            <a:endParaRPr lang="en-US" b="1" dirty="0" smtClean="0"/>
          </a:p>
          <a:p>
            <a:r>
              <a:rPr lang="en-US" b="1" dirty="0" smtClean="0"/>
              <a:t>Weight loss attributable to these medications are modest</a:t>
            </a:r>
          </a:p>
          <a:p>
            <a:endParaRPr lang="en-US" b="1" dirty="0" smtClean="0"/>
          </a:p>
          <a:p>
            <a:r>
              <a:rPr lang="en-US" b="1" dirty="0" err="1" smtClean="0"/>
              <a:t>Sibutramine</a:t>
            </a:r>
            <a:r>
              <a:rPr lang="en-US" b="1" dirty="0" smtClean="0"/>
              <a:t> is most effective at reducing body weight, at least in the short term. However, its tendencies to raise blood pressure and pulse are concerning</a:t>
            </a:r>
          </a:p>
          <a:p>
            <a:endParaRPr lang="en-US" b="1" dirty="0" smtClean="0"/>
          </a:p>
          <a:p>
            <a:r>
              <a:rPr lang="en-US" b="1" dirty="0" smtClean="0"/>
              <a:t>There are no published reports of medical treatment for adolescent obesity that last longer than 1 year</a:t>
            </a:r>
          </a:p>
          <a:p>
            <a:endParaRPr lang="en-US" b="1" dirty="0" smtClean="0"/>
          </a:p>
          <a:p>
            <a:r>
              <a:rPr lang="en-US" b="1" dirty="0" smtClean="0"/>
              <a:t>The long-term safety of medication in children has not been established</a:t>
            </a:r>
          </a:p>
          <a:p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Summary….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/>
          <a:lstStyle/>
          <a:p>
            <a:r>
              <a:rPr lang="en-US" dirty="0" err="1" smtClean="0"/>
              <a:t>Orlistat</a:t>
            </a:r>
            <a:r>
              <a:rPr lang="en-US" dirty="0" smtClean="0"/>
              <a:t> and </a:t>
            </a:r>
            <a:r>
              <a:rPr lang="en-US" dirty="0" err="1" smtClean="0"/>
              <a:t>sibutramin</a:t>
            </a:r>
            <a:r>
              <a:rPr lang="en-US" dirty="0" smtClean="0"/>
              <a:t> have been approved for children over age 12 and 16 respectively</a:t>
            </a:r>
          </a:p>
          <a:p>
            <a:r>
              <a:rPr lang="en-US" dirty="0" err="1" smtClean="0"/>
              <a:t>Metformin</a:t>
            </a:r>
            <a:r>
              <a:rPr lang="en-US" dirty="0" smtClean="0"/>
              <a:t> not yet approved for treatment of obesity</a:t>
            </a:r>
          </a:p>
          <a:p>
            <a:r>
              <a:rPr lang="en-US" dirty="0" smtClean="0"/>
              <a:t>Drug selection should be tailored to the individual patient, with strong attention paid to the family history and potential adverse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vaio\Desktop\piclens_flower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179" y="304800"/>
            <a:ext cx="9172179" cy="57513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9400" y="6248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Thanks for your attention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57158" y="685800"/>
            <a:ext cx="8358246" cy="164307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69105" y="6400800"/>
            <a:ext cx="4598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</a:t>
            </a:r>
            <a:r>
              <a:rPr lang="en-US" b="1" i="1" dirty="0" smtClean="0"/>
              <a:t>J </a:t>
            </a:r>
            <a:r>
              <a:rPr lang="en-US" b="1" i="1" dirty="0" err="1" smtClean="0"/>
              <a:t>Clin</a:t>
            </a:r>
            <a:r>
              <a:rPr lang="en-US" b="1" i="1" dirty="0" smtClean="0"/>
              <a:t> </a:t>
            </a:r>
            <a:r>
              <a:rPr lang="it-IT" b="1" i="1" dirty="0" smtClean="0"/>
              <a:t>Endocrinol Metab 93: 4600–4605, 2008)</a:t>
            </a:r>
            <a:endParaRPr lang="it-IT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</TotalTime>
  <Words>1851</Words>
  <Application>Microsoft Office PowerPoint</Application>
  <PresentationFormat>On-screen Show (4:3)</PresentationFormat>
  <Paragraphs>227</Paragraphs>
  <Slides>87</Slides>
  <Notes>0</Notes>
  <HiddenSlides>15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Module</vt:lpstr>
      <vt:lpstr>In The Name of God</vt:lpstr>
      <vt:lpstr>Pharmacotherapy In Childhood  and Adolescent Obesity</vt:lpstr>
      <vt:lpstr>Outlines </vt:lpstr>
      <vt:lpstr>Pharmacotherapy in childhood obesity-WHY?</vt:lpstr>
      <vt:lpstr>Biological effect of weight re-gain</vt:lpstr>
      <vt:lpstr>Slide 6</vt:lpstr>
      <vt:lpstr>Slide 7</vt:lpstr>
      <vt:lpstr>Slide 8</vt:lpstr>
      <vt:lpstr>Slide 9</vt:lpstr>
      <vt:lpstr>Pharmacotherapy in childhood obesity-What?</vt:lpstr>
      <vt:lpstr>Slide 11</vt:lpstr>
      <vt:lpstr>Sibutramine </vt:lpstr>
      <vt:lpstr>Sibutramine</vt:lpstr>
      <vt:lpstr>Slide 14</vt:lpstr>
      <vt:lpstr>Slide 15</vt:lpstr>
      <vt:lpstr>Baseline characteristics of study participants</vt:lpstr>
      <vt:lpstr>Absolute changes in anthropometrical parameters in patients treated with sibutramine or placebo at wk 24</vt:lpstr>
      <vt:lpstr>Mean percent change in initial BMI for adolescents treated with sibutramine or placebo</vt:lpstr>
      <vt:lpstr>Mean percent change in body weight for adolescents treated with sibutramine or placebo</vt:lpstr>
      <vt:lpstr>Slide 20</vt:lpstr>
      <vt:lpstr>Mean changes in SBP,DBP, and HR in patients treated with sibutramine or placebo at wk 24</vt:lpstr>
      <vt:lpstr>Changes in biochemical parameters in patients treated with sibutramine or placebo at wk 24</vt:lpstr>
      <vt:lpstr>Adverse events reported by patients treated with sibutramine or placebo for 24 wk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Cautions</vt:lpstr>
      <vt:lpstr>Implications</vt:lpstr>
      <vt:lpstr>Orlistat </vt:lpstr>
      <vt:lpstr>Slide 35</vt:lpstr>
      <vt:lpstr>Effect of Orlistat on Weight and Body Composition in Obese Adolescents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Metformin</vt:lpstr>
      <vt:lpstr>Mechanism  of action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Conclusion</vt:lpstr>
      <vt:lpstr>Slide 65</vt:lpstr>
      <vt:lpstr>Slide 66</vt:lpstr>
      <vt:lpstr>Slide 67</vt:lpstr>
      <vt:lpstr>Conclusion </vt:lpstr>
      <vt:lpstr>Limitation of study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Conclusion </vt:lpstr>
      <vt:lpstr>Slide 79</vt:lpstr>
      <vt:lpstr>Slide 80</vt:lpstr>
      <vt:lpstr>Slide 81</vt:lpstr>
      <vt:lpstr>Slide 82</vt:lpstr>
      <vt:lpstr>Conclusion</vt:lpstr>
      <vt:lpstr>Pharmacotherapy in childhood obesity-WHEN?</vt:lpstr>
      <vt:lpstr>Summary</vt:lpstr>
      <vt:lpstr>Summary….</vt:lpstr>
      <vt:lpstr>Slide 87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Pharmacotherapy In Childhood Obesity</dc:title>
  <dc:creator>vaio</dc:creator>
  <cp:lastModifiedBy>vaio</cp:lastModifiedBy>
  <cp:revision>83</cp:revision>
  <dcterms:created xsi:type="dcterms:W3CDTF">2012-10-01T16:40:41Z</dcterms:created>
  <dcterms:modified xsi:type="dcterms:W3CDTF">2012-10-04T06:04:09Z</dcterms:modified>
</cp:coreProperties>
</file>