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58" r:id="rId4"/>
    <p:sldId id="260" r:id="rId5"/>
    <p:sldId id="356" r:id="rId6"/>
    <p:sldId id="261" r:id="rId7"/>
    <p:sldId id="262" r:id="rId8"/>
    <p:sldId id="265" r:id="rId9"/>
    <p:sldId id="266" r:id="rId10"/>
    <p:sldId id="350" r:id="rId11"/>
    <p:sldId id="312" r:id="rId12"/>
    <p:sldId id="313" r:id="rId13"/>
    <p:sldId id="352" r:id="rId14"/>
    <p:sldId id="353" r:id="rId15"/>
    <p:sldId id="314" r:id="rId16"/>
    <p:sldId id="315" r:id="rId17"/>
    <p:sldId id="324" r:id="rId18"/>
    <p:sldId id="329" r:id="rId19"/>
    <p:sldId id="330" r:id="rId20"/>
    <p:sldId id="331" r:id="rId21"/>
    <p:sldId id="332" r:id="rId22"/>
    <p:sldId id="333" r:id="rId23"/>
    <p:sldId id="355" r:id="rId24"/>
    <p:sldId id="338" r:id="rId25"/>
    <p:sldId id="339" r:id="rId26"/>
    <p:sldId id="337" r:id="rId27"/>
    <p:sldId id="335" r:id="rId28"/>
    <p:sldId id="334" r:id="rId29"/>
    <p:sldId id="336" r:id="rId30"/>
    <p:sldId id="345" r:id="rId31"/>
    <p:sldId id="346" r:id="rId32"/>
    <p:sldId id="347" r:id="rId33"/>
    <p:sldId id="354" r:id="rId34"/>
    <p:sldId id="340" r:id="rId35"/>
    <p:sldId id="341" r:id="rId36"/>
    <p:sldId id="342" r:id="rId37"/>
    <p:sldId id="343" r:id="rId38"/>
    <p:sldId id="318" r:id="rId39"/>
    <p:sldId id="348" r:id="rId40"/>
    <p:sldId id="319" r:id="rId41"/>
    <p:sldId id="320" r:id="rId42"/>
    <p:sldId id="325" r:id="rId43"/>
    <p:sldId id="326" r:id="rId44"/>
    <p:sldId id="281" r:id="rId45"/>
    <p:sldId id="349" r:id="rId46"/>
    <p:sldId id="282" r:id="rId47"/>
    <p:sldId id="283" r:id="rId48"/>
    <p:sldId id="284" r:id="rId49"/>
    <p:sldId id="285" r:id="rId50"/>
    <p:sldId id="287" r:id="rId51"/>
    <p:sldId id="288" r:id="rId52"/>
    <p:sldId id="289" r:id="rId53"/>
    <p:sldId id="290" r:id="rId54"/>
    <p:sldId id="294" r:id="rId55"/>
    <p:sldId id="292" r:id="rId56"/>
    <p:sldId id="291" r:id="rId57"/>
    <p:sldId id="293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2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65" d="100"/>
          <a:sy n="65" d="100"/>
        </p:scale>
        <p:origin x="13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CB918-C7F2-4D16-862C-AC667DB7A63F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B659C-95B5-4306-AB7C-143D4E452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B659C-95B5-4306-AB7C-143D4E452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B659C-95B5-4306-AB7C-143D4E4527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1BB069-417F-430F-8DB6-1FB8F9A5024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B90F3A-435C-404B-8261-9EB39F412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05000"/>
          </a:xfrm>
        </p:spPr>
        <p:txBody>
          <a:bodyPr>
            <a:normAutofit lnSpcReduction="10000"/>
          </a:bodyPr>
          <a:lstStyle/>
          <a:p>
            <a:r>
              <a:rPr lang="en-US" sz="2800" i="1" dirty="0" err="1" smtClean="0"/>
              <a:t>Mahtab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Niroomand</a:t>
            </a:r>
            <a:r>
              <a:rPr lang="en-US" sz="2800" i="1" dirty="0" smtClean="0"/>
              <a:t> M.D.</a:t>
            </a:r>
          </a:p>
          <a:p>
            <a:r>
              <a:rPr lang="en-US" sz="2800" i="1" dirty="0" smtClean="0"/>
              <a:t>Assistant Professor of Endocrinology</a:t>
            </a:r>
          </a:p>
          <a:p>
            <a:r>
              <a:rPr lang="en-US" sz="2800" i="1" dirty="0" smtClean="0"/>
              <a:t>SBMU</a:t>
            </a:r>
          </a:p>
          <a:p>
            <a:r>
              <a:rPr lang="en-US" sz="2800" i="1" dirty="0" smtClean="0"/>
              <a:t>1397/6/22</a:t>
            </a:r>
          </a:p>
          <a:p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839200" cy="1470025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Clinical Approach </a:t>
            </a:r>
            <a:r>
              <a:rPr lang="en-US" sz="4400" b="1" i="1" dirty="0" smtClean="0"/>
              <a:t>to Thyroid Nodule</a:t>
            </a:r>
            <a:endParaRPr lang="en-US" sz="4400" b="1" i="1" dirty="0"/>
          </a:p>
        </p:txBody>
      </p:sp>
      <p:pic>
        <p:nvPicPr>
          <p:cNvPr id="4" name="Picture 8" descr="image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283" y="4572000"/>
            <a:ext cx="2289717" cy="2133600"/>
          </a:xfrm>
          <a:prstGeom prst="rect">
            <a:avLst/>
          </a:prstGeom>
          <a:noFill/>
          <a:ln w="19050" algn="ctr">
            <a:solidFill>
              <a:srgbClr val="00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3" y="4572000"/>
            <a:ext cx="228971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372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72125"/>
            <a:ext cx="4876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52850"/>
            <a:ext cx="4572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Management of thyroid Nodule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/>
          <a:lstStyle/>
          <a:p>
            <a:r>
              <a:rPr lang="en-US" sz="3200" b="1" i="1" dirty="0" smtClean="0"/>
              <a:t>The basis of thyroid nodule management</a:t>
            </a:r>
            <a:r>
              <a:rPr lang="en-US" sz="2800" b="1" i="1" dirty="0" smtClean="0"/>
              <a:t>:</a:t>
            </a:r>
          </a:p>
          <a:p>
            <a:pPr>
              <a:buNone/>
            </a:pPr>
            <a:endParaRPr lang="en-US" sz="2800" b="1" i="1" dirty="0" smtClean="0"/>
          </a:p>
          <a:p>
            <a:pPr lvl="1"/>
            <a:r>
              <a:rPr lang="en-US" sz="3200" dirty="0" smtClean="0"/>
              <a:t>Clinical findings with</a:t>
            </a:r>
            <a:r>
              <a:rPr lang="en-US" sz="2800" dirty="0" smtClean="0"/>
              <a:t>:</a:t>
            </a:r>
          </a:p>
          <a:p>
            <a:pPr lvl="1"/>
            <a:r>
              <a:rPr lang="en-US" sz="3200" dirty="0" smtClean="0"/>
              <a:t>Sensitive </a:t>
            </a:r>
            <a:r>
              <a:rPr lang="en-US" sz="3200" dirty="0" err="1" smtClean="0"/>
              <a:t>thyrotropin</a:t>
            </a:r>
            <a:r>
              <a:rPr lang="en-US" sz="3200" dirty="0" smtClean="0"/>
              <a:t> (TSH) assay</a:t>
            </a:r>
          </a:p>
          <a:p>
            <a:pPr lvl="1"/>
            <a:r>
              <a:rPr lang="en-US" sz="3200" dirty="0" smtClean="0"/>
              <a:t>High-resolution </a:t>
            </a:r>
            <a:r>
              <a:rPr lang="en-US" sz="3200" dirty="0" err="1" smtClean="0"/>
              <a:t>ultrasonography</a:t>
            </a:r>
            <a:r>
              <a:rPr lang="en-US" sz="3200" dirty="0" smtClean="0"/>
              <a:t> (US)</a:t>
            </a:r>
          </a:p>
          <a:p>
            <a:pPr lvl="1"/>
            <a:r>
              <a:rPr lang="en-US" sz="3200" dirty="0" smtClean="0"/>
              <a:t>Fine-needle aspiration (FNA) biopsy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Clinical findings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History: </a:t>
            </a:r>
          </a:p>
          <a:p>
            <a:pPr lvl="1"/>
            <a:r>
              <a:rPr lang="en-US" sz="2800" dirty="0" smtClean="0"/>
              <a:t>Age</a:t>
            </a:r>
          </a:p>
          <a:p>
            <a:pPr lvl="1"/>
            <a:r>
              <a:rPr lang="en-US" sz="2800" dirty="0" smtClean="0"/>
              <a:t>Personal or family history of thyroid disease or cancer</a:t>
            </a:r>
          </a:p>
          <a:p>
            <a:pPr lvl="1"/>
            <a:r>
              <a:rPr lang="en-US" sz="2800" dirty="0" smtClean="0"/>
              <a:t>Previous head or neck irradiation</a:t>
            </a:r>
          </a:p>
          <a:p>
            <a:pPr lvl="1"/>
            <a:r>
              <a:rPr lang="en-US" sz="2800" dirty="0" smtClean="0"/>
              <a:t>Rate of neck mass growth</a:t>
            </a:r>
          </a:p>
          <a:p>
            <a:pPr lvl="1"/>
            <a:r>
              <a:rPr lang="en-US" sz="2800" dirty="0" smtClean="0"/>
              <a:t>Anterior neck pain</a:t>
            </a:r>
          </a:p>
          <a:p>
            <a:pPr lvl="1"/>
            <a:r>
              <a:rPr lang="en-US" sz="2800" dirty="0" err="1" smtClean="0"/>
              <a:t>Dysphonia</a:t>
            </a:r>
            <a:r>
              <a:rPr lang="en-US" sz="2800" dirty="0" smtClean="0"/>
              <a:t>, </a:t>
            </a:r>
            <a:r>
              <a:rPr lang="en-US" sz="2800" dirty="0" err="1" smtClean="0"/>
              <a:t>dysphagia</a:t>
            </a:r>
            <a:r>
              <a:rPr lang="en-US" sz="2800" dirty="0" smtClean="0"/>
              <a:t>, or </a:t>
            </a:r>
            <a:r>
              <a:rPr lang="en-US" sz="2800" dirty="0" err="1" smtClean="0"/>
              <a:t>dyspnea</a:t>
            </a:r>
            <a:endParaRPr lang="en-US" sz="2800" dirty="0" smtClean="0"/>
          </a:p>
          <a:p>
            <a:pPr lvl="1"/>
            <a:r>
              <a:rPr lang="en-US" sz="2800" dirty="0" smtClean="0"/>
              <a:t>Symptoms of hyper- or hypothyroidism</a:t>
            </a:r>
          </a:p>
          <a:p>
            <a:pPr lvl="1"/>
            <a:r>
              <a:rPr lang="en-US" sz="2800" dirty="0" smtClean="0"/>
              <a:t>Use of iodine-containing drugs or supplements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b="1" i="1" dirty="0" smtClean="0"/>
              <a:t>Growth rate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43456"/>
            <a:ext cx="7772400" cy="4504944"/>
          </a:xfrm>
        </p:spPr>
        <p:txBody>
          <a:bodyPr>
            <a:normAutofit/>
          </a:bodyPr>
          <a:lstStyle/>
          <a:p>
            <a:r>
              <a:rPr lang="en-US" b="1" i="1" dirty="0"/>
              <a:t>Slow growth </a:t>
            </a:r>
            <a:r>
              <a:rPr lang="en-US" dirty="0"/>
              <a:t>over years may be present in </a:t>
            </a:r>
            <a:r>
              <a:rPr lang="en-US" b="1" i="1" dirty="0"/>
              <a:t>benign</a:t>
            </a:r>
            <a:r>
              <a:rPr lang="en-US" dirty="0"/>
              <a:t> </a:t>
            </a:r>
            <a:r>
              <a:rPr lang="en-US" dirty="0" smtClean="0"/>
              <a:t>nodules</a:t>
            </a:r>
          </a:p>
          <a:p>
            <a:r>
              <a:rPr lang="en-US" b="1" i="1" dirty="0" smtClean="0"/>
              <a:t>progressive growth </a:t>
            </a:r>
            <a:r>
              <a:rPr lang="en-US" dirty="0" smtClean="0"/>
              <a:t>during </a:t>
            </a:r>
            <a:r>
              <a:rPr lang="en-US" dirty="0"/>
              <a:t>weeks or </a:t>
            </a:r>
            <a:r>
              <a:rPr lang="en-US" dirty="0" smtClean="0"/>
              <a:t>months may suggest </a:t>
            </a:r>
            <a:r>
              <a:rPr lang="en-US" b="1" i="1" dirty="0" smtClean="0"/>
              <a:t>malignancy. </a:t>
            </a:r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sz="2800" b="1" i="1" dirty="0" smtClean="0"/>
              <a:t>The sudden </a:t>
            </a:r>
            <a:r>
              <a:rPr lang="en-US" sz="2800" b="1" i="1" dirty="0"/>
              <a:t>appearance of a lump </a:t>
            </a:r>
            <a:r>
              <a:rPr lang="en-US" sz="2800" b="1" i="1" dirty="0" smtClean="0"/>
              <a:t>with pain:</a:t>
            </a:r>
          </a:p>
          <a:p>
            <a:pPr lvl="1"/>
            <a:r>
              <a:rPr lang="en-US" dirty="0" smtClean="0"/>
              <a:t>Hemorrhage </a:t>
            </a:r>
            <a:r>
              <a:rPr lang="en-US" dirty="0"/>
              <a:t>in a cystic </a:t>
            </a:r>
            <a:r>
              <a:rPr lang="en-US" dirty="0" smtClean="0"/>
              <a:t>nodule (more commonly)</a:t>
            </a:r>
          </a:p>
          <a:p>
            <a:pPr lvl="1"/>
            <a:r>
              <a:rPr lang="en-US" dirty="0" smtClean="0"/>
              <a:t>Anaplastic thyroid carcinoma</a:t>
            </a:r>
          </a:p>
          <a:p>
            <a:pPr lvl="1"/>
            <a:r>
              <a:rPr lang="en-US" dirty="0" smtClean="0"/>
              <a:t>Rare </a:t>
            </a:r>
            <a:r>
              <a:rPr lang="en-US" dirty="0"/>
              <a:t>forms of chronic thyroiditis </a:t>
            </a:r>
            <a:r>
              <a:rPr lang="en-US" dirty="0" smtClean="0"/>
              <a:t>(Riedel </a:t>
            </a:r>
            <a:r>
              <a:rPr lang="en-US" dirty="0"/>
              <a:t>disease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Primary </a:t>
            </a:r>
            <a:r>
              <a:rPr lang="en-US" dirty="0"/>
              <a:t>lymphoma of the </a:t>
            </a:r>
            <a:r>
              <a:rPr lang="en-US" dirty="0" smtClean="0"/>
              <a:t>thyroid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History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32960"/>
          </a:xfrm>
        </p:spPr>
        <p:txBody>
          <a:bodyPr>
            <a:normAutofit/>
          </a:bodyPr>
          <a:lstStyle/>
          <a:p>
            <a:r>
              <a:rPr lang="en-US" dirty="0"/>
              <a:t>Symptoms such as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Choking sensations</a:t>
            </a:r>
          </a:p>
          <a:p>
            <a:pPr lvl="1"/>
            <a:r>
              <a:rPr lang="en-US" dirty="0" smtClean="0"/>
              <a:t> Vague </a:t>
            </a:r>
            <a:r>
              <a:rPr lang="en-US" dirty="0"/>
              <a:t>cervical tenderness or </a:t>
            </a:r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 Dysphagia or</a:t>
            </a:r>
          </a:p>
          <a:p>
            <a:pPr lvl="1"/>
            <a:r>
              <a:rPr lang="en-US" dirty="0" smtClean="0"/>
              <a:t> Hoarseness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The symptoms and signs of tracheal compression (cough and dysphonia) may suggest the risk of an underlying malignant lesion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Clinical findings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Physical Examination:</a:t>
            </a:r>
          </a:p>
          <a:p>
            <a:r>
              <a:rPr lang="en-US" sz="2800" dirty="0" smtClean="0"/>
              <a:t>Careful, focused examination of the thyroid gland and cervical lymph nodes:</a:t>
            </a:r>
          </a:p>
          <a:p>
            <a:pPr lvl="2"/>
            <a:r>
              <a:rPr lang="en-US" sz="2800" dirty="0" smtClean="0"/>
              <a:t>Thyroid volume and consistency</a:t>
            </a:r>
          </a:p>
          <a:p>
            <a:pPr lvl="2"/>
            <a:r>
              <a:rPr lang="en-US" sz="2800" dirty="0" smtClean="0"/>
              <a:t>Location, consistency, size, and number of nodule(s)</a:t>
            </a:r>
          </a:p>
          <a:p>
            <a:pPr lvl="2"/>
            <a:r>
              <a:rPr lang="en-US" sz="2800" dirty="0" smtClean="0"/>
              <a:t>Neck tenderness or pain</a:t>
            </a:r>
          </a:p>
          <a:p>
            <a:pPr lvl="2"/>
            <a:r>
              <a:rPr lang="en-US" sz="2800" dirty="0" smtClean="0"/>
              <a:t>Cervical </a:t>
            </a:r>
            <a:r>
              <a:rPr lang="en-US" sz="2800" dirty="0" err="1" smtClean="0"/>
              <a:t>adenopathy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Clinical findings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Most nodules are asymptomatic and benign, but the </a:t>
            </a:r>
            <a:r>
              <a:rPr lang="en-US" sz="3200" b="1" dirty="0" smtClean="0"/>
              <a:t>absence of symptoms </a:t>
            </a:r>
            <a:r>
              <a:rPr lang="en-US" sz="3200" dirty="0" smtClean="0"/>
              <a:t>does </a:t>
            </a:r>
            <a:r>
              <a:rPr lang="en-US" sz="3200" b="1" i="1" dirty="0" smtClean="0">
                <a:solidFill>
                  <a:srgbClr val="FF0000"/>
                </a:solidFill>
              </a:rPr>
              <a:t>not rule out </a:t>
            </a:r>
            <a:r>
              <a:rPr lang="en-US" sz="3200" dirty="0" smtClean="0"/>
              <a:t>malignancy [BEL 2, GRADE A].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risk of cancer is not substantially different in patients with a </a:t>
            </a:r>
            <a:r>
              <a:rPr lang="en-US" sz="3600" b="1" i="1" dirty="0" smtClean="0"/>
              <a:t>solitary nodule </a:t>
            </a:r>
            <a:r>
              <a:rPr lang="en-US" sz="3200" dirty="0" smtClean="0"/>
              <a:t>versus patients with a </a:t>
            </a:r>
            <a:r>
              <a:rPr lang="en-US" sz="3600" b="1" i="1" dirty="0" err="1" smtClean="0"/>
              <a:t>multinodular</a:t>
            </a:r>
            <a:r>
              <a:rPr lang="en-US" sz="3600" b="1" i="1" dirty="0" smtClean="0"/>
              <a:t> goiter (MNG)</a:t>
            </a:r>
            <a:endParaRPr lang="en-US" sz="3200" b="1" i="1" dirty="0" smtClean="0"/>
          </a:p>
          <a:p>
            <a:pPr>
              <a:buNone/>
            </a:pPr>
            <a:r>
              <a:rPr lang="en-US" sz="3200" dirty="0" smtClean="0"/>
              <a:t>     [BEL 2,GRADE B].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Features suggesting Increased Risk of Malignant Potential</a:t>
            </a:r>
            <a:endParaRPr lang="en-US" sz="36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41" y="1752601"/>
            <a:ext cx="833505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Sensitive TSH assay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/>
              <a:t>Serum </a:t>
            </a:r>
            <a:r>
              <a:rPr lang="en-US" sz="2800" b="1" i="1" dirty="0" err="1"/>
              <a:t>thyrotropin</a:t>
            </a:r>
            <a:r>
              <a:rPr lang="en-US" sz="2800" b="1" i="1" dirty="0"/>
              <a:t> (TSH) should be measured </a:t>
            </a:r>
            <a:r>
              <a:rPr lang="en-US" sz="2800" b="1" i="1" dirty="0" smtClean="0"/>
              <a:t>during the </a:t>
            </a:r>
            <a:r>
              <a:rPr lang="en-US" sz="2800" b="1" i="1" dirty="0"/>
              <a:t>initial evaluation of a patient with a thyroid nodule</a:t>
            </a:r>
            <a:r>
              <a:rPr lang="en-US" sz="2800" i="1" dirty="0"/>
              <a:t>.</a:t>
            </a:r>
          </a:p>
          <a:p>
            <a:pPr lvl="3">
              <a:buNone/>
            </a:pPr>
            <a:r>
              <a:rPr lang="en-US" sz="2400" dirty="0" smtClean="0"/>
              <a:t>           (</a:t>
            </a:r>
            <a:r>
              <a:rPr lang="en-US" sz="2400" dirty="0"/>
              <a:t>Strong recommendation, Moderate-quality evidence</a:t>
            </a:r>
            <a:r>
              <a:rPr lang="en-US" sz="2400" dirty="0" smtClean="0"/>
              <a:t>)</a:t>
            </a:r>
          </a:p>
          <a:p>
            <a:r>
              <a:rPr lang="en-US" sz="2800" b="1" i="1" dirty="0"/>
              <a:t>If the serum TSH is subnormal, a radionuclide (</a:t>
            </a:r>
            <a:r>
              <a:rPr lang="en-US" sz="2800" b="1" i="1" dirty="0" smtClean="0"/>
              <a:t>preferably 123I</a:t>
            </a:r>
            <a:r>
              <a:rPr lang="en-US" sz="2800" b="1" i="1" dirty="0"/>
              <a:t>) thyroid scan should be performed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lvl="3">
              <a:buNone/>
            </a:pPr>
            <a:r>
              <a:rPr lang="en-US" sz="2400" dirty="0" smtClean="0"/>
              <a:t>          (Strong recommendation, Moderate-quality evidence) </a:t>
            </a:r>
          </a:p>
          <a:p>
            <a:r>
              <a:rPr lang="en-US" sz="2800" b="1" i="1" dirty="0"/>
              <a:t>If the serum TSH is normal or elevated, a </a:t>
            </a:r>
            <a:r>
              <a:rPr lang="en-US" sz="2800" b="1" i="1" dirty="0" smtClean="0"/>
              <a:t>radionuclide scan </a:t>
            </a:r>
            <a:r>
              <a:rPr lang="en-US" sz="2800" b="1" i="1" dirty="0"/>
              <a:t>should not be performed as the initial imaging evaluation.</a:t>
            </a:r>
          </a:p>
          <a:p>
            <a:pPr lvl="4">
              <a:buNone/>
            </a:pPr>
            <a:r>
              <a:rPr lang="en-US" sz="2400" dirty="0" smtClean="0"/>
              <a:t>       (</a:t>
            </a:r>
            <a:r>
              <a:rPr lang="en-US" sz="2400" dirty="0"/>
              <a:t>Strong recommendation, Moderate-quality evidence)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Sensitive TSH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Since </a:t>
            </a:r>
            <a:r>
              <a:rPr lang="en-US" sz="3200" dirty="0" err="1"/>
              <a:t>hyperfunctioning</a:t>
            </a:r>
            <a:r>
              <a:rPr lang="en-US" sz="3200" dirty="0"/>
              <a:t> nodules rarely </a:t>
            </a:r>
            <a:r>
              <a:rPr lang="en-US" sz="3200" dirty="0" smtClean="0"/>
              <a:t>harbor malignancy, </a:t>
            </a:r>
            <a:r>
              <a:rPr lang="en-US" sz="3200" dirty="0"/>
              <a:t>no </a:t>
            </a:r>
            <a:r>
              <a:rPr lang="en-US" sz="3200" dirty="0" err="1"/>
              <a:t>cytologic</a:t>
            </a:r>
            <a:r>
              <a:rPr lang="en-US" sz="3200" dirty="0"/>
              <a:t> evaluation is </a:t>
            </a:r>
            <a:r>
              <a:rPr lang="en-US" sz="3200" dirty="0" smtClean="0"/>
              <a:t>necessary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Higher </a:t>
            </a:r>
            <a:r>
              <a:rPr lang="en-US" sz="3200" dirty="0"/>
              <a:t>serum TSH </a:t>
            </a:r>
            <a:r>
              <a:rPr lang="en-US" sz="3200" dirty="0" smtClean="0"/>
              <a:t>level (even </a:t>
            </a:r>
            <a:r>
              <a:rPr lang="en-US" sz="3200" dirty="0"/>
              <a:t>within the </a:t>
            </a:r>
            <a:r>
              <a:rPr lang="en-US" sz="3200" dirty="0" smtClean="0"/>
              <a:t>upper part </a:t>
            </a:r>
            <a:r>
              <a:rPr lang="en-US" sz="3200" dirty="0"/>
              <a:t>of the reference </a:t>
            </a:r>
            <a:r>
              <a:rPr lang="en-US" sz="3200" dirty="0" smtClean="0"/>
              <a:t>range) </a:t>
            </a:r>
            <a:r>
              <a:rPr lang="en-US" sz="3200" dirty="0"/>
              <a:t>is associated with increased </a:t>
            </a:r>
            <a:r>
              <a:rPr lang="en-US" sz="3200" dirty="0" smtClean="0"/>
              <a:t>risk of </a:t>
            </a:r>
            <a:r>
              <a:rPr lang="en-US" sz="3200" dirty="0"/>
              <a:t>malignancy in a thyroid nodule, as well as more </a:t>
            </a:r>
            <a:r>
              <a:rPr lang="en-US" sz="3200" dirty="0" smtClean="0"/>
              <a:t>advanced stage </a:t>
            </a:r>
            <a:r>
              <a:rPr lang="en-US" sz="3200" dirty="0"/>
              <a:t>thyroid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/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Definition </a:t>
            </a:r>
          </a:p>
          <a:p>
            <a:r>
              <a:rPr lang="en-US" sz="3200" dirty="0" smtClean="0"/>
              <a:t>Epidemiology </a:t>
            </a:r>
          </a:p>
          <a:p>
            <a:r>
              <a:rPr lang="en-US" sz="3200" dirty="0" smtClean="0"/>
              <a:t>Clinical Importance</a:t>
            </a:r>
          </a:p>
          <a:p>
            <a:r>
              <a:rPr lang="en-US" sz="3200" dirty="0" smtClean="0"/>
              <a:t>Approach to thyroid nodule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image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35082"/>
            <a:ext cx="1981200" cy="1846118"/>
          </a:xfrm>
          <a:prstGeom prst="rect">
            <a:avLst/>
          </a:prstGeom>
          <a:noFill/>
          <a:ln w="19050" algn="ctr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Serum </a:t>
            </a:r>
            <a:r>
              <a:rPr lang="en-US" sz="4400" b="1" i="1" dirty="0" err="1" smtClean="0"/>
              <a:t>Thyroglobulin</a:t>
            </a:r>
            <a:r>
              <a:rPr lang="en-US" sz="4400" b="1" i="1" dirty="0" smtClean="0"/>
              <a:t> 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Routine </a:t>
            </a:r>
            <a:r>
              <a:rPr lang="en-US" sz="3200" dirty="0"/>
              <a:t>measurement of serum </a:t>
            </a:r>
            <a:r>
              <a:rPr lang="en-US" sz="3200" dirty="0" err="1" smtClean="0"/>
              <a:t>Tg</a:t>
            </a:r>
            <a:r>
              <a:rPr lang="en-US" sz="3200" dirty="0" smtClean="0"/>
              <a:t> for initial </a:t>
            </a:r>
            <a:r>
              <a:rPr lang="en-US" sz="3200" dirty="0"/>
              <a:t>evaluation of </a:t>
            </a:r>
            <a:r>
              <a:rPr lang="en-US" sz="3200" dirty="0" smtClean="0"/>
              <a:t>thyroid nodules is not recommended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pPr lvl="5">
              <a:buNone/>
            </a:pPr>
            <a:r>
              <a:rPr lang="en-US" sz="2200" dirty="0" smtClean="0"/>
              <a:t>           (</a:t>
            </a:r>
            <a:r>
              <a:rPr lang="en-US" sz="2200" dirty="0"/>
              <a:t>Strong recommendation, Moderate-quality </a:t>
            </a:r>
            <a:r>
              <a:rPr lang="en-US" sz="2200" dirty="0" smtClean="0"/>
              <a:t>evidence)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Serum </a:t>
            </a:r>
            <a:r>
              <a:rPr lang="en-US" sz="4400" b="1" i="1" dirty="0" err="1" smtClean="0"/>
              <a:t>calcitonin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 smtClean="0"/>
              <a:t>The panel cannot recommend either for or against routine measurement of serum </a:t>
            </a:r>
            <a:r>
              <a:rPr lang="en-US" sz="2800" b="1" i="1" dirty="0" err="1" smtClean="0"/>
              <a:t>calcitonin</a:t>
            </a:r>
            <a:r>
              <a:rPr lang="en-US" sz="2800" b="1" i="1" dirty="0" smtClean="0"/>
              <a:t> in patients with thyroid nodules</a:t>
            </a:r>
            <a:r>
              <a:rPr lang="en-US" dirty="0" smtClean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               (No recommendation, Insufficient evidence)</a:t>
            </a:r>
          </a:p>
          <a:p>
            <a:r>
              <a:rPr lang="en-US" sz="2800" dirty="0" smtClean="0"/>
              <a:t>May be considered </a:t>
            </a:r>
            <a:r>
              <a:rPr lang="en-US" sz="2800" dirty="0"/>
              <a:t>in the subgroup of patients in whom an </a:t>
            </a:r>
            <a:r>
              <a:rPr lang="en-US" sz="2800" dirty="0" smtClean="0"/>
              <a:t>elevated </a:t>
            </a:r>
            <a:r>
              <a:rPr lang="en-US" sz="2800" dirty="0" err="1" smtClean="0"/>
              <a:t>calcitonin</a:t>
            </a:r>
            <a:r>
              <a:rPr lang="en-US" sz="2800" dirty="0" smtClean="0"/>
              <a:t> </a:t>
            </a:r>
            <a:r>
              <a:rPr lang="en-US" sz="2800" dirty="0"/>
              <a:t>may change the diagnostic or surgical </a:t>
            </a:r>
            <a:r>
              <a:rPr lang="en-US" sz="2800" dirty="0" smtClean="0"/>
              <a:t>approach:</a:t>
            </a:r>
            <a:endParaRPr lang="en-US" sz="2800" dirty="0"/>
          </a:p>
          <a:p>
            <a:pPr lvl="1"/>
            <a:r>
              <a:rPr lang="en-US" dirty="0" smtClean="0"/>
              <a:t>Patients </a:t>
            </a:r>
            <a:r>
              <a:rPr lang="en-US" dirty="0"/>
              <a:t>considered for less than total </a:t>
            </a:r>
            <a:r>
              <a:rPr lang="en-US" dirty="0" err="1" smtClean="0"/>
              <a:t>thyroidectomy</a:t>
            </a:r>
            <a:endParaRPr lang="en-US" dirty="0"/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suspicious cytology not consistent with </a:t>
            </a:r>
            <a:r>
              <a:rPr lang="en-US" dirty="0" smtClean="0"/>
              <a:t>PTC</a:t>
            </a:r>
          </a:p>
          <a:p>
            <a:r>
              <a:rPr lang="en-US" dirty="0" err="1" smtClean="0"/>
              <a:t>Unstimulated</a:t>
            </a:r>
            <a:r>
              <a:rPr lang="en-US" dirty="0" smtClean="0"/>
              <a:t> </a:t>
            </a:r>
            <a:r>
              <a:rPr lang="en-US" dirty="0"/>
              <a:t>serum </a:t>
            </a:r>
            <a:r>
              <a:rPr lang="en-US" dirty="0" err="1"/>
              <a:t>calcitonin</a:t>
            </a:r>
            <a:r>
              <a:rPr lang="en-US" dirty="0"/>
              <a:t> </a:t>
            </a:r>
            <a:r>
              <a:rPr lang="en-US" dirty="0" smtClean="0"/>
              <a:t>level &gt;50–100 pg/</a:t>
            </a:r>
            <a:r>
              <a:rPr lang="en-US" dirty="0" err="1" smtClean="0"/>
              <a:t>mL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Diagnosis of </a:t>
            </a:r>
            <a:r>
              <a:rPr lang="en-US" dirty="0"/>
              <a:t>MTC is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Thyroid Imaging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/>
              <a:t>Thyroid </a:t>
            </a:r>
            <a:r>
              <a:rPr lang="en-US" sz="2800" b="1" i="1" dirty="0" err="1"/>
              <a:t>sonography</a:t>
            </a:r>
            <a:r>
              <a:rPr lang="en-US" sz="2800" b="1" i="1" dirty="0"/>
              <a:t> with survey of the cervical </a:t>
            </a:r>
            <a:r>
              <a:rPr lang="en-US" sz="2800" b="1" i="1" dirty="0" smtClean="0"/>
              <a:t>LN should </a:t>
            </a:r>
            <a:r>
              <a:rPr lang="en-US" sz="2800" b="1" i="1" dirty="0"/>
              <a:t>be performed in all patients with known </a:t>
            </a:r>
            <a:r>
              <a:rPr lang="en-US" sz="2800" b="1" i="1" dirty="0" smtClean="0"/>
              <a:t>or suspected </a:t>
            </a:r>
            <a:r>
              <a:rPr lang="en-US" sz="2800" b="1" i="1" dirty="0"/>
              <a:t>thyroid nodules</a:t>
            </a:r>
            <a:r>
              <a:rPr lang="en-US" i="1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         (</a:t>
            </a:r>
            <a:r>
              <a:rPr lang="en-US" dirty="0"/>
              <a:t>Strong recommendation, High-quality evidence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Ultrasound should evaluate the following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hyroid parenchyma (homogeneous </a:t>
            </a:r>
            <a:r>
              <a:rPr lang="en-US" dirty="0"/>
              <a:t>or heterogeneous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Thyroid gland size </a:t>
            </a:r>
          </a:p>
          <a:p>
            <a:pPr lvl="1"/>
            <a:r>
              <a:rPr lang="en-US" dirty="0" smtClean="0"/>
              <a:t>Nodules size</a:t>
            </a:r>
            <a:endParaRPr lang="en-US" dirty="0"/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err="1" smtClean="0"/>
              <a:t>Sonographic</a:t>
            </a:r>
            <a:r>
              <a:rPr lang="en-US" dirty="0" smtClean="0"/>
              <a:t> </a:t>
            </a:r>
            <a:r>
              <a:rPr lang="en-US" dirty="0"/>
              <a:t>characteristics of any nodule(s</a:t>
            </a:r>
            <a:r>
              <a:rPr lang="en-US" dirty="0" smtClean="0"/>
              <a:t>)</a:t>
            </a:r>
          </a:p>
          <a:p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Ultrasound for 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FNA decision-making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i="1" dirty="0" smtClean="0"/>
              <a:t>Ultrasonography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334000"/>
          </a:xfrm>
        </p:spPr>
        <p:txBody>
          <a:bodyPr>
            <a:normAutofit lnSpcReduction="10000"/>
          </a:bodyPr>
          <a:lstStyle/>
          <a:p>
            <a:r>
              <a:rPr lang="en-US" sz="3000" i="1" dirty="0"/>
              <a:t>US should be performed to achieve the following</a:t>
            </a:r>
            <a:r>
              <a:rPr lang="en-US" sz="3000" i="1" dirty="0" smtClean="0"/>
              <a:t>:</a:t>
            </a:r>
          </a:p>
          <a:p>
            <a:pPr lvl="1"/>
            <a:r>
              <a:rPr lang="en-US" dirty="0" smtClean="0"/>
              <a:t> Aid </a:t>
            </a:r>
            <a:r>
              <a:rPr lang="en-US" dirty="0"/>
              <a:t>in the diagnosis of difficult cases (e.g., chronic lymphocytic thyroiditis)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Look for coincidental thyroid nodules or diffuse thyroid gland changes. </a:t>
            </a:r>
          </a:p>
          <a:p>
            <a:pPr lvl="1"/>
            <a:r>
              <a:rPr lang="en-US" dirty="0" smtClean="0"/>
              <a:t>Detect </a:t>
            </a:r>
            <a:r>
              <a:rPr lang="en-US" dirty="0"/>
              <a:t>US features suggestive of malignancy and select the lesions for biopsy.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Assess the presence of extracapsular growth or suspicious lymph nodes. 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biopsy needle gauge and length and the safest approach for the procedure. </a:t>
            </a:r>
          </a:p>
          <a:p>
            <a:pPr lvl="1"/>
            <a:r>
              <a:rPr lang="en-US" dirty="0" smtClean="0"/>
              <a:t>Obtain </a:t>
            </a:r>
            <a:r>
              <a:rPr lang="en-US" dirty="0"/>
              <a:t>an objective measure of the baseline volume of the thyroid gland and of lesions assigned to follow-up or nonsurgical therapy</a:t>
            </a:r>
          </a:p>
        </p:txBody>
      </p:sp>
    </p:spTree>
    <p:extLst>
      <p:ext uri="{BB962C8B-B14F-4D97-AF65-F5344CB8AC3E}">
        <p14:creationId xmlns:p14="http://schemas.microsoft.com/office/powerpoint/2010/main" val="31667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Thyroid </a:t>
            </a:r>
            <a:r>
              <a:rPr lang="en-US" sz="4400" b="1" i="1" dirty="0" err="1" smtClean="0"/>
              <a:t>Ultrasonography</a:t>
            </a:r>
            <a:r>
              <a:rPr lang="en-US" sz="4400" b="1" i="1" dirty="0"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sz="3000" b="1" i="1" dirty="0" smtClean="0"/>
              <a:t>When to Perform Thyroid Ultrasound:</a:t>
            </a:r>
          </a:p>
          <a:p>
            <a:r>
              <a:rPr lang="en-US" dirty="0" smtClean="0"/>
              <a:t>US  evaluation is </a:t>
            </a:r>
            <a:r>
              <a:rPr lang="en-US" sz="3000" b="1" i="1" dirty="0" smtClean="0">
                <a:solidFill>
                  <a:srgbClr val="FF0000"/>
                </a:solidFill>
              </a:rPr>
              <a:t>recommended </a:t>
            </a:r>
            <a:r>
              <a:rPr lang="en-US" dirty="0" smtClean="0"/>
              <a:t>for:</a:t>
            </a:r>
          </a:p>
          <a:p>
            <a:pPr lvl="1"/>
            <a:r>
              <a:rPr lang="en-US" sz="2600" dirty="0" smtClean="0"/>
              <a:t>Patients who are at risk for thyroid malignancy</a:t>
            </a:r>
          </a:p>
          <a:p>
            <a:pPr lvl="1"/>
            <a:r>
              <a:rPr lang="en-US" sz="2600" dirty="0" smtClean="0"/>
              <a:t>Have palpable thyroid nodules or goiter</a:t>
            </a:r>
          </a:p>
          <a:p>
            <a:pPr lvl="1"/>
            <a:r>
              <a:rPr lang="en-US" sz="2600" dirty="0" smtClean="0"/>
              <a:t>Have neck </a:t>
            </a:r>
            <a:r>
              <a:rPr lang="en-US" sz="2600" dirty="0" err="1" smtClean="0"/>
              <a:t>lymphadenopathy</a:t>
            </a:r>
            <a:r>
              <a:rPr lang="en-US" sz="2600" dirty="0" smtClean="0"/>
              <a:t> suggestive of a malignant lesion</a:t>
            </a:r>
            <a:r>
              <a:rPr lang="en-US" dirty="0" smtClean="0"/>
              <a:t> [BEL 2, GRADE A].</a:t>
            </a:r>
          </a:p>
          <a:p>
            <a:r>
              <a:rPr lang="en-US" dirty="0" smtClean="0"/>
              <a:t>US evaluation is </a:t>
            </a:r>
            <a:r>
              <a:rPr lang="en-US" sz="3000" b="1" i="1" dirty="0" smtClean="0">
                <a:solidFill>
                  <a:srgbClr val="FF0000"/>
                </a:solidFill>
              </a:rPr>
              <a:t>not recommended  :</a:t>
            </a:r>
          </a:p>
          <a:p>
            <a:pPr lvl="1"/>
            <a:r>
              <a:rPr lang="en-US" sz="2800" dirty="0" smtClean="0"/>
              <a:t>As a screening test for the general population or patients with a normal thyroid on palpation a</a:t>
            </a:r>
            <a:r>
              <a:rPr lang="en-US" dirty="0" smtClean="0"/>
              <a:t>nd a low clinical risk of thyroid disease [BEL 4, GRADEC].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/>
              <a:t>Thyroid </a:t>
            </a:r>
            <a:r>
              <a:rPr lang="en-US" sz="4400" b="1" i="1" dirty="0" err="1" smtClean="0"/>
              <a:t>Ultrasonography</a:t>
            </a:r>
            <a:r>
              <a:rPr lang="en-US" sz="4400" b="1" i="1" dirty="0"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43000"/>
            <a:ext cx="79248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i="1" dirty="0" smtClean="0"/>
              <a:t>How to Describe US Findings:</a:t>
            </a:r>
          </a:p>
          <a:p>
            <a:pPr marL="0" indent="0">
              <a:buNone/>
            </a:pPr>
            <a:endParaRPr lang="en-US" sz="5100" b="1" i="1" dirty="0" smtClean="0"/>
          </a:p>
          <a:p>
            <a:pPr lvl="1"/>
            <a:r>
              <a:rPr lang="en-US" sz="4300" dirty="0" smtClean="0"/>
              <a:t>Focus the US report on stratification for risk of malignancy</a:t>
            </a:r>
          </a:p>
          <a:p>
            <a:pPr marL="320040" lvl="1" indent="0">
              <a:buNone/>
            </a:pPr>
            <a:endParaRPr lang="en-US" sz="3600" dirty="0" smtClean="0"/>
          </a:p>
          <a:p>
            <a:pPr lvl="1"/>
            <a:r>
              <a:rPr lang="en-US" sz="4300" dirty="0" smtClean="0"/>
              <a:t> Describe position, size, shape, margins, content, echogenic pattern, and vascular features of the nodule(s)</a:t>
            </a:r>
          </a:p>
          <a:p>
            <a:pPr marL="320040" lvl="1" indent="0">
              <a:buNone/>
            </a:pPr>
            <a:endParaRPr lang="en-US" sz="4300" dirty="0" smtClean="0"/>
          </a:p>
          <a:p>
            <a:pPr lvl="1"/>
            <a:r>
              <a:rPr lang="en-US" dirty="0" smtClean="0"/>
              <a:t> </a:t>
            </a:r>
            <a:r>
              <a:rPr lang="en-US" sz="4300" dirty="0" smtClean="0"/>
              <a:t>For multiple nodules, detail the nodule(s) bearing the US characteristics associated with malignancy rather than describing the largest (dominant) nodule.</a:t>
            </a:r>
          </a:p>
          <a:p>
            <a:pPr marL="320040" lvl="1" indent="0">
              <a:buNone/>
            </a:pPr>
            <a:endParaRPr lang="en-US" sz="3700" dirty="0" smtClean="0"/>
          </a:p>
          <a:p>
            <a:pPr lvl="1"/>
            <a:r>
              <a:rPr lang="en-US" sz="3700" dirty="0" smtClean="0"/>
              <a:t> </a:t>
            </a:r>
            <a:r>
              <a:rPr lang="en-US" sz="4300" dirty="0" smtClean="0"/>
              <a:t>For suspicious regional neck lymph nodes, describe the cervical compartment, number, shape, size, margins, content, </a:t>
            </a:r>
            <a:r>
              <a:rPr lang="en-US" sz="4300" dirty="0" err="1" smtClean="0"/>
              <a:t>echogenic</a:t>
            </a:r>
            <a:r>
              <a:rPr lang="en-US" sz="4300" dirty="0" smtClean="0"/>
              <a:t> pattern, presence of </a:t>
            </a:r>
            <a:r>
              <a:rPr lang="en-US" sz="4300" dirty="0" err="1" smtClean="0"/>
              <a:t>hilum</a:t>
            </a:r>
            <a:r>
              <a:rPr lang="en-US" sz="4300" dirty="0" smtClean="0"/>
              <a:t>, and vascular features  [BEL 2, GRADE A]</a:t>
            </a:r>
            <a:r>
              <a:rPr lang="en-US" sz="37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Comparison of the 2016 AACE/ACE-AME, 2015 ATA, and 2014 BTA Thyroid Nodule Ultrasound Classification Systems</a:t>
            </a:r>
            <a:endParaRPr lang="en-US" sz="24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447800"/>
          <a:ext cx="8229600" cy="432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7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AACE/ACE-AME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BTA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43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87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Low Risk thyroid lesion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Benign</a:t>
                      </a:r>
                    </a:p>
                    <a:p>
                      <a:r>
                        <a:rPr lang="en-US" sz="2000" b="1" dirty="0" smtClean="0"/>
                        <a:t>Very low suspicion</a:t>
                      </a:r>
                    </a:p>
                    <a:p>
                      <a:r>
                        <a:rPr lang="en-US" sz="2000" b="1" dirty="0" smtClean="0"/>
                        <a:t>Low suspicion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Benign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46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 Risk thyroid lesion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 suspicion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Intermediate/ equivocal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11"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High Risk thyroid lesion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High suspicion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Suspicious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Malignant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/>
              <a:t>Us features of thyroid nodule 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0366894"/>
              </p:ext>
            </p:extLst>
          </p:nvPr>
        </p:nvGraphicFramePr>
        <p:xfrm>
          <a:off x="228600" y="685800"/>
          <a:ext cx="8686800" cy="601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82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US patterns</a:t>
                      </a:r>
                      <a:endParaRPr lang="en-US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US features</a:t>
                      </a:r>
                      <a:endParaRPr lang="en-US" sz="2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8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 suspicion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Solid hypoechoic nodule or solid hypoechoic component of a partially cystic nodule with </a:t>
                      </a:r>
                      <a:r>
                        <a:rPr lang="en-U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 or more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following features: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margins (infiltrative,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microlobulated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Microcalcifications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Taller than wide shape,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Rim calcifications with small extrusive soft tissue component,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Evidence of ETE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Intermediate suspicion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Hypoechoic solid nodule with smooth margins without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microcalcifications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ETE,or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taller than wide shape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 suspicion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Isoechoic or hyperechoic solid nodule, or partially cystic nodule with eccentric solid areas, without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microcalcification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irregular margin or ETE, or taller than wide shape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Very low suspicion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Spongiform or partially cystic nodules without any of the sonographic features described in low, intermediate, or high suspicion patterns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Benign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Purely cystic nodules (no solid component)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US pattern of Thyroid Nodule (ATA)</a:t>
            </a:r>
            <a:endParaRPr lang="en-US" b="1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29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US-Patterns</a:t>
                      </a:r>
                      <a:endParaRPr lang="en-US" sz="32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Estimated risk of malignancy (%)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High suspicion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&gt;70-90</a:t>
                      </a:r>
                      <a:endParaRPr lang="en-US" sz="2800" b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Intermediate suspicion</a:t>
                      </a:r>
                      <a:endParaRPr lang="en-US" sz="28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10-20</a:t>
                      </a:r>
                      <a:endParaRPr lang="en-US" sz="2800" b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Low suspicion</a:t>
                      </a:r>
                      <a:endParaRPr lang="en-US" sz="28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5-10</a:t>
                      </a:r>
                      <a:endParaRPr lang="en-US" sz="2800" b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Very low suspicion</a:t>
                      </a:r>
                      <a:endParaRPr lang="en-US" sz="28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&lt;3</a:t>
                      </a:r>
                      <a:endParaRPr lang="en-US" sz="2800" b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Benign</a:t>
                      </a:r>
                      <a:endParaRPr lang="en-US" sz="28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&lt;1</a:t>
                      </a:r>
                      <a:endParaRPr lang="en-US" sz="2800" b="1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3935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sz="4400" b="1" i="1" dirty="0" smtClean="0"/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50292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Historically: </a:t>
            </a:r>
            <a:r>
              <a:rPr lang="en-US" sz="2800" dirty="0" smtClean="0"/>
              <a:t>palpable </a:t>
            </a:r>
            <a:r>
              <a:rPr lang="en-US" sz="2800" dirty="0"/>
              <a:t>lump in the thyroid </a:t>
            </a:r>
            <a:r>
              <a:rPr lang="en-US" sz="2800" dirty="0" smtClean="0"/>
              <a:t>gland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i="1" dirty="0" smtClean="0"/>
              <a:t>Now:</a:t>
            </a:r>
            <a:r>
              <a:rPr lang="en-US" sz="2800" dirty="0" smtClean="0"/>
              <a:t> discrete </a:t>
            </a:r>
            <a:r>
              <a:rPr lang="en-US" sz="2800" dirty="0"/>
              <a:t>lesion within the thyroid </a:t>
            </a:r>
            <a:r>
              <a:rPr lang="en-US" sz="2800" dirty="0" smtClean="0"/>
              <a:t>gland that </a:t>
            </a:r>
            <a:r>
              <a:rPr lang="en-US" sz="2800" dirty="0"/>
              <a:t>is radiologically distinct from the surrounding thyroid parenchyma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i="1" dirty="0" err="1" smtClean="0"/>
              <a:t>Incidentaloma</a:t>
            </a:r>
            <a:r>
              <a:rPr lang="en-US" sz="2800" b="1" i="1" dirty="0" smtClean="0"/>
              <a:t>: 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err="1"/>
              <a:t>Nonpalpable</a:t>
            </a:r>
            <a:r>
              <a:rPr lang="en-US" sz="2800" dirty="0"/>
              <a:t> </a:t>
            </a:r>
            <a:r>
              <a:rPr lang="en-US" sz="2800" dirty="0" smtClean="0"/>
              <a:t>nodules detected </a:t>
            </a:r>
            <a:r>
              <a:rPr lang="en-US" sz="2800" dirty="0"/>
              <a:t>on US or other anatomic imaging studies are </a:t>
            </a:r>
            <a:r>
              <a:rPr lang="en-US" sz="2800" dirty="0" smtClean="0"/>
              <a:t>termed incidentally </a:t>
            </a:r>
            <a:r>
              <a:rPr lang="en-US" sz="2800" dirty="0"/>
              <a:t>discovered </a:t>
            </a:r>
            <a:r>
              <a:rPr lang="en-US" sz="2800" dirty="0" smtClean="0"/>
              <a:t>nodules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Ultrasound Features of Lymph Nodes</a:t>
            </a:r>
            <a:br>
              <a:rPr lang="en-US" sz="3200" b="1" i="1" dirty="0"/>
            </a:br>
            <a:r>
              <a:rPr lang="en-US" sz="3200" b="1" i="1" dirty="0"/>
              <a:t>Predictive of Malignant </a:t>
            </a:r>
            <a:r>
              <a:rPr lang="en-US" sz="3200" b="1" i="1" dirty="0" smtClean="0"/>
              <a:t>Involvement</a:t>
            </a:r>
            <a:endParaRPr lang="en-US" sz="3200" b="1" i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76" y="2133600"/>
            <a:ext cx="82730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r>
              <a:rPr lang="en-US" b="1" i="1" dirty="0"/>
              <a:t>Other Diagnostic Imaging Studies</a:t>
            </a:r>
            <a:r>
              <a:rPr lang="en-US" b="1" i="1" dirty="0" smtClean="0"/>
              <a:t>:</a:t>
            </a:r>
            <a:endParaRPr lang="en-US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8001000" cy="48768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Radionuclide </a:t>
            </a:r>
            <a:r>
              <a:rPr lang="en-US" sz="3600" b="1" i="1" dirty="0" smtClean="0"/>
              <a:t>Scanning</a:t>
            </a:r>
          </a:p>
          <a:p>
            <a:r>
              <a:rPr lang="en-US" sz="3300" b="1" i="1" dirty="0" smtClean="0"/>
              <a:t>When </a:t>
            </a:r>
            <a:r>
              <a:rPr lang="en-US" sz="3300" b="1" i="1" dirty="0" smtClean="0"/>
              <a:t>to Perform Thyroid Scintigraphy: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/>
              <a:t>In a thyroid nodule or MNG, </a:t>
            </a:r>
            <a:r>
              <a:rPr lang="en-US" sz="2800" b="1" i="1" dirty="0" smtClean="0"/>
              <a:t>when the TSH level is below the lower limit of the reference range</a:t>
            </a:r>
            <a:r>
              <a:rPr lang="en-US" sz="2800" dirty="0" smtClean="0"/>
              <a:t>, or </a:t>
            </a:r>
            <a:r>
              <a:rPr lang="en-US" sz="2800" b="1" i="1" dirty="0" smtClean="0"/>
              <a:t>when ectopic thyroid tissue or a </a:t>
            </a:r>
            <a:r>
              <a:rPr lang="en-US" sz="2800" b="1" i="1" dirty="0" err="1" smtClean="0"/>
              <a:t>retrosternal</a:t>
            </a:r>
            <a:r>
              <a:rPr lang="en-US" sz="2800" b="1" i="1" dirty="0" smtClean="0"/>
              <a:t> goiter </a:t>
            </a:r>
            <a:r>
              <a:rPr lang="en-US" sz="2800" dirty="0" smtClean="0"/>
              <a:t>is suspected [BEL 2,GRADE A]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In iodine-deficient  regions, to exclude autonomy of a thyroid nodule or MNG even when the TSH level is low-normal (e.g., 0.5-1.0 </a:t>
            </a:r>
            <a:r>
              <a:rPr lang="sv-SE" sz="2800" dirty="0" smtClean="0"/>
              <a:t>mIU/L). [BEL 3, GRADE B]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172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AACE/ACE 2016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How to Perform Thyroid </a:t>
            </a:r>
            <a:r>
              <a:rPr lang="en-US" sz="3600" b="1" i="1" dirty="0" err="1" smtClean="0"/>
              <a:t>Scintigraphy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3200" dirty="0" smtClean="0"/>
              <a:t>Use of 123I, 99mTcO4– (sodium </a:t>
            </a:r>
            <a:r>
              <a:rPr lang="en-US" sz="3200" dirty="0" err="1" smtClean="0"/>
              <a:t>pertechnetate</a:t>
            </a:r>
            <a:r>
              <a:rPr lang="en-US" sz="3200" dirty="0" smtClean="0"/>
              <a:t>), or technetium </a:t>
            </a:r>
            <a:r>
              <a:rPr lang="en-US" sz="3200" dirty="0" err="1" smtClean="0"/>
              <a:t>sestamibi</a:t>
            </a:r>
            <a:r>
              <a:rPr lang="en-US" sz="3200" dirty="0" smtClean="0"/>
              <a:t> can be considered for thyroid </a:t>
            </a:r>
            <a:r>
              <a:rPr lang="en-US" sz="3200" dirty="0" err="1" smtClean="0"/>
              <a:t>scintigraphy</a:t>
            </a:r>
            <a:r>
              <a:rPr lang="en-US" sz="3200" dirty="0" smtClean="0"/>
              <a:t> [BEL 3, GRADE C].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Sodium iodide 131I thyroid uptake is not recommended for routine diagnostic use unless low-uptake </a:t>
            </a:r>
            <a:r>
              <a:rPr lang="en-US" sz="3200" dirty="0" err="1" smtClean="0"/>
              <a:t>thyrotoxicosis</a:t>
            </a:r>
            <a:r>
              <a:rPr lang="en-US" sz="3200" dirty="0" smtClean="0"/>
              <a:t> is suspected </a:t>
            </a:r>
          </a:p>
          <a:p>
            <a:pPr>
              <a:buNone/>
            </a:pPr>
            <a:r>
              <a:rPr lang="en-US" sz="3200" dirty="0" smtClean="0"/>
              <a:t>    [BEL3, GRADE B].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Other Diagnostic Imaging </a:t>
            </a:r>
            <a:r>
              <a:rPr lang="en-US" b="1" i="1" dirty="0" smtClean="0"/>
              <a:t>Studies: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Thyroid lesions discovered on CT or MRI performed for other reasons have an uncertain risk of malignancy and should undergo US evaluation before considering FNA biopsy </a:t>
            </a:r>
            <a:endParaRPr lang="en-US" dirty="0" smtClean="0"/>
          </a:p>
          <a:p>
            <a:r>
              <a:rPr lang="en-US" dirty="0" smtClean="0"/>
              <a:t>Nodules </a:t>
            </a:r>
            <a:r>
              <a:rPr lang="en-US" dirty="0"/>
              <a:t>detected by </a:t>
            </a:r>
            <a:r>
              <a:rPr lang="en-US" b="1" i="1" dirty="0"/>
              <a:t>18FDG PET</a:t>
            </a:r>
            <a:r>
              <a:rPr lang="en-US" dirty="0"/>
              <a:t> have a high risk of malignancy when thyroid uptake is focal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lesions should undergo a preliminary thyroid US evaluation because the presence of diffuse thyroid uptake may be linked to inflammatory conditions.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confirmation of a true nodular lesion, FNA should be performed. </a:t>
            </a:r>
            <a:endParaRPr lang="en-US" dirty="0" smtClean="0"/>
          </a:p>
          <a:p>
            <a:r>
              <a:rPr lang="en-US" dirty="0" smtClean="0"/>
              <a:t>Focal </a:t>
            </a:r>
            <a:r>
              <a:rPr lang="en-US" dirty="0"/>
              <a:t>lesions detected by </a:t>
            </a:r>
            <a:r>
              <a:rPr lang="en-US" dirty="0" smtClean="0"/>
              <a:t>99mTc MIBI </a:t>
            </a:r>
            <a:r>
              <a:rPr lang="en-US" dirty="0"/>
              <a:t>scans have a high risk of malignancy </a:t>
            </a:r>
            <a:r>
              <a:rPr lang="en-US" dirty="0" smtClean="0"/>
              <a:t>and </a:t>
            </a:r>
            <a:r>
              <a:rPr lang="en-US" dirty="0"/>
              <a:t>should be evaluated carefully.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MIBI is positive, the risk of malignancy in nodules is around 27%. </a:t>
            </a:r>
          </a:p>
        </p:txBody>
      </p:sp>
    </p:spTree>
    <p:extLst>
      <p:ext uri="{BB962C8B-B14F-4D97-AF65-F5344CB8AC3E}">
        <p14:creationId xmlns:p14="http://schemas.microsoft.com/office/powerpoint/2010/main" val="1833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FNA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sz="2800" b="1" i="1" dirty="0" smtClean="0"/>
              <a:t>FNA </a:t>
            </a:r>
            <a:r>
              <a:rPr lang="en-US" sz="2800" b="1" i="1" dirty="0"/>
              <a:t>is the procedure of choice in the evaluation of </a:t>
            </a:r>
            <a:r>
              <a:rPr lang="en-US" sz="2800" b="1" i="1" dirty="0" smtClean="0"/>
              <a:t>thyroid nodules</a:t>
            </a:r>
            <a:r>
              <a:rPr lang="en-US" sz="2800" b="1" i="1" dirty="0"/>
              <a:t>, when clinically indicated</a:t>
            </a:r>
            <a:r>
              <a:rPr lang="en-US" sz="2800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(</a:t>
            </a:r>
            <a:r>
              <a:rPr lang="en-US" dirty="0"/>
              <a:t>Strong recommendation, High-quality evidence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FNA:</a:t>
            </a:r>
          </a:p>
          <a:p>
            <a:pPr lvl="1"/>
            <a:r>
              <a:rPr lang="en-US" sz="2800" dirty="0" smtClean="0"/>
              <a:t>Palpation-guide</a:t>
            </a:r>
          </a:p>
          <a:p>
            <a:pPr lvl="1"/>
            <a:r>
              <a:rPr lang="en-US" sz="2800" dirty="0" smtClean="0"/>
              <a:t>US-guide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Palpation or US guide FNA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US-guided FNA is preferred for </a:t>
            </a:r>
            <a:r>
              <a:rPr lang="en-US" sz="2800" dirty="0"/>
              <a:t>nodules with h</a:t>
            </a:r>
            <a:r>
              <a:rPr lang="en-US" sz="2800" dirty="0" smtClean="0"/>
              <a:t>igher likelihood </a:t>
            </a:r>
            <a:r>
              <a:rPr lang="en-US" sz="2800" dirty="0"/>
              <a:t>of 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err="1" smtClean="0"/>
              <a:t>Nondiagnostic</a:t>
            </a:r>
            <a:r>
              <a:rPr lang="en-US" sz="2800" dirty="0" smtClean="0"/>
              <a:t> </a:t>
            </a:r>
            <a:r>
              <a:rPr lang="en-US" sz="2800" dirty="0"/>
              <a:t>cytology (&gt;25%–</a:t>
            </a:r>
            <a:r>
              <a:rPr lang="en-US" sz="2800" dirty="0" smtClean="0"/>
              <a:t>50% cystic </a:t>
            </a:r>
            <a:r>
              <a:rPr lang="en-US" sz="2800" dirty="0"/>
              <a:t>component) </a:t>
            </a:r>
            <a:endParaRPr lang="en-US" sz="2800" dirty="0" smtClean="0"/>
          </a:p>
          <a:p>
            <a:pPr lvl="1"/>
            <a:r>
              <a:rPr lang="en-US" sz="2800" dirty="0" smtClean="0"/>
              <a:t>Sampling </a:t>
            </a:r>
            <a:r>
              <a:rPr lang="en-US" sz="2800" dirty="0"/>
              <a:t>error (difficult to palpate </a:t>
            </a:r>
            <a:r>
              <a:rPr lang="en-US" sz="2800" dirty="0" smtClean="0"/>
              <a:t>or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 </a:t>
            </a:r>
            <a:r>
              <a:rPr lang="en-US" sz="2800" dirty="0"/>
              <a:t>located nodules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If the </a:t>
            </a:r>
            <a:r>
              <a:rPr lang="en-US" sz="2800" dirty="0"/>
              <a:t>diagnostic US confirms the presence of a </a:t>
            </a:r>
            <a:r>
              <a:rPr lang="en-US" sz="2800" dirty="0" smtClean="0"/>
              <a:t>predominantly </a:t>
            </a:r>
            <a:r>
              <a:rPr lang="en-US" sz="2800" b="1" i="1" dirty="0" smtClean="0"/>
              <a:t>solid </a:t>
            </a:r>
            <a:r>
              <a:rPr lang="en-US" sz="2800" b="1" i="1" dirty="0"/>
              <a:t>nodule </a:t>
            </a:r>
            <a:r>
              <a:rPr lang="en-US" sz="2800" dirty="0"/>
              <a:t>corresponding to what is palpated, the FNA </a:t>
            </a:r>
            <a:r>
              <a:rPr lang="en-US" sz="2800" dirty="0" smtClean="0"/>
              <a:t>may be </a:t>
            </a:r>
            <a:r>
              <a:rPr lang="en-US" sz="2800" dirty="0"/>
              <a:t>performed using palpation or US guidance.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Indication of diagnostic FNA (ATA)</a:t>
            </a:r>
            <a:endParaRPr lang="en-US" sz="44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US</a:t>
                      </a:r>
                      <a:r>
                        <a:rPr lang="en-US" sz="2800" i="1" baseline="0" dirty="0" smtClean="0"/>
                        <a:t> pattern  of thyroid nodule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FNA size cut off indication</a:t>
                      </a:r>
                    </a:p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(largest dimension)</a:t>
                      </a:r>
                      <a:endParaRPr lang="en-US" sz="3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High suspicion</a:t>
                      </a:r>
                      <a:r>
                        <a:rPr lang="en-US" sz="2400" b="1" i="1" baseline="0" dirty="0" smtClean="0"/>
                        <a:t> </a:t>
                      </a:r>
                    </a:p>
                    <a:p>
                      <a:pPr algn="ctr"/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 FNA at ≥1 cm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Intermediate suspicion</a:t>
                      </a:r>
                    </a:p>
                    <a:p>
                      <a:pPr algn="ctr"/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 FNA at ≥1 cm</a:t>
                      </a:r>
                    </a:p>
                    <a:p>
                      <a:pPr algn="ctr"/>
                      <a:endParaRPr lang="en-US" sz="24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Low suspicion</a:t>
                      </a:r>
                    </a:p>
                    <a:p>
                      <a:pPr algn="ctr"/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 FNA at ≥1.5 cm</a:t>
                      </a:r>
                    </a:p>
                    <a:p>
                      <a:pPr algn="ctr"/>
                      <a:endParaRPr lang="en-US" sz="2400" b="1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Very low suspicion</a:t>
                      </a:r>
                    </a:p>
                    <a:p>
                      <a:pPr algn="ctr"/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 FNA at≥2 cm</a:t>
                      </a:r>
                    </a:p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 without FNA</a:t>
                      </a:r>
                    </a:p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also a reasonable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Benign</a:t>
                      </a:r>
                    </a:p>
                    <a:p>
                      <a:pPr algn="ctr"/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biopsy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Lymph Node Evaluation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sz="2800" b="1" i="1" dirty="0" err="1" smtClean="0"/>
              <a:t>Sonographic</a:t>
            </a:r>
            <a:r>
              <a:rPr lang="en-US" sz="2800" b="1" i="1" dirty="0" smtClean="0"/>
              <a:t> </a:t>
            </a:r>
            <a:r>
              <a:rPr lang="en-US" sz="2800" b="1" i="1" dirty="0"/>
              <a:t>evaluation of the anterior cervical </a:t>
            </a:r>
            <a:r>
              <a:rPr lang="en-US" sz="2800" b="1" i="1" dirty="0" smtClean="0"/>
              <a:t>lymph node </a:t>
            </a:r>
            <a:r>
              <a:rPr lang="en-US" sz="2800" b="1" i="1" dirty="0"/>
              <a:t>compartments (central and lateral) should be </a:t>
            </a:r>
            <a:r>
              <a:rPr lang="en-US" sz="2800" b="1" i="1" dirty="0" smtClean="0"/>
              <a:t>performed</a:t>
            </a:r>
            <a:r>
              <a:rPr lang="en-US" sz="2800" dirty="0" smtClean="0"/>
              <a:t> when thyroid nodules are detected .</a:t>
            </a:r>
          </a:p>
          <a:p>
            <a:r>
              <a:rPr lang="en-US" sz="2800" dirty="0" smtClean="0"/>
              <a:t>FNA of the suspicious lymph node (for cytology and washout for </a:t>
            </a:r>
            <a:r>
              <a:rPr lang="en-US" sz="2800" dirty="0" err="1" smtClean="0"/>
              <a:t>Tg</a:t>
            </a:r>
            <a:r>
              <a:rPr lang="en-US" sz="2800" dirty="0" smtClean="0"/>
              <a:t> measurement) :</a:t>
            </a:r>
          </a:p>
          <a:p>
            <a:pPr lvl="1"/>
            <a:r>
              <a:rPr lang="en-US" sz="2800" dirty="0" smtClean="0"/>
              <a:t>In US </a:t>
            </a:r>
            <a:r>
              <a:rPr lang="en-US" sz="2800" dirty="0"/>
              <a:t>detects </a:t>
            </a:r>
            <a:r>
              <a:rPr lang="en-US" sz="2800" dirty="0" smtClean="0"/>
              <a:t>cervical lymph </a:t>
            </a:r>
            <a:r>
              <a:rPr lang="en-US" sz="2800" dirty="0"/>
              <a:t>nodes that are </a:t>
            </a:r>
            <a:r>
              <a:rPr lang="en-US" sz="2800" dirty="0" err="1"/>
              <a:t>sonographically</a:t>
            </a:r>
            <a:r>
              <a:rPr lang="en-US" sz="2800" dirty="0"/>
              <a:t> suspicious for </a:t>
            </a:r>
            <a:r>
              <a:rPr lang="en-US" sz="2800" dirty="0" smtClean="0"/>
              <a:t>thyroid cancer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AACE/ACE Indication of FNA: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FNA is </a:t>
            </a:r>
            <a:r>
              <a:rPr lang="en-US" sz="3000" b="1" i="1" dirty="0" smtClean="0">
                <a:solidFill>
                  <a:srgbClr val="FF0000"/>
                </a:solidFill>
              </a:rPr>
              <a:t>recommended </a:t>
            </a:r>
            <a:r>
              <a:rPr lang="en-US" dirty="0" smtClean="0"/>
              <a:t>for the following:</a:t>
            </a:r>
          </a:p>
          <a:p>
            <a:pPr lvl="1"/>
            <a:r>
              <a:rPr lang="en-US" sz="2800" dirty="0" smtClean="0"/>
              <a:t> High US risk thyroid lesions ≥10 mm</a:t>
            </a:r>
          </a:p>
          <a:p>
            <a:pPr lvl="1"/>
            <a:r>
              <a:rPr lang="en-US" sz="2800" dirty="0" smtClean="0"/>
              <a:t> Intermediate US risk thyroid lesions &gt;20 mm</a:t>
            </a:r>
          </a:p>
          <a:p>
            <a:pPr lvl="1"/>
            <a:r>
              <a:rPr lang="en-US" sz="2800" dirty="0" smtClean="0"/>
              <a:t>Low US risk thyroid lesions only when &gt;20 mm and increasing in size or associated with a risk history and before thyroid surgery or minimally invasive ablation therapy [BEL 2,GRADE A]</a:t>
            </a:r>
          </a:p>
          <a:p>
            <a:r>
              <a:rPr lang="en-US" dirty="0" smtClean="0"/>
              <a:t>FNA is </a:t>
            </a:r>
            <a:r>
              <a:rPr lang="en-US" sz="3000" b="1" i="1" dirty="0" smtClean="0">
                <a:solidFill>
                  <a:srgbClr val="FF0000"/>
                </a:solidFill>
              </a:rPr>
              <a:t>not recommended </a:t>
            </a:r>
            <a:r>
              <a:rPr lang="en-US" dirty="0" smtClean="0"/>
              <a:t>for nodules that are:</a:t>
            </a:r>
          </a:p>
          <a:p>
            <a:pPr lvl="1"/>
            <a:r>
              <a:rPr lang="en-US" sz="2800" dirty="0" smtClean="0"/>
              <a:t>Functional on </a:t>
            </a:r>
            <a:r>
              <a:rPr lang="en-US" sz="2800" dirty="0" err="1" smtClean="0"/>
              <a:t>scintigraphy</a:t>
            </a:r>
            <a:r>
              <a:rPr lang="en-US" sz="2800" dirty="0" smtClean="0"/>
              <a:t> [BEL 2, GRADE B].</a:t>
            </a: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FNA of thyroid </a:t>
            </a:r>
            <a:r>
              <a:rPr lang="en-US" sz="4400" b="1" i="1" dirty="0" err="1" smtClean="0"/>
              <a:t>incidentalomas</a:t>
            </a:r>
            <a:endParaRPr lang="en-US" sz="4400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Manage thyroid </a:t>
            </a:r>
            <a:r>
              <a:rPr lang="en-US" sz="2800" dirty="0" err="1" smtClean="0"/>
              <a:t>incidentalomas</a:t>
            </a:r>
            <a:r>
              <a:rPr lang="en-US" sz="2800" dirty="0" smtClean="0"/>
              <a:t> according to the previously described criteria for nodule diagnosis</a:t>
            </a:r>
          </a:p>
          <a:p>
            <a:pPr>
              <a:buNone/>
            </a:pPr>
            <a:r>
              <a:rPr lang="en-US" sz="2800" dirty="0" smtClean="0"/>
              <a:t>     [BEL 2, GRADE A].</a:t>
            </a:r>
          </a:p>
          <a:p>
            <a:r>
              <a:rPr lang="en-US" sz="2800" dirty="0" smtClean="0"/>
              <a:t> Perform US evaluation of </a:t>
            </a:r>
            <a:r>
              <a:rPr lang="en-US" sz="2800" dirty="0" err="1" smtClean="0"/>
              <a:t>incidentalomas</a:t>
            </a:r>
            <a:r>
              <a:rPr lang="en-US" sz="2800" dirty="0" smtClean="0"/>
              <a:t> detected by  CT or MRI  before consideration of FNA biopsy </a:t>
            </a:r>
          </a:p>
          <a:p>
            <a:pPr>
              <a:buNone/>
            </a:pPr>
            <a:r>
              <a:rPr lang="en-US" sz="2800" dirty="0" smtClean="0"/>
              <a:t>     [BEL 2, GRADE A].</a:t>
            </a:r>
          </a:p>
          <a:p>
            <a:r>
              <a:rPr lang="en-US" sz="2800" dirty="0" smtClean="0"/>
              <a:t> We recommend that thyroid </a:t>
            </a:r>
            <a:r>
              <a:rPr lang="en-US" sz="2800" dirty="0" err="1" smtClean="0"/>
              <a:t>incidentalomas</a:t>
            </a:r>
            <a:r>
              <a:rPr lang="en-US" sz="2800" dirty="0" smtClean="0"/>
              <a:t> detected by PET with 18F-fluorodeoxyglucose (focal uptake, in particular) should undergo US evaluation and FNA because of the high risk of malignancy [BEL 2, GRADE A].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/>
              <a:t>Prevalence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Thyroid </a:t>
            </a:r>
            <a:r>
              <a:rPr lang="en-US" sz="3200" dirty="0"/>
              <a:t>nodules are a common clinical problem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i="1" dirty="0" smtClean="0"/>
              <a:t>Prevalence :</a:t>
            </a:r>
          </a:p>
          <a:p>
            <a:pPr lvl="1"/>
            <a:r>
              <a:rPr lang="en-US" sz="3000" b="1" i="1" dirty="0" smtClean="0"/>
              <a:t>Studies </a:t>
            </a:r>
            <a:r>
              <a:rPr lang="en-US" sz="3000" b="1" i="1" dirty="0"/>
              <a:t>based on inspection and palpation reported a 3 to 7% </a:t>
            </a:r>
          </a:p>
          <a:p>
            <a:pPr lvl="1"/>
            <a:r>
              <a:rPr lang="en-US" sz="3000" b="1" i="1" dirty="0" smtClean="0"/>
              <a:t>Clinically </a:t>
            </a:r>
            <a:r>
              <a:rPr lang="en-US" sz="3000" b="1" i="1" dirty="0" err="1"/>
              <a:t>inapparent</a:t>
            </a:r>
            <a:r>
              <a:rPr lang="en-US" sz="3000" b="1" i="1" dirty="0"/>
              <a:t> thyroid nodules have been detected by US in 20% to as many as 76% of the general population </a:t>
            </a:r>
            <a:r>
              <a:rPr lang="en-US" sz="3000" b="1" i="1" dirty="0" smtClean="0"/>
              <a:t>a </a:t>
            </a:r>
            <a:r>
              <a:rPr lang="en-US" sz="3000" b="1" i="1" dirty="0"/>
              <a:t>prevalence similar to that in autopsy </a:t>
            </a:r>
            <a:r>
              <a:rPr lang="en-US" sz="3000" b="1" i="1" dirty="0" smtClean="0"/>
              <a:t>data.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FNA of MNG and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do </a:t>
            </a:r>
            <a:r>
              <a:rPr lang="en-US" b="1" i="1" dirty="0" smtClean="0">
                <a:solidFill>
                  <a:srgbClr val="FF0000"/>
                </a:solidFill>
              </a:rPr>
              <a:t>not recommend </a:t>
            </a:r>
            <a:r>
              <a:rPr lang="en-US" dirty="0" smtClean="0"/>
              <a:t>the biopsy of more than 2 nodules in the same patient when the nodules are selected on the basis of the previously described criteria [BEL 3, GRADE C].</a:t>
            </a:r>
          </a:p>
          <a:p>
            <a:r>
              <a:rPr lang="en-US" dirty="0" smtClean="0"/>
              <a:t> If a radioisotope scan is available, we recommend not biopsying hot areas [BEL 2, GRADEB].</a:t>
            </a:r>
          </a:p>
          <a:p>
            <a:r>
              <a:rPr lang="en-US" dirty="0" smtClean="0"/>
              <a:t> In the presence of suspicious cervical </a:t>
            </a:r>
            <a:r>
              <a:rPr lang="en-US" dirty="0" err="1" smtClean="0"/>
              <a:t>lymphadenopathy</a:t>
            </a:r>
            <a:r>
              <a:rPr lang="en-US" dirty="0" smtClean="0"/>
              <a:t>, we recommend FNA for </a:t>
            </a:r>
            <a:r>
              <a:rPr lang="en-US" dirty="0" err="1" smtClean="0"/>
              <a:t>cytologic</a:t>
            </a:r>
            <a:r>
              <a:rPr lang="en-US" dirty="0" smtClean="0"/>
              <a:t> assessment of both the lymph node and the suspicious nodule(s) [BEL 2, GRADE A].</a:t>
            </a:r>
          </a:p>
          <a:p>
            <a:r>
              <a:rPr lang="en-US" dirty="0" smtClean="0"/>
              <a:t> We recommend the determination of </a:t>
            </a:r>
            <a:r>
              <a:rPr lang="en-US" dirty="0" err="1" smtClean="0"/>
              <a:t>thyroglobulin</a:t>
            </a:r>
            <a:r>
              <a:rPr lang="en-US" dirty="0" smtClean="0"/>
              <a:t> (</a:t>
            </a:r>
            <a:r>
              <a:rPr lang="en-US" dirty="0" err="1" smtClean="0"/>
              <a:t>Tg</a:t>
            </a:r>
            <a:r>
              <a:rPr lang="en-US" dirty="0" smtClean="0"/>
              <a:t>) or </a:t>
            </a:r>
            <a:r>
              <a:rPr lang="en-US" dirty="0" err="1" smtClean="0"/>
              <a:t>calcitonin</a:t>
            </a:r>
            <a:r>
              <a:rPr lang="en-US" dirty="0" smtClean="0"/>
              <a:t>, according to clinical indications, on FNA washout of suspicious lymph nodes [BEL 2, GRADE A].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944562"/>
          </a:xfrm>
        </p:spPr>
        <p:txBody>
          <a:bodyPr>
            <a:noAutofit/>
          </a:bodyPr>
          <a:lstStyle/>
          <a:p>
            <a:r>
              <a:rPr lang="en-US" b="1" i="1" dirty="0" smtClean="0"/>
              <a:t>FNA of complex thyroid nodule(s)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We recommend sampling the solid component of the lesion through FNA biopsy[BEL 3,GRADE B].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Preferentially sample the </a:t>
            </a:r>
            <a:r>
              <a:rPr lang="en-US" sz="3200" dirty="0" err="1" smtClean="0"/>
              <a:t>vascularized</a:t>
            </a:r>
            <a:r>
              <a:rPr lang="en-US" sz="3200" dirty="0" smtClean="0"/>
              <a:t> areas of complex lesions [BEL 4, GRADE C].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Submit both the FNA specimen and the drained fluid for </a:t>
            </a:r>
            <a:r>
              <a:rPr lang="en-US" sz="3200" dirty="0" err="1" smtClean="0"/>
              <a:t>cytologic</a:t>
            </a:r>
            <a:r>
              <a:rPr lang="en-US" sz="3200" dirty="0" smtClean="0"/>
              <a:t> examination [BEL2, GRADE A].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Indication of FNA according to US finding</a:t>
            </a:r>
            <a:endParaRPr lang="en-US" sz="3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49007"/>
            <a:ext cx="8610600" cy="35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Characteristics of Thyroid FNA</a:t>
            </a:r>
            <a:endParaRPr lang="en-US" sz="4400" b="1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1" y="2209800"/>
            <a:ext cx="892968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667000" y="4495800"/>
            <a:ext cx="8382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FNA interpretation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i="1" dirty="0" smtClean="0"/>
              <a:t>Thyroid </a:t>
            </a:r>
            <a:r>
              <a:rPr lang="en-US" sz="2800" b="1" i="1" dirty="0"/>
              <a:t>nodule FNA cytology should be reported </a:t>
            </a:r>
            <a:r>
              <a:rPr lang="en-US" sz="2800" b="1" i="1" dirty="0" smtClean="0"/>
              <a:t>using diagnostic </a:t>
            </a:r>
            <a:r>
              <a:rPr lang="en-US" sz="2800" b="1" i="1" dirty="0"/>
              <a:t>groups outlined in the Bethesda System </a:t>
            </a:r>
            <a:r>
              <a:rPr lang="en-US" sz="2800" b="1" i="1" dirty="0" smtClean="0"/>
              <a:t>for Reporting </a:t>
            </a:r>
            <a:r>
              <a:rPr lang="en-US" sz="2800" b="1" i="1" dirty="0"/>
              <a:t>Thyroid </a:t>
            </a:r>
            <a:r>
              <a:rPr lang="en-US" sz="2800" b="1" i="1" dirty="0" err="1"/>
              <a:t>Cytopathology</a:t>
            </a:r>
            <a:r>
              <a:rPr lang="en-US" dirty="0" smtClean="0"/>
              <a:t>.</a:t>
            </a:r>
          </a:p>
          <a:p>
            <a:pPr lvl="3">
              <a:buNone/>
            </a:pPr>
            <a:r>
              <a:rPr lang="en-US" dirty="0" smtClean="0"/>
              <a:t>              </a:t>
            </a:r>
          </a:p>
          <a:p>
            <a:pPr lvl="3">
              <a:buNone/>
            </a:pPr>
            <a:r>
              <a:rPr lang="en-US" dirty="0"/>
              <a:t> </a:t>
            </a:r>
            <a:r>
              <a:rPr lang="en-US" dirty="0" smtClean="0"/>
              <a:t>                (</a:t>
            </a:r>
            <a:r>
              <a:rPr lang="en-US" dirty="0"/>
              <a:t>Strong recommendation, Moderate-quality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FNA reports: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i="1" dirty="0" smtClean="0"/>
              <a:t>Criteria </a:t>
            </a:r>
            <a:r>
              <a:rPr lang="en-US" sz="2800" b="1" i="1" dirty="0"/>
              <a:t>for </a:t>
            </a:r>
            <a:r>
              <a:rPr lang="en-US" sz="2800" b="1" i="1" dirty="0" err="1"/>
              <a:t>cytologic</a:t>
            </a:r>
            <a:r>
              <a:rPr lang="en-US" sz="2800" b="1" i="1" dirty="0"/>
              <a:t> adequacy </a:t>
            </a:r>
            <a:r>
              <a:rPr lang="en-US" sz="2800" b="1" i="1" dirty="0" smtClean="0"/>
              <a:t>:</a:t>
            </a:r>
          </a:p>
          <a:p>
            <a:r>
              <a:rPr lang="en-US" dirty="0" smtClean="0"/>
              <a:t> Presence </a:t>
            </a:r>
            <a:r>
              <a:rPr lang="en-US" dirty="0"/>
              <a:t>of </a:t>
            </a:r>
            <a:r>
              <a:rPr lang="en-US" b="1" i="1" dirty="0"/>
              <a:t>at </a:t>
            </a:r>
            <a:r>
              <a:rPr lang="en-US" b="1" i="1" dirty="0" smtClean="0"/>
              <a:t>least six </a:t>
            </a:r>
            <a:r>
              <a:rPr lang="en-US" b="1" i="1" dirty="0"/>
              <a:t>groups </a:t>
            </a:r>
            <a:r>
              <a:rPr lang="en-US" dirty="0"/>
              <a:t>of well-visualized follicular cells, </a:t>
            </a:r>
            <a:r>
              <a:rPr lang="en-US" b="1" i="1" dirty="0"/>
              <a:t>each </a:t>
            </a:r>
            <a:r>
              <a:rPr lang="en-US" b="1" i="1" dirty="0" smtClean="0"/>
              <a:t>group containing </a:t>
            </a:r>
            <a:r>
              <a:rPr lang="en-US" b="1" i="1" dirty="0"/>
              <a:t>at least 10 well-preserved epithelial cells</a:t>
            </a:r>
            <a:r>
              <a:rPr lang="en-US" dirty="0"/>
              <a:t>, </a:t>
            </a:r>
            <a:r>
              <a:rPr lang="en-US" dirty="0" smtClean="0"/>
              <a:t>preferably on </a:t>
            </a:r>
            <a:r>
              <a:rPr lang="en-US" dirty="0"/>
              <a:t>a single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884"/>
            <a:ext cx="8201549" cy="63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err="1"/>
              <a:t>Nondiagnostic</a:t>
            </a:r>
            <a:r>
              <a:rPr lang="en-US" sz="4400" b="1" i="1" dirty="0"/>
              <a:t>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b="1" i="1" dirty="0"/>
              <a:t>For </a:t>
            </a:r>
            <a:r>
              <a:rPr lang="en-US" sz="2800" b="1" i="1" dirty="0" smtClean="0"/>
              <a:t>initial </a:t>
            </a:r>
            <a:r>
              <a:rPr lang="en-US" sz="2800" b="1" i="1" dirty="0" err="1"/>
              <a:t>nondiagnostic</a:t>
            </a:r>
            <a:r>
              <a:rPr lang="en-US" sz="2800" b="1" i="1" dirty="0"/>
              <a:t> </a:t>
            </a:r>
            <a:r>
              <a:rPr lang="en-US" sz="2800" b="1" i="1" dirty="0" smtClean="0"/>
              <a:t>cytology result</a:t>
            </a:r>
            <a:r>
              <a:rPr lang="en-US" sz="2800" b="1" i="1" dirty="0"/>
              <a:t>, </a:t>
            </a:r>
            <a:r>
              <a:rPr lang="en-US" sz="2800" b="1" i="1" dirty="0" smtClean="0"/>
              <a:t>repeat FNA with </a:t>
            </a:r>
            <a:r>
              <a:rPr lang="en-US" sz="2800" b="1" i="1" dirty="0"/>
              <a:t>US guidance and, </a:t>
            </a:r>
            <a:r>
              <a:rPr lang="en-US" sz="2800" b="1" i="1" dirty="0" smtClean="0"/>
              <a:t>if available</a:t>
            </a:r>
            <a:r>
              <a:rPr lang="en-US" sz="2800" b="1" i="1" dirty="0"/>
              <a:t>, on-site </a:t>
            </a:r>
            <a:r>
              <a:rPr lang="en-US" sz="2800" b="1" i="1" dirty="0" err="1"/>
              <a:t>cytologic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evaluatio</a:t>
            </a:r>
            <a:endParaRPr lang="en-US" sz="2800" b="1" i="1" dirty="0" smtClean="0"/>
          </a:p>
          <a:p>
            <a:pPr lvl="1">
              <a:buNone/>
            </a:pPr>
            <a:r>
              <a:rPr lang="en-US" sz="2000" dirty="0" smtClean="0"/>
              <a:t>                              (</a:t>
            </a:r>
            <a:r>
              <a:rPr lang="en-US" sz="2000" dirty="0"/>
              <a:t>Strong recommendation, </a:t>
            </a:r>
            <a:r>
              <a:rPr lang="en-US" sz="2000" dirty="0" smtClean="0"/>
              <a:t>Moderate-quality evidence</a:t>
            </a:r>
            <a:r>
              <a:rPr lang="en-US" sz="2000" dirty="0"/>
              <a:t>)</a:t>
            </a:r>
          </a:p>
          <a:p>
            <a:r>
              <a:rPr lang="en-US" sz="2800" b="1" i="1" dirty="0" smtClean="0"/>
              <a:t>Repeatedly </a:t>
            </a:r>
            <a:r>
              <a:rPr lang="en-US" sz="2800" b="1" i="1" dirty="0" err="1"/>
              <a:t>nondiagnostic</a:t>
            </a:r>
            <a:r>
              <a:rPr lang="en-US" sz="2800" b="1" i="1" dirty="0"/>
              <a:t> nodules without a </a:t>
            </a:r>
            <a:r>
              <a:rPr lang="en-US" sz="2800" b="1" i="1" dirty="0" smtClean="0"/>
              <a:t>high suspicion </a:t>
            </a:r>
            <a:r>
              <a:rPr lang="en-US" sz="2800" b="1" i="1" dirty="0" err="1"/>
              <a:t>sonographic</a:t>
            </a:r>
            <a:r>
              <a:rPr lang="en-US" sz="2800" b="1" i="1" dirty="0"/>
              <a:t> pattern </a:t>
            </a:r>
            <a:r>
              <a:rPr lang="en-US" sz="2800" b="1" i="1" dirty="0" smtClean="0"/>
              <a:t>require:</a:t>
            </a:r>
          </a:p>
          <a:p>
            <a:pPr lvl="1"/>
            <a:r>
              <a:rPr lang="en-US" dirty="0" smtClean="0"/>
              <a:t> Close </a:t>
            </a:r>
            <a:r>
              <a:rPr lang="en-US" dirty="0"/>
              <a:t>observation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 Surgical </a:t>
            </a:r>
            <a:r>
              <a:rPr lang="en-US" dirty="0"/>
              <a:t>excision for </a:t>
            </a:r>
            <a:r>
              <a:rPr lang="en-US" dirty="0" err="1"/>
              <a:t>histopathologic</a:t>
            </a:r>
            <a:r>
              <a:rPr lang="en-US" dirty="0"/>
              <a:t> diagnosis</a:t>
            </a:r>
          </a:p>
          <a:p>
            <a:pPr lvl="3">
              <a:buNone/>
            </a:pPr>
            <a:r>
              <a:rPr lang="en-US" sz="2400" dirty="0" smtClean="0"/>
              <a:t>                     </a:t>
            </a:r>
            <a:r>
              <a:rPr lang="en-US" dirty="0"/>
              <a:t>(Weak recommendation, Low-quality evidence)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err="1" smtClean="0"/>
              <a:t>Nondiagnostic</a:t>
            </a:r>
            <a:r>
              <a:rPr lang="en-US" sz="4400" b="1" i="1" dirty="0" smtClean="0"/>
              <a:t> cytology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Surgery should be considered for </a:t>
            </a:r>
            <a:r>
              <a:rPr lang="en-US" sz="2800" b="1" i="1" dirty="0" err="1" smtClean="0"/>
              <a:t>histopathologic</a:t>
            </a:r>
            <a:r>
              <a:rPr lang="en-US" sz="2800" b="1" i="1" dirty="0" smtClean="0"/>
              <a:t> diagnosis if: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err="1" smtClean="0"/>
              <a:t>cytologically</a:t>
            </a:r>
            <a:r>
              <a:rPr lang="en-US" sz="2800" dirty="0" smtClean="0"/>
              <a:t> </a:t>
            </a:r>
            <a:r>
              <a:rPr lang="en-US" sz="2800" dirty="0" err="1" smtClean="0"/>
              <a:t>nondiagnostic</a:t>
            </a:r>
            <a:r>
              <a:rPr lang="en-US" sz="2800" dirty="0" smtClean="0"/>
              <a:t> nodule has a high suspicion </a:t>
            </a:r>
            <a:r>
              <a:rPr lang="en-US" sz="2800" dirty="0" err="1" smtClean="0"/>
              <a:t>sonographic</a:t>
            </a:r>
            <a:r>
              <a:rPr lang="en-US" sz="2800" dirty="0" smtClean="0"/>
              <a:t> pattern</a:t>
            </a:r>
          </a:p>
          <a:p>
            <a:pPr lvl="1"/>
            <a:r>
              <a:rPr lang="en-US" sz="2800" dirty="0" smtClean="0"/>
              <a:t> Growth of the nodule (&gt;20% in two dimensions) is detected during US surveillance</a:t>
            </a:r>
          </a:p>
          <a:p>
            <a:pPr lvl="1"/>
            <a:r>
              <a:rPr lang="en-US" sz="2800" dirty="0" smtClean="0"/>
              <a:t>Clinical risk factors for malignancy are present</a:t>
            </a:r>
          </a:p>
          <a:p>
            <a:pPr lvl="3">
              <a:buNone/>
            </a:pPr>
            <a:r>
              <a:rPr lang="en-US" sz="2400" dirty="0" smtClean="0"/>
              <a:t>                                                                          </a:t>
            </a:r>
          </a:p>
          <a:p>
            <a:pPr lvl="3">
              <a:buNone/>
            </a:pPr>
            <a:r>
              <a:rPr lang="en-US" sz="1800" dirty="0" smtClean="0"/>
              <a:t>                                          (Weak recommendation, Low-quality evidence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When repeat FNA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Repeat </a:t>
            </a:r>
            <a:r>
              <a:rPr lang="en-US" dirty="0"/>
              <a:t>FNA should be performed no sooner than </a:t>
            </a:r>
            <a:r>
              <a:rPr lang="en-US" dirty="0" smtClean="0"/>
              <a:t>3 months </a:t>
            </a:r>
            <a:r>
              <a:rPr lang="en-US" dirty="0"/>
              <a:t>after the initial FNA to </a:t>
            </a:r>
            <a:r>
              <a:rPr lang="en-US" b="1" i="1" dirty="0"/>
              <a:t>prevent false-positive </a:t>
            </a:r>
            <a:r>
              <a:rPr lang="en-US" b="1" i="1" dirty="0" smtClean="0"/>
              <a:t>interpretation </a:t>
            </a:r>
            <a:r>
              <a:rPr lang="en-US" dirty="0" smtClean="0"/>
              <a:t>due </a:t>
            </a:r>
            <a:r>
              <a:rPr lang="en-US" dirty="0"/>
              <a:t>to biopsy-induced reactive/reparative </a:t>
            </a:r>
            <a:r>
              <a:rPr lang="en-US" dirty="0" smtClean="0"/>
              <a:t>changes (?)</a:t>
            </a:r>
          </a:p>
          <a:p>
            <a:r>
              <a:rPr lang="en-US" dirty="0" smtClean="0"/>
              <a:t>A </a:t>
            </a:r>
            <a:r>
              <a:rPr lang="en-US" dirty="0"/>
              <a:t>3-month waiting period after a </a:t>
            </a:r>
            <a:r>
              <a:rPr lang="en-US" dirty="0" err="1" smtClean="0"/>
              <a:t>nondiagnostic</a:t>
            </a:r>
            <a:r>
              <a:rPr lang="en-US" dirty="0" smtClean="0"/>
              <a:t> biopsy </a:t>
            </a:r>
            <a:r>
              <a:rPr lang="en-US" dirty="0"/>
              <a:t>is likely not </a:t>
            </a:r>
            <a:r>
              <a:rPr lang="en-US" dirty="0" smtClean="0"/>
              <a:t>necessary.</a:t>
            </a:r>
          </a:p>
          <a:p>
            <a:r>
              <a:rPr lang="en-US" dirty="0" smtClean="0"/>
              <a:t> </a:t>
            </a:r>
            <a:r>
              <a:rPr lang="en-US" dirty="0"/>
              <a:t>If clinical and US features </a:t>
            </a:r>
            <a:r>
              <a:rPr lang="en-US" dirty="0" smtClean="0"/>
              <a:t>are suspicious for malignancy</a:t>
            </a:r>
            <a:r>
              <a:rPr lang="en-US" dirty="0"/>
              <a:t>, </a:t>
            </a:r>
            <a:r>
              <a:rPr lang="en-US" dirty="0" smtClean="0"/>
              <a:t> a </a:t>
            </a:r>
            <a:r>
              <a:rPr lang="en-US" dirty="0"/>
              <a:t>shorter waiting period may </a:t>
            </a:r>
            <a:r>
              <a:rPr lang="en-US" dirty="0" smtClean="0"/>
              <a:t>be appropriate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dirty="0" smtClean="0"/>
              <a:t>Repeat </a:t>
            </a:r>
            <a:r>
              <a:rPr lang="en-US" b="1" i="1" dirty="0"/>
              <a:t>FNA with US guidance </a:t>
            </a:r>
            <a:r>
              <a:rPr lang="en-US" dirty="0"/>
              <a:t>will yield </a:t>
            </a:r>
            <a:r>
              <a:rPr lang="en-US" dirty="0" smtClean="0"/>
              <a:t>a diagnostic cytology </a:t>
            </a:r>
            <a:r>
              <a:rPr lang="en-US" dirty="0"/>
              <a:t>specimen in 60%–80% of nodules, </a:t>
            </a:r>
            <a:r>
              <a:rPr lang="en-US" dirty="0" smtClean="0"/>
              <a:t>particularly when </a:t>
            </a:r>
            <a:r>
              <a:rPr lang="en-US" dirty="0"/>
              <a:t>the cystic component is &lt;50%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/>
              <a:t>Prevalence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Palpable thyroid nodules in iodine-sufficient area :</a:t>
            </a:r>
          </a:p>
          <a:p>
            <a:pPr lvl="2"/>
            <a:r>
              <a:rPr lang="en-US" sz="2800" dirty="0"/>
              <a:t>5% in women and 1% in </a:t>
            </a:r>
            <a:r>
              <a:rPr lang="en-US" sz="2800" dirty="0" smtClean="0"/>
              <a:t>men</a:t>
            </a:r>
          </a:p>
          <a:p>
            <a:pPr marL="594360" lvl="2" indent="0">
              <a:buNone/>
            </a:pPr>
            <a:endParaRPr lang="en-US" sz="3000" b="1" i="1" dirty="0"/>
          </a:p>
          <a:p>
            <a:pPr lvl="1"/>
            <a:r>
              <a:rPr lang="en-US" sz="3000" b="1" i="1" dirty="0"/>
              <a:t>Thyroid nodules are more common </a:t>
            </a:r>
            <a:r>
              <a:rPr lang="en-US" sz="3000" b="1" i="1" dirty="0" smtClean="0"/>
              <a:t>in:</a:t>
            </a:r>
          </a:p>
          <a:p>
            <a:pPr lvl="2"/>
            <a:r>
              <a:rPr lang="en-US" sz="2600" b="1" i="1" dirty="0" smtClean="0"/>
              <a:t> Elderly </a:t>
            </a:r>
            <a:r>
              <a:rPr lang="en-US" sz="2600" b="1" i="1" dirty="0"/>
              <a:t>persons, </a:t>
            </a:r>
            <a:endParaRPr lang="en-US" sz="2600" b="1" i="1" dirty="0" smtClean="0"/>
          </a:p>
          <a:p>
            <a:pPr lvl="2"/>
            <a:r>
              <a:rPr lang="en-US" sz="2600" b="1" i="1" dirty="0" smtClean="0"/>
              <a:t>Females,</a:t>
            </a:r>
          </a:p>
          <a:p>
            <a:pPr lvl="2"/>
            <a:r>
              <a:rPr lang="en-US" sz="2600" b="1" i="1" dirty="0" smtClean="0"/>
              <a:t> Subjects </a:t>
            </a:r>
            <a:r>
              <a:rPr lang="en-US" sz="2600" b="1" i="1" dirty="0"/>
              <a:t>from iodine-deficient geographic </a:t>
            </a:r>
            <a:r>
              <a:rPr lang="en-US" sz="2600" b="1" i="1" dirty="0" smtClean="0"/>
              <a:t>areas,</a:t>
            </a:r>
          </a:p>
          <a:p>
            <a:pPr lvl="2"/>
            <a:r>
              <a:rPr lang="en-US" sz="2600" b="1" i="1" dirty="0" smtClean="0"/>
              <a:t>Those </a:t>
            </a:r>
            <a:r>
              <a:rPr lang="en-US" sz="2600" b="1" i="1" dirty="0"/>
              <a:t>with a history of radiation exposure </a:t>
            </a:r>
            <a:endParaRPr lang="en-US" sz="2600" b="1" i="1" dirty="0" smtClean="0"/>
          </a:p>
          <a:p>
            <a:pPr lvl="1"/>
            <a:endParaRPr lang="en-US" sz="3000" b="1" i="1" dirty="0"/>
          </a:p>
          <a:p>
            <a:pPr lvl="1"/>
            <a:r>
              <a:rPr lang="en-US" sz="2800" dirty="0"/>
              <a:t>Widespread use of imaging techniques has generated an epidemic of </a:t>
            </a:r>
            <a:r>
              <a:rPr lang="en-US" sz="2800" dirty="0" err="1"/>
              <a:t>nonpalpable</a:t>
            </a:r>
            <a:r>
              <a:rPr lang="en-US" sz="2800" dirty="0"/>
              <a:t> thyroid nodules</a:t>
            </a:r>
            <a:endParaRPr lang="en-US" dirty="0"/>
          </a:p>
          <a:p>
            <a:pPr marL="320040" lvl="1" indent="0">
              <a:buNone/>
            </a:pP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9323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Benign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If the nodule is benign on cytology, further </a:t>
            </a:r>
            <a:r>
              <a:rPr lang="en-US" sz="2800" b="1" i="1" dirty="0" smtClean="0"/>
              <a:t>immediate diagnostic </a:t>
            </a:r>
            <a:r>
              <a:rPr lang="en-US" sz="2800" b="1" i="1" dirty="0"/>
              <a:t>studies or treatment are not </a:t>
            </a:r>
            <a:r>
              <a:rPr lang="en-US" sz="2800" b="1" i="1" dirty="0" smtClean="0"/>
              <a:t>required</a:t>
            </a:r>
          </a:p>
          <a:p>
            <a:pPr lvl="3">
              <a:buNone/>
            </a:pPr>
            <a:r>
              <a:rPr lang="en-US" dirty="0" smtClean="0"/>
              <a:t>                            (Strong recommendation, High-quality evidence)</a:t>
            </a:r>
          </a:p>
          <a:p>
            <a:pPr lvl="3">
              <a:buNone/>
            </a:pPr>
            <a:endParaRPr lang="en-US" dirty="0" smtClean="0"/>
          </a:p>
          <a:p>
            <a:r>
              <a:rPr lang="en-US" dirty="0"/>
              <a:t>Based on the evidence, it is still unclear </a:t>
            </a:r>
            <a:r>
              <a:rPr lang="en-US" dirty="0" smtClean="0"/>
              <a:t>thyroid nodules≥4 </a:t>
            </a:r>
            <a:r>
              <a:rPr lang="en-US" dirty="0"/>
              <a:t>cm and benign cytology </a:t>
            </a:r>
            <a:r>
              <a:rPr lang="en-US" dirty="0" smtClean="0"/>
              <a:t>carry a </a:t>
            </a:r>
            <a:r>
              <a:rPr lang="en-US" dirty="0"/>
              <a:t>higher risk of malignancy and should be managed </a:t>
            </a:r>
            <a:r>
              <a:rPr lang="en-US" dirty="0" smtClean="0"/>
              <a:t>differently than </a:t>
            </a:r>
            <a:r>
              <a:rPr lang="en-US" dirty="0"/>
              <a:t>those with smaller nodules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400" b="1" i="1" dirty="0"/>
              <a:t>Malignant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sz="3200" b="1" i="1" dirty="0" smtClean="0"/>
              <a:t>If </a:t>
            </a:r>
            <a:r>
              <a:rPr lang="en-US" sz="3200" b="1" i="1" dirty="0"/>
              <a:t>a cytology result is diagnostic for primary thyroid </a:t>
            </a:r>
            <a:r>
              <a:rPr lang="en-US" sz="3200" b="1" i="1" dirty="0" smtClean="0"/>
              <a:t>malignancy, surgery </a:t>
            </a:r>
            <a:r>
              <a:rPr lang="en-US" sz="3200" b="1" i="1" dirty="0"/>
              <a:t>is generally recommended.</a:t>
            </a:r>
          </a:p>
          <a:p>
            <a:pPr lvl="3">
              <a:buNone/>
            </a:pPr>
            <a:r>
              <a:rPr lang="en-US" dirty="0" smtClean="0"/>
              <a:t>                 </a:t>
            </a:r>
          </a:p>
          <a:p>
            <a:pPr lvl="3">
              <a:buNone/>
            </a:pPr>
            <a:r>
              <a:rPr lang="en-US" dirty="0" smtClean="0"/>
              <a:t>                                   (</a:t>
            </a:r>
            <a:r>
              <a:rPr lang="en-US" dirty="0"/>
              <a:t>Strong recommendation, Moderate-quality evidence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Malignant cytology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Alternative active surveillance management in:</a:t>
            </a:r>
          </a:p>
          <a:p>
            <a:pPr lvl="1"/>
            <a:r>
              <a:rPr lang="en-US" sz="2800" dirty="0" smtClean="0"/>
              <a:t>Very low risk tumors (PMTC without clinically evident metastases or local invasion, and no convincing </a:t>
            </a:r>
            <a:r>
              <a:rPr lang="en-US" sz="2800" dirty="0" err="1" smtClean="0"/>
              <a:t>cytologic</a:t>
            </a:r>
            <a:r>
              <a:rPr lang="en-US" sz="2800" dirty="0" smtClean="0"/>
              <a:t> evidence of aggressive disease)</a:t>
            </a:r>
          </a:p>
          <a:p>
            <a:pPr lvl="1"/>
            <a:r>
              <a:rPr lang="en-US" sz="2800" dirty="0" smtClean="0"/>
              <a:t>High surgical risk because of </a:t>
            </a:r>
            <a:r>
              <a:rPr lang="en-US" sz="2800" dirty="0" err="1" smtClean="0"/>
              <a:t>comorbid</a:t>
            </a:r>
            <a:r>
              <a:rPr lang="en-US" sz="2800" dirty="0" smtClean="0"/>
              <a:t> conditions</a:t>
            </a:r>
          </a:p>
          <a:p>
            <a:pPr lvl="1"/>
            <a:r>
              <a:rPr lang="en-US" sz="2800" dirty="0" smtClean="0"/>
              <a:t>Relatively short remaining life span (serious cardiopulmonary disease, other malignancies, very advanced age)</a:t>
            </a:r>
          </a:p>
          <a:p>
            <a:pPr lvl="1"/>
            <a:r>
              <a:rPr lang="en-US" sz="2800" dirty="0" smtClean="0"/>
              <a:t>Concurrent medical or surgical issues that need to be addressed prior to thyroid surgery.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/>
              <a:t>Indeterminate cytology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/>
              <a:t>(</a:t>
            </a:r>
            <a:r>
              <a:rPr lang="en-US" sz="3600" b="1" i="1" dirty="0"/>
              <a:t>AUS/FLUS, FN, SUSP)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Molecular Markers :</a:t>
            </a:r>
          </a:p>
          <a:p>
            <a:pPr lvl="1"/>
            <a:r>
              <a:rPr lang="en-US" dirty="0" smtClean="0"/>
              <a:t>Diagnostic</a:t>
            </a:r>
          </a:p>
          <a:p>
            <a:pPr lvl="1"/>
            <a:r>
              <a:rPr lang="en-US" dirty="0" smtClean="0"/>
              <a:t>Prognostic (predictive purpose)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/>
              <a:t>The principal proposed use of molecular markers </a:t>
            </a:r>
            <a:r>
              <a:rPr lang="en-US" sz="2800" dirty="0" smtClean="0"/>
              <a:t>in indeterminate </a:t>
            </a:r>
            <a:r>
              <a:rPr lang="en-US" sz="2800" dirty="0"/>
              <a:t>thyroid FNA specimens </a:t>
            </a:r>
            <a:r>
              <a:rPr lang="en-US" sz="2800" dirty="0" smtClean="0"/>
              <a:t>is:</a:t>
            </a:r>
          </a:p>
          <a:p>
            <a:pPr lvl="1"/>
            <a:r>
              <a:rPr lang="en-US" sz="2800" dirty="0" smtClean="0"/>
              <a:t> Diagnostic (ruling </a:t>
            </a:r>
            <a:r>
              <a:rPr lang="en-US" sz="2800" dirty="0"/>
              <a:t>out or in the presence of </a:t>
            </a:r>
            <a:r>
              <a:rPr lang="en-US" sz="2800" dirty="0" smtClean="0"/>
              <a:t>malignancy),with </a:t>
            </a:r>
            <a:r>
              <a:rPr lang="en-US" sz="2800" dirty="0"/>
              <a:t>the implication of a companion use to </a:t>
            </a:r>
            <a:r>
              <a:rPr lang="en-US" sz="2800" dirty="0" smtClean="0"/>
              <a:t>inform decision-making </a:t>
            </a:r>
            <a:r>
              <a:rPr lang="en-US" sz="2800" dirty="0"/>
              <a:t>on primary surgical treatment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Molecular marker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Seven-gene </a:t>
            </a:r>
            <a:r>
              <a:rPr lang="en-US" sz="2800" dirty="0"/>
              <a:t>panel of genetic mutations and </a:t>
            </a:r>
            <a:r>
              <a:rPr lang="en-US" sz="2800" dirty="0" smtClean="0"/>
              <a:t>rearrangements</a:t>
            </a:r>
            <a:r>
              <a:rPr lang="da-DK" sz="2800" dirty="0" smtClean="0"/>
              <a:t>(BRAF</a:t>
            </a:r>
            <a:r>
              <a:rPr lang="da-DK" sz="2800" dirty="0"/>
              <a:t>, RAS, RET/PTC, PAX8/PPARc</a:t>
            </a:r>
            <a:r>
              <a:rPr lang="da-DK" sz="2800" dirty="0" smtClean="0"/>
              <a:t>)</a:t>
            </a:r>
          </a:p>
          <a:p>
            <a:endParaRPr lang="da-DK" sz="2800" dirty="0"/>
          </a:p>
          <a:p>
            <a:r>
              <a:rPr lang="fr-FR" sz="2800" dirty="0" smtClean="0"/>
              <a:t>Gene </a:t>
            </a:r>
            <a:r>
              <a:rPr lang="fr-FR" sz="2800" dirty="0"/>
              <a:t>expression classifier (167 GEC; </a:t>
            </a:r>
            <a:r>
              <a:rPr lang="fr-FR" sz="2800" dirty="0" err="1"/>
              <a:t>mRNA</a:t>
            </a:r>
            <a:r>
              <a:rPr lang="fr-FR" sz="2800" dirty="0"/>
              <a:t> </a:t>
            </a:r>
            <a:r>
              <a:rPr lang="fr-FR" sz="2800" dirty="0" smtClean="0"/>
              <a:t>expression </a:t>
            </a:r>
            <a:r>
              <a:rPr lang="en-US" sz="2800" dirty="0" smtClean="0"/>
              <a:t>of </a:t>
            </a:r>
            <a:r>
              <a:rPr lang="en-US" sz="2800" dirty="0"/>
              <a:t>167 genes)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Galectin-3 </a:t>
            </a:r>
            <a:r>
              <a:rPr lang="en-US" sz="2800" dirty="0" err="1" smtClean="0"/>
              <a:t>immunohistochemistry</a:t>
            </a:r>
            <a:r>
              <a:rPr lang="en-US" sz="2800" dirty="0" smtClean="0"/>
              <a:t>(cell </a:t>
            </a:r>
            <a:r>
              <a:rPr lang="en-US" sz="2800" dirty="0"/>
              <a:t>blocks)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Molecular marker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Long term outcome </a:t>
            </a:r>
            <a:r>
              <a:rPr lang="en-US" sz="3200" dirty="0"/>
              <a:t>data on companion use of </a:t>
            </a:r>
            <a:r>
              <a:rPr lang="en-US" sz="3200" dirty="0" smtClean="0"/>
              <a:t>molecular marker </a:t>
            </a:r>
            <a:r>
              <a:rPr lang="en-US" sz="3200" dirty="0"/>
              <a:t>status to guide therapeutic decision-making </a:t>
            </a:r>
            <a:r>
              <a:rPr lang="en-US" sz="3200" b="1" i="1" dirty="0" smtClean="0"/>
              <a:t>is currently lacking </a:t>
            </a:r>
          </a:p>
          <a:p>
            <a:r>
              <a:rPr lang="en-US" sz="3200" dirty="0" smtClean="0"/>
              <a:t>significant overall benefit in health outcomes in patients with thyroid nodules from implementation of </a:t>
            </a:r>
            <a:r>
              <a:rPr lang="en-US" sz="3200" dirty="0"/>
              <a:t>molecular marker use in routine </a:t>
            </a:r>
            <a:r>
              <a:rPr lang="en-US" sz="3200" dirty="0" smtClean="0"/>
              <a:t>clinical practice </a:t>
            </a:r>
            <a:r>
              <a:rPr lang="en-US" sz="3200" b="1" i="1" dirty="0" smtClean="0"/>
              <a:t>is not clear</a:t>
            </a:r>
            <a:endParaRPr lang="en-US" sz="3200" b="1" i="1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M</a:t>
            </a:r>
            <a:r>
              <a:rPr lang="en-US" sz="4400" b="1" i="1" dirty="0" smtClean="0"/>
              <a:t>olecular marker testing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pretest probability </a:t>
            </a:r>
            <a:r>
              <a:rPr lang="en-US" sz="3200" dirty="0"/>
              <a:t>of malignancy (based on clinical risk </a:t>
            </a:r>
            <a:r>
              <a:rPr lang="en-US" sz="3200" dirty="0" smtClean="0"/>
              <a:t>factors, cytology</a:t>
            </a:r>
            <a:r>
              <a:rPr lang="en-US" sz="3200" dirty="0"/>
              <a:t>, US findings), feasibility considerations, </a:t>
            </a:r>
            <a:r>
              <a:rPr lang="en-US" sz="3200" dirty="0" smtClean="0"/>
              <a:t>and patient </a:t>
            </a:r>
            <a:r>
              <a:rPr lang="en-US" sz="3200" dirty="0"/>
              <a:t>preferences are some additional factors that </a:t>
            </a:r>
            <a:r>
              <a:rPr lang="en-US" sz="3200" dirty="0" smtClean="0"/>
              <a:t>need to </a:t>
            </a:r>
            <a:r>
              <a:rPr lang="en-US" sz="3200" dirty="0"/>
              <a:t>be considered in decision-making related to </a:t>
            </a:r>
            <a:r>
              <a:rPr lang="en-US" sz="3200" dirty="0" smtClean="0"/>
              <a:t>molecular marker </a:t>
            </a:r>
            <a:r>
              <a:rPr lang="en-US" sz="3200" dirty="0"/>
              <a:t>testing of FNA specimens.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Molecular marker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molecular testing is being considered, patients should </a:t>
            </a:r>
            <a:r>
              <a:rPr lang="en-US" sz="3200" dirty="0" smtClean="0"/>
              <a:t>be counseled </a:t>
            </a:r>
            <a:r>
              <a:rPr lang="en-US" sz="3200" dirty="0"/>
              <a:t>regarding the potential benefits and </a:t>
            </a:r>
            <a:r>
              <a:rPr lang="en-US" sz="3200" dirty="0" smtClean="0"/>
              <a:t>limitations of </a:t>
            </a:r>
            <a:r>
              <a:rPr lang="en-US" sz="3200" dirty="0"/>
              <a:t>testing and about the possible uncertainties in </a:t>
            </a:r>
            <a:r>
              <a:rPr lang="en-US" sz="3200" dirty="0" smtClean="0"/>
              <a:t>the therapeutic </a:t>
            </a:r>
            <a:r>
              <a:rPr lang="en-US" sz="3200" dirty="0"/>
              <a:t>and long-term clinical implications of results</a:t>
            </a:r>
            <a:r>
              <a:rPr lang="en-US" dirty="0"/>
              <a:t>.</a:t>
            </a:r>
          </a:p>
          <a:p>
            <a:pPr lvl="2">
              <a:buNone/>
            </a:pPr>
            <a:r>
              <a:rPr lang="en-US" dirty="0" smtClean="0"/>
              <a:t>                       (</a:t>
            </a:r>
            <a:r>
              <a:rPr lang="en-US" dirty="0"/>
              <a:t>Strong recommendation, Low-quality evidence)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Molecular marker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intended for clinical use, molecular testing should be </a:t>
            </a:r>
            <a:r>
              <a:rPr lang="en-US" sz="2800" dirty="0" smtClean="0"/>
              <a:t>performed in </a:t>
            </a:r>
            <a:r>
              <a:rPr lang="en-US" sz="2800" dirty="0"/>
              <a:t>Clinical Laboratory Improvement </a:t>
            </a:r>
            <a:r>
              <a:rPr lang="en-US" sz="2800" dirty="0" smtClean="0"/>
              <a:t>Amendments/College </a:t>
            </a:r>
            <a:r>
              <a:rPr lang="en-US" sz="2800" dirty="0"/>
              <a:t>of American Pathologists (CLIA/CAP)-</a:t>
            </a:r>
            <a:r>
              <a:rPr lang="en-US" sz="2800" dirty="0" smtClean="0"/>
              <a:t>certified molecular </a:t>
            </a:r>
            <a:r>
              <a:rPr lang="en-US" sz="2800" dirty="0"/>
              <a:t>laboratories, or the international </a:t>
            </a:r>
            <a:r>
              <a:rPr lang="en-US" sz="2800" dirty="0" smtClean="0"/>
              <a:t>equivalent, because </a:t>
            </a:r>
            <a:r>
              <a:rPr lang="en-US" sz="2800" dirty="0"/>
              <a:t>reported quality assurance practices may be </a:t>
            </a:r>
            <a:r>
              <a:rPr lang="en-US" sz="2800" dirty="0" smtClean="0"/>
              <a:t>superior compared </a:t>
            </a:r>
            <a:r>
              <a:rPr lang="en-US" sz="2800" dirty="0"/>
              <a:t>to other settings.</a:t>
            </a:r>
          </a:p>
          <a:p>
            <a:pPr lvl="3">
              <a:buNone/>
            </a:pPr>
            <a:r>
              <a:rPr lang="en-US" dirty="0" smtClean="0"/>
              <a:t>                          (</a:t>
            </a:r>
            <a:r>
              <a:rPr lang="en-US" dirty="0"/>
              <a:t>Strong recommendation, Low-quality evidence)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AUS/FLUS cytology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AUS/FLUS </a:t>
            </a:r>
            <a:r>
              <a:rPr lang="en-US" dirty="0"/>
              <a:t>cytology, after </a:t>
            </a:r>
            <a:r>
              <a:rPr lang="en-US" dirty="0" smtClean="0"/>
              <a:t>consideration of </a:t>
            </a:r>
            <a:r>
              <a:rPr lang="en-US" dirty="0"/>
              <a:t>worrisome clinical and </a:t>
            </a:r>
            <a:r>
              <a:rPr lang="en-US" dirty="0" err="1"/>
              <a:t>sonographic</a:t>
            </a:r>
            <a:r>
              <a:rPr lang="en-US" dirty="0"/>
              <a:t> </a:t>
            </a:r>
            <a:r>
              <a:rPr lang="en-US" dirty="0" smtClean="0"/>
              <a:t>features: </a:t>
            </a:r>
          </a:p>
          <a:p>
            <a:pPr lvl="1"/>
            <a:r>
              <a:rPr lang="en-US" b="1" i="1" dirty="0" smtClean="0"/>
              <a:t>Repeat FNA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 </a:t>
            </a:r>
            <a:r>
              <a:rPr lang="en-US" b="1" i="1" dirty="0" smtClean="0"/>
              <a:t>Molecular testing </a:t>
            </a:r>
          </a:p>
          <a:p>
            <a:r>
              <a:rPr lang="en-US" dirty="0" smtClean="0"/>
              <a:t>To </a:t>
            </a:r>
            <a:r>
              <a:rPr lang="en-US" dirty="0"/>
              <a:t>supplement malignancy risk assessment in lieu </a:t>
            </a:r>
            <a:r>
              <a:rPr lang="en-US" dirty="0" smtClean="0"/>
              <a:t>of proceeding </a:t>
            </a:r>
            <a:r>
              <a:rPr lang="en-US" dirty="0"/>
              <a:t>directly with a strategy of either </a:t>
            </a:r>
            <a:r>
              <a:rPr lang="en-US" b="1" i="1" dirty="0"/>
              <a:t>surveillance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i="1" dirty="0" smtClean="0"/>
              <a:t>diagnostic </a:t>
            </a:r>
            <a:r>
              <a:rPr lang="en-US" b="1" i="1" dirty="0"/>
              <a:t>surgery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Informed </a:t>
            </a:r>
            <a:r>
              <a:rPr lang="en-US" i="1" dirty="0">
                <a:solidFill>
                  <a:srgbClr val="FF0000"/>
                </a:solidFill>
              </a:rPr>
              <a:t>patient preference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feasibility</a:t>
            </a:r>
            <a:r>
              <a:rPr lang="en-US" dirty="0" smtClean="0"/>
              <a:t> should </a:t>
            </a:r>
            <a:r>
              <a:rPr lang="en-US" dirty="0"/>
              <a:t>be considered in clinical decision-making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 lvl="3">
              <a:buNone/>
            </a:pPr>
            <a:r>
              <a:rPr lang="en-US" dirty="0" smtClean="0"/>
              <a:t>                        (</a:t>
            </a:r>
            <a:r>
              <a:rPr lang="en-US" dirty="0"/>
              <a:t>Weak recommendation, Moderate-quality evidence)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Clinical Importance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Both benign and malignant disorders can cause thyroid nodules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clinical importance of a newly diagnosed thyroid nodule is primarily the exclusion of malignancy 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Thyroid cancer occurs in 7%–15% of thyroid nodules depending on:</a:t>
            </a:r>
          </a:p>
          <a:p>
            <a:pPr lvl="1"/>
            <a:r>
              <a:rPr lang="en-US" sz="2800" dirty="0" smtClean="0"/>
              <a:t> Age</a:t>
            </a:r>
          </a:p>
          <a:p>
            <a:pPr lvl="1"/>
            <a:r>
              <a:rPr lang="en-US" sz="2800" dirty="0" smtClean="0"/>
              <a:t>Sex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adiation exposure history</a:t>
            </a:r>
          </a:p>
          <a:p>
            <a:pPr lvl="1"/>
            <a:r>
              <a:rPr lang="en-US" sz="2800" dirty="0" smtClean="0"/>
              <a:t> Family history</a:t>
            </a:r>
          </a:p>
          <a:p>
            <a:pPr lvl="1"/>
            <a:r>
              <a:rPr lang="en-US" sz="2800" dirty="0" smtClean="0"/>
              <a:t>……..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AUS/FLUS cytology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/>
              <a:t>If repeat FNA cytology, molecular testing, or both </a:t>
            </a:r>
            <a:r>
              <a:rPr lang="en-US" sz="3900" dirty="0" smtClean="0"/>
              <a:t>are </a:t>
            </a:r>
            <a:r>
              <a:rPr lang="en-US" sz="3900" b="1" i="1" dirty="0" smtClean="0"/>
              <a:t>not </a:t>
            </a:r>
            <a:r>
              <a:rPr lang="en-US" sz="3900" b="1" i="1" dirty="0"/>
              <a:t>performed or </a:t>
            </a:r>
            <a:r>
              <a:rPr lang="en-US" sz="3900" b="1" i="1" dirty="0" smtClean="0"/>
              <a:t>inconclusive</a:t>
            </a:r>
            <a:r>
              <a:rPr lang="en-US" sz="3900" dirty="0" smtClean="0"/>
              <a:t>:</a:t>
            </a:r>
          </a:p>
          <a:p>
            <a:r>
              <a:rPr lang="en-US" sz="3900" dirty="0" smtClean="0"/>
              <a:t> Either </a:t>
            </a:r>
            <a:r>
              <a:rPr lang="en-US" sz="3900" i="1" dirty="0">
                <a:solidFill>
                  <a:srgbClr val="FF0000"/>
                </a:solidFill>
              </a:rPr>
              <a:t>surveillance</a:t>
            </a:r>
            <a:r>
              <a:rPr lang="en-US" sz="3900" dirty="0"/>
              <a:t> or </a:t>
            </a:r>
            <a:r>
              <a:rPr lang="en-US" sz="3900" i="1" dirty="0" smtClean="0">
                <a:solidFill>
                  <a:srgbClr val="FF0000"/>
                </a:solidFill>
              </a:rPr>
              <a:t>diagnostic surgical </a:t>
            </a:r>
            <a:r>
              <a:rPr lang="en-US" sz="3900" i="1" dirty="0">
                <a:solidFill>
                  <a:srgbClr val="FF0000"/>
                </a:solidFill>
              </a:rPr>
              <a:t>excision </a:t>
            </a:r>
            <a:r>
              <a:rPr lang="en-US" sz="3900" dirty="0"/>
              <a:t>may be performed </a:t>
            </a:r>
            <a:r>
              <a:rPr lang="en-US" sz="3900" dirty="0" smtClean="0"/>
              <a:t>depending </a:t>
            </a:r>
            <a:r>
              <a:rPr lang="en-US" sz="3900" dirty="0"/>
              <a:t>on </a:t>
            </a:r>
            <a:r>
              <a:rPr lang="en-US" sz="3900" dirty="0" smtClean="0"/>
              <a:t>:</a:t>
            </a:r>
          </a:p>
          <a:p>
            <a:pPr lvl="1"/>
            <a:r>
              <a:rPr lang="en-US" sz="3500" dirty="0" smtClean="0"/>
              <a:t>Clinical </a:t>
            </a:r>
            <a:r>
              <a:rPr lang="en-US" sz="3500" dirty="0"/>
              <a:t>risk </a:t>
            </a:r>
            <a:r>
              <a:rPr lang="en-US" sz="3500" dirty="0" smtClean="0"/>
              <a:t>factors</a:t>
            </a:r>
          </a:p>
          <a:p>
            <a:pPr lvl="1"/>
            <a:r>
              <a:rPr lang="en-US" sz="3500" dirty="0" smtClean="0"/>
              <a:t> </a:t>
            </a:r>
            <a:r>
              <a:rPr lang="en-US" sz="3500" dirty="0" err="1" smtClean="0"/>
              <a:t>Sonographic</a:t>
            </a:r>
            <a:r>
              <a:rPr lang="en-US" sz="3500" dirty="0" smtClean="0"/>
              <a:t> pattern</a:t>
            </a:r>
          </a:p>
          <a:p>
            <a:pPr lvl="1"/>
            <a:r>
              <a:rPr lang="en-US" sz="3500" dirty="0" smtClean="0"/>
              <a:t>Patient </a:t>
            </a:r>
            <a:r>
              <a:rPr lang="en-US" sz="3500" dirty="0"/>
              <a:t>preference</a:t>
            </a:r>
            <a:r>
              <a:rPr lang="en-US" sz="3500" dirty="0" smtClean="0"/>
              <a:t>.</a:t>
            </a:r>
            <a:endParaRPr lang="en-US" dirty="0"/>
          </a:p>
          <a:p>
            <a:pPr lvl="3">
              <a:buNone/>
            </a:pPr>
            <a:r>
              <a:rPr lang="en-US" dirty="0" smtClean="0"/>
              <a:t>                     </a:t>
            </a:r>
          </a:p>
          <a:p>
            <a:pPr lvl="3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(</a:t>
            </a:r>
            <a:r>
              <a:rPr lang="en-US" dirty="0"/>
              <a:t>Strong recommendation, Low-quality evidence)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/>
              <a:t>Follicular neoplasm/suspicious for follicular </a:t>
            </a:r>
            <a:r>
              <a:rPr lang="en-US" sz="3600" b="1" i="1" dirty="0" smtClean="0"/>
              <a:t>neoplasm cytology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Diagnostic surgical excision is the </a:t>
            </a:r>
            <a:r>
              <a:rPr lang="en-US" sz="2800" dirty="0" smtClean="0"/>
              <a:t>long-established standard </a:t>
            </a:r>
            <a:r>
              <a:rPr lang="en-US" sz="2800" dirty="0"/>
              <a:t>of care for the management of FN/SFN </a:t>
            </a:r>
            <a:r>
              <a:rPr lang="en-US" sz="2800" dirty="0" smtClean="0"/>
              <a:t>cytology nodules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However after </a:t>
            </a:r>
            <a:r>
              <a:rPr lang="en-US" sz="2800" dirty="0"/>
              <a:t>consideration of clinical </a:t>
            </a:r>
            <a:r>
              <a:rPr lang="en-US" sz="2800" dirty="0" smtClean="0"/>
              <a:t>and </a:t>
            </a:r>
            <a:r>
              <a:rPr lang="en-US" sz="2800" dirty="0" err="1" smtClean="0"/>
              <a:t>sonographic</a:t>
            </a:r>
            <a:r>
              <a:rPr lang="en-US" sz="2800" dirty="0" smtClean="0"/>
              <a:t> </a:t>
            </a:r>
            <a:r>
              <a:rPr lang="en-US" sz="2800" dirty="0"/>
              <a:t>features, molecular testing may be used </a:t>
            </a:r>
            <a:r>
              <a:rPr lang="en-US" sz="2800" dirty="0" smtClean="0"/>
              <a:t>to supplement </a:t>
            </a:r>
            <a:r>
              <a:rPr lang="en-US" sz="2800" dirty="0"/>
              <a:t>malignancy risk assessment data in lieu </a:t>
            </a:r>
            <a:r>
              <a:rPr lang="en-US" sz="2800" dirty="0" smtClean="0"/>
              <a:t>of proceeding </a:t>
            </a:r>
            <a:r>
              <a:rPr lang="en-US" sz="2800" dirty="0"/>
              <a:t>directly with surgery. Informed patient </a:t>
            </a:r>
            <a:r>
              <a:rPr lang="en-US" sz="2800" dirty="0" smtClean="0"/>
              <a:t>preference and </a:t>
            </a:r>
            <a:r>
              <a:rPr lang="en-US" sz="2800" dirty="0"/>
              <a:t>feasibility should be considered in </a:t>
            </a:r>
            <a:r>
              <a:rPr lang="en-US" sz="2800" dirty="0" smtClean="0"/>
              <a:t>clinical decision-making</a:t>
            </a:r>
            <a:r>
              <a:rPr lang="en-US" sz="2800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  (</a:t>
            </a:r>
            <a:r>
              <a:rPr lang="en-US" dirty="0"/>
              <a:t>Weak recommendation, Moderate-quality evidence)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/>
              <a:t>Follicular neoplasm/suspicious for follicular neoplasm cytology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molecular testing is either not performed or </a:t>
            </a:r>
            <a:r>
              <a:rPr lang="en-US" sz="3200" dirty="0" smtClean="0"/>
              <a:t>inconclusive, surgical </a:t>
            </a:r>
            <a:r>
              <a:rPr lang="en-US" sz="3200" dirty="0"/>
              <a:t>excision may be considered for </a:t>
            </a:r>
            <a:r>
              <a:rPr lang="en-US" sz="3200" dirty="0" smtClean="0"/>
              <a:t>removal and </a:t>
            </a:r>
            <a:r>
              <a:rPr lang="en-US" sz="3200" dirty="0"/>
              <a:t>definitive diagnosis of an FN/SFN thyroid nodule.</a:t>
            </a:r>
          </a:p>
          <a:p>
            <a:pPr lvl="3">
              <a:buNone/>
            </a:pPr>
            <a:r>
              <a:rPr lang="en-US" dirty="0" smtClean="0"/>
              <a:t>                            (</a:t>
            </a:r>
            <a:r>
              <a:rPr lang="en-US" dirty="0"/>
              <a:t>Strong recommendation, Low-quality evidence)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Suspicious for malignancy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cytology is reported as suspicious for </a:t>
            </a:r>
            <a:r>
              <a:rPr lang="en-US" sz="2800" dirty="0" smtClean="0"/>
              <a:t>PTC (SUSP</a:t>
            </a:r>
            <a:r>
              <a:rPr lang="en-US" sz="2800" dirty="0"/>
              <a:t>), surgical management should be </a:t>
            </a:r>
            <a:r>
              <a:rPr lang="en-US" sz="2800" dirty="0" smtClean="0"/>
              <a:t>similar to that of malignant cytology, depending on clinical risk factors</a:t>
            </a:r>
            <a:r>
              <a:rPr lang="en-US" sz="2800" dirty="0"/>
              <a:t>, </a:t>
            </a:r>
            <a:r>
              <a:rPr lang="en-US" sz="2800" dirty="0" err="1"/>
              <a:t>sonographic</a:t>
            </a:r>
            <a:r>
              <a:rPr lang="en-US" sz="2800" dirty="0"/>
              <a:t> features, patient preference, </a:t>
            </a:r>
            <a:r>
              <a:rPr lang="en-US" sz="2800" dirty="0" smtClean="0"/>
              <a:t>and possibly </a:t>
            </a:r>
            <a:r>
              <a:rPr lang="en-US" sz="2800" dirty="0"/>
              <a:t>results of mutational testing (if performed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 lvl="3">
              <a:buNone/>
            </a:pPr>
            <a:r>
              <a:rPr lang="en-US" dirty="0" smtClean="0"/>
              <a:t>                     (</a:t>
            </a:r>
            <a:r>
              <a:rPr lang="en-US" dirty="0"/>
              <a:t>Strong recommendation, Low-quality evidence)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/>
              <a:t>Suspicious for malignancy cytology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After </a:t>
            </a:r>
            <a:r>
              <a:rPr lang="en-US" sz="2800" dirty="0"/>
              <a:t>consideration of clinical and </a:t>
            </a:r>
            <a:r>
              <a:rPr lang="en-US" sz="2800" dirty="0" err="1" smtClean="0"/>
              <a:t>sonographic</a:t>
            </a:r>
            <a:r>
              <a:rPr lang="en-US" sz="2800" dirty="0" smtClean="0"/>
              <a:t> features</a:t>
            </a:r>
            <a:r>
              <a:rPr lang="en-US" sz="2800" dirty="0"/>
              <a:t>, mutational testing for BRAF or the </a:t>
            </a:r>
            <a:r>
              <a:rPr lang="en-US" sz="2800" dirty="0" smtClean="0"/>
              <a:t>seven-gene </a:t>
            </a:r>
            <a:r>
              <a:rPr lang="da-DK" sz="2800" dirty="0" smtClean="0"/>
              <a:t>mutation </a:t>
            </a:r>
            <a:r>
              <a:rPr lang="da-DK" sz="2800" dirty="0"/>
              <a:t>marker panel (BRAF, RAS, RET/PTC, </a:t>
            </a:r>
            <a:r>
              <a:rPr lang="da-DK" sz="2800" dirty="0" smtClean="0"/>
              <a:t>PAX8/ </a:t>
            </a:r>
            <a:r>
              <a:rPr lang="en-US" sz="2800" dirty="0" smtClean="0"/>
              <a:t>PPAR§) </a:t>
            </a:r>
            <a:r>
              <a:rPr lang="en-US" sz="2800" dirty="0"/>
              <a:t>may be considered in nodules with SUSP </a:t>
            </a:r>
            <a:r>
              <a:rPr lang="en-US" sz="2800" dirty="0" smtClean="0"/>
              <a:t>cytology if </a:t>
            </a:r>
            <a:r>
              <a:rPr lang="en-US" sz="2800" dirty="0"/>
              <a:t>such data would be expected to alter surgical </a:t>
            </a:r>
            <a:r>
              <a:rPr lang="en-US" sz="2800" dirty="0" smtClean="0"/>
              <a:t>decision making</a:t>
            </a:r>
            <a:r>
              <a:rPr lang="en-US" sz="2800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(</a:t>
            </a:r>
            <a:r>
              <a:rPr lang="en-US" dirty="0"/>
              <a:t>Weak recommendation, Moderate-quality evidence)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Type of surgery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surgery is considered for patients with a </a:t>
            </a:r>
            <a:r>
              <a:rPr lang="en-US" sz="2800" dirty="0" smtClean="0"/>
              <a:t>solitary, </a:t>
            </a:r>
            <a:r>
              <a:rPr lang="en-US" sz="2800" dirty="0" err="1" smtClean="0"/>
              <a:t>cytologically</a:t>
            </a:r>
            <a:r>
              <a:rPr lang="en-US" sz="2800" dirty="0" smtClean="0"/>
              <a:t> </a:t>
            </a:r>
            <a:r>
              <a:rPr lang="en-US" sz="2800" dirty="0"/>
              <a:t>indeterminate nodule, </a:t>
            </a:r>
            <a:r>
              <a:rPr lang="en-US" sz="2800" b="1" i="1" dirty="0">
                <a:solidFill>
                  <a:srgbClr val="FF0000"/>
                </a:solidFill>
              </a:rPr>
              <a:t>thyroid </a:t>
            </a:r>
            <a:r>
              <a:rPr lang="en-US" sz="2800" b="1" i="1" dirty="0" err="1">
                <a:solidFill>
                  <a:srgbClr val="FF0000"/>
                </a:solidFill>
              </a:rPr>
              <a:t>lobectomy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the </a:t>
            </a:r>
            <a:r>
              <a:rPr lang="en-US" sz="2800" dirty="0"/>
              <a:t>recommended initial surgical approach. This </a:t>
            </a:r>
            <a:r>
              <a:rPr lang="en-US" sz="2800" dirty="0" smtClean="0"/>
              <a:t>approach may </a:t>
            </a:r>
            <a:r>
              <a:rPr lang="en-US" sz="2800" dirty="0"/>
              <a:t>be modified based on clinical or </a:t>
            </a:r>
            <a:r>
              <a:rPr lang="en-US" sz="2800" dirty="0" err="1"/>
              <a:t>sonographic</a:t>
            </a:r>
            <a:r>
              <a:rPr lang="en-US" sz="2800" dirty="0"/>
              <a:t> </a:t>
            </a:r>
            <a:r>
              <a:rPr lang="en-US" sz="2800" dirty="0" smtClean="0"/>
              <a:t>characteristics, patient </a:t>
            </a:r>
            <a:r>
              <a:rPr lang="en-US" sz="2800" dirty="0"/>
              <a:t>preference, and/or molecular </a:t>
            </a:r>
            <a:r>
              <a:rPr lang="en-US" sz="2800" dirty="0" smtClean="0"/>
              <a:t>testing when performed</a:t>
            </a:r>
            <a:endParaRPr lang="en-US" sz="2800" dirty="0"/>
          </a:p>
          <a:p>
            <a:pPr lvl="3">
              <a:buNone/>
            </a:pPr>
            <a:r>
              <a:rPr lang="en-US" dirty="0" smtClean="0"/>
              <a:t>                (</a:t>
            </a:r>
            <a:r>
              <a:rPr lang="en-US" dirty="0"/>
              <a:t>Strong recommendation, Moderate-quality evidence)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Type of surgery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Because of increased risk for malignancy, </a:t>
            </a:r>
            <a:r>
              <a:rPr lang="en-US" sz="3000" i="1" dirty="0" smtClean="0">
                <a:solidFill>
                  <a:srgbClr val="FF0000"/>
                </a:solidFill>
              </a:rPr>
              <a:t>total </a:t>
            </a:r>
            <a:r>
              <a:rPr lang="en-US" sz="3000" i="1" dirty="0" err="1" smtClean="0">
                <a:solidFill>
                  <a:srgbClr val="FF0000"/>
                </a:solidFill>
              </a:rPr>
              <a:t>thyroidectomy</a:t>
            </a:r>
            <a:r>
              <a:rPr lang="en-US" sz="3000" i="1" dirty="0" smtClean="0">
                <a:solidFill>
                  <a:srgbClr val="FF0000"/>
                </a:solidFill>
              </a:rPr>
              <a:t> </a:t>
            </a:r>
            <a:r>
              <a:rPr lang="en-US" sz="3000" dirty="0"/>
              <a:t>may be preferred in patients </a:t>
            </a:r>
            <a:r>
              <a:rPr lang="en-US" sz="3000" dirty="0" smtClean="0"/>
              <a:t>with indeterminate nodules </a:t>
            </a:r>
            <a:r>
              <a:rPr lang="en-US" sz="3000" dirty="0"/>
              <a:t>that </a:t>
            </a:r>
            <a:r>
              <a:rPr lang="en-US" sz="3000" dirty="0" smtClean="0"/>
              <a:t>are: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Cytologically</a:t>
            </a:r>
            <a:r>
              <a:rPr lang="en-US" dirty="0" smtClean="0"/>
              <a:t> </a:t>
            </a:r>
            <a:r>
              <a:rPr lang="en-US" dirty="0"/>
              <a:t>suspicious for </a:t>
            </a:r>
            <a:r>
              <a:rPr lang="en-US" dirty="0" smtClean="0"/>
              <a:t>malignancy, 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for known mutations specific </a:t>
            </a:r>
            <a:r>
              <a:rPr lang="en-US" dirty="0" smtClean="0"/>
              <a:t>for carcinoma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Sonographically</a:t>
            </a:r>
            <a:r>
              <a:rPr lang="en-US" dirty="0" smtClean="0"/>
              <a:t> suspicious</a:t>
            </a:r>
            <a:endParaRPr lang="en-US" dirty="0"/>
          </a:p>
          <a:p>
            <a:pPr lvl="1"/>
            <a:r>
              <a:rPr lang="en-US" dirty="0" smtClean="0"/>
              <a:t> Large </a:t>
            </a:r>
            <a:r>
              <a:rPr lang="en-US" dirty="0"/>
              <a:t>(&gt;4 cm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In </a:t>
            </a:r>
            <a:r>
              <a:rPr lang="en-US" dirty="0"/>
              <a:t>patients with familial thyroid carcinoma </a:t>
            </a:r>
          </a:p>
          <a:p>
            <a:pPr lvl="1"/>
            <a:r>
              <a:rPr lang="en-US" dirty="0" smtClean="0"/>
              <a:t>History of radiation exposure</a:t>
            </a:r>
          </a:p>
          <a:p>
            <a:r>
              <a:rPr lang="en-US" dirty="0" smtClean="0"/>
              <a:t>If </a:t>
            </a:r>
            <a:r>
              <a:rPr lang="en-US" dirty="0"/>
              <a:t>completion </a:t>
            </a:r>
            <a:r>
              <a:rPr lang="en-US" dirty="0" err="1"/>
              <a:t>thyroidectomy</a:t>
            </a:r>
            <a:r>
              <a:rPr lang="en-US" dirty="0"/>
              <a:t> would </a:t>
            </a:r>
            <a:r>
              <a:rPr lang="en-US" dirty="0" smtClean="0"/>
              <a:t>be recommended </a:t>
            </a:r>
            <a:r>
              <a:rPr lang="en-US" dirty="0"/>
              <a:t>based on the indeterminate nodule </a:t>
            </a:r>
            <a:r>
              <a:rPr lang="en-US" dirty="0" smtClean="0"/>
              <a:t>being malignant </a:t>
            </a:r>
            <a:r>
              <a:rPr lang="en-US" dirty="0"/>
              <a:t>following </a:t>
            </a:r>
            <a:r>
              <a:rPr lang="en-US" dirty="0" err="1"/>
              <a:t>lobectomy</a:t>
            </a:r>
            <a:r>
              <a:rPr lang="en-US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(</a:t>
            </a:r>
            <a:r>
              <a:rPr lang="en-US" dirty="0"/>
              <a:t>Strong recommendation, Moderate-quality evidence)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Type of surgery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Patients with indeterminate nodules who have 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Bilateral nodular disease</a:t>
            </a:r>
          </a:p>
          <a:p>
            <a:pPr lvl="1"/>
            <a:r>
              <a:rPr lang="en-US" sz="2800" dirty="0" smtClean="0"/>
              <a:t> Those </a:t>
            </a:r>
            <a:r>
              <a:rPr lang="en-US" sz="2800" dirty="0"/>
              <a:t>with significant medical </a:t>
            </a:r>
            <a:r>
              <a:rPr lang="en-US" sz="2800" dirty="0" err="1"/>
              <a:t>comorbidities</a:t>
            </a:r>
            <a:r>
              <a:rPr lang="en-US" sz="2800" dirty="0"/>
              <a:t>,</a:t>
            </a:r>
          </a:p>
          <a:p>
            <a:pPr lvl="1"/>
            <a:r>
              <a:rPr lang="en-US" sz="2800" dirty="0" smtClean="0"/>
              <a:t>Those </a:t>
            </a:r>
            <a:r>
              <a:rPr lang="en-US" sz="2800" dirty="0"/>
              <a:t>who prefer to undergo bilateral </a:t>
            </a:r>
            <a:r>
              <a:rPr lang="en-US" sz="2800" dirty="0" err="1" smtClean="0"/>
              <a:t>thyroidectomy</a:t>
            </a:r>
            <a:r>
              <a:rPr lang="en-US" sz="2800" dirty="0" smtClean="0"/>
              <a:t> to </a:t>
            </a:r>
            <a:r>
              <a:rPr lang="en-US" sz="2800" dirty="0"/>
              <a:t>avoid the possibility of requiring a </a:t>
            </a:r>
            <a:r>
              <a:rPr lang="en-US" sz="2800" dirty="0" smtClean="0"/>
              <a:t>future surgery </a:t>
            </a:r>
            <a:r>
              <a:rPr lang="en-US" sz="2800" dirty="0"/>
              <a:t>on the </a:t>
            </a:r>
            <a:r>
              <a:rPr lang="en-US" sz="2800" dirty="0" err="1"/>
              <a:t>contralateral</a:t>
            </a:r>
            <a:r>
              <a:rPr lang="en-US" sz="2800" dirty="0"/>
              <a:t> lobe, </a:t>
            </a:r>
            <a:endParaRPr lang="en-US" sz="2800" dirty="0" smtClean="0"/>
          </a:p>
          <a:p>
            <a:r>
              <a:rPr lang="en-US" sz="2800" dirty="0" smtClean="0"/>
              <a:t>may </a:t>
            </a:r>
            <a:r>
              <a:rPr lang="en-US" sz="2800" dirty="0"/>
              <a:t>undergo total </a:t>
            </a:r>
            <a:r>
              <a:rPr lang="en-US" sz="2800" dirty="0" smtClean="0"/>
              <a:t>or near-total </a:t>
            </a:r>
            <a:r>
              <a:rPr lang="en-US" sz="2800" dirty="0" err="1"/>
              <a:t>thyroidectomy</a:t>
            </a:r>
            <a:r>
              <a:rPr lang="en-US" sz="2800" dirty="0"/>
              <a:t>, assuming completion </a:t>
            </a:r>
            <a:r>
              <a:rPr lang="en-US" sz="2800" dirty="0" err="1" smtClean="0"/>
              <a:t>thyroidectomy</a:t>
            </a:r>
            <a:r>
              <a:rPr lang="en-US" sz="2800" dirty="0" smtClean="0"/>
              <a:t> would </a:t>
            </a:r>
            <a:r>
              <a:rPr lang="en-US" sz="2800" dirty="0"/>
              <a:t>be recommended if the </a:t>
            </a:r>
            <a:r>
              <a:rPr lang="en-US" sz="2800" dirty="0" smtClean="0"/>
              <a:t>indeterminate nodule </a:t>
            </a:r>
            <a:r>
              <a:rPr lang="en-US" sz="2800" dirty="0"/>
              <a:t>proved malignant following </a:t>
            </a:r>
            <a:r>
              <a:rPr lang="en-US" sz="2800" dirty="0" err="1"/>
              <a:t>lobectomy</a:t>
            </a:r>
            <a:r>
              <a:rPr lang="en-US" dirty="0"/>
              <a:t>.</a:t>
            </a:r>
          </a:p>
          <a:p>
            <a:pPr lvl="3">
              <a:buNone/>
            </a:pPr>
            <a:r>
              <a:rPr lang="en-US" dirty="0" smtClean="0"/>
              <a:t>                                     (</a:t>
            </a:r>
            <a:r>
              <a:rPr lang="en-US" dirty="0"/>
              <a:t>Weak recommendation, Low-quality evidence)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884"/>
            <a:ext cx="8201549" cy="63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ublic\Pictures\Sample Pictures\Amazing paths\image015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45352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Thanks for your attentions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Long term follow up of thyroid Nodule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Follow-up of thyroid nodules with </a:t>
            </a:r>
            <a:r>
              <a:rPr lang="en-US" sz="2800" b="1" i="1" dirty="0" smtClean="0"/>
              <a:t>benign cytology diagnoses</a:t>
            </a:r>
            <a:r>
              <a:rPr lang="en-US" sz="2800" dirty="0" smtClean="0"/>
              <a:t> should be determined by risk stratification based upon US pattern.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Nodules with high suspicion US pattern: repeat US and US-guided FNA within 12 months.</a:t>
            </a:r>
          </a:p>
          <a:p>
            <a:pPr lvl="2">
              <a:buNone/>
            </a:pPr>
            <a:r>
              <a:rPr lang="en-US" dirty="0" smtClean="0"/>
              <a:t>                              (Strong recommendation, Moderate-quality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Clinical Importance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DTC (differentiated thyroid cancers): </a:t>
            </a:r>
          </a:p>
          <a:p>
            <a:pPr lvl="1"/>
            <a:r>
              <a:rPr lang="en-US" sz="2800" dirty="0" smtClean="0"/>
              <a:t>&gt;90% of all thyroid cancers</a:t>
            </a:r>
          </a:p>
          <a:p>
            <a:pPr lvl="1"/>
            <a:r>
              <a:rPr lang="en-US" sz="2800" dirty="0" smtClean="0"/>
              <a:t>Including :</a:t>
            </a:r>
          </a:p>
          <a:p>
            <a:pPr lvl="2"/>
            <a:r>
              <a:rPr lang="en-US" sz="2400" dirty="0" smtClean="0"/>
              <a:t>Papillary </a:t>
            </a:r>
          </a:p>
          <a:p>
            <a:pPr lvl="2"/>
            <a:r>
              <a:rPr lang="en-US" sz="2400" dirty="0" smtClean="0"/>
              <a:t>Follicular</a:t>
            </a:r>
          </a:p>
          <a:p>
            <a:r>
              <a:rPr lang="en-US" sz="2800" dirty="0" smtClean="0"/>
              <a:t>Recent </a:t>
            </a:r>
            <a:r>
              <a:rPr lang="en-US" sz="2800" dirty="0"/>
              <a:t>population-based study </a:t>
            </a:r>
            <a:r>
              <a:rPr lang="en-US" sz="2800" dirty="0" smtClean="0"/>
              <a:t>reported:</a:t>
            </a:r>
            <a:endParaRPr lang="en-US" sz="2800" dirty="0"/>
          </a:p>
          <a:p>
            <a:pPr lvl="1"/>
            <a:r>
              <a:rPr lang="en-US" sz="2800" dirty="0" smtClean="0"/>
              <a:t>Doubling </a:t>
            </a:r>
            <a:r>
              <a:rPr lang="en-US" sz="2800" dirty="0"/>
              <a:t>of thyroid cancer incidence from 2000 </a:t>
            </a:r>
            <a:r>
              <a:rPr lang="en-US" sz="2800" dirty="0" smtClean="0"/>
              <a:t>to 2012 </a:t>
            </a:r>
            <a:r>
              <a:rPr lang="en-US" sz="2800" dirty="0"/>
              <a:t>compared to the prior decade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Long term follow up of thyroid Nodule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Nodules with </a:t>
            </a:r>
            <a:r>
              <a:rPr lang="en-US" b="1" i="1" dirty="0" smtClean="0"/>
              <a:t>low to intermediate suspicion US pattern</a:t>
            </a:r>
            <a:r>
              <a:rPr lang="en-US" dirty="0" smtClean="0"/>
              <a:t> repeat US at 12–24 months.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i="1" dirty="0" err="1" smtClean="0">
                <a:solidFill>
                  <a:srgbClr val="FF0000"/>
                </a:solidFill>
              </a:rPr>
              <a:t>sonographic</a:t>
            </a:r>
            <a:r>
              <a:rPr lang="en-US" b="1" i="1" dirty="0" smtClean="0">
                <a:solidFill>
                  <a:srgbClr val="FF0000"/>
                </a:solidFill>
              </a:rPr>
              <a:t> evidence of growth </a:t>
            </a:r>
            <a:r>
              <a:rPr lang="en-US" dirty="0" smtClean="0"/>
              <a:t>(20% increase in at least two nodule dimensions with a minimal increase of 2mm or more than a 50% change in volume) or </a:t>
            </a:r>
            <a:r>
              <a:rPr lang="en-US" b="1" i="1" dirty="0" smtClean="0">
                <a:solidFill>
                  <a:srgbClr val="FF0000"/>
                </a:solidFill>
              </a:rPr>
              <a:t>development of new suspicious </a:t>
            </a:r>
            <a:r>
              <a:rPr lang="en-US" b="1" i="1" dirty="0" err="1" smtClean="0">
                <a:solidFill>
                  <a:srgbClr val="FF0000"/>
                </a:solidFill>
              </a:rPr>
              <a:t>sonographic</a:t>
            </a:r>
            <a:r>
              <a:rPr lang="en-US" b="1" i="1" dirty="0" smtClean="0">
                <a:solidFill>
                  <a:srgbClr val="FF0000"/>
                </a:solidFill>
              </a:rPr>
              <a:t> features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the FNA could be repeated or observation continued with repeat US, with repeat FNA in case of continued growth.</a:t>
            </a:r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                      (Weak recommendation, Low-quality evidence)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Long term follow up of thyroid Nodule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3200" dirty="0" smtClean="0"/>
              <a:t>Nodules with </a:t>
            </a:r>
            <a:r>
              <a:rPr lang="en-US" sz="3200" b="1" i="1" dirty="0" smtClean="0"/>
              <a:t>very low suspicion US pattern </a:t>
            </a:r>
            <a:r>
              <a:rPr lang="en-US" sz="3200" dirty="0" smtClean="0"/>
              <a:t>(including spongiform nodules): the utility of surveillance US and assessment of nodule growth as an indicator for repeat FNA to detect a missed malignancy is limited.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If US is repeated, it should be done at &gt;24 months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                                           </a:t>
            </a:r>
          </a:p>
          <a:p>
            <a:pPr lvl="2">
              <a:buNone/>
            </a:pPr>
            <a:r>
              <a:rPr lang="en-US" dirty="0" smtClean="0"/>
              <a:t>                                            (Weak recommendation, Low-quality evidence)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Follow-up of nodules with two benign FNA cytology results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If a nodule has undergone repeat US-guided FNA with a second benign cytology result:</a:t>
            </a:r>
          </a:p>
          <a:p>
            <a:r>
              <a:rPr lang="en-US" sz="3200" dirty="0" smtClean="0"/>
              <a:t> US surveillance for this nodule for continued risk of malignancy is no longer indicated.</a:t>
            </a:r>
          </a:p>
          <a:p>
            <a:pPr lvl="4">
              <a:buNone/>
            </a:pPr>
            <a:endParaRPr lang="en-US" sz="2600" dirty="0" smtClean="0"/>
          </a:p>
          <a:p>
            <a:pPr lvl="4">
              <a:buNone/>
            </a:pPr>
            <a:r>
              <a:rPr lang="en-US" sz="2600" dirty="0" smtClean="0"/>
              <a:t>(Strong recommendation, Moderate-quality evidence)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Follow-up for nodules that do not meet FNA criteria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strategy for </a:t>
            </a:r>
            <a:r>
              <a:rPr lang="en-US" sz="2800" dirty="0" err="1" smtClean="0"/>
              <a:t>sonographic</a:t>
            </a:r>
            <a:r>
              <a:rPr lang="en-US" sz="2800" dirty="0" smtClean="0"/>
              <a:t> follow-up of nodules that do not meet criteria for FNA at initial imaging should be based upon the nodule’s </a:t>
            </a:r>
            <a:r>
              <a:rPr lang="en-US" sz="2800" dirty="0" err="1" smtClean="0"/>
              <a:t>sonographic</a:t>
            </a:r>
            <a:r>
              <a:rPr lang="en-US" sz="2800" dirty="0" smtClean="0"/>
              <a:t> pattern:</a:t>
            </a:r>
          </a:p>
          <a:p>
            <a:r>
              <a:rPr lang="en-US" sz="2800" dirty="0" smtClean="0"/>
              <a:t>Nodules with high suspicion US pattern: repeat US in 6–12 months.</a:t>
            </a:r>
          </a:p>
          <a:p>
            <a:pPr>
              <a:buNone/>
            </a:pPr>
            <a:r>
              <a:rPr lang="en-US" dirty="0" smtClean="0"/>
              <a:t>                        (Weak recommendation, Low-quality evidence)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800" dirty="0" smtClean="0"/>
              <a:t>Nodules with low to intermediate suspicion US pattern: consider repeat US at 12–24 months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                        (Weak recommendation, Low-quality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Follow-up for nodules that do not meet FNA criteria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Nodules &gt;1 cm with very low suspicion US pattern (including spongiform nodules) and pure cyst: the utility and time interval of surveillance US for risk of malignancy is not known. If US is repeated, it should be at &gt;24 months</a:t>
            </a:r>
          </a:p>
          <a:p>
            <a:pPr lvl="2">
              <a:buNone/>
            </a:pPr>
            <a:r>
              <a:rPr lang="en-US" dirty="0" smtClean="0"/>
              <a:t>                                                  (No recommendation, Insufficient evidence)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Nodules&lt;1 cm with very low suspicion US pattern (including spongiform nodules) and pure cysts do not require routine </a:t>
            </a:r>
            <a:r>
              <a:rPr lang="en-US" dirty="0" err="1" smtClean="0"/>
              <a:t>sonographic</a:t>
            </a:r>
            <a:r>
              <a:rPr lang="en-US" dirty="0" smtClean="0"/>
              <a:t> follow-up.</a:t>
            </a:r>
          </a:p>
          <a:p>
            <a:pPr lvl="3">
              <a:buNone/>
            </a:pPr>
            <a:r>
              <a:rPr lang="en-US" dirty="0" smtClean="0"/>
              <a:t>                                         (Weak recommendation, Low-quality evidence)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Autofit/>
          </a:bodyPr>
          <a:lstStyle/>
          <a:p>
            <a:r>
              <a:rPr lang="en-US" sz="3200" b="1" i="1" dirty="0" err="1" smtClean="0"/>
              <a:t>Cytologic</a:t>
            </a:r>
            <a:r>
              <a:rPr lang="en-US" sz="3200" b="1" i="1" dirty="0" smtClean="0"/>
              <a:t> Categories and suggested clinical action</a:t>
            </a:r>
            <a:endParaRPr lang="en-US" sz="32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55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Approach to thyroid nodules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5257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Thyroid 2016, 26: 1-133</a:t>
            </a:r>
            <a:endParaRPr lang="en-US" sz="28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03" y="457200"/>
            <a:ext cx="7830997" cy="40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2833</TotalTime>
  <Words>3895</Words>
  <Application>Microsoft Office PowerPoint</Application>
  <PresentationFormat>On-screen Show (4:3)</PresentationFormat>
  <Paragraphs>455</Paragraphs>
  <Slides>75</Slides>
  <Notes>2</Notes>
  <HiddenSlides>23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Franklin Gothic Book</vt:lpstr>
      <vt:lpstr>Perpetua</vt:lpstr>
      <vt:lpstr>Wingdings 2</vt:lpstr>
      <vt:lpstr>Equity</vt:lpstr>
      <vt:lpstr>Clinical Approach to Thyroid Nodule</vt:lpstr>
      <vt:lpstr>Agenda </vt:lpstr>
      <vt:lpstr>Definition </vt:lpstr>
      <vt:lpstr>Prevalence </vt:lpstr>
      <vt:lpstr>Prevalence </vt:lpstr>
      <vt:lpstr>Clinical Importance</vt:lpstr>
      <vt:lpstr>Clinical Importance</vt:lpstr>
      <vt:lpstr>Approach to thyroid nodules </vt:lpstr>
      <vt:lpstr>PowerPoint Presentation</vt:lpstr>
      <vt:lpstr>PowerPoint Presentation</vt:lpstr>
      <vt:lpstr>Management of thyroid Nodule</vt:lpstr>
      <vt:lpstr>Clinical findings :</vt:lpstr>
      <vt:lpstr>Growth rate </vt:lpstr>
      <vt:lpstr>History </vt:lpstr>
      <vt:lpstr>Clinical findings :</vt:lpstr>
      <vt:lpstr>Clinical findings :</vt:lpstr>
      <vt:lpstr>Features suggesting Increased Risk of Malignant Potential</vt:lpstr>
      <vt:lpstr>Sensitive TSH assay</vt:lpstr>
      <vt:lpstr>Sensitive TSH assay</vt:lpstr>
      <vt:lpstr>Serum Thyroglobulin  </vt:lpstr>
      <vt:lpstr>Serum calcitonin</vt:lpstr>
      <vt:lpstr>Thyroid Imaging </vt:lpstr>
      <vt:lpstr>Ultrasonography </vt:lpstr>
      <vt:lpstr>Thyroid Ultrasonography:</vt:lpstr>
      <vt:lpstr>Thyroid Ultrasonography:</vt:lpstr>
      <vt:lpstr>Comparison of the 2016 AACE/ACE-AME, 2015 ATA, and 2014 BTA Thyroid Nodule Ultrasound Classification Systems</vt:lpstr>
      <vt:lpstr>Us features of thyroid nodule </vt:lpstr>
      <vt:lpstr>US pattern of Thyroid Nodule (ATA)</vt:lpstr>
      <vt:lpstr>PowerPoint Presentation</vt:lpstr>
      <vt:lpstr>Ultrasound Features of Lymph Nodes Predictive of Malignant Involvement</vt:lpstr>
      <vt:lpstr>Other Diagnostic Imaging Studies:</vt:lpstr>
      <vt:lpstr>How to Perform Thyroid Scintigraphy</vt:lpstr>
      <vt:lpstr>Other Diagnostic Imaging Studies:</vt:lpstr>
      <vt:lpstr>FNA</vt:lpstr>
      <vt:lpstr>Palpation or US guide FNA</vt:lpstr>
      <vt:lpstr>Indication of diagnostic FNA (ATA)</vt:lpstr>
      <vt:lpstr>Lymph Node Evaluation </vt:lpstr>
      <vt:lpstr>AACE/ACE Indication of FNA:</vt:lpstr>
      <vt:lpstr>FNA of thyroid incidentalomas</vt:lpstr>
      <vt:lpstr>FNA of MNG and lymph nodes</vt:lpstr>
      <vt:lpstr>FNA of complex thyroid nodule(s)</vt:lpstr>
      <vt:lpstr>Indication of FNA according to US finding</vt:lpstr>
      <vt:lpstr>Characteristics of Thyroid FNA</vt:lpstr>
      <vt:lpstr>FNA interpretation</vt:lpstr>
      <vt:lpstr>FNA reports:</vt:lpstr>
      <vt:lpstr>PowerPoint Presentation</vt:lpstr>
      <vt:lpstr>Nondiagnostic cytology</vt:lpstr>
      <vt:lpstr>Nondiagnostic cytology</vt:lpstr>
      <vt:lpstr>When repeat FNA</vt:lpstr>
      <vt:lpstr>Benign cytology</vt:lpstr>
      <vt:lpstr>Malignant cytology</vt:lpstr>
      <vt:lpstr>Malignant cytology</vt:lpstr>
      <vt:lpstr>Indeterminate cytology  (AUS/FLUS, FN, SUSP)</vt:lpstr>
      <vt:lpstr>Molecular marker testing</vt:lpstr>
      <vt:lpstr>Molecular marker testing</vt:lpstr>
      <vt:lpstr>Molecular marker testing</vt:lpstr>
      <vt:lpstr>Molecular marker testing</vt:lpstr>
      <vt:lpstr>Molecular marker testing</vt:lpstr>
      <vt:lpstr>AUS/FLUS cytology</vt:lpstr>
      <vt:lpstr>AUS/FLUS cytology</vt:lpstr>
      <vt:lpstr>Follicular neoplasm/suspicious for follicular neoplasm cytology</vt:lpstr>
      <vt:lpstr>Follicular neoplasm/suspicious for follicular neoplasm cytology</vt:lpstr>
      <vt:lpstr>Suspicious for malignancy cytology</vt:lpstr>
      <vt:lpstr>Suspicious for malignancy cytology</vt:lpstr>
      <vt:lpstr>Type of surgery </vt:lpstr>
      <vt:lpstr>Type of surgery </vt:lpstr>
      <vt:lpstr>Type of surgery </vt:lpstr>
      <vt:lpstr>PowerPoint Presentation</vt:lpstr>
      <vt:lpstr>Long term follow up of thyroid Nodule</vt:lpstr>
      <vt:lpstr>Long term follow up of thyroid Nodule</vt:lpstr>
      <vt:lpstr>Long term follow up of thyroid Nodule</vt:lpstr>
      <vt:lpstr>Follow-up of nodules with two benign FNA cytology results</vt:lpstr>
      <vt:lpstr>Follow-up for nodules that do not meet FNA criteria</vt:lpstr>
      <vt:lpstr>Follow-up for nodules that do not meet FNA criteria</vt:lpstr>
      <vt:lpstr>Cytologic Categories and suggested clinical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Nodule</dc:title>
  <dc:creator>vaio</dc:creator>
  <cp:lastModifiedBy>MNiroomand</cp:lastModifiedBy>
  <cp:revision>48</cp:revision>
  <dcterms:created xsi:type="dcterms:W3CDTF">2018-02-18T15:52:23Z</dcterms:created>
  <dcterms:modified xsi:type="dcterms:W3CDTF">2018-09-13T03:52:16Z</dcterms:modified>
</cp:coreProperties>
</file>