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7" r:id="rId2"/>
    <p:sldId id="256" r:id="rId3"/>
    <p:sldId id="259" r:id="rId4"/>
    <p:sldId id="260" r:id="rId5"/>
    <p:sldId id="261" r:id="rId6"/>
    <p:sldId id="275" r:id="rId7"/>
    <p:sldId id="276" r:id="rId8"/>
    <p:sldId id="269" r:id="rId9"/>
    <p:sldId id="270" r:id="rId10"/>
    <p:sldId id="271" r:id="rId11"/>
    <p:sldId id="272" r:id="rId12"/>
    <p:sldId id="273" r:id="rId13"/>
    <p:sldId id="274" r:id="rId14"/>
    <p:sldId id="268" r:id="rId15"/>
    <p:sldId id="262" r:id="rId16"/>
    <p:sldId id="263" r:id="rId17"/>
    <p:sldId id="264" r:id="rId18"/>
    <p:sldId id="265" r:id="rId19"/>
    <p:sldId id="26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84C7C1A-9D12-46E4-B7E1-299A6B696889}">
          <p14:sldIdLst>
            <p14:sldId id="267"/>
            <p14:sldId id="256"/>
            <p14:sldId id="259"/>
            <p14:sldId id="260"/>
            <p14:sldId id="261"/>
            <p14:sldId id="275"/>
            <p14:sldId id="276"/>
            <p14:sldId id="269"/>
            <p14:sldId id="270"/>
            <p14:sldId id="271"/>
            <p14:sldId id="272"/>
            <p14:sldId id="273"/>
            <p14:sldId id="274"/>
            <p14:sldId id="268"/>
            <p14:sldId id="262"/>
            <p14:sldId id="263"/>
            <p14:sldId id="264"/>
            <p14:sldId id="265"/>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B3A589-8BA3-4966-8A8D-C17F5DF13B67}"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B5712-75C9-497B-9374-E9D5CBB3596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B3A589-8BA3-4966-8A8D-C17F5DF13B67}"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B5712-75C9-497B-9374-E9D5CBB359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B3A589-8BA3-4966-8A8D-C17F5DF13B67}"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B5712-75C9-497B-9374-E9D5CBB3596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B3A589-8BA3-4966-8A8D-C17F5DF13B67}"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B5712-75C9-497B-9374-E9D5CBB3596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B3A589-8BA3-4966-8A8D-C17F5DF13B67}"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B5712-75C9-497B-9374-E9D5CBB3596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B3A589-8BA3-4966-8A8D-C17F5DF13B67}"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B5712-75C9-497B-9374-E9D5CBB3596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B3A589-8BA3-4966-8A8D-C17F5DF13B67}" type="datetimeFigureOut">
              <a:rPr lang="en-US" smtClean="0"/>
              <a:t>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7B5712-75C9-497B-9374-E9D5CBB359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B3A589-8BA3-4966-8A8D-C17F5DF13B67}" type="datetimeFigureOut">
              <a:rPr lang="en-US" smtClean="0"/>
              <a:t>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7B5712-75C9-497B-9374-E9D5CBB359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3A589-8BA3-4966-8A8D-C17F5DF13B67}" type="datetimeFigureOut">
              <a:rPr lang="en-US" smtClean="0"/>
              <a:t>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7B5712-75C9-497B-9374-E9D5CBB359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B3A589-8BA3-4966-8A8D-C17F5DF13B67}"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B5712-75C9-497B-9374-E9D5CBB3596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B3A589-8BA3-4966-8A8D-C17F5DF13B67}"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B5712-75C9-497B-9374-E9D5CBB35966}"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62B3A589-8BA3-4966-8A8D-C17F5DF13B67}" type="datetimeFigureOut">
              <a:rPr lang="en-US" smtClean="0"/>
              <a:t>2/10/2015</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E07B5712-75C9-497B-9374-E9D5CBB3596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7117180" cy="1546225"/>
          </a:xfrm>
        </p:spPr>
        <p:txBody>
          <a:bodyPr/>
          <a:lstStyle/>
          <a:p>
            <a:pPr algn="r"/>
            <a:r>
              <a:rPr lang="fa-IR" b="1" dirty="0" smtClean="0">
                <a:latin typeface="Utsaah" pitchFamily="34" charset="0"/>
                <a:cs typeface="Utsaah" pitchFamily="34" charset="0"/>
              </a:rPr>
              <a:t>                  </a:t>
            </a:r>
            <a:r>
              <a:rPr lang="fa-IR" sz="8800" b="1" dirty="0" smtClean="0">
                <a:solidFill>
                  <a:srgbClr val="FFFF00"/>
                </a:solidFill>
                <a:latin typeface="Utsaah" pitchFamily="34" charset="0"/>
                <a:cs typeface="Utsaah" pitchFamily="34" charset="0"/>
              </a:rPr>
              <a:t>به نام خدا</a:t>
            </a:r>
            <a:endParaRPr lang="en-US" sz="8800" b="1" dirty="0">
              <a:solidFill>
                <a:srgbClr val="FFFF00"/>
              </a:solidFill>
              <a:latin typeface="Utsaah" pitchFamily="34" charset="0"/>
              <a:cs typeface="Utsaah" pitchFamily="34" charset="0"/>
            </a:endParaRPr>
          </a:p>
        </p:txBody>
      </p:sp>
    </p:spTree>
    <p:extLst>
      <p:ext uri="{BB962C8B-B14F-4D97-AF65-F5344CB8AC3E}">
        <p14:creationId xmlns:p14="http://schemas.microsoft.com/office/powerpoint/2010/main" val="3690027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95400" y="1371600"/>
            <a:ext cx="2621526" cy="4267200"/>
          </a:xfrm>
          <a:scene3d>
            <a:camera prst="orthographicFront"/>
            <a:lightRig rig="threePt" dir="t"/>
          </a:scene3d>
          <a:sp3d>
            <a:bevelT/>
          </a:sp3d>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3886200" y="1371600"/>
            <a:ext cx="2590800" cy="4267200"/>
          </a:xfrm>
          <a:scene3d>
            <a:camera prst="orthographicFront"/>
            <a:lightRig rig="threePt" dir="t"/>
          </a:scene3d>
          <a:sp3d>
            <a:bevelT/>
          </a:sp3d>
        </p:spPr>
      </p:pic>
    </p:spTree>
    <p:extLst>
      <p:ext uri="{BB962C8B-B14F-4D97-AF65-F5344CB8AC3E}">
        <p14:creationId xmlns:p14="http://schemas.microsoft.com/office/powerpoint/2010/main" val="2501583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47800" y="914400"/>
            <a:ext cx="2674332" cy="5029200"/>
          </a:xfrm>
          <a:scene3d>
            <a:camera prst="orthographicFront"/>
            <a:lightRig rig="threePt" dir="t"/>
          </a:scene3d>
          <a:sp3d>
            <a:bevelT/>
          </a:sp3d>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114800" y="914400"/>
            <a:ext cx="2667000" cy="5029200"/>
          </a:xfrm>
          <a:scene3d>
            <a:camera prst="orthographicFront"/>
            <a:lightRig rig="threePt" dir="t"/>
          </a:scene3d>
          <a:sp3d>
            <a:bevelT/>
          </a:sp3d>
        </p:spPr>
      </p:pic>
    </p:spTree>
    <p:extLst>
      <p:ext uri="{BB962C8B-B14F-4D97-AF65-F5344CB8AC3E}">
        <p14:creationId xmlns:p14="http://schemas.microsoft.com/office/powerpoint/2010/main" val="629186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24000" y="533400"/>
            <a:ext cx="2520477" cy="5029200"/>
          </a:xfrm>
          <a:scene3d>
            <a:camera prst="orthographicFront"/>
            <a:lightRig rig="threePt" dir="t"/>
          </a:scene3d>
          <a:sp3d>
            <a:bevelT/>
          </a:sp3d>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038600" y="533400"/>
            <a:ext cx="2743200" cy="5029200"/>
          </a:xfrm>
          <a:scene3d>
            <a:camera prst="orthographicFront"/>
            <a:lightRig rig="threePt" dir="t"/>
          </a:scene3d>
          <a:sp3d>
            <a:bevelT/>
          </a:sp3d>
        </p:spPr>
      </p:pic>
    </p:spTree>
    <p:extLst>
      <p:ext uri="{BB962C8B-B14F-4D97-AF65-F5344CB8AC3E}">
        <p14:creationId xmlns:p14="http://schemas.microsoft.com/office/powerpoint/2010/main" val="2729530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90601" y="914400"/>
            <a:ext cx="3037298" cy="5257800"/>
          </a:xfrm>
          <a:scene3d>
            <a:camera prst="orthographicFront"/>
            <a:lightRig rig="threePt" dir="t"/>
          </a:scene3d>
          <a:sp3d>
            <a:bevelT/>
          </a:sp3d>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038600" y="2362200"/>
            <a:ext cx="3733800" cy="2590800"/>
          </a:xfrm>
          <a:scene3d>
            <a:camera prst="orthographicFront"/>
            <a:lightRig rig="threePt" dir="t"/>
          </a:scene3d>
          <a:sp3d>
            <a:bevelT/>
          </a:sp3d>
        </p:spPr>
      </p:pic>
    </p:spTree>
    <p:extLst>
      <p:ext uri="{BB962C8B-B14F-4D97-AF65-F5344CB8AC3E}">
        <p14:creationId xmlns:p14="http://schemas.microsoft.com/office/powerpoint/2010/main" val="1580754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457200"/>
            <a:ext cx="7467600" cy="6096000"/>
          </a:xfrm>
        </p:spPr>
        <p:txBody>
          <a:bodyPr>
            <a:normAutofit/>
          </a:bodyPr>
          <a:lstStyle/>
          <a:p>
            <a:pPr algn="r"/>
            <a:r>
              <a:rPr lang="fa-IR" sz="2200" b="1" dirty="0">
                <a:solidFill>
                  <a:srgbClr val="FFFF00"/>
                </a:solidFill>
                <a:latin typeface="Utsaah" pitchFamily="34" charset="0"/>
                <a:cs typeface="B Nazanin" pitchFamily="2" charset="-78"/>
              </a:rPr>
              <a:t>سابقه داروهای مصرفی بیمار</a:t>
            </a:r>
            <a:r>
              <a:rPr lang="fa-IR" sz="2400" b="1" dirty="0">
                <a:solidFill>
                  <a:srgbClr val="FFFF00"/>
                </a:solidFill>
                <a:latin typeface="Utsaah" pitchFamily="34" charset="0"/>
                <a:cs typeface="0 Baran" pitchFamily="2" charset="-78"/>
              </a:rPr>
              <a:t>:</a:t>
            </a:r>
          </a:p>
          <a:p>
            <a:pPr marL="342900" indent="-342900">
              <a:buFont typeface="Arial" pitchFamily="34" charset="0"/>
              <a:buChar char="•"/>
            </a:pPr>
            <a:r>
              <a:rPr lang="en-US" sz="2400" b="1" dirty="0">
                <a:solidFill>
                  <a:schemeClr val="bg1">
                    <a:lumMod val="95000"/>
                    <a:lumOff val="5000"/>
                  </a:schemeClr>
                </a:solidFill>
                <a:latin typeface="Utsaah" pitchFamily="34" charset="0"/>
                <a:cs typeface="0 Baran" pitchFamily="2" charset="-78"/>
              </a:rPr>
              <a:t>Tab </a:t>
            </a:r>
            <a:r>
              <a:rPr lang="en-US" sz="2400" b="1" dirty="0" err="1">
                <a:solidFill>
                  <a:schemeClr val="bg1">
                    <a:lumMod val="95000"/>
                    <a:lumOff val="5000"/>
                  </a:schemeClr>
                </a:solidFill>
                <a:latin typeface="Utsaah" pitchFamily="34" charset="0"/>
                <a:cs typeface="0 Baran" pitchFamily="2" charset="-78"/>
              </a:rPr>
              <a:t>prednislone</a:t>
            </a:r>
            <a:r>
              <a:rPr lang="en-US" sz="2400" b="1" dirty="0">
                <a:solidFill>
                  <a:schemeClr val="bg1">
                    <a:lumMod val="95000"/>
                    <a:lumOff val="5000"/>
                  </a:schemeClr>
                </a:solidFill>
                <a:latin typeface="Utsaah" pitchFamily="34" charset="0"/>
                <a:cs typeface="0 Baran" pitchFamily="2" charset="-78"/>
              </a:rPr>
              <a:t> 5mg   1.5 tab /day</a:t>
            </a:r>
            <a:r>
              <a:rPr lang="en-US" sz="2400" b="1" dirty="0">
                <a:solidFill>
                  <a:schemeClr val="bg1">
                    <a:lumMod val="95000"/>
                    <a:lumOff val="5000"/>
                  </a:schemeClr>
                </a:solidFill>
                <a:latin typeface="Utsaah" pitchFamily="34" charset="0"/>
                <a:cs typeface="Utsaah" pitchFamily="34" charset="0"/>
              </a:rPr>
              <a:t> </a:t>
            </a:r>
            <a:r>
              <a:rPr lang="en-US" sz="2400" b="1" dirty="0" smtClean="0">
                <a:solidFill>
                  <a:schemeClr val="bg1">
                    <a:lumMod val="95000"/>
                    <a:lumOff val="5000"/>
                  </a:schemeClr>
                </a:solidFill>
                <a:latin typeface="Utsaah" pitchFamily="34" charset="0"/>
                <a:cs typeface="Utsaah" pitchFamily="34" charset="0"/>
              </a:rPr>
              <a:t>(from one </a:t>
            </a:r>
            <a:r>
              <a:rPr lang="en-US" sz="2400" b="1" dirty="0">
                <a:solidFill>
                  <a:schemeClr val="bg1">
                    <a:lumMod val="95000"/>
                    <a:lumOff val="5000"/>
                  </a:schemeClr>
                </a:solidFill>
                <a:latin typeface="Utsaah" pitchFamily="34" charset="0"/>
                <a:cs typeface="Utsaah" pitchFamily="34" charset="0"/>
              </a:rPr>
              <a:t>month ago)</a:t>
            </a:r>
          </a:p>
          <a:p>
            <a:pPr algn="r"/>
            <a:r>
              <a:rPr lang="fa-IR" sz="2200" b="1" dirty="0">
                <a:solidFill>
                  <a:srgbClr val="FFFF00"/>
                </a:solidFill>
                <a:latin typeface="Utsaah" pitchFamily="34" charset="0"/>
                <a:cs typeface="B Nazanin" pitchFamily="2" charset="-78"/>
              </a:rPr>
              <a:t>سابقه بیماری و جراحی قبل :</a:t>
            </a:r>
            <a:r>
              <a:rPr lang="fa-IR" sz="2200" b="1" dirty="0">
                <a:solidFill>
                  <a:schemeClr val="bg1">
                    <a:lumMod val="95000"/>
                    <a:lumOff val="5000"/>
                  </a:schemeClr>
                </a:solidFill>
                <a:latin typeface="Utsaah" pitchFamily="34" charset="0"/>
                <a:cs typeface="B Nazanin" pitchFamily="2" charset="-78"/>
              </a:rPr>
              <a:t>رینو پلاستی 4 سال قبل و سلیاک 3 سال قبل </a:t>
            </a:r>
            <a:r>
              <a:rPr lang="fa-IR" sz="2200" b="1" dirty="0" smtClean="0">
                <a:solidFill>
                  <a:schemeClr val="bg1">
                    <a:lumMod val="95000"/>
                    <a:lumOff val="5000"/>
                  </a:schemeClr>
                </a:solidFill>
                <a:latin typeface="Utsaah" pitchFamily="34" charset="0"/>
                <a:cs typeface="B Nazanin" pitchFamily="2" charset="-78"/>
              </a:rPr>
              <a:t>واز سن 20 سالگی به علت آستیگماتیسم از عینک طبی استفاده میکنند.وبیماری فعلی </a:t>
            </a:r>
          </a:p>
          <a:p>
            <a:pPr algn="r"/>
            <a:r>
              <a:rPr lang="fa-IR" sz="2200" b="1" dirty="0" smtClean="0">
                <a:solidFill>
                  <a:srgbClr val="FFFF00"/>
                </a:solidFill>
                <a:latin typeface="Utsaah" pitchFamily="34" charset="0"/>
                <a:cs typeface="B Nazanin" pitchFamily="2" charset="-78"/>
              </a:rPr>
              <a:t>سابقه </a:t>
            </a:r>
            <a:r>
              <a:rPr lang="fa-IR" sz="2200" b="1" dirty="0">
                <a:solidFill>
                  <a:srgbClr val="FFFF00"/>
                </a:solidFill>
                <a:latin typeface="Utsaah" pitchFamily="34" charset="0"/>
                <a:cs typeface="B Nazanin" pitchFamily="2" charset="-78"/>
              </a:rPr>
              <a:t>فامیلی:</a:t>
            </a:r>
            <a:r>
              <a:rPr lang="fa-IR" sz="2200" b="1" dirty="0">
                <a:solidFill>
                  <a:schemeClr val="bg1">
                    <a:lumMod val="95000"/>
                    <a:lumOff val="5000"/>
                  </a:schemeClr>
                </a:solidFill>
                <a:latin typeface="Utsaah" pitchFamily="34" charset="0"/>
                <a:cs typeface="B Nazanin" pitchFamily="2" charset="-78"/>
              </a:rPr>
              <a:t> 5 سال قبل ازدواج کرده اند و به میل خودشان پس از 1.5 سال </a:t>
            </a:r>
            <a:r>
              <a:rPr lang="fa-IR" sz="2200" b="1" dirty="0" smtClean="0">
                <a:solidFill>
                  <a:schemeClr val="bg1">
                    <a:lumMod val="95000"/>
                    <a:lumOff val="5000"/>
                  </a:schemeClr>
                </a:solidFill>
                <a:latin typeface="Utsaah" pitchFamily="34" charset="0"/>
                <a:cs typeface="B Nazanin" pitchFamily="2" charset="-78"/>
              </a:rPr>
              <a:t>بدون مشکل </a:t>
            </a:r>
            <a:r>
              <a:rPr lang="fa-IR" sz="2200" b="1" dirty="0">
                <a:solidFill>
                  <a:schemeClr val="bg1">
                    <a:lumMod val="95000"/>
                    <a:lumOff val="5000"/>
                  </a:schemeClr>
                </a:solidFill>
                <a:latin typeface="Utsaah" pitchFamily="34" charset="0"/>
                <a:cs typeface="B Nazanin" pitchFamily="2" charset="-78"/>
              </a:rPr>
              <a:t>بچه دار می شوند که در حال حاضر فرزند دخترشان 3.5 سال </a:t>
            </a:r>
            <a:r>
              <a:rPr lang="fa-IR" sz="2200" b="1" dirty="0" smtClean="0">
                <a:solidFill>
                  <a:schemeClr val="bg1">
                    <a:lumMod val="95000"/>
                    <a:lumOff val="5000"/>
                  </a:schemeClr>
                </a:solidFill>
                <a:latin typeface="Utsaah" pitchFamily="34" charset="0"/>
                <a:cs typeface="B Nazanin" pitchFamily="2" charset="-78"/>
              </a:rPr>
              <a:t>دارد.ایشان 4 برادر دارا هستند که سابقه مشکل مشابه را در برادرانشان و سایر اعزای خوانواده ندارند.</a:t>
            </a:r>
            <a:endParaRPr lang="en-US" sz="2200" b="1" dirty="0">
              <a:solidFill>
                <a:schemeClr val="bg1">
                  <a:lumMod val="95000"/>
                  <a:lumOff val="5000"/>
                </a:schemeClr>
              </a:solidFill>
              <a:latin typeface="Utsaah" pitchFamily="34" charset="0"/>
              <a:cs typeface="B Nazanin" pitchFamily="2" charset="-78"/>
            </a:endParaRPr>
          </a:p>
          <a:p>
            <a:pPr algn="r"/>
            <a:r>
              <a:rPr lang="fa-IR" sz="2200" b="1" dirty="0">
                <a:solidFill>
                  <a:srgbClr val="FFFF00"/>
                </a:solidFill>
                <a:cs typeface="B Nazanin" pitchFamily="2" charset="-78"/>
              </a:rPr>
              <a:t>سابقه عادات:</a:t>
            </a:r>
            <a:r>
              <a:rPr lang="fa-IR" sz="2200" b="1" dirty="0">
                <a:solidFill>
                  <a:schemeClr val="bg1">
                    <a:lumMod val="95000"/>
                    <a:lumOff val="5000"/>
                  </a:schemeClr>
                </a:solidFill>
                <a:cs typeface="B Nazanin" pitchFamily="2" charset="-78"/>
              </a:rPr>
              <a:t>سیگار،مشروبات الکلی و مواد اعتیاد آور استفاده نمی کنند.</a:t>
            </a:r>
          </a:p>
          <a:p>
            <a:pPr algn="r"/>
            <a:r>
              <a:rPr lang="fa-IR" b="1" dirty="0">
                <a:solidFill>
                  <a:srgbClr val="FFFF00"/>
                </a:solidFill>
                <a:cs typeface="B Nazanin" pitchFamily="2" charset="-78"/>
              </a:rPr>
              <a:t>سابقه اجتماعی: </a:t>
            </a:r>
            <a:r>
              <a:rPr lang="fa-IR" b="1" dirty="0">
                <a:solidFill>
                  <a:schemeClr val="bg1">
                    <a:lumMod val="95000"/>
                    <a:lumOff val="5000"/>
                  </a:schemeClr>
                </a:solidFill>
                <a:cs typeface="B Nazanin" pitchFamily="2" charset="-78"/>
              </a:rPr>
              <a:t>از سن 18 تا 22 سالگی مشغول تحصیل در رشته کارشناس بیهوشی بوده از سن 22 تا 28 سالگی در کشور کویت تکنسین بیهوشی بوده و پس از آن تا به امروز تکنسین بیهوشی </a:t>
            </a:r>
            <a:r>
              <a:rPr lang="fa-IR" b="1" dirty="0" smtClean="0">
                <a:solidFill>
                  <a:schemeClr val="bg1">
                    <a:lumMod val="95000"/>
                    <a:lumOff val="5000"/>
                  </a:schemeClr>
                </a:solidFill>
                <a:cs typeface="B Nazanin" pitchFamily="2" charset="-78"/>
              </a:rPr>
              <a:t>در </a:t>
            </a:r>
            <a:r>
              <a:rPr lang="fa-IR" b="1" dirty="0">
                <a:solidFill>
                  <a:schemeClr val="bg1">
                    <a:lumMod val="95000"/>
                    <a:lumOff val="5000"/>
                  </a:schemeClr>
                </a:solidFill>
                <a:cs typeface="B Nazanin" pitchFamily="2" charset="-78"/>
              </a:rPr>
              <a:t>مرکز قلب شهید رجایی هستند</a:t>
            </a:r>
            <a:r>
              <a:rPr lang="fa-IR" b="1" dirty="0" smtClean="0">
                <a:solidFill>
                  <a:schemeClr val="bg1">
                    <a:lumMod val="95000"/>
                    <a:lumOff val="5000"/>
                  </a:schemeClr>
                </a:solidFill>
                <a:cs typeface="B Nazanin" pitchFamily="2" charset="-78"/>
              </a:rPr>
              <a:t>.</a:t>
            </a:r>
            <a:endParaRPr lang="fa-IR" b="1" dirty="0">
              <a:solidFill>
                <a:schemeClr val="bg1">
                  <a:lumMod val="95000"/>
                  <a:lumOff val="5000"/>
                </a:schemeClr>
              </a:solidFill>
              <a:cs typeface="B Nazanin" pitchFamily="2" charset="-78"/>
            </a:endParaRPr>
          </a:p>
        </p:txBody>
      </p:sp>
    </p:spTree>
    <p:extLst>
      <p:ext uri="{BB962C8B-B14F-4D97-AF65-F5344CB8AC3E}">
        <p14:creationId xmlns:p14="http://schemas.microsoft.com/office/powerpoint/2010/main" val="3540761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533400"/>
            <a:ext cx="7315200" cy="6400800"/>
          </a:xfrm>
        </p:spPr>
        <p:txBody>
          <a:bodyPr>
            <a:normAutofit/>
          </a:bodyPr>
          <a:lstStyle/>
          <a:p>
            <a:pPr algn="r"/>
            <a:r>
              <a:rPr lang="fa-IR" sz="1800" b="1" dirty="0" smtClean="0">
                <a:solidFill>
                  <a:srgbClr val="FFFF00"/>
                </a:solidFill>
                <a:cs typeface="B Nazanin" pitchFamily="2" charset="-78"/>
              </a:rPr>
              <a:t>مرور سیستم های مختلف بدن:</a:t>
            </a:r>
          </a:p>
          <a:p>
            <a:pPr algn="r"/>
            <a:r>
              <a:rPr lang="fa-IR" sz="1800" b="1" dirty="0" smtClean="0">
                <a:solidFill>
                  <a:schemeClr val="bg1">
                    <a:lumMod val="95000"/>
                    <a:lumOff val="5000"/>
                  </a:schemeClr>
                </a:solidFill>
                <a:cs typeface="B Nazanin" pitchFamily="2" charset="-78"/>
              </a:rPr>
              <a:t>بی اشتهایی و یا افزایش اشتها-کاهش و یا افزایش وزن-خواب آلودگی صبحگاهی و شکایت همسر از خرناس شبانه-</a:t>
            </a:r>
            <a:r>
              <a:rPr lang="fa-IR" sz="1800" b="1" dirty="0" smtClean="0">
                <a:solidFill>
                  <a:schemeClr val="tx1"/>
                </a:solidFill>
                <a:cs typeface="B Nazanin" pitchFamily="2" charset="-78"/>
              </a:rPr>
              <a:t>ضعف و خستگی عمومی و پیشرونده</a:t>
            </a:r>
            <a:r>
              <a:rPr lang="fa-IR" sz="1800" b="1" dirty="0" smtClean="0">
                <a:solidFill>
                  <a:schemeClr val="bg1">
                    <a:lumMod val="95000"/>
                    <a:lumOff val="5000"/>
                  </a:schemeClr>
                </a:solidFill>
                <a:cs typeface="B Nazanin" pitchFamily="2" charset="-78"/>
              </a:rPr>
              <a:t>.</a:t>
            </a:r>
          </a:p>
          <a:p>
            <a:pPr algn="r"/>
            <a:r>
              <a:rPr lang="fa-IR" sz="1800" b="1" dirty="0" smtClean="0">
                <a:solidFill>
                  <a:schemeClr val="bg1">
                    <a:lumMod val="95000"/>
                    <a:lumOff val="5000"/>
                  </a:schemeClr>
                </a:solidFill>
                <a:cs typeface="B Nazanin" pitchFamily="2" charset="-78"/>
              </a:rPr>
              <a:t>خشکی پوست - پوست چرب-تعریق بیش از اندازه-ریزش موهای سر صورت و بدن-پیگمانتاسیون پوستی-</a:t>
            </a:r>
            <a:r>
              <a:rPr lang="fa-IR" sz="1800" b="1" dirty="0" smtClean="0">
                <a:solidFill>
                  <a:schemeClr val="tx1"/>
                </a:solidFill>
                <a:cs typeface="B Nazanin" pitchFamily="2" charset="-78"/>
              </a:rPr>
              <a:t>تگ</a:t>
            </a:r>
            <a:r>
              <a:rPr lang="fa-IR" sz="1800" b="1" dirty="0" smtClean="0">
                <a:solidFill>
                  <a:schemeClr val="bg1">
                    <a:lumMod val="95000"/>
                    <a:lumOff val="5000"/>
                  </a:schemeClr>
                </a:solidFill>
                <a:cs typeface="B Nazanin" pitchFamily="2" charset="-78"/>
              </a:rPr>
              <a:t> </a:t>
            </a:r>
            <a:r>
              <a:rPr lang="fa-IR" sz="1800" b="1" dirty="0" smtClean="0">
                <a:solidFill>
                  <a:schemeClr val="tx1"/>
                </a:solidFill>
                <a:cs typeface="B Nazanin" pitchFamily="2" charset="-78"/>
              </a:rPr>
              <a:t>پوستی</a:t>
            </a:r>
            <a:r>
              <a:rPr lang="fa-IR" sz="1800" b="1" dirty="0" smtClean="0">
                <a:solidFill>
                  <a:schemeClr val="bg1">
                    <a:lumMod val="95000"/>
                    <a:lumOff val="5000"/>
                  </a:schemeClr>
                </a:solidFill>
                <a:cs typeface="B Nazanin" pitchFamily="2" charset="-78"/>
              </a:rPr>
              <a:t>.</a:t>
            </a:r>
          </a:p>
          <a:p>
            <a:pPr algn="r"/>
            <a:r>
              <a:rPr lang="fa-IR" sz="1800" b="1" dirty="0" smtClean="0">
                <a:solidFill>
                  <a:schemeClr val="bg1">
                    <a:lumMod val="95000"/>
                    <a:lumOff val="5000"/>
                  </a:schemeClr>
                </a:solidFill>
                <a:cs typeface="B Nazanin" pitchFamily="2" charset="-78"/>
              </a:rPr>
              <a:t>سردرد-تهوع و استفراغ-اشکال در تمرکز و حافظه-</a:t>
            </a:r>
            <a:r>
              <a:rPr lang="fa-IR" sz="1800" b="1" dirty="0" smtClean="0">
                <a:solidFill>
                  <a:schemeClr val="tx1"/>
                </a:solidFill>
                <a:cs typeface="B Nazanin" pitchFamily="2" charset="-78"/>
              </a:rPr>
              <a:t>فرونتال باسینگ</a:t>
            </a:r>
            <a:r>
              <a:rPr lang="fa-IR" sz="1800" b="1" dirty="0" smtClean="0">
                <a:solidFill>
                  <a:schemeClr val="bg1"/>
                </a:solidFill>
                <a:cs typeface="B Nazanin" pitchFamily="2" charset="-78"/>
              </a:rPr>
              <a:t>-</a:t>
            </a:r>
            <a:r>
              <a:rPr lang="fa-IR" sz="1800" b="1" dirty="0" smtClean="0">
                <a:solidFill>
                  <a:schemeClr val="tx1"/>
                </a:solidFill>
                <a:cs typeface="B Nazanin" pitchFamily="2" charset="-78"/>
              </a:rPr>
              <a:t>ماکروگوناتی</a:t>
            </a:r>
            <a:r>
              <a:rPr lang="fa-IR" sz="1800" b="1" dirty="0" smtClean="0">
                <a:solidFill>
                  <a:schemeClr val="bg1"/>
                </a:solidFill>
                <a:cs typeface="B Nazanin" pitchFamily="2" charset="-78"/>
              </a:rPr>
              <a:t>-</a:t>
            </a:r>
            <a:r>
              <a:rPr lang="fa-IR" sz="1800" b="1" dirty="0" smtClean="0">
                <a:solidFill>
                  <a:schemeClr val="tx1"/>
                </a:solidFill>
                <a:cs typeface="B Nazanin" pitchFamily="2" charset="-78"/>
              </a:rPr>
              <a:t>پروگناتیسم</a:t>
            </a:r>
            <a:r>
              <a:rPr lang="fa-IR" sz="1800" b="1" dirty="0" smtClean="0">
                <a:solidFill>
                  <a:schemeClr val="bg1"/>
                </a:solidFill>
                <a:cs typeface="B Nazanin" pitchFamily="2" charset="-78"/>
              </a:rPr>
              <a:t>-</a:t>
            </a:r>
            <a:r>
              <a:rPr lang="fa-IR" sz="1800" b="1" dirty="0" smtClean="0">
                <a:solidFill>
                  <a:schemeClr val="tx1"/>
                </a:solidFill>
                <a:cs typeface="B Nazanin" pitchFamily="2" charset="-78"/>
              </a:rPr>
              <a:t>ماکروگلوسی</a:t>
            </a:r>
            <a:r>
              <a:rPr lang="fa-IR" sz="1800" b="1" dirty="0" smtClean="0">
                <a:solidFill>
                  <a:schemeClr val="bg1"/>
                </a:solidFill>
                <a:cs typeface="B Nazanin" pitchFamily="2" charset="-78"/>
              </a:rPr>
              <a:t>-</a:t>
            </a:r>
            <a:r>
              <a:rPr lang="fa-IR" sz="1800" b="1" dirty="0" smtClean="0">
                <a:solidFill>
                  <a:schemeClr val="bg1">
                    <a:lumMod val="95000"/>
                    <a:lumOff val="5000"/>
                  </a:schemeClr>
                </a:solidFill>
                <a:cs typeface="B Nazanin" pitchFamily="2" charset="-78"/>
              </a:rPr>
              <a:t>اختلال شنوایی.</a:t>
            </a:r>
          </a:p>
          <a:p>
            <a:pPr algn="r"/>
            <a:r>
              <a:rPr lang="fa-IR" sz="1800" b="1" dirty="0" smtClean="0">
                <a:solidFill>
                  <a:schemeClr val="bg1">
                    <a:lumMod val="95000"/>
                    <a:lumOff val="5000"/>
                  </a:schemeClr>
                </a:solidFill>
                <a:cs typeface="B Nazanin" pitchFamily="2" charset="-78"/>
              </a:rPr>
              <a:t>دو بینی و اختلال دید-پتوز.</a:t>
            </a:r>
          </a:p>
          <a:p>
            <a:pPr algn="r"/>
            <a:r>
              <a:rPr lang="fa-IR" sz="1800" b="1" dirty="0" smtClean="0">
                <a:solidFill>
                  <a:schemeClr val="tx1"/>
                </a:solidFill>
                <a:cs typeface="B Nazanin" pitchFamily="2" charset="-78"/>
              </a:rPr>
              <a:t>لب های برجسته</a:t>
            </a:r>
            <a:r>
              <a:rPr lang="fa-IR" sz="1800" b="1" dirty="0" smtClean="0">
                <a:solidFill>
                  <a:schemeClr val="bg1">
                    <a:lumMod val="95000"/>
                    <a:lumOff val="5000"/>
                  </a:schemeClr>
                </a:solidFill>
                <a:cs typeface="B Nazanin" pitchFamily="2" charset="-78"/>
              </a:rPr>
              <a:t>-تغییر در تن صدا-میل به خوردن نمک-</a:t>
            </a:r>
            <a:r>
              <a:rPr lang="fa-IR" sz="1800" b="1" dirty="0" smtClean="0">
                <a:solidFill>
                  <a:schemeClr val="tx1"/>
                </a:solidFill>
                <a:cs typeface="B Nazanin" pitchFamily="2" charset="-78"/>
              </a:rPr>
              <a:t>افزایش فاصله بین دندان ها</a:t>
            </a:r>
            <a:r>
              <a:rPr lang="fa-IR" sz="1800" b="1" dirty="0" smtClean="0">
                <a:solidFill>
                  <a:schemeClr val="bg1">
                    <a:lumMod val="95000"/>
                    <a:lumOff val="5000"/>
                  </a:schemeClr>
                </a:solidFill>
                <a:cs typeface="B Nazanin" pitchFamily="2" charset="-78"/>
              </a:rPr>
              <a:t>.</a:t>
            </a:r>
          </a:p>
          <a:p>
            <a:pPr algn="r"/>
            <a:r>
              <a:rPr lang="fa-IR" sz="1800" b="1" dirty="0" smtClean="0">
                <a:solidFill>
                  <a:schemeClr val="bg1">
                    <a:lumMod val="95000"/>
                    <a:lumOff val="5000"/>
                  </a:schemeClr>
                </a:solidFill>
                <a:cs typeface="B Nazanin" pitchFamily="2" charset="-78"/>
              </a:rPr>
              <a:t>ادم اندام ها-سیانوز و رینود در اندام </a:t>
            </a:r>
            <a:r>
              <a:rPr lang="fa-IR" sz="1800" b="1" dirty="0" smtClean="0">
                <a:solidFill>
                  <a:schemeClr val="bg1"/>
                </a:solidFill>
                <a:cs typeface="B Nazanin" pitchFamily="2" charset="-78"/>
              </a:rPr>
              <a:t>ها-</a:t>
            </a:r>
            <a:r>
              <a:rPr lang="fa-IR" sz="1800" b="1" dirty="0" smtClean="0">
                <a:solidFill>
                  <a:schemeClr val="tx1"/>
                </a:solidFill>
                <a:cs typeface="B Nazanin" pitchFamily="2" charset="-78"/>
              </a:rPr>
              <a:t>پارستزی دیستال اندام فوقانی در مسیر عصب مدین</a:t>
            </a:r>
            <a:r>
              <a:rPr lang="fa-IR" sz="1800" b="1" dirty="0" smtClean="0">
                <a:solidFill>
                  <a:schemeClr val="bg1">
                    <a:lumMod val="95000"/>
                    <a:lumOff val="5000"/>
                  </a:schemeClr>
                </a:solidFill>
                <a:cs typeface="B Nazanin" pitchFamily="2" charset="-78"/>
              </a:rPr>
              <a:t>-ضعف عضلات پروگزیمال و دیستال-آتروفی عضلانی-</a:t>
            </a:r>
            <a:r>
              <a:rPr lang="fa-IR" sz="1800" b="1" dirty="0" smtClean="0">
                <a:solidFill>
                  <a:schemeClr val="tx1"/>
                </a:solidFill>
                <a:cs typeface="B Nazanin" pitchFamily="2" charset="-78"/>
              </a:rPr>
              <a:t>بزرگی دستها و پاها</a:t>
            </a:r>
            <a:r>
              <a:rPr lang="fa-IR" sz="1800" b="1" dirty="0" smtClean="0">
                <a:solidFill>
                  <a:schemeClr val="bg1">
                    <a:lumMod val="95000"/>
                    <a:lumOff val="5000"/>
                  </a:schemeClr>
                </a:solidFill>
                <a:cs typeface="B Nazanin" pitchFamily="2" charset="-78"/>
              </a:rPr>
              <a:t>.</a:t>
            </a:r>
          </a:p>
          <a:p>
            <a:pPr algn="r"/>
            <a:r>
              <a:rPr lang="fa-IR" sz="1800" b="1" dirty="0" smtClean="0">
                <a:solidFill>
                  <a:schemeClr val="bg1">
                    <a:lumMod val="95000"/>
                    <a:lumOff val="5000"/>
                  </a:schemeClr>
                </a:solidFill>
                <a:cs typeface="B Nazanin" pitchFamily="2" charset="-78"/>
              </a:rPr>
              <a:t>گالاکتوره-سرفه خلط و تنگی نفس-احساس طپش قلب.</a:t>
            </a:r>
          </a:p>
          <a:p>
            <a:pPr algn="r"/>
            <a:r>
              <a:rPr lang="fa-IR" sz="1800" b="1" dirty="0" smtClean="0">
                <a:solidFill>
                  <a:schemeClr val="bg1">
                    <a:lumMod val="95000"/>
                    <a:lumOff val="5000"/>
                  </a:schemeClr>
                </a:solidFill>
                <a:cs typeface="B Nazanin" pitchFamily="2" charset="-78"/>
              </a:rPr>
              <a:t>شواهد خون ریزی گوارشی-تغییر در عادات دفع مدفوع-</a:t>
            </a:r>
            <a:r>
              <a:rPr lang="fa-IR" sz="1800" b="1" dirty="0" smtClean="0">
                <a:solidFill>
                  <a:schemeClr val="tx1"/>
                </a:solidFill>
                <a:cs typeface="B Nazanin" pitchFamily="2" charset="-78"/>
              </a:rPr>
              <a:t>احساس درد دراپیگاستر و نفخ</a:t>
            </a:r>
            <a:r>
              <a:rPr lang="fa-IR" sz="1800" b="1" dirty="0" smtClean="0">
                <a:solidFill>
                  <a:schemeClr val="bg1">
                    <a:lumMod val="95000"/>
                    <a:lumOff val="5000"/>
                  </a:schemeClr>
                </a:solidFill>
                <a:cs typeface="B Nazanin" pitchFamily="2" charset="-78"/>
              </a:rPr>
              <a:t>-استئاتوره-اسهال-یبوست-درد شکم.</a:t>
            </a:r>
          </a:p>
          <a:p>
            <a:pPr algn="r"/>
            <a:r>
              <a:rPr lang="fa-IR" sz="1800" b="1" dirty="0" smtClean="0">
                <a:solidFill>
                  <a:schemeClr val="bg1">
                    <a:lumMod val="95000"/>
                    <a:lumOff val="5000"/>
                  </a:schemeClr>
                </a:solidFill>
                <a:cs typeface="B Nazanin" pitchFamily="2" charset="-78"/>
              </a:rPr>
              <a:t>کاهش میل جنسی-</a:t>
            </a:r>
            <a:r>
              <a:rPr lang="fa-IR" sz="1800" b="1" dirty="0" smtClean="0">
                <a:solidFill>
                  <a:schemeClr val="tx1"/>
                </a:solidFill>
                <a:cs typeface="B Nazanin" pitchFamily="2" charset="-78"/>
              </a:rPr>
              <a:t>ارکتال دیس فانکشن</a:t>
            </a:r>
            <a:r>
              <a:rPr lang="fa-IR" sz="1800" b="1" dirty="0" smtClean="0">
                <a:solidFill>
                  <a:schemeClr val="bg1">
                    <a:lumMod val="95000"/>
                    <a:lumOff val="5000"/>
                  </a:schemeClr>
                </a:solidFill>
                <a:cs typeface="B Nazanin" pitchFamily="2" charset="-78"/>
              </a:rPr>
              <a:t>-آتروفی تستیس.</a:t>
            </a:r>
          </a:p>
          <a:p>
            <a:pPr algn="r"/>
            <a:r>
              <a:rPr lang="fa-IR" sz="1800" b="1" dirty="0" smtClean="0">
                <a:solidFill>
                  <a:schemeClr val="bg1">
                    <a:lumMod val="95000"/>
                    <a:lumOff val="5000"/>
                  </a:schemeClr>
                </a:solidFill>
                <a:cs typeface="B Nazanin" pitchFamily="2" charset="-78"/>
              </a:rPr>
              <a:t>تغییر در عادات شبانه روزی ادراری-علایم تحریکی و انسدادی ادرار.</a:t>
            </a:r>
          </a:p>
          <a:p>
            <a:pPr algn="r"/>
            <a:r>
              <a:rPr lang="fa-IR" sz="1800" b="1" dirty="0" smtClean="0">
                <a:solidFill>
                  <a:schemeClr val="tx1"/>
                </a:solidFill>
                <a:cs typeface="B Nazanin" pitchFamily="2" charset="-78"/>
              </a:rPr>
              <a:t>اضطراب</a:t>
            </a:r>
            <a:r>
              <a:rPr lang="fa-IR" sz="1800" b="1" dirty="0" smtClean="0">
                <a:solidFill>
                  <a:schemeClr val="bg1">
                    <a:lumMod val="95000"/>
                    <a:lumOff val="5000"/>
                  </a:schemeClr>
                </a:solidFill>
                <a:cs typeface="B Nazanin" pitchFamily="2" charset="-78"/>
              </a:rPr>
              <a:t>-کاهش امید به زندگی و بی حوصله بودن و سایر علائم افسردگی.</a:t>
            </a:r>
          </a:p>
          <a:p>
            <a:pPr algn="r"/>
            <a:endParaRPr lang="en-US" sz="1800" b="1" dirty="0">
              <a:solidFill>
                <a:schemeClr val="bg1">
                  <a:lumMod val="95000"/>
                  <a:lumOff val="5000"/>
                </a:schemeClr>
              </a:solidFill>
              <a:cs typeface="B Nazanin" pitchFamily="2" charset="-78"/>
            </a:endParaRPr>
          </a:p>
        </p:txBody>
      </p:sp>
    </p:spTree>
    <p:extLst>
      <p:ext uri="{BB962C8B-B14F-4D97-AF65-F5344CB8AC3E}">
        <p14:creationId xmlns:p14="http://schemas.microsoft.com/office/powerpoint/2010/main" val="2149614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52400"/>
            <a:ext cx="7467600" cy="6629400"/>
          </a:xfrm>
        </p:spPr>
        <p:txBody>
          <a:bodyPr>
            <a:normAutofit fontScale="85000" lnSpcReduction="10000"/>
          </a:bodyPr>
          <a:lstStyle/>
          <a:p>
            <a:pPr algn="r"/>
            <a:r>
              <a:rPr lang="fa-IR" sz="2100" b="1" dirty="0" smtClean="0">
                <a:solidFill>
                  <a:srgbClr val="FFFF00"/>
                </a:solidFill>
                <a:cs typeface="B Nazanin" pitchFamily="2" charset="-78"/>
              </a:rPr>
              <a:t>معاینه</a:t>
            </a:r>
            <a:r>
              <a:rPr lang="fa-IR" dirty="0" smtClean="0">
                <a:solidFill>
                  <a:srgbClr val="FFFF00"/>
                </a:solidFill>
                <a:cs typeface="B Nazanin" pitchFamily="2" charset="-78"/>
              </a:rPr>
              <a:t>:</a:t>
            </a:r>
          </a:p>
          <a:p>
            <a:pPr algn="r"/>
            <a:r>
              <a:rPr lang="fa-IR" sz="1900" b="1" dirty="0" smtClean="0">
                <a:solidFill>
                  <a:schemeClr val="bg1">
                    <a:lumMod val="95000"/>
                    <a:lumOff val="5000"/>
                  </a:schemeClr>
                </a:solidFill>
                <a:cs typeface="B Nazanin" pitchFamily="2" charset="-78"/>
              </a:rPr>
              <a:t>بیمار در ظاهر مضطرب بوده به سختی ارتباط بر قرار می کننذ و تمایلی به دادن شرح حال ندارند ولی قابل اطمینان هستند.در ظاهرشان :ویژگی های آکرومگالی را دارا هستند.الگوی رویش موهای سر و صورت طبیعی بوده و اسکرا ایکتریک نمی باشد</a:t>
            </a:r>
            <a:r>
              <a:rPr lang="fa-IR" b="1" dirty="0" smtClean="0">
                <a:solidFill>
                  <a:schemeClr val="bg1">
                    <a:lumMod val="95000"/>
                    <a:lumOff val="5000"/>
                  </a:schemeClr>
                </a:solidFill>
                <a:cs typeface="0 Baran" pitchFamily="2" charset="-78"/>
              </a:rPr>
              <a:t>.</a:t>
            </a:r>
          </a:p>
          <a:p>
            <a:pPr marL="342900" indent="-342900">
              <a:buFont typeface="Arial" pitchFamily="34" charset="0"/>
              <a:buChar char="•"/>
            </a:pPr>
            <a:r>
              <a:rPr lang="en-US" b="1" dirty="0" smtClean="0">
                <a:solidFill>
                  <a:schemeClr val="bg1">
                    <a:lumMod val="95000"/>
                    <a:lumOff val="5000"/>
                  </a:schemeClr>
                </a:solidFill>
                <a:latin typeface="Utsaah" pitchFamily="34" charset="0"/>
                <a:cs typeface="Utsaah" pitchFamily="34" charset="0"/>
              </a:rPr>
              <a:t>BP:100/60    PR:84(regular)     OT  at 11.30am:36.5     RR:16/min    </a:t>
            </a:r>
          </a:p>
          <a:p>
            <a:pPr marL="342900" indent="-342900">
              <a:buFont typeface="Arial" pitchFamily="34" charset="0"/>
              <a:buChar char="•"/>
            </a:pPr>
            <a:r>
              <a:rPr lang="en-US" b="1" dirty="0" smtClean="0">
                <a:solidFill>
                  <a:schemeClr val="bg1">
                    <a:lumMod val="95000"/>
                    <a:lumOff val="5000"/>
                  </a:schemeClr>
                </a:solidFill>
                <a:latin typeface="Utsaah" pitchFamily="34" charset="0"/>
                <a:cs typeface="Utsaah" pitchFamily="34" charset="0"/>
              </a:rPr>
              <a:t>Weight:67        Hight:167cm       BMI:24.8</a:t>
            </a:r>
          </a:p>
          <a:p>
            <a:pPr algn="r"/>
            <a:r>
              <a:rPr lang="fa-IR" sz="1900" b="1" dirty="0">
                <a:solidFill>
                  <a:schemeClr val="bg1">
                    <a:lumMod val="95000"/>
                    <a:lumOff val="5000"/>
                  </a:schemeClr>
                </a:solidFill>
                <a:cs typeface="B Nazanin" pitchFamily="2" charset="-78"/>
              </a:rPr>
              <a:t>حدت و میدان بینایی طبیعی و پتوز ندارند.در معاینه حرکات چشم در جهات مختلف طبیعی می باشد.</a:t>
            </a:r>
          </a:p>
          <a:p>
            <a:pPr algn="r"/>
            <a:r>
              <a:rPr lang="fa-IR" sz="1900" b="1" dirty="0">
                <a:solidFill>
                  <a:schemeClr val="bg1">
                    <a:lumMod val="95000"/>
                    <a:lumOff val="5000"/>
                  </a:schemeClr>
                </a:solidFill>
                <a:cs typeface="B Nazanin" pitchFamily="2" charset="-78"/>
              </a:rPr>
              <a:t>در معاینه دهان ماکروگلوسی مشهود بوده و فاصله بین دندان ها مشاهده میشود.</a:t>
            </a:r>
          </a:p>
          <a:p>
            <a:r>
              <a:rPr lang="en-US" b="1" dirty="0" smtClean="0">
                <a:solidFill>
                  <a:schemeClr val="bg1">
                    <a:lumMod val="95000"/>
                    <a:lumOff val="5000"/>
                  </a:schemeClr>
                </a:solidFill>
                <a:latin typeface="Utsaah" pitchFamily="34" charset="0"/>
                <a:cs typeface="0 Baran" pitchFamily="2" charset="-78"/>
              </a:rPr>
              <a:t>Jaw </a:t>
            </a:r>
            <a:r>
              <a:rPr lang="en-US" b="1" dirty="0" err="1" smtClean="0">
                <a:solidFill>
                  <a:schemeClr val="bg1">
                    <a:lumMod val="95000"/>
                    <a:lumOff val="5000"/>
                  </a:schemeClr>
                </a:solidFill>
                <a:latin typeface="Utsaah" pitchFamily="34" charset="0"/>
                <a:cs typeface="0 Baran" pitchFamily="2" charset="-78"/>
              </a:rPr>
              <a:t>malocllosion</a:t>
            </a:r>
            <a:r>
              <a:rPr lang="en-US" b="1" dirty="0" smtClean="0">
                <a:solidFill>
                  <a:schemeClr val="bg1">
                    <a:lumMod val="95000"/>
                    <a:lumOff val="5000"/>
                  </a:schemeClr>
                </a:solidFill>
                <a:latin typeface="Utsaah" pitchFamily="34" charset="0"/>
                <a:cs typeface="0 Baran" pitchFamily="2" charset="-78"/>
              </a:rPr>
              <a:t> was seen.</a:t>
            </a:r>
            <a:endParaRPr lang="fa-IR" b="1" dirty="0" smtClean="0">
              <a:solidFill>
                <a:schemeClr val="bg1">
                  <a:lumMod val="95000"/>
                  <a:lumOff val="5000"/>
                </a:schemeClr>
              </a:solidFill>
              <a:latin typeface="Utsaah" pitchFamily="34" charset="0"/>
              <a:cs typeface="0 Baran" pitchFamily="2" charset="-78"/>
            </a:endParaRPr>
          </a:p>
          <a:p>
            <a:pPr algn="r"/>
            <a:r>
              <a:rPr lang="fa-IR" sz="1900" b="1" dirty="0">
                <a:solidFill>
                  <a:schemeClr val="bg1">
                    <a:lumMod val="95000"/>
                    <a:lumOff val="5000"/>
                  </a:schemeClr>
                </a:solidFill>
                <a:cs typeface="B Nazanin" pitchFamily="2" charset="-78"/>
              </a:rPr>
              <a:t>تیروئید با سایز طبیعی بدون ندول و با قوام طبیعی لمس شد.و هیچ غده لنفاوی در ناحیه ی سر و گردن </a:t>
            </a:r>
            <a:r>
              <a:rPr lang="fa-IR" sz="1900" b="1" dirty="0">
                <a:solidFill>
                  <a:schemeClr val="bg1">
                    <a:lumMod val="95000"/>
                    <a:lumOff val="5000"/>
                  </a:schemeClr>
                </a:solidFill>
                <a:cs typeface="B Nazanin" pitchFamily="2" charset="-78"/>
              </a:rPr>
              <a:t>لمس </a:t>
            </a:r>
            <a:r>
              <a:rPr lang="fa-IR" sz="1900" b="1" dirty="0">
                <a:solidFill>
                  <a:schemeClr val="bg1">
                    <a:lumMod val="95000"/>
                    <a:lumOff val="5000"/>
                  </a:schemeClr>
                </a:solidFill>
                <a:cs typeface="B Nazanin" pitchFamily="2" charset="-78"/>
              </a:rPr>
              <a:t>نشد.</a:t>
            </a:r>
          </a:p>
          <a:p>
            <a:pPr algn="r"/>
            <a:r>
              <a:rPr lang="fa-IR" sz="1900" b="1" dirty="0">
                <a:solidFill>
                  <a:schemeClr val="bg1">
                    <a:lumMod val="95000"/>
                    <a:lumOff val="5000"/>
                  </a:schemeClr>
                </a:solidFill>
                <a:cs typeface="B Nazanin" pitchFamily="2" charset="-78"/>
              </a:rPr>
              <a:t>پوست بیمار خشک و یا چرب نیست.رویش موهای شکم و سینه و اگزیلاری طبیعی می باشد.</a:t>
            </a:r>
          </a:p>
          <a:p>
            <a:pPr algn="r"/>
            <a:r>
              <a:rPr lang="fa-IR" sz="1900" b="1" dirty="0">
                <a:solidFill>
                  <a:schemeClr val="bg1">
                    <a:lumMod val="95000"/>
                    <a:lumOff val="5000"/>
                  </a:schemeClr>
                </a:solidFill>
                <a:cs typeface="B Nazanin" pitchFamily="2" charset="-78"/>
              </a:rPr>
              <a:t>ذر معاینه توراکس گالاکتوره نداشت. دو عدد تگ پوستی در حدود خط اگزیلاری قدامی در سمت چپ رویت می شود.سمع ریه ها کلیر و سمع قلب بدون سوفل و کلیک ،صدای 1و2 سمع شد.</a:t>
            </a:r>
          </a:p>
          <a:p>
            <a:pPr algn="r"/>
            <a:r>
              <a:rPr lang="fa-IR" sz="1900" b="1" dirty="0">
                <a:solidFill>
                  <a:schemeClr val="bg1">
                    <a:lumMod val="95000"/>
                    <a:lumOff val="5000"/>
                  </a:schemeClr>
                </a:solidFill>
                <a:cs typeface="B Nazanin" pitchFamily="2" charset="-78"/>
              </a:rPr>
              <a:t>در معاینه شکم ظاهر طبیعی داشته.لمس سطحی توده ای لمس نشد و لمس عمقی نیز نرم بدون تندرنس و </a:t>
            </a:r>
            <a:r>
              <a:rPr lang="fa-IR" sz="1900" b="1" dirty="0">
                <a:solidFill>
                  <a:schemeClr val="bg1">
                    <a:lumMod val="95000"/>
                    <a:lumOff val="5000"/>
                  </a:schemeClr>
                </a:solidFill>
                <a:cs typeface="B Nazanin" pitchFamily="2" charset="-78"/>
              </a:rPr>
              <a:t>کبد و طحال لمس نش</a:t>
            </a:r>
            <a:r>
              <a:rPr lang="fa-IR" sz="1900" b="1" dirty="0">
                <a:solidFill>
                  <a:schemeClr val="bg1">
                    <a:lumMod val="95000"/>
                    <a:lumOff val="5000"/>
                  </a:schemeClr>
                </a:solidFill>
                <a:cs typeface="B Nazanin" pitchFamily="2" charset="-78"/>
              </a:rPr>
              <a:t>د</a:t>
            </a:r>
            <a:r>
              <a:rPr lang="fa-IR" b="1" dirty="0" smtClean="0">
                <a:solidFill>
                  <a:schemeClr val="bg1">
                    <a:lumMod val="95000"/>
                    <a:lumOff val="5000"/>
                  </a:schemeClr>
                </a:solidFill>
                <a:latin typeface="Utsaah" pitchFamily="34" charset="0"/>
                <a:cs typeface="0 Baran" pitchFamily="2" charset="-78"/>
              </a:rPr>
              <a:t>.</a:t>
            </a:r>
          </a:p>
          <a:p>
            <a:pPr marL="342900" indent="-342900">
              <a:buFont typeface="Arial" pitchFamily="34" charset="0"/>
              <a:buChar char="•"/>
            </a:pPr>
            <a:r>
              <a:rPr lang="en-US" b="1" dirty="0" smtClean="0">
                <a:solidFill>
                  <a:schemeClr val="bg1">
                    <a:lumMod val="95000"/>
                    <a:lumOff val="5000"/>
                  </a:schemeClr>
                </a:solidFill>
                <a:latin typeface="Utsaah" pitchFamily="34" charset="0"/>
                <a:cs typeface="0 Baran" pitchFamily="2" charset="-78"/>
              </a:rPr>
              <a:t>liver span at </a:t>
            </a:r>
            <a:r>
              <a:rPr lang="en-US" b="1" dirty="0" err="1" smtClean="0">
                <a:solidFill>
                  <a:schemeClr val="bg1">
                    <a:lumMod val="95000"/>
                    <a:lumOff val="5000"/>
                  </a:schemeClr>
                </a:solidFill>
                <a:latin typeface="Utsaah" pitchFamily="34" charset="0"/>
                <a:cs typeface="0 Baran" pitchFamily="2" charset="-78"/>
              </a:rPr>
              <a:t>midclavicular</a:t>
            </a:r>
            <a:r>
              <a:rPr lang="en-US" b="1" dirty="0" smtClean="0">
                <a:solidFill>
                  <a:schemeClr val="bg1">
                    <a:lumMod val="95000"/>
                    <a:lumOff val="5000"/>
                  </a:schemeClr>
                </a:solidFill>
                <a:latin typeface="Utsaah" pitchFamily="34" charset="0"/>
                <a:cs typeface="0 Baran" pitchFamily="2" charset="-78"/>
              </a:rPr>
              <a:t> line:10cm        </a:t>
            </a:r>
            <a:r>
              <a:rPr lang="en-US" b="1" dirty="0" err="1" smtClean="0">
                <a:solidFill>
                  <a:schemeClr val="bg1">
                    <a:lumMod val="95000"/>
                    <a:lumOff val="5000"/>
                  </a:schemeClr>
                </a:solidFill>
                <a:latin typeface="Utsaah" pitchFamily="34" charset="0"/>
                <a:cs typeface="0 Baran" pitchFamily="2" charset="-78"/>
              </a:rPr>
              <a:t>percution</a:t>
            </a:r>
            <a:r>
              <a:rPr lang="en-US" b="1" dirty="0" smtClean="0">
                <a:solidFill>
                  <a:schemeClr val="bg1">
                    <a:lumMod val="95000"/>
                    <a:lumOff val="5000"/>
                  </a:schemeClr>
                </a:solidFill>
                <a:latin typeface="Utsaah" pitchFamily="34" charset="0"/>
                <a:cs typeface="0 Baran" pitchFamily="2" charset="-78"/>
              </a:rPr>
              <a:t> of </a:t>
            </a:r>
            <a:r>
              <a:rPr lang="en-US" b="1" dirty="0" err="1" smtClean="0">
                <a:solidFill>
                  <a:schemeClr val="bg1">
                    <a:lumMod val="95000"/>
                    <a:lumOff val="5000"/>
                  </a:schemeClr>
                </a:solidFill>
                <a:latin typeface="Utsaah" pitchFamily="34" charset="0"/>
                <a:cs typeface="0 Baran" pitchFamily="2" charset="-78"/>
              </a:rPr>
              <a:t>spleen:tympan</a:t>
            </a:r>
            <a:endParaRPr lang="en-US" b="1" dirty="0" smtClean="0">
              <a:solidFill>
                <a:schemeClr val="bg1">
                  <a:lumMod val="95000"/>
                  <a:lumOff val="5000"/>
                </a:schemeClr>
              </a:solidFill>
              <a:latin typeface="Utsaah" pitchFamily="34" charset="0"/>
              <a:cs typeface="0 Baran" pitchFamily="2" charset="-78"/>
            </a:endParaRPr>
          </a:p>
          <a:p>
            <a:pPr algn="r"/>
            <a:r>
              <a:rPr lang="fa-IR" sz="1900" b="1" dirty="0">
                <a:solidFill>
                  <a:schemeClr val="bg1">
                    <a:lumMod val="95000"/>
                    <a:lumOff val="5000"/>
                  </a:schemeClr>
                </a:solidFill>
                <a:cs typeface="B Nazanin" pitchFamily="2" charset="-78"/>
              </a:rPr>
              <a:t>در معاینه ژنیتالیا:</a:t>
            </a:r>
          </a:p>
          <a:p>
            <a:r>
              <a:rPr lang="en-US" b="1" dirty="0" smtClean="0">
                <a:solidFill>
                  <a:schemeClr val="bg1">
                    <a:lumMod val="95000"/>
                    <a:lumOff val="5000"/>
                  </a:schemeClr>
                </a:solidFill>
                <a:latin typeface="Utsaah" pitchFamily="34" charset="0"/>
                <a:cs typeface="0 Baran" pitchFamily="2" charset="-78"/>
              </a:rPr>
              <a:t>P5G5      penis length:14cm     testis diameter:6cm     inguinal </a:t>
            </a:r>
            <a:r>
              <a:rPr lang="en-US" b="1" dirty="0" err="1" smtClean="0">
                <a:solidFill>
                  <a:schemeClr val="bg1">
                    <a:lumMod val="95000"/>
                    <a:lumOff val="5000"/>
                  </a:schemeClr>
                </a:solidFill>
                <a:latin typeface="Utsaah" pitchFamily="34" charset="0"/>
                <a:cs typeface="0 Baran" pitchFamily="2" charset="-78"/>
              </a:rPr>
              <a:t>adenopathy:negetive</a:t>
            </a:r>
            <a:endParaRPr lang="fa-IR" b="1" dirty="0" smtClean="0">
              <a:solidFill>
                <a:schemeClr val="bg1">
                  <a:lumMod val="95000"/>
                  <a:lumOff val="5000"/>
                </a:schemeClr>
              </a:solidFill>
              <a:latin typeface="Utsaah" pitchFamily="34" charset="0"/>
              <a:cs typeface="0 Baran" pitchFamily="2" charset="-78"/>
            </a:endParaRPr>
          </a:p>
          <a:p>
            <a:pPr algn="r"/>
            <a:endParaRPr lang="en-US" dirty="0" smtClean="0">
              <a:latin typeface="Utsaah" pitchFamily="34" charset="0"/>
              <a:cs typeface="0 Baran" pitchFamily="2" charset="-78"/>
            </a:endParaRPr>
          </a:p>
          <a:p>
            <a:endParaRPr lang="en-US" dirty="0">
              <a:latin typeface="Utsaah" pitchFamily="34" charset="0"/>
              <a:cs typeface="Utsaah" pitchFamily="34" charset="0"/>
            </a:endParaRPr>
          </a:p>
        </p:txBody>
      </p:sp>
    </p:spTree>
    <p:extLst>
      <p:ext uri="{BB962C8B-B14F-4D97-AF65-F5344CB8AC3E}">
        <p14:creationId xmlns:p14="http://schemas.microsoft.com/office/powerpoint/2010/main" val="1884534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9600"/>
            <a:ext cx="6400800" cy="5718132"/>
          </a:xfrm>
        </p:spPr>
        <p:txBody>
          <a:bodyPr>
            <a:normAutofit/>
          </a:bodyPr>
          <a:lstStyle/>
          <a:p>
            <a:pPr algn="r"/>
            <a:r>
              <a:rPr lang="fa-IR" sz="1800" b="1" dirty="0" smtClean="0">
                <a:solidFill>
                  <a:schemeClr val="bg1">
                    <a:lumMod val="95000"/>
                    <a:lumOff val="5000"/>
                  </a:schemeClr>
                </a:solidFill>
                <a:cs typeface="B Nazanin" pitchFamily="2" charset="-78"/>
              </a:rPr>
              <a:t>در معاینه اندام ها بدون ادم و سیانوز دارای نبض های 2+ و قرینه بوده .تست فالن و تینل در اندام فوقانی منفی.ضخامت بافت نرم پاشنه در دو طرف حدود 3 سانتیمترمی باشد.و غدد لنفاوی اپی تروکلئار لمس نشد.در معاینه زانو ها در دو سمت حین فلکشن اندکی کریپتاسیون داشت.ولی سایر معاینات تاندون ها و تست مک موری طبیعی بود.ژنو واروس 2.5 سانتی متر موجود بود.</a:t>
            </a:r>
          </a:p>
          <a:p>
            <a:pPr algn="r"/>
            <a:r>
              <a:rPr lang="fa-IR" sz="1800" b="1" dirty="0" smtClean="0">
                <a:solidFill>
                  <a:schemeClr val="bg1">
                    <a:lumMod val="95000"/>
                    <a:lumOff val="5000"/>
                  </a:schemeClr>
                </a:solidFill>
                <a:cs typeface="B Nazanin" pitchFamily="2" charset="-78"/>
              </a:rPr>
              <a:t>معاینات اعصاب 12 گانه مغزی و اعصاب حسی و حرکتی محیطی طبیعی بود.رفلکس های عمقی اندام فوقانی و تحتانی طبیعی.و فورس هر 4 اندام 5/5 و قرینه بود.</a:t>
            </a:r>
          </a:p>
          <a:p>
            <a:pPr algn="r"/>
            <a:r>
              <a:rPr lang="fa-IR" sz="1800" b="1" dirty="0" smtClean="0">
                <a:solidFill>
                  <a:schemeClr val="bg1">
                    <a:lumMod val="95000"/>
                    <a:lumOff val="5000"/>
                  </a:schemeClr>
                </a:solidFill>
                <a:cs typeface="B Nazanin" pitchFamily="2" charset="-78"/>
              </a:rPr>
              <a:t>و از نظر روان پزشکی بیماردارای اضطراب ،دوری گزینی اجتماعی و شخصیت پارانوئید هستند.</a:t>
            </a:r>
          </a:p>
        </p:txBody>
      </p:sp>
    </p:spTree>
    <p:extLst>
      <p:ext uri="{BB962C8B-B14F-4D97-AF65-F5344CB8AC3E}">
        <p14:creationId xmlns:p14="http://schemas.microsoft.com/office/powerpoint/2010/main" val="285718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76200"/>
            <a:ext cx="7696200" cy="6705600"/>
          </a:xfrm>
        </p:spPr>
        <p:txBody>
          <a:bodyPr numCol="4" spcCol="457200">
            <a:normAutofit fontScale="47500" lnSpcReduction="20000"/>
          </a:bodyPr>
          <a:lstStyle/>
          <a:p>
            <a:r>
              <a:rPr lang="en-US" sz="3800" b="1" dirty="0" smtClean="0">
                <a:solidFill>
                  <a:srgbClr val="FFFF00"/>
                </a:solidFill>
                <a:latin typeface="Utsaah" pitchFamily="34" charset="0"/>
                <a:cs typeface="Utsaah" pitchFamily="34" charset="0"/>
              </a:rPr>
              <a:t>Problem list:</a:t>
            </a:r>
          </a:p>
          <a:p>
            <a:r>
              <a:rPr lang="en-US" sz="3800" b="1" dirty="0" smtClean="0">
                <a:solidFill>
                  <a:srgbClr val="FFFF00"/>
                </a:solidFill>
                <a:latin typeface="Utsaah" pitchFamily="34" charset="0"/>
                <a:cs typeface="Utsaah" pitchFamily="34" charset="0"/>
              </a:rPr>
              <a:t>Symptoms:</a:t>
            </a:r>
          </a:p>
          <a:p>
            <a:pPr algn="r"/>
            <a:r>
              <a:rPr lang="fa-IR" sz="3800" b="1" dirty="0" smtClean="0">
                <a:solidFill>
                  <a:schemeClr val="bg1">
                    <a:lumMod val="95000"/>
                    <a:lumOff val="5000"/>
                  </a:schemeClr>
                </a:solidFill>
                <a:latin typeface="Utsaah" pitchFamily="34" charset="0"/>
                <a:cs typeface="0 Baran" pitchFamily="2" charset="-78"/>
              </a:rPr>
              <a:t>فرونتال باسینگ</a:t>
            </a:r>
          </a:p>
          <a:p>
            <a:pPr algn="r"/>
            <a:r>
              <a:rPr lang="fa-IR" sz="3800" b="1" dirty="0" smtClean="0">
                <a:solidFill>
                  <a:schemeClr val="bg1">
                    <a:lumMod val="95000"/>
                    <a:lumOff val="5000"/>
                  </a:schemeClr>
                </a:solidFill>
                <a:latin typeface="Utsaah" pitchFamily="34" charset="0"/>
                <a:cs typeface="0 Baran" pitchFamily="2" charset="-78"/>
              </a:rPr>
              <a:t>بزرگی بینی</a:t>
            </a:r>
          </a:p>
          <a:p>
            <a:pPr algn="r"/>
            <a:r>
              <a:rPr lang="fa-IR" sz="3800" b="1" dirty="0" smtClean="0">
                <a:solidFill>
                  <a:schemeClr val="bg1">
                    <a:lumMod val="95000"/>
                    <a:lumOff val="5000"/>
                  </a:schemeClr>
                </a:solidFill>
                <a:latin typeface="Utsaah" pitchFamily="34" charset="0"/>
                <a:cs typeface="0 Baran" pitchFamily="2" charset="-78"/>
              </a:rPr>
              <a:t>ماکروگناتی </a:t>
            </a:r>
          </a:p>
          <a:p>
            <a:pPr algn="r"/>
            <a:r>
              <a:rPr lang="fa-IR" sz="3800" b="1" dirty="0" smtClean="0">
                <a:solidFill>
                  <a:schemeClr val="bg1">
                    <a:lumMod val="95000"/>
                    <a:lumOff val="5000"/>
                  </a:schemeClr>
                </a:solidFill>
                <a:latin typeface="Utsaah" pitchFamily="34" charset="0"/>
                <a:cs typeface="0 Baran" pitchFamily="2" charset="-78"/>
              </a:rPr>
              <a:t>پروگناتیسم</a:t>
            </a:r>
          </a:p>
          <a:p>
            <a:pPr algn="r"/>
            <a:r>
              <a:rPr lang="fa-IR" sz="3800" b="1" dirty="0" smtClean="0">
                <a:solidFill>
                  <a:schemeClr val="bg1">
                    <a:lumMod val="95000"/>
                    <a:lumOff val="5000"/>
                  </a:schemeClr>
                </a:solidFill>
                <a:latin typeface="Utsaah" pitchFamily="34" charset="0"/>
                <a:cs typeface="0 Baran" pitchFamily="2" charset="-78"/>
              </a:rPr>
              <a:t>ماکروگلوسی</a:t>
            </a:r>
          </a:p>
          <a:p>
            <a:pPr algn="r"/>
            <a:r>
              <a:rPr lang="fa-IR" sz="3800" b="1" dirty="0" smtClean="0">
                <a:solidFill>
                  <a:schemeClr val="bg1">
                    <a:lumMod val="95000"/>
                    <a:lumOff val="5000"/>
                  </a:schemeClr>
                </a:solidFill>
                <a:latin typeface="Utsaah" pitchFamily="34" charset="0"/>
                <a:cs typeface="0 Baran" pitchFamily="2" charset="-78"/>
              </a:rPr>
              <a:t>برجسته بودن لب ها</a:t>
            </a:r>
          </a:p>
          <a:p>
            <a:pPr algn="r"/>
            <a:r>
              <a:rPr lang="fa-IR" sz="3800" b="1" dirty="0" smtClean="0">
                <a:solidFill>
                  <a:schemeClr val="bg1">
                    <a:lumMod val="95000"/>
                    <a:lumOff val="5000"/>
                  </a:schemeClr>
                </a:solidFill>
                <a:latin typeface="Utsaah" pitchFamily="34" charset="0"/>
                <a:cs typeface="0 Baran" pitchFamily="2" charset="-78"/>
              </a:rPr>
              <a:t>آکرومگالی</a:t>
            </a:r>
          </a:p>
          <a:p>
            <a:pPr algn="r"/>
            <a:r>
              <a:rPr lang="fa-IR" sz="3800" b="1" dirty="0" smtClean="0">
                <a:solidFill>
                  <a:schemeClr val="bg1">
                    <a:lumMod val="95000"/>
                    <a:lumOff val="5000"/>
                  </a:schemeClr>
                </a:solidFill>
                <a:latin typeface="Utsaah" pitchFamily="34" charset="0"/>
                <a:cs typeface="0 Baran" pitchFamily="2" charset="-78"/>
              </a:rPr>
              <a:t>تگ پوستی</a:t>
            </a:r>
          </a:p>
          <a:p>
            <a:pPr algn="r"/>
            <a:r>
              <a:rPr lang="fa-IR" sz="3800" b="1" dirty="0" smtClean="0">
                <a:solidFill>
                  <a:schemeClr val="bg1">
                    <a:lumMod val="95000"/>
                    <a:lumOff val="5000"/>
                  </a:schemeClr>
                </a:solidFill>
                <a:latin typeface="Utsaah" pitchFamily="34" charset="0"/>
                <a:cs typeface="0 Baran" pitchFamily="2" charset="-78"/>
              </a:rPr>
              <a:t>فاصله بین دندان ها</a:t>
            </a:r>
          </a:p>
          <a:p>
            <a:pPr algn="r"/>
            <a:r>
              <a:rPr lang="fa-IR" sz="3800" b="1" dirty="0" smtClean="0">
                <a:solidFill>
                  <a:schemeClr val="bg1">
                    <a:lumMod val="95000"/>
                    <a:lumOff val="5000"/>
                  </a:schemeClr>
                </a:solidFill>
                <a:latin typeface="Utsaah" pitchFamily="34" charset="0"/>
                <a:cs typeface="0 Baran" pitchFamily="2" charset="-78"/>
              </a:rPr>
              <a:t>درد زانو ها پس از فلکشن کامل و 2 ساعته</a:t>
            </a:r>
          </a:p>
          <a:p>
            <a:pPr algn="r"/>
            <a:r>
              <a:rPr lang="fa-IR" sz="3800" b="1" dirty="0" smtClean="0">
                <a:solidFill>
                  <a:schemeClr val="bg1">
                    <a:lumMod val="95000"/>
                    <a:lumOff val="5000"/>
                  </a:schemeClr>
                </a:solidFill>
                <a:latin typeface="Utsaah" pitchFamily="34" charset="0"/>
                <a:cs typeface="0 Baran" pitchFamily="2" charset="-78"/>
              </a:rPr>
              <a:t>ضعف ،بی حالی  و کاهش انرژی از 3 ماه قبل</a:t>
            </a:r>
          </a:p>
          <a:p>
            <a:pPr algn="r"/>
            <a:r>
              <a:rPr lang="fa-IR" sz="3800" b="1" dirty="0" smtClean="0">
                <a:solidFill>
                  <a:schemeClr val="bg1">
                    <a:lumMod val="95000"/>
                    <a:lumOff val="5000"/>
                  </a:schemeClr>
                </a:solidFill>
                <a:latin typeface="Utsaah" pitchFamily="34" charset="0"/>
                <a:cs typeface="0 Baran" pitchFamily="2" charset="-78"/>
              </a:rPr>
              <a:t>ارکتال دیس فانکشن از 6 ماه قبل</a:t>
            </a:r>
          </a:p>
          <a:p>
            <a:pPr algn="r"/>
            <a:r>
              <a:rPr lang="fa-IR" sz="3800" b="1" dirty="0" smtClean="0">
                <a:solidFill>
                  <a:schemeClr val="bg1">
                    <a:lumMod val="95000"/>
                    <a:lumOff val="5000"/>
                  </a:schemeClr>
                </a:solidFill>
                <a:latin typeface="Utsaah" pitchFamily="34" charset="0"/>
                <a:cs typeface="0 Baran" pitchFamily="2" charset="-78"/>
              </a:rPr>
              <a:t>اضطراب</a:t>
            </a:r>
            <a:endParaRPr lang="en-US" sz="3800" b="1" dirty="0" smtClean="0">
              <a:solidFill>
                <a:schemeClr val="bg1">
                  <a:lumMod val="95000"/>
                  <a:lumOff val="5000"/>
                </a:schemeClr>
              </a:solidFill>
              <a:latin typeface="Utsaah" pitchFamily="34" charset="0"/>
              <a:cs typeface="0 Baran" pitchFamily="2" charset="-78"/>
            </a:endParaRPr>
          </a:p>
          <a:p>
            <a:endParaRPr lang="fa-IR" sz="3800" b="1" dirty="0">
              <a:solidFill>
                <a:srgbClr val="FFFF00"/>
              </a:solidFill>
              <a:latin typeface="Utsaah" pitchFamily="34" charset="0"/>
              <a:cs typeface="Utsaah" pitchFamily="34" charset="0"/>
            </a:endParaRPr>
          </a:p>
          <a:p>
            <a:endParaRPr lang="en-US" sz="3800" b="1" dirty="0" smtClean="0">
              <a:solidFill>
                <a:srgbClr val="FFFF00"/>
              </a:solidFill>
              <a:latin typeface="Utsaah" pitchFamily="34" charset="0"/>
              <a:cs typeface="Utsaah" pitchFamily="34" charset="0"/>
            </a:endParaRPr>
          </a:p>
          <a:p>
            <a:r>
              <a:rPr lang="en-US" sz="3800" b="1" dirty="0" smtClean="0">
                <a:solidFill>
                  <a:srgbClr val="FFFF00"/>
                </a:solidFill>
                <a:latin typeface="Utsaah" pitchFamily="34" charset="0"/>
                <a:cs typeface="Utsaah" pitchFamily="34" charset="0"/>
              </a:rPr>
              <a:t>Signs:</a:t>
            </a:r>
          </a:p>
          <a:p>
            <a:pPr algn="r"/>
            <a:r>
              <a:rPr lang="fa-IR" sz="3800" b="1" dirty="0">
                <a:solidFill>
                  <a:schemeClr val="bg1">
                    <a:lumMod val="95000"/>
                    <a:lumOff val="5000"/>
                  </a:schemeClr>
                </a:solidFill>
                <a:latin typeface="Utsaah" pitchFamily="34" charset="0"/>
                <a:cs typeface="0 Baran" pitchFamily="2" charset="-78"/>
              </a:rPr>
              <a:t>فرونتال باسینگ</a:t>
            </a:r>
          </a:p>
          <a:p>
            <a:pPr algn="r"/>
            <a:r>
              <a:rPr lang="fa-IR" sz="3800" b="1" dirty="0">
                <a:solidFill>
                  <a:schemeClr val="bg1">
                    <a:lumMod val="95000"/>
                    <a:lumOff val="5000"/>
                  </a:schemeClr>
                </a:solidFill>
                <a:latin typeface="Utsaah" pitchFamily="34" charset="0"/>
                <a:cs typeface="0 Baran" pitchFamily="2" charset="-78"/>
              </a:rPr>
              <a:t>بزرگی بینی</a:t>
            </a:r>
          </a:p>
          <a:p>
            <a:pPr algn="r"/>
            <a:r>
              <a:rPr lang="fa-IR" sz="3800" b="1" dirty="0">
                <a:solidFill>
                  <a:schemeClr val="bg1">
                    <a:lumMod val="95000"/>
                    <a:lumOff val="5000"/>
                  </a:schemeClr>
                </a:solidFill>
                <a:latin typeface="Utsaah" pitchFamily="34" charset="0"/>
                <a:cs typeface="0 Baran" pitchFamily="2" charset="-78"/>
              </a:rPr>
              <a:t>ماکروگناتی </a:t>
            </a:r>
          </a:p>
          <a:p>
            <a:pPr algn="r"/>
            <a:r>
              <a:rPr lang="fa-IR" sz="3800" b="1" dirty="0">
                <a:solidFill>
                  <a:schemeClr val="bg1">
                    <a:lumMod val="95000"/>
                    <a:lumOff val="5000"/>
                  </a:schemeClr>
                </a:solidFill>
                <a:latin typeface="Utsaah" pitchFamily="34" charset="0"/>
                <a:cs typeface="0 Baran" pitchFamily="2" charset="-78"/>
              </a:rPr>
              <a:t>پروگناتیسم</a:t>
            </a:r>
          </a:p>
          <a:p>
            <a:pPr algn="r"/>
            <a:r>
              <a:rPr lang="fa-IR" sz="3800" b="1" dirty="0">
                <a:solidFill>
                  <a:schemeClr val="bg1">
                    <a:lumMod val="95000"/>
                    <a:lumOff val="5000"/>
                  </a:schemeClr>
                </a:solidFill>
                <a:latin typeface="Utsaah" pitchFamily="34" charset="0"/>
                <a:cs typeface="0 Baran" pitchFamily="2" charset="-78"/>
              </a:rPr>
              <a:t>ماکروگلوسی</a:t>
            </a:r>
          </a:p>
          <a:p>
            <a:pPr algn="r"/>
            <a:r>
              <a:rPr lang="fa-IR" sz="3800" b="1" dirty="0">
                <a:solidFill>
                  <a:schemeClr val="bg1">
                    <a:lumMod val="95000"/>
                    <a:lumOff val="5000"/>
                  </a:schemeClr>
                </a:solidFill>
                <a:latin typeface="Utsaah" pitchFamily="34" charset="0"/>
                <a:cs typeface="0 Baran" pitchFamily="2" charset="-78"/>
              </a:rPr>
              <a:t>برجسته بودن لب ها</a:t>
            </a:r>
          </a:p>
          <a:p>
            <a:pPr algn="r"/>
            <a:r>
              <a:rPr lang="fa-IR" sz="3800" b="1" dirty="0">
                <a:solidFill>
                  <a:schemeClr val="bg1">
                    <a:lumMod val="95000"/>
                    <a:lumOff val="5000"/>
                  </a:schemeClr>
                </a:solidFill>
                <a:latin typeface="Utsaah" pitchFamily="34" charset="0"/>
                <a:cs typeface="0 Baran" pitchFamily="2" charset="-78"/>
              </a:rPr>
              <a:t>آکرومگالی</a:t>
            </a:r>
          </a:p>
          <a:p>
            <a:pPr algn="r"/>
            <a:r>
              <a:rPr lang="fa-IR" sz="3800" b="1" dirty="0">
                <a:solidFill>
                  <a:schemeClr val="bg1">
                    <a:lumMod val="95000"/>
                    <a:lumOff val="5000"/>
                  </a:schemeClr>
                </a:solidFill>
                <a:latin typeface="Utsaah" pitchFamily="34" charset="0"/>
                <a:cs typeface="0 Baran" pitchFamily="2" charset="-78"/>
              </a:rPr>
              <a:t>تگ پوستی</a:t>
            </a:r>
          </a:p>
          <a:p>
            <a:pPr algn="r"/>
            <a:r>
              <a:rPr lang="fa-IR" sz="3800" b="1" dirty="0" smtClean="0">
                <a:solidFill>
                  <a:schemeClr val="bg1">
                    <a:lumMod val="95000"/>
                    <a:lumOff val="5000"/>
                  </a:schemeClr>
                </a:solidFill>
                <a:latin typeface="Utsaah" pitchFamily="34" charset="0"/>
                <a:cs typeface="0 Baran" pitchFamily="2" charset="-78"/>
              </a:rPr>
              <a:t>فاصله </a:t>
            </a:r>
            <a:r>
              <a:rPr lang="fa-IR" sz="3800" b="1" dirty="0">
                <a:solidFill>
                  <a:schemeClr val="bg1">
                    <a:lumMod val="95000"/>
                    <a:lumOff val="5000"/>
                  </a:schemeClr>
                </a:solidFill>
                <a:latin typeface="Utsaah" pitchFamily="34" charset="0"/>
                <a:cs typeface="0 Baran" pitchFamily="2" charset="-78"/>
              </a:rPr>
              <a:t>بین دندان </a:t>
            </a:r>
            <a:r>
              <a:rPr lang="fa-IR" sz="3800" b="1" dirty="0" smtClean="0">
                <a:solidFill>
                  <a:schemeClr val="bg1">
                    <a:lumMod val="95000"/>
                    <a:lumOff val="5000"/>
                  </a:schemeClr>
                </a:solidFill>
                <a:latin typeface="Utsaah" pitchFamily="34" charset="0"/>
                <a:cs typeface="0 Baran" pitchFamily="2" charset="-78"/>
              </a:rPr>
              <a:t>ها</a:t>
            </a:r>
          </a:p>
          <a:p>
            <a:pPr algn="r"/>
            <a:r>
              <a:rPr lang="fa-IR" sz="3800" b="1" dirty="0" smtClean="0">
                <a:solidFill>
                  <a:schemeClr val="bg1">
                    <a:lumMod val="95000"/>
                    <a:lumOff val="5000"/>
                  </a:schemeClr>
                </a:solidFill>
                <a:latin typeface="Utsaah" pitchFamily="34" charset="0"/>
                <a:cs typeface="0 Baran" pitchFamily="2" charset="-78"/>
              </a:rPr>
              <a:t>کریپتاسیون در لمس زانوها</a:t>
            </a:r>
          </a:p>
          <a:p>
            <a:pPr algn="r"/>
            <a:r>
              <a:rPr lang="fa-IR" sz="3800" b="1" dirty="0" smtClean="0">
                <a:solidFill>
                  <a:schemeClr val="bg1">
                    <a:lumMod val="95000"/>
                    <a:lumOff val="5000"/>
                  </a:schemeClr>
                </a:solidFill>
                <a:latin typeface="Utsaah" pitchFamily="34" charset="0"/>
                <a:cs typeface="0 Baran" pitchFamily="2" charset="-78"/>
              </a:rPr>
              <a:t>ژنو واروس 2.5 سانتی متر</a:t>
            </a:r>
          </a:p>
          <a:p>
            <a:pPr algn="r"/>
            <a:r>
              <a:rPr lang="fa-IR" sz="3800" b="1" dirty="0" smtClean="0">
                <a:solidFill>
                  <a:schemeClr val="bg1">
                    <a:lumMod val="95000"/>
                    <a:lumOff val="5000"/>
                  </a:schemeClr>
                </a:solidFill>
                <a:latin typeface="Utsaah" pitchFamily="34" charset="0"/>
                <a:cs typeface="0 Baran" pitchFamily="2" charset="-78"/>
              </a:rPr>
              <a:t>ضخامت بافت نرم پاشنه 3 سانتی متر</a:t>
            </a:r>
            <a:endParaRPr lang="fa-IR" sz="3800" b="1" dirty="0">
              <a:solidFill>
                <a:schemeClr val="bg1">
                  <a:lumMod val="95000"/>
                  <a:lumOff val="5000"/>
                </a:schemeClr>
              </a:solidFill>
              <a:latin typeface="Utsaah" pitchFamily="34" charset="0"/>
              <a:cs typeface="0 Baran" pitchFamily="2" charset="-78"/>
            </a:endParaRPr>
          </a:p>
          <a:p>
            <a:pPr algn="r"/>
            <a:endParaRPr lang="en-US" sz="2900" b="1" dirty="0" smtClean="0">
              <a:solidFill>
                <a:srgbClr val="FFFF00"/>
              </a:solidFill>
              <a:latin typeface="Utsaah" pitchFamily="34" charset="0"/>
              <a:cs typeface="0 Baran" pitchFamily="2" charset="-78"/>
            </a:endParaRPr>
          </a:p>
          <a:p>
            <a:endParaRPr lang="en-US" sz="2900" b="1" dirty="0" smtClean="0">
              <a:solidFill>
                <a:srgbClr val="FFFF00"/>
              </a:solidFill>
              <a:latin typeface="Utsaah" pitchFamily="34" charset="0"/>
              <a:cs typeface="Utsaah" pitchFamily="34" charset="0"/>
            </a:endParaRPr>
          </a:p>
          <a:p>
            <a:endParaRPr lang="en-US" sz="2900" b="1" dirty="0" smtClean="0">
              <a:solidFill>
                <a:srgbClr val="FFFF00"/>
              </a:solidFill>
              <a:latin typeface="Utsaah" pitchFamily="34" charset="0"/>
              <a:cs typeface="Utsaah" pitchFamily="34" charset="0"/>
            </a:endParaRPr>
          </a:p>
          <a:p>
            <a:endParaRPr lang="en-US" sz="2900" b="1" dirty="0" smtClean="0">
              <a:solidFill>
                <a:srgbClr val="FFFF00"/>
              </a:solidFill>
              <a:latin typeface="Utsaah" pitchFamily="34" charset="0"/>
              <a:cs typeface="Utsaah" pitchFamily="34" charset="0"/>
            </a:endParaRPr>
          </a:p>
          <a:p>
            <a:endParaRPr lang="en-US" sz="2900" b="1" dirty="0" smtClean="0">
              <a:solidFill>
                <a:srgbClr val="FFFF00"/>
              </a:solidFill>
              <a:latin typeface="Utsaah" pitchFamily="34" charset="0"/>
              <a:cs typeface="Utsaah" pitchFamily="34" charset="0"/>
            </a:endParaRPr>
          </a:p>
          <a:p>
            <a:r>
              <a:rPr lang="en-US" sz="3800" b="1" dirty="0" smtClean="0">
                <a:solidFill>
                  <a:srgbClr val="FFFF00"/>
                </a:solidFill>
                <a:latin typeface="Utsaah" pitchFamily="34" charset="0"/>
                <a:cs typeface="Utsaah" pitchFamily="34" charset="0"/>
              </a:rPr>
              <a:t>Lab data:</a:t>
            </a:r>
          </a:p>
          <a:p>
            <a:pPr algn="r"/>
            <a:r>
              <a:rPr lang="fa-IR" sz="3800" b="1" dirty="0" smtClean="0">
                <a:solidFill>
                  <a:schemeClr val="bg1">
                    <a:lumMod val="95000"/>
                    <a:lumOff val="5000"/>
                  </a:schemeClr>
                </a:solidFill>
                <a:latin typeface="Utsaah" pitchFamily="34" charset="0"/>
                <a:cs typeface="0 Baran" pitchFamily="2" charset="-78"/>
              </a:rPr>
              <a:t>افزایش فعالیت سنترال در محور هورمون رشد وتایید آن با تست تحمل 100 گرم گلوکز و کاهش فعالیت سنترال در محورهای جنسی ،تیروئید و آدرنال</a:t>
            </a:r>
            <a:endParaRPr lang="en-US" sz="3800" b="1" dirty="0" smtClean="0">
              <a:solidFill>
                <a:schemeClr val="bg1">
                  <a:lumMod val="95000"/>
                  <a:lumOff val="5000"/>
                </a:schemeClr>
              </a:solidFill>
              <a:latin typeface="Utsaah" pitchFamily="34" charset="0"/>
              <a:cs typeface="0 Baran" pitchFamily="2" charset="-78"/>
            </a:endParaRPr>
          </a:p>
          <a:p>
            <a:endParaRPr lang="en-US" b="1" dirty="0" smtClean="0">
              <a:solidFill>
                <a:srgbClr val="FFFF00"/>
              </a:solidFill>
              <a:latin typeface="Utsaah" pitchFamily="34" charset="0"/>
              <a:cs typeface="Utsaah" pitchFamily="34" charset="0"/>
            </a:endParaRPr>
          </a:p>
          <a:p>
            <a:endParaRPr lang="en-US" b="1" dirty="0" smtClean="0">
              <a:solidFill>
                <a:srgbClr val="FFFF00"/>
              </a:solidFill>
              <a:latin typeface="Utsaah" pitchFamily="34" charset="0"/>
              <a:cs typeface="Utsaah" pitchFamily="34" charset="0"/>
            </a:endParaRPr>
          </a:p>
          <a:p>
            <a:endParaRPr lang="en-US" b="1" dirty="0" smtClean="0">
              <a:solidFill>
                <a:srgbClr val="FFFF00"/>
              </a:solidFill>
              <a:latin typeface="Utsaah" pitchFamily="34" charset="0"/>
              <a:cs typeface="Utsaah" pitchFamily="34" charset="0"/>
            </a:endParaRPr>
          </a:p>
          <a:p>
            <a:endParaRPr lang="en-US" b="1" dirty="0" smtClean="0">
              <a:solidFill>
                <a:srgbClr val="FFFF00"/>
              </a:solidFill>
              <a:latin typeface="Utsaah" pitchFamily="34" charset="0"/>
              <a:cs typeface="Utsaah" pitchFamily="34" charset="0"/>
            </a:endParaRPr>
          </a:p>
          <a:p>
            <a:endParaRPr lang="en-US" b="1" dirty="0" smtClean="0">
              <a:solidFill>
                <a:srgbClr val="FFFF00"/>
              </a:solidFill>
              <a:latin typeface="Utsaah" pitchFamily="34" charset="0"/>
              <a:cs typeface="Utsaah" pitchFamily="34" charset="0"/>
            </a:endParaRPr>
          </a:p>
          <a:p>
            <a:endParaRPr lang="en-US" b="1" dirty="0">
              <a:solidFill>
                <a:srgbClr val="FFFF00"/>
              </a:solidFill>
              <a:latin typeface="Utsaah" pitchFamily="34" charset="0"/>
              <a:cs typeface="Utsaah" pitchFamily="34" charset="0"/>
            </a:endParaRPr>
          </a:p>
          <a:p>
            <a:endParaRPr lang="en-US" b="1" dirty="0" smtClean="0">
              <a:solidFill>
                <a:srgbClr val="FFFF00"/>
              </a:solidFill>
              <a:latin typeface="Utsaah" pitchFamily="34" charset="0"/>
              <a:cs typeface="Utsaah" pitchFamily="34" charset="0"/>
            </a:endParaRPr>
          </a:p>
          <a:p>
            <a:endParaRPr lang="en-US" b="1" dirty="0" smtClean="0">
              <a:solidFill>
                <a:srgbClr val="FFFF00"/>
              </a:solidFill>
              <a:latin typeface="Utsaah" pitchFamily="34" charset="0"/>
              <a:cs typeface="Utsaah" pitchFamily="34" charset="0"/>
            </a:endParaRPr>
          </a:p>
          <a:p>
            <a:endParaRPr lang="en-US" b="1" dirty="0" smtClean="0">
              <a:solidFill>
                <a:srgbClr val="FFFF00"/>
              </a:solidFill>
              <a:latin typeface="Utsaah" pitchFamily="34" charset="0"/>
              <a:cs typeface="Utsaah" pitchFamily="34" charset="0"/>
            </a:endParaRPr>
          </a:p>
          <a:p>
            <a:endParaRPr lang="en-US" b="1" dirty="0" smtClean="0">
              <a:solidFill>
                <a:srgbClr val="FFFF00"/>
              </a:solidFill>
              <a:latin typeface="Utsaah" pitchFamily="34" charset="0"/>
              <a:cs typeface="Utsaah" pitchFamily="34" charset="0"/>
            </a:endParaRPr>
          </a:p>
          <a:p>
            <a:endParaRPr lang="fa-IR" b="1" dirty="0" smtClean="0">
              <a:solidFill>
                <a:srgbClr val="FFFF00"/>
              </a:solidFill>
              <a:latin typeface="Utsaah" pitchFamily="34" charset="0"/>
              <a:cs typeface="Utsaah" pitchFamily="34" charset="0"/>
            </a:endParaRPr>
          </a:p>
          <a:p>
            <a:endParaRPr lang="en-US" b="1" dirty="0" smtClean="0">
              <a:solidFill>
                <a:srgbClr val="FFFF00"/>
              </a:solidFill>
              <a:latin typeface="Utsaah" pitchFamily="34" charset="0"/>
              <a:cs typeface="Utsaah" pitchFamily="34" charset="0"/>
            </a:endParaRPr>
          </a:p>
          <a:p>
            <a:endParaRPr lang="en-US" b="1" dirty="0">
              <a:solidFill>
                <a:srgbClr val="FFFF00"/>
              </a:solidFill>
              <a:latin typeface="Utsaah" pitchFamily="34" charset="0"/>
              <a:cs typeface="Utsaah" pitchFamily="34" charset="0"/>
            </a:endParaRPr>
          </a:p>
          <a:p>
            <a:endParaRPr lang="en-US" b="1" dirty="0" smtClean="0">
              <a:solidFill>
                <a:srgbClr val="FFFF00"/>
              </a:solidFill>
              <a:latin typeface="Utsaah" pitchFamily="34" charset="0"/>
              <a:cs typeface="Utsaah" pitchFamily="34" charset="0"/>
            </a:endParaRPr>
          </a:p>
          <a:p>
            <a:endParaRPr lang="en-US" b="1" dirty="0">
              <a:solidFill>
                <a:srgbClr val="FFFF00"/>
              </a:solidFill>
              <a:latin typeface="Utsaah" pitchFamily="34" charset="0"/>
              <a:cs typeface="Utsaah" pitchFamily="34" charset="0"/>
            </a:endParaRPr>
          </a:p>
          <a:p>
            <a:endParaRPr lang="en-US" b="1" dirty="0" smtClean="0">
              <a:solidFill>
                <a:srgbClr val="FFFF00"/>
              </a:solidFill>
              <a:latin typeface="Utsaah" pitchFamily="34" charset="0"/>
              <a:cs typeface="Utsaah" pitchFamily="34" charset="0"/>
            </a:endParaRPr>
          </a:p>
          <a:p>
            <a:endParaRPr lang="en-US" b="1" dirty="0">
              <a:solidFill>
                <a:srgbClr val="FFFF00"/>
              </a:solidFill>
              <a:latin typeface="Utsaah" pitchFamily="34" charset="0"/>
              <a:cs typeface="Utsaah" pitchFamily="34" charset="0"/>
            </a:endParaRPr>
          </a:p>
          <a:p>
            <a:endParaRPr lang="en-US" b="1" dirty="0" smtClean="0">
              <a:solidFill>
                <a:srgbClr val="FFFF00"/>
              </a:solidFill>
              <a:latin typeface="Utsaah" pitchFamily="34" charset="0"/>
              <a:cs typeface="Utsaah" pitchFamily="34" charset="0"/>
            </a:endParaRPr>
          </a:p>
          <a:p>
            <a:endParaRPr lang="en-US" b="1" dirty="0">
              <a:solidFill>
                <a:srgbClr val="FFFF00"/>
              </a:solidFill>
              <a:latin typeface="Utsaah" pitchFamily="34" charset="0"/>
              <a:cs typeface="Utsaah" pitchFamily="34" charset="0"/>
            </a:endParaRPr>
          </a:p>
          <a:p>
            <a:endParaRPr lang="en-US" b="1" dirty="0" smtClean="0">
              <a:solidFill>
                <a:srgbClr val="FFFF00"/>
              </a:solidFill>
              <a:latin typeface="Utsaah" pitchFamily="34" charset="0"/>
              <a:cs typeface="Utsaah" pitchFamily="34" charset="0"/>
            </a:endParaRPr>
          </a:p>
          <a:p>
            <a:r>
              <a:rPr lang="en-US" sz="3800" b="1" dirty="0" err="1" smtClean="0">
                <a:solidFill>
                  <a:srgbClr val="FFFF00"/>
                </a:solidFill>
                <a:latin typeface="Utsaah" pitchFamily="34" charset="0"/>
                <a:cs typeface="Utsaah" pitchFamily="34" charset="0"/>
              </a:rPr>
              <a:t>Imagings</a:t>
            </a:r>
            <a:r>
              <a:rPr lang="en-US" sz="3800" b="1" dirty="0" smtClean="0">
                <a:solidFill>
                  <a:srgbClr val="FFFF00"/>
                </a:solidFill>
                <a:latin typeface="Utsaah" pitchFamily="34" charset="0"/>
                <a:cs typeface="Utsaah" pitchFamily="34" charset="0"/>
              </a:rPr>
              <a:t>:</a:t>
            </a:r>
          </a:p>
          <a:p>
            <a:pPr algn="r"/>
            <a:r>
              <a:rPr lang="fa-IR" sz="3800" b="1" dirty="0" smtClean="0">
                <a:solidFill>
                  <a:srgbClr val="FFFF00"/>
                </a:solidFill>
                <a:latin typeface="Utsaah" pitchFamily="34" charset="0"/>
                <a:cs typeface="Utsaah" pitchFamily="34" charset="0"/>
              </a:rPr>
              <a:t>1.</a:t>
            </a:r>
            <a:r>
              <a:rPr lang="fa-IR" sz="3800" b="1" dirty="0" smtClean="0">
                <a:solidFill>
                  <a:schemeClr val="bg1">
                    <a:lumMod val="95000"/>
                    <a:lumOff val="5000"/>
                  </a:schemeClr>
                </a:solidFill>
                <a:latin typeface="Utsaah" pitchFamily="34" charset="0"/>
                <a:cs typeface="0 Baran" pitchFamily="2" charset="-78"/>
              </a:rPr>
              <a:t>سیگنال غیر طبیعی در لب راست هیپوفیز با شواهد به نفع میکرو آدنوم و جابجایی ساقه هیپوفیز به سمت چپ</a:t>
            </a:r>
          </a:p>
          <a:p>
            <a:pPr algn="r"/>
            <a:r>
              <a:rPr lang="fa-IR" sz="3800" b="1" dirty="0" smtClean="0">
                <a:solidFill>
                  <a:srgbClr val="FFFF00"/>
                </a:solidFill>
                <a:latin typeface="Utsaah" pitchFamily="34" charset="0"/>
                <a:cs typeface="0 Baran" pitchFamily="2" charset="-78"/>
              </a:rPr>
              <a:t>2.</a:t>
            </a:r>
            <a:r>
              <a:rPr lang="fa-IR" sz="3800" b="1" dirty="0" smtClean="0">
                <a:solidFill>
                  <a:schemeClr val="bg1">
                    <a:lumMod val="95000"/>
                    <a:lumOff val="5000"/>
                  </a:schemeClr>
                </a:solidFill>
                <a:latin typeface="Utsaah" pitchFamily="34" charset="0"/>
                <a:cs typeface="0 Baran" pitchFamily="2" charset="-78"/>
              </a:rPr>
              <a:t>سلا تورسیکا به طور نسبی خالی و میکرو آدنوم لب راست هیپوفیز با جابجایی ساقه هیپوفیز به سمت چپ</a:t>
            </a:r>
            <a:endParaRPr lang="en-US" sz="3800" b="1" dirty="0" smtClean="0">
              <a:solidFill>
                <a:srgbClr val="FFFF00"/>
              </a:solidFill>
              <a:latin typeface="Utsaah" pitchFamily="34" charset="0"/>
              <a:cs typeface="Utsaah" pitchFamily="34" charset="0"/>
            </a:endParaRPr>
          </a:p>
          <a:p>
            <a:endParaRPr lang="en-US" b="1" dirty="0">
              <a:solidFill>
                <a:srgbClr val="FFFF00"/>
              </a:solidFill>
              <a:latin typeface="Utsaah" pitchFamily="34" charset="0"/>
              <a:cs typeface="Utsaah" pitchFamily="34" charset="0"/>
            </a:endParaRPr>
          </a:p>
          <a:p>
            <a:endParaRPr lang="en-US" b="1" dirty="0" smtClean="0">
              <a:solidFill>
                <a:srgbClr val="FFFF00"/>
              </a:solidFill>
              <a:latin typeface="Utsaah" pitchFamily="34" charset="0"/>
              <a:cs typeface="Utsaah" pitchFamily="34" charset="0"/>
            </a:endParaRPr>
          </a:p>
          <a:p>
            <a:endParaRPr lang="en-US" b="1" dirty="0">
              <a:solidFill>
                <a:srgbClr val="FFFF00"/>
              </a:solidFill>
              <a:latin typeface="Utsaah" pitchFamily="34" charset="0"/>
              <a:cs typeface="Utsaah" pitchFamily="34" charset="0"/>
            </a:endParaRPr>
          </a:p>
          <a:p>
            <a:endParaRPr lang="en-US" b="1" dirty="0" smtClean="0">
              <a:solidFill>
                <a:srgbClr val="FFFF00"/>
              </a:solidFill>
              <a:latin typeface="Utsaah" pitchFamily="34" charset="0"/>
              <a:cs typeface="Utsaah" pitchFamily="34" charset="0"/>
            </a:endParaRPr>
          </a:p>
          <a:p>
            <a:endParaRPr lang="en-US" b="1" dirty="0">
              <a:solidFill>
                <a:srgbClr val="FFFF00"/>
              </a:solidFill>
              <a:latin typeface="Utsaah" pitchFamily="34" charset="0"/>
              <a:cs typeface="Utsaah" pitchFamily="34" charset="0"/>
            </a:endParaRPr>
          </a:p>
          <a:p>
            <a:endParaRPr lang="en-US" b="1" dirty="0" smtClean="0">
              <a:solidFill>
                <a:srgbClr val="FFFF00"/>
              </a:solidFill>
              <a:latin typeface="Utsaah" pitchFamily="34" charset="0"/>
              <a:cs typeface="Utsaah" pitchFamily="34" charset="0"/>
            </a:endParaRPr>
          </a:p>
          <a:p>
            <a:endParaRPr lang="en-US" b="1" dirty="0">
              <a:solidFill>
                <a:srgbClr val="FFFF00"/>
              </a:solidFill>
              <a:latin typeface="Utsaah" pitchFamily="34" charset="0"/>
              <a:cs typeface="Utsaah" pitchFamily="34" charset="0"/>
            </a:endParaRPr>
          </a:p>
          <a:p>
            <a:endParaRPr lang="en-US" b="1" dirty="0" smtClean="0">
              <a:solidFill>
                <a:srgbClr val="FFFF00"/>
              </a:solidFill>
              <a:latin typeface="Utsaah" pitchFamily="34" charset="0"/>
              <a:cs typeface="Utsaah" pitchFamily="34" charset="0"/>
            </a:endParaRPr>
          </a:p>
          <a:p>
            <a:endParaRPr lang="en-US" b="1" dirty="0">
              <a:solidFill>
                <a:srgbClr val="FFFF00"/>
              </a:solidFill>
              <a:latin typeface="Utsaah" pitchFamily="34" charset="0"/>
              <a:cs typeface="Utsaah" pitchFamily="34" charset="0"/>
            </a:endParaRPr>
          </a:p>
          <a:p>
            <a:endParaRPr lang="en-US" b="1" dirty="0" smtClean="0">
              <a:solidFill>
                <a:srgbClr val="FFFF00"/>
              </a:solidFill>
              <a:latin typeface="Utsaah" pitchFamily="34" charset="0"/>
              <a:cs typeface="Utsaah" pitchFamily="34" charset="0"/>
            </a:endParaRPr>
          </a:p>
        </p:txBody>
      </p:sp>
    </p:spTree>
    <p:extLst>
      <p:ext uri="{BB962C8B-B14F-4D97-AF65-F5344CB8AC3E}">
        <p14:creationId xmlns:p14="http://schemas.microsoft.com/office/powerpoint/2010/main" val="3370770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00400"/>
            <a:ext cx="7125113" cy="924475"/>
          </a:xfrm>
        </p:spPr>
        <p:txBody>
          <a:bodyPr/>
          <a:lstStyle/>
          <a:p>
            <a:pPr algn="r"/>
            <a:r>
              <a:rPr lang="fa-IR" sz="3600" b="1" dirty="0" smtClean="0">
                <a:solidFill>
                  <a:srgbClr val="FFFF00"/>
                </a:solidFill>
                <a:latin typeface="Utsaah" pitchFamily="34" charset="0"/>
                <a:cs typeface="Utsaah" pitchFamily="34" charset="0"/>
              </a:rPr>
              <a:t>      با تشکر از توجه شما همکاران گرامی</a:t>
            </a:r>
            <a:endParaRPr lang="en-US" sz="3600" b="1" dirty="0">
              <a:solidFill>
                <a:srgbClr val="FFFF00"/>
              </a:solidFill>
              <a:latin typeface="Utsaah" pitchFamily="34" charset="0"/>
              <a:cs typeface="Utsaah" pitchFamily="34" charset="0"/>
            </a:endParaRPr>
          </a:p>
        </p:txBody>
      </p:sp>
    </p:spTree>
    <p:extLst>
      <p:ext uri="{BB962C8B-B14F-4D97-AF65-F5344CB8AC3E}">
        <p14:creationId xmlns:p14="http://schemas.microsoft.com/office/powerpoint/2010/main" val="3531220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04800"/>
            <a:ext cx="8001000" cy="6248400"/>
          </a:xfrm>
        </p:spPr>
        <p:txBody>
          <a:bodyPr>
            <a:normAutofit fontScale="70000" lnSpcReduction="20000"/>
          </a:bodyPr>
          <a:lstStyle/>
          <a:p>
            <a:pPr algn="r"/>
            <a:r>
              <a:rPr lang="fa-IR" sz="2300" b="1" dirty="0">
                <a:solidFill>
                  <a:schemeClr val="bg1">
                    <a:lumMod val="95000"/>
                    <a:lumOff val="5000"/>
                  </a:schemeClr>
                </a:solidFill>
                <a:latin typeface="Utsaah" pitchFamily="34" charset="0"/>
                <a:cs typeface="B Nazanin" pitchFamily="2" charset="-78"/>
              </a:rPr>
              <a:t> اهل تبریز     ساکن تهران        گوینده شرح حال خود بیمار</a:t>
            </a:r>
          </a:p>
          <a:p>
            <a:pPr algn="r"/>
            <a:r>
              <a:rPr lang="fa-IR" sz="2300" b="1" dirty="0">
                <a:solidFill>
                  <a:srgbClr val="FFFF00"/>
                </a:solidFill>
                <a:latin typeface="Utsaah" pitchFamily="34" charset="0"/>
                <a:cs typeface="B Nazanin" pitchFamily="2" charset="-78"/>
              </a:rPr>
              <a:t>شکایت</a:t>
            </a:r>
            <a:r>
              <a:rPr lang="fa-IR" sz="2300" b="1" dirty="0">
                <a:solidFill>
                  <a:schemeClr val="bg1">
                    <a:lumMod val="95000"/>
                    <a:lumOff val="5000"/>
                  </a:schemeClr>
                </a:solidFill>
                <a:latin typeface="Utsaah" pitchFamily="34" charset="0"/>
                <a:cs typeface="B Nazanin" pitchFamily="2" charset="-78"/>
              </a:rPr>
              <a:t> </a:t>
            </a:r>
            <a:r>
              <a:rPr lang="fa-IR" sz="2300" b="1" dirty="0" smtClean="0">
                <a:solidFill>
                  <a:srgbClr val="FFFF00"/>
                </a:solidFill>
                <a:latin typeface="Utsaah" pitchFamily="34" charset="0"/>
                <a:cs typeface="B Nazanin" pitchFamily="2" charset="-78"/>
              </a:rPr>
              <a:t>بیمار</a:t>
            </a:r>
            <a:r>
              <a:rPr lang="fa-IR" sz="2300" b="1" dirty="0" smtClean="0">
                <a:solidFill>
                  <a:schemeClr val="bg1">
                    <a:lumMod val="95000"/>
                    <a:lumOff val="5000"/>
                  </a:schemeClr>
                </a:solidFill>
                <a:latin typeface="Utsaah" pitchFamily="34" charset="0"/>
                <a:cs typeface="B Nazanin" pitchFamily="2" charset="-78"/>
              </a:rPr>
              <a:t>:مراجعه </a:t>
            </a:r>
            <a:r>
              <a:rPr lang="fa-IR" sz="2300" b="1" dirty="0">
                <a:solidFill>
                  <a:schemeClr val="bg1">
                    <a:lumMod val="95000"/>
                    <a:lumOff val="5000"/>
                  </a:schemeClr>
                </a:solidFill>
                <a:latin typeface="Utsaah" pitchFamily="34" charset="0"/>
                <a:cs typeface="B Nazanin" pitchFamily="2" charset="-78"/>
              </a:rPr>
              <a:t>جهت مشورت در مورد آدنوم تولید کننده هورمون رشد و انتخاب نوع درمان</a:t>
            </a:r>
          </a:p>
          <a:p>
            <a:pPr algn="r"/>
            <a:r>
              <a:rPr lang="fa-IR" sz="2400" b="1" dirty="0" smtClean="0">
                <a:solidFill>
                  <a:srgbClr val="FFFF00"/>
                </a:solidFill>
                <a:latin typeface="Utsaah" pitchFamily="34" charset="0"/>
                <a:cs typeface="B Nazanin" pitchFamily="2" charset="-78"/>
              </a:rPr>
              <a:t>شرح بیماری فعلی</a:t>
            </a:r>
            <a:r>
              <a:rPr lang="fa-IR" sz="2400" b="1" dirty="0" smtClean="0">
                <a:solidFill>
                  <a:srgbClr val="FFFF00"/>
                </a:solidFill>
                <a:latin typeface="Utsaah" pitchFamily="34" charset="0"/>
                <a:cs typeface="0 Baran" pitchFamily="2" charset="-78"/>
              </a:rPr>
              <a:t>:</a:t>
            </a:r>
          </a:p>
          <a:p>
            <a:pPr algn="r">
              <a:lnSpc>
                <a:spcPct val="120000"/>
              </a:lnSpc>
            </a:pPr>
            <a:r>
              <a:rPr lang="fa-IR" sz="2300" b="1" dirty="0">
                <a:solidFill>
                  <a:schemeClr val="bg1">
                    <a:lumMod val="95000"/>
                    <a:lumOff val="5000"/>
                  </a:schemeClr>
                </a:solidFill>
                <a:latin typeface="Utsaah" pitchFamily="34" charset="0"/>
                <a:cs typeface="B Nazanin" pitchFamily="2" charset="-78"/>
              </a:rPr>
              <a:t>بیمار آقای 34 ساله ای هستند ،که از حدود سن 18 سالگی به تدریج متوجه تغییر در ظاهر خود به شکل پهن شدن بینی،بزرگ شدن فک(ماکروگناتی)،برجسته شدن چانه(پروگناتیسم)،برجسته شدن پیشانی(فرونتال باسینگ)،بزرگ و پهن شدن انگشتان دستها و پاهایشان (آکرومگالی)و افزایش سایز کفش از 39 به 41شده حدود سن 20 سالگی به پزشک مراجعه می کنند که برای ایشان بر اساس گفته خودشان تنها سطح هورمون رشد اندازه گیری شده که طبیعی بوده است. </a:t>
            </a:r>
          </a:p>
          <a:p>
            <a:pPr algn="r">
              <a:lnSpc>
                <a:spcPct val="120000"/>
              </a:lnSpc>
            </a:pPr>
            <a:r>
              <a:rPr lang="fa-IR" sz="2300" b="1" dirty="0">
                <a:solidFill>
                  <a:schemeClr val="bg1">
                    <a:lumMod val="95000"/>
                    <a:lumOff val="5000"/>
                  </a:schemeClr>
                </a:solidFill>
                <a:latin typeface="Utsaah" pitchFamily="34" charset="0"/>
                <a:cs typeface="B Nazanin" pitchFamily="2" charset="-78"/>
              </a:rPr>
              <a:t>علائم فوق ادامه داشته به طوری که بیمار 4 سال قبل عمل جراحی رینوپلاستی انجام می دهند ولی پس از عمل مجددا اندکی افزایش سایز بینی داشته اند.در طی این سالها بیمار هیچ شکایتی از اختلال در میدان دید،تغییر در تن صدا ،سردرد و تهوع ادامه دار و افزایش یابنده،پرنوشی و پرادراری،افزایش تعریق و پوست چرب،کاهش میل جنسی و درد مفاصل نداشته اند.تنها از پارستزی هر دو اندام فوقانی بیشتر در انگشتان1،2،3  به طور گهگاهی،درد زانو پس از فلکشن کامل حدود 2 ساعته و همچنین  از تگ های پوستی متعدد با توزیع بیشتر در بخش های فوقانی توراکس و شانه هایشان که دوره ای کوتر انجام می دادند،شکایت دارند.</a:t>
            </a:r>
          </a:p>
          <a:p>
            <a:pPr algn="r">
              <a:lnSpc>
                <a:spcPct val="120000"/>
              </a:lnSpc>
            </a:pPr>
            <a:r>
              <a:rPr lang="fa-IR" sz="2300" b="1" dirty="0">
                <a:solidFill>
                  <a:schemeClr val="bg1">
                    <a:lumMod val="95000"/>
                    <a:lumOff val="5000"/>
                  </a:schemeClr>
                </a:solidFill>
                <a:latin typeface="Utsaah" pitchFamily="34" charset="0"/>
                <a:cs typeface="B Nazanin" pitchFamily="2" charset="-78"/>
              </a:rPr>
              <a:t>بیمار حدود 3 سال قبل به علت نفخ ،دیسپسی ،عدم وزن گیری متناسب با میزان غذای مصرفی و علائم ریفلاکس بدون شکایتی از اسهال و استئاتوره به پزشک گوارش مراجعه کرده که پس از انجام اندوسکوپی در نهایت هم از نظر سرولوژی و پاتولوژی جهت ایشان تشخیص سلیاک گذاشته می شود.و با محدودیت رژیم حاوی گلوتن علایم بیمار بهبود پیدا می کند. </a:t>
            </a:r>
          </a:p>
          <a:p>
            <a:pPr algn="r">
              <a:lnSpc>
                <a:spcPct val="120000"/>
              </a:lnSpc>
            </a:pPr>
            <a:r>
              <a:rPr lang="fa-IR" sz="2300" b="1" dirty="0">
                <a:solidFill>
                  <a:schemeClr val="bg1">
                    <a:lumMod val="95000"/>
                    <a:lumOff val="5000"/>
                  </a:schemeClr>
                </a:solidFill>
                <a:latin typeface="Utsaah" pitchFamily="34" charset="0"/>
                <a:cs typeface="B Nazanin" pitchFamily="2" charset="-78"/>
              </a:rPr>
              <a:t>بیمار در طی این 3 سال دیگر مراجعه ای به پزشک گوارش خود نداشته ،تا اینکه از حدود 6 ماه قبل دچار ارکتال دیس فانکشن بدون کاهش در میل جنسی وگالاکتوره می شوند.و از </a:t>
            </a:r>
            <a:r>
              <a:rPr lang="fa-IR" sz="2300" b="1" dirty="0">
                <a:solidFill>
                  <a:schemeClr val="bg1">
                    <a:lumMod val="95000"/>
                    <a:lumOff val="5000"/>
                  </a:schemeClr>
                </a:solidFill>
                <a:latin typeface="Utsaah" pitchFamily="34" charset="0"/>
                <a:cs typeface="B Nazanin" pitchFamily="2" charset="-78"/>
              </a:rPr>
              <a:t>4</a:t>
            </a:r>
            <a:r>
              <a:rPr lang="fa-IR" sz="2300" b="1" dirty="0">
                <a:solidFill>
                  <a:schemeClr val="bg1">
                    <a:lumMod val="95000"/>
                    <a:lumOff val="5000"/>
                  </a:schemeClr>
                </a:solidFill>
                <a:latin typeface="Utsaah" pitchFamily="34" charset="0"/>
                <a:cs typeface="B Nazanin" pitchFamily="2" charset="-78"/>
              </a:rPr>
              <a:t> ماه قبل با ایجاد ضعف عمومی ،احساس کمبود انرژی و خستگی پیشرونده مجددا با مراجعه به پزشک گوارش خود در تاریخ 93/7/17 آزمایشات زیردر آزمایشگاه مسعود برای ایشان انجام می ش</a:t>
            </a:r>
            <a:r>
              <a:rPr lang="fa-IR" sz="2300" b="1" dirty="0">
                <a:solidFill>
                  <a:schemeClr val="bg1">
                    <a:lumMod val="95000"/>
                    <a:lumOff val="5000"/>
                  </a:schemeClr>
                </a:solidFill>
                <a:latin typeface="Utsaah" pitchFamily="34" charset="0"/>
                <a:cs typeface="B Nazanin" pitchFamily="2" charset="-78"/>
              </a:rPr>
              <a:t>و</a:t>
            </a:r>
            <a:r>
              <a:rPr lang="fa-IR" sz="2300" b="1" dirty="0">
                <a:solidFill>
                  <a:schemeClr val="bg1">
                    <a:lumMod val="95000"/>
                    <a:lumOff val="5000"/>
                  </a:schemeClr>
                </a:solidFill>
                <a:latin typeface="Utsaah" pitchFamily="34" charset="0"/>
                <a:cs typeface="B Nazanin" pitchFamily="2" charset="-78"/>
              </a:rPr>
              <a:t>د:</a:t>
            </a:r>
            <a:endParaRPr lang="en-US" sz="2300" b="1" dirty="0">
              <a:solidFill>
                <a:schemeClr val="bg1">
                  <a:lumMod val="95000"/>
                  <a:lumOff val="5000"/>
                </a:schemeClr>
              </a:solidFill>
              <a:latin typeface="Utsaah" pitchFamily="34" charset="0"/>
              <a:cs typeface="B Nazanin" pitchFamily="2" charset="-78"/>
            </a:endParaRPr>
          </a:p>
        </p:txBody>
      </p:sp>
    </p:spTree>
    <p:extLst>
      <p:ext uri="{BB962C8B-B14F-4D97-AF65-F5344CB8AC3E}">
        <p14:creationId xmlns:p14="http://schemas.microsoft.com/office/powerpoint/2010/main" val="2512640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81000"/>
            <a:ext cx="7239000" cy="5715000"/>
          </a:xfrm>
        </p:spPr>
        <p:txBody>
          <a:bodyPr>
            <a:normAutofit fontScale="92500" lnSpcReduction="20000"/>
          </a:bodyPr>
          <a:lstStyle/>
          <a:p>
            <a:pPr marL="342900" indent="-342900">
              <a:buFont typeface="Arial" pitchFamily="34" charset="0"/>
              <a:buChar char="•"/>
            </a:pPr>
            <a:r>
              <a:rPr lang="en-US" b="1" dirty="0" smtClean="0">
                <a:solidFill>
                  <a:schemeClr val="bg1">
                    <a:lumMod val="95000"/>
                    <a:lumOff val="5000"/>
                  </a:schemeClr>
                </a:solidFill>
                <a:latin typeface="Utsaah" pitchFamily="34" charset="0"/>
                <a:cs typeface="Utsaah" pitchFamily="34" charset="0"/>
              </a:rPr>
              <a:t>Hb:12.5 ( MCV:86- RDW:14%- Mch:29- Mchc:33.6)</a:t>
            </a:r>
          </a:p>
          <a:p>
            <a:pPr marL="342900" indent="-342900">
              <a:buFont typeface="Arial" pitchFamily="34" charset="0"/>
              <a:buChar char="•"/>
            </a:pPr>
            <a:r>
              <a:rPr lang="en-US" b="1" dirty="0" smtClean="0">
                <a:solidFill>
                  <a:schemeClr val="bg1">
                    <a:lumMod val="95000"/>
                    <a:lumOff val="5000"/>
                  </a:schemeClr>
                </a:solidFill>
                <a:latin typeface="Utsaah" pitchFamily="34" charset="0"/>
                <a:cs typeface="Utsaah" pitchFamily="34" charset="0"/>
              </a:rPr>
              <a:t>WBC:3500 (neut:35% lymph:53% mono:8.6% Eo:1.9%)</a:t>
            </a:r>
          </a:p>
          <a:p>
            <a:pPr marL="342900" indent="-342900">
              <a:buFont typeface="Arial" pitchFamily="34" charset="0"/>
              <a:buChar char="•"/>
            </a:pPr>
            <a:r>
              <a:rPr lang="en-US" b="1" dirty="0" smtClean="0">
                <a:solidFill>
                  <a:schemeClr val="bg1">
                    <a:lumMod val="95000"/>
                    <a:lumOff val="5000"/>
                  </a:schemeClr>
                </a:solidFill>
                <a:latin typeface="Utsaah" pitchFamily="34" charset="0"/>
                <a:cs typeface="Utsaah" pitchFamily="34" charset="0"/>
              </a:rPr>
              <a:t>Plt:201000     ESR:14        </a:t>
            </a:r>
          </a:p>
          <a:p>
            <a:pPr marL="342900" indent="-342900">
              <a:buFont typeface="Arial" pitchFamily="34" charset="0"/>
              <a:buChar char="•"/>
            </a:pPr>
            <a:r>
              <a:rPr lang="en-US" b="1" dirty="0" smtClean="0">
                <a:solidFill>
                  <a:schemeClr val="bg1">
                    <a:lumMod val="95000"/>
                    <a:lumOff val="5000"/>
                  </a:schemeClr>
                </a:solidFill>
                <a:latin typeface="Utsaah" pitchFamily="34" charset="0"/>
                <a:cs typeface="Utsaah" pitchFamily="34" charset="0"/>
              </a:rPr>
              <a:t>Iron:92mcg/dl(40-170)   TIBC:400mcg/dl(250-420)</a:t>
            </a:r>
          </a:p>
          <a:p>
            <a:r>
              <a:rPr lang="en-US" b="1" dirty="0" smtClean="0">
                <a:solidFill>
                  <a:schemeClr val="bg1">
                    <a:lumMod val="95000"/>
                    <a:lumOff val="5000"/>
                  </a:schemeClr>
                </a:solidFill>
                <a:latin typeface="Utsaah" pitchFamily="34" charset="0"/>
                <a:cs typeface="Utsaah" pitchFamily="34" charset="0"/>
              </a:rPr>
              <a:t>       Ferittin:107ng/ml(male:18-341)</a:t>
            </a:r>
          </a:p>
          <a:p>
            <a:pPr marL="342900" indent="-342900">
              <a:buFont typeface="Arial" pitchFamily="34" charset="0"/>
              <a:buChar char="•"/>
            </a:pPr>
            <a:r>
              <a:rPr lang="en-US" b="1" dirty="0" smtClean="0">
                <a:solidFill>
                  <a:schemeClr val="bg1">
                    <a:lumMod val="95000"/>
                    <a:lumOff val="5000"/>
                  </a:schemeClr>
                </a:solidFill>
                <a:latin typeface="Utsaah" pitchFamily="34" charset="0"/>
                <a:cs typeface="Utsaah" pitchFamily="34" charset="0"/>
              </a:rPr>
              <a:t>Alb:4.1</a:t>
            </a:r>
          </a:p>
          <a:p>
            <a:pPr marL="342900" indent="-342900">
              <a:buFont typeface="Arial" pitchFamily="34" charset="0"/>
              <a:buChar char="•"/>
            </a:pPr>
            <a:r>
              <a:rPr lang="en-US" b="1" dirty="0" smtClean="0">
                <a:solidFill>
                  <a:schemeClr val="bg1">
                    <a:lumMod val="95000"/>
                    <a:lumOff val="5000"/>
                  </a:schemeClr>
                </a:solidFill>
                <a:latin typeface="Utsaah" pitchFamily="34" charset="0"/>
                <a:cs typeface="Utsaah" pitchFamily="34" charset="0"/>
              </a:rPr>
              <a:t>Anti tissue </a:t>
            </a:r>
            <a:r>
              <a:rPr lang="en-US" b="1" dirty="0" err="1" smtClean="0">
                <a:solidFill>
                  <a:schemeClr val="bg1">
                    <a:lumMod val="95000"/>
                    <a:lumOff val="5000"/>
                  </a:schemeClr>
                </a:solidFill>
                <a:latin typeface="Utsaah" pitchFamily="34" charset="0"/>
                <a:cs typeface="Utsaah" pitchFamily="34" charset="0"/>
              </a:rPr>
              <a:t>transglutaminase</a:t>
            </a:r>
            <a:r>
              <a:rPr lang="en-US" b="1" dirty="0" smtClean="0">
                <a:solidFill>
                  <a:schemeClr val="bg1">
                    <a:lumMod val="95000"/>
                    <a:lumOff val="5000"/>
                  </a:schemeClr>
                </a:solidFill>
                <a:latin typeface="Utsaah" pitchFamily="34" charset="0"/>
                <a:cs typeface="Utsaah" pitchFamily="34" charset="0"/>
              </a:rPr>
              <a:t>(IGA):33(&gt;20)</a:t>
            </a:r>
          </a:p>
          <a:p>
            <a:pPr marL="342900" indent="-342900">
              <a:buFont typeface="Arial" pitchFamily="34" charset="0"/>
              <a:buChar char="•"/>
            </a:pPr>
            <a:r>
              <a:rPr lang="en-US" b="1" dirty="0" smtClean="0">
                <a:solidFill>
                  <a:schemeClr val="bg1">
                    <a:lumMod val="95000"/>
                    <a:lumOff val="5000"/>
                  </a:schemeClr>
                </a:solidFill>
                <a:latin typeface="Utsaah" pitchFamily="34" charset="0"/>
                <a:cs typeface="Utsaah" pitchFamily="34" charset="0"/>
              </a:rPr>
              <a:t>Anti </a:t>
            </a:r>
            <a:r>
              <a:rPr lang="en-US" b="1" dirty="0" err="1" smtClean="0">
                <a:solidFill>
                  <a:schemeClr val="bg1">
                    <a:lumMod val="95000"/>
                    <a:lumOff val="5000"/>
                  </a:schemeClr>
                </a:solidFill>
                <a:latin typeface="Utsaah" pitchFamily="34" charset="0"/>
                <a:cs typeface="Utsaah" pitchFamily="34" charset="0"/>
              </a:rPr>
              <a:t>endomysium</a:t>
            </a:r>
            <a:r>
              <a:rPr lang="en-US" b="1" dirty="0" smtClean="0">
                <a:solidFill>
                  <a:schemeClr val="bg1">
                    <a:lumMod val="95000"/>
                    <a:lumOff val="5000"/>
                  </a:schemeClr>
                </a:solidFill>
                <a:latin typeface="Utsaah" pitchFamily="34" charset="0"/>
                <a:cs typeface="Utsaah" pitchFamily="34" charset="0"/>
              </a:rPr>
              <a:t>(IGA):</a:t>
            </a:r>
            <a:r>
              <a:rPr lang="en-US" b="1" dirty="0" err="1" smtClean="0">
                <a:solidFill>
                  <a:schemeClr val="bg1">
                    <a:lumMod val="95000"/>
                    <a:lumOff val="5000"/>
                  </a:schemeClr>
                </a:solidFill>
                <a:latin typeface="Utsaah" pitchFamily="34" charset="0"/>
                <a:cs typeface="Utsaah" pitchFamily="34" charset="0"/>
              </a:rPr>
              <a:t>negetive</a:t>
            </a:r>
            <a:endParaRPr lang="en-US" b="1" dirty="0" smtClean="0">
              <a:solidFill>
                <a:schemeClr val="bg1">
                  <a:lumMod val="95000"/>
                  <a:lumOff val="5000"/>
                </a:schemeClr>
              </a:solidFill>
              <a:latin typeface="Utsaah" pitchFamily="34" charset="0"/>
              <a:cs typeface="Utsaah" pitchFamily="34" charset="0"/>
            </a:endParaRPr>
          </a:p>
          <a:p>
            <a:pPr marL="342900" indent="-342900">
              <a:buFont typeface="Arial" pitchFamily="34" charset="0"/>
              <a:buChar char="•"/>
            </a:pPr>
            <a:r>
              <a:rPr lang="en-US" b="1" dirty="0" smtClean="0">
                <a:solidFill>
                  <a:schemeClr val="bg1">
                    <a:lumMod val="95000"/>
                    <a:lumOff val="5000"/>
                  </a:schemeClr>
                </a:solidFill>
                <a:latin typeface="Utsaah" pitchFamily="34" charset="0"/>
                <a:cs typeface="Utsaah" pitchFamily="34" charset="0"/>
              </a:rPr>
              <a:t>IGE:7 IU/ml(&lt;100)</a:t>
            </a:r>
          </a:p>
          <a:p>
            <a:pPr marL="342900" indent="-342900">
              <a:buFont typeface="Arial" pitchFamily="34" charset="0"/>
              <a:buChar char="•"/>
            </a:pPr>
            <a:r>
              <a:rPr lang="en-US" b="1" dirty="0" smtClean="0">
                <a:solidFill>
                  <a:schemeClr val="bg1">
                    <a:lumMod val="95000"/>
                    <a:lumOff val="5000"/>
                  </a:schemeClr>
                </a:solidFill>
                <a:latin typeface="Utsaah" pitchFamily="34" charset="0"/>
                <a:cs typeface="Utsaah" pitchFamily="34" charset="0"/>
              </a:rPr>
              <a:t>Cortisol 8 am:1 mcg/dl(5-24)</a:t>
            </a:r>
          </a:p>
          <a:p>
            <a:pPr marL="342900" indent="-342900">
              <a:buFont typeface="Arial" pitchFamily="34" charset="0"/>
              <a:buChar char="•"/>
            </a:pPr>
            <a:r>
              <a:rPr lang="en-US" b="1" dirty="0" smtClean="0">
                <a:solidFill>
                  <a:schemeClr val="bg1">
                    <a:lumMod val="95000"/>
                    <a:lumOff val="5000"/>
                  </a:schemeClr>
                </a:solidFill>
                <a:latin typeface="Utsaah" pitchFamily="34" charset="0"/>
                <a:cs typeface="Utsaah" pitchFamily="34" charset="0"/>
              </a:rPr>
              <a:t>IGF1:690ng/ml(113-202)</a:t>
            </a:r>
          </a:p>
          <a:p>
            <a:pPr algn="r"/>
            <a:endParaRPr lang="en-US" sz="1900" b="1" dirty="0" smtClean="0">
              <a:solidFill>
                <a:schemeClr val="bg1">
                  <a:lumMod val="95000"/>
                  <a:lumOff val="5000"/>
                </a:schemeClr>
              </a:solidFill>
              <a:latin typeface="Utsaah" pitchFamily="34" charset="0"/>
              <a:cs typeface="B Nazanin" pitchFamily="2" charset="-78"/>
            </a:endParaRPr>
          </a:p>
          <a:p>
            <a:pPr algn="r"/>
            <a:r>
              <a:rPr lang="fa-IR" sz="1900" b="1" dirty="0" smtClean="0">
                <a:solidFill>
                  <a:schemeClr val="bg1">
                    <a:lumMod val="95000"/>
                    <a:lumOff val="5000"/>
                  </a:schemeClr>
                </a:solidFill>
                <a:latin typeface="Utsaah" pitchFamily="34" charset="0"/>
                <a:cs typeface="B Nazanin" pitchFamily="2" charset="-78"/>
              </a:rPr>
              <a:t>پس </a:t>
            </a:r>
            <a:r>
              <a:rPr lang="fa-IR" sz="1900" b="1" dirty="0" smtClean="0">
                <a:solidFill>
                  <a:schemeClr val="bg1">
                    <a:lumMod val="95000"/>
                    <a:lumOff val="5000"/>
                  </a:schemeClr>
                </a:solidFill>
                <a:latin typeface="Utsaah" pitchFamily="34" charset="0"/>
                <a:cs typeface="B Nazanin" pitchFamily="2" charset="-78"/>
              </a:rPr>
              <a:t>از مشاهده ی آزمایشات فوق ،ایشان به پزشک غدد ارجاع داده می شوند و آزمایشات زیر در آزمایشگاه پارس برای ایشان انجام می شود: </a:t>
            </a:r>
          </a:p>
          <a:p>
            <a:r>
              <a:rPr lang="en-US" sz="1900" b="1" dirty="0" smtClean="0">
                <a:solidFill>
                  <a:schemeClr val="bg1">
                    <a:lumMod val="95000"/>
                    <a:lumOff val="5000"/>
                  </a:schemeClr>
                </a:solidFill>
                <a:latin typeface="Utsaah" pitchFamily="34" charset="0"/>
                <a:cs typeface="B Nazanin" pitchFamily="2" charset="-78"/>
              </a:rPr>
              <a:t>   </a:t>
            </a:r>
          </a:p>
          <a:p>
            <a:endParaRPr lang="fa-IR" sz="2200" b="1" dirty="0" smtClean="0">
              <a:solidFill>
                <a:schemeClr val="bg1">
                  <a:lumMod val="95000"/>
                  <a:lumOff val="5000"/>
                </a:schemeClr>
              </a:solidFill>
              <a:latin typeface="Utsaah" pitchFamily="34" charset="0"/>
              <a:cs typeface="0 Baran" pitchFamily="2" charset="-78"/>
            </a:endParaRPr>
          </a:p>
        </p:txBody>
      </p:sp>
    </p:spTree>
    <p:extLst>
      <p:ext uri="{BB962C8B-B14F-4D97-AF65-F5344CB8AC3E}">
        <p14:creationId xmlns:p14="http://schemas.microsoft.com/office/powerpoint/2010/main" val="2773314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7315200" cy="6172200"/>
          </a:xfrm>
        </p:spPr>
        <p:txBody>
          <a:bodyPr>
            <a:normAutofit fontScale="92500" lnSpcReduction="20000"/>
          </a:bodyPr>
          <a:lstStyle/>
          <a:p>
            <a:r>
              <a:rPr lang="en-US" b="1" dirty="0" smtClean="0">
                <a:solidFill>
                  <a:schemeClr val="bg1">
                    <a:lumMod val="95000"/>
                    <a:lumOff val="5000"/>
                  </a:schemeClr>
                </a:solidFill>
                <a:latin typeface="Utsaah" pitchFamily="34" charset="0"/>
                <a:cs typeface="Utsaah" pitchFamily="34" charset="0"/>
              </a:rPr>
              <a:t>93/8/10:</a:t>
            </a:r>
          </a:p>
          <a:p>
            <a:pPr marL="342900" indent="-342900">
              <a:buFont typeface="Arial" pitchFamily="34" charset="0"/>
              <a:buChar char="•"/>
            </a:pPr>
            <a:r>
              <a:rPr lang="en-US" b="1" dirty="0" err="1" smtClean="0">
                <a:solidFill>
                  <a:schemeClr val="bg1">
                    <a:lumMod val="95000"/>
                    <a:lumOff val="5000"/>
                  </a:schemeClr>
                </a:solidFill>
                <a:latin typeface="Utsaah" pitchFamily="34" charset="0"/>
                <a:cs typeface="Utsaah" pitchFamily="34" charset="0"/>
              </a:rPr>
              <a:t>Vit</a:t>
            </a:r>
            <a:r>
              <a:rPr lang="en-US" b="1" dirty="0" smtClean="0">
                <a:solidFill>
                  <a:schemeClr val="bg1">
                    <a:lumMod val="95000"/>
                    <a:lumOff val="5000"/>
                  </a:schemeClr>
                </a:solidFill>
                <a:latin typeface="Utsaah" pitchFamily="34" charset="0"/>
                <a:cs typeface="Utsaah" pitchFamily="34" charset="0"/>
              </a:rPr>
              <a:t> B12:630 </a:t>
            </a:r>
            <a:r>
              <a:rPr lang="en-US" b="1" dirty="0" err="1" smtClean="0">
                <a:solidFill>
                  <a:schemeClr val="bg1">
                    <a:lumMod val="95000"/>
                    <a:lumOff val="5000"/>
                  </a:schemeClr>
                </a:solidFill>
                <a:latin typeface="Utsaah" pitchFamily="34" charset="0"/>
                <a:cs typeface="Utsaah" pitchFamily="34" charset="0"/>
              </a:rPr>
              <a:t>pg</a:t>
            </a:r>
            <a:r>
              <a:rPr lang="en-US" b="1" dirty="0" smtClean="0">
                <a:solidFill>
                  <a:schemeClr val="bg1">
                    <a:lumMod val="95000"/>
                    <a:lumOff val="5000"/>
                  </a:schemeClr>
                </a:solidFill>
                <a:latin typeface="Utsaah" pitchFamily="34" charset="0"/>
                <a:cs typeface="Utsaah" pitchFamily="34" charset="0"/>
              </a:rPr>
              <a:t>/ml(211-946)</a:t>
            </a:r>
          </a:p>
          <a:p>
            <a:pPr marL="342900" indent="-342900">
              <a:buFont typeface="Arial" pitchFamily="34" charset="0"/>
              <a:buChar char="•"/>
            </a:pPr>
            <a:r>
              <a:rPr lang="en-US" b="1" dirty="0" smtClean="0">
                <a:solidFill>
                  <a:schemeClr val="bg1">
                    <a:lumMod val="95000"/>
                    <a:lumOff val="5000"/>
                  </a:schemeClr>
                </a:solidFill>
                <a:latin typeface="Utsaah" pitchFamily="34" charset="0"/>
                <a:cs typeface="Utsaah" pitchFamily="34" charset="0"/>
              </a:rPr>
              <a:t>Folic Acid:12.9 </a:t>
            </a:r>
            <a:r>
              <a:rPr lang="en-US" b="1" dirty="0" err="1" smtClean="0">
                <a:solidFill>
                  <a:schemeClr val="bg1">
                    <a:lumMod val="95000"/>
                    <a:lumOff val="5000"/>
                  </a:schemeClr>
                </a:solidFill>
                <a:latin typeface="Utsaah" pitchFamily="34" charset="0"/>
                <a:cs typeface="Utsaah" pitchFamily="34" charset="0"/>
              </a:rPr>
              <a:t>ng</a:t>
            </a:r>
            <a:r>
              <a:rPr lang="en-US" b="1" dirty="0" smtClean="0">
                <a:solidFill>
                  <a:schemeClr val="bg1">
                    <a:lumMod val="95000"/>
                    <a:lumOff val="5000"/>
                  </a:schemeClr>
                </a:solidFill>
                <a:latin typeface="Utsaah" pitchFamily="34" charset="0"/>
                <a:cs typeface="Utsaah" pitchFamily="34" charset="0"/>
              </a:rPr>
              <a:t>/ml(4.6-18.8)</a:t>
            </a:r>
          </a:p>
          <a:p>
            <a:pPr marL="342900" indent="-342900">
              <a:buFont typeface="Arial" pitchFamily="34" charset="0"/>
              <a:buChar char="•"/>
            </a:pPr>
            <a:r>
              <a:rPr lang="en-US" b="1" dirty="0" smtClean="0">
                <a:solidFill>
                  <a:schemeClr val="bg1">
                    <a:lumMod val="95000"/>
                    <a:lumOff val="5000"/>
                  </a:schemeClr>
                </a:solidFill>
                <a:latin typeface="Utsaah" pitchFamily="34" charset="0"/>
                <a:cs typeface="Utsaah" pitchFamily="34" charset="0"/>
              </a:rPr>
              <a:t>Prolactin:21.4 </a:t>
            </a:r>
            <a:r>
              <a:rPr lang="en-US" b="1" dirty="0" err="1" smtClean="0">
                <a:solidFill>
                  <a:schemeClr val="bg1">
                    <a:lumMod val="95000"/>
                    <a:lumOff val="5000"/>
                  </a:schemeClr>
                </a:solidFill>
                <a:latin typeface="Utsaah" pitchFamily="34" charset="0"/>
                <a:cs typeface="Utsaah" pitchFamily="34" charset="0"/>
              </a:rPr>
              <a:t>ng</a:t>
            </a:r>
            <a:r>
              <a:rPr lang="en-US" b="1" dirty="0" smtClean="0">
                <a:solidFill>
                  <a:schemeClr val="bg1">
                    <a:lumMod val="95000"/>
                    <a:lumOff val="5000"/>
                  </a:schemeClr>
                </a:solidFill>
                <a:latin typeface="Utsaah" pitchFamily="34" charset="0"/>
                <a:cs typeface="Utsaah" pitchFamily="34" charset="0"/>
              </a:rPr>
              <a:t>/ml(4-15.2)</a:t>
            </a:r>
          </a:p>
          <a:p>
            <a:pPr marL="342900" indent="-342900">
              <a:buFont typeface="Arial" pitchFamily="34" charset="0"/>
              <a:buChar char="•"/>
            </a:pPr>
            <a:r>
              <a:rPr lang="en-US" b="1" dirty="0" smtClean="0">
                <a:solidFill>
                  <a:schemeClr val="bg1">
                    <a:lumMod val="95000"/>
                    <a:lumOff val="5000"/>
                  </a:schemeClr>
                </a:solidFill>
                <a:latin typeface="Utsaah" pitchFamily="34" charset="0"/>
                <a:cs typeface="Utsaah" pitchFamily="34" charset="0"/>
              </a:rPr>
              <a:t>T4:4.4 mcg/dl(5.1-14.1)      TSH:3 </a:t>
            </a:r>
            <a:r>
              <a:rPr lang="en-US" b="1" dirty="0" err="1" smtClean="0">
                <a:solidFill>
                  <a:schemeClr val="bg1">
                    <a:lumMod val="95000"/>
                    <a:lumOff val="5000"/>
                  </a:schemeClr>
                </a:solidFill>
                <a:latin typeface="Utsaah" pitchFamily="34" charset="0"/>
                <a:cs typeface="Utsaah" pitchFamily="34" charset="0"/>
              </a:rPr>
              <a:t>mcIU</a:t>
            </a:r>
            <a:r>
              <a:rPr lang="en-US" b="1" dirty="0" smtClean="0">
                <a:solidFill>
                  <a:schemeClr val="bg1">
                    <a:lumMod val="95000"/>
                    <a:lumOff val="5000"/>
                  </a:schemeClr>
                </a:solidFill>
                <a:latin typeface="Utsaah" pitchFamily="34" charset="0"/>
                <a:cs typeface="Utsaah" pitchFamily="34" charset="0"/>
              </a:rPr>
              <a:t>(0.2-4.2)   anti TPO:0.6 IU/ml(&gt;5.6)</a:t>
            </a:r>
          </a:p>
          <a:p>
            <a:pPr marL="342900" indent="-342900">
              <a:buFont typeface="Arial" pitchFamily="34" charset="0"/>
              <a:buChar char="•"/>
            </a:pPr>
            <a:r>
              <a:rPr lang="en-US" b="1" dirty="0" smtClean="0">
                <a:solidFill>
                  <a:schemeClr val="bg1">
                    <a:lumMod val="95000"/>
                    <a:lumOff val="5000"/>
                  </a:schemeClr>
                </a:solidFill>
                <a:latin typeface="Utsaah" pitchFamily="34" charset="0"/>
                <a:cs typeface="Utsaah" pitchFamily="34" charset="0"/>
              </a:rPr>
              <a:t>Testestrone:2.5 </a:t>
            </a:r>
            <a:r>
              <a:rPr lang="en-US" b="1" dirty="0" err="1" smtClean="0">
                <a:solidFill>
                  <a:schemeClr val="bg1">
                    <a:lumMod val="95000"/>
                    <a:lumOff val="5000"/>
                  </a:schemeClr>
                </a:solidFill>
                <a:latin typeface="Utsaah" pitchFamily="34" charset="0"/>
                <a:cs typeface="Utsaah" pitchFamily="34" charset="0"/>
              </a:rPr>
              <a:t>ng</a:t>
            </a:r>
            <a:r>
              <a:rPr lang="en-US" b="1" dirty="0" smtClean="0">
                <a:solidFill>
                  <a:schemeClr val="bg1">
                    <a:lumMod val="95000"/>
                    <a:lumOff val="5000"/>
                  </a:schemeClr>
                </a:solidFill>
                <a:latin typeface="Utsaah" pitchFamily="34" charset="0"/>
                <a:cs typeface="Utsaah" pitchFamily="34" charset="0"/>
              </a:rPr>
              <a:t>/ml (men:2.8-8)</a:t>
            </a:r>
          </a:p>
          <a:p>
            <a:pPr marL="342900" indent="-342900">
              <a:buFont typeface="Arial" pitchFamily="34" charset="0"/>
              <a:buChar char="•"/>
            </a:pPr>
            <a:r>
              <a:rPr lang="en-US" b="1" dirty="0" err="1" smtClean="0">
                <a:solidFill>
                  <a:schemeClr val="bg1">
                    <a:lumMod val="95000"/>
                    <a:lumOff val="5000"/>
                  </a:schemeClr>
                </a:solidFill>
                <a:latin typeface="Utsaah" pitchFamily="34" charset="0"/>
                <a:cs typeface="Utsaah" pitchFamily="34" charset="0"/>
              </a:rPr>
              <a:t>Cortisole</a:t>
            </a:r>
            <a:r>
              <a:rPr lang="en-US" b="1" dirty="0" smtClean="0">
                <a:solidFill>
                  <a:schemeClr val="bg1">
                    <a:lumMod val="95000"/>
                    <a:lumOff val="5000"/>
                  </a:schemeClr>
                </a:solidFill>
                <a:latin typeface="Utsaah" pitchFamily="34" charset="0"/>
                <a:cs typeface="Utsaah" pitchFamily="34" charset="0"/>
              </a:rPr>
              <a:t>  8 am:1.5 mcg/dl(6.2-20</a:t>
            </a:r>
            <a:r>
              <a:rPr lang="fa-IR" b="1" dirty="0" smtClean="0">
                <a:solidFill>
                  <a:schemeClr val="bg1">
                    <a:lumMod val="95000"/>
                    <a:lumOff val="5000"/>
                  </a:schemeClr>
                </a:solidFill>
                <a:latin typeface="Utsaah" pitchFamily="34" charset="0"/>
                <a:cs typeface="Utsaah" pitchFamily="34" charset="0"/>
              </a:rPr>
              <a:t>(</a:t>
            </a:r>
            <a:r>
              <a:rPr lang="en-US" b="1" dirty="0" smtClean="0">
                <a:solidFill>
                  <a:schemeClr val="bg1">
                    <a:lumMod val="95000"/>
                    <a:lumOff val="5000"/>
                  </a:schemeClr>
                </a:solidFill>
                <a:latin typeface="Utsaah" pitchFamily="34" charset="0"/>
                <a:cs typeface="Utsaah" pitchFamily="34" charset="0"/>
              </a:rPr>
              <a:t>      6h  after injection</a:t>
            </a:r>
            <a:r>
              <a:rPr lang="fa-IR" b="1" dirty="0" smtClean="0">
                <a:solidFill>
                  <a:schemeClr val="bg1">
                    <a:lumMod val="95000"/>
                    <a:lumOff val="5000"/>
                  </a:schemeClr>
                </a:solidFill>
                <a:latin typeface="Utsaah" pitchFamily="34" charset="0"/>
                <a:cs typeface="Utsaah" pitchFamily="34" charset="0"/>
              </a:rPr>
              <a:t> </a:t>
            </a:r>
            <a:r>
              <a:rPr lang="en-US" b="1" dirty="0">
                <a:solidFill>
                  <a:schemeClr val="bg1">
                    <a:lumMod val="95000"/>
                    <a:lumOff val="5000"/>
                  </a:schemeClr>
                </a:solidFill>
                <a:latin typeface="Utsaah" pitchFamily="34" charset="0"/>
                <a:cs typeface="Utsaah" pitchFamily="34" charset="0"/>
              </a:rPr>
              <a:t> </a:t>
            </a:r>
            <a:r>
              <a:rPr lang="en-US" b="1" dirty="0" smtClean="0">
                <a:solidFill>
                  <a:schemeClr val="bg1">
                    <a:lumMod val="95000"/>
                    <a:lumOff val="5000"/>
                  </a:schemeClr>
                </a:solidFill>
                <a:latin typeface="Utsaah" pitchFamily="34" charset="0"/>
                <a:cs typeface="Utsaah" pitchFamily="34" charset="0"/>
              </a:rPr>
              <a:t>of ACTH(</a:t>
            </a:r>
            <a:r>
              <a:rPr lang="en-US" b="1" dirty="0" err="1" smtClean="0">
                <a:solidFill>
                  <a:schemeClr val="bg1">
                    <a:lumMod val="95000"/>
                    <a:lumOff val="5000"/>
                  </a:schemeClr>
                </a:solidFill>
                <a:latin typeface="Utsaah" pitchFamily="34" charset="0"/>
                <a:cs typeface="Utsaah" pitchFamily="34" charset="0"/>
              </a:rPr>
              <a:t>tetracosactide</a:t>
            </a:r>
            <a:r>
              <a:rPr lang="en-US" b="1" dirty="0" smtClean="0">
                <a:solidFill>
                  <a:schemeClr val="bg1">
                    <a:lumMod val="95000"/>
                    <a:lumOff val="5000"/>
                  </a:schemeClr>
                </a:solidFill>
                <a:latin typeface="Utsaah" pitchFamily="34" charset="0"/>
                <a:cs typeface="Utsaah" pitchFamily="34" charset="0"/>
              </a:rPr>
              <a:t>):10.9</a:t>
            </a:r>
          </a:p>
          <a:p>
            <a:r>
              <a:rPr lang="en-US" b="1" dirty="0" smtClean="0">
                <a:solidFill>
                  <a:schemeClr val="bg1">
                    <a:lumMod val="95000"/>
                    <a:lumOff val="5000"/>
                  </a:schemeClr>
                </a:solidFill>
                <a:latin typeface="Utsaah" pitchFamily="34" charset="0"/>
                <a:cs typeface="Utsaah" pitchFamily="34" charset="0"/>
              </a:rPr>
              <a:t>93/9/10:</a:t>
            </a:r>
          </a:p>
          <a:p>
            <a:pPr marL="342900" indent="-342900">
              <a:buFont typeface="Arial" pitchFamily="34" charset="0"/>
              <a:buChar char="•"/>
            </a:pPr>
            <a:r>
              <a:rPr lang="en-US" b="1" dirty="0" smtClean="0">
                <a:solidFill>
                  <a:schemeClr val="bg1">
                    <a:lumMod val="95000"/>
                    <a:lumOff val="5000"/>
                  </a:schemeClr>
                </a:solidFill>
                <a:latin typeface="Utsaah" pitchFamily="34" charset="0"/>
                <a:cs typeface="Utsaah" pitchFamily="34" charset="0"/>
              </a:rPr>
              <a:t>T4:5.5 mcg/dl(5.1-14.1)      TSH:2.5(0.2-4.2)</a:t>
            </a:r>
          </a:p>
          <a:p>
            <a:pPr marL="342900" indent="-342900">
              <a:buFont typeface="Arial" pitchFamily="34" charset="0"/>
              <a:buChar char="•"/>
            </a:pPr>
            <a:r>
              <a:rPr lang="en-US" b="1" dirty="0" smtClean="0">
                <a:solidFill>
                  <a:schemeClr val="bg1">
                    <a:lumMod val="95000"/>
                    <a:lumOff val="5000"/>
                  </a:schemeClr>
                </a:solidFill>
                <a:latin typeface="Utsaah" pitchFamily="34" charset="0"/>
                <a:cs typeface="Utsaah" pitchFamily="34" charset="0"/>
              </a:rPr>
              <a:t>Testestrone:1.3      FSH:3.5 IU/l (men:1.5-12.4)     LH:2.7  IU/l(men:1.7-8.6)</a:t>
            </a:r>
          </a:p>
          <a:p>
            <a:pPr marL="342900" indent="-342900">
              <a:buFont typeface="Arial" pitchFamily="34" charset="0"/>
              <a:buChar char="•"/>
            </a:pPr>
            <a:r>
              <a:rPr lang="en-US" b="1" dirty="0" err="1" smtClean="0">
                <a:solidFill>
                  <a:schemeClr val="bg1">
                    <a:lumMod val="95000"/>
                    <a:lumOff val="5000"/>
                  </a:schemeClr>
                </a:solidFill>
                <a:latin typeface="Utsaah" pitchFamily="34" charset="0"/>
                <a:cs typeface="Utsaah" pitchFamily="34" charset="0"/>
              </a:rPr>
              <a:t>Cortisole</a:t>
            </a:r>
            <a:r>
              <a:rPr lang="en-US" b="1" dirty="0" smtClean="0">
                <a:solidFill>
                  <a:schemeClr val="bg1">
                    <a:lumMod val="95000"/>
                    <a:lumOff val="5000"/>
                  </a:schemeClr>
                </a:solidFill>
                <a:latin typeface="Utsaah" pitchFamily="34" charset="0"/>
                <a:cs typeface="Utsaah" pitchFamily="34" charset="0"/>
              </a:rPr>
              <a:t>  8 am:0.3             ACTH 8 am:23.7 </a:t>
            </a:r>
            <a:r>
              <a:rPr lang="en-US" b="1" dirty="0" err="1" smtClean="0">
                <a:solidFill>
                  <a:schemeClr val="bg1">
                    <a:lumMod val="95000"/>
                    <a:lumOff val="5000"/>
                  </a:schemeClr>
                </a:solidFill>
                <a:latin typeface="Utsaah" pitchFamily="34" charset="0"/>
                <a:cs typeface="Utsaah" pitchFamily="34" charset="0"/>
              </a:rPr>
              <a:t>pg</a:t>
            </a:r>
            <a:r>
              <a:rPr lang="en-US" b="1" dirty="0" smtClean="0">
                <a:solidFill>
                  <a:schemeClr val="bg1">
                    <a:lumMod val="95000"/>
                    <a:lumOff val="5000"/>
                  </a:schemeClr>
                </a:solidFill>
                <a:latin typeface="Utsaah" pitchFamily="34" charset="0"/>
                <a:cs typeface="Utsaah" pitchFamily="34" charset="0"/>
              </a:rPr>
              <a:t>/ml(7.2-64)</a:t>
            </a:r>
          </a:p>
          <a:p>
            <a:pPr marL="342900" indent="-342900">
              <a:buFont typeface="Arial" pitchFamily="34" charset="0"/>
              <a:buChar char="•"/>
            </a:pPr>
            <a:r>
              <a:rPr lang="en-US" b="1" dirty="0" smtClean="0">
                <a:solidFill>
                  <a:schemeClr val="bg1">
                    <a:lumMod val="95000"/>
                    <a:lumOff val="5000"/>
                  </a:schemeClr>
                </a:solidFill>
                <a:latin typeface="Utsaah" pitchFamily="34" charset="0"/>
                <a:cs typeface="Utsaah" pitchFamily="34" charset="0"/>
              </a:rPr>
              <a:t>IGF1:347 </a:t>
            </a:r>
            <a:r>
              <a:rPr lang="en-US" b="1" dirty="0" err="1" smtClean="0">
                <a:solidFill>
                  <a:schemeClr val="bg1">
                    <a:lumMod val="95000"/>
                    <a:lumOff val="5000"/>
                  </a:schemeClr>
                </a:solidFill>
                <a:latin typeface="Utsaah" pitchFamily="34" charset="0"/>
                <a:cs typeface="Utsaah" pitchFamily="34" charset="0"/>
              </a:rPr>
              <a:t>ng</a:t>
            </a:r>
            <a:r>
              <a:rPr lang="en-US" b="1" dirty="0" smtClean="0">
                <a:solidFill>
                  <a:schemeClr val="bg1">
                    <a:lumMod val="95000"/>
                    <a:lumOff val="5000"/>
                  </a:schemeClr>
                </a:solidFill>
                <a:latin typeface="Utsaah" pitchFamily="34" charset="0"/>
                <a:cs typeface="Utsaah" pitchFamily="34" charset="0"/>
              </a:rPr>
              <a:t>/ml(22-197)</a:t>
            </a:r>
          </a:p>
          <a:p>
            <a:r>
              <a:rPr lang="en-US" b="1" dirty="0" smtClean="0">
                <a:solidFill>
                  <a:schemeClr val="bg1">
                    <a:lumMod val="95000"/>
                    <a:lumOff val="5000"/>
                  </a:schemeClr>
                </a:solidFill>
                <a:latin typeface="Utsaah" pitchFamily="34" charset="0"/>
                <a:cs typeface="Utsaah" pitchFamily="34" charset="0"/>
              </a:rPr>
              <a:t>93/9/20:  (OGTT)</a:t>
            </a:r>
          </a:p>
          <a:p>
            <a:pPr marL="342900" indent="-342900">
              <a:buFont typeface="Arial" pitchFamily="34" charset="0"/>
              <a:buChar char="•"/>
            </a:pPr>
            <a:r>
              <a:rPr lang="en-US" b="1" dirty="0" smtClean="0">
                <a:solidFill>
                  <a:schemeClr val="bg1">
                    <a:lumMod val="95000"/>
                    <a:lumOff val="5000"/>
                  </a:schemeClr>
                </a:solidFill>
                <a:latin typeface="Utsaah" pitchFamily="34" charset="0"/>
                <a:cs typeface="Utsaah" pitchFamily="34" charset="0"/>
              </a:rPr>
              <a:t>GH basal:13.1 </a:t>
            </a:r>
            <a:r>
              <a:rPr lang="en-US" b="1" dirty="0" err="1" smtClean="0">
                <a:solidFill>
                  <a:schemeClr val="bg1">
                    <a:lumMod val="95000"/>
                    <a:lumOff val="5000"/>
                  </a:schemeClr>
                </a:solidFill>
                <a:latin typeface="Utsaah" pitchFamily="34" charset="0"/>
                <a:cs typeface="Utsaah" pitchFamily="34" charset="0"/>
              </a:rPr>
              <a:t>ng</a:t>
            </a:r>
            <a:r>
              <a:rPr lang="en-US" b="1" dirty="0" smtClean="0">
                <a:solidFill>
                  <a:schemeClr val="bg1">
                    <a:lumMod val="95000"/>
                    <a:lumOff val="5000"/>
                  </a:schemeClr>
                </a:solidFill>
                <a:latin typeface="Utsaah" pitchFamily="34" charset="0"/>
                <a:cs typeface="Utsaah" pitchFamily="34" charset="0"/>
              </a:rPr>
              <a:t>/ml  (0.1-2.5)     GH  60:12         GH  120:9.9</a:t>
            </a:r>
          </a:p>
          <a:p>
            <a:endParaRPr lang="en-US" dirty="0">
              <a:latin typeface="Utsaah" pitchFamily="34" charset="0"/>
              <a:cs typeface="Utsaah" pitchFamily="34" charset="0"/>
            </a:endParaRPr>
          </a:p>
        </p:txBody>
      </p:sp>
    </p:spTree>
    <p:extLst>
      <p:ext uri="{BB962C8B-B14F-4D97-AF65-F5344CB8AC3E}">
        <p14:creationId xmlns:p14="http://schemas.microsoft.com/office/powerpoint/2010/main" val="3123506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7315200" cy="6172200"/>
          </a:xfrm>
        </p:spPr>
        <p:txBody>
          <a:bodyPr>
            <a:normAutofit fontScale="85000" lnSpcReduction="20000"/>
          </a:bodyPr>
          <a:lstStyle/>
          <a:p>
            <a:pPr algn="r"/>
            <a:r>
              <a:rPr lang="fa-IR" sz="2100" b="1" dirty="0" smtClean="0">
                <a:solidFill>
                  <a:schemeClr val="bg1">
                    <a:lumMod val="95000"/>
                    <a:lumOff val="5000"/>
                  </a:schemeClr>
                </a:solidFill>
                <a:cs typeface="B Nazanin" pitchFamily="2" charset="-78"/>
              </a:rPr>
              <a:t>همچنین 2 نوبت تصویر برداری به شرح زیر انجام می شود</a:t>
            </a:r>
            <a:r>
              <a:rPr lang="fa-IR" sz="2200" b="1" dirty="0" smtClean="0">
                <a:solidFill>
                  <a:schemeClr val="bg1">
                    <a:lumMod val="95000"/>
                    <a:lumOff val="5000"/>
                  </a:schemeClr>
                </a:solidFill>
                <a:cs typeface="0 Baran" pitchFamily="2" charset="-78"/>
              </a:rPr>
              <a:t>:</a:t>
            </a:r>
          </a:p>
          <a:p>
            <a:pPr marL="342900" indent="-342900">
              <a:buFont typeface="Arial" pitchFamily="34" charset="0"/>
              <a:buChar char="•"/>
            </a:pPr>
            <a:r>
              <a:rPr lang="en-US" sz="2200" b="1" dirty="0" smtClean="0">
                <a:solidFill>
                  <a:schemeClr val="bg1">
                    <a:lumMod val="95000"/>
                    <a:lumOff val="5000"/>
                  </a:schemeClr>
                </a:solidFill>
                <a:latin typeface="Utsaah" pitchFamily="34" charset="0"/>
                <a:cs typeface="Utsaah" pitchFamily="34" charset="0"/>
              </a:rPr>
              <a:t>MRI(93/8/20   </a:t>
            </a:r>
            <a:r>
              <a:rPr lang="en-US" sz="2200" b="1" dirty="0" err="1" smtClean="0">
                <a:solidFill>
                  <a:schemeClr val="bg1">
                    <a:lumMod val="95000"/>
                    <a:lumOff val="5000"/>
                  </a:schemeClr>
                </a:solidFill>
                <a:latin typeface="Utsaah" pitchFamily="34" charset="0"/>
                <a:cs typeface="Utsaah" pitchFamily="34" charset="0"/>
              </a:rPr>
              <a:t>rajaee</a:t>
            </a:r>
            <a:r>
              <a:rPr lang="en-US" sz="2200" b="1" dirty="0" smtClean="0">
                <a:solidFill>
                  <a:schemeClr val="bg1">
                    <a:lumMod val="95000"/>
                    <a:lumOff val="5000"/>
                  </a:schemeClr>
                </a:solidFill>
                <a:latin typeface="Utsaah" pitchFamily="34" charset="0"/>
                <a:cs typeface="Utsaah" pitchFamily="34" charset="0"/>
              </a:rPr>
              <a:t> cardiac center):partial empty </a:t>
            </a:r>
            <a:r>
              <a:rPr lang="en-US" sz="2200" b="1" dirty="0" err="1" smtClean="0">
                <a:solidFill>
                  <a:schemeClr val="bg1">
                    <a:lumMod val="95000"/>
                    <a:lumOff val="5000"/>
                  </a:schemeClr>
                </a:solidFill>
                <a:latin typeface="Utsaah" pitchFamily="34" charset="0"/>
                <a:cs typeface="Utsaah" pitchFamily="34" charset="0"/>
              </a:rPr>
              <a:t>sella</a:t>
            </a:r>
            <a:r>
              <a:rPr lang="en-US" sz="2200" b="1" dirty="0" smtClean="0">
                <a:solidFill>
                  <a:schemeClr val="bg1">
                    <a:lumMod val="95000"/>
                    <a:lumOff val="5000"/>
                  </a:schemeClr>
                </a:solidFill>
                <a:latin typeface="Utsaah" pitchFamily="34" charset="0"/>
                <a:cs typeface="Utsaah" pitchFamily="34" charset="0"/>
              </a:rPr>
              <a:t> is suspected. pituitary gland show normal size and shape with normal homogenous         </a:t>
            </a:r>
            <a:r>
              <a:rPr lang="en-US" sz="2200" b="1" dirty="0" err="1" smtClean="0">
                <a:solidFill>
                  <a:schemeClr val="bg1">
                    <a:lumMod val="95000"/>
                    <a:lumOff val="5000"/>
                  </a:schemeClr>
                </a:solidFill>
                <a:latin typeface="Utsaah" pitchFamily="34" charset="0"/>
                <a:cs typeface="Utsaah" pitchFamily="34" charset="0"/>
              </a:rPr>
              <a:t>befor</a:t>
            </a:r>
            <a:r>
              <a:rPr lang="en-US" sz="2200" b="1" dirty="0" smtClean="0">
                <a:solidFill>
                  <a:schemeClr val="bg1">
                    <a:lumMod val="95000"/>
                    <a:lumOff val="5000"/>
                  </a:schemeClr>
                </a:solidFill>
                <a:latin typeface="Utsaah" pitchFamily="34" charset="0"/>
                <a:cs typeface="Utsaah" pitchFamily="34" charset="0"/>
              </a:rPr>
              <a:t> and after IV contrast injection. no abnormality is seen in          hypothalamus or </a:t>
            </a:r>
            <a:r>
              <a:rPr lang="en-US" sz="2200" b="1" dirty="0" err="1" smtClean="0">
                <a:solidFill>
                  <a:schemeClr val="bg1">
                    <a:lumMod val="95000"/>
                    <a:lumOff val="5000"/>
                  </a:schemeClr>
                </a:solidFill>
                <a:latin typeface="Utsaah" pitchFamily="34" charset="0"/>
                <a:cs typeface="Utsaah" pitchFamily="34" charset="0"/>
              </a:rPr>
              <a:t>perisellar</a:t>
            </a:r>
            <a:r>
              <a:rPr lang="en-US" sz="2200" b="1" dirty="0" smtClean="0">
                <a:solidFill>
                  <a:schemeClr val="bg1">
                    <a:lumMod val="95000"/>
                    <a:lumOff val="5000"/>
                  </a:schemeClr>
                </a:solidFill>
                <a:latin typeface="Utsaah" pitchFamily="34" charset="0"/>
                <a:cs typeface="Utsaah" pitchFamily="34" charset="0"/>
              </a:rPr>
              <a:t> structure.</a:t>
            </a:r>
          </a:p>
          <a:p>
            <a:pPr algn="r"/>
            <a:r>
              <a:rPr lang="fa-IR" sz="2100" b="1" dirty="0" smtClean="0">
                <a:solidFill>
                  <a:schemeClr val="bg1">
                    <a:lumMod val="95000"/>
                    <a:lumOff val="5000"/>
                  </a:schemeClr>
                </a:solidFill>
                <a:latin typeface="Utsaah" pitchFamily="34" charset="0"/>
                <a:cs typeface="B Nazanin" pitchFamily="2" charset="-78"/>
              </a:rPr>
              <a:t>در باز بینی مجدد :تصویر جابجا یی ساقه هیپوفیز به سمت چپ همراه با سیگنال غیر طبیعی در لب راست هیپوفیز قابل رویت می باشد .که امکان اندازه گیری دقیق ضایعه مذکور با توجه به شکل آن وجود ندارد.اما در بررسی مین کرو به عمل آمده واضحا لب راست هیپوفیز دارای منحنی غیر طبیعی می باشد.که این پدیده به نفع میکرو آدنوم این لب است.</a:t>
            </a:r>
          </a:p>
          <a:p>
            <a:pPr marL="342900" indent="-342900">
              <a:buFont typeface="Arial" pitchFamily="34" charset="0"/>
              <a:buChar char="•"/>
            </a:pPr>
            <a:r>
              <a:rPr lang="fa-IR" sz="2200" b="1" dirty="0" smtClean="0">
                <a:solidFill>
                  <a:schemeClr val="bg1">
                    <a:lumMod val="95000"/>
                    <a:lumOff val="5000"/>
                  </a:schemeClr>
                </a:solidFill>
                <a:latin typeface="Utsaah" pitchFamily="34" charset="0"/>
                <a:cs typeface="0 Baran" pitchFamily="2" charset="-78"/>
              </a:rPr>
              <a:t>  </a:t>
            </a:r>
            <a:r>
              <a:rPr lang="en-US" sz="2200" b="1" dirty="0" smtClean="0">
                <a:solidFill>
                  <a:schemeClr val="bg1">
                    <a:lumMod val="95000"/>
                    <a:lumOff val="5000"/>
                  </a:schemeClr>
                </a:solidFill>
                <a:latin typeface="Utsaah" pitchFamily="34" charset="0"/>
                <a:cs typeface="0 Baran" pitchFamily="2" charset="-78"/>
              </a:rPr>
              <a:t>MRI(93/10/22   </a:t>
            </a:r>
            <a:r>
              <a:rPr lang="en-US" sz="2200" b="1" dirty="0" err="1" smtClean="0">
                <a:solidFill>
                  <a:schemeClr val="bg1">
                    <a:lumMod val="95000"/>
                    <a:lumOff val="5000"/>
                  </a:schemeClr>
                </a:solidFill>
                <a:latin typeface="Utsaah" pitchFamily="34" charset="0"/>
                <a:cs typeface="0 Baran" pitchFamily="2" charset="-78"/>
              </a:rPr>
              <a:t>radmehr</a:t>
            </a:r>
            <a:r>
              <a:rPr lang="en-US" sz="2200" b="1" dirty="0" smtClean="0">
                <a:solidFill>
                  <a:schemeClr val="bg1">
                    <a:lumMod val="95000"/>
                    <a:lumOff val="5000"/>
                  </a:schemeClr>
                </a:solidFill>
                <a:latin typeface="Utsaah" pitchFamily="34" charset="0"/>
                <a:cs typeface="0 Baran" pitchFamily="2" charset="-78"/>
              </a:rPr>
              <a:t> radiologic center): on the obtained cuts partial empty </a:t>
            </a:r>
            <a:r>
              <a:rPr lang="en-US" sz="2200" b="1" dirty="0" err="1" smtClean="0">
                <a:solidFill>
                  <a:schemeClr val="bg1">
                    <a:lumMod val="95000"/>
                    <a:lumOff val="5000"/>
                  </a:schemeClr>
                </a:solidFill>
                <a:latin typeface="Utsaah" pitchFamily="34" charset="0"/>
                <a:cs typeface="0 Baran" pitchFamily="2" charset="-78"/>
              </a:rPr>
              <a:t>sella</a:t>
            </a:r>
            <a:r>
              <a:rPr lang="en-US" sz="2200" b="1" dirty="0" smtClean="0">
                <a:solidFill>
                  <a:schemeClr val="bg1">
                    <a:lumMod val="95000"/>
                    <a:lumOff val="5000"/>
                  </a:schemeClr>
                </a:solidFill>
                <a:latin typeface="Utsaah" pitchFamily="34" charset="0"/>
                <a:cs typeface="0 Baran" pitchFamily="2" charset="-78"/>
              </a:rPr>
              <a:t> is </a:t>
            </a:r>
            <a:r>
              <a:rPr lang="en-US" sz="2200" b="1" dirty="0" err="1" smtClean="0">
                <a:solidFill>
                  <a:schemeClr val="bg1">
                    <a:lumMod val="95000"/>
                    <a:lumOff val="5000"/>
                  </a:schemeClr>
                </a:solidFill>
                <a:latin typeface="Utsaah" pitchFamily="34" charset="0"/>
                <a:cs typeface="0 Baran" pitchFamily="2" charset="-78"/>
              </a:rPr>
              <a:t>seen.there</a:t>
            </a:r>
            <a:r>
              <a:rPr lang="en-US" sz="2200" b="1" dirty="0" smtClean="0">
                <a:solidFill>
                  <a:schemeClr val="bg1">
                    <a:lumMod val="95000"/>
                    <a:lumOff val="5000"/>
                  </a:schemeClr>
                </a:solidFill>
                <a:latin typeface="Utsaah" pitchFamily="34" charset="0"/>
                <a:cs typeface="0 Baran" pitchFamily="2" charset="-78"/>
              </a:rPr>
              <a:t> is small abnormal signal intensity in the </a:t>
            </a:r>
            <a:r>
              <a:rPr lang="en-US" sz="2200" b="1" dirty="0" err="1" smtClean="0">
                <a:solidFill>
                  <a:schemeClr val="bg1">
                    <a:lumMod val="95000"/>
                    <a:lumOff val="5000"/>
                  </a:schemeClr>
                </a:solidFill>
                <a:latin typeface="Utsaah" pitchFamily="34" charset="0"/>
                <a:cs typeface="0 Baran" pitchFamily="2" charset="-78"/>
              </a:rPr>
              <a:t>sella</a:t>
            </a:r>
            <a:r>
              <a:rPr lang="en-US" sz="2200" b="1" dirty="0" smtClean="0">
                <a:solidFill>
                  <a:schemeClr val="bg1">
                    <a:lumMod val="95000"/>
                    <a:lumOff val="5000"/>
                  </a:schemeClr>
                </a:solidFill>
                <a:latin typeface="Utsaah" pitchFamily="34" charset="0"/>
                <a:cs typeface="0 Baran" pitchFamily="2" charset="-78"/>
              </a:rPr>
              <a:t> </a:t>
            </a:r>
            <a:r>
              <a:rPr lang="en-US" sz="2200" b="1" dirty="0" err="1" smtClean="0">
                <a:solidFill>
                  <a:schemeClr val="bg1">
                    <a:lumMod val="95000"/>
                    <a:lumOff val="5000"/>
                  </a:schemeClr>
                </a:solidFill>
                <a:latin typeface="Utsaah" pitchFamily="34" charset="0"/>
                <a:cs typeface="0 Baran" pitchFamily="2" charset="-78"/>
              </a:rPr>
              <a:t>turcica.the</a:t>
            </a:r>
            <a:r>
              <a:rPr lang="en-US" sz="2200" b="1" dirty="0" smtClean="0">
                <a:solidFill>
                  <a:schemeClr val="bg1">
                    <a:lumMod val="95000"/>
                    <a:lumOff val="5000"/>
                  </a:schemeClr>
                </a:solidFill>
                <a:latin typeface="Utsaah" pitchFamily="34" charset="0"/>
                <a:cs typeface="0 Baran" pitchFamily="2" charset="-78"/>
              </a:rPr>
              <a:t> lesion shows a diameter about 4 mm and actually located in the right side of the pituitary </a:t>
            </a:r>
            <a:r>
              <a:rPr lang="en-US" sz="2200" b="1" dirty="0" err="1" smtClean="0">
                <a:solidFill>
                  <a:schemeClr val="bg1">
                    <a:lumMod val="95000"/>
                    <a:lumOff val="5000"/>
                  </a:schemeClr>
                </a:solidFill>
                <a:latin typeface="Utsaah" pitchFamily="34" charset="0"/>
                <a:cs typeface="0 Baran" pitchFamily="2" charset="-78"/>
              </a:rPr>
              <a:t>gland.the</a:t>
            </a:r>
            <a:r>
              <a:rPr lang="en-US" sz="2200" b="1" dirty="0" smtClean="0">
                <a:solidFill>
                  <a:schemeClr val="bg1">
                    <a:lumMod val="95000"/>
                    <a:lumOff val="5000"/>
                  </a:schemeClr>
                </a:solidFill>
                <a:latin typeface="Utsaah" pitchFamily="34" charset="0"/>
                <a:cs typeface="0 Baran" pitchFamily="2" charset="-78"/>
              </a:rPr>
              <a:t> pituitary stalk is deviated to the left </a:t>
            </a:r>
            <a:r>
              <a:rPr lang="en-US" sz="2200" b="1" dirty="0" err="1" smtClean="0">
                <a:solidFill>
                  <a:schemeClr val="bg1">
                    <a:lumMod val="95000"/>
                    <a:lumOff val="5000"/>
                  </a:schemeClr>
                </a:solidFill>
                <a:latin typeface="Utsaah" pitchFamily="34" charset="0"/>
                <a:cs typeface="0 Baran" pitchFamily="2" charset="-78"/>
              </a:rPr>
              <a:t>side.following</a:t>
            </a:r>
            <a:r>
              <a:rPr lang="en-US" sz="2200" b="1" dirty="0" smtClean="0">
                <a:solidFill>
                  <a:schemeClr val="bg1">
                    <a:lumMod val="95000"/>
                    <a:lumOff val="5000"/>
                  </a:schemeClr>
                </a:solidFill>
                <a:latin typeface="Utsaah" pitchFamily="34" charset="0"/>
                <a:cs typeface="0 Baran" pitchFamily="2" charset="-78"/>
              </a:rPr>
              <a:t> IV injection of contrast media abnormal enhanced pattern within the </a:t>
            </a:r>
            <a:r>
              <a:rPr lang="en-US" sz="2200" b="1" dirty="0" err="1" smtClean="0">
                <a:solidFill>
                  <a:schemeClr val="bg1">
                    <a:lumMod val="95000"/>
                    <a:lumOff val="5000"/>
                  </a:schemeClr>
                </a:solidFill>
                <a:latin typeface="Utsaah" pitchFamily="34" charset="0"/>
                <a:cs typeface="0 Baran" pitchFamily="2" charset="-78"/>
              </a:rPr>
              <a:t>hypophyseal</a:t>
            </a:r>
            <a:r>
              <a:rPr lang="en-US" sz="2200" b="1" dirty="0" smtClean="0">
                <a:solidFill>
                  <a:schemeClr val="bg1">
                    <a:lumMod val="95000"/>
                    <a:lumOff val="5000"/>
                  </a:schemeClr>
                </a:solidFill>
                <a:latin typeface="Utsaah" pitchFamily="34" charset="0"/>
                <a:cs typeface="0 Baran" pitchFamily="2" charset="-78"/>
              </a:rPr>
              <a:t> fossa is </a:t>
            </a:r>
            <a:r>
              <a:rPr lang="en-US" sz="2200" b="1" dirty="0" err="1" smtClean="0">
                <a:solidFill>
                  <a:schemeClr val="bg1">
                    <a:lumMod val="95000"/>
                    <a:lumOff val="5000"/>
                  </a:schemeClr>
                </a:solidFill>
                <a:latin typeface="Utsaah" pitchFamily="34" charset="0"/>
                <a:cs typeface="0 Baran" pitchFamily="2" charset="-78"/>
              </a:rPr>
              <a:t>evident.findings</a:t>
            </a:r>
            <a:r>
              <a:rPr lang="en-US" sz="2200" b="1" dirty="0" smtClean="0">
                <a:solidFill>
                  <a:schemeClr val="bg1">
                    <a:lumMod val="95000"/>
                    <a:lumOff val="5000"/>
                  </a:schemeClr>
                </a:solidFill>
                <a:latin typeface="Utsaah" pitchFamily="34" charset="0"/>
                <a:cs typeface="0 Baran" pitchFamily="2" charset="-78"/>
              </a:rPr>
              <a:t> are mostly due to pituitary micro-</a:t>
            </a:r>
            <a:r>
              <a:rPr lang="en-US" sz="2200" b="1" dirty="0" err="1" smtClean="0">
                <a:solidFill>
                  <a:schemeClr val="bg1">
                    <a:lumMod val="95000"/>
                    <a:lumOff val="5000"/>
                  </a:schemeClr>
                </a:solidFill>
                <a:latin typeface="Utsaah" pitchFamily="34" charset="0"/>
                <a:cs typeface="0 Baran" pitchFamily="2" charset="-78"/>
              </a:rPr>
              <a:t>adenoma.the</a:t>
            </a:r>
            <a:r>
              <a:rPr lang="en-US" sz="2200" b="1" dirty="0" smtClean="0">
                <a:solidFill>
                  <a:schemeClr val="bg1">
                    <a:lumMod val="95000"/>
                    <a:lumOff val="5000"/>
                  </a:schemeClr>
                </a:solidFill>
                <a:latin typeface="Utsaah" pitchFamily="34" charset="0"/>
                <a:cs typeface="0 Baran" pitchFamily="2" charset="-78"/>
              </a:rPr>
              <a:t> optic </a:t>
            </a:r>
            <a:r>
              <a:rPr lang="en-US" sz="2200" b="1" dirty="0" err="1" smtClean="0">
                <a:solidFill>
                  <a:schemeClr val="bg1">
                    <a:lumMod val="95000"/>
                    <a:lumOff val="5000"/>
                  </a:schemeClr>
                </a:solidFill>
                <a:latin typeface="Utsaah" pitchFamily="34" charset="0"/>
                <a:cs typeface="0 Baran" pitchFamily="2" charset="-78"/>
              </a:rPr>
              <a:t>chiasma</a:t>
            </a:r>
            <a:r>
              <a:rPr lang="en-US" sz="2200" b="1" dirty="0" smtClean="0">
                <a:solidFill>
                  <a:schemeClr val="bg1">
                    <a:lumMod val="95000"/>
                    <a:lumOff val="5000"/>
                  </a:schemeClr>
                </a:solidFill>
                <a:latin typeface="Utsaah" pitchFamily="34" charset="0"/>
                <a:cs typeface="0 Baran" pitchFamily="2" charset="-78"/>
              </a:rPr>
              <a:t>-hypothalamus-mammillary bodies and both cavernous sinuses are normal.</a:t>
            </a:r>
          </a:p>
          <a:p>
            <a:pPr algn="r"/>
            <a:r>
              <a:rPr lang="fa-IR" sz="2100" b="1" dirty="0" smtClean="0">
                <a:solidFill>
                  <a:schemeClr val="bg1">
                    <a:lumMod val="95000"/>
                    <a:lumOff val="5000"/>
                  </a:schemeClr>
                </a:solidFill>
                <a:latin typeface="Utsaah" pitchFamily="34" charset="0"/>
                <a:cs typeface="B Nazanin" pitchFamily="2" charset="-78"/>
              </a:rPr>
              <a:t>از حدود کمتر1 ماه است که برای بیمار پردنیزولون 7.5 میلی گرم در روز شروع شده </a:t>
            </a:r>
            <a:r>
              <a:rPr lang="fa-IR" sz="2100" b="1" dirty="0" smtClean="0">
                <a:solidFill>
                  <a:schemeClr val="bg1">
                    <a:lumMod val="95000"/>
                    <a:lumOff val="5000"/>
                  </a:schemeClr>
                </a:solidFill>
                <a:latin typeface="Utsaah" pitchFamily="34" charset="0"/>
                <a:cs typeface="B Nazanin" pitchFamily="2" charset="-78"/>
              </a:rPr>
              <a:t>است.و </a:t>
            </a:r>
            <a:r>
              <a:rPr lang="fa-IR" sz="2100" b="1" dirty="0" smtClean="0">
                <a:solidFill>
                  <a:schemeClr val="bg1">
                    <a:lumMod val="95000"/>
                    <a:lumOff val="5000"/>
                  </a:schemeClr>
                </a:solidFill>
                <a:latin typeface="Utsaah" pitchFamily="34" charset="0"/>
                <a:cs typeface="B Nazanin" pitchFamily="2" charset="-78"/>
              </a:rPr>
              <a:t>بیمار اظهار می کنند که پس از شروع آن علائم ضعف و بی حالیشان بهبود یافته است.</a:t>
            </a:r>
          </a:p>
        </p:txBody>
      </p:sp>
    </p:spTree>
    <p:extLst>
      <p:ext uri="{BB962C8B-B14F-4D97-AF65-F5344CB8AC3E}">
        <p14:creationId xmlns:p14="http://schemas.microsoft.com/office/powerpoint/2010/main" val="3243179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95800" y="1981200"/>
            <a:ext cx="3470275" cy="3505200"/>
          </a:xfrm>
          <a:scene3d>
            <a:camera prst="orthographicFront"/>
            <a:lightRig rig="threePt" dir="t"/>
          </a:scene3d>
          <a:sp3d>
            <a:bevelT/>
          </a:sp3d>
        </p:spPr>
      </p:pic>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1981200"/>
            <a:ext cx="3643313" cy="3468032"/>
          </a:xfrm>
          <a:scene3d>
            <a:camera prst="orthographicFront"/>
            <a:lightRig rig="threePt" dir="t"/>
          </a:scene3d>
          <a:sp3d>
            <a:bevelT/>
          </a:sp3d>
        </p:spPr>
      </p:pic>
    </p:spTree>
    <p:extLst>
      <p:ext uri="{BB962C8B-B14F-4D97-AF65-F5344CB8AC3E}">
        <p14:creationId xmlns:p14="http://schemas.microsoft.com/office/powerpoint/2010/main" val="3829075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066800"/>
            <a:ext cx="4876800" cy="4800600"/>
          </a:xfrm>
          <a:scene3d>
            <a:camera prst="orthographicFront"/>
            <a:lightRig rig="threePt" dir="t"/>
          </a:scene3d>
          <a:sp3d>
            <a:bevelT/>
          </a:sp3d>
        </p:spPr>
      </p:pic>
    </p:spTree>
    <p:extLst>
      <p:ext uri="{BB962C8B-B14F-4D97-AF65-F5344CB8AC3E}">
        <p14:creationId xmlns:p14="http://schemas.microsoft.com/office/powerpoint/2010/main" val="1608638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3400" y="1066800"/>
            <a:ext cx="3747587" cy="4419600"/>
          </a:xfrm>
          <a:scene3d>
            <a:camera prst="orthographicFront"/>
            <a:lightRig rig="threePt" dir="t"/>
          </a:scene3d>
          <a:sp3d>
            <a:bevelT/>
          </a:sp3d>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67200" y="1066800"/>
            <a:ext cx="2514600" cy="4419600"/>
          </a:xfrm>
          <a:scene3d>
            <a:camera prst="orthographicFront"/>
            <a:lightRig rig="threePt" dir="t"/>
          </a:scene3d>
          <a:sp3d>
            <a:bevelT/>
          </a:sp3d>
        </p:spPr>
      </p:pic>
    </p:spTree>
    <p:extLst>
      <p:ext uri="{BB962C8B-B14F-4D97-AF65-F5344CB8AC3E}">
        <p14:creationId xmlns:p14="http://schemas.microsoft.com/office/powerpoint/2010/main" val="2238346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43000" y="990600"/>
            <a:ext cx="3199545" cy="4419600"/>
          </a:xfrm>
          <a:scene3d>
            <a:camera prst="orthographicFront"/>
            <a:lightRig rig="threePt" dir="t"/>
          </a:scene3d>
          <a:sp3d>
            <a:bevelT/>
          </a:sp3d>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343400" y="990600"/>
            <a:ext cx="3124200" cy="4419600"/>
          </a:xfrm>
          <a:scene3d>
            <a:camera prst="orthographicFront"/>
            <a:lightRig rig="threePt" dir="t"/>
          </a:scene3d>
          <a:sp3d>
            <a:bevelT/>
          </a:sp3d>
        </p:spPr>
      </p:pic>
    </p:spTree>
    <p:extLst>
      <p:ext uri="{BB962C8B-B14F-4D97-AF65-F5344CB8AC3E}">
        <p14:creationId xmlns:p14="http://schemas.microsoft.com/office/powerpoint/2010/main" val="1731460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TC102455519[[fn=Winter]]</Template>
  <TotalTime>1118</TotalTime>
  <Words>1556</Words>
  <Application>Microsoft Office PowerPoint</Application>
  <PresentationFormat>On-screen Show (4:3)</PresentationFormat>
  <Paragraphs>145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Winter</vt:lpstr>
      <vt:lpstr>                  به نام خدا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با تشکر از توجه شما همکاران گرامی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dc:creator>
  <cp:lastModifiedBy>HSN</cp:lastModifiedBy>
  <cp:revision>99</cp:revision>
  <dcterms:created xsi:type="dcterms:W3CDTF">2015-01-31T14:09:06Z</dcterms:created>
  <dcterms:modified xsi:type="dcterms:W3CDTF">2015-02-10T12:49:18Z</dcterms:modified>
</cp:coreProperties>
</file>