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9" r:id="rId3"/>
    <p:sldId id="257" r:id="rId4"/>
    <p:sldId id="268" r:id="rId5"/>
    <p:sldId id="258" r:id="rId6"/>
    <p:sldId id="278" r:id="rId7"/>
    <p:sldId id="270" r:id="rId8"/>
    <p:sldId id="279" r:id="rId9"/>
    <p:sldId id="259" r:id="rId10"/>
    <p:sldId id="260" r:id="rId11"/>
    <p:sldId id="261" r:id="rId12"/>
    <p:sldId id="262" r:id="rId13"/>
    <p:sldId id="271" r:id="rId14"/>
    <p:sldId id="266" r:id="rId15"/>
    <p:sldId id="282" r:id="rId16"/>
    <p:sldId id="265" r:id="rId17"/>
    <p:sldId id="263" r:id="rId18"/>
    <p:sldId id="272" r:id="rId19"/>
    <p:sldId id="283" r:id="rId20"/>
    <p:sldId id="284" r:id="rId21"/>
    <p:sldId id="280" r:id="rId22"/>
    <p:sldId id="281" r:id="rId23"/>
    <p:sldId id="264" r:id="rId24"/>
    <p:sldId id="267" r:id="rId25"/>
    <p:sldId id="274" r:id="rId26"/>
    <p:sldId id="277" r:id="rId27"/>
    <p:sldId id="275" r:id="rId28"/>
    <p:sldId id="276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9D2E-CE69-42C7-BE03-5E8816C44FE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69A70-9343-4BCD-BB83-6ADDA66C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9A70-9343-4BCD-BB83-6ADDA66C7C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4D09-2988-4160-9F70-A854C1C06E73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6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75F3-D98E-4987-90BB-9D913A07ACCC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2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9A49-C770-407F-9F5F-9551F1A86948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2AD8-A50C-4EA2-9E6B-F377AC83E4F0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4EE6-7199-41A6-B74D-493959D16B05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C390-EDF0-4A28-AEBA-86CDB4DD9AD1}" type="datetime1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5408-27EE-4F44-8B85-31204D35E733}" type="datetime1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65E1-6C1E-4BC5-874B-AEEFB44E5A9A}" type="datetime1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8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947C-0D60-46CC-9732-2583DDCC1BD7}" type="datetime1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1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A2A2-87EA-4470-8FC4-47CA404B5F04}" type="datetime1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2228-0F79-4431-8550-9DFA775BF69A}" type="datetime1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DB0D1-9040-4C10-9863-28FE65D0B303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6EC1-66BB-4A61-BDEA-1AC63BD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9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management-of-nonalcoholic-fatty-liver-disease-in-adult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functional+food&amp;source=images&amp;cd=&amp;cad=rja&amp;docid=QDW4Hrcx9Iq6kM&amp;tbnid=Xoz-YvypvszjiM:&amp;ved=&amp;url=http://danicee.com/functional-foods/&amp;ei=uPEIUqb2D465hAfqhYH4BQ&amp;bvm=bv.50500085,d.ZG4&amp;psig=AFQjCNEiWIuEwJEHXXCK6mIFa0fwKeP0fw&amp;ust=137640428065990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732" y="1745674"/>
            <a:ext cx="7408718" cy="245225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>
              <a:lnSpc>
                <a:spcPct val="150000"/>
              </a:lnSpc>
            </a:pPr>
            <a:r>
              <a:rPr lang="fa-IR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تغذیه و کبد چرب غیر الکلی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761169" y="3748472"/>
            <a:ext cx="4312568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زهرا بهادران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استادیار مرکز </a:t>
            </a:r>
            <a:r>
              <a:rPr lang="fa-IR" sz="16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تحقیقات تغذیه، پژوهشکده علوم غدد درون ریز و متابولیسم، دانشگاه علوم پزشکی شهید بهشتی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1026" name="Picture 2" descr="Image result for diet and fatty li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32" y="4953930"/>
            <a:ext cx="2452254" cy="13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فروکتوز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و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کبدچرب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غیرالکلی</a:t>
            </a:r>
            <a:endParaRPr 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مطالعات اخیر نشان داده اند که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Lotus" panose="00000400000000000000" pitchFamily="2" charset="-78"/>
              </a:rPr>
              <a:t>مصرف شکر یا نوشیدنی های شیرین شده </a:t>
            </a:r>
            <a:r>
              <a:rPr lang="fa-IR" dirty="0" smtClean="0">
                <a:cs typeface="B Lotus" panose="00000400000000000000" pitchFamily="2" charset="-78"/>
              </a:rPr>
              <a:t>با شکر یا فروکتوز، با خطر بروز سندرم متابولیک، هایپر تری گلیسریدمی، افزایش چربی احشایی و تجمع چربی کبدی در ارتباط است.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این ارتباط به </a:t>
            </a:r>
            <a:r>
              <a:rPr lang="fa-IR" b="1" dirty="0" smtClean="0">
                <a:cs typeface="B Lotus" panose="00000400000000000000" pitchFamily="2" charset="-78"/>
              </a:rPr>
              <a:t>فروکتوز</a:t>
            </a:r>
            <a:r>
              <a:rPr lang="fa-IR" dirty="0" smtClean="0">
                <a:cs typeface="B Lotus" panose="00000400000000000000" pitchFamily="2" charset="-78"/>
              </a:rPr>
              <a:t> نسبت داده می شود که سوبسترایی برای </a:t>
            </a:r>
            <a:r>
              <a:rPr lang="fa-IR" b="1" u="sng" dirty="0" smtClean="0">
                <a:solidFill>
                  <a:schemeClr val="accent2"/>
                </a:solidFill>
                <a:cs typeface="B Lotus" panose="00000400000000000000" pitchFamily="2" charset="-78"/>
              </a:rPr>
              <a:t>لیپوژنز دنوو </a:t>
            </a:r>
            <a:r>
              <a:rPr lang="fa-IR" dirty="0" smtClean="0">
                <a:cs typeface="B Lotus" panose="00000400000000000000" pitchFamily="2" charset="-78"/>
              </a:rPr>
              <a:t>در کبد است.</a:t>
            </a:r>
          </a:p>
          <a:p>
            <a:pPr algn="r" rtl="1">
              <a:lnSpc>
                <a:spcPct val="150000"/>
              </a:lnSpc>
            </a:pPr>
            <a:r>
              <a:rPr lang="fa-IR" b="1" u="sng" dirty="0" smtClean="0">
                <a:solidFill>
                  <a:schemeClr val="accent2"/>
                </a:solidFill>
                <a:cs typeface="B Lotus" panose="00000400000000000000" pitchFamily="2" charset="-78"/>
              </a:rPr>
              <a:t>فروکتوز</a:t>
            </a:r>
            <a:r>
              <a:rPr lang="fa-IR" dirty="0" smtClean="0">
                <a:solidFill>
                  <a:schemeClr val="accent2"/>
                </a:solidFill>
                <a:cs typeface="B Lotus" panose="00000400000000000000" pitchFamily="2" charset="-78"/>
              </a:rPr>
              <a:t> </a:t>
            </a:r>
            <a:r>
              <a:rPr lang="fa-IR" dirty="0" smtClean="0">
                <a:cs typeface="B Lotus" panose="00000400000000000000" pitchFamily="2" charset="-78"/>
              </a:rPr>
              <a:t>نقش مهمی در بروز کبدچرب غیرالکلی دارد. فروکتوز لیپوژنیک است و سنتر تری گلیسرید را تحریک می کند.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027" y="6176963"/>
            <a:ext cx="4644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Basaranoglu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Hepatobiliary Surg Nutr.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2015, 4(2).</a:t>
            </a:r>
          </a:p>
          <a:p>
            <a:pPr marL="342900" lvl="1" indent="0">
              <a:buNone/>
            </a:pP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Prasanthi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Jegatheesan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Nutrients. 2017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Mar, 9(3).  </a:t>
            </a:r>
            <a:endParaRPr lang="de-DE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چربی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های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اشباع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ترانس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و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چربی رژیمی بالا با نسبت بالای امگا-6 به امگا-3، مصرف بالای اسیدهای چرب اشباع و ترانس با 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Lotus" panose="00000400000000000000" pitchFamily="2" charset="-78"/>
              </a:rPr>
              <a:t>التهاب کبد و کبدچرب غیرالکلی </a:t>
            </a:r>
            <a:r>
              <a:rPr lang="fa-IR" dirty="0" smtClean="0">
                <a:cs typeface="B Lotus" panose="00000400000000000000" pitchFamily="2" charset="-78"/>
              </a:rPr>
              <a:t>در ارتباط است.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چربی های ترانس، علاوه بر افزایش خطر سندرم متابولیک، با التهاب کبد و افزایش کلسترول، تری گلیسرید پلاسما و کاهش </a:t>
            </a:r>
            <a:r>
              <a:rPr lang="en-US" dirty="0" smtClean="0">
                <a:cs typeface="B Lotus" panose="00000400000000000000" pitchFamily="2" charset="-78"/>
              </a:rPr>
              <a:t>HDL </a:t>
            </a:r>
            <a:r>
              <a:rPr lang="fa-IR" dirty="0" smtClean="0">
                <a:cs typeface="B Lotus" panose="00000400000000000000" pitchFamily="2" charset="-78"/>
              </a:rPr>
              <a:t> در ارتباط هستند.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رژیم غذایی غنی از چربی های اشباع سبب 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Lotus" panose="00000400000000000000" pitchFamily="2" charset="-78"/>
              </a:rPr>
              <a:t>تحریک استرس اکسیداتیو در میتوکندری ها </a:t>
            </a:r>
            <a:r>
              <a:rPr lang="fa-IR" dirty="0" smtClean="0">
                <a:cs typeface="B Lotus" panose="00000400000000000000" pitchFamily="2" charset="-78"/>
              </a:rPr>
              <a:t>و تخریب سلول های کبدی می شود.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accent2"/>
                </a:solidFill>
                <a:cs typeface="B Lotus" panose="00000400000000000000" pitchFamily="2" charset="-78"/>
              </a:rPr>
              <a:t>چربی اشباع دریافتی باید بین 7 تا 10 درصد </a:t>
            </a:r>
            <a:r>
              <a:rPr lang="fa-IR" dirty="0" smtClean="0">
                <a:cs typeface="B Lotus" panose="00000400000000000000" pitchFamily="2" charset="-78"/>
              </a:rPr>
              <a:t>از انرژی دریافتی باشد. </a:t>
            </a:r>
          </a:p>
          <a:p>
            <a:pPr lvl="1" algn="r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محدود کردن چربی اشباع به کمتر از 7 درصد نه تنها برای بهبود پروفایل لیپیدی مفید نیست، بلکه برای این بیماران آسیب رسان است.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9027" y="6176963"/>
            <a:ext cx="3551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0">
              <a:buNone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Zivkovic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Clin Nutr. 2007, 86(2).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ریزمغذی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ها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و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غیرالکلی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cs typeface="B Lotus" panose="00000400000000000000" pitchFamily="2" charset="-78"/>
              </a:rPr>
              <a:t>چندین ریزمغذی در بروز </a:t>
            </a:r>
            <a:r>
              <a:rPr lang="en-US" dirty="0">
                <a:cs typeface="B Lotus" panose="00000400000000000000" pitchFamily="2" charset="-78"/>
              </a:rPr>
              <a:t>NAFLD</a:t>
            </a:r>
            <a:r>
              <a:rPr lang="fa-IR" dirty="0">
                <a:cs typeface="B Lotus" panose="00000400000000000000" pitchFamily="2" charset="-78"/>
              </a:rPr>
              <a:t> نقش اساسی ایفا می کنند، به همین دلیل اغلب توصیه های درمانی برای این بیماران مصرف ریزمغذی ها علی الخصوص آنهایی که </a:t>
            </a:r>
            <a:r>
              <a:rPr lang="fa-IR" b="1" dirty="0">
                <a:solidFill>
                  <a:schemeClr val="accent2"/>
                </a:solidFill>
                <a:cs typeface="B Lotus" panose="00000400000000000000" pitchFamily="2" charset="-78"/>
              </a:rPr>
              <a:t>اثرات آنتی اکسیدانی </a:t>
            </a:r>
            <a:r>
              <a:rPr lang="fa-IR" dirty="0">
                <a:cs typeface="B Lotus" panose="00000400000000000000" pitchFamily="2" charset="-78"/>
              </a:rPr>
              <a:t>و </a:t>
            </a:r>
            <a:r>
              <a:rPr lang="fa-IR" b="1" dirty="0">
                <a:solidFill>
                  <a:schemeClr val="accent2"/>
                </a:solidFill>
                <a:cs typeface="B Lotus" panose="00000400000000000000" pitchFamily="2" charset="-78"/>
              </a:rPr>
              <a:t>ضدالتهابی</a:t>
            </a:r>
            <a:r>
              <a:rPr lang="fa-IR" dirty="0">
                <a:cs typeface="B Lotus" panose="00000400000000000000" pitchFamily="2" charset="-78"/>
              </a:rPr>
              <a:t> دارند را برای پیشگیری از گسترش </a:t>
            </a:r>
            <a:r>
              <a:rPr lang="en-US" dirty="0">
                <a:cs typeface="B Lotus" panose="00000400000000000000" pitchFamily="2" charset="-78"/>
              </a:rPr>
              <a:t>NAFLD</a:t>
            </a:r>
            <a:r>
              <a:rPr lang="fa-IR" dirty="0">
                <a:cs typeface="B Lotus" panose="00000400000000000000" pitchFamily="2" charset="-78"/>
              </a:rPr>
              <a:t> تشویق می کنند.</a:t>
            </a:r>
            <a:endParaRPr lang="en-US" dirty="0">
              <a:cs typeface="B Lotus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Lotus" panose="00000400000000000000" pitchFamily="2" charset="-78"/>
              </a:rPr>
              <a:t>نقش </a:t>
            </a:r>
            <a:r>
              <a:rPr lang="fa-IR" b="1" u="sng" dirty="0">
                <a:cs typeface="B Lotus" panose="00000400000000000000" pitchFamily="2" charset="-78"/>
              </a:rPr>
              <a:t>ویتامین </a:t>
            </a:r>
            <a:r>
              <a:rPr lang="en-US" b="1" u="sng" dirty="0">
                <a:cs typeface="B Lotus" panose="00000400000000000000" pitchFamily="2" charset="-78"/>
              </a:rPr>
              <a:t>A</a:t>
            </a:r>
            <a:r>
              <a:rPr lang="fa-IR" b="1" u="sng" dirty="0">
                <a:cs typeface="B Lotus" panose="00000400000000000000" pitchFamily="2" charset="-78"/>
              </a:rPr>
              <a:t> </a:t>
            </a:r>
            <a:r>
              <a:rPr lang="fa-IR" dirty="0">
                <a:cs typeface="B Lotus" panose="00000400000000000000" pitchFamily="2" charset="-78"/>
              </a:rPr>
              <a:t>در پاتوژنز </a:t>
            </a:r>
            <a:r>
              <a:rPr lang="en-US" dirty="0" smtClean="0">
                <a:cs typeface="B Lotus" panose="00000400000000000000" pitchFamily="2" charset="-78"/>
              </a:rPr>
              <a:t>NAFLD</a:t>
            </a:r>
            <a:r>
              <a:rPr lang="fa-IR" dirty="0" smtClean="0">
                <a:cs typeface="B Lotus" panose="00000400000000000000" pitchFamily="2" charset="-78"/>
              </a:rPr>
              <a:t>: </a:t>
            </a:r>
            <a:r>
              <a:rPr lang="fa-IR" dirty="0">
                <a:cs typeface="B Lotus" panose="00000400000000000000" pitchFamily="2" charset="-78"/>
              </a:rPr>
              <a:t>بافت چربی کبدی با مصرف رتینوئیک اسید کم شده و بهبود می یابد.</a:t>
            </a:r>
            <a:endParaRPr lang="en-US" dirty="0">
              <a:cs typeface="B Lotus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027" y="6176963"/>
            <a:ext cx="5464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Octavia Pickett-Blakely,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Mol Gastroenterol Hepatol. 2018; 6(4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a-I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Lotus" panose="00000400000000000000" pitchFamily="2" charset="-78"/>
              </a:rPr>
              <a:t>نقش </a:t>
            </a:r>
            <a:r>
              <a:rPr lang="fa-IR" sz="2400" b="1" u="sng" dirty="0">
                <a:cs typeface="B Lotus" panose="00000400000000000000" pitchFamily="2" charset="-78"/>
              </a:rPr>
              <a:t>ویتامین </a:t>
            </a:r>
            <a:r>
              <a:rPr lang="en-US" sz="2400" b="1" u="sng" dirty="0">
                <a:cs typeface="B Lotus" panose="00000400000000000000" pitchFamily="2" charset="-78"/>
              </a:rPr>
              <a:t>D</a:t>
            </a:r>
            <a:r>
              <a:rPr lang="fa-IR" sz="2400" dirty="0">
                <a:cs typeface="B Lotus" panose="00000400000000000000" pitchFamily="2" charset="-78"/>
              </a:rPr>
              <a:t>: </a:t>
            </a:r>
            <a:r>
              <a:rPr lang="fa-IR" sz="2400" dirty="0" smtClean="0">
                <a:cs typeface="B Lotus" panose="00000400000000000000" pitchFamily="2" charset="-78"/>
              </a:rPr>
              <a:t>بیماران مبتلا به </a:t>
            </a:r>
            <a:r>
              <a:rPr lang="en-US" sz="2400" dirty="0">
                <a:cs typeface="B Lotus" panose="00000400000000000000" pitchFamily="2" charset="-78"/>
              </a:rPr>
              <a:t>NAFLD</a:t>
            </a:r>
            <a:r>
              <a:rPr lang="fa-IR" sz="2400" dirty="0">
                <a:cs typeface="B Lotus" panose="00000400000000000000" pitchFamily="2" charset="-78"/>
              </a:rPr>
              <a:t> سطح سرمی ویتامین </a:t>
            </a:r>
            <a:r>
              <a:rPr lang="en-US" sz="2400" dirty="0">
                <a:cs typeface="B Lotus" panose="00000400000000000000" pitchFamily="2" charset="-78"/>
              </a:rPr>
              <a:t>D</a:t>
            </a:r>
            <a:r>
              <a:rPr lang="fa-IR" sz="2400" dirty="0">
                <a:cs typeface="B Lotus" panose="00000400000000000000" pitchFamily="2" charset="-78"/>
              </a:rPr>
              <a:t> کمتری نسبت به افراد سالم دارند، لذا پیشنهاد شده که </a:t>
            </a:r>
            <a:r>
              <a:rPr lang="en-US" sz="2400" dirty="0">
                <a:cs typeface="B Lotus" panose="00000400000000000000" pitchFamily="2" charset="-78"/>
              </a:rPr>
              <a:t>NAFLD</a:t>
            </a:r>
            <a:r>
              <a:rPr lang="fa-IR" sz="2400" dirty="0">
                <a:cs typeface="B Lotus" panose="00000400000000000000" pitchFamily="2" charset="-78"/>
              </a:rPr>
              <a:t> احتمالا سبب کمبود ویتامین </a:t>
            </a:r>
            <a:r>
              <a:rPr lang="en-US" sz="2400" dirty="0">
                <a:cs typeface="B Lotus" panose="00000400000000000000" pitchFamily="2" charset="-78"/>
              </a:rPr>
              <a:t>D</a:t>
            </a:r>
            <a:r>
              <a:rPr lang="fa-IR" sz="2400" dirty="0">
                <a:cs typeface="B Lotus" panose="00000400000000000000" pitchFamily="2" charset="-78"/>
              </a:rPr>
              <a:t> می شود.</a:t>
            </a:r>
            <a:endParaRPr lang="en-US" sz="2400" dirty="0">
              <a:cs typeface="B Lotus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Lotus" panose="00000400000000000000" pitchFamily="2" charset="-78"/>
              </a:rPr>
              <a:t>نقش </a:t>
            </a:r>
            <a:r>
              <a:rPr lang="fa-IR" sz="2400" b="1" u="sng" dirty="0">
                <a:cs typeface="B Lotus" panose="00000400000000000000" pitchFamily="2" charset="-78"/>
              </a:rPr>
              <a:t>ویتامین </a:t>
            </a:r>
            <a:r>
              <a:rPr lang="en-US" sz="2400" b="1" u="sng" dirty="0">
                <a:cs typeface="B Lotus" panose="00000400000000000000" pitchFamily="2" charset="-78"/>
              </a:rPr>
              <a:t>C</a:t>
            </a:r>
            <a:r>
              <a:rPr lang="fa-IR" sz="2400" dirty="0">
                <a:cs typeface="B Lotus" panose="00000400000000000000" pitchFamily="2" charset="-78"/>
              </a:rPr>
              <a:t>: کمبود ویتامین با کاهش فعالیت آنزیم های آنتی اکسیدانی و درنتیجه افزایش استرس اکسیداتیو همراه است. </a:t>
            </a:r>
            <a:endParaRPr lang="fa-IR" sz="2400" dirty="0" smtClean="0">
              <a:cs typeface="B Lotus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anose="00000400000000000000" pitchFamily="2" charset="-78"/>
              </a:rPr>
              <a:t>نقش </a:t>
            </a:r>
            <a:r>
              <a:rPr lang="fa-IR" sz="2400" b="1" u="sng" dirty="0" smtClean="0">
                <a:cs typeface="B Lotus" panose="00000400000000000000" pitchFamily="2" charset="-78"/>
              </a:rPr>
              <a:t>ویتامین </a:t>
            </a:r>
            <a:r>
              <a:rPr lang="en-US" sz="2400" b="1" u="sng" dirty="0" smtClean="0">
                <a:cs typeface="B Lotus" panose="00000400000000000000" pitchFamily="2" charset="-78"/>
              </a:rPr>
              <a:t>E</a:t>
            </a:r>
            <a:r>
              <a:rPr lang="fa-IR" sz="2400" dirty="0">
                <a:cs typeface="B Lotus" panose="00000400000000000000" pitchFamily="2" charset="-78"/>
              </a:rPr>
              <a:t> </a:t>
            </a:r>
            <a:r>
              <a:rPr lang="fa-IR" sz="2400" dirty="0" smtClean="0">
                <a:cs typeface="B Lotus" panose="00000400000000000000" pitchFamily="2" charset="-78"/>
              </a:rPr>
              <a:t>در پیشگیری از کبد چرب با اثرات ضد استئاتوز، ضد التهاب و ضد فیبروزه شدن</a:t>
            </a:r>
            <a:endParaRPr lang="en-US" sz="2400" dirty="0">
              <a:cs typeface="B Lotus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Lotus" panose="00000400000000000000" pitchFamily="2" charset="-78"/>
              </a:rPr>
              <a:t>نقش </a:t>
            </a:r>
            <a:r>
              <a:rPr lang="fa-IR" sz="2400" b="1" u="sng" dirty="0">
                <a:cs typeface="B Lotus" panose="00000400000000000000" pitchFamily="2" charset="-78"/>
              </a:rPr>
              <a:t>ویتامین های </a:t>
            </a:r>
            <a:r>
              <a:rPr lang="en-US" sz="2400" b="1" u="sng" dirty="0">
                <a:cs typeface="B Lotus" panose="00000400000000000000" pitchFamily="2" charset="-78"/>
              </a:rPr>
              <a:t>B3</a:t>
            </a:r>
            <a:r>
              <a:rPr lang="fa-IR" sz="2400" b="1" u="sng" dirty="0">
                <a:cs typeface="B Lotus" panose="00000400000000000000" pitchFamily="2" charset="-78"/>
              </a:rPr>
              <a:t> و </a:t>
            </a:r>
            <a:r>
              <a:rPr lang="en-US" sz="2400" b="1" u="sng" dirty="0">
                <a:cs typeface="B Lotus" panose="00000400000000000000" pitchFamily="2" charset="-78"/>
              </a:rPr>
              <a:t>B12</a:t>
            </a:r>
            <a:r>
              <a:rPr lang="fa-IR" sz="2400" dirty="0">
                <a:cs typeface="B Lotus" panose="00000400000000000000" pitchFamily="2" charset="-78"/>
              </a:rPr>
              <a:t> در بروز </a:t>
            </a:r>
            <a:r>
              <a:rPr lang="en-US" sz="2400" dirty="0" smtClean="0">
                <a:cs typeface="B Lotus" panose="00000400000000000000" pitchFamily="2" charset="-78"/>
              </a:rPr>
              <a:t>NAFLD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Lotus" panose="00000400000000000000" pitchFamily="2" charset="-78"/>
              </a:rPr>
              <a:t>نقش مواد معدنی از جمله </a:t>
            </a:r>
            <a:r>
              <a:rPr lang="en-US" sz="2400" dirty="0">
                <a:cs typeface="B Lotus" panose="00000400000000000000" pitchFamily="2" charset="-78"/>
              </a:rPr>
              <a:t>Zn</a:t>
            </a:r>
            <a:r>
              <a:rPr lang="fa-IR" sz="2400" dirty="0">
                <a:cs typeface="B Lotus" panose="00000400000000000000" pitchFamily="2" charset="-78"/>
              </a:rPr>
              <a:t>، </a:t>
            </a:r>
            <a:r>
              <a:rPr lang="en-US" sz="2400" dirty="0">
                <a:cs typeface="B Lotus" panose="00000400000000000000" pitchFamily="2" charset="-78"/>
              </a:rPr>
              <a:t>Cu</a:t>
            </a:r>
            <a:r>
              <a:rPr lang="fa-IR" sz="2400" dirty="0">
                <a:cs typeface="B Lotus" panose="00000400000000000000" pitchFamily="2" charset="-78"/>
              </a:rPr>
              <a:t> و </a:t>
            </a:r>
            <a:r>
              <a:rPr lang="en-US" sz="2400" dirty="0">
                <a:cs typeface="B Lotus" panose="00000400000000000000" pitchFamily="2" charset="-78"/>
              </a:rPr>
              <a:t>Iron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ریزمغذی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ها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و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غیرالکلی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027" y="6176963"/>
            <a:ext cx="5464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Octavia Pickett-Blakely,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Mol Gastroenterol Hepatol. 2018; 6(4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a-I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اهمیت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تغذیه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دوران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بارداری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و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شیردهی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بروز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بزرگسالی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005" y="2005445"/>
            <a:ext cx="3734343" cy="4171518"/>
          </a:xfrm>
        </p:spPr>
        <p:txBody>
          <a:bodyPr>
            <a:normAutofit/>
          </a:bodyPr>
          <a:lstStyle/>
          <a:p>
            <a:pPr algn="r" rtl="1">
              <a:lnSpc>
                <a:spcPct val="160000"/>
              </a:lnSpc>
            </a:pPr>
            <a:r>
              <a:rPr lang="fa-IR" dirty="0" smtClean="0">
                <a:cs typeface="B Lotus" panose="00000400000000000000" pitchFamily="2" charset="-78"/>
              </a:rPr>
              <a:t>رژیم دوران بارداری حاوی </a:t>
            </a:r>
            <a:r>
              <a:rPr lang="fa-IR" u="sng" dirty="0" smtClean="0">
                <a:solidFill>
                  <a:schemeClr val="accent2">
                    <a:lumMod val="75000"/>
                  </a:schemeClr>
                </a:solidFill>
                <a:cs typeface="B Lotus" panose="00000400000000000000" pitchFamily="2" charset="-78"/>
              </a:rPr>
              <a:t>انرژی بالا و چربی، شکر و نمک </a:t>
            </a:r>
            <a:r>
              <a:rPr lang="fa-IR" dirty="0" smtClean="0">
                <a:cs typeface="B Lotus" panose="00000400000000000000" pitchFamily="2" charset="-78"/>
              </a:rPr>
              <a:t>زیاد، خطر بروز </a:t>
            </a:r>
            <a:r>
              <a:rPr lang="en-US" dirty="0" smtClean="0">
                <a:cs typeface="B Lotus" panose="00000400000000000000" pitchFamily="2" charset="-78"/>
              </a:rPr>
              <a:t>NAFLD</a:t>
            </a:r>
            <a:r>
              <a:rPr lang="fa-IR" dirty="0" smtClean="0">
                <a:cs typeface="B Lotus" panose="00000400000000000000" pitchFamily="2" charset="-78"/>
              </a:rPr>
              <a:t> در بزرگسالی را افزایش می دهد.</a:t>
            </a:r>
          </a:p>
          <a:p>
            <a:pPr algn="r" rtl="1"/>
            <a:endParaRPr lang="en-US" dirty="0" smtClean="0">
              <a:cs typeface="B Lotus" panose="00000400000000000000" pitchFamily="2" charset="-78"/>
            </a:endParaRPr>
          </a:p>
          <a:p>
            <a:pPr algn="r" rtl="1"/>
            <a:endParaRPr lang="en-US" dirty="0">
              <a:cs typeface="B Lotus" panose="00000400000000000000" pitchFamily="2" charset="-78"/>
            </a:endParaRPr>
          </a:p>
          <a:p>
            <a:pPr algn="r" rtl="1"/>
            <a:endParaRPr lang="en-US" dirty="0" smtClean="0">
              <a:cs typeface="B Lotus" panose="00000400000000000000" pitchFamily="2" charset="-78"/>
            </a:endParaRPr>
          </a:p>
          <a:p>
            <a:pPr algn="r" rtl="1"/>
            <a:endParaRPr lang="en-US" dirty="0">
              <a:cs typeface="B Lotus" panose="00000400000000000000" pitchFamily="2" charset="-78"/>
            </a:endParaRPr>
          </a:p>
          <a:p>
            <a:pPr algn="r" rtl="1"/>
            <a:endParaRPr lang="en-US" dirty="0" smtClean="0">
              <a:cs typeface="B Lotus" panose="00000400000000000000" pitchFamily="2" charset="-78"/>
            </a:endParaRPr>
          </a:p>
          <a:p>
            <a:pPr algn="r" rtl="1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032" y="6160944"/>
            <a:ext cx="2651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SA, Endocrinology, 2010, 151(4).</a:t>
            </a:r>
          </a:p>
        </p:txBody>
      </p:sp>
      <p:pic>
        <p:nvPicPr>
          <p:cNvPr id="7" name="Picture 2" descr="Image result for fatty liver fetal programm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8" y="2005444"/>
            <a:ext cx="4200023" cy="41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B Nazanin" panose="00000400000000000000" pitchFamily="2" charset="-78"/>
              </a:rPr>
              <a:t>Abstain from alcohol </a:t>
            </a:r>
            <a:r>
              <a:rPr lang="en-US" dirty="0" smtClean="0">
                <a:cs typeface="B Nazanin" panose="00000400000000000000" pitchFamily="2" charset="-78"/>
              </a:rPr>
              <a:t> (&lt;14 </a:t>
            </a:r>
            <a:r>
              <a:rPr lang="en-US" dirty="0">
                <a:cs typeface="B Nazanin" panose="00000400000000000000" pitchFamily="2" charset="-78"/>
              </a:rPr>
              <a:t>drinks per week or </a:t>
            </a:r>
            <a:r>
              <a:rPr lang="en-US" dirty="0" smtClean="0">
                <a:cs typeface="B Nazanin" panose="00000400000000000000" pitchFamily="2" charset="-78"/>
              </a:rPr>
              <a:t>&lt;4 drinks/day </a:t>
            </a:r>
            <a:r>
              <a:rPr lang="en-US" dirty="0">
                <a:cs typeface="B Nazanin" panose="00000400000000000000" pitchFamily="2" charset="-78"/>
              </a:rPr>
              <a:t>for men and </a:t>
            </a:r>
            <a:r>
              <a:rPr lang="en-US" dirty="0" smtClean="0">
                <a:cs typeface="B Nazanin" panose="00000400000000000000" pitchFamily="2" charset="-78"/>
              </a:rPr>
              <a:t>&lt;7 </a:t>
            </a:r>
            <a:r>
              <a:rPr lang="en-US" dirty="0">
                <a:cs typeface="B Nazanin" panose="00000400000000000000" pitchFamily="2" charset="-78"/>
              </a:rPr>
              <a:t>drinks per week or </a:t>
            </a:r>
            <a:r>
              <a:rPr lang="en-US" dirty="0" smtClean="0">
                <a:cs typeface="B Nazanin" panose="00000400000000000000" pitchFamily="2" charset="-78"/>
              </a:rPr>
              <a:t>&lt;3 drinks/day </a:t>
            </a:r>
            <a:r>
              <a:rPr lang="en-US" dirty="0">
                <a:cs typeface="B Nazanin" panose="00000400000000000000" pitchFamily="2" charset="-78"/>
              </a:rPr>
              <a:t>for women</a:t>
            </a:r>
            <a:r>
              <a:rPr lang="en-US" dirty="0" smtClean="0">
                <a:cs typeface="B Nazanin" panose="00000400000000000000" pitchFamily="2" charset="-78"/>
              </a:rPr>
              <a:t>)</a:t>
            </a:r>
          </a:p>
          <a:p>
            <a:r>
              <a:rPr lang="en-US" b="1" dirty="0"/>
              <a:t>Immunizations 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dirty="0"/>
              <a:t>Vaccination for hepatitis A virus and hepatitis B </a:t>
            </a:r>
            <a:r>
              <a:rPr lang="en-US" dirty="0" smtClean="0"/>
              <a:t>virus</a:t>
            </a:r>
          </a:p>
          <a:p>
            <a:r>
              <a:rPr lang="en-US" b="1" dirty="0"/>
              <a:t>Modify risk factors for cardiovascular disease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/>
              <a:t>Weight </a:t>
            </a:r>
            <a:r>
              <a:rPr lang="en-US" b="1" dirty="0"/>
              <a:t>loss: </a:t>
            </a:r>
            <a:r>
              <a:rPr lang="en-US" dirty="0" smtClean="0"/>
              <a:t>↓5-7% of </a:t>
            </a:r>
            <a:r>
              <a:rPr lang="en-US" dirty="0"/>
              <a:t>body weight at a rate of 0.5 to 1.0 kg per </a:t>
            </a:r>
            <a:r>
              <a:rPr lang="en-US" dirty="0" smtClean="0"/>
              <a:t>week</a:t>
            </a:r>
          </a:p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مدیریت بیماری کبدچرب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غیرالکلی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318" y="6004122"/>
            <a:ext cx="7964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https://www.uptodate.com/contents/management-of-nonalcoholic-fatty-liver-disease-in-adults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39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کنترل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وزن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برای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درمان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</a:t>
            </a:r>
            <a:r>
              <a:rPr lang="en-US" sz="4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40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چرب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987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cs typeface="B Lotus" panose="00000400000000000000" pitchFamily="2" charset="-78"/>
              </a:rPr>
              <a:t>توصیه به کاهش وزن تدریجی </a:t>
            </a:r>
          </a:p>
          <a:p>
            <a:pPr lvl="1" algn="r" rtl="1">
              <a:lnSpc>
                <a:spcPct val="150000"/>
              </a:lnSpc>
            </a:pPr>
            <a:r>
              <a:rPr lang="fa-IR" sz="2200" dirty="0">
                <a:cs typeface="B Lotus" panose="00000400000000000000" pitchFamily="2" charset="-78"/>
              </a:rPr>
              <a:t>کاهش وزن بیشتر از 1 کیلوگرم در هفته توصیه نمی شود. 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chemeClr val="accent2">
                    <a:lumMod val="75000"/>
                  </a:schemeClr>
                </a:solidFill>
                <a:cs typeface="B Lotus" panose="00000400000000000000" pitchFamily="2" charset="-78"/>
              </a:rPr>
              <a:t>کاهش وزن سریع و کنترل نشده </a:t>
            </a:r>
            <a:r>
              <a:rPr lang="fa-IR" sz="2200" dirty="0">
                <a:cs typeface="B Lotus" panose="00000400000000000000" pitchFamily="2" charset="-78"/>
              </a:rPr>
              <a:t>برای این بیماران مضر بوده و علائم بیماری را بدتر می کند.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cs typeface="B Lotus" panose="00000400000000000000" pitchFamily="2" charset="-78"/>
              </a:rPr>
              <a:t>اجتناب از رژیم های بسیار کم کالری (کمتر از 400 کیلوکالری در روز)</a:t>
            </a:r>
          </a:p>
          <a:p>
            <a:pPr lvl="1" algn="r" rtl="1">
              <a:lnSpc>
                <a:spcPct val="150000"/>
              </a:lnSpc>
            </a:pPr>
            <a:r>
              <a:rPr lang="fa-IR" sz="2200" dirty="0">
                <a:cs typeface="B Lotus" panose="00000400000000000000" pitchFamily="2" charset="-78"/>
              </a:rPr>
              <a:t>رژیم های بسیار کم کالری می توانند باعث تحریک التهاب در کبد و افزایش سطح بیلی روبین سرم شوند.</a:t>
            </a:r>
          </a:p>
          <a:p>
            <a:pPr marL="342900" lvl="1" indent="0">
              <a:buNone/>
            </a:pPr>
            <a:endParaRPr lang="fa-IR" dirty="0" smtClean="0">
              <a:cs typeface="B Lotus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488" y="61954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0">
              <a:buNone/>
            </a:pP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Krause's Food and Nutrition, 2016</a:t>
            </a:r>
            <a:endParaRPr lang="fa-I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Angelika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Kargulewicz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2014; 9(1).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رژیم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درمانی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غیرالکلی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dirty="0" smtClean="0">
                <a:cs typeface="B Lotus" panose="00000400000000000000" pitchFamily="2" charset="-78"/>
              </a:rPr>
              <a:t>American Association for the Study of Liver Disease (AASLD)</a:t>
            </a:r>
            <a:r>
              <a:rPr lang="fa-IR" dirty="0" smtClean="0">
                <a:cs typeface="B Lotus" panose="00000400000000000000" pitchFamily="2" charset="-78"/>
              </a:rPr>
              <a:t>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>
                <a:cs typeface="B Lotus" panose="00000400000000000000" pitchFamily="2" charset="-78"/>
              </a:rPr>
              <a:t>کاهش وزن، داروهای افزاینده حساسیت به انسولین، </a:t>
            </a:r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افزایش دریافت ویتامین</a:t>
            </a:r>
            <a:r>
              <a:rPr lang="en-US" dirty="0" smtClean="0">
                <a:cs typeface="B Lotus" panose="00000400000000000000" pitchFamily="2" charset="-78"/>
              </a:rPr>
              <a:t>E</a:t>
            </a:r>
            <a:r>
              <a:rPr lang="fa-IR" dirty="0" smtClean="0">
                <a:cs typeface="B Lotus" panose="00000400000000000000" pitchFamily="2" charset="-78"/>
              </a:rPr>
              <a:t> (800 </a:t>
            </a:r>
            <a:r>
              <a:rPr lang="en-US" dirty="0" smtClean="0">
                <a:cs typeface="B Lotus" panose="00000400000000000000" pitchFamily="2" charset="-78"/>
              </a:rPr>
              <a:t>IU/d</a:t>
            </a:r>
            <a:r>
              <a:rPr lang="fa-IR" dirty="0" smtClean="0">
                <a:cs typeface="B Lotus" panose="00000400000000000000" pitchFamily="2" charset="-78"/>
              </a:rPr>
              <a:t> آلفا-توکوفرول)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کاهش </a:t>
            </a:r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3 تا 5 درصد وزن </a:t>
            </a:r>
            <a:r>
              <a:rPr lang="fa-IR" dirty="0">
                <a:cs typeface="B Lotus" panose="00000400000000000000" pitchFamily="2" charset="-78"/>
              </a:rPr>
              <a:t>باعث بهبود استئاتوزیس می شود، هرچند برای بهبود التهاب کبدی به کاهش حداقل 10 درصد وزن نیاز است</a:t>
            </a:r>
            <a:r>
              <a:rPr lang="fa-IR" dirty="0" smtClean="0">
                <a:cs typeface="B Lotus" panose="00000400000000000000" pitchFamily="2" charset="-78"/>
              </a:rPr>
              <a:t>.</a:t>
            </a:r>
            <a:endParaRPr lang="fa-IR" dirty="0">
              <a:solidFill>
                <a:srgbClr val="FF0000"/>
              </a:solidFill>
              <a:cs typeface="B Lotus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>
                <a:cs typeface="B Lotus" panose="00000400000000000000" pitchFamily="2" charset="-78"/>
              </a:rPr>
              <a:t>به حداقل رساندن مصرف فروکتوز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>
                <a:cs typeface="B Lotus" panose="00000400000000000000" pitchFamily="2" charset="-78"/>
              </a:rPr>
              <a:t>عدم مصرف غذاها و نوشیدنی های حاوی فروکتوز افزوده شده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>
                <a:cs typeface="B Lotus" panose="00000400000000000000" pitchFamily="2" charset="-78"/>
              </a:rPr>
              <a:t>جایگزینی غذاهای حاوی </a:t>
            </a:r>
            <a:r>
              <a:rPr lang="en-US" dirty="0" smtClean="0">
                <a:cs typeface="B Lotus" panose="00000400000000000000" pitchFamily="2" charset="-78"/>
              </a:rPr>
              <a:t>PUFA</a:t>
            </a:r>
            <a:r>
              <a:rPr lang="fa-IR" dirty="0" smtClean="0">
                <a:cs typeface="B Lotus" panose="00000400000000000000" pitchFamily="2" charset="-78"/>
              </a:rPr>
              <a:t> و </a:t>
            </a:r>
            <a:r>
              <a:rPr lang="fa-IR" b="1" dirty="0" smtClean="0">
                <a:solidFill>
                  <a:srgbClr val="FF0000"/>
                </a:solidFill>
                <a:cs typeface="B Lotus" panose="00000400000000000000" pitchFamily="2" charset="-78"/>
              </a:rPr>
              <a:t>امگا-3 بلندزنجیر، به جای چربی های اشباع</a:t>
            </a:r>
          </a:p>
          <a:p>
            <a:pPr algn="r" rtl="1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6176963"/>
            <a:ext cx="2293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cs typeface="+mj-cs"/>
              </a:rPr>
              <a:t>Krause's Food and Nutrition, </a:t>
            </a:r>
            <a:r>
              <a:rPr lang="en-US" sz="1200" i="1" dirty="0" smtClean="0">
                <a:cs typeface="+mj-cs"/>
              </a:rPr>
              <a:t>2016</a:t>
            </a:r>
          </a:p>
          <a:p>
            <a:r>
              <a:rPr lang="en-US" sz="1200" i="1" dirty="0" err="1"/>
              <a:t>Adv</a:t>
            </a:r>
            <a:r>
              <a:rPr lang="en-US" sz="1200" i="1" dirty="0"/>
              <a:t> </a:t>
            </a:r>
            <a:r>
              <a:rPr lang="en-US" sz="1200" i="1" dirty="0" err="1"/>
              <a:t>Nutr</a:t>
            </a:r>
            <a:r>
              <a:rPr lang="en-US" sz="1200" i="1" dirty="0"/>
              <a:t> 2018;9:30–40</a:t>
            </a:r>
            <a:endParaRPr lang="fa-IR" sz="1200" i="1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B Lotus" panose="00000400000000000000" pitchFamily="2" charset="-78"/>
              </a:rPr>
              <a:t>جایگزینی غذاهای فرآوری نشده و غنی از فیبر مانند </a:t>
            </a:r>
            <a:r>
              <a:rPr lang="fa-IR" b="1" dirty="0">
                <a:solidFill>
                  <a:schemeClr val="accent2"/>
                </a:solidFill>
                <a:cs typeface="B Lotus" panose="00000400000000000000" pitchFamily="2" charset="-78"/>
              </a:rPr>
              <a:t>غلات کامل، سبزیجات، میوه ها، حبوبات، مغزها و دانه ها</a:t>
            </a:r>
            <a:r>
              <a:rPr lang="fa-IR" dirty="0">
                <a:cs typeface="B Lotus" panose="00000400000000000000" pitchFamily="2" charset="-78"/>
              </a:rPr>
              <a:t> به جای غذاهای آماده، </a:t>
            </a:r>
            <a:r>
              <a:rPr lang="fa-IR" dirty="0" smtClean="0">
                <a:cs typeface="B Lotus" panose="00000400000000000000" pitchFamily="2" charset="-78"/>
              </a:rPr>
              <a:t>محصولات </a:t>
            </a:r>
            <a:r>
              <a:rPr lang="fa-IR" dirty="0">
                <a:cs typeface="B Lotus" panose="00000400000000000000" pitchFamily="2" charset="-78"/>
              </a:rPr>
              <a:t>قنادی، و شیرینی جات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>
                <a:cs typeface="B Lotus" panose="00000400000000000000" pitchFamily="2" charset="-78"/>
              </a:rPr>
              <a:t>پرهیز از </a:t>
            </a:r>
            <a:r>
              <a:rPr lang="fa-IR" dirty="0">
                <a:cs typeface="B Lotus" panose="00000400000000000000" pitchFamily="2" charset="-78"/>
              </a:rPr>
              <a:t>مصرف الکل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رژیم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درمانی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غیرالکلی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046" y="5992297"/>
            <a:ext cx="3200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cs typeface="+mj-cs"/>
              </a:rPr>
              <a:t>Elena S George, </a:t>
            </a:r>
            <a:r>
              <a:rPr lang="nl-NL" sz="1200" i="1" dirty="0">
                <a:cs typeface="+mj-cs"/>
              </a:rPr>
              <a:t>Adv Nutr. 2018, 9(1) </a:t>
            </a:r>
            <a:endParaRPr lang="en-US" sz="1200" i="1" dirty="0" smtClean="0">
              <a:cs typeface="+mj-cs"/>
            </a:endParaRPr>
          </a:p>
          <a:p>
            <a:r>
              <a:rPr lang="en-US" sz="1200" i="1" dirty="0">
                <a:cs typeface="+mj-cs"/>
              </a:rPr>
              <a:t>World J </a:t>
            </a:r>
            <a:r>
              <a:rPr lang="en-US" sz="1200" i="1" dirty="0" err="1" smtClean="0">
                <a:cs typeface="+mj-cs"/>
              </a:rPr>
              <a:t>Hepatol</a:t>
            </a:r>
            <a:r>
              <a:rPr lang="en-US" sz="1200" i="1" dirty="0" smtClean="0">
                <a:cs typeface="+mj-cs"/>
              </a:rPr>
              <a:t> </a:t>
            </a:r>
            <a:r>
              <a:rPr lang="en-US" sz="1200" i="1" dirty="0">
                <a:cs typeface="+mj-cs"/>
              </a:rPr>
              <a:t>2015 Oct 28; 7(24): 2522–2534</a:t>
            </a:r>
            <a:endParaRPr lang="fa-IR" sz="1200" i="1" dirty="0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41327"/>
              </p:ext>
            </p:extLst>
          </p:nvPr>
        </p:nvGraphicFramePr>
        <p:xfrm>
          <a:off x="628650" y="2012661"/>
          <a:ext cx="7886700" cy="41907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1750"/>
                <a:gridCol w="5314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Follow traditional dietary patterns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cs typeface="B Nazanin" panose="00000400000000000000" pitchFamily="2" charset="-78"/>
                        </a:rPr>
                        <a:t>• Consume a diet that is mainly composed of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plant-based foods</a:t>
                      </a:r>
                      <a:r>
                        <a:rPr lang="en-US" b="0" dirty="0" smtClean="0">
                          <a:cs typeface="B Nazanin" panose="00000400000000000000" pitchFamily="2" charset="-78"/>
                        </a:rPr>
                        <a:t>: legumes, vegetables, fruits. </a:t>
                      </a:r>
                    </a:p>
                    <a:p>
                      <a:r>
                        <a:rPr lang="en-US" b="0" dirty="0" smtClean="0">
                          <a:cs typeface="B Nazanin" panose="00000400000000000000" pitchFamily="2" charset="-78"/>
                        </a:rPr>
                        <a:t>• Consume small amounts of meat, especially red meat.</a:t>
                      </a:r>
                      <a:endParaRPr lang="en-US" b="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Limit fructose from processed foods and soft drinks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cs typeface="B Nazanin" panose="00000400000000000000" pitchFamily="2" charset="-78"/>
                        </a:rPr>
                        <a:t>• Avoid highly processed foods which contain added fructose, including the ingredients “high fructose corn syrup” and “glucose fructose syrup.” </a:t>
                      </a:r>
                    </a:p>
                    <a:p>
                      <a:r>
                        <a:rPr lang="en-US" b="0" dirty="0" smtClean="0">
                          <a:cs typeface="B Nazanin" panose="00000400000000000000" pitchFamily="2" charset="-78"/>
                        </a:rPr>
                        <a:t>• Avoid sweetened beverages</a:t>
                      </a:r>
                      <a:endParaRPr lang="en-US" b="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18132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Increase consumption of ω-3 PUFAs and MUFAs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• Consume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fish 2–3 times/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wk</a:t>
                      </a:r>
                      <a:r>
                        <a:rPr lang="en-US" dirty="0" smtClean="0"/>
                        <a:t>, especially oily fish such as salmon, sardines, trout, flathead, </a:t>
                      </a:r>
                      <a:r>
                        <a:rPr lang="en-US" dirty="0" err="1" smtClean="0"/>
                        <a:t>gemfish</a:t>
                      </a:r>
                      <a:r>
                        <a:rPr lang="en-US" dirty="0" smtClean="0"/>
                        <a:t>, tuna, mackerel, or herring. </a:t>
                      </a:r>
                    </a:p>
                    <a:p>
                      <a:r>
                        <a:rPr lang="en-US" dirty="0" smtClean="0"/>
                        <a:t>• Use extra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virgin olive oil </a:t>
                      </a:r>
                      <a:r>
                        <a:rPr lang="en-US" dirty="0" smtClean="0"/>
                        <a:t>as the main added fat, especially for dressing salads and vegetables. </a:t>
                      </a:r>
                    </a:p>
                    <a:p>
                      <a:r>
                        <a:rPr lang="en-US" dirty="0" smtClean="0"/>
                        <a:t>• Consume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nuts and seeds </a:t>
                      </a:r>
                      <a:r>
                        <a:rPr lang="en-US" dirty="0" smtClean="0"/>
                        <a:t>as snacks daily.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رژیم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درمانی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غیرالکلی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65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cs typeface="B Nazanin" pitchFamily="2" charset="-78"/>
              </a:rPr>
              <a:t>تعریف، شیوع و اتیولوژی </a:t>
            </a:r>
            <a:r>
              <a:rPr lang="en-US" sz="2600" b="1" dirty="0" smtClean="0">
                <a:cs typeface="B Nazanin" pitchFamily="2" charset="-78"/>
              </a:rPr>
              <a:t>NAFLD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cs typeface="B Nazanin" pitchFamily="2" charset="-78"/>
              </a:rPr>
              <a:t>معرفی </a:t>
            </a:r>
            <a:r>
              <a:rPr lang="ps-AF" sz="2600" b="1" dirty="0" smtClean="0">
                <a:cs typeface="B Nazanin" pitchFamily="2" charset="-78"/>
              </a:rPr>
              <a:t>مهمترین پتانسیل های درمانی </a:t>
            </a:r>
            <a:r>
              <a:rPr lang="en-US" sz="2600" b="1" dirty="0" smtClean="0">
                <a:cs typeface="B Nazanin" pitchFamily="2" charset="-78"/>
              </a:rPr>
              <a:t>NAFLD</a:t>
            </a:r>
            <a:r>
              <a:rPr lang="fa-IR" sz="2600" b="1" dirty="0" smtClean="0">
                <a:cs typeface="B Nazanin" pitchFamily="2" charset="-78"/>
              </a:rPr>
              <a:t> </a:t>
            </a:r>
            <a:r>
              <a:rPr lang="ps-AF" sz="2600" b="1" dirty="0" smtClean="0">
                <a:cs typeface="B Nazanin" pitchFamily="2" charset="-78"/>
              </a:rPr>
              <a:t>از دیدگاه تغذیه ای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ps-AF" sz="2600" b="1" dirty="0" smtClean="0">
                <a:cs typeface="B Nazanin" pitchFamily="2" charset="-78"/>
              </a:rPr>
              <a:t>معرفی مهمترین مواد غذایی فراویژه و ترکیبات غذایی زیست فعال در </a:t>
            </a:r>
            <a:r>
              <a:rPr lang="fa-IR" sz="2600" b="1" dirty="0" smtClean="0">
                <a:cs typeface="B Nazanin" pitchFamily="2" charset="-78"/>
              </a:rPr>
              <a:t>بهبود</a:t>
            </a:r>
            <a:r>
              <a:rPr lang="ps-AF" sz="2600" b="1" dirty="0" smtClean="0">
                <a:cs typeface="B Nazanin" pitchFamily="2" charset="-78"/>
              </a:rPr>
              <a:t> </a:t>
            </a:r>
            <a:r>
              <a:rPr lang="en-US" sz="2600" b="1" dirty="0" smtClean="0">
                <a:cs typeface="B Nazanin" pitchFamily="2" charset="-78"/>
              </a:rPr>
              <a:t>NAFLD</a:t>
            </a:r>
            <a:endParaRPr lang="ps-AF" sz="26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fa-IR" sz="2600" b="1" dirty="0" smtClean="0">
              <a:cs typeface="B Nazanin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ps-AF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itchFamily="2" charset="-78"/>
              </a:rPr>
              <a:t>اهداف اصلی بحث</a:t>
            </a:r>
            <a:endParaRPr lang="en-U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11560" y="1484784"/>
            <a:ext cx="79208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groceries4u.fit.edu/productcart/pc/catalog/pin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35181" y="4337513"/>
            <a:ext cx="2304256" cy="1929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2A50-93BC-40FD-9D15-67AB1005D8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820769"/>
              </p:ext>
            </p:extLst>
          </p:nvPr>
        </p:nvGraphicFramePr>
        <p:xfrm>
          <a:off x="628650" y="1825625"/>
          <a:ext cx="7886700" cy="3474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1750"/>
                <a:gridCol w="5314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Increase consumption of high-fiber foods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• Eat vegetables with all main meals, ensuring they compose the majority of the dish, and choose a variety of colors. </a:t>
                      </a:r>
                    </a:p>
                    <a:p>
                      <a:r>
                        <a:rPr lang="en-US" b="0" dirty="0" smtClean="0"/>
                        <a:t>• Choose whole grain varieties of breads and cereals. • Have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legumes 2–3 times/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wk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in place of meat</a:t>
                      </a:r>
                      <a:r>
                        <a:rPr lang="en-US" b="0" dirty="0" smtClean="0"/>
                        <a:t>. </a:t>
                      </a:r>
                    </a:p>
                    <a:p>
                      <a:r>
                        <a:rPr lang="en-US" b="0" dirty="0" smtClean="0"/>
                        <a:t>• Have fresh fruit daily. </a:t>
                      </a:r>
                    </a:p>
                    <a:p>
                      <a:r>
                        <a:rPr lang="en-US" b="0" dirty="0" smtClean="0"/>
                        <a:t>• Consume nuts and seeds as snacks daily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Limit consumption of highly processed foods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• Avoid food that is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highly processed or refined</a:t>
                      </a:r>
                      <a:r>
                        <a:rPr lang="en-US" b="0" dirty="0" smtClean="0"/>
                        <a:t>. </a:t>
                      </a:r>
                    </a:p>
                    <a:p>
                      <a:r>
                        <a:rPr lang="en-US" b="0" dirty="0" smtClean="0"/>
                        <a:t>• Avoid foods that contain large amounts of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added sugar</a:t>
                      </a:r>
                      <a:r>
                        <a:rPr lang="en-US" b="0" dirty="0" smtClean="0"/>
                        <a:t>. </a:t>
                      </a:r>
                    </a:p>
                    <a:p>
                      <a:r>
                        <a:rPr lang="en-US" b="0" dirty="0" smtClean="0"/>
                        <a:t>• This may include: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fast food, commercial bakery goods, and sweets</a:t>
                      </a:r>
                      <a:r>
                        <a:rPr lang="en-US" b="0" dirty="0" smtClean="0"/>
                        <a:t>.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رژیم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درمانی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در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غیرالکلی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0" y="5894686"/>
            <a:ext cx="268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cs typeface="+mj-cs"/>
              </a:rPr>
              <a:t>Krause's Food and Nutrition, </a:t>
            </a:r>
            <a:r>
              <a:rPr lang="en-US" sz="1200" i="1" dirty="0" smtClean="0">
                <a:cs typeface="+mj-cs"/>
              </a:rPr>
              <a:t>2016</a:t>
            </a:r>
          </a:p>
          <a:p>
            <a:r>
              <a:rPr lang="en-US" sz="1200" i="1" dirty="0" err="1"/>
              <a:t>Adv</a:t>
            </a:r>
            <a:r>
              <a:rPr lang="en-US" sz="1200" i="1" dirty="0"/>
              <a:t> </a:t>
            </a:r>
            <a:r>
              <a:rPr lang="en-US" sz="1200" i="1" dirty="0" err="1"/>
              <a:t>Nutr</a:t>
            </a:r>
            <a:r>
              <a:rPr lang="en-US" sz="1200" i="1" dirty="0"/>
              <a:t> 2018;9:30–40</a:t>
            </a:r>
            <a:endParaRPr lang="fa-IR" sz="1200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9771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" panose="02020603060405020304" pitchFamily="18" charset="0"/>
              </a:rPr>
              <a:t>Moderate </a:t>
            </a:r>
            <a:r>
              <a:rPr lang="en-US" sz="2400" dirty="0">
                <a:latin typeface="Times" panose="02020603060405020304" pitchFamily="18" charset="0"/>
              </a:rPr>
              <a:t>restricted carbohydrate </a:t>
            </a:r>
            <a:r>
              <a:rPr lang="en-US" sz="2400" dirty="0">
                <a:solidFill>
                  <a:srgbClr val="FF0000"/>
                </a:solidFill>
                <a:latin typeface="Times" panose="02020603060405020304" pitchFamily="18" charset="0"/>
              </a:rPr>
              <a:t>(40% carbohydrate, 45% fat)</a:t>
            </a:r>
            <a:r>
              <a:rPr lang="en-US" sz="2400" dirty="0">
                <a:latin typeface="Times" panose="02020603060405020304" pitchFamily="18" charset="0"/>
              </a:rPr>
              <a:t> diet during 16 </a:t>
            </a:r>
            <a:r>
              <a:rPr lang="en-US" sz="2400" dirty="0" smtClean="0">
                <a:latin typeface="Times" panose="02020603060405020304" pitchFamily="18" charset="0"/>
              </a:rPr>
              <a:t>week→ ↓ insulin resistance, ↓ALT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" panose="02020603060405020304" pitchFamily="18" charset="0"/>
              </a:rPr>
              <a:t>A 2-week </a:t>
            </a:r>
            <a:r>
              <a:rPr lang="en-US" sz="2400" dirty="0">
                <a:latin typeface="Times" panose="02020603060405020304" pitchFamily="18" charset="0"/>
              </a:rPr>
              <a:t>on </a:t>
            </a:r>
            <a:r>
              <a:rPr lang="en-US" sz="2400" dirty="0" smtClean="0">
                <a:solidFill>
                  <a:srgbClr val="FF0000"/>
                </a:solidFill>
                <a:latin typeface="Times" panose="02020603060405020304" pitchFamily="18" charset="0"/>
              </a:rPr>
              <a:t>very low carbohydrate diet </a:t>
            </a:r>
            <a:r>
              <a:rPr lang="en-US" sz="2400" dirty="0">
                <a:solidFill>
                  <a:srgbClr val="FF0000"/>
                </a:solidFill>
                <a:latin typeface="Times" panose="02020603060405020304" pitchFamily="18" charset="0"/>
              </a:rPr>
              <a:t>(20 g/d)</a:t>
            </a:r>
            <a:r>
              <a:rPr lang="en-US" sz="2400" dirty="0">
                <a:latin typeface="Times" panose="02020603060405020304" pitchFamily="18" charset="0"/>
              </a:rPr>
              <a:t> or calorie restriction (1200-1500 kcal/d</a:t>
            </a:r>
            <a:r>
              <a:rPr lang="en-US" sz="2400" dirty="0" smtClean="0">
                <a:latin typeface="Times" panose="02020603060405020304" pitchFamily="18" charset="0"/>
              </a:rPr>
              <a:t>) →↓AST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" panose="02020603060405020304" pitchFamily="18" charset="0"/>
              </a:rPr>
              <a:t>Restricted-fructose </a:t>
            </a:r>
            <a:r>
              <a:rPr lang="en-US" sz="2400" dirty="0">
                <a:solidFill>
                  <a:srgbClr val="FF0000"/>
                </a:solidFill>
                <a:latin typeface="Times" panose="02020603060405020304" pitchFamily="18" charset="0"/>
              </a:rPr>
              <a:t>diet </a:t>
            </a:r>
            <a:r>
              <a:rPr lang="en-US" sz="2400" dirty="0">
                <a:latin typeface="Times" panose="02020603060405020304" pitchFamily="18" charset="0"/>
              </a:rPr>
              <a:t>(no intake of beverages with sugar </a:t>
            </a:r>
            <a:r>
              <a:rPr lang="en-US" sz="2400" dirty="0" smtClean="0">
                <a:latin typeface="Times" panose="02020603060405020304" pitchFamily="18" charset="0"/>
              </a:rPr>
              <a:t>sweeteners </a:t>
            </a:r>
            <a:r>
              <a:rPr lang="en-US" sz="2400" dirty="0">
                <a:latin typeface="Times" panose="02020603060405020304" pitchFamily="18" charset="0"/>
              </a:rPr>
              <a:t>with HFCS</a:t>
            </a:r>
            <a:r>
              <a:rPr lang="en-US" sz="2400" dirty="0" smtClean="0">
                <a:latin typeface="Times" panose="02020603060405020304" pitchFamily="18" charset="0"/>
              </a:rPr>
              <a:t>) for 6 months→ No change in ALT and AST</a:t>
            </a:r>
            <a:endParaRPr lang="en-US" sz="2400" dirty="0">
              <a:latin typeface="Times" panose="0202060306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0390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600" dirty="0" smtClean="0">
                <a:ln w="0"/>
                <a:solidFill>
                  <a:schemeClr val="accent6"/>
                </a:solidFill>
                <a:cs typeface="B Titr" panose="00000700000000000000" pitchFamily="2" charset="-78"/>
              </a:rPr>
              <a:t>مروری بر مطالعات کارآزمایی بالینی</a:t>
            </a:r>
            <a:r>
              <a:rPr lang="en-US" sz="3600" dirty="0" smtClean="0">
                <a:ln w="0"/>
                <a:solidFill>
                  <a:schemeClr val="accent6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chemeClr val="accent6"/>
                </a:solidFill>
                <a:cs typeface="B Titr" panose="00000700000000000000" pitchFamily="2" charset="-78"/>
              </a:rPr>
              <a:t> </a:t>
            </a:r>
            <a:endParaRPr lang="en-US" sz="3600" dirty="0">
              <a:ln w="0"/>
              <a:solidFill>
                <a:schemeClr val="accent6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2950" y="6056269"/>
            <a:ext cx="251863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Diabetes Care. 2007 May; 30(5):1075-80</a:t>
            </a:r>
            <a:endParaRPr lang="en-US" sz="1100" i="1" dirty="0" smtClean="0"/>
          </a:p>
          <a:p>
            <a:r>
              <a:rPr lang="en-US" sz="1100" i="1" dirty="0" smtClean="0"/>
              <a:t>Am </a:t>
            </a:r>
            <a:r>
              <a:rPr lang="en-US" sz="1100" i="1" dirty="0"/>
              <a:t>J </a:t>
            </a:r>
            <a:r>
              <a:rPr lang="en-US" sz="1100" i="1" dirty="0" err="1"/>
              <a:t>Clin</a:t>
            </a:r>
            <a:r>
              <a:rPr lang="en-US" sz="1100" i="1" dirty="0"/>
              <a:t> </a:t>
            </a:r>
            <a:r>
              <a:rPr lang="en-US" sz="1100" i="1" dirty="0" err="1"/>
              <a:t>Nutr</a:t>
            </a:r>
            <a:r>
              <a:rPr lang="en-US" sz="1100" i="1" dirty="0"/>
              <a:t>. 2011 May; 93(5):1048-52</a:t>
            </a:r>
            <a:endParaRPr lang="pt-BR" sz="1100" i="1" dirty="0" smtClean="0">
              <a:solidFill>
                <a:srgbClr val="303030"/>
              </a:solidFill>
              <a:latin typeface="arial" panose="020B0604020202020204" pitchFamily="34" charset="0"/>
            </a:endParaRPr>
          </a:p>
          <a:p>
            <a:r>
              <a:rPr lang="pt-BR" sz="1100" i="1" dirty="0"/>
              <a:t>Eur J Nutr. 2013 Mar; 52(2):527-35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616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" panose="02020603060405020304" pitchFamily="18" charset="0"/>
              </a:rPr>
              <a:t>Treatment with </a:t>
            </a:r>
            <a:r>
              <a:rPr lang="en-US" sz="2400" dirty="0">
                <a:solidFill>
                  <a:srgbClr val="FF0000"/>
                </a:solidFill>
                <a:latin typeface="Times" panose="02020603060405020304" pitchFamily="18" charset="0"/>
              </a:rPr>
              <a:t>soluble fibers (10 g/d)</a:t>
            </a:r>
            <a:r>
              <a:rPr lang="en-US" sz="2400" dirty="0">
                <a:latin typeface="Times" panose="02020603060405020304" pitchFamily="18" charset="0"/>
              </a:rPr>
              <a:t> for 3 </a:t>
            </a:r>
            <a:r>
              <a:rPr lang="en-US" sz="2400" dirty="0" smtClean="0">
                <a:latin typeface="Times" panose="02020603060405020304" pitchFamily="18" charset="0"/>
              </a:rPr>
              <a:t>months → Normalization </a:t>
            </a:r>
            <a:r>
              <a:rPr lang="en-US" sz="2400" dirty="0">
                <a:latin typeface="Times" panose="02020603060405020304" pitchFamily="18" charset="0"/>
              </a:rPr>
              <a:t>of the liver enzymes (AST, ALT and GGT</a:t>
            </a:r>
            <a:r>
              <a:rPr lang="en-US" sz="2400" dirty="0" smtClean="0">
                <a:latin typeface="Times" panose="0202060306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" panose="02020603060405020304" pitchFamily="18" charset="0"/>
              </a:rPr>
              <a:t>Daily </a:t>
            </a:r>
            <a:r>
              <a:rPr lang="en-US" sz="2400" dirty="0">
                <a:latin typeface="Times" panose="02020603060405020304" pitchFamily="18" charset="0"/>
              </a:rPr>
              <a:t>ingestion of </a:t>
            </a:r>
            <a:r>
              <a:rPr lang="en-US" sz="2400" dirty="0">
                <a:solidFill>
                  <a:srgbClr val="FF0000"/>
                </a:solidFill>
                <a:latin typeface="Times" panose="02020603060405020304" pitchFamily="18" charset="0"/>
              </a:rPr>
              <a:t>soluble </a:t>
            </a:r>
            <a:r>
              <a:rPr lang="en-US" sz="2400" dirty="0" smtClean="0">
                <a:solidFill>
                  <a:srgbClr val="FF0000"/>
                </a:solidFill>
                <a:latin typeface="Times" panose="02020603060405020304" pitchFamily="18" charset="0"/>
              </a:rPr>
              <a:t>fiber (oligofructose,16 g/d) </a:t>
            </a:r>
            <a:r>
              <a:rPr lang="en-US" sz="2400" dirty="0" smtClean="0">
                <a:latin typeface="Times" panose="02020603060405020304" pitchFamily="18" charset="0"/>
              </a:rPr>
              <a:t>in patients </a:t>
            </a:r>
            <a:r>
              <a:rPr lang="en-US" sz="2400" dirty="0">
                <a:latin typeface="Times" panose="02020603060405020304" pitchFamily="18" charset="0"/>
              </a:rPr>
              <a:t>with </a:t>
            </a:r>
            <a:r>
              <a:rPr lang="en-US" sz="2400" dirty="0" smtClean="0">
                <a:latin typeface="Times" panose="02020603060405020304" pitchFamily="18" charset="0"/>
              </a:rPr>
              <a:t>NASH for 8 weeks→ ↓ Insulin and AST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" panose="02020603060405020304" pitchFamily="18" charset="0"/>
              </a:rPr>
              <a:t>Daily ingestion of </a:t>
            </a:r>
            <a:r>
              <a:rPr lang="en-US" sz="2400" dirty="0" smtClean="0">
                <a:solidFill>
                  <a:srgbClr val="FF0000"/>
                </a:solidFill>
                <a:latin typeface="Times" panose="02020603060405020304" pitchFamily="18" charset="0"/>
              </a:rPr>
              <a:t>beta </a:t>
            </a:r>
            <a:r>
              <a:rPr lang="en-US" sz="2400" dirty="0">
                <a:solidFill>
                  <a:srgbClr val="FF0000"/>
                </a:solidFill>
                <a:latin typeface="Times" panose="02020603060405020304" pitchFamily="18" charset="0"/>
              </a:rPr>
              <a:t>glucan-containing oat </a:t>
            </a:r>
            <a:r>
              <a:rPr lang="en-US" sz="2400" dirty="0" smtClean="0">
                <a:solidFill>
                  <a:srgbClr val="FF0000"/>
                </a:solidFill>
                <a:latin typeface="Times" panose="02020603060405020304" pitchFamily="18" charset="0"/>
              </a:rPr>
              <a:t>cereal </a:t>
            </a:r>
            <a:r>
              <a:rPr lang="en-US" sz="2400" dirty="0">
                <a:latin typeface="Times" panose="02020603060405020304" pitchFamily="18" charset="0"/>
              </a:rPr>
              <a:t>for </a:t>
            </a:r>
            <a:r>
              <a:rPr lang="en-US" sz="2400" dirty="0" smtClean="0">
                <a:latin typeface="Times" panose="02020603060405020304" pitchFamily="18" charset="0"/>
              </a:rPr>
              <a:t>12 </a:t>
            </a:r>
            <a:r>
              <a:rPr lang="en-US" sz="2400" dirty="0">
                <a:latin typeface="Times" panose="02020603060405020304" pitchFamily="18" charset="0"/>
              </a:rPr>
              <a:t>weeks </a:t>
            </a:r>
            <a:r>
              <a:rPr lang="en-US" sz="2400" dirty="0" smtClean="0">
                <a:latin typeface="Times" panose="02020603060405020304" pitchFamily="18" charset="0"/>
              </a:rPr>
              <a:t>→ ↓AST </a:t>
            </a:r>
            <a:r>
              <a:rPr lang="en-US" sz="2400" dirty="0">
                <a:latin typeface="Times" panose="02020603060405020304" pitchFamily="18" charset="0"/>
              </a:rPr>
              <a:t>and ALT, </a:t>
            </a:r>
            <a:r>
              <a:rPr lang="en-US" sz="2400" dirty="0" smtClean="0">
                <a:latin typeface="Times" panose="02020603060405020304" pitchFamily="18" charset="0"/>
              </a:rPr>
              <a:t>BMI</a:t>
            </a:r>
            <a:r>
              <a:rPr lang="en-US" sz="2400" dirty="0">
                <a:latin typeface="Times" panose="02020603060405020304" pitchFamily="18" charset="0"/>
              </a:rPr>
              <a:t>, </a:t>
            </a:r>
            <a:r>
              <a:rPr lang="en-US" sz="2400" dirty="0" smtClean="0">
                <a:latin typeface="Times" panose="02020603060405020304" pitchFamily="18" charset="0"/>
              </a:rPr>
              <a:t>body </a:t>
            </a:r>
            <a:r>
              <a:rPr lang="en-US" sz="2400" dirty="0">
                <a:latin typeface="Times" panose="02020603060405020304" pitchFamily="18" charset="0"/>
              </a:rPr>
              <a:t>fat, and waist-to-hip ratio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" panose="0202060306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0390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3600" dirty="0" smtClean="0">
                <a:ln w="0"/>
                <a:solidFill>
                  <a:schemeClr val="accent6"/>
                </a:solidFill>
                <a:cs typeface="B Titr" panose="00000700000000000000" pitchFamily="2" charset="-78"/>
              </a:rPr>
              <a:t>مروری بر مطالعات کارآزمایی بالینی</a:t>
            </a:r>
            <a:r>
              <a:rPr lang="en-US" sz="3600" dirty="0" smtClean="0">
                <a:ln w="0"/>
                <a:solidFill>
                  <a:schemeClr val="accent6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chemeClr val="accent6"/>
                </a:solidFill>
                <a:cs typeface="B Titr" panose="00000700000000000000" pitchFamily="2" charset="-78"/>
              </a:rPr>
              <a:t> </a:t>
            </a:r>
            <a:endParaRPr lang="en-US" sz="3600" dirty="0">
              <a:ln w="0"/>
              <a:solidFill>
                <a:schemeClr val="accent6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605626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i="1" dirty="0"/>
              <a:t>Arq Gastroenterol. 2007 Oct-Dec; 44(4):</a:t>
            </a:r>
            <a:r>
              <a:rPr lang="sv-SE" sz="1100" i="1" dirty="0" smtClean="0"/>
              <a:t>350-2</a:t>
            </a:r>
          </a:p>
          <a:p>
            <a:r>
              <a:rPr lang="fr-FR" sz="1100" i="1" dirty="0" err="1"/>
              <a:t>Eur</a:t>
            </a:r>
            <a:r>
              <a:rPr lang="fr-FR" sz="1100" i="1" dirty="0"/>
              <a:t> J Clin </a:t>
            </a:r>
            <a:r>
              <a:rPr lang="fr-FR" sz="1100" i="1" dirty="0" err="1"/>
              <a:t>Nutr</a:t>
            </a:r>
            <a:r>
              <a:rPr lang="fr-FR" sz="1100" i="1" dirty="0"/>
              <a:t>. 2005 May; 59(5):</a:t>
            </a:r>
            <a:r>
              <a:rPr lang="fr-FR" sz="1100" i="1" dirty="0" smtClean="0"/>
              <a:t>723-6</a:t>
            </a:r>
          </a:p>
          <a:p>
            <a:r>
              <a:rPr lang="en-US" sz="1100" i="1" dirty="0"/>
              <a:t>Plant Foods Hum </a:t>
            </a:r>
            <a:r>
              <a:rPr lang="en-US" sz="1100" i="1" dirty="0" err="1" smtClean="0"/>
              <a:t>Nutr</a:t>
            </a:r>
            <a:r>
              <a:rPr lang="en-US" sz="1100" i="1" dirty="0" smtClean="0"/>
              <a:t>.</a:t>
            </a:r>
            <a:r>
              <a:rPr lang="en-US" sz="1100" i="1" dirty="0"/>
              <a:t> </a:t>
            </a:r>
            <a:r>
              <a:rPr lang="en-US" sz="1100" i="1" dirty="0" smtClean="0"/>
              <a:t>2013 </a:t>
            </a:r>
            <a:r>
              <a:rPr lang="en-US" sz="1100" i="1" dirty="0"/>
              <a:t>Mar;68(1):18-23</a:t>
            </a:r>
          </a:p>
        </p:txBody>
      </p:sp>
    </p:spTree>
    <p:extLst>
      <p:ext uri="{BB962C8B-B14F-4D97-AF65-F5344CB8AC3E}">
        <p14:creationId xmlns:p14="http://schemas.microsoft.com/office/powerpoint/2010/main" val="36631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الگوی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غذایی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مدیترانه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ای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و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کبدچرب</a:t>
            </a: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غیرالکی</a:t>
            </a:r>
            <a:endParaRPr lang="en-US" sz="40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22552"/>
          </a:xfrm>
        </p:spPr>
        <p:txBody>
          <a:bodyPr>
            <a:normAutofit fontScale="62500" lnSpcReduction="20000"/>
          </a:bodyPr>
          <a:lstStyle/>
          <a:p>
            <a:pPr algn="just" rtl="1">
              <a:lnSpc>
                <a:spcPct val="160000"/>
              </a:lnSpc>
            </a:pPr>
            <a:r>
              <a:rPr lang="fa-IR" sz="4000" dirty="0">
                <a:cs typeface="B Lotus" panose="00000400000000000000" pitchFamily="2" charset="-78"/>
              </a:rPr>
              <a:t>الگوی غذایی مدیترانه ای </a:t>
            </a:r>
            <a:r>
              <a:rPr lang="fa-IR" sz="4000" dirty="0">
                <a:solidFill>
                  <a:srgbClr val="FF0000"/>
                </a:solidFill>
                <a:cs typeface="B Lotus" panose="00000400000000000000" pitchFamily="2" charset="-78"/>
              </a:rPr>
              <a:t>(با تشویق به مصرف بیشتر غلات کامل، حبوبات، میوه، سبزی، مغزها، ماهی و روغن زیتون؛ و مصرف مقدار متعادلی از گوشت، لبنیات، غذاهای فرآوری شده و شیرینی ها)</a:t>
            </a:r>
            <a:r>
              <a:rPr lang="fa-IR" sz="4000" dirty="0">
                <a:cs typeface="B Lotus" panose="00000400000000000000" pitchFamily="2" charset="-78"/>
              </a:rPr>
              <a:t> ترکیبات آنتی اکسیدانی و ضد التهابی فراوانی دارد. </a:t>
            </a:r>
          </a:p>
          <a:p>
            <a:pPr algn="r" rtl="1">
              <a:lnSpc>
                <a:spcPct val="160000"/>
              </a:lnSpc>
            </a:pPr>
            <a:r>
              <a:rPr lang="fa-IR" sz="4000" dirty="0" smtClean="0">
                <a:cs typeface="B Lotus" panose="00000400000000000000" pitchFamily="2" charset="-78"/>
              </a:rPr>
              <a:t>مطالعات نشان داده اند این الگوی غذایی می تواند از </a:t>
            </a:r>
            <a:r>
              <a:rPr lang="en-US" sz="4000" dirty="0" smtClean="0">
                <a:cs typeface="B Lotus" panose="00000400000000000000" pitchFamily="2" charset="-78"/>
              </a:rPr>
              <a:t>NAFLD</a:t>
            </a:r>
            <a:r>
              <a:rPr lang="fa-IR" sz="4000" dirty="0" smtClean="0">
                <a:cs typeface="B Lotus" panose="00000400000000000000" pitchFamily="2" charset="-78"/>
              </a:rPr>
              <a:t> و عوامل خطر مرتبط، پیشگیری کند.</a:t>
            </a:r>
            <a:endParaRPr lang="en-US" sz="4000" dirty="0" smtClean="0">
              <a:cs typeface="B Lotus" panose="00000400000000000000" pitchFamily="2" charset="-78"/>
            </a:endParaRPr>
          </a:p>
          <a:p>
            <a:pPr algn="r" rtl="1"/>
            <a:endParaRPr lang="en-US" dirty="0">
              <a:cs typeface="B Lotus" panose="00000400000000000000" pitchFamily="2" charset="-78"/>
            </a:endParaRPr>
          </a:p>
          <a:p>
            <a:pPr algn="r" rtl="1"/>
            <a:endParaRPr lang="en-US" dirty="0" smtClean="0">
              <a:cs typeface="B Lotus" panose="00000400000000000000" pitchFamily="2" charset="-78"/>
            </a:endParaRPr>
          </a:p>
          <a:p>
            <a:pPr algn="r" rtl="1"/>
            <a:endParaRPr lang="en-US" dirty="0">
              <a:cs typeface="B Lotus" panose="00000400000000000000" pitchFamily="2" charset="-78"/>
            </a:endParaRPr>
          </a:p>
          <a:p>
            <a:pPr algn="r" rtl="1"/>
            <a:endParaRPr lang="en-US" dirty="0" smtClean="0">
              <a:cs typeface="B Lotus" panose="00000400000000000000" pitchFamily="2" charset="-78"/>
            </a:endParaRPr>
          </a:p>
          <a:p>
            <a:pPr algn="r" rtl="1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046" y="5992297"/>
            <a:ext cx="2713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Kontogianni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MD, </a:t>
            </a:r>
            <a:r>
              <a:rPr lang="nl-N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 Nutr. </a:t>
            </a:r>
            <a:r>
              <a:rPr lang="nl-NL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33(4)</a:t>
            </a:r>
            <a:r>
              <a:rPr lang="fa-IR" sz="1200" i="1" dirty="0" smtClean="0">
                <a:cs typeface="+mj-cs"/>
              </a:rPr>
              <a:t>.</a:t>
            </a:r>
            <a:endParaRPr lang="fa-IR" sz="1200" i="1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غذاهای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فراویژه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در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درمان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کبدچرب</a:t>
            </a:r>
            <a:endParaRPr 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sz="3400" b="1" dirty="0" smtClean="0">
                <a:solidFill>
                  <a:schemeClr val="accent2"/>
                </a:solidFill>
                <a:cs typeface="B Lotus" panose="00000400000000000000" pitchFamily="2" charset="-78"/>
              </a:rPr>
              <a:t>الیگوفروکتوز</a:t>
            </a:r>
          </a:p>
          <a:p>
            <a:pPr lvl="1" algn="r" rtl="1">
              <a:lnSpc>
                <a:spcPct val="160000"/>
              </a:lnSpc>
            </a:pPr>
            <a:r>
              <a:rPr lang="fa-IR" sz="2600" dirty="0" smtClean="0">
                <a:cs typeface="B Lotus" panose="00000400000000000000" pitchFamily="2" charset="-78"/>
              </a:rPr>
              <a:t>الیگومر فروکتوز غیرقابل هضم در گیاهان است. منابع آن شامل </a:t>
            </a:r>
            <a:r>
              <a:rPr lang="fa-IR" sz="2600" dirty="0" smtClean="0">
                <a:solidFill>
                  <a:schemeClr val="accent2"/>
                </a:solidFill>
                <a:cs typeface="B Lotus" panose="00000400000000000000" pitchFamily="2" charset="-78"/>
              </a:rPr>
              <a:t>کاسنی، کنگر فرنگی، تره فرنگی، مارچوبه و سیر </a:t>
            </a:r>
            <a:r>
              <a:rPr lang="fa-IR" sz="2600" dirty="0" smtClean="0">
                <a:cs typeface="B Lotus" panose="00000400000000000000" pitchFamily="2" charset="-78"/>
              </a:rPr>
              <a:t>است.</a:t>
            </a:r>
          </a:p>
          <a:p>
            <a:pPr lvl="1" algn="r" rtl="1">
              <a:lnSpc>
                <a:spcPct val="160000"/>
              </a:lnSpc>
            </a:pPr>
            <a:r>
              <a:rPr lang="fa-IR" sz="2600" dirty="0" smtClean="0">
                <a:cs typeface="B Lotus" panose="00000400000000000000" pitchFamily="2" charset="-78"/>
              </a:rPr>
              <a:t>مصرف الیگوفروکتوز باعث کاهش تری گلیسرید و گلوکز سرم می شود.</a:t>
            </a:r>
          </a:p>
          <a:p>
            <a:pPr lvl="1" algn="r" rtl="1">
              <a:lnSpc>
                <a:spcPct val="160000"/>
              </a:lnSpc>
            </a:pPr>
            <a:r>
              <a:rPr lang="fa-IR" sz="2600" dirty="0" smtClean="0">
                <a:cs typeface="B Lotus" panose="00000400000000000000" pitchFamily="2" charset="-78"/>
              </a:rPr>
              <a:t>در افراد چاق و اضافه وزن، در بهبود کنترل گلایسمی و همچنین کنترل اشتها نقش دارد.</a:t>
            </a:r>
          </a:p>
          <a:p>
            <a:pPr lvl="1" algn="r" rtl="1">
              <a:lnSpc>
                <a:spcPct val="160000"/>
              </a:lnSpc>
            </a:pPr>
            <a:r>
              <a:rPr lang="fa-IR" sz="2600" dirty="0" smtClean="0">
                <a:cs typeface="B Lotus" panose="00000400000000000000" pitchFamily="2" charset="-78"/>
              </a:rPr>
              <a:t>با کاهش مقدار غذای هضم شده، در کاهش وزن هم موثر است (کاهش سطح گرلین).</a:t>
            </a:r>
          </a:p>
          <a:p>
            <a:pPr lvl="1" algn="r" rtl="1">
              <a:lnSpc>
                <a:spcPct val="160000"/>
              </a:lnSpc>
            </a:pPr>
            <a:r>
              <a:rPr lang="fa-IR" sz="2600" dirty="0" smtClean="0">
                <a:cs typeface="B Lotus" panose="00000400000000000000" pitchFamily="2" charset="-78"/>
              </a:rPr>
              <a:t>مکمل یاری با الیگوفروکتوز خطر مقاومت به انسولین، دیابت، چاقی را در حیوانات تغذیه شده با رژیم غذایی پرچرب، کاهش می دهد.</a:t>
            </a:r>
          </a:p>
          <a:p>
            <a:pPr lvl="1" algn="r" rtl="1">
              <a:lnSpc>
                <a:spcPct val="160000"/>
              </a:lnSpc>
            </a:pPr>
            <a:r>
              <a:rPr lang="fa-IR" sz="2600" dirty="0" smtClean="0">
                <a:cs typeface="B Lotus" panose="00000400000000000000" pitchFamily="2" charset="-78"/>
              </a:rPr>
              <a:t>از التهاب سلول های کبدی پیشگیری می کند.</a:t>
            </a:r>
          </a:p>
          <a:p>
            <a:pPr lvl="1" algn="r" rtl="1"/>
            <a:endParaRPr lang="fa-IR" dirty="0" smtClean="0">
              <a:cs typeface="B Lotus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371" y="63118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0">
              <a:buNone/>
            </a:pPr>
            <a:r>
              <a:rPr 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Cani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PD, Diabetes. 2006, 55(5).</a:t>
            </a:r>
          </a:p>
          <a:p>
            <a:pPr marL="342900" lvl="1" indent="0">
              <a:buNone/>
            </a:pP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Parnell JA, </a:t>
            </a:r>
            <a:r>
              <a:rPr lang="de-DE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Clin Nutr. 2009, 89(6).</a:t>
            </a:r>
            <a:endParaRPr lang="fa-I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2565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 dirty="0" smtClean="0">
                <a:cs typeface="B Nazanin" pitchFamily="2" charset="-78"/>
              </a:rPr>
              <a:t>پره بیوتیک ها، کربوهیدرات های غیر قابل هضم و قابل تخمیر</a:t>
            </a:r>
            <a:endParaRPr lang="fa-IR" sz="24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ترانس گالاکتوالیگوساکاریدها، اینولین، فروکتوالیگوساکاریدها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(FOS)</a:t>
            </a:r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، لاکتولوز، مانان الیگوساکاریدها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(MOS)</a:t>
            </a:r>
            <a:endParaRPr lang="fa-IR" sz="2400" b="1" dirty="0" smtClean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تاثیر ویژه پره بیوتیک ها در تنظیم متابولیسم لیپیدها: تعدیل میکرو فلور روده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دوزهای مورد مطالعه جهت تعدیل میکروفلور روده: بین 20-3 گرم در روز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400" b="1" dirty="0" smtClean="0">
                <a:cs typeface="B Nazanin" pitchFamily="2" charset="-78"/>
              </a:rPr>
              <a:t>حداقل دوز اثر بخش: </a:t>
            </a:r>
            <a:r>
              <a:rPr lang="fa-IR" sz="2400" b="1" u="sng" dirty="0" smtClean="0">
                <a:cs typeface="B Nazanin" pitchFamily="2" charset="-78"/>
              </a:rPr>
              <a:t>4 گرم در روز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000" b="1" dirty="0" smtClean="0">
                <a:cs typeface="B Nazanin" pitchFamily="2" charset="-78"/>
              </a:rPr>
              <a:t>مصرف سبزیجات و میوه های مختلف این مقدار را تامین می کنند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1560" y="1484784"/>
            <a:ext cx="792088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4A1E-D836-4F3F-9855-D0734BFC85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536" y="633574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Current Pharmaceutical Design, 2005, 11, 75-90</a:t>
            </a:r>
          </a:p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Nutrients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2017 Oct; 9(10): 1124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ps-AF" sz="32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مواد غذایی فراویژه و ترکیبات غذایی زیست فعال موثر در </a:t>
            </a:r>
            <a:r>
              <a:rPr lang="fa-IR" sz="32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 بهبود کبد چرب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93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مروری برتاثیرات مفید پره و پروبیوتیکها در بهبود کبد چرب</a:t>
            </a:r>
            <a:endParaRPr lang="en-US" sz="3200" dirty="0"/>
          </a:p>
        </p:txBody>
      </p:sp>
      <p:pic>
        <p:nvPicPr>
          <p:cNvPr id="1028" name="Picture 4" descr="Image result for prebiotics and fatty 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2" y="1524941"/>
            <a:ext cx="7284316" cy="50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531123"/>
              </p:ext>
            </p:extLst>
          </p:nvPr>
        </p:nvGraphicFramePr>
        <p:xfrm>
          <a:off x="971600" y="1523537"/>
          <a:ext cx="7026123" cy="506564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42041"/>
                <a:gridCol w="2342041"/>
                <a:gridCol w="2342041"/>
              </a:tblGrid>
              <a:tr h="927586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مقدار لازم جهت تامین 6 گرم پره بیوتیک</a:t>
                      </a:r>
                      <a:endParaRPr lang="en-US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محتوای فیبر پره بیوتیک به ازای وزن</a:t>
                      </a:r>
                      <a:endParaRPr lang="en-US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ماده غذایی</a:t>
                      </a:r>
                      <a:endParaRPr lang="en-US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9/3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64/6%</a:t>
                      </a:r>
                      <a:r>
                        <a:rPr lang="fa-I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ریشه کاسنی خام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19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31/5%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کنگر فرنگی خام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24/7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24/3%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قاصدک سبز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34/3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17/5%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سیر خام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51/3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11/7</a:t>
                      </a:r>
                      <a:r>
                        <a:rPr lang="fa-I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%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تره فرنگی خام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69/8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8/6%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پیاز خام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120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5%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پیاز پخته شده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120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5%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مارچوبه خام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120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5%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جوانه گندم</a:t>
                      </a:r>
                      <a:r>
                        <a:rPr lang="fa-I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خام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125</a:t>
                      </a:r>
                      <a:r>
                        <a:rPr lang="fa-I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4/8%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آردکامل  گندم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18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600</a:t>
                      </a:r>
                      <a:r>
                        <a:rPr lang="fa-I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گرم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1%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موز خام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611560" y="1226467"/>
            <a:ext cx="79208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476672"/>
            <a:ext cx="77768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B Nazanin" pitchFamily="2" charset="-78"/>
              </a:rPr>
              <a:t>10 ماده غذایی غنی از ترکیبات پره بیوتیک</a:t>
            </a:r>
            <a:endParaRPr lang="en-US" sz="31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865B-95E4-41B6-A762-25CA26ACB2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611560" y="1340768"/>
            <a:ext cx="792088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476672"/>
            <a:ext cx="77768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B Nazanin" pitchFamily="2" charset="-78"/>
              </a:rPr>
              <a:t>10 ماده غذایی غنی از پرو بیوتیک</a:t>
            </a:r>
            <a:endParaRPr lang="en-US" sz="31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B Nazanin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788024" y="1484784"/>
          <a:ext cx="3717876" cy="50405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17876"/>
              </a:tblGrid>
              <a:tr h="911051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مواد غذایی حاوی گونه های مفید باکتریایی زنده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ماست پروبیوتیک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پنیر گرما ندیده و کهنه نظیر چدار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شیر تخمیری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کفیر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0589">
                <a:tc>
                  <a:txBody>
                    <a:bodyPr/>
                    <a:lstStyle/>
                    <a:p>
                      <a:pPr algn="r" rtl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Miso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(چاشنی تهیه شده از سویا، جو یا برنج تخمیری)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Tempt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</a:t>
                      </a:r>
                      <a:r>
                        <a:rPr lang="fa-I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(تهیه شده از سویا تخمیر شده)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برخی انواع آبمیوه ها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Sauerkraut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(پنیر تخمیری)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Kim chi</a:t>
                      </a:r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(پنیر تخمیری)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991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نوشیدنی های تهیه شده از سویا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865B-95E4-41B6-A762-25CA26ACB23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 descr="Eat These Foods to Increase Good Bacteria in the Body. #eat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5283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4A1E-D836-4F3F-9855-D0734BFC850C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1560" y="1484784"/>
            <a:ext cx="792088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11560" y="5805264"/>
            <a:ext cx="792088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1680" y="1774869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b="1" dirty="0" smtClean="0">
                <a:solidFill>
                  <a:schemeClr val="accent3">
                    <a:lumMod val="50000"/>
                  </a:schemeClr>
                </a:solidFill>
                <a:cs typeface="B Nazanin" pitchFamily="2" charset="-78"/>
              </a:rPr>
              <a:t>با تشکر از توجه شما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8" name="Picture 2" descr="http://t2.gstatic.com/images?q=tbn:ANd9GcSr0yJqMjdVNoQiAIIULoGHw-C8Q324x6Lh9VFyzIihVj1ae7Ym6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740" y="2798236"/>
            <a:ext cx="4680520" cy="245644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80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تعریف کبد چرب غیرالکلی</a:t>
            </a:r>
            <a:endParaRPr lang="en-US" sz="21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3605"/>
            <a:ext cx="7886700" cy="4774621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تجمع </a:t>
            </a:r>
            <a:r>
              <a:rPr lang="fa-IR" dirty="0">
                <a:cs typeface="B Lotus" panose="00000400000000000000" pitchFamily="2" charset="-78"/>
              </a:rPr>
              <a:t>مقدار زیاد چربی در کبد (حداقل در 5% سلول های کبدی) </a:t>
            </a:r>
            <a:endParaRPr lang="fa-IR" dirty="0" smtClean="0">
              <a:cs typeface="B Lotus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پیشرفت از </a:t>
            </a:r>
            <a:r>
              <a:rPr lang="fa-IR" dirty="0">
                <a:cs typeface="B Lotus" panose="00000400000000000000" pitchFamily="2" charset="-78"/>
              </a:rPr>
              <a:t>استئاتوز ساده تا استئاتوز پیشرفته </a:t>
            </a:r>
            <a:r>
              <a:rPr lang="fa-IR" dirty="0" smtClean="0">
                <a:cs typeface="B Lotus" panose="00000400000000000000" pitchFamily="2" charset="-78"/>
              </a:rPr>
              <a:t>همراه </a:t>
            </a:r>
            <a:r>
              <a:rPr lang="fa-IR" dirty="0">
                <a:cs typeface="B Lotus" panose="00000400000000000000" pitchFamily="2" charset="-78"/>
              </a:rPr>
              <a:t>با هپاتیت، فیروزیس، سیروز، و در برخی موارد سرطان سلول های </a:t>
            </a:r>
            <a:r>
              <a:rPr lang="fa-IR" dirty="0" smtClean="0">
                <a:cs typeface="B Lotus" panose="00000400000000000000" pitchFamily="2" charset="-78"/>
              </a:rPr>
              <a:t>کبدی</a:t>
            </a:r>
          </a:p>
          <a:p>
            <a:pPr algn="just" rtl="1">
              <a:lnSpc>
                <a:spcPct val="150000"/>
              </a:lnSpc>
            </a:pPr>
            <a:endParaRPr lang="fa-IR" dirty="0">
              <a:cs typeface="B Lotus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dirty="0" smtClean="0">
              <a:cs typeface="B Lotus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900" i="1" dirty="0" smtClean="0">
              <a:cs typeface="+mj-cs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900" i="1" dirty="0">
              <a:cs typeface="+mj-cs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900" i="1" dirty="0" smtClean="0">
                <a:cs typeface="+mj-cs"/>
              </a:rPr>
              <a:t>Mark Benedict</a:t>
            </a:r>
            <a:r>
              <a:rPr lang="en-US" sz="900" i="1" dirty="0">
                <a:cs typeface="+mj-cs"/>
              </a:rPr>
              <a:t>, World J </a:t>
            </a:r>
            <a:r>
              <a:rPr lang="en-US" sz="900" i="1" dirty="0" err="1">
                <a:cs typeface="+mj-cs"/>
              </a:rPr>
              <a:t>Hepatol</a:t>
            </a:r>
            <a:r>
              <a:rPr lang="en-US" sz="900" i="1" dirty="0">
                <a:cs typeface="+mj-cs"/>
              </a:rPr>
              <a:t>. </a:t>
            </a:r>
            <a:r>
              <a:rPr lang="en-US" sz="900" i="1" dirty="0" smtClean="0">
                <a:cs typeface="+mj-cs"/>
              </a:rPr>
              <a:t>2017, </a:t>
            </a:r>
            <a:r>
              <a:rPr lang="en-US" sz="900" i="1" dirty="0">
                <a:cs typeface="+mj-cs"/>
              </a:rPr>
              <a:t>9(16</a:t>
            </a:r>
            <a:r>
              <a:rPr lang="en-US" sz="900" i="1" dirty="0" smtClean="0">
                <a:cs typeface="+mj-cs"/>
              </a:rPr>
              <a:t>)</a:t>
            </a:r>
            <a:endParaRPr lang="fa-IR" sz="900" i="1" dirty="0" smtClean="0">
              <a:cs typeface="+mj-cs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dirty="0">
              <a:cs typeface="B Lotus" panose="00000400000000000000" pitchFamily="2" charset="-78"/>
            </a:endParaRPr>
          </a:p>
        </p:txBody>
      </p:sp>
      <p:pic>
        <p:nvPicPr>
          <p:cNvPr id="2050" name="Picture 2" descr="Image result for fatty li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89" y="3878475"/>
            <a:ext cx="4522750" cy="27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2331"/>
            <a:ext cx="7886700" cy="9941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شیوع</a:t>
            </a:r>
            <a:r>
              <a:rPr lang="fa-IR" dirty="0" smtClean="0"/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کبد</a:t>
            </a:r>
            <a:r>
              <a:rPr lang="fa-IR" dirty="0" smtClean="0"/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چرب</a:t>
            </a:r>
            <a:r>
              <a:rPr lang="fa-IR" dirty="0" smtClean="0"/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غیرالکلی</a:t>
            </a:r>
            <a:endParaRPr 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731"/>
            <a:ext cx="7886700" cy="4442114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anose="00000400000000000000" pitchFamily="2" charset="-78"/>
              </a:rPr>
              <a:t>شیوع کبدچرب غیر الکلی به طور کلی در حال افزایش است، و شیوع آن در کشورهای غربی </a:t>
            </a:r>
            <a:r>
              <a:rPr lang="fa-IR" sz="2400" b="1" dirty="0" smtClean="0">
                <a:cs typeface="B Lotus" panose="00000400000000000000" pitchFamily="2" charset="-78"/>
              </a:rPr>
              <a:t>30-20 درصد </a:t>
            </a:r>
            <a:r>
              <a:rPr lang="fa-IR" sz="2400" dirty="0" smtClean="0">
                <a:cs typeface="B Lotus" panose="00000400000000000000" pitchFamily="2" charset="-78"/>
              </a:rPr>
              <a:t>و در آسیا </a:t>
            </a:r>
            <a:r>
              <a:rPr lang="fa-IR" sz="2400" b="1" dirty="0" smtClean="0">
                <a:cs typeface="B Lotus" panose="00000400000000000000" pitchFamily="2" charset="-78"/>
              </a:rPr>
              <a:t>18-5 درصد </a:t>
            </a:r>
            <a:r>
              <a:rPr lang="fa-IR" sz="2400" dirty="0" smtClean="0">
                <a:cs typeface="B Lotus" panose="00000400000000000000" pitchFamily="2" charset="-78"/>
              </a:rPr>
              <a:t>تخمین زده شده است.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Lotus" panose="00000400000000000000" pitchFamily="2" charset="-78"/>
              </a:rPr>
              <a:t>در یک مطالعه مروری در سال 2016، شیوع کبد چرب غیرالکلی در ایران </a:t>
            </a:r>
            <a:r>
              <a:rPr lang="fa-IR" sz="2400" b="1" dirty="0" smtClean="0">
                <a:solidFill>
                  <a:schemeClr val="accent2"/>
                </a:solidFill>
                <a:cs typeface="B Lotus" panose="00000400000000000000" pitchFamily="2" charset="-78"/>
              </a:rPr>
              <a:t>33/9 درصد </a:t>
            </a:r>
            <a:r>
              <a:rPr lang="fa-IR" sz="2400" dirty="0" smtClean="0">
                <a:cs typeface="B Lotus" panose="00000400000000000000" pitchFamily="2" charset="-78"/>
              </a:rPr>
              <a:t>گزارش شده است.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 smtClean="0">
                <a:cs typeface="B Lotus" panose="00000400000000000000" pitchFamily="2" charset="-78"/>
              </a:rPr>
              <a:t>شیوع </a:t>
            </a:r>
            <a:r>
              <a:rPr lang="fa-IR" sz="2200" dirty="0">
                <a:cs typeface="B Lotus" panose="00000400000000000000" pitchFamily="2" charset="-78"/>
              </a:rPr>
              <a:t>کبدچرب غیرالکی در میان </a:t>
            </a:r>
            <a:r>
              <a:rPr lang="fa-IR" sz="2200" i="1" u="sng" dirty="0">
                <a:solidFill>
                  <a:srgbClr val="C00000"/>
                </a:solidFill>
                <a:cs typeface="B Lotus" panose="00000400000000000000" pitchFamily="2" charset="-78"/>
              </a:rPr>
              <a:t>مردان، افراد چاق، افراد مسن تر، افراد مبتلا به پرفشاری خون، افراد مبتلا به هایپرتری گلیسریدمی، افراد با سطح </a:t>
            </a:r>
            <a:r>
              <a:rPr lang="en-US" sz="2200" i="1" u="sng" dirty="0">
                <a:solidFill>
                  <a:srgbClr val="C00000"/>
                </a:solidFill>
                <a:cs typeface="B Lotus" panose="00000400000000000000" pitchFamily="2" charset="-78"/>
              </a:rPr>
              <a:t>HOMA</a:t>
            </a:r>
            <a:r>
              <a:rPr lang="fa-IR" sz="2200" i="1" u="sng" dirty="0">
                <a:solidFill>
                  <a:srgbClr val="C00000"/>
                </a:solidFill>
                <a:cs typeface="B Lotus" panose="00000400000000000000" pitchFamily="2" charset="-78"/>
              </a:rPr>
              <a:t> بالا، افراد مبتلا به سندرم متابولیک، و افراد با </a:t>
            </a:r>
            <a:r>
              <a:rPr lang="en-US" sz="2200" i="1" u="sng" dirty="0">
                <a:solidFill>
                  <a:srgbClr val="C00000"/>
                </a:solidFill>
                <a:cs typeface="B Lotus" panose="00000400000000000000" pitchFamily="2" charset="-78"/>
              </a:rPr>
              <a:t>ALT</a:t>
            </a:r>
            <a:r>
              <a:rPr lang="fa-IR" sz="2200" i="1" u="sng" dirty="0">
                <a:solidFill>
                  <a:srgbClr val="C00000"/>
                </a:solidFill>
                <a:cs typeface="B Lotus" panose="00000400000000000000" pitchFamily="2" charset="-78"/>
              </a:rPr>
              <a:t> بالاتر </a:t>
            </a:r>
            <a:r>
              <a:rPr lang="fa-IR" sz="2200" dirty="0">
                <a:cs typeface="B Lotus" panose="00000400000000000000" pitchFamily="2" charset="-78"/>
              </a:rPr>
              <a:t>بیشتر بوده است.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Sayiner M, </a:t>
            </a:r>
            <a:r>
              <a:rPr lang="en-US" sz="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Liver Dis, 2016, 20 (2)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Moghaddasifar</a:t>
            </a:r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US" sz="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Organ Transplant Med, 2016, 7(3)</a:t>
            </a: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عوامل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خطر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ابتلا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به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کبدچرب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غیرالکی</a:t>
            </a:r>
            <a:endParaRPr 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2"/>
                </a:solidFill>
                <a:cs typeface="B Lotus" panose="00000400000000000000" pitchFamily="2" charset="-78"/>
              </a:rPr>
              <a:t>چاقی و سندرم متابولیک </a:t>
            </a:r>
            <a:r>
              <a:rPr lang="fa-IR" dirty="0">
                <a:cs typeface="B Lotus" panose="00000400000000000000" pitchFamily="2" charset="-78"/>
              </a:rPr>
              <a:t>مهم ترین عوامل خطر ابتلا به کبدچرب غیرالکلی </a:t>
            </a:r>
            <a:r>
              <a:rPr lang="fa-IR" dirty="0" smtClean="0">
                <a:cs typeface="B Lotus" panose="00000400000000000000" pitchFamily="2" charset="-78"/>
              </a:rPr>
              <a:t>هستند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دیابت </a:t>
            </a:r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ملیتوس، هایپرانسولینمی، مقاومت به انسولین </a:t>
            </a:r>
            <a:r>
              <a:rPr lang="fa-IR" dirty="0">
                <a:cs typeface="B Lotus" panose="00000400000000000000" pitchFamily="2" charset="-78"/>
              </a:rPr>
              <a:t>و پرفشاری خون نیز باعث پیشرفت سریعتر بیماری می </a:t>
            </a:r>
            <a:r>
              <a:rPr lang="fa-IR" dirty="0" smtClean="0">
                <a:cs typeface="B Lotus" panose="00000400000000000000" pitchFamily="2" charset="-78"/>
              </a:rPr>
              <a:t>شوند.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برخی </a:t>
            </a:r>
            <a:r>
              <a:rPr lang="fa-IR" dirty="0">
                <a:cs typeface="B Lotus" panose="00000400000000000000" pitchFamily="2" charset="-78"/>
              </a:rPr>
              <a:t>عوامل ژنتیکی و پلی مورفیسم ها در بروز کبدچرب موثر شناخته شده </a:t>
            </a:r>
            <a:r>
              <a:rPr lang="fa-IR" dirty="0" smtClean="0">
                <a:cs typeface="B Lotus" panose="00000400000000000000" pitchFamily="2" charset="-78"/>
              </a:rPr>
              <a:t>اند.</a:t>
            </a:r>
          </a:p>
          <a:p>
            <a:pPr marL="0" indent="0" algn="l">
              <a:buNone/>
            </a:pP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Krause's Food and Nutrition, 2016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09134"/>
            <a:ext cx="7366730" cy="50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40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عوامل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خطر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ابتلا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به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کبدچرب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غیرالکی</a:t>
            </a:r>
            <a:endParaRPr 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b="1" dirty="0">
                <a:solidFill>
                  <a:schemeClr val="accent2"/>
                </a:solidFill>
                <a:cs typeface="B Lotus" panose="00000400000000000000" pitchFamily="2" charset="-78"/>
              </a:rPr>
              <a:t>کم تحرکی و رژیم غذایی نامناسب </a:t>
            </a:r>
            <a:r>
              <a:rPr lang="fa-IR" dirty="0">
                <a:cs typeface="B Lotus" panose="00000400000000000000" pitchFamily="2" charset="-78"/>
              </a:rPr>
              <a:t>نیز در بروز و روند پیشرفت این بیماری موثر </a:t>
            </a:r>
            <a:r>
              <a:rPr lang="fa-IR" dirty="0" smtClean="0">
                <a:cs typeface="B Lotus" panose="00000400000000000000" pitchFamily="2" charset="-78"/>
              </a:rPr>
              <a:t>اند.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B Lotus" panose="00000400000000000000" pitchFamily="2" charset="-78"/>
              </a:rPr>
              <a:t>اجزاء </a:t>
            </a:r>
            <a:r>
              <a:rPr lang="fa-IR" dirty="0">
                <a:cs typeface="B Lotus" panose="00000400000000000000" pitchFamily="2" charset="-78"/>
              </a:rPr>
              <a:t>رژیم غذایی علی الخصوص </a:t>
            </a:r>
            <a:r>
              <a:rPr lang="fa-IR" b="1" u="sng" dirty="0">
                <a:cs typeface="B Lotus" panose="00000400000000000000" pitchFamily="2" charset="-78"/>
              </a:rPr>
              <a:t>کربوهیدارت ها، چربی </a:t>
            </a:r>
            <a:r>
              <a:rPr lang="fa-IR" b="1" u="sng" dirty="0" smtClean="0">
                <a:cs typeface="B Lotus" panose="00000400000000000000" pitchFamily="2" charset="-78"/>
              </a:rPr>
              <a:t>و کمبود </a:t>
            </a:r>
            <a:r>
              <a:rPr lang="fa-IR" b="1" u="sng" dirty="0">
                <a:cs typeface="B Lotus" panose="00000400000000000000" pitchFamily="2" charset="-78"/>
              </a:rPr>
              <a:t>برخی ریزمغذی ها </a:t>
            </a:r>
            <a:r>
              <a:rPr lang="fa-IR" dirty="0">
                <a:cs typeface="B Lotus" panose="00000400000000000000" pitchFamily="2" charset="-78"/>
              </a:rPr>
              <a:t>در بروز کبدچرب موثر شناخته شده اند.</a:t>
            </a:r>
            <a:endParaRPr lang="en-US" dirty="0">
              <a:cs typeface="B Lotus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عوامل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خطر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ابتلا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به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کبدچرب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غیرالکی</a:t>
            </a:r>
            <a:endParaRPr 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027" y="6176963"/>
            <a:ext cx="3573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Zivkovic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J Clin Nutr. 2007, 86(2).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unctional foods and fatty liver review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8" y="1690689"/>
            <a:ext cx="7975312" cy="48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40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عوامل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خطر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ابتلا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به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کبدچرب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غیرالکی</a:t>
            </a:r>
            <a:endParaRPr 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کربوهیدارت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ها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و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کبدچرب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غیرالکلی</a:t>
            </a:r>
            <a:endParaRPr lang="en-US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1927"/>
            <a:ext cx="7886700" cy="34290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b="1" u="sng" dirty="0">
                <a:cs typeface="B Lotus" panose="00000400000000000000" pitchFamily="2" charset="-78"/>
              </a:rPr>
              <a:t>دریافت بالای کربوهیدرات </a:t>
            </a:r>
            <a:r>
              <a:rPr lang="fa-IR" dirty="0">
                <a:cs typeface="B Lotus" panose="00000400000000000000" pitchFamily="2" charset="-78"/>
              </a:rPr>
              <a:t>با مقاومت به انسولین، بروز سندرم متابولیک، چاقی و در نتیجه کبدچرب در ارتباط </a:t>
            </a:r>
            <a:r>
              <a:rPr lang="fa-IR" dirty="0" smtClean="0">
                <a:cs typeface="B Lotus" panose="00000400000000000000" pitchFamily="2" charset="-78"/>
              </a:rPr>
              <a:t>است.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Lotus" panose="00000400000000000000" pitchFamily="2" charset="-78"/>
              </a:rPr>
              <a:t>مصرف </a:t>
            </a:r>
            <a:r>
              <a:rPr lang="fa-IR" dirty="0">
                <a:cs typeface="B Lotus" panose="00000400000000000000" pitchFamily="2" charset="-78"/>
              </a:rPr>
              <a:t>کربوهیدارت </a:t>
            </a:r>
            <a:r>
              <a:rPr lang="fa-IR" b="1" u="sng" dirty="0">
                <a:solidFill>
                  <a:schemeClr val="accent2"/>
                </a:solidFill>
                <a:cs typeface="B Lotus" panose="00000400000000000000" pitchFamily="2" charset="-78"/>
              </a:rPr>
              <a:t>لیپوژنز دنوو </a:t>
            </a:r>
            <a:r>
              <a:rPr lang="fa-IR" dirty="0">
                <a:cs typeface="B Lotus" panose="00000400000000000000" pitchFamily="2" charset="-78"/>
              </a:rPr>
              <a:t>را در کبد تحریک می کند و به نظر می رسد نقش بیشتری از چربی رژیم غذایی در بروز </a:t>
            </a:r>
            <a:r>
              <a:rPr lang="fa-IR" dirty="0" smtClean="0">
                <a:cs typeface="B Lotus" panose="00000400000000000000" pitchFamily="2" charset="-78"/>
              </a:rPr>
              <a:t>کبد چرب </a:t>
            </a:r>
            <a:r>
              <a:rPr lang="fa-IR" dirty="0">
                <a:cs typeface="B Lotus" panose="00000400000000000000" pitchFamily="2" charset="-78"/>
              </a:rPr>
              <a:t>غیرالکلی دارد</a:t>
            </a:r>
            <a:r>
              <a:rPr lang="fa-IR" dirty="0" smtClean="0">
                <a:cs typeface="B Lotus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027" y="6176963"/>
            <a:ext cx="464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Basaranoglu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Hepatobiliary Surg Nutr.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2015, 4(2). </a:t>
            </a:r>
            <a:endParaRPr lang="de-DE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6EC1-66BB-4A61-BDEA-1AC63BDFEC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2196</Words>
  <Application>Microsoft Office PowerPoint</Application>
  <PresentationFormat>On-screen Show (4:3)</PresentationFormat>
  <Paragraphs>239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</vt:lpstr>
      <vt:lpstr>B Lotus</vt:lpstr>
      <vt:lpstr>B Nazanin</vt:lpstr>
      <vt:lpstr>B Titr</vt:lpstr>
      <vt:lpstr>Calibri</vt:lpstr>
      <vt:lpstr>Calibri Light</vt:lpstr>
      <vt:lpstr>Times</vt:lpstr>
      <vt:lpstr>Times New Roman</vt:lpstr>
      <vt:lpstr>Wingdings</vt:lpstr>
      <vt:lpstr>Office Theme</vt:lpstr>
      <vt:lpstr>تغذیه و کبد چرب غیر الکلی </vt:lpstr>
      <vt:lpstr>اهداف اصلی بحث</vt:lpstr>
      <vt:lpstr>تعریف کبد چرب غیرالکلی</vt:lpstr>
      <vt:lpstr>شیوع کبد چرب غیرالکلی</vt:lpstr>
      <vt:lpstr>عوامل خطر ابتلا به کبدچرب غیرالکی</vt:lpstr>
      <vt:lpstr>عوامل خطر ابتلا به کبدچرب غیرالکی</vt:lpstr>
      <vt:lpstr>عوامل خطر ابتلا به کبدچرب غیرالکی</vt:lpstr>
      <vt:lpstr>عوامل خطر ابتلا به کبدچرب غیرالکی</vt:lpstr>
      <vt:lpstr>کربوهیدارت ها و کبدچرب غیرالکلی</vt:lpstr>
      <vt:lpstr>فروکتوز و کبدچرب غیرالکلی</vt:lpstr>
      <vt:lpstr>چربی های اشباع، ترانس و کبدچرب</vt:lpstr>
      <vt:lpstr>ریزمغذی ها و کبدچرب غیرالکلی</vt:lpstr>
      <vt:lpstr>ریزمغذی ها و کبدچرب غیرالکلی</vt:lpstr>
      <vt:lpstr>اهمیت تغذیه دوران بارداری و شیردهی در بروز کبدچرب در بزرگسالی</vt:lpstr>
      <vt:lpstr>مدیریت بیماری کبدچرب غیرالکلی</vt:lpstr>
      <vt:lpstr>کنترل وزن برای درمان کبد چرب</vt:lpstr>
      <vt:lpstr>رژیم درمانی در کبدچرب غیرالکلی</vt:lpstr>
      <vt:lpstr>رژیم درمانی در کبدچرب غیرالکلی</vt:lpstr>
      <vt:lpstr>رژیم درمانی در کبدچرب غیرالکلی</vt:lpstr>
      <vt:lpstr>رژیم درمانی در کبدچرب غیرالکلی</vt:lpstr>
      <vt:lpstr>مروری بر مطالعات کارآزمایی بالینی  </vt:lpstr>
      <vt:lpstr>مروری بر مطالعات کارآزمایی بالینی  </vt:lpstr>
      <vt:lpstr>الگوی غذایی مدیترانه ای و کبدچرب غیرالکی</vt:lpstr>
      <vt:lpstr>غذاهای فراویژه در درمان کبدچرب</vt:lpstr>
      <vt:lpstr>مواد غذایی فراویژه و ترکیبات غذایی زیست فعال موثر در  بهبود کبد چرب</vt:lpstr>
      <vt:lpstr>مروری برتاثیرات مفید پره و پروبیوتیکها در بهبود کبد چرب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کبد چرب و رژیم غذایی</dc:title>
  <dc:creator>فرشاد تیموری</dc:creator>
  <cp:lastModifiedBy>زهرا بهادران</cp:lastModifiedBy>
  <cp:revision>60</cp:revision>
  <dcterms:created xsi:type="dcterms:W3CDTF">2019-07-07T06:39:28Z</dcterms:created>
  <dcterms:modified xsi:type="dcterms:W3CDTF">2019-07-30T10:48:23Z</dcterms:modified>
</cp:coreProperties>
</file>