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81"/>
  </p:notesMasterIdLst>
  <p:sldIdLst>
    <p:sldId id="689" r:id="rId3"/>
    <p:sldId id="360" r:id="rId4"/>
    <p:sldId id="361" r:id="rId5"/>
    <p:sldId id="690" r:id="rId6"/>
    <p:sldId id="364" r:id="rId7"/>
    <p:sldId id="691" r:id="rId8"/>
    <p:sldId id="365" r:id="rId9"/>
    <p:sldId id="366" r:id="rId10"/>
    <p:sldId id="367" r:id="rId11"/>
    <p:sldId id="368" r:id="rId12"/>
    <p:sldId id="370" r:id="rId13"/>
    <p:sldId id="371" r:id="rId14"/>
    <p:sldId id="372" r:id="rId15"/>
    <p:sldId id="374" r:id="rId16"/>
    <p:sldId id="375" r:id="rId17"/>
    <p:sldId id="620" r:id="rId18"/>
    <p:sldId id="715" r:id="rId19"/>
    <p:sldId id="716" r:id="rId20"/>
    <p:sldId id="652" r:id="rId21"/>
    <p:sldId id="692" r:id="rId22"/>
    <p:sldId id="693" r:id="rId23"/>
    <p:sldId id="737" r:id="rId24"/>
    <p:sldId id="738" r:id="rId25"/>
    <p:sldId id="739" r:id="rId26"/>
    <p:sldId id="627" r:id="rId27"/>
    <p:sldId id="694" r:id="rId28"/>
    <p:sldId id="758" r:id="rId29"/>
    <p:sldId id="759" r:id="rId30"/>
    <p:sldId id="707" r:id="rId31"/>
    <p:sldId id="708" r:id="rId32"/>
    <p:sldId id="706" r:id="rId33"/>
    <p:sldId id="713" r:id="rId34"/>
    <p:sldId id="709" r:id="rId35"/>
    <p:sldId id="711" r:id="rId36"/>
    <p:sldId id="712" r:id="rId37"/>
    <p:sldId id="719" r:id="rId38"/>
    <p:sldId id="720" r:id="rId39"/>
    <p:sldId id="718" r:id="rId40"/>
    <p:sldId id="717" r:id="rId41"/>
    <p:sldId id="721" r:id="rId42"/>
    <p:sldId id="722" r:id="rId43"/>
    <p:sldId id="723" r:id="rId44"/>
    <p:sldId id="741" r:id="rId45"/>
    <p:sldId id="748" r:id="rId46"/>
    <p:sldId id="749" r:id="rId47"/>
    <p:sldId id="725" r:id="rId48"/>
    <p:sldId id="729" r:id="rId49"/>
    <p:sldId id="726" r:id="rId50"/>
    <p:sldId id="727" r:id="rId51"/>
    <p:sldId id="730" r:id="rId52"/>
    <p:sldId id="753" r:id="rId53"/>
    <p:sldId id="731" r:id="rId54"/>
    <p:sldId id="724" r:id="rId55"/>
    <p:sldId id="754" r:id="rId56"/>
    <p:sldId id="732" r:id="rId57"/>
    <p:sldId id="734" r:id="rId58"/>
    <p:sldId id="736" r:id="rId59"/>
    <p:sldId id="755" r:id="rId60"/>
    <p:sldId id="735" r:id="rId61"/>
    <p:sldId id="750" r:id="rId62"/>
    <p:sldId id="751" r:id="rId63"/>
    <p:sldId id="756" r:id="rId64"/>
    <p:sldId id="642" r:id="rId65"/>
    <p:sldId id="699" r:id="rId66"/>
    <p:sldId id="698" r:id="rId67"/>
    <p:sldId id="702" r:id="rId68"/>
    <p:sldId id="700" r:id="rId69"/>
    <p:sldId id="701" r:id="rId70"/>
    <p:sldId id="733" r:id="rId71"/>
    <p:sldId id="740" r:id="rId72"/>
    <p:sldId id="747" r:id="rId73"/>
    <p:sldId id="757" r:id="rId74"/>
    <p:sldId id="704" r:id="rId75"/>
    <p:sldId id="714" r:id="rId76"/>
    <p:sldId id="746" r:id="rId77"/>
    <p:sldId id="744" r:id="rId78"/>
    <p:sldId id="745" r:id="rId79"/>
    <p:sldId id="76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967" autoAdjust="0"/>
  </p:normalViewPr>
  <p:slideViewPr>
    <p:cSldViewPr snapToGrid="0">
      <p:cViewPr varScale="1">
        <p:scale>
          <a:sx n="92" d="100"/>
          <a:sy n="92" d="100"/>
        </p:scale>
        <p:origin x="-46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A26AD-1C43-425B-8327-7CEC3A082536}"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9B593-F3B7-497A-83FE-3DE8C07EF51A}" type="slidenum">
              <a:rPr lang="en-US" smtClean="0"/>
              <a:t>‹#›</a:t>
            </a:fld>
            <a:endParaRPr lang="en-US"/>
          </a:p>
        </p:txBody>
      </p:sp>
    </p:spTree>
    <p:extLst>
      <p:ext uri="{BB962C8B-B14F-4D97-AF65-F5344CB8AC3E}">
        <p14:creationId xmlns:p14="http://schemas.microsoft.com/office/powerpoint/2010/main" val="400182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245F52-B5DB-443C-B7BF-2CDE1592A134}"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81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B030D-7C27-40F2-8834-1C038AF949D9}"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83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60693-13C8-4745-A482-B7132F64298D}"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91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2"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DB8CD213-93B6-4014-91B0-BE985C6AE85C}" type="datetime1">
              <a:rPr lang="en-US" smtClean="0"/>
              <a:pPr/>
              <a:t>1/8/2022</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242207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F15C780C-C666-4071-B925-B55ACAD997DD}" type="datetime1">
              <a:rPr lang="en-US" smtClean="0"/>
              <a:pPr/>
              <a:t>1/8/2022</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23510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778"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8779"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80" name="Date Placeholder 3"/>
          <p:cNvSpPr>
            <a:spLocks noGrp="1"/>
          </p:cNvSpPr>
          <p:nvPr>
            <p:ph type="dt" sz="half" idx="10"/>
          </p:nvPr>
        </p:nvSpPr>
        <p:spPr/>
        <p:txBody>
          <a:bodyPr/>
          <a:lstStyle/>
          <a:p>
            <a:fld id="{21E92AEA-414D-4C13-B6F8-A735F1446A8B}" type="datetime1">
              <a:rPr lang="en-US" smtClean="0"/>
              <a:pPr/>
              <a:t>1/8/2022</a:t>
            </a:fld>
            <a:endParaRPr lang="en-US"/>
          </a:p>
        </p:txBody>
      </p:sp>
      <p:sp>
        <p:nvSpPr>
          <p:cNvPr id="1048781" name="Footer Placeholder 4"/>
          <p:cNvSpPr>
            <a:spLocks noGrp="1"/>
          </p:cNvSpPr>
          <p:nvPr>
            <p:ph type="ftr" sz="quarter" idx="11"/>
          </p:nvPr>
        </p:nvSpPr>
        <p:spPr/>
        <p:txBody>
          <a:bodyPr/>
          <a:lstStyle/>
          <a:p>
            <a:endParaRPr lang="en-US"/>
          </a:p>
        </p:txBody>
      </p:sp>
      <p:sp>
        <p:nvSpPr>
          <p:cNvPr id="104878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417071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a:t>Click to edit Master title style</a:t>
            </a:r>
          </a:p>
        </p:txBody>
      </p:sp>
      <p:sp>
        <p:nvSpPr>
          <p:cNvPr id="1048750"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2" name="Date Placeholder 4"/>
          <p:cNvSpPr>
            <a:spLocks noGrp="1"/>
          </p:cNvSpPr>
          <p:nvPr>
            <p:ph type="dt" sz="half" idx="10"/>
          </p:nvPr>
        </p:nvSpPr>
        <p:spPr/>
        <p:txBody>
          <a:bodyPr/>
          <a:lstStyle/>
          <a:p>
            <a:fld id="{FE4D0217-13D9-4A88-86EA-B058033CB2AC}" type="datetime1">
              <a:rPr lang="en-US" smtClean="0"/>
              <a:pPr/>
              <a:t>1/8/2022</a:t>
            </a:fld>
            <a:endParaRPr lang="en-US"/>
          </a:p>
        </p:txBody>
      </p:sp>
      <p:sp>
        <p:nvSpPr>
          <p:cNvPr id="1048753" name="Footer Placeholder 5"/>
          <p:cNvSpPr>
            <a:spLocks noGrp="1"/>
          </p:cNvSpPr>
          <p:nvPr>
            <p:ph type="ftr" sz="quarter" idx="11"/>
          </p:nvPr>
        </p:nvSpPr>
        <p:spPr/>
        <p:txBody>
          <a:bodyPr/>
          <a:lstStyle/>
          <a:p>
            <a:endParaRPr lang="en-US"/>
          </a:p>
        </p:txBody>
      </p:sp>
      <p:sp>
        <p:nvSpPr>
          <p:cNvPr id="1048754"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42113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a:t>Click to edit Master title style</a:t>
            </a:r>
          </a:p>
        </p:txBody>
      </p:sp>
      <p:sp>
        <p:nvSpPr>
          <p:cNvPr id="1048756"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7"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8"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9"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Date Placeholder 6"/>
          <p:cNvSpPr>
            <a:spLocks noGrp="1"/>
          </p:cNvSpPr>
          <p:nvPr>
            <p:ph type="dt" sz="half" idx="10"/>
          </p:nvPr>
        </p:nvSpPr>
        <p:spPr/>
        <p:txBody>
          <a:bodyPr/>
          <a:lstStyle/>
          <a:p>
            <a:fld id="{5194372A-4480-4D30-B1D3-45D9FE7C9DFA}" type="datetime1">
              <a:rPr lang="en-US" smtClean="0"/>
              <a:pPr/>
              <a:t>1/8/2022</a:t>
            </a:fld>
            <a:endParaRPr lang="en-US"/>
          </a:p>
        </p:txBody>
      </p:sp>
      <p:sp>
        <p:nvSpPr>
          <p:cNvPr id="1048761" name="Footer Placeholder 7"/>
          <p:cNvSpPr>
            <a:spLocks noGrp="1"/>
          </p:cNvSpPr>
          <p:nvPr>
            <p:ph type="ftr" sz="quarter" idx="11"/>
          </p:nvPr>
        </p:nvSpPr>
        <p:spPr/>
        <p:txBody>
          <a:bodyPr/>
          <a:lstStyle/>
          <a:p>
            <a:endParaRPr lang="en-US"/>
          </a:p>
        </p:txBody>
      </p:sp>
      <p:sp>
        <p:nvSpPr>
          <p:cNvPr id="1048762" name="Slide Number Placeholder 8"/>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875761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a:t>Click to edit Master title style</a:t>
            </a:r>
          </a:p>
        </p:txBody>
      </p:sp>
      <p:sp>
        <p:nvSpPr>
          <p:cNvPr id="1048764" name="Date Placeholder 2"/>
          <p:cNvSpPr>
            <a:spLocks noGrp="1"/>
          </p:cNvSpPr>
          <p:nvPr>
            <p:ph type="dt" sz="half" idx="10"/>
          </p:nvPr>
        </p:nvSpPr>
        <p:spPr/>
        <p:txBody>
          <a:bodyPr/>
          <a:lstStyle/>
          <a:p>
            <a:fld id="{F99A3596-6587-4F02-B46D-97AF171A437C}" type="datetime1">
              <a:rPr lang="en-US" smtClean="0"/>
              <a:pPr/>
              <a:t>1/8/2022</a:t>
            </a:fld>
            <a:endParaRPr lang="en-US"/>
          </a:p>
        </p:txBody>
      </p:sp>
      <p:sp>
        <p:nvSpPr>
          <p:cNvPr id="1048765" name="Footer Placeholder 3"/>
          <p:cNvSpPr>
            <a:spLocks noGrp="1"/>
          </p:cNvSpPr>
          <p:nvPr>
            <p:ph type="ftr" sz="quarter" idx="11"/>
          </p:nvPr>
        </p:nvSpPr>
        <p:spPr/>
        <p:txBody>
          <a:bodyPr/>
          <a:lstStyle/>
          <a:p>
            <a:endParaRPr lang="en-US"/>
          </a:p>
        </p:txBody>
      </p:sp>
      <p:sp>
        <p:nvSpPr>
          <p:cNvPr id="1048766" name="Slide Number Placeholder 4"/>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360872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42" name="Date Placeholder 1"/>
          <p:cNvSpPr>
            <a:spLocks noGrp="1"/>
          </p:cNvSpPr>
          <p:nvPr>
            <p:ph type="dt" sz="half" idx="10"/>
          </p:nvPr>
        </p:nvSpPr>
        <p:spPr/>
        <p:txBody>
          <a:bodyPr/>
          <a:lstStyle/>
          <a:p>
            <a:fld id="{D7FCCF4A-2F3D-4D5A-BA40-6C5EAA6EACB7}" type="datetime1">
              <a:rPr lang="en-US" smtClean="0"/>
              <a:pPr/>
              <a:t>1/8/2022</a:t>
            </a:fld>
            <a:endParaRPr lang="en-US"/>
          </a:p>
        </p:txBody>
      </p:sp>
      <p:sp>
        <p:nvSpPr>
          <p:cNvPr id="1048743" name="Footer Placeholder 2"/>
          <p:cNvSpPr>
            <a:spLocks noGrp="1"/>
          </p:cNvSpPr>
          <p:nvPr>
            <p:ph type="ftr" sz="quarter" idx="11"/>
          </p:nvPr>
        </p:nvSpPr>
        <p:spPr/>
        <p:txBody>
          <a:bodyPr/>
          <a:lstStyle/>
          <a:p>
            <a:endParaRPr lang="en-US"/>
          </a:p>
        </p:txBody>
      </p:sp>
      <p:sp>
        <p:nvSpPr>
          <p:cNvPr id="1048744" name="Slide Number Placeholder 3"/>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293782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88"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8789"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0"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1" name="Date Placeholder 4"/>
          <p:cNvSpPr>
            <a:spLocks noGrp="1"/>
          </p:cNvSpPr>
          <p:nvPr>
            <p:ph type="dt" sz="half" idx="10"/>
          </p:nvPr>
        </p:nvSpPr>
        <p:spPr/>
        <p:txBody>
          <a:bodyPr/>
          <a:lstStyle/>
          <a:p>
            <a:fld id="{BD3D454E-74C4-465D-9A46-3B14FC781D35}" type="datetime1">
              <a:rPr lang="en-US" smtClean="0"/>
              <a:pPr/>
              <a:t>1/8/2022</a:t>
            </a:fld>
            <a:endParaRPr lang="en-US"/>
          </a:p>
        </p:txBody>
      </p:sp>
      <p:sp>
        <p:nvSpPr>
          <p:cNvPr id="1048792" name="Footer Placeholder 5"/>
          <p:cNvSpPr>
            <a:spLocks noGrp="1"/>
          </p:cNvSpPr>
          <p:nvPr>
            <p:ph type="ftr" sz="quarter" idx="11"/>
          </p:nvPr>
        </p:nvSpPr>
        <p:spPr/>
        <p:txBody>
          <a:bodyPr/>
          <a:lstStyle/>
          <a:p>
            <a:endParaRPr lang="en-US"/>
          </a:p>
        </p:txBody>
      </p:sp>
      <p:sp>
        <p:nvSpPr>
          <p:cNvPr id="1048793"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186906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Times New Roman" charset="0"/>
                <a:ea typeface="Times New Roman" charset="0"/>
                <a:cs typeface="Times New Roman" charset="0"/>
              </a:defRPr>
            </a:lvl1pPr>
            <a:lvl2pPr>
              <a:defRPr>
                <a:solidFill>
                  <a:schemeClr val="bg1"/>
                </a:solidFill>
                <a:latin typeface="Times New Roman" charset="0"/>
                <a:ea typeface="Times New Roman" charset="0"/>
                <a:cs typeface="Times New Roman" charset="0"/>
              </a:defRPr>
            </a:lvl2pPr>
            <a:lvl3pPr>
              <a:defRPr>
                <a:solidFill>
                  <a:schemeClr val="bg1"/>
                </a:solidFill>
                <a:latin typeface="Times New Roman" charset="0"/>
                <a:ea typeface="Times New Roman" charset="0"/>
                <a:cs typeface="Times New Roman" charset="0"/>
              </a:defRPr>
            </a:lvl3pPr>
            <a:lvl4pPr>
              <a:defRPr>
                <a:solidFill>
                  <a:schemeClr val="bg1"/>
                </a:solidFill>
                <a:latin typeface="Times New Roman" charset="0"/>
                <a:ea typeface="Times New Roman" charset="0"/>
                <a:cs typeface="Times New Roman" charset="0"/>
              </a:defRPr>
            </a:lvl4pPr>
            <a:lvl5pPr>
              <a:defRPr>
                <a:solidFill>
                  <a:schemeClr val="bg1"/>
                </a:solidFill>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8B4A93-1179-4075-A94A-E88C2648D389}"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08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877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7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5" name="Date Placeholder 4"/>
          <p:cNvSpPr>
            <a:spLocks noGrp="1"/>
          </p:cNvSpPr>
          <p:nvPr>
            <p:ph type="dt" sz="half" idx="10"/>
          </p:nvPr>
        </p:nvSpPr>
        <p:spPr/>
        <p:txBody>
          <a:bodyPr/>
          <a:lstStyle/>
          <a:p>
            <a:fld id="{BE64F8DD-80D5-42A2-BB30-0B0B55871FA9}" type="datetime1">
              <a:rPr lang="en-US" smtClean="0"/>
              <a:pPr/>
              <a:t>1/8/2022</a:t>
            </a:fld>
            <a:endParaRPr lang="en-US"/>
          </a:p>
        </p:txBody>
      </p:sp>
      <p:sp>
        <p:nvSpPr>
          <p:cNvPr id="1048776" name="Footer Placeholder 5"/>
          <p:cNvSpPr>
            <a:spLocks noGrp="1"/>
          </p:cNvSpPr>
          <p:nvPr>
            <p:ph type="ftr" sz="quarter" idx="11"/>
          </p:nvPr>
        </p:nvSpPr>
        <p:spPr/>
        <p:txBody>
          <a:bodyPr/>
          <a:lstStyle/>
          <a:p>
            <a:endParaRPr lang="en-US"/>
          </a:p>
        </p:txBody>
      </p:sp>
      <p:sp>
        <p:nvSpPr>
          <p:cNvPr id="1048777"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341713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r>
              <a:rPr lang="en-US"/>
              <a:t>Click to edit Master title style</a:t>
            </a:r>
          </a:p>
        </p:txBody>
      </p:sp>
      <p:sp>
        <p:nvSpPr>
          <p:cNvPr id="104878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5" name="Date Placeholder 3"/>
          <p:cNvSpPr>
            <a:spLocks noGrp="1"/>
          </p:cNvSpPr>
          <p:nvPr>
            <p:ph type="dt" sz="half" idx="10"/>
          </p:nvPr>
        </p:nvSpPr>
        <p:spPr/>
        <p:txBody>
          <a:bodyPr/>
          <a:lstStyle/>
          <a:p>
            <a:fld id="{FCAC23D6-C166-4137-9896-23DA70AA39F5}" type="datetime1">
              <a:rPr lang="en-US" smtClean="0"/>
              <a:pPr/>
              <a:t>1/8/2022</a:t>
            </a:fld>
            <a:endParaRPr lang="en-US"/>
          </a:p>
        </p:txBody>
      </p:sp>
      <p:sp>
        <p:nvSpPr>
          <p:cNvPr id="1048786" name="Footer Placeholder 4"/>
          <p:cNvSpPr>
            <a:spLocks noGrp="1"/>
          </p:cNvSpPr>
          <p:nvPr>
            <p:ph type="ftr" sz="quarter" idx="11"/>
          </p:nvPr>
        </p:nvSpPr>
        <p:spPr/>
        <p:txBody>
          <a:bodyPr/>
          <a:lstStyle/>
          <a:p>
            <a:endParaRPr lang="en-US"/>
          </a:p>
        </p:txBody>
      </p:sp>
      <p:sp>
        <p:nvSpPr>
          <p:cNvPr id="1048787"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358839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8767"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8768"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9" name="Date Placeholder 3"/>
          <p:cNvSpPr>
            <a:spLocks noGrp="1"/>
          </p:cNvSpPr>
          <p:nvPr>
            <p:ph type="dt" sz="half" idx="10"/>
          </p:nvPr>
        </p:nvSpPr>
        <p:spPr/>
        <p:txBody>
          <a:bodyPr/>
          <a:lstStyle/>
          <a:p>
            <a:fld id="{BEDEB1C0-6C5A-4D9D-BE5B-76648986C53C}" type="datetime1">
              <a:rPr lang="en-US" smtClean="0"/>
              <a:pPr/>
              <a:t>1/8/2022</a:t>
            </a:fld>
            <a:endParaRPr lang="en-US"/>
          </a:p>
        </p:txBody>
      </p:sp>
      <p:sp>
        <p:nvSpPr>
          <p:cNvPr id="1048770" name="Footer Placeholder 4"/>
          <p:cNvSpPr>
            <a:spLocks noGrp="1"/>
          </p:cNvSpPr>
          <p:nvPr>
            <p:ph type="ftr" sz="quarter" idx="11"/>
          </p:nvPr>
        </p:nvSpPr>
        <p:spPr/>
        <p:txBody>
          <a:bodyPr/>
          <a:lstStyle/>
          <a:p>
            <a:endParaRPr lang="en-US"/>
          </a:p>
        </p:txBody>
      </p:sp>
      <p:sp>
        <p:nvSpPr>
          <p:cNvPr id="1048771"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extLst>
      <p:ext uri="{BB962C8B-B14F-4D97-AF65-F5344CB8AC3E}">
        <p14:creationId xmlns:p14="http://schemas.microsoft.com/office/powerpoint/2010/main" val="201387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57E7E-C336-4BAE-81C6-018C1D22025F}"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23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4160D-DD6A-4AB8-87F0-5AB83A0F2DED}" type="datetime1">
              <a:rPr lang="en-US" smtClean="0">
                <a:solidFill>
                  <a:prstClr val="black">
                    <a:tint val="75000"/>
                  </a:prstClr>
                </a:solidFill>
              </a:rPr>
              <a:t>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6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379C5-3BF6-4798-AFDC-9A94792F13A0}" type="datetime1">
              <a:rPr lang="en-US" smtClean="0">
                <a:solidFill>
                  <a:prstClr val="black">
                    <a:tint val="75000"/>
                  </a:prstClr>
                </a:solidFill>
              </a:rPr>
              <a:t>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98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AB808C-AD4E-4B91-929D-A1C1FA0AF463}" type="datetime1">
              <a:rPr lang="en-US" smtClean="0">
                <a:solidFill>
                  <a:prstClr val="black">
                    <a:tint val="75000"/>
                  </a:prstClr>
                </a:solidFill>
              </a:rPr>
              <a:t>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3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ADF01-FF32-4632-897A-AC9DA5041001}" type="datetime1">
              <a:rPr lang="en-US" smtClean="0">
                <a:solidFill>
                  <a:prstClr val="black">
                    <a:tint val="75000"/>
                  </a:prstClr>
                </a:solidFill>
              </a:rPr>
              <a:t>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9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6F73EC-6407-4C9E-81A7-647DAC2E1B62}" type="datetime1">
              <a:rPr lang="en-US" smtClean="0">
                <a:solidFill>
                  <a:prstClr val="black">
                    <a:tint val="75000"/>
                  </a:prstClr>
                </a:solidFill>
              </a:rPr>
              <a:t>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06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D852-F2CA-4FCF-BC4B-9EED2F1F6435}" type="datetime1">
              <a:rPr lang="en-US" smtClean="0">
                <a:solidFill>
                  <a:prstClr val="black">
                    <a:tint val="75000"/>
                  </a:prstClr>
                </a:solidFill>
              </a:rPr>
              <a:t>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71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58509-B165-4712-931A-C5EAB4E3DAF4}" type="datetime1">
              <a:rPr lang="en-US" smtClean="0">
                <a:solidFill>
                  <a:prstClr val="black">
                    <a:tint val="75000"/>
                  </a:prstClr>
                </a:solidFill>
              </a:rPr>
              <a:t>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77003-EF57-4262-ADCC-49CEA821C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38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000" b="1" kern="1200">
          <a:solidFill>
            <a:schemeClr val="bg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Times New Roman" charset="0"/>
          <a:ea typeface="Times New Roman" charset="0"/>
          <a:cs typeface="Times New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Times New Roman" charset="0"/>
          <a:ea typeface="Times New Roman" charset="0"/>
          <a:cs typeface="Times New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Times New Roman" charset="0"/>
          <a:ea typeface="Times New Roman" charset="0"/>
          <a:cs typeface="Times New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BDD3-D06F-45A7-BF7C-53B1A435E85A}" type="datetime1">
              <a:rPr lang="en-US" smtClean="0"/>
              <a:pPr/>
              <a:t>1/8/2022</a:t>
            </a:fld>
            <a:endParaRPr lang="en-US"/>
          </a:p>
        </p:txBody>
      </p:sp>
      <p:sp>
        <p:nvSpPr>
          <p:cNvPr id="1048579"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E4302-6D73-4081-AF7E-E29A1A119CC3}" type="slidenum">
              <a:rPr lang="en-US" smtClean="0"/>
              <a:pPr/>
              <a:t>‹#›</a:t>
            </a:fld>
            <a:endParaRPr lang="en-US"/>
          </a:p>
        </p:txBody>
      </p:sp>
    </p:spTree>
    <p:extLst>
      <p:ext uri="{BB962C8B-B14F-4D97-AF65-F5344CB8AC3E}">
        <p14:creationId xmlns:p14="http://schemas.microsoft.com/office/powerpoint/2010/main" val="41381794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2286000" y="762001"/>
            <a:ext cx="7772400" cy="1470025"/>
          </a:xfrm>
        </p:spPr>
        <p:txBody>
          <a:bodyPr>
            <a:normAutofit/>
          </a:bodyPr>
          <a:lstStyle/>
          <a:p>
            <a:r>
              <a:rPr lang="en-US" sz="3600" dirty="0"/>
              <a:t>IN THE NAME OF GOD</a:t>
            </a:r>
          </a:p>
        </p:txBody>
      </p:sp>
      <p:sp>
        <p:nvSpPr>
          <p:cNvPr id="1048587" name="Subtitle 2"/>
          <p:cNvSpPr>
            <a:spLocks noGrp="1"/>
          </p:cNvSpPr>
          <p:nvPr>
            <p:ph type="subTitle" idx="1"/>
          </p:nvPr>
        </p:nvSpPr>
        <p:spPr>
          <a:xfrm>
            <a:off x="1905000" y="2209800"/>
            <a:ext cx="8458200" cy="2438400"/>
          </a:xfrm>
        </p:spPr>
        <p:txBody>
          <a:bodyPr>
            <a:noAutofit/>
          </a:bodyPr>
          <a:lstStyle/>
          <a:p>
            <a:endParaRPr lang="en-US" sz="4000" b="1" dirty="0">
              <a:solidFill>
                <a:srgbClr val="FFFF00"/>
              </a:solidFill>
              <a:effectLst>
                <a:outerShdw blurRad="38100" dist="38100" dir="2700000" algn="tl">
                  <a:srgbClr val="000000">
                    <a:alpha val="43137"/>
                  </a:srgbClr>
                </a:outerShdw>
              </a:effectLst>
              <a:latin typeface="AdvTT577c760c"/>
            </a:endParaRPr>
          </a:p>
          <a:p>
            <a:r>
              <a:rPr lang="en-US" sz="4000" b="1" dirty="0">
                <a:solidFill>
                  <a:srgbClr val="FFFF00"/>
                </a:solidFill>
                <a:effectLst>
                  <a:outerShdw blurRad="38100" dist="38100" dir="2700000" algn="tl">
                    <a:srgbClr val="000000">
                      <a:alpha val="43137"/>
                    </a:srgbClr>
                  </a:outerShdw>
                </a:effectLst>
                <a:latin typeface="AdvTT577c760c"/>
              </a:rPr>
              <a:t>A </a:t>
            </a:r>
            <a:r>
              <a:rPr lang="en-US" sz="4000" b="1" dirty="0" smtClean="0">
                <a:solidFill>
                  <a:srgbClr val="FFFF00"/>
                </a:solidFill>
                <a:effectLst>
                  <a:outerShdw blurRad="38100" dist="38100" dir="2700000" algn="tl">
                    <a:srgbClr val="000000">
                      <a:alpha val="43137"/>
                    </a:srgbClr>
                  </a:outerShdw>
                </a:effectLst>
                <a:latin typeface="AdvTT577c760c"/>
              </a:rPr>
              <a:t>20-year-old </a:t>
            </a:r>
            <a:r>
              <a:rPr lang="en-US" sz="4000" b="1" dirty="0">
                <a:solidFill>
                  <a:srgbClr val="FFFF00"/>
                </a:solidFill>
                <a:effectLst>
                  <a:outerShdw blurRad="38100" dist="38100" dir="2700000" algn="tl">
                    <a:srgbClr val="000000">
                      <a:alpha val="43137"/>
                    </a:srgbClr>
                  </a:outerShdw>
                </a:effectLst>
                <a:latin typeface="AdvTT577c760c"/>
              </a:rPr>
              <a:t>girl with </a:t>
            </a:r>
          </a:p>
          <a:p>
            <a:r>
              <a:rPr lang="en-US" sz="4000" b="1" dirty="0">
                <a:solidFill>
                  <a:srgbClr val="FFFF00"/>
                </a:solidFill>
                <a:effectLst>
                  <a:outerShdw blurRad="38100" dist="38100" dir="2700000" algn="tl">
                    <a:srgbClr val="000000">
                      <a:alpha val="43137"/>
                    </a:srgbClr>
                  </a:outerShdw>
                </a:effectLst>
                <a:latin typeface="AdvTT577c760c"/>
              </a:rPr>
              <a:t>Primary Amenorrhea</a:t>
            </a:r>
            <a:br>
              <a:rPr lang="en-US" sz="4000" b="1" dirty="0">
                <a:solidFill>
                  <a:srgbClr val="FFFF00"/>
                </a:solidFill>
                <a:effectLst>
                  <a:outerShdw blurRad="38100" dist="38100" dir="2700000" algn="tl">
                    <a:srgbClr val="000000">
                      <a:alpha val="43137"/>
                    </a:srgbClr>
                  </a:outerShdw>
                </a:effectLst>
                <a:latin typeface="AdvTT577c760c"/>
              </a:rPr>
            </a:br>
            <a:endParaRPr lang="en-US" sz="4000" b="1" dirty="0">
              <a:solidFill>
                <a:srgbClr val="FFFF00"/>
              </a:solidFill>
              <a:effectLst>
                <a:outerShdw blurRad="38100" dist="38100" dir="2700000" algn="tl">
                  <a:srgbClr val="000000">
                    <a:alpha val="43137"/>
                  </a:srgbClr>
                </a:outerShdw>
              </a:effectLst>
              <a:latin typeface="AdvTT577c760c"/>
            </a:endParaRPr>
          </a:p>
        </p:txBody>
      </p:sp>
      <p:sp>
        <p:nvSpPr>
          <p:cNvPr id="4" name="Title 1"/>
          <p:cNvSpPr txBox="1">
            <a:spLocks/>
          </p:cNvSpPr>
          <p:nvPr/>
        </p:nvSpPr>
        <p:spPr>
          <a:xfrm>
            <a:off x="2209800" y="4549776"/>
            <a:ext cx="7772400" cy="1470025"/>
          </a:xfrm>
          <a:prstGeom prst="rect">
            <a:avLst/>
          </a:prstGeom>
        </p:spPr>
        <p:txBody>
          <a:bodyPr vert="horz" lIns="91440" tIns="45720" rIns="91440" bIns="45720" rtlCol="0" anchor="ctr">
            <a:normAutofit/>
          </a:bodyPr>
          <a:lstStyle/>
          <a:p>
            <a:pPr algn="ctr">
              <a:spcBef>
                <a:spcPct val="0"/>
              </a:spcBef>
              <a:defRPr/>
            </a:pPr>
            <a:endParaRPr lang="en-US" sz="2400" dirty="0">
              <a:solidFill>
                <a:prstClr val="white"/>
              </a:solidFill>
              <a:latin typeface="Calibri"/>
            </a:endParaRPr>
          </a:p>
        </p:txBody>
      </p:sp>
      <p:sp>
        <p:nvSpPr>
          <p:cNvPr id="6" name="Slide Number Placeholder 5"/>
          <p:cNvSpPr>
            <a:spLocks noGrp="1"/>
          </p:cNvSpPr>
          <p:nvPr>
            <p:ph type="sldNum" sz="quarter" idx="12"/>
          </p:nvPr>
        </p:nvSpPr>
        <p:spPr/>
        <p:txBody>
          <a:bodyPr/>
          <a:lstStyle/>
          <a:p>
            <a:fld id="{1A6E4302-6D73-4081-AF7E-E29A1A119CC3}" type="slidenum">
              <a:rPr lang="en-US">
                <a:solidFill>
                  <a:prstClr val="white">
                    <a:tint val="75000"/>
                  </a:prstClr>
                </a:solidFill>
                <a:latin typeface="Calibri"/>
              </a:rPr>
              <a:pPr/>
              <a:t>1</a:t>
            </a:fld>
            <a:endParaRPr lang="en-US">
              <a:solidFill>
                <a:prstClr val="white">
                  <a:tint val="75000"/>
                </a:prstClr>
              </a:solidFill>
              <a:latin typeface="Calibri"/>
            </a:endParaRPr>
          </a:p>
        </p:txBody>
      </p:sp>
      <p:sp>
        <p:nvSpPr>
          <p:cNvPr id="9" name="Content Placeholder 2">
            <a:extLst>
              <a:ext uri="{FF2B5EF4-FFF2-40B4-BE49-F238E27FC236}">
                <a16:creationId xmlns:a16="http://schemas.microsoft.com/office/drawing/2014/main" xmlns="" id="{61F526D0-1BDF-4D5D-B68E-270248E1B262}"/>
              </a:ext>
            </a:extLst>
          </p:cNvPr>
          <p:cNvSpPr txBox="1">
            <a:spLocks/>
          </p:cNvSpPr>
          <p:nvPr/>
        </p:nvSpPr>
        <p:spPr>
          <a:xfrm>
            <a:off x="1981200" y="4922838"/>
            <a:ext cx="8229600" cy="1249363"/>
          </a:xfrm>
          <a:prstGeom prst="rect">
            <a:avLst/>
          </a:prstGeom>
        </p:spPr>
        <p:txBody>
          <a:bodyPr vert="horz" lIns="91440" tIns="45720" rIns="91440" bIns="45720" rtlCol="0">
            <a:normAutofit fontScale="96875"/>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prstClr val="white">
                    <a:tint val="75000"/>
                  </a:prstClr>
                </a:solidFill>
                <a:latin typeface="Times New Roman" pitchFamily="18" charset="0"/>
                <a:cs typeface="Times New Roman" pitchFamily="18" charset="0"/>
              </a:rPr>
              <a:t>Presentation By Dr. Ali </a:t>
            </a:r>
            <a:r>
              <a:rPr lang="en-US" sz="2400" dirty="0" err="1">
                <a:solidFill>
                  <a:prstClr val="white">
                    <a:tint val="75000"/>
                  </a:prstClr>
                </a:solidFill>
                <a:latin typeface="Times New Roman" pitchFamily="18" charset="0"/>
                <a:cs typeface="Times New Roman" pitchFamily="18" charset="0"/>
              </a:rPr>
              <a:t>Golshaian</a:t>
            </a:r>
            <a:endParaRPr lang="en-US" sz="2400" dirty="0">
              <a:solidFill>
                <a:prstClr val="white">
                  <a:tint val="75000"/>
                </a:prstClr>
              </a:solidFill>
              <a:latin typeface="Times New Roman" pitchFamily="18" charset="0"/>
              <a:cs typeface="Times New Roman" pitchFamily="18" charset="0"/>
            </a:endParaRPr>
          </a:p>
          <a:p>
            <a:r>
              <a:rPr lang="en-US" sz="2400" dirty="0">
                <a:solidFill>
                  <a:prstClr val="white">
                    <a:tint val="75000"/>
                  </a:prstClr>
                </a:solidFill>
                <a:latin typeface="Times New Roman" pitchFamily="18" charset="0"/>
                <a:cs typeface="Times New Roman" pitchFamily="18" charset="0"/>
              </a:rPr>
              <a:t>6</a:t>
            </a:r>
            <a:r>
              <a:rPr lang="en-US" sz="2400" baseline="30000" dirty="0">
                <a:solidFill>
                  <a:prstClr val="white">
                    <a:tint val="75000"/>
                  </a:prstClr>
                </a:solidFill>
                <a:latin typeface="Times New Roman" pitchFamily="18" charset="0"/>
                <a:cs typeface="Times New Roman" pitchFamily="18" charset="0"/>
              </a:rPr>
              <a:t>th</a:t>
            </a:r>
            <a:r>
              <a:rPr lang="en-US" sz="2400" dirty="0">
                <a:solidFill>
                  <a:prstClr val="white">
                    <a:tint val="75000"/>
                  </a:prstClr>
                </a:solidFill>
                <a:latin typeface="Times New Roman" pitchFamily="18" charset="0"/>
                <a:cs typeface="Times New Roman" pitchFamily="18" charset="0"/>
              </a:rPr>
              <a:t> Day 1400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Review of Systems:</a:t>
            </a:r>
            <a:endParaRPr lang="en-US" dirty="0"/>
          </a:p>
        </p:txBody>
      </p:sp>
      <p:sp>
        <p:nvSpPr>
          <p:cNvPr id="3" name="Content Placeholder 2"/>
          <p:cNvSpPr>
            <a:spLocks noGrp="1"/>
          </p:cNvSpPr>
          <p:nvPr>
            <p:ph idx="1"/>
          </p:nvPr>
        </p:nvSpPr>
        <p:spPr>
          <a:xfrm>
            <a:off x="838200" y="1825625"/>
            <a:ext cx="10515600" cy="4895850"/>
          </a:xfrm>
        </p:spPr>
        <p:txBody>
          <a:bodyPr>
            <a:normAutofit fontScale="85000" lnSpcReduction="20000"/>
          </a:bodyPr>
          <a:lstStyle/>
          <a:p>
            <a:pPr marL="342900" indent="-342900"/>
            <a:r>
              <a:rPr lang="en-US" dirty="0">
                <a:latin typeface="Times New Roman" panose="02020603050405020304" pitchFamily="18" charset="0"/>
                <a:cs typeface="Times New Roman" panose="02020603050405020304" pitchFamily="18" charset="0"/>
              </a:rPr>
              <a:t>Constitutional symptoms: (-), No hair loss</a:t>
            </a:r>
          </a:p>
          <a:p>
            <a:pPr marL="342900" indent="-342900"/>
            <a:r>
              <a:rPr lang="en-US" dirty="0">
                <a:latin typeface="Times New Roman" panose="02020603050405020304" pitchFamily="18" charset="0"/>
                <a:cs typeface="Times New Roman" panose="02020603050405020304" pitchFamily="18" charset="0"/>
              </a:rPr>
              <a:t>Skin: No hirsutism, No acne, No pigmentation, No vitiligo</a:t>
            </a:r>
          </a:p>
          <a:p>
            <a:pPr marL="342900" indent="-342900"/>
            <a:r>
              <a:rPr lang="en-US" dirty="0">
                <a:latin typeface="Times New Roman" panose="02020603050405020304" pitchFamily="18" charset="0"/>
                <a:cs typeface="Times New Roman" panose="02020603050405020304" pitchFamily="18" charset="0"/>
              </a:rPr>
              <a:t>Ears, nose, mouth, throat: </a:t>
            </a:r>
            <a:r>
              <a:rPr lang="en-US" dirty="0" err="1">
                <a:latin typeface="Times New Roman" panose="02020603050405020304" pitchFamily="18" charset="0"/>
                <a:cs typeface="Times New Roman" panose="02020603050405020304" pitchFamily="18" charset="0"/>
              </a:rPr>
              <a:t>Nl</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 any low set ear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 webbed neck</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 smelling disturbance </a:t>
            </a:r>
          </a:p>
          <a:p>
            <a:pPr marL="342900" indent="-342900"/>
            <a:r>
              <a:rPr lang="en-US" dirty="0">
                <a:latin typeface="Times New Roman" panose="02020603050405020304" pitchFamily="18" charset="0"/>
                <a:cs typeface="Times New Roman" panose="02020603050405020304" pitchFamily="18" charset="0"/>
              </a:rPr>
              <a:t>Cardiovascular: </a:t>
            </a:r>
            <a:r>
              <a:rPr lang="en-US" dirty="0" err="1">
                <a:latin typeface="Times New Roman" panose="02020603050405020304" pitchFamily="18" charset="0"/>
                <a:cs typeface="Times New Roman" panose="02020603050405020304" pitchFamily="18" charset="0"/>
              </a:rPr>
              <a:t>Nl</a:t>
            </a:r>
            <a:endParaRPr lang="en-US" dirty="0">
              <a:latin typeface="Times New Roman" panose="02020603050405020304" pitchFamily="18" charset="0"/>
              <a:cs typeface="Times New Roman" panose="02020603050405020304" pitchFamily="18" charset="0"/>
            </a:endParaRPr>
          </a:p>
          <a:p>
            <a:pPr marL="342900" indent="-342900"/>
            <a:r>
              <a:rPr lang="en-US" dirty="0">
                <a:latin typeface="Times New Roman" panose="02020603050405020304" pitchFamily="18" charset="0"/>
                <a:cs typeface="Times New Roman" panose="02020603050405020304" pitchFamily="18" charset="0"/>
              </a:rPr>
              <a:t>Respiratory:  Nl</a:t>
            </a:r>
          </a:p>
          <a:p>
            <a:pPr marL="342900" indent="-342900"/>
            <a:r>
              <a:rPr lang="en-US" dirty="0">
                <a:latin typeface="Times New Roman" panose="02020603050405020304" pitchFamily="18" charset="0"/>
                <a:cs typeface="Times New Roman" panose="02020603050405020304" pitchFamily="18" charset="0"/>
              </a:rPr>
              <a:t>Gastrointestinal: </a:t>
            </a:r>
            <a:r>
              <a:rPr lang="en-US" dirty="0" err="1">
                <a:latin typeface="Times New Roman" panose="02020603050405020304" pitchFamily="18" charset="0"/>
                <a:cs typeface="Times New Roman" panose="02020603050405020304" pitchFamily="18" charset="0"/>
              </a:rPr>
              <a:t>Nl</a:t>
            </a:r>
            <a:endParaRPr lang="en-US" dirty="0">
              <a:latin typeface="Times New Roman" panose="02020603050405020304" pitchFamily="18" charset="0"/>
              <a:cs typeface="Times New Roman" panose="02020603050405020304" pitchFamily="18" charset="0"/>
            </a:endParaRPr>
          </a:p>
          <a:p>
            <a:pPr marL="342900" indent="-342900" algn="just"/>
            <a:r>
              <a:rPr lang="en-US" dirty="0">
                <a:latin typeface="Times New Roman" panose="02020603050405020304" pitchFamily="18" charset="0"/>
                <a:cs typeface="Times New Roman" panose="02020603050405020304" pitchFamily="18" charset="0"/>
              </a:rPr>
              <a:t>Musculoskeletal: </a:t>
            </a:r>
            <a:r>
              <a:rPr lang="en-US" dirty="0" err="1">
                <a:latin typeface="Times New Roman" panose="02020603050405020304" pitchFamily="18" charset="0"/>
                <a:cs typeface="Times New Roman" panose="02020603050405020304" pitchFamily="18" charset="0"/>
              </a:rPr>
              <a:t>Nl</a:t>
            </a:r>
            <a:endParaRPr lang="en-US" dirty="0">
              <a:latin typeface="Times New Roman" panose="02020603050405020304" pitchFamily="18" charset="0"/>
              <a:cs typeface="Times New Roman" panose="02020603050405020304" pitchFamily="18" charset="0"/>
            </a:endParaRPr>
          </a:p>
          <a:p>
            <a:pPr marL="342900" lvl="0" indent="-342900" algn="just"/>
            <a:r>
              <a:rPr lang="en-US" dirty="0">
                <a:latin typeface="Times New Roman" panose="02020603050405020304" pitchFamily="18" charset="0"/>
                <a:cs typeface="Times New Roman" panose="02020603050405020304" pitchFamily="18" charset="0"/>
              </a:rPr>
              <a:t>Neurological: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No abnormal movement, No visual problems  </a:t>
            </a:r>
          </a:p>
          <a:p>
            <a:pPr marL="342900" lvl="0" indent="-342900" algn="just"/>
            <a:r>
              <a:rPr lang="en-US" dirty="0">
                <a:latin typeface="Times New Roman" panose="02020603050405020304" pitchFamily="18" charset="0"/>
                <a:cs typeface="Times New Roman" panose="02020603050405020304" pitchFamily="18" charset="0"/>
              </a:rPr>
              <a:t>Psychiatric: depression(-), anxiety(-)</a:t>
            </a:r>
          </a:p>
          <a:p>
            <a:pPr marL="342900" indent="-342900"/>
            <a:endParaRPr lang="en-US" dirty="0">
              <a:latin typeface="Times New Roman" panose="02020603050405020304" pitchFamily="18" charset="0"/>
              <a:cs typeface="Times New Roman" panose="02020603050405020304" pitchFamily="18" charset="0"/>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xmlns="" id="{8E118721-0A7A-42BE-A918-7FF955D14755}"/>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8427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Physical Examination:</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r>
              <a:rPr lang="en-US" b="1" dirty="0">
                <a:latin typeface="Times New Roman" panose="02020603050405020304" pitchFamily="18" charset="0"/>
                <a:cs typeface="Times New Roman" panose="02020603050405020304" pitchFamily="18" charset="0"/>
              </a:rPr>
              <a:t>GENERAL APPEARANCE: </a:t>
            </a:r>
          </a:p>
          <a:p>
            <a:pPr marL="774000">
              <a:buFont typeface="Wingdings" charset="2"/>
              <a:buChar char="§"/>
            </a:pPr>
            <a:r>
              <a:rPr lang="en-US" dirty="0">
                <a:latin typeface="Times New Roman" panose="02020603050405020304" pitchFamily="18" charset="0"/>
                <a:cs typeface="Times New Roman" panose="02020603050405020304" pitchFamily="18" charset="0"/>
              </a:rPr>
              <a:t>She seems lesser than 20 yrs. old, awake and alert</a:t>
            </a:r>
          </a:p>
          <a:p>
            <a:pPr marL="594900" indent="-342900">
              <a:buFont typeface="Wingdings" charset="2"/>
              <a:buChar char="§"/>
            </a:pPr>
            <a:endParaRPr lang="en-US" sz="2000" dirty="0">
              <a:latin typeface="Times New Roman" panose="02020603050405020304" pitchFamily="18" charset="0"/>
              <a:cs typeface="Times New Roman" panose="02020603050405020304" pitchFamily="18" charset="0"/>
            </a:endParaRPr>
          </a:p>
          <a:p>
            <a:pPr marL="342900" indent="-342900"/>
            <a:r>
              <a:rPr lang="en-US" b="1" dirty="0">
                <a:latin typeface="Times New Roman" panose="02020603050405020304" pitchFamily="18" charset="0"/>
                <a:cs typeface="Times New Roman" panose="02020603050405020304" pitchFamily="18" charset="0"/>
              </a:rPr>
              <a:t>Vital Sign:</a:t>
            </a:r>
          </a:p>
          <a:p>
            <a:pPr marL="774000">
              <a:buFont typeface="Wingdings" charset="2"/>
              <a:buChar char="§"/>
            </a:pPr>
            <a:r>
              <a:rPr lang="en-US" dirty="0">
                <a:latin typeface="Times New Roman" panose="02020603050405020304" pitchFamily="18" charset="0"/>
                <a:cs typeface="Times New Roman" panose="02020603050405020304" pitchFamily="18" charset="0"/>
                <a:sym typeface="Wingdings" panose="05000000000000000000" pitchFamily="2" charset="2"/>
              </a:rPr>
              <a:t>BP: 110/80 mmHg</a:t>
            </a:r>
          </a:p>
          <a:p>
            <a:pPr marL="774000">
              <a:buFont typeface="Wingdings" charset="2"/>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74000">
              <a:buFont typeface="Wingdings" charset="2"/>
              <a:buChar char="§"/>
            </a:pPr>
            <a:r>
              <a:rPr lang="en-US" dirty="0">
                <a:latin typeface="Times New Roman" panose="02020603050405020304" pitchFamily="18" charset="0"/>
                <a:cs typeface="Times New Roman" panose="02020603050405020304" pitchFamily="18" charset="0"/>
              </a:rPr>
              <a:t>Weight: 84 Kg (percentile 95) </a:t>
            </a:r>
          </a:p>
          <a:p>
            <a:pPr marL="774000">
              <a:buFont typeface="Wingdings" charset="2"/>
              <a:buChar char="§"/>
            </a:pPr>
            <a:r>
              <a:rPr lang="en-US" dirty="0">
                <a:latin typeface="Times New Roman" panose="02020603050405020304" pitchFamily="18" charset="0"/>
                <a:cs typeface="Times New Roman" panose="02020603050405020304" pitchFamily="18" charset="0"/>
              </a:rPr>
              <a:t>Height: 161.5 cm (percentile 25-50) (WHO)</a:t>
            </a:r>
          </a:p>
          <a:p>
            <a:pPr marL="774000">
              <a:buFont typeface="Wingdings" charset="2"/>
              <a:buChar char="§"/>
            </a:pPr>
            <a:r>
              <a:rPr lang="en-US" dirty="0">
                <a:latin typeface="Times New Roman" panose="02020603050405020304" pitchFamily="18" charset="0"/>
                <a:cs typeface="Times New Roman" panose="02020603050405020304" pitchFamily="18" charset="0"/>
              </a:rPr>
              <a:t>Arm Span: 166 cm </a:t>
            </a:r>
          </a:p>
          <a:p>
            <a:pPr marL="774000">
              <a:buFont typeface="Wingdings" charset="2"/>
              <a:buChar char="§"/>
            </a:pPr>
            <a:r>
              <a:rPr lang="en-US" dirty="0">
                <a:latin typeface="Times New Roman" panose="02020603050405020304" pitchFamily="18" charset="0"/>
                <a:cs typeface="Times New Roman" panose="02020603050405020304" pitchFamily="18" charset="0"/>
              </a:rPr>
              <a:t>Upper segment: 87 cm    Lower segment: 74.5 cm</a:t>
            </a:r>
          </a:p>
          <a:p>
            <a:pPr marL="774000">
              <a:buFont typeface="Wingdings" charset="2"/>
              <a:buChar char="§"/>
            </a:pPr>
            <a:r>
              <a:rPr lang="en-US" dirty="0">
                <a:latin typeface="Times New Roman" panose="02020603050405020304" pitchFamily="18" charset="0"/>
                <a:cs typeface="Times New Roman" panose="02020603050405020304" pitchFamily="18" charset="0"/>
              </a:rPr>
              <a:t>BMI: 30.4 kg/m²</a:t>
            </a:r>
          </a:p>
        </p:txBody>
      </p:sp>
      <p:sp>
        <p:nvSpPr>
          <p:cNvPr id="4" name="Slide Number Placeholder 3">
            <a:extLst>
              <a:ext uri="{FF2B5EF4-FFF2-40B4-BE49-F238E27FC236}">
                <a16:creationId xmlns:a16="http://schemas.microsoft.com/office/drawing/2014/main" xmlns="" id="{9D006C6A-E505-4C1D-A0B6-CB8E9AB22555}"/>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0535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Physical Examination: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Head and NECK :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No </a:t>
            </a:r>
            <a:r>
              <a:rPr lang="en-US" dirty="0" smtClean="0">
                <a:latin typeface="Times New Roman" panose="02020603050405020304" pitchFamily="18" charset="0"/>
                <a:cs typeface="Times New Roman" panose="02020603050405020304" pitchFamily="18" charset="0"/>
              </a:rPr>
              <a:t>low-set </a:t>
            </a:r>
            <a:r>
              <a:rPr lang="en-US" dirty="0">
                <a:latin typeface="Times New Roman" panose="02020603050405020304" pitchFamily="18" charset="0"/>
                <a:cs typeface="Times New Roman" panose="02020603050405020304" pitchFamily="18" charset="0"/>
              </a:rPr>
              <a:t>ear, No webbed neck  </a:t>
            </a:r>
          </a:p>
          <a:p>
            <a:r>
              <a:rPr lang="en-US" dirty="0">
                <a:latin typeface="Times New Roman" panose="02020603050405020304" pitchFamily="18" charset="0"/>
                <a:cs typeface="Times New Roman" panose="02020603050405020304" pitchFamily="18" charset="0"/>
              </a:rPr>
              <a:t>High pitch &amp;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feminine voice</a:t>
            </a:r>
          </a:p>
          <a:p>
            <a:r>
              <a:rPr lang="en-US" dirty="0">
                <a:latin typeface="Times New Roman" panose="02020603050405020304" pitchFamily="18" charset="0"/>
                <a:cs typeface="Times New Roman" panose="02020603050405020304" pitchFamily="18" charset="0"/>
              </a:rPr>
              <a:t>Thyroid: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Thorax: Nl</a:t>
            </a:r>
          </a:p>
          <a:p>
            <a:r>
              <a:rPr lang="en-US" dirty="0">
                <a:latin typeface="Times New Roman" panose="02020603050405020304" pitchFamily="18" charset="0"/>
                <a:cs typeface="Times New Roman" panose="02020603050405020304" pitchFamily="18" charset="0"/>
              </a:rPr>
              <a:t>Lungs : Clear</a:t>
            </a:r>
          </a:p>
          <a:p>
            <a:r>
              <a:rPr lang="en-US" dirty="0">
                <a:latin typeface="Times New Roman" panose="02020603050405020304" pitchFamily="18" charset="0"/>
                <a:cs typeface="Times New Roman" panose="02020603050405020304" pitchFamily="18" charset="0"/>
              </a:rPr>
              <a:t>Heart : Normal </a:t>
            </a:r>
          </a:p>
          <a:p>
            <a:r>
              <a:rPr lang="en-US" dirty="0">
                <a:latin typeface="Times New Roman" panose="02020603050405020304" pitchFamily="18" charset="0"/>
                <a:cs typeface="Times New Roman" panose="02020603050405020304" pitchFamily="18" charset="0"/>
              </a:rPr>
              <a:t>Abdomen : No striae , no organomegaly </a:t>
            </a:r>
          </a:p>
          <a:p>
            <a:r>
              <a:rPr lang="en-US" dirty="0">
                <a:latin typeface="Times New Roman" panose="02020603050405020304" pitchFamily="18" charset="0"/>
                <a:cs typeface="Times New Roman" panose="02020603050405020304" pitchFamily="18" charset="0"/>
              </a:rPr>
              <a:t>Skin: No hirsutism, No </a:t>
            </a:r>
            <a:r>
              <a:rPr lang="en-US" dirty="0" smtClean="0">
                <a:latin typeface="Times New Roman" panose="02020603050405020304" pitchFamily="18" charset="0"/>
                <a:cs typeface="Times New Roman" panose="02020603050405020304" pitchFamily="18" charset="0"/>
              </a:rPr>
              <a:t>acne, </a:t>
            </a:r>
            <a:r>
              <a:rPr lang="en-US" dirty="0">
                <a:latin typeface="Times New Roman" panose="02020603050405020304" pitchFamily="18" charset="0"/>
                <a:cs typeface="Times New Roman" panose="02020603050405020304" pitchFamily="18" charset="0"/>
              </a:rPr>
              <a:t>No pigmentation, No vitiligo, Normal villus body hair  </a:t>
            </a:r>
          </a:p>
          <a:p>
            <a:r>
              <a:rPr lang="en-US" dirty="0">
                <a:latin typeface="Times New Roman" panose="02020603050405020304" pitchFamily="18" charset="0"/>
                <a:cs typeface="Times New Roman" panose="02020603050405020304" pitchFamily="18" charset="0"/>
              </a:rPr>
              <a:t>Extremities :</a:t>
            </a:r>
          </a:p>
          <a:p>
            <a:pPr marL="997200" indent="-457200"/>
            <a:r>
              <a:rPr lang="en-US" dirty="0">
                <a:latin typeface="Times New Roman" panose="02020603050405020304" pitchFamily="18" charset="0"/>
                <a:cs typeface="Times New Roman" panose="02020603050405020304" pitchFamily="18" charset="0"/>
              </a:rPr>
              <a:t>  Upper : Normal (force, range of motion , muscle tone , pulses)</a:t>
            </a:r>
          </a:p>
          <a:p>
            <a:pPr marL="997200" indent="-457200"/>
            <a:r>
              <a:rPr lang="en-US" dirty="0">
                <a:latin typeface="Times New Roman" panose="02020603050405020304" pitchFamily="18" charset="0"/>
                <a:cs typeface="Times New Roman" panose="02020603050405020304" pitchFamily="18" charset="0"/>
              </a:rPr>
              <a:t>  Lower : Normal (force, range of motion, muscle tone , pulses)</a:t>
            </a:r>
          </a:p>
          <a:p>
            <a:pPr marL="342900" indent="-342900"/>
            <a:endParaRPr lang="en-US" dirty="0">
              <a:solidFill>
                <a:srgbClr val="FFFF00"/>
              </a:solidFill>
            </a:endParaRPr>
          </a:p>
        </p:txBody>
      </p:sp>
      <p:sp>
        <p:nvSpPr>
          <p:cNvPr id="4" name="Slide Number Placeholder 3">
            <a:extLst>
              <a:ext uri="{FF2B5EF4-FFF2-40B4-BE49-F238E27FC236}">
                <a16:creationId xmlns:a16="http://schemas.microsoft.com/office/drawing/2014/main" xmlns="" id="{05EA4365-3E30-47B2-8E60-5AB22595EBFB}"/>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5002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Physical Examination:</a:t>
            </a:r>
            <a:endParaRPr lang="en-US" dirty="0"/>
          </a:p>
        </p:txBody>
      </p:sp>
      <p:sp>
        <p:nvSpPr>
          <p:cNvPr id="3" name="Content Placeholder 2"/>
          <p:cNvSpPr>
            <a:spLocks noGrp="1"/>
          </p:cNvSpPr>
          <p:nvPr>
            <p:ph idx="1"/>
          </p:nvPr>
        </p:nvSpPr>
        <p:spPr>
          <a:xfrm>
            <a:off x="838200" y="1825625"/>
            <a:ext cx="10515600" cy="4545358"/>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Genitalia:</a:t>
            </a:r>
          </a:p>
          <a:p>
            <a:pPr marL="457200" indent="-457200"/>
            <a:r>
              <a:rPr lang="en-US" dirty="0">
                <a:latin typeface="Times New Roman" panose="02020603050405020304" pitchFamily="18" charset="0"/>
                <a:cs typeface="Times New Roman" panose="02020603050405020304" pitchFamily="18" charset="0"/>
              </a:rPr>
              <a:t>Normal infantile female pattern; without ambiguity </a:t>
            </a:r>
          </a:p>
          <a:p>
            <a:pPr marL="457200" indent="-457200"/>
            <a:r>
              <a:rPr lang="en-US" dirty="0">
                <a:latin typeface="Times New Roman" panose="02020603050405020304" pitchFamily="18" charset="0"/>
                <a:cs typeface="Times New Roman" panose="02020603050405020304" pitchFamily="18" charset="0"/>
              </a:rPr>
              <a:t>Normal labia major appearance, but clitoris wasn`t seen</a:t>
            </a:r>
          </a:p>
          <a:p>
            <a:pPr marL="457200" indent="-457200"/>
            <a:r>
              <a:rPr lang="en-US" dirty="0">
                <a:latin typeface="Times New Roman" panose="02020603050405020304" pitchFamily="18" charset="0"/>
                <a:cs typeface="Times New Roman" panose="02020603050405020304" pitchFamily="18" charset="0"/>
              </a:rPr>
              <a:t>No palpable gonads </a:t>
            </a:r>
          </a:p>
          <a:p>
            <a:pPr lvl="1">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B3 P3 </a:t>
            </a:r>
          </a:p>
          <a:p>
            <a:pPr marL="457200" indent="-457200"/>
            <a:endParaRPr lang="en-US" dirty="0">
              <a:latin typeface="Times New Roman" panose="02020603050405020304" pitchFamily="18" charset="0"/>
              <a:cs typeface="Times New Roman" panose="02020603050405020304" pitchFamily="18" charset="0"/>
            </a:endParaRPr>
          </a:p>
          <a:p>
            <a:pPr marL="21600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BB50BAE-BFCE-4CDE-8ADB-B2A1AD25004E}"/>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7053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PROBLEM LIST </a:t>
            </a:r>
            <a:endParaRPr lang="en-US" dirty="0"/>
          </a:p>
        </p:txBody>
      </p:sp>
      <p:sp>
        <p:nvSpPr>
          <p:cNvPr id="3" name="Content Placeholder 2"/>
          <p:cNvSpPr>
            <a:spLocks noGrp="1"/>
          </p:cNvSpPr>
          <p:nvPr>
            <p:ph idx="1"/>
          </p:nvPr>
        </p:nvSpPr>
        <p:spPr/>
        <p:txBody>
          <a:bodyPr>
            <a:normAutofit/>
          </a:bodyPr>
          <a:lstStyle/>
          <a:p>
            <a:pPr algn="just">
              <a:buFont typeface="Arial" charset="0"/>
              <a:buChar char="•"/>
            </a:pPr>
            <a:r>
              <a:rPr lang="en-US" dirty="0">
                <a:latin typeface="Times New Roman" panose="02020603050405020304" pitchFamily="18" charset="0"/>
                <a:cs typeface="Times New Roman" panose="02020603050405020304" pitchFamily="18" charset="0"/>
              </a:rPr>
              <a:t>A 20-year-old girl; was referred for primary amenorrhea </a:t>
            </a:r>
          </a:p>
          <a:p>
            <a:pPr algn="just">
              <a:buFont typeface="Arial" charset="0"/>
              <a:buChar char="•"/>
            </a:pPr>
            <a:r>
              <a:rPr lang="en-US" dirty="0">
                <a:latin typeface="Times New Roman" panose="02020603050405020304" pitchFamily="18" charset="0"/>
                <a:cs typeface="Times New Roman" panose="02020603050405020304" pitchFamily="18" charset="0"/>
              </a:rPr>
              <a:t>History of</a:t>
            </a:r>
            <a:r>
              <a:rPr lang="en-US" dirty="0">
                <a:solidFill>
                  <a:srgbClr val="FFFF00"/>
                </a:solidFill>
                <a:latin typeface="Times New Roman" panose="02020603050405020304" pitchFamily="18" charset="0"/>
                <a:cs typeface="Times New Roman" panose="02020603050405020304" pitchFamily="18" charset="0"/>
              </a:rPr>
              <a:t> leukemia </a:t>
            </a:r>
            <a:r>
              <a:rPr lang="en-US" dirty="0">
                <a:latin typeface="Times New Roman" panose="02020603050405020304" pitchFamily="18" charset="0"/>
                <a:cs typeface="Times New Roman" panose="02020603050405020304" pitchFamily="18" charset="0"/>
              </a:rPr>
              <a:t>at age 3, 2 times chemotherapy + cranial radiotherapy, BMT at age 9</a:t>
            </a:r>
          </a:p>
          <a:p>
            <a:pPr algn="just">
              <a:buFont typeface="Arial" charset="0"/>
              <a:buChar char="•"/>
            </a:pPr>
            <a:r>
              <a:rPr lang="en-US" dirty="0">
                <a:latin typeface="Times New Roman" panose="02020603050405020304" pitchFamily="18" charset="0"/>
                <a:cs typeface="Times New Roman" panose="02020603050405020304" pitchFamily="18" charset="0"/>
              </a:rPr>
              <a:t>Breast budding at 14 yrs. old</a:t>
            </a:r>
          </a:p>
          <a:p>
            <a:pPr algn="just">
              <a:buFont typeface="Arial" charset="0"/>
              <a:buChar char="•"/>
            </a:pPr>
            <a:r>
              <a:rPr lang="en-US" dirty="0">
                <a:latin typeface="Times New Roman" panose="02020603050405020304" pitchFamily="18" charset="0"/>
                <a:cs typeface="Times New Roman" panose="02020603050405020304" pitchFamily="18" charset="0"/>
              </a:rPr>
              <a:t>Axillary &amp; pubic hair growth starting at 13 yrs. old</a:t>
            </a:r>
          </a:p>
          <a:p>
            <a:r>
              <a:rPr lang="en-US" dirty="0">
                <a:latin typeface="Times New Roman" panose="02020603050405020304" pitchFamily="18" charset="0"/>
                <a:cs typeface="Times New Roman" panose="02020603050405020304" pitchFamily="18" charset="0"/>
              </a:rPr>
              <a:t>Normal infantile female pattern genitalia; with any ambiguity </a:t>
            </a:r>
          </a:p>
          <a:p>
            <a:r>
              <a:rPr lang="en-US" dirty="0">
                <a:latin typeface="Times New Roman" panose="02020603050405020304" pitchFamily="18" charset="0"/>
                <a:cs typeface="Times New Roman" panose="02020603050405020304" pitchFamily="18" charset="0"/>
              </a:rPr>
              <a:t>No palpable gonads</a:t>
            </a:r>
          </a:p>
          <a:p>
            <a:r>
              <a:rPr lang="en-US" dirty="0">
                <a:latin typeface="Times New Roman" panose="02020603050405020304" pitchFamily="18" charset="0"/>
                <a:cs typeface="Times New Roman" panose="02020603050405020304" pitchFamily="18" charset="0"/>
              </a:rPr>
              <a:t>B3 P3 </a:t>
            </a: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endParaRPr lang="en-US" dirty="0">
              <a:solidFill>
                <a:schemeClr val="tx1"/>
              </a:solidFill>
            </a:endParaRPr>
          </a:p>
        </p:txBody>
      </p:sp>
      <p:sp>
        <p:nvSpPr>
          <p:cNvPr id="4" name="Slide Number Placeholder 3">
            <a:extLst>
              <a:ext uri="{FF2B5EF4-FFF2-40B4-BE49-F238E27FC236}">
                <a16:creationId xmlns:a16="http://schemas.microsoft.com/office/drawing/2014/main" xmlns="" id="{8EC95048-5CD7-47F0-81B4-4C04D6031C70}"/>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8818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0432764"/>
              </p:ext>
            </p:extLst>
          </p:nvPr>
        </p:nvGraphicFramePr>
        <p:xfrm>
          <a:off x="1326467" y="1251752"/>
          <a:ext cx="9601942" cy="4805880"/>
        </p:xfrm>
        <a:graphic>
          <a:graphicData uri="http://schemas.openxmlformats.org/drawingml/2006/table">
            <a:tbl>
              <a:tblPr firstRow="1" bandRow="1">
                <a:tableStyleId>{5C22544A-7EE6-4342-B048-85BDC9FD1C3A}</a:tableStyleId>
              </a:tblPr>
              <a:tblGrid>
                <a:gridCol w="2073901">
                  <a:extLst>
                    <a:ext uri="{9D8B030D-6E8A-4147-A177-3AD203B41FA5}">
                      <a16:colId xmlns:a16="http://schemas.microsoft.com/office/drawing/2014/main" xmlns="" val="20000"/>
                    </a:ext>
                  </a:extLst>
                </a:gridCol>
                <a:gridCol w="3349374">
                  <a:extLst>
                    <a:ext uri="{9D8B030D-6E8A-4147-A177-3AD203B41FA5}">
                      <a16:colId xmlns:a16="http://schemas.microsoft.com/office/drawing/2014/main" xmlns="" val="20001"/>
                    </a:ext>
                  </a:extLst>
                </a:gridCol>
                <a:gridCol w="1932332">
                  <a:extLst>
                    <a:ext uri="{9D8B030D-6E8A-4147-A177-3AD203B41FA5}">
                      <a16:colId xmlns:a16="http://schemas.microsoft.com/office/drawing/2014/main" xmlns="" val="20002"/>
                    </a:ext>
                  </a:extLst>
                </a:gridCol>
                <a:gridCol w="2246335">
                  <a:extLst>
                    <a:ext uri="{9D8B030D-6E8A-4147-A177-3AD203B41FA5}">
                      <a16:colId xmlns:a16="http://schemas.microsoft.com/office/drawing/2014/main" xmlns="" val="2247190045"/>
                    </a:ext>
                  </a:extLst>
                </a:gridCol>
              </a:tblGrid>
              <a:tr h="327307">
                <a:tc>
                  <a:txBody>
                    <a:bodyPr/>
                    <a:lstStyle/>
                    <a:p>
                      <a:pPr algn="ctr"/>
                      <a:endParaRPr lang="en-US" sz="1400" b="0" i="0" dirty="0"/>
                    </a:p>
                  </a:txBody>
                  <a:tcPr marL="81348" marR="81348" anchor="ctr"/>
                </a:tc>
                <a:tc>
                  <a:txBody>
                    <a:bodyPr/>
                    <a:lstStyle/>
                    <a:p>
                      <a:pPr algn="ctr"/>
                      <a:r>
                        <a:rPr lang="en-US" sz="1400" b="0" i="0" dirty="0"/>
                        <a:t>Result</a:t>
                      </a:r>
                    </a:p>
                  </a:txBody>
                  <a:tcPr marL="81348" marR="81348" anchor="ctr"/>
                </a:tc>
                <a:tc>
                  <a:txBody>
                    <a:bodyPr/>
                    <a:lstStyle/>
                    <a:p>
                      <a:pPr algn="ctr"/>
                      <a:r>
                        <a:rPr lang="en-US" sz="1400" b="0" i="0" dirty="0"/>
                        <a:t>Normal</a:t>
                      </a:r>
                      <a:r>
                        <a:rPr lang="en-US" sz="1400" b="0" i="0" baseline="0" dirty="0"/>
                        <a:t> Range</a:t>
                      </a:r>
                      <a:endParaRPr lang="en-US" sz="1400" b="0" i="0" dirty="0"/>
                    </a:p>
                  </a:txBody>
                  <a:tcPr marL="81348" marR="81348" anchor="ctr"/>
                </a:tc>
                <a:tc>
                  <a:txBody>
                    <a:bodyPr/>
                    <a:lstStyle/>
                    <a:p>
                      <a:pPr algn="ctr"/>
                      <a:r>
                        <a:rPr lang="en-US" sz="1400" b="0" i="0" dirty="0"/>
                        <a:t>Date</a:t>
                      </a:r>
                    </a:p>
                  </a:txBody>
                  <a:tcPr marL="81348" marR="81348" anchor="ctr"/>
                </a:tc>
                <a:extLst>
                  <a:ext uri="{0D108BD9-81ED-4DB2-BD59-A6C34878D82A}">
                    <a16:rowId xmlns:a16="http://schemas.microsoft.com/office/drawing/2014/main" xmlns="" val="10000"/>
                  </a:ext>
                </a:extLst>
              </a:tr>
              <a:tr h="507325">
                <a:tc>
                  <a:txBody>
                    <a:bodyPr/>
                    <a:lstStyle/>
                    <a:p>
                      <a:pPr algn="ctr"/>
                      <a:r>
                        <a:rPr lang="en-US" sz="1400" b="0" i="0" dirty="0">
                          <a:solidFill>
                            <a:schemeClr val="tx1"/>
                          </a:solidFill>
                        </a:rPr>
                        <a:t>AMH</a:t>
                      </a:r>
                      <a:endParaRPr lang="en-US" sz="1400" b="0" i="0" baseline="0" dirty="0">
                        <a:solidFill>
                          <a:schemeClr val="tx1"/>
                        </a:solidFill>
                      </a:endParaRPr>
                    </a:p>
                  </a:txBody>
                  <a:tcPr marL="81348" marR="81348" anchor="ctr"/>
                </a:tc>
                <a:tc>
                  <a:txBody>
                    <a:bodyPr/>
                    <a:lstStyle/>
                    <a:p>
                      <a:pPr algn="ctr"/>
                      <a:r>
                        <a:rPr lang="en-US" sz="1400" b="0" i="0" dirty="0">
                          <a:solidFill>
                            <a:schemeClr val="tx1"/>
                          </a:solidFill>
                        </a:rPr>
                        <a:t>&lt; 0.01  ng/ml</a:t>
                      </a:r>
                    </a:p>
                  </a:txBody>
                  <a:tcPr marL="81348" marR="81348" anchor="ctr"/>
                </a:tc>
                <a:tc>
                  <a:txBody>
                    <a:bodyPr/>
                    <a:lstStyle/>
                    <a:p>
                      <a:pPr algn="ctr"/>
                      <a:r>
                        <a:rPr lang="en-US" sz="1400" b="0" i="0" dirty="0">
                          <a:solidFill>
                            <a:schemeClr val="tx1"/>
                          </a:solidFill>
                        </a:rPr>
                        <a:t>2.2 – 4.0</a:t>
                      </a:r>
                    </a:p>
                    <a:p>
                      <a:pPr algn="ctr"/>
                      <a:r>
                        <a:rPr lang="en-US" sz="1100" b="0" i="0" dirty="0">
                          <a:solidFill>
                            <a:schemeClr val="tx1"/>
                          </a:solidFill>
                        </a:rPr>
                        <a:t>(Satisfactory fertility)</a:t>
                      </a:r>
                    </a:p>
                  </a:txBody>
                  <a:tcPr marL="81348" marR="81348" anchor="ctr"/>
                </a:tc>
                <a:tc>
                  <a:txBody>
                    <a:bodyPr/>
                    <a:lstStyle/>
                    <a:p>
                      <a:pPr algn="ctr"/>
                      <a:r>
                        <a:rPr lang="en-US" sz="1400" b="0" i="0" dirty="0">
                          <a:solidFill>
                            <a:schemeClr val="tx1"/>
                          </a:solidFill>
                        </a:rPr>
                        <a:t>1400/02/25</a:t>
                      </a:r>
                    </a:p>
                  </a:txBody>
                  <a:tcPr marL="81348" marR="81348" anchor="ctr"/>
                </a:tc>
                <a:extLst>
                  <a:ext uri="{0D108BD9-81ED-4DB2-BD59-A6C34878D82A}">
                    <a16:rowId xmlns:a16="http://schemas.microsoft.com/office/drawing/2014/main" xmlns="" val="10001"/>
                  </a:ext>
                </a:extLst>
              </a:tr>
              <a:tr h="327307">
                <a:tc>
                  <a:txBody>
                    <a:bodyPr/>
                    <a:lstStyle/>
                    <a:p>
                      <a:pPr algn="ctr"/>
                      <a:r>
                        <a:rPr lang="en-US" sz="1400" b="0" i="0" dirty="0">
                          <a:solidFill>
                            <a:schemeClr val="tx1"/>
                          </a:solidFill>
                        </a:rPr>
                        <a:t>T3</a:t>
                      </a:r>
                    </a:p>
                  </a:txBody>
                  <a:tcPr marL="81348" marR="81348" anchor="ctr"/>
                </a:tc>
                <a:tc>
                  <a:txBody>
                    <a:bodyPr/>
                    <a:lstStyle/>
                    <a:p>
                      <a:pPr algn="ctr"/>
                      <a:r>
                        <a:rPr lang="en-US" sz="1400" b="0" i="0" dirty="0">
                          <a:solidFill>
                            <a:schemeClr val="tx1"/>
                          </a:solidFill>
                        </a:rPr>
                        <a:t>146 nmol/L</a:t>
                      </a:r>
                    </a:p>
                  </a:txBody>
                  <a:tcPr marL="81348" marR="81348" anchor="ctr"/>
                </a:tc>
                <a:tc>
                  <a:txBody>
                    <a:bodyPr/>
                    <a:lstStyle/>
                    <a:p>
                      <a:pPr algn="ctr"/>
                      <a:r>
                        <a:rPr lang="en-US" sz="1400" b="0" i="0" dirty="0">
                          <a:solidFill>
                            <a:schemeClr val="tx1"/>
                          </a:solidFill>
                        </a:rPr>
                        <a:t>66 - 181</a:t>
                      </a:r>
                    </a:p>
                  </a:txBody>
                  <a:tcPr marL="81348" marR="81348" anchor="ctr"/>
                </a:tc>
                <a:tc>
                  <a:txBody>
                    <a:bodyPr/>
                    <a:lstStyle/>
                    <a:p>
                      <a:pPr algn="ctr"/>
                      <a:r>
                        <a:rPr lang="en-US" sz="1400" b="0" i="0" dirty="0">
                          <a:solidFill>
                            <a:schemeClr val="tx1"/>
                          </a:solidFill>
                        </a:rPr>
                        <a:t>1400/06/02</a:t>
                      </a:r>
                    </a:p>
                  </a:txBody>
                  <a:tcPr marL="81348" marR="81348" anchor="ctr"/>
                </a:tc>
                <a:extLst>
                  <a:ext uri="{0D108BD9-81ED-4DB2-BD59-A6C34878D82A}">
                    <a16:rowId xmlns:a16="http://schemas.microsoft.com/office/drawing/2014/main" xmlns="" val="10002"/>
                  </a:ext>
                </a:extLst>
              </a:tr>
              <a:tr h="327307">
                <a:tc>
                  <a:txBody>
                    <a:bodyPr/>
                    <a:lstStyle/>
                    <a:p>
                      <a:pPr algn="ctr"/>
                      <a:r>
                        <a:rPr lang="en-US" sz="1400" b="0" i="0" dirty="0">
                          <a:solidFill>
                            <a:schemeClr val="tx1"/>
                          </a:solidFill>
                        </a:rPr>
                        <a:t>T4</a:t>
                      </a:r>
                    </a:p>
                  </a:txBody>
                  <a:tcPr marL="81348" marR="81348" anchor="ctr"/>
                </a:tc>
                <a:tc>
                  <a:txBody>
                    <a:bodyPr/>
                    <a:lstStyle/>
                    <a:p>
                      <a:pPr algn="ctr"/>
                      <a:r>
                        <a:rPr lang="en-US" sz="1400" b="0" i="0" dirty="0">
                          <a:solidFill>
                            <a:schemeClr val="tx1"/>
                          </a:solidFill>
                        </a:rPr>
                        <a:t>1.24 ng/ML</a:t>
                      </a:r>
                    </a:p>
                  </a:txBody>
                  <a:tcPr marL="81348" marR="81348" anchor="ctr"/>
                </a:tc>
                <a:tc>
                  <a:txBody>
                    <a:bodyPr/>
                    <a:lstStyle/>
                    <a:p>
                      <a:pPr algn="ctr"/>
                      <a:r>
                        <a:rPr lang="en-US" sz="1400" b="0" i="0" dirty="0">
                          <a:solidFill>
                            <a:schemeClr val="tx1"/>
                          </a:solidFill>
                        </a:rPr>
                        <a:t>0.8 – 2.1</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1400/06/02</a:t>
                      </a:r>
                    </a:p>
                  </a:txBody>
                  <a:tcPr marL="81348" marR="81348" anchor="ctr"/>
                </a:tc>
                <a:extLst>
                  <a:ext uri="{0D108BD9-81ED-4DB2-BD59-A6C34878D82A}">
                    <a16:rowId xmlns:a16="http://schemas.microsoft.com/office/drawing/2014/main" xmlns="" val="10003"/>
                  </a:ext>
                </a:extLst>
              </a:tr>
              <a:tr h="327307">
                <a:tc>
                  <a:txBody>
                    <a:bodyPr/>
                    <a:lstStyle/>
                    <a:p>
                      <a:pPr algn="ctr"/>
                      <a:r>
                        <a:rPr lang="en-US" sz="1400" b="0" i="0" dirty="0">
                          <a:solidFill>
                            <a:schemeClr val="tx1"/>
                          </a:solidFill>
                        </a:rPr>
                        <a:t>TSH</a:t>
                      </a:r>
                    </a:p>
                  </a:txBody>
                  <a:tcPr marL="81348" marR="81348" anchor="ctr"/>
                </a:tc>
                <a:tc>
                  <a:txBody>
                    <a:bodyPr/>
                    <a:lstStyle/>
                    <a:p>
                      <a:pPr algn="ctr"/>
                      <a:r>
                        <a:rPr lang="en-US" sz="1400" b="0" i="0" dirty="0">
                          <a:solidFill>
                            <a:schemeClr val="tx1"/>
                          </a:solidFill>
                        </a:rPr>
                        <a:t>4.32 </a:t>
                      </a:r>
                      <a:r>
                        <a:rPr lang="en-US" sz="1400" b="0" i="0" dirty="0" err="1">
                          <a:solidFill>
                            <a:schemeClr val="tx1"/>
                          </a:solidFill>
                        </a:rPr>
                        <a:t>mIU</a:t>
                      </a:r>
                      <a:r>
                        <a:rPr lang="en-US" sz="1400" b="0" i="0" dirty="0">
                          <a:solidFill>
                            <a:schemeClr val="tx1"/>
                          </a:solidFill>
                        </a:rPr>
                        <a:t>/L</a:t>
                      </a:r>
                    </a:p>
                  </a:txBody>
                  <a:tcPr marL="81348" marR="81348" anchor="ctr"/>
                </a:tc>
                <a:tc>
                  <a:txBody>
                    <a:bodyPr/>
                    <a:lstStyle/>
                    <a:p>
                      <a:pPr algn="ctr"/>
                      <a:r>
                        <a:rPr lang="en-US" sz="1400" b="0" i="0" dirty="0">
                          <a:solidFill>
                            <a:schemeClr val="tx1"/>
                          </a:solidFill>
                        </a:rPr>
                        <a:t>0.3 – 4.2</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1400/06/02</a:t>
                      </a:r>
                    </a:p>
                  </a:txBody>
                  <a:tcPr marL="81348" marR="81348" anchor="ctr"/>
                </a:tc>
                <a:extLst>
                  <a:ext uri="{0D108BD9-81ED-4DB2-BD59-A6C34878D82A}">
                    <a16:rowId xmlns:a16="http://schemas.microsoft.com/office/drawing/2014/main" xmlns="" val="10004"/>
                  </a:ext>
                </a:extLst>
              </a:tr>
              <a:tr h="327307">
                <a:tc>
                  <a:txBody>
                    <a:bodyPr/>
                    <a:lstStyle/>
                    <a:p>
                      <a:pPr algn="ctr"/>
                      <a:r>
                        <a:rPr lang="en-US" sz="1400" b="0" i="0" dirty="0">
                          <a:solidFill>
                            <a:schemeClr val="tx1"/>
                          </a:solidFill>
                        </a:rPr>
                        <a:t>Anti TPO</a:t>
                      </a:r>
                    </a:p>
                  </a:txBody>
                  <a:tcPr marL="81348" marR="81348" anchor="ctr"/>
                </a:tc>
                <a:tc>
                  <a:txBody>
                    <a:bodyPr/>
                    <a:lstStyle/>
                    <a:p>
                      <a:pPr algn="ctr"/>
                      <a:r>
                        <a:rPr lang="en-US" sz="1400" b="0" i="0" dirty="0">
                          <a:solidFill>
                            <a:schemeClr val="tx1"/>
                          </a:solidFill>
                        </a:rPr>
                        <a:t>&lt; 5 </a:t>
                      </a:r>
                      <a:r>
                        <a:rPr lang="en-US" sz="1400" b="0" i="0" dirty="0" err="1">
                          <a:solidFill>
                            <a:schemeClr val="tx1"/>
                          </a:solidFill>
                        </a:rPr>
                        <a:t>IULml</a:t>
                      </a:r>
                      <a:endParaRPr lang="en-US" sz="1400" b="0" i="0" dirty="0">
                        <a:solidFill>
                          <a:schemeClr val="tx1"/>
                        </a:solidFill>
                      </a:endParaRPr>
                    </a:p>
                  </a:txBody>
                  <a:tcPr marL="81348" marR="81348" anchor="ctr"/>
                </a:tc>
                <a:tc>
                  <a:txBody>
                    <a:bodyPr/>
                    <a:lstStyle/>
                    <a:p>
                      <a:pPr algn="ctr"/>
                      <a:r>
                        <a:rPr lang="en-US" sz="1400" b="0" i="0" dirty="0">
                          <a:solidFill>
                            <a:schemeClr val="tx1"/>
                          </a:solidFill>
                        </a:rPr>
                        <a:t>&lt; 39.2</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1400/06/02</a:t>
                      </a:r>
                    </a:p>
                  </a:txBody>
                  <a:tcPr marL="81348" marR="81348" anchor="ctr"/>
                </a:tc>
                <a:extLst>
                  <a:ext uri="{0D108BD9-81ED-4DB2-BD59-A6C34878D82A}">
                    <a16:rowId xmlns:a16="http://schemas.microsoft.com/office/drawing/2014/main" xmlns="" val="10005"/>
                  </a:ext>
                </a:extLst>
              </a:tr>
              <a:tr h="327307">
                <a:tc>
                  <a:txBody>
                    <a:bodyPr/>
                    <a:lstStyle/>
                    <a:p>
                      <a:pPr algn="ctr"/>
                      <a:r>
                        <a:rPr lang="en-US" sz="1400" b="0" i="0" dirty="0">
                          <a:solidFill>
                            <a:schemeClr val="tx1"/>
                          </a:solidFill>
                        </a:rPr>
                        <a:t>TSH</a:t>
                      </a:r>
                    </a:p>
                  </a:txBody>
                  <a:tcPr marL="81348" marR="81348" anchor="ctr"/>
                </a:tc>
                <a:tc>
                  <a:txBody>
                    <a:bodyPr/>
                    <a:lstStyle/>
                    <a:p>
                      <a:pPr algn="ctr"/>
                      <a:r>
                        <a:rPr lang="en-US" sz="1400" b="0" i="0" dirty="0">
                          <a:solidFill>
                            <a:schemeClr val="tx1"/>
                          </a:solidFill>
                        </a:rPr>
                        <a:t>2.91 </a:t>
                      </a:r>
                      <a:r>
                        <a:rPr lang="en-US" sz="1400" b="0" i="0" dirty="0" err="1">
                          <a:solidFill>
                            <a:schemeClr val="tx1"/>
                          </a:solidFill>
                        </a:rPr>
                        <a:t>mIU</a:t>
                      </a:r>
                      <a:r>
                        <a:rPr lang="en-US" sz="1400" b="0" i="0" dirty="0">
                          <a:solidFill>
                            <a:schemeClr val="tx1"/>
                          </a:solidFill>
                        </a:rPr>
                        <a:t>/L</a:t>
                      </a:r>
                    </a:p>
                  </a:txBody>
                  <a:tcPr marL="81348" marR="81348" anchor="ctr"/>
                </a:tc>
                <a:tc>
                  <a:txBody>
                    <a:bodyPr/>
                    <a:lstStyle/>
                    <a:p>
                      <a:pPr algn="ctr"/>
                      <a:r>
                        <a:rPr lang="en-US" sz="1400" b="0" i="0" dirty="0">
                          <a:solidFill>
                            <a:schemeClr val="tx1"/>
                          </a:solidFill>
                        </a:rPr>
                        <a:t>0.27 – 4.3</a:t>
                      </a:r>
                    </a:p>
                  </a:txBody>
                  <a:tcPr marL="81348" marR="81348" anchor="ctr"/>
                </a:tc>
                <a:tc>
                  <a:txBody>
                    <a:bodyPr/>
                    <a:lstStyle/>
                    <a:p>
                      <a:pPr algn="ctr"/>
                      <a:r>
                        <a:rPr lang="en-US" sz="1400" b="0" i="0" dirty="0"/>
                        <a:t>1400/09/18</a:t>
                      </a:r>
                    </a:p>
                  </a:txBody>
                  <a:tcPr marL="81348" marR="81348" anchor="ctr"/>
                </a:tc>
                <a:extLst>
                  <a:ext uri="{0D108BD9-81ED-4DB2-BD59-A6C34878D82A}">
                    <a16:rowId xmlns:a16="http://schemas.microsoft.com/office/drawing/2014/main" xmlns="" val="10009"/>
                  </a:ext>
                </a:extLst>
              </a:tr>
              <a:tr h="327307">
                <a:tc>
                  <a:txBody>
                    <a:bodyPr/>
                    <a:lstStyle/>
                    <a:p>
                      <a:pPr algn="ctr"/>
                      <a:r>
                        <a:rPr lang="en-US" sz="1400" b="0" i="0" dirty="0">
                          <a:solidFill>
                            <a:schemeClr val="tx1"/>
                          </a:solidFill>
                        </a:rPr>
                        <a:t>Cr</a:t>
                      </a:r>
                    </a:p>
                  </a:txBody>
                  <a:tcPr marL="81348" marR="81348" anchor="ctr"/>
                </a:tc>
                <a:tc>
                  <a:txBody>
                    <a:bodyPr/>
                    <a:lstStyle/>
                    <a:p>
                      <a:pPr algn="ctr"/>
                      <a:r>
                        <a:rPr lang="en-US" sz="1400" b="0" i="0" dirty="0">
                          <a:solidFill>
                            <a:schemeClr val="tx1"/>
                          </a:solidFill>
                        </a:rPr>
                        <a:t>0.75 mg/dl</a:t>
                      </a:r>
                    </a:p>
                  </a:txBody>
                  <a:tcPr marL="81348" marR="81348" anchor="ctr"/>
                </a:tc>
                <a:tc>
                  <a:txBody>
                    <a:bodyPr/>
                    <a:lstStyle/>
                    <a:p>
                      <a:pPr algn="ctr"/>
                      <a:endParaRPr lang="en-US" sz="1400" b="0" i="0" dirty="0">
                        <a:solidFill>
                          <a:schemeClr val="tx1"/>
                        </a:solidFill>
                      </a:endParaRP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txBody>
                  <a:tcPr marL="81348" marR="81348" anchor="ctr"/>
                </a:tc>
                <a:extLst>
                  <a:ext uri="{0D108BD9-81ED-4DB2-BD59-A6C34878D82A}">
                    <a16:rowId xmlns:a16="http://schemas.microsoft.com/office/drawing/2014/main" xmlns="" val="10007"/>
                  </a:ext>
                </a:extLst>
              </a:tr>
              <a:tr h="327307">
                <a:tc>
                  <a:txBody>
                    <a:bodyPr/>
                    <a:lstStyle/>
                    <a:p>
                      <a:pPr algn="ctr"/>
                      <a:r>
                        <a:rPr lang="en-US" sz="1400" b="0" i="0" dirty="0">
                          <a:solidFill>
                            <a:schemeClr val="tx1"/>
                          </a:solidFill>
                        </a:rPr>
                        <a:t>ALT</a:t>
                      </a:r>
                    </a:p>
                  </a:txBody>
                  <a:tcPr marL="81348" marR="81348" anchor="ctr"/>
                </a:tc>
                <a:tc>
                  <a:txBody>
                    <a:bodyPr/>
                    <a:lstStyle/>
                    <a:p>
                      <a:pPr algn="ctr"/>
                      <a:r>
                        <a:rPr lang="en-US" sz="1400" b="0" i="0" dirty="0">
                          <a:solidFill>
                            <a:schemeClr val="tx1"/>
                          </a:solidFill>
                        </a:rPr>
                        <a:t>33 U/L</a:t>
                      </a:r>
                    </a:p>
                  </a:txBody>
                  <a:tcPr marL="81348" marR="8134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tx1"/>
                        </a:solidFill>
                      </a:endParaRP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txBody>
                  <a:tcPr marL="81348" marR="81348" anchor="ctr"/>
                </a:tc>
                <a:extLst>
                  <a:ext uri="{0D108BD9-81ED-4DB2-BD59-A6C34878D82A}">
                    <a16:rowId xmlns:a16="http://schemas.microsoft.com/office/drawing/2014/main" xmlns="" val="10008"/>
                  </a:ext>
                </a:extLst>
              </a:tr>
              <a:tr h="327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AST</a:t>
                      </a:r>
                    </a:p>
                  </a:txBody>
                  <a:tcPr marL="81348" marR="81348" anchor="ctr"/>
                </a:tc>
                <a:tc>
                  <a:txBody>
                    <a:bodyPr/>
                    <a:lstStyle/>
                    <a:p>
                      <a:pPr algn="ctr"/>
                      <a:r>
                        <a:rPr lang="en-US" sz="1400" b="0" i="0" dirty="0">
                          <a:solidFill>
                            <a:schemeClr val="tx1"/>
                          </a:solidFill>
                        </a:rPr>
                        <a:t>27 U/L</a:t>
                      </a:r>
                    </a:p>
                  </a:txBody>
                  <a:tcPr marL="81348" marR="8134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tx1"/>
                        </a:solidFill>
                      </a:endParaRP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txBody>
                  <a:tcPr marL="81348" marR="81348" anchor="ctr"/>
                </a:tc>
                <a:extLst>
                  <a:ext uri="{0D108BD9-81ED-4DB2-BD59-A6C34878D82A}">
                    <a16:rowId xmlns:a16="http://schemas.microsoft.com/office/drawing/2014/main" xmlns="" val="606940508"/>
                  </a:ext>
                </a:extLst>
              </a:tr>
              <a:tr h="507325">
                <a:tc>
                  <a:txBody>
                    <a:bodyPr/>
                    <a:lstStyle/>
                    <a:p>
                      <a:pPr algn="ctr"/>
                      <a:r>
                        <a:rPr lang="en-US" sz="1400" b="0" i="0" dirty="0">
                          <a:solidFill>
                            <a:srgbClr val="FF0000"/>
                          </a:solidFill>
                        </a:rPr>
                        <a:t>FSH</a:t>
                      </a:r>
                    </a:p>
                  </a:txBody>
                  <a:tcPr marL="81348" marR="81348" anchor="ctr"/>
                </a:tc>
                <a:tc>
                  <a:txBody>
                    <a:bodyPr/>
                    <a:lstStyle/>
                    <a:p>
                      <a:pPr algn="ctr"/>
                      <a:r>
                        <a:rPr lang="en-US" sz="1400" b="0" i="0" dirty="0">
                          <a:solidFill>
                            <a:srgbClr val="FF0000"/>
                          </a:solidFill>
                        </a:rPr>
                        <a:t>29.61  IU/L</a:t>
                      </a:r>
                    </a:p>
                  </a:txBody>
                  <a:tcPr marL="81348" marR="81348" anchor="ctr"/>
                </a:tc>
                <a:tc>
                  <a:txBody>
                    <a:bodyPr/>
                    <a:lstStyle/>
                    <a:p>
                      <a:pPr algn="ctr"/>
                      <a:r>
                        <a:rPr lang="en-US" sz="1400" b="0" i="0" dirty="0">
                          <a:solidFill>
                            <a:schemeClr val="tx1"/>
                          </a:solidFill>
                        </a:rPr>
                        <a:t>4.7 – 21.5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mn-lt"/>
                          <a:ea typeface="+mn-ea"/>
                          <a:cs typeface="+mn-cs"/>
                        </a:rPr>
                        <a:t>(Ovulation phase)</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p>
                      <a:pPr algn="ctr"/>
                      <a:endParaRPr lang="en-US" sz="1400" b="0" i="0" dirty="0">
                        <a:solidFill>
                          <a:schemeClr val="tx1"/>
                        </a:solidFill>
                      </a:endParaRPr>
                    </a:p>
                  </a:txBody>
                  <a:tcPr marL="81348" marR="81348" anchor="ctr"/>
                </a:tc>
                <a:extLst>
                  <a:ext uri="{0D108BD9-81ED-4DB2-BD59-A6C34878D82A}">
                    <a16:rowId xmlns:a16="http://schemas.microsoft.com/office/drawing/2014/main" xmlns="" val="832042764"/>
                  </a:ext>
                </a:extLst>
              </a:tr>
              <a:tr h="507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LH</a:t>
                      </a:r>
                    </a:p>
                  </a:txBody>
                  <a:tcPr marL="81348" marR="81348" anchor="ctr"/>
                </a:tc>
                <a:tc>
                  <a:txBody>
                    <a:bodyPr/>
                    <a:lstStyle/>
                    <a:p>
                      <a:pPr algn="ctr"/>
                      <a:r>
                        <a:rPr lang="en-US" sz="1400" b="0" i="0" dirty="0">
                          <a:solidFill>
                            <a:schemeClr val="tx1"/>
                          </a:solidFill>
                        </a:rPr>
                        <a:t>13.46</a:t>
                      </a:r>
                    </a:p>
                  </a:txBody>
                  <a:tcPr marL="81348" marR="81348" anchor="ctr"/>
                </a:tc>
                <a:tc>
                  <a:txBody>
                    <a:bodyPr/>
                    <a:lstStyle/>
                    <a:p>
                      <a:pPr algn="ctr"/>
                      <a:r>
                        <a:rPr lang="en-US" sz="1400" b="0" i="0" dirty="0">
                          <a:solidFill>
                            <a:schemeClr val="tx1"/>
                          </a:solidFill>
                        </a:rPr>
                        <a:t>2.4 – 12.6</a:t>
                      </a:r>
                    </a:p>
                    <a:p>
                      <a:pPr algn="ctr"/>
                      <a:r>
                        <a:rPr lang="en-US" sz="1100" b="0" i="0" kern="1200" dirty="0">
                          <a:solidFill>
                            <a:schemeClr val="tx1"/>
                          </a:solidFill>
                          <a:latin typeface="+mn-lt"/>
                          <a:ea typeface="+mn-ea"/>
                          <a:cs typeface="+mn-cs"/>
                        </a:rPr>
                        <a:t>(Follicular phase)</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txBody>
                  <a:tcPr marL="81348" marR="81348" anchor="ctr"/>
                </a:tc>
                <a:extLst>
                  <a:ext uri="{0D108BD9-81ED-4DB2-BD59-A6C34878D82A}">
                    <a16:rowId xmlns:a16="http://schemas.microsoft.com/office/drawing/2014/main" xmlns="" val="1049953596"/>
                  </a:ext>
                </a:extLst>
              </a:tr>
              <a:tr h="327307">
                <a:tc>
                  <a:txBody>
                    <a:bodyPr/>
                    <a:lstStyle/>
                    <a:p>
                      <a:pPr algn="ctr"/>
                      <a:r>
                        <a:rPr lang="en-US" sz="1400" b="0" i="0" dirty="0">
                          <a:solidFill>
                            <a:schemeClr val="tx1"/>
                          </a:solidFill>
                        </a:rPr>
                        <a:t>Prolactin</a:t>
                      </a:r>
                    </a:p>
                  </a:txBody>
                  <a:tcPr marL="81348" marR="81348" anchor="ctr"/>
                </a:tc>
                <a:tc>
                  <a:txBody>
                    <a:bodyPr/>
                    <a:lstStyle/>
                    <a:p>
                      <a:pPr algn="ctr"/>
                      <a:r>
                        <a:rPr lang="en-US" sz="1400" b="0" i="0" dirty="0">
                          <a:solidFill>
                            <a:schemeClr val="tx1"/>
                          </a:solidFill>
                        </a:rPr>
                        <a:t>10.38 ng/ml</a:t>
                      </a:r>
                    </a:p>
                  </a:txBody>
                  <a:tcPr marL="81348" marR="81348" anchor="ctr"/>
                </a:tc>
                <a:tc>
                  <a:txBody>
                    <a:bodyPr/>
                    <a:lstStyle/>
                    <a:p>
                      <a:pPr algn="ctr"/>
                      <a:r>
                        <a:rPr lang="en-US" sz="1400" b="0" i="0" dirty="0">
                          <a:solidFill>
                            <a:schemeClr val="tx1"/>
                          </a:solidFill>
                        </a:rPr>
                        <a:t>5.18 – 26.53</a:t>
                      </a:r>
                    </a:p>
                  </a:txBody>
                  <a:tcPr marL="81348" marR="813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1400/09/18</a:t>
                      </a:r>
                    </a:p>
                  </a:txBody>
                  <a:tcPr marL="81348" marR="81348" anchor="ctr"/>
                </a:tc>
                <a:extLst>
                  <a:ext uri="{0D108BD9-81ED-4DB2-BD59-A6C34878D82A}">
                    <a16:rowId xmlns:a16="http://schemas.microsoft.com/office/drawing/2014/main" xmlns="" val="2049409683"/>
                  </a:ext>
                </a:extLst>
              </a:tr>
            </a:tbl>
          </a:graphicData>
        </a:graphic>
      </p:graphicFrame>
      <p:sp>
        <p:nvSpPr>
          <p:cNvPr id="3" name="Slide Number Placeholder 2">
            <a:extLst>
              <a:ext uri="{FF2B5EF4-FFF2-40B4-BE49-F238E27FC236}">
                <a16:creationId xmlns:a16="http://schemas.microsoft.com/office/drawing/2014/main" xmlns="" id="{D059669C-C1A1-45DC-9DEE-6507E9773DAD}"/>
              </a:ext>
            </a:extLst>
          </p:cNvPr>
          <p:cNvSpPr>
            <a:spLocks noGrp="1"/>
          </p:cNvSpPr>
          <p:nvPr>
            <p:ph type="sldNum" sz="quarter" idx="12"/>
          </p:nvPr>
        </p:nvSpPr>
        <p:spPr/>
        <p:txBody>
          <a:bodyPr/>
          <a:lstStyle/>
          <a:p>
            <a:fld id="{9DF77003-EF57-4262-ADCC-49CEA821CAED}" type="slidenum">
              <a:rPr lang="en-US" sz="1100" smtClean="0">
                <a:solidFill>
                  <a:prstClr val="black">
                    <a:tint val="75000"/>
                  </a:prstClr>
                </a:solidFill>
              </a:rPr>
              <a:pPr/>
              <a:t>15</a:t>
            </a:fld>
            <a:endParaRPr lang="en-US" sz="1100">
              <a:solidFill>
                <a:prstClr val="black">
                  <a:tint val="75000"/>
                </a:prstClr>
              </a:solidFill>
            </a:endParaRPr>
          </a:p>
        </p:txBody>
      </p:sp>
    </p:spTree>
    <p:extLst>
      <p:ext uri="{BB962C8B-B14F-4D97-AF65-F5344CB8AC3E}">
        <p14:creationId xmlns:p14="http://schemas.microsoft.com/office/powerpoint/2010/main" val="17609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3133787-B28B-4314-964C-137C90D14C12}"/>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16</a:t>
            </a:fld>
            <a:endParaRPr lang="en-US">
              <a:solidFill>
                <a:prstClr val="black">
                  <a:tint val="75000"/>
                </a:prstClr>
              </a:solidFill>
            </a:endParaRPr>
          </a:p>
        </p:txBody>
      </p:sp>
      <p:pic>
        <p:nvPicPr>
          <p:cNvPr id="10" name="Content Placeholder 9">
            <a:extLst>
              <a:ext uri="{FF2B5EF4-FFF2-40B4-BE49-F238E27FC236}">
                <a16:creationId xmlns:a16="http://schemas.microsoft.com/office/drawing/2014/main" xmlns="" id="{26C5B7B0-8C78-436F-836D-16427B2532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84755" y="720224"/>
            <a:ext cx="7080682" cy="5433553"/>
          </a:xfrm>
        </p:spPr>
      </p:pic>
      <p:sp>
        <p:nvSpPr>
          <p:cNvPr id="8" name="Title 7">
            <a:extLst>
              <a:ext uri="{FF2B5EF4-FFF2-40B4-BE49-F238E27FC236}">
                <a16:creationId xmlns:a16="http://schemas.microsoft.com/office/drawing/2014/main" xmlns="" id="{EDAD0CA7-6432-4D77-89BE-D06DB29F1FD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06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Sonography</a:t>
            </a:r>
            <a:endParaRPr lang="en-US" dirty="0"/>
          </a:p>
        </p:txBody>
      </p:sp>
      <p:sp>
        <p:nvSpPr>
          <p:cNvPr id="3" name="Content Placeholder 2"/>
          <p:cNvSpPr>
            <a:spLocks noGrp="1"/>
          </p:cNvSpPr>
          <p:nvPr>
            <p:ph idx="1"/>
          </p:nvPr>
        </p:nvSpPr>
        <p:spPr>
          <a:xfrm>
            <a:off x="838200" y="1825625"/>
            <a:ext cx="10515600" cy="4530726"/>
          </a:xfrm>
        </p:spPr>
        <p:txBody>
          <a:bodyPr>
            <a:normAutofit fontScale="85000" lnSpcReduction="20000"/>
          </a:bodyPr>
          <a:lstStyle/>
          <a:p>
            <a:pPr algn="just">
              <a:buFont typeface="Arial" charset="0"/>
              <a:buChar char="•"/>
            </a:pPr>
            <a:r>
              <a:rPr lang="en-US" dirty="0">
                <a:latin typeface="Times New Roman" panose="02020603050405020304" pitchFamily="18" charset="0"/>
                <a:cs typeface="Times New Roman" panose="02020603050405020304" pitchFamily="18" charset="0"/>
              </a:rPr>
              <a:t>1400/03/23</a:t>
            </a:r>
          </a:p>
          <a:p>
            <a:pPr algn="just">
              <a:buFont typeface="Arial" charset="0"/>
              <a:buChar char="•"/>
            </a:pPr>
            <a:r>
              <a:rPr lang="en-US" dirty="0">
                <a:latin typeface="Times New Roman" panose="02020603050405020304" pitchFamily="18" charset="0"/>
                <a:cs typeface="Times New Roman" panose="02020603050405020304" pitchFamily="18" charset="0"/>
              </a:rPr>
              <a:t>Small uterine 35x16x17 mm, No obvious gonad</a:t>
            </a:r>
          </a:p>
          <a:p>
            <a:pPr algn="just">
              <a:buFont typeface="Arial" charset="0"/>
              <a:buChar char="•"/>
            </a:pPr>
            <a:endParaRPr lang="en-US" sz="2100" dirty="0">
              <a:latin typeface="Times New Roman" panose="02020603050405020304" pitchFamily="18" charset="0"/>
              <a:cs typeface="Times New Roman" panose="02020603050405020304" pitchFamily="18" charset="0"/>
            </a:endParaRPr>
          </a:p>
          <a:p>
            <a:pPr algn="just">
              <a:buFont typeface="Arial" charset="0"/>
              <a:buChar char="•"/>
            </a:pPr>
            <a:r>
              <a:rPr lang="en-US" dirty="0">
                <a:latin typeface="Times New Roman" panose="02020603050405020304" pitchFamily="18" charset="0"/>
                <a:cs typeface="Times New Roman" panose="02020603050405020304" pitchFamily="18" charset="0"/>
              </a:rPr>
              <a:t>1400/09/15</a:t>
            </a:r>
          </a:p>
          <a:p>
            <a:pPr algn="just">
              <a:buFont typeface="Arial" charset="0"/>
              <a:buChar char="•"/>
            </a:pPr>
            <a:r>
              <a:rPr lang="en-US" dirty="0">
                <a:latin typeface="Times New Roman" panose="02020603050405020304" pitchFamily="18" charset="0"/>
                <a:cs typeface="Times New Roman" panose="02020603050405020304" pitchFamily="18" charset="0"/>
              </a:rPr>
              <a:t>Fatty Liver G I,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spleen, kidney, </a:t>
            </a:r>
          </a:p>
          <a:p>
            <a:pPr algn="just">
              <a:buFont typeface="Arial" charset="0"/>
              <a:buChar char="•"/>
            </a:pPr>
            <a:r>
              <a:rPr lang="en-US" dirty="0">
                <a:latin typeface="Times New Roman" panose="02020603050405020304" pitchFamily="18" charset="0"/>
                <a:cs typeface="Times New Roman" panose="02020603050405020304" pitchFamily="18" charset="0"/>
              </a:rPr>
              <a:t>Uterine 40x15 mm, Thin endometrium (1-2 mm)</a:t>
            </a:r>
          </a:p>
          <a:p>
            <a:pPr algn="just">
              <a:buFont typeface="Arial" charset="0"/>
              <a:buChar char="•"/>
            </a:pPr>
            <a:endParaRPr lang="en-US" sz="2100" dirty="0">
              <a:latin typeface="Times New Roman" panose="02020603050405020304" pitchFamily="18" charset="0"/>
              <a:cs typeface="Times New Roman" panose="02020603050405020304" pitchFamily="18" charset="0"/>
            </a:endParaRPr>
          </a:p>
          <a:p>
            <a:pPr algn="just">
              <a:buFont typeface="Arial" charset="0"/>
              <a:buChar char="•"/>
            </a:pPr>
            <a:r>
              <a:rPr lang="en-US" dirty="0">
                <a:latin typeface="Times New Roman" panose="02020603050405020304" pitchFamily="18" charset="0"/>
                <a:cs typeface="Times New Roman" panose="02020603050405020304" pitchFamily="18" charset="0"/>
              </a:rPr>
              <a:t> 1400/09/17</a:t>
            </a:r>
          </a:p>
          <a:p>
            <a:pPr algn="just">
              <a:buFont typeface="Arial" charset="0"/>
              <a:buChar char="•"/>
            </a:pPr>
            <a:r>
              <a:rPr lang="en-US" dirty="0">
                <a:latin typeface="Times New Roman" panose="02020603050405020304" pitchFamily="18" charset="0"/>
                <a:cs typeface="Times New Roman" panose="02020603050405020304" pitchFamily="18" charset="0"/>
              </a:rPr>
              <a:t>Small uterine, Both ovarian smaller than </a:t>
            </a: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range</a:t>
            </a:r>
          </a:p>
          <a:p>
            <a:pPr algn="just">
              <a:buFont typeface="Arial" charset="0"/>
              <a:buChar char="•"/>
            </a:pPr>
            <a:endParaRPr lang="en-US" sz="2100" dirty="0">
              <a:latin typeface="Times New Roman" panose="02020603050405020304" pitchFamily="18" charset="0"/>
              <a:cs typeface="Times New Roman" panose="02020603050405020304" pitchFamily="18" charset="0"/>
            </a:endParaRPr>
          </a:p>
          <a:p>
            <a:pPr algn="just">
              <a:buFont typeface="Arial" charset="0"/>
              <a:buChar char="•"/>
            </a:pPr>
            <a:r>
              <a:rPr lang="en-US" dirty="0">
                <a:latin typeface="Times New Roman" panose="02020603050405020304" pitchFamily="18" charset="0"/>
                <a:cs typeface="Times New Roman" panose="02020603050405020304" pitchFamily="18" charset="0"/>
              </a:rPr>
              <a:t>1400/09/20</a:t>
            </a:r>
          </a:p>
          <a:p>
            <a:pPr algn="just">
              <a:buFont typeface="Arial" charset="0"/>
              <a:buChar char="•"/>
            </a:pPr>
            <a:r>
              <a:rPr lang="en-US" dirty="0" err="1">
                <a:latin typeface="Times New Roman" panose="02020603050405020304" pitchFamily="18" charset="0"/>
                <a:cs typeface="Times New Roman" panose="02020603050405020304" pitchFamily="18" charset="0"/>
              </a:rPr>
              <a:t>Nl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fibroglandular</a:t>
            </a:r>
            <a:r>
              <a:rPr lang="en-US" dirty="0">
                <a:latin typeface="Times New Roman" panose="02020603050405020304" pitchFamily="18" charset="0"/>
                <a:cs typeface="Times New Roman" panose="02020603050405020304" pitchFamily="18" charset="0"/>
              </a:rPr>
              <a:t> tissue in both breasts </a:t>
            </a: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endParaRPr lang="en-US" dirty="0">
              <a:solidFill>
                <a:schemeClr val="tx1"/>
              </a:solidFill>
            </a:endParaRPr>
          </a:p>
        </p:txBody>
      </p:sp>
      <p:sp>
        <p:nvSpPr>
          <p:cNvPr id="4" name="Slide Number Placeholder 3">
            <a:extLst>
              <a:ext uri="{FF2B5EF4-FFF2-40B4-BE49-F238E27FC236}">
                <a16:creationId xmlns:a16="http://schemas.microsoft.com/office/drawing/2014/main" xmlns="" id="{8EC95048-5CD7-47F0-81B4-4C04D6031C70}"/>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9951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3133787-B28B-4314-964C-137C90D14C12}"/>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18</a:t>
            </a:fld>
            <a:endParaRPr lang="en-US">
              <a:solidFill>
                <a:prstClr val="black">
                  <a:tint val="75000"/>
                </a:prstClr>
              </a:solidFill>
            </a:endParaRPr>
          </a:p>
        </p:txBody>
      </p:sp>
      <p:sp>
        <p:nvSpPr>
          <p:cNvPr id="8" name="Title 7">
            <a:extLst>
              <a:ext uri="{FF2B5EF4-FFF2-40B4-BE49-F238E27FC236}">
                <a16:creationId xmlns:a16="http://schemas.microsoft.com/office/drawing/2014/main" xmlns="" id="{EDAD0CA7-6432-4D77-89BE-D06DB29F1FD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xmlns="" id="{A9FE4968-0FA2-4F37-8DAF-828650BE3F19}"/>
              </a:ext>
            </a:extLst>
          </p:cNvPr>
          <p:cNvSpPr>
            <a:spLocks noGrp="1"/>
          </p:cNvSpPr>
          <p:nvPr>
            <p:ph sz="half" idx="1"/>
          </p:nvPr>
        </p:nvSpPr>
        <p:spPr/>
        <p:txBody>
          <a:bodyPr/>
          <a:lstStyle/>
          <a:p>
            <a:endParaRPr lang="en-US" dirty="0"/>
          </a:p>
        </p:txBody>
      </p:sp>
      <p:pic>
        <p:nvPicPr>
          <p:cNvPr id="6" name="Picture 5">
            <a:extLst>
              <a:ext uri="{FF2B5EF4-FFF2-40B4-BE49-F238E27FC236}">
                <a16:creationId xmlns:a16="http://schemas.microsoft.com/office/drawing/2014/main" xmlns="" id="{495E0FE0-7092-4DD0-8221-5857F632F34E}"/>
              </a:ext>
            </a:extLst>
          </p:cNvPr>
          <p:cNvPicPr>
            <a:picLocks noChangeAspect="1"/>
          </p:cNvPicPr>
          <p:nvPr/>
        </p:nvPicPr>
        <p:blipFill>
          <a:blip r:embed="rId2"/>
          <a:stretch>
            <a:fillRect/>
          </a:stretch>
        </p:blipFill>
        <p:spPr>
          <a:xfrm>
            <a:off x="2873091" y="0"/>
            <a:ext cx="6445818" cy="6858000"/>
          </a:xfrm>
          <a:prstGeom prst="rect">
            <a:avLst/>
          </a:prstGeom>
        </p:spPr>
      </p:pic>
    </p:spTree>
    <p:extLst>
      <p:ext uri="{BB962C8B-B14F-4D97-AF65-F5344CB8AC3E}">
        <p14:creationId xmlns:p14="http://schemas.microsoft.com/office/powerpoint/2010/main" val="8756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Approach:</a:t>
            </a:r>
          </a:p>
        </p:txBody>
      </p:sp>
      <p:sp>
        <p:nvSpPr>
          <p:cNvPr id="3" name="Content Placeholder 2"/>
          <p:cNvSpPr>
            <a:spLocks noGrp="1"/>
          </p:cNvSpPr>
          <p:nvPr>
            <p:ph idx="1"/>
          </p:nvPr>
        </p:nvSpPr>
        <p:spPr/>
        <p:txBody>
          <a:bodyPr/>
          <a:lstStyle/>
          <a:p>
            <a:pPr marL="0" indent="0">
              <a:buNone/>
            </a:pPr>
            <a:endParaRPr lang="en-US" dirty="0"/>
          </a:p>
          <a:p>
            <a:r>
              <a:rPr lang="en-US" sz="3600" dirty="0">
                <a:latin typeface="Times New Roman" panose="02020603050405020304" pitchFamily="18" charset="0"/>
                <a:cs typeface="Times New Roman" panose="02020603050405020304" pitchFamily="18" charset="0"/>
              </a:rPr>
              <a:t>Primary amenorrhea </a:t>
            </a:r>
          </a:p>
          <a:p>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Delayed Puberty and Sexual Infantilism </a:t>
            </a:r>
            <a:r>
              <a:rPr lang="en-US" sz="2800" dirty="0"/>
              <a:t/>
            </a:r>
            <a:br>
              <a:rPr lang="en-US" sz="2800" dirty="0"/>
            </a:b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xmlns="" id="{44844275-05A7-4BCA-8042-724414A5C0EA}"/>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59662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1660" y="365125"/>
            <a:ext cx="9992139" cy="1325563"/>
          </a:xfrm>
        </p:spPr>
        <p:txBody>
          <a:bodyPr>
            <a:normAutofit/>
          </a:bodyPr>
          <a:lstStyle/>
          <a:p>
            <a:r>
              <a:rPr lang="en-US" sz="4000" b="1" dirty="0"/>
              <a:t>Patients ID:</a:t>
            </a:r>
          </a:p>
        </p:txBody>
      </p:sp>
      <p:sp>
        <p:nvSpPr>
          <p:cNvPr id="3" name="Content Placeholder 2"/>
          <p:cNvSpPr>
            <a:spLocks noGrp="1"/>
          </p:cNvSpPr>
          <p:nvPr>
            <p:ph idx="1"/>
          </p:nvPr>
        </p:nvSpPr>
        <p:spPr>
          <a:xfrm>
            <a:off x="1242391" y="1825625"/>
            <a:ext cx="10111409" cy="4351338"/>
          </a:xfrm>
        </p:spPr>
        <p:txBody>
          <a:bodyPr/>
          <a:lstStyle/>
          <a:p>
            <a:pPr marL="342900" indent="-342900"/>
            <a:endParaRPr lang="en-US" dirty="0">
              <a:latin typeface="Times New Roman" panose="02020603050405020304" pitchFamily="18" charset="0"/>
              <a:cs typeface="Times New Roman" panose="02020603050405020304" pitchFamily="18" charset="0"/>
            </a:endParaRPr>
          </a:p>
          <a:p>
            <a:pPr marL="342900" indent="-342900"/>
            <a:r>
              <a:rPr lang="en-US" dirty="0">
                <a:latin typeface="Times New Roman" panose="02020603050405020304" pitchFamily="18" charset="0"/>
                <a:cs typeface="Times New Roman" panose="02020603050405020304" pitchFamily="18" charset="0"/>
              </a:rPr>
              <a:t>20 yrs. old girl </a:t>
            </a:r>
          </a:p>
          <a:p>
            <a:pPr marL="342900" indent="-342900"/>
            <a:r>
              <a:rPr lang="en-US" dirty="0">
                <a:latin typeface="Times New Roman" panose="02020603050405020304" pitchFamily="18" charset="0"/>
                <a:cs typeface="Times New Roman" panose="02020603050405020304" pitchFamily="18" charset="0"/>
              </a:rPr>
              <a:t>Born  &amp; live in </a:t>
            </a:r>
            <a:r>
              <a:rPr lang="en-US" dirty="0" err="1">
                <a:latin typeface="Times New Roman" panose="02020603050405020304" pitchFamily="18" charset="0"/>
                <a:cs typeface="Times New Roman" panose="02020603050405020304" pitchFamily="18" charset="0"/>
              </a:rPr>
              <a:t>Rafsanjan</a:t>
            </a:r>
            <a:endParaRPr lang="en-US" dirty="0">
              <a:latin typeface="Times New Roman" panose="02020603050405020304" pitchFamily="18" charset="0"/>
              <a:cs typeface="Times New Roman" panose="02020603050405020304" pitchFamily="18" charset="0"/>
            </a:endParaRPr>
          </a:p>
          <a:p>
            <a:pPr marL="342900" indent="-342900"/>
            <a:endParaRPr lang="en-US" dirty="0">
              <a:latin typeface="Times New Roman" panose="02020603050405020304" pitchFamily="18" charset="0"/>
              <a:cs typeface="Times New Roman" panose="02020603050405020304" pitchFamily="18" charset="0"/>
            </a:endParaRPr>
          </a:p>
          <a:p>
            <a:pPr marL="342900" indent="-342900"/>
            <a:r>
              <a:rPr lang="en-US" dirty="0">
                <a:latin typeface="Times New Roman" panose="02020603050405020304" pitchFamily="18" charset="0"/>
                <a:cs typeface="Times New Roman" panose="02020603050405020304" pitchFamily="18" charset="0"/>
              </a:rPr>
              <a:t>House keeper</a:t>
            </a:r>
          </a:p>
          <a:p>
            <a:pPr marL="342900" indent="-342900"/>
            <a:r>
              <a:rPr lang="en-US" dirty="0">
                <a:latin typeface="Times New Roman" panose="02020603050405020304" pitchFamily="18" charset="0"/>
                <a:cs typeface="Times New Roman" panose="02020603050405020304" pitchFamily="18" charset="0"/>
              </a:rPr>
              <a:t>Diploma </a:t>
            </a:r>
          </a:p>
          <a:p>
            <a:endParaRPr lang="en-US" dirty="0">
              <a:solidFill>
                <a:schemeClr val="tx1"/>
              </a:solidFill>
            </a:endParaRPr>
          </a:p>
        </p:txBody>
      </p:sp>
      <p:sp>
        <p:nvSpPr>
          <p:cNvPr id="4" name="Slide Number Placeholder 3">
            <a:extLst>
              <a:ext uri="{FF2B5EF4-FFF2-40B4-BE49-F238E27FC236}">
                <a16:creationId xmlns:a16="http://schemas.microsoft.com/office/drawing/2014/main" xmlns="" id="{A21C8BA9-B57C-4F46-BCC2-30BDD1B1DB6B}"/>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82929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4844275-05A7-4BCA-8042-724414A5C0EA}"/>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20</a:t>
            </a:fld>
            <a:endParaRPr lang="en-US">
              <a:solidFill>
                <a:prstClr val="black">
                  <a:tint val="75000"/>
                </a:prstClr>
              </a:solidFill>
            </a:endParaRPr>
          </a:p>
        </p:txBody>
      </p:sp>
      <p:pic>
        <p:nvPicPr>
          <p:cNvPr id="6" name="Picture 5">
            <a:extLst>
              <a:ext uri="{FF2B5EF4-FFF2-40B4-BE49-F238E27FC236}">
                <a16:creationId xmlns:a16="http://schemas.microsoft.com/office/drawing/2014/main" xmlns="" id="{A190C5CC-1AA9-429C-8AB9-DBC1F02F1718}"/>
              </a:ext>
            </a:extLst>
          </p:cNvPr>
          <p:cNvPicPr preferRelativeResize="0">
            <a:picLocks/>
          </p:cNvPicPr>
          <p:nvPr/>
        </p:nvPicPr>
        <p:blipFill>
          <a:blip r:embed="rId2"/>
          <a:stretch>
            <a:fillRect/>
          </a:stretch>
        </p:blipFill>
        <p:spPr>
          <a:xfrm>
            <a:off x="1924553" y="136524"/>
            <a:ext cx="8342893" cy="5841508"/>
          </a:xfrm>
          <a:prstGeom prst="rect">
            <a:avLst/>
          </a:prstGeom>
        </p:spPr>
      </p:pic>
      <p:sp>
        <p:nvSpPr>
          <p:cNvPr id="11" name="TextBox 10">
            <a:extLst>
              <a:ext uri="{FF2B5EF4-FFF2-40B4-BE49-F238E27FC236}">
                <a16:creationId xmlns:a16="http://schemas.microsoft.com/office/drawing/2014/main" xmlns="" id="{4F5FB9D5-045B-4A97-AC13-C640FD1EDFA8}"/>
              </a:ext>
            </a:extLst>
          </p:cNvPr>
          <p:cNvSpPr txBox="1"/>
          <p:nvPr/>
        </p:nvSpPr>
        <p:spPr>
          <a:xfrm>
            <a:off x="976543" y="6141746"/>
            <a:ext cx="10120544" cy="369332"/>
          </a:xfrm>
          <a:prstGeom prst="rect">
            <a:avLst/>
          </a:prstGeom>
          <a:noFill/>
        </p:spPr>
        <p:txBody>
          <a:bodyPr wrap="square">
            <a:spAutoFit/>
          </a:bodyPr>
          <a:lstStyle/>
          <a:p>
            <a:pPr algn="just"/>
            <a:r>
              <a:rPr lang="en-US" dirty="0">
                <a:solidFill>
                  <a:srgbClr val="FFC000"/>
                </a:solidFill>
                <a:latin typeface="YflrxbFblhmrMyriad-Roman"/>
              </a:rPr>
              <a:t>(2020) Williams Textbook of Endocrinology, 14</a:t>
            </a:r>
            <a:r>
              <a:rPr lang="en-US" baseline="30000" dirty="0">
                <a:solidFill>
                  <a:srgbClr val="FFC000"/>
                </a:solidFill>
                <a:latin typeface="YflrxbFblhmrMyriad-Roman"/>
              </a:rPr>
              <a:t>th</a:t>
            </a:r>
            <a:r>
              <a:rPr lang="en-US" dirty="0">
                <a:solidFill>
                  <a:srgbClr val="FFC000"/>
                </a:solidFill>
                <a:latin typeface="YflrxbFblhmrMyriad-Roman"/>
              </a:rPr>
              <a:t> edition; 1114  </a:t>
            </a:r>
          </a:p>
        </p:txBody>
      </p:sp>
      <p:sp>
        <p:nvSpPr>
          <p:cNvPr id="14" name="Oval 13">
            <a:extLst>
              <a:ext uri="{FF2B5EF4-FFF2-40B4-BE49-F238E27FC236}">
                <a16:creationId xmlns:a16="http://schemas.microsoft.com/office/drawing/2014/main" xmlns="" id="{79397579-1100-4FCD-BE90-F174DD12516B}"/>
              </a:ext>
            </a:extLst>
          </p:cNvPr>
          <p:cNvSpPr/>
          <p:nvPr/>
        </p:nvSpPr>
        <p:spPr>
          <a:xfrm>
            <a:off x="2937753" y="4212075"/>
            <a:ext cx="1964987" cy="8852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35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4844275-05A7-4BCA-8042-724414A5C0EA}"/>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21</a:t>
            </a:fld>
            <a:endParaRPr lang="en-US">
              <a:solidFill>
                <a:prstClr val="black">
                  <a:tint val="75000"/>
                </a:prstClr>
              </a:solidFill>
            </a:endParaRPr>
          </a:p>
        </p:txBody>
      </p:sp>
      <p:sp>
        <p:nvSpPr>
          <p:cNvPr id="11" name="TextBox 10">
            <a:extLst>
              <a:ext uri="{FF2B5EF4-FFF2-40B4-BE49-F238E27FC236}">
                <a16:creationId xmlns:a16="http://schemas.microsoft.com/office/drawing/2014/main" xmlns="" id="{4F5FB9D5-045B-4A97-AC13-C640FD1EDFA8}"/>
              </a:ext>
            </a:extLst>
          </p:cNvPr>
          <p:cNvSpPr txBox="1"/>
          <p:nvPr/>
        </p:nvSpPr>
        <p:spPr>
          <a:xfrm>
            <a:off x="976543" y="6141746"/>
            <a:ext cx="10120544" cy="369332"/>
          </a:xfrm>
          <a:prstGeom prst="rect">
            <a:avLst/>
          </a:prstGeom>
          <a:noFill/>
        </p:spPr>
        <p:txBody>
          <a:bodyPr wrap="square">
            <a:spAutoFit/>
          </a:bodyPr>
          <a:lstStyle/>
          <a:p>
            <a:pPr algn="just"/>
            <a:r>
              <a:rPr lang="en-US" dirty="0">
                <a:solidFill>
                  <a:srgbClr val="FFC000"/>
                </a:solidFill>
                <a:latin typeface="YflrxbFblhmrMyriad-Roman"/>
              </a:rPr>
              <a:t>(2020) </a:t>
            </a:r>
            <a:r>
              <a:rPr lang="en-US" dirty="0" err="1">
                <a:solidFill>
                  <a:srgbClr val="FFC000"/>
                </a:solidFill>
                <a:latin typeface="YflrxbFblhmrMyriad-Roman"/>
              </a:rPr>
              <a:t>Speroff’s</a:t>
            </a:r>
            <a:r>
              <a:rPr lang="en-US" dirty="0">
                <a:solidFill>
                  <a:srgbClr val="FFC000"/>
                </a:solidFill>
                <a:latin typeface="YflrxbFblhmrMyriad-Roman"/>
              </a:rPr>
              <a:t> Gynecologic Endocrinology, 9</a:t>
            </a:r>
            <a:r>
              <a:rPr lang="en-US" baseline="30000" dirty="0">
                <a:solidFill>
                  <a:srgbClr val="FFC000"/>
                </a:solidFill>
                <a:latin typeface="YflrxbFblhmrMyriad-Roman"/>
              </a:rPr>
              <a:t>th</a:t>
            </a:r>
            <a:r>
              <a:rPr lang="en-US" dirty="0">
                <a:solidFill>
                  <a:srgbClr val="FFC000"/>
                </a:solidFill>
                <a:latin typeface="YflrxbFblhmrMyriad-Roman"/>
              </a:rPr>
              <a:t> edition  </a:t>
            </a:r>
          </a:p>
        </p:txBody>
      </p:sp>
      <p:pic>
        <p:nvPicPr>
          <p:cNvPr id="3" name="Picture 2">
            <a:extLst>
              <a:ext uri="{FF2B5EF4-FFF2-40B4-BE49-F238E27FC236}">
                <a16:creationId xmlns:a16="http://schemas.microsoft.com/office/drawing/2014/main" xmlns="" id="{D8DBFA87-4A3E-41E7-9DA1-AD81CBCE371A}"/>
              </a:ext>
            </a:extLst>
          </p:cNvPr>
          <p:cNvPicPr preferRelativeResize="0">
            <a:picLocks/>
          </p:cNvPicPr>
          <p:nvPr/>
        </p:nvPicPr>
        <p:blipFill>
          <a:blip r:embed="rId2"/>
          <a:stretch>
            <a:fillRect/>
          </a:stretch>
        </p:blipFill>
        <p:spPr>
          <a:xfrm>
            <a:off x="2078313" y="173480"/>
            <a:ext cx="8342893" cy="5841508"/>
          </a:xfrm>
          <a:prstGeom prst="rect">
            <a:avLst/>
          </a:prstGeom>
        </p:spPr>
      </p:pic>
      <p:sp>
        <p:nvSpPr>
          <p:cNvPr id="14" name="Oval 13">
            <a:extLst>
              <a:ext uri="{FF2B5EF4-FFF2-40B4-BE49-F238E27FC236}">
                <a16:creationId xmlns:a16="http://schemas.microsoft.com/office/drawing/2014/main" xmlns="" id="{79397579-1100-4FCD-BE90-F174DD12516B}"/>
              </a:ext>
            </a:extLst>
          </p:cNvPr>
          <p:cNvSpPr/>
          <p:nvPr/>
        </p:nvSpPr>
        <p:spPr>
          <a:xfrm>
            <a:off x="4202349" y="3735424"/>
            <a:ext cx="2509736" cy="9143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77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The same case reports</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a:bodyPr>
          <a:lstStyle/>
          <a:p>
            <a:pPr algn="just"/>
            <a:r>
              <a:rPr lang="en-US" dirty="0"/>
              <a:t>We report the case of an 18-year-old girl with primary amenorrhea and 46 XY karyotype misdiagnosed as Y-chromosome-related DSD. </a:t>
            </a:r>
          </a:p>
          <a:p>
            <a:pPr algn="just"/>
            <a:r>
              <a:rPr lang="en-US" dirty="0"/>
              <a:t>The breast developed automatically since the age of 12 and physical examination showed developed breasts of Tanner stage III.</a:t>
            </a:r>
          </a:p>
          <a:p>
            <a:pPr algn="just"/>
            <a:r>
              <a:rPr lang="en-US" dirty="0"/>
              <a:t>Her medical history included bone marrow transplantation (BMT) from her brother and chemotherapy because of acute myeloid leukemia (AML) when she was 12 years old.  </a:t>
            </a:r>
          </a:p>
          <a:p>
            <a:pPr algn="just"/>
            <a:r>
              <a:rPr lang="en-US" dirty="0"/>
              <a:t>The present case serves as a reminder that a correct diagnosis depends on the </a:t>
            </a:r>
            <a:r>
              <a:rPr lang="en-US" dirty="0">
                <a:solidFill>
                  <a:srgbClr val="FFFF00"/>
                </a:solidFill>
              </a:rPr>
              <a:t>comprehensive collection of present and past medical history</a:t>
            </a:r>
            <a:r>
              <a:rPr lang="en-US" dirty="0"/>
              <a:t>, complete physical examination, and careful evaluation of related adjuvant tests.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22</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(2016) Huang H, Tian Q. Primary amenorrhea after bone marrow transplantation and adjuvant chemotherapy misdiagnosed as disorder of sex development: A case report. Medicine (Baltimore). 2016 Nov;95(44):e5190</a:t>
            </a:r>
          </a:p>
          <a:p>
            <a:pPr algn="just"/>
            <a:endParaRPr lang="en-US" sz="1600" dirty="0">
              <a:solidFill>
                <a:srgbClr val="FFC000"/>
              </a:solidFill>
              <a:latin typeface="YflrxbFblhmrMyriad-Roman"/>
            </a:endParaRPr>
          </a:p>
        </p:txBody>
      </p:sp>
    </p:spTree>
    <p:extLst>
      <p:ext uri="{BB962C8B-B14F-4D97-AF65-F5344CB8AC3E}">
        <p14:creationId xmlns:p14="http://schemas.microsoft.com/office/powerpoint/2010/main" val="49120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The same case reports</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10000"/>
          </a:bodyPr>
          <a:lstStyle/>
          <a:p>
            <a:pPr algn="just"/>
            <a:r>
              <a:rPr lang="en-US" dirty="0"/>
              <a:t>A 17-year-old girl presented with secondary </a:t>
            </a:r>
            <a:r>
              <a:rPr lang="en-US" dirty="0" err="1"/>
              <a:t>amenorrhoea</a:t>
            </a:r>
            <a:r>
              <a:rPr lang="en-US" dirty="0"/>
              <a:t>. She developed normal age-appropriate secondary sexual characteristics and attained menarche at the age of 13 years. </a:t>
            </a:r>
          </a:p>
          <a:p>
            <a:pPr algn="just"/>
            <a:r>
              <a:rPr lang="en-US" dirty="0"/>
              <a:t>One year following her menarche, she was diagnosed with acute myeloid leukemia and was treated with chemotherapy, total body radiation and BMT.</a:t>
            </a:r>
            <a:endParaRPr lang="en-US" sz="1800" dirty="0">
              <a:solidFill>
                <a:srgbClr val="212121"/>
              </a:solidFill>
              <a:effectLst/>
              <a:latin typeface="Segoe UI" panose="020B0502040204020203" pitchFamily="34" charset="0"/>
              <a:ea typeface="Times New Roman" panose="02020603050405020304" pitchFamily="18" charset="0"/>
              <a:cs typeface="Arial" panose="020B0604020202020204" pitchFamily="34" charset="0"/>
            </a:endParaRPr>
          </a:p>
          <a:p>
            <a:pPr algn="just"/>
            <a:r>
              <a:rPr lang="en-US" dirty="0"/>
              <a:t>Peripheral leucocyte karyotype as part of routine hypogonadism workup was found to be 46 XY.</a:t>
            </a:r>
          </a:p>
          <a:p>
            <a:pPr algn="just"/>
            <a:r>
              <a:rPr lang="en-US" dirty="0"/>
              <a:t>The differential diagnosis of </a:t>
            </a:r>
            <a:r>
              <a:rPr lang="en-US" dirty="0" err="1"/>
              <a:t>Swyer</a:t>
            </a:r>
            <a:r>
              <a:rPr lang="en-US" dirty="0"/>
              <a:t> syndrome, which entails surgical removal of gonads due to the high risk of </a:t>
            </a:r>
            <a:r>
              <a:rPr lang="en-US" dirty="0" err="1"/>
              <a:t>gonadoblastoma</a:t>
            </a:r>
            <a:r>
              <a:rPr lang="en-US" dirty="0"/>
              <a:t>, was raised.</a:t>
            </a:r>
          </a:p>
          <a:p>
            <a:pPr algn="just"/>
            <a:r>
              <a:rPr lang="en-US" dirty="0"/>
              <a:t>Karyotyping could be misleading especially if the patient suffered from graft-versus-host reaction post gender mismatched bone marrow transplant.</a:t>
            </a:r>
          </a:p>
          <a:p>
            <a:pPr algn="just"/>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23</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968086"/>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FFC000"/>
                </a:solidFill>
                <a:latin typeface="YflrxbFblhmrMyriad-Roman"/>
              </a:rPr>
              <a:t>(2021) </a:t>
            </a:r>
            <a:r>
              <a:rPr lang="en-US" sz="1600" dirty="0" err="1">
                <a:solidFill>
                  <a:srgbClr val="FFC000"/>
                </a:solidFill>
                <a:latin typeface="YflrxbFblhmrMyriad-Roman"/>
              </a:rPr>
              <a:t>Tambawala</a:t>
            </a:r>
            <a:r>
              <a:rPr lang="en-US" sz="1600" dirty="0">
                <a:solidFill>
                  <a:srgbClr val="FFC000"/>
                </a:solidFill>
                <a:latin typeface="YflrxbFblhmrMyriad-Roman"/>
              </a:rPr>
              <a:t> ZY, Al Ani K, </a:t>
            </a:r>
            <a:r>
              <a:rPr lang="en-US" sz="1600" dirty="0" err="1">
                <a:solidFill>
                  <a:srgbClr val="FFC000"/>
                </a:solidFill>
                <a:latin typeface="YflrxbFblhmrMyriad-Roman"/>
              </a:rPr>
              <a:t>Abdelgadir</a:t>
            </a:r>
            <a:r>
              <a:rPr lang="en-US" sz="1600" dirty="0">
                <a:solidFill>
                  <a:srgbClr val="FFC000"/>
                </a:solidFill>
                <a:latin typeface="YflrxbFblhmrMyriad-Roman"/>
              </a:rPr>
              <a:t> E, </a:t>
            </a:r>
            <a:r>
              <a:rPr lang="en-US" sz="1600" dirty="0" err="1">
                <a:solidFill>
                  <a:srgbClr val="FFC000"/>
                </a:solidFill>
                <a:latin typeface="YflrxbFblhmrMyriad-Roman"/>
              </a:rPr>
              <a:t>Alawadi</a:t>
            </a:r>
            <a:r>
              <a:rPr lang="en-US" sz="1600" dirty="0">
                <a:solidFill>
                  <a:srgbClr val="FFC000"/>
                </a:solidFill>
                <a:latin typeface="YflrxbFblhmrMyriad-Roman"/>
              </a:rPr>
              <a:t> F. </a:t>
            </a:r>
            <a:r>
              <a:rPr lang="en-US" sz="1600" dirty="0" err="1">
                <a:solidFill>
                  <a:srgbClr val="FFC000"/>
                </a:solidFill>
                <a:latin typeface="YflrxbFblhmrMyriad-Roman"/>
              </a:rPr>
              <a:t>Amenorrhoea</a:t>
            </a:r>
            <a:r>
              <a:rPr lang="en-US" sz="1600" dirty="0">
                <a:solidFill>
                  <a:srgbClr val="FFC000"/>
                </a:solidFill>
                <a:latin typeface="YflrxbFblhmrMyriad-Roman"/>
              </a:rPr>
              <a:t> with XY karyotype </a:t>
            </a:r>
            <a:r>
              <a:rPr lang="en-US" sz="1600" dirty="0" err="1">
                <a:solidFill>
                  <a:srgbClr val="FFC000"/>
                </a:solidFill>
                <a:latin typeface="YflrxbFblhmrMyriad-Roman"/>
              </a:rPr>
              <a:t>postbone</a:t>
            </a:r>
            <a:r>
              <a:rPr lang="en-US" sz="1600" dirty="0">
                <a:solidFill>
                  <a:srgbClr val="FFC000"/>
                </a:solidFill>
                <a:latin typeface="YflrxbFblhmrMyriad-Roman"/>
              </a:rPr>
              <a:t> marrow transplant. BMJ Case Rep. 2021 Feb 5;14(2):e239767</a:t>
            </a:r>
          </a:p>
          <a:p>
            <a:pPr algn="just"/>
            <a:endParaRPr lang="en-US" sz="1600" dirty="0">
              <a:solidFill>
                <a:srgbClr val="FFC000"/>
              </a:solidFill>
              <a:latin typeface="YflrxbFblhmrMyriad-Roman"/>
            </a:endParaRPr>
          </a:p>
        </p:txBody>
      </p:sp>
    </p:spTree>
    <p:extLst>
      <p:ext uri="{BB962C8B-B14F-4D97-AF65-F5344CB8AC3E}">
        <p14:creationId xmlns:p14="http://schemas.microsoft.com/office/powerpoint/2010/main" val="21622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The same case reports</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10000"/>
          </a:bodyPr>
          <a:lstStyle/>
          <a:p>
            <a:pPr algn="just"/>
            <a:r>
              <a:rPr lang="en-US" dirty="0"/>
              <a:t>The result 46, XY usually indicates two syndromes: complete androgen insensitivity or pure gonadal dysgenesis. </a:t>
            </a:r>
          </a:p>
          <a:p>
            <a:pPr algn="just"/>
            <a:r>
              <a:rPr lang="en-US" dirty="0"/>
              <a:t>We report a case of a </a:t>
            </a:r>
            <a:r>
              <a:rPr lang="en-US" dirty="0" err="1"/>
              <a:t>patient,who</a:t>
            </a:r>
            <a:r>
              <a:rPr lang="en-US" dirty="0"/>
              <a:t> due to acute lymphoblastic leukemia in childhood was treated with total body irradiation and bone marrow transplantation.</a:t>
            </a:r>
          </a:p>
          <a:p>
            <a:pPr algn="just"/>
            <a:r>
              <a:rPr lang="en-US" dirty="0"/>
              <a:t>A 24-year-old woman, with primary amenorrhea, whose lymphocytes karyotype result (46, XY) could have wrongly directed the diagnosis toward disorders of sexual differentiation </a:t>
            </a:r>
          </a:p>
          <a:p>
            <a:pPr algn="just"/>
            <a:r>
              <a:rPr lang="en-US" dirty="0"/>
              <a:t>The cytogenetic examination for </a:t>
            </a:r>
            <a:r>
              <a:rPr lang="en-US" dirty="0">
                <a:solidFill>
                  <a:srgbClr val="FFFF00"/>
                </a:solidFill>
              </a:rPr>
              <a:t>peripheral cells </a:t>
            </a:r>
            <a:r>
              <a:rPr lang="en-US" dirty="0"/>
              <a:t>showed normal female karyotype. (This time containing </a:t>
            </a:r>
            <a:r>
              <a:rPr lang="en-US" dirty="0">
                <a:solidFill>
                  <a:srgbClr val="FFFF00"/>
                </a:solidFill>
              </a:rPr>
              <a:t>fibroblasts</a:t>
            </a:r>
            <a:r>
              <a:rPr lang="en-US" dirty="0"/>
              <a:t> (swab from the cheek) was taken and the karyotype was reassessed. It appeared to be 46, XX.)</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24</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1231556"/>
          </a:xfrm>
          <a:prstGeom prst="rect">
            <a:avLst/>
          </a:prstGeom>
          <a:noFill/>
        </p:spPr>
        <p:txBody>
          <a:bodyPr wrap="square">
            <a:spAutoFit/>
          </a:bodyPr>
          <a:lstStyle/>
          <a:p>
            <a:pPr marL="0" marR="0" algn="just">
              <a:lnSpc>
                <a:spcPct val="107000"/>
              </a:lnSpc>
              <a:spcBef>
                <a:spcPts val="0"/>
              </a:spcBef>
              <a:spcAft>
                <a:spcPts val="800"/>
              </a:spcAft>
            </a:pPr>
            <a:r>
              <a:rPr lang="en-US" sz="1600" dirty="0">
                <a:solidFill>
                  <a:srgbClr val="FFC000"/>
                </a:solidFill>
                <a:latin typeface="YflrxbFblhmrMyriad-Roman"/>
              </a:rPr>
              <a:t>(2020) </a:t>
            </a:r>
            <a:r>
              <a:rPr lang="en-US" sz="1600" dirty="0" err="1">
                <a:solidFill>
                  <a:srgbClr val="FFC000"/>
                </a:solidFill>
                <a:latin typeface="YflrxbFblhmrMyriad-Roman"/>
              </a:rPr>
              <a:t>Kruszewska</a:t>
            </a:r>
            <a:r>
              <a:rPr lang="en-US" sz="1600" dirty="0">
                <a:solidFill>
                  <a:srgbClr val="FFC000"/>
                </a:solidFill>
                <a:latin typeface="YflrxbFblhmrMyriad-Roman"/>
              </a:rPr>
              <a:t> J, et al. POI after chemotherapy and bone marrow transplant may mimic disorders of sexual differentiation - a case report of a patient with primary amenorrhea and 46, XY karyotype. </a:t>
            </a:r>
            <a:r>
              <a:rPr lang="en-US" sz="1600" dirty="0" err="1">
                <a:solidFill>
                  <a:srgbClr val="FFC000"/>
                </a:solidFill>
                <a:latin typeface="YflrxbFblhmrMyriad-Roman"/>
              </a:rPr>
              <a:t>Gynecol</a:t>
            </a:r>
            <a:r>
              <a:rPr lang="en-US" sz="1600" dirty="0">
                <a:solidFill>
                  <a:srgbClr val="FFC000"/>
                </a:solidFill>
                <a:latin typeface="YflrxbFblhmrMyriad-Roman"/>
              </a:rPr>
              <a:t> Endocrinol. 2020 Jun;36(6):564-566</a:t>
            </a:r>
          </a:p>
          <a:p>
            <a:pPr algn="just"/>
            <a:endParaRPr lang="en-US" sz="1600" dirty="0">
              <a:solidFill>
                <a:srgbClr val="FFC000"/>
              </a:solidFill>
              <a:latin typeface="YflrxbFblhmrMyriad-Roman"/>
            </a:endParaRPr>
          </a:p>
        </p:txBody>
      </p:sp>
    </p:spTree>
    <p:extLst>
      <p:ext uri="{BB962C8B-B14F-4D97-AF65-F5344CB8AC3E}">
        <p14:creationId xmlns:p14="http://schemas.microsoft.com/office/powerpoint/2010/main" val="42223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endParaRPr lang="en-US" altLang="en-US" sz="3600" b="0" dirty="0">
              <a:latin typeface="+mn-lt"/>
            </a:endParaRPr>
          </a:p>
        </p:txBody>
      </p:sp>
      <p:sp>
        <p:nvSpPr>
          <p:cNvPr id="4" name="Content Placeholder 3"/>
          <p:cNvSpPr>
            <a:spLocks noGrp="1"/>
          </p:cNvSpPr>
          <p:nvPr>
            <p:ph sz="half" idx="2"/>
          </p:nvPr>
        </p:nvSpPr>
        <p:spPr>
          <a:xfrm>
            <a:off x="646044" y="1853911"/>
            <a:ext cx="6626954" cy="3931920"/>
          </a:xfrm>
        </p:spPr>
        <p:txBody>
          <a:bodyPr lIns="91440" tIns="45720" rIns="91440">
            <a:normAutofit/>
          </a:bodyPr>
          <a:lstStyle/>
          <a:p>
            <a:pPr algn="just">
              <a:spcBef>
                <a:spcPts val="0"/>
              </a:spcBef>
            </a:pPr>
            <a:r>
              <a:rPr lang="en-US" dirty="0"/>
              <a:t>A karyotype should be obtained in all girls with hypergonadotropic hypogonadism to detect chromosomal abnormalities, </a:t>
            </a:r>
            <a:r>
              <a:rPr lang="en-US" dirty="0">
                <a:solidFill>
                  <a:srgbClr val="FFFF00"/>
                </a:solidFill>
              </a:rPr>
              <a:t>except when a history of</a:t>
            </a:r>
            <a:r>
              <a:rPr lang="en-US" dirty="0"/>
              <a:t> previous chemotherapy or gonadal radiation provides an obvious explanation. </a:t>
            </a:r>
          </a:p>
          <a:p>
            <a:pPr algn="just"/>
            <a:endParaRPr lang="en-US" sz="1600"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25</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BAC72B3-9756-45EA-98A9-885BD6BE0DB6}"/>
              </a:ext>
            </a:extLst>
          </p:cNvPr>
          <p:cNvSpPr txBox="1"/>
          <p:nvPr/>
        </p:nvSpPr>
        <p:spPr>
          <a:xfrm>
            <a:off x="976543" y="6141746"/>
            <a:ext cx="10120544" cy="369332"/>
          </a:xfrm>
          <a:prstGeom prst="rect">
            <a:avLst/>
          </a:prstGeom>
          <a:noFill/>
        </p:spPr>
        <p:txBody>
          <a:bodyPr wrap="square">
            <a:spAutoFit/>
          </a:bodyPr>
          <a:lstStyle/>
          <a:p>
            <a:pPr algn="just"/>
            <a:r>
              <a:rPr lang="en-US" dirty="0">
                <a:solidFill>
                  <a:srgbClr val="FFC000"/>
                </a:solidFill>
                <a:latin typeface="YflrxbFblhmrMyriad-Roman"/>
              </a:rPr>
              <a:t>(2020) </a:t>
            </a:r>
            <a:r>
              <a:rPr lang="en-US" dirty="0" err="1">
                <a:solidFill>
                  <a:srgbClr val="FFC000"/>
                </a:solidFill>
                <a:latin typeface="YflrxbFblhmrMyriad-Roman"/>
              </a:rPr>
              <a:t>Speroff’s</a:t>
            </a:r>
            <a:r>
              <a:rPr lang="en-US" dirty="0">
                <a:solidFill>
                  <a:srgbClr val="FFC000"/>
                </a:solidFill>
                <a:latin typeface="YflrxbFblhmrMyriad-Roman"/>
              </a:rPr>
              <a:t> Gynecologic Endocrinology, 9</a:t>
            </a:r>
            <a:r>
              <a:rPr lang="en-US" baseline="30000" dirty="0">
                <a:solidFill>
                  <a:srgbClr val="FFC000"/>
                </a:solidFill>
                <a:latin typeface="YflrxbFblhmrMyriad-Roman"/>
              </a:rPr>
              <a:t>th</a:t>
            </a:r>
            <a:r>
              <a:rPr lang="en-US" dirty="0">
                <a:solidFill>
                  <a:srgbClr val="FFC000"/>
                </a:solidFill>
                <a:latin typeface="YflrxbFblhmrMyriad-Roman"/>
              </a:rPr>
              <a:t> edition  </a:t>
            </a:r>
          </a:p>
        </p:txBody>
      </p:sp>
      <p:pic>
        <p:nvPicPr>
          <p:cNvPr id="7" name="Picture 6">
            <a:extLst>
              <a:ext uri="{FF2B5EF4-FFF2-40B4-BE49-F238E27FC236}">
                <a16:creationId xmlns:a16="http://schemas.microsoft.com/office/drawing/2014/main" xmlns="" id="{B1E22592-FE03-4B6A-8C3A-E55066E83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625" y="2022137"/>
            <a:ext cx="2933700" cy="3802380"/>
          </a:xfrm>
          <a:prstGeom prst="rect">
            <a:avLst/>
          </a:prstGeom>
        </p:spPr>
      </p:pic>
    </p:spTree>
    <p:extLst>
      <p:ext uri="{BB962C8B-B14F-4D97-AF65-F5344CB8AC3E}">
        <p14:creationId xmlns:p14="http://schemas.microsoft.com/office/powerpoint/2010/main" val="179852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a:t>
            </a:r>
          </a:p>
        </p:txBody>
      </p:sp>
      <p:sp>
        <p:nvSpPr>
          <p:cNvPr id="3" name="Content Placeholder 2"/>
          <p:cNvSpPr>
            <a:spLocks noGrp="1"/>
          </p:cNvSpPr>
          <p:nvPr>
            <p:ph idx="1"/>
          </p:nvPr>
        </p:nvSpPr>
        <p:spPr/>
        <p:txBody>
          <a:bodyPr/>
          <a:lstStyle/>
          <a:p>
            <a:pPr algn="ctr"/>
            <a:endParaRPr lang="en-US" dirty="0"/>
          </a:p>
          <a:p>
            <a:pPr algn="ctr"/>
            <a:endParaRPr lang="en-US" sz="4000"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Ø"/>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Primary Ovarian Insufficiency </a:t>
            </a:r>
            <a:r>
              <a:rPr lang="en-US" sz="2800" dirty="0"/>
              <a:t/>
            </a:r>
            <a:br>
              <a:rPr lang="en-US" sz="2800" dirty="0"/>
            </a:br>
            <a:endParaRPr lang="en-US" sz="4000"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Due to previous chemotherapy &amp; BMT</a:t>
            </a:r>
          </a:p>
          <a:p>
            <a:pPr algn="ctr">
              <a:buFont typeface="Wingdings" panose="05000000000000000000" pitchFamily="2" charset="2"/>
              <a:buChar char="Ø"/>
            </a:pPr>
            <a:endParaRPr lang="en-US" sz="40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Ø"/>
            </a:pPr>
            <a:endParaRPr lang="en-US" sz="40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xmlns="" id="{44844275-05A7-4BCA-8042-724414A5C0EA}"/>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7508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t>How to determine ovarian reserve?</a:t>
            </a:r>
          </a:p>
          <a:p>
            <a:pPr algn="just"/>
            <a:r>
              <a:rPr lang="en-US" dirty="0"/>
              <a:t>Does POI lead to increased Morbidity/Mortality?</a:t>
            </a:r>
          </a:p>
          <a:p>
            <a:pPr algn="just"/>
            <a:r>
              <a:rPr lang="en-US" dirty="0"/>
              <a:t>Bone Health </a:t>
            </a:r>
          </a:p>
          <a:p>
            <a:pPr algn="just"/>
            <a:r>
              <a:rPr lang="en-US" dirty="0"/>
              <a:t>Hormone replacement therapy </a:t>
            </a:r>
            <a:endParaRPr lang="fa-IR" dirty="0"/>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19630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solidFill>
                  <a:schemeClr val="bg1">
                    <a:lumMod val="75000"/>
                  </a:schemeClr>
                </a:solidFill>
              </a:rPr>
              <a:t>Case Presentation &amp; Differential Diagnosis Approach </a:t>
            </a:r>
          </a:p>
          <a:p>
            <a:pPr algn="just"/>
            <a:r>
              <a:rPr lang="en-US" dirty="0">
                <a:solidFill>
                  <a:schemeClr val="bg1">
                    <a:lumMod val="75000"/>
                  </a:schemeClr>
                </a:solidFill>
              </a:rPr>
              <a:t>The same case reports</a:t>
            </a:r>
          </a:p>
          <a:p>
            <a:pPr algn="just"/>
            <a:r>
              <a:rPr lang="en-US" sz="4000" b="1" dirty="0">
                <a:solidFill>
                  <a:srgbClr val="FFFF00"/>
                </a:solidFill>
              </a:rPr>
              <a:t>Chemotherapy, BMT &amp; subsequent POI</a:t>
            </a:r>
          </a:p>
          <a:p>
            <a:pPr algn="just"/>
            <a:r>
              <a:rPr lang="en-US" dirty="0"/>
              <a:t>How to determine ovarian reserve?</a:t>
            </a:r>
          </a:p>
          <a:p>
            <a:pPr algn="just"/>
            <a:r>
              <a:rPr lang="en-US" dirty="0"/>
              <a:t>Does POI lead to increased Morbidity/Mortality?</a:t>
            </a:r>
          </a:p>
          <a:p>
            <a:pPr algn="just"/>
            <a:r>
              <a:rPr lang="en-US" dirty="0"/>
              <a:t>Bone Health </a:t>
            </a:r>
          </a:p>
          <a:p>
            <a:pPr algn="just"/>
            <a:r>
              <a:rPr lang="en-US" dirty="0"/>
              <a:t>Hormone replacement therapy </a:t>
            </a:r>
            <a:endParaRPr lang="fa-IR" dirty="0"/>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5512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marL="0" indent="0" algn="just">
              <a:buNone/>
            </a:pPr>
            <a:endParaRPr lang="en-US" dirty="0"/>
          </a:p>
          <a:p>
            <a:pPr algn="just">
              <a:buFont typeface="Wingdings" panose="05000000000000000000" pitchFamily="2" charset="2"/>
              <a:buChar char="Ø"/>
            </a:pPr>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29</a:t>
            </a:fld>
            <a:endParaRPr lang="en-US">
              <a:solidFill>
                <a:prstClr val="black">
                  <a:tint val="75000"/>
                </a:prstClr>
              </a:solidFill>
            </a:endParaRPr>
          </a:p>
        </p:txBody>
      </p:sp>
      <p:pic>
        <p:nvPicPr>
          <p:cNvPr id="6" name="Picture 5">
            <a:extLst>
              <a:ext uri="{FF2B5EF4-FFF2-40B4-BE49-F238E27FC236}">
                <a16:creationId xmlns:a16="http://schemas.microsoft.com/office/drawing/2014/main" xmlns="" id="{7FDAE994-993A-4868-9E7D-BAD1923C0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248" y="1376432"/>
            <a:ext cx="8223504" cy="5102352"/>
          </a:xfrm>
          <a:prstGeom prst="rect">
            <a:avLst/>
          </a:prstGeom>
        </p:spPr>
      </p:pic>
    </p:spTree>
    <p:extLst>
      <p:ext uri="{BB962C8B-B14F-4D97-AF65-F5344CB8AC3E}">
        <p14:creationId xmlns:p14="http://schemas.microsoft.com/office/powerpoint/2010/main" val="381339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Chief Complaint:</a:t>
            </a:r>
            <a:endParaRPr lang="en-US" sz="4000" dirty="0"/>
          </a:p>
        </p:txBody>
      </p:sp>
      <p:sp>
        <p:nvSpPr>
          <p:cNvPr id="3" name="Content Placeholder 2"/>
          <p:cNvSpPr>
            <a:spLocks noGrp="1"/>
          </p:cNvSpPr>
          <p:nvPr>
            <p:ph idx="1"/>
          </p:nvPr>
        </p:nvSpPr>
        <p:spPr/>
        <p:txBody>
          <a:bodyPr>
            <a:norm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Primary amenorrhea </a:t>
            </a:r>
          </a:p>
          <a:p>
            <a:endParaRPr lang="en-US" sz="3200" dirty="0"/>
          </a:p>
          <a:p>
            <a:endParaRPr lang="en-US" sz="3200" dirty="0"/>
          </a:p>
          <a:p>
            <a:endParaRPr lang="en-US" sz="3200" dirty="0"/>
          </a:p>
          <a:p>
            <a:endParaRPr lang="en-US" sz="3200" dirty="0"/>
          </a:p>
        </p:txBody>
      </p:sp>
      <p:sp>
        <p:nvSpPr>
          <p:cNvPr id="4" name="Slide Number Placeholder 3">
            <a:extLst>
              <a:ext uri="{FF2B5EF4-FFF2-40B4-BE49-F238E27FC236}">
                <a16:creationId xmlns:a16="http://schemas.microsoft.com/office/drawing/2014/main" xmlns="" id="{D0EEB751-D264-4C6A-9337-6644A2CE8012}"/>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8567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marL="0" indent="0" algn="just">
              <a:buNone/>
            </a:pPr>
            <a:endParaRPr lang="en-US" dirty="0"/>
          </a:p>
          <a:p>
            <a:pPr algn="just">
              <a:buFont typeface="Wingdings" panose="05000000000000000000" pitchFamily="2" charset="2"/>
              <a:buChar char="Ø"/>
            </a:pPr>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30</a:t>
            </a:fld>
            <a:endParaRPr lang="en-US">
              <a:solidFill>
                <a:prstClr val="black">
                  <a:tint val="75000"/>
                </a:prstClr>
              </a:solidFill>
            </a:endParaRPr>
          </a:p>
        </p:txBody>
      </p:sp>
      <p:sp>
        <p:nvSpPr>
          <p:cNvPr id="8" name="TextBox 7">
            <a:extLst>
              <a:ext uri="{FF2B5EF4-FFF2-40B4-BE49-F238E27FC236}">
                <a16:creationId xmlns:a16="http://schemas.microsoft.com/office/drawing/2014/main" xmlns="" id="{033F90DA-110A-4126-8CDD-5A987001A21B}"/>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a:t>
            </a:r>
            <a:r>
              <a:rPr lang="en-US" sz="1600" b="1" i="0" dirty="0">
                <a:solidFill>
                  <a:srgbClr val="FFFF00"/>
                </a:solidFill>
                <a:effectLst/>
                <a:latin typeface="Open Sans" panose="020B0604020202020204" pitchFamily="34" charset="0"/>
              </a:rPr>
              <a:t>The National Comprehensive Cancer Network</a:t>
            </a:r>
            <a:r>
              <a:rPr lang="en-US" sz="1600" b="1" i="0" baseline="30000" dirty="0">
                <a:solidFill>
                  <a:srgbClr val="FFFF00"/>
                </a:solidFill>
                <a:effectLst/>
                <a:latin typeface="Open Sans" panose="020B0604020202020204" pitchFamily="34" charset="0"/>
              </a:rPr>
              <a:t>®</a:t>
            </a:r>
            <a:r>
              <a:rPr lang="en-US" sz="1600" b="1" i="0" dirty="0">
                <a:solidFill>
                  <a:srgbClr val="FFFF00"/>
                </a:solidFill>
                <a:effectLst/>
                <a:latin typeface="Open Sans" panose="020B0604020202020204" pitchFamily="34" charset="0"/>
              </a:rPr>
              <a:t> (NCCN</a:t>
            </a:r>
            <a:r>
              <a:rPr lang="en-US" sz="1600" b="1" i="0" baseline="30000" dirty="0">
                <a:solidFill>
                  <a:srgbClr val="FFFF00"/>
                </a:solidFill>
                <a:effectLst/>
                <a:latin typeface="Open Sans" panose="020B0604020202020204" pitchFamily="34" charset="0"/>
              </a:rPr>
              <a:t>®</a:t>
            </a:r>
            <a:r>
              <a:rPr lang="en-US" sz="1600" b="1" i="0" dirty="0">
                <a:solidFill>
                  <a:srgbClr val="FFFF00"/>
                </a:solidFill>
                <a:effectLst/>
                <a:latin typeface="Open Sans" panose="020B0604020202020204" pitchFamily="34" charset="0"/>
              </a:rPr>
              <a:t>)</a:t>
            </a:r>
            <a:r>
              <a:rPr lang="en-US" sz="1600" b="1" dirty="0">
                <a:solidFill>
                  <a:srgbClr val="FFFF00"/>
                </a:solidFill>
                <a:latin typeface="YflrxbFblhmrMyriad-Roman"/>
              </a:rPr>
              <a:t>. </a:t>
            </a:r>
            <a:r>
              <a:rPr lang="en-US" sz="1600" dirty="0">
                <a:solidFill>
                  <a:srgbClr val="FFC000"/>
                </a:solidFill>
                <a:latin typeface="YflrxbFblhmrMyriad-Roman"/>
              </a:rPr>
              <a:t>2018;16(9):1137-1149</a:t>
            </a:r>
          </a:p>
        </p:txBody>
      </p:sp>
      <p:pic>
        <p:nvPicPr>
          <p:cNvPr id="10" name="Picture 9">
            <a:extLst>
              <a:ext uri="{FF2B5EF4-FFF2-40B4-BE49-F238E27FC236}">
                <a16:creationId xmlns:a16="http://schemas.microsoft.com/office/drawing/2014/main" xmlns="" id="{BC517C96-4626-4CD4-A7F1-4199ADCBD4A6}"/>
              </a:ext>
            </a:extLst>
          </p:cNvPr>
          <p:cNvPicPr>
            <a:picLocks noChangeAspect="1"/>
          </p:cNvPicPr>
          <p:nvPr/>
        </p:nvPicPr>
        <p:blipFill>
          <a:blip r:embed="rId2"/>
          <a:stretch>
            <a:fillRect/>
          </a:stretch>
        </p:blipFill>
        <p:spPr>
          <a:xfrm>
            <a:off x="833021" y="1724599"/>
            <a:ext cx="10354322" cy="3726123"/>
          </a:xfrm>
          <a:prstGeom prst="rect">
            <a:avLst/>
          </a:prstGeom>
        </p:spPr>
      </p:pic>
    </p:spTree>
    <p:extLst>
      <p:ext uri="{BB962C8B-B14F-4D97-AF65-F5344CB8AC3E}">
        <p14:creationId xmlns:p14="http://schemas.microsoft.com/office/powerpoint/2010/main" val="312796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lnSpcReduction="10000"/>
          </a:bodyPr>
          <a:lstStyle/>
          <a:p>
            <a:pPr algn="just">
              <a:buFont typeface="Wingdings" panose="05000000000000000000" pitchFamily="2" charset="2"/>
              <a:buChar char="v"/>
            </a:pPr>
            <a:r>
              <a:rPr lang="en-US" dirty="0"/>
              <a:t>A total of </a:t>
            </a:r>
            <a:r>
              <a:rPr lang="en-US" dirty="0">
                <a:solidFill>
                  <a:srgbClr val="FFFF00"/>
                </a:solidFill>
              </a:rPr>
              <a:t>36 studies</a:t>
            </a:r>
            <a:r>
              <a:rPr lang="en-US" dirty="0"/>
              <a:t> were included in the final review. (aged 0–24 years) </a:t>
            </a:r>
          </a:p>
          <a:p>
            <a:pPr algn="just">
              <a:buFont typeface="Wingdings" panose="05000000000000000000" pitchFamily="2" charset="2"/>
              <a:buChar char="v"/>
            </a:pPr>
            <a:r>
              <a:rPr lang="en-US" dirty="0"/>
              <a:t>The prevalence of POI ranged from </a:t>
            </a:r>
            <a:r>
              <a:rPr lang="en-US" b="1" dirty="0">
                <a:solidFill>
                  <a:srgbClr val="FFFF00"/>
                </a:solidFill>
                <a:effectLst>
                  <a:outerShdw blurRad="38100" dist="38100" dir="2700000" algn="tl">
                    <a:srgbClr val="000000">
                      <a:alpha val="43137"/>
                    </a:srgbClr>
                  </a:outerShdw>
                </a:effectLst>
              </a:rPr>
              <a:t>2.1% to 82.2%</a:t>
            </a:r>
          </a:p>
          <a:p>
            <a:pPr algn="just">
              <a:buFont typeface="Wingdings" panose="05000000000000000000" pitchFamily="2" charset="2"/>
              <a:buChar char="v"/>
            </a:pPr>
            <a:r>
              <a:rPr lang="en-US" dirty="0"/>
              <a:t>Risk factors for POI included alkylating agents and abdominal/pelvic radiation </a:t>
            </a:r>
          </a:p>
          <a:p>
            <a:pPr algn="just">
              <a:buFont typeface="Wingdings" panose="05000000000000000000" pitchFamily="2" charset="2"/>
              <a:buChar char="v"/>
            </a:pPr>
            <a:r>
              <a:rPr lang="en-US" dirty="0"/>
              <a:t>Effects depend on </a:t>
            </a:r>
          </a:p>
          <a:p>
            <a:pPr algn="just"/>
            <a:r>
              <a:rPr lang="en-US" dirty="0"/>
              <a:t>The dose of treatment</a:t>
            </a:r>
          </a:p>
          <a:p>
            <a:pPr algn="just"/>
            <a:r>
              <a:rPr lang="en-US" dirty="0"/>
              <a:t>Age of the individual</a:t>
            </a:r>
          </a:p>
          <a:p>
            <a:pPr algn="just"/>
            <a:r>
              <a:rPr lang="en-US" dirty="0"/>
              <a:t>Radiotherapy field</a:t>
            </a:r>
          </a:p>
          <a:p>
            <a:pPr algn="just"/>
            <a:r>
              <a:rPr lang="en-US" dirty="0"/>
              <a:t>Ovarian reserve of the individual</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31</a:t>
            </a:fld>
            <a:endParaRPr lang="en-US">
              <a:solidFill>
                <a:prstClr val="black">
                  <a:tint val="75000"/>
                </a:prstClr>
              </a:solidFill>
            </a:endParaRPr>
          </a:p>
        </p:txBody>
      </p:sp>
      <p:sp>
        <p:nvSpPr>
          <p:cNvPr id="8" name="TextBox 7">
            <a:extLst>
              <a:ext uri="{FF2B5EF4-FFF2-40B4-BE49-F238E27FC236}">
                <a16:creationId xmlns:a16="http://schemas.microsoft.com/office/drawing/2014/main" xmlns="" id="{740224D3-4CCD-4BFC-BDD1-4D1887005E86}"/>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spTree>
    <p:extLst>
      <p:ext uri="{BB962C8B-B14F-4D97-AF65-F5344CB8AC3E}">
        <p14:creationId xmlns:p14="http://schemas.microsoft.com/office/powerpoint/2010/main" val="257196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r>
              <a:rPr lang="en-US" dirty="0"/>
              <a:t>A recent report from the St. Jude Lifetime Cohort reported the prevalence of POI to be </a:t>
            </a:r>
            <a:r>
              <a:rPr lang="en-US" dirty="0">
                <a:solidFill>
                  <a:srgbClr val="FFFF00"/>
                </a:solidFill>
              </a:rPr>
              <a:t>10.9%.</a:t>
            </a:r>
          </a:p>
          <a:p>
            <a:pPr algn="just"/>
            <a:r>
              <a:rPr lang="en-US" dirty="0"/>
              <a:t>Of 1644 potentially eligible participants, 988 (60.1%) were available for study. </a:t>
            </a:r>
          </a:p>
          <a:p>
            <a:pPr algn="just"/>
            <a:r>
              <a:rPr lang="en-US" dirty="0"/>
              <a:t>In this study POI status was determined with </a:t>
            </a:r>
            <a:r>
              <a:rPr lang="en-US" dirty="0">
                <a:solidFill>
                  <a:srgbClr val="FFFF00"/>
                </a:solidFill>
              </a:rPr>
              <a:t>hormone measurements </a:t>
            </a:r>
            <a:r>
              <a:rPr lang="en-US" dirty="0"/>
              <a:t>(estradiol level &lt;17 </a:t>
            </a:r>
            <a:r>
              <a:rPr lang="en-US" dirty="0" err="1"/>
              <a:t>pg</a:t>
            </a:r>
            <a:r>
              <a:rPr lang="en-US" dirty="0"/>
              <a:t>/mL and FSH level &gt;30 IU/L before age 40 years),  </a:t>
            </a:r>
            <a:r>
              <a:rPr lang="en-US" dirty="0">
                <a:solidFill>
                  <a:srgbClr val="FFFF00"/>
                </a:solidFill>
              </a:rPr>
              <a:t>vs</a:t>
            </a:r>
            <a:r>
              <a:rPr lang="en-US" dirty="0"/>
              <a:t> self-report of menopausal status, in which true rates of POI can be obscured by factors such as use of combined oral contraceptive pills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32</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(2017) Wassim </a:t>
            </a:r>
            <a:r>
              <a:rPr lang="en-US" sz="1600" dirty="0" err="1">
                <a:solidFill>
                  <a:srgbClr val="FFC000"/>
                </a:solidFill>
                <a:latin typeface="YflrxbFblhmrMyriad-Roman"/>
              </a:rPr>
              <a:t>Chemaitilly</a:t>
            </a:r>
            <a:r>
              <a:rPr lang="en-US" sz="1600" dirty="0">
                <a:solidFill>
                  <a:srgbClr val="FFC000"/>
                </a:solidFill>
                <a:latin typeface="YflrxbFblhmrMyriad-Roman"/>
              </a:rPr>
              <a:t>, et all, Premature Ovarian Insufficiency in Childhood Cancer Survivors: A Report From the St. Jude Lifetime Cohort, The Journal of Clinical Endocrinology &amp; Metabolism, Volume 102, Issue 7, 1 July 2017, Pages 2242–2250</a:t>
            </a:r>
          </a:p>
        </p:txBody>
      </p:sp>
    </p:spTree>
    <p:extLst>
      <p:ext uri="{BB962C8B-B14F-4D97-AF65-F5344CB8AC3E}">
        <p14:creationId xmlns:p14="http://schemas.microsoft.com/office/powerpoint/2010/main" val="10728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33</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(2017) Wassim </a:t>
            </a:r>
            <a:r>
              <a:rPr lang="en-US" sz="1600" dirty="0" err="1">
                <a:solidFill>
                  <a:srgbClr val="FFC000"/>
                </a:solidFill>
                <a:latin typeface="YflrxbFblhmrMyriad-Roman"/>
              </a:rPr>
              <a:t>Chemaitilly</a:t>
            </a:r>
            <a:r>
              <a:rPr lang="en-US" sz="1600" dirty="0">
                <a:solidFill>
                  <a:srgbClr val="FFC000"/>
                </a:solidFill>
                <a:latin typeface="YflrxbFblhmrMyriad-Roman"/>
              </a:rPr>
              <a:t>, et all, Premature Ovarian Insufficiency in Childhood Cancer Survivors: A Report From the St. Jude Lifetime Cohort, The Journal of Clinical Endocrinology &amp; Metabolism, Volume 102, Issue 7, 1 July 2017, Pages 2242–2250</a:t>
            </a:r>
          </a:p>
        </p:txBody>
      </p:sp>
      <p:pic>
        <p:nvPicPr>
          <p:cNvPr id="7" name="Picture 6">
            <a:extLst>
              <a:ext uri="{FF2B5EF4-FFF2-40B4-BE49-F238E27FC236}">
                <a16:creationId xmlns:a16="http://schemas.microsoft.com/office/drawing/2014/main" xmlns="" id="{5DC18207-B53F-4502-A5B1-2265C2FA9CB7}"/>
              </a:ext>
            </a:extLst>
          </p:cNvPr>
          <p:cNvPicPr>
            <a:picLocks noChangeAspect="1"/>
          </p:cNvPicPr>
          <p:nvPr/>
        </p:nvPicPr>
        <p:blipFill>
          <a:blip r:embed="rId2"/>
          <a:stretch>
            <a:fillRect/>
          </a:stretch>
        </p:blipFill>
        <p:spPr>
          <a:xfrm>
            <a:off x="2234862" y="1553107"/>
            <a:ext cx="7477312" cy="4464353"/>
          </a:xfrm>
          <a:prstGeom prst="rect">
            <a:avLst/>
          </a:prstGeom>
        </p:spPr>
      </p:pic>
    </p:spTree>
    <p:extLst>
      <p:ext uri="{BB962C8B-B14F-4D97-AF65-F5344CB8AC3E}">
        <p14:creationId xmlns:p14="http://schemas.microsoft.com/office/powerpoint/2010/main" val="380508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34</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(2017) Wassim </a:t>
            </a:r>
            <a:r>
              <a:rPr lang="en-US" sz="1600" dirty="0" err="1">
                <a:solidFill>
                  <a:srgbClr val="FFC000"/>
                </a:solidFill>
                <a:latin typeface="YflrxbFblhmrMyriad-Roman"/>
              </a:rPr>
              <a:t>Chemaitilly</a:t>
            </a:r>
            <a:r>
              <a:rPr lang="en-US" sz="1600" dirty="0">
                <a:solidFill>
                  <a:srgbClr val="FFC000"/>
                </a:solidFill>
                <a:latin typeface="YflrxbFblhmrMyriad-Roman"/>
              </a:rPr>
              <a:t>, et all, Premature Ovarian Insufficiency in Childhood Cancer Survivors: A Report From the St. Jude Lifetime Cohort, The Journal of Clinical Endocrinology &amp; Metabolism, Volume 102, Issue 7, 1 July 2017, Pages 2242–2250</a:t>
            </a:r>
          </a:p>
        </p:txBody>
      </p:sp>
      <p:pic>
        <p:nvPicPr>
          <p:cNvPr id="8" name="Picture 7">
            <a:extLst>
              <a:ext uri="{FF2B5EF4-FFF2-40B4-BE49-F238E27FC236}">
                <a16:creationId xmlns:a16="http://schemas.microsoft.com/office/drawing/2014/main" xmlns="" id="{9389F48C-F519-477E-B3A4-6F79979E2486}"/>
              </a:ext>
            </a:extLst>
          </p:cNvPr>
          <p:cNvPicPr>
            <a:picLocks noChangeAspect="1"/>
          </p:cNvPicPr>
          <p:nvPr/>
        </p:nvPicPr>
        <p:blipFill>
          <a:blip r:embed="rId2"/>
          <a:stretch>
            <a:fillRect/>
          </a:stretch>
        </p:blipFill>
        <p:spPr>
          <a:xfrm>
            <a:off x="1577289" y="1549603"/>
            <a:ext cx="8898315" cy="4460580"/>
          </a:xfrm>
          <a:prstGeom prst="rect">
            <a:avLst/>
          </a:prstGeom>
        </p:spPr>
      </p:pic>
    </p:spTree>
    <p:extLst>
      <p:ext uri="{BB962C8B-B14F-4D97-AF65-F5344CB8AC3E}">
        <p14:creationId xmlns:p14="http://schemas.microsoft.com/office/powerpoint/2010/main" val="147177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v"/>
            </a:pPr>
            <a:r>
              <a:rPr lang="en-US" dirty="0">
                <a:solidFill>
                  <a:srgbClr val="FFFF00"/>
                </a:solidFill>
              </a:rPr>
              <a:t>The Childhood Cancer Survivor Study</a:t>
            </a:r>
          </a:p>
          <a:p>
            <a:pPr algn="just"/>
            <a:r>
              <a:rPr lang="en-US" dirty="0"/>
              <a:t>The CCSS is a 26 center retrospective cohort study with longitudinal follow-up of </a:t>
            </a:r>
            <a:r>
              <a:rPr lang="en-US" dirty="0">
                <a:solidFill>
                  <a:srgbClr val="FFFF00"/>
                </a:solidFill>
              </a:rPr>
              <a:t>14,364</a:t>
            </a:r>
            <a:r>
              <a:rPr lang="en-US" dirty="0"/>
              <a:t> long term survivors of childhood cancer in North America diagnosed before the age of 21 and between January 1</a:t>
            </a:r>
            <a:r>
              <a:rPr lang="en-US" baseline="30000" dirty="0"/>
              <a:t>st</a:t>
            </a:r>
            <a:r>
              <a:rPr lang="en-US" dirty="0"/>
              <a:t> 1970 and December 31</a:t>
            </a:r>
            <a:r>
              <a:rPr lang="en-US" baseline="30000" dirty="0"/>
              <a:t>st </a:t>
            </a:r>
            <a:r>
              <a:rPr lang="en-US" dirty="0"/>
              <a:t>1986.</a:t>
            </a:r>
          </a:p>
          <a:p>
            <a:pPr algn="just">
              <a:buFont typeface="Wingdings" panose="05000000000000000000" pitchFamily="2" charset="2"/>
              <a:buChar char="v"/>
            </a:pPr>
            <a:r>
              <a:rPr lang="en-US" dirty="0"/>
              <a:t>Menopausal status of </a:t>
            </a:r>
            <a:r>
              <a:rPr lang="en-US" b="1" dirty="0">
                <a:solidFill>
                  <a:srgbClr val="FFFF00"/>
                </a:solidFill>
              </a:rPr>
              <a:t>2930</a:t>
            </a:r>
            <a:r>
              <a:rPr lang="en-US" dirty="0"/>
              <a:t> survivors diagnosed 1970–1986, (median age 6, range 0– 20); older than 18 at study (median age 35, range 18–58) was compared to 1399 siblings. </a:t>
            </a:r>
            <a:r>
              <a:rPr lang="en-US" sz="2000" dirty="0"/>
              <a:t>NSPM was defined as menses cessation ≥six months 5 years after diagnosis prior to age 40 not due to pregnancy, surgery or medications.</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35</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(2018) Levine JM, et all. Nonsurgical premature menopause and reproductive implications in survivors of childhood cancer: A report from the Childhood Cancer Survivor Study. Cancer. 2018 Mar;124(5):1044-1052. DOI: 10.1002/cncr.31121. PMID: 29338081; PMCID: PMC5869021</a:t>
            </a:r>
          </a:p>
        </p:txBody>
      </p:sp>
    </p:spTree>
    <p:extLst>
      <p:ext uri="{BB962C8B-B14F-4D97-AF65-F5344CB8AC3E}">
        <p14:creationId xmlns:p14="http://schemas.microsoft.com/office/powerpoint/2010/main" val="60096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v"/>
            </a:pPr>
            <a:r>
              <a:rPr lang="en-US" dirty="0"/>
              <a:t>110 survivors developed NSPM (median age 32, range 16–40), prevalence at age 40: </a:t>
            </a:r>
            <a:r>
              <a:rPr lang="en-US" b="1" dirty="0">
                <a:solidFill>
                  <a:srgbClr val="FFFF00"/>
                </a:solidFill>
              </a:rPr>
              <a:t>9.1%</a:t>
            </a:r>
            <a:r>
              <a:rPr lang="en-US" b="1" dirty="0"/>
              <a:t> </a:t>
            </a:r>
            <a:r>
              <a:rPr lang="en-US" dirty="0"/>
              <a:t>(95% confidence interval [CI] 4.9%–17.2%), odds ratio (OR) 10.5 (95% CI 4.2–26.3) compared to siblings.</a:t>
            </a:r>
          </a:p>
          <a:p>
            <a:pPr algn="just">
              <a:buFont typeface="Wingdings" panose="05000000000000000000" pitchFamily="2" charset="2"/>
              <a:buChar char="v"/>
            </a:pPr>
            <a:r>
              <a:rPr lang="en-US" dirty="0"/>
              <a:t>Independent risk factors included:</a:t>
            </a:r>
          </a:p>
          <a:p>
            <a:pPr algn="just"/>
            <a:r>
              <a:rPr lang="en-US" dirty="0"/>
              <a:t>Exposure to procarbazine ≥ 4,000mg/m2 OR 8.96 (95% CI 5.02–16.00)</a:t>
            </a:r>
          </a:p>
          <a:p>
            <a:pPr algn="just"/>
            <a:r>
              <a:rPr lang="en-US" dirty="0"/>
              <a:t>Any dose of ovarian radiation (</a:t>
            </a:r>
            <a:r>
              <a:rPr lang="en-US" dirty="0" err="1"/>
              <a:t>OvRT</a:t>
            </a:r>
            <a:r>
              <a:rPr lang="en-US" dirty="0"/>
              <a:t>) (</a:t>
            </a:r>
            <a:r>
              <a:rPr lang="en-US" dirty="0" err="1"/>
              <a:t>OvRT</a:t>
            </a:r>
            <a:r>
              <a:rPr lang="en-US" dirty="0"/>
              <a:t>&lt;500 </a:t>
            </a:r>
            <a:r>
              <a:rPr lang="en-US" dirty="0" err="1"/>
              <a:t>cGy</a:t>
            </a:r>
            <a:r>
              <a:rPr lang="en-US" dirty="0"/>
              <a:t>, OR 2.73 (95% CI 1.33–5.61); </a:t>
            </a:r>
            <a:r>
              <a:rPr lang="en-US" dirty="0" err="1"/>
              <a:t>OvRT</a:t>
            </a:r>
            <a:r>
              <a:rPr lang="en-US" dirty="0"/>
              <a:t> ≥500 </a:t>
            </a:r>
            <a:r>
              <a:rPr lang="en-US" dirty="0" err="1"/>
              <a:t>cGy</a:t>
            </a:r>
            <a:r>
              <a:rPr lang="en-US" dirty="0"/>
              <a:t>, OR 8.02 (95% CI 2.81–22.85)</a:t>
            </a:r>
          </a:p>
          <a:p>
            <a:pPr algn="just"/>
            <a:r>
              <a:rPr lang="en-US" dirty="0"/>
              <a:t>Receipt of a stem cell transplant OR 6.35 (95% CI 1.19–33.93)</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36</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(2018) Levine JM, et all. Nonsurgical premature menopause and reproductive implications in survivors of childhood cancer: A report from the Childhood Cancer Survivor Study. Cancer. 2018 Mar;124(5):1044-1052. DOI: 10.1002/cncr.31121. PMID: 29338081; PMCID: PMC5869021</a:t>
            </a:r>
          </a:p>
        </p:txBody>
      </p:sp>
    </p:spTree>
    <p:extLst>
      <p:ext uri="{BB962C8B-B14F-4D97-AF65-F5344CB8AC3E}">
        <p14:creationId xmlns:p14="http://schemas.microsoft.com/office/powerpoint/2010/main" val="17546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628627"/>
            <a:ext cx="10903227" cy="4147394"/>
          </a:xfrm>
        </p:spPr>
        <p:txBody>
          <a:bodyPr>
            <a:normAutofit/>
          </a:bodyPr>
          <a:lstStyle/>
          <a:p>
            <a:pPr marL="0" indent="0" algn="ctr">
              <a:buNone/>
            </a:pPr>
            <a:r>
              <a:rPr lang="en-US" sz="1800" dirty="0"/>
              <a:t>Frequency of non surgical premature menopause by diagnosis, treatment and demographics</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37</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830997"/>
          </a:xfrm>
          <a:prstGeom prst="rect">
            <a:avLst/>
          </a:prstGeom>
          <a:noFill/>
        </p:spPr>
        <p:txBody>
          <a:bodyPr wrap="square">
            <a:spAutoFit/>
          </a:bodyPr>
          <a:lstStyle/>
          <a:p>
            <a:pPr algn="just"/>
            <a:r>
              <a:rPr lang="en-US" sz="1600" dirty="0">
                <a:solidFill>
                  <a:srgbClr val="FFC000"/>
                </a:solidFill>
                <a:latin typeface="YflrxbFblhmrMyriad-Roman"/>
              </a:rPr>
              <a:t>(2018) Levine JM, et all. Nonsurgical premature menopause and reproductive implications in survivors of childhood cancer: A report from the Childhood Cancer Survivor Study. Cancer. 2018 Mar;124(5):1044-1052. DOI: 10.1002/cncr.31121. PMID: 29338081; PMCID: PMC5869021</a:t>
            </a:r>
          </a:p>
        </p:txBody>
      </p:sp>
      <p:pic>
        <p:nvPicPr>
          <p:cNvPr id="7" name="Picture 6">
            <a:extLst>
              <a:ext uri="{FF2B5EF4-FFF2-40B4-BE49-F238E27FC236}">
                <a16:creationId xmlns:a16="http://schemas.microsoft.com/office/drawing/2014/main" xmlns="" id="{DD818342-6E5B-4E93-A89F-9FFB11164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1948421"/>
            <a:ext cx="4344006" cy="4086795"/>
          </a:xfrm>
          <a:prstGeom prst="rect">
            <a:avLst/>
          </a:prstGeom>
        </p:spPr>
      </p:pic>
      <p:pic>
        <p:nvPicPr>
          <p:cNvPr id="9" name="Picture 8">
            <a:extLst>
              <a:ext uri="{FF2B5EF4-FFF2-40B4-BE49-F238E27FC236}">
                <a16:creationId xmlns:a16="http://schemas.microsoft.com/office/drawing/2014/main" xmlns="" id="{DCC54DDE-9F9D-4806-A268-A499CDB99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360" y="2481573"/>
            <a:ext cx="4334480" cy="1838582"/>
          </a:xfrm>
          <a:prstGeom prst="rect">
            <a:avLst/>
          </a:prstGeom>
        </p:spPr>
      </p:pic>
      <p:pic>
        <p:nvPicPr>
          <p:cNvPr id="11" name="Picture 10">
            <a:extLst>
              <a:ext uri="{FF2B5EF4-FFF2-40B4-BE49-F238E27FC236}">
                <a16:creationId xmlns:a16="http://schemas.microsoft.com/office/drawing/2014/main" xmlns="" id="{404BCE15-7795-4B2C-99EF-C6122E880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064" y="4409452"/>
            <a:ext cx="4736491" cy="303890"/>
          </a:xfrm>
          <a:prstGeom prst="rect">
            <a:avLst/>
          </a:prstGeom>
        </p:spPr>
      </p:pic>
    </p:spTree>
    <p:extLst>
      <p:ext uri="{BB962C8B-B14F-4D97-AF65-F5344CB8AC3E}">
        <p14:creationId xmlns:p14="http://schemas.microsoft.com/office/powerpoint/2010/main" val="21831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r>
              <a:rPr lang="en-US" sz="2600" dirty="0"/>
              <a:t>Study included </a:t>
            </a:r>
            <a:r>
              <a:rPr lang="en-US" sz="2600" dirty="0">
                <a:solidFill>
                  <a:srgbClr val="FFFF00"/>
                </a:solidFill>
              </a:rPr>
              <a:t>7,891</a:t>
            </a:r>
            <a:r>
              <a:rPr lang="en-US" sz="2600" dirty="0"/>
              <a:t> female survivors who are participants in the Childhood Cancer Survivor Study. </a:t>
            </a:r>
          </a:p>
          <a:p>
            <a:pPr algn="just"/>
            <a:r>
              <a:rPr lang="en-US" sz="2600" dirty="0"/>
              <a:t>It is estimated that about </a:t>
            </a:r>
            <a:r>
              <a:rPr lang="en-US" sz="2600" dirty="0">
                <a:solidFill>
                  <a:srgbClr val="FFFF00"/>
                </a:solidFill>
              </a:rPr>
              <a:t>one in seven</a:t>
            </a:r>
            <a:r>
              <a:rPr lang="en-US" sz="2600" dirty="0"/>
              <a:t> female survivors develops POI before age 40.</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38</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(2021) A thesis submitted in partial fulfillment of the requirements for the degree of Master of Science in Epidemiology School of Public Health University of Alberta © </a:t>
            </a:r>
            <a:r>
              <a:rPr lang="en-US" sz="1600" dirty="0" err="1">
                <a:solidFill>
                  <a:srgbClr val="FFC000"/>
                </a:solidFill>
                <a:latin typeface="YflrxbFblhmrMyriad-Roman"/>
              </a:rPr>
              <a:t>Zhe</a:t>
            </a:r>
            <a:r>
              <a:rPr lang="en-US" sz="1600" dirty="0">
                <a:solidFill>
                  <a:srgbClr val="FFC000"/>
                </a:solidFill>
                <a:latin typeface="YflrxbFblhmrMyriad-Roman"/>
              </a:rPr>
              <a:t> Lu, 2021 </a:t>
            </a:r>
          </a:p>
        </p:txBody>
      </p:sp>
      <p:pic>
        <p:nvPicPr>
          <p:cNvPr id="7" name="Picture 6">
            <a:extLst>
              <a:ext uri="{FF2B5EF4-FFF2-40B4-BE49-F238E27FC236}">
                <a16:creationId xmlns:a16="http://schemas.microsoft.com/office/drawing/2014/main" xmlns="" id="{047E60E2-182F-498D-9454-E65BCE0C053D}"/>
              </a:ext>
            </a:extLst>
          </p:cNvPr>
          <p:cNvPicPr>
            <a:picLocks noChangeAspect="1"/>
          </p:cNvPicPr>
          <p:nvPr/>
        </p:nvPicPr>
        <p:blipFill>
          <a:blip r:embed="rId2"/>
          <a:stretch>
            <a:fillRect/>
          </a:stretch>
        </p:blipFill>
        <p:spPr>
          <a:xfrm>
            <a:off x="6701600" y="3769264"/>
            <a:ext cx="5181982" cy="1843746"/>
          </a:xfrm>
          <a:prstGeom prst="rect">
            <a:avLst/>
          </a:prstGeom>
        </p:spPr>
      </p:pic>
      <p:sp>
        <p:nvSpPr>
          <p:cNvPr id="9" name="TextBox 8">
            <a:extLst>
              <a:ext uri="{FF2B5EF4-FFF2-40B4-BE49-F238E27FC236}">
                <a16:creationId xmlns:a16="http://schemas.microsoft.com/office/drawing/2014/main" xmlns="" id="{23D70977-75F3-40F3-873F-DF46CA89B367}"/>
              </a:ext>
            </a:extLst>
          </p:cNvPr>
          <p:cNvSpPr txBox="1"/>
          <p:nvPr/>
        </p:nvSpPr>
        <p:spPr>
          <a:xfrm>
            <a:off x="642730" y="3429000"/>
            <a:ext cx="5724558" cy="2492990"/>
          </a:xfrm>
          <a:prstGeom prst="rect">
            <a:avLst/>
          </a:prstGeom>
          <a:noFill/>
        </p:spPr>
        <p:txBody>
          <a:bodyPr wrap="square">
            <a:spAutoFit/>
          </a:bodyPr>
          <a:lstStyle/>
          <a:p>
            <a:pPr marL="457200" indent="-457200" algn="just">
              <a:buFont typeface="Wingdings" panose="05000000000000000000" pitchFamily="2" charset="2"/>
              <a:buChar char="Ø"/>
            </a:pPr>
            <a:r>
              <a:rPr lang="en-US" sz="2600" dirty="0">
                <a:solidFill>
                  <a:schemeClr val="bg1"/>
                </a:solidFill>
                <a:latin typeface="Times New Roman" charset="0"/>
                <a:cs typeface="Times New Roman" charset="0"/>
              </a:rPr>
              <a:t>A higher proportion (</a:t>
            </a:r>
            <a:r>
              <a:rPr lang="en-US" sz="2600" b="1" dirty="0">
                <a:solidFill>
                  <a:srgbClr val="FFFF00"/>
                </a:solidFill>
                <a:latin typeface="Times New Roman" charset="0"/>
                <a:cs typeface="Times New Roman" charset="0"/>
              </a:rPr>
              <a:t>50.4%</a:t>
            </a:r>
            <a:r>
              <a:rPr lang="en-US" sz="2600" dirty="0">
                <a:solidFill>
                  <a:schemeClr val="bg1"/>
                </a:solidFill>
                <a:latin typeface="Times New Roman" charset="0"/>
                <a:cs typeface="Times New Roman" charset="0"/>
              </a:rPr>
              <a:t>) of survivors who experienced BMT developed POI comparing to those who did not experience BMT (</a:t>
            </a:r>
            <a:r>
              <a:rPr lang="en-US" sz="2600" b="1" dirty="0">
                <a:solidFill>
                  <a:srgbClr val="FFFF00"/>
                </a:solidFill>
                <a:latin typeface="Times New Roman" charset="0"/>
                <a:cs typeface="Times New Roman" charset="0"/>
              </a:rPr>
              <a:t>6.9%</a:t>
            </a:r>
            <a:r>
              <a:rPr lang="en-US" sz="2600" dirty="0">
                <a:solidFill>
                  <a:schemeClr val="bg1"/>
                </a:solidFill>
                <a:latin typeface="Times New Roman" charset="0"/>
                <a:cs typeface="Times New Roman" charset="0"/>
              </a:rPr>
              <a:t>), suggesting BMT was an important risk factor for POI.</a:t>
            </a:r>
          </a:p>
        </p:txBody>
      </p:sp>
    </p:spTree>
    <p:extLst>
      <p:ext uri="{BB962C8B-B14F-4D97-AF65-F5344CB8AC3E}">
        <p14:creationId xmlns:p14="http://schemas.microsoft.com/office/powerpoint/2010/main" val="5433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r>
              <a:rPr lang="en-US" sz="2600" dirty="0"/>
              <a:t>14 SCA-SC (14.5 ± 2.7 years), 33 SCA-HU (14.4 ± 2.4 years) and </a:t>
            </a:r>
            <a:r>
              <a:rPr lang="en-US" sz="2600" dirty="0">
                <a:solidFill>
                  <a:srgbClr val="FFFF00"/>
                </a:solidFill>
              </a:rPr>
              <a:t>9</a:t>
            </a:r>
            <a:r>
              <a:rPr lang="en-US" sz="2600" dirty="0"/>
              <a:t> SCA-BMT (14.3 ± 2.7 years)</a:t>
            </a:r>
          </a:p>
          <a:p>
            <a:pPr algn="just"/>
            <a:r>
              <a:rPr lang="en-US" sz="2600" dirty="0"/>
              <a:t>AMH was undetectable in all SCA-BMT subjects and &lt;5th percentile</a:t>
            </a:r>
          </a:p>
          <a:p>
            <a:pPr algn="just"/>
            <a:r>
              <a:rPr lang="en-US" sz="2600" dirty="0"/>
              <a:t>FSH was menopausal (&gt;40 IU/L) in </a:t>
            </a:r>
            <a:r>
              <a:rPr lang="en-US" sz="2600" dirty="0">
                <a:solidFill>
                  <a:srgbClr val="FFFF00"/>
                </a:solidFill>
              </a:rPr>
              <a:t>88.9%</a:t>
            </a:r>
            <a:r>
              <a:rPr lang="en-US" sz="2600" dirty="0"/>
              <a:t> of SCA-BMT subjects ¹</a:t>
            </a:r>
          </a:p>
          <a:p>
            <a:pPr algn="just"/>
            <a:r>
              <a:rPr lang="en-US" sz="2600" dirty="0"/>
              <a:t>Post-HSCT, all (24 female individuals) of the female individuals had diminished ovarian reserve on the basis of low AMH values and 10 of the pubertal female individuals (</a:t>
            </a:r>
            <a:r>
              <a:rPr lang="en-US" sz="2600" dirty="0">
                <a:solidFill>
                  <a:srgbClr val="FFFF00"/>
                </a:solidFill>
              </a:rPr>
              <a:t>71%</a:t>
            </a:r>
            <a:r>
              <a:rPr lang="en-US" sz="2600" dirty="0"/>
              <a:t>) had premature ovarian insufficiency defined as follicle-stimulating hormone &gt;40 </a:t>
            </a:r>
            <a:r>
              <a:rPr lang="en-US" sz="2600" dirty="0" err="1"/>
              <a:t>mIU</a:t>
            </a:r>
            <a:r>
              <a:rPr lang="en-US" sz="2600" dirty="0"/>
              <a:t>/mL ×2. ²</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39</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B2C7322E-F35D-42DF-B8ED-A1AEB5B6FF58}"/>
              </a:ext>
            </a:extLst>
          </p:cNvPr>
          <p:cNvSpPr txBox="1"/>
          <p:nvPr/>
        </p:nvSpPr>
        <p:spPr>
          <a:xfrm>
            <a:off x="1029810" y="5617956"/>
            <a:ext cx="9960745" cy="1323439"/>
          </a:xfrm>
          <a:prstGeom prst="rect">
            <a:avLst/>
          </a:prstGeom>
          <a:noFill/>
        </p:spPr>
        <p:txBody>
          <a:bodyPr wrap="square">
            <a:spAutoFit/>
          </a:bodyPr>
          <a:lstStyle/>
          <a:p>
            <a:pPr algn="just"/>
            <a:r>
              <a:rPr lang="en-US" sz="1600" dirty="0">
                <a:solidFill>
                  <a:srgbClr val="FFC000"/>
                </a:solidFill>
                <a:latin typeface="YflrxbFblhmrMyriad-Roman"/>
              </a:rPr>
              <a:t>1 = (2015) </a:t>
            </a:r>
            <a:r>
              <a:rPr lang="en-US" sz="1600" dirty="0" err="1">
                <a:solidFill>
                  <a:srgbClr val="FFC000"/>
                </a:solidFill>
                <a:latin typeface="YflrxbFblhmrMyriad-Roman"/>
              </a:rPr>
              <a:t>Elchuri</a:t>
            </a:r>
            <a:r>
              <a:rPr lang="en-US" sz="1600" dirty="0">
                <a:solidFill>
                  <a:srgbClr val="FFC000"/>
                </a:solidFill>
                <a:latin typeface="YflrxbFblhmrMyriad-Roman"/>
              </a:rPr>
              <a:t> SV, et all. The effects of hydroxyurea and bone marrow transplant on Anti-Müllerian hormone (AMH) levels in females with sickle cell anemia. Blood Cells Mol Dis. 2015 Jun;55(1):56-61</a:t>
            </a:r>
          </a:p>
          <a:p>
            <a:pPr algn="just"/>
            <a:r>
              <a:rPr lang="en-US" sz="1600" dirty="0">
                <a:solidFill>
                  <a:srgbClr val="FFC000"/>
                </a:solidFill>
                <a:latin typeface="YflrxbFblhmrMyriad-Roman"/>
              </a:rPr>
              <a:t>2 = (2020) </a:t>
            </a:r>
            <a:r>
              <a:rPr lang="en-US" sz="1600" dirty="0" err="1">
                <a:solidFill>
                  <a:srgbClr val="FFC000"/>
                </a:solidFill>
                <a:latin typeface="YflrxbFblhmrMyriad-Roman"/>
              </a:rPr>
              <a:t>Elchuri</a:t>
            </a:r>
            <a:r>
              <a:rPr lang="en-US" sz="1600" dirty="0">
                <a:solidFill>
                  <a:srgbClr val="FFC000"/>
                </a:solidFill>
                <a:latin typeface="YflrxbFblhmrMyriad-Roman"/>
              </a:rPr>
              <a:t> SV, et all. Longitudinal Description of Gonadal Function in Sickle-cell Patients Treated With HSCT Hematopoietic Stem Cell Transplant Using Alkylator-based Conditioning Regimens. J </a:t>
            </a:r>
            <a:r>
              <a:rPr lang="en-US" sz="1600" dirty="0" err="1">
                <a:solidFill>
                  <a:srgbClr val="FFC000"/>
                </a:solidFill>
                <a:latin typeface="YflrxbFblhmrMyriad-Roman"/>
              </a:rPr>
              <a:t>Pediatr</a:t>
            </a:r>
            <a:r>
              <a:rPr lang="en-US" sz="1600" dirty="0">
                <a:solidFill>
                  <a:srgbClr val="FFC000"/>
                </a:solidFill>
                <a:latin typeface="YflrxbFblhmrMyriad-Roman"/>
              </a:rPr>
              <a:t> </a:t>
            </a:r>
            <a:r>
              <a:rPr lang="en-US" sz="1600" dirty="0" err="1">
                <a:solidFill>
                  <a:srgbClr val="FFC000"/>
                </a:solidFill>
                <a:latin typeface="YflrxbFblhmrMyriad-Roman"/>
              </a:rPr>
              <a:t>Hematol</a:t>
            </a:r>
            <a:r>
              <a:rPr lang="en-US" sz="1600" dirty="0">
                <a:solidFill>
                  <a:srgbClr val="FFC000"/>
                </a:solidFill>
                <a:latin typeface="YflrxbFblhmrMyriad-Roman"/>
              </a:rPr>
              <a:t> Oncol. 2020 Oct;42(7):e575-e582</a:t>
            </a:r>
          </a:p>
        </p:txBody>
      </p:sp>
    </p:spTree>
    <p:extLst>
      <p:ext uri="{BB962C8B-B14F-4D97-AF65-F5344CB8AC3E}">
        <p14:creationId xmlns:p14="http://schemas.microsoft.com/office/powerpoint/2010/main" val="26891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Present Illness:</a:t>
            </a:r>
            <a:endParaRPr lang="en-US" dirty="0"/>
          </a:p>
        </p:txBody>
      </p:sp>
      <p:sp>
        <p:nvSpPr>
          <p:cNvPr id="3" name="Content Placeholder 2"/>
          <p:cNvSpPr>
            <a:spLocks noGrp="1"/>
          </p:cNvSpPr>
          <p:nvPr>
            <p:ph idx="1"/>
          </p:nvPr>
        </p:nvSpPr>
        <p:spPr>
          <a:xfrm>
            <a:off x="616225" y="1825625"/>
            <a:ext cx="11002617" cy="4351338"/>
          </a:xfrm>
        </p:spPr>
        <p:txBody>
          <a:bodyPr>
            <a:normAutofit/>
          </a:bodyPr>
          <a:lstStyle/>
          <a:p>
            <a:pPr algn="just">
              <a:buFont typeface="Arial" charset="0"/>
              <a:buChar char="•"/>
            </a:pPr>
            <a:r>
              <a:rPr lang="en-US" dirty="0">
                <a:latin typeface="Times New Roman" panose="02020603050405020304" pitchFamily="18" charset="0"/>
                <a:cs typeface="Times New Roman" panose="02020603050405020304" pitchFamily="18" charset="0"/>
              </a:rPr>
              <a:t>A 19 years &amp; 10 months old girl </a:t>
            </a:r>
          </a:p>
          <a:p>
            <a:pPr algn="just">
              <a:buFont typeface="Arial" charset="0"/>
              <a:buChar char="•"/>
            </a:pPr>
            <a:endParaRPr lang="en-US" dirty="0">
              <a:latin typeface="Times New Roman" panose="02020603050405020304" pitchFamily="18" charset="0"/>
              <a:cs typeface="Times New Roman" panose="02020603050405020304" pitchFamily="18" charset="0"/>
            </a:endParaRPr>
          </a:p>
          <a:p>
            <a:pPr algn="just">
              <a:buFont typeface="Arial" charset="0"/>
              <a:buChar char="•"/>
            </a:pPr>
            <a:r>
              <a:rPr lang="en-US" dirty="0">
                <a:latin typeface="Times New Roman" panose="02020603050405020304" pitchFamily="18" charset="0"/>
                <a:cs typeface="Times New Roman" panose="02020603050405020304" pitchFamily="18" charset="0"/>
              </a:rPr>
              <a:t>Without any history of problems during her mother`s pregnancy and delivery</a:t>
            </a:r>
          </a:p>
          <a:p>
            <a:pPr algn="just">
              <a:buFont typeface="Arial" charset="0"/>
              <a:buChar char="•"/>
            </a:pPr>
            <a:r>
              <a:rPr lang="en-US" dirty="0">
                <a:latin typeface="Times New Roman" panose="02020603050405020304" pitchFamily="18" charset="0"/>
                <a:cs typeface="Times New Roman" panose="02020603050405020304" pitchFamily="18" charset="0"/>
              </a:rPr>
              <a:t>Without any history of ambiguous </a:t>
            </a:r>
            <a:r>
              <a:rPr lang="en-US" dirty="0" smtClean="0">
                <a:latin typeface="Times New Roman" panose="02020603050405020304" pitchFamily="18" charset="0"/>
                <a:cs typeface="Times New Roman" panose="02020603050405020304" pitchFamily="18" charset="0"/>
              </a:rPr>
              <a:t>genitalia </a:t>
            </a:r>
            <a:r>
              <a:rPr lang="en-US" dirty="0">
                <a:latin typeface="Times New Roman" panose="02020603050405020304" pitchFamily="18" charset="0"/>
                <a:cs typeface="Times New Roman" panose="02020603050405020304" pitchFamily="18" charset="0"/>
              </a:rPr>
              <a:t>at birth</a:t>
            </a:r>
          </a:p>
          <a:p>
            <a:pPr algn="just">
              <a:buFont typeface="Arial" charset="0"/>
              <a:buChar char="•"/>
            </a:pPr>
            <a:r>
              <a:rPr lang="en-US" dirty="0">
                <a:latin typeface="Times New Roman" panose="02020603050405020304" pitchFamily="18" charset="0"/>
                <a:cs typeface="Times New Roman" panose="02020603050405020304" pitchFamily="18" charset="0"/>
              </a:rPr>
              <a:t>Her breast budding </a:t>
            </a:r>
            <a:r>
              <a:rPr lang="en-US" dirty="0" smtClean="0">
                <a:latin typeface="Times New Roman" panose="02020603050405020304" pitchFamily="18" charset="0"/>
                <a:cs typeface="Times New Roman" panose="02020603050405020304" pitchFamily="18" charset="0"/>
              </a:rPr>
              <a:t>started at the age of </a:t>
            </a:r>
            <a:r>
              <a:rPr lang="en-US" dirty="0">
                <a:latin typeface="Times New Roman" panose="02020603050405020304" pitchFamily="18" charset="0"/>
                <a:cs typeface="Times New Roman" panose="02020603050405020304" pitchFamily="18" charset="0"/>
              </a:rPr>
              <a:t>14 </a:t>
            </a:r>
            <a:r>
              <a:rPr lang="en-US" dirty="0" err="1" smtClean="0">
                <a:latin typeface="Times New Roman" panose="02020603050405020304" pitchFamily="18" charset="0"/>
                <a:cs typeface="Times New Roman" panose="02020603050405020304" pitchFamily="18" charset="0"/>
              </a:rPr>
              <a:t>yr</a:t>
            </a:r>
            <a:endParaRPr lang="en-US" dirty="0" smtClean="0">
              <a:latin typeface="Times New Roman" panose="02020603050405020304" pitchFamily="18" charset="0"/>
              <a:cs typeface="Times New Roman" panose="02020603050405020304" pitchFamily="18" charset="0"/>
            </a:endParaRPr>
          </a:p>
          <a:p>
            <a:pPr algn="just">
              <a:buFont typeface="Arial" charset="0"/>
              <a:buChar char="•"/>
            </a:pPr>
            <a:r>
              <a:rPr lang="en-US" dirty="0" smtClean="0">
                <a:latin typeface="Times New Roman" panose="02020603050405020304" pitchFamily="18" charset="0"/>
                <a:cs typeface="Times New Roman" panose="02020603050405020304" pitchFamily="18" charset="0"/>
              </a:rPr>
              <a:t>Her </a:t>
            </a:r>
            <a:r>
              <a:rPr lang="en-US" dirty="0">
                <a:latin typeface="Times New Roman" panose="02020603050405020304" pitchFamily="18" charset="0"/>
                <a:cs typeface="Times New Roman" panose="02020603050405020304" pitchFamily="18" charset="0"/>
              </a:rPr>
              <a:t>axillary &amp; pubic hair growth </a:t>
            </a:r>
            <a:r>
              <a:rPr lang="en-US" dirty="0" smtClean="0">
                <a:latin typeface="Times New Roman" panose="02020603050405020304" pitchFamily="18" charset="0"/>
                <a:cs typeface="Times New Roman" panose="02020603050405020304" pitchFamily="18" charset="0"/>
              </a:rPr>
              <a:t>started at the age of </a:t>
            </a:r>
            <a:r>
              <a:rPr lang="en-US" dirty="0">
                <a:latin typeface="Times New Roman" panose="02020603050405020304" pitchFamily="18" charset="0"/>
                <a:cs typeface="Times New Roman" panose="02020603050405020304" pitchFamily="18" charset="0"/>
              </a:rPr>
              <a:t>13 </a:t>
            </a:r>
            <a:r>
              <a:rPr lang="en-US" dirty="0" err="1" smtClean="0">
                <a:latin typeface="Times New Roman" panose="02020603050405020304" pitchFamily="18" charset="0"/>
                <a:cs typeface="Times New Roman" panose="02020603050405020304" pitchFamily="18" charset="0"/>
              </a:rPr>
              <a:t>yr</a:t>
            </a:r>
            <a:endParaRPr lang="en-US" dirty="0">
              <a:latin typeface="Times New Roman" panose="02020603050405020304" pitchFamily="18" charset="0"/>
              <a:cs typeface="Times New Roman" panose="02020603050405020304" pitchFamily="18" charset="0"/>
            </a:endParaRPr>
          </a:p>
          <a:p>
            <a:pPr algn="just">
              <a:buFont typeface="Arial"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87F1E44-47B0-4A72-94F3-1EE9BE83C742}"/>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69350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2" y="1853911"/>
            <a:ext cx="7034918" cy="4147394"/>
          </a:xfrm>
        </p:spPr>
        <p:txBody>
          <a:bodyPr>
            <a:normAutofit/>
          </a:bodyPr>
          <a:lstStyle/>
          <a:p>
            <a:pPr algn="just"/>
            <a:r>
              <a:rPr lang="en-US" dirty="0"/>
              <a:t>The effects of chemotherapy depend on the type, previous ovarian reserve, dosage, and age at administration. </a:t>
            </a:r>
          </a:p>
          <a:p>
            <a:pPr algn="just"/>
            <a:r>
              <a:rPr lang="en-US" dirty="0"/>
              <a:t>The commonest responsible chemotherapies include cyclophosphamide, </a:t>
            </a:r>
            <a:r>
              <a:rPr lang="en-US" dirty="0" err="1"/>
              <a:t>cisplatinum</a:t>
            </a:r>
            <a:r>
              <a:rPr lang="en-US" dirty="0"/>
              <a:t>, and doxorubicin.</a:t>
            </a:r>
          </a:p>
          <a:p>
            <a:pPr algn="just"/>
            <a:r>
              <a:rPr lang="en-US" dirty="0"/>
              <a:t>Those who undergo allogeneic stem cell transplants are at very high risk of POI (</a:t>
            </a:r>
            <a:r>
              <a:rPr lang="en-US" b="1" dirty="0">
                <a:solidFill>
                  <a:srgbClr val="FFFF00"/>
                </a:solidFill>
              </a:rPr>
              <a:t>&gt;90%</a:t>
            </a:r>
            <a:r>
              <a:rPr lang="en-US" dirty="0"/>
              <a:t>)</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40</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(2020) Panay N, et al. Premature ovarian insufficiency: an International Menopause Society White Paper. Climacteric. 2020 Oct;23(5):426-446</a:t>
            </a:r>
          </a:p>
        </p:txBody>
      </p:sp>
      <p:pic>
        <p:nvPicPr>
          <p:cNvPr id="8" name="Picture 7">
            <a:extLst>
              <a:ext uri="{FF2B5EF4-FFF2-40B4-BE49-F238E27FC236}">
                <a16:creationId xmlns:a16="http://schemas.microsoft.com/office/drawing/2014/main" xmlns="" id="{F8B7134B-A70F-4611-8DAC-193449A8F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320" y="3711489"/>
            <a:ext cx="3824822" cy="2143424"/>
          </a:xfrm>
          <a:prstGeom prst="rect">
            <a:avLst/>
          </a:prstGeom>
        </p:spPr>
      </p:pic>
      <p:sp>
        <p:nvSpPr>
          <p:cNvPr id="5" name="Arrow: Curved Left 4">
            <a:extLst>
              <a:ext uri="{FF2B5EF4-FFF2-40B4-BE49-F238E27FC236}">
                <a16:creationId xmlns:a16="http://schemas.microsoft.com/office/drawing/2014/main" xmlns="" id="{E43D9F37-9CB3-476A-BD0C-5019908EDEFA}"/>
              </a:ext>
            </a:extLst>
          </p:cNvPr>
          <p:cNvSpPr/>
          <p:nvPr/>
        </p:nvSpPr>
        <p:spPr>
          <a:xfrm>
            <a:off x="11474909" y="6046773"/>
            <a:ext cx="522466" cy="67470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1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2" y="1853911"/>
            <a:ext cx="11072346" cy="4036567"/>
          </a:xfrm>
        </p:spPr>
        <p:txBody>
          <a:bodyPr>
            <a:normAutofit/>
          </a:bodyPr>
          <a:lstStyle/>
          <a:p>
            <a:pPr algn="just"/>
            <a:r>
              <a:rPr lang="en-US" dirty="0"/>
              <a:t>POF is the most frequent complication after stem cell transplantation for </a:t>
            </a:r>
            <a:r>
              <a:rPr lang="en-US" dirty="0" err="1"/>
              <a:t>haematological</a:t>
            </a:r>
            <a:r>
              <a:rPr lang="en-US" dirty="0"/>
              <a:t> malignancies, occurring in </a:t>
            </a:r>
            <a:r>
              <a:rPr lang="en-US" b="1" dirty="0">
                <a:solidFill>
                  <a:srgbClr val="FFFF00"/>
                </a:solidFill>
              </a:rPr>
              <a:t>more than 90 %</a:t>
            </a:r>
            <a:r>
              <a:rPr lang="en-US" dirty="0"/>
              <a:t> of women.</a:t>
            </a:r>
          </a:p>
          <a:p>
            <a:pPr algn="just"/>
            <a:r>
              <a:rPr lang="en-US" dirty="0"/>
              <a:t>Conditioning regimens consisting of high-dose antiblastic treatments precede both auto- and </a:t>
            </a:r>
            <a:r>
              <a:rPr lang="en-US" dirty="0" err="1"/>
              <a:t>allo</a:t>
            </a:r>
            <a:r>
              <a:rPr lang="en-US" dirty="0"/>
              <a:t>-HSCT procedures, causing gonadal damage.</a:t>
            </a:r>
          </a:p>
          <a:p>
            <a:pPr algn="just"/>
            <a:r>
              <a:rPr lang="en-US" dirty="0"/>
              <a:t>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41</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288440"/>
            <a:ext cx="9960745" cy="584775"/>
          </a:xfrm>
          <a:prstGeom prst="rect">
            <a:avLst/>
          </a:prstGeom>
          <a:noFill/>
        </p:spPr>
        <p:txBody>
          <a:bodyPr wrap="square">
            <a:spAutoFit/>
          </a:bodyPr>
          <a:lstStyle/>
          <a:p>
            <a:pPr algn="just"/>
            <a:r>
              <a:rPr lang="en-US" sz="1600" dirty="0">
                <a:solidFill>
                  <a:srgbClr val="FFC000"/>
                </a:solidFill>
                <a:latin typeface="YflrxbFblhmrMyriad-Roman"/>
              </a:rPr>
              <a:t>(2016) </a:t>
            </a:r>
            <a:r>
              <a:rPr lang="en-US" sz="1600" dirty="0" err="1">
                <a:solidFill>
                  <a:srgbClr val="FFC000"/>
                </a:solidFill>
                <a:latin typeface="YflrxbFblhmrMyriad-Roman"/>
              </a:rPr>
              <a:t>Guida</a:t>
            </a:r>
            <a:r>
              <a:rPr lang="en-US" sz="1600" dirty="0">
                <a:solidFill>
                  <a:srgbClr val="FFC000"/>
                </a:solidFill>
                <a:latin typeface="YflrxbFblhmrMyriad-Roman"/>
              </a:rPr>
              <a:t> M, </a:t>
            </a:r>
            <a:r>
              <a:rPr lang="en-US" sz="1600" dirty="0" err="1">
                <a:solidFill>
                  <a:srgbClr val="FFC000"/>
                </a:solidFill>
                <a:latin typeface="YflrxbFblhmrMyriad-Roman"/>
              </a:rPr>
              <a:t>Castaldi</a:t>
            </a:r>
            <a:r>
              <a:rPr lang="en-US" sz="1600" dirty="0">
                <a:solidFill>
                  <a:srgbClr val="FFC000"/>
                </a:solidFill>
                <a:latin typeface="YflrxbFblhmrMyriad-Roman"/>
              </a:rPr>
              <a:t> MA, </a:t>
            </a:r>
            <a:r>
              <a:rPr lang="en-US" sz="1600" dirty="0" err="1">
                <a:solidFill>
                  <a:srgbClr val="FFC000"/>
                </a:solidFill>
                <a:latin typeface="YflrxbFblhmrMyriad-Roman"/>
              </a:rPr>
              <a:t>Rosamilio</a:t>
            </a:r>
            <a:r>
              <a:rPr lang="en-US" sz="1600" dirty="0">
                <a:solidFill>
                  <a:srgbClr val="FFC000"/>
                </a:solidFill>
                <a:latin typeface="YflrxbFblhmrMyriad-Roman"/>
              </a:rPr>
              <a:t> R, Giudice V, Orio F, </a:t>
            </a:r>
            <a:r>
              <a:rPr lang="en-US" sz="1600" dirty="0" err="1">
                <a:solidFill>
                  <a:srgbClr val="FFC000"/>
                </a:solidFill>
                <a:latin typeface="YflrxbFblhmrMyriad-Roman"/>
              </a:rPr>
              <a:t>Selleri</a:t>
            </a:r>
            <a:r>
              <a:rPr lang="en-US" sz="1600" dirty="0">
                <a:solidFill>
                  <a:srgbClr val="FFC000"/>
                </a:solidFill>
                <a:latin typeface="YflrxbFblhmrMyriad-Roman"/>
              </a:rPr>
              <a:t> C. Reproductive issues in patients undergoing Hematopoietic Stem Cell Transplantation: an update. J Ovarian Res. 2016 Nov 1;9(1):72</a:t>
            </a:r>
          </a:p>
        </p:txBody>
      </p:sp>
      <p:pic>
        <p:nvPicPr>
          <p:cNvPr id="6" name="Picture 5">
            <a:extLst>
              <a:ext uri="{FF2B5EF4-FFF2-40B4-BE49-F238E27FC236}">
                <a16:creationId xmlns:a16="http://schemas.microsoft.com/office/drawing/2014/main" xmlns="" id="{4AF141D6-815D-4039-B805-79D653C95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221" y="3975686"/>
            <a:ext cx="6211167" cy="1914792"/>
          </a:xfrm>
          <a:prstGeom prst="rect">
            <a:avLst/>
          </a:prstGeom>
        </p:spPr>
      </p:pic>
      <p:pic>
        <p:nvPicPr>
          <p:cNvPr id="10" name="Picture 9">
            <a:extLst>
              <a:ext uri="{FF2B5EF4-FFF2-40B4-BE49-F238E27FC236}">
                <a16:creationId xmlns:a16="http://schemas.microsoft.com/office/drawing/2014/main" xmlns="" id="{05031ED3-F04D-459A-841D-B555574EF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86" y="3712520"/>
            <a:ext cx="4012490" cy="2575920"/>
          </a:xfrm>
          <a:prstGeom prst="rect">
            <a:avLst/>
          </a:prstGeom>
        </p:spPr>
      </p:pic>
      <p:sp>
        <p:nvSpPr>
          <p:cNvPr id="8" name="Arrow: Curved Left 7">
            <a:extLst>
              <a:ext uri="{FF2B5EF4-FFF2-40B4-BE49-F238E27FC236}">
                <a16:creationId xmlns:a16="http://schemas.microsoft.com/office/drawing/2014/main" xmlns="" id="{D43F1265-D2A4-4773-8A04-5CBE6C62F40E}"/>
              </a:ext>
            </a:extLst>
          </p:cNvPr>
          <p:cNvSpPr/>
          <p:nvPr/>
        </p:nvSpPr>
        <p:spPr>
          <a:xfrm>
            <a:off x="11474909" y="6046773"/>
            <a:ext cx="522466" cy="67470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33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2" y="1853911"/>
            <a:ext cx="7034918" cy="4147394"/>
          </a:xfrm>
        </p:spPr>
        <p:txBody>
          <a:bodyPr>
            <a:normAutofit/>
          </a:bodyPr>
          <a:lstStyle/>
          <a:p>
            <a:pPr algn="just"/>
            <a:r>
              <a:rPr lang="en-US" sz="2600" dirty="0"/>
              <a:t>Ovarian failure is the most frequent complication after stem cell transplantation (SCT) for or hematological malignancies, occurring in more than 90% of women. </a:t>
            </a:r>
            <a:r>
              <a:rPr lang="en-US" sz="2600" dirty="0">
                <a:solidFill>
                  <a:srgbClr val="FFFF00"/>
                </a:solidFill>
              </a:rPr>
              <a:t>1-4</a:t>
            </a:r>
            <a:r>
              <a:rPr lang="en-US" sz="2600" dirty="0"/>
              <a:t>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42</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(2007) </a:t>
            </a:r>
            <a:r>
              <a:rPr lang="en-US" sz="1600" dirty="0" err="1">
                <a:solidFill>
                  <a:srgbClr val="FFC000"/>
                </a:solidFill>
                <a:latin typeface="YflrxbFblhmrMyriad-Roman"/>
              </a:rPr>
              <a:t>Tauchmanovà</a:t>
            </a:r>
            <a:r>
              <a:rPr lang="en-US" sz="1600" dirty="0">
                <a:solidFill>
                  <a:srgbClr val="FFC000"/>
                </a:solidFill>
                <a:latin typeface="YflrxbFblhmrMyriad-Roman"/>
              </a:rPr>
              <a:t> L, et al. Estrogen-progestin therapy in women after stem cell transplant: our experience and literature review. Menopause (New York, N.Y.). 2007 Mar-Apr;14(2):320-330</a:t>
            </a:r>
          </a:p>
        </p:txBody>
      </p:sp>
      <p:sp>
        <p:nvSpPr>
          <p:cNvPr id="6" name="Arrow: Curved Left 5">
            <a:extLst>
              <a:ext uri="{FF2B5EF4-FFF2-40B4-BE49-F238E27FC236}">
                <a16:creationId xmlns:a16="http://schemas.microsoft.com/office/drawing/2014/main" xmlns="" id="{10365A8D-1E9C-4048-A545-5F04F139E9D4}"/>
              </a:ext>
            </a:extLst>
          </p:cNvPr>
          <p:cNvSpPr/>
          <p:nvPr/>
        </p:nvSpPr>
        <p:spPr>
          <a:xfrm>
            <a:off x="11474909" y="6046773"/>
            <a:ext cx="522466" cy="674702"/>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xmlns="" id="{9C5F5E7D-B567-455B-84F4-33E507BF9677}"/>
              </a:ext>
            </a:extLst>
          </p:cNvPr>
          <p:cNvPicPr>
            <a:picLocks noChangeAspect="1"/>
          </p:cNvPicPr>
          <p:nvPr/>
        </p:nvPicPr>
        <p:blipFill>
          <a:blip r:embed="rId2"/>
          <a:stretch>
            <a:fillRect/>
          </a:stretch>
        </p:blipFill>
        <p:spPr>
          <a:xfrm>
            <a:off x="6509435" y="4081233"/>
            <a:ext cx="5322570" cy="1409700"/>
          </a:xfrm>
          <a:prstGeom prst="rect">
            <a:avLst/>
          </a:prstGeom>
        </p:spPr>
      </p:pic>
      <p:pic>
        <p:nvPicPr>
          <p:cNvPr id="10" name="Picture 9">
            <a:extLst>
              <a:ext uri="{FF2B5EF4-FFF2-40B4-BE49-F238E27FC236}">
                <a16:creationId xmlns:a16="http://schemas.microsoft.com/office/drawing/2014/main" xmlns="" id="{106CABCD-40B5-49B0-9CDC-6408C6545E3C}"/>
              </a:ext>
            </a:extLst>
          </p:cNvPr>
          <p:cNvPicPr>
            <a:picLocks noChangeAspect="1"/>
          </p:cNvPicPr>
          <p:nvPr/>
        </p:nvPicPr>
        <p:blipFill>
          <a:blip r:embed="rId3"/>
          <a:stretch>
            <a:fillRect/>
          </a:stretch>
        </p:blipFill>
        <p:spPr>
          <a:xfrm>
            <a:off x="1431799" y="3622807"/>
            <a:ext cx="4500563" cy="2140268"/>
          </a:xfrm>
          <a:prstGeom prst="rect">
            <a:avLst/>
          </a:prstGeom>
        </p:spPr>
      </p:pic>
    </p:spTree>
    <p:extLst>
      <p:ext uri="{BB962C8B-B14F-4D97-AF65-F5344CB8AC3E}">
        <p14:creationId xmlns:p14="http://schemas.microsoft.com/office/powerpoint/2010/main" val="17131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1" y="1853911"/>
            <a:ext cx="10920145" cy="4147394"/>
          </a:xfrm>
        </p:spPr>
        <p:txBody>
          <a:bodyPr>
            <a:normAutofit lnSpcReduction="10000"/>
          </a:bodyPr>
          <a:lstStyle/>
          <a:p>
            <a:pPr algn="just"/>
            <a:r>
              <a:rPr lang="en-US" sz="2600" dirty="0">
                <a:solidFill>
                  <a:srgbClr val="FFFF00"/>
                </a:solidFill>
              </a:rPr>
              <a:t>270 patients (109 female)</a:t>
            </a:r>
            <a:r>
              <a:rPr lang="en-US" sz="2600" dirty="0"/>
              <a:t> underwent bone marrow transplantation (BMT) between 1974 and 1988. Age at transplant ranged from 6 to 54 years (mean 25.6 years). </a:t>
            </a:r>
          </a:p>
          <a:p>
            <a:pPr algn="just"/>
            <a:r>
              <a:rPr lang="en-US" sz="2600" dirty="0"/>
              <a:t>Ninety-two percent of the males and </a:t>
            </a:r>
            <a:r>
              <a:rPr lang="en-US" sz="2600" dirty="0">
                <a:solidFill>
                  <a:srgbClr val="FFFF00"/>
                </a:solidFill>
              </a:rPr>
              <a:t>99%</a:t>
            </a:r>
            <a:r>
              <a:rPr lang="en-US" sz="2600" dirty="0"/>
              <a:t> of the females developed evidence of gonadal dysfunction.</a:t>
            </a:r>
          </a:p>
          <a:p>
            <a:pPr algn="just"/>
            <a:r>
              <a:rPr lang="en-US" sz="2600" dirty="0">
                <a:solidFill>
                  <a:srgbClr val="FFFF00"/>
                </a:solidFill>
              </a:rPr>
              <a:t>Older age </a:t>
            </a:r>
            <a:r>
              <a:rPr lang="en-US" sz="2600" dirty="0"/>
              <a:t>at BMT was correlated with an increased risk in the development of elevated gonadotrophin levels. </a:t>
            </a:r>
          </a:p>
          <a:p>
            <a:pPr algn="just"/>
            <a:r>
              <a:rPr lang="en-US" sz="2600" dirty="0"/>
              <a:t>Individuals who </a:t>
            </a:r>
            <a:r>
              <a:rPr lang="en-US" sz="2600" dirty="0">
                <a:solidFill>
                  <a:srgbClr val="FFFF00"/>
                </a:solidFill>
              </a:rPr>
              <a:t>received radiation </a:t>
            </a:r>
            <a:r>
              <a:rPr lang="en-US" sz="2600" dirty="0"/>
              <a:t>were more likely to develop an elevated FSH level over time.</a:t>
            </a:r>
          </a:p>
          <a:p>
            <a:pPr algn="just"/>
            <a:r>
              <a:rPr lang="en-US" sz="2600" dirty="0"/>
              <a:t>Males were more likely to experience gonadal recovery than females.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43</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(1998) Mertens AC, et al. Patterns of gonadal dysfunction following bone marrow transplantation. Bone Marrow Transplant 1998;22:345-350. </a:t>
            </a:r>
          </a:p>
        </p:txBody>
      </p:sp>
    </p:spTree>
    <p:extLst>
      <p:ext uri="{BB962C8B-B14F-4D97-AF65-F5344CB8AC3E}">
        <p14:creationId xmlns:p14="http://schemas.microsoft.com/office/powerpoint/2010/main" val="13911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44</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(2016) </a:t>
            </a:r>
            <a:r>
              <a:rPr lang="en-US" sz="1600" dirty="0" err="1">
                <a:solidFill>
                  <a:srgbClr val="FFC000"/>
                </a:solidFill>
                <a:latin typeface="YflrxbFblhmrMyriad-Roman"/>
              </a:rPr>
              <a:t>Mostoufi</a:t>
            </a:r>
            <a:r>
              <a:rPr lang="en-US" sz="1600" dirty="0">
                <a:solidFill>
                  <a:srgbClr val="FFC000"/>
                </a:solidFill>
                <a:latin typeface="YflrxbFblhmrMyriad-Roman"/>
              </a:rPr>
              <a:t>-Moab S, Seidel K, </a:t>
            </a:r>
            <a:r>
              <a:rPr lang="en-US" sz="1600" dirty="0" err="1">
                <a:solidFill>
                  <a:srgbClr val="FFC000"/>
                </a:solidFill>
                <a:latin typeface="YflrxbFblhmrMyriad-Roman"/>
              </a:rPr>
              <a:t>Leisenring</a:t>
            </a:r>
            <a:r>
              <a:rPr lang="en-US" sz="1600" dirty="0">
                <a:solidFill>
                  <a:srgbClr val="FFC000"/>
                </a:solidFill>
                <a:latin typeface="YflrxbFblhmrMyriad-Roman"/>
              </a:rPr>
              <a:t> WM, et al. Endocrine abnormalities in aging survivors of childhood cancer: a report from the Childhood Cancer Survivor Study. J Clin Oncol. 2016;34(27):3240–3247 </a:t>
            </a:r>
          </a:p>
        </p:txBody>
      </p:sp>
      <p:pic>
        <p:nvPicPr>
          <p:cNvPr id="6" name="Picture 5">
            <a:extLst>
              <a:ext uri="{FF2B5EF4-FFF2-40B4-BE49-F238E27FC236}">
                <a16:creationId xmlns:a16="http://schemas.microsoft.com/office/drawing/2014/main" xmlns="" id="{D795B8A7-96E1-4259-A396-40385E2CC3F5}"/>
              </a:ext>
            </a:extLst>
          </p:cNvPr>
          <p:cNvPicPr>
            <a:picLocks noChangeAspect="1"/>
          </p:cNvPicPr>
          <p:nvPr/>
        </p:nvPicPr>
        <p:blipFill>
          <a:blip r:embed="rId2"/>
          <a:stretch>
            <a:fillRect/>
          </a:stretch>
        </p:blipFill>
        <p:spPr>
          <a:xfrm>
            <a:off x="688665" y="1438178"/>
            <a:ext cx="5772150" cy="2943225"/>
          </a:xfrm>
          <a:prstGeom prst="rect">
            <a:avLst/>
          </a:prstGeom>
        </p:spPr>
      </p:pic>
      <p:pic>
        <p:nvPicPr>
          <p:cNvPr id="9" name="Picture 8">
            <a:extLst>
              <a:ext uri="{FF2B5EF4-FFF2-40B4-BE49-F238E27FC236}">
                <a16:creationId xmlns:a16="http://schemas.microsoft.com/office/drawing/2014/main" xmlns="" id="{7EA21AA5-A968-42E8-8919-E470C24BD310}"/>
              </a:ext>
            </a:extLst>
          </p:cNvPr>
          <p:cNvPicPr>
            <a:picLocks noChangeAspect="1"/>
          </p:cNvPicPr>
          <p:nvPr/>
        </p:nvPicPr>
        <p:blipFill>
          <a:blip r:embed="rId3"/>
          <a:stretch>
            <a:fillRect/>
          </a:stretch>
        </p:blipFill>
        <p:spPr>
          <a:xfrm>
            <a:off x="4012667" y="4452926"/>
            <a:ext cx="7683484" cy="1421723"/>
          </a:xfrm>
          <a:prstGeom prst="rect">
            <a:avLst/>
          </a:prstGeom>
        </p:spPr>
      </p:pic>
    </p:spTree>
    <p:extLst>
      <p:ext uri="{BB962C8B-B14F-4D97-AF65-F5344CB8AC3E}">
        <p14:creationId xmlns:p14="http://schemas.microsoft.com/office/powerpoint/2010/main" val="92406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1" y="1853911"/>
            <a:ext cx="10920145" cy="4147394"/>
          </a:xfrm>
        </p:spPr>
        <p:txBody>
          <a:bodyPr>
            <a:normAutofit/>
          </a:bodyPr>
          <a:lstStyle/>
          <a:p>
            <a:pPr algn="just"/>
            <a:r>
              <a:rPr lang="en-US" sz="3200" dirty="0"/>
              <a:t>This study used participants from the Childhood Cancer Survivor Study (</a:t>
            </a:r>
            <a:r>
              <a:rPr lang="en-US" sz="3200" dirty="0">
                <a:solidFill>
                  <a:srgbClr val="FFFF00"/>
                </a:solidFill>
              </a:rPr>
              <a:t>CCSS</a:t>
            </a:r>
            <a:r>
              <a:rPr lang="en-US" sz="3200" dirty="0"/>
              <a:t>), a multi institutional cohort of long-term survivors of various childhood cancers.</a:t>
            </a:r>
          </a:p>
          <a:p>
            <a:pPr marL="0" indent="0" algn="just">
              <a:buNone/>
            </a:pPr>
            <a:endParaRPr lang="en-US" sz="1200" dirty="0"/>
          </a:p>
          <a:p>
            <a:pPr algn="just"/>
            <a:r>
              <a:rPr lang="en-US" sz="3200" dirty="0"/>
              <a:t>Female survivors exposed to high-risk therapies for primary</a:t>
            </a:r>
            <a:br>
              <a:rPr lang="en-US" sz="3200" dirty="0"/>
            </a:br>
            <a:r>
              <a:rPr lang="en-US" sz="3200" dirty="0"/>
              <a:t>ovarian dysfunction had a </a:t>
            </a:r>
            <a:r>
              <a:rPr lang="en-US" sz="3200" dirty="0">
                <a:solidFill>
                  <a:srgbClr val="FFFF00"/>
                </a:solidFill>
              </a:rPr>
              <a:t>six-fold increased</a:t>
            </a:r>
            <a:r>
              <a:rPr lang="en-US" sz="3200" dirty="0"/>
              <a:t> risk of developing POI (RR, </a:t>
            </a:r>
            <a:r>
              <a:rPr lang="en-US" sz="3200" dirty="0">
                <a:solidFill>
                  <a:srgbClr val="FFFF00"/>
                </a:solidFill>
              </a:rPr>
              <a:t>6.3</a:t>
            </a:r>
            <a:r>
              <a:rPr lang="en-US" sz="3200" dirty="0"/>
              <a:t>; 95% CI, 5.0 to 8.0) when compared with survivors who did not receive such therapies.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45</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F6BD2400-3940-4B30-B16E-A05676EF9164}"/>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(2016) </a:t>
            </a:r>
            <a:r>
              <a:rPr lang="en-US" sz="1600" dirty="0" err="1">
                <a:solidFill>
                  <a:srgbClr val="FFC000"/>
                </a:solidFill>
                <a:latin typeface="YflrxbFblhmrMyriad-Roman"/>
              </a:rPr>
              <a:t>Mostoufi</a:t>
            </a:r>
            <a:r>
              <a:rPr lang="en-US" sz="1600" dirty="0">
                <a:solidFill>
                  <a:srgbClr val="FFC000"/>
                </a:solidFill>
                <a:latin typeface="YflrxbFblhmrMyriad-Roman"/>
              </a:rPr>
              <a:t>-Moab S, Seidel K, </a:t>
            </a:r>
            <a:r>
              <a:rPr lang="en-US" sz="1600" dirty="0" err="1">
                <a:solidFill>
                  <a:srgbClr val="FFC000"/>
                </a:solidFill>
                <a:latin typeface="YflrxbFblhmrMyriad-Roman"/>
              </a:rPr>
              <a:t>Leisenring</a:t>
            </a:r>
            <a:r>
              <a:rPr lang="en-US" sz="1600" dirty="0">
                <a:solidFill>
                  <a:srgbClr val="FFC000"/>
                </a:solidFill>
                <a:latin typeface="YflrxbFblhmrMyriad-Roman"/>
              </a:rPr>
              <a:t> WM, et al. Endocrine abnormalities in aging survivors of childhood cancer: a report from the Childhood Cancer Survivor Study. J Clin Oncol. 2016;34(27):3240–3247 </a:t>
            </a:r>
          </a:p>
        </p:txBody>
      </p:sp>
    </p:spTree>
    <p:extLst>
      <p:ext uri="{BB962C8B-B14F-4D97-AF65-F5344CB8AC3E}">
        <p14:creationId xmlns:p14="http://schemas.microsoft.com/office/powerpoint/2010/main" val="197074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6610"/>
          </a:xfrm>
        </p:spPr>
        <p:txBody>
          <a:bodyPr>
            <a:normAutofit/>
          </a:bodyPr>
          <a:lstStyle/>
          <a:p>
            <a:pPr algn="just"/>
            <a:r>
              <a:rPr lang="en-US" sz="2600" dirty="0">
                <a:ea typeface="+mn-ea"/>
              </a:rPr>
              <a:t>Individualized prediction of a patient’s risk of premature ovarian insufficiency (POI) </a:t>
            </a:r>
            <a:r>
              <a:rPr lang="en-US" sz="2600" dirty="0">
                <a:solidFill>
                  <a:srgbClr val="FFFF00"/>
                </a:solidFill>
                <a:ea typeface="+mn-ea"/>
              </a:rPr>
              <a:t>after chemotherapy </a:t>
            </a:r>
            <a:r>
              <a:rPr lang="en-US" sz="2600" dirty="0">
                <a:ea typeface="+mn-ea"/>
              </a:rPr>
              <a:t>is challenging. </a:t>
            </a:r>
          </a:p>
          <a:p>
            <a:pPr algn="just"/>
            <a:endParaRPr lang="en-US" sz="1200" dirty="0">
              <a:ea typeface="+mn-ea"/>
            </a:endParaRPr>
          </a:p>
          <a:p>
            <a:pPr algn="just"/>
            <a:r>
              <a:rPr lang="en-US" sz="2600" dirty="0">
                <a:ea typeface="+mn-ea"/>
              </a:rPr>
              <a:t>Currently, chemotherapy regimens are stratified as ‘‘minimally increased’’ risk of POI (&lt; 20% risk), ‘‘intermediate’’ (30-70%) or ‘‘high’’ risk (&gt;80%). ¹</a:t>
            </a:r>
          </a:p>
          <a:p>
            <a:pPr algn="just"/>
            <a:endParaRPr lang="en-US" sz="1200" dirty="0">
              <a:ea typeface="+mn-ea"/>
            </a:endParaRPr>
          </a:p>
          <a:p>
            <a:pPr algn="just"/>
            <a:r>
              <a:rPr lang="en-US" sz="2600" dirty="0">
                <a:ea typeface="+mn-ea"/>
              </a:rPr>
              <a:t>Based on the suggestions from endocrinologists and pediatric oncologists, the predicted risks were stratified into four categories:</a:t>
            </a:r>
          </a:p>
          <a:p>
            <a:pPr algn="just"/>
            <a:r>
              <a:rPr lang="en-US" sz="2600" dirty="0">
                <a:ea typeface="+mn-ea"/>
              </a:rPr>
              <a:t> &lt; 5% - 5 to &lt; 20% - 20% to &lt; 50% - &gt;= 50% representing low, medium-low, medium, and high-risk groups, respectively ²</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46</a:t>
            </a:fld>
            <a:endParaRPr lang="en-US">
              <a:solidFill>
                <a:prstClr val="black">
                  <a:tint val="75000"/>
                </a:prstClr>
              </a:solidFill>
            </a:endParaRPr>
          </a:p>
        </p:txBody>
      </p:sp>
      <p:sp>
        <p:nvSpPr>
          <p:cNvPr id="10" name="TextBox 9">
            <a:extLst>
              <a:ext uri="{FF2B5EF4-FFF2-40B4-BE49-F238E27FC236}">
                <a16:creationId xmlns:a16="http://schemas.microsoft.com/office/drawing/2014/main" xmlns="" id="{92459DCC-99A9-4B76-A4E1-328063284FAB}"/>
              </a:ext>
            </a:extLst>
          </p:cNvPr>
          <p:cNvSpPr txBox="1"/>
          <p:nvPr/>
        </p:nvSpPr>
        <p:spPr>
          <a:xfrm>
            <a:off x="1029810" y="5753865"/>
            <a:ext cx="9960745" cy="1323439"/>
          </a:xfrm>
          <a:prstGeom prst="rect">
            <a:avLst/>
          </a:prstGeom>
          <a:noFill/>
        </p:spPr>
        <p:txBody>
          <a:bodyPr wrap="square">
            <a:spAutoFit/>
          </a:bodyPr>
          <a:lstStyle/>
          <a:p>
            <a:pPr algn="just"/>
            <a:r>
              <a:rPr lang="en-US" sz="1600" dirty="0">
                <a:solidFill>
                  <a:srgbClr val="FFC000"/>
                </a:solidFill>
                <a:latin typeface="YflrxbFblhmrMyriad-Roman"/>
              </a:rPr>
              <a:t>1 = (2021) Chung, Esther H. et al. “Development of a fertility risk calculator to predict individualized chance of ovarian failure after chemotherapy.” Journal of Assisted Reproduction and Genetics 38 (2021): 3047 – 3055</a:t>
            </a:r>
          </a:p>
          <a:p>
            <a:pPr algn="just"/>
            <a:r>
              <a:rPr lang="en-US" sz="1600" dirty="0">
                <a:solidFill>
                  <a:srgbClr val="FFC000"/>
                </a:solidFill>
                <a:latin typeface="YflrxbFblhmrMyriad-Roman"/>
              </a:rPr>
              <a:t>2 = (2021) A thesis submitted in partial fulfillment of the requirements for the degree of Master of Science in Epidemiology School of Public Health University of Alberta © </a:t>
            </a:r>
            <a:r>
              <a:rPr lang="en-US" sz="1600" dirty="0" err="1">
                <a:solidFill>
                  <a:srgbClr val="FFC000"/>
                </a:solidFill>
                <a:latin typeface="YflrxbFblhmrMyriad-Roman"/>
              </a:rPr>
              <a:t>Zhe</a:t>
            </a:r>
            <a:r>
              <a:rPr lang="en-US" sz="1600" dirty="0">
                <a:solidFill>
                  <a:srgbClr val="FFC000"/>
                </a:solidFill>
                <a:latin typeface="YflrxbFblhmrMyriad-Roman"/>
              </a:rPr>
              <a:t> Lu, 2021 </a:t>
            </a:r>
          </a:p>
          <a:p>
            <a:pPr algn="just"/>
            <a:endParaRPr lang="en-US" sz="1600" dirty="0">
              <a:solidFill>
                <a:srgbClr val="FFC000"/>
              </a:solidFill>
              <a:latin typeface="YflrxbFblhmrMyriad-Roman"/>
            </a:endParaRPr>
          </a:p>
        </p:txBody>
      </p:sp>
    </p:spTree>
    <p:extLst>
      <p:ext uri="{BB962C8B-B14F-4D97-AF65-F5344CB8AC3E}">
        <p14:creationId xmlns:p14="http://schemas.microsoft.com/office/powerpoint/2010/main" val="9596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586621"/>
            <a:ext cx="10903227" cy="3154187"/>
          </a:xfrm>
        </p:spPr>
        <p:txBody>
          <a:bodyPr>
            <a:normAutofit/>
          </a:bodyPr>
          <a:lstStyle/>
          <a:p>
            <a:pPr marL="0" indent="0" algn="ctr">
              <a:buNone/>
            </a:pPr>
            <a:r>
              <a:rPr lang="en-US" sz="2400" dirty="0">
                <a:ea typeface="+mn-ea"/>
              </a:rPr>
              <a:t>FIG. 1. Female level of risk for gonadal failure/infertility above that for the general population. </a:t>
            </a:r>
            <a:r>
              <a:rPr lang="en-US" sz="1800" dirty="0">
                <a:ea typeface="+mn-ea"/>
              </a:rPr>
              <a:t>*CED.6 CED, cyclophosphamide equivalent dose</a:t>
            </a:r>
            <a:endParaRPr lang="en-US" sz="2400" dirty="0">
              <a:ea typeface="+mn-ea"/>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47</a:t>
            </a:fld>
            <a:endParaRPr lang="en-US">
              <a:solidFill>
                <a:prstClr val="black">
                  <a:tint val="75000"/>
                </a:prstClr>
              </a:solidFill>
            </a:endParaRPr>
          </a:p>
        </p:txBody>
      </p:sp>
      <p:sp>
        <p:nvSpPr>
          <p:cNvPr id="10" name="TextBox 9">
            <a:extLst>
              <a:ext uri="{FF2B5EF4-FFF2-40B4-BE49-F238E27FC236}">
                <a16:creationId xmlns:a16="http://schemas.microsoft.com/office/drawing/2014/main" xmlns="" id="{92459DCC-99A9-4B76-A4E1-328063284FAB}"/>
              </a:ext>
            </a:extLst>
          </p:cNvPr>
          <p:cNvSpPr txBox="1"/>
          <p:nvPr/>
        </p:nvSpPr>
        <p:spPr>
          <a:xfrm>
            <a:off x="1029810" y="6063361"/>
            <a:ext cx="9960745" cy="830997"/>
          </a:xfrm>
          <a:prstGeom prst="rect">
            <a:avLst/>
          </a:prstGeom>
          <a:noFill/>
        </p:spPr>
        <p:txBody>
          <a:bodyPr wrap="square">
            <a:spAutoFit/>
          </a:bodyPr>
          <a:lstStyle/>
          <a:p>
            <a:pPr algn="just"/>
            <a:r>
              <a:rPr lang="en-US" sz="1600" dirty="0">
                <a:solidFill>
                  <a:srgbClr val="FFC000"/>
                </a:solidFill>
                <a:latin typeface="YflrxbFblhmrMyriad-Roman"/>
              </a:rPr>
              <a:t>(2020) Meacham LR, et al. Standardizing Risk Assessment for Treatment-Related Gonadal Insufficiency and Infertility in Childhood Adolescent and Young Adult Cancer: The Pediatric Initiative Network Risk Stratification System. J </a:t>
            </a:r>
            <a:r>
              <a:rPr lang="en-US" sz="1600" dirty="0" err="1">
                <a:solidFill>
                  <a:srgbClr val="FFC000"/>
                </a:solidFill>
                <a:latin typeface="YflrxbFblhmrMyriad-Roman"/>
              </a:rPr>
              <a:t>Adolesc</a:t>
            </a:r>
            <a:r>
              <a:rPr lang="en-US" sz="1600" dirty="0">
                <a:solidFill>
                  <a:srgbClr val="FFC000"/>
                </a:solidFill>
                <a:latin typeface="YflrxbFblhmrMyriad-Roman"/>
              </a:rPr>
              <a:t> Young Adult Oncol. 2020 Dec;9(6):662-666</a:t>
            </a:r>
          </a:p>
        </p:txBody>
      </p:sp>
      <p:pic>
        <p:nvPicPr>
          <p:cNvPr id="6" name="Picture 5">
            <a:extLst>
              <a:ext uri="{FF2B5EF4-FFF2-40B4-BE49-F238E27FC236}">
                <a16:creationId xmlns:a16="http://schemas.microsoft.com/office/drawing/2014/main" xmlns="" id="{F6602589-8A49-4C7C-87D8-88F74028A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427" y="2350209"/>
            <a:ext cx="6493146" cy="3566658"/>
          </a:xfrm>
          <a:prstGeom prst="rect">
            <a:avLst/>
          </a:prstGeom>
        </p:spPr>
      </p:pic>
    </p:spTree>
    <p:extLst>
      <p:ext uri="{BB962C8B-B14F-4D97-AF65-F5344CB8AC3E}">
        <p14:creationId xmlns:p14="http://schemas.microsoft.com/office/powerpoint/2010/main" val="181003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b="0" dirty="0">
                <a:latin typeface="+mn-lt"/>
              </a:rPr>
              <a:t>Chemotherapy, BMT &amp; subsequent POI / </a:t>
            </a:r>
            <a:r>
              <a:rPr lang="en-US" sz="4400" b="0" dirty="0">
                <a:latin typeface="+mn-lt"/>
              </a:rPr>
              <a:t>Diagnosis</a:t>
            </a:r>
            <a:endParaRPr lang="fa-IR" sz="4400" b="0" dirty="0">
              <a:latin typeface="+mn-lt"/>
            </a:endParaRPr>
          </a:p>
        </p:txBody>
      </p:sp>
      <p:sp>
        <p:nvSpPr>
          <p:cNvPr id="4" name="Content Placeholder 3"/>
          <p:cNvSpPr>
            <a:spLocks noGrp="1"/>
          </p:cNvSpPr>
          <p:nvPr>
            <p:ph sz="half" idx="2"/>
          </p:nvPr>
        </p:nvSpPr>
        <p:spPr>
          <a:xfrm>
            <a:off x="646043" y="1853911"/>
            <a:ext cx="10903227" cy="3154187"/>
          </a:xfrm>
        </p:spPr>
        <p:txBody>
          <a:bodyPr>
            <a:normAutofit/>
          </a:bodyPr>
          <a:lstStyle/>
          <a:p>
            <a:pPr algn="just"/>
            <a:endParaRPr lang="en-US" sz="2600" dirty="0">
              <a:ea typeface="+mn-ea"/>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48</a:t>
            </a:fld>
            <a:endParaRPr lang="en-US">
              <a:solidFill>
                <a:prstClr val="black">
                  <a:tint val="75000"/>
                </a:prstClr>
              </a:solidFill>
            </a:endParaRPr>
          </a:p>
        </p:txBody>
      </p:sp>
      <p:sp>
        <p:nvSpPr>
          <p:cNvPr id="10" name="TextBox 9">
            <a:extLst>
              <a:ext uri="{FF2B5EF4-FFF2-40B4-BE49-F238E27FC236}">
                <a16:creationId xmlns:a16="http://schemas.microsoft.com/office/drawing/2014/main" xmlns="" id="{92459DCC-99A9-4B76-A4E1-328063284FAB}"/>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(2021) A thesis submitted in partial fulfillment of the requirements for the degree of Master of Science in Epidemiology School of Public Health University of Alberta © </a:t>
            </a:r>
            <a:r>
              <a:rPr lang="en-US" sz="1600" dirty="0" err="1">
                <a:solidFill>
                  <a:srgbClr val="FFC000"/>
                </a:solidFill>
                <a:latin typeface="YflrxbFblhmrMyriad-Roman"/>
              </a:rPr>
              <a:t>Zhe</a:t>
            </a:r>
            <a:r>
              <a:rPr lang="en-US" sz="1600" dirty="0">
                <a:solidFill>
                  <a:srgbClr val="FFC000"/>
                </a:solidFill>
                <a:latin typeface="YflrxbFblhmrMyriad-Roman"/>
              </a:rPr>
              <a:t> Lu, 2021 </a:t>
            </a:r>
          </a:p>
        </p:txBody>
      </p:sp>
      <p:pic>
        <p:nvPicPr>
          <p:cNvPr id="6" name="Picture 5">
            <a:extLst>
              <a:ext uri="{FF2B5EF4-FFF2-40B4-BE49-F238E27FC236}">
                <a16:creationId xmlns:a16="http://schemas.microsoft.com/office/drawing/2014/main" xmlns="" id="{E964B193-B020-4741-BA21-45EB9643B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811" y="1864409"/>
            <a:ext cx="6106377" cy="3143689"/>
          </a:xfrm>
          <a:prstGeom prst="rect">
            <a:avLst/>
          </a:prstGeom>
        </p:spPr>
      </p:pic>
    </p:spTree>
    <p:extLst>
      <p:ext uri="{BB962C8B-B14F-4D97-AF65-F5344CB8AC3E}">
        <p14:creationId xmlns:p14="http://schemas.microsoft.com/office/powerpoint/2010/main" val="166992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b="0" dirty="0">
                <a:latin typeface="+mn-lt"/>
              </a:rPr>
              <a:t>Chemotherapy, BMT &amp; subsequent POI / </a:t>
            </a:r>
            <a:r>
              <a:rPr lang="en-US" sz="4400" b="0" dirty="0">
                <a:latin typeface="+mn-lt"/>
              </a:rPr>
              <a:t>Diagnosis</a:t>
            </a:r>
            <a:endParaRPr lang="fa-IR" sz="4400" b="0" dirty="0">
              <a:latin typeface="+mn-lt"/>
            </a:endParaRPr>
          </a:p>
        </p:txBody>
      </p:sp>
      <p:pic>
        <p:nvPicPr>
          <p:cNvPr id="9" name="Content Placeholder 8">
            <a:extLst>
              <a:ext uri="{FF2B5EF4-FFF2-40B4-BE49-F238E27FC236}">
                <a16:creationId xmlns:a16="http://schemas.microsoft.com/office/drawing/2014/main" xmlns="" id="{C31D372E-3AB3-421A-B5B7-2674BCC158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5206" y="2584242"/>
            <a:ext cx="5486004" cy="2132958"/>
          </a:xfrm>
        </p:spPr>
      </p:pic>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49</a:t>
            </a:fld>
            <a:endParaRPr lang="en-US">
              <a:solidFill>
                <a:prstClr val="black">
                  <a:tint val="75000"/>
                </a:prstClr>
              </a:solidFill>
            </a:endParaRPr>
          </a:p>
        </p:txBody>
      </p:sp>
      <p:sp>
        <p:nvSpPr>
          <p:cNvPr id="10" name="TextBox 9">
            <a:extLst>
              <a:ext uri="{FF2B5EF4-FFF2-40B4-BE49-F238E27FC236}">
                <a16:creationId xmlns:a16="http://schemas.microsoft.com/office/drawing/2014/main" xmlns="" id="{92459DCC-99A9-4B76-A4E1-328063284FAB}"/>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(2021) A thesis submitted in partial fulfillment of the requirements for the degree of Master of Science in Epidemiology School of Public Health University of Alberta © </a:t>
            </a:r>
            <a:r>
              <a:rPr lang="en-US" sz="1600" dirty="0" err="1">
                <a:solidFill>
                  <a:srgbClr val="FFC000"/>
                </a:solidFill>
                <a:latin typeface="YflrxbFblhmrMyriad-Roman"/>
              </a:rPr>
              <a:t>Zhe</a:t>
            </a:r>
            <a:r>
              <a:rPr lang="en-US" sz="1600" dirty="0">
                <a:solidFill>
                  <a:srgbClr val="FFC000"/>
                </a:solidFill>
                <a:latin typeface="YflrxbFblhmrMyriad-Roman"/>
              </a:rPr>
              <a:t> Lu, 2021 </a:t>
            </a:r>
          </a:p>
        </p:txBody>
      </p:sp>
      <p:pic>
        <p:nvPicPr>
          <p:cNvPr id="7" name="Picture 6">
            <a:extLst>
              <a:ext uri="{FF2B5EF4-FFF2-40B4-BE49-F238E27FC236}">
                <a16:creationId xmlns:a16="http://schemas.microsoft.com/office/drawing/2014/main" xmlns="" id="{2FFE2159-03DB-491B-A3CA-59B8BC609314}"/>
              </a:ext>
            </a:extLst>
          </p:cNvPr>
          <p:cNvPicPr>
            <a:picLocks noChangeAspect="1"/>
          </p:cNvPicPr>
          <p:nvPr/>
        </p:nvPicPr>
        <p:blipFill>
          <a:blip r:embed="rId3"/>
          <a:stretch>
            <a:fillRect/>
          </a:stretch>
        </p:blipFill>
        <p:spPr>
          <a:xfrm>
            <a:off x="333331" y="1526646"/>
            <a:ext cx="5934075" cy="4248150"/>
          </a:xfrm>
          <a:prstGeom prst="rect">
            <a:avLst/>
          </a:prstGeom>
        </p:spPr>
      </p:pic>
    </p:spTree>
    <p:extLst>
      <p:ext uri="{BB962C8B-B14F-4D97-AF65-F5344CB8AC3E}">
        <p14:creationId xmlns:p14="http://schemas.microsoft.com/office/powerpoint/2010/main" val="4291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Present Illness:</a:t>
            </a:r>
            <a:endParaRPr lang="en-US" dirty="0"/>
          </a:p>
        </p:txBody>
      </p:sp>
      <p:sp>
        <p:nvSpPr>
          <p:cNvPr id="3" name="Content Placeholder 2"/>
          <p:cNvSpPr>
            <a:spLocks noGrp="1"/>
          </p:cNvSpPr>
          <p:nvPr>
            <p:ph idx="1"/>
          </p:nvPr>
        </p:nvSpPr>
        <p:spPr>
          <a:xfrm>
            <a:off x="581192" y="1690688"/>
            <a:ext cx="11029615" cy="4829382"/>
          </a:xfrm>
        </p:spPr>
        <p:txBody>
          <a:bodyPr>
            <a:normAutofit/>
          </a:bodyPr>
          <a:lstStyle/>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Leukemia (?) at age </a:t>
            </a:r>
            <a:r>
              <a:rPr lang="en-US" dirty="0" smtClean="0">
                <a:latin typeface="Times New Roman" panose="02020603050405020304" pitchFamily="18" charset="0"/>
                <a:cs typeface="Times New Roman" panose="02020603050405020304" pitchFamily="18" charset="0"/>
              </a:rPr>
              <a:t>of 3 </a:t>
            </a:r>
          </a:p>
          <a:p>
            <a:pPr algn="just"/>
            <a:r>
              <a:rPr lang="en-US" dirty="0" smtClean="0">
                <a:latin typeface="Times New Roman" panose="02020603050405020304" pitchFamily="18" charset="0"/>
                <a:cs typeface="Times New Roman" panose="02020603050405020304" pitchFamily="18" charset="0"/>
              </a:rPr>
              <a:t>Chemotherapy </a:t>
            </a:r>
            <a:r>
              <a:rPr lang="en-US" dirty="0">
                <a:latin typeface="Times New Roman" panose="02020603050405020304" pitchFamily="18" charset="0"/>
                <a:cs typeface="Times New Roman" panose="02020603050405020304" pitchFamily="18" charset="0"/>
              </a:rPr>
              <a:t>+ cranial radiotherapy at age 3</a:t>
            </a:r>
          </a:p>
          <a:p>
            <a:pPr algn="just"/>
            <a:r>
              <a:rPr lang="en-US" dirty="0">
                <a:latin typeface="Times New Roman" panose="02020603050405020304" pitchFamily="18" charset="0"/>
                <a:cs typeface="Times New Roman" panose="02020603050405020304" pitchFamily="18" charset="0"/>
              </a:rPr>
              <a:t>Recurrence at age </a:t>
            </a:r>
            <a:r>
              <a:rPr lang="en-US" dirty="0" smtClean="0">
                <a:latin typeface="Times New Roman" panose="02020603050405020304" pitchFamily="18" charset="0"/>
                <a:cs typeface="Times New Roman" panose="02020603050405020304" pitchFamily="18" charset="0"/>
              </a:rPr>
              <a:t>of 7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So </a:t>
            </a:r>
            <a:r>
              <a:rPr lang="en-US" dirty="0" smtClean="0">
                <a:latin typeface="Times New Roman" panose="02020603050405020304" pitchFamily="18" charset="0"/>
                <a:cs typeface="Times New Roman" panose="02020603050405020304" pitchFamily="18" charset="0"/>
              </a:rPr>
              <a:t>chemotherapy </a:t>
            </a:r>
            <a:r>
              <a:rPr lang="en-US" dirty="0">
                <a:latin typeface="Times New Roman" panose="02020603050405020304" pitchFamily="18" charset="0"/>
                <a:cs typeface="Times New Roman" panose="02020603050405020304" pitchFamily="18" charset="0"/>
              </a:rPr>
              <a:t>+ cranial radiotherapy was done again</a:t>
            </a:r>
          </a:p>
          <a:p>
            <a:pPr algn="just"/>
            <a:r>
              <a:rPr lang="en-US" dirty="0">
                <a:latin typeface="Times New Roman" panose="02020603050405020304" pitchFamily="18" charset="0"/>
                <a:cs typeface="Times New Roman" panose="02020603050405020304" pitchFamily="18" charset="0"/>
              </a:rPr>
              <a:t>BMT was done at age 9, from her brother</a:t>
            </a:r>
          </a:p>
          <a:p>
            <a:pPr algn="just"/>
            <a:r>
              <a:rPr lang="en-US" dirty="0">
                <a:latin typeface="Times New Roman" panose="02020603050405020304" pitchFamily="18" charset="0"/>
                <a:cs typeface="Times New Roman" panose="02020603050405020304" pitchFamily="18" charset="0"/>
              </a:rPr>
              <a:t>She used immunosuppressive drugs for 6 m </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B41689F1-7046-407B-A9D4-145906108AF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9720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3827798"/>
          </a:xfrm>
        </p:spPr>
        <p:txBody>
          <a:bodyPr>
            <a:normAutofit/>
          </a:bodyPr>
          <a:lstStyle/>
          <a:p>
            <a:pPr algn="just"/>
            <a:r>
              <a:rPr lang="en-US" dirty="0"/>
              <a:t>Importantly, </a:t>
            </a:r>
            <a:r>
              <a:rPr lang="en-US" dirty="0">
                <a:solidFill>
                  <a:srgbClr val="FFFF00"/>
                </a:solidFill>
              </a:rPr>
              <a:t>many of menopause symptoms mirror common chemotherapy and radiation side effects. </a:t>
            </a:r>
            <a:r>
              <a:rPr lang="en-US" dirty="0"/>
              <a:t>It may be easy to dismiss these symptoms as side effects, but they may be a harbinger of ovarian damage. </a:t>
            </a:r>
          </a:p>
          <a:p>
            <a:pPr algn="just"/>
            <a:r>
              <a:rPr lang="en-US" dirty="0"/>
              <a:t>Given that these studies were performed in cohorts treated </a:t>
            </a:r>
            <a:r>
              <a:rPr lang="en-US" dirty="0">
                <a:solidFill>
                  <a:srgbClr val="FFFF00"/>
                </a:solidFill>
              </a:rPr>
              <a:t>&gt;20 years </a:t>
            </a:r>
            <a:r>
              <a:rPr lang="en-US" dirty="0"/>
              <a:t>ago (</a:t>
            </a:r>
            <a:r>
              <a:rPr lang="en-US" dirty="0">
                <a:solidFill>
                  <a:srgbClr val="FFFF00"/>
                </a:solidFill>
              </a:rPr>
              <a:t>before</a:t>
            </a:r>
            <a:r>
              <a:rPr lang="en-US" dirty="0"/>
              <a:t> risk adapted protocols and new, potentially gonadotoxic agents, such as </a:t>
            </a:r>
            <a:r>
              <a:rPr lang="en-US" dirty="0">
                <a:solidFill>
                  <a:srgbClr val="FFFF00"/>
                </a:solidFill>
              </a:rPr>
              <a:t>tyrosine kinase inhibitors </a:t>
            </a:r>
            <a:r>
              <a:rPr lang="en-US" dirty="0"/>
              <a:t>and </a:t>
            </a:r>
            <a:r>
              <a:rPr lang="en-US" dirty="0">
                <a:solidFill>
                  <a:srgbClr val="FFFF00"/>
                </a:solidFill>
              </a:rPr>
              <a:t>PD-L1 inhibitors</a:t>
            </a:r>
            <a:r>
              <a:rPr lang="en-US" dirty="0"/>
              <a:t>), it is difficult to predict how the prevalence of POI will compare in today’s and tomorrow’s survivors of childhood cancer. </a:t>
            </a:r>
          </a:p>
          <a:p>
            <a:pPr algn="just"/>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50</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pic>
        <p:nvPicPr>
          <p:cNvPr id="6" name="Picture 5">
            <a:extLst>
              <a:ext uri="{FF2B5EF4-FFF2-40B4-BE49-F238E27FC236}">
                <a16:creationId xmlns:a16="http://schemas.microsoft.com/office/drawing/2014/main" xmlns="" id="{B7F5B737-A8F6-4932-A72A-27A4BF09AA6B}"/>
              </a:ext>
            </a:extLst>
          </p:cNvPr>
          <p:cNvPicPr>
            <a:picLocks noChangeAspect="1"/>
          </p:cNvPicPr>
          <p:nvPr/>
        </p:nvPicPr>
        <p:blipFill>
          <a:blip r:embed="rId2"/>
          <a:stretch>
            <a:fillRect/>
          </a:stretch>
        </p:blipFill>
        <p:spPr>
          <a:xfrm>
            <a:off x="8521173" y="5088752"/>
            <a:ext cx="2752725" cy="990600"/>
          </a:xfrm>
          <a:prstGeom prst="rect">
            <a:avLst/>
          </a:prstGeom>
        </p:spPr>
      </p:pic>
    </p:spTree>
    <p:extLst>
      <p:ext uri="{BB962C8B-B14F-4D97-AF65-F5344CB8AC3E}">
        <p14:creationId xmlns:p14="http://schemas.microsoft.com/office/powerpoint/2010/main" val="38056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solidFill>
                  <a:srgbClr val="FFFF00"/>
                </a:solidFill>
              </a:rPr>
              <a:t>How to determine ovarian reserve?</a:t>
            </a:r>
          </a:p>
          <a:p>
            <a:pPr algn="just"/>
            <a:r>
              <a:rPr lang="en-US" dirty="0"/>
              <a:t>Does POI lead to increased Morbidity/Mortality?</a:t>
            </a:r>
          </a:p>
          <a:p>
            <a:pPr algn="just"/>
            <a:r>
              <a:rPr lang="en-US" dirty="0"/>
              <a:t>Bone Health </a:t>
            </a:r>
          </a:p>
          <a:p>
            <a:pPr algn="just"/>
            <a:r>
              <a:rPr lang="en-US" dirty="0"/>
              <a:t>Hormone replacement therapy </a:t>
            </a:r>
            <a:endParaRPr lang="fa-IR" dirty="0"/>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9866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Ø"/>
            </a:pPr>
            <a:r>
              <a:rPr lang="en-US" dirty="0"/>
              <a:t>Iatrogenic POI may be transient;</a:t>
            </a:r>
          </a:p>
          <a:p>
            <a:pPr algn="just">
              <a:buFont typeface="Wingdings" panose="05000000000000000000" pitchFamily="2" charset="2"/>
              <a:buChar char="v"/>
            </a:pPr>
            <a:r>
              <a:rPr lang="en-US" dirty="0"/>
              <a:t>Contraception counseling / How to determine ovarian reserve?</a:t>
            </a:r>
          </a:p>
          <a:p>
            <a:pPr algn="just"/>
            <a:r>
              <a:rPr lang="en-US" dirty="0"/>
              <a:t>Antral follicle count (AFC), require the use of transvaginal sonography </a:t>
            </a:r>
          </a:p>
          <a:p>
            <a:pPr algn="just"/>
            <a:r>
              <a:rPr lang="en-US" dirty="0"/>
              <a:t>Ovarian volume or surface area, require the use of transvaginal sonography </a:t>
            </a:r>
          </a:p>
          <a:p>
            <a:pPr algn="just"/>
            <a:r>
              <a:rPr lang="en-US" dirty="0"/>
              <a:t>Serum anti-Müllerian hormone (AMH)</a:t>
            </a:r>
          </a:p>
          <a:p>
            <a:pPr algn="just"/>
            <a:endParaRPr lang="en-US" dirty="0"/>
          </a:p>
          <a:p>
            <a:pPr algn="just"/>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52</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pic>
        <p:nvPicPr>
          <p:cNvPr id="6" name="Picture 5">
            <a:extLst>
              <a:ext uri="{FF2B5EF4-FFF2-40B4-BE49-F238E27FC236}">
                <a16:creationId xmlns:a16="http://schemas.microsoft.com/office/drawing/2014/main" xmlns="" id="{B7F5B737-A8F6-4932-A72A-27A4BF09AA6B}"/>
              </a:ext>
            </a:extLst>
          </p:cNvPr>
          <p:cNvPicPr>
            <a:picLocks noChangeAspect="1"/>
          </p:cNvPicPr>
          <p:nvPr/>
        </p:nvPicPr>
        <p:blipFill>
          <a:blip r:embed="rId2"/>
          <a:stretch>
            <a:fillRect/>
          </a:stretch>
        </p:blipFill>
        <p:spPr>
          <a:xfrm>
            <a:off x="7730972" y="4710252"/>
            <a:ext cx="3188563" cy="1147441"/>
          </a:xfrm>
          <a:prstGeom prst="rect">
            <a:avLst/>
          </a:prstGeom>
        </p:spPr>
      </p:pic>
    </p:spTree>
    <p:extLst>
      <p:ext uri="{BB962C8B-B14F-4D97-AF65-F5344CB8AC3E}">
        <p14:creationId xmlns:p14="http://schemas.microsoft.com/office/powerpoint/2010/main" val="39540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Chemotherapy, BMT &amp; subsequent POI</a:t>
            </a:r>
            <a:endParaRPr lang="fa-IR" sz="4400" b="0" dirty="0">
              <a:latin typeface="+mn-lt"/>
            </a:endParaRPr>
          </a:p>
        </p:txBody>
      </p:sp>
      <p:sp>
        <p:nvSpPr>
          <p:cNvPr id="4" name="Content Placeholder 3"/>
          <p:cNvSpPr>
            <a:spLocks noGrp="1"/>
          </p:cNvSpPr>
          <p:nvPr>
            <p:ph sz="half" idx="2"/>
          </p:nvPr>
        </p:nvSpPr>
        <p:spPr>
          <a:xfrm>
            <a:off x="646043" y="1853911"/>
            <a:ext cx="10903227" cy="3154187"/>
          </a:xfrm>
        </p:spPr>
        <p:txBody>
          <a:bodyPr>
            <a:normAutofit lnSpcReduction="10000"/>
          </a:bodyPr>
          <a:lstStyle/>
          <a:p>
            <a:pPr algn="just"/>
            <a:r>
              <a:rPr lang="en-US" sz="2600" dirty="0"/>
              <a:t>AMH produced by developing antral follicles in the ovaries is currently thought to </a:t>
            </a:r>
            <a:r>
              <a:rPr lang="en-US" sz="2600" dirty="0">
                <a:solidFill>
                  <a:srgbClr val="FFFF00"/>
                </a:solidFill>
              </a:rPr>
              <a:t>be the most reliable </a:t>
            </a:r>
            <a:r>
              <a:rPr lang="en-US" sz="2600" dirty="0"/>
              <a:t>measure of impaired ovarian reserve. </a:t>
            </a:r>
          </a:p>
          <a:p>
            <a:pPr algn="just"/>
            <a:r>
              <a:rPr lang="en-US" sz="2600" dirty="0"/>
              <a:t>An AMH test could be performed to support the diagnosis of POI, although no diagnostic cut-off is established and AMH can be undetectable for as long as 5 years before periods cease. </a:t>
            </a:r>
          </a:p>
          <a:p>
            <a:pPr algn="just"/>
            <a:r>
              <a:rPr lang="en-US" sz="2600" dirty="0"/>
              <a:t>Additionally, </a:t>
            </a:r>
            <a:r>
              <a:rPr lang="en-US" sz="2600" dirty="0">
                <a:solidFill>
                  <a:srgbClr val="FFFF00"/>
                </a:solidFill>
              </a:rPr>
              <a:t>lack of universal availability</a:t>
            </a:r>
            <a:r>
              <a:rPr lang="en-US" sz="2600" dirty="0"/>
              <a:t>, especially in primary care, and </a:t>
            </a:r>
            <a:r>
              <a:rPr lang="en-US" sz="2600" dirty="0">
                <a:solidFill>
                  <a:srgbClr val="FFFF00"/>
                </a:solidFill>
              </a:rPr>
              <a:t>cost</a:t>
            </a:r>
            <a:r>
              <a:rPr lang="en-US" sz="2600" dirty="0"/>
              <a:t> preclude this from being used routinely as a diagnostic test for POI. ¹</a:t>
            </a:r>
          </a:p>
          <a:p>
            <a:pPr algn="just"/>
            <a:r>
              <a:rPr lang="en-US" sz="2600" dirty="0"/>
              <a:t>AMH could be detected at all ages; ranging from 0.3 to 15 years of age. ²</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53</a:t>
            </a:fld>
            <a:endParaRPr lang="en-US">
              <a:solidFill>
                <a:prstClr val="black">
                  <a:tint val="75000"/>
                </a:prstClr>
              </a:solidFill>
            </a:endParaRPr>
          </a:p>
        </p:txBody>
      </p:sp>
      <p:sp>
        <p:nvSpPr>
          <p:cNvPr id="8" name="TextBox 7">
            <a:extLst>
              <a:ext uri="{FF2B5EF4-FFF2-40B4-BE49-F238E27FC236}">
                <a16:creationId xmlns:a16="http://schemas.microsoft.com/office/drawing/2014/main" xmlns="" id="{D4E4AFD0-AEEF-4133-811C-92B34A6EF85C}"/>
              </a:ext>
            </a:extLst>
          </p:cNvPr>
          <p:cNvSpPr txBox="1"/>
          <p:nvPr/>
        </p:nvSpPr>
        <p:spPr>
          <a:xfrm>
            <a:off x="745989" y="5954137"/>
            <a:ext cx="7776573" cy="954107"/>
          </a:xfrm>
          <a:prstGeom prst="rect">
            <a:avLst/>
          </a:prstGeom>
          <a:noFill/>
        </p:spPr>
        <p:txBody>
          <a:bodyPr wrap="square">
            <a:spAutoFit/>
          </a:bodyPr>
          <a:lstStyle/>
          <a:p>
            <a:pPr algn="just"/>
            <a:r>
              <a:rPr lang="en-US" sz="1400" dirty="0">
                <a:solidFill>
                  <a:srgbClr val="FFC000"/>
                </a:solidFill>
                <a:latin typeface="YflrxbFblhmrMyriad-Roman"/>
              </a:rPr>
              <a:t>1 = (2020) Panay N, et al. Premature ovarian insufficiency: an International Menopause Society White Paper. Climacteric. 2020 Oct;23(5):426-446</a:t>
            </a:r>
          </a:p>
          <a:p>
            <a:pPr algn="just"/>
            <a:r>
              <a:rPr lang="en-US" sz="1400" dirty="0">
                <a:solidFill>
                  <a:srgbClr val="FFC000"/>
                </a:solidFill>
                <a:latin typeface="YflrxbFblhmrMyriad-Roman"/>
              </a:rPr>
              <a:t>2 = (2018) </a:t>
            </a:r>
            <a:r>
              <a:rPr lang="en-US" sz="1400" dirty="0" err="1">
                <a:solidFill>
                  <a:srgbClr val="FFC000"/>
                </a:solidFill>
                <a:latin typeface="YflrxbFblhmrMyriad-Roman"/>
              </a:rPr>
              <a:t>Gargus</a:t>
            </a:r>
            <a:r>
              <a:rPr lang="en-US" sz="1400" dirty="0">
                <a:solidFill>
                  <a:srgbClr val="FFC000"/>
                </a:solidFill>
                <a:latin typeface="YflrxbFblhmrMyriad-Roman"/>
              </a:rPr>
              <a:t> E, et all. Management of Primary Ovarian Insufficiency Symptoms in Survivors of Childhood and Adolescent Cancer. J Natl </a:t>
            </a:r>
            <a:r>
              <a:rPr lang="en-US" sz="1400" dirty="0" err="1">
                <a:solidFill>
                  <a:srgbClr val="FFC000"/>
                </a:solidFill>
                <a:latin typeface="YflrxbFblhmrMyriad-Roman"/>
              </a:rPr>
              <a:t>Compr</a:t>
            </a:r>
            <a:r>
              <a:rPr lang="en-US" sz="1400" dirty="0">
                <a:solidFill>
                  <a:srgbClr val="FFC000"/>
                </a:solidFill>
                <a:latin typeface="YflrxbFblhmrMyriad-Roman"/>
              </a:rPr>
              <a:t> </a:t>
            </a:r>
            <a:r>
              <a:rPr lang="en-US" sz="1400" dirty="0" err="1">
                <a:solidFill>
                  <a:srgbClr val="FFC000"/>
                </a:solidFill>
                <a:latin typeface="YflrxbFblhmrMyriad-Roman"/>
              </a:rPr>
              <a:t>Canc</a:t>
            </a:r>
            <a:r>
              <a:rPr lang="en-US" sz="1400" dirty="0">
                <a:solidFill>
                  <a:srgbClr val="FFC000"/>
                </a:solidFill>
                <a:latin typeface="YflrxbFblhmrMyriad-Roman"/>
              </a:rPr>
              <a:t> </a:t>
            </a:r>
            <a:r>
              <a:rPr lang="en-US" sz="1400" dirty="0" err="1">
                <a:solidFill>
                  <a:srgbClr val="FFC000"/>
                </a:solidFill>
                <a:latin typeface="YflrxbFblhmrMyriad-Roman"/>
              </a:rPr>
              <a:t>Netw</a:t>
            </a:r>
            <a:r>
              <a:rPr lang="en-US" sz="1400" dirty="0">
                <a:solidFill>
                  <a:srgbClr val="FFC000"/>
                </a:solidFill>
                <a:latin typeface="YflrxbFblhmrMyriad-Roman"/>
              </a:rPr>
              <a:t>. 2018;16(9):1137-1149</a:t>
            </a:r>
          </a:p>
        </p:txBody>
      </p:sp>
      <p:pic>
        <p:nvPicPr>
          <p:cNvPr id="9" name="Picture 8">
            <a:extLst>
              <a:ext uri="{FF2B5EF4-FFF2-40B4-BE49-F238E27FC236}">
                <a16:creationId xmlns:a16="http://schemas.microsoft.com/office/drawing/2014/main" xmlns="" id="{9A5F55DB-FE36-4B68-8817-75354348C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035" y="4905252"/>
            <a:ext cx="3059857" cy="1714739"/>
          </a:xfrm>
          <a:prstGeom prst="rect">
            <a:avLst/>
          </a:prstGeom>
        </p:spPr>
      </p:pic>
      <p:sp>
        <p:nvSpPr>
          <p:cNvPr id="11" name="TextBox 10">
            <a:extLst>
              <a:ext uri="{FF2B5EF4-FFF2-40B4-BE49-F238E27FC236}">
                <a16:creationId xmlns:a16="http://schemas.microsoft.com/office/drawing/2014/main" xmlns="" id="{A10436EF-0AE1-417D-BC49-E48BD3872804}"/>
              </a:ext>
            </a:extLst>
          </p:cNvPr>
          <p:cNvSpPr txBox="1"/>
          <p:nvPr/>
        </p:nvSpPr>
        <p:spPr>
          <a:xfrm>
            <a:off x="642730" y="4759624"/>
            <a:ext cx="7589191" cy="1292662"/>
          </a:xfrm>
          <a:prstGeom prst="rect">
            <a:avLst/>
          </a:prstGeom>
          <a:noFill/>
        </p:spPr>
        <p:txBody>
          <a:bodyPr wrap="square">
            <a:spAutoFit/>
          </a:bodyPr>
          <a:lstStyle/>
          <a:p>
            <a:pPr marL="457200" indent="-457200" algn="just">
              <a:buFont typeface="Wingdings" panose="05000000000000000000" pitchFamily="2" charset="2"/>
              <a:buChar char="Ø"/>
            </a:pPr>
            <a:r>
              <a:rPr lang="en-US" sz="2600" dirty="0">
                <a:solidFill>
                  <a:schemeClr val="bg1"/>
                </a:solidFill>
                <a:latin typeface="Times New Roman" charset="0"/>
                <a:cs typeface="Times New Roman" charset="0"/>
              </a:rPr>
              <a:t>AMH can be used to diagnose and predict loss of ovarian function following iatrogenic interventions (e.g. chemotherapy for breast cancer). ¹</a:t>
            </a:r>
          </a:p>
        </p:txBody>
      </p:sp>
    </p:spTree>
    <p:extLst>
      <p:ext uri="{BB962C8B-B14F-4D97-AF65-F5344CB8AC3E}">
        <p14:creationId xmlns:p14="http://schemas.microsoft.com/office/powerpoint/2010/main" val="16254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t>How to determine ovarian reserve?</a:t>
            </a:r>
          </a:p>
          <a:p>
            <a:pPr algn="just"/>
            <a:r>
              <a:rPr lang="en-US" dirty="0">
                <a:solidFill>
                  <a:srgbClr val="FFFF00"/>
                </a:solidFill>
              </a:rPr>
              <a:t>Does POI lead to increased Morbidity/Mortality?</a:t>
            </a:r>
          </a:p>
          <a:p>
            <a:pPr algn="just"/>
            <a:r>
              <a:rPr lang="en-US" dirty="0"/>
              <a:t>Bone Health </a:t>
            </a:r>
          </a:p>
          <a:p>
            <a:pPr algn="just"/>
            <a:r>
              <a:rPr lang="en-US" dirty="0"/>
              <a:t>Hormone replacement therapy </a:t>
            </a:r>
            <a:endParaRPr lang="fa-IR" dirty="0"/>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418487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0" dirty="0">
                <a:latin typeface="+mn-lt"/>
              </a:rPr>
              <a:t>Does POI Lead to Increased Morbidity/Mortality?</a:t>
            </a:r>
            <a:endParaRPr lang="fa-IR"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a:bodyPr>
          <a:lstStyle/>
          <a:p>
            <a:pPr marL="0" indent="0" algn="just">
              <a:buNone/>
            </a:pPr>
            <a:endParaRPr lang="en-US" dirty="0"/>
          </a:p>
          <a:p>
            <a:pPr algn="just"/>
            <a:r>
              <a:rPr lang="en-US" dirty="0"/>
              <a:t>The best evidence for long-term effects of POI is from the Mayo Clinic Cohort Study. In this cohort, women who had bilateral oophorectomy before age 45 years had </a:t>
            </a:r>
            <a:r>
              <a:rPr lang="en-US" dirty="0">
                <a:solidFill>
                  <a:srgbClr val="FFFF00"/>
                </a:solidFill>
              </a:rPr>
              <a:t>increased mortality </a:t>
            </a:r>
            <a:r>
              <a:rPr lang="en-US" dirty="0"/>
              <a:t>compared with age-matched control women.</a:t>
            </a:r>
          </a:p>
          <a:p>
            <a:pPr algn="just"/>
            <a:r>
              <a:rPr lang="en-US" dirty="0"/>
              <a:t>Primary causes of death were </a:t>
            </a:r>
            <a:r>
              <a:rPr lang="en-US" dirty="0">
                <a:solidFill>
                  <a:srgbClr val="FFFF00"/>
                </a:solidFill>
              </a:rPr>
              <a:t>cardiovascular disease </a:t>
            </a:r>
            <a:r>
              <a:rPr lang="en-US" dirty="0"/>
              <a:t>and </a:t>
            </a:r>
            <a:r>
              <a:rPr lang="en-US" dirty="0">
                <a:solidFill>
                  <a:srgbClr val="FFFF00"/>
                </a:solidFill>
              </a:rPr>
              <a:t>osteoporotic fracture</a:t>
            </a:r>
            <a:r>
              <a:rPr lang="en-US" dirty="0"/>
              <a:t>, and the study also reported cognitive impairment, dementia, parkinsonism, sexual dysfunction, and reduced psychological well-being.</a:t>
            </a:r>
          </a:p>
          <a:p>
            <a:pPr algn="just"/>
            <a:r>
              <a:rPr lang="en-US" dirty="0"/>
              <a:t>In a Dutch cohort of 12,000 women followed over 17 years, life expectancy of</a:t>
            </a:r>
            <a:br>
              <a:rPr lang="en-US" dirty="0"/>
            </a:br>
            <a:r>
              <a:rPr lang="en-US" dirty="0"/>
              <a:t>women with POI was </a:t>
            </a:r>
            <a:r>
              <a:rPr lang="en-US" dirty="0">
                <a:solidFill>
                  <a:srgbClr val="FFFF00"/>
                </a:solidFill>
              </a:rPr>
              <a:t>2 years less </a:t>
            </a:r>
            <a:r>
              <a:rPr lang="en-US" dirty="0"/>
              <a:t>than that of controls.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55</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spTree>
    <p:extLst>
      <p:ext uri="{BB962C8B-B14F-4D97-AF65-F5344CB8AC3E}">
        <p14:creationId xmlns:p14="http://schemas.microsoft.com/office/powerpoint/2010/main" val="37205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0" dirty="0">
                <a:latin typeface="+mn-lt"/>
              </a:rPr>
              <a:t>Does POI Lead to Increased Morbidity/Mortality?</a:t>
            </a:r>
            <a:endParaRPr lang="fa-IR"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Ø"/>
            </a:pPr>
            <a:r>
              <a:rPr lang="en-US" dirty="0"/>
              <a:t>No long-term prospective studies have examined the safety and efficacy of estrogen replacement therapy in terms of mortality in patients with POI. </a:t>
            </a:r>
          </a:p>
          <a:p>
            <a:pPr algn="just">
              <a:buFont typeface="Wingdings" panose="05000000000000000000" pitchFamily="2" charset="2"/>
              <a:buChar char="Ø"/>
            </a:pPr>
            <a:r>
              <a:rPr lang="en-US" dirty="0"/>
              <a:t>Evidence regarding the use of hormone replacement therapy (HRT) in survivors of childhood cancer is even more limited. </a:t>
            </a:r>
          </a:p>
          <a:p>
            <a:pPr algn="just">
              <a:buFont typeface="Wingdings" panose="05000000000000000000" pitchFamily="2" charset="2"/>
              <a:buChar char="Ø"/>
            </a:pPr>
            <a:r>
              <a:rPr lang="en-US" dirty="0"/>
              <a:t>However, evidence suggests that women who </a:t>
            </a:r>
            <a:r>
              <a:rPr lang="en-US" dirty="0">
                <a:solidFill>
                  <a:srgbClr val="FFFF00"/>
                </a:solidFill>
              </a:rPr>
              <a:t>do not receive HRT </a:t>
            </a:r>
            <a:r>
              <a:rPr lang="en-US" dirty="0"/>
              <a:t>have </a:t>
            </a:r>
            <a:r>
              <a:rPr lang="en-US" dirty="0">
                <a:solidFill>
                  <a:srgbClr val="FFFF00"/>
                </a:solidFill>
              </a:rPr>
              <a:t>increased mortality </a:t>
            </a:r>
            <a:r>
              <a:rPr lang="en-US" dirty="0"/>
              <a:t>compared with those who receive treatment.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56</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spTree>
    <p:extLst>
      <p:ext uri="{BB962C8B-B14F-4D97-AF65-F5344CB8AC3E}">
        <p14:creationId xmlns:p14="http://schemas.microsoft.com/office/powerpoint/2010/main" val="28101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0" dirty="0">
                <a:latin typeface="+mn-lt"/>
              </a:rPr>
              <a:t>Does POI Lead to Increased Morbidity/Mortality?</a:t>
            </a:r>
            <a:endParaRPr lang="fa-IR"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10000"/>
          </a:bodyPr>
          <a:lstStyle/>
          <a:p>
            <a:pPr algn="just">
              <a:buFont typeface="Wingdings" panose="05000000000000000000" pitchFamily="2" charset="2"/>
              <a:buChar char="Ø"/>
            </a:pPr>
            <a:r>
              <a:rPr lang="en-US" dirty="0"/>
              <a:t>In meta-analysis showed that POI women had a higher risk of death from all causes (pooled relative risk (RR) 1.39, 95% confidence interval (CI) 1.10-1.77) and </a:t>
            </a:r>
            <a:r>
              <a:rPr lang="en-US" b="1" dirty="0">
                <a:solidFill>
                  <a:srgbClr val="FFFF00"/>
                </a:solidFill>
              </a:rPr>
              <a:t>ischemic heart disease </a:t>
            </a:r>
            <a:r>
              <a:rPr lang="en-US" dirty="0"/>
              <a:t>(IHD) (pooled RR </a:t>
            </a:r>
            <a:r>
              <a:rPr lang="en-US" b="1" dirty="0">
                <a:solidFill>
                  <a:srgbClr val="FFFF00"/>
                </a:solidFill>
              </a:rPr>
              <a:t>1.48</a:t>
            </a:r>
            <a:r>
              <a:rPr lang="en-US" dirty="0"/>
              <a:t>, 95% CI 1.02-2.16) ¹</a:t>
            </a:r>
          </a:p>
          <a:p>
            <a:pPr algn="just">
              <a:buFont typeface="Wingdings" panose="05000000000000000000" pitchFamily="2" charset="2"/>
              <a:buChar char="Ø"/>
            </a:pPr>
            <a:r>
              <a:rPr lang="en-US" dirty="0"/>
              <a:t>To date, there no are established guidelines for managing cardiovascular risk in women with POI, but evidences demonstrate the </a:t>
            </a:r>
            <a:r>
              <a:rPr lang="en-US" dirty="0">
                <a:solidFill>
                  <a:srgbClr val="FFFF00"/>
                </a:solidFill>
              </a:rPr>
              <a:t>protective effect of estrogen </a:t>
            </a:r>
            <a:r>
              <a:rPr lang="en-US" dirty="0"/>
              <a:t>in maintaining cardiovascular health in young female cancer survivors. </a:t>
            </a:r>
          </a:p>
          <a:p>
            <a:pPr algn="just">
              <a:buFont typeface="Wingdings" panose="05000000000000000000" pitchFamily="2" charset="2"/>
              <a:buChar char="Ø"/>
            </a:pPr>
            <a:r>
              <a:rPr lang="en-US" dirty="0"/>
              <a:t>The importance of regular screening for cardiovascular risk factors should be emphasized, including monitoring of </a:t>
            </a:r>
            <a:r>
              <a:rPr lang="en-US" dirty="0">
                <a:solidFill>
                  <a:srgbClr val="FFFF00"/>
                </a:solidFill>
              </a:rPr>
              <a:t>blood pressure</a:t>
            </a:r>
            <a:r>
              <a:rPr lang="en-US" dirty="0"/>
              <a:t>, </a:t>
            </a:r>
            <a:r>
              <a:rPr lang="en-US" dirty="0">
                <a:solidFill>
                  <a:srgbClr val="FFFF00"/>
                </a:solidFill>
              </a:rPr>
              <a:t>lipids</a:t>
            </a:r>
            <a:r>
              <a:rPr lang="en-US" dirty="0"/>
              <a:t>, </a:t>
            </a:r>
            <a:r>
              <a:rPr lang="en-US" dirty="0">
                <a:solidFill>
                  <a:srgbClr val="FFFF00"/>
                </a:solidFill>
              </a:rPr>
              <a:t>fasting glucose</a:t>
            </a:r>
            <a:r>
              <a:rPr lang="en-US" dirty="0"/>
              <a:t>, and body mass index, and counseling for smoking cessation and maintaining a balanced diet and regular physical activity. ²</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57</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0932" y="5795517"/>
            <a:ext cx="9960745" cy="1077218"/>
          </a:xfrm>
          <a:prstGeom prst="rect">
            <a:avLst/>
          </a:prstGeom>
          <a:noFill/>
        </p:spPr>
        <p:txBody>
          <a:bodyPr wrap="square">
            <a:spAutoFit/>
          </a:bodyPr>
          <a:lstStyle/>
          <a:p>
            <a:pPr algn="just"/>
            <a:r>
              <a:rPr lang="en-US" sz="1600" dirty="0">
                <a:solidFill>
                  <a:srgbClr val="FFC000"/>
                </a:solidFill>
                <a:latin typeface="YflrxbFblhmrMyriad-Roman"/>
              </a:rPr>
              <a:t>1 = (2016) Tao XY, et all. Effect of primary ovarian insufficiency and early natural menopause on mortality: a meta-analysis. Climacteric. 2016;19(1):27-36. </a:t>
            </a:r>
            <a:r>
              <a:rPr lang="en-US" sz="1600" dirty="0" err="1">
                <a:solidFill>
                  <a:srgbClr val="FFC000"/>
                </a:solidFill>
                <a:latin typeface="YflrxbFblhmrMyriad-Roman"/>
              </a:rPr>
              <a:t>doi</a:t>
            </a:r>
            <a:r>
              <a:rPr lang="en-US" sz="1600" dirty="0">
                <a:solidFill>
                  <a:srgbClr val="FFC000"/>
                </a:solidFill>
                <a:latin typeface="YflrxbFblhmrMyriad-Roman"/>
              </a:rPr>
              <a:t>: 10.3109/13697137.2015.1094784. </a:t>
            </a:r>
            <a:r>
              <a:rPr lang="en-US" sz="1600" dirty="0" err="1">
                <a:solidFill>
                  <a:srgbClr val="FFC000"/>
                </a:solidFill>
                <a:latin typeface="YflrxbFblhmrMyriad-Roman"/>
              </a:rPr>
              <a:t>Epub</a:t>
            </a:r>
            <a:r>
              <a:rPr lang="en-US" sz="1600" dirty="0">
                <a:solidFill>
                  <a:srgbClr val="FFC000"/>
                </a:solidFill>
                <a:latin typeface="YflrxbFblhmrMyriad-Roman"/>
              </a:rPr>
              <a:t> 2015 Nov 17. PMID: 26576012.</a:t>
            </a:r>
          </a:p>
          <a:p>
            <a:pPr algn="just"/>
            <a:r>
              <a:rPr lang="en-US" sz="1600" dirty="0">
                <a:solidFill>
                  <a:srgbClr val="FFC000"/>
                </a:solidFill>
                <a:latin typeface="YflrxbFblhmrMyriad-Roman"/>
              </a:rPr>
              <a:t>2 = (2018)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spTree>
    <p:extLst>
      <p:ext uri="{BB962C8B-B14F-4D97-AF65-F5344CB8AC3E}">
        <p14:creationId xmlns:p14="http://schemas.microsoft.com/office/powerpoint/2010/main" val="54888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t>How to determine ovarian reserve?</a:t>
            </a:r>
          </a:p>
          <a:p>
            <a:pPr algn="just"/>
            <a:r>
              <a:rPr lang="en-US" dirty="0"/>
              <a:t>Does POI lead to increased Morbidity/Mortality?</a:t>
            </a:r>
          </a:p>
          <a:p>
            <a:pPr algn="just"/>
            <a:r>
              <a:rPr lang="en-US" dirty="0">
                <a:solidFill>
                  <a:srgbClr val="FFFF00"/>
                </a:solidFill>
              </a:rPr>
              <a:t>Bone Health </a:t>
            </a:r>
          </a:p>
          <a:p>
            <a:pPr algn="just"/>
            <a:r>
              <a:rPr lang="en-US" dirty="0"/>
              <a:t>Hormone replacement therapy </a:t>
            </a:r>
            <a:endParaRPr lang="fa-IR" dirty="0"/>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4007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0" dirty="0">
                <a:latin typeface="+mn-lt"/>
              </a:rPr>
              <a:t>Does POI Lead to Increased Morbidity/Mortality?</a:t>
            </a:r>
            <a:endParaRPr lang="fa-IR"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10000"/>
          </a:bodyPr>
          <a:lstStyle/>
          <a:p>
            <a:pPr algn="just">
              <a:buFont typeface="Wingdings" panose="05000000000000000000" pitchFamily="2" charset="2"/>
              <a:buChar char="Ø"/>
            </a:pPr>
            <a:r>
              <a:rPr lang="en-US" dirty="0"/>
              <a:t>Estrogen replacement has shown clear benefits for postmenopausal women in increasing BMD and reducing fracture risk. </a:t>
            </a:r>
          </a:p>
          <a:p>
            <a:pPr algn="just">
              <a:buFont typeface="Wingdings" panose="05000000000000000000" pitchFamily="2" charset="2"/>
              <a:buChar char="Ø"/>
            </a:pPr>
            <a:r>
              <a:rPr lang="en-US" dirty="0"/>
              <a:t>There are no trials on the uses of non-hormonal pharmacotherapies for women with POI, such as bisphosphonates, selective estrogen receptor modulators, or strontium/denosumab </a:t>
            </a:r>
          </a:p>
          <a:p>
            <a:pPr algn="just">
              <a:buFont typeface="Wingdings" panose="05000000000000000000" pitchFamily="2" charset="2"/>
              <a:buChar char="Ø"/>
            </a:pPr>
            <a:r>
              <a:rPr lang="en-US" dirty="0"/>
              <a:t>No consensus exists on the optimal intervals for repeated screening, both in the cancer survivor population and in postmenopausal women.</a:t>
            </a:r>
          </a:p>
          <a:p>
            <a:pPr algn="just">
              <a:buFont typeface="Wingdings" panose="05000000000000000000" pitchFamily="2" charset="2"/>
              <a:buChar char="Ø"/>
            </a:pPr>
            <a:r>
              <a:rPr lang="en-US" dirty="0"/>
              <a:t>Scans should therefore be repeated as clinically indicated based on individual risk factors, such as: exposure to </a:t>
            </a:r>
            <a:r>
              <a:rPr lang="en-US" dirty="0">
                <a:solidFill>
                  <a:srgbClr val="FFFF00"/>
                </a:solidFill>
              </a:rPr>
              <a:t>glucocorticoids</a:t>
            </a:r>
            <a:r>
              <a:rPr lang="en-US" dirty="0"/>
              <a:t>, </a:t>
            </a:r>
            <a:r>
              <a:rPr lang="en-US" dirty="0">
                <a:solidFill>
                  <a:srgbClr val="FFFF00"/>
                </a:solidFill>
              </a:rPr>
              <a:t>cranial radiation</a:t>
            </a:r>
            <a:r>
              <a:rPr lang="en-US" dirty="0"/>
              <a:t>, </a:t>
            </a:r>
            <a:r>
              <a:rPr lang="en-US" dirty="0">
                <a:solidFill>
                  <a:srgbClr val="FFFF00"/>
                </a:solidFill>
              </a:rPr>
              <a:t>methotrexate</a:t>
            </a:r>
            <a:r>
              <a:rPr lang="en-US" dirty="0"/>
              <a:t>, or </a:t>
            </a:r>
            <a:r>
              <a:rPr lang="en-US" dirty="0">
                <a:solidFill>
                  <a:srgbClr val="FFFF00"/>
                </a:solidFill>
              </a:rPr>
              <a:t>hematopoietic stem cell transplantation</a:t>
            </a:r>
            <a:r>
              <a:rPr lang="en-US" dirty="0"/>
              <a:t>, or if DEXA results would alter treatment.</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59</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29810" y="6035216"/>
            <a:ext cx="9960745" cy="584775"/>
          </a:xfrm>
          <a:prstGeom prst="rect">
            <a:avLst/>
          </a:prstGeom>
          <a:noFill/>
        </p:spPr>
        <p:txBody>
          <a:bodyPr wrap="square">
            <a:spAutoFit/>
          </a:bodyPr>
          <a:lstStyle/>
          <a:p>
            <a:pPr algn="just"/>
            <a:r>
              <a:rPr lang="en-US" sz="1600" dirty="0">
                <a:solidFill>
                  <a:srgbClr val="FFC000"/>
                </a:solidFill>
                <a:latin typeface="YflrxbFblhmrMyriad-Roman"/>
              </a:rPr>
              <a:t>(2018) </a:t>
            </a:r>
            <a:r>
              <a:rPr lang="en-US" sz="1600" dirty="0" err="1">
                <a:solidFill>
                  <a:srgbClr val="FFC000"/>
                </a:solidFill>
                <a:latin typeface="YflrxbFblhmrMyriad-Roman"/>
              </a:rPr>
              <a:t>Gargus</a:t>
            </a:r>
            <a:r>
              <a:rPr lang="en-US" sz="1600" dirty="0">
                <a:solidFill>
                  <a:srgbClr val="FFC000"/>
                </a:solidFill>
                <a:latin typeface="YflrxbFblhmrMyriad-Roman"/>
              </a:rPr>
              <a:t> E, et all. Management of Primary Ovarian Insufficiency Symptoms in Survivors of Childhood and Adolescent Cancer. J Natl </a:t>
            </a:r>
            <a:r>
              <a:rPr lang="en-US" sz="1600" dirty="0" err="1">
                <a:solidFill>
                  <a:srgbClr val="FFC000"/>
                </a:solidFill>
                <a:latin typeface="YflrxbFblhmrMyriad-Roman"/>
              </a:rPr>
              <a:t>Compr</a:t>
            </a:r>
            <a:r>
              <a:rPr lang="en-US" sz="1600" dirty="0">
                <a:solidFill>
                  <a:srgbClr val="FFC000"/>
                </a:solidFill>
                <a:latin typeface="YflrxbFblhmrMyriad-Roman"/>
              </a:rPr>
              <a:t> </a:t>
            </a:r>
            <a:r>
              <a:rPr lang="en-US" sz="1600" dirty="0" err="1">
                <a:solidFill>
                  <a:srgbClr val="FFC000"/>
                </a:solidFill>
                <a:latin typeface="YflrxbFblhmrMyriad-Roman"/>
              </a:rPr>
              <a:t>Canc</a:t>
            </a:r>
            <a:r>
              <a:rPr lang="en-US" sz="1600" dirty="0">
                <a:solidFill>
                  <a:srgbClr val="FFC000"/>
                </a:solidFill>
                <a:latin typeface="YflrxbFblhmrMyriad-Roman"/>
              </a:rPr>
              <a:t> </a:t>
            </a:r>
            <a:r>
              <a:rPr lang="en-US" sz="1600" dirty="0" err="1">
                <a:solidFill>
                  <a:srgbClr val="FFC000"/>
                </a:solidFill>
                <a:latin typeface="YflrxbFblhmrMyriad-Roman"/>
              </a:rPr>
              <a:t>Netw</a:t>
            </a:r>
            <a:r>
              <a:rPr lang="en-US" sz="1600" dirty="0">
                <a:solidFill>
                  <a:srgbClr val="FFC000"/>
                </a:solidFill>
                <a:latin typeface="YflrxbFblhmrMyriad-Roman"/>
              </a:rPr>
              <a:t>. 2018;16(9):1137-1149</a:t>
            </a:r>
          </a:p>
        </p:txBody>
      </p:sp>
    </p:spTree>
    <p:extLst>
      <p:ext uri="{BB962C8B-B14F-4D97-AF65-F5344CB8AC3E}">
        <p14:creationId xmlns:p14="http://schemas.microsoft.com/office/powerpoint/2010/main" val="28803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Present Illness:</a:t>
            </a:r>
            <a:endParaRPr lang="en-US" dirty="0"/>
          </a:p>
        </p:txBody>
      </p:sp>
      <p:sp>
        <p:nvSpPr>
          <p:cNvPr id="3" name="Content Placeholder 2"/>
          <p:cNvSpPr>
            <a:spLocks noGrp="1"/>
          </p:cNvSpPr>
          <p:nvPr>
            <p:ph idx="1"/>
          </p:nvPr>
        </p:nvSpPr>
        <p:spPr>
          <a:xfrm>
            <a:off x="616225" y="1825625"/>
            <a:ext cx="11002617" cy="4351338"/>
          </a:xfrm>
        </p:spPr>
        <p:txBody>
          <a:bodyPr>
            <a:normAutofit/>
          </a:bodyPr>
          <a:lstStyle/>
          <a:p>
            <a:pPr algn="just">
              <a:buFont typeface="Arial" charset="0"/>
              <a:buChar char="•"/>
            </a:pPr>
            <a:r>
              <a:rPr lang="en-US" dirty="0">
                <a:latin typeface="Times New Roman" panose="02020603050405020304" pitchFamily="18" charset="0"/>
                <a:cs typeface="Times New Roman" panose="02020603050405020304" pitchFamily="18" charset="0"/>
              </a:rPr>
              <a:t>Headache (Neg), Olfactory dis. (Neg), Vision problem (Neg) </a:t>
            </a:r>
          </a:p>
          <a:p>
            <a:pPr algn="just">
              <a:buFont typeface="Arial" charset="0"/>
              <a:buChar char="•"/>
            </a:pPr>
            <a:r>
              <a:rPr lang="en-US" dirty="0">
                <a:latin typeface="Times New Roman" panose="02020603050405020304" pitchFamily="18" charset="0"/>
                <a:cs typeface="Times New Roman" panose="02020603050405020304" pitchFamily="18" charset="0"/>
              </a:rPr>
              <a:t>Abnormal movement (Neg), Abnormal eating (Neg), </a:t>
            </a:r>
          </a:p>
          <a:p>
            <a:pPr algn="just">
              <a:buFont typeface="Arial" charset="0"/>
              <a:buChar char="•"/>
            </a:pPr>
            <a:r>
              <a:rPr lang="en-US" dirty="0">
                <a:latin typeface="Times New Roman" panose="02020603050405020304" pitchFamily="18" charset="0"/>
                <a:cs typeface="Times New Roman" panose="02020603050405020304" pitchFamily="18" charset="0"/>
              </a:rPr>
              <a:t>Mood disturbance (Neg), Insomnia (Neg), Short stature (Neg)</a:t>
            </a:r>
          </a:p>
          <a:p>
            <a:pPr algn="just">
              <a:buFont typeface="Arial" charset="0"/>
              <a:buChar char="•"/>
            </a:pPr>
            <a:r>
              <a:rPr lang="en-US" dirty="0">
                <a:latin typeface="Times New Roman" panose="02020603050405020304" pitchFamily="18" charset="0"/>
                <a:cs typeface="Times New Roman" panose="02020603050405020304" pitchFamily="18" charset="0"/>
              </a:rPr>
              <a:t>Underlying systemic dis. (Neg), Weakness (Neg) </a:t>
            </a:r>
          </a:p>
          <a:p>
            <a:pPr algn="just">
              <a:buFont typeface="Arial" charset="0"/>
              <a:buChar char="•"/>
            </a:pPr>
            <a:r>
              <a:rPr lang="en-US" dirty="0">
                <a:latin typeface="Times New Roman" panose="02020603050405020304" pitchFamily="18" charset="0"/>
                <a:cs typeface="Times New Roman" panose="02020603050405020304" pitchFamily="18" charset="0"/>
              </a:rPr>
              <a:t>Hirsutism (Neg), Hair loss (Neg), Acne (Neg) </a:t>
            </a:r>
          </a:p>
          <a:p>
            <a:pPr algn="just">
              <a:buFont typeface="Arial" charset="0"/>
              <a:buChar char="•"/>
            </a:pPr>
            <a:r>
              <a:rPr lang="en-US" dirty="0">
                <a:latin typeface="Times New Roman" panose="02020603050405020304" pitchFamily="18" charset="0"/>
                <a:cs typeface="Times New Roman" panose="02020603050405020304" pitchFamily="18" charset="0"/>
              </a:rPr>
              <a:t>Weight loss or gain (Neg), Strenuous physical activity (Neg) </a:t>
            </a:r>
          </a:p>
          <a:p>
            <a:pPr algn="just">
              <a:buFont typeface="Arial" charset="0"/>
              <a:buChar char="•"/>
            </a:pPr>
            <a:r>
              <a:rPr lang="en-US" dirty="0">
                <a:latin typeface="Times New Roman" panose="02020603050405020304" pitchFamily="18" charset="0"/>
                <a:cs typeface="Times New Roman" panose="02020603050405020304" pitchFamily="18" charset="0"/>
              </a:rPr>
              <a:t>Emotional or physical trauma (Neg) </a:t>
            </a:r>
          </a:p>
          <a:p>
            <a:pPr algn="just">
              <a:buFont typeface="Arial" charset="0"/>
              <a:buChar char="•"/>
            </a:pPr>
            <a:r>
              <a:rPr lang="en-US" dirty="0">
                <a:latin typeface="Times New Roman" panose="02020603050405020304" pitchFamily="18" charset="0"/>
                <a:cs typeface="Times New Roman" panose="02020603050405020304" pitchFamily="18" charset="0"/>
              </a:rPr>
              <a:t>Hot flashes (Neg), Sweating (Neg)</a:t>
            </a:r>
          </a:p>
          <a:p>
            <a:pPr algn="just">
              <a:buFont typeface="Arial"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87F1E44-47B0-4A72-94F3-1EE9BE83C742}"/>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4708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0" dirty="0">
                <a:latin typeface="+mn-lt"/>
              </a:rPr>
              <a:t>Does POI Lead to Increased Morbidity/Mortality?</a:t>
            </a:r>
            <a:endParaRPr lang="fa-IR" b="0" dirty="0">
              <a:latin typeface="+mn-lt"/>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60</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17202" y="6330662"/>
            <a:ext cx="9960745" cy="830997"/>
          </a:xfrm>
          <a:prstGeom prst="rect">
            <a:avLst/>
          </a:prstGeom>
          <a:noFill/>
        </p:spPr>
        <p:txBody>
          <a:bodyPr wrap="square">
            <a:spAutoFit/>
          </a:bodyPr>
          <a:lstStyle/>
          <a:p>
            <a:pPr algn="just"/>
            <a:r>
              <a:rPr lang="en-US" sz="1600" dirty="0">
                <a:solidFill>
                  <a:srgbClr val="FFC000"/>
                </a:solidFill>
                <a:latin typeface="YflrxbFblhmrMyriad-Roman"/>
              </a:rPr>
              <a:t>(2020) Panay N, et al. Premature ovarian insufficiency: an International Menopause Society White Paper. Climacteric. 2020 Oct;23(5):426-446</a:t>
            </a:r>
          </a:p>
          <a:p>
            <a:pPr algn="just"/>
            <a:endParaRPr lang="en-US" sz="1600" dirty="0">
              <a:solidFill>
                <a:srgbClr val="FFC000"/>
              </a:solidFill>
              <a:latin typeface="YflrxbFblhmrMyriad-Roman"/>
            </a:endParaRPr>
          </a:p>
        </p:txBody>
      </p:sp>
      <p:sp>
        <p:nvSpPr>
          <p:cNvPr id="6" name="Content Placeholder 5">
            <a:extLst>
              <a:ext uri="{FF2B5EF4-FFF2-40B4-BE49-F238E27FC236}">
                <a16:creationId xmlns:a16="http://schemas.microsoft.com/office/drawing/2014/main" xmlns="" id="{07AB22B3-E94E-435D-A192-6BD0E89ADE06}"/>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xmlns="" id="{ED4EC040-9BC0-4EB6-834D-189BF0552FD2}"/>
              </a:ext>
            </a:extLst>
          </p:cNvPr>
          <p:cNvPicPr>
            <a:picLocks noChangeAspect="1"/>
          </p:cNvPicPr>
          <p:nvPr/>
        </p:nvPicPr>
        <p:blipFill>
          <a:blip r:embed="rId2"/>
          <a:stretch>
            <a:fillRect/>
          </a:stretch>
        </p:blipFill>
        <p:spPr>
          <a:xfrm>
            <a:off x="1796891" y="98425"/>
            <a:ext cx="8598218" cy="6257925"/>
          </a:xfrm>
          <a:prstGeom prst="rect">
            <a:avLst/>
          </a:prstGeom>
        </p:spPr>
      </p:pic>
    </p:spTree>
    <p:extLst>
      <p:ext uri="{BB962C8B-B14F-4D97-AF65-F5344CB8AC3E}">
        <p14:creationId xmlns:p14="http://schemas.microsoft.com/office/powerpoint/2010/main" val="160101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endParaRPr lang="fa-IR" b="0" dirty="0">
              <a:latin typeface="+mn-lt"/>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61</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56776C87-C5F9-42E7-A552-47373AF3172D}"/>
              </a:ext>
            </a:extLst>
          </p:cNvPr>
          <p:cNvSpPr txBox="1"/>
          <p:nvPr/>
        </p:nvSpPr>
        <p:spPr>
          <a:xfrm>
            <a:off x="1017202" y="6330662"/>
            <a:ext cx="9960745" cy="830997"/>
          </a:xfrm>
          <a:prstGeom prst="rect">
            <a:avLst/>
          </a:prstGeom>
          <a:noFill/>
        </p:spPr>
        <p:txBody>
          <a:bodyPr wrap="square">
            <a:spAutoFit/>
          </a:bodyPr>
          <a:lstStyle/>
          <a:p>
            <a:pPr algn="just"/>
            <a:r>
              <a:rPr lang="en-US" sz="1600" dirty="0">
                <a:solidFill>
                  <a:srgbClr val="FFC000"/>
                </a:solidFill>
                <a:latin typeface="YflrxbFblhmrMyriad-Roman"/>
              </a:rPr>
              <a:t>(2020) Panay N, et al. Premature ovarian insufficiency: an International Menopause Society White Paper. Climacteric. 2020 Oct;23(5):426-446</a:t>
            </a:r>
          </a:p>
          <a:p>
            <a:pPr algn="just"/>
            <a:endParaRPr lang="en-US" sz="1600" dirty="0">
              <a:solidFill>
                <a:srgbClr val="FFC000"/>
              </a:solidFill>
              <a:latin typeface="YflrxbFblhmrMyriad-Roman"/>
            </a:endParaRPr>
          </a:p>
        </p:txBody>
      </p:sp>
      <p:sp>
        <p:nvSpPr>
          <p:cNvPr id="6" name="Content Placeholder 5">
            <a:extLst>
              <a:ext uri="{FF2B5EF4-FFF2-40B4-BE49-F238E27FC236}">
                <a16:creationId xmlns:a16="http://schemas.microsoft.com/office/drawing/2014/main" xmlns="" id="{07AB22B3-E94E-435D-A192-6BD0E89ADE06}"/>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xmlns="" id="{7E88E505-66E5-4CE0-99B5-A920E51BA190}"/>
              </a:ext>
            </a:extLst>
          </p:cNvPr>
          <p:cNvPicPr>
            <a:picLocks noChangeAspect="1"/>
          </p:cNvPicPr>
          <p:nvPr/>
        </p:nvPicPr>
        <p:blipFill>
          <a:blip r:embed="rId2"/>
          <a:stretch>
            <a:fillRect/>
          </a:stretch>
        </p:blipFill>
        <p:spPr>
          <a:xfrm>
            <a:off x="1295400" y="575528"/>
            <a:ext cx="9601200" cy="5314950"/>
          </a:xfrm>
          <a:prstGeom prst="rect">
            <a:avLst/>
          </a:prstGeom>
        </p:spPr>
      </p:pic>
    </p:spTree>
    <p:extLst>
      <p:ext uri="{BB962C8B-B14F-4D97-AF65-F5344CB8AC3E}">
        <p14:creationId xmlns:p14="http://schemas.microsoft.com/office/powerpoint/2010/main" val="38916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t>How to determine ovarian reserve?</a:t>
            </a:r>
          </a:p>
          <a:p>
            <a:pPr algn="just"/>
            <a:r>
              <a:rPr lang="en-US" dirty="0"/>
              <a:t>Does POI lead to increased Morbidity/Mortality?</a:t>
            </a:r>
          </a:p>
          <a:p>
            <a:pPr algn="just"/>
            <a:r>
              <a:rPr lang="en-US" dirty="0"/>
              <a:t>Bone Health </a:t>
            </a:r>
          </a:p>
          <a:p>
            <a:pPr algn="just"/>
            <a:r>
              <a:rPr lang="en-US" dirty="0">
                <a:solidFill>
                  <a:srgbClr val="FFFF00"/>
                </a:solidFill>
              </a:rPr>
              <a:t>Hormone replacement therapy </a:t>
            </a:r>
            <a:endParaRPr lang="fa-IR" dirty="0">
              <a:solidFill>
                <a:srgbClr val="FFFF00"/>
              </a:solidFill>
            </a:endParaRPr>
          </a:p>
          <a:p>
            <a:pPr algn="just"/>
            <a:r>
              <a:rPr lang="en-US" dirty="0"/>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119877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Ø"/>
            </a:pPr>
            <a:r>
              <a:rPr lang="en-US" dirty="0"/>
              <a:t>Regimens </a:t>
            </a:r>
          </a:p>
          <a:p>
            <a:pPr algn="just">
              <a:buFont typeface="Wingdings" panose="05000000000000000000" pitchFamily="2" charset="2"/>
              <a:buChar char="Ø"/>
            </a:pPr>
            <a:r>
              <a:rPr lang="en-US" dirty="0"/>
              <a:t>Route of administration </a:t>
            </a:r>
          </a:p>
          <a:p>
            <a:pPr algn="just">
              <a:buFont typeface="Wingdings" panose="05000000000000000000" pitchFamily="2" charset="2"/>
              <a:buChar char="Ø"/>
            </a:pPr>
            <a:r>
              <a:rPr lang="en-US" dirty="0"/>
              <a:t>Dose </a:t>
            </a:r>
          </a:p>
          <a:p>
            <a:pPr algn="just">
              <a:buFont typeface="Wingdings" panose="05000000000000000000" pitchFamily="2" charset="2"/>
              <a:buChar char="Ø"/>
            </a:pPr>
            <a:r>
              <a:rPr lang="en-US" dirty="0"/>
              <a:t>Duration </a:t>
            </a:r>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830997"/>
          </a:xfrm>
          <a:prstGeom prst="rect">
            <a:avLst/>
          </a:prstGeom>
          <a:noFill/>
        </p:spPr>
        <p:txBody>
          <a:bodyPr wrap="square">
            <a:spAutoFit/>
          </a:bodyPr>
          <a:lstStyle/>
          <a:p>
            <a:pPr algn="just"/>
            <a:r>
              <a:rPr lang="en-US" sz="1600" dirty="0">
                <a:solidFill>
                  <a:srgbClr val="FFC000"/>
                </a:solidFill>
                <a:latin typeface="YflrxbFblhmrMyriad-Roman"/>
              </a:rPr>
              <a:t>1= (2017) Update on the Pathophysiology and Risk Factors for the Development of Malignant Testicular Germ Cell Tumors in Complete Androgen Insensitivity Syndrome </a:t>
            </a:r>
          </a:p>
          <a:p>
            <a:pPr algn="just"/>
            <a:r>
              <a:rPr lang="en-US" sz="1600" dirty="0">
                <a:solidFill>
                  <a:srgbClr val="FFC000"/>
                </a:solidFill>
                <a:latin typeface="YflrxbFblhmrMyriad-Roman"/>
              </a:rPr>
              <a:t>2= (2006) Consensus statement on management of intersex disorders.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389842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4386" y="1887822"/>
            <a:ext cx="10903227" cy="4147394"/>
          </a:xfrm>
        </p:spPr>
        <p:txBody>
          <a:bodyPr>
            <a:normAutofit/>
          </a:bodyPr>
          <a:lstStyle/>
          <a:p>
            <a:pPr algn="just">
              <a:buFont typeface="Wingdings" panose="05000000000000000000" pitchFamily="2" charset="2"/>
              <a:buChar char="Ø"/>
            </a:pPr>
            <a:r>
              <a:rPr lang="en-US" dirty="0"/>
              <a:t>Regimens</a:t>
            </a:r>
          </a:p>
          <a:p>
            <a:pPr algn="just"/>
            <a:r>
              <a:rPr lang="en-US" dirty="0"/>
              <a:t>Continuous combined regimen  </a:t>
            </a:r>
          </a:p>
          <a:p>
            <a:pPr algn="just"/>
            <a:r>
              <a:rPr lang="en-US" dirty="0"/>
              <a:t>Sequential hormone therapy</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solidFill>
                  <a:schemeClr val="bg1">
                    <a:lumMod val="65000"/>
                  </a:schemeClr>
                </a:solidFill>
              </a:rPr>
              <a:t>Dose </a:t>
            </a:r>
          </a:p>
          <a:p>
            <a:pPr algn="just">
              <a:buFont typeface="Wingdings" panose="05000000000000000000" pitchFamily="2" charset="2"/>
              <a:buChar char="Ø"/>
            </a:pPr>
            <a:r>
              <a:rPr lang="en-US" dirty="0">
                <a:solidFill>
                  <a:schemeClr val="bg1">
                    <a:lumMod val="65000"/>
                  </a:schemeClr>
                </a:solidFill>
              </a:rPr>
              <a:t>Duration </a:t>
            </a:r>
          </a:p>
          <a:p>
            <a:pPr marL="0" indent="0" algn="just">
              <a:buNone/>
            </a:pPr>
            <a:endParaRPr lang="en-US" dirty="0"/>
          </a:p>
          <a:p>
            <a:pPr algn="just">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830997"/>
          </a:xfrm>
          <a:prstGeom prst="rect">
            <a:avLst/>
          </a:prstGeom>
          <a:noFill/>
        </p:spPr>
        <p:txBody>
          <a:bodyPr wrap="square">
            <a:spAutoFit/>
          </a:bodyPr>
          <a:lstStyle/>
          <a:p>
            <a:pPr algn="just"/>
            <a:r>
              <a:rPr lang="en-US" sz="1600" dirty="0">
                <a:solidFill>
                  <a:srgbClr val="FFC000"/>
                </a:solidFill>
                <a:latin typeface="YflrxbFblhmrMyriad-Roman"/>
              </a:rPr>
              <a:t>1= (2017) Update on the Pathophysiology and Risk Factors for the Development of Malignant Testicular Germ Cell Tumors in Complete Androgen Insensitivity Syndrome </a:t>
            </a:r>
          </a:p>
          <a:p>
            <a:pPr algn="just"/>
            <a:r>
              <a:rPr lang="en-US" sz="1600" dirty="0">
                <a:solidFill>
                  <a:srgbClr val="FFC000"/>
                </a:solidFill>
                <a:latin typeface="YflrxbFblhmrMyriad-Roman"/>
              </a:rPr>
              <a:t>2= (2006) Consensus statement on management of intersex disorders. </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7378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1"/>
            <a:ext cx="10903227" cy="4638964"/>
          </a:xfrm>
        </p:spPr>
        <p:txBody>
          <a:bodyPr>
            <a:normAutofit fontScale="92500" lnSpcReduction="20000"/>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t>Route of administration</a:t>
            </a:r>
          </a:p>
          <a:p>
            <a:pPr algn="just"/>
            <a:r>
              <a:rPr lang="en-US" dirty="0">
                <a:solidFill>
                  <a:srgbClr val="FFFF00"/>
                </a:solidFill>
              </a:rPr>
              <a:t>Transdermal</a:t>
            </a:r>
            <a:r>
              <a:rPr lang="en-US" dirty="0"/>
              <a:t> estrogen administration is presently recommended to avoid the first pass effect and hepatic clotting factor production.</a:t>
            </a:r>
          </a:p>
          <a:p>
            <a:pPr algn="just"/>
            <a:r>
              <a:rPr lang="en-US" dirty="0"/>
              <a:t>Dermal estrogen is administered in lower dosages and reaches its therapeutic targets relatively unchanged and in lower, more physiologic concentrations. ¹</a:t>
            </a:r>
          </a:p>
          <a:p>
            <a:pPr algn="just"/>
            <a:r>
              <a:rPr lang="en-US" dirty="0"/>
              <a:t>In older postmenopausal women, transdermal estrogen has a </a:t>
            </a:r>
            <a:r>
              <a:rPr lang="en-US" dirty="0">
                <a:solidFill>
                  <a:srgbClr val="FFFF00"/>
                </a:solidFill>
              </a:rPr>
              <a:t>lower risk </a:t>
            </a:r>
            <a:r>
              <a:rPr lang="en-US" dirty="0"/>
              <a:t>of myocardial infarction, VTE, stroke and breast cancer. </a:t>
            </a:r>
          </a:p>
          <a:p>
            <a:pPr algn="just"/>
            <a:r>
              <a:rPr lang="en-US" dirty="0"/>
              <a:t>Subcutaneous implants, nasal sprays and injectable estrogen preparations are also available, although not in all countries. ² </a:t>
            </a:r>
          </a:p>
          <a:p>
            <a:pPr algn="just">
              <a:buFont typeface="Wingdings" panose="05000000000000000000" pitchFamily="2" charset="2"/>
              <a:buChar char="Ø"/>
            </a:pPr>
            <a:r>
              <a:rPr lang="en-US" dirty="0">
                <a:solidFill>
                  <a:schemeClr val="bg1">
                    <a:lumMod val="65000"/>
                  </a:schemeClr>
                </a:solidFill>
              </a:rPr>
              <a:t>Dose </a:t>
            </a:r>
          </a:p>
          <a:p>
            <a:pPr algn="just">
              <a:buFont typeface="Wingdings" panose="05000000000000000000" pitchFamily="2" charset="2"/>
              <a:buChar char="Ø"/>
            </a:pPr>
            <a:r>
              <a:rPr lang="en-US" dirty="0">
                <a:solidFill>
                  <a:schemeClr val="bg1">
                    <a:lumMod val="65000"/>
                  </a:schemeClr>
                </a:solidFill>
              </a:rPr>
              <a:t>Duration </a:t>
            </a:r>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dirty="0"/>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830997"/>
          </a:xfrm>
          <a:prstGeom prst="rect">
            <a:avLst/>
          </a:prstGeom>
          <a:noFill/>
        </p:spPr>
        <p:txBody>
          <a:bodyPr wrap="square">
            <a:spAutoFit/>
          </a:bodyPr>
          <a:lstStyle/>
          <a:p>
            <a:pPr algn="just"/>
            <a:r>
              <a:rPr lang="en-US" sz="1600" dirty="0">
                <a:solidFill>
                  <a:srgbClr val="FFC000"/>
                </a:solidFill>
                <a:latin typeface="YflrxbFblhmrMyriad-Roman"/>
              </a:rPr>
              <a:t>1= (2020) Williams Textbook of Endocrinology, 14</a:t>
            </a:r>
            <a:r>
              <a:rPr lang="en-US" sz="1600" baseline="30000" dirty="0">
                <a:solidFill>
                  <a:srgbClr val="FFC000"/>
                </a:solidFill>
                <a:latin typeface="YflrxbFblhmrMyriad-Roman"/>
              </a:rPr>
              <a:t>th</a:t>
            </a:r>
            <a:r>
              <a:rPr lang="en-US" sz="1600" dirty="0">
                <a:solidFill>
                  <a:srgbClr val="FFC000"/>
                </a:solidFill>
                <a:latin typeface="YflrxbFblhmrMyriad-Roman"/>
              </a:rPr>
              <a:t> edition; 1119</a:t>
            </a:r>
          </a:p>
          <a:p>
            <a:pPr algn="just"/>
            <a:r>
              <a:rPr lang="en-US" sz="1600" dirty="0">
                <a:solidFill>
                  <a:srgbClr val="FFC000"/>
                </a:solidFill>
                <a:latin typeface="YflrxbFblhmrMyriad-Roman"/>
              </a:rPr>
              <a:t>2= (2017) Webber L, Anderson RA, Davies M, </a:t>
            </a:r>
            <a:r>
              <a:rPr lang="en-US" sz="1600" dirty="0" err="1">
                <a:solidFill>
                  <a:srgbClr val="FFC000"/>
                </a:solidFill>
                <a:latin typeface="YflrxbFblhmrMyriad-Roman"/>
              </a:rPr>
              <a:t>Janse</a:t>
            </a:r>
            <a:r>
              <a:rPr lang="en-US" sz="1600" dirty="0">
                <a:solidFill>
                  <a:srgbClr val="FFC000"/>
                </a:solidFill>
                <a:latin typeface="YflrxbFblhmrMyriad-Roman"/>
              </a:rPr>
              <a:t> F, Vermeulen N. HRT for women with premature ovarian insufficiency: a comprehensive review. Hum </a:t>
            </a:r>
            <a:r>
              <a:rPr lang="en-US" sz="1600" dirty="0" err="1">
                <a:solidFill>
                  <a:srgbClr val="FFC000"/>
                </a:solidFill>
                <a:latin typeface="YflrxbFblhmrMyriad-Roman"/>
              </a:rPr>
              <a:t>Reprod</a:t>
            </a:r>
            <a:r>
              <a:rPr lang="en-US" sz="1600" dirty="0">
                <a:solidFill>
                  <a:srgbClr val="FFC000"/>
                </a:solidFill>
                <a:latin typeface="YflrxbFblhmrMyriad-Roman"/>
              </a:rPr>
              <a:t> Open. 2017 Jul 12;2017(2):hox007</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110888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HRT</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t>Dose </a:t>
            </a:r>
          </a:p>
          <a:p>
            <a:pPr algn="just">
              <a:buFont typeface="Wingdings" panose="05000000000000000000" pitchFamily="2" charset="2"/>
              <a:buChar char="Ø"/>
            </a:pPr>
            <a:r>
              <a:rPr lang="en-US" dirty="0">
                <a:solidFill>
                  <a:schemeClr val="bg1">
                    <a:lumMod val="65000"/>
                  </a:schemeClr>
                </a:solidFill>
              </a:rPr>
              <a:t>Duration</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328177"/>
            <a:ext cx="9425865" cy="338554"/>
          </a:xfrm>
          <a:prstGeom prst="rect">
            <a:avLst/>
          </a:prstGeom>
          <a:noFill/>
        </p:spPr>
        <p:txBody>
          <a:bodyPr wrap="square">
            <a:spAutoFit/>
          </a:bodyPr>
          <a:lstStyle/>
          <a:p>
            <a:pPr algn="just"/>
            <a:r>
              <a:rPr lang="en-US" sz="1600" dirty="0">
                <a:solidFill>
                  <a:srgbClr val="FFC000"/>
                </a:solidFill>
                <a:latin typeface="YflrxbFblhmrMyriad-Roman"/>
              </a:rPr>
              <a:t>(2020) Williams Textbook of Endocrinology, 14</a:t>
            </a:r>
            <a:r>
              <a:rPr lang="en-US" sz="1600" baseline="30000" dirty="0">
                <a:solidFill>
                  <a:srgbClr val="FFC000"/>
                </a:solidFill>
                <a:latin typeface="YflrxbFblhmrMyriad-Roman"/>
              </a:rPr>
              <a:t>th</a:t>
            </a:r>
            <a:r>
              <a:rPr lang="en-US" sz="1600" dirty="0">
                <a:solidFill>
                  <a:srgbClr val="FFC000"/>
                </a:solidFill>
                <a:latin typeface="YflrxbFblhmrMyriad-Roman"/>
              </a:rPr>
              <a:t> edition; 1118</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66</a:t>
            </a:fld>
            <a:endParaRPr lang="en-US">
              <a:solidFill>
                <a:prstClr val="black">
                  <a:tint val="75000"/>
                </a:prstClr>
              </a:solidFill>
            </a:endParaRPr>
          </a:p>
        </p:txBody>
      </p:sp>
      <p:pic>
        <p:nvPicPr>
          <p:cNvPr id="6" name="Picture 5">
            <a:extLst>
              <a:ext uri="{FF2B5EF4-FFF2-40B4-BE49-F238E27FC236}">
                <a16:creationId xmlns:a16="http://schemas.microsoft.com/office/drawing/2014/main" xmlns="" id="{4CCB4075-FB63-44BC-B9F8-7604FA965559}"/>
              </a:ext>
            </a:extLst>
          </p:cNvPr>
          <p:cNvPicPr>
            <a:picLocks noChangeAspect="1"/>
          </p:cNvPicPr>
          <p:nvPr/>
        </p:nvPicPr>
        <p:blipFill>
          <a:blip r:embed="rId2"/>
          <a:stretch>
            <a:fillRect/>
          </a:stretch>
        </p:blipFill>
        <p:spPr>
          <a:xfrm>
            <a:off x="4632855" y="928687"/>
            <a:ext cx="6743700" cy="5000625"/>
          </a:xfrm>
          <a:prstGeom prst="rect">
            <a:avLst/>
          </a:prstGeom>
        </p:spPr>
      </p:pic>
      <p:pic>
        <p:nvPicPr>
          <p:cNvPr id="9" name="Picture 8">
            <a:extLst>
              <a:ext uri="{FF2B5EF4-FFF2-40B4-BE49-F238E27FC236}">
                <a16:creationId xmlns:a16="http://schemas.microsoft.com/office/drawing/2014/main" xmlns="" id="{001FBC8A-C5C5-4A52-BB9A-2F2FB58706A2}"/>
              </a:ext>
            </a:extLst>
          </p:cNvPr>
          <p:cNvPicPr>
            <a:picLocks noChangeAspect="1"/>
          </p:cNvPicPr>
          <p:nvPr/>
        </p:nvPicPr>
        <p:blipFill>
          <a:blip r:embed="rId3"/>
          <a:stretch>
            <a:fillRect/>
          </a:stretch>
        </p:blipFill>
        <p:spPr>
          <a:xfrm>
            <a:off x="4637617" y="228776"/>
            <a:ext cx="6734175" cy="647700"/>
          </a:xfrm>
          <a:prstGeom prst="rect">
            <a:avLst/>
          </a:prstGeom>
        </p:spPr>
      </p:pic>
    </p:spTree>
    <p:extLst>
      <p:ext uri="{BB962C8B-B14F-4D97-AF65-F5344CB8AC3E}">
        <p14:creationId xmlns:p14="http://schemas.microsoft.com/office/powerpoint/2010/main" val="30950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1"/>
            <a:ext cx="10903227" cy="4307192"/>
          </a:xfrm>
        </p:spPr>
        <p:txBody>
          <a:bodyPr>
            <a:normAutofit fontScale="85000" lnSpcReduction="20000"/>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t>Dose </a:t>
            </a:r>
          </a:p>
          <a:p>
            <a:pPr algn="just"/>
            <a:r>
              <a:rPr lang="en-US" dirty="0"/>
              <a:t>Initially, girls 12 to 13 years old are given estradiol alone </a:t>
            </a:r>
          </a:p>
          <a:p>
            <a:pPr algn="just"/>
            <a:r>
              <a:rPr lang="en-US" dirty="0"/>
              <a:t>Estrogen patches, fractions of </a:t>
            </a:r>
            <a:r>
              <a:rPr lang="en-US" dirty="0" err="1"/>
              <a:t>Evorel</a:t>
            </a:r>
            <a:r>
              <a:rPr lang="en-US" dirty="0"/>
              <a:t> patches (0.05–0.07 </a:t>
            </a:r>
            <a:r>
              <a:rPr lang="en-US" dirty="0" err="1"/>
              <a:t>μg</a:t>
            </a:r>
            <a:r>
              <a:rPr lang="en-US" dirty="0"/>
              <a:t>/kg in younger girls or 0.08–0.12 </a:t>
            </a:r>
            <a:r>
              <a:rPr lang="en-US" dirty="0" err="1"/>
              <a:t>μg</a:t>
            </a:r>
            <a:r>
              <a:rPr lang="en-US" dirty="0"/>
              <a:t>/kg in older girls every night) </a:t>
            </a:r>
          </a:p>
          <a:p>
            <a:pPr algn="just"/>
            <a:r>
              <a:rPr lang="en-US" dirty="0"/>
              <a:t>Increase every 6 months until an adult dose of 100 to 200 </a:t>
            </a:r>
            <a:r>
              <a:rPr lang="en-US" dirty="0" err="1"/>
              <a:t>μg</a:t>
            </a:r>
            <a:r>
              <a:rPr lang="en-US" dirty="0"/>
              <a:t> daily </a:t>
            </a:r>
          </a:p>
          <a:p>
            <a:pPr algn="just"/>
            <a:r>
              <a:rPr lang="en-US" dirty="0"/>
              <a:t>Dermal estrogen preparations are not approved for teenagers </a:t>
            </a:r>
          </a:p>
          <a:p>
            <a:pPr algn="just"/>
            <a:r>
              <a:rPr lang="en-US" sz="2900" dirty="0"/>
              <a:t>Es</a:t>
            </a:r>
            <a:r>
              <a:rPr lang="en-US" dirty="0"/>
              <a:t>tradiol gel in an increasing dose from 0.1 to 1.5 mg given over a 5-year period is reported to be safe and effective </a:t>
            </a:r>
          </a:p>
          <a:p>
            <a:pPr algn="just">
              <a:buFont typeface="Wingdings" panose="05000000000000000000" pitchFamily="2" charset="2"/>
              <a:buChar char="Ø"/>
            </a:pPr>
            <a:r>
              <a:rPr lang="en-US" dirty="0">
                <a:solidFill>
                  <a:schemeClr val="bg1">
                    <a:lumMod val="65000"/>
                  </a:schemeClr>
                </a:solidFill>
              </a:rPr>
              <a:t>Duration</a:t>
            </a:r>
            <a:endParaRPr lang="en-US" dirty="0"/>
          </a:p>
          <a:p>
            <a:pPr algn="just">
              <a:buFont typeface="Wingdings" panose="05000000000000000000" pitchFamily="2" charset="2"/>
              <a:buChar char="Ø"/>
            </a:pPr>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67</a:t>
            </a:fld>
            <a:endParaRPr lang="en-US">
              <a:solidFill>
                <a:prstClr val="black">
                  <a:tint val="75000"/>
                </a:prstClr>
              </a:solidFill>
            </a:endParaRPr>
          </a:p>
        </p:txBody>
      </p:sp>
      <p:pic>
        <p:nvPicPr>
          <p:cNvPr id="6" name="Picture 5">
            <a:extLst>
              <a:ext uri="{FF2B5EF4-FFF2-40B4-BE49-F238E27FC236}">
                <a16:creationId xmlns:a16="http://schemas.microsoft.com/office/drawing/2014/main" xmlns="" id="{EF8CAC08-219A-465D-B2D3-70F36011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326" y="108140"/>
            <a:ext cx="3457631" cy="3457631"/>
          </a:xfrm>
          <a:prstGeom prst="rect">
            <a:avLst/>
          </a:prstGeom>
        </p:spPr>
      </p:pic>
      <p:sp>
        <p:nvSpPr>
          <p:cNvPr id="8" name="TextBox 7">
            <a:extLst>
              <a:ext uri="{FF2B5EF4-FFF2-40B4-BE49-F238E27FC236}">
                <a16:creationId xmlns:a16="http://schemas.microsoft.com/office/drawing/2014/main" xmlns="" id="{96C85B45-930B-471E-B9CA-522FF9AD93DD}"/>
              </a:ext>
            </a:extLst>
          </p:cNvPr>
          <p:cNvSpPr txBox="1"/>
          <p:nvPr/>
        </p:nvSpPr>
        <p:spPr>
          <a:xfrm>
            <a:off x="1029810" y="6328177"/>
            <a:ext cx="9425865" cy="338554"/>
          </a:xfrm>
          <a:prstGeom prst="rect">
            <a:avLst/>
          </a:prstGeom>
          <a:noFill/>
        </p:spPr>
        <p:txBody>
          <a:bodyPr wrap="square">
            <a:spAutoFit/>
          </a:bodyPr>
          <a:lstStyle/>
          <a:p>
            <a:pPr algn="just"/>
            <a:r>
              <a:rPr lang="en-US" sz="1600" dirty="0">
                <a:solidFill>
                  <a:srgbClr val="FFC000"/>
                </a:solidFill>
                <a:latin typeface="YflrxbFblhmrMyriad-Roman"/>
              </a:rPr>
              <a:t>(2020) Williams Textbook of Endocrinology, 14</a:t>
            </a:r>
            <a:r>
              <a:rPr lang="en-US" sz="1600" baseline="30000" dirty="0">
                <a:solidFill>
                  <a:srgbClr val="FFC000"/>
                </a:solidFill>
                <a:latin typeface="YflrxbFblhmrMyriad-Roman"/>
              </a:rPr>
              <a:t>th</a:t>
            </a:r>
            <a:r>
              <a:rPr lang="en-US" sz="1600" dirty="0">
                <a:solidFill>
                  <a:srgbClr val="FFC000"/>
                </a:solidFill>
                <a:latin typeface="YflrxbFblhmrMyriad-Roman"/>
              </a:rPr>
              <a:t> edition; 1119</a:t>
            </a:r>
          </a:p>
        </p:txBody>
      </p:sp>
    </p:spTree>
    <p:extLst>
      <p:ext uri="{BB962C8B-B14F-4D97-AF65-F5344CB8AC3E}">
        <p14:creationId xmlns:p14="http://schemas.microsoft.com/office/powerpoint/2010/main" val="23474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0"/>
            <a:ext cx="10903227" cy="4502439"/>
          </a:xfrm>
        </p:spPr>
        <p:txBody>
          <a:bodyPr>
            <a:normAutofit fontScale="92500" lnSpcReduction="10000"/>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t>Dose </a:t>
            </a:r>
          </a:p>
          <a:p>
            <a:pPr algn="just"/>
            <a:r>
              <a:rPr lang="en-US" dirty="0" err="1"/>
              <a:t>Progestational</a:t>
            </a:r>
            <a:r>
              <a:rPr lang="en-US" dirty="0"/>
              <a:t> agents are added </a:t>
            </a:r>
            <a:r>
              <a:rPr lang="en-US" dirty="0">
                <a:solidFill>
                  <a:srgbClr val="FFFF00"/>
                </a:solidFill>
              </a:rPr>
              <a:t>after breakthrough bleeding </a:t>
            </a:r>
            <a:r>
              <a:rPr lang="en-US" dirty="0"/>
              <a:t>/ </a:t>
            </a:r>
            <a:r>
              <a:rPr lang="en-US" dirty="0">
                <a:solidFill>
                  <a:srgbClr val="FFFF00"/>
                </a:solidFill>
              </a:rPr>
              <a:t>Tanner stage 4 </a:t>
            </a:r>
          </a:p>
          <a:p>
            <a:pPr algn="just"/>
            <a:r>
              <a:rPr lang="en-US" dirty="0" err="1"/>
              <a:t>Progestational</a:t>
            </a:r>
            <a:r>
              <a:rPr lang="en-US" dirty="0"/>
              <a:t> agents may be initiated as 5 to 10 mg of progesterone first given 5 days per month increasing to 14 days per month toward</a:t>
            </a:r>
          </a:p>
          <a:p>
            <a:pPr algn="just">
              <a:buFont typeface="Wingdings" panose="05000000000000000000" pitchFamily="2" charset="2"/>
              <a:buChar char="v"/>
            </a:pPr>
            <a:r>
              <a:rPr lang="en-US" dirty="0"/>
              <a:t>Estradiol might be administered the first 21 days of the cycle with progesterone added the last 14 days of the artificial cycle </a:t>
            </a:r>
          </a:p>
          <a:p>
            <a:pPr algn="just">
              <a:buFont typeface="Wingdings" panose="05000000000000000000" pitchFamily="2" charset="2"/>
              <a:buChar char="v"/>
            </a:pPr>
            <a:r>
              <a:rPr lang="en-US" dirty="0"/>
              <a:t>The maintenance dose should be the minimal amount to maintain secondary sexual characteristics, sustain withdrawal bleeding, and prevent osteoporosis </a:t>
            </a:r>
          </a:p>
          <a:p>
            <a:pPr algn="just">
              <a:buFont typeface="Wingdings" panose="05000000000000000000" pitchFamily="2" charset="2"/>
              <a:buChar char="v"/>
            </a:pPr>
            <a:r>
              <a:rPr lang="en-US" dirty="0">
                <a:solidFill>
                  <a:schemeClr val="bg1">
                    <a:lumMod val="65000"/>
                  </a:schemeClr>
                </a:solidFill>
              </a:rPr>
              <a:t>Duration</a:t>
            </a:r>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68</a:t>
            </a:fld>
            <a:endParaRPr lang="en-US">
              <a:solidFill>
                <a:prstClr val="black">
                  <a:tint val="75000"/>
                </a:prstClr>
              </a:solidFill>
            </a:endParaRPr>
          </a:p>
        </p:txBody>
      </p:sp>
      <p:sp>
        <p:nvSpPr>
          <p:cNvPr id="6" name="TextBox 5">
            <a:extLst>
              <a:ext uri="{FF2B5EF4-FFF2-40B4-BE49-F238E27FC236}">
                <a16:creationId xmlns:a16="http://schemas.microsoft.com/office/drawing/2014/main" xmlns="" id="{C736BA42-73C6-494F-B599-5917CFECA0C3}"/>
              </a:ext>
            </a:extLst>
          </p:cNvPr>
          <p:cNvSpPr txBox="1"/>
          <p:nvPr/>
        </p:nvSpPr>
        <p:spPr>
          <a:xfrm>
            <a:off x="1029810" y="6328177"/>
            <a:ext cx="9425865" cy="338554"/>
          </a:xfrm>
          <a:prstGeom prst="rect">
            <a:avLst/>
          </a:prstGeom>
          <a:noFill/>
        </p:spPr>
        <p:txBody>
          <a:bodyPr wrap="square">
            <a:spAutoFit/>
          </a:bodyPr>
          <a:lstStyle/>
          <a:p>
            <a:pPr algn="just"/>
            <a:r>
              <a:rPr lang="en-US" sz="1600" dirty="0">
                <a:solidFill>
                  <a:srgbClr val="FFC000"/>
                </a:solidFill>
                <a:latin typeface="YflrxbFblhmrMyriad-Roman"/>
              </a:rPr>
              <a:t>(2020) Williams Textbook of Endocrinology, 14</a:t>
            </a:r>
            <a:r>
              <a:rPr lang="en-US" sz="1600" baseline="30000" dirty="0">
                <a:solidFill>
                  <a:srgbClr val="FFC000"/>
                </a:solidFill>
                <a:latin typeface="YflrxbFblhmrMyriad-Roman"/>
              </a:rPr>
              <a:t>th</a:t>
            </a:r>
            <a:r>
              <a:rPr lang="en-US" sz="1600" dirty="0">
                <a:solidFill>
                  <a:srgbClr val="FFC000"/>
                </a:solidFill>
                <a:latin typeface="YflrxbFblhmrMyriad-Roman"/>
              </a:rPr>
              <a:t> edition; 1119</a:t>
            </a:r>
          </a:p>
        </p:txBody>
      </p:sp>
    </p:spTree>
    <p:extLst>
      <p:ext uri="{BB962C8B-B14F-4D97-AF65-F5344CB8AC3E}">
        <p14:creationId xmlns:p14="http://schemas.microsoft.com/office/powerpoint/2010/main" val="345988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0"/>
            <a:ext cx="10903227" cy="4502440"/>
          </a:xfrm>
        </p:spPr>
        <p:txBody>
          <a:bodyPr>
            <a:normAutofit fontScale="92500" lnSpcReduction="20000"/>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t>Dose </a:t>
            </a:r>
          </a:p>
          <a:p>
            <a:pPr algn="just"/>
            <a:r>
              <a:rPr lang="en-US" dirty="0"/>
              <a:t>The goals of short-term hormone therapy are to foster age-appropriate secondary sexual development and to induce </a:t>
            </a:r>
            <a:r>
              <a:rPr lang="en-US" dirty="0">
                <a:solidFill>
                  <a:srgbClr val="FFFF00"/>
                </a:solidFill>
              </a:rPr>
              <a:t>a growth spurt </a:t>
            </a:r>
            <a:r>
              <a:rPr lang="en-US" dirty="0"/>
              <a:t>and a normal adolescent increase in </a:t>
            </a:r>
            <a:r>
              <a:rPr lang="en-US" dirty="0">
                <a:solidFill>
                  <a:srgbClr val="FFFF00"/>
                </a:solidFill>
              </a:rPr>
              <a:t>bone density </a:t>
            </a:r>
            <a:r>
              <a:rPr lang="en-US" dirty="0"/>
              <a:t>without causing premature epiphyseal closure, which requires that bone age be monitored at 6-monthly intervals during treatment. </a:t>
            </a:r>
          </a:p>
          <a:p>
            <a:pPr algn="just"/>
            <a:r>
              <a:rPr lang="en-US" dirty="0"/>
              <a:t>A progestin should not be added to the treatment regimen until there is substantial breast development and full contour breast growth has plateaued, because premature progestin treatment can adversely affect breast growth or contours.</a:t>
            </a:r>
          </a:p>
          <a:p>
            <a:pPr algn="just">
              <a:buFont typeface="Wingdings" panose="05000000000000000000" pitchFamily="2" charset="2"/>
              <a:buChar char="Ø"/>
            </a:pPr>
            <a:r>
              <a:rPr lang="en-US" dirty="0">
                <a:solidFill>
                  <a:schemeClr val="bg1">
                    <a:lumMod val="65000"/>
                  </a:schemeClr>
                </a:solidFill>
              </a:rPr>
              <a:t>Duration</a:t>
            </a:r>
            <a:endParaRPr lang="en-US" dirty="0"/>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69</a:t>
            </a:fld>
            <a:endParaRPr lang="en-US">
              <a:solidFill>
                <a:prstClr val="black">
                  <a:tint val="75000"/>
                </a:prstClr>
              </a:solidFill>
            </a:endParaRPr>
          </a:p>
        </p:txBody>
      </p:sp>
      <p:pic>
        <p:nvPicPr>
          <p:cNvPr id="8" name="Picture 7">
            <a:extLst>
              <a:ext uri="{FF2B5EF4-FFF2-40B4-BE49-F238E27FC236}">
                <a16:creationId xmlns:a16="http://schemas.microsoft.com/office/drawing/2014/main" xmlns="" id="{58C124A5-BF7F-4FC0-9067-DB1C59201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496" y="321048"/>
            <a:ext cx="2091408" cy="2710682"/>
          </a:xfrm>
          <a:prstGeom prst="rect">
            <a:avLst/>
          </a:prstGeom>
        </p:spPr>
      </p:pic>
      <p:sp>
        <p:nvSpPr>
          <p:cNvPr id="9" name="TextBox 8">
            <a:extLst>
              <a:ext uri="{FF2B5EF4-FFF2-40B4-BE49-F238E27FC236}">
                <a16:creationId xmlns:a16="http://schemas.microsoft.com/office/drawing/2014/main" xmlns="" id="{A2D63821-4308-476D-B60E-EC73BFC7F470}"/>
              </a:ext>
            </a:extLst>
          </p:cNvPr>
          <p:cNvSpPr txBox="1"/>
          <p:nvPr/>
        </p:nvSpPr>
        <p:spPr>
          <a:xfrm>
            <a:off x="976543" y="6141746"/>
            <a:ext cx="10120544" cy="369332"/>
          </a:xfrm>
          <a:prstGeom prst="rect">
            <a:avLst/>
          </a:prstGeom>
          <a:noFill/>
        </p:spPr>
        <p:txBody>
          <a:bodyPr wrap="square">
            <a:spAutoFit/>
          </a:bodyPr>
          <a:lstStyle/>
          <a:p>
            <a:pPr algn="just"/>
            <a:r>
              <a:rPr lang="en-US" dirty="0">
                <a:solidFill>
                  <a:srgbClr val="FFC000"/>
                </a:solidFill>
                <a:latin typeface="YflrxbFblhmrMyriad-Roman"/>
              </a:rPr>
              <a:t>(2020) </a:t>
            </a:r>
            <a:r>
              <a:rPr lang="en-US" dirty="0" err="1">
                <a:solidFill>
                  <a:srgbClr val="FFC000"/>
                </a:solidFill>
                <a:latin typeface="YflrxbFblhmrMyriad-Roman"/>
              </a:rPr>
              <a:t>Speroff’s</a:t>
            </a:r>
            <a:r>
              <a:rPr lang="en-US" dirty="0">
                <a:solidFill>
                  <a:srgbClr val="FFC000"/>
                </a:solidFill>
                <a:latin typeface="YflrxbFblhmrMyriad-Roman"/>
              </a:rPr>
              <a:t> Gynecologic Endocrinology, 9</a:t>
            </a:r>
            <a:r>
              <a:rPr lang="en-US" baseline="30000" dirty="0">
                <a:solidFill>
                  <a:srgbClr val="FFC000"/>
                </a:solidFill>
                <a:latin typeface="YflrxbFblhmrMyriad-Roman"/>
              </a:rPr>
              <a:t>th</a:t>
            </a:r>
            <a:r>
              <a:rPr lang="en-US" dirty="0">
                <a:solidFill>
                  <a:srgbClr val="FFC000"/>
                </a:solidFill>
                <a:latin typeface="YflrxbFblhmrMyriad-Roman"/>
              </a:rPr>
              <a:t> edition  </a:t>
            </a:r>
          </a:p>
        </p:txBody>
      </p:sp>
    </p:spTree>
    <p:extLst>
      <p:ext uri="{BB962C8B-B14F-4D97-AF65-F5344CB8AC3E}">
        <p14:creationId xmlns:p14="http://schemas.microsoft.com/office/powerpoint/2010/main" val="27544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51610"/>
            <a:ext cx="10515600" cy="842276"/>
          </a:xfrm>
        </p:spPr>
        <p:txBody>
          <a:bodyPr>
            <a:noAutofit/>
          </a:bodyPr>
          <a:lstStyle/>
          <a:p>
            <a:r>
              <a:rPr lang="en-US" sz="3600" dirty="0">
                <a:latin typeface="Times New Roman" panose="02020603050405020304" pitchFamily="18" charset="0"/>
                <a:cs typeface="Times New Roman" panose="02020603050405020304" pitchFamily="18" charset="0"/>
              </a:rPr>
              <a:t>Past </a:t>
            </a:r>
            <a:r>
              <a:rPr lang="en-US" dirty="0">
                <a:latin typeface="Times New Roman" panose="02020603050405020304" pitchFamily="18" charset="0"/>
                <a:cs typeface="Times New Roman" panose="02020603050405020304" pitchFamily="18" charset="0"/>
              </a:rPr>
              <a:t>medical and </a:t>
            </a:r>
            <a:r>
              <a:rPr lang="en-US" sz="3600" dirty="0">
                <a:latin typeface="Times New Roman" panose="02020603050405020304" pitchFamily="18" charset="0"/>
                <a:cs typeface="Times New Roman" panose="02020603050405020304" pitchFamily="18" charset="0"/>
              </a:rPr>
              <a:t>Drug history:</a:t>
            </a:r>
            <a:endParaRPr lang="en-US" sz="3600" dirty="0"/>
          </a:p>
        </p:txBody>
      </p:sp>
      <p:sp>
        <p:nvSpPr>
          <p:cNvPr id="3" name="Content Placeholder 2"/>
          <p:cNvSpPr>
            <a:spLocks noGrp="1"/>
          </p:cNvSpPr>
          <p:nvPr>
            <p:ph idx="1"/>
          </p:nvPr>
        </p:nvSpPr>
        <p:spPr>
          <a:xfrm>
            <a:off x="838200" y="2095439"/>
            <a:ext cx="10515600" cy="4678101"/>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PMH: </a:t>
            </a:r>
          </a:p>
          <a:p>
            <a:pPr marL="666900" indent="-342900">
              <a:buFont typeface="Wingdings" charset="2"/>
              <a:buChar char="§"/>
            </a:pPr>
            <a:r>
              <a:rPr lang="en-US" dirty="0">
                <a:latin typeface="Times New Roman" panose="02020603050405020304" pitchFamily="18" charset="0"/>
                <a:cs typeface="Times New Roman" panose="02020603050405020304" pitchFamily="18" charset="0"/>
              </a:rPr>
              <a:t>DM (-)      HTN (-)       FTT (-)     CKD (-)     Liver Dis. (-)</a:t>
            </a:r>
          </a:p>
          <a:p>
            <a:pPr marL="666900" indent="-342900">
              <a:buFont typeface="Wingdings" charset="2"/>
              <a:buChar char="§"/>
            </a:pPr>
            <a:r>
              <a:rPr lang="en-US" sz="3200" dirty="0">
                <a:latin typeface="Times New Roman" panose="02020603050405020304" pitchFamily="18" charset="0"/>
                <a:cs typeface="Times New Roman" panose="02020603050405020304" pitchFamily="18" charset="0"/>
              </a:rPr>
              <a:t>Leukemia (+)     BMT (+)</a:t>
            </a:r>
          </a:p>
          <a:p>
            <a:pPr marL="324000" indent="0">
              <a:buNone/>
            </a:pPr>
            <a:r>
              <a:rPr lang="en-US" sz="3200" dirty="0">
                <a:latin typeface="Times New Roman" panose="02020603050405020304" pitchFamily="18" charset="0"/>
                <a:cs typeface="Times New Roman" panose="02020603050405020304" pitchFamily="18" charset="0"/>
              </a:rPr>
              <a:t>No hx of pelvic radiation or trauma  </a:t>
            </a:r>
          </a:p>
          <a:p>
            <a:pPr marL="324000" indent="0">
              <a:buNone/>
            </a:pPr>
            <a:endParaRPr lang="en-US" sz="1300" dirty="0">
              <a:latin typeface="Times New Roman" panose="02020603050405020304" pitchFamily="18" charset="0"/>
              <a:cs typeface="Times New Roman" panose="02020603050405020304" pitchFamily="18" charset="0"/>
            </a:endParaRPr>
          </a:p>
          <a:p>
            <a:pPr marL="342900" indent="-342900"/>
            <a:r>
              <a:rPr lang="en-US" sz="3200" b="1" dirty="0">
                <a:latin typeface="Times New Roman" panose="02020603050405020304" pitchFamily="18" charset="0"/>
                <a:cs typeface="Times New Roman" panose="02020603050405020304" pitchFamily="18" charset="0"/>
              </a:rPr>
              <a:t>DH: </a:t>
            </a:r>
          </a:p>
          <a:p>
            <a:pPr marL="342900" indent="-342900"/>
            <a:r>
              <a:rPr lang="en-US" dirty="0">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x of chemotherapy 2 times + 6 m immunosuppressive therapy</a:t>
            </a:r>
            <a:endParaRPr lang="en-US" sz="3200" b="1" dirty="0">
              <a:latin typeface="Times New Roman" panose="02020603050405020304" pitchFamily="18" charset="0"/>
              <a:cs typeface="Times New Roman" panose="02020603050405020304" pitchFamily="18" charset="0"/>
            </a:endParaRPr>
          </a:p>
          <a:p>
            <a:pPr marL="666900" indent="-342900" algn="just">
              <a:buFont typeface="Wingdings" charset="2"/>
              <a:buChar char="§"/>
            </a:pPr>
            <a:r>
              <a:rPr lang="en-US" dirty="0">
                <a:latin typeface="Times New Roman" panose="02020603050405020304" pitchFamily="18" charset="0"/>
                <a:cs typeface="Times New Roman" panose="02020603050405020304" pitchFamily="18" charset="0"/>
              </a:rPr>
              <a:t>Conjugated estrogen + Medroxyprogesterone for 2 month (s</a:t>
            </a:r>
            <a:r>
              <a:rPr lang="en-US" dirty="0"/>
              <a:t>equential hormone therapy) </a:t>
            </a:r>
            <a:r>
              <a:rPr lang="en-US" dirty="0">
                <a:latin typeface="Times New Roman" panose="02020603050405020304" pitchFamily="18" charset="0"/>
                <a:cs typeface="Times New Roman" panose="02020603050405020304" pitchFamily="18" charset="0"/>
              </a:rPr>
              <a:t>but without any effect on menstruation </a:t>
            </a:r>
          </a:p>
          <a:p>
            <a:pPr marL="666900" indent="-342900">
              <a:buFont typeface="Wingdings" charset="2"/>
              <a:buChar char="§"/>
            </a:pPr>
            <a:r>
              <a:rPr lang="en-US" dirty="0">
                <a:latin typeface="Times New Roman" panose="02020603050405020304" pitchFamily="18" charset="0"/>
                <a:cs typeface="Times New Roman" panose="02020603050405020304" pitchFamily="18" charset="0"/>
              </a:rPr>
              <a:t>Levothyroxine 50 / daily for recent 3 months</a:t>
            </a:r>
          </a:p>
          <a:p>
            <a:pPr marL="32400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07C7A92-4A57-4035-AF77-BEFCCEF2A0B7}"/>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9550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a:bodyPr>
          <a:lstStyle/>
          <a:p>
            <a:pPr algn="just">
              <a:buFont typeface="Wingdings" panose="05000000000000000000" pitchFamily="2" charset="2"/>
              <a:buChar char="Ø"/>
            </a:pPr>
            <a:r>
              <a:rPr lang="en-US" dirty="0">
                <a:solidFill>
                  <a:schemeClr val="bg1">
                    <a:lumMod val="65000"/>
                  </a:schemeClr>
                </a:solidFill>
              </a:rPr>
              <a:t>Regimens </a:t>
            </a:r>
          </a:p>
          <a:p>
            <a:pPr algn="just">
              <a:buFont typeface="Wingdings" panose="05000000000000000000" pitchFamily="2" charset="2"/>
              <a:buChar char="Ø"/>
            </a:pPr>
            <a:r>
              <a:rPr lang="en-US" dirty="0">
                <a:solidFill>
                  <a:schemeClr val="bg1">
                    <a:lumMod val="65000"/>
                  </a:schemeClr>
                </a:solidFill>
              </a:rPr>
              <a:t>Route of administration </a:t>
            </a:r>
          </a:p>
          <a:p>
            <a:pPr algn="just">
              <a:buFont typeface="Wingdings" panose="05000000000000000000" pitchFamily="2" charset="2"/>
              <a:buChar char="Ø"/>
            </a:pPr>
            <a:r>
              <a:rPr lang="en-US" dirty="0">
                <a:solidFill>
                  <a:schemeClr val="bg1">
                    <a:lumMod val="65000"/>
                  </a:schemeClr>
                </a:solidFill>
              </a:rPr>
              <a:t>Dose </a:t>
            </a:r>
          </a:p>
          <a:p>
            <a:pPr algn="just">
              <a:buFont typeface="Wingdings" panose="05000000000000000000" pitchFamily="2" charset="2"/>
              <a:buChar char="Ø"/>
            </a:pPr>
            <a:r>
              <a:rPr lang="en-US" dirty="0"/>
              <a:t>Duration </a:t>
            </a:r>
          </a:p>
          <a:p>
            <a:pPr algn="just"/>
            <a:r>
              <a:rPr lang="en-US" dirty="0"/>
              <a:t>The consensus is that HRT should be continued at least until the age of natural menopause, i.e. around 50 years.</a:t>
            </a:r>
          </a:p>
          <a:p>
            <a:pPr algn="just"/>
            <a:r>
              <a:rPr lang="en-US" dirty="0"/>
              <a:t>With additional consideration of patient-specific issues such as preexisting bone density</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584775"/>
          </a:xfrm>
          <a:prstGeom prst="rect">
            <a:avLst/>
          </a:prstGeom>
          <a:noFill/>
        </p:spPr>
        <p:txBody>
          <a:bodyPr wrap="square">
            <a:spAutoFit/>
          </a:bodyPr>
          <a:lstStyle/>
          <a:p>
            <a:pPr algn="just"/>
            <a:r>
              <a:rPr lang="en-US" sz="1600" dirty="0">
                <a:solidFill>
                  <a:srgbClr val="FFC000"/>
                </a:solidFill>
                <a:latin typeface="YflrxbFblhmrMyriad-Roman"/>
              </a:rPr>
              <a:t>(2017) Webber L, et al. HRT for women with premature ovarian insufficiency: a comprehensive review. Hum </a:t>
            </a:r>
            <a:r>
              <a:rPr lang="en-US" sz="1600" dirty="0" err="1">
                <a:solidFill>
                  <a:srgbClr val="FFC000"/>
                </a:solidFill>
                <a:latin typeface="YflrxbFblhmrMyriad-Roman"/>
              </a:rPr>
              <a:t>Reprod</a:t>
            </a:r>
            <a:r>
              <a:rPr lang="en-US" sz="1600" dirty="0">
                <a:solidFill>
                  <a:srgbClr val="FFC000"/>
                </a:solidFill>
                <a:latin typeface="YflrxbFblhmrMyriad-Roman"/>
              </a:rPr>
              <a:t> Open. 2017 Jul 12;2017(2):hox007</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225494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Hormone replacement therapy </a:t>
            </a:r>
            <a:endParaRPr lang="fa-IR" sz="4400" b="0" dirty="0">
              <a:latin typeface="+mn-lt"/>
            </a:endParaRPr>
          </a:p>
        </p:txBody>
      </p:sp>
      <p:sp>
        <p:nvSpPr>
          <p:cNvPr id="4" name="Content Placeholder 3"/>
          <p:cNvSpPr>
            <a:spLocks noGrp="1"/>
          </p:cNvSpPr>
          <p:nvPr>
            <p:ph sz="half" idx="2"/>
          </p:nvPr>
        </p:nvSpPr>
        <p:spPr>
          <a:xfrm>
            <a:off x="646043" y="1853911"/>
            <a:ext cx="10903227" cy="3161972"/>
          </a:xfrm>
        </p:spPr>
        <p:txBody>
          <a:bodyPr>
            <a:normAutofit/>
          </a:bodyPr>
          <a:lstStyle/>
          <a:p>
            <a:pPr algn="just"/>
            <a:r>
              <a:rPr lang="en-US" dirty="0"/>
              <a:t>HRT has not been found to increase the risk of breast cancer before the age of natural menopause. ¹</a:t>
            </a:r>
          </a:p>
          <a:p>
            <a:pPr algn="just"/>
            <a:r>
              <a:rPr lang="en-US" dirty="0"/>
              <a:t>The estrogen doses used should be generally </a:t>
            </a:r>
            <a:r>
              <a:rPr lang="en-US" dirty="0">
                <a:solidFill>
                  <a:srgbClr val="FFFF00"/>
                </a:solidFill>
              </a:rPr>
              <a:t>higher</a:t>
            </a:r>
            <a:r>
              <a:rPr lang="en-US" dirty="0"/>
              <a:t> than that used in natural menopause. ²</a:t>
            </a:r>
          </a:p>
          <a:p>
            <a:pPr algn="just"/>
            <a:r>
              <a:rPr lang="en-US" dirty="0"/>
              <a:t>Recent evidence suggests that 2 mg of 17β-estradiol orally is sufficient to maintain BMD (study in TS patients), and the effects are equal to 4 mg ³ </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74199" y="5040933"/>
            <a:ext cx="9425865" cy="2062103"/>
          </a:xfrm>
          <a:prstGeom prst="rect">
            <a:avLst/>
          </a:prstGeom>
          <a:noFill/>
        </p:spPr>
        <p:txBody>
          <a:bodyPr wrap="square">
            <a:spAutoFit/>
          </a:bodyPr>
          <a:lstStyle/>
          <a:p>
            <a:pPr algn="just"/>
            <a:r>
              <a:rPr lang="en-US" sz="1600" dirty="0">
                <a:solidFill>
                  <a:srgbClr val="FFC000"/>
                </a:solidFill>
                <a:latin typeface="YflrxbFblhmrMyriad-Roman"/>
              </a:rPr>
              <a:t>1 = (2016) European Society for Human Reproduction and Embryology (ESHRE) Guideline Group on POI, Webber L, et al. ESHRE Guideline: management of women with premature ovarian insufficiency. Hum </a:t>
            </a:r>
            <a:r>
              <a:rPr lang="en-US" sz="1600" dirty="0" err="1">
                <a:solidFill>
                  <a:srgbClr val="FFC000"/>
                </a:solidFill>
                <a:latin typeface="YflrxbFblhmrMyriad-Roman"/>
              </a:rPr>
              <a:t>Reprod</a:t>
            </a:r>
            <a:r>
              <a:rPr lang="en-US" sz="1600" dirty="0">
                <a:solidFill>
                  <a:srgbClr val="FFC000"/>
                </a:solidFill>
                <a:latin typeface="YflrxbFblhmrMyriad-Roman"/>
              </a:rPr>
              <a:t>. 2016 May;31(5):926-37</a:t>
            </a:r>
          </a:p>
          <a:p>
            <a:pPr algn="just"/>
            <a:r>
              <a:rPr lang="en-US" sz="1600" dirty="0">
                <a:solidFill>
                  <a:srgbClr val="FFC000"/>
                </a:solidFill>
                <a:latin typeface="YflrxbFblhmrMyriad-Roman"/>
              </a:rPr>
              <a:t>2 = (2020) Panay N, et al. Premature ovarian insufficiency: an International Menopause Society White Paper. Climacteric. 2020 Oct;23(5):426-446</a:t>
            </a:r>
          </a:p>
          <a:p>
            <a:pPr algn="just"/>
            <a:r>
              <a:rPr lang="en-US" sz="1600" dirty="0">
                <a:solidFill>
                  <a:srgbClr val="FFC000"/>
                </a:solidFill>
                <a:latin typeface="YflrxbFblhmrMyriad-Roman"/>
              </a:rPr>
              <a:t>3 = (2017) Webber L, et al. HRT for women with premature ovarian insufficiency: a comprehensive review. Hum </a:t>
            </a:r>
            <a:r>
              <a:rPr lang="en-US" sz="1600" dirty="0" err="1">
                <a:solidFill>
                  <a:srgbClr val="FFC000"/>
                </a:solidFill>
                <a:latin typeface="YflrxbFblhmrMyriad-Roman"/>
              </a:rPr>
              <a:t>Reprod</a:t>
            </a:r>
            <a:r>
              <a:rPr lang="en-US" sz="1600" dirty="0">
                <a:solidFill>
                  <a:srgbClr val="FFC000"/>
                </a:solidFill>
                <a:latin typeface="YflrxbFblhmrMyriad-Roman"/>
              </a:rPr>
              <a:t> Open. 2017 Jul 12;2017(2):hox007</a:t>
            </a:r>
          </a:p>
          <a:p>
            <a:pPr algn="just"/>
            <a:endParaRPr lang="en-US" sz="1600" dirty="0">
              <a:solidFill>
                <a:srgbClr val="FFC000"/>
              </a:solidFill>
              <a:latin typeface="YflrxbFblhmrMyriad-Roman"/>
            </a:endParaRP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124735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AGENDA:</a:t>
            </a:r>
            <a:endParaRPr lang="en-US" dirty="0">
              <a:solidFill>
                <a:srgbClr val="FFFF00"/>
              </a:solidFill>
            </a:endParaRPr>
          </a:p>
        </p:txBody>
      </p:sp>
      <p:sp>
        <p:nvSpPr>
          <p:cNvPr id="3" name="Content Placeholder 2"/>
          <p:cNvSpPr>
            <a:spLocks noGrp="1"/>
          </p:cNvSpPr>
          <p:nvPr>
            <p:ph idx="1"/>
          </p:nvPr>
        </p:nvSpPr>
        <p:spPr>
          <a:xfrm>
            <a:off x="581192" y="1570383"/>
            <a:ext cx="11029615" cy="5034603"/>
          </a:xfrm>
        </p:spPr>
        <p:txBody>
          <a:bodyPr>
            <a:normAutofit/>
          </a:bodyPr>
          <a:lstStyle/>
          <a:p>
            <a:pPr algn="just"/>
            <a:r>
              <a:rPr lang="en-US" dirty="0"/>
              <a:t>Case Presentation &amp; Differential Diagnosis Approach </a:t>
            </a:r>
          </a:p>
          <a:p>
            <a:pPr algn="just"/>
            <a:r>
              <a:rPr lang="en-US" dirty="0"/>
              <a:t>The same case reports</a:t>
            </a:r>
          </a:p>
          <a:p>
            <a:pPr algn="just"/>
            <a:r>
              <a:rPr lang="en-US" sz="4000" b="1" dirty="0"/>
              <a:t>Chemotherapy, BMT &amp; subsequent POI</a:t>
            </a:r>
          </a:p>
          <a:p>
            <a:pPr algn="just"/>
            <a:r>
              <a:rPr lang="en-US" dirty="0"/>
              <a:t>How to determine ovarian reserve?</a:t>
            </a:r>
          </a:p>
          <a:p>
            <a:pPr algn="just"/>
            <a:r>
              <a:rPr lang="en-US" dirty="0"/>
              <a:t>Does POI lead to increased Morbidity/Mortality?</a:t>
            </a:r>
          </a:p>
          <a:p>
            <a:pPr algn="just"/>
            <a:r>
              <a:rPr lang="en-US" dirty="0"/>
              <a:t>Bone Health </a:t>
            </a:r>
          </a:p>
          <a:p>
            <a:pPr algn="just"/>
            <a:r>
              <a:rPr lang="en-US" dirty="0"/>
              <a:t>Hormone replacement therapy </a:t>
            </a:r>
            <a:endParaRPr lang="fa-IR" dirty="0"/>
          </a:p>
          <a:p>
            <a:pPr algn="just"/>
            <a:r>
              <a:rPr lang="en-US" dirty="0">
                <a:solidFill>
                  <a:srgbClr val="FFFF00"/>
                </a:solidFill>
              </a:rPr>
              <a:t>What intervention must did for fertility preservation in this case? </a:t>
            </a:r>
          </a:p>
        </p:txBody>
      </p:sp>
      <p:sp>
        <p:nvSpPr>
          <p:cNvPr id="4" name="Slide Number Placeholder 3">
            <a:extLst>
              <a:ext uri="{FF2B5EF4-FFF2-40B4-BE49-F238E27FC236}">
                <a16:creationId xmlns:a16="http://schemas.microsoft.com/office/drawing/2014/main" xmlns="" id="{759974FA-4D2A-4F95-A9B6-9CF8277DC2D1}"/>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166908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Fertility preservation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10000"/>
          </a:bodyPr>
          <a:lstStyle/>
          <a:p>
            <a:pPr algn="just"/>
            <a:r>
              <a:rPr lang="en-US" sz="3000" i="0" dirty="0">
                <a:solidFill>
                  <a:srgbClr val="FFFF00"/>
                </a:solidFill>
                <a:effectLst/>
                <a:latin typeface="AdvOT26408d1e"/>
              </a:rPr>
              <a:t> STRONG</a:t>
            </a:r>
            <a:r>
              <a:rPr lang="en-US" sz="4300" dirty="0">
                <a:solidFill>
                  <a:srgbClr val="FFFF00"/>
                </a:solidFill>
              </a:rPr>
              <a:t> </a:t>
            </a:r>
            <a:r>
              <a:rPr lang="en-US" sz="3000" dirty="0">
                <a:solidFill>
                  <a:srgbClr val="FFFF00"/>
                </a:solidFill>
                <a:latin typeface="AdvOT26408d1e"/>
              </a:rPr>
              <a:t>/ Low</a:t>
            </a:r>
          </a:p>
          <a:p>
            <a:pPr algn="just">
              <a:buFont typeface="Wingdings" panose="05000000000000000000" pitchFamily="2" charset="2"/>
              <a:buChar char="Ø"/>
            </a:pPr>
            <a:r>
              <a:rPr lang="en-US" dirty="0"/>
              <a:t>Clinicians should provide information to patients regarding </a:t>
            </a:r>
          </a:p>
          <a:p>
            <a:pPr marL="571500" indent="-571500" algn="just">
              <a:buFont typeface="+mj-lt"/>
              <a:buAutoNum type="romanLcPeriod"/>
            </a:pPr>
            <a:r>
              <a:rPr lang="en-US" dirty="0"/>
              <a:t>impact of cancer, other diseases and treatments on reproductive function</a:t>
            </a:r>
          </a:p>
          <a:p>
            <a:pPr marL="571500" indent="-571500" algn="just">
              <a:buFont typeface="+mj-lt"/>
              <a:buAutoNum type="romanLcPeriod"/>
            </a:pPr>
            <a:r>
              <a:rPr lang="en-US" dirty="0"/>
              <a:t>impact of cancer, other diseases and their treatment on fertility</a:t>
            </a:r>
          </a:p>
          <a:p>
            <a:pPr marL="571500" indent="-571500" algn="just">
              <a:buFont typeface="+mj-lt"/>
              <a:buAutoNum type="romanLcPeriod"/>
            </a:pPr>
            <a:r>
              <a:rPr lang="en-US" dirty="0"/>
              <a:t>Fertility preservation options</a:t>
            </a:r>
          </a:p>
          <a:p>
            <a:pPr marL="571500" indent="-571500" algn="just">
              <a:buFont typeface="+mj-lt"/>
              <a:buAutoNum type="romanLcPeriod"/>
            </a:pPr>
            <a:r>
              <a:rPr lang="en-US" dirty="0"/>
              <a:t>Issues related to cryopreservation storage after FP</a:t>
            </a:r>
          </a:p>
          <a:p>
            <a:pPr marL="571500" indent="-571500" algn="just">
              <a:buFont typeface="+mj-lt"/>
              <a:buAutoNum type="romanLcPeriod"/>
            </a:pPr>
            <a:r>
              <a:rPr lang="en-US" dirty="0"/>
              <a:t>Infertility and fertility treatments</a:t>
            </a:r>
          </a:p>
          <a:p>
            <a:pPr marL="571500" indent="-571500" algn="just">
              <a:buFont typeface="+mj-lt"/>
              <a:buAutoNum type="romanLcPeriod"/>
            </a:pPr>
            <a:r>
              <a:rPr lang="en-US" dirty="0"/>
              <a:t>Pregnancy after gonadotoxic treatment or underlying condition; and</a:t>
            </a:r>
          </a:p>
          <a:p>
            <a:pPr marL="571500" indent="-571500" algn="just">
              <a:buFont typeface="+mj-lt"/>
              <a:buAutoNum type="romanLcPeriod"/>
            </a:pPr>
            <a:r>
              <a:rPr lang="en-US" dirty="0"/>
              <a:t>Other childbearing and parenting options </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584775"/>
          </a:xfrm>
          <a:prstGeom prst="rect">
            <a:avLst/>
          </a:prstGeom>
          <a:noFill/>
        </p:spPr>
        <p:txBody>
          <a:bodyPr wrap="square">
            <a:spAutoFit/>
          </a:bodyPr>
          <a:lstStyle/>
          <a:p>
            <a:pPr algn="just"/>
            <a:r>
              <a:rPr lang="en-US" sz="1600" dirty="0">
                <a:solidFill>
                  <a:srgbClr val="FFC000"/>
                </a:solidFill>
                <a:latin typeface="YflrxbFblhmrMyriad-Roman"/>
              </a:rPr>
              <a:t>(2020) ESHRE Guideline Group on Female Fertility Preservation, Anderson RA, et all. ESHRE guideline: female fertility preservation. Hum </a:t>
            </a:r>
            <a:r>
              <a:rPr lang="en-US" sz="1600" dirty="0" err="1">
                <a:solidFill>
                  <a:srgbClr val="FFC000"/>
                </a:solidFill>
                <a:latin typeface="YflrxbFblhmrMyriad-Roman"/>
              </a:rPr>
              <a:t>Reprod</a:t>
            </a:r>
            <a:r>
              <a:rPr lang="en-US" sz="1600" dirty="0">
                <a:solidFill>
                  <a:srgbClr val="FFC000"/>
                </a:solidFill>
                <a:latin typeface="YflrxbFblhmrMyriad-Roman"/>
              </a:rPr>
              <a:t> Open. 2020 Nov 14;2020(4):hoaa052</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278053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Fertility preservation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85000" lnSpcReduction="10000"/>
          </a:bodyPr>
          <a:lstStyle/>
          <a:p>
            <a:pPr algn="just">
              <a:buFont typeface="Wingdings" panose="05000000000000000000" pitchFamily="2" charset="2"/>
              <a:buChar char="v"/>
            </a:pPr>
            <a:r>
              <a:rPr lang="en-US" dirty="0"/>
              <a:t>Fertility preservation in the prepubertal child is challenging. The majority of proposed treatment modalities are thus far experimental and without proven efficacy.  </a:t>
            </a:r>
          </a:p>
          <a:p>
            <a:pPr algn="just">
              <a:buFont typeface="Wingdings" panose="05000000000000000000" pitchFamily="2" charset="2"/>
              <a:buChar char="Ø"/>
            </a:pPr>
            <a:r>
              <a:rPr lang="en-US" dirty="0"/>
              <a:t>Shielding of the ovaries during radiotherapy </a:t>
            </a:r>
          </a:p>
          <a:p>
            <a:pPr algn="just">
              <a:buFont typeface="Wingdings" panose="05000000000000000000" pitchFamily="2" charset="2"/>
              <a:buChar char="Ø"/>
            </a:pPr>
            <a:r>
              <a:rPr lang="en-US" dirty="0" err="1"/>
              <a:t>Oophoropexy</a:t>
            </a:r>
            <a:r>
              <a:rPr lang="en-US" dirty="0"/>
              <a:t>; only approximately 15% of patients treated with transposition and wishing to become pregnant ever achieve this goal </a:t>
            </a:r>
          </a:p>
          <a:p>
            <a:pPr algn="just">
              <a:buFont typeface="Wingdings" panose="05000000000000000000" pitchFamily="2" charset="2"/>
              <a:buChar char="Ø"/>
            </a:pPr>
            <a:r>
              <a:rPr lang="en-US" dirty="0"/>
              <a:t>In prepubescent girls, the ovaries cannot be stimulated to produce mature eggs. </a:t>
            </a:r>
            <a:r>
              <a:rPr lang="en-US" dirty="0">
                <a:solidFill>
                  <a:srgbClr val="FFFF00"/>
                </a:solidFill>
              </a:rPr>
              <a:t>Ovarian tissue cryopreservation </a:t>
            </a:r>
            <a:r>
              <a:rPr lang="en-US" dirty="0"/>
              <a:t>has been proposed as a method to preserve fertility.</a:t>
            </a:r>
          </a:p>
          <a:p>
            <a:pPr algn="just">
              <a:buFont typeface="Wingdings" panose="05000000000000000000" pitchFamily="2" charset="2"/>
              <a:buChar char="Ø"/>
            </a:pPr>
            <a:r>
              <a:rPr lang="en-US" dirty="0"/>
              <a:t>This technique has been performed in children as young as 2.7 years of age, and the chance of later restoring fertility should </a:t>
            </a:r>
            <a:r>
              <a:rPr lang="en-US" dirty="0">
                <a:solidFill>
                  <a:srgbClr val="FFFF00"/>
                </a:solidFill>
              </a:rPr>
              <a:t>theoretically</a:t>
            </a:r>
            <a:r>
              <a:rPr lang="en-US" dirty="0"/>
              <a:t> be higher because the ovarian cortex contains more primordial and primary follicles in younger children.</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830997"/>
          </a:xfrm>
          <a:prstGeom prst="rect">
            <a:avLst/>
          </a:prstGeom>
          <a:noFill/>
        </p:spPr>
        <p:txBody>
          <a:bodyPr wrap="square">
            <a:spAutoFit/>
          </a:bodyPr>
          <a:lstStyle/>
          <a:p>
            <a:pPr algn="just"/>
            <a:r>
              <a:rPr lang="en-US" sz="1600" dirty="0">
                <a:solidFill>
                  <a:srgbClr val="FFC000"/>
                </a:solidFill>
                <a:latin typeface="YflrxbFblhmrMyriad-Roman"/>
              </a:rPr>
              <a:t>(2020) </a:t>
            </a:r>
            <a:r>
              <a:rPr lang="en-US" sz="1600" dirty="0" err="1">
                <a:solidFill>
                  <a:srgbClr val="FFC000"/>
                </a:solidFill>
                <a:latin typeface="YflrxbFblhmrMyriad-Roman"/>
              </a:rPr>
              <a:t>Sigal</a:t>
            </a:r>
            <a:r>
              <a:rPr lang="en-US" sz="1600" dirty="0">
                <a:solidFill>
                  <a:srgbClr val="FFC000"/>
                </a:solidFill>
                <a:latin typeface="YflrxbFblhmrMyriad-Roman"/>
              </a:rPr>
              <a:t> </a:t>
            </a:r>
            <a:r>
              <a:rPr lang="en-US" sz="1600" dirty="0" err="1">
                <a:solidFill>
                  <a:srgbClr val="FFC000"/>
                </a:solidFill>
                <a:latin typeface="YflrxbFblhmrMyriad-Roman"/>
              </a:rPr>
              <a:t>Klipstein</a:t>
            </a:r>
            <a:r>
              <a:rPr lang="en-US" sz="1600" dirty="0">
                <a:solidFill>
                  <a:srgbClr val="FFC000"/>
                </a:solidFill>
                <a:latin typeface="YflrxbFblhmrMyriad-Roman"/>
              </a:rPr>
              <a:t>, et all, COMMITTEE ON BIOETHICS, SECTION ON HEMATOLOGY/ONCOLOGY, SECTION ON SURGERY; Fertility Preservation for Pediatric and Adolescent Patients With Cancer: Medical and Ethical Considerations. Pediatrics March 2020; 145 (3): e20193994</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8829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Fertility preservation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fontScale="92500" lnSpcReduction="20000"/>
          </a:bodyPr>
          <a:lstStyle/>
          <a:p>
            <a:pPr algn="just">
              <a:buFont typeface="Wingdings" panose="05000000000000000000" pitchFamily="2" charset="2"/>
              <a:buChar char="v"/>
            </a:pPr>
            <a:r>
              <a:rPr lang="en-US" dirty="0"/>
              <a:t>Numerous studies in mice have proved the efficacy of bone marrow transplantation (BMT) in resuming the ovarian function after chemotherapy-induced ovarian insufficiency. ¹</a:t>
            </a:r>
          </a:p>
          <a:p>
            <a:pPr marL="0" indent="0" algn="just">
              <a:buNone/>
            </a:pPr>
            <a:endParaRPr lang="en-US" dirty="0"/>
          </a:p>
          <a:p>
            <a:pPr marL="514350" indent="-514350" algn="just">
              <a:buFont typeface="+mj-lt"/>
              <a:buAutoNum type="arabicPeriod"/>
            </a:pPr>
            <a:r>
              <a:rPr lang="en-US" dirty="0"/>
              <a:t>Mechanical disruption of the Hippo signaling pathway, in combination with Akt stimulation paved the way to studies on its potential application for fertility treatments. </a:t>
            </a:r>
          </a:p>
          <a:p>
            <a:pPr marL="514350" indent="-514350" algn="just">
              <a:buFont typeface="+mj-lt"/>
              <a:buAutoNum type="arabicPeriod"/>
            </a:pPr>
            <a:r>
              <a:rPr lang="en-US" dirty="0"/>
              <a:t>Another approach involved autologous stem cell ovarian transplantation (ASCOT).</a:t>
            </a:r>
          </a:p>
          <a:p>
            <a:pPr marL="514350" indent="-514350" algn="just">
              <a:buFont typeface="+mj-lt"/>
              <a:buAutoNum type="arabicPeriod"/>
            </a:pPr>
            <a:r>
              <a:rPr lang="en-US" dirty="0"/>
              <a:t>Intraovarian injection of autologous platelet-rich plasma, resulted in live births and ongoing pregnancies both spontaneously and via in vitro fertilization (IVF). ²</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6035216"/>
            <a:ext cx="9425865" cy="830997"/>
          </a:xfrm>
          <a:prstGeom prst="rect">
            <a:avLst/>
          </a:prstGeom>
          <a:noFill/>
        </p:spPr>
        <p:txBody>
          <a:bodyPr wrap="square">
            <a:spAutoFit/>
          </a:bodyPr>
          <a:lstStyle/>
          <a:p>
            <a:pPr algn="just"/>
            <a:r>
              <a:rPr lang="en-US" sz="1600" dirty="0">
                <a:solidFill>
                  <a:srgbClr val="FFC000"/>
                </a:solidFill>
                <a:latin typeface="YflrxbFblhmrMyriad-Roman"/>
              </a:rPr>
              <a:t>1 = ClinicalTrials.gov Identifier: NCT02779374</a:t>
            </a:r>
          </a:p>
          <a:p>
            <a:pPr algn="just"/>
            <a:r>
              <a:rPr lang="en-US" sz="1600" dirty="0">
                <a:solidFill>
                  <a:srgbClr val="FFC000"/>
                </a:solidFill>
                <a:latin typeface="YflrxbFblhmrMyriad-Roman"/>
              </a:rPr>
              <a:t>2 = (2021) </a:t>
            </a:r>
            <a:r>
              <a:rPr lang="en-US" sz="1600" dirty="0" err="1">
                <a:solidFill>
                  <a:srgbClr val="FFC000"/>
                </a:solidFill>
                <a:latin typeface="YflrxbFblhmrMyriad-Roman"/>
              </a:rPr>
              <a:t>Reig</a:t>
            </a:r>
            <a:r>
              <a:rPr lang="en-US" sz="1600" dirty="0">
                <a:solidFill>
                  <a:srgbClr val="FFC000"/>
                </a:solidFill>
                <a:latin typeface="YflrxbFblhmrMyriad-Roman"/>
              </a:rPr>
              <a:t> A, et al. Emerging follicular activation strategies to treat women with poor ovarian response and primary ovarian insufficiency. </a:t>
            </a:r>
            <a:r>
              <a:rPr lang="en-US" sz="1600" dirty="0" err="1">
                <a:solidFill>
                  <a:srgbClr val="FFC000"/>
                </a:solidFill>
                <a:latin typeface="YflrxbFblhmrMyriad-Roman"/>
              </a:rPr>
              <a:t>Curr</a:t>
            </a:r>
            <a:r>
              <a:rPr lang="en-US" sz="1600" dirty="0">
                <a:solidFill>
                  <a:srgbClr val="FFC000"/>
                </a:solidFill>
                <a:latin typeface="YflrxbFblhmrMyriad-Roman"/>
              </a:rPr>
              <a:t> </a:t>
            </a:r>
            <a:r>
              <a:rPr lang="en-US" sz="1600" dirty="0" err="1">
                <a:solidFill>
                  <a:srgbClr val="FFC000"/>
                </a:solidFill>
                <a:latin typeface="YflrxbFblhmrMyriad-Roman"/>
              </a:rPr>
              <a:t>Opin</a:t>
            </a:r>
            <a:r>
              <a:rPr lang="en-US" sz="1600" dirty="0">
                <a:solidFill>
                  <a:srgbClr val="FFC000"/>
                </a:solidFill>
                <a:latin typeface="YflrxbFblhmrMyriad-Roman"/>
              </a:rPr>
              <a:t> </a:t>
            </a:r>
            <a:r>
              <a:rPr lang="en-US" sz="1600" dirty="0" err="1">
                <a:solidFill>
                  <a:srgbClr val="FFC000"/>
                </a:solidFill>
                <a:latin typeface="YflrxbFblhmrMyriad-Roman"/>
              </a:rPr>
              <a:t>Obstet</a:t>
            </a:r>
            <a:r>
              <a:rPr lang="en-US" sz="1600" dirty="0">
                <a:solidFill>
                  <a:srgbClr val="FFC000"/>
                </a:solidFill>
                <a:latin typeface="YflrxbFblhmrMyriad-Roman"/>
              </a:rPr>
              <a:t> Gynecol. 2021 Jun 1;33(3):241-248</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36040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Fertility preservation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lnSpcReduction="10000"/>
          </a:bodyPr>
          <a:lstStyle/>
          <a:p>
            <a:pPr algn="just">
              <a:spcBef>
                <a:spcPts val="0"/>
              </a:spcBef>
              <a:spcAft>
                <a:spcPts val="600"/>
              </a:spcAft>
            </a:pPr>
            <a:r>
              <a:rPr lang="en-US" dirty="0"/>
              <a:t>A 45-year-old perimenopausal female, who was infrequently menstruating for the last 3 years, came to our fertility clinic. Her AMH level was low 0.4 ng/</a:t>
            </a:r>
            <a:r>
              <a:rPr lang="en-US" dirty="0" err="1"/>
              <a:t>mL.</a:t>
            </a:r>
            <a:endParaRPr lang="en-US" dirty="0"/>
          </a:p>
          <a:p>
            <a:pPr algn="just">
              <a:spcBef>
                <a:spcPts val="0"/>
              </a:spcBef>
              <a:spcAft>
                <a:spcPts val="600"/>
              </a:spcAft>
            </a:pPr>
            <a:r>
              <a:rPr lang="en-US" dirty="0"/>
              <a:t>Her bone marrow aspiration was done from posterior iliac crest under local anesthesia. Aspiration was done using </a:t>
            </a:r>
            <a:r>
              <a:rPr lang="en-US" dirty="0" err="1"/>
              <a:t>Jamshidi</a:t>
            </a:r>
            <a:r>
              <a:rPr lang="en-US" dirty="0"/>
              <a:t> needle.</a:t>
            </a:r>
          </a:p>
          <a:p>
            <a:pPr algn="just">
              <a:spcBef>
                <a:spcPts val="0"/>
              </a:spcBef>
              <a:spcAft>
                <a:spcPts val="600"/>
              </a:spcAft>
            </a:pPr>
            <a:r>
              <a:rPr lang="en-US" dirty="0"/>
              <a:t>Laparoscopic instillation of ABMDSC in ovaries was done.</a:t>
            </a:r>
          </a:p>
          <a:p>
            <a:pPr algn="just">
              <a:spcBef>
                <a:spcPts val="0"/>
              </a:spcBef>
              <a:spcAft>
                <a:spcPts val="600"/>
              </a:spcAft>
            </a:pPr>
            <a:r>
              <a:rPr lang="en-US" dirty="0"/>
              <a:t>After 8 weeks ABMDSCT, the ultrasound revealed two follicles in each ovary. In addition, the AMH improved to 0.9 ng/</a:t>
            </a:r>
            <a:r>
              <a:rPr lang="en-US" dirty="0" err="1"/>
              <a:t>mL.</a:t>
            </a:r>
            <a:endParaRPr lang="en-US" dirty="0"/>
          </a:p>
          <a:p>
            <a:pPr algn="just">
              <a:spcBef>
                <a:spcPts val="0"/>
              </a:spcBef>
              <a:spcAft>
                <a:spcPts val="600"/>
              </a:spcAft>
            </a:pPr>
            <a:r>
              <a:rPr lang="en-US" dirty="0"/>
              <a:t>Considering the age of the patient, the first cycle of egg pooling was planned immediately.</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76</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xmlns="" id="{10538CF7-1503-496B-97F4-0B97FB5385DD}"/>
              </a:ext>
            </a:extLst>
          </p:cNvPr>
          <p:cNvSpPr txBox="1"/>
          <p:nvPr/>
        </p:nvSpPr>
        <p:spPr>
          <a:xfrm>
            <a:off x="1029810" y="5839900"/>
            <a:ext cx="9425865" cy="1077218"/>
          </a:xfrm>
          <a:prstGeom prst="rect">
            <a:avLst/>
          </a:prstGeom>
          <a:noFill/>
        </p:spPr>
        <p:txBody>
          <a:bodyPr wrap="square">
            <a:spAutoFit/>
          </a:bodyPr>
          <a:lstStyle/>
          <a:p>
            <a:pPr algn="just"/>
            <a:r>
              <a:rPr lang="en-US" sz="1600" dirty="0">
                <a:solidFill>
                  <a:srgbClr val="FFC000"/>
                </a:solidFill>
                <a:latin typeface="YflrxbFblhmrMyriad-Roman"/>
              </a:rPr>
              <a:t>(2018) Gupta S, et all. Role of Autologous Bone Marrow-Derived Stem Cell Therapy for Follicular Recruitment in Premature Ovarian Insufficiency: Review of Literature and a Case Report of World's First Baby with Ovarian Autologous Stem Cell Therapy in a Perimenopausal Woman of Age 45 Year. J Hum </a:t>
            </a:r>
            <a:r>
              <a:rPr lang="en-US" sz="1600" dirty="0" err="1">
                <a:solidFill>
                  <a:srgbClr val="FFC000"/>
                </a:solidFill>
                <a:latin typeface="YflrxbFblhmrMyriad-Roman"/>
              </a:rPr>
              <a:t>Reprod</a:t>
            </a:r>
            <a:r>
              <a:rPr lang="en-US" sz="1600" dirty="0">
                <a:solidFill>
                  <a:srgbClr val="FFC000"/>
                </a:solidFill>
                <a:latin typeface="YflrxbFblhmrMyriad-Roman"/>
              </a:rPr>
              <a:t> Sci. 2018 Apr-Jun;11(2):125-130</a:t>
            </a:r>
          </a:p>
        </p:txBody>
      </p:sp>
    </p:spTree>
    <p:extLst>
      <p:ext uri="{BB962C8B-B14F-4D97-AF65-F5344CB8AC3E}">
        <p14:creationId xmlns:p14="http://schemas.microsoft.com/office/powerpoint/2010/main" val="362746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b="0" dirty="0">
                <a:latin typeface="+mn-lt"/>
              </a:rPr>
              <a:t>Fertility preservation </a:t>
            </a:r>
            <a:endParaRPr lang="fa-IR" sz="4400" b="0" dirty="0">
              <a:latin typeface="+mn-lt"/>
            </a:endParaRPr>
          </a:p>
        </p:txBody>
      </p:sp>
      <p:sp>
        <p:nvSpPr>
          <p:cNvPr id="4" name="Content Placeholder 3"/>
          <p:cNvSpPr>
            <a:spLocks noGrp="1"/>
          </p:cNvSpPr>
          <p:nvPr>
            <p:ph sz="half" idx="2"/>
          </p:nvPr>
        </p:nvSpPr>
        <p:spPr>
          <a:xfrm>
            <a:off x="646043" y="1853911"/>
            <a:ext cx="10903227" cy="4147394"/>
          </a:xfrm>
        </p:spPr>
        <p:txBody>
          <a:bodyPr>
            <a:normAutofit lnSpcReduction="10000"/>
          </a:bodyPr>
          <a:lstStyle/>
          <a:p>
            <a:pPr algn="just">
              <a:spcBef>
                <a:spcPts val="0"/>
              </a:spcBef>
              <a:spcAft>
                <a:spcPts val="600"/>
              </a:spcAft>
            </a:pPr>
            <a:r>
              <a:rPr lang="en-US" dirty="0"/>
              <a:t>We retrieved three eggs and one Grade A compacting embryo was frozen on day 3.</a:t>
            </a:r>
          </a:p>
          <a:p>
            <a:pPr algn="just">
              <a:spcBef>
                <a:spcPts val="0"/>
              </a:spcBef>
              <a:spcAft>
                <a:spcPts val="600"/>
              </a:spcAft>
            </a:pPr>
            <a:r>
              <a:rPr lang="en-US" dirty="0"/>
              <a:t>we went ahead with frozen embryo transfer in subsequent cycle instead of second sitting of ABMDSCT.</a:t>
            </a:r>
          </a:p>
          <a:p>
            <a:pPr algn="just">
              <a:spcBef>
                <a:spcPts val="0"/>
              </a:spcBef>
              <a:spcAft>
                <a:spcPts val="600"/>
              </a:spcAft>
            </a:pPr>
            <a:r>
              <a:rPr lang="en-US" dirty="0"/>
              <a:t>Her beta-human chorionic gonadotropin was 1280 on day 14 of embryo transfer, and a single intrauterine viable gestation was seen at 6 weeks on ultrasound.</a:t>
            </a:r>
          </a:p>
          <a:p>
            <a:pPr algn="just">
              <a:spcBef>
                <a:spcPts val="0"/>
              </a:spcBef>
              <a:spcAft>
                <a:spcPts val="600"/>
              </a:spcAft>
            </a:pPr>
            <a:r>
              <a:rPr lang="en-US" dirty="0"/>
              <a:t>A 2.7 kg female baby was delivery by cesarean birth at 38 weeks.</a:t>
            </a:r>
          </a:p>
          <a:p>
            <a:pPr algn="just">
              <a:spcBef>
                <a:spcPts val="0"/>
              </a:spcBef>
              <a:spcAft>
                <a:spcPts val="600"/>
              </a:spcAft>
            </a:pPr>
            <a:r>
              <a:rPr lang="en-US" dirty="0"/>
              <a:t>This is not only India's first baby with this novel therapy but also may be the world's first baby with ABMDSC therapy</a:t>
            </a:r>
          </a:p>
        </p:txBody>
      </p:sp>
      <p:sp>
        <p:nvSpPr>
          <p:cNvPr id="7" name="TextBox 6">
            <a:extLst>
              <a:ext uri="{FF2B5EF4-FFF2-40B4-BE49-F238E27FC236}">
                <a16:creationId xmlns:a16="http://schemas.microsoft.com/office/drawing/2014/main" xmlns="" id="{DEF18A66-3178-499E-AECB-A30B59BCE611}"/>
              </a:ext>
            </a:extLst>
          </p:cNvPr>
          <p:cNvSpPr txBox="1"/>
          <p:nvPr/>
        </p:nvSpPr>
        <p:spPr>
          <a:xfrm>
            <a:off x="1029810" y="5839900"/>
            <a:ext cx="9425865" cy="1077218"/>
          </a:xfrm>
          <a:prstGeom prst="rect">
            <a:avLst/>
          </a:prstGeom>
          <a:noFill/>
        </p:spPr>
        <p:txBody>
          <a:bodyPr wrap="square">
            <a:spAutoFit/>
          </a:bodyPr>
          <a:lstStyle/>
          <a:p>
            <a:pPr algn="just"/>
            <a:r>
              <a:rPr lang="en-US" sz="1600" dirty="0">
                <a:solidFill>
                  <a:srgbClr val="FFC000"/>
                </a:solidFill>
                <a:latin typeface="YflrxbFblhmrMyriad-Roman"/>
              </a:rPr>
              <a:t>(2018) Gupta S, et all. Role of Autologous Bone Marrow-Derived Stem Cell Therapy for Follicular Recruitment in Premature Ovarian Insufficiency: Review of Literature and a Case Report of World's First Baby with Ovarian Autologous Stem Cell Therapy in a Perimenopausal Woman of Age 45 Year. J Hum </a:t>
            </a:r>
            <a:r>
              <a:rPr lang="en-US" sz="1600" dirty="0" err="1">
                <a:solidFill>
                  <a:srgbClr val="FFC000"/>
                </a:solidFill>
                <a:latin typeface="YflrxbFblhmrMyriad-Roman"/>
              </a:rPr>
              <a:t>Reprod</a:t>
            </a:r>
            <a:r>
              <a:rPr lang="en-US" sz="1600" dirty="0">
                <a:solidFill>
                  <a:srgbClr val="FFC000"/>
                </a:solidFill>
                <a:latin typeface="YflrxbFblhmrMyriad-Roman"/>
              </a:rPr>
              <a:t> Sci. 2018 Apr-Jun;11(2):125-130</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3808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2907C6D-E8B3-4658-9DA2-FC077A3DF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p:cNvSpPr>
            <a:spLocks noGrp="1"/>
          </p:cNvSpPr>
          <p:nvPr>
            <p:ph sz="half" idx="2"/>
          </p:nvPr>
        </p:nvSpPr>
        <p:spPr>
          <a:xfrm>
            <a:off x="6569475" y="2004828"/>
            <a:ext cx="4908773" cy="800513"/>
          </a:xfrm>
        </p:spPr>
        <p:txBody>
          <a:bodyPr>
            <a:normAutofit/>
          </a:bodyPr>
          <a:lstStyle/>
          <a:p>
            <a:pPr marL="0" indent="0" algn="ctr">
              <a:spcBef>
                <a:spcPts val="0"/>
              </a:spcBef>
              <a:spcAft>
                <a:spcPts val="600"/>
              </a:spcAft>
              <a:buNone/>
            </a:pPr>
            <a:r>
              <a:rPr lang="en-US" dirty="0"/>
              <a:t>Thanks for your attention</a:t>
            </a:r>
          </a:p>
        </p:txBody>
      </p:sp>
      <p:sp>
        <p:nvSpPr>
          <p:cNvPr id="3" name="Slide Number Placeholder 2">
            <a:extLst>
              <a:ext uri="{FF2B5EF4-FFF2-40B4-BE49-F238E27FC236}">
                <a16:creationId xmlns:a16="http://schemas.microsoft.com/office/drawing/2014/main" xmlns="" id="{6F2D4F73-0897-4938-B56A-71B8BD9231D8}"/>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167212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51610"/>
            <a:ext cx="10515600" cy="842276"/>
          </a:xfrm>
        </p:spPr>
        <p:txBody>
          <a:bodyPr>
            <a:noAutofit/>
          </a:bodyPr>
          <a:lstStyle/>
          <a:p>
            <a:r>
              <a:rPr lang="en-US" dirty="0">
                <a:latin typeface="Times New Roman" panose="02020603050405020304" pitchFamily="18" charset="0"/>
                <a:cs typeface="Times New Roman" panose="02020603050405020304" pitchFamily="18" charset="0"/>
              </a:rPr>
              <a:t>Habitual and Social History:</a:t>
            </a:r>
            <a:endParaRPr lang="en-US" dirty="0"/>
          </a:p>
        </p:txBody>
      </p:sp>
      <p:sp>
        <p:nvSpPr>
          <p:cNvPr id="3" name="Content Placeholder 2"/>
          <p:cNvSpPr>
            <a:spLocks noGrp="1"/>
          </p:cNvSpPr>
          <p:nvPr>
            <p:ph idx="1"/>
          </p:nvPr>
        </p:nvSpPr>
        <p:spPr>
          <a:xfrm>
            <a:off x="838200" y="2095439"/>
            <a:ext cx="10515600" cy="4678101"/>
          </a:xfrm>
        </p:spPr>
        <p:txBody>
          <a:bodyPr>
            <a:normAutofit/>
          </a:bodyPr>
          <a:lstStyle/>
          <a:p>
            <a:r>
              <a:rPr lang="en-US" sz="3200" b="1" dirty="0">
                <a:latin typeface="Times New Roman" panose="02020603050405020304" pitchFamily="18" charset="0"/>
                <a:cs typeface="Times New Roman" panose="02020603050405020304" pitchFamily="18" charset="0"/>
              </a:rPr>
              <a:t>HH: </a:t>
            </a:r>
          </a:p>
          <a:p>
            <a:pPr marL="666900" indent="-342900">
              <a:buFont typeface="Wingdings" charset="2"/>
              <a:buChar char="§"/>
            </a:pPr>
            <a:r>
              <a:rPr lang="en-US" dirty="0">
                <a:latin typeface="Times New Roman" panose="02020603050405020304" pitchFamily="18" charset="0"/>
                <a:cs typeface="Times New Roman" panose="02020603050405020304" pitchFamily="18" charset="0"/>
              </a:rPr>
              <a:t>Neg </a:t>
            </a:r>
          </a:p>
          <a:p>
            <a:pPr marL="342900" indent="-342900"/>
            <a:endParaRPr lang="en-US" sz="3200" dirty="0">
              <a:latin typeface="Times New Roman" panose="02020603050405020304" pitchFamily="18" charset="0"/>
              <a:cs typeface="Times New Roman" panose="02020603050405020304" pitchFamily="18" charset="0"/>
            </a:endParaRPr>
          </a:p>
          <a:p>
            <a:pPr marL="342900" indent="-342900"/>
            <a:r>
              <a:rPr lang="en-US" sz="3200" b="1" dirty="0">
                <a:latin typeface="Times New Roman" panose="02020603050405020304" pitchFamily="18" charset="0"/>
                <a:cs typeface="Times New Roman" panose="02020603050405020304" pitchFamily="18" charset="0"/>
              </a:rPr>
              <a:t>Social History :  </a:t>
            </a:r>
          </a:p>
          <a:p>
            <a:pPr marL="666900" indent="-342900">
              <a:buFont typeface="Wingdings" charset="2"/>
              <a:buChar char="§"/>
            </a:pPr>
            <a:r>
              <a:rPr lang="en-US" dirty="0">
                <a:latin typeface="Times New Roman" panose="02020603050405020304" pitchFamily="18" charset="0"/>
                <a:cs typeface="Times New Roman" panose="02020603050405020304" pitchFamily="18" charset="0"/>
              </a:rPr>
              <a:t>Neg</a:t>
            </a:r>
          </a:p>
          <a:p>
            <a:pPr marL="666900" indent="-342900">
              <a:buFont typeface="Wingdings" charset="2"/>
              <a:buChar char="§"/>
            </a:pPr>
            <a:endParaRPr lang="en-US" dirty="0">
              <a:solidFill>
                <a:schemeClr val="tx1"/>
              </a:solidFill>
              <a:latin typeface="Times New Roman" panose="02020603050405020304" pitchFamily="18" charset="0"/>
              <a:cs typeface="Times New Roman" panose="02020603050405020304" pitchFamily="18" charset="0"/>
            </a:endParaRPr>
          </a:p>
          <a:p>
            <a:pPr marL="342900" indent="-342900"/>
            <a:endParaRPr lang="en-US" sz="3200" dirty="0">
              <a:solidFill>
                <a:schemeClr val="tx1"/>
              </a:solidFill>
            </a:endParaRPr>
          </a:p>
        </p:txBody>
      </p:sp>
      <p:sp>
        <p:nvSpPr>
          <p:cNvPr id="4" name="Slide Number Placeholder 3">
            <a:extLst>
              <a:ext uri="{FF2B5EF4-FFF2-40B4-BE49-F238E27FC236}">
                <a16:creationId xmlns:a16="http://schemas.microsoft.com/office/drawing/2014/main" xmlns="" id="{459CE611-C98D-4739-8DA2-EA5AB84FF2D7}"/>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69932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Family History: </a:t>
            </a:r>
            <a:endParaRPr lang="en-US" dirty="0"/>
          </a:p>
        </p:txBody>
      </p:sp>
      <p:sp>
        <p:nvSpPr>
          <p:cNvPr id="3" name="Content Placeholder 2"/>
          <p:cNvSpPr>
            <a:spLocks noGrp="1"/>
          </p:cNvSpPr>
          <p:nvPr>
            <p:ph idx="1"/>
          </p:nvPr>
        </p:nvSpPr>
        <p:spPr/>
        <p:txBody>
          <a:bodyPr>
            <a:normAutofit/>
          </a:bodyPr>
          <a:lstStyle/>
          <a:p>
            <a:pPr marL="810900" indent="-342900" algn="just">
              <a:buFont typeface="Wingdings" charset="2"/>
              <a:buChar char="§"/>
            </a:pPr>
            <a:endParaRPr lang="en-US" dirty="0">
              <a:latin typeface="Times New Roman" panose="02020603050405020304" pitchFamily="18" charset="0"/>
              <a:cs typeface="Times New Roman" panose="02020603050405020304" pitchFamily="18" charset="0"/>
            </a:endParaRPr>
          </a:p>
          <a:p>
            <a:pPr marL="810900" indent="-342900" algn="just">
              <a:buFont typeface="Wingdings" charset="2"/>
              <a:buChar char="§"/>
            </a:pPr>
            <a:endParaRPr lang="en-US" dirty="0">
              <a:latin typeface="Times New Roman" panose="02020603050405020304" pitchFamily="18" charset="0"/>
              <a:cs typeface="Times New Roman" panose="02020603050405020304" pitchFamily="18" charset="0"/>
            </a:endParaRPr>
          </a:p>
          <a:p>
            <a:pPr marL="810900" indent="-342900" algn="just">
              <a:buFont typeface="Wingdings" charset="2"/>
              <a:buChar char="§"/>
            </a:pPr>
            <a:r>
              <a:rPr lang="en-US" dirty="0">
                <a:latin typeface="Times New Roman" panose="02020603050405020304" pitchFamily="18" charset="0"/>
                <a:cs typeface="Times New Roman" panose="02020603050405020304" pitchFamily="18" charset="0"/>
              </a:rPr>
              <a:t>She has 2 healthy sisters &amp; 1 healthy brother </a:t>
            </a:r>
          </a:p>
          <a:p>
            <a:pPr marL="810900" indent="-342900" algn="just">
              <a:buFont typeface="Wingdings" charset="2"/>
              <a:buChar char="§"/>
            </a:pPr>
            <a:r>
              <a:rPr lang="en-US" dirty="0">
                <a:latin typeface="Times New Roman" panose="02020603050405020304" pitchFamily="18" charset="0"/>
                <a:cs typeface="Times New Roman" panose="02020603050405020304" pitchFamily="18" charset="0"/>
              </a:rPr>
              <a:t>Her mother &amp; sister`s onset of menstruation was about 14-15 yrs. </a:t>
            </a:r>
          </a:p>
          <a:p>
            <a:pPr marL="810900" indent="-342900" algn="just">
              <a:buFont typeface="Wingdings" charset="2"/>
              <a:buChar char="§"/>
            </a:pPr>
            <a:endParaRPr lang="en-US" dirty="0">
              <a:latin typeface="Times New Roman" panose="02020603050405020304" pitchFamily="18" charset="0"/>
              <a:cs typeface="Times New Roman" panose="02020603050405020304" pitchFamily="18" charset="0"/>
            </a:endParaRPr>
          </a:p>
          <a:p>
            <a:pPr marL="810900" indent="-342900" algn="just">
              <a:buFont typeface="Wingdings" charset="2"/>
              <a:buChar char="§"/>
            </a:pPr>
            <a:r>
              <a:rPr lang="en-US" dirty="0">
                <a:latin typeface="Times New Roman" panose="02020603050405020304" pitchFamily="18" charset="0"/>
                <a:cs typeface="Times New Roman" panose="02020603050405020304" pitchFamily="18" charset="0"/>
              </a:rPr>
              <a:t>DM (in her mother under treatment with OA)</a:t>
            </a:r>
          </a:p>
          <a:p>
            <a:pPr marL="0" indent="0" algn="just">
              <a:buNone/>
            </a:pPr>
            <a:endParaRPr lang="en-US" sz="3600" dirty="0">
              <a:solidFill>
                <a:schemeClr val="tx1"/>
              </a:solidFill>
            </a:endParaRPr>
          </a:p>
        </p:txBody>
      </p:sp>
      <p:sp>
        <p:nvSpPr>
          <p:cNvPr id="4" name="Slide Number Placeholder 3">
            <a:extLst>
              <a:ext uri="{FF2B5EF4-FFF2-40B4-BE49-F238E27FC236}">
                <a16:creationId xmlns:a16="http://schemas.microsoft.com/office/drawing/2014/main" xmlns="" id="{00228074-FBEF-44B2-B969-8C9D2CE7043C}"/>
              </a:ext>
            </a:extLst>
          </p:cNvPr>
          <p:cNvSpPr>
            <a:spLocks noGrp="1"/>
          </p:cNvSpPr>
          <p:nvPr>
            <p:ph type="sldNum" sz="quarter" idx="12"/>
          </p:nvPr>
        </p:nvSpPr>
        <p:spPr/>
        <p:txBody>
          <a:bodyPr/>
          <a:lstStyle/>
          <a:p>
            <a:fld id="{9DF77003-EF57-4262-ADCC-49CEA821CAED}"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2043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13854</TotalTime>
  <Words>6032</Words>
  <Application>Microsoft Office PowerPoint</Application>
  <PresentationFormat>Custom</PresentationFormat>
  <Paragraphs>636</Paragraphs>
  <Slides>78</Slides>
  <Notes>0</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2_Office Theme</vt:lpstr>
      <vt:lpstr>Office Theme</vt:lpstr>
      <vt:lpstr>IN THE NAME OF GOD</vt:lpstr>
      <vt:lpstr>Patients ID:</vt:lpstr>
      <vt:lpstr>Chief Complaint:</vt:lpstr>
      <vt:lpstr>Present Illness:</vt:lpstr>
      <vt:lpstr>Present Illness:</vt:lpstr>
      <vt:lpstr>Present Illness:</vt:lpstr>
      <vt:lpstr>Past medical and Drug history:</vt:lpstr>
      <vt:lpstr>Habitual and Social History:</vt:lpstr>
      <vt:lpstr>Family History: </vt:lpstr>
      <vt:lpstr>Review of Systems:</vt:lpstr>
      <vt:lpstr>Physical Examination:</vt:lpstr>
      <vt:lpstr>Physical Examination:</vt:lpstr>
      <vt:lpstr>Physical Examination:</vt:lpstr>
      <vt:lpstr>PROBLEM LIST </vt:lpstr>
      <vt:lpstr>PowerPoint Presentation</vt:lpstr>
      <vt:lpstr>PowerPoint Presentation</vt:lpstr>
      <vt:lpstr>Sonography</vt:lpstr>
      <vt:lpstr>PowerPoint Presentation</vt:lpstr>
      <vt:lpstr>Differential Diagnosis Approach:</vt:lpstr>
      <vt:lpstr>PowerPoint Presentation</vt:lpstr>
      <vt:lpstr>PowerPoint Presentation</vt:lpstr>
      <vt:lpstr>The same case reports</vt:lpstr>
      <vt:lpstr>The same case reports</vt:lpstr>
      <vt:lpstr>The same case reports</vt:lpstr>
      <vt:lpstr>PowerPoint Presentation</vt:lpstr>
      <vt:lpstr>Differential Diagnosis:</vt:lpstr>
      <vt:lpstr>AGENDA:</vt:lpstr>
      <vt:lpstr>AGENDA:</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vt:lpstr>
      <vt:lpstr>Chemotherapy, BMT &amp; subsequent POI / Diagnosis</vt:lpstr>
      <vt:lpstr>Chemotherapy, BMT &amp; subsequent POI / Diagnosis</vt:lpstr>
      <vt:lpstr>Chemotherapy, BMT &amp; subsequent POI</vt:lpstr>
      <vt:lpstr>AGENDA:</vt:lpstr>
      <vt:lpstr>Chemotherapy, BMT &amp; subsequent POI</vt:lpstr>
      <vt:lpstr>Chemotherapy, BMT &amp; subsequent POI</vt:lpstr>
      <vt:lpstr>AGENDA:</vt:lpstr>
      <vt:lpstr>Does POI Lead to Increased Morbidity/Mortality?</vt:lpstr>
      <vt:lpstr>Does POI Lead to Increased Morbidity/Mortality?</vt:lpstr>
      <vt:lpstr>Does POI Lead to Increased Morbidity/Mortality?</vt:lpstr>
      <vt:lpstr>AGENDA:</vt:lpstr>
      <vt:lpstr>Does POI Lead to Increased Morbidity/Mortality?</vt:lpstr>
      <vt:lpstr>Does POI Lead to Increased Morbidity/Mortality?</vt:lpstr>
      <vt:lpstr>PowerPoint Presentation</vt:lpstr>
      <vt:lpstr>AGENDA:</vt:lpstr>
      <vt:lpstr>Hormone replacement therapy </vt:lpstr>
      <vt:lpstr>Hormone replacement therapy </vt:lpstr>
      <vt:lpstr>Hormone replacement therapy </vt:lpstr>
      <vt:lpstr>HRT</vt:lpstr>
      <vt:lpstr>Hormone replacement therapy </vt:lpstr>
      <vt:lpstr>Hormone replacement therapy </vt:lpstr>
      <vt:lpstr>Hormone replacement therapy </vt:lpstr>
      <vt:lpstr>Hormone replacement therapy </vt:lpstr>
      <vt:lpstr>Hormone replacement therapy </vt:lpstr>
      <vt:lpstr>AGENDA:</vt:lpstr>
      <vt:lpstr>Fertility preservation </vt:lpstr>
      <vt:lpstr>Fertility preservation </vt:lpstr>
      <vt:lpstr>Fertility preservation </vt:lpstr>
      <vt:lpstr>Fertility preservation </vt:lpstr>
      <vt:lpstr>Fertility preservation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Unknown</cp:lastModifiedBy>
  <cp:revision>963</cp:revision>
  <dcterms:created xsi:type="dcterms:W3CDTF">2021-03-27T06:09:24Z</dcterms:created>
  <dcterms:modified xsi:type="dcterms:W3CDTF">2022-01-08T10:30:52Z</dcterms:modified>
</cp:coreProperties>
</file>