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2" r:id="rId2"/>
    <p:sldMasterId id="2147483864" r:id="rId3"/>
    <p:sldMasterId id="2147483888" r:id="rId4"/>
    <p:sldMasterId id="2147483900" r:id="rId5"/>
    <p:sldMasterId id="2147483912" r:id="rId6"/>
    <p:sldMasterId id="2147483925" r:id="rId7"/>
  </p:sldMasterIdLst>
  <p:notesMasterIdLst>
    <p:notesMasterId r:id="rId88"/>
  </p:notesMasterIdLst>
  <p:sldIdLst>
    <p:sldId id="279" r:id="rId8"/>
    <p:sldId id="280" r:id="rId9"/>
    <p:sldId id="439" r:id="rId10"/>
    <p:sldId id="464" r:id="rId11"/>
    <p:sldId id="465" r:id="rId12"/>
    <p:sldId id="466" r:id="rId13"/>
    <p:sldId id="467" r:id="rId14"/>
    <p:sldId id="468" r:id="rId15"/>
    <p:sldId id="477" r:id="rId16"/>
    <p:sldId id="478" r:id="rId17"/>
    <p:sldId id="480" r:id="rId18"/>
    <p:sldId id="479" r:id="rId19"/>
    <p:sldId id="463" r:id="rId20"/>
    <p:sldId id="484" r:id="rId21"/>
    <p:sldId id="482" r:id="rId22"/>
    <p:sldId id="485" r:id="rId23"/>
    <p:sldId id="487" r:id="rId24"/>
    <p:sldId id="349" r:id="rId25"/>
    <p:sldId id="351" r:id="rId26"/>
    <p:sldId id="503" r:id="rId27"/>
    <p:sldId id="502" r:id="rId28"/>
    <p:sldId id="488" r:id="rId29"/>
    <p:sldId id="357" r:id="rId30"/>
    <p:sldId id="429" r:id="rId31"/>
    <p:sldId id="432" r:id="rId32"/>
    <p:sldId id="489" r:id="rId33"/>
    <p:sldId id="490" r:id="rId34"/>
    <p:sldId id="412" r:id="rId35"/>
    <p:sldId id="413" r:id="rId36"/>
    <p:sldId id="414" r:id="rId37"/>
    <p:sldId id="491" r:id="rId38"/>
    <p:sldId id="361" r:id="rId39"/>
    <p:sldId id="362" r:id="rId40"/>
    <p:sldId id="363" r:id="rId41"/>
    <p:sldId id="500" r:id="rId42"/>
    <p:sldId id="365" r:id="rId43"/>
    <p:sldId id="493" r:id="rId44"/>
    <p:sldId id="372" r:id="rId45"/>
    <p:sldId id="373" r:id="rId46"/>
    <p:sldId id="434" r:id="rId47"/>
    <p:sldId id="494"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2" r:id="rId63"/>
    <p:sldId id="403" r:id="rId64"/>
    <p:sldId id="404" r:id="rId65"/>
    <p:sldId id="405" r:id="rId66"/>
    <p:sldId id="495" r:id="rId67"/>
    <p:sldId id="496" r:id="rId68"/>
    <p:sldId id="497" r:id="rId69"/>
    <p:sldId id="420" r:id="rId70"/>
    <p:sldId id="421" r:id="rId71"/>
    <p:sldId id="422" r:id="rId72"/>
    <p:sldId id="423" r:id="rId73"/>
    <p:sldId id="424" r:id="rId74"/>
    <p:sldId id="425" r:id="rId75"/>
    <p:sldId id="498" r:id="rId76"/>
    <p:sldId id="499" r:id="rId77"/>
    <p:sldId id="337" r:id="rId78"/>
    <p:sldId id="283" r:id="rId79"/>
    <p:sldId id="285" r:id="rId80"/>
    <p:sldId id="316" r:id="rId81"/>
    <p:sldId id="286" r:id="rId82"/>
    <p:sldId id="438" r:id="rId83"/>
    <p:sldId id="426" r:id="rId84"/>
    <p:sldId id="427" r:id="rId85"/>
    <p:sldId id="428" r:id="rId86"/>
    <p:sldId id="501"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0231" autoAdjust="0"/>
  </p:normalViewPr>
  <p:slideViewPr>
    <p:cSldViewPr>
      <p:cViewPr varScale="1">
        <p:scale>
          <a:sx n="66" d="100"/>
          <a:sy n="66" d="100"/>
        </p:scale>
        <p:origin x="-63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Worksheet%20in%20131219%20Faster-acting%20insulin%20aspart_Insulin%20aspart%20v03%20SW%20reviewed_RM.ppt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88614724883806"/>
          <c:y val="3.9249326607398292E-2"/>
          <c:w val="0.8751138527511626"/>
          <c:h val="0.55920452730170367"/>
        </c:manualLayout>
      </c:layout>
      <c:barChart>
        <c:barDir val="col"/>
        <c:grouping val="clustered"/>
        <c:varyColors val="0"/>
        <c:ser>
          <c:idx val="0"/>
          <c:order val="0"/>
          <c:tx>
            <c:strRef>
              <c:f>'[Worksheet in 131219 Faster-acting insulin aspart_Insulin aspart v03 SW reviewed_RM.pptx]Sheet1'!$B$1</c:f>
              <c:strCache>
                <c:ptCount val="1"/>
                <c:pt idx="0">
                  <c:v>IAsp</c:v>
                </c:pt>
              </c:strCache>
            </c:strRef>
          </c:tx>
          <c:spPr>
            <a:solidFill>
              <a:srgbClr val="00B050"/>
            </a:solidFill>
            <a:ln>
              <a:solidFill>
                <a:sysClr val="window" lastClr="FFFFFF">
                  <a:lumMod val="75000"/>
                </a:sysClr>
              </a:solidFill>
            </a:ln>
          </c:spPr>
          <c:invertIfNegative val="0"/>
          <c:dLbls>
            <c:spPr>
              <a:noFill/>
              <a:ln w="25400">
                <a:no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'[Worksheet in 131219 Faster-acting insulin aspart_Insulin aspart v03 SW reviewed_RM.pptx]Sheet1'!$A$2:$A$5</c:f>
              <c:strCache>
                <c:ptCount val="4"/>
                <c:pt idx="0">
                  <c:v>Preconception</c:v>
                </c:pt>
                <c:pt idx="1">
                  <c:v>1st half </c:v>
                </c:pt>
                <c:pt idx="2">
                  <c:v>2nd half </c:v>
                </c:pt>
                <c:pt idx="3">
                  <c:v>Postpartum</c:v>
                </c:pt>
              </c:strCache>
            </c:strRef>
          </c:cat>
          <c:val>
            <c:numRef>
              <c:f>'[Worksheet in 131219 Faster-acting insulin aspart_Insulin aspart v03 SW reviewed_RM.pptx]Sheet1'!$B$2:$B$5</c:f>
              <c:numCache>
                <c:formatCode>General</c:formatCode>
                <c:ptCount val="4"/>
                <c:pt idx="0">
                  <c:v>0.9</c:v>
                </c:pt>
                <c:pt idx="1">
                  <c:v>0.9</c:v>
                </c:pt>
                <c:pt idx="2">
                  <c:v>0.30000000000000032</c:v>
                </c:pt>
                <c:pt idx="3">
                  <c:v>0.2</c:v>
                </c:pt>
              </c:numCache>
            </c:numRef>
          </c:val>
        </c:ser>
        <c:ser>
          <c:idx val="1"/>
          <c:order val="1"/>
          <c:tx>
            <c:strRef>
              <c:f>'[Worksheet in 131219 Faster-acting insulin aspart_Insulin aspart v03 SW reviewed_RM.pptx]Sheet1'!$C$1</c:f>
              <c:strCache>
                <c:ptCount val="1"/>
                <c:pt idx="0">
                  <c:v>HI</c:v>
                </c:pt>
              </c:strCache>
            </c:strRef>
          </c:tx>
          <c:spPr>
            <a:solidFill>
              <a:srgbClr val="FFC000"/>
            </a:solidFill>
            <a:ln>
              <a:solidFill>
                <a:sysClr val="window" lastClr="FFFFFF">
                  <a:lumMod val="75000"/>
                </a:sysClr>
              </a:solidFill>
            </a:ln>
          </c:spPr>
          <c:invertIfNegative val="0"/>
          <c:dLbls>
            <c:spPr>
              <a:noFill/>
              <a:ln w="25400">
                <a:no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'[Worksheet in 131219 Faster-acting insulin aspart_Insulin aspart v03 SW reviewed_RM.pptx]Sheet1'!$A$2:$A$5</c:f>
              <c:strCache>
                <c:ptCount val="4"/>
                <c:pt idx="0">
                  <c:v>Preconception</c:v>
                </c:pt>
                <c:pt idx="1">
                  <c:v>1st half </c:v>
                </c:pt>
                <c:pt idx="2">
                  <c:v>2nd half </c:v>
                </c:pt>
                <c:pt idx="3">
                  <c:v>Postpartum</c:v>
                </c:pt>
              </c:strCache>
            </c:strRef>
          </c:cat>
          <c:val>
            <c:numRef>
              <c:f>'[Worksheet in 131219 Faster-acting insulin aspart_Insulin aspart v03 SW reviewed_RM.pptx]Sheet1'!$C$2:$C$5</c:f>
              <c:numCache>
                <c:formatCode>General</c:formatCode>
                <c:ptCount val="4"/>
                <c:pt idx="0">
                  <c:v>2.4</c:v>
                </c:pt>
                <c:pt idx="1">
                  <c:v>2.4</c:v>
                </c:pt>
                <c:pt idx="2">
                  <c:v>1.2</c:v>
                </c:pt>
                <c:pt idx="3">
                  <c:v>2.2000000000000002</c:v>
                </c:pt>
              </c:numCache>
            </c:numRef>
          </c:val>
        </c:ser>
        <c:dLbls>
          <c:showLegendKey val="0"/>
          <c:showVal val="0"/>
          <c:showCatName val="0"/>
          <c:showSerName val="0"/>
          <c:showPercent val="0"/>
          <c:showBubbleSize val="0"/>
        </c:dLbls>
        <c:gapWidth val="150"/>
        <c:axId val="74414720"/>
        <c:axId val="74420608"/>
      </c:barChart>
      <c:catAx>
        <c:axId val="74414720"/>
        <c:scaling>
          <c:orientation val="minMax"/>
        </c:scaling>
        <c:delete val="0"/>
        <c:axPos val="b"/>
        <c:numFmt formatCode="General" sourceLinked="1"/>
        <c:majorTickMark val="out"/>
        <c:minorTickMark val="none"/>
        <c:tickLblPos val="nextTo"/>
        <c:spPr>
          <a:ln w="19050">
            <a:solidFill>
              <a:srgbClr val="001965"/>
            </a:solidFill>
          </a:ln>
        </c:spPr>
        <c:txPr>
          <a:bodyPr/>
          <a:lstStyle/>
          <a:p>
            <a:pPr>
              <a:defRPr>
                <a:noFill/>
              </a:defRPr>
            </a:pPr>
            <a:endParaRPr lang="en-US"/>
          </a:p>
        </c:txPr>
        <c:crossAx val="74420608"/>
        <c:crosses val="autoZero"/>
        <c:auto val="1"/>
        <c:lblAlgn val="ctr"/>
        <c:lblOffset val="100"/>
        <c:noMultiLvlLbl val="0"/>
      </c:catAx>
      <c:valAx>
        <c:axId val="74420608"/>
        <c:scaling>
          <c:orientation val="minMax"/>
          <c:max val="4.5"/>
          <c:min val="0"/>
        </c:scaling>
        <c:delete val="0"/>
        <c:axPos val="l"/>
        <c:numFmt formatCode="General" sourceLinked="1"/>
        <c:majorTickMark val="out"/>
        <c:minorTickMark val="none"/>
        <c:tickLblPos val="nextTo"/>
        <c:spPr>
          <a:ln w="19050">
            <a:solidFill>
              <a:srgbClr val="001965"/>
            </a:solidFill>
          </a:ln>
        </c:spPr>
        <c:txPr>
          <a:bodyPr/>
          <a:lstStyle/>
          <a:p>
            <a:pPr>
              <a:defRPr sz="1200"/>
            </a:pPr>
            <a:endParaRPr lang="en-US"/>
          </a:p>
        </c:txPr>
        <c:crossAx val="74414720"/>
        <c:crosses val="autoZero"/>
        <c:crossBetween val="between"/>
        <c:majorUnit val="1"/>
      </c:valAx>
      <c:spPr>
        <a:noFill/>
        <a:ln w="25400">
          <a:noFill/>
        </a:ln>
      </c:spPr>
    </c:plotArea>
    <c:plotVisOnly val="1"/>
    <c:dispBlanksAs val="gap"/>
    <c:showDLblsOverMax val="0"/>
  </c:chart>
  <c:spPr>
    <a:noFill/>
    <a:ln>
      <a:noFill/>
    </a:ln>
  </c:spPr>
  <c:txPr>
    <a:bodyPr/>
    <a:lstStyle/>
    <a:p>
      <a:pPr>
        <a:defRPr sz="1400">
          <a:solidFill>
            <a:srgbClr val="001965"/>
          </a:solidFil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B4CBD-2980-45CD-95D9-657624C2FD55}" type="datetimeFigureOut">
              <a:rPr lang="en-US" smtClean="0"/>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B9DD29-3D4D-4CB5-9693-4EB3C1F2AFFC}" type="slidenum">
              <a:rPr lang="en-US" smtClean="0"/>
              <a:t>‹#›</a:t>
            </a:fld>
            <a:endParaRPr lang="en-US"/>
          </a:p>
        </p:txBody>
      </p:sp>
    </p:spTree>
    <p:extLst>
      <p:ext uri="{BB962C8B-B14F-4D97-AF65-F5344CB8AC3E}">
        <p14:creationId xmlns:p14="http://schemas.microsoft.com/office/powerpoint/2010/main" val="335439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0AB9DD29-3D4D-4CB5-9693-4EB3C1F2AFFC}" type="slidenum">
              <a:rPr lang="en-US" smtClean="0"/>
              <a:t>46</a:t>
            </a:fld>
            <a:endParaRPr lang="en-US"/>
          </a:p>
        </p:txBody>
      </p:sp>
    </p:spTree>
    <p:extLst>
      <p:ext uri="{BB962C8B-B14F-4D97-AF65-F5344CB8AC3E}">
        <p14:creationId xmlns:p14="http://schemas.microsoft.com/office/powerpoint/2010/main" val="203573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795D94B3-ECC3-4172-8D75-7E104DAA27FE}" type="slidenum">
              <a:rPr lang="en-US">
                <a:solidFill>
                  <a:srgbClr val="000000"/>
                </a:solidFill>
                <a:latin typeface="Times New Roman" pitchFamily="18" charset="0"/>
                <a:cs typeface="Arial" charset="0"/>
              </a:rPr>
              <a:pPr eaLnBrk="0" fontAlgn="base" hangingPunct="0">
                <a:spcBef>
                  <a:spcPct val="0"/>
                </a:spcBef>
                <a:spcAft>
                  <a:spcPct val="0"/>
                </a:spcAft>
              </a:pPr>
              <a:t>47</a:t>
            </a:fld>
            <a:endParaRPr lang="en-US">
              <a:solidFill>
                <a:srgbClr val="000000"/>
              </a:solidFill>
              <a:latin typeface="Times New Roman" pitchFamily="18" charset="0"/>
              <a:cs typeface="Arial" charset="0"/>
            </a:endParaRPr>
          </a:p>
        </p:txBody>
      </p:sp>
      <p:sp>
        <p:nvSpPr>
          <p:cNvPr id="89091" name="Rectangle 2"/>
          <p:cNvSpPr>
            <a:spLocks noGrp="1" noRot="1" noChangeAspect="1" noChangeArrowheads="1" noTextEdit="1"/>
          </p:cNvSpPr>
          <p:nvPr>
            <p:ph type="sldImg"/>
          </p:nvPr>
        </p:nvSpPr>
        <p:spPr bwMode="auto">
          <a:xfrm>
            <a:off x="1149350" y="690563"/>
            <a:ext cx="4559300" cy="3419475"/>
          </a:xfrm>
          <a:noFill/>
          <a:ln>
            <a:solidFill>
              <a:srgbClr val="000000"/>
            </a:solidFill>
            <a:miter lim="800000"/>
            <a:headEnd/>
            <a:tailEnd/>
          </a:ln>
        </p:spPr>
      </p:sp>
      <p:sp>
        <p:nvSpPr>
          <p:cNvPr id="89092" name="Rectangle 3"/>
          <p:cNvSpPr>
            <a:spLocks noGrp="1" noChangeArrowheads="1"/>
          </p:cNvSpPr>
          <p:nvPr>
            <p:ph type="body" idx="1"/>
          </p:nvPr>
        </p:nvSpPr>
        <p:spPr bwMode="auto">
          <a:xfrm>
            <a:off x="912813" y="4343400"/>
            <a:ext cx="5030787" cy="4116388"/>
          </a:xfrm>
          <a:noFill/>
        </p:spPr>
        <p:txBody>
          <a:bodyPr wrap="square" numCol="1" anchor="t" anchorCtr="0" compatLnSpc="1">
            <a:prstTxWarp prst="textNoShape">
              <a:avLst/>
            </a:prstTxWarp>
          </a:bodyPr>
          <a:lstStyle/>
          <a:p>
            <a:pPr>
              <a:spcBef>
                <a:spcPct val="0"/>
              </a:spcBef>
            </a:pPr>
            <a:r>
              <a:rPr lang="en-GB" b="1" dirty="0" smtClean="0"/>
              <a:t>1098 – Brunner </a:t>
            </a:r>
            <a:r>
              <a:rPr lang="en-GB" b="1" i="1" dirty="0" smtClean="0"/>
              <a:t>et al</a:t>
            </a:r>
            <a:r>
              <a:rPr lang="en-GB" b="1" dirty="0" smtClean="0"/>
              <a:t>. </a:t>
            </a:r>
            <a:r>
              <a:rPr lang="en-GB" b="1" dirty="0" err="1" smtClean="0"/>
              <a:t>Diabet</a:t>
            </a:r>
            <a:r>
              <a:rPr lang="en-GB" b="1" dirty="0" smtClean="0"/>
              <a:t> Med. 2000 May;17(5):371-5.</a:t>
            </a:r>
            <a:r>
              <a:rPr lang="en-GB" dirty="0" smtClean="0"/>
              <a:t> </a:t>
            </a:r>
          </a:p>
          <a:p>
            <a:pPr>
              <a:spcBef>
                <a:spcPct val="0"/>
              </a:spcBef>
            </a:pPr>
            <a:endParaRPr lang="en-GB" dirty="0" smtClean="0"/>
          </a:p>
          <a:p>
            <a:pPr>
              <a:spcBef>
                <a:spcPct val="0"/>
              </a:spcBef>
            </a:pPr>
            <a:r>
              <a:rPr lang="en-GB" dirty="0" smtClean="0"/>
              <a:t>This was a randomised, double-blind, double-dummy, four-period crossover study, 20 Type 1 diabetic patients were investigated. Prandial insulin was administered 15 min before the start of the meal (HI(-15 min)), immediately before the meal (HI(0min); </a:t>
            </a:r>
            <a:r>
              <a:rPr lang="en-GB" dirty="0" err="1" smtClean="0"/>
              <a:t>IAsp</a:t>
            </a:r>
            <a:r>
              <a:rPr lang="en-GB" dirty="0" smtClean="0"/>
              <a:t>(0min)) and 15 min after the start of the meal (</a:t>
            </a:r>
            <a:r>
              <a:rPr lang="en-GB" dirty="0" err="1" smtClean="0"/>
              <a:t>IAsp</a:t>
            </a:r>
            <a:r>
              <a:rPr lang="en-GB" dirty="0" smtClean="0"/>
              <a:t>(+15 min)).</a:t>
            </a:r>
          </a:p>
          <a:p>
            <a:pPr>
              <a:spcBef>
                <a:spcPct val="0"/>
              </a:spcBef>
            </a:pPr>
            <a:r>
              <a:rPr lang="en-GB" dirty="0" smtClean="0"/>
              <a:t>This slide shows mean plasma glucose levels throughout the study for each insulin/administration time.</a:t>
            </a:r>
          </a:p>
          <a:p>
            <a:pPr>
              <a:spcBef>
                <a:spcPct val="0"/>
              </a:spcBef>
            </a:pPr>
            <a:endParaRPr lang="en-GB" dirty="0" smtClean="0"/>
          </a:p>
          <a:p>
            <a:pPr>
              <a:spcBef>
                <a:spcPct val="0"/>
              </a:spcBef>
            </a:pPr>
            <a:r>
              <a:rPr lang="en-GB" dirty="0" smtClean="0"/>
              <a:t>Mean plasma glucose excursions were not statistically different for insulin </a:t>
            </a:r>
            <a:r>
              <a:rPr lang="en-GB" dirty="0" err="1" smtClean="0"/>
              <a:t>aspart</a:t>
            </a:r>
            <a:r>
              <a:rPr lang="en-GB" dirty="0" smtClean="0"/>
              <a:t>  (0 min, +15 min) and HI (–15 min), (11.9, 14.2, 13.6 </a:t>
            </a:r>
            <a:r>
              <a:rPr lang="en-GB" dirty="0" err="1" smtClean="0"/>
              <a:t>mmol.l</a:t>
            </a:r>
            <a:r>
              <a:rPr lang="en-GB" baseline="30000" dirty="0" smtClean="0"/>
              <a:t>–1</a:t>
            </a:r>
            <a:r>
              <a:rPr lang="en-GB" dirty="0" smtClean="0"/>
              <a:t>.h, respectively). The plasma glucose excursion for HI (0 min) was 17.9 </a:t>
            </a:r>
            <a:r>
              <a:rPr lang="en-GB" dirty="0" err="1" smtClean="0"/>
              <a:t>mmol.l</a:t>
            </a:r>
            <a:r>
              <a:rPr lang="en-GB" baseline="30000" dirty="0" smtClean="0"/>
              <a:t>–1</a:t>
            </a:r>
            <a:r>
              <a:rPr lang="en-GB" dirty="0" smtClean="0"/>
              <a:t>.h. (</a:t>
            </a:r>
            <a:r>
              <a:rPr lang="en-GB" i="1" dirty="0" smtClean="0"/>
              <a:t>p</a:t>
            </a:r>
            <a:r>
              <a:rPr lang="en-GB" dirty="0" smtClean="0"/>
              <a:t>&lt;0.05 versus other treatments).</a:t>
            </a:r>
          </a:p>
          <a:p>
            <a:pPr>
              <a:spcBef>
                <a:spcPct val="0"/>
              </a:spcBef>
            </a:pPr>
            <a:endParaRPr lang="en-GB" dirty="0" smtClean="0"/>
          </a:p>
          <a:p>
            <a:pPr>
              <a:spcBef>
                <a:spcPct val="0"/>
              </a:spcBef>
            </a:pPr>
            <a:r>
              <a:rPr lang="en-GB" dirty="0" smtClean="0"/>
              <a:t>Mean maximum plasma glucose concentration was also not significantly different for insulin </a:t>
            </a:r>
            <a:r>
              <a:rPr lang="en-GB" dirty="0" err="1" smtClean="0"/>
              <a:t>aspart</a:t>
            </a:r>
            <a:r>
              <a:rPr lang="en-GB" dirty="0" smtClean="0"/>
              <a:t>  (+15 min) and HI (–15 min, 0 min), (13.2, 13.3, 14.1 </a:t>
            </a:r>
            <a:r>
              <a:rPr lang="en-GB" dirty="0" err="1" smtClean="0"/>
              <a:t>mmol</a:t>
            </a:r>
            <a:r>
              <a:rPr lang="en-GB" dirty="0" smtClean="0"/>
              <a:t>, respectively). Maximum plasma glucose for insulin </a:t>
            </a:r>
            <a:r>
              <a:rPr lang="en-GB" dirty="0" err="1" smtClean="0"/>
              <a:t>aspart</a:t>
            </a:r>
            <a:r>
              <a:rPr lang="en-GB" dirty="0" smtClean="0"/>
              <a:t>  (0 min) was 11.2 </a:t>
            </a:r>
            <a:r>
              <a:rPr lang="en-GB" dirty="0" err="1" smtClean="0"/>
              <a:t>mmol</a:t>
            </a:r>
            <a:r>
              <a:rPr lang="en-GB" dirty="0" smtClean="0"/>
              <a:t> (</a:t>
            </a:r>
            <a:r>
              <a:rPr lang="en-GB" i="1" dirty="0" smtClean="0"/>
              <a:t>p</a:t>
            </a:r>
            <a:r>
              <a:rPr lang="en-GB" dirty="0" smtClean="0"/>
              <a:t>&lt;0.05 versus other treatments).</a:t>
            </a:r>
          </a:p>
          <a:p>
            <a:pPr>
              <a:spcBef>
                <a:spcPct val="0"/>
              </a:spcBef>
            </a:pPr>
            <a:endParaRPr lang="en-GB" dirty="0" smtClean="0"/>
          </a:p>
          <a:p>
            <a:pPr>
              <a:spcBef>
                <a:spcPct val="0"/>
              </a:spcBef>
            </a:pPr>
            <a:r>
              <a:rPr lang="en-GB" dirty="0" smtClean="0"/>
              <a:t>Mean time to maximum concentration of plasma glucose for insulin </a:t>
            </a:r>
            <a:r>
              <a:rPr lang="en-GB" dirty="0" err="1" smtClean="0"/>
              <a:t>aspart</a:t>
            </a:r>
            <a:r>
              <a:rPr lang="en-GB" dirty="0" smtClean="0"/>
              <a:t>  (0 min, +15 min) and HI (–15 min, 0 min), was 75, 80, 99, 94min, respectively. </a:t>
            </a:r>
          </a:p>
          <a:p>
            <a:pPr>
              <a:spcBef>
                <a:spcPct val="0"/>
              </a:spcBef>
            </a:pPr>
            <a:endParaRPr lang="en-GB" dirty="0" smtClean="0"/>
          </a:p>
          <a:p>
            <a:pPr>
              <a:spcBef>
                <a:spcPct val="0"/>
              </a:spcBef>
            </a:pPr>
            <a:r>
              <a:rPr lang="en-GB" dirty="0" smtClean="0"/>
              <a:t>n=20 for all measurements.</a:t>
            </a:r>
          </a:p>
        </p:txBody>
      </p:sp>
    </p:spTree>
    <p:extLst>
      <p:ext uri="{BB962C8B-B14F-4D97-AF65-F5344CB8AC3E}">
        <p14:creationId xmlns:p14="http://schemas.microsoft.com/office/powerpoint/2010/main" val="397055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ct val="0"/>
              </a:spcBef>
              <a:spcAft>
                <a:spcPts val="0"/>
              </a:spcAft>
              <a:defRPr/>
            </a:pPr>
            <a:endParaRPr lang="en-GB" dirty="0" smtClean="0"/>
          </a:p>
          <a:p>
            <a:pPr fontAlgn="auto">
              <a:spcBef>
                <a:spcPts val="0"/>
              </a:spcBef>
              <a:spcAft>
                <a:spcPts val="0"/>
              </a:spcAft>
              <a:defRPr/>
            </a:pPr>
            <a:r>
              <a:rPr lang="en-US" dirty="0" smtClean="0"/>
              <a:t>417 subjects; 63 centres in 18 countries; 2002–2005</a:t>
            </a:r>
          </a:p>
          <a:p>
            <a:pPr fontAlgn="auto">
              <a:spcBef>
                <a:spcPts val="0"/>
              </a:spcBef>
              <a:spcAft>
                <a:spcPts val="0"/>
              </a:spcAft>
              <a:defRPr/>
            </a:pPr>
            <a:r>
              <a:rPr lang="en-US" dirty="0" smtClean="0"/>
              <a:t>Randomised, open-label, parallel-group study</a:t>
            </a:r>
          </a:p>
          <a:p>
            <a:pPr fontAlgn="auto">
              <a:spcBef>
                <a:spcPts val="0"/>
              </a:spcBef>
              <a:spcAft>
                <a:spcPts val="0"/>
              </a:spcAft>
              <a:defRPr/>
            </a:pPr>
            <a:r>
              <a:rPr lang="en-US" dirty="0" smtClean="0"/>
              <a:t>Eligible subjects:</a:t>
            </a:r>
          </a:p>
          <a:p>
            <a:pPr lvl="1" fontAlgn="auto">
              <a:spcBef>
                <a:spcPts val="0"/>
              </a:spcBef>
              <a:spcAft>
                <a:spcPts val="0"/>
              </a:spcAft>
              <a:defRPr/>
            </a:pPr>
            <a:r>
              <a:rPr lang="en-US" dirty="0" smtClean="0"/>
              <a:t>≥18 years of age </a:t>
            </a:r>
          </a:p>
          <a:p>
            <a:pPr lvl="1" fontAlgn="auto">
              <a:spcBef>
                <a:spcPts val="0"/>
              </a:spcBef>
              <a:spcAft>
                <a:spcPts val="0"/>
              </a:spcAft>
              <a:defRPr/>
            </a:pPr>
            <a:r>
              <a:rPr lang="en-US" dirty="0" smtClean="0"/>
              <a:t>with insulin treatment for ≥12 months </a:t>
            </a:r>
          </a:p>
          <a:p>
            <a:pPr lvl="1" fontAlgn="auto">
              <a:spcBef>
                <a:spcPts val="0"/>
              </a:spcBef>
              <a:spcAft>
                <a:spcPts val="0"/>
              </a:spcAft>
              <a:defRPr/>
            </a:pPr>
            <a:r>
              <a:rPr lang="en-US" dirty="0" smtClean="0"/>
              <a:t>either pregnant (singleton) with gestational age </a:t>
            </a:r>
            <a:br>
              <a:rPr lang="en-US" dirty="0" smtClean="0"/>
            </a:br>
            <a:r>
              <a:rPr lang="en-US" dirty="0" smtClean="0"/>
              <a:t>≤10 weeks or planning pregnancy</a:t>
            </a:r>
          </a:p>
          <a:p>
            <a:pPr lvl="1" fontAlgn="auto">
              <a:spcBef>
                <a:spcPts val="0"/>
              </a:spcBef>
              <a:spcAft>
                <a:spcPts val="0"/>
              </a:spcAft>
              <a:defRPr/>
            </a:pPr>
            <a:r>
              <a:rPr lang="en-US" dirty="0" smtClean="0"/>
              <a:t>HbA</a:t>
            </a:r>
            <a:r>
              <a:rPr lang="en-US" baseline="-25000" dirty="0" smtClean="0"/>
              <a:t>1c</a:t>
            </a:r>
            <a:r>
              <a:rPr lang="en-US" dirty="0" smtClean="0"/>
              <a:t> ≤12.0% (planning pregnancy) and ≤8.0% at confirmation of pregnancy</a:t>
            </a:r>
          </a:p>
          <a:p>
            <a:pPr fontAlgn="auto">
              <a:spcBef>
                <a:spcPts val="0"/>
              </a:spcBef>
              <a:spcAft>
                <a:spcPts val="0"/>
              </a:spcAft>
              <a:defRPr/>
            </a:pPr>
            <a:r>
              <a:rPr lang="en-US" dirty="0" smtClean="0"/>
              <a:t>Insulin was titrated to optimal levels based on SMBG targets: preprandial 4.1–6.1 mmol/L; 1 h postprandial &lt;8.6; 2 h postprandial &lt;7.5; HbA</a:t>
            </a:r>
            <a:r>
              <a:rPr lang="en-US" baseline="-25000" dirty="0" smtClean="0"/>
              <a:t>1c</a:t>
            </a:r>
            <a:r>
              <a:rPr lang="en-US" dirty="0" smtClean="0"/>
              <a:t>&lt;6.5%</a:t>
            </a:r>
          </a:p>
          <a:p>
            <a:pPr fontAlgn="auto">
              <a:spcBef>
                <a:spcPts val="0"/>
              </a:spcBef>
              <a:spcAft>
                <a:spcPts val="0"/>
              </a:spcAft>
              <a:defRPr/>
            </a:pPr>
            <a:r>
              <a:rPr lang="en-US" sz="1800" dirty="0" smtClean="0"/>
              <a:t>Primary study endpoint: </a:t>
            </a:r>
          </a:p>
          <a:p>
            <a:pPr lvl="1" fontAlgn="auto">
              <a:spcBef>
                <a:spcPts val="0"/>
              </a:spcBef>
              <a:spcAft>
                <a:spcPts val="0"/>
              </a:spcAft>
              <a:defRPr/>
            </a:pPr>
            <a:r>
              <a:rPr lang="en-US" sz="1600" dirty="0" smtClean="0"/>
              <a:t>major hypoglycaemia (3rd party help or reversal of symptoms after food, glucagon or IV glucose)</a:t>
            </a:r>
          </a:p>
          <a:p>
            <a:pPr lvl="1" fontAlgn="auto">
              <a:spcBef>
                <a:spcPts val="0"/>
              </a:spcBef>
              <a:spcAft>
                <a:spcPts val="0"/>
              </a:spcAft>
              <a:defRPr/>
            </a:pPr>
            <a:r>
              <a:rPr lang="en-US" sz="1600" dirty="0" smtClean="0"/>
              <a:t>minor (PG&lt;3.1 mmol/L±symptoms)</a:t>
            </a:r>
          </a:p>
          <a:p>
            <a:pPr lvl="1" fontAlgn="auto">
              <a:spcBef>
                <a:spcPts val="0"/>
              </a:spcBef>
              <a:spcAft>
                <a:spcPts val="0"/>
              </a:spcAft>
              <a:defRPr/>
            </a:pPr>
            <a:r>
              <a:rPr lang="en-US" sz="1600" dirty="0" smtClean="0"/>
              <a:t>nocturnal (midnight-0600 h)</a:t>
            </a:r>
          </a:p>
          <a:p>
            <a:pPr fontAlgn="auto">
              <a:spcBef>
                <a:spcPts val="0"/>
              </a:spcBef>
              <a:spcAft>
                <a:spcPts val="0"/>
              </a:spcAft>
              <a:defRPr/>
            </a:pPr>
            <a:r>
              <a:rPr lang="en-US" sz="1800" dirty="0" smtClean="0"/>
              <a:t>Efficacy endpoints: HbA</a:t>
            </a:r>
            <a:r>
              <a:rPr lang="en-US" sz="1800" baseline="-25000" dirty="0" smtClean="0"/>
              <a:t>1c</a:t>
            </a:r>
            <a:r>
              <a:rPr lang="en-US" sz="1800" dirty="0" smtClean="0"/>
              <a:t>, 8 point glucose profile </a:t>
            </a:r>
          </a:p>
          <a:p>
            <a:pPr fontAlgn="auto">
              <a:spcBef>
                <a:spcPts val="0"/>
              </a:spcBef>
              <a:spcAft>
                <a:spcPts val="0"/>
              </a:spcAft>
              <a:defRPr/>
            </a:pPr>
            <a:r>
              <a:rPr lang="en-US" sz="1800" dirty="0" smtClean="0"/>
              <a:t>Treatment was assessed using Diabetes Treatment Satisfaction Questionnaire at baseline and follow up visits </a:t>
            </a:r>
          </a:p>
          <a:p>
            <a:pPr fontAlgn="auto">
              <a:spcBef>
                <a:spcPts val="0"/>
              </a:spcBef>
              <a:spcAft>
                <a:spcPts val="0"/>
              </a:spcAft>
              <a:defRPr/>
            </a:pPr>
            <a:r>
              <a:rPr lang="en-US" sz="1800" dirty="0" smtClean="0"/>
              <a:t>Central laboratory measurement for HbA</a:t>
            </a:r>
            <a:r>
              <a:rPr lang="en-US" sz="1800" baseline="-25000" dirty="0" smtClean="0"/>
              <a:t>1c</a:t>
            </a:r>
          </a:p>
          <a:p>
            <a:pPr fontAlgn="auto">
              <a:spcBef>
                <a:spcPts val="0"/>
              </a:spcBef>
              <a:spcAft>
                <a:spcPts val="0"/>
              </a:spcAft>
              <a:defRPr/>
            </a:pPr>
            <a:r>
              <a:rPr lang="en-US" sz="1800" dirty="0" smtClean="0"/>
              <a:t>Statistical analysis: episodes of maternal hypoglycaemia were analysed using a </a:t>
            </a:r>
            <a:r>
              <a:rPr lang="el-GR" sz="1800" dirty="0" smtClean="0"/>
              <a:t>γ</a:t>
            </a:r>
            <a:r>
              <a:rPr lang="en-GB" sz="1800" dirty="0" smtClean="0"/>
              <a:t> frailty model with treatment as covariate</a:t>
            </a:r>
          </a:p>
          <a:p>
            <a:pPr fontAlgn="auto">
              <a:spcBef>
                <a:spcPts val="0"/>
              </a:spcBef>
              <a:spcAft>
                <a:spcPts val="0"/>
              </a:spcAft>
              <a:defRPr/>
            </a:pPr>
            <a:r>
              <a:rPr lang="en-GB" sz="1800" dirty="0" smtClean="0"/>
              <a:t>305 subjects were required to be randomised to detect difference of 40% with 80% power (</a:t>
            </a:r>
            <a:r>
              <a:rPr lang="en-GB" sz="1800" i="1" dirty="0" smtClean="0"/>
              <a:t>p</a:t>
            </a:r>
            <a:r>
              <a:rPr lang="en-GB" sz="1800" dirty="0" smtClean="0"/>
              <a:t>&lt;0.05)</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10A21A14-F9F7-4867-BC3E-B26054454D8B}" type="slidenum">
              <a:rPr lang="en-US">
                <a:solidFill>
                  <a:srgbClr val="000000"/>
                </a:solidFill>
                <a:latin typeface="Times New Roman" pitchFamily="18" charset="0"/>
                <a:cs typeface="Arial" charset="0"/>
              </a:rPr>
              <a:pPr eaLnBrk="0" fontAlgn="base" hangingPunct="0">
                <a:spcBef>
                  <a:spcPct val="0"/>
                </a:spcBef>
                <a:spcAft>
                  <a:spcPct val="0"/>
                </a:spcAft>
              </a:pPr>
              <a:t>48</a:t>
            </a:fld>
            <a:endParaRPr lang="en-US">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75628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A3655891-86A1-4301-BDA6-8A2C305CB2B7}" type="slidenum">
              <a:rPr lang="en-US">
                <a:solidFill>
                  <a:srgbClr val="000000"/>
                </a:solidFill>
                <a:latin typeface="Times New Roman" pitchFamily="18" charset="0"/>
                <a:cs typeface="Arial" charset="0"/>
              </a:rPr>
              <a:pPr eaLnBrk="0" fontAlgn="base" hangingPunct="0">
                <a:spcBef>
                  <a:spcPct val="0"/>
                </a:spcBef>
                <a:spcAft>
                  <a:spcPct val="0"/>
                </a:spcAft>
              </a:pPr>
              <a:t>49</a:t>
            </a:fld>
            <a:endParaRPr lang="en-US">
              <a:solidFill>
                <a:srgbClr val="000000"/>
              </a:solidFill>
              <a:latin typeface="Times New Roman" pitchFamily="18" charset="0"/>
              <a:cs typeface="Arial"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Treatment with </a:t>
            </a:r>
            <a:r>
              <a:rPr lang="en-GB" dirty="0" err="1" smtClean="0"/>
              <a:t>IAsp</a:t>
            </a:r>
            <a:r>
              <a:rPr lang="en-GB" dirty="0" smtClean="0"/>
              <a:t> was </a:t>
            </a:r>
            <a:r>
              <a:rPr lang="en-GB" dirty="0" err="1" smtClean="0"/>
              <a:t>noninferior</a:t>
            </a:r>
            <a:r>
              <a:rPr lang="en-GB" dirty="0" smtClean="0"/>
              <a:t> to treatment with HI as assessed by A1C at the end of the second and third trimesters </a:t>
            </a:r>
            <a:r>
              <a:rPr lang="it-IT" dirty="0" smtClean="0"/>
              <a:t>(mean difference [95% CI]) (IAsp minus </a:t>
            </a:r>
            <a:r>
              <a:rPr lang="pl-PL" dirty="0" smtClean="0"/>
              <a:t>HI: 0.04% [0.18 to 0.11], </a:t>
            </a:r>
            <a:r>
              <a:rPr lang="pl-PL" i="1" dirty="0" smtClean="0"/>
              <a:t>P </a:t>
            </a:r>
            <a:r>
              <a:rPr lang="pl-PL" dirty="0" smtClean="0"/>
              <a:t> NS;</a:t>
            </a:r>
            <a:r>
              <a:rPr lang="en-GB" dirty="0" smtClean="0"/>
              <a:t> 0.08% [0.23 to 0.06], </a:t>
            </a:r>
            <a:r>
              <a:rPr lang="en-GB" i="1" dirty="0" smtClean="0"/>
              <a:t>P </a:t>
            </a:r>
            <a:r>
              <a:rPr lang="en-GB" dirty="0" smtClean="0"/>
              <a:t> NS). In both treatment groups, A1C decreased during the first two trimesters then increased toward delivery and follow-up</a:t>
            </a:r>
            <a:endParaRPr lang="da-DK" dirty="0" smtClean="0"/>
          </a:p>
        </p:txBody>
      </p:sp>
    </p:spTree>
    <p:extLst>
      <p:ext uri="{BB962C8B-B14F-4D97-AF65-F5344CB8AC3E}">
        <p14:creationId xmlns:p14="http://schemas.microsoft.com/office/powerpoint/2010/main" val="19873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78DEF8-E812-42B0-A828-2EFB7799BC4C}" type="slidenum">
              <a:rPr lang="en-GB">
                <a:solidFill>
                  <a:srgbClr val="000000"/>
                </a:solidFill>
                <a:latin typeface="Arial" charset="0"/>
                <a:cs typeface="Arial" charset="0"/>
              </a:rPr>
              <a:pPr fontAlgn="base">
                <a:spcBef>
                  <a:spcPct val="0"/>
                </a:spcBef>
                <a:spcAft>
                  <a:spcPct val="0"/>
                </a:spcAft>
              </a:pPr>
              <a:t>50</a:t>
            </a:fld>
            <a:endParaRPr lang="en-GB">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fontAlgn="auto">
              <a:spcBef>
                <a:spcPts val="0"/>
              </a:spcBef>
              <a:spcAft>
                <a:spcPts val="0"/>
              </a:spcAft>
              <a:buFont typeface="Arial" panose="020B0604020202020204" pitchFamily="34" charset="0"/>
              <a:buChar char="•"/>
              <a:defRPr/>
            </a:pPr>
            <a:r>
              <a:rPr lang="en-GB" dirty="0" smtClean="0"/>
              <a:t>During </a:t>
            </a:r>
            <a:r>
              <a:rPr lang="en-US" altLang="ja-JP" dirty="0" smtClean="0">
                <a:ea typeface="MS Mincho" pitchFamily="49" charset="-128"/>
              </a:rPr>
              <a:t>Visits P2 and P4, pregnancy assessments are performed</a:t>
            </a:r>
          </a:p>
          <a:p>
            <a:pPr marL="171450" indent="-171450" fontAlgn="auto">
              <a:spcBef>
                <a:spcPts val="0"/>
              </a:spcBef>
              <a:spcAft>
                <a:spcPts val="0"/>
              </a:spcAft>
              <a:buFont typeface="Arial" panose="020B0604020202020204" pitchFamily="34" charset="0"/>
              <a:buChar char="•"/>
              <a:defRPr/>
            </a:pPr>
            <a:r>
              <a:rPr lang="en-GB" dirty="0" smtClean="0"/>
              <a:t>Mean prandial plasma glucose increments (mean of difference in pre- and postprandial plasma glucose at breakfast, lunch, and dinner) during pregnancy were lower with NovoRapid</a:t>
            </a:r>
            <a:r>
              <a:rPr lang="en-GB" baseline="30000" dirty="0" smtClean="0"/>
              <a:t>®</a:t>
            </a:r>
            <a:r>
              <a:rPr lang="en-GB" dirty="0" smtClean="0"/>
              <a:t> than HI</a:t>
            </a:r>
          </a:p>
          <a:p>
            <a:pPr marL="171450" indent="-171450" fontAlgn="auto">
              <a:spcBef>
                <a:spcPts val="0"/>
              </a:spcBef>
              <a:spcAft>
                <a:spcPts val="0"/>
              </a:spcAft>
              <a:buFont typeface="Arial" panose="020B0604020202020204" pitchFamily="34" charset="0"/>
              <a:buChar char="•"/>
              <a:defRPr/>
            </a:pPr>
            <a:r>
              <a:rPr lang="en-GB" dirty="0" smtClean="0"/>
              <a:t>Between-treatment differences were statistically significant at visits P2 and P4 (NovoRapid</a:t>
            </a:r>
            <a:r>
              <a:rPr lang="en-GB" baseline="30000" dirty="0" smtClean="0"/>
              <a:t>®</a:t>
            </a:r>
            <a:r>
              <a:rPr lang="en-GB" dirty="0" smtClean="0"/>
              <a:t> minus HI [in mmol/l] P2: –0.75 [95% CI –1.25 to –0.25],</a:t>
            </a:r>
            <a:r>
              <a:rPr lang="en-GB" i="1" dirty="0" smtClean="0"/>
              <a:t> P</a:t>
            </a:r>
            <a:r>
              <a:rPr lang="en-GB" dirty="0" smtClean="0"/>
              <a:t> = 0.003; P4: –0.40 [–0.80 to –0.01],</a:t>
            </a:r>
            <a:r>
              <a:rPr lang="en-GB" i="1" dirty="0" smtClean="0"/>
              <a:t> P</a:t>
            </a:r>
            <a:r>
              <a:rPr lang="en-GB" dirty="0" smtClean="0"/>
              <a:t> = 0.044)</a:t>
            </a:r>
          </a:p>
          <a:p>
            <a:pPr fontAlgn="auto">
              <a:spcBef>
                <a:spcPts val="0"/>
              </a:spcBef>
              <a:spcAft>
                <a:spcPts val="0"/>
              </a:spcAft>
              <a:buFont typeface="Arial" panose="020B0604020202020204" pitchFamily="34" charset="0"/>
              <a:buNone/>
              <a:defRPr/>
            </a:pPr>
            <a:endParaRPr lang="en-GB" dirty="0" smtClean="0"/>
          </a:p>
          <a:p>
            <a:pPr fontAlgn="auto">
              <a:spcBef>
                <a:spcPts val="0"/>
              </a:spcBef>
              <a:spcAft>
                <a:spcPts val="0"/>
              </a:spcAft>
              <a:buFont typeface="Arial" panose="020B0604020202020204" pitchFamily="34" charset="0"/>
              <a:buNone/>
              <a:defRPr/>
            </a:pPr>
            <a:r>
              <a:rPr lang="en-US" dirty="0" smtClean="0"/>
              <a:t>Visit P1=first-pregnancy assessment/randomisation</a:t>
            </a:r>
          </a:p>
          <a:p>
            <a:pPr fontAlgn="auto">
              <a:spcBef>
                <a:spcPts val="0"/>
              </a:spcBef>
              <a:spcAft>
                <a:spcPts val="0"/>
              </a:spcAft>
              <a:buFont typeface="Arial" panose="020B0604020202020204" pitchFamily="34" charset="0"/>
              <a:buNone/>
              <a:defRPr/>
            </a:pPr>
            <a:r>
              <a:rPr lang="en-US" dirty="0" smtClean="0"/>
              <a:t>Visits P2-P4=clinic visits at the end of the first, second, and third trimester </a:t>
            </a:r>
            <a:endParaRPr lang="en-GB" dirty="0" smtClean="0"/>
          </a:p>
        </p:txBody>
      </p:sp>
    </p:spTree>
    <p:extLst>
      <p:ext uri="{BB962C8B-B14F-4D97-AF65-F5344CB8AC3E}">
        <p14:creationId xmlns:p14="http://schemas.microsoft.com/office/powerpoint/2010/main" val="20126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ltLang="en-US" dirty="0" smtClean="0"/>
              <a:t>Mean 8-point PG profile is shown here.</a:t>
            </a:r>
            <a:endParaRPr lang="en-US" altLang="en-US" dirty="0" smtClean="0"/>
          </a:p>
          <a:p>
            <a:pPr>
              <a:spcBef>
                <a:spcPct val="0"/>
              </a:spcBef>
            </a:pPr>
            <a:r>
              <a:rPr lang="en-US" altLang="en-US" dirty="0" smtClean="0"/>
              <a:t>Overall profiles were similar at P3 and P4 although estimated mean values of 24-h PG increased from visit P2 to P3 then decreased to visit P4.</a:t>
            </a:r>
          </a:p>
          <a:p>
            <a:pPr>
              <a:spcBef>
                <a:spcPct val="0"/>
              </a:spcBef>
            </a:pPr>
            <a:r>
              <a:rPr lang="en-US" altLang="en-US" dirty="0" smtClean="0"/>
              <a:t>Postprandial PG levels were consistently lower with </a:t>
            </a:r>
            <a:r>
              <a:rPr lang="en-US" altLang="en-US" dirty="0" err="1" smtClean="0"/>
              <a:t>NovoRapid</a:t>
            </a:r>
            <a:r>
              <a:rPr lang="en-GB" altLang="en-US" baseline="30000" dirty="0" smtClean="0"/>
              <a:t>®</a:t>
            </a:r>
            <a:r>
              <a:rPr lang="en-US" altLang="en-US" dirty="0" smtClean="0"/>
              <a:t> after breakfast (B90) with statistically significant between-treatment differences at P2 (</a:t>
            </a:r>
            <a:r>
              <a:rPr lang="en-US" altLang="en-US" i="1" dirty="0" smtClean="0"/>
              <a:t>P</a:t>
            </a:r>
            <a:r>
              <a:rPr lang="en-US" altLang="en-US" dirty="0" smtClean="0"/>
              <a:t>=0.044) and P4 (</a:t>
            </a:r>
            <a:r>
              <a:rPr lang="en-US" altLang="en-US" i="1" dirty="0" smtClean="0"/>
              <a:t>P</a:t>
            </a:r>
            <a:r>
              <a:rPr lang="en-US" altLang="en-US" dirty="0" smtClean="0"/>
              <a:t>=0.0007) but not at P3 (</a:t>
            </a:r>
            <a:r>
              <a:rPr lang="en-US" altLang="en-US" i="1" dirty="0" smtClean="0"/>
              <a:t>P</a:t>
            </a:r>
            <a:r>
              <a:rPr lang="en-US" altLang="en-US" dirty="0" smtClean="0"/>
              <a:t>=0.153).</a:t>
            </a:r>
          </a:p>
          <a:p>
            <a:pPr>
              <a:spcBef>
                <a:spcPct val="0"/>
              </a:spcBef>
            </a:pPr>
            <a:r>
              <a:rPr lang="en-US" altLang="en-US" dirty="0" smtClean="0"/>
              <a:t>Pre-prandial (pre-breakfast, pre-lunch and pre-dinner) PG levels were comparable between treatments at all visits.</a:t>
            </a:r>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6BF3B413-3F92-45EE-B56B-60539EE8E029}" type="slidenum">
              <a:rPr lang="en-US">
                <a:solidFill>
                  <a:srgbClr val="000000"/>
                </a:solidFill>
                <a:latin typeface="Times New Roman" pitchFamily="18" charset="0"/>
                <a:cs typeface="Arial" charset="0"/>
              </a:rPr>
              <a:pPr eaLnBrk="0" fontAlgn="base" hangingPunct="0">
                <a:spcBef>
                  <a:spcPct val="0"/>
                </a:spcBef>
                <a:spcAft>
                  <a:spcPct val="0"/>
                </a:spcAft>
              </a:pPr>
              <a:t>51</a:t>
            </a:fld>
            <a:endParaRPr lang="en-US">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11724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E09D4EE5-D2DB-43E3-901D-5059E9B9A568}" type="slidenum">
              <a:rPr lang="en-US">
                <a:solidFill>
                  <a:srgbClr val="000000"/>
                </a:solidFill>
                <a:latin typeface="Times New Roman" pitchFamily="18" charset="0"/>
                <a:cs typeface="Arial" charset="0"/>
              </a:rPr>
              <a:pPr eaLnBrk="0" fontAlgn="base" hangingPunct="0">
                <a:spcBef>
                  <a:spcPct val="0"/>
                </a:spcBef>
                <a:spcAft>
                  <a:spcPct val="0"/>
                </a:spcAft>
              </a:pPr>
              <a:t>52</a:t>
            </a:fld>
            <a:endParaRPr lang="en-US">
              <a:solidFill>
                <a:srgbClr val="000000"/>
              </a:solidFill>
              <a:latin typeface="Times New Roman" pitchFamily="18" charset="0"/>
              <a:cs typeface="Arial"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Observed rates of hypoglycaemia are consistently lower with insulin </a:t>
            </a:r>
            <a:r>
              <a:rPr lang="en-GB" dirty="0" err="1" smtClean="0"/>
              <a:t>aspart</a:t>
            </a:r>
            <a:r>
              <a:rPr lang="en-GB" dirty="0" smtClean="0"/>
              <a:t> than with human insulin.</a:t>
            </a:r>
          </a:p>
        </p:txBody>
      </p:sp>
    </p:spTree>
    <p:extLst>
      <p:ext uri="{BB962C8B-B14F-4D97-AF65-F5344CB8AC3E}">
        <p14:creationId xmlns:p14="http://schemas.microsoft.com/office/powerpoint/2010/main" val="167981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xfrm>
            <a:off x="209550" y="4343400"/>
            <a:ext cx="6286500" cy="4114800"/>
          </a:xfrm>
          <a:noFill/>
        </p:spPr>
        <p:txBody>
          <a:bodyPr wrap="square" numCol="1" anchor="t" anchorCtr="0" compatLnSpc="1">
            <a:prstTxWarp prst="textNoShape">
              <a:avLst/>
            </a:prstTxWarp>
          </a:bodyPr>
          <a:lstStyle/>
          <a:p>
            <a:pPr algn="l" rtl="0">
              <a:spcBef>
                <a:spcPct val="0"/>
              </a:spcBef>
            </a:pPr>
            <a:r>
              <a:rPr lang="en-GB" dirty="0" smtClean="0"/>
              <a:t>Observed rates of severe hypoglycaemia in subjects randomly assigned preconception or early in pregnancy treated with either </a:t>
            </a:r>
            <a:r>
              <a:rPr lang="en-GB" dirty="0" err="1" smtClean="0"/>
              <a:t>IAsp</a:t>
            </a:r>
            <a:r>
              <a:rPr lang="en-GB" dirty="0" smtClean="0"/>
              <a:t> or human insulin (HI).</a:t>
            </a: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ADE6FAB9-9492-4539-8469-C4B7604418F9}" type="slidenum">
              <a:rPr lang="en-GB">
                <a:solidFill>
                  <a:srgbClr val="000000"/>
                </a:solidFill>
                <a:latin typeface="Times New Roman" pitchFamily="18" charset="0"/>
                <a:cs typeface="Arial" charset="0"/>
              </a:rPr>
              <a:pPr eaLnBrk="0" fontAlgn="base" hangingPunct="0">
                <a:spcBef>
                  <a:spcPct val="0"/>
                </a:spcBef>
                <a:spcAft>
                  <a:spcPct val="0"/>
                </a:spcAft>
              </a:pPr>
              <a:t>53</a:t>
            </a:fld>
            <a:endParaRPr lang="en-GB">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43297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r>
              <a:rPr lang="en-GB" dirty="0" smtClean="0"/>
              <a:t>Comparison of pregnancy outcomes showed no significant between-treatment difference in live births (</a:t>
            </a:r>
            <a:r>
              <a:rPr lang="en-GB" dirty="0" err="1" smtClean="0"/>
              <a:t>IAsp</a:t>
            </a:r>
            <a:r>
              <a:rPr lang="en-GB" dirty="0" smtClean="0"/>
              <a:t>, 87.3%; HI, </a:t>
            </a:r>
            <a:r>
              <a:rPr lang="pt-BR" dirty="0" smtClean="0"/>
              <a:t>79.4%), fetal losses (IAsp, 8.9%; HI, </a:t>
            </a:r>
            <a:r>
              <a:rPr lang="en-GB" dirty="0" smtClean="0"/>
              <a:t>12.1%), and congenital malformations (</a:t>
            </a:r>
            <a:r>
              <a:rPr lang="en-GB" dirty="0" err="1" smtClean="0"/>
              <a:t>IAsp</a:t>
            </a:r>
            <a:r>
              <a:rPr lang="en-GB" dirty="0" smtClean="0"/>
              <a:t>, 4.3%; HI, 6.6%).</a:t>
            </a:r>
          </a:p>
          <a:p>
            <a:pPr>
              <a:spcBef>
                <a:spcPct val="0"/>
              </a:spcBef>
            </a:pPr>
            <a:endParaRPr lang="en-GB" dirty="0" smtClean="0"/>
          </a:p>
          <a:p>
            <a:pPr>
              <a:spcBef>
                <a:spcPct val="0"/>
              </a:spcBef>
            </a:pPr>
            <a:r>
              <a:rPr lang="en-GB" dirty="0" smtClean="0"/>
              <a:t>Number of infants (</a:t>
            </a:r>
            <a:r>
              <a:rPr lang="en-GB" dirty="0" err="1" smtClean="0"/>
              <a:t>IAsp</a:t>
            </a:r>
            <a:r>
              <a:rPr lang="en-GB" dirty="0" smtClean="0"/>
              <a:t> n=138 and HI n=136), </a:t>
            </a:r>
            <a:r>
              <a:rPr lang="en-GB" dirty="0" smtClean="0">
                <a:solidFill>
                  <a:srgbClr val="001965"/>
                </a:solidFill>
              </a:rPr>
              <a:t>Including </a:t>
            </a:r>
            <a:r>
              <a:rPr lang="en-GB" dirty="0" err="1" smtClean="0">
                <a:solidFill>
                  <a:srgbClr val="001965"/>
                </a:solidFill>
              </a:rPr>
              <a:t>liveborn</a:t>
            </a:r>
            <a:r>
              <a:rPr lang="en-GB" dirty="0" smtClean="0">
                <a:solidFill>
                  <a:srgbClr val="001965"/>
                </a:solidFill>
              </a:rPr>
              <a:t> and stillborn infants as well as outcome of terminations of pregnancy due to </a:t>
            </a:r>
            <a:r>
              <a:rPr lang="en-GB" dirty="0" err="1" smtClean="0">
                <a:solidFill>
                  <a:srgbClr val="001965"/>
                </a:solidFill>
              </a:rPr>
              <a:t>antenatally</a:t>
            </a:r>
            <a:r>
              <a:rPr lang="en-GB" dirty="0" smtClean="0">
                <a:solidFill>
                  <a:srgbClr val="001965"/>
                </a:solidFill>
              </a:rPr>
              <a:t> diagnosed congenital malformations</a:t>
            </a:r>
            <a:endParaRPr lang="en-GB"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806FC3A1-66B0-4C24-A91C-622C878BFC1B}" type="slidenum">
              <a:rPr lang="en-US">
                <a:solidFill>
                  <a:srgbClr val="000000"/>
                </a:solidFill>
                <a:latin typeface="Times New Roman" pitchFamily="18" charset="0"/>
                <a:cs typeface="Arial" charset="0"/>
              </a:rPr>
              <a:pPr eaLnBrk="0" fontAlgn="base" hangingPunct="0">
                <a:spcBef>
                  <a:spcPct val="0"/>
                </a:spcBef>
                <a:spcAft>
                  <a:spcPct val="0"/>
                </a:spcAft>
              </a:pPr>
              <a:t>54</a:t>
            </a:fld>
            <a:endParaRPr lang="en-US">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4188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929D1B-9AFE-4249-A8BD-6C168682BB03}"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9FC731-CE65-4825-ACF0-D49F486D19C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4288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5A1734-6041-4E31-AC9D-564AAA47E513}"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988ABB-7B0C-48A2-8ED5-0DEBAA18746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5078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AA1DE4-283B-45D4-BB9F-A64E7EB93A0C}"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929ECB-649C-4C53-8B44-64A38FB3961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65484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280508-1EA1-437F-B2D1-CDE8119F2DB0}"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7F03E0-A415-4FE9-B3C5-F005945CFD2A}" type="slidenum">
              <a:rPr lang="en-US"/>
              <a:pPr>
                <a:defRPr/>
              </a:pPr>
              <a:t>‹#›</a:t>
            </a:fld>
            <a:endParaRPr lang="en-US"/>
          </a:p>
        </p:txBody>
      </p:sp>
    </p:spTree>
    <p:extLst>
      <p:ext uri="{BB962C8B-B14F-4D97-AF65-F5344CB8AC3E}">
        <p14:creationId xmlns:p14="http://schemas.microsoft.com/office/powerpoint/2010/main" val="417333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C7EE83-60AD-416C-8DBE-DC59211E48E5}"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B21C76-26E6-438F-9694-6993BB540B2C}" type="slidenum">
              <a:rPr lang="en-US"/>
              <a:pPr>
                <a:defRPr/>
              </a:pPr>
              <a:t>‹#›</a:t>
            </a:fld>
            <a:endParaRPr lang="en-US"/>
          </a:p>
        </p:txBody>
      </p:sp>
    </p:spTree>
    <p:extLst>
      <p:ext uri="{BB962C8B-B14F-4D97-AF65-F5344CB8AC3E}">
        <p14:creationId xmlns:p14="http://schemas.microsoft.com/office/powerpoint/2010/main" val="54088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8729D9-808F-4860-A94E-2A98629E9E0D}"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CFF368-D9E5-4076-B4F3-AD87557E66C8}" type="slidenum">
              <a:rPr lang="en-US"/>
              <a:pPr>
                <a:defRPr/>
              </a:pPr>
              <a:t>‹#›</a:t>
            </a:fld>
            <a:endParaRPr lang="en-US"/>
          </a:p>
        </p:txBody>
      </p:sp>
    </p:spTree>
    <p:extLst>
      <p:ext uri="{BB962C8B-B14F-4D97-AF65-F5344CB8AC3E}">
        <p14:creationId xmlns:p14="http://schemas.microsoft.com/office/powerpoint/2010/main" val="185797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49BDD1-F848-4194-8099-605C3A68FF5E}"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AD00F3-367F-4BBA-8139-0FDB9720F9C1}" type="slidenum">
              <a:rPr lang="en-US"/>
              <a:pPr>
                <a:defRPr/>
              </a:pPr>
              <a:t>‹#›</a:t>
            </a:fld>
            <a:endParaRPr lang="en-US"/>
          </a:p>
        </p:txBody>
      </p:sp>
    </p:spTree>
    <p:extLst>
      <p:ext uri="{BB962C8B-B14F-4D97-AF65-F5344CB8AC3E}">
        <p14:creationId xmlns:p14="http://schemas.microsoft.com/office/powerpoint/2010/main" val="168917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002529-CAB7-4987-AFD4-2DBA5E8A6124}" type="datetime1">
              <a:rPr lang="en-US" smtClean="0">
                <a:solidFill>
                  <a:prstClr val="white">
                    <a:tint val="75000"/>
                  </a:prstClr>
                </a:solidFill>
              </a:rPr>
              <a:t>2/25/2016</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D65B3C6-4168-4370-932B-5F7052E759CE}" type="slidenum">
              <a:rPr lang="en-US"/>
              <a:pPr>
                <a:defRPr/>
              </a:pPr>
              <a:t>‹#›</a:t>
            </a:fld>
            <a:endParaRPr lang="en-US"/>
          </a:p>
        </p:txBody>
      </p:sp>
    </p:spTree>
    <p:extLst>
      <p:ext uri="{BB962C8B-B14F-4D97-AF65-F5344CB8AC3E}">
        <p14:creationId xmlns:p14="http://schemas.microsoft.com/office/powerpoint/2010/main" val="888493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EB62E4-3401-44C0-830F-D231D03B2B27}" type="datetime1">
              <a:rPr lang="en-US" smtClean="0">
                <a:solidFill>
                  <a:prstClr val="white">
                    <a:tint val="75000"/>
                  </a:prstClr>
                </a:solidFill>
              </a:rPr>
              <a:t>2/25/2016</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07DEF3-A173-4590-B137-4F8B9DC28094}" type="slidenum">
              <a:rPr lang="en-US"/>
              <a:pPr>
                <a:defRPr/>
              </a:pPr>
              <a:t>‹#›</a:t>
            </a:fld>
            <a:endParaRPr lang="en-US"/>
          </a:p>
        </p:txBody>
      </p:sp>
    </p:spTree>
    <p:extLst>
      <p:ext uri="{BB962C8B-B14F-4D97-AF65-F5344CB8AC3E}">
        <p14:creationId xmlns:p14="http://schemas.microsoft.com/office/powerpoint/2010/main" val="828168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C0D84D-68BA-4D65-BCD5-D172FCEE85BA}" type="datetime1">
              <a:rPr lang="en-US" smtClean="0">
                <a:solidFill>
                  <a:prstClr val="white">
                    <a:tint val="75000"/>
                  </a:prstClr>
                </a:solidFill>
              </a:rPr>
              <a:t>2/25/2016</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9B52A0-2333-47DD-B546-617074F0B183}" type="slidenum">
              <a:rPr lang="en-US"/>
              <a:pPr>
                <a:defRPr/>
              </a:pPr>
              <a:t>‹#›</a:t>
            </a:fld>
            <a:endParaRPr lang="en-US"/>
          </a:p>
        </p:txBody>
      </p:sp>
    </p:spTree>
    <p:extLst>
      <p:ext uri="{BB962C8B-B14F-4D97-AF65-F5344CB8AC3E}">
        <p14:creationId xmlns:p14="http://schemas.microsoft.com/office/powerpoint/2010/main" val="220522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4D9F78-0459-4781-A6A5-391CA6892412}"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1FE0ED-CF51-4B6D-9752-5F1E1F353EA6}" type="slidenum">
              <a:rPr lang="en-US"/>
              <a:pPr>
                <a:defRPr/>
              </a:pPr>
              <a:t>‹#›</a:t>
            </a:fld>
            <a:endParaRPr lang="en-US"/>
          </a:p>
        </p:txBody>
      </p:sp>
    </p:spTree>
    <p:extLst>
      <p:ext uri="{BB962C8B-B14F-4D97-AF65-F5344CB8AC3E}">
        <p14:creationId xmlns:p14="http://schemas.microsoft.com/office/powerpoint/2010/main" val="125741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B59BDA-49A4-49BC-8CE5-0138CB5C5A17}"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9E2BE0-A287-41EE-8082-3AF3FB778EA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82906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DB14E8-3B69-4BB9-B43B-3B4B067AD20E}"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53054F-D4D6-4C7B-B62E-231EAEC002BC}" type="slidenum">
              <a:rPr lang="en-US"/>
              <a:pPr>
                <a:defRPr/>
              </a:pPr>
              <a:t>‹#›</a:t>
            </a:fld>
            <a:endParaRPr lang="en-US"/>
          </a:p>
        </p:txBody>
      </p:sp>
    </p:spTree>
    <p:extLst>
      <p:ext uri="{BB962C8B-B14F-4D97-AF65-F5344CB8AC3E}">
        <p14:creationId xmlns:p14="http://schemas.microsoft.com/office/powerpoint/2010/main" val="2389594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329CA-6125-4AE1-93D8-57531EA51148}"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351FD2-6FE2-454A-B203-716582A94ED1}" type="slidenum">
              <a:rPr lang="en-US"/>
              <a:pPr>
                <a:defRPr/>
              </a:pPr>
              <a:t>‹#›</a:t>
            </a:fld>
            <a:endParaRPr lang="en-US"/>
          </a:p>
        </p:txBody>
      </p:sp>
    </p:spTree>
    <p:extLst>
      <p:ext uri="{BB962C8B-B14F-4D97-AF65-F5344CB8AC3E}">
        <p14:creationId xmlns:p14="http://schemas.microsoft.com/office/powerpoint/2010/main" val="1479301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698B69-D970-4FBC-90BD-CCEBE5E51C81}"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A3370E-4460-4DBB-B724-585D5F81E27A}" type="slidenum">
              <a:rPr lang="en-US"/>
              <a:pPr>
                <a:defRPr/>
              </a:pPr>
              <a:t>‹#›</a:t>
            </a:fld>
            <a:endParaRPr lang="en-US"/>
          </a:p>
        </p:txBody>
      </p:sp>
    </p:spTree>
    <p:extLst>
      <p:ext uri="{BB962C8B-B14F-4D97-AF65-F5344CB8AC3E}">
        <p14:creationId xmlns:p14="http://schemas.microsoft.com/office/powerpoint/2010/main" val="1022559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DA8800-04C8-4DC7-975E-964DD4713BE2}"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7F03E0-A415-4FE9-B3C5-F005945CFD2A}" type="slidenum">
              <a:rPr lang="en-US"/>
              <a:pPr>
                <a:defRPr/>
              </a:pPr>
              <a:t>‹#›</a:t>
            </a:fld>
            <a:endParaRPr lang="en-US"/>
          </a:p>
        </p:txBody>
      </p:sp>
    </p:spTree>
    <p:extLst>
      <p:ext uri="{BB962C8B-B14F-4D97-AF65-F5344CB8AC3E}">
        <p14:creationId xmlns:p14="http://schemas.microsoft.com/office/powerpoint/2010/main" val="2666014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361067-3DC6-4766-8F45-ED1825547278}"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B21C76-26E6-438F-9694-6993BB540B2C}" type="slidenum">
              <a:rPr lang="en-US"/>
              <a:pPr>
                <a:defRPr/>
              </a:pPr>
              <a:t>‹#›</a:t>
            </a:fld>
            <a:endParaRPr lang="en-US"/>
          </a:p>
        </p:txBody>
      </p:sp>
    </p:spTree>
    <p:extLst>
      <p:ext uri="{BB962C8B-B14F-4D97-AF65-F5344CB8AC3E}">
        <p14:creationId xmlns:p14="http://schemas.microsoft.com/office/powerpoint/2010/main" val="522025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3ECC36-40B5-45C5-ACB6-B47A4C518C11}"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CFF368-D9E5-4076-B4F3-AD87557E66C8}" type="slidenum">
              <a:rPr lang="en-US"/>
              <a:pPr>
                <a:defRPr/>
              </a:pPr>
              <a:t>‹#›</a:t>
            </a:fld>
            <a:endParaRPr lang="en-US"/>
          </a:p>
        </p:txBody>
      </p:sp>
    </p:spTree>
    <p:extLst>
      <p:ext uri="{BB962C8B-B14F-4D97-AF65-F5344CB8AC3E}">
        <p14:creationId xmlns:p14="http://schemas.microsoft.com/office/powerpoint/2010/main" val="131936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ADB046-565C-48A8-9580-35CC973B061C}"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4AD00F3-367F-4BBA-8139-0FDB9720F9C1}" type="slidenum">
              <a:rPr lang="en-US"/>
              <a:pPr>
                <a:defRPr/>
              </a:pPr>
              <a:t>‹#›</a:t>
            </a:fld>
            <a:endParaRPr lang="en-US"/>
          </a:p>
        </p:txBody>
      </p:sp>
    </p:spTree>
    <p:extLst>
      <p:ext uri="{BB962C8B-B14F-4D97-AF65-F5344CB8AC3E}">
        <p14:creationId xmlns:p14="http://schemas.microsoft.com/office/powerpoint/2010/main" val="6957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4188402-FA94-4A14-9C36-90888C962264}" type="datetime1">
              <a:rPr lang="en-US" smtClean="0">
                <a:solidFill>
                  <a:prstClr val="white">
                    <a:tint val="75000"/>
                  </a:prstClr>
                </a:solidFill>
              </a:rPr>
              <a:t>2/25/2016</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D65B3C6-4168-4370-932B-5F7052E759CE}" type="slidenum">
              <a:rPr lang="en-US"/>
              <a:pPr>
                <a:defRPr/>
              </a:pPr>
              <a:t>‹#›</a:t>
            </a:fld>
            <a:endParaRPr lang="en-US"/>
          </a:p>
        </p:txBody>
      </p:sp>
    </p:spTree>
    <p:extLst>
      <p:ext uri="{BB962C8B-B14F-4D97-AF65-F5344CB8AC3E}">
        <p14:creationId xmlns:p14="http://schemas.microsoft.com/office/powerpoint/2010/main" val="1071663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AE7C9F-108C-478C-B1FC-12D779401EDE}" type="datetime1">
              <a:rPr lang="en-US" smtClean="0">
                <a:solidFill>
                  <a:prstClr val="white">
                    <a:tint val="75000"/>
                  </a:prstClr>
                </a:solidFill>
              </a:rPr>
              <a:t>2/25/2016</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07DEF3-A173-4590-B137-4F8B9DC28094}" type="slidenum">
              <a:rPr lang="en-US"/>
              <a:pPr>
                <a:defRPr/>
              </a:pPr>
              <a:t>‹#›</a:t>
            </a:fld>
            <a:endParaRPr lang="en-US"/>
          </a:p>
        </p:txBody>
      </p:sp>
    </p:spTree>
    <p:extLst>
      <p:ext uri="{BB962C8B-B14F-4D97-AF65-F5344CB8AC3E}">
        <p14:creationId xmlns:p14="http://schemas.microsoft.com/office/powerpoint/2010/main" val="2167070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7578D9-4E19-48C2-BB73-FA6BDB372BFF}" type="datetime1">
              <a:rPr lang="en-US" smtClean="0">
                <a:solidFill>
                  <a:prstClr val="white">
                    <a:tint val="75000"/>
                  </a:prstClr>
                </a:solidFill>
              </a:rPr>
              <a:t>2/25/2016</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9B52A0-2333-47DD-B546-617074F0B183}" type="slidenum">
              <a:rPr lang="en-US"/>
              <a:pPr>
                <a:defRPr/>
              </a:pPr>
              <a:t>‹#›</a:t>
            </a:fld>
            <a:endParaRPr lang="en-US"/>
          </a:p>
        </p:txBody>
      </p:sp>
    </p:spTree>
    <p:extLst>
      <p:ext uri="{BB962C8B-B14F-4D97-AF65-F5344CB8AC3E}">
        <p14:creationId xmlns:p14="http://schemas.microsoft.com/office/powerpoint/2010/main" val="681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B7F25F-AC25-4BCE-A471-1962BC2262A9}"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B6B575-494B-482A-9818-E9D6A16018C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22300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DCCAC1-33B3-48A6-974D-EF1488E71E1C}"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1FE0ED-CF51-4B6D-9752-5F1E1F353EA6}" type="slidenum">
              <a:rPr lang="en-US"/>
              <a:pPr>
                <a:defRPr/>
              </a:pPr>
              <a:t>‹#›</a:t>
            </a:fld>
            <a:endParaRPr lang="en-US"/>
          </a:p>
        </p:txBody>
      </p:sp>
    </p:spTree>
    <p:extLst>
      <p:ext uri="{BB962C8B-B14F-4D97-AF65-F5344CB8AC3E}">
        <p14:creationId xmlns:p14="http://schemas.microsoft.com/office/powerpoint/2010/main" val="2725449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05B629-74A1-475D-AB31-45EDC095FA2C}"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53054F-D4D6-4C7B-B62E-231EAEC002BC}" type="slidenum">
              <a:rPr lang="en-US"/>
              <a:pPr>
                <a:defRPr/>
              </a:pPr>
              <a:t>‹#›</a:t>
            </a:fld>
            <a:endParaRPr lang="en-US"/>
          </a:p>
        </p:txBody>
      </p:sp>
    </p:spTree>
    <p:extLst>
      <p:ext uri="{BB962C8B-B14F-4D97-AF65-F5344CB8AC3E}">
        <p14:creationId xmlns:p14="http://schemas.microsoft.com/office/powerpoint/2010/main" val="971450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78E9A9-2005-4291-AD08-88BAC60D766E}"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351FD2-6FE2-454A-B203-716582A94ED1}" type="slidenum">
              <a:rPr lang="en-US"/>
              <a:pPr>
                <a:defRPr/>
              </a:pPr>
              <a:t>‹#›</a:t>
            </a:fld>
            <a:endParaRPr lang="en-US"/>
          </a:p>
        </p:txBody>
      </p:sp>
    </p:spTree>
    <p:extLst>
      <p:ext uri="{BB962C8B-B14F-4D97-AF65-F5344CB8AC3E}">
        <p14:creationId xmlns:p14="http://schemas.microsoft.com/office/powerpoint/2010/main" val="790311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DA15B3-6D96-4FC1-9931-71F615357026}"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A3370E-4460-4DBB-B724-585D5F81E27A}" type="slidenum">
              <a:rPr lang="en-US"/>
              <a:pPr>
                <a:defRPr/>
              </a:pPr>
              <a:t>‹#›</a:t>
            </a:fld>
            <a:endParaRPr lang="en-US"/>
          </a:p>
        </p:txBody>
      </p:sp>
    </p:spTree>
    <p:extLst>
      <p:ext uri="{BB962C8B-B14F-4D97-AF65-F5344CB8AC3E}">
        <p14:creationId xmlns:p14="http://schemas.microsoft.com/office/powerpoint/2010/main" val="4260301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13100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Favorable">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43000"/>
          </a:xfrm>
          <a:prstGeom prst="roundRect">
            <a:avLst/>
          </a:prstGeom>
          <a:ln w="38100">
            <a:solidFill>
              <a:srgbClr val="002060"/>
            </a:solidFill>
          </a:ln>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none"/>
        </p:style>
        <p:txBody>
          <a:bodyPr>
            <a:normAutofit/>
          </a:bodyPr>
          <a:lstStyle>
            <a:lvl1pPr rtl="0">
              <a:defRPr sz="3600" b="1" i="0">
                <a:solidFill>
                  <a:schemeClr val="bg1"/>
                </a:solidFill>
                <a:effectLst>
                  <a:outerShdw blurRad="38100" dist="38100" dir="2700000" algn="tl">
                    <a:srgbClr val="000000">
                      <a:alpha val="43137"/>
                    </a:srgbClr>
                  </a:outerShdw>
                </a:effectLst>
                <a:latin typeface="Garamond" pitchFamily="18" charset="0"/>
              </a:defRPr>
            </a:lvl1pPr>
          </a:lstStyle>
          <a:p>
            <a:r>
              <a:rPr lang="en-US" dirty="0" smtClean="0"/>
              <a:t>Click to edit Master title style</a:t>
            </a:r>
            <a:endParaRPr lang="fa-IR" dirty="0"/>
          </a:p>
        </p:txBody>
      </p:sp>
      <p:sp>
        <p:nvSpPr>
          <p:cNvPr id="3" name="Content Placeholder 2"/>
          <p:cNvSpPr>
            <a:spLocks noGrp="1"/>
          </p:cNvSpPr>
          <p:nvPr>
            <p:ph idx="1"/>
          </p:nvPr>
        </p:nvSpPr>
        <p:spPr/>
        <p:txBody>
          <a:bodyPr/>
          <a:lstStyle>
            <a:lvl1pPr algn="just" rtl="0">
              <a:buClr>
                <a:srgbClr val="FF0000"/>
              </a:buClr>
              <a:buFont typeface="Wingdings" pitchFamily="2" charset="2"/>
              <a:buChar char="§"/>
              <a:defRPr sz="2800">
                <a:latin typeface="Garamond" pitchFamily="18" charset="0"/>
              </a:defRPr>
            </a:lvl1pPr>
            <a:lvl2pPr algn="just" rtl="0">
              <a:buClr>
                <a:srgbClr val="C00000"/>
              </a:buClr>
              <a:buFont typeface="Arial" pitchFamily="34" charset="0"/>
              <a:buChar char="•"/>
              <a:defRPr sz="2400">
                <a:latin typeface="Garamond" pitchFamily="18" charset="0"/>
              </a:defRPr>
            </a:lvl2pPr>
            <a:lvl3pPr algn="just" rtl="0">
              <a:defRPr sz="2000">
                <a:latin typeface="Garamond" pitchFamily="18" charset="0"/>
              </a:defRPr>
            </a:lvl3pPr>
            <a:lvl4pPr algn="just" rtl="0">
              <a:defRPr sz="1800">
                <a:latin typeface="Garamond" pitchFamily="18" charset="0"/>
              </a:defRPr>
            </a:lvl4pPr>
            <a:lvl5pPr algn="just" rtl="0">
              <a:defRPr sz="1600">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0851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15441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30007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2773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9328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DBB1FD-630A-4A8D-9B1F-551E10B9D071}"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AAD0B2-690E-44E6-B193-0744BE2BBE0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7456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64472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79534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57950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82552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31732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64699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Favorable">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43000"/>
          </a:xfrm>
          <a:prstGeom prst="roundRect">
            <a:avLst/>
          </a:prstGeom>
          <a:ln w="38100">
            <a:solidFill>
              <a:srgbClr val="002060"/>
            </a:solidFill>
          </a:ln>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none"/>
        </p:style>
        <p:txBody>
          <a:bodyPr>
            <a:normAutofit/>
          </a:bodyPr>
          <a:lstStyle>
            <a:lvl1pPr rtl="0">
              <a:defRPr sz="3600" b="1" i="0">
                <a:solidFill>
                  <a:schemeClr val="bg1"/>
                </a:solidFill>
                <a:effectLst>
                  <a:outerShdw blurRad="38100" dist="38100" dir="2700000" algn="tl">
                    <a:srgbClr val="000000">
                      <a:alpha val="43137"/>
                    </a:srgbClr>
                  </a:outerShdw>
                </a:effectLst>
                <a:latin typeface="Garamond" pitchFamily="18" charset="0"/>
              </a:defRPr>
            </a:lvl1pPr>
          </a:lstStyle>
          <a:p>
            <a:r>
              <a:rPr lang="en-US" dirty="0" smtClean="0"/>
              <a:t>Click to edit Master title style</a:t>
            </a:r>
            <a:endParaRPr lang="fa-IR" dirty="0"/>
          </a:p>
        </p:txBody>
      </p:sp>
      <p:sp>
        <p:nvSpPr>
          <p:cNvPr id="3" name="Content Placeholder 2"/>
          <p:cNvSpPr>
            <a:spLocks noGrp="1"/>
          </p:cNvSpPr>
          <p:nvPr>
            <p:ph idx="1"/>
          </p:nvPr>
        </p:nvSpPr>
        <p:spPr/>
        <p:txBody>
          <a:bodyPr/>
          <a:lstStyle>
            <a:lvl1pPr algn="just" rtl="0">
              <a:buClr>
                <a:srgbClr val="FF0000"/>
              </a:buClr>
              <a:buFont typeface="Wingdings" pitchFamily="2" charset="2"/>
              <a:buChar char="§"/>
              <a:defRPr sz="2800">
                <a:latin typeface="Garamond" pitchFamily="18" charset="0"/>
              </a:defRPr>
            </a:lvl1pPr>
            <a:lvl2pPr algn="just" rtl="0">
              <a:buClr>
                <a:srgbClr val="C00000"/>
              </a:buClr>
              <a:buFont typeface="Arial" pitchFamily="34" charset="0"/>
              <a:buChar char="•"/>
              <a:defRPr sz="2400">
                <a:latin typeface="Garamond" pitchFamily="18" charset="0"/>
              </a:defRPr>
            </a:lvl2pPr>
            <a:lvl3pPr algn="just" rtl="0">
              <a:defRPr sz="2000">
                <a:latin typeface="Garamond" pitchFamily="18" charset="0"/>
              </a:defRPr>
            </a:lvl3pPr>
            <a:lvl4pPr algn="just" rtl="0">
              <a:defRPr sz="1800">
                <a:latin typeface="Garamond" pitchFamily="18" charset="0"/>
              </a:defRPr>
            </a:lvl4pPr>
            <a:lvl5pPr algn="just" rtl="0">
              <a:defRPr sz="1600">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061012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55059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11822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1289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8BD225-DB4E-439A-9E09-E591FF1886AF}" type="datetime1">
              <a:rPr lang="en-US" smtClean="0">
                <a:solidFill>
                  <a:prstClr val="white">
                    <a:tint val="75000"/>
                  </a:prstClr>
                </a:solidFill>
              </a:rPr>
              <a:t>2/25/2016</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7E2E9D7-3885-4743-9FF8-E0B4B5CF34D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16232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43677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73263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0960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92445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283249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62108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81992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Favorable">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9001156" cy="1143000"/>
          </a:xfrm>
          <a:ln w="38100">
            <a:solidFill>
              <a:srgbClr val="002060"/>
            </a:solidFill>
          </a:ln>
          <a:effectLst>
            <a:innerShdw blurRad="63500" dist="50800" dir="13500000">
              <a:prstClr val="black">
                <a:alpha val="50000"/>
              </a:prstClr>
            </a:innerShdw>
          </a:effectLst>
        </p:spPr>
        <p:style>
          <a:lnRef idx="2">
            <a:schemeClr val="accent5">
              <a:shade val="50000"/>
            </a:schemeClr>
          </a:lnRef>
          <a:fillRef idx="1">
            <a:schemeClr val="accent5"/>
          </a:fillRef>
          <a:effectRef idx="0">
            <a:schemeClr val="accent5"/>
          </a:effectRef>
          <a:fontRef idx="none"/>
        </p:style>
        <p:txBody>
          <a:bodyPr>
            <a:normAutofit/>
          </a:bodyPr>
          <a:lstStyle>
            <a:lvl1pPr rtl="0">
              <a:defRPr sz="3600" b="1" i="0">
                <a:solidFill>
                  <a:schemeClr val="bg1"/>
                </a:solidFill>
                <a:effectLst>
                  <a:outerShdw blurRad="38100" dist="38100" dir="2700000" algn="tl">
                    <a:srgbClr val="000000">
                      <a:alpha val="43137"/>
                    </a:srgbClr>
                  </a:outerShdw>
                </a:effectLst>
                <a:latin typeface="Garamond" pitchFamily="18" charset="0"/>
              </a:defRPr>
            </a:lvl1pPr>
          </a:lstStyle>
          <a:p>
            <a:r>
              <a:rPr lang="en-US" dirty="0" smtClean="0"/>
              <a:t>Click to edit Master title style</a:t>
            </a:r>
            <a:endParaRPr lang="fa-IR" dirty="0"/>
          </a:p>
        </p:txBody>
      </p:sp>
      <p:sp>
        <p:nvSpPr>
          <p:cNvPr id="3" name="Content Placeholder 2"/>
          <p:cNvSpPr>
            <a:spLocks noGrp="1"/>
          </p:cNvSpPr>
          <p:nvPr>
            <p:ph idx="1"/>
          </p:nvPr>
        </p:nvSpPr>
        <p:spPr/>
        <p:txBody>
          <a:bodyPr/>
          <a:lstStyle>
            <a:lvl1pPr algn="just" rtl="0">
              <a:buClr>
                <a:srgbClr val="FF0000"/>
              </a:buClr>
              <a:buFont typeface="Wingdings" pitchFamily="2" charset="2"/>
              <a:buChar char="§"/>
              <a:defRPr sz="2800">
                <a:latin typeface="Garamond" pitchFamily="18" charset="0"/>
              </a:defRPr>
            </a:lvl1pPr>
            <a:lvl2pPr algn="just" rtl="0">
              <a:buClr>
                <a:srgbClr val="C00000"/>
              </a:buClr>
              <a:buFont typeface="Arial" pitchFamily="34" charset="0"/>
              <a:buChar char="•"/>
              <a:defRPr sz="2400">
                <a:latin typeface="Garamond" pitchFamily="18" charset="0"/>
              </a:defRPr>
            </a:lvl2pPr>
            <a:lvl3pPr algn="just" rtl="0">
              <a:defRPr sz="2000">
                <a:latin typeface="Garamond" pitchFamily="18" charset="0"/>
              </a:defRPr>
            </a:lvl3pPr>
            <a:lvl4pPr algn="just" rtl="0">
              <a:defRPr sz="1800">
                <a:latin typeface="Garamond" pitchFamily="18" charset="0"/>
              </a:defRPr>
            </a:lvl4pPr>
            <a:lvl5pPr algn="just" rtl="0">
              <a:defRPr sz="1600">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7974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19690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9509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BF0D4C-40DA-4572-A988-CBB8FCC62191}" type="datetime1">
              <a:rPr lang="en-US" smtClean="0">
                <a:solidFill>
                  <a:prstClr val="white">
                    <a:tint val="75000"/>
                  </a:prstClr>
                </a:solidFill>
              </a:rPr>
              <a:t>2/25/2016</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96C4FCD-C514-4872-9218-7DE07E555D5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776120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30808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92098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39090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65076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49082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355506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E160FC7-4381-4F2A-81F6-B67790AE7C7C}" type="datetimeFigureOut">
              <a:rPr lang="fa-IR" smtClean="0">
                <a:solidFill>
                  <a:prstClr val="black">
                    <a:tint val="75000"/>
                  </a:prstClr>
                </a:solidFill>
              </a:rPr>
              <a:pPr/>
              <a:t>1437/05/17</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16EE58C6-4CBC-4A8F-8192-D4282C381A1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07841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50583"/>
            <a:ext cx="8510400" cy="3941052"/>
          </a:xfrm>
        </p:spPr>
        <p:txBody>
          <a:bodyPr/>
          <a:lstStyle>
            <a:lvl1pPr>
              <a:buClr>
                <a:schemeClr val="accent1"/>
              </a:buClr>
              <a:defRPr>
                <a:solidFill>
                  <a:schemeClr val="accent2"/>
                </a:solidFill>
              </a:defRPr>
            </a:lvl1pPr>
            <a:lvl2pPr>
              <a:buClr>
                <a:schemeClr val="accent5"/>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1" name="Title 1"/>
          <p:cNvSpPr>
            <a:spLocks noGrp="1"/>
          </p:cNvSpPr>
          <p:nvPr>
            <p:ph type="title"/>
          </p:nvPr>
        </p:nvSpPr>
        <p:spPr>
          <a:xfrm>
            <a:off x="316800" y="687235"/>
            <a:ext cx="8510400" cy="521884"/>
          </a:xfrm>
        </p:spPr>
        <p:txBody>
          <a:bodyPr/>
          <a:lstStyle>
            <a:lvl1pPr>
              <a:defRPr sz="2398"/>
            </a:lvl1pPr>
          </a:lstStyle>
          <a:p>
            <a:r>
              <a:rPr lang="en-US" noProof="0" dirty="0" smtClean="0"/>
              <a:t>Click to edit Master title style</a:t>
            </a:r>
            <a:endParaRPr lang="en-GB" noProof="0" dirty="0"/>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8086" eaLnBrk="1" fontAlgn="base" hangingPunct="1">
              <a:spcBef>
                <a:spcPct val="0"/>
              </a:spcBef>
              <a:spcAft>
                <a:spcPct val="0"/>
              </a:spcAft>
              <a:defRPr sz="599" b="0">
                <a:solidFill>
                  <a:srgbClr val="82786F"/>
                </a:solidFill>
                <a:latin typeface="Verdana" panose="020B0604030504040204" pitchFamily="34" charset="0"/>
              </a:defRPr>
            </a:lvl1pPr>
          </a:lstStyle>
          <a:p>
            <a:pPr>
              <a:defRPr/>
            </a:pPr>
            <a:r>
              <a:rPr lang="en-GB"/>
              <a:t>Presentation title</a:t>
            </a:r>
          </a:p>
        </p:txBody>
      </p:sp>
      <p:sp>
        <p:nvSpPr>
          <p:cNvPr id="5" name="Rectangle 81"/>
          <p:cNvSpPr>
            <a:spLocks noGrp="1" noChangeArrowheads="1"/>
          </p:cNvSpPr>
          <p:nvPr>
            <p:ph type="dt" sz="half"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8086" eaLnBrk="1" fontAlgn="base" hangingPunct="1">
              <a:spcBef>
                <a:spcPct val="0"/>
              </a:spcBef>
              <a:spcAft>
                <a:spcPct val="0"/>
              </a:spcAft>
              <a:defRPr sz="599" b="0">
                <a:solidFill>
                  <a:srgbClr val="82786F"/>
                </a:solidFill>
                <a:latin typeface="Verdana" panose="020B0604030504040204" pitchFamily="34" charset="0"/>
              </a:defRPr>
            </a:lvl1pPr>
          </a:lstStyle>
          <a:p>
            <a:pPr>
              <a:defRPr/>
            </a:pPr>
            <a:r>
              <a:rPr lang="en-GB"/>
              <a:t>Date</a:t>
            </a:r>
          </a:p>
        </p:txBody>
      </p:sp>
      <p:sp>
        <p:nvSpPr>
          <p:cNvPr id="7" name="Slide Number Placeholder 23"/>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054" eaLnBrk="1" fontAlgn="base" hangingPunct="1">
              <a:spcBef>
                <a:spcPct val="0"/>
              </a:spcBef>
              <a:spcAft>
                <a:spcPct val="0"/>
              </a:spcAft>
              <a:defRPr sz="599" b="0">
                <a:solidFill>
                  <a:srgbClr val="82786F"/>
                </a:solidFill>
                <a:latin typeface="Verdana" panose="020B0604030504040204" pitchFamily="34" charset="0"/>
              </a:defRPr>
            </a:lvl1pPr>
          </a:lstStyle>
          <a:p>
            <a:pPr>
              <a:defRPr/>
            </a:pPr>
            <a:fld id="{D2910723-D3D4-4F69-B7C3-4BC3A3521136}" type="slidenum">
              <a:rPr lang="en-GB"/>
              <a:pPr>
                <a:defRPr/>
              </a:pPr>
              <a:t>‹#›</a:t>
            </a:fld>
            <a:endParaRPr lang="en-GB" dirty="0"/>
          </a:p>
        </p:txBody>
      </p:sp>
    </p:spTree>
    <p:extLst>
      <p:ext uri="{BB962C8B-B14F-4D97-AF65-F5344CB8AC3E}">
        <p14:creationId xmlns:p14="http://schemas.microsoft.com/office/powerpoint/2010/main" val="400145592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292100" y="1511300"/>
            <a:ext cx="6678613" cy="85725"/>
          </a:xfrm>
          <a:prstGeom prst="rect">
            <a:avLst/>
          </a:prstGeom>
          <a:noFill/>
          <a:ln w="19050" cap="rnd" algn="ctr">
            <a:noFill/>
            <a:miter lim="800000"/>
            <a:headEnd/>
            <a:tailEnd type="none" w="med" len="lg"/>
          </a:ln>
        </p:spPr>
      </p:pic>
      <p:sp>
        <p:nvSpPr>
          <p:cNvPr id="342018" name="Rectangle 2"/>
          <p:cNvSpPr>
            <a:spLocks noGrp="1" noChangeArrowheads="1"/>
          </p:cNvSpPr>
          <p:nvPr>
            <p:ph type="ctrTitle"/>
          </p:nvPr>
        </p:nvSpPr>
        <p:spPr>
          <a:xfrm>
            <a:off x="1371600" y="2506663"/>
            <a:ext cx="6516688" cy="869950"/>
          </a:xfrm>
        </p:spPr>
        <p:txBody>
          <a:bodyPr/>
          <a:lstStyle>
            <a:lvl1pPr>
              <a:defRPr>
                <a:solidFill>
                  <a:srgbClr val="FFCC00"/>
                </a:solidFill>
              </a:defRPr>
            </a:lvl1pPr>
          </a:lstStyle>
          <a:p>
            <a:r>
              <a:rPr lang="fr-FR"/>
              <a:t>Cliquez pour modifier le style du titre</a:t>
            </a:r>
          </a:p>
        </p:txBody>
      </p:sp>
      <p:sp>
        <p:nvSpPr>
          <p:cNvPr id="342019" name="Rectangle 3"/>
          <p:cNvSpPr>
            <a:spLocks noGrp="1" noChangeArrowheads="1"/>
          </p:cNvSpPr>
          <p:nvPr>
            <p:ph type="subTitle" idx="1"/>
          </p:nvPr>
        </p:nvSpPr>
        <p:spPr>
          <a:xfrm>
            <a:off x="2970213" y="4014788"/>
            <a:ext cx="5335587" cy="714375"/>
          </a:xfrm>
        </p:spPr>
        <p:txBody>
          <a:bodyPr/>
          <a:lstStyle>
            <a:lvl1pPr marL="0" indent="0">
              <a:buFont typeface="Wingdings" pitchFamily="2" charset="2"/>
              <a:buNone/>
              <a:defRPr/>
            </a:lvl1pPr>
          </a:lstStyle>
          <a:p>
            <a:r>
              <a:rPr lang="fr-FR"/>
              <a:t>Cliquez pour modifier le style des sous-titres du masque</a:t>
            </a:r>
          </a:p>
        </p:txBody>
      </p:sp>
      <p:sp>
        <p:nvSpPr>
          <p:cNvPr id="5" name="Rectangle 4"/>
          <p:cNvSpPr>
            <a:spLocks noGrp="1" noChangeArrowheads="1"/>
          </p:cNvSpPr>
          <p:nvPr>
            <p:ph type="dt" sz="half" idx="10"/>
          </p:nvPr>
        </p:nvSpPr>
        <p:spPr/>
        <p:txBody>
          <a:bodyPr/>
          <a:lstStyle>
            <a:lvl1pPr>
              <a:defRPr>
                <a:solidFill>
                  <a:schemeClr val="bg1"/>
                </a:solidFill>
              </a:defRPr>
            </a:lvl1pPr>
          </a:lstStyle>
          <a:p>
            <a:pPr>
              <a:defRPr/>
            </a:pPr>
            <a:endParaRPr lang="fr-FR">
              <a:solidFill>
                <a:srgbClr val="969696"/>
              </a:solidFill>
            </a:endParaRPr>
          </a:p>
        </p:txBody>
      </p:sp>
      <p:sp>
        <p:nvSpPr>
          <p:cNvPr id="6" name="Rectangle 5"/>
          <p:cNvSpPr>
            <a:spLocks noGrp="1" noChangeArrowheads="1"/>
          </p:cNvSpPr>
          <p:nvPr>
            <p:ph type="ftr" sz="quarter" idx="11"/>
          </p:nvPr>
        </p:nvSpPr>
        <p:spPr/>
        <p:txBody>
          <a:bodyPr/>
          <a:lstStyle>
            <a:lvl1pPr>
              <a:defRPr>
                <a:solidFill>
                  <a:schemeClr val="bg1"/>
                </a:solidFill>
              </a:defRPr>
            </a:lvl1pPr>
          </a:lstStyle>
          <a:p>
            <a:pPr>
              <a:defRPr/>
            </a:pPr>
            <a:endParaRPr lang="fr-FR">
              <a:solidFill>
                <a:srgbClr val="969696"/>
              </a:solidFill>
            </a:endParaRPr>
          </a:p>
        </p:txBody>
      </p:sp>
      <p:sp>
        <p:nvSpPr>
          <p:cNvPr id="7" name="Rectangle 6"/>
          <p:cNvSpPr>
            <a:spLocks noGrp="1" noChangeArrowheads="1"/>
          </p:cNvSpPr>
          <p:nvPr>
            <p:ph type="sldNum" sz="quarter" idx="12"/>
          </p:nvPr>
        </p:nvSpPr>
        <p:spPr>
          <a:xfrm>
            <a:off x="6553200" y="6376988"/>
            <a:ext cx="2133600" cy="212725"/>
          </a:xfrm>
        </p:spPr>
        <p:txBody>
          <a:bodyPr/>
          <a:lstStyle>
            <a:lvl1pPr>
              <a:defRPr>
                <a:solidFill>
                  <a:schemeClr val="bg1"/>
                </a:solidFill>
              </a:defRPr>
            </a:lvl1pPr>
          </a:lstStyle>
          <a:p>
            <a:pPr>
              <a:defRPr/>
            </a:pPr>
            <a:fld id="{60FB618A-F642-4C12-AFC9-DFDDA885BA9E}" type="slidenum">
              <a:rPr lang="fr-FR">
                <a:solidFill>
                  <a:srgbClr val="969696"/>
                </a:solidFill>
              </a:rPr>
              <a:pPr>
                <a:defRPr/>
              </a:pPr>
              <a:t>‹#›</a:t>
            </a:fld>
            <a:endParaRPr lang="fr-FR">
              <a:solidFill>
                <a:srgbClr val="969696"/>
              </a:solidFill>
            </a:endParaRPr>
          </a:p>
        </p:txBody>
      </p:sp>
    </p:spTree>
    <p:extLst>
      <p:ext uri="{BB962C8B-B14F-4D97-AF65-F5344CB8AC3E}">
        <p14:creationId xmlns:p14="http://schemas.microsoft.com/office/powerpoint/2010/main" val="2166457624"/>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1643677-4392-4A38-B7AD-53280982732A}"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2863712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B9E8B2-FBF5-4F1C-8519-9AF6130C9690}" type="datetime1">
              <a:rPr lang="en-US" smtClean="0">
                <a:solidFill>
                  <a:prstClr val="white">
                    <a:tint val="75000"/>
                  </a:prstClr>
                </a:solidFill>
              </a:rPr>
              <a:t>2/25/2016</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0DE9406-5E36-4ECA-A319-8FC99DFC577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84920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F16B596-9F30-43D4-8626-6A4E4D057222}"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27630162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1800"/>
            <a:ext cx="4038600" cy="99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C17C171-EBEA-48C3-8FBF-2A4751186EB7}"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55053878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9703F3ED-AFDD-47C5-90BA-E0DE2B9FBE20}"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59346845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15B870A-869F-4AE7-B6F4-E385336D6EFB}"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91439288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4C9C4D3-7229-416E-B2DE-B64B0E7A6A64}"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18183773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7F1E38E-B4EA-4D8C-8C34-DE95EA2E0C7D}"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73028893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9C716B7-DC52-4890-A674-49CD89469A9F}"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315577754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ED79F9E-1684-4044-8041-F8FE1E9AC5A7}"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141197868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5763"/>
            <a:ext cx="2057400" cy="231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5763"/>
            <a:ext cx="6019800" cy="231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19EE3-0844-4EF5-8FB2-F6F2AF09A0BB}" type="slidenum">
              <a:rPr lang="fr-FR">
                <a:solidFill>
                  <a:srgbClr val="FFFFFF"/>
                </a:solidFill>
              </a:rPr>
              <a:pPr>
                <a:defRPr/>
              </a:pPr>
              <a:t>‹#›</a:t>
            </a:fld>
            <a:endParaRPr lang="fr-FR">
              <a:solidFill>
                <a:srgbClr val="FFFFFF"/>
              </a:solidFill>
            </a:endParaRPr>
          </a:p>
        </p:txBody>
      </p:sp>
    </p:spTree>
    <p:extLst>
      <p:ext uri="{BB962C8B-B14F-4D97-AF65-F5344CB8AC3E}">
        <p14:creationId xmlns:p14="http://schemas.microsoft.com/office/powerpoint/2010/main" val="213330456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664E18-8132-4D16-B9BB-6BB97675C497}"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23BEB0-F7CF-469E-8109-F8F9BEE4CDB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2576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FF3A3A-0396-4DE5-A74E-2B4394619ED4}" type="datetime1">
              <a:rPr lang="en-US" smtClean="0">
                <a:solidFill>
                  <a:prstClr val="white">
                    <a:tint val="75000"/>
                  </a:prstClr>
                </a:solidFill>
              </a:rPr>
              <a:t>2/25/2016</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5EE7BD-F3C8-4558-94DA-D229F67B61B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129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F60280E-652F-479B-86FE-5CFB1A9164DE}"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E0831F3-D361-48CE-A6F9-0750D7899D2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027653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A5ADB32-32CB-4D06-BE53-F6944CAE72B3}"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itchFamily="34" charset="0"/>
              </a:defRPr>
            </a:lvl1pPr>
          </a:lstStyle>
          <a:p>
            <a:pPr fontAlgn="base">
              <a:spcBef>
                <a:spcPct val="0"/>
              </a:spcBef>
              <a:spcAft>
                <a:spcPct val="0"/>
              </a:spcAft>
              <a:defRPr/>
            </a:pPr>
            <a:fld id="{42CEEB7D-ADE7-4736-9B02-8304826B9FF1}"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412920334"/>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806AAE1-0B83-4CE1-9A27-05FB1A6B9D88}" type="datetime1">
              <a:rPr lang="en-US" smtClean="0">
                <a:solidFill>
                  <a:prstClr val="white">
                    <a:tint val="75000"/>
                  </a:prstClr>
                </a:solidFill>
              </a:rPr>
              <a:t>2/25/2016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itchFamily="34" charset="0"/>
              </a:defRPr>
            </a:lvl1pPr>
          </a:lstStyle>
          <a:p>
            <a:pPr fontAlgn="base">
              <a:spcBef>
                <a:spcPct val="0"/>
              </a:spcBef>
              <a:spcAft>
                <a:spcPct val="0"/>
              </a:spcAft>
              <a:defRPr/>
            </a:pPr>
            <a:fld id="{42CEEB7D-ADE7-4736-9B02-8304826B9FF1}"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1606154334"/>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6E160FC7-4381-4F2A-81F6-B67790AE7C7C}" type="datetimeFigureOut">
              <a:rPr lang="fa-IR" smtClean="0">
                <a:solidFill>
                  <a:prstClr val="black">
                    <a:tint val="75000"/>
                  </a:prstClr>
                </a:solidFill>
              </a:rPr>
              <a:pPr rtl="1"/>
              <a:t>1437/05/17</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16EE58C6-4CBC-4A8F-8192-D4282C381A18}"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358179498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6E160FC7-4381-4F2A-81F6-B67790AE7C7C}" type="datetimeFigureOut">
              <a:rPr lang="fa-IR" smtClean="0">
                <a:solidFill>
                  <a:prstClr val="black">
                    <a:tint val="75000"/>
                  </a:prstClr>
                </a:solidFill>
              </a:rPr>
              <a:pPr rtl="1"/>
              <a:t>1437/05/17</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16EE58C6-4CBC-4A8F-8192-D4282C381A18}"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72937593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6E160FC7-4381-4F2A-81F6-B67790AE7C7C}" type="datetimeFigureOut">
              <a:rPr lang="fa-IR" smtClean="0">
                <a:solidFill>
                  <a:prstClr val="black">
                    <a:tint val="75000"/>
                  </a:prstClr>
                </a:solidFill>
              </a:rPr>
              <a:pPr rtl="1"/>
              <a:t>1437/05/17</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16EE58C6-4CBC-4A8F-8192-D4282C381A18}"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1430911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54"/>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3" cstate="print"/>
          <a:srcRect/>
          <a:stretch>
            <a:fillRect/>
          </a:stretch>
        </p:blipFill>
        <p:spPr bwMode="auto">
          <a:xfrm>
            <a:off x="3979863" y="1201738"/>
            <a:ext cx="5191125" cy="66675"/>
          </a:xfrm>
          <a:prstGeom prst="rect">
            <a:avLst/>
          </a:prstGeom>
          <a:noFill/>
          <a:ln w="19050" cap="rnd" algn="ctr">
            <a:noFill/>
            <a:miter lim="800000"/>
            <a:headEnd/>
            <a:tailEnd type="none" w="med" len="lg"/>
          </a:ln>
        </p:spPr>
      </p:pic>
      <p:sp>
        <p:nvSpPr>
          <p:cNvPr id="4099" name="Rectangle 3"/>
          <p:cNvSpPr>
            <a:spLocks noGrp="1" noChangeArrowheads="1"/>
          </p:cNvSpPr>
          <p:nvPr>
            <p:ph type="title"/>
          </p:nvPr>
        </p:nvSpPr>
        <p:spPr bwMode="auto">
          <a:xfrm>
            <a:off x="457200" y="385763"/>
            <a:ext cx="82296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FR" smtClean="0"/>
              <a:t>Cliquez pour modifier le style du titre</a:t>
            </a:r>
          </a:p>
        </p:txBody>
      </p:sp>
      <p:sp>
        <p:nvSpPr>
          <p:cNvPr id="4100" name="Rectangle 4"/>
          <p:cNvSpPr>
            <a:spLocks noGrp="1" noChangeArrowheads="1"/>
          </p:cNvSpPr>
          <p:nvPr>
            <p:ph type="body" idx="1"/>
          </p:nvPr>
        </p:nvSpPr>
        <p:spPr bwMode="auto">
          <a:xfrm>
            <a:off x="457200" y="1701800"/>
            <a:ext cx="8229600" cy="99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34099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fontAlgn="base">
              <a:spcBef>
                <a:spcPct val="0"/>
              </a:spcBef>
              <a:spcAft>
                <a:spcPct val="0"/>
              </a:spcAft>
              <a:defRPr/>
            </a:pPr>
            <a:endParaRPr lang="fr-FR">
              <a:solidFill>
                <a:srgbClr val="FFFFFF"/>
              </a:solidFill>
            </a:endParaRPr>
          </a:p>
        </p:txBody>
      </p:sp>
      <p:sp>
        <p:nvSpPr>
          <p:cNvPr id="34099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fr-FR">
              <a:solidFill>
                <a:srgbClr val="FFFFFF"/>
              </a:solidFill>
            </a:endParaRPr>
          </a:p>
        </p:txBody>
      </p:sp>
      <p:sp>
        <p:nvSpPr>
          <p:cNvPr id="340999" name="Rectangle 7"/>
          <p:cNvSpPr>
            <a:spLocks noGrp="1" noChangeArrowheads="1"/>
          </p:cNvSpPr>
          <p:nvPr>
            <p:ph type="sldNum" sz="quarter" idx="4"/>
          </p:nvPr>
        </p:nvSpPr>
        <p:spPr bwMode="auto">
          <a:xfrm>
            <a:off x="6816725" y="6473825"/>
            <a:ext cx="2133600" cy="21272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a:defRPr sz="1400" b="1">
                <a:latin typeface="Arial" charset="0"/>
                <a:ea typeface="+mn-ea"/>
              </a:defRPr>
            </a:lvl1pPr>
          </a:lstStyle>
          <a:p>
            <a:pPr fontAlgn="base">
              <a:spcBef>
                <a:spcPct val="0"/>
              </a:spcBef>
              <a:spcAft>
                <a:spcPct val="0"/>
              </a:spcAft>
              <a:defRPr/>
            </a:pPr>
            <a:fld id="{0FF8ADE9-0D75-4911-B1F3-558ADDC0E006}" type="slidenum">
              <a:rPr lang="fr-FR">
                <a:solidFill>
                  <a:srgbClr val="FFFFFF"/>
                </a:solidFill>
              </a:rPr>
              <a:pPr fontAlgn="base">
                <a:spcBef>
                  <a:spcPct val="0"/>
                </a:spcBef>
                <a:spcAft>
                  <a:spcPct val="0"/>
                </a:spcAft>
                <a:defRPr/>
              </a:pPr>
              <a:t>‹#›</a:t>
            </a:fld>
            <a:endParaRPr lang="fr-FR">
              <a:solidFill>
                <a:srgbClr val="FFFFFF"/>
              </a:solidFill>
            </a:endParaRPr>
          </a:p>
        </p:txBody>
      </p:sp>
    </p:spTree>
    <p:extLst>
      <p:ext uri="{BB962C8B-B14F-4D97-AF65-F5344CB8AC3E}">
        <p14:creationId xmlns:p14="http://schemas.microsoft.com/office/powerpoint/2010/main" val="1817131946"/>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spd="med"/>
  <p:txStyles>
    <p:titleStyle>
      <a:lvl1pPr algn="l" rtl="0" eaLnBrk="0" fontAlgn="base" hangingPunct="0">
        <a:lnSpc>
          <a:spcPct val="85000"/>
        </a:lnSpc>
        <a:spcBef>
          <a:spcPct val="0"/>
        </a:spcBef>
        <a:spcAft>
          <a:spcPct val="0"/>
        </a:spcAft>
        <a:defRPr sz="3000" b="1">
          <a:solidFill>
            <a:srgbClr val="CCFFFF"/>
          </a:solidFill>
          <a:latin typeface="+mj-lt"/>
          <a:ea typeface="+mj-ea"/>
          <a:cs typeface="+mj-cs"/>
        </a:defRPr>
      </a:lvl1pPr>
      <a:lvl2pPr algn="l" rtl="0" eaLnBrk="0" fontAlgn="base" hangingPunct="0">
        <a:lnSpc>
          <a:spcPct val="85000"/>
        </a:lnSpc>
        <a:spcBef>
          <a:spcPct val="0"/>
        </a:spcBef>
        <a:spcAft>
          <a:spcPct val="0"/>
        </a:spcAft>
        <a:defRPr sz="3000" b="1">
          <a:solidFill>
            <a:srgbClr val="CCFFFF"/>
          </a:solidFill>
          <a:latin typeface="Arial" charset="0"/>
          <a:cs typeface="Arial" charset="0"/>
        </a:defRPr>
      </a:lvl2pPr>
      <a:lvl3pPr algn="l" rtl="0" eaLnBrk="0" fontAlgn="base" hangingPunct="0">
        <a:lnSpc>
          <a:spcPct val="85000"/>
        </a:lnSpc>
        <a:spcBef>
          <a:spcPct val="0"/>
        </a:spcBef>
        <a:spcAft>
          <a:spcPct val="0"/>
        </a:spcAft>
        <a:defRPr sz="3000" b="1">
          <a:solidFill>
            <a:srgbClr val="CCFFFF"/>
          </a:solidFill>
          <a:latin typeface="Arial" charset="0"/>
          <a:cs typeface="Arial" charset="0"/>
        </a:defRPr>
      </a:lvl3pPr>
      <a:lvl4pPr algn="l" rtl="0" eaLnBrk="0" fontAlgn="base" hangingPunct="0">
        <a:lnSpc>
          <a:spcPct val="85000"/>
        </a:lnSpc>
        <a:spcBef>
          <a:spcPct val="0"/>
        </a:spcBef>
        <a:spcAft>
          <a:spcPct val="0"/>
        </a:spcAft>
        <a:defRPr sz="3000" b="1">
          <a:solidFill>
            <a:srgbClr val="CCFFFF"/>
          </a:solidFill>
          <a:latin typeface="Arial" charset="0"/>
          <a:cs typeface="Arial" charset="0"/>
        </a:defRPr>
      </a:lvl4pPr>
      <a:lvl5pPr algn="l" rtl="0" eaLnBrk="0" fontAlgn="base" hangingPunct="0">
        <a:lnSpc>
          <a:spcPct val="85000"/>
        </a:lnSpc>
        <a:spcBef>
          <a:spcPct val="0"/>
        </a:spcBef>
        <a:spcAft>
          <a:spcPct val="0"/>
        </a:spcAft>
        <a:defRPr sz="3000" b="1">
          <a:solidFill>
            <a:srgbClr val="CCFFFF"/>
          </a:solidFill>
          <a:latin typeface="Arial" charset="0"/>
          <a:cs typeface="Arial" charset="0"/>
        </a:defRPr>
      </a:lvl5pPr>
      <a:lvl6pPr marL="457200" algn="l" rtl="0" fontAlgn="base">
        <a:lnSpc>
          <a:spcPct val="85000"/>
        </a:lnSpc>
        <a:spcBef>
          <a:spcPct val="0"/>
        </a:spcBef>
        <a:spcAft>
          <a:spcPct val="0"/>
        </a:spcAft>
        <a:defRPr sz="3000" b="1">
          <a:solidFill>
            <a:srgbClr val="CCFFFF"/>
          </a:solidFill>
          <a:latin typeface="Arial" charset="0"/>
          <a:cs typeface="Arial" charset="0"/>
        </a:defRPr>
      </a:lvl6pPr>
      <a:lvl7pPr marL="914400" algn="l" rtl="0" fontAlgn="base">
        <a:lnSpc>
          <a:spcPct val="85000"/>
        </a:lnSpc>
        <a:spcBef>
          <a:spcPct val="0"/>
        </a:spcBef>
        <a:spcAft>
          <a:spcPct val="0"/>
        </a:spcAft>
        <a:defRPr sz="3000" b="1">
          <a:solidFill>
            <a:srgbClr val="CCFFFF"/>
          </a:solidFill>
          <a:latin typeface="Arial" charset="0"/>
          <a:cs typeface="Arial" charset="0"/>
        </a:defRPr>
      </a:lvl7pPr>
      <a:lvl8pPr marL="1371600" algn="l" rtl="0" fontAlgn="base">
        <a:lnSpc>
          <a:spcPct val="85000"/>
        </a:lnSpc>
        <a:spcBef>
          <a:spcPct val="0"/>
        </a:spcBef>
        <a:spcAft>
          <a:spcPct val="0"/>
        </a:spcAft>
        <a:defRPr sz="3000" b="1">
          <a:solidFill>
            <a:srgbClr val="CCFFFF"/>
          </a:solidFill>
          <a:latin typeface="Arial" charset="0"/>
          <a:cs typeface="Arial" charset="0"/>
        </a:defRPr>
      </a:lvl8pPr>
      <a:lvl9pPr marL="1828800" algn="l" rtl="0" fontAlgn="base">
        <a:lnSpc>
          <a:spcPct val="85000"/>
        </a:lnSpc>
        <a:spcBef>
          <a:spcPct val="0"/>
        </a:spcBef>
        <a:spcAft>
          <a:spcPct val="0"/>
        </a:spcAft>
        <a:defRPr sz="3000" b="1">
          <a:solidFill>
            <a:srgbClr val="CCFFFF"/>
          </a:solidFill>
          <a:latin typeface="Arial" charset="0"/>
          <a:cs typeface="Arial" charset="0"/>
        </a:defRPr>
      </a:lvl9pPr>
    </p:titleStyle>
    <p:bodyStyle>
      <a:lvl1pPr marL="265113" indent="-265113" algn="l" rtl="0" eaLnBrk="0" fontAlgn="base" hangingPunct="0">
        <a:lnSpc>
          <a:spcPct val="85000"/>
        </a:lnSpc>
        <a:spcBef>
          <a:spcPct val="55000"/>
        </a:spcBef>
        <a:spcAft>
          <a:spcPct val="0"/>
        </a:spcAft>
        <a:buClr>
          <a:srgbClr val="FFCC00"/>
        </a:buClr>
        <a:buSzPct val="70000"/>
        <a:buFont typeface="Wingdings" pitchFamily="2" charset="2"/>
        <a:buChar char="l"/>
        <a:defRPr sz="2400">
          <a:solidFill>
            <a:schemeClr val="tx1"/>
          </a:solidFill>
          <a:latin typeface="+mn-lt"/>
          <a:ea typeface="+mn-ea"/>
          <a:cs typeface="+mn-cs"/>
        </a:defRPr>
      </a:lvl1pPr>
      <a:lvl2pPr marL="808038" indent="-163513" algn="l" rtl="0" eaLnBrk="0" fontAlgn="base" hangingPunct="0">
        <a:lnSpc>
          <a:spcPct val="85000"/>
        </a:lnSpc>
        <a:spcBef>
          <a:spcPct val="25000"/>
        </a:spcBef>
        <a:spcAft>
          <a:spcPct val="0"/>
        </a:spcAft>
        <a:buClr>
          <a:srgbClr val="FF00FF"/>
        </a:buClr>
        <a:buFont typeface="Wingdings" pitchFamily="2" charset="2"/>
        <a:buChar char="§"/>
        <a:defRPr sz="2000">
          <a:solidFill>
            <a:schemeClr val="tx1"/>
          </a:solidFill>
          <a:latin typeface="+mn-lt"/>
          <a:cs typeface="+mn-cs"/>
        </a:defRPr>
      </a:lvl2pPr>
      <a:lvl3pPr marL="1389063" indent="-228600" algn="l" rtl="0" eaLnBrk="0" fontAlgn="base" hangingPunct="0">
        <a:lnSpc>
          <a:spcPct val="85000"/>
        </a:lnSpc>
        <a:spcBef>
          <a:spcPct val="10000"/>
        </a:spcBef>
        <a:spcAft>
          <a:spcPct val="0"/>
        </a:spcAft>
        <a:buClr>
          <a:schemeClr val="folHlink"/>
        </a:buClr>
        <a:buSzPct val="135000"/>
        <a:buFont typeface="Arial" pitchFamily="34" charset="0"/>
        <a:buChar char="-"/>
        <a:defRPr sz="2400">
          <a:solidFill>
            <a:schemeClr val="tx1"/>
          </a:solidFill>
          <a:latin typeface="+mn-lt"/>
          <a:cs typeface="+mn-cs"/>
        </a:defRPr>
      </a:lvl3pPr>
      <a:lvl4pPr marL="1797050" indent="-228600" algn="l" rtl="0" eaLnBrk="0" fontAlgn="base" hangingPunct="0">
        <a:lnSpc>
          <a:spcPct val="85000"/>
        </a:lnSpc>
        <a:spcBef>
          <a:spcPct val="20000"/>
        </a:spcBef>
        <a:spcAft>
          <a:spcPct val="0"/>
        </a:spcAft>
        <a:buChar char="–"/>
        <a:defRPr sz="1600">
          <a:solidFill>
            <a:schemeClr val="bg1"/>
          </a:solidFill>
          <a:latin typeface="+mn-lt"/>
          <a:cs typeface="+mn-cs"/>
        </a:defRPr>
      </a:lvl4pPr>
      <a:lvl5pPr marL="2205038" indent="-228600" algn="l" rtl="0" eaLnBrk="0" fontAlgn="base" hangingPunct="0">
        <a:lnSpc>
          <a:spcPct val="85000"/>
        </a:lnSpc>
        <a:spcBef>
          <a:spcPct val="20000"/>
        </a:spcBef>
        <a:spcAft>
          <a:spcPct val="0"/>
        </a:spcAft>
        <a:buChar char="»"/>
        <a:defRPr sz="1600">
          <a:solidFill>
            <a:schemeClr val="bg1"/>
          </a:solidFill>
          <a:latin typeface="+mn-lt"/>
          <a:cs typeface="+mn-cs"/>
        </a:defRPr>
      </a:lvl5pPr>
      <a:lvl6pPr marL="2662238" indent="-228600" algn="l" rtl="0" fontAlgn="base">
        <a:lnSpc>
          <a:spcPct val="85000"/>
        </a:lnSpc>
        <a:spcBef>
          <a:spcPct val="20000"/>
        </a:spcBef>
        <a:spcAft>
          <a:spcPct val="0"/>
        </a:spcAft>
        <a:buChar char="»"/>
        <a:defRPr sz="1600">
          <a:solidFill>
            <a:schemeClr val="bg1"/>
          </a:solidFill>
          <a:latin typeface="+mn-lt"/>
          <a:cs typeface="+mn-cs"/>
        </a:defRPr>
      </a:lvl6pPr>
      <a:lvl7pPr marL="3119438" indent="-228600" algn="l" rtl="0" fontAlgn="base">
        <a:lnSpc>
          <a:spcPct val="85000"/>
        </a:lnSpc>
        <a:spcBef>
          <a:spcPct val="20000"/>
        </a:spcBef>
        <a:spcAft>
          <a:spcPct val="0"/>
        </a:spcAft>
        <a:buChar char="»"/>
        <a:defRPr sz="1600">
          <a:solidFill>
            <a:schemeClr val="bg1"/>
          </a:solidFill>
          <a:latin typeface="+mn-lt"/>
          <a:cs typeface="+mn-cs"/>
        </a:defRPr>
      </a:lvl7pPr>
      <a:lvl8pPr marL="3576638" indent="-228600" algn="l" rtl="0" fontAlgn="base">
        <a:lnSpc>
          <a:spcPct val="85000"/>
        </a:lnSpc>
        <a:spcBef>
          <a:spcPct val="20000"/>
        </a:spcBef>
        <a:spcAft>
          <a:spcPct val="0"/>
        </a:spcAft>
        <a:buChar char="»"/>
        <a:defRPr sz="1600">
          <a:solidFill>
            <a:schemeClr val="bg1"/>
          </a:solidFill>
          <a:latin typeface="+mn-lt"/>
          <a:cs typeface="+mn-cs"/>
        </a:defRPr>
      </a:lvl8pPr>
      <a:lvl9pPr marL="4033838" indent="-228600" algn="l" rtl="0" fontAlgn="base">
        <a:lnSpc>
          <a:spcPct val="85000"/>
        </a:lnSpc>
        <a:spcBef>
          <a:spcPct val="20000"/>
        </a:spcBef>
        <a:spcAft>
          <a:spcPct val="0"/>
        </a:spcAft>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7.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Microsoft_Excel_97-2003_Worksheet1.xls"/></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7.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oleObject" Target="../embeddings/Microsoft_Excel_97-2003_Worksheet2.xls"/></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886200"/>
            <a:ext cx="7200800" cy="2279104"/>
          </a:xfrm>
        </p:spPr>
        <p:txBody>
          <a:bodyPr rtlCol="0">
            <a:normAutofit/>
          </a:bodyPr>
          <a:lstStyle/>
          <a:p>
            <a:pPr eaLnBrk="1" fontAlgn="auto" hangingPunct="1">
              <a:spcAft>
                <a:spcPts val="0"/>
              </a:spcAft>
              <a:defRPr/>
            </a:pPr>
            <a:r>
              <a:rPr lang="en-US" sz="2800" b="1" i="1" dirty="0" err="1" smtClean="0">
                <a:solidFill>
                  <a:schemeClr val="bg1">
                    <a:lumMod val="95000"/>
                    <a:lumOff val="5000"/>
                  </a:schemeClr>
                </a:solidFill>
                <a:latin typeface="Times New Roman" panose="02020603050405020304" pitchFamily="18" charset="0"/>
                <a:cs typeface="Times New Roman" panose="02020603050405020304" pitchFamily="18" charset="0"/>
              </a:rPr>
              <a:t>F.Hadaegh</a:t>
            </a:r>
            <a:r>
              <a:rPr lang="en-US" sz="2800" b="1" i="1" dirty="0" smtClean="0">
                <a:solidFill>
                  <a:schemeClr val="bg1">
                    <a:lumMod val="95000"/>
                    <a:lumOff val="5000"/>
                  </a:schemeClr>
                </a:solidFill>
                <a:latin typeface="Times New Roman" panose="02020603050405020304" pitchFamily="18" charset="0"/>
                <a:cs typeface="Times New Roman" panose="02020603050405020304" pitchFamily="18" charset="0"/>
              </a:rPr>
              <a:t> MD.</a:t>
            </a:r>
            <a:endParaRPr lang="en-US" sz="2800" b="1" i="1" dirty="0">
              <a:solidFill>
                <a:schemeClr val="bg1">
                  <a:lumMod val="95000"/>
                  <a:lumOff val="5000"/>
                </a:schemeClr>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i="1" dirty="0" smtClean="0">
                <a:solidFill>
                  <a:schemeClr val="bg1">
                    <a:lumMod val="95000"/>
                    <a:lumOff val="5000"/>
                  </a:schemeClr>
                </a:solidFill>
                <a:latin typeface="Times New Roman" panose="02020603050405020304" pitchFamily="18" charset="0"/>
                <a:cs typeface="Times New Roman" panose="02020603050405020304" pitchFamily="18" charset="0"/>
              </a:rPr>
              <a:t>Prevention of Metabolic Disorders </a:t>
            </a:r>
            <a:r>
              <a:rPr lang="en-US" sz="2400" i="1" dirty="0">
                <a:solidFill>
                  <a:schemeClr val="bg1">
                    <a:lumMod val="95000"/>
                    <a:lumOff val="5000"/>
                  </a:schemeClr>
                </a:solidFill>
                <a:latin typeface="Times New Roman" panose="02020603050405020304" pitchFamily="18" charset="0"/>
                <a:cs typeface="Times New Roman" panose="02020603050405020304" pitchFamily="18" charset="0"/>
              </a:rPr>
              <a:t>Research Center, Research Institute for Endocrine </a:t>
            </a:r>
            <a:r>
              <a:rPr lang="en-US" sz="2400" i="1" dirty="0" smtClean="0">
                <a:solidFill>
                  <a:schemeClr val="bg1">
                    <a:lumMod val="95000"/>
                    <a:lumOff val="5000"/>
                  </a:schemeClr>
                </a:solidFill>
                <a:latin typeface="Times New Roman" panose="02020603050405020304" pitchFamily="18" charset="0"/>
                <a:cs typeface="Times New Roman" panose="02020603050405020304" pitchFamily="18" charset="0"/>
              </a:rPr>
              <a:t>Sciences, </a:t>
            </a:r>
          </a:p>
          <a:p>
            <a:pPr eaLnBrk="1" fontAlgn="auto" hangingPunct="1">
              <a:spcAft>
                <a:spcPts val="0"/>
              </a:spcAft>
              <a:defRPr/>
            </a:pPr>
            <a:r>
              <a:rPr lang="en-US" sz="2400" i="1" dirty="0" err="1" smtClean="0">
                <a:solidFill>
                  <a:schemeClr val="bg1">
                    <a:lumMod val="95000"/>
                    <a:lumOff val="5000"/>
                  </a:schemeClr>
                </a:solidFill>
                <a:latin typeface="Times New Roman" panose="02020603050405020304" pitchFamily="18" charset="0"/>
                <a:cs typeface="Times New Roman" panose="02020603050405020304" pitchFamily="18" charset="0"/>
              </a:rPr>
              <a:t>Shahid</a:t>
            </a:r>
            <a:r>
              <a:rPr lang="en-US" sz="2400" i="1" dirty="0" smtClean="0">
                <a:solidFill>
                  <a:schemeClr val="bg1">
                    <a:lumMod val="95000"/>
                    <a:lumOff val="5000"/>
                  </a:schemeClr>
                </a:solidFill>
                <a:latin typeface="Times New Roman" panose="02020603050405020304" pitchFamily="18" charset="0"/>
                <a:cs typeface="Times New Roman" panose="02020603050405020304" pitchFamily="18" charset="0"/>
              </a:rPr>
              <a:t> Beheshti University</a:t>
            </a:r>
          </a:p>
          <a:p>
            <a:pPr eaLnBrk="1" fontAlgn="auto" hangingPunct="1">
              <a:spcAft>
                <a:spcPts val="0"/>
              </a:spcAft>
              <a:defRPr/>
            </a:pPr>
            <a:r>
              <a:rPr lang="en-US" sz="2400" i="1" dirty="0" smtClean="0">
                <a:solidFill>
                  <a:schemeClr val="bg1">
                    <a:lumMod val="95000"/>
                    <a:lumOff val="5000"/>
                  </a:schemeClr>
                </a:solidFill>
                <a:latin typeface="Times New Roman" panose="02020603050405020304" pitchFamily="18" charset="0"/>
                <a:cs typeface="Times New Roman" panose="02020603050405020304" pitchFamily="18" charset="0"/>
              </a:rPr>
              <a:t>Tehran ,</a:t>
            </a:r>
            <a:r>
              <a:rPr lang="en-US" sz="2400" i="1" smtClean="0">
                <a:solidFill>
                  <a:schemeClr val="bg1">
                    <a:lumMod val="95000"/>
                    <a:lumOff val="5000"/>
                  </a:schemeClr>
                </a:solidFill>
                <a:latin typeface="Times New Roman" panose="02020603050405020304" pitchFamily="18" charset="0"/>
                <a:cs typeface="Times New Roman" panose="02020603050405020304" pitchFamily="18" charset="0"/>
              </a:rPr>
              <a:t>Iran ,2/25/2016</a:t>
            </a:r>
            <a:endParaRPr lang="en-US" sz="2400" i="1"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D6DD75A6-FDEB-4857-8495-20B6520FA553}" type="datetime1">
              <a:rPr lang="en-US" smtClean="0">
                <a:solidFill>
                  <a:prstClr val="white">
                    <a:tint val="75000"/>
                  </a:prstClr>
                </a:solidFill>
              </a:rPr>
              <a:t>2/25/2016</a:t>
            </a:fld>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C67F03E0-A415-4FE9-B3C5-F005945CFD2A}" type="slidenum">
              <a:rPr lang="en-US" smtClean="0"/>
              <a:pPr>
                <a:defRPr/>
              </a:pPr>
              <a:t>1</a:t>
            </a:fld>
            <a:endParaRPr lang="en-US"/>
          </a:p>
        </p:txBody>
      </p:sp>
      <p:sp>
        <p:nvSpPr>
          <p:cNvPr id="7" name="Rounded Rectangle 6"/>
          <p:cNvSpPr/>
          <p:nvPr/>
        </p:nvSpPr>
        <p:spPr>
          <a:xfrm>
            <a:off x="251520" y="481332"/>
            <a:ext cx="8640960" cy="3163692"/>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7000" b="1" dirty="0">
                <a:ln w="50800"/>
                <a:solidFill>
                  <a:schemeClr val="bg1">
                    <a:shade val="50000"/>
                  </a:schemeClr>
                </a:solidFill>
                <a:latin typeface="Times New Roman" panose="02020603050405020304" pitchFamily="18" charset="0"/>
                <a:cs typeface="Times New Roman" panose="02020603050405020304" pitchFamily="18" charset="0"/>
              </a:rPr>
              <a:t>Gestational Diabetes: </a:t>
            </a:r>
            <a:endParaRPr lang="en-US" sz="7000" b="1" dirty="0" smtClean="0">
              <a:ln w="50800"/>
              <a:solidFill>
                <a:schemeClr val="bg1">
                  <a:shade val="50000"/>
                </a:schemeClr>
              </a:solidFill>
              <a:latin typeface="Times New Roman" panose="02020603050405020304" pitchFamily="18" charset="0"/>
              <a:cs typeface="Times New Roman" panose="02020603050405020304" pitchFamily="18" charset="0"/>
            </a:endParaRPr>
          </a:p>
          <a:p>
            <a:pPr algn="ctr">
              <a:defRPr/>
            </a:pPr>
            <a:r>
              <a:rPr lang="en-US" sz="7000" b="1" dirty="0" smtClean="0">
                <a:ln w="50800"/>
                <a:solidFill>
                  <a:schemeClr val="bg1">
                    <a:shade val="50000"/>
                  </a:schemeClr>
                </a:solidFill>
                <a:latin typeface="Times New Roman" panose="02020603050405020304" pitchFamily="18" charset="0"/>
                <a:cs typeface="Times New Roman" panose="02020603050405020304" pitchFamily="18" charset="0"/>
              </a:rPr>
              <a:t>Insulin </a:t>
            </a:r>
            <a:r>
              <a:rPr lang="en-US" sz="7000" b="1" dirty="0">
                <a:ln w="50800"/>
                <a:solidFill>
                  <a:schemeClr val="bg1">
                    <a:shade val="50000"/>
                  </a:schemeClr>
                </a:solidFill>
                <a:latin typeface="Times New Roman" panose="02020603050405020304" pitchFamily="18" charset="0"/>
                <a:cs typeface="Times New Roman" panose="02020603050405020304" pitchFamily="18" charset="0"/>
              </a:rPr>
              <a:t>Therapy</a:t>
            </a:r>
          </a:p>
        </p:txBody>
      </p:sp>
    </p:spTree>
    <p:extLst>
      <p:ext uri="{BB962C8B-B14F-4D97-AF65-F5344CB8AC3E}">
        <p14:creationId xmlns:p14="http://schemas.microsoft.com/office/powerpoint/2010/main" val="3054583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10</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3708"/>
            <a:ext cx="8312035"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734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a:solidFill>
            <a:schemeClr val="tx1"/>
          </a:solidFill>
          <a:ln>
            <a:solidFill>
              <a:schemeClr val="tx1"/>
            </a:solidFill>
          </a:ln>
        </p:spPr>
        <p:txBody>
          <a:bodyPr/>
          <a:lstStyle/>
          <a:p>
            <a:endParaRPr lang="en-US" dirty="0" smtClean="0">
              <a:solidFill>
                <a:sysClr val="windowText" lastClr="000000"/>
              </a:solidFill>
              <a:latin typeface="Times New Roman" panose="02020603050405020304" pitchFamily="18" charset="0"/>
              <a:cs typeface="Times New Roman" panose="02020603050405020304" pitchFamily="18" charset="0"/>
            </a:endParaRPr>
          </a:p>
          <a:p>
            <a:endParaRPr lang="en-US" dirty="0" smtClean="0">
              <a:solidFill>
                <a:sysClr val="windowText" lastClr="000000"/>
              </a:solidFill>
              <a:latin typeface="Times New Roman" panose="02020603050405020304" pitchFamily="18" charset="0"/>
              <a:cs typeface="Times New Roman" panose="02020603050405020304" pitchFamily="18" charset="0"/>
            </a:endParaRPr>
          </a:p>
          <a:p>
            <a:endParaRPr 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a:solidFill>
            <a:schemeClr val="tx1"/>
          </a:solidFill>
          <a:ln>
            <a:solidFill>
              <a:schemeClr val="tx1"/>
            </a:solidFill>
          </a:ln>
        </p:spPr>
        <p:txBody>
          <a:bodyPr/>
          <a:lstStyle/>
          <a:p>
            <a:pPr>
              <a:defRPr/>
            </a:pPr>
            <a:fld id="{23823904-EF76-4A1C-B32C-5D6730A56863}" type="datetime1">
              <a:rPr lang="en-US" smtClean="0">
                <a:solidFill>
                  <a:sysClr val="windowText" lastClr="000000"/>
                </a:solidFill>
              </a:rPr>
              <a:pPr>
                <a:defRPr/>
              </a:pPr>
              <a:t>2/25/2016</a:t>
            </a:fld>
            <a:endParaRPr lang="en-US">
              <a:solidFill>
                <a:sysClr val="windowText" lastClr="000000"/>
              </a:solidFill>
            </a:endParaRPr>
          </a:p>
        </p:txBody>
      </p:sp>
      <p:sp>
        <p:nvSpPr>
          <p:cNvPr id="5" name="Slide Number Placeholder 4"/>
          <p:cNvSpPr>
            <a:spLocks noGrp="1"/>
          </p:cNvSpPr>
          <p:nvPr>
            <p:ph type="sldNum" sz="quarter" idx="12"/>
          </p:nvPr>
        </p:nvSpPr>
        <p:spPr>
          <a:solidFill>
            <a:schemeClr val="tx1"/>
          </a:solidFill>
          <a:ln>
            <a:solidFill>
              <a:schemeClr val="tx1"/>
            </a:solidFill>
          </a:ln>
        </p:spPr>
        <p:txBody>
          <a:bodyPr/>
          <a:lstStyle/>
          <a:p>
            <a:pPr>
              <a:defRPr/>
            </a:pPr>
            <a:fld id="{40B21C76-26E6-438F-9694-6993BB540B2C}" type="slidenum">
              <a:rPr lang="en-US" smtClean="0">
                <a:solidFill>
                  <a:sysClr val="windowText" lastClr="000000"/>
                </a:solidFill>
              </a:rPr>
              <a:pPr>
                <a:defRPr/>
              </a:pPr>
              <a:t>11</a:t>
            </a:fld>
            <a:endParaRPr lang="en-US">
              <a:solidFill>
                <a:sysClr val="windowText" lastClr="000000"/>
              </a:solidFill>
            </a:endParaRPr>
          </a:p>
        </p:txBody>
      </p:sp>
      <p:sp>
        <p:nvSpPr>
          <p:cNvPr id="6" name="Rectangle 5"/>
          <p:cNvSpPr/>
          <p:nvPr/>
        </p:nvSpPr>
        <p:spPr>
          <a:xfrm>
            <a:off x="4120594" y="3244334"/>
            <a:ext cx="2339102" cy="923330"/>
          </a:xfrm>
          <a:prstGeom prst="rect">
            <a:avLst/>
          </a:prstGeom>
          <a:solidFill>
            <a:schemeClr val="tx1"/>
          </a:solidFill>
          <a:ln>
            <a:solidFill>
              <a:schemeClr val="tx1"/>
            </a:solidFill>
          </a:ln>
        </p:spPr>
        <p:txBody>
          <a:bodyPr wrap="none">
            <a:spAutoFit/>
          </a:bodyPr>
          <a:lstStyle/>
          <a:p>
            <a:r>
              <a:rPr lang="en-US" sz="5400" dirty="0">
                <a:ln w="50800"/>
                <a:solidFill>
                  <a:sysClr val="windowText" lastClr="000000"/>
                </a:solidFill>
                <a:latin typeface="Times New Roman" panose="02020603050405020304" pitchFamily="18" charset="0"/>
                <a:cs typeface="Times New Roman" panose="02020603050405020304" pitchFamily="18" charset="0"/>
              </a:rPr>
              <a:t>Agenda</a:t>
            </a:r>
            <a:endParaRPr lang="en-US" sz="5400" dirty="0">
              <a:solidFill>
                <a:sysClr val="windowText" lastClr="00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352928" cy="4838700"/>
          </a:xfrm>
          <a:prstGeom prst="rect">
            <a:avLst/>
          </a:prstGeom>
          <a:solidFill>
            <a:schemeClr val="tx1"/>
          </a:solidFill>
          <a:ln w="9525">
            <a:solidFill>
              <a:schemeClr val="tx1"/>
            </a:solidFill>
            <a:miter lim="800000"/>
            <a:headEnd/>
            <a:tailEnd/>
          </a:ln>
          <a:extLst/>
        </p:spPr>
      </p:pic>
      <p:sp>
        <p:nvSpPr>
          <p:cNvPr id="2" name="TextBox 1"/>
          <p:cNvSpPr txBox="1"/>
          <p:nvPr/>
        </p:nvSpPr>
        <p:spPr>
          <a:xfrm>
            <a:off x="7020272" y="1412776"/>
            <a:ext cx="1368152" cy="784830"/>
          </a:xfrm>
          <a:prstGeom prst="rect">
            <a:avLst/>
          </a:prstGeom>
          <a:solidFill>
            <a:schemeClr val="accent1">
              <a:lumMod val="40000"/>
              <a:lumOff val="60000"/>
            </a:schemeClr>
          </a:solidFill>
          <a:ln w="3175">
            <a:solidFill>
              <a:schemeClr val="tx1"/>
            </a:solidFill>
          </a:ln>
        </p:spPr>
        <p:txBody>
          <a:bodyPr wrap="square" rtlCol="0">
            <a:spAutoFit/>
          </a:bodyPr>
          <a:lstStyle/>
          <a:p>
            <a:r>
              <a:rPr lang="en-US" sz="1500" b="1" dirty="0" smtClean="0">
                <a:solidFill>
                  <a:sysClr val="windowText" lastClr="000000"/>
                </a:solidFill>
                <a:latin typeface="Times" panose="02020603060405020304" pitchFamily="18" charset="0"/>
              </a:rPr>
              <a:t>Gestational</a:t>
            </a:r>
          </a:p>
          <a:p>
            <a:r>
              <a:rPr lang="en-US" sz="1500" b="1" dirty="0" smtClean="0">
                <a:solidFill>
                  <a:sysClr val="windowText" lastClr="000000"/>
                </a:solidFill>
                <a:latin typeface="Times" panose="02020603060405020304" pitchFamily="18" charset="0"/>
              </a:rPr>
              <a:t>Hypertension/</a:t>
            </a:r>
          </a:p>
          <a:p>
            <a:r>
              <a:rPr lang="en-US" sz="1500" b="1" dirty="0" smtClean="0">
                <a:solidFill>
                  <a:sysClr val="windowText" lastClr="000000"/>
                </a:solidFill>
                <a:latin typeface="Times" panose="02020603060405020304" pitchFamily="18" charset="0"/>
              </a:rPr>
              <a:t>Preeclampsia,</a:t>
            </a:r>
            <a:endParaRPr lang="en-US" sz="1500" b="1" dirty="0">
              <a:solidFill>
                <a:sysClr val="windowText" lastClr="000000"/>
              </a:solidFill>
              <a:latin typeface="Times" panose="02020603060405020304" pitchFamily="18" charset="0"/>
            </a:endParaRPr>
          </a:p>
        </p:txBody>
      </p:sp>
      <p:sp>
        <p:nvSpPr>
          <p:cNvPr id="11" name="TextBox 10"/>
          <p:cNvSpPr txBox="1"/>
          <p:nvPr/>
        </p:nvSpPr>
        <p:spPr>
          <a:xfrm>
            <a:off x="323528" y="4712926"/>
            <a:ext cx="8208912" cy="784830"/>
          </a:xfrm>
          <a:prstGeom prst="rect">
            <a:avLst/>
          </a:prstGeom>
          <a:solidFill>
            <a:schemeClr val="accent1">
              <a:lumMod val="40000"/>
              <a:lumOff val="60000"/>
            </a:schemeClr>
          </a:solidFill>
          <a:ln w="3175">
            <a:solidFill>
              <a:schemeClr val="tx1"/>
            </a:solidFill>
          </a:ln>
        </p:spPr>
        <p:txBody>
          <a:bodyPr wrap="square" rtlCol="0">
            <a:spAutoFit/>
          </a:bodyPr>
          <a:lstStyle/>
          <a:p>
            <a:r>
              <a:rPr lang="en-US" sz="1500" b="1" dirty="0" smtClean="0">
                <a:solidFill>
                  <a:sysClr val="windowText" lastClr="000000"/>
                </a:solidFill>
                <a:latin typeface="Times" panose="02020603060405020304" pitchFamily="18" charset="0"/>
              </a:rPr>
              <a:t>Composite outcome included perinatal death and complications that  have been associated with maternal hyperglycemia: neonatal hypoglycemia, </a:t>
            </a:r>
            <a:r>
              <a:rPr lang="en-US" sz="1500" b="1" dirty="0" err="1" smtClean="0">
                <a:solidFill>
                  <a:sysClr val="windowText" lastClr="000000"/>
                </a:solidFill>
                <a:latin typeface="Times" panose="02020603060405020304" pitchFamily="18" charset="0"/>
              </a:rPr>
              <a:t>hyperbilirubinemia</a:t>
            </a:r>
            <a:r>
              <a:rPr lang="en-US" sz="1500" b="1" dirty="0" smtClean="0">
                <a:solidFill>
                  <a:sysClr val="windowText" lastClr="000000"/>
                </a:solidFill>
                <a:latin typeface="Times" panose="02020603060405020304" pitchFamily="18" charset="0"/>
              </a:rPr>
              <a:t>, </a:t>
            </a:r>
            <a:r>
              <a:rPr lang="en-US" sz="1500" b="1" dirty="0" err="1" smtClean="0">
                <a:solidFill>
                  <a:sysClr val="windowText" lastClr="000000"/>
                </a:solidFill>
                <a:latin typeface="Times" panose="02020603060405020304" pitchFamily="18" charset="0"/>
              </a:rPr>
              <a:t>hyperinsulinemia</a:t>
            </a:r>
            <a:r>
              <a:rPr lang="en-US" sz="1500" b="1" dirty="0" smtClean="0">
                <a:solidFill>
                  <a:sysClr val="windowText" lastClr="000000"/>
                </a:solidFill>
                <a:latin typeface="Times" panose="02020603060405020304" pitchFamily="18" charset="0"/>
              </a:rPr>
              <a:t>, and birth trauma</a:t>
            </a:r>
          </a:p>
        </p:txBody>
      </p:sp>
    </p:spTree>
    <p:extLst>
      <p:ext uri="{BB962C8B-B14F-4D97-AF65-F5344CB8AC3E}">
        <p14:creationId xmlns:p14="http://schemas.microsoft.com/office/powerpoint/2010/main" val="213973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12</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500" b="1" dirty="0">
                <a:ln w="50800"/>
                <a:solidFill>
                  <a:prstClr val="black">
                    <a:shade val="50000"/>
                  </a:prstClr>
                </a:solidFill>
                <a:latin typeface="Times New Roman" panose="02020603050405020304" pitchFamily="18" charset="0"/>
                <a:cs typeface="Times New Roman" panose="02020603050405020304" pitchFamily="18" charset="0"/>
              </a:rPr>
              <a:t>COMMENT</a:t>
            </a:r>
            <a:endParaRPr lang="en-US" sz="4500" b="1"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520" y="1628800"/>
            <a:ext cx="8640960" cy="4247317"/>
          </a:xfrm>
          <a:prstGeom prst="rect">
            <a:avLst/>
          </a:prstGeom>
        </p:spPr>
        <p:txBody>
          <a:bodyPr wrap="square">
            <a:spAutoFit/>
          </a:bodyPr>
          <a:lstStyle/>
          <a:p>
            <a:pPr marL="457200" indent="-457200">
              <a:buFont typeface="Wingdings" panose="05000000000000000000" pitchFamily="2" charset="2"/>
              <a:buChar char="§"/>
            </a:pPr>
            <a:r>
              <a:rPr lang="en-US" sz="3000" dirty="0">
                <a:solidFill>
                  <a:schemeClr val="bg1"/>
                </a:solidFill>
                <a:latin typeface="Times" panose="02020603060405020304" pitchFamily="18" charset="0"/>
              </a:rPr>
              <a:t>The earlier initiation of treatment for mild GDM was </a:t>
            </a:r>
            <a:r>
              <a:rPr lang="en-US" sz="3000" dirty="0">
                <a:solidFill>
                  <a:srgbClr val="C00000"/>
                </a:solidFill>
                <a:latin typeface="Times" panose="02020603060405020304" pitchFamily="18" charset="0"/>
              </a:rPr>
              <a:t>not </a:t>
            </a:r>
            <a:r>
              <a:rPr lang="en-US" sz="3000" dirty="0">
                <a:solidFill>
                  <a:schemeClr val="bg1"/>
                </a:solidFill>
                <a:latin typeface="Times" panose="02020603060405020304" pitchFamily="18" charset="0"/>
              </a:rPr>
              <a:t>associated with a stronger effect of treatment on </a:t>
            </a:r>
            <a:r>
              <a:rPr lang="en-US" sz="3000" dirty="0">
                <a:solidFill>
                  <a:srgbClr val="C00000"/>
                </a:solidFill>
                <a:latin typeface="Times" panose="02020603060405020304" pitchFamily="18" charset="0"/>
              </a:rPr>
              <a:t>perinatal outcomes</a:t>
            </a:r>
            <a:r>
              <a:rPr lang="en-US" sz="3000" dirty="0" smtClean="0">
                <a:latin typeface="Times" panose="02020603060405020304" pitchFamily="18" charset="0"/>
              </a:rPr>
              <a:t>.</a:t>
            </a:r>
            <a:endParaRPr lang="en-US" sz="3000" dirty="0">
              <a:latin typeface="Times" panose="02020603060405020304" pitchFamily="18" charset="0"/>
            </a:endParaRPr>
          </a:p>
          <a:p>
            <a:pPr marL="457200" indent="-457200">
              <a:buFont typeface="Wingdings" panose="05000000000000000000" pitchFamily="2" charset="2"/>
              <a:buChar char="§"/>
            </a:pPr>
            <a:r>
              <a:rPr lang="en-US" sz="3000" dirty="0">
                <a:solidFill>
                  <a:schemeClr val="bg1"/>
                </a:solidFill>
                <a:latin typeface="Times" panose="02020603060405020304" pitchFamily="18" charset="0"/>
              </a:rPr>
              <a:t>women who started treatment earlier had </a:t>
            </a:r>
            <a:r>
              <a:rPr lang="en-US" sz="3000" dirty="0">
                <a:solidFill>
                  <a:srgbClr val="C00000"/>
                </a:solidFill>
                <a:latin typeface="Times" panose="02020603060405020304" pitchFamily="18" charset="0"/>
              </a:rPr>
              <a:t>no difference </a:t>
            </a:r>
            <a:r>
              <a:rPr lang="en-US" sz="3000" dirty="0">
                <a:solidFill>
                  <a:schemeClr val="bg1"/>
                </a:solidFill>
                <a:latin typeface="Times" panose="02020603060405020304" pitchFamily="18" charset="0"/>
              </a:rPr>
              <a:t>in the </a:t>
            </a:r>
            <a:r>
              <a:rPr lang="en-US" sz="3000" dirty="0">
                <a:solidFill>
                  <a:srgbClr val="C00000"/>
                </a:solidFill>
                <a:latin typeface="Times" panose="02020603060405020304" pitchFamily="18" charset="0"/>
              </a:rPr>
              <a:t>composite primary outcome </a:t>
            </a:r>
            <a:r>
              <a:rPr lang="en-US" sz="3000" dirty="0">
                <a:solidFill>
                  <a:srgbClr val="FF0000"/>
                </a:solidFill>
                <a:latin typeface="Times" panose="02020603060405020304" pitchFamily="18" charset="0"/>
              </a:rPr>
              <a:t>that included </a:t>
            </a:r>
            <a:r>
              <a:rPr lang="en-US" sz="3000" i="1" dirty="0">
                <a:solidFill>
                  <a:srgbClr val="FF0000"/>
                </a:solidFill>
                <a:latin typeface="Times" panose="02020603060405020304" pitchFamily="18" charset="0"/>
              </a:rPr>
              <a:t>perinatal death, hypoglycemia, </a:t>
            </a:r>
            <a:r>
              <a:rPr lang="en-US" sz="3000" i="1" dirty="0" err="1">
                <a:solidFill>
                  <a:srgbClr val="FF0000"/>
                </a:solidFill>
                <a:latin typeface="Times" panose="02020603060405020304" pitchFamily="18" charset="0"/>
              </a:rPr>
              <a:t>hyperbilirubinemia</a:t>
            </a:r>
            <a:r>
              <a:rPr lang="en-US" sz="3000" i="1" dirty="0">
                <a:solidFill>
                  <a:srgbClr val="FF0000"/>
                </a:solidFill>
                <a:latin typeface="Times" panose="02020603060405020304" pitchFamily="18" charset="0"/>
              </a:rPr>
              <a:t>, neonatal  </a:t>
            </a:r>
            <a:r>
              <a:rPr lang="en-US" sz="3000" i="1" dirty="0" err="1">
                <a:solidFill>
                  <a:srgbClr val="FF0000"/>
                </a:solidFill>
                <a:latin typeface="Times" panose="02020603060405020304" pitchFamily="18" charset="0"/>
              </a:rPr>
              <a:t>hyperinsulinemia</a:t>
            </a:r>
            <a:r>
              <a:rPr lang="en-US" sz="3000" i="1" dirty="0">
                <a:solidFill>
                  <a:srgbClr val="FF0000"/>
                </a:solidFill>
                <a:latin typeface="Times" panose="02020603060405020304" pitchFamily="18" charset="0"/>
              </a:rPr>
              <a:t>, and birth trauma compared with women who started treatment later in gestation</a:t>
            </a:r>
          </a:p>
        </p:txBody>
      </p:sp>
    </p:spTree>
    <p:extLst>
      <p:ext uri="{BB962C8B-B14F-4D97-AF65-F5344CB8AC3E}">
        <p14:creationId xmlns:p14="http://schemas.microsoft.com/office/powerpoint/2010/main" val="2139734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13</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pic>
        <p:nvPicPr>
          <p:cNvPr id="7" name="Picture 2"/>
          <p:cNvPicPr>
            <a:picLocks noChangeAspect="1" noChangeArrowheads="1"/>
          </p:cNvPicPr>
          <p:nvPr/>
        </p:nvPicPr>
        <p:blipFill>
          <a:blip r:embed="rId2" cstate="print"/>
          <a:srcRect/>
          <a:stretch>
            <a:fillRect/>
          </a:stretch>
        </p:blipFill>
        <p:spPr bwMode="auto">
          <a:xfrm>
            <a:off x="2214546" y="214290"/>
            <a:ext cx="4728514" cy="6357958"/>
          </a:xfrm>
          <a:prstGeom prst="roundRect">
            <a:avLst>
              <a:gd name="adj" fmla="val 8594"/>
            </a:avLst>
          </a:prstGeom>
          <a:solidFill>
            <a:srgbClr val="FFFFFF">
              <a:shade val="85000"/>
            </a:srgbClr>
          </a:solidFill>
          <a:ln w="38100">
            <a:solidFill>
              <a:srgbClr val="FF0000"/>
            </a:solidFill>
          </a:ln>
          <a:effectLst>
            <a:reflection blurRad="12700" stA="38000" endPos="28000" dist="5000" dir="5400000" sy="-100000" algn="bl" rotWithShape="0"/>
          </a:effectLst>
          <a:extLst/>
        </p:spPr>
      </p:pic>
      <p:pic>
        <p:nvPicPr>
          <p:cNvPr id="8" name="Picture 7"/>
          <p:cNvPicPr>
            <a:picLocks noChangeAspect="1" noChangeArrowheads="1"/>
          </p:cNvPicPr>
          <p:nvPr/>
        </p:nvPicPr>
        <p:blipFill>
          <a:blip r:embed="rId3" cstate="print"/>
          <a:srcRect/>
          <a:stretch>
            <a:fillRect/>
          </a:stretch>
        </p:blipFill>
        <p:spPr bwMode="auto">
          <a:xfrm>
            <a:off x="3000364" y="6279875"/>
            <a:ext cx="3143272" cy="292397"/>
          </a:xfrm>
          <a:prstGeom prst="roundRect">
            <a:avLst>
              <a:gd name="adj" fmla="val 8594"/>
            </a:avLst>
          </a:prstGeom>
          <a:solidFill>
            <a:srgbClr val="FFFFFF">
              <a:shade val="85000"/>
            </a:srgbClr>
          </a:solidFill>
          <a:ln w="28575">
            <a:solidFill>
              <a:srgbClr val="FF0000"/>
            </a:solidFill>
            <a:prstDash val="sysDash"/>
          </a:ln>
          <a:effectLst>
            <a:reflection blurRad="12700" stA="38000" endPos="28000" dist="5000" dir="5400000" sy="-100000" algn="bl" rotWithShape="0"/>
          </a:effectLst>
        </p:spPr>
      </p:pic>
    </p:spTree>
    <p:extLst>
      <p:ext uri="{BB962C8B-B14F-4D97-AF65-F5344CB8AC3E}">
        <p14:creationId xmlns:p14="http://schemas.microsoft.com/office/powerpoint/2010/main" val="2007185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14</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594755" y="1412776"/>
            <a:ext cx="7992888" cy="3096344"/>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dirty="0">
                <a:ln w="50800"/>
                <a:solidFill>
                  <a:prstClr val="black">
                    <a:shade val="50000"/>
                  </a:prstClr>
                </a:solidFill>
                <a:latin typeface="Times New Roman" panose="02020603050405020304" pitchFamily="18" charset="0"/>
                <a:cs typeface="Times New Roman" panose="02020603050405020304" pitchFamily="18" charset="0"/>
              </a:rPr>
              <a:t>1.0. </a:t>
            </a:r>
            <a:r>
              <a:rPr lang="en-US" sz="5000" b="1" dirty="0" smtClean="0">
                <a:ln w="50800"/>
                <a:solidFill>
                  <a:prstClr val="black">
                    <a:shade val="50000"/>
                  </a:prstClr>
                </a:solidFill>
                <a:latin typeface="Times New Roman" panose="02020603050405020304" pitchFamily="18" charset="0"/>
                <a:cs typeface="Times New Roman" panose="02020603050405020304" pitchFamily="18" charset="0"/>
              </a:rPr>
              <a:t/>
            </a:r>
            <a:br>
              <a:rPr lang="en-US" sz="5000" b="1" dirty="0" smtClean="0">
                <a:ln w="50800"/>
                <a:solidFill>
                  <a:prstClr val="black">
                    <a:shade val="50000"/>
                  </a:prstClr>
                </a:solidFill>
                <a:latin typeface="Times New Roman" panose="02020603050405020304" pitchFamily="18" charset="0"/>
                <a:cs typeface="Times New Roman" panose="02020603050405020304" pitchFamily="18" charset="0"/>
              </a:rPr>
            </a:br>
            <a:r>
              <a:rPr lang="en-US" sz="5000" b="1" dirty="0" smtClean="0">
                <a:ln w="50800"/>
                <a:solidFill>
                  <a:prstClr val="black">
                    <a:shade val="50000"/>
                  </a:prstClr>
                </a:solidFill>
                <a:latin typeface="Times New Roman" panose="02020603050405020304" pitchFamily="18" charset="0"/>
                <a:cs typeface="Times New Roman" panose="02020603050405020304" pitchFamily="18" charset="0"/>
              </a:rPr>
              <a:t>Preconception care </a:t>
            </a:r>
          </a:p>
          <a:p>
            <a:pPr algn="ctr">
              <a:defRPr/>
            </a:pPr>
            <a:r>
              <a:rPr lang="en-US" sz="5000" b="1" dirty="0" smtClean="0">
                <a:ln w="50800"/>
                <a:solidFill>
                  <a:prstClr val="black">
                    <a:shade val="50000"/>
                  </a:prstClr>
                </a:solidFill>
                <a:latin typeface="Times New Roman" panose="02020603050405020304" pitchFamily="18" charset="0"/>
                <a:cs typeface="Times New Roman" panose="02020603050405020304" pitchFamily="18" charset="0"/>
              </a:rPr>
              <a:t>of women with </a:t>
            </a:r>
            <a:r>
              <a:rPr lang="en-US" sz="5000" b="1" dirty="0">
                <a:ln w="50800"/>
                <a:solidFill>
                  <a:prstClr val="black">
                    <a:shade val="50000"/>
                  </a:prstClr>
                </a:solidFill>
                <a:latin typeface="Times New Roman" panose="02020603050405020304" pitchFamily="18" charset="0"/>
                <a:cs typeface="Times New Roman" panose="02020603050405020304" pitchFamily="18" charset="0"/>
              </a:rPr>
              <a:t>diabetes</a:t>
            </a:r>
            <a:endParaRPr lang="en-US" sz="5000" b="1"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111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15</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prstClr val="black">
                    <a:shade val="50000"/>
                  </a:prstClr>
                </a:solidFill>
                <a:latin typeface="Times New Roman" panose="02020603050405020304" pitchFamily="18" charset="0"/>
                <a:cs typeface="Times New Roman" panose="02020603050405020304" pitchFamily="18" charset="0"/>
              </a:rPr>
              <a:t>1.2. Preconception Glycemic Control</a:t>
            </a:r>
            <a:endParaRPr lang="en-US" sz="4000" b="1"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520" y="1772816"/>
            <a:ext cx="8640960" cy="3046988"/>
          </a:xfrm>
          <a:prstGeom prst="rect">
            <a:avLst/>
          </a:prstGeom>
        </p:spPr>
        <p:txBody>
          <a:bodyPr wrap="square">
            <a:spAutoFit/>
          </a:bodyPr>
          <a:lstStyle/>
          <a:p>
            <a:pPr marL="457200" indent="-457200">
              <a:buFont typeface="Wingdings" panose="05000000000000000000" pitchFamily="2" charset="2"/>
              <a:buChar char="§"/>
            </a:pPr>
            <a:r>
              <a:rPr lang="en-US" sz="3200" dirty="0">
                <a:solidFill>
                  <a:schemeClr val="bg1"/>
                </a:solidFill>
                <a:latin typeface="Times" panose="02020603060405020304" pitchFamily="18" charset="0"/>
              </a:rPr>
              <a:t>We suggest that women with diabetes seeking to conceive strive to achieve blood glucose and </a:t>
            </a:r>
            <a:r>
              <a:rPr lang="en-US" sz="3200" dirty="0">
                <a:solidFill>
                  <a:srgbClr val="C00000"/>
                </a:solidFill>
                <a:latin typeface="Times" panose="02020603060405020304" pitchFamily="18" charset="0"/>
              </a:rPr>
              <a:t>HbA1C </a:t>
            </a:r>
            <a:r>
              <a:rPr lang="en-US" sz="3200" dirty="0">
                <a:solidFill>
                  <a:schemeClr val="bg1"/>
                </a:solidFill>
                <a:latin typeface="Times" panose="02020603060405020304" pitchFamily="18" charset="0"/>
              </a:rPr>
              <a:t>levels </a:t>
            </a:r>
            <a:r>
              <a:rPr lang="en-US" sz="3200" dirty="0">
                <a:solidFill>
                  <a:srgbClr val="C00000"/>
                </a:solidFill>
                <a:latin typeface="Times" panose="02020603060405020304" pitchFamily="18" charset="0"/>
              </a:rPr>
              <a:t>as close to normal </a:t>
            </a:r>
            <a:r>
              <a:rPr lang="en-US" sz="3200" dirty="0">
                <a:solidFill>
                  <a:schemeClr val="bg1"/>
                </a:solidFill>
                <a:latin typeface="Times" panose="02020603060405020304" pitchFamily="18" charset="0"/>
              </a:rPr>
              <a:t>as possible when they can be safely achieved </a:t>
            </a:r>
            <a:r>
              <a:rPr lang="en-US" sz="3200" dirty="0">
                <a:solidFill>
                  <a:srgbClr val="C00000"/>
                </a:solidFill>
                <a:latin typeface="Times" panose="02020603060405020304" pitchFamily="18" charset="0"/>
              </a:rPr>
              <a:t>without undue hypoglycemia. </a:t>
            </a:r>
            <a:r>
              <a:rPr lang="en-US" sz="3200" dirty="0">
                <a:solidFill>
                  <a:schemeClr val="bg1"/>
                </a:solidFill>
                <a:latin typeface="Times" panose="02020603060405020304" pitchFamily="18" charset="0"/>
              </a:rPr>
              <a:t>(2       OO</a:t>
            </a:r>
            <a:r>
              <a:rPr lang="en-US" sz="3200" dirty="0" smtClean="0">
                <a:solidFill>
                  <a:schemeClr val="bg1"/>
                </a:solidFill>
                <a:latin typeface="Times" panose="02020603060405020304" pitchFamily="18" charset="0"/>
              </a:rPr>
              <a:t>) (i.e. HbA1C &lt;6.5% ADA 2016)</a:t>
            </a:r>
            <a:endParaRPr lang="en-US" sz="3200" dirty="0">
              <a:solidFill>
                <a:schemeClr val="bg1"/>
              </a:solidFill>
              <a:latin typeface="Times" panose="02020603060405020304" pitchFamily="18" charset="0"/>
            </a:endParaRPr>
          </a:p>
        </p:txBody>
      </p:sp>
      <p:pic>
        <p:nvPicPr>
          <p:cNvPr id="8" name="Picture 2"/>
          <p:cNvPicPr>
            <a:picLocks noChangeAspect="1" noChangeArrowheads="1"/>
          </p:cNvPicPr>
          <p:nvPr/>
        </p:nvPicPr>
        <p:blipFill>
          <a:blip r:embed="rId2" cstate="print"/>
          <a:srcRect/>
          <a:stretch>
            <a:fillRect/>
          </a:stretch>
        </p:blipFill>
        <p:spPr bwMode="auto">
          <a:xfrm>
            <a:off x="4066235" y="3893171"/>
            <a:ext cx="289741" cy="27449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3706195" y="3893171"/>
            <a:ext cx="289741" cy="274493"/>
          </a:xfrm>
          <a:prstGeom prst="rect">
            <a:avLst/>
          </a:prstGeom>
          <a:noFill/>
          <a:ln w="9525">
            <a:noFill/>
            <a:miter lim="800000"/>
            <a:headEnd/>
            <a:tailEnd/>
          </a:ln>
          <a:effectLst/>
        </p:spPr>
      </p:pic>
    </p:spTree>
    <p:extLst>
      <p:ext uri="{BB962C8B-B14F-4D97-AF65-F5344CB8AC3E}">
        <p14:creationId xmlns:p14="http://schemas.microsoft.com/office/powerpoint/2010/main" val="923111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16</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prstClr val="black">
                    <a:shade val="50000"/>
                  </a:prstClr>
                </a:solidFill>
                <a:latin typeface="Times New Roman" panose="02020603050405020304" pitchFamily="18" charset="0"/>
                <a:cs typeface="Times New Roman" panose="02020603050405020304" pitchFamily="18" charset="0"/>
              </a:rPr>
              <a:t>1.3. Insulin </a:t>
            </a:r>
            <a:r>
              <a:rPr lang="en-US" sz="4000" b="1" dirty="0" smtClean="0">
                <a:ln w="50800"/>
                <a:solidFill>
                  <a:prstClr val="black">
                    <a:shade val="50000"/>
                  </a:prstClr>
                </a:solidFill>
                <a:latin typeface="Times New Roman" panose="02020603050405020304" pitchFamily="18" charset="0"/>
                <a:cs typeface="Times New Roman" panose="02020603050405020304" pitchFamily="18" charset="0"/>
              </a:rPr>
              <a:t>Therapy-1 Regimens</a:t>
            </a:r>
          </a:p>
        </p:txBody>
      </p:sp>
      <p:sp>
        <p:nvSpPr>
          <p:cNvPr id="7" name="Content Placeholder 2"/>
          <p:cNvSpPr txBox="1">
            <a:spLocks/>
          </p:cNvSpPr>
          <p:nvPr/>
        </p:nvSpPr>
        <p:spPr bwMode="auto">
          <a:xfrm>
            <a:off x="285720" y="1785926"/>
            <a:ext cx="875077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700" dirty="0" smtClean="0">
                <a:solidFill>
                  <a:schemeClr val="bg1"/>
                </a:solidFill>
                <a:latin typeface="Times" panose="02020603060405020304" pitchFamily="18" charset="0"/>
              </a:rPr>
              <a:t>a. We recommend that insulin-treated women with diabetes seeking to conceive be treated with </a:t>
            </a:r>
            <a:r>
              <a:rPr lang="en-US" sz="2700" dirty="0" smtClean="0">
                <a:solidFill>
                  <a:srgbClr val="C00000"/>
                </a:solidFill>
                <a:latin typeface="Times" panose="02020603060405020304" pitchFamily="18" charset="0"/>
              </a:rPr>
              <a:t>multiple daily doses of insulin or continuous </a:t>
            </a:r>
            <a:r>
              <a:rPr lang="en-US" sz="2700" dirty="0" err="1" smtClean="0">
                <a:solidFill>
                  <a:srgbClr val="C00000"/>
                </a:solidFill>
                <a:latin typeface="Times" panose="02020603060405020304" pitchFamily="18" charset="0"/>
              </a:rPr>
              <a:t>sc</a:t>
            </a:r>
            <a:r>
              <a:rPr lang="en-US" sz="2700" dirty="0" smtClean="0">
                <a:solidFill>
                  <a:srgbClr val="C00000"/>
                </a:solidFill>
                <a:latin typeface="Times" panose="02020603060405020304" pitchFamily="18" charset="0"/>
              </a:rPr>
              <a:t> insulin infusion </a:t>
            </a:r>
            <a:r>
              <a:rPr lang="en-US" sz="2700" dirty="0" smtClean="0">
                <a:solidFill>
                  <a:schemeClr val="bg1"/>
                </a:solidFill>
                <a:latin typeface="Times" panose="02020603060405020304" pitchFamily="18" charset="0"/>
              </a:rPr>
              <a:t>in preference to split-dose, premixed insulin therapy, because the former are:</a:t>
            </a:r>
          </a:p>
          <a:p>
            <a:pPr>
              <a:buFont typeface="Wingdings" panose="05000000000000000000" pitchFamily="2" charset="2"/>
              <a:buChar char="Ø"/>
            </a:pPr>
            <a:r>
              <a:rPr lang="en-US" sz="2700" dirty="0" smtClean="0">
                <a:solidFill>
                  <a:schemeClr val="bg1"/>
                </a:solidFill>
                <a:latin typeface="Times" panose="02020603060405020304" pitchFamily="18" charset="0"/>
              </a:rPr>
              <a:t>more likely to allow for the achievement and maintenance of target blood glucose levels </a:t>
            </a:r>
            <a:r>
              <a:rPr lang="en-US" sz="2700" dirty="0" err="1" smtClean="0">
                <a:solidFill>
                  <a:schemeClr val="bg1"/>
                </a:solidFill>
                <a:latin typeface="Times" panose="02020603060405020304" pitchFamily="18" charset="0"/>
              </a:rPr>
              <a:t>preconceptionally</a:t>
            </a:r>
            <a:r>
              <a:rPr lang="en-US" sz="2700" dirty="0" smtClean="0">
                <a:solidFill>
                  <a:schemeClr val="bg1"/>
                </a:solidFill>
                <a:latin typeface="Times" panose="02020603060405020304" pitchFamily="18" charset="0"/>
              </a:rPr>
              <a:t>.</a:t>
            </a:r>
          </a:p>
          <a:p>
            <a:pPr>
              <a:buFont typeface="Wingdings" panose="05000000000000000000" pitchFamily="2" charset="2"/>
              <a:buChar char="Ø"/>
            </a:pPr>
            <a:r>
              <a:rPr lang="en-US" sz="2700" dirty="0" smtClean="0">
                <a:solidFill>
                  <a:schemeClr val="bg1"/>
                </a:solidFill>
                <a:latin typeface="Times" panose="02020603060405020304" pitchFamily="18" charset="0"/>
              </a:rPr>
              <a:t>in the event of pregnancy, are more likely to allow for </a:t>
            </a:r>
            <a:r>
              <a:rPr lang="en-US" sz="2700" dirty="0" smtClean="0">
                <a:solidFill>
                  <a:srgbClr val="C00000"/>
                </a:solidFill>
                <a:latin typeface="Times" panose="02020603060405020304" pitchFamily="18" charset="0"/>
              </a:rPr>
              <a:t>sufficient flexibility or precise adjustment of insulin therapy.</a:t>
            </a:r>
            <a:r>
              <a:rPr lang="en-US" sz="2700" dirty="0" smtClean="0">
                <a:solidFill>
                  <a:schemeClr val="bg1"/>
                </a:solidFill>
                <a:latin typeface="Times" panose="02020603060405020304" pitchFamily="18" charset="0"/>
              </a:rPr>
              <a:t> (1        OO)</a:t>
            </a:r>
          </a:p>
        </p:txBody>
      </p:sp>
      <p:pic>
        <p:nvPicPr>
          <p:cNvPr id="8" name="Picture 2"/>
          <p:cNvPicPr>
            <a:picLocks noChangeAspect="1" noChangeArrowheads="1"/>
          </p:cNvPicPr>
          <p:nvPr/>
        </p:nvPicPr>
        <p:blipFill>
          <a:blip r:embed="rId2" cstate="print"/>
          <a:srcRect/>
          <a:stretch>
            <a:fillRect/>
          </a:stretch>
        </p:blipFill>
        <p:spPr bwMode="auto">
          <a:xfrm>
            <a:off x="2195736" y="5733256"/>
            <a:ext cx="309429" cy="293143"/>
          </a:xfrm>
          <a:prstGeom prst="rect">
            <a:avLst/>
          </a:prstGeom>
          <a:noFill/>
          <a:ln w="9525">
            <a:noFill/>
            <a:miter lim="800000"/>
            <a:headEnd/>
            <a:tailEnd/>
          </a:ln>
          <a:effectLst/>
        </p:spPr>
      </p:pic>
      <p:pic>
        <p:nvPicPr>
          <p:cNvPr id="14" name="Picture 2"/>
          <p:cNvPicPr>
            <a:picLocks noChangeAspect="1" noChangeArrowheads="1"/>
          </p:cNvPicPr>
          <p:nvPr/>
        </p:nvPicPr>
        <p:blipFill>
          <a:blip r:embed="rId2" cstate="print"/>
          <a:srcRect/>
          <a:stretch>
            <a:fillRect/>
          </a:stretch>
        </p:blipFill>
        <p:spPr bwMode="auto">
          <a:xfrm>
            <a:off x="2534379" y="5733256"/>
            <a:ext cx="309429" cy="293143"/>
          </a:xfrm>
          <a:prstGeom prst="rect">
            <a:avLst/>
          </a:prstGeom>
          <a:noFill/>
          <a:ln w="9525">
            <a:noFill/>
            <a:miter lim="800000"/>
            <a:headEnd/>
            <a:tailEnd/>
          </a:ln>
          <a:effectLst/>
        </p:spPr>
      </p:pic>
    </p:spTree>
    <p:extLst>
      <p:ext uri="{BB962C8B-B14F-4D97-AF65-F5344CB8AC3E}">
        <p14:creationId xmlns:p14="http://schemas.microsoft.com/office/powerpoint/2010/main" val="95759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17</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prstClr val="black">
                    <a:shade val="50000"/>
                  </a:prstClr>
                </a:solidFill>
                <a:latin typeface="Times New Roman" panose="02020603050405020304" pitchFamily="18" charset="0"/>
                <a:cs typeface="Times New Roman" panose="02020603050405020304" pitchFamily="18" charset="0"/>
              </a:rPr>
              <a:t>1.3. Insulin </a:t>
            </a:r>
            <a:r>
              <a:rPr lang="en-US" sz="4000" b="1" dirty="0" smtClean="0">
                <a:ln w="50800"/>
                <a:solidFill>
                  <a:prstClr val="black">
                    <a:shade val="50000"/>
                  </a:prstClr>
                </a:solidFill>
                <a:latin typeface="Times New Roman" panose="02020603050405020304" pitchFamily="18" charset="0"/>
                <a:cs typeface="Times New Roman" panose="02020603050405020304" pitchFamily="18" charset="0"/>
              </a:rPr>
              <a:t>Therapy-2 Change </a:t>
            </a:r>
            <a:r>
              <a:rPr lang="en-US" sz="4000" b="1" dirty="0">
                <a:ln w="50800"/>
                <a:solidFill>
                  <a:prstClr val="black">
                    <a:shade val="50000"/>
                  </a:prstClr>
                </a:solidFill>
                <a:latin typeface="Times New Roman" panose="02020603050405020304" pitchFamily="18" charset="0"/>
                <a:cs typeface="Times New Roman" panose="02020603050405020304" pitchFamily="18" charset="0"/>
              </a:rPr>
              <a:t>Time</a:t>
            </a:r>
            <a:endParaRPr lang="en-US" sz="4000" b="1"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520" y="1844824"/>
            <a:ext cx="8640960" cy="4031873"/>
          </a:xfrm>
          <a:prstGeom prst="rect">
            <a:avLst/>
          </a:prstGeom>
        </p:spPr>
        <p:txBody>
          <a:bodyPr wrap="square">
            <a:spAutoFit/>
          </a:bodyPr>
          <a:lstStyle/>
          <a:p>
            <a:pPr marL="457200" indent="-457200">
              <a:buFont typeface="Wingdings" panose="05000000000000000000" pitchFamily="2" charset="2"/>
              <a:buChar char="§"/>
            </a:pPr>
            <a:r>
              <a:rPr lang="en-US" sz="3200" b="1" dirty="0">
                <a:solidFill>
                  <a:schemeClr val="bg1"/>
                </a:solidFill>
                <a:latin typeface="Times" panose="02020603060405020304" pitchFamily="18" charset="0"/>
              </a:rPr>
              <a:t>b. </a:t>
            </a:r>
            <a:r>
              <a:rPr lang="en-US" sz="3200" dirty="0">
                <a:solidFill>
                  <a:schemeClr val="bg1"/>
                </a:solidFill>
                <a:latin typeface="Times" panose="02020603060405020304" pitchFamily="18" charset="0"/>
              </a:rPr>
              <a:t>We suggest that a </a:t>
            </a:r>
            <a:r>
              <a:rPr lang="en-US" sz="3200" dirty="0">
                <a:solidFill>
                  <a:srgbClr val="FF0000"/>
                </a:solidFill>
                <a:latin typeface="Times" panose="02020603060405020304" pitchFamily="18" charset="0"/>
              </a:rPr>
              <a:t>change</a:t>
            </a:r>
            <a:r>
              <a:rPr lang="en-US" sz="3200" dirty="0">
                <a:latin typeface="Times" panose="02020603060405020304" pitchFamily="18" charset="0"/>
              </a:rPr>
              <a:t> </a:t>
            </a:r>
            <a:r>
              <a:rPr lang="en-US" sz="3200" dirty="0">
                <a:solidFill>
                  <a:schemeClr val="bg1"/>
                </a:solidFill>
                <a:latin typeface="Times" panose="02020603060405020304" pitchFamily="18" charset="0"/>
              </a:rPr>
              <a:t>to a woman’s insulin regimen, particularly when she starts continuous </a:t>
            </a:r>
            <a:r>
              <a:rPr lang="en-US" sz="3200" dirty="0" err="1">
                <a:solidFill>
                  <a:schemeClr val="bg1"/>
                </a:solidFill>
                <a:latin typeface="Times" panose="02020603060405020304" pitchFamily="18" charset="0"/>
              </a:rPr>
              <a:t>sc</a:t>
            </a:r>
            <a:r>
              <a:rPr lang="en-US" sz="3200" dirty="0">
                <a:solidFill>
                  <a:schemeClr val="bg1"/>
                </a:solidFill>
                <a:latin typeface="Times" panose="02020603060405020304" pitchFamily="18" charset="0"/>
              </a:rPr>
              <a:t> insulin infusion, be</a:t>
            </a:r>
            <a:r>
              <a:rPr lang="en-US" sz="3200" dirty="0">
                <a:latin typeface="Times" panose="02020603060405020304" pitchFamily="18" charset="0"/>
              </a:rPr>
              <a:t> </a:t>
            </a:r>
            <a:r>
              <a:rPr lang="en-US" sz="3200" dirty="0">
                <a:solidFill>
                  <a:srgbClr val="FF0000"/>
                </a:solidFill>
                <a:latin typeface="Times" panose="02020603060405020304" pitchFamily="18" charset="0"/>
              </a:rPr>
              <a:t>undertaken well in advance </a:t>
            </a:r>
            <a:r>
              <a:rPr lang="en-US" sz="3200" dirty="0">
                <a:solidFill>
                  <a:schemeClr val="bg1"/>
                </a:solidFill>
                <a:latin typeface="Times" panose="02020603060405020304" pitchFamily="18" charset="0"/>
              </a:rPr>
              <a:t>of withdrawing contraceptive measures or otherwise trying to conceive to allow the patient to acquire expertise in, and the optimization of, the chosen insulin regimen. (Ungraded recommendation)</a:t>
            </a:r>
          </a:p>
        </p:txBody>
      </p:sp>
    </p:spTree>
    <p:extLst>
      <p:ext uri="{BB962C8B-B14F-4D97-AF65-F5344CB8AC3E}">
        <p14:creationId xmlns:p14="http://schemas.microsoft.com/office/powerpoint/2010/main" val="957597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429684" cy="4714908"/>
          </a:xfrm>
        </p:spPr>
        <p:txBody>
          <a:bodyPr>
            <a:noAutofit/>
          </a:bodyPr>
          <a:lstStyle/>
          <a:p>
            <a:pPr>
              <a:buClrTx/>
            </a:pPr>
            <a:r>
              <a:rPr lang="en-US" b="1" dirty="0" smtClean="0">
                <a:latin typeface="Times" panose="02020603060405020304" pitchFamily="18" charset="0"/>
              </a:rPr>
              <a:t>c. </a:t>
            </a:r>
            <a:r>
              <a:rPr lang="en-US" dirty="0" smtClean="0">
                <a:latin typeface="Times" panose="02020603060405020304" pitchFamily="18" charset="0"/>
              </a:rPr>
              <a:t>We suggest that insulin-treated women with diabetes seeking to conceive </a:t>
            </a:r>
            <a:r>
              <a:rPr lang="en-US" b="1" dirty="0" smtClean="0">
                <a:solidFill>
                  <a:srgbClr val="C00000"/>
                </a:solidFill>
                <a:latin typeface="Times" panose="02020603060405020304" pitchFamily="18" charset="0"/>
              </a:rPr>
              <a:t>be treated with </a:t>
            </a:r>
            <a:r>
              <a:rPr lang="en-US" dirty="0" smtClean="0">
                <a:latin typeface="Times" panose="02020603060405020304" pitchFamily="18" charset="0"/>
              </a:rPr>
              <a:t>rapid-acting insulin analog therapy (with insulin </a:t>
            </a:r>
            <a:r>
              <a:rPr lang="en-US" b="1" dirty="0" smtClean="0">
                <a:solidFill>
                  <a:srgbClr val="C00000"/>
                </a:solidFill>
                <a:latin typeface="Times" panose="02020603060405020304" pitchFamily="18" charset="0"/>
              </a:rPr>
              <a:t>aspart</a:t>
            </a:r>
            <a:r>
              <a:rPr lang="en-US" dirty="0" smtClean="0">
                <a:solidFill>
                  <a:srgbClr val="C00000"/>
                </a:solidFill>
                <a:latin typeface="Times" panose="02020603060405020304" pitchFamily="18" charset="0"/>
              </a:rPr>
              <a:t> </a:t>
            </a:r>
            <a:r>
              <a:rPr lang="en-US" dirty="0" smtClean="0">
                <a:latin typeface="Times" panose="02020603060405020304" pitchFamily="18" charset="0"/>
              </a:rPr>
              <a:t>or insulin lispro) in preference to regular insulin. (2       OO)</a:t>
            </a:r>
          </a:p>
          <a:p>
            <a:pPr>
              <a:buClrTx/>
            </a:pPr>
            <a:r>
              <a:rPr lang="en-US" b="1" dirty="0" smtClean="0">
                <a:latin typeface="Times" panose="02020603060405020304" pitchFamily="18" charset="0"/>
              </a:rPr>
              <a:t>d. </a:t>
            </a:r>
            <a:r>
              <a:rPr lang="en-US" dirty="0" smtClean="0">
                <a:latin typeface="Times" panose="02020603060405020304" pitchFamily="18" charset="0"/>
              </a:rPr>
              <a:t>We suggest that women with diabetes </a:t>
            </a:r>
            <a:r>
              <a:rPr lang="en-US" dirty="0" smtClean="0">
                <a:solidFill>
                  <a:srgbClr val="C00000"/>
                </a:solidFill>
                <a:latin typeface="Times" panose="02020603060405020304" pitchFamily="18" charset="0"/>
              </a:rPr>
              <a:t>successfully using</a:t>
            </a:r>
            <a:r>
              <a:rPr lang="en-US" dirty="0" smtClean="0">
                <a:solidFill>
                  <a:srgbClr val="7030A0"/>
                </a:solidFill>
                <a:latin typeface="Times" panose="02020603060405020304" pitchFamily="18" charset="0"/>
              </a:rPr>
              <a:t> </a:t>
            </a:r>
            <a:r>
              <a:rPr lang="en-US" dirty="0" smtClean="0">
                <a:latin typeface="Times" panose="02020603060405020304" pitchFamily="18" charset="0"/>
              </a:rPr>
              <a:t>the long-acting insulin analogs insulin </a:t>
            </a:r>
            <a:r>
              <a:rPr lang="en-US" dirty="0" smtClean="0">
                <a:solidFill>
                  <a:srgbClr val="C00000"/>
                </a:solidFill>
                <a:latin typeface="Times" panose="02020603060405020304" pitchFamily="18" charset="0"/>
              </a:rPr>
              <a:t>detemir</a:t>
            </a:r>
            <a:r>
              <a:rPr lang="en-US" dirty="0" smtClean="0">
                <a:solidFill>
                  <a:srgbClr val="C00000"/>
                </a:solidFill>
                <a:effectLst>
                  <a:outerShdw blurRad="38100" dist="38100" dir="2700000" algn="tl">
                    <a:srgbClr val="000000">
                      <a:alpha val="43137"/>
                    </a:srgbClr>
                  </a:outerShdw>
                </a:effectLst>
                <a:latin typeface="Times" panose="02020603060405020304" pitchFamily="18" charset="0"/>
              </a:rPr>
              <a:t> or insulin </a:t>
            </a:r>
            <a:r>
              <a:rPr lang="en-US" b="1" dirty="0" smtClean="0">
                <a:solidFill>
                  <a:srgbClr val="C00000"/>
                </a:solidFill>
                <a:latin typeface="Times" panose="02020603060405020304" pitchFamily="18" charset="0"/>
              </a:rPr>
              <a:t>glargine</a:t>
            </a:r>
            <a:r>
              <a:rPr lang="en-US" dirty="0" smtClean="0">
                <a:solidFill>
                  <a:srgbClr val="C00000"/>
                </a:solidFill>
                <a:latin typeface="Times" panose="02020603060405020304" pitchFamily="18" charset="0"/>
              </a:rPr>
              <a:t> preconceptionally </a:t>
            </a:r>
            <a:r>
              <a:rPr lang="en-US" b="1" dirty="0" smtClean="0">
                <a:solidFill>
                  <a:srgbClr val="C00000"/>
                </a:solidFill>
                <a:latin typeface="Times" panose="02020603060405020304" pitchFamily="18" charset="0"/>
              </a:rPr>
              <a:t>may continue </a:t>
            </a:r>
            <a:r>
              <a:rPr lang="en-US" dirty="0" smtClean="0">
                <a:latin typeface="Times" panose="02020603060405020304" pitchFamily="18" charset="0"/>
              </a:rPr>
              <a:t>with this therapy before and then during pregnancy. </a:t>
            </a:r>
            <a:endParaRPr lang="en-US" dirty="0">
              <a:latin typeface="Times" panose="02020603060405020304" pitchFamily="18" charset="0"/>
            </a:endParaRPr>
          </a:p>
          <a:p>
            <a:pPr marL="0" indent="0">
              <a:buClrTx/>
              <a:buNone/>
            </a:pPr>
            <a:r>
              <a:rPr lang="en-US" dirty="0">
                <a:latin typeface="Times" panose="02020603060405020304" pitchFamily="18" charset="0"/>
              </a:rPr>
              <a:t> </a:t>
            </a:r>
            <a:r>
              <a:rPr lang="en-US" dirty="0" smtClean="0">
                <a:latin typeface="Times" panose="02020603060405020304" pitchFamily="18" charset="0"/>
              </a:rPr>
              <a:t>   (2       OO)</a:t>
            </a:r>
            <a:endParaRPr lang="fa-IR" dirty="0" smtClean="0">
              <a:latin typeface="Times" panose="0202060306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092280" y="3214685"/>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1537469" y="5517232"/>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1323155" y="5517232"/>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6866061" y="3214685"/>
            <a:ext cx="226219" cy="21431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404664"/>
            <a:ext cx="86693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025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43510"/>
          </a:xfrm>
        </p:spPr>
        <p:txBody>
          <a:bodyPr>
            <a:normAutofit/>
          </a:bodyPr>
          <a:lstStyle/>
          <a:p>
            <a:pPr>
              <a:buClr>
                <a:schemeClr val="tx1"/>
              </a:buClr>
            </a:pPr>
            <a:r>
              <a:rPr lang="en-US" sz="2000" b="1" dirty="0" smtClean="0">
                <a:latin typeface="Times" panose="02020603060405020304" pitchFamily="18" charset="0"/>
              </a:rPr>
              <a:t>a. </a:t>
            </a:r>
            <a:r>
              <a:rPr lang="en-US" sz="2000" dirty="0" smtClean="0">
                <a:latin typeface="Times" panose="02020603060405020304" pitchFamily="18" charset="0"/>
              </a:rPr>
              <a:t>We recommend that </a:t>
            </a:r>
            <a:r>
              <a:rPr lang="en-US" sz="2000" dirty="0" smtClean="0">
                <a:solidFill>
                  <a:srgbClr val="C00000"/>
                </a:solidFill>
                <a:latin typeface="Times" panose="02020603060405020304" pitchFamily="18" charset="0"/>
              </a:rPr>
              <a:t>all women with diabetes </a:t>
            </a:r>
            <a:r>
              <a:rPr lang="en-US" sz="2000" dirty="0" smtClean="0">
                <a:latin typeface="Times" panose="02020603060405020304" pitchFamily="18" charset="0"/>
              </a:rPr>
              <a:t>who are seeking pregnancy have a detailed ocular assessment by a suitably trained and qualified eye care professional </a:t>
            </a:r>
            <a:r>
              <a:rPr lang="en-US" sz="2000" dirty="0" smtClean="0">
                <a:solidFill>
                  <a:srgbClr val="C00000"/>
                </a:solidFill>
                <a:latin typeface="Times" panose="02020603060405020304" pitchFamily="18" charset="0"/>
              </a:rPr>
              <a:t>in advance </a:t>
            </a:r>
            <a:r>
              <a:rPr lang="en-US" sz="2000" dirty="0" smtClean="0">
                <a:latin typeface="Times" panose="02020603060405020304" pitchFamily="18" charset="0"/>
              </a:rPr>
              <a:t>of withdrawing contraceptive measures or otherwise trying to conceive. (1              )</a:t>
            </a:r>
          </a:p>
          <a:p>
            <a:pPr lvl="1">
              <a:buClrTx/>
            </a:pPr>
            <a:r>
              <a:rPr lang="en-US" sz="2000" dirty="0" smtClean="0">
                <a:latin typeface="Times" panose="02020603060405020304" pitchFamily="18" charset="0"/>
              </a:rPr>
              <a:t>If retinopathy is documented, the patient should be apprised of the specific risks to her of this worsening during pregnancy.</a:t>
            </a:r>
          </a:p>
          <a:p>
            <a:pPr lvl="1">
              <a:buClrTx/>
            </a:pPr>
            <a:r>
              <a:rPr lang="en-US" sz="2000" dirty="0" smtClean="0">
                <a:latin typeface="Times" panose="02020603060405020304" pitchFamily="18" charset="0"/>
              </a:rPr>
              <a:t>If the degree of retinopathy </a:t>
            </a:r>
            <a:r>
              <a:rPr lang="en-US" sz="2000" dirty="0" smtClean="0">
                <a:solidFill>
                  <a:srgbClr val="C00000"/>
                </a:solidFill>
                <a:latin typeface="Times" panose="02020603060405020304" pitchFamily="18" charset="0"/>
              </a:rPr>
              <a:t>warrants therapy</a:t>
            </a:r>
            <a:r>
              <a:rPr lang="en-US" sz="2000" dirty="0" smtClean="0">
                <a:latin typeface="Times" panose="02020603060405020304" pitchFamily="18" charset="0"/>
              </a:rPr>
              <a:t>, we recommend </a:t>
            </a:r>
            <a:r>
              <a:rPr lang="en-US" sz="2000" dirty="0" smtClean="0">
                <a:solidFill>
                  <a:srgbClr val="C00000"/>
                </a:solidFill>
                <a:latin typeface="Times" panose="02020603060405020304" pitchFamily="18" charset="0"/>
              </a:rPr>
              <a:t>deferring</a:t>
            </a:r>
            <a:r>
              <a:rPr lang="en-US" sz="2000" dirty="0" smtClean="0">
                <a:solidFill>
                  <a:srgbClr val="7030A0"/>
                </a:solidFill>
                <a:latin typeface="Times" panose="02020603060405020304" pitchFamily="18" charset="0"/>
              </a:rPr>
              <a:t> </a:t>
            </a:r>
            <a:r>
              <a:rPr lang="en-US" sz="2000" dirty="0" smtClean="0">
                <a:solidFill>
                  <a:srgbClr val="C00000"/>
                </a:solidFill>
                <a:latin typeface="Times" panose="02020603060405020304" pitchFamily="18" charset="0"/>
              </a:rPr>
              <a:t>conception </a:t>
            </a:r>
            <a:r>
              <a:rPr lang="en-US" sz="2000" dirty="0" smtClean="0">
                <a:latin typeface="Times" panose="02020603060405020304" pitchFamily="18" charset="0"/>
              </a:rPr>
              <a:t>until the retinopathy has been treated and found to have stabilized. (1                 )</a:t>
            </a:r>
          </a:p>
          <a:p>
            <a:pPr>
              <a:buClr>
                <a:schemeClr val="tx1"/>
              </a:buClr>
            </a:pPr>
            <a:r>
              <a:rPr lang="en-US" sz="2000" b="1" dirty="0" smtClean="0">
                <a:latin typeface="Times" panose="02020603060405020304" pitchFamily="18" charset="0"/>
              </a:rPr>
              <a:t>b.</a:t>
            </a:r>
            <a:r>
              <a:rPr lang="en-US" sz="2000" dirty="0" smtClean="0">
                <a:latin typeface="Times" panose="02020603060405020304" pitchFamily="18" charset="0"/>
              </a:rPr>
              <a:t> We recommend that women with </a:t>
            </a:r>
            <a:r>
              <a:rPr lang="en-US" sz="2000" dirty="0" smtClean="0">
                <a:solidFill>
                  <a:srgbClr val="C00000"/>
                </a:solidFill>
                <a:latin typeface="Times" panose="02020603060405020304" pitchFamily="18" charset="0"/>
              </a:rPr>
              <a:t>established retinopathy </a:t>
            </a:r>
            <a:r>
              <a:rPr lang="en-US" sz="2000" dirty="0" smtClean="0">
                <a:latin typeface="Times" panose="02020603060405020304" pitchFamily="18" charset="0"/>
              </a:rPr>
              <a:t>be </a:t>
            </a:r>
            <a:r>
              <a:rPr lang="en-US" sz="2000" dirty="0" smtClean="0">
                <a:solidFill>
                  <a:srgbClr val="C00000"/>
                </a:solidFill>
                <a:latin typeface="Times" panose="02020603060405020304" pitchFamily="18" charset="0"/>
              </a:rPr>
              <a:t>seen </a:t>
            </a:r>
            <a:r>
              <a:rPr lang="en-US" sz="2000" dirty="0" smtClean="0">
                <a:latin typeface="Times" panose="02020603060405020304" pitchFamily="18" charset="0"/>
              </a:rPr>
              <a:t>by their eye specialist </a:t>
            </a:r>
            <a:r>
              <a:rPr lang="en-US" sz="2000" dirty="0" smtClean="0">
                <a:solidFill>
                  <a:srgbClr val="C00000"/>
                </a:solidFill>
                <a:latin typeface="Times" panose="02020603060405020304" pitchFamily="18" charset="0"/>
              </a:rPr>
              <a:t>every trimester, then within 3 months of delivering,</a:t>
            </a:r>
            <a:r>
              <a:rPr lang="en-US" sz="2000" dirty="0" smtClean="0">
                <a:latin typeface="Times" panose="02020603060405020304" pitchFamily="18" charset="0"/>
              </a:rPr>
              <a:t> and then as needed. (1   OOO)</a:t>
            </a:r>
          </a:p>
          <a:p>
            <a:pPr>
              <a:buClrTx/>
            </a:pPr>
            <a:r>
              <a:rPr lang="en-US" sz="2000" b="1" dirty="0" smtClean="0">
                <a:latin typeface="Times" panose="02020603060405020304" pitchFamily="18" charset="0"/>
              </a:rPr>
              <a:t>c. </a:t>
            </a:r>
            <a:r>
              <a:rPr lang="en-US" sz="2000" dirty="0" smtClean="0">
                <a:latin typeface="Times" panose="02020603060405020304" pitchFamily="18" charset="0"/>
              </a:rPr>
              <a:t>We suggest that pregnant women with diabetes not known to have retinopathy have ocular assessment performed soon after conception and then periodically as indicated during pregnancy. (2       OO)</a:t>
            </a:r>
            <a:endParaRPr lang="fa-IR" sz="2000" dirty="0">
              <a:latin typeface="Times" panose="02020603060405020304"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4812184" y="2643181"/>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4597870" y="2643181"/>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4383556" y="2643181"/>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4169242" y="2643181"/>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2661035" y="4293096"/>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2887254" y="4293096"/>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3101568" y="4293095"/>
            <a:ext cx="226219" cy="214313"/>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a:stretch>
            <a:fillRect/>
          </a:stretch>
        </p:blipFill>
        <p:spPr bwMode="auto">
          <a:xfrm>
            <a:off x="3315882" y="4293095"/>
            <a:ext cx="226219" cy="214313"/>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print"/>
          <a:srcRect/>
          <a:stretch>
            <a:fillRect/>
          </a:stretch>
        </p:blipFill>
        <p:spPr bwMode="auto">
          <a:xfrm>
            <a:off x="6281382" y="6237312"/>
            <a:ext cx="190000" cy="180000"/>
          </a:xfrm>
          <a:prstGeom prst="rect">
            <a:avLst/>
          </a:prstGeom>
          <a:noFill/>
          <a:ln w="9525">
            <a:noFill/>
            <a:miter lim="800000"/>
            <a:headEnd/>
            <a:tailEnd/>
          </a:ln>
          <a:effectLst/>
        </p:spPr>
      </p:pic>
      <p:pic>
        <p:nvPicPr>
          <p:cNvPr id="15" name="Picture 2"/>
          <p:cNvPicPr>
            <a:picLocks noChangeAspect="1" noChangeArrowheads="1"/>
          </p:cNvPicPr>
          <p:nvPr/>
        </p:nvPicPr>
        <p:blipFill>
          <a:blip r:embed="rId2" cstate="print"/>
          <a:srcRect/>
          <a:stretch>
            <a:fillRect/>
          </a:stretch>
        </p:blipFill>
        <p:spPr bwMode="auto">
          <a:xfrm>
            <a:off x="6084168" y="6237312"/>
            <a:ext cx="190000" cy="180000"/>
          </a:xfrm>
          <a:prstGeom prst="rect">
            <a:avLst/>
          </a:prstGeom>
          <a:noFill/>
          <a:ln w="9525">
            <a:noFill/>
            <a:miter lim="800000"/>
            <a:headEnd/>
            <a:tailEnd/>
          </a:ln>
          <a:effectLst/>
        </p:spPr>
      </p:pic>
      <p:pic>
        <p:nvPicPr>
          <p:cNvPr id="16" name="Picture 2"/>
          <p:cNvPicPr>
            <a:picLocks noChangeAspect="1" noChangeArrowheads="1"/>
          </p:cNvPicPr>
          <p:nvPr/>
        </p:nvPicPr>
        <p:blipFill>
          <a:blip r:embed="rId2" cstate="print"/>
          <a:srcRect/>
          <a:stretch>
            <a:fillRect/>
          </a:stretch>
        </p:blipFill>
        <p:spPr bwMode="auto">
          <a:xfrm>
            <a:off x="2717318" y="5229200"/>
            <a:ext cx="190000" cy="1800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 y="332656"/>
            <a:ext cx="86693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30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r>
              <a:rPr lang="en-US" dirty="0" smtClean="0">
                <a:solidFill>
                  <a:schemeClr val="bg1"/>
                </a:solidFill>
                <a:latin typeface="Times New Roman" panose="02020603050405020304" pitchFamily="18" charset="0"/>
                <a:cs typeface="Times New Roman" panose="02020603050405020304" pitchFamily="18" charset="0"/>
              </a:rPr>
              <a:t>Does treatment reduces outcomes of mothers and their offspring ?</a:t>
            </a:r>
          </a:p>
          <a:p>
            <a:r>
              <a:rPr lang="en-US" dirty="0" smtClean="0">
                <a:solidFill>
                  <a:schemeClr val="bg1"/>
                </a:solidFill>
                <a:latin typeface="Times New Roman" panose="02020603050405020304" pitchFamily="18" charset="0"/>
                <a:cs typeface="Times New Roman" panose="02020603050405020304" pitchFamily="18" charset="0"/>
              </a:rPr>
              <a:t>Is treatment of GDM associated with any harms?</a:t>
            </a:r>
          </a:p>
          <a:p>
            <a:r>
              <a:rPr lang="en-US" dirty="0" smtClean="0">
                <a:solidFill>
                  <a:schemeClr val="bg1"/>
                </a:solidFill>
                <a:latin typeface="Times New Roman" panose="02020603050405020304" pitchFamily="18" charset="0"/>
                <a:cs typeface="Times New Roman" panose="02020603050405020304" pitchFamily="18" charset="0"/>
              </a:rPr>
              <a:t>Exercise</a:t>
            </a:r>
          </a:p>
          <a:p>
            <a:r>
              <a:rPr lang="en-US" dirty="0" smtClean="0">
                <a:solidFill>
                  <a:schemeClr val="bg1"/>
                </a:solidFill>
                <a:latin typeface="Times New Roman" panose="02020603050405020304" pitchFamily="18" charset="0"/>
                <a:cs typeface="Times New Roman" panose="02020603050405020304" pitchFamily="18" charset="0"/>
              </a:rPr>
              <a:t>Insulin therapy</a:t>
            </a: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2</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latin typeface="Times New Roman" panose="02020603050405020304" pitchFamily="18" charset="0"/>
                <a:cs typeface="Times New Roman" panose="02020603050405020304" pitchFamily="18" charset="0"/>
              </a:rPr>
              <a:t>Agenda</a:t>
            </a:r>
            <a:endParaRPr lang="en-US" sz="5400" dirty="0"/>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dirty="0" smtClean="0">
                <a:ln w="50800"/>
                <a:solidFill>
                  <a:prstClr val="black">
                    <a:shade val="50000"/>
                  </a:prstClr>
                </a:solidFill>
                <a:latin typeface="Times New Roman" panose="02020603050405020304" pitchFamily="18" charset="0"/>
                <a:cs typeface="Times New Roman" panose="02020603050405020304" pitchFamily="18" charset="0"/>
              </a:rPr>
              <a:t>Agenda:</a:t>
            </a:r>
          </a:p>
        </p:txBody>
      </p:sp>
    </p:spTree>
    <p:extLst>
      <p:ext uri="{BB962C8B-B14F-4D97-AF65-F5344CB8AC3E}">
        <p14:creationId xmlns:p14="http://schemas.microsoft.com/office/powerpoint/2010/main" val="2727324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NICE 2015</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700808"/>
            <a:ext cx="785812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89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NICE 2015</a:t>
            </a:r>
            <a:endParaRPr lang="en-US" dirty="0">
              <a:solidFill>
                <a:srgbClr val="FF0000"/>
              </a:solidFill>
            </a:endParaRPr>
          </a:p>
        </p:txBody>
      </p:sp>
      <p:sp>
        <p:nvSpPr>
          <p:cNvPr id="5" name="Content Placeholder 4"/>
          <p:cNvSpPr>
            <a:spLocks noGrp="1"/>
          </p:cNvSpPr>
          <p:nvPr>
            <p:ph idx="1"/>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628800"/>
            <a:ext cx="7648575" cy="352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968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22</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467544" y="1340768"/>
            <a:ext cx="8208912" cy="29523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500" b="1" dirty="0">
                <a:ln w="50800"/>
                <a:solidFill>
                  <a:prstClr val="black">
                    <a:shade val="50000"/>
                  </a:prstClr>
                </a:solidFill>
                <a:latin typeface="Times New Roman" panose="02020603050405020304" pitchFamily="18" charset="0"/>
                <a:cs typeface="Times New Roman" panose="02020603050405020304" pitchFamily="18" charset="0"/>
              </a:rPr>
              <a:t>2.0. </a:t>
            </a:r>
          </a:p>
          <a:p>
            <a:pPr algn="ctr">
              <a:defRPr/>
            </a:pPr>
            <a:r>
              <a:rPr lang="en-US" sz="4500" b="1" dirty="0">
                <a:ln w="50800"/>
                <a:solidFill>
                  <a:prstClr val="black">
                    <a:shade val="50000"/>
                  </a:prstClr>
                </a:solidFill>
                <a:latin typeface="Times New Roman" panose="02020603050405020304" pitchFamily="18" charset="0"/>
                <a:cs typeface="Times New Roman" panose="02020603050405020304" pitchFamily="18" charset="0"/>
              </a:rPr>
              <a:t>Gestational diabetes (GDM)</a:t>
            </a:r>
          </a:p>
          <a:p>
            <a:pPr algn="ctr">
              <a:defRPr/>
            </a:pPr>
            <a:endParaRPr lang="en-US" sz="4500" b="1"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570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2072"/>
          </a:xfrm>
        </p:spPr>
        <p:txBody>
          <a:bodyPr>
            <a:normAutofit/>
          </a:bodyPr>
          <a:lstStyle/>
          <a:p>
            <a:pPr>
              <a:buClrTx/>
            </a:pPr>
            <a:r>
              <a:rPr lang="en-US" b="1" dirty="0" smtClean="0">
                <a:latin typeface="Times" panose="02020603060405020304" pitchFamily="18" charset="0"/>
              </a:rPr>
              <a:t>a. </a:t>
            </a:r>
            <a:r>
              <a:rPr lang="en-US" dirty="0" smtClean="0">
                <a:latin typeface="Times" panose="02020603060405020304" pitchFamily="18" charset="0"/>
              </a:rPr>
              <a:t>We recommend that women with </a:t>
            </a:r>
            <a:r>
              <a:rPr lang="en-US" b="1" dirty="0" smtClean="0">
                <a:solidFill>
                  <a:schemeClr val="accent2">
                    <a:lumMod val="75000"/>
                  </a:schemeClr>
                </a:solidFill>
                <a:latin typeface="Times" panose="02020603060405020304" pitchFamily="18" charset="0"/>
              </a:rPr>
              <a:t>GDM target </a:t>
            </a:r>
            <a:r>
              <a:rPr lang="en-US" dirty="0" smtClean="0">
                <a:latin typeface="Times" panose="02020603060405020304" pitchFamily="18" charset="0"/>
              </a:rPr>
              <a:t>blood glucose levels </a:t>
            </a:r>
            <a:r>
              <a:rPr lang="en-US" b="1" dirty="0" smtClean="0">
                <a:solidFill>
                  <a:schemeClr val="accent2">
                    <a:lumMod val="75000"/>
                  </a:schemeClr>
                </a:solidFill>
                <a:latin typeface="Times" panose="02020603060405020304" pitchFamily="18" charset="0"/>
              </a:rPr>
              <a:t>as close to normal as possible</a:t>
            </a:r>
            <a:r>
              <a:rPr lang="en-US" dirty="0" smtClean="0">
                <a:latin typeface="Times" panose="02020603060405020304" pitchFamily="18" charset="0"/>
              </a:rPr>
              <a:t>. </a:t>
            </a:r>
            <a:r>
              <a:rPr lang="en-US" sz="2400" dirty="0" smtClean="0">
                <a:latin typeface="Times" panose="02020603060405020304" pitchFamily="18" charset="0"/>
              </a:rPr>
              <a:t>(1        </a:t>
            </a:r>
            <a:r>
              <a:rPr lang="en-US" sz="2600" dirty="0" smtClean="0">
                <a:latin typeface="Times" panose="02020603060405020304" pitchFamily="18" charset="0"/>
              </a:rPr>
              <a:t>OO</a:t>
            </a:r>
            <a:r>
              <a:rPr lang="en-US" sz="2400" dirty="0" smtClean="0">
                <a:latin typeface="Times" panose="02020603060405020304" pitchFamily="18" charset="0"/>
              </a:rPr>
              <a:t>)</a:t>
            </a:r>
            <a:endParaRPr lang="en-US" dirty="0" smtClean="0">
              <a:latin typeface="Times" panose="02020603060405020304" pitchFamily="18" charset="0"/>
            </a:endParaRPr>
          </a:p>
          <a:p>
            <a:pPr>
              <a:buClr>
                <a:schemeClr val="tx1"/>
              </a:buClr>
            </a:pPr>
            <a:r>
              <a:rPr lang="en-US" b="1" dirty="0" smtClean="0">
                <a:latin typeface="Times" panose="02020603060405020304" pitchFamily="18" charset="0"/>
              </a:rPr>
              <a:t>b. </a:t>
            </a:r>
            <a:r>
              <a:rPr lang="en-US" dirty="0" smtClean="0">
                <a:latin typeface="Times" panose="02020603060405020304" pitchFamily="18" charset="0"/>
              </a:rPr>
              <a:t>We recommend that the </a:t>
            </a:r>
            <a:r>
              <a:rPr lang="en-US" dirty="0" smtClean="0">
                <a:solidFill>
                  <a:srgbClr val="C00000"/>
                </a:solidFill>
                <a:latin typeface="Times" panose="02020603060405020304" pitchFamily="18" charset="0"/>
              </a:rPr>
              <a:t>initial treatment </a:t>
            </a:r>
            <a:r>
              <a:rPr lang="en-US" dirty="0" smtClean="0">
                <a:latin typeface="Times" panose="02020603060405020304" pitchFamily="18" charset="0"/>
              </a:rPr>
              <a:t>of GDM should consist of </a:t>
            </a:r>
            <a:r>
              <a:rPr lang="en-US" dirty="0" smtClean="0">
                <a:solidFill>
                  <a:srgbClr val="C00000"/>
                </a:solidFill>
                <a:latin typeface="Times" panose="02020603060405020304" pitchFamily="18" charset="0"/>
              </a:rPr>
              <a:t>MNT </a:t>
            </a:r>
            <a:r>
              <a:rPr lang="en-US" dirty="0" smtClean="0">
                <a:latin typeface="Times" panose="02020603060405020304" pitchFamily="18" charset="0"/>
              </a:rPr>
              <a:t>and daily </a:t>
            </a:r>
            <a:r>
              <a:rPr lang="en-US" dirty="0" smtClean="0">
                <a:solidFill>
                  <a:srgbClr val="C00000"/>
                </a:solidFill>
                <a:latin typeface="Times" panose="02020603060405020304" pitchFamily="18" charset="0"/>
              </a:rPr>
              <a:t>moderate exercise </a:t>
            </a:r>
            <a:r>
              <a:rPr lang="en-US" dirty="0" smtClean="0">
                <a:latin typeface="Times" panose="02020603060405020304" pitchFamily="18" charset="0"/>
              </a:rPr>
              <a:t>for </a:t>
            </a:r>
            <a:r>
              <a:rPr lang="en-US" dirty="0" smtClean="0">
                <a:solidFill>
                  <a:srgbClr val="C00000"/>
                </a:solidFill>
                <a:latin typeface="Times" panose="02020603060405020304" pitchFamily="18" charset="0"/>
              </a:rPr>
              <a:t>≥30 minutes</a:t>
            </a:r>
            <a:r>
              <a:rPr lang="en-US" dirty="0" smtClean="0">
                <a:latin typeface="Times" panose="02020603060405020304" pitchFamily="18" charset="0"/>
              </a:rPr>
              <a:t>. </a:t>
            </a:r>
            <a:r>
              <a:rPr lang="en-US" sz="2400" dirty="0" smtClean="0">
                <a:latin typeface="Times" panose="02020603060405020304" pitchFamily="18" charset="0"/>
              </a:rPr>
              <a:t>(1         </a:t>
            </a:r>
            <a:r>
              <a:rPr lang="en-US" sz="2600" dirty="0" smtClean="0">
                <a:latin typeface="Times" panose="02020603060405020304" pitchFamily="18" charset="0"/>
              </a:rPr>
              <a:t>O</a:t>
            </a:r>
            <a:r>
              <a:rPr lang="en-US" sz="2400" dirty="0" smtClean="0">
                <a:latin typeface="Times" panose="02020603060405020304" pitchFamily="18" charset="0"/>
              </a:rPr>
              <a:t>)</a:t>
            </a:r>
            <a:endParaRPr lang="en-US" dirty="0" smtClean="0">
              <a:latin typeface="Times" panose="02020603060405020304" pitchFamily="18" charset="0"/>
            </a:endParaRPr>
          </a:p>
          <a:p>
            <a:pPr>
              <a:buClrTx/>
            </a:pPr>
            <a:r>
              <a:rPr lang="en-US" b="1" dirty="0" smtClean="0">
                <a:latin typeface="Times" panose="02020603060405020304" pitchFamily="18" charset="0"/>
              </a:rPr>
              <a:t>c. </a:t>
            </a:r>
            <a:r>
              <a:rPr lang="en-US" dirty="0" smtClean="0">
                <a:latin typeface="Times" panose="02020603060405020304" pitchFamily="18" charset="0"/>
              </a:rPr>
              <a:t>We recommend using blood glucose-lowering pharmacological therapy if lifestyle therapy is insufficient to maintain normoglycemia in women with GDM. </a:t>
            </a:r>
            <a:r>
              <a:rPr lang="en-US" sz="2400" dirty="0" smtClean="0">
                <a:latin typeface="Times" panose="02020603060405020304" pitchFamily="18" charset="0"/>
              </a:rPr>
              <a:t>(1              )</a:t>
            </a:r>
            <a:endParaRPr lang="fa-IR" dirty="0">
              <a:latin typeface="Times" panose="0202060306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3779912" y="3964785"/>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3994226" y="3964785"/>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4208540" y="3964785"/>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1473946" y="2564904"/>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1259632" y="2564904"/>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3606956" y="5733256"/>
            <a:ext cx="226219" cy="214313"/>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a:stretch>
            <a:fillRect/>
          </a:stretch>
        </p:blipFill>
        <p:spPr bwMode="auto">
          <a:xfrm>
            <a:off x="3392642" y="5733256"/>
            <a:ext cx="226219" cy="214313"/>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3190233" y="5733256"/>
            <a:ext cx="226219" cy="214313"/>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a:stretch>
            <a:fillRect/>
          </a:stretch>
        </p:blipFill>
        <p:spPr bwMode="auto">
          <a:xfrm>
            <a:off x="2964014" y="5733256"/>
            <a:ext cx="226219" cy="214313"/>
          </a:xfrm>
          <a:prstGeom prst="rect">
            <a:avLst/>
          </a:prstGeom>
          <a:noFill/>
          <a:ln w="9525">
            <a:noFill/>
            <a:miter lim="800000"/>
            <a:headEnd/>
            <a:tailEnd/>
          </a:ln>
          <a:effectLst/>
        </p:spPr>
      </p:pic>
      <p:sp>
        <p:nvSpPr>
          <p:cNvPr id="14" name="Rounded Rectangle 13"/>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w="50800"/>
                <a:solidFill>
                  <a:prstClr val="black">
                    <a:shade val="50000"/>
                  </a:prstClr>
                </a:solidFill>
                <a:effectLst/>
                <a:uLnTx/>
                <a:uFillTx/>
                <a:latin typeface="Times New Roman" panose="02020603050405020304" pitchFamily="18" charset="0"/>
                <a:cs typeface="Times New Roman" panose="02020603050405020304" pitchFamily="18" charset="0"/>
              </a:rPr>
              <a:t>2.3. Management of Elevated Blood Glucose</a:t>
            </a:r>
            <a:endParaRPr kumimoji="0" lang="en-US" sz="34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852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1349"/>
            <a:ext cx="8229600" cy="4525963"/>
          </a:xfrm>
        </p:spPr>
        <p:txBody>
          <a:bodyPr>
            <a:normAutofit/>
          </a:bodyPr>
          <a:lstStyle/>
          <a:p>
            <a:pPr>
              <a:buClr>
                <a:schemeClr val="tx1"/>
              </a:buClr>
            </a:pPr>
            <a:r>
              <a:rPr lang="en-US" sz="3200" dirty="0">
                <a:solidFill>
                  <a:srgbClr val="C00000"/>
                </a:solidFill>
                <a:latin typeface="Times" panose="02020603060405020304" pitchFamily="18" charset="0"/>
              </a:rPr>
              <a:t>Education </a:t>
            </a:r>
            <a:r>
              <a:rPr lang="en-US" sz="3200" dirty="0">
                <a:latin typeface="Times" panose="02020603060405020304" pitchFamily="18" charset="0"/>
              </a:rPr>
              <a:t>is the </a:t>
            </a:r>
            <a:r>
              <a:rPr lang="en-US" sz="3200" dirty="0" smtClean="0">
                <a:solidFill>
                  <a:srgbClr val="C00000"/>
                </a:solidFill>
                <a:latin typeface="Times" panose="02020603060405020304" pitchFamily="18" charset="0"/>
              </a:rPr>
              <a:t>cornerstone</a:t>
            </a:r>
            <a:r>
              <a:rPr lang="en-US" sz="3200" dirty="0" smtClean="0">
                <a:solidFill>
                  <a:srgbClr val="FF0000"/>
                </a:solidFill>
                <a:latin typeface="Times" panose="02020603060405020304" pitchFamily="18" charset="0"/>
              </a:rPr>
              <a:t> </a:t>
            </a:r>
            <a:r>
              <a:rPr lang="en-US" sz="3200" dirty="0" smtClean="0">
                <a:latin typeface="Times" panose="02020603060405020304" pitchFamily="18" charset="0"/>
              </a:rPr>
              <a:t>of </a:t>
            </a:r>
            <a:r>
              <a:rPr lang="en-US" sz="3200" dirty="0">
                <a:latin typeface="Times" panose="02020603060405020304" pitchFamily="18" charset="0"/>
              </a:rPr>
              <a:t>GDM </a:t>
            </a:r>
            <a:r>
              <a:rPr lang="en-US" sz="3200" dirty="0" smtClean="0">
                <a:latin typeface="Times" panose="02020603060405020304" pitchFamily="18" charset="0"/>
              </a:rPr>
              <a:t>management</a:t>
            </a:r>
            <a:r>
              <a:rPr lang="en-US" sz="3200" dirty="0">
                <a:latin typeface="Times" panose="02020603060405020304" pitchFamily="18" charset="0"/>
              </a:rPr>
              <a:t>.</a:t>
            </a:r>
          </a:p>
          <a:p>
            <a:pPr>
              <a:buClr>
                <a:schemeClr val="tx1"/>
              </a:buClr>
            </a:pPr>
            <a:r>
              <a:rPr lang="en-US" sz="3200" dirty="0">
                <a:solidFill>
                  <a:srgbClr val="C00000"/>
                </a:solidFill>
                <a:latin typeface="Times" panose="02020603060405020304" pitchFamily="18" charset="0"/>
              </a:rPr>
              <a:t>Trained nurses and dieticians </a:t>
            </a:r>
            <a:r>
              <a:rPr lang="en-US" sz="3200" dirty="0">
                <a:latin typeface="Times" panose="02020603060405020304" pitchFamily="18" charset="0"/>
              </a:rPr>
              <a:t>are the most effective in </a:t>
            </a:r>
            <a:r>
              <a:rPr lang="en-US" sz="3200" dirty="0" smtClean="0">
                <a:latin typeface="Times" panose="02020603060405020304" pitchFamily="18" charset="0"/>
              </a:rPr>
              <a:t>this regard</a:t>
            </a:r>
            <a:r>
              <a:rPr lang="en-US" sz="3200" dirty="0">
                <a:latin typeface="Times" panose="02020603060405020304" pitchFamily="18" charset="0"/>
              </a:rPr>
              <a:t>. </a:t>
            </a:r>
            <a:endParaRPr lang="en-US" sz="3200" dirty="0" smtClean="0">
              <a:latin typeface="Times" panose="02020603060405020304" pitchFamily="18" charset="0"/>
            </a:endParaRPr>
          </a:p>
          <a:p>
            <a:pPr>
              <a:buClr>
                <a:schemeClr val="tx1"/>
              </a:buClr>
            </a:pPr>
            <a:r>
              <a:rPr lang="en-US" sz="3200" dirty="0" smtClean="0">
                <a:latin typeface="Times" panose="02020603060405020304" pitchFamily="18" charset="0"/>
              </a:rPr>
              <a:t>The </a:t>
            </a:r>
            <a:r>
              <a:rPr lang="en-US" sz="3200" dirty="0">
                <a:latin typeface="Times" panose="02020603060405020304" pitchFamily="18" charset="0"/>
              </a:rPr>
              <a:t>aim of dietary therapy is to avoid large </a:t>
            </a:r>
            <a:r>
              <a:rPr lang="en-US" sz="3200" dirty="0" smtClean="0">
                <a:latin typeface="Times" panose="02020603060405020304" pitchFamily="18" charset="0"/>
              </a:rPr>
              <a:t>meals and </a:t>
            </a:r>
            <a:r>
              <a:rPr lang="en-US" sz="3200" dirty="0">
                <a:latin typeface="Times" panose="02020603060405020304" pitchFamily="18" charset="0"/>
              </a:rPr>
              <a:t>simple carbohydrates rich foods.</a:t>
            </a:r>
          </a:p>
        </p:txBody>
      </p:sp>
      <p:sp>
        <p:nvSpPr>
          <p:cNvPr id="4" name="Date Placeholder 3"/>
          <p:cNvSpPr>
            <a:spLocks noGrp="1"/>
          </p:cNvSpPr>
          <p:nvPr>
            <p:ph type="dt" sz="half" idx="10"/>
          </p:nvPr>
        </p:nvSpPr>
        <p:spPr/>
        <p:txBody>
          <a:bodyPr/>
          <a:lstStyle/>
          <a:p>
            <a:pPr>
              <a:defRPr/>
            </a:pPr>
            <a:fld id="{91A16AF6-0803-4315-876A-D5CDFFA9C640}"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24</a:t>
            </a:fld>
            <a:endParaRPr lang="en-US"/>
          </a:p>
        </p:txBody>
      </p:sp>
      <p:sp>
        <p:nvSpPr>
          <p:cNvPr id="7" name="Rounded Rectangle 6"/>
          <p:cNvSpPr/>
          <p:nvPr/>
        </p:nvSpPr>
        <p:spPr>
          <a:xfrm>
            <a:off x="251520" y="332656"/>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w="50800"/>
                <a:solidFill>
                  <a:prstClr val="black">
                    <a:shade val="50000"/>
                  </a:prstClr>
                </a:solidFill>
                <a:effectLst/>
                <a:uLnTx/>
                <a:uFillTx/>
                <a:latin typeface="Times New Roman" panose="02020603050405020304" pitchFamily="18" charset="0"/>
                <a:cs typeface="Times New Roman" panose="02020603050405020304" pitchFamily="18" charset="0"/>
              </a:rPr>
              <a:t>2.3. Management of Elevated Blood Glucose</a:t>
            </a:r>
            <a:endParaRPr kumimoji="0" lang="en-US" sz="34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315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6224"/>
            <a:ext cx="8229600" cy="3917032"/>
          </a:xfrm>
        </p:spPr>
        <p:txBody>
          <a:bodyPr/>
          <a:lstStyle/>
          <a:p>
            <a:pPr marL="0" indent="0" algn="l">
              <a:buNone/>
            </a:pPr>
            <a:r>
              <a:rPr lang="en-US" dirty="0">
                <a:latin typeface="Times" panose="02020603060405020304" pitchFamily="18" charset="0"/>
              </a:rPr>
              <a:t>It is important </a:t>
            </a:r>
            <a:r>
              <a:rPr lang="en-US" dirty="0" smtClean="0">
                <a:latin typeface="Times" panose="02020603060405020304" pitchFamily="18" charset="0"/>
              </a:rPr>
              <a:t>to note </a:t>
            </a:r>
            <a:r>
              <a:rPr lang="en-US" dirty="0">
                <a:latin typeface="Times" panose="02020603060405020304" pitchFamily="18" charset="0"/>
              </a:rPr>
              <a:t>that </a:t>
            </a:r>
            <a:r>
              <a:rPr lang="en-US" dirty="0">
                <a:solidFill>
                  <a:srgbClr val="C00000"/>
                </a:solidFill>
                <a:latin typeface="Times" panose="02020603060405020304" pitchFamily="18" charset="0"/>
              </a:rPr>
              <a:t>80–90% </a:t>
            </a:r>
            <a:r>
              <a:rPr lang="en-US" dirty="0">
                <a:latin typeface="Times" panose="02020603060405020304" pitchFamily="18" charset="0"/>
              </a:rPr>
              <a:t>of women </a:t>
            </a:r>
            <a:r>
              <a:rPr lang="en-US" dirty="0" smtClean="0">
                <a:latin typeface="Times" panose="02020603060405020304" pitchFamily="18" charset="0"/>
              </a:rPr>
              <a:t>being treated </a:t>
            </a:r>
            <a:r>
              <a:rPr lang="en-US" dirty="0">
                <a:latin typeface="Times" panose="02020603060405020304" pitchFamily="18" charset="0"/>
              </a:rPr>
              <a:t>for </a:t>
            </a:r>
            <a:r>
              <a:rPr lang="en-US" b="1" i="1" dirty="0" smtClean="0">
                <a:solidFill>
                  <a:srgbClr val="C00000"/>
                </a:solidFill>
                <a:latin typeface="Times" panose="02020603060405020304" pitchFamily="18" charset="0"/>
              </a:rPr>
              <a:t>MILD </a:t>
            </a:r>
            <a:r>
              <a:rPr lang="en-US" b="1" i="1" dirty="0">
                <a:solidFill>
                  <a:srgbClr val="C00000"/>
                </a:solidFill>
                <a:latin typeface="Times" panose="02020603060405020304" pitchFamily="18" charset="0"/>
              </a:rPr>
              <a:t>GDM </a:t>
            </a:r>
            <a:r>
              <a:rPr lang="en-US" dirty="0" smtClean="0">
                <a:latin typeface="Times" panose="02020603060405020304" pitchFamily="18" charset="0"/>
              </a:rPr>
              <a:t>could be </a:t>
            </a:r>
            <a:r>
              <a:rPr lang="en-US" dirty="0">
                <a:latin typeface="Times" panose="02020603060405020304" pitchFamily="18" charset="0"/>
              </a:rPr>
              <a:t>managed </a:t>
            </a:r>
            <a:r>
              <a:rPr lang="en-US" dirty="0" smtClean="0">
                <a:latin typeface="Times" panose="02020603060405020304" pitchFamily="18" charset="0"/>
              </a:rPr>
              <a:t>with</a:t>
            </a:r>
          </a:p>
          <a:p>
            <a:pPr marL="0" indent="0" algn="l">
              <a:buNone/>
            </a:pPr>
            <a:r>
              <a:rPr lang="en-US" dirty="0">
                <a:solidFill>
                  <a:srgbClr val="C00000"/>
                </a:solidFill>
                <a:latin typeface="Times" panose="02020603060405020304" pitchFamily="18" charset="0"/>
              </a:rPr>
              <a:t> </a:t>
            </a:r>
            <a:r>
              <a:rPr lang="en-US" dirty="0" smtClean="0">
                <a:solidFill>
                  <a:srgbClr val="C00000"/>
                </a:solidFill>
                <a:latin typeface="Times" panose="02020603060405020304" pitchFamily="18" charset="0"/>
              </a:rPr>
              <a:t>                </a:t>
            </a:r>
            <a:r>
              <a:rPr lang="en-US" b="1" i="1" u="sng" dirty="0">
                <a:solidFill>
                  <a:srgbClr val="C00000"/>
                </a:solidFill>
                <a:latin typeface="Times" panose="02020603060405020304" pitchFamily="18" charset="0"/>
              </a:rPr>
              <a:t>lifestyle </a:t>
            </a:r>
            <a:r>
              <a:rPr lang="en-US" b="1" i="1" u="sng" dirty="0" smtClean="0">
                <a:solidFill>
                  <a:srgbClr val="C00000"/>
                </a:solidFill>
                <a:latin typeface="Times" panose="02020603060405020304" pitchFamily="18" charset="0"/>
              </a:rPr>
              <a:t>therapy alone  (ADA 2016)</a:t>
            </a:r>
          </a:p>
          <a:p>
            <a:pPr marL="0" indent="0" algn="l">
              <a:buNone/>
            </a:pPr>
            <a:endParaRPr lang="en-US" b="1" i="1" u="sng" dirty="0">
              <a:solidFill>
                <a:srgbClr val="C00000"/>
              </a:solidFill>
              <a:latin typeface="Times" panose="02020603060405020304" pitchFamily="18" charset="0"/>
            </a:endParaRPr>
          </a:p>
        </p:txBody>
      </p:sp>
      <p:sp>
        <p:nvSpPr>
          <p:cNvPr id="4" name="Date Placeholder 3"/>
          <p:cNvSpPr>
            <a:spLocks noGrp="1"/>
          </p:cNvSpPr>
          <p:nvPr>
            <p:ph type="dt" sz="half" idx="10"/>
          </p:nvPr>
        </p:nvSpPr>
        <p:spPr/>
        <p:txBody>
          <a:bodyPr/>
          <a:lstStyle/>
          <a:p>
            <a:pPr>
              <a:defRPr/>
            </a:pPr>
            <a:fld id="{CAB4C70A-FA9D-4CDD-8167-4C8685B7A4AA}"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25</a:t>
            </a:fld>
            <a:endParaRPr lang="en-US">
              <a:solidFill>
                <a:prstClr val="white">
                  <a:tint val="75000"/>
                </a:prstClr>
              </a:solidFill>
            </a:endParaRPr>
          </a:p>
        </p:txBody>
      </p:sp>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rPr>
              <a:t>Importance of Diet and Exercise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4005064"/>
            <a:ext cx="760095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92280" y="5321427"/>
            <a:ext cx="1064171" cy="646331"/>
          </a:xfrm>
          <a:prstGeom prst="rect">
            <a:avLst/>
          </a:prstGeom>
          <a:noFill/>
        </p:spPr>
        <p:txBody>
          <a:bodyPr wrap="square" rtlCol="0">
            <a:spAutoFit/>
          </a:bodyPr>
          <a:lstStyle/>
          <a:p>
            <a:r>
              <a:rPr lang="en-US" b="1" dirty="0" smtClean="0">
                <a:solidFill>
                  <a:srgbClr val="C00000"/>
                </a:solidFill>
                <a:latin typeface="Times" panose="02020603050405020304" pitchFamily="18" charset="0"/>
                <a:cs typeface="Times" panose="02020603050405020304" pitchFamily="18" charset="0"/>
              </a:rPr>
              <a:t>NICE 2015</a:t>
            </a:r>
            <a:endParaRPr lang="en-US" b="1" dirty="0">
              <a:solidFill>
                <a:srgbClr val="C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04226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08101"/>
            <a:ext cx="8229600" cy="2841179"/>
          </a:xfrm>
        </p:spPr>
        <p:txBody>
          <a:bodyPr/>
          <a:lstStyle/>
          <a:p>
            <a:pPr marL="457200" lvl="1" indent="-457200" eaLnBrk="1" fontAlgn="auto" hangingPunct="1">
              <a:spcBef>
                <a:spcPts val="0"/>
              </a:spcBef>
              <a:spcAft>
                <a:spcPts val="0"/>
              </a:spcAft>
              <a:buFont typeface="Wingdings" panose="05000000000000000000" pitchFamily="2" charset="2"/>
              <a:buChar char="§"/>
              <a:defRPr/>
            </a:pPr>
            <a:r>
              <a:rPr lang="en-US" sz="2600" dirty="0" smtClean="0">
                <a:solidFill>
                  <a:schemeClr val="bg1"/>
                </a:solidFill>
                <a:latin typeface="Times" panose="02020603060405020304" pitchFamily="18" charset="0"/>
              </a:rPr>
              <a:t>Insulin </a:t>
            </a:r>
            <a:r>
              <a:rPr lang="en-US" sz="2600" dirty="0">
                <a:solidFill>
                  <a:schemeClr val="bg1"/>
                </a:solidFill>
                <a:latin typeface="Times" panose="02020603060405020304" pitchFamily="18" charset="0"/>
              </a:rPr>
              <a:t>resistance gradually increased during pregnancy</a:t>
            </a:r>
          </a:p>
          <a:p>
            <a:pPr marL="457200" lvl="1" indent="-457200" eaLnBrk="1" fontAlgn="auto" hangingPunct="1">
              <a:spcBef>
                <a:spcPts val="0"/>
              </a:spcBef>
              <a:spcAft>
                <a:spcPts val="0"/>
              </a:spcAft>
              <a:buClr>
                <a:schemeClr val="bg1"/>
              </a:buClr>
              <a:buFont typeface="Wingdings" panose="05000000000000000000" pitchFamily="2" charset="2"/>
              <a:buChar char="§"/>
              <a:defRPr/>
            </a:pPr>
            <a:r>
              <a:rPr lang="en-US" sz="2600" dirty="0">
                <a:solidFill>
                  <a:schemeClr val="bg1"/>
                </a:solidFill>
                <a:latin typeface="Times" panose="02020603060405020304" pitchFamily="18" charset="0"/>
              </a:rPr>
              <a:t>Can decrease the frequency of glucose monitoring when good glycemic control with MNT </a:t>
            </a:r>
            <a:r>
              <a:rPr lang="en-US" sz="2600" dirty="0">
                <a:solidFill>
                  <a:srgbClr val="C00000"/>
                </a:solidFill>
                <a:latin typeface="Times" panose="02020603060405020304" pitchFamily="18" charset="0"/>
              </a:rPr>
              <a:t>(every other day or </a:t>
            </a:r>
            <a:r>
              <a:rPr lang="en-US" sz="2600" b="1" u="sng" dirty="0">
                <a:solidFill>
                  <a:srgbClr val="C00000"/>
                </a:solidFill>
                <a:latin typeface="Times" panose="02020603060405020304" pitchFamily="18" charset="0"/>
              </a:rPr>
              <a:t>every third day in mild GDM   </a:t>
            </a:r>
            <a:r>
              <a:rPr lang="en-US" sz="2600" dirty="0">
                <a:solidFill>
                  <a:srgbClr val="C00000"/>
                </a:solidFill>
                <a:latin typeface="Times" panose="02020603060405020304" pitchFamily="18" charset="0"/>
              </a:rPr>
              <a:t>saving money and increasing convenience for patients especially after new </a:t>
            </a:r>
            <a:r>
              <a:rPr lang="en-US" sz="2600" dirty="0" smtClean="0">
                <a:solidFill>
                  <a:srgbClr val="C00000"/>
                </a:solidFill>
                <a:latin typeface="Times" panose="02020603060405020304" pitchFamily="18" charset="0"/>
              </a:rPr>
              <a:t>criteria</a:t>
            </a:r>
            <a:r>
              <a:rPr lang="en-US" sz="2600" dirty="0">
                <a:solidFill>
                  <a:srgbClr val="C00000"/>
                </a:solidFill>
                <a:latin typeface="Times" panose="02020603060405020304" pitchFamily="18" charset="0"/>
              </a:rPr>
              <a:t>)</a:t>
            </a: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26</a:t>
            </a:fld>
            <a:endParaRPr lang="en-US"/>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500" b="1" dirty="0">
                <a:ln w="50800"/>
                <a:solidFill>
                  <a:prstClr val="black">
                    <a:shade val="50000"/>
                  </a:prstClr>
                </a:solidFill>
                <a:latin typeface="Times New Roman" panose="02020603050405020304" pitchFamily="18" charset="0"/>
                <a:cs typeface="Times New Roman" panose="02020603050405020304" pitchFamily="18" charset="0"/>
              </a:rPr>
              <a:t>Glucose monitoring:</a:t>
            </a:r>
            <a:endParaRPr lang="en-US" sz="4500" b="1"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467544" y="1815439"/>
            <a:ext cx="8424936" cy="1292662"/>
          </a:xfrm>
          <a:prstGeom prst="rect">
            <a:avLst/>
          </a:prstGeom>
        </p:spPr>
        <p:txBody>
          <a:bodyPr wrap="square">
            <a:spAutoFit/>
          </a:bodyPr>
          <a:lstStyle/>
          <a:p>
            <a:pPr lvl="1" indent="-457200">
              <a:buFont typeface="Wingdings" panose="05000000000000000000" pitchFamily="2" charset="2"/>
              <a:buChar char="§"/>
              <a:defRPr/>
            </a:pPr>
            <a:r>
              <a:rPr lang="en-US" sz="2600" dirty="0">
                <a:solidFill>
                  <a:schemeClr val="bg1"/>
                </a:solidFill>
                <a:latin typeface="Times" panose="02020603060405020304" pitchFamily="18" charset="0"/>
              </a:rPr>
              <a:t>When GDM initially diagnosed: SMBG 4 times daily </a:t>
            </a:r>
            <a:r>
              <a:rPr lang="en-US" sz="2600" dirty="0" smtClean="0">
                <a:solidFill>
                  <a:schemeClr val="bg1"/>
                </a:solidFill>
                <a:latin typeface="Times" panose="02020603060405020304" pitchFamily="18" charset="0"/>
              </a:rPr>
              <a:t>(Fasting </a:t>
            </a:r>
            <a:r>
              <a:rPr lang="en-US" sz="2600" dirty="0">
                <a:solidFill>
                  <a:schemeClr val="bg1"/>
                </a:solidFill>
                <a:latin typeface="Times" panose="02020603060405020304" pitchFamily="18" charset="0"/>
              </a:rPr>
              <a:t>&amp; 1-2 h postprandial) for recognition of women that need anti-hyperglycemic agents</a:t>
            </a:r>
            <a:endParaRPr lang="fa-IR" sz="2600" dirty="0">
              <a:solidFill>
                <a:schemeClr val="bg1"/>
              </a:solidFill>
              <a:latin typeface="Times" panose="02020603060405020304" pitchFamily="18" charset="0"/>
            </a:endParaRPr>
          </a:p>
        </p:txBody>
      </p:sp>
    </p:spTree>
    <p:extLst>
      <p:ext uri="{BB962C8B-B14F-4D97-AF65-F5344CB8AC3E}">
        <p14:creationId xmlns:p14="http://schemas.microsoft.com/office/powerpoint/2010/main" val="4292241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Exercise:</a:t>
            </a:r>
            <a:endPar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
        <p:nvSpPr>
          <p:cNvPr id="5" name="Content Placeholder 1"/>
          <p:cNvSpPr>
            <a:spLocks noGrp="1"/>
          </p:cNvSpPr>
          <p:nvPr>
            <p:ph idx="1"/>
          </p:nvPr>
        </p:nvSpPr>
        <p:spPr>
          <a:xfrm>
            <a:off x="457200" y="1600200"/>
            <a:ext cx="8229600" cy="4525963"/>
          </a:xfrm>
        </p:spPr>
        <p:txBody>
          <a:bodyPr>
            <a:noAutofit/>
          </a:bodyPr>
          <a:lstStyle/>
          <a:p>
            <a:pPr marL="274320" eaLnBrk="1" fontAlgn="auto" hangingPunct="1">
              <a:lnSpc>
                <a:spcPct val="150000"/>
              </a:lnSpc>
              <a:spcAft>
                <a:spcPts val="0"/>
              </a:spcAft>
              <a:buClrTx/>
              <a:defRPr/>
            </a:pPr>
            <a:r>
              <a:rPr lang="en-US" sz="3000" dirty="0" smtClean="0">
                <a:latin typeface="Times" panose="02020603060405020304" pitchFamily="18" charset="0"/>
              </a:rPr>
              <a:t>Exercise → ↑ insulin sensitivity → ↓ FBS, PPG</a:t>
            </a:r>
          </a:p>
          <a:p>
            <a:pPr marL="274320" eaLnBrk="1" fontAlgn="auto" hangingPunct="1">
              <a:lnSpc>
                <a:spcPct val="150000"/>
              </a:lnSpc>
              <a:spcAft>
                <a:spcPts val="0"/>
              </a:spcAft>
              <a:buClrTx/>
              <a:defRPr/>
            </a:pPr>
            <a:r>
              <a:rPr lang="en-US" sz="3000" dirty="0" smtClean="0">
                <a:latin typeface="Times" panose="02020603060405020304" pitchFamily="18" charset="0"/>
              </a:rPr>
              <a:t>ADA encourage a program of moderate exercise as part of treatment plan for women with GDM and no medical &amp; obstetrical contraindication</a:t>
            </a:r>
            <a:endParaRPr lang="en-US" sz="3000" dirty="0">
              <a:latin typeface="Times" panose="02020603060405020304" pitchFamily="18" charset="0"/>
            </a:endParaRPr>
          </a:p>
        </p:txBody>
      </p:sp>
    </p:spTree>
    <p:extLst>
      <p:ext uri="{BB962C8B-B14F-4D97-AF65-F5344CB8AC3E}">
        <p14:creationId xmlns:p14="http://schemas.microsoft.com/office/powerpoint/2010/main" val="3045944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3357"/>
            <a:ext cx="8229600" cy="4525963"/>
          </a:xfrm>
        </p:spPr>
        <p:txBody>
          <a:bodyPr>
            <a:noAutofit/>
          </a:bodyPr>
          <a:lstStyle/>
          <a:p>
            <a:pPr eaLnBrk="1" hangingPunct="1">
              <a:spcBef>
                <a:spcPts val="0"/>
              </a:spcBef>
              <a:buClr>
                <a:schemeClr val="tx1"/>
              </a:buClr>
              <a:defRPr/>
            </a:pPr>
            <a:r>
              <a:rPr lang="en-US" sz="3000" dirty="0" smtClean="0">
                <a:latin typeface="Times" panose="02020603060405020304" pitchFamily="18" charset="0"/>
              </a:rPr>
              <a:t>Same as </a:t>
            </a:r>
            <a:r>
              <a:rPr lang="en-US" sz="3000" dirty="0" err="1" smtClean="0">
                <a:latin typeface="Times" panose="02020603060405020304" pitchFamily="18" charset="0"/>
              </a:rPr>
              <a:t>nonpregnant</a:t>
            </a:r>
            <a:r>
              <a:rPr lang="en-US" sz="3000" dirty="0" smtClean="0">
                <a:latin typeface="Times" panose="02020603060405020304" pitchFamily="18" charset="0"/>
              </a:rPr>
              <a:t> women:</a:t>
            </a:r>
          </a:p>
          <a:p>
            <a:pPr lvl="1" eaLnBrk="1" hangingPunct="1">
              <a:spcBef>
                <a:spcPts val="0"/>
              </a:spcBef>
              <a:buClr>
                <a:schemeClr val="tx1"/>
              </a:buClr>
              <a:defRPr/>
            </a:pPr>
            <a:r>
              <a:rPr lang="en-US" sz="3000" dirty="0" smtClean="0">
                <a:latin typeface="Times" panose="02020603060405020304" pitchFamily="18" charset="0"/>
              </a:rPr>
              <a:t>Warm-ups and stretching (5-10)</a:t>
            </a:r>
          </a:p>
          <a:p>
            <a:pPr lvl="1" eaLnBrk="1" hangingPunct="1">
              <a:spcBef>
                <a:spcPts val="0"/>
              </a:spcBef>
              <a:buClr>
                <a:schemeClr val="tx1"/>
              </a:buClr>
              <a:defRPr/>
            </a:pPr>
            <a:r>
              <a:rPr lang="en-US" sz="3000" dirty="0" smtClean="0">
                <a:latin typeface="Times" panose="02020603060405020304" pitchFamily="18" charset="0"/>
              </a:rPr>
              <a:t>Exercise program (30-45 min)</a:t>
            </a:r>
          </a:p>
          <a:p>
            <a:pPr lvl="1" eaLnBrk="1" hangingPunct="1">
              <a:spcBef>
                <a:spcPts val="0"/>
              </a:spcBef>
              <a:buClr>
                <a:schemeClr val="tx1"/>
              </a:buClr>
              <a:defRPr/>
            </a:pPr>
            <a:r>
              <a:rPr lang="en-US" sz="3000" dirty="0" smtClean="0">
                <a:latin typeface="Times" panose="02020603060405020304" pitchFamily="18" charset="0"/>
              </a:rPr>
              <a:t>Cool down (5-10 min)</a:t>
            </a:r>
          </a:p>
          <a:p>
            <a:pPr marL="365125" lvl="1" indent="0" eaLnBrk="1" hangingPunct="1">
              <a:spcBef>
                <a:spcPts val="0"/>
              </a:spcBef>
              <a:buFont typeface="Wingdings" pitchFamily="2" charset="2"/>
              <a:buNone/>
              <a:defRPr/>
            </a:pPr>
            <a:endParaRPr lang="en-US" sz="3000" dirty="0" smtClean="0">
              <a:latin typeface="Times" panose="02020603060405020304" pitchFamily="18" charset="0"/>
            </a:endParaRPr>
          </a:p>
          <a:p>
            <a:pPr lvl="1" eaLnBrk="1" hangingPunct="1">
              <a:spcBef>
                <a:spcPts val="0"/>
              </a:spcBef>
              <a:buClr>
                <a:schemeClr val="tx1"/>
              </a:buClr>
              <a:defRPr/>
            </a:pPr>
            <a:r>
              <a:rPr lang="en-US" sz="3000" dirty="0" smtClean="0">
                <a:latin typeface="Times" panose="02020603060405020304" pitchFamily="18" charset="0"/>
              </a:rPr>
              <a:t>But avoid from abdominal trauma: activities with a high risk of falling or abdominal trauma undesirable</a:t>
            </a:r>
            <a:endParaRPr lang="en-US" sz="3000" dirty="0">
              <a:latin typeface="Times" panose="02020603060405020304" pitchFamily="18" charset="0"/>
            </a:endParaRPr>
          </a:p>
        </p:txBody>
      </p:sp>
      <p:sp>
        <p:nvSpPr>
          <p:cNvPr id="4" name="Date Placeholder 3"/>
          <p:cNvSpPr>
            <a:spLocks noGrp="1"/>
          </p:cNvSpPr>
          <p:nvPr>
            <p:ph type="dt" sz="half" idx="10"/>
          </p:nvPr>
        </p:nvSpPr>
        <p:spPr/>
        <p:txBody>
          <a:bodyPr/>
          <a:lstStyle/>
          <a:p>
            <a:pPr>
              <a:defRPr/>
            </a:pPr>
            <a:fld id="{49B557DB-C946-4F73-B30B-DAC0731A3941}"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28</a:t>
            </a:fld>
            <a:endParaRPr lang="en-US">
              <a:solidFill>
                <a:prstClr val="white">
                  <a:tint val="75000"/>
                </a:prstClr>
              </a:solidFill>
            </a:endParaRPr>
          </a:p>
        </p:txBody>
      </p:sp>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rPr>
              <a:t>Continue</a:t>
            </a:r>
          </a:p>
        </p:txBody>
      </p:sp>
    </p:spTree>
    <p:extLst>
      <p:ext uri="{BB962C8B-B14F-4D97-AF65-F5344CB8AC3E}">
        <p14:creationId xmlns:p14="http://schemas.microsoft.com/office/powerpoint/2010/main" val="2167092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lnSpc>
                <a:spcPct val="150000"/>
              </a:lnSpc>
              <a:spcAft>
                <a:spcPts val="0"/>
              </a:spcAft>
              <a:buClrTx/>
              <a:defRPr/>
            </a:pPr>
            <a:r>
              <a:rPr lang="en-US" sz="3200" dirty="0">
                <a:latin typeface="Times" panose="02020603060405020304" pitchFamily="18" charset="0"/>
              </a:rPr>
              <a:t>A</a:t>
            </a:r>
            <a:r>
              <a:rPr lang="en-US" sz="3200" dirty="0" smtClean="0">
                <a:latin typeface="Times" panose="02020603060405020304" pitchFamily="18" charset="0"/>
              </a:rPr>
              <a:t>rm </a:t>
            </a:r>
            <a:r>
              <a:rPr lang="en-US" sz="3200" dirty="0" err="1">
                <a:latin typeface="Times" panose="02020603060405020304" pitchFamily="18" charset="0"/>
              </a:rPr>
              <a:t>ergometry</a:t>
            </a:r>
            <a:r>
              <a:rPr lang="en-US" sz="3200" dirty="0">
                <a:latin typeface="Times" panose="02020603060405020304" pitchFamily="18" charset="0"/>
              </a:rPr>
              <a:t> 6 weeks (20-30 min. 3 times  </a:t>
            </a:r>
            <a:r>
              <a:rPr lang="en-US" sz="3200" dirty="0" smtClean="0">
                <a:latin typeface="Times" panose="02020603060405020304" pitchFamily="18" charset="0"/>
              </a:rPr>
              <a:t> a </a:t>
            </a:r>
            <a:r>
              <a:rPr lang="en-US" sz="3200" dirty="0">
                <a:latin typeface="Times" panose="02020603060405020304" pitchFamily="18" charset="0"/>
              </a:rPr>
              <a:t>week</a:t>
            </a:r>
          </a:p>
          <a:p>
            <a:pPr marL="274320" eaLnBrk="1" fontAlgn="auto" hangingPunct="1">
              <a:lnSpc>
                <a:spcPct val="150000"/>
              </a:lnSpc>
              <a:spcAft>
                <a:spcPts val="0"/>
              </a:spcAft>
              <a:buClr>
                <a:schemeClr val="tx1"/>
              </a:buClr>
              <a:defRPr/>
            </a:pPr>
            <a:r>
              <a:rPr lang="en-US" sz="3200" dirty="0">
                <a:latin typeface="Times" panose="02020603060405020304" pitchFamily="18" charset="0"/>
              </a:rPr>
              <a:t>R</a:t>
            </a:r>
            <a:r>
              <a:rPr lang="en-US" sz="3200" dirty="0" smtClean="0">
                <a:latin typeface="Times" panose="02020603060405020304" pitchFamily="18" charset="0"/>
              </a:rPr>
              <a:t>ecumbent </a:t>
            </a:r>
            <a:r>
              <a:rPr lang="en-US" sz="3200" dirty="0">
                <a:latin typeface="Times" panose="02020603060405020304" pitchFamily="18" charset="0"/>
              </a:rPr>
              <a:t>bicycle</a:t>
            </a:r>
          </a:p>
          <a:p>
            <a:pPr marL="45720" indent="0" eaLnBrk="1" fontAlgn="auto" hangingPunct="1">
              <a:lnSpc>
                <a:spcPct val="150000"/>
              </a:lnSpc>
              <a:spcAft>
                <a:spcPts val="0"/>
              </a:spcAft>
              <a:buFont typeface="Wingdings 2" pitchFamily="18" charset="2"/>
              <a:buNone/>
              <a:defRPr/>
            </a:pPr>
            <a:r>
              <a:rPr lang="en-US" sz="2600" dirty="0" smtClean="0">
                <a:latin typeface="Calibri"/>
              </a:rPr>
              <a:t> </a:t>
            </a:r>
            <a:endParaRPr lang="en-US" sz="2600" dirty="0">
              <a:latin typeface="Calibri"/>
            </a:endParaRPr>
          </a:p>
          <a:p>
            <a:pPr>
              <a:defRPr/>
            </a:pPr>
            <a:endParaRPr lang="en-US" sz="2600" dirty="0"/>
          </a:p>
        </p:txBody>
      </p:sp>
      <p:sp>
        <p:nvSpPr>
          <p:cNvPr id="4" name="Date Placeholder 3"/>
          <p:cNvSpPr>
            <a:spLocks noGrp="1"/>
          </p:cNvSpPr>
          <p:nvPr>
            <p:ph type="dt" sz="half" idx="10"/>
          </p:nvPr>
        </p:nvSpPr>
        <p:spPr/>
        <p:txBody>
          <a:bodyPr/>
          <a:lstStyle/>
          <a:p>
            <a:pPr>
              <a:defRPr/>
            </a:pPr>
            <a:fld id="{76E02923-3E6B-404B-A2BC-4635DDF49A71}"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29</a:t>
            </a:fld>
            <a:endParaRPr lang="en-US">
              <a:solidFill>
                <a:prstClr val="white">
                  <a:tint val="75000"/>
                </a:prstClr>
              </a:solidFill>
            </a:endParaRPr>
          </a:p>
        </p:txBody>
      </p:sp>
      <p:sp>
        <p:nvSpPr>
          <p:cNvPr id="7" name="Rounded Rectangle 6"/>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rPr>
              <a:t>What type of exercise?</a:t>
            </a:r>
          </a:p>
        </p:txBody>
      </p:sp>
    </p:spTree>
    <p:extLst>
      <p:ext uri="{BB962C8B-B14F-4D97-AF65-F5344CB8AC3E}">
        <p14:creationId xmlns:p14="http://schemas.microsoft.com/office/powerpoint/2010/main" val="420050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3993307"/>
          </a:xfrm>
        </p:spPr>
        <p:txBody>
          <a:bodyPr/>
          <a:lstStyle/>
          <a:p>
            <a:pPr marL="0" indent="0">
              <a:buNone/>
            </a:pPr>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3</a:t>
            </a:fld>
            <a:endParaRPr lang="en-US"/>
          </a:p>
        </p:txBody>
      </p:sp>
      <p:sp>
        <p:nvSpPr>
          <p:cNvPr id="2" name="Rectangle 1"/>
          <p:cNvSpPr/>
          <p:nvPr/>
        </p:nvSpPr>
        <p:spPr>
          <a:xfrm>
            <a:off x="417349" y="1916832"/>
            <a:ext cx="8208912" cy="2062103"/>
          </a:xfrm>
          <a:prstGeom prst="rect">
            <a:avLst/>
          </a:prstGeom>
        </p:spPr>
        <p:txBody>
          <a:bodyPr wrap="square">
            <a:spAutoFit/>
          </a:bodyPr>
          <a:lstStyle/>
          <a:p>
            <a:pPr marL="457200" indent="-457200">
              <a:buFont typeface="Wingdings" panose="05000000000000000000" pitchFamily="2" charset="2"/>
              <a:buChar char="§"/>
            </a:pPr>
            <a:r>
              <a:rPr lang="en-US" sz="3200" dirty="0">
                <a:solidFill>
                  <a:schemeClr val="bg1"/>
                </a:solidFill>
                <a:latin typeface="Times New Roman" panose="02020603050405020304" pitchFamily="18" charset="0"/>
                <a:cs typeface="Times New Roman" panose="02020603050405020304" pitchFamily="18" charset="0"/>
              </a:rPr>
              <a:t>B</a:t>
            </a:r>
            <a:r>
              <a:rPr lang="en-US" sz="3200" dirty="0" smtClean="0">
                <a:solidFill>
                  <a:schemeClr val="bg1"/>
                </a:solidFill>
                <a:latin typeface="Times New Roman" panose="02020603050405020304" pitchFamily="18" charset="0"/>
                <a:cs typeface="Times New Roman" panose="02020603050405020304" pitchFamily="18" charset="0"/>
              </a:rPr>
              <a:t>ecause meta-analysis of randomized trials has shown that appropriate therapy can decrease maternal and fetal morbidity, particularly </a:t>
            </a:r>
            <a:r>
              <a:rPr lang="en-US" sz="3200" dirty="0" err="1" smtClean="0">
                <a:solidFill>
                  <a:schemeClr val="bg1"/>
                </a:solidFill>
                <a:latin typeface="Times New Roman" panose="02020603050405020304" pitchFamily="18" charset="0"/>
                <a:cs typeface="Times New Roman" panose="02020603050405020304" pitchFamily="18" charset="0"/>
              </a:rPr>
              <a:t>macrosomia</a:t>
            </a:r>
            <a:r>
              <a:rPr lang="en-US" sz="3200" dirty="0" smtClean="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dirty="0">
                <a:solidFill>
                  <a:schemeClr val="bg1"/>
                </a:solidFill>
                <a:latin typeface="Times New Roman" panose="02020603050405020304" pitchFamily="18" charset="0"/>
                <a:cs typeface="Times New Roman" panose="02020603050405020304" pitchFamily="18" charset="0"/>
              </a:rPr>
              <a:t>Identifying women with GDM is important </a:t>
            </a:r>
            <a:endParaRPr lang="en-US" sz="3600" b="1"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928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D:\Dr. Valizadeh- DM &amp; Pregnancy\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56370"/>
            <a:ext cx="3960812"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3" name="Picture 3" descr="D:\Dr. Valizadeh- DM &amp; Pregnancy\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823045"/>
            <a:ext cx="44640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fld id="{E1674C9D-CF41-4977-8F61-33258A4F68DB}"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30</a:t>
            </a:fld>
            <a:endParaRPr lang="en-US">
              <a:solidFill>
                <a:prstClr val="white">
                  <a:tint val="75000"/>
                </a:prstClr>
              </a:solidFill>
            </a:endParaRPr>
          </a:p>
        </p:txBody>
      </p:sp>
      <p:sp>
        <p:nvSpPr>
          <p:cNvPr id="8" name="Rounded Rectangle 7"/>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arm </a:t>
            </a:r>
            <a:r>
              <a:rPr lang="en-US" sz="4000" b="1" kern="0" dirty="0" err="1">
                <a:ln w="50800"/>
                <a:solidFill>
                  <a:prstClr val="black">
                    <a:shade val="50000"/>
                  </a:prstClr>
                </a:solidFill>
                <a:latin typeface="Times New Roman" panose="02020603050405020304" pitchFamily="18" charset="0"/>
                <a:cs typeface="Times New Roman" panose="02020603050405020304" pitchFamily="18" charset="0"/>
              </a:rPr>
              <a:t>ergometry</a:t>
            </a: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 &amp; recumbent </a:t>
            </a:r>
            <a:r>
              <a:rPr lang="en-US" sz="4000" b="1" kern="0" dirty="0" smtClean="0">
                <a:ln w="50800"/>
                <a:solidFill>
                  <a:prstClr val="black">
                    <a:shade val="50000"/>
                  </a:prstClr>
                </a:solidFill>
                <a:latin typeface="Times New Roman" panose="02020603050405020304" pitchFamily="18" charset="0"/>
                <a:cs typeface="Times New Roman" panose="02020603050405020304" pitchFamily="18" charset="0"/>
              </a:rPr>
              <a:t>bicycle</a:t>
            </a:r>
            <a:endParaRPr kumimoji="0" lang="en-US" sz="40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859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31</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594755" y="1412776"/>
            <a:ext cx="7992888" cy="3096344"/>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dirty="0">
                <a:ln w="50800"/>
                <a:solidFill>
                  <a:prstClr val="black">
                    <a:shade val="50000"/>
                  </a:prstClr>
                </a:solidFill>
                <a:latin typeface="Times New Roman" panose="02020603050405020304" pitchFamily="18" charset="0"/>
                <a:cs typeface="Times New Roman" panose="02020603050405020304" pitchFamily="18" charset="0"/>
              </a:rPr>
              <a:t>3.0. </a:t>
            </a:r>
          </a:p>
          <a:p>
            <a:pPr algn="ctr">
              <a:defRPr/>
            </a:pPr>
            <a:r>
              <a:rPr lang="en-US" sz="5000" b="1" dirty="0">
                <a:ln w="50800"/>
                <a:solidFill>
                  <a:prstClr val="black">
                    <a:shade val="50000"/>
                  </a:prstClr>
                </a:solidFill>
                <a:latin typeface="Times New Roman" panose="02020603050405020304" pitchFamily="18" charset="0"/>
                <a:cs typeface="Times New Roman" panose="02020603050405020304" pitchFamily="18" charset="0"/>
              </a:rPr>
              <a:t>Glucose Monitoring and Glycemic Targets</a:t>
            </a:r>
          </a:p>
        </p:txBody>
      </p:sp>
    </p:spTree>
    <p:extLst>
      <p:ext uri="{BB962C8B-B14F-4D97-AF65-F5344CB8AC3E}">
        <p14:creationId xmlns:p14="http://schemas.microsoft.com/office/powerpoint/2010/main" val="2653682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3434"/>
            <a:ext cx="8229600" cy="2099920"/>
          </a:xfrm>
        </p:spPr>
        <p:txBody>
          <a:bodyPr>
            <a:noAutofit/>
          </a:bodyPr>
          <a:lstStyle/>
          <a:p>
            <a:pPr>
              <a:buClr>
                <a:schemeClr val="tx1"/>
              </a:buClr>
            </a:pPr>
            <a:r>
              <a:rPr lang="en-US" sz="3000" dirty="0" smtClean="0">
                <a:latin typeface="Times" panose="02020603060405020304" pitchFamily="18" charset="0"/>
              </a:rPr>
              <a:t>We recommend </a:t>
            </a:r>
            <a:r>
              <a:rPr lang="en-US" sz="3000" dirty="0" smtClean="0">
                <a:solidFill>
                  <a:srgbClr val="C00000"/>
                </a:solidFill>
                <a:latin typeface="Times" panose="02020603060405020304" pitchFamily="18" charset="0"/>
              </a:rPr>
              <a:t>SMBG </a:t>
            </a:r>
            <a:r>
              <a:rPr lang="en-US" sz="3000" dirty="0" smtClean="0">
                <a:latin typeface="Times" panose="02020603060405020304" pitchFamily="18" charset="0"/>
              </a:rPr>
              <a:t>in </a:t>
            </a:r>
            <a:r>
              <a:rPr lang="en-US" sz="3000" u="sng" dirty="0" smtClean="0">
                <a:solidFill>
                  <a:srgbClr val="C00000"/>
                </a:solidFill>
                <a:latin typeface="Times" panose="02020603060405020304" pitchFamily="18" charset="0"/>
              </a:rPr>
              <a:t>all pregnant women </a:t>
            </a:r>
            <a:r>
              <a:rPr lang="en-US" sz="3000" dirty="0" smtClean="0">
                <a:solidFill>
                  <a:srgbClr val="C00000"/>
                </a:solidFill>
                <a:latin typeface="Times" panose="02020603060405020304" pitchFamily="18" charset="0"/>
              </a:rPr>
              <a:t>with GDM or overt diabetes</a:t>
            </a:r>
            <a:r>
              <a:rPr lang="en-US" sz="3000" dirty="0" smtClean="0">
                <a:latin typeface="Times" panose="02020603060405020304" pitchFamily="18" charset="0"/>
              </a:rPr>
              <a:t> (1        ) and suggest testing </a:t>
            </a:r>
            <a:r>
              <a:rPr lang="en-US" sz="3000" dirty="0" smtClean="0">
                <a:solidFill>
                  <a:srgbClr val="C00000"/>
                </a:solidFill>
                <a:latin typeface="Times" panose="02020603060405020304" pitchFamily="18" charset="0"/>
              </a:rPr>
              <a:t>before and </a:t>
            </a:r>
            <a:r>
              <a:rPr lang="en-US" sz="3000" dirty="0" smtClean="0">
                <a:latin typeface="Times" panose="02020603060405020304" pitchFamily="18" charset="0"/>
              </a:rPr>
              <a:t>either 1 or 2 hours </a:t>
            </a:r>
            <a:r>
              <a:rPr lang="en-US" sz="3000" dirty="0" smtClean="0">
                <a:solidFill>
                  <a:srgbClr val="C00000"/>
                </a:solidFill>
                <a:latin typeface="Times" panose="02020603060405020304" pitchFamily="18" charset="0"/>
              </a:rPr>
              <a:t>after the start of each meal </a:t>
            </a:r>
            <a:r>
              <a:rPr lang="en-US" sz="3000" dirty="0" smtClean="0">
                <a:latin typeface="Times" panose="02020603060405020304" pitchFamily="18" charset="0"/>
              </a:rPr>
              <a:t>(choosing the post meal time when it is estimated that peak postprandial blood glucose is most likely to occur) and, as indicated, at bedtime and during the night. (2     OO)</a:t>
            </a:r>
            <a:endParaRPr lang="fa-IR" sz="3000" dirty="0">
              <a:latin typeface="Times" panose="0202060306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5898871" y="2564904"/>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5672652" y="2564904"/>
            <a:ext cx="226219" cy="214313"/>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6114895" y="2564904"/>
            <a:ext cx="226219" cy="214313"/>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6330919" y="2564904"/>
            <a:ext cx="226219" cy="214313"/>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6403106" y="4797152"/>
            <a:ext cx="226219" cy="214313"/>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6187082" y="4797152"/>
            <a:ext cx="226219" cy="214313"/>
          </a:xfrm>
          <a:prstGeom prst="rect">
            <a:avLst/>
          </a:prstGeom>
          <a:noFill/>
          <a:ln w="9525">
            <a:noFill/>
            <a:miter lim="800000"/>
            <a:headEnd/>
            <a:tailEnd/>
          </a:ln>
          <a:effectLst/>
        </p:spPr>
      </p:pic>
      <p:sp>
        <p:nvSpPr>
          <p:cNvPr id="11" name="Rounded Rectangle 10"/>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3.1. Self-monitoring of blood glucose (SMBG)</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749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31995"/>
            <a:ext cx="8435280" cy="4525963"/>
          </a:xfrm>
        </p:spPr>
        <p:txBody>
          <a:bodyPr>
            <a:normAutofit/>
          </a:bodyPr>
          <a:lstStyle/>
          <a:p>
            <a:pPr>
              <a:buClrTx/>
            </a:pPr>
            <a:r>
              <a:rPr lang="en-US" sz="3000" b="1" dirty="0" smtClean="0">
                <a:latin typeface="Times" panose="02020603060405020304" pitchFamily="18" charset="0"/>
              </a:rPr>
              <a:t>a. </a:t>
            </a:r>
            <a:r>
              <a:rPr lang="en-US" sz="3000" dirty="0" smtClean="0">
                <a:latin typeface="Times" panose="02020603060405020304" pitchFamily="18" charset="0"/>
              </a:rPr>
              <a:t>We recommend pregnant women with overt or GDM strive to achieve a target </a:t>
            </a:r>
            <a:r>
              <a:rPr lang="en-US" sz="3000" dirty="0" smtClean="0">
                <a:solidFill>
                  <a:srgbClr val="C00000"/>
                </a:solidFill>
                <a:latin typeface="Times" panose="02020603060405020304" pitchFamily="18" charset="0"/>
              </a:rPr>
              <a:t>pre-prandial</a:t>
            </a:r>
            <a:r>
              <a:rPr lang="en-US" sz="3000" dirty="0" smtClean="0">
                <a:latin typeface="Times" panose="02020603060405020304" pitchFamily="18" charset="0"/>
              </a:rPr>
              <a:t> blood glucose </a:t>
            </a:r>
            <a:r>
              <a:rPr lang="en-US" sz="3000" dirty="0" smtClean="0">
                <a:solidFill>
                  <a:srgbClr val="C00000"/>
                </a:solidFill>
                <a:latin typeface="Times" panose="02020603060405020304" pitchFamily="18" charset="0"/>
              </a:rPr>
              <a:t>95 mg/dl</a:t>
            </a:r>
            <a:r>
              <a:rPr lang="en-US" sz="3000" dirty="0" smtClean="0">
                <a:latin typeface="Times" panose="02020603060405020304" pitchFamily="18" charset="0"/>
              </a:rPr>
              <a:t>.   (1    OO for fasting target,          1  OOO for other meals)</a:t>
            </a:r>
          </a:p>
          <a:p>
            <a:pPr>
              <a:buClrTx/>
            </a:pPr>
            <a:r>
              <a:rPr lang="en-US" sz="3000" b="1" dirty="0" smtClean="0">
                <a:latin typeface="Times" panose="02020603060405020304" pitchFamily="18" charset="0"/>
              </a:rPr>
              <a:t>b.</a:t>
            </a:r>
            <a:r>
              <a:rPr lang="en-US" sz="3000" dirty="0" smtClean="0">
                <a:latin typeface="Times" panose="02020603060405020304" pitchFamily="18" charset="0"/>
              </a:rPr>
              <a:t> We suggest that an even lower </a:t>
            </a:r>
            <a:r>
              <a:rPr lang="en-US" sz="3000" dirty="0" smtClean="0">
                <a:solidFill>
                  <a:srgbClr val="C00000"/>
                </a:solidFill>
                <a:latin typeface="Times" panose="02020603060405020304" pitchFamily="18" charset="0"/>
              </a:rPr>
              <a:t>FPG</a:t>
            </a:r>
            <a:r>
              <a:rPr lang="en-US" sz="3000" dirty="0" smtClean="0">
                <a:latin typeface="Times" panose="02020603060405020304" pitchFamily="18" charset="0"/>
              </a:rPr>
              <a:t> target of </a:t>
            </a:r>
            <a:r>
              <a:rPr lang="en-US" sz="3000" dirty="0" smtClean="0">
                <a:solidFill>
                  <a:srgbClr val="C00000"/>
                </a:solidFill>
                <a:latin typeface="Times" panose="02020603060405020304" pitchFamily="18" charset="0"/>
              </a:rPr>
              <a:t>90 mg/dl </a:t>
            </a:r>
            <a:r>
              <a:rPr lang="en-US" sz="3000" dirty="0" smtClean="0">
                <a:latin typeface="Times" panose="02020603060405020304" pitchFamily="18" charset="0"/>
              </a:rPr>
              <a:t>be strived for (2  OOO) </a:t>
            </a:r>
            <a:r>
              <a:rPr lang="en-US" sz="3000" dirty="0" smtClean="0">
                <a:solidFill>
                  <a:srgbClr val="C00000"/>
                </a:solidFill>
                <a:latin typeface="Times" panose="02020603060405020304" pitchFamily="18" charset="0"/>
              </a:rPr>
              <a:t>if this can be safely achieved </a:t>
            </a:r>
            <a:r>
              <a:rPr lang="en-US" sz="3000" dirty="0" smtClean="0">
                <a:latin typeface="Times" panose="02020603060405020304" pitchFamily="18" charset="0"/>
              </a:rPr>
              <a:t>without undue hypoglycemia.</a:t>
            </a:r>
          </a:p>
        </p:txBody>
      </p:sp>
      <p:pic>
        <p:nvPicPr>
          <p:cNvPr id="4" name="Picture 2"/>
          <p:cNvPicPr>
            <a:picLocks noChangeAspect="1" noChangeArrowheads="1"/>
          </p:cNvPicPr>
          <p:nvPr/>
        </p:nvPicPr>
        <p:blipFill>
          <a:blip r:embed="rId2" cstate="print"/>
          <a:srcRect/>
          <a:stretch>
            <a:fillRect/>
          </a:stretch>
        </p:blipFill>
        <p:spPr bwMode="auto">
          <a:xfrm>
            <a:off x="1043608" y="3356992"/>
            <a:ext cx="228000" cy="216000"/>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a:stretch>
            <a:fillRect/>
          </a:stretch>
        </p:blipFill>
        <p:spPr bwMode="auto">
          <a:xfrm>
            <a:off x="4237984" y="4401128"/>
            <a:ext cx="190000" cy="180000"/>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a:stretch>
            <a:fillRect/>
          </a:stretch>
        </p:blipFill>
        <p:spPr bwMode="auto">
          <a:xfrm>
            <a:off x="4572000" y="2924944"/>
            <a:ext cx="228000" cy="216000"/>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a:stretch>
            <a:fillRect/>
          </a:stretch>
        </p:blipFill>
        <p:spPr bwMode="auto">
          <a:xfrm>
            <a:off x="4788024" y="2924944"/>
            <a:ext cx="228000" cy="216000"/>
          </a:xfrm>
          <a:prstGeom prst="rect">
            <a:avLst/>
          </a:prstGeom>
          <a:noFill/>
          <a:ln w="9525">
            <a:noFill/>
            <a:miter lim="800000"/>
            <a:headEnd/>
            <a:tailEnd/>
          </a:ln>
          <a:effectLst/>
        </p:spPr>
      </p:pic>
      <p:sp>
        <p:nvSpPr>
          <p:cNvPr id="10" name="Rounded Rectangle 9"/>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3.2. Glycemic </a:t>
            </a:r>
            <a:r>
              <a:rPr lang="en-US" sz="4500" b="1" kern="0" dirty="0" smtClean="0">
                <a:ln w="50800"/>
                <a:solidFill>
                  <a:prstClr val="black">
                    <a:shade val="50000"/>
                  </a:prstClr>
                </a:solidFill>
                <a:latin typeface="Times New Roman" panose="02020603050405020304" pitchFamily="18" charset="0"/>
                <a:cs typeface="Times New Roman" panose="02020603050405020304" pitchFamily="18" charset="0"/>
              </a:rPr>
              <a:t>Targets-1 FPG</a:t>
            </a:r>
            <a:endPar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388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3433"/>
            <a:ext cx="8229600" cy="4525963"/>
          </a:xfrm>
        </p:spPr>
        <p:txBody>
          <a:bodyPr/>
          <a:lstStyle/>
          <a:p>
            <a:pPr>
              <a:buClrTx/>
            </a:pPr>
            <a:r>
              <a:rPr lang="en-US" b="1" dirty="0" smtClean="0">
                <a:latin typeface="Times" panose="02020603060405020304" pitchFamily="18" charset="0"/>
              </a:rPr>
              <a:t>c. </a:t>
            </a:r>
            <a:r>
              <a:rPr lang="en-US" dirty="0" smtClean="0">
                <a:latin typeface="Times" panose="02020603060405020304" pitchFamily="18" charset="0"/>
              </a:rPr>
              <a:t>We suggest pregnant women with overt or GDM strive to achieve target blood glucose levels </a:t>
            </a:r>
            <a:r>
              <a:rPr lang="en-US" dirty="0" smtClean="0">
                <a:solidFill>
                  <a:srgbClr val="C00000"/>
                </a:solidFill>
                <a:latin typeface="Times" panose="02020603060405020304" pitchFamily="18" charset="0"/>
              </a:rPr>
              <a:t>1 hr after the start of a meal 140 mg/dl</a:t>
            </a:r>
            <a:r>
              <a:rPr lang="en-US" dirty="0" smtClean="0">
                <a:latin typeface="Times" panose="02020603060405020304" pitchFamily="18" charset="0"/>
              </a:rPr>
              <a:t> and </a:t>
            </a:r>
            <a:r>
              <a:rPr lang="en-US" b="1" dirty="0" smtClean="0">
                <a:solidFill>
                  <a:srgbClr val="C00000"/>
                </a:solidFill>
                <a:latin typeface="Times" panose="02020603060405020304" pitchFamily="18" charset="0"/>
              </a:rPr>
              <a:t>2 hrs </a:t>
            </a:r>
            <a:r>
              <a:rPr lang="en-US" b="1" u="sng" dirty="0" smtClean="0">
                <a:solidFill>
                  <a:srgbClr val="C00000"/>
                </a:solidFill>
                <a:latin typeface="Times" panose="02020603060405020304" pitchFamily="18" charset="0"/>
              </a:rPr>
              <a:t>after the start of a meal </a:t>
            </a:r>
            <a:r>
              <a:rPr lang="en-US" b="1" dirty="0" smtClean="0">
                <a:solidFill>
                  <a:srgbClr val="C00000"/>
                </a:solidFill>
                <a:latin typeface="Times" panose="02020603060405020304" pitchFamily="18" charset="0"/>
              </a:rPr>
              <a:t>120 mg/dl</a:t>
            </a:r>
            <a:r>
              <a:rPr lang="en-US" dirty="0" smtClean="0">
                <a:latin typeface="Times" panose="02020603060405020304" pitchFamily="18" charset="0"/>
              </a:rPr>
              <a:t> </a:t>
            </a:r>
            <a:r>
              <a:rPr lang="en-US" sz="2400" dirty="0" smtClean="0">
                <a:latin typeface="Times" panose="02020603060405020304" pitchFamily="18" charset="0"/>
              </a:rPr>
              <a:t>(2   OOO) </a:t>
            </a:r>
            <a:r>
              <a:rPr lang="en-US" dirty="0" smtClean="0">
                <a:latin typeface="Times" panose="02020603060405020304" pitchFamily="18" charset="0"/>
              </a:rPr>
              <a:t>when these targets can be safely achieved without undue hypoglycemia.</a:t>
            </a:r>
          </a:p>
          <a:p>
            <a:pPr>
              <a:buClrTx/>
            </a:pPr>
            <a:r>
              <a:rPr lang="en-US" b="1" dirty="0" smtClean="0">
                <a:latin typeface="Times" panose="02020603060405020304" pitchFamily="18" charset="0"/>
              </a:rPr>
              <a:t>d. </a:t>
            </a:r>
            <a:r>
              <a:rPr lang="en-US" dirty="0" smtClean="0">
                <a:latin typeface="Times" panose="02020603060405020304" pitchFamily="18" charset="0"/>
              </a:rPr>
              <a:t>We suggest pregnant women with </a:t>
            </a:r>
            <a:r>
              <a:rPr lang="en-US" b="1" dirty="0" smtClean="0">
                <a:solidFill>
                  <a:srgbClr val="C00000"/>
                </a:solidFill>
                <a:latin typeface="Times" panose="02020603060405020304" pitchFamily="18" charset="0"/>
              </a:rPr>
              <a:t>overt diabetes </a:t>
            </a:r>
            <a:r>
              <a:rPr lang="en-US" dirty="0" smtClean="0">
                <a:latin typeface="Times" panose="02020603060405020304" pitchFamily="18" charset="0"/>
              </a:rPr>
              <a:t>strive to achieve a </a:t>
            </a:r>
            <a:r>
              <a:rPr lang="en-US" b="1" dirty="0" smtClean="0">
                <a:solidFill>
                  <a:srgbClr val="C00000"/>
                </a:solidFill>
                <a:latin typeface="Times" panose="02020603060405020304" pitchFamily="18" charset="0"/>
              </a:rPr>
              <a:t>HbA</a:t>
            </a:r>
            <a:r>
              <a:rPr lang="en-US" b="1" baseline="-25000" dirty="0" smtClean="0">
                <a:solidFill>
                  <a:srgbClr val="C00000"/>
                </a:solidFill>
                <a:latin typeface="Times" panose="02020603060405020304" pitchFamily="18" charset="0"/>
              </a:rPr>
              <a:t>1C</a:t>
            </a:r>
            <a:r>
              <a:rPr lang="en-US" b="1" dirty="0" smtClean="0">
                <a:solidFill>
                  <a:srgbClr val="C00000"/>
                </a:solidFill>
                <a:latin typeface="Times" panose="02020603060405020304" pitchFamily="18" charset="0"/>
              </a:rPr>
              <a:t> 7% </a:t>
            </a:r>
            <a:r>
              <a:rPr lang="en-US" sz="2400" b="1" dirty="0" smtClean="0">
                <a:solidFill>
                  <a:srgbClr val="C00000"/>
                </a:solidFill>
                <a:latin typeface="Times" panose="02020603060405020304" pitchFamily="18" charset="0"/>
              </a:rPr>
              <a:t>(ideally 6.5%)</a:t>
            </a:r>
            <a:r>
              <a:rPr lang="en-US" dirty="0" smtClean="0">
                <a:solidFill>
                  <a:srgbClr val="C00000"/>
                </a:solidFill>
                <a:latin typeface="Times" panose="02020603060405020304" pitchFamily="18" charset="0"/>
              </a:rPr>
              <a:t>. </a:t>
            </a:r>
            <a:r>
              <a:rPr lang="en-US" sz="2400" dirty="0" smtClean="0">
                <a:latin typeface="Times" panose="02020603060405020304" pitchFamily="18" charset="0"/>
              </a:rPr>
              <a:t>(2   OOO)</a:t>
            </a:r>
            <a:endParaRPr lang="fa-IR" dirty="0" smtClean="0">
              <a:latin typeface="Times" panose="0202060306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584360" y="5157216"/>
            <a:ext cx="228000" cy="216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5712152" y="3357016"/>
            <a:ext cx="228000" cy="216000"/>
          </a:xfrm>
          <a:prstGeom prst="rect">
            <a:avLst/>
          </a:prstGeom>
          <a:noFill/>
          <a:ln w="9525">
            <a:noFill/>
            <a:miter lim="800000"/>
            <a:headEnd/>
            <a:tailEnd/>
          </a:ln>
          <a:effectLst/>
        </p:spPr>
      </p:pic>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3.2. Glycemic </a:t>
            </a:r>
            <a:r>
              <a:rPr lang="en-US" sz="3500" b="1" kern="0" dirty="0" smtClean="0">
                <a:ln w="50800"/>
                <a:solidFill>
                  <a:prstClr val="black">
                    <a:shade val="50000"/>
                  </a:prstClr>
                </a:solidFill>
                <a:latin typeface="Times New Roman" panose="02020603050405020304" pitchFamily="18" charset="0"/>
                <a:cs typeface="Times New Roman" panose="02020603050405020304" pitchFamily="18" charset="0"/>
              </a:rPr>
              <a:t>Targets-2 Post </a:t>
            </a:r>
            <a:r>
              <a:rPr lang="en-US" sz="3500" b="1" kern="0" dirty="0" err="1">
                <a:ln w="50800"/>
                <a:solidFill>
                  <a:prstClr val="black">
                    <a:shade val="50000"/>
                  </a:prstClr>
                </a:solidFill>
                <a:latin typeface="Times New Roman" panose="02020603050405020304" pitchFamily="18" charset="0"/>
                <a:cs typeface="Times New Roman" panose="02020603050405020304" pitchFamily="18" charset="0"/>
              </a:rPr>
              <a:t>Prandials</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320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 2015</a:t>
            </a:r>
            <a:endParaRPr lang="en-US" dirty="0"/>
          </a:p>
        </p:txBody>
      </p:sp>
      <p:sp>
        <p:nvSpPr>
          <p:cNvPr id="3" name="Content Placeholder 2"/>
          <p:cNvSpPr>
            <a:spLocks noGrp="1"/>
          </p:cNvSpPr>
          <p:nvPr>
            <p:ph idx="1"/>
          </p:nvPr>
        </p:nvSpPr>
        <p:spPr/>
        <p:txBody>
          <a:bodyPr/>
          <a:lstStyle/>
          <a:p>
            <a:r>
              <a:rPr lang="en-US" dirty="0">
                <a:latin typeface="Times" panose="02020603050405020304" pitchFamily="18" charset="0"/>
                <a:cs typeface="Times" panose="02020603050405020304" pitchFamily="18" charset="0"/>
              </a:rPr>
              <a:t>If it is safely achievable, women with diabetes should aim to keep </a:t>
            </a:r>
            <a:r>
              <a:rPr lang="en-US" dirty="0" smtClean="0">
                <a:solidFill>
                  <a:srgbClr val="C00000"/>
                </a:solidFill>
                <a:latin typeface="Times" panose="02020603050405020304" pitchFamily="18" charset="0"/>
                <a:cs typeface="Times" panose="02020603050405020304" pitchFamily="18" charset="0"/>
              </a:rPr>
              <a:t>FPG</a:t>
            </a:r>
            <a:r>
              <a:rPr lang="en-US" dirty="0" smtClean="0">
                <a:latin typeface="Times" panose="02020603050405020304" pitchFamily="18" charset="0"/>
                <a:cs typeface="Times" panose="02020603050405020304" pitchFamily="18" charset="0"/>
              </a:rPr>
              <a:t> between </a:t>
            </a:r>
            <a:r>
              <a:rPr lang="en-US" b="1" i="1" dirty="0" smtClean="0">
                <a:solidFill>
                  <a:srgbClr val="0070C0"/>
                </a:solidFill>
                <a:latin typeface="Times" panose="02020603050405020304" pitchFamily="18" charset="0"/>
                <a:cs typeface="Times" panose="02020603050405020304" pitchFamily="18" charset="0"/>
              </a:rPr>
              <a:t>63 and 106 mg/dl  </a:t>
            </a:r>
            <a:r>
              <a:rPr lang="en-US" b="1" i="1" dirty="0">
                <a:solidFill>
                  <a:srgbClr val="0070C0"/>
                </a:solidFill>
                <a:latin typeface="Times" panose="02020603050405020304" pitchFamily="18" charset="0"/>
                <a:cs typeface="Times" panose="02020603050405020304" pitchFamily="18" charset="0"/>
              </a:rPr>
              <a:t>and 1-hour postprandial blood glucose below </a:t>
            </a:r>
            <a:r>
              <a:rPr lang="en-US" b="1" i="1" dirty="0" smtClean="0">
                <a:solidFill>
                  <a:srgbClr val="0070C0"/>
                </a:solidFill>
                <a:latin typeface="Times" panose="02020603050405020304" pitchFamily="18" charset="0"/>
                <a:cs typeface="Times" panose="02020603050405020304" pitchFamily="18" charset="0"/>
              </a:rPr>
              <a:t>140  mg/dl during </a:t>
            </a:r>
            <a:r>
              <a:rPr lang="en-US" b="1" i="1" dirty="0">
                <a:solidFill>
                  <a:srgbClr val="0070C0"/>
                </a:solidFill>
                <a:latin typeface="Times" panose="02020603050405020304" pitchFamily="18" charset="0"/>
                <a:cs typeface="Times" panose="02020603050405020304" pitchFamily="18" charset="0"/>
              </a:rPr>
              <a:t>pregnancy</a:t>
            </a:r>
            <a:r>
              <a:rPr lang="en-US" b="1" i="1" dirty="0" smtClean="0">
                <a:solidFill>
                  <a:srgbClr val="0070C0"/>
                </a:solidFill>
                <a:latin typeface="Times" panose="02020603050405020304" pitchFamily="18" charset="0"/>
                <a:cs typeface="Times" panose="02020603050405020304" pitchFamily="18" charset="0"/>
              </a:rPr>
              <a:t>.</a:t>
            </a:r>
          </a:p>
          <a:p>
            <a:r>
              <a:rPr lang="en-US" dirty="0">
                <a:latin typeface="Times" panose="02020603050405020304" pitchFamily="18" charset="0"/>
                <a:cs typeface="Times" panose="02020603050405020304" pitchFamily="18" charset="0"/>
              </a:rPr>
              <a:t>Women with insulin-treated diabetes should be advised of the risks of </a:t>
            </a:r>
            <a:r>
              <a:rPr lang="en-US" dirty="0" err="1">
                <a:latin typeface="Times" panose="02020603050405020304" pitchFamily="18" charset="0"/>
                <a:cs typeface="Times" panose="02020603050405020304" pitchFamily="18" charset="0"/>
              </a:rPr>
              <a:t>hypoglycaemia</a:t>
            </a:r>
            <a:r>
              <a:rPr lang="en-US" dirty="0">
                <a:latin typeface="Times" panose="02020603050405020304" pitchFamily="18" charset="0"/>
                <a:cs typeface="Times" panose="02020603050405020304" pitchFamily="18" charset="0"/>
              </a:rPr>
              <a:t> </a:t>
            </a:r>
            <a:r>
              <a:rPr lang="en-US" dirty="0" smtClean="0">
                <a:latin typeface="Times" panose="02020603050405020304" pitchFamily="18" charset="0"/>
                <a:cs typeface="Times" panose="02020603050405020304" pitchFamily="18" charset="0"/>
              </a:rPr>
              <a:t>and </a:t>
            </a:r>
            <a:r>
              <a:rPr lang="en-US" dirty="0" err="1" smtClean="0">
                <a:solidFill>
                  <a:srgbClr val="C00000"/>
                </a:solidFill>
                <a:latin typeface="Times" panose="02020603050405020304" pitchFamily="18" charset="0"/>
                <a:cs typeface="Times" panose="02020603050405020304" pitchFamily="18" charset="0"/>
              </a:rPr>
              <a:t>hypoglycaemia</a:t>
            </a:r>
            <a:r>
              <a:rPr lang="en-US" dirty="0" smtClean="0">
                <a:solidFill>
                  <a:srgbClr val="C00000"/>
                </a:solidFill>
                <a:latin typeface="Times" panose="02020603050405020304" pitchFamily="18" charset="0"/>
                <a:cs typeface="Times" panose="02020603050405020304" pitchFamily="18" charset="0"/>
              </a:rPr>
              <a:t> </a:t>
            </a:r>
            <a:r>
              <a:rPr lang="en-US" dirty="0">
                <a:solidFill>
                  <a:srgbClr val="C00000"/>
                </a:solidFill>
                <a:latin typeface="Times" panose="02020603050405020304" pitchFamily="18" charset="0"/>
                <a:cs typeface="Times" panose="02020603050405020304" pitchFamily="18" charset="0"/>
              </a:rPr>
              <a:t>unawareness </a:t>
            </a:r>
            <a:r>
              <a:rPr lang="en-US" dirty="0">
                <a:latin typeface="Times" panose="02020603050405020304" pitchFamily="18" charset="0"/>
                <a:cs typeface="Times" panose="02020603050405020304" pitchFamily="18" charset="0"/>
              </a:rPr>
              <a:t>in pregnancy, particularly in </a:t>
            </a:r>
            <a:r>
              <a:rPr lang="en-US" dirty="0">
                <a:solidFill>
                  <a:srgbClr val="C00000"/>
                </a:solidFill>
                <a:latin typeface="Times" panose="02020603050405020304" pitchFamily="18" charset="0"/>
                <a:cs typeface="Times" panose="02020603050405020304" pitchFamily="18" charset="0"/>
              </a:rPr>
              <a:t>the first </a:t>
            </a:r>
            <a:r>
              <a:rPr lang="en-US" dirty="0" smtClean="0">
                <a:solidFill>
                  <a:srgbClr val="C00000"/>
                </a:solidFill>
                <a:latin typeface="Times" panose="02020603050405020304" pitchFamily="18" charset="0"/>
                <a:cs typeface="Times" panose="02020603050405020304" pitchFamily="18" charset="0"/>
              </a:rPr>
              <a:t>trimester.</a:t>
            </a:r>
            <a:endParaRPr lang="en-US" dirty="0">
              <a:solidFill>
                <a:srgbClr val="C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245883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4871"/>
            <a:ext cx="8229600" cy="4525963"/>
          </a:xfrm>
        </p:spPr>
        <p:txBody>
          <a:bodyPr>
            <a:normAutofit/>
          </a:bodyPr>
          <a:lstStyle/>
          <a:p>
            <a:pPr>
              <a:buClrTx/>
            </a:pPr>
            <a:r>
              <a:rPr lang="en-US" sz="3000" dirty="0" smtClean="0">
                <a:latin typeface="Times" panose="02020603060405020304" pitchFamily="18" charset="0"/>
              </a:rPr>
              <a:t>We suggest that CGMS be used during pregnancy in women with overt or GDM when SMBG levels (or, in the case of the woman with overt diabetes, HbA</a:t>
            </a:r>
            <a:r>
              <a:rPr lang="en-US" sz="3000" baseline="-25000" dirty="0" smtClean="0">
                <a:latin typeface="Times" panose="02020603060405020304" pitchFamily="18" charset="0"/>
              </a:rPr>
              <a:t>1C</a:t>
            </a:r>
            <a:r>
              <a:rPr lang="en-US" sz="3000" dirty="0" smtClean="0">
                <a:latin typeface="Times" panose="02020603060405020304" pitchFamily="18" charset="0"/>
              </a:rPr>
              <a:t> values) are not sufficient to assess glycemic control (including both hyperglycemia and hypoglycemia). (2       OO)</a:t>
            </a:r>
            <a:endParaRPr lang="fa-IR" sz="3000" dirty="0">
              <a:latin typeface="Times" panose="02020603060405020304"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4716016" y="4437112"/>
            <a:ext cx="226219" cy="21431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4489797" y="4437112"/>
            <a:ext cx="226219" cy="214313"/>
          </a:xfrm>
          <a:prstGeom prst="rect">
            <a:avLst/>
          </a:prstGeom>
          <a:noFill/>
          <a:ln w="9525">
            <a:noFill/>
            <a:miter lim="800000"/>
            <a:headEnd/>
            <a:tailEnd/>
          </a:ln>
          <a:effectLst/>
        </p:spPr>
      </p:pic>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3.3. Continuous Glucose Monitoring </a:t>
            </a:r>
            <a:r>
              <a:rPr lang="en-US" sz="3500" b="1" kern="0" dirty="0" smtClean="0">
                <a:ln w="50800"/>
                <a:solidFill>
                  <a:prstClr val="black">
                    <a:shade val="50000"/>
                  </a:prstClr>
                </a:solidFill>
                <a:latin typeface="Times New Roman" panose="02020603050405020304" pitchFamily="18" charset="0"/>
                <a:cs typeface="Times New Roman" panose="02020603050405020304" pitchFamily="18" charset="0"/>
              </a:rPr>
              <a:t>System (CGMS</a:t>
            </a: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012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37</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467544" y="1412776"/>
            <a:ext cx="8153709" cy="3096344"/>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500" b="1" dirty="0">
                <a:ln w="50800"/>
                <a:solidFill>
                  <a:prstClr val="black">
                    <a:shade val="50000"/>
                  </a:prstClr>
                </a:solidFill>
                <a:latin typeface="Times New Roman" panose="02020603050405020304" pitchFamily="18" charset="0"/>
                <a:cs typeface="Times New Roman" panose="02020603050405020304" pitchFamily="18" charset="0"/>
              </a:rPr>
              <a:t>5.0. </a:t>
            </a:r>
          </a:p>
          <a:p>
            <a:pPr algn="ctr">
              <a:defRPr/>
            </a:pPr>
            <a:r>
              <a:rPr lang="en-US" sz="4500" b="1" dirty="0">
                <a:ln w="50800"/>
                <a:solidFill>
                  <a:prstClr val="black">
                    <a:shade val="50000"/>
                  </a:prstClr>
                </a:solidFill>
                <a:latin typeface="Times New Roman" panose="02020603050405020304" pitchFamily="18" charset="0"/>
                <a:cs typeface="Times New Roman" panose="02020603050405020304" pitchFamily="18" charset="0"/>
              </a:rPr>
              <a:t>Blood Glucose Lowering Pharmacological</a:t>
            </a:r>
            <a:br>
              <a:rPr lang="en-US" sz="4500" b="1" dirty="0">
                <a:ln w="50800"/>
                <a:solidFill>
                  <a:prstClr val="black">
                    <a:shade val="50000"/>
                  </a:prstClr>
                </a:solidFill>
                <a:latin typeface="Times New Roman" panose="02020603050405020304" pitchFamily="18" charset="0"/>
                <a:cs typeface="Times New Roman" panose="02020603050405020304" pitchFamily="18" charset="0"/>
              </a:rPr>
            </a:br>
            <a:r>
              <a:rPr lang="en-US" sz="4500" b="1" dirty="0">
                <a:ln w="50800"/>
                <a:solidFill>
                  <a:prstClr val="black">
                    <a:shade val="50000"/>
                  </a:prstClr>
                </a:solidFill>
                <a:latin typeface="Times New Roman" panose="02020603050405020304" pitchFamily="18" charset="0"/>
                <a:cs typeface="Times New Roman" panose="02020603050405020304" pitchFamily="18" charset="0"/>
              </a:rPr>
              <a:t>Therapy During Pregnancy</a:t>
            </a:r>
          </a:p>
        </p:txBody>
      </p:sp>
    </p:spTree>
    <p:extLst>
      <p:ext uri="{BB962C8B-B14F-4D97-AF65-F5344CB8AC3E}">
        <p14:creationId xmlns:p14="http://schemas.microsoft.com/office/powerpoint/2010/main" val="3203770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4" y="1744216"/>
            <a:ext cx="8472518" cy="4997152"/>
          </a:xfrm>
        </p:spPr>
        <p:txBody>
          <a:bodyPr>
            <a:noAutofit/>
          </a:bodyPr>
          <a:lstStyle/>
          <a:p>
            <a:pPr>
              <a:buClrTx/>
            </a:pPr>
            <a:r>
              <a:rPr lang="en-US" sz="2600" b="1" dirty="0" smtClean="0">
                <a:latin typeface="Times" panose="02020603060405020304" pitchFamily="18" charset="0"/>
              </a:rPr>
              <a:t>a. </a:t>
            </a:r>
            <a:r>
              <a:rPr lang="en-US" sz="2600" dirty="0" smtClean="0">
                <a:latin typeface="Times" panose="02020603060405020304" pitchFamily="18" charset="0"/>
              </a:rPr>
              <a:t>We suggest that the insulin analog </a:t>
            </a:r>
            <a:r>
              <a:rPr lang="en-US" sz="2600" dirty="0" smtClean="0">
                <a:solidFill>
                  <a:srgbClr val="C00000"/>
                </a:solidFill>
                <a:latin typeface="Times" panose="02020603060405020304" pitchFamily="18" charset="0"/>
              </a:rPr>
              <a:t>detemir may be initiated during pregnancy </a:t>
            </a:r>
            <a:r>
              <a:rPr lang="en-US" sz="2600" dirty="0" smtClean="0">
                <a:latin typeface="Times" panose="02020603060405020304" pitchFamily="18" charset="0"/>
              </a:rPr>
              <a:t>for those women who require basal insulin and for whom NPH insulin, in appropriate doses, has previously resulted in, or for whom it is thought NPH insulin may result in, problematic hypoglycemia.</a:t>
            </a:r>
          </a:p>
          <a:p>
            <a:pPr lvl="1">
              <a:buClrTx/>
            </a:pPr>
            <a:r>
              <a:rPr lang="en-US" sz="2600" dirty="0" smtClean="0">
                <a:latin typeface="Times" panose="02020603060405020304" pitchFamily="18" charset="0"/>
              </a:rPr>
              <a:t>Insulin </a:t>
            </a:r>
            <a:r>
              <a:rPr lang="en-US" sz="2600" dirty="0" smtClean="0">
                <a:solidFill>
                  <a:srgbClr val="C00000"/>
                </a:solidFill>
                <a:latin typeface="Times" panose="02020603060405020304" pitchFamily="18" charset="0"/>
              </a:rPr>
              <a:t>detemir may be continued </a:t>
            </a:r>
            <a:r>
              <a:rPr lang="en-US" sz="2600" dirty="0" smtClean="0">
                <a:latin typeface="Times" panose="02020603060405020304" pitchFamily="18" charset="0"/>
              </a:rPr>
              <a:t>in those women with diabetes </a:t>
            </a:r>
            <a:r>
              <a:rPr lang="en-US" sz="2600" dirty="0" smtClean="0">
                <a:solidFill>
                  <a:srgbClr val="C00000"/>
                </a:solidFill>
                <a:latin typeface="Times" panose="02020603060405020304" pitchFamily="18" charset="0"/>
              </a:rPr>
              <a:t>already successfully tak</a:t>
            </a:r>
            <a:r>
              <a:rPr lang="en-US" sz="2600" dirty="0">
                <a:solidFill>
                  <a:srgbClr val="C00000"/>
                </a:solidFill>
                <a:latin typeface="Times" panose="02020603060405020304" pitchFamily="18" charset="0"/>
              </a:rPr>
              <a:t>ing</a:t>
            </a:r>
            <a:r>
              <a:rPr lang="en-US" sz="2600" dirty="0" smtClean="0">
                <a:solidFill>
                  <a:srgbClr val="3912E0"/>
                </a:solidFill>
                <a:latin typeface="Times" panose="02020603060405020304" pitchFamily="18" charset="0"/>
              </a:rPr>
              <a:t> </a:t>
            </a:r>
            <a:r>
              <a:rPr lang="en-US" sz="2600" dirty="0" smtClean="0">
                <a:latin typeface="Times" panose="02020603060405020304" pitchFamily="18" charset="0"/>
              </a:rPr>
              <a:t>insulin detemir before pregnancy. (2QQQQ)</a:t>
            </a:r>
          </a:p>
          <a:p>
            <a:pPr>
              <a:buClrTx/>
            </a:pPr>
            <a:r>
              <a:rPr lang="en-US" sz="2600" b="1" dirty="0" smtClean="0">
                <a:latin typeface="Times" panose="02020603060405020304" pitchFamily="18" charset="0"/>
              </a:rPr>
              <a:t>b.</a:t>
            </a:r>
            <a:r>
              <a:rPr lang="en-US" sz="2600" dirty="0" smtClean="0">
                <a:latin typeface="Times" panose="02020603060405020304" pitchFamily="18" charset="0"/>
              </a:rPr>
              <a:t> We suggest that those pregnant women </a:t>
            </a:r>
            <a:r>
              <a:rPr lang="en-US" sz="2600" dirty="0" smtClean="0">
                <a:solidFill>
                  <a:srgbClr val="C00000"/>
                </a:solidFill>
                <a:latin typeface="Times" panose="02020603060405020304" pitchFamily="18" charset="0"/>
              </a:rPr>
              <a:t>successfully using</a:t>
            </a:r>
            <a:r>
              <a:rPr lang="en-US" sz="2600" dirty="0" smtClean="0">
                <a:solidFill>
                  <a:srgbClr val="007E39"/>
                </a:solidFill>
                <a:latin typeface="Times" panose="02020603060405020304" pitchFamily="18" charset="0"/>
              </a:rPr>
              <a:t> </a:t>
            </a:r>
            <a:r>
              <a:rPr lang="en-US" sz="2600" dirty="0" smtClean="0">
                <a:latin typeface="Times" panose="02020603060405020304" pitchFamily="18" charset="0"/>
              </a:rPr>
              <a:t>insulin </a:t>
            </a:r>
            <a:r>
              <a:rPr lang="en-US" sz="2600" dirty="0" smtClean="0">
                <a:solidFill>
                  <a:srgbClr val="C00000"/>
                </a:solidFill>
                <a:latin typeface="Times" panose="02020603060405020304" pitchFamily="18" charset="0"/>
              </a:rPr>
              <a:t>glargine</a:t>
            </a:r>
            <a:r>
              <a:rPr lang="en-US" sz="2600" dirty="0" smtClean="0">
                <a:solidFill>
                  <a:srgbClr val="7030A0"/>
                </a:solidFill>
                <a:latin typeface="Times" panose="02020603060405020304" pitchFamily="18" charset="0"/>
              </a:rPr>
              <a:t> </a:t>
            </a:r>
            <a:r>
              <a:rPr lang="en-US" sz="2600" dirty="0" smtClean="0">
                <a:latin typeface="Times" panose="02020603060405020304" pitchFamily="18" charset="0"/>
              </a:rPr>
              <a:t>before pregnancy </a:t>
            </a:r>
            <a:r>
              <a:rPr lang="en-US" sz="2600" dirty="0" smtClean="0">
                <a:solidFill>
                  <a:srgbClr val="C00000"/>
                </a:solidFill>
                <a:latin typeface="Times" panose="02020603060405020304" pitchFamily="18" charset="0"/>
              </a:rPr>
              <a:t>may continue it</a:t>
            </a:r>
            <a:r>
              <a:rPr lang="en-US" sz="2600" dirty="0" smtClean="0">
                <a:solidFill>
                  <a:srgbClr val="C00000"/>
                </a:solidFill>
                <a:effectLst>
                  <a:outerShdw blurRad="38100" dist="38100" dir="2700000" algn="tl">
                    <a:srgbClr val="000000">
                      <a:alpha val="43137"/>
                    </a:srgbClr>
                  </a:outerShdw>
                </a:effectLst>
                <a:latin typeface="Times" panose="02020603060405020304" pitchFamily="18" charset="0"/>
              </a:rPr>
              <a:t> </a:t>
            </a:r>
            <a:r>
              <a:rPr lang="en-US" sz="2600" dirty="0" smtClean="0">
                <a:latin typeface="Times" panose="02020603060405020304" pitchFamily="18" charset="0"/>
              </a:rPr>
              <a:t>during pregnancy. (2QQOO)</a:t>
            </a:r>
          </a:p>
        </p:txBody>
      </p:sp>
      <p:sp>
        <p:nvSpPr>
          <p:cNvPr id="4" name="Rounded Rectangle 3"/>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5.1. Insulin Therapy-1</a:t>
            </a:r>
            <a:b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b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Basal Insulin Analogues</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1515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0557"/>
            <a:ext cx="8229600" cy="4525963"/>
          </a:xfrm>
        </p:spPr>
        <p:txBody>
          <a:bodyPr>
            <a:noAutofit/>
          </a:bodyPr>
          <a:lstStyle/>
          <a:p>
            <a:pPr>
              <a:buClrTx/>
            </a:pPr>
            <a:r>
              <a:rPr lang="en-US" sz="2600" b="1" dirty="0" smtClean="0">
                <a:latin typeface="Times" panose="02020603060405020304" pitchFamily="18" charset="0"/>
              </a:rPr>
              <a:t>c. </a:t>
            </a:r>
            <a:r>
              <a:rPr lang="en-US" sz="2600" dirty="0" smtClean="0">
                <a:latin typeface="Times" panose="02020603060405020304" pitchFamily="18" charset="0"/>
              </a:rPr>
              <a:t>We suggest that insulin analogs lispro and </a:t>
            </a:r>
            <a:r>
              <a:rPr lang="en-US" sz="2600" dirty="0" smtClean="0">
                <a:solidFill>
                  <a:srgbClr val="C00000"/>
                </a:solidFill>
                <a:latin typeface="Times" panose="02020603060405020304" pitchFamily="18" charset="0"/>
              </a:rPr>
              <a:t>aspart </a:t>
            </a:r>
            <a:r>
              <a:rPr lang="en-US" sz="2600" dirty="0" smtClean="0">
                <a:latin typeface="Times" panose="02020603060405020304" pitchFamily="18" charset="0"/>
              </a:rPr>
              <a:t>be used </a:t>
            </a:r>
            <a:r>
              <a:rPr lang="en-US" sz="2600" dirty="0" smtClean="0">
                <a:solidFill>
                  <a:srgbClr val="C00000"/>
                </a:solidFill>
                <a:latin typeface="Times" panose="02020603060405020304" pitchFamily="18" charset="0"/>
              </a:rPr>
              <a:t>in preference to regular </a:t>
            </a:r>
            <a:r>
              <a:rPr lang="en-US" sz="2600" dirty="0" smtClean="0">
                <a:latin typeface="Times" panose="02020603060405020304" pitchFamily="18" charset="0"/>
              </a:rPr>
              <a:t>insulin in pregnant women with diabetes. (2QQQO)</a:t>
            </a:r>
          </a:p>
          <a:p>
            <a:pPr>
              <a:buClrTx/>
            </a:pPr>
            <a:r>
              <a:rPr lang="en-US" sz="2600" b="1" dirty="0" smtClean="0">
                <a:latin typeface="Times" panose="02020603060405020304" pitchFamily="18" charset="0"/>
              </a:rPr>
              <a:t>d.</a:t>
            </a:r>
            <a:r>
              <a:rPr lang="en-US" sz="2600" dirty="0" smtClean="0">
                <a:latin typeface="Times" panose="02020603060405020304" pitchFamily="18" charset="0"/>
              </a:rPr>
              <a:t> We recommend the ongoing use of CSII during pregnancy in women with diabetes when this has been initiated before pregnancy. (1QQQO)</a:t>
            </a:r>
          </a:p>
          <a:p>
            <a:pPr lvl="1">
              <a:buClrTx/>
            </a:pPr>
            <a:r>
              <a:rPr lang="en-US" sz="2600" dirty="0" smtClean="0">
                <a:latin typeface="Times" panose="02020603060405020304" pitchFamily="18" charset="0"/>
              </a:rPr>
              <a:t>but suggest that </a:t>
            </a:r>
            <a:r>
              <a:rPr lang="en-US" sz="2600" dirty="0" smtClean="0">
                <a:solidFill>
                  <a:srgbClr val="C00000"/>
                </a:solidFill>
                <a:latin typeface="Times" panose="02020603060405020304" pitchFamily="18" charset="0"/>
              </a:rPr>
              <a:t>CSII not be initiated during pregnancy </a:t>
            </a:r>
            <a:r>
              <a:rPr lang="en-US" sz="2600" dirty="0" smtClean="0">
                <a:latin typeface="Times" panose="02020603060405020304" pitchFamily="18" charset="0"/>
              </a:rPr>
              <a:t>unless other insulin strategies including multiple daily doses of insulin have first been tried and proven unsuccessful. (2QQOO)</a:t>
            </a:r>
            <a:endParaRPr lang="fa-IR" sz="2600" dirty="0" smtClean="0">
              <a:latin typeface="Times" panose="02020603060405020304" pitchFamily="18" charset="0"/>
            </a:endParaRPr>
          </a:p>
        </p:txBody>
      </p:sp>
      <p:sp>
        <p:nvSpPr>
          <p:cNvPr id="4" name="Rounded Rectangle 3"/>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5.1. Insulin Therapy-2</a:t>
            </a:r>
            <a:b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b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Prandial </a:t>
            </a:r>
            <a:r>
              <a:rPr lang="en-US" sz="3500" b="1" kern="0" dirty="0" err="1">
                <a:ln w="50800"/>
                <a:solidFill>
                  <a:prstClr val="black">
                    <a:shade val="50000"/>
                  </a:prstClr>
                </a:solidFill>
                <a:latin typeface="Times New Roman" panose="02020603050405020304" pitchFamily="18" charset="0"/>
                <a:cs typeface="Times New Roman" panose="02020603050405020304" pitchFamily="18" charset="0"/>
              </a:rPr>
              <a:t>Insulins</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92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4</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dirty="0" smtClean="0">
                <a:ln w="50800"/>
                <a:solidFill>
                  <a:prstClr val="black">
                    <a:shade val="50000"/>
                  </a:prstClr>
                </a:solidFill>
                <a:latin typeface="Times New Roman" panose="02020603050405020304" pitchFamily="18" charset="0"/>
                <a:cs typeface="Times New Roman" panose="02020603050405020304" pitchFamily="18" charset="0"/>
              </a:rPr>
              <a:t>Meta-Analysis-2014</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29" y="1844824"/>
            <a:ext cx="7658100" cy="324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3" y="5157192"/>
            <a:ext cx="3190875" cy="79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868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08" y="1948910"/>
            <a:ext cx="5256583" cy="220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4437112"/>
            <a:ext cx="356235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fld id="{D5C8B195-6A6D-40A6-8BA2-6FC7F7BE69BF}"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40</a:t>
            </a:fld>
            <a:endParaRPr lang="en-US">
              <a:solidFill>
                <a:prstClr val="white">
                  <a:tint val="75000"/>
                </a:prstClr>
              </a:solidFill>
            </a:endParaRPr>
          </a:p>
        </p:txBody>
      </p:sp>
      <p:sp>
        <p:nvSpPr>
          <p:cNvPr id="8" name="Rounded Rectangle 7"/>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5000" b="1" kern="0" dirty="0">
                <a:ln w="50800"/>
                <a:solidFill>
                  <a:prstClr val="black">
                    <a:shade val="50000"/>
                  </a:prstClr>
                </a:solidFill>
                <a:latin typeface="Times New Roman" panose="02020603050405020304" pitchFamily="18" charset="0"/>
                <a:cs typeface="Times New Roman" panose="02020603050405020304" pitchFamily="18" charset="0"/>
              </a:rPr>
              <a:t>ADA 2016</a:t>
            </a:r>
            <a:endParaRPr kumimoji="0" lang="en-US" sz="50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454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5C8B195-6A6D-40A6-8BA2-6FC7F7BE69BF}"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41</a:t>
            </a:fld>
            <a:endParaRPr lang="en-US">
              <a:solidFill>
                <a:prstClr val="white">
                  <a:tint val="75000"/>
                </a:prstClr>
              </a:solidFill>
            </a:endParaRPr>
          </a:p>
        </p:txBody>
      </p:sp>
      <p:sp>
        <p:nvSpPr>
          <p:cNvPr id="8" name="Rounded Rectangle 7"/>
          <p:cNvSpPr/>
          <p:nvPr/>
        </p:nvSpPr>
        <p:spPr>
          <a:xfrm>
            <a:off x="251520" y="1916832"/>
            <a:ext cx="8640960" cy="2088232"/>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6000" b="1" kern="0" dirty="0">
                <a:ln w="50800"/>
                <a:solidFill>
                  <a:prstClr val="black">
                    <a:shade val="50000"/>
                  </a:prstClr>
                </a:solidFill>
                <a:latin typeface="Times New Roman" panose="02020603050405020304" pitchFamily="18" charset="0"/>
                <a:cs typeface="Times New Roman" panose="02020603050405020304" pitchFamily="18" charset="0"/>
              </a:rPr>
              <a:t>Prandial </a:t>
            </a:r>
            <a:r>
              <a:rPr lang="en-US" sz="6000" b="1" kern="0" dirty="0" err="1">
                <a:ln w="50800"/>
                <a:solidFill>
                  <a:prstClr val="black">
                    <a:shade val="50000"/>
                  </a:prstClr>
                </a:solidFill>
                <a:latin typeface="Times New Roman" panose="02020603050405020304" pitchFamily="18" charset="0"/>
                <a:cs typeface="Times New Roman" panose="02020603050405020304" pitchFamily="18" charset="0"/>
              </a:rPr>
              <a:t>Insulins</a:t>
            </a:r>
            <a:endParaRPr lang="en-US" sz="6000" b="1" kern="0" dirty="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251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055042" y="1484784"/>
            <a:ext cx="1981454" cy="1872208"/>
          </a:xfrm>
          <a:prstGeom prst="rect">
            <a:avLst/>
          </a:prstGeom>
          <a:noFill/>
          <a:ln w="9525">
            <a:noFill/>
            <a:miter lim="800000"/>
            <a:headEnd/>
            <a:tailEnd/>
          </a:ln>
          <a:effectLst/>
        </p:spPr>
      </p:pic>
      <p:sp>
        <p:nvSpPr>
          <p:cNvPr id="5" name="Content Placeholder 4"/>
          <p:cNvSpPr>
            <a:spLocks noGrp="1"/>
          </p:cNvSpPr>
          <p:nvPr>
            <p:ph idx="1"/>
          </p:nvPr>
        </p:nvSpPr>
        <p:spPr>
          <a:xfrm>
            <a:off x="457200" y="1714488"/>
            <a:ext cx="8229600" cy="4525963"/>
          </a:xfrm>
        </p:spPr>
        <p:txBody>
          <a:bodyPr>
            <a:noAutofit/>
          </a:bodyPr>
          <a:lstStyle/>
          <a:p>
            <a:pPr>
              <a:buClrTx/>
              <a:defRPr/>
            </a:pPr>
            <a:r>
              <a:rPr lang="en-CA" sz="2600" dirty="0" smtClean="0">
                <a:latin typeface="Times" panose="02020603060405020304" pitchFamily="18" charset="0"/>
              </a:rPr>
              <a:t>After  SQ injection regular insulin tends to </a:t>
            </a:r>
          </a:p>
          <a:p>
            <a:pPr>
              <a:buNone/>
              <a:defRPr/>
            </a:pPr>
            <a:r>
              <a:rPr lang="en-CA" sz="2600" dirty="0" smtClean="0">
                <a:latin typeface="Times" panose="02020603060405020304" pitchFamily="18" charset="0"/>
              </a:rPr>
              <a:t>dissociate from its normal </a:t>
            </a:r>
            <a:r>
              <a:rPr lang="en-CA" sz="2600" dirty="0" err="1" smtClean="0">
                <a:solidFill>
                  <a:srgbClr val="C00000"/>
                </a:solidFill>
                <a:latin typeface="Times" panose="02020603060405020304" pitchFamily="18" charset="0"/>
              </a:rPr>
              <a:t>hexameric</a:t>
            </a:r>
            <a:r>
              <a:rPr lang="en-CA" sz="2600" dirty="0" smtClean="0">
                <a:solidFill>
                  <a:srgbClr val="C00000"/>
                </a:solidFill>
                <a:latin typeface="Times" panose="02020603060405020304" pitchFamily="18" charset="0"/>
              </a:rPr>
              <a:t> </a:t>
            </a:r>
            <a:r>
              <a:rPr lang="en-CA" sz="2600" dirty="0" smtClean="0">
                <a:latin typeface="Times" panose="02020603060405020304" pitchFamily="18" charset="0"/>
              </a:rPr>
              <a:t>form, first </a:t>
            </a:r>
          </a:p>
          <a:p>
            <a:pPr>
              <a:buNone/>
              <a:defRPr/>
            </a:pPr>
            <a:r>
              <a:rPr lang="en-CA" sz="2600" dirty="0" smtClean="0">
                <a:latin typeface="Times" panose="02020603060405020304" pitchFamily="18" charset="0"/>
              </a:rPr>
              <a:t>into </a:t>
            </a:r>
            <a:r>
              <a:rPr lang="en-CA" sz="2600" dirty="0" err="1" smtClean="0">
                <a:solidFill>
                  <a:srgbClr val="C00000"/>
                </a:solidFill>
                <a:latin typeface="Times" panose="02020603060405020304" pitchFamily="18" charset="0"/>
              </a:rPr>
              <a:t>dimers</a:t>
            </a:r>
            <a:r>
              <a:rPr lang="en-CA" sz="2600" dirty="0" smtClean="0">
                <a:solidFill>
                  <a:srgbClr val="C00000"/>
                </a:solidFill>
                <a:latin typeface="Times" panose="02020603060405020304" pitchFamily="18" charset="0"/>
              </a:rPr>
              <a:t> </a:t>
            </a:r>
            <a:r>
              <a:rPr lang="en-CA" sz="2600" dirty="0" smtClean="0">
                <a:latin typeface="Times" panose="02020603060405020304" pitchFamily="18" charset="0"/>
              </a:rPr>
              <a:t>and then </a:t>
            </a:r>
            <a:r>
              <a:rPr lang="en-CA" sz="2600" dirty="0" smtClean="0">
                <a:solidFill>
                  <a:srgbClr val="C00000"/>
                </a:solidFill>
                <a:latin typeface="Times" panose="02020603060405020304" pitchFamily="18" charset="0"/>
              </a:rPr>
              <a:t>monomers</a:t>
            </a:r>
            <a:r>
              <a:rPr lang="en-CA" sz="2600" dirty="0" smtClean="0">
                <a:latin typeface="Times" panose="02020603060405020304" pitchFamily="18" charset="0"/>
              </a:rPr>
              <a:t>.</a:t>
            </a:r>
          </a:p>
          <a:p>
            <a:pPr lvl="1">
              <a:buClrTx/>
              <a:defRPr/>
            </a:pPr>
            <a:r>
              <a:rPr lang="en-CA" sz="2600" dirty="0" smtClean="0">
                <a:latin typeface="Times" panose="02020603060405020304" pitchFamily="18" charset="0"/>
              </a:rPr>
              <a:t>Only </a:t>
            </a:r>
            <a:r>
              <a:rPr lang="en-CA" sz="2600" dirty="0" err="1" smtClean="0">
                <a:latin typeface="Times" panose="02020603060405020304" pitchFamily="18" charset="0"/>
              </a:rPr>
              <a:t>dimeric</a:t>
            </a:r>
            <a:r>
              <a:rPr lang="en-CA" sz="2600" dirty="0" smtClean="0">
                <a:latin typeface="Times" panose="02020603060405020304" pitchFamily="18" charset="0"/>
              </a:rPr>
              <a:t> &amp; monomeric forms can pass through the endothelium.</a:t>
            </a:r>
          </a:p>
          <a:p>
            <a:pPr>
              <a:buClr>
                <a:schemeClr val="tx1"/>
              </a:buClr>
              <a:defRPr/>
            </a:pPr>
            <a:r>
              <a:rPr lang="en-CA" sz="2600" dirty="0" smtClean="0">
                <a:latin typeface="Times" panose="02020603060405020304" pitchFamily="18" charset="0"/>
              </a:rPr>
              <a:t>The resulting delay in the onset and duration of action, limits its effectiveness in controlling postprandial glucose.</a:t>
            </a:r>
            <a:endParaRPr lang="en-CA" sz="2600" dirty="0">
              <a:solidFill>
                <a:schemeClr val="accent6">
                  <a:lumMod val="40000"/>
                  <a:lumOff val="60000"/>
                </a:schemeClr>
              </a:solidFill>
              <a:effectLst>
                <a:outerShdw blurRad="38100" dist="38100" dir="2700000" algn="tl">
                  <a:srgbClr val="000000">
                    <a:alpha val="43137"/>
                  </a:srgbClr>
                </a:outerShdw>
              </a:effectLst>
              <a:latin typeface="Times" panose="02020603060405020304" pitchFamily="18" charset="0"/>
            </a:endParaRPr>
          </a:p>
          <a:p>
            <a:pPr>
              <a:buClr>
                <a:schemeClr val="tx1"/>
              </a:buClr>
              <a:defRPr/>
            </a:pPr>
            <a:r>
              <a:rPr lang="en-CA" sz="2600" dirty="0" smtClean="0">
                <a:solidFill>
                  <a:srgbClr val="C00000"/>
                </a:solidFill>
                <a:latin typeface="Times" panose="02020603060405020304" pitchFamily="18" charset="0"/>
              </a:rPr>
              <a:t>Dose dependent pharmacokinetics</a:t>
            </a:r>
            <a:r>
              <a:rPr lang="en-CA" sz="2600" dirty="0" smtClean="0">
                <a:latin typeface="Times" panose="02020603060405020304" pitchFamily="18" charset="0"/>
              </a:rPr>
              <a:t>, with prolonged onset, peak, duration of action with </a:t>
            </a:r>
            <a:r>
              <a:rPr lang="en-CA" sz="2600" dirty="0" smtClean="0">
                <a:solidFill>
                  <a:srgbClr val="C00000"/>
                </a:solidFill>
                <a:latin typeface="Times" panose="02020603060405020304" pitchFamily="18" charset="0"/>
              </a:rPr>
              <a:t>higher doses</a:t>
            </a:r>
            <a:r>
              <a:rPr lang="en-CA" sz="2600" dirty="0" smtClean="0">
                <a:latin typeface="Times" panose="02020603060405020304" pitchFamily="18" charset="0"/>
              </a:rPr>
              <a:t>. </a:t>
            </a:r>
          </a:p>
        </p:txBody>
      </p:sp>
      <p:sp>
        <p:nvSpPr>
          <p:cNvPr id="4" name="Rectangle 3"/>
          <p:cNvSpPr>
            <a:spLocks noChangeArrowheads="1"/>
          </p:cNvSpPr>
          <p:nvPr/>
        </p:nvSpPr>
        <p:spPr bwMode="auto">
          <a:xfrm>
            <a:off x="-35949" y="6224733"/>
            <a:ext cx="9144000"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CA" sz="2000" b="1" dirty="0">
                <a:solidFill>
                  <a:prstClr val="black"/>
                </a:solidFill>
                <a:latin typeface="Garamond" pitchFamily="18" charset="0"/>
                <a:cs typeface="Arial" charset="0"/>
              </a:rPr>
              <a:t>Med </a:t>
            </a:r>
            <a:r>
              <a:rPr lang="en-CA" sz="2000" b="1" dirty="0" err="1">
                <a:solidFill>
                  <a:prstClr val="black"/>
                </a:solidFill>
                <a:latin typeface="Garamond" pitchFamily="18" charset="0"/>
                <a:cs typeface="Arial" charset="0"/>
              </a:rPr>
              <a:t>Clin</a:t>
            </a:r>
            <a:r>
              <a:rPr lang="en-CA" sz="2000" b="1" dirty="0">
                <a:solidFill>
                  <a:prstClr val="black"/>
                </a:solidFill>
                <a:latin typeface="Garamond" pitchFamily="18" charset="0"/>
                <a:cs typeface="Arial" charset="0"/>
              </a:rPr>
              <a:t> North Am 1998</a:t>
            </a:r>
            <a:endParaRPr lang="en-US" sz="2000" b="1" dirty="0">
              <a:solidFill>
                <a:prstClr val="black"/>
              </a:solidFill>
              <a:latin typeface="Garamond" pitchFamily="18" charset="0"/>
              <a:cs typeface="Arial" charset="0"/>
            </a:endParaRPr>
          </a:p>
        </p:txBody>
      </p:sp>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Regular Human Insulin</a:t>
            </a:r>
            <a:endPar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544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2910" y="1937352"/>
            <a:ext cx="8229600" cy="2571768"/>
          </a:xfrm>
        </p:spPr>
        <p:txBody>
          <a:bodyPr>
            <a:normAutofit/>
          </a:bodyPr>
          <a:lstStyle/>
          <a:p>
            <a:pPr>
              <a:buNone/>
            </a:pPr>
            <a:r>
              <a:rPr lang="en-CA" sz="3200" b="1" i="1" dirty="0" smtClean="0">
                <a:latin typeface="Times" panose="02020603060405020304" pitchFamily="18" charset="0"/>
              </a:rPr>
              <a:t>Regular Insulin</a:t>
            </a:r>
          </a:p>
          <a:p>
            <a:pPr>
              <a:buClr>
                <a:schemeClr val="tx1"/>
              </a:buClr>
            </a:pPr>
            <a:r>
              <a:rPr lang="en-CA" sz="3200" dirty="0" smtClean="0">
                <a:latin typeface="Times" panose="02020603060405020304" pitchFamily="18" charset="0"/>
              </a:rPr>
              <a:t>Onset of action: 0.5-1 hr</a:t>
            </a:r>
          </a:p>
          <a:p>
            <a:pPr>
              <a:buClr>
                <a:schemeClr val="tx1"/>
              </a:buClr>
            </a:pPr>
            <a:r>
              <a:rPr lang="en-CA" sz="3200" dirty="0" smtClean="0">
                <a:latin typeface="Times" panose="02020603060405020304" pitchFamily="18" charset="0"/>
              </a:rPr>
              <a:t>Peak activity: 2-4 hrs</a:t>
            </a:r>
          </a:p>
          <a:p>
            <a:pPr>
              <a:buClr>
                <a:schemeClr val="tx1"/>
              </a:buClr>
            </a:pPr>
            <a:r>
              <a:rPr lang="en-CA" sz="3200" dirty="0" smtClean="0">
                <a:latin typeface="Times" panose="02020603060405020304" pitchFamily="18" charset="0"/>
              </a:rPr>
              <a:t>Duration of activity: 6-8 hrs</a:t>
            </a:r>
            <a:endParaRPr lang="fa-IR" sz="3200" dirty="0">
              <a:latin typeface="Times" panose="02020603060405020304" pitchFamily="18" charset="0"/>
            </a:endParaRPr>
          </a:p>
        </p:txBody>
      </p:sp>
      <p:sp>
        <p:nvSpPr>
          <p:cNvPr id="4" name="Rectangle 3"/>
          <p:cNvSpPr/>
          <p:nvPr/>
        </p:nvSpPr>
        <p:spPr>
          <a:xfrm>
            <a:off x="0" y="5970766"/>
            <a:ext cx="9144000" cy="400110"/>
          </a:xfrm>
          <a:prstGeom prst="rect">
            <a:avLst/>
          </a:prstGeom>
        </p:spPr>
        <p:txBody>
          <a:bodyPr wrap="square">
            <a:spAutoFit/>
          </a:bodyPr>
          <a:lstStyle/>
          <a:p>
            <a:pPr algn="ctr" rtl="1">
              <a:defRPr/>
            </a:pPr>
            <a:r>
              <a:rPr lang="en-CA" sz="2000" b="1" dirty="0">
                <a:solidFill>
                  <a:prstClr val="black"/>
                </a:solidFill>
                <a:latin typeface="Garamond" pitchFamily="18" charset="0"/>
              </a:rPr>
              <a:t> Med </a:t>
            </a:r>
            <a:r>
              <a:rPr lang="en-CA" sz="2000" b="1" dirty="0" err="1">
                <a:solidFill>
                  <a:prstClr val="black"/>
                </a:solidFill>
                <a:latin typeface="Garamond" pitchFamily="18" charset="0"/>
              </a:rPr>
              <a:t>Clin</a:t>
            </a:r>
            <a:r>
              <a:rPr lang="en-CA" sz="2000" b="1" dirty="0">
                <a:solidFill>
                  <a:prstClr val="black"/>
                </a:solidFill>
                <a:latin typeface="Garamond" pitchFamily="18" charset="0"/>
              </a:rPr>
              <a:t> North Am 1998</a:t>
            </a:r>
            <a:endParaRPr lang="en-US" sz="2000" b="1" i="1" dirty="0">
              <a:solidFill>
                <a:srgbClr val="F79646">
                  <a:lumMod val="40000"/>
                  <a:lumOff val="60000"/>
                </a:srgbClr>
              </a:solidFill>
              <a:latin typeface="Garamond" pitchFamily="18" charset="0"/>
              <a:cs typeface="Arial" charset="0"/>
            </a:endParaRPr>
          </a:p>
        </p:txBody>
      </p:sp>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Pharmacokinetic Properties of </a:t>
            </a:r>
            <a:b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b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Regular Insulin</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284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2910" y="2348880"/>
            <a:ext cx="8229600" cy="2714644"/>
          </a:xfrm>
        </p:spPr>
        <p:txBody>
          <a:bodyPr>
            <a:noAutofit/>
          </a:bodyPr>
          <a:lstStyle/>
          <a:p>
            <a:pPr>
              <a:buNone/>
            </a:pPr>
            <a:r>
              <a:rPr lang="en-CA" sz="3000" b="1" i="1" dirty="0" smtClean="0">
                <a:latin typeface="Times" panose="02020603060405020304" pitchFamily="18" charset="0"/>
              </a:rPr>
              <a:t>Rapid acting insulins</a:t>
            </a:r>
          </a:p>
          <a:p>
            <a:pPr>
              <a:buNone/>
            </a:pPr>
            <a:endParaRPr lang="en-CA" sz="3000" b="1" i="1" dirty="0" smtClean="0">
              <a:latin typeface="Times" panose="02020603060405020304" pitchFamily="18" charset="0"/>
            </a:endParaRPr>
          </a:p>
          <a:p>
            <a:pPr>
              <a:buClr>
                <a:schemeClr val="tx1"/>
              </a:buClr>
            </a:pPr>
            <a:r>
              <a:rPr lang="en-CA" sz="3000" dirty="0" smtClean="0">
                <a:latin typeface="Times" panose="02020603060405020304" pitchFamily="18" charset="0"/>
              </a:rPr>
              <a:t>Onset of action: 15 minutes</a:t>
            </a:r>
          </a:p>
          <a:p>
            <a:pPr>
              <a:buClr>
                <a:schemeClr val="tx1"/>
              </a:buClr>
            </a:pPr>
            <a:r>
              <a:rPr lang="en-CA" sz="3000" dirty="0" smtClean="0">
                <a:latin typeface="Times" panose="02020603060405020304" pitchFamily="18" charset="0"/>
              </a:rPr>
              <a:t>Peak activity: 1 hr</a:t>
            </a:r>
          </a:p>
          <a:p>
            <a:pPr>
              <a:buClrTx/>
            </a:pPr>
            <a:r>
              <a:rPr lang="en-CA" sz="3000" dirty="0" smtClean="0">
                <a:latin typeface="Times" panose="02020603060405020304" pitchFamily="18" charset="0"/>
              </a:rPr>
              <a:t>Duration of activity: 3-4 hrs</a:t>
            </a:r>
          </a:p>
        </p:txBody>
      </p:sp>
      <p:sp>
        <p:nvSpPr>
          <p:cNvPr id="4" name="Rectangle 3"/>
          <p:cNvSpPr/>
          <p:nvPr/>
        </p:nvSpPr>
        <p:spPr>
          <a:xfrm>
            <a:off x="0" y="6021288"/>
            <a:ext cx="9144000" cy="400110"/>
          </a:xfrm>
          <a:prstGeom prst="rect">
            <a:avLst/>
          </a:prstGeom>
        </p:spPr>
        <p:txBody>
          <a:bodyPr wrap="square">
            <a:spAutoFit/>
          </a:bodyPr>
          <a:lstStyle/>
          <a:p>
            <a:pPr algn="ctr" rtl="1">
              <a:defRPr/>
            </a:pPr>
            <a:r>
              <a:rPr lang="en-CA" sz="2000" b="1" dirty="0">
                <a:latin typeface="Garamond" pitchFamily="18" charset="0"/>
                <a:cs typeface="Arial" charset="0"/>
              </a:rPr>
              <a:t> Lancet 1997 Jan  </a:t>
            </a:r>
            <a:endParaRPr lang="en-US" sz="2000" b="1" dirty="0">
              <a:latin typeface="Garamond" pitchFamily="18" charset="0"/>
              <a:cs typeface="Arial" charset="0"/>
            </a:endParaRPr>
          </a:p>
        </p:txBody>
      </p:sp>
      <p:pic>
        <p:nvPicPr>
          <p:cNvPr id="3" name="Picture 2"/>
          <p:cNvPicPr>
            <a:picLocks noChangeAspect="1" noChangeArrowheads="1"/>
          </p:cNvPicPr>
          <p:nvPr/>
        </p:nvPicPr>
        <p:blipFill>
          <a:blip r:embed="rId2" cstate="print"/>
          <a:srcRect/>
          <a:stretch>
            <a:fillRect/>
          </a:stretch>
        </p:blipFill>
        <p:spPr bwMode="auto">
          <a:xfrm rot="5400000">
            <a:off x="5257076" y="2455892"/>
            <a:ext cx="3886432" cy="3096344"/>
          </a:xfrm>
          <a:prstGeom prst="roundRect">
            <a:avLst>
              <a:gd name="adj" fmla="val 8594"/>
            </a:avLst>
          </a:prstGeom>
          <a:solidFill>
            <a:srgbClr val="FFFFFF">
              <a:shade val="85000"/>
            </a:srgbClr>
          </a:solidFill>
          <a:ln w="38100">
            <a:solidFill>
              <a:schemeClr val="accent5">
                <a:lumMod val="50000"/>
              </a:schemeClr>
            </a:solidFill>
          </a:ln>
          <a:effectLst>
            <a:reflection blurRad="12700" stA="38000" endPos="28000" dist="5000" dir="5400000" sy="-100000" algn="bl" rotWithShape="0"/>
          </a:effectLst>
        </p:spPr>
      </p:pic>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Pharmacokinetic Properties of </a:t>
            </a:r>
            <a:b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b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Rapid acting insulin Preparations</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004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novolog1.gif"/>
          <p:cNvPicPr>
            <a:picLocks noGrp="1" noChangeAspect="1"/>
          </p:cNvPicPr>
          <p:nvPr>
            <p:ph idx="1"/>
          </p:nvPr>
        </p:nvPicPr>
        <p:blipFill>
          <a:blip r:embed="rId2" cstate="print"/>
          <a:stretch>
            <a:fillRect/>
          </a:stretch>
        </p:blipFill>
        <p:spPr>
          <a:xfrm>
            <a:off x="1000100" y="2214554"/>
            <a:ext cx="7215238" cy="3429024"/>
          </a:xfrm>
          <a:prstGeom prst="roundRect">
            <a:avLst>
              <a:gd name="adj" fmla="val 8594"/>
            </a:avLst>
          </a:prstGeom>
          <a:solidFill>
            <a:srgbClr val="FFFFFF">
              <a:shade val="85000"/>
            </a:srgbClr>
          </a:solidFill>
          <a:ln w="28575">
            <a:solidFill>
              <a:srgbClr val="FF0000"/>
            </a:solidFill>
            <a:prstDash val="dash"/>
          </a:ln>
          <a:effectLst>
            <a:reflection blurRad="12700" stA="38000" endPos="28000" dist="5000" dir="5400000" sy="-100000" algn="bl" rotWithShape="0"/>
          </a:effectLst>
        </p:spPr>
      </p:pic>
      <p:sp>
        <p:nvSpPr>
          <p:cNvPr id="6" name="Isosceles Triangle 5"/>
          <p:cNvSpPr/>
          <p:nvPr/>
        </p:nvSpPr>
        <p:spPr>
          <a:xfrm rot="10800000">
            <a:off x="7308302" y="4005063"/>
            <a:ext cx="477263" cy="1280740"/>
          </a:xfrm>
          <a:prstGeom prst="triangle">
            <a:avLst>
              <a:gd name="adj" fmla="val 5124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CA">
              <a:solidFill>
                <a:prstClr val="white"/>
              </a:solidFill>
            </a:endParaRPr>
          </a:p>
        </p:txBody>
      </p:sp>
      <p:sp>
        <p:nvSpPr>
          <p:cNvPr id="5" name="Rounded Rectangle 4"/>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Structural Formula of Insulin </a:t>
            </a:r>
            <a:r>
              <a:rPr lang="en-US" sz="4000" b="1" kern="0" dirty="0" err="1">
                <a:ln w="50800"/>
                <a:solidFill>
                  <a:prstClr val="black">
                    <a:shade val="50000"/>
                  </a:prstClr>
                </a:solidFill>
                <a:latin typeface="Times New Roman" panose="02020603050405020304" pitchFamily="18" charset="0"/>
                <a:cs typeface="Times New Roman" panose="02020603050405020304" pitchFamily="18" charset="0"/>
              </a:rPr>
              <a:t>Aspart</a:t>
            </a:r>
            <a:endParaRPr kumimoji="0" lang="en-US" sz="40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732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descr="4.f.ii.monomer.jpg"/>
          <p:cNvPicPr>
            <a:picLocks noChangeAspect="1"/>
          </p:cNvPicPr>
          <p:nvPr/>
        </p:nvPicPr>
        <p:blipFill>
          <a:blip r:embed="rId3" cstate="print"/>
          <a:srcRect/>
          <a:stretch>
            <a:fillRect/>
          </a:stretch>
        </p:blipFill>
        <p:spPr bwMode="auto">
          <a:xfrm>
            <a:off x="4788024" y="1628801"/>
            <a:ext cx="3816424" cy="5078278"/>
          </a:xfrm>
          <a:prstGeom prst="roundRect">
            <a:avLst>
              <a:gd name="adj" fmla="val 8594"/>
            </a:avLst>
          </a:prstGeom>
          <a:solidFill>
            <a:srgbClr val="FFFFFF">
              <a:shade val="85000"/>
            </a:srgbClr>
          </a:solidFill>
          <a:ln w="38100">
            <a:solidFill>
              <a:schemeClr val="accent5">
                <a:lumMod val="50000"/>
              </a:schemeClr>
            </a:solidFill>
          </a:ln>
          <a:effectLst>
            <a:reflection blurRad="12700" stA="38000" endPos="28000" dist="5000" dir="5400000" sy="-100000" algn="bl" rotWithShape="0"/>
          </a:effectLst>
        </p:spPr>
      </p:pic>
      <p:pic>
        <p:nvPicPr>
          <p:cNvPr id="87043" name="Picture 5" descr="4.f.ii.humaninsulin_rev1.jpg"/>
          <p:cNvPicPr>
            <a:picLocks noChangeAspect="1"/>
          </p:cNvPicPr>
          <p:nvPr/>
        </p:nvPicPr>
        <p:blipFill>
          <a:blip r:embed="rId4" cstate="print"/>
          <a:srcRect/>
          <a:stretch>
            <a:fillRect/>
          </a:stretch>
        </p:blipFill>
        <p:spPr bwMode="auto">
          <a:xfrm>
            <a:off x="611560" y="1628800"/>
            <a:ext cx="3744416" cy="5078278"/>
          </a:xfrm>
          <a:prstGeom prst="roundRect">
            <a:avLst>
              <a:gd name="adj" fmla="val 8594"/>
            </a:avLst>
          </a:prstGeom>
          <a:solidFill>
            <a:srgbClr val="FFFFFF">
              <a:shade val="85000"/>
            </a:srgbClr>
          </a:solidFill>
          <a:ln w="38100">
            <a:solidFill>
              <a:schemeClr val="accent5">
                <a:lumMod val="50000"/>
              </a:schemeClr>
            </a:solidFill>
          </a:ln>
          <a:effectLst>
            <a:reflection blurRad="12700" stA="38000" endPos="28000" dist="5000" dir="5400000" sy="-100000" algn="bl" rotWithShape="0"/>
          </a:effectLst>
        </p:spPr>
      </p:pic>
      <p:sp>
        <p:nvSpPr>
          <p:cNvPr id="5" name="Rounded Rectangle 4"/>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Regular Insulin  </a:t>
            </a:r>
            <a:r>
              <a:rPr lang="en-US" sz="4000" b="1" kern="0" dirty="0" smtClean="0">
                <a:ln w="50800"/>
                <a:solidFill>
                  <a:prstClr val="black">
                    <a:shade val="50000"/>
                  </a:prstClr>
                </a:solidFill>
                <a:latin typeface="Times New Roman" panose="02020603050405020304" pitchFamily="18" charset="0"/>
                <a:cs typeface="Times New Roman" panose="02020603050405020304" pitchFamily="18" charset="0"/>
              </a:rPr>
              <a:t>vs</a:t>
            </a: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  Rapid Analogue</a:t>
            </a:r>
            <a:endParaRPr kumimoji="0" lang="en-US" sz="40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0190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4"/>
          <p:cNvSpPr>
            <a:spLocks noChangeArrowheads="1"/>
          </p:cNvSpPr>
          <p:nvPr/>
        </p:nvSpPr>
        <p:spPr bwMode="auto">
          <a:xfrm>
            <a:off x="1724025" y="5592233"/>
            <a:ext cx="1189038" cy="215444"/>
          </a:xfrm>
          <a:prstGeom prst="rect">
            <a:avLst/>
          </a:prstGeom>
          <a:noFill/>
          <a:ln w="9525">
            <a:noFill/>
            <a:miter lim="800000"/>
            <a:headEnd/>
            <a:tailEnd/>
          </a:ln>
        </p:spPr>
        <p:txBody>
          <a:bodyPr lIns="0" tIns="0" rIns="0" bIns="0">
            <a:spAutoFit/>
          </a:bodyPr>
          <a:lstStyle/>
          <a:p>
            <a:pPr algn="r" rtl="1"/>
            <a:r>
              <a:rPr lang="en-GB" sz="1400">
                <a:solidFill>
                  <a:srgbClr val="001965"/>
                </a:solidFill>
              </a:rPr>
              <a:t>Test meal</a:t>
            </a:r>
          </a:p>
        </p:txBody>
      </p:sp>
      <p:sp>
        <p:nvSpPr>
          <p:cNvPr id="67588" name="Text Box 16"/>
          <p:cNvSpPr txBox="1">
            <a:spLocks noChangeArrowheads="1"/>
          </p:cNvSpPr>
          <p:nvPr/>
        </p:nvSpPr>
        <p:spPr bwMode="auto">
          <a:xfrm rot="-5400000">
            <a:off x="-197712" y="3161386"/>
            <a:ext cx="1754326" cy="276999"/>
          </a:xfrm>
          <a:prstGeom prst="rect">
            <a:avLst/>
          </a:prstGeom>
          <a:noFill/>
          <a:ln w="12700">
            <a:noFill/>
            <a:miter lim="800000"/>
            <a:headEnd type="none" w="sm" len="sm"/>
            <a:tailEnd type="none" w="sm" len="sm"/>
          </a:ln>
        </p:spPr>
        <p:txBody>
          <a:bodyPr wrap="none">
            <a:spAutoFit/>
          </a:bodyPr>
          <a:lstStyle/>
          <a:p>
            <a:pPr algn="ctr" rtl="1"/>
            <a:r>
              <a:rPr lang="en-GB" sz="1200" dirty="0">
                <a:solidFill>
                  <a:srgbClr val="001965"/>
                </a:solidFill>
              </a:rPr>
              <a:t>Plasma glucose (</a:t>
            </a:r>
            <a:r>
              <a:rPr lang="en-GB" sz="1200" dirty="0" err="1">
                <a:solidFill>
                  <a:srgbClr val="001965"/>
                </a:solidFill>
              </a:rPr>
              <a:t>mmol</a:t>
            </a:r>
            <a:r>
              <a:rPr lang="en-GB" sz="1200" dirty="0">
                <a:solidFill>
                  <a:srgbClr val="001965"/>
                </a:solidFill>
              </a:rPr>
              <a:t>/L)</a:t>
            </a:r>
          </a:p>
        </p:txBody>
      </p:sp>
      <p:sp>
        <p:nvSpPr>
          <p:cNvPr id="67589" name="Text Box 139"/>
          <p:cNvSpPr txBox="1">
            <a:spLocks noChangeArrowheads="1"/>
          </p:cNvSpPr>
          <p:nvPr/>
        </p:nvSpPr>
        <p:spPr bwMode="auto">
          <a:xfrm>
            <a:off x="0" y="6021288"/>
            <a:ext cx="9144000" cy="397545"/>
          </a:xfrm>
          <a:prstGeom prst="rect">
            <a:avLst/>
          </a:prstGeom>
          <a:noFill/>
          <a:ln w="9525">
            <a:noFill/>
            <a:miter lim="800000"/>
            <a:headEnd/>
            <a:tailEnd/>
          </a:ln>
        </p:spPr>
        <p:txBody>
          <a:bodyPr wrap="square" lIns="90488" tIns="44450" rIns="90488" bIns="44450">
            <a:spAutoFit/>
          </a:bodyPr>
          <a:lstStyle/>
          <a:p>
            <a:pPr algn="ctr" eaLnBrk="0" hangingPunct="0"/>
            <a:r>
              <a:rPr lang="en-GB" sz="2000" b="1" dirty="0" smtClean="0">
                <a:ea typeface="ＭＳ Ｐゴシック" pitchFamily="34" charset="-128"/>
                <a:cs typeface="+mj-cs"/>
              </a:rPr>
              <a:t>Brunner et al. </a:t>
            </a:r>
            <a:r>
              <a:rPr lang="en-GB" sz="2000" b="1" i="1" dirty="0" err="1" smtClean="0">
                <a:ea typeface="ＭＳ Ｐゴシック" pitchFamily="34" charset="-128"/>
                <a:cs typeface="+mj-cs"/>
              </a:rPr>
              <a:t>Diabet</a:t>
            </a:r>
            <a:r>
              <a:rPr lang="en-GB" sz="2000" b="1" i="1" dirty="0" smtClean="0">
                <a:ea typeface="ＭＳ Ｐゴシック" pitchFamily="34" charset="-128"/>
                <a:cs typeface="+mj-cs"/>
              </a:rPr>
              <a:t> Med </a:t>
            </a:r>
            <a:r>
              <a:rPr lang="en-GB" sz="2000" b="1" dirty="0" smtClean="0">
                <a:ea typeface="ＭＳ Ｐゴシック" pitchFamily="34" charset="-128"/>
                <a:cs typeface="+mj-cs"/>
              </a:rPr>
              <a:t>2000;17:371–5</a:t>
            </a:r>
            <a:endParaRPr lang="en-GB" sz="2000" b="1" dirty="0">
              <a:ea typeface="ＭＳ Ｐゴシック" pitchFamily="34" charset="-128"/>
              <a:cs typeface="+mj-cs"/>
            </a:endParaRPr>
          </a:p>
        </p:txBody>
      </p:sp>
      <p:grpSp>
        <p:nvGrpSpPr>
          <p:cNvPr id="2" name="Group 142"/>
          <p:cNvGrpSpPr>
            <a:grpSpLocks/>
          </p:cNvGrpSpPr>
          <p:nvPr/>
        </p:nvGrpSpPr>
        <p:grpSpPr bwMode="auto">
          <a:xfrm>
            <a:off x="6372202" y="2151837"/>
            <a:ext cx="2585592" cy="1698759"/>
            <a:chOff x="6634189" y="1193079"/>
            <a:chExt cx="2586326" cy="1277091"/>
          </a:xfrm>
        </p:grpSpPr>
        <p:sp>
          <p:nvSpPr>
            <p:cNvPr id="67712" name="Text Box 115"/>
            <p:cNvSpPr txBox="1">
              <a:spLocks noChangeArrowheads="1"/>
            </p:cNvSpPr>
            <p:nvPr/>
          </p:nvSpPr>
          <p:spPr bwMode="auto">
            <a:xfrm>
              <a:off x="7326131" y="1193079"/>
              <a:ext cx="717067" cy="208242"/>
            </a:xfrm>
            <a:prstGeom prst="rect">
              <a:avLst/>
            </a:prstGeom>
            <a:noFill/>
            <a:ln w="12700">
              <a:noFill/>
              <a:miter lim="800000"/>
              <a:headEnd type="none" w="sm" len="sm"/>
              <a:tailEnd type="none" w="sm" len="sm"/>
            </a:ln>
          </p:spPr>
          <p:txBody>
            <a:bodyPr wrap="none">
              <a:spAutoFit/>
            </a:bodyPr>
            <a:lstStyle/>
            <a:p>
              <a:pPr algn="r" rtl="1"/>
              <a:r>
                <a:rPr lang="en-GB" sz="1200">
                  <a:solidFill>
                    <a:srgbClr val="001965"/>
                  </a:solidFill>
                </a:rPr>
                <a:t>HI</a:t>
              </a:r>
              <a:r>
                <a:rPr lang="en-GB" sz="1200" baseline="-25000">
                  <a:solidFill>
                    <a:srgbClr val="001965"/>
                  </a:solidFill>
                </a:rPr>
                <a:t>(–15 min)</a:t>
              </a:r>
            </a:p>
          </p:txBody>
        </p:sp>
        <p:sp>
          <p:nvSpPr>
            <p:cNvPr id="67713" name="Text Box 116"/>
            <p:cNvSpPr txBox="1">
              <a:spLocks noChangeArrowheads="1"/>
            </p:cNvSpPr>
            <p:nvPr/>
          </p:nvSpPr>
          <p:spPr bwMode="auto">
            <a:xfrm>
              <a:off x="7298856" y="1447530"/>
              <a:ext cx="614446" cy="208242"/>
            </a:xfrm>
            <a:prstGeom prst="rect">
              <a:avLst/>
            </a:prstGeom>
            <a:noFill/>
            <a:ln w="12700">
              <a:noFill/>
              <a:miter lim="800000"/>
              <a:headEnd type="none" w="sm" len="sm"/>
              <a:tailEnd type="none" w="sm" len="sm"/>
            </a:ln>
          </p:spPr>
          <p:txBody>
            <a:bodyPr wrap="none">
              <a:spAutoFit/>
            </a:bodyPr>
            <a:lstStyle/>
            <a:p>
              <a:pPr algn="r" rtl="1"/>
              <a:r>
                <a:rPr lang="en-GB" sz="1200">
                  <a:solidFill>
                    <a:srgbClr val="001965"/>
                  </a:solidFill>
                </a:rPr>
                <a:t>HI</a:t>
              </a:r>
              <a:r>
                <a:rPr lang="en-GB" sz="1200" baseline="-25000">
                  <a:solidFill>
                    <a:srgbClr val="001965"/>
                  </a:solidFill>
                </a:rPr>
                <a:t>(0 min)</a:t>
              </a:r>
            </a:p>
          </p:txBody>
        </p:sp>
        <p:sp>
          <p:nvSpPr>
            <p:cNvPr id="67714" name="Text Box 117"/>
            <p:cNvSpPr txBox="1">
              <a:spLocks noChangeArrowheads="1"/>
            </p:cNvSpPr>
            <p:nvPr/>
          </p:nvSpPr>
          <p:spPr bwMode="auto">
            <a:xfrm>
              <a:off x="7322913" y="1665402"/>
              <a:ext cx="1897602" cy="208242"/>
            </a:xfrm>
            <a:prstGeom prst="rect">
              <a:avLst/>
            </a:prstGeom>
            <a:noFill/>
            <a:ln w="12700">
              <a:noFill/>
              <a:miter lim="800000"/>
              <a:headEnd type="none" w="sm" len="sm"/>
              <a:tailEnd type="none" w="sm" len="sm"/>
            </a:ln>
          </p:spPr>
          <p:txBody>
            <a:bodyPr>
              <a:spAutoFit/>
            </a:bodyPr>
            <a:lstStyle/>
            <a:p>
              <a:r>
                <a:rPr lang="en-GB" sz="1200" dirty="0">
                  <a:solidFill>
                    <a:srgbClr val="001965"/>
                  </a:solidFill>
                </a:rPr>
                <a:t>Insulin aspart</a:t>
              </a:r>
              <a:r>
                <a:rPr lang="en-GB" sz="1200" b="1" baseline="30000" dirty="0">
                  <a:solidFill>
                    <a:srgbClr val="001965"/>
                  </a:solidFill>
                </a:rPr>
                <a:t> </a:t>
              </a:r>
              <a:r>
                <a:rPr lang="en-GB" sz="1200" baseline="-25000" dirty="0">
                  <a:solidFill>
                    <a:srgbClr val="001965"/>
                  </a:solidFill>
                </a:rPr>
                <a:t>(0 min)</a:t>
              </a:r>
            </a:p>
          </p:txBody>
        </p:sp>
        <p:sp>
          <p:nvSpPr>
            <p:cNvPr id="67715" name="Text Box 118"/>
            <p:cNvSpPr txBox="1">
              <a:spLocks noChangeArrowheads="1"/>
            </p:cNvSpPr>
            <p:nvPr/>
          </p:nvSpPr>
          <p:spPr bwMode="auto">
            <a:xfrm>
              <a:off x="7344909" y="1916672"/>
              <a:ext cx="1443433" cy="208242"/>
            </a:xfrm>
            <a:prstGeom prst="rect">
              <a:avLst/>
            </a:prstGeom>
            <a:noFill/>
            <a:ln w="12700">
              <a:noFill/>
              <a:miter lim="800000"/>
              <a:headEnd type="none" w="sm" len="sm"/>
              <a:tailEnd type="none" w="sm" len="sm"/>
            </a:ln>
          </p:spPr>
          <p:txBody>
            <a:bodyPr wrap="none">
              <a:spAutoFit/>
            </a:bodyPr>
            <a:lstStyle/>
            <a:p>
              <a:pPr algn="r"/>
              <a:r>
                <a:rPr lang="en-GB" sz="1200" dirty="0">
                  <a:solidFill>
                    <a:srgbClr val="001965"/>
                  </a:solidFill>
                </a:rPr>
                <a:t>Insulin aspart</a:t>
              </a:r>
              <a:r>
                <a:rPr lang="en-GB" sz="1200" baseline="30000" dirty="0">
                  <a:solidFill>
                    <a:srgbClr val="001965"/>
                  </a:solidFill>
                </a:rPr>
                <a:t> </a:t>
              </a:r>
              <a:r>
                <a:rPr lang="en-GB" sz="1200" baseline="-25000" dirty="0">
                  <a:solidFill>
                    <a:srgbClr val="001965"/>
                  </a:solidFill>
                </a:rPr>
                <a:t>(+15 min)</a:t>
              </a:r>
            </a:p>
          </p:txBody>
        </p:sp>
        <p:grpSp>
          <p:nvGrpSpPr>
            <p:cNvPr id="3" name="Group 119"/>
            <p:cNvGrpSpPr>
              <a:grpSpLocks/>
            </p:cNvGrpSpPr>
            <p:nvPr/>
          </p:nvGrpSpPr>
          <p:grpSpPr bwMode="auto">
            <a:xfrm>
              <a:off x="6778247" y="1255703"/>
              <a:ext cx="400050" cy="862039"/>
              <a:chOff x="3937" y="1047"/>
              <a:chExt cx="252" cy="580"/>
            </a:xfrm>
          </p:grpSpPr>
          <p:sp>
            <p:nvSpPr>
              <p:cNvPr id="67718" name="Line 120"/>
              <p:cNvSpPr>
                <a:spLocks noChangeShapeType="1"/>
              </p:cNvSpPr>
              <p:nvPr/>
            </p:nvSpPr>
            <p:spPr bwMode="auto">
              <a:xfrm>
                <a:off x="3937" y="1436"/>
                <a:ext cx="252" cy="1"/>
              </a:xfrm>
              <a:prstGeom prst="line">
                <a:avLst/>
              </a:prstGeom>
              <a:noFill/>
              <a:ln w="38100">
                <a:solidFill>
                  <a:srgbClr val="001965"/>
                </a:solidFill>
                <a:round/>
                <a:headEnd/>
                <a:tailEnd/>
              </a:ln>
            </p:spPr>
            <p:txBody>
              <a:bodyPr/>
              <a:lstStyle/>
              <a:p>
                <a:pPr algn="r" rtl="1"/>
                <a:endParaRPr lang="en-US">
                  <a:solidFill>
                    <a:prstClr val="black"/>
                  </a:solidFill>
                </a:endParaRPr>
              </a:p>
            </p:txBody>
          </p:sp>
          <p:sp>
            <p:nvSpPr>
              <p:cNvPr id="67719" name="Freeform 121"/>
              <p:cNvSpPr>
                <a:spLocks/>
              </p:cNvSpPr>
              <p:nvPr/>
            </p:nvSpPr>
            <p:spPr bwMode="auto">
              <a:xfrm>
                <a:off x="4015" y="1405"/>
                <a:ext cx="83" cy="63"/>
              </a:xfrm>
              <a:custGeom>
                <a:avLst/>
                <a:gdLst>
                  <a:gd name="T0" fmla="*/ 40 w 83"/>
                  <a:gd name="T1" fmla="*/ 63 h 68"/>
                  <a:gd name="T2" fmla="*/ 49 w 83"/>
                  <a:gd name="T3" fmla="*/ 63 h 68"/>
                  <a:gd name="T4" fmla="*/ 58 w 83"/>
                  <a:gd name="T5" fmla="*/ 61 h 68"/>
                  <a:gd name="T6" fmla="*/ 65 w 83"/>
                  <a:gd name="T7" fmla="*/ 57 h 68"/>
                  <a:gd name="T8" fmla="*/ 69 w 83"/>
                  <a:gd name="T9" fmla="*/ 54 h 68"/>
                  <a:gd name="T10" fmla="*/ 76 w 83"/>
                  <a:gd name="T11" fmla="*/ 48 h 68"/>
                  <a:gd name="T12" fmla="*/ 78 w 83"/>
                  <a:gd name="T13" fmla="*/ 43 h 68"/>
                  <a:gd name="T14" fmla="*/ 80 w 83"/>
                  <a:gd name="T15" fmla="*/ 37 h 68"/>
                  <a:gd name="T16" fmla="*/ 83 w 83"/>
                  <a:gd name="T17" fmla="*/ 30 h 68"/>
                  <a:gd name="T18" fmla="*/ 80 w 83"/>
                  <a:gd name="T19" fmla="*/ 22 h 68"/>
                  <a:gd name="T20" fmla="*/ 78 w 83"/>
                  <a:gd name="T21" fmla="*/ 17 h 68"/>
                  <a:gd name="T22" fmla="*/ 76 w 83"/>
                  <a:gd name="T23" fmla="*/ 11 h 68"/>
                  <a:gd name="T24" fmla="*/ 69 w 83"/>
                  <a:gd name="T25" fmla="*/ 6 h 68"/>
                  <a:gd name="T26" fmla="*/ 65 w 83"/>
                  <a:gd name="T27" fmla="*/ 6 h 68"/>
                  <a:gd name="T28" fmla="*/ 58 w 83"/>
                  <a:gd name="T29" fmla="*/ 2 h 68"/>
                  <a:gd name="T30" fmla="*/ 49 w 83"/>
                  <a:gd name="T31" fmla="*/ 0 h 68"/>
                  <a:gd name="T32" fmla="*/ 40 w 83"/>
                  <a:gd name="T33" fmla="*/ 0 h 68"/>
                  <a:gd name="T34" fmla="*/ 33 w 83"/>
                  <a:gd name="T35" fmla="*/ 0 h 68"/>
                  <a:gd name="T36" fmla="*/ 25 w 83"/>
                  <a:gd name="T37" fmla="*/ 2 h 68"/>
                  <a:gd name="T38" fmla="*/ 18 w 83"/>
                  <a:gd name="T39" fmla="*/ 6 h 68"/>
                  <a:gd name="T40" fmla="*/ 13 w 83"/>
                  <a:gd name="T41" fmla="*/ 6 h 68"/>
                  <a:gd name="T42" fmla="*/ 7 w 83"/>
                  <a:gd name="T43" fmla="*/ 11 h 68"/>
                  <a:gd name="T44" fmla="*/ 4 w 83"/>
                  <a:gd name="T45" fmla="*/ 17 h 68"/>
                  <a:gd name="T46" fmla="*/ 2 w 83"/>
                  <a:gd name="T47" fmla="*/ 22 h 68"/>
                  <a:gd name="T48" fmla="*/ 0 w 83"/>
                  <a:gd name="T49" fmla="*/ 30 h 68"/>
                  <a:gd name="T50" fmla="*/ 2 w 83"/>
                  <a:gd name="T51" fmla="*/ 37 h 68"/>
                  <a:gd name="T52" fmla="*/ 4 w 83"/>
                  <a:gd name="T53" fmla="*/ 43 h 68"/>
                  <a:gd name="T54" fmla="*/ 7 w 83"/>
                  <a:gd name="T55" fmla="*/ 48 h 68"/>
                  <a:gd name="T56" fmla="*/ 13 w 83"/>
                  <a:gd name="T57" fmla="*/ 54 h 68"/>
                  <a:gd name="T58" fmla="*/ 18 w 83"/>
                  <a:gd name="T59" fmla="*/ 57 h 68"/>
                  <a:gd name="T60" fmla="*/ 25 w 83"/>
                  <a:gd name="T61" fmla="*/ 61 h 68"/>
                  <a:gd name="T62" fmla="*/ 33 w 83"/>
                  <a:gd name="T63" fmla="*/ 63 h 68"/>
                  <a:gd name="T64" fmla="*/ 38 w 83"/>
                  <a:gd name="T65" fmla="*/ 63 h 68"/>
                  <a:gd name="T66" fmla="*/ 40 w 83"/>
                  <a:gd name="T67" fmla="*/ 63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68"/>
                  <a:gd name="T104" fmla="*/ 83 w 83"/>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68">
                    <a:moveTo>
                      <a:pt x="40" y="68"/>
                    </a:moveTo>
                    <a:lnTo>
                      <a:pt x="49" y="68"/>
                    </a:lnTo>
                    <a:lnTo>
                      <a:pt x="58" y="66"/>
                    </a:lnTo>
                    <a:lnTo>
                      <a:pt x="65" y="62"/>
                    </a:lnTo>
                    <a:lnTo>
                      <a:pt x="69" y="58"/>
                    </a:lnTo>
                    <a:lnTo>
                      <a:pt x="76" y="52"/>
                    </a:lnTo>
                    <a:lnTo>
                      <a:pt x="78" y="46"/>
                    </a:lnTo>
                    <a:lnTo>
                      <a:pt x="80" y="40"/>
                    </a:lnTo>
                    <a:lnTo>
                      <a:pt x="83" y="32"/>
                    </a:lnTo>
                    <a:lnTo>
                      <a:pt x="80" y="24"/>
                    </a:lnTo>
                    <a:lnTo>
                      <a:pt x="78" y="18"/>
                    </a:lnTo>
                    <a:lnTo>
                      <a:pt x="76" y="12"/>
                    </a:lnTo>
                    <a:lnTo>
                      <a:pt x="69" y="6"/>
                    </a:lnTo>
                    <a:lnTo>
                      <a:pt x="65" y="6"/>
                    </a:lnTo>
                    <a:lnTo>
                      <a:pt x="58" y="2"/>
                    </a:lnTo>
                    <a:lnTo>
                      <a:pt x="49" y="0"/>
                    </a:lnTo>
                    <a:lnTo>
                      <a:pt x="40" y="0"/>
                    </a:lnTo>
                    <a:lnTo>
                      <a:pt x="33" y="0"/>
                    </a:lnTo>
                    <a:lnTo>
                      <a:pt x="25" y="2"/>
                    </a:lnTo>
                    <a:lnTo>
                      <a:pt x="18" y="6"/>
                    </a:lnTo>
                    <a:lnTo>
                      <a:pt x="13" y="6"/>
                    </a:lnTo>
                    <a:lnTo>
                      <a:pt x="7" y="12"/>
                    </a:lnTo>
                    <a:lnTo>
                      <a:pt x="4" y="18"/>
                    </a:lnTo>
                    <a:lnTo>
                      <a:pt x="2" y="24"/>
                    </a:lnTo>
                    <a:lnTo>
                      <a:pt x="0" y="32"/>
                    </a:lnTo>
                    <a:lnTo>
                      <a:pt x="2" y="40"/>
                    </a:lnTo>
                    <a:lnTo>
                      <a:pt x="4" y="46"/>
                    </a:lnTo>
                    <a:lnTo>
                      <a:pt x="7" y="52"/>
                    </a:lnTo>
                    <a:lnTo>
                      <a:pt x="13" y="58"/>
                    </a:lnTo>
                    <a:lnTo>
                      <a:pt x="18" y="62"/>
                    </a:lnTo>
                    <a:lnTo>
                      <a:pt x="25" y="66"/>
                    </a:lnTo>
                    <a:lnTo>
                      <a:pt x="33" y="68"/>
                    </a:lnTo>
                    <a:lnTo>
                      <a:pt x="38" y="68"/>
                    </a:lnTo>
                    <a:lnTo>
                      <a:pt x="40" y="68"/>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720" name="Line 122"/>
              <p:cNvSpPr>
                <a:spLocks noChangeShapeType="1"/>
              </p:cNvSpPr>
              <p:nvPr/>
            </p:nvSpPr>
            <p:spPr bwMode="auto">
              <a:xfrm>
                <a:off x="3937" y="1095"/>
                <a:ext cx="252" cy="1"/>
              </a:xfrm>
              <a:prstGeom prst="line">
                <a:avLst/>
              </a:prstGeom>
              <a:noFill/>
              <a:ln w="38100">
                <a:solidFill>
                  <a:srgbClr val="82786F"/>
                </a:solidFill>
                <a:round/>
                <a:headEnd/>
                <a:tailEnd/>
              </a:ln>
            </p:spPr>
            <p:txBody>
              <a:bodyPr/>
              <a:lstStyle/>
              <a:p>
                <a:pPr algn="r" rtl="1"/>
                <a:endParaRPr lang="en-US">
                  <a:solidFill>
                    <a:prstClr val="black"/>
                  </a:solidFill>
                </a:endParaRPr>
              </a:p>
            </p:txBody>
          </p:sp>
          <p:sp>
            <p:nvSpPr>
              <p:cNvPr id="67721" name="Freeform 123"/>
              <p:cNvSpPr>
                <a:spLocks/>
              </p:cNvSpPr>
              <p:nvPr/>
            </p:nvSpPr>
            <p:spPr bwMode="auto">
              <a:xfrm>
                <a:off x="4008" y="1047"/>
                <a:ext cx="96" cy="74"/>
              </a:xfrm>
              <a:custGeom>
                <a:avLst/>
                <a:gdLst>
                  <a:gd name="T0" fmla="*/ 0 w 96"/>
                  <a:gd name="T1" fmla="*/ 74 h 74"/>
                  <a:gd name="T2" fmla="*/ 47 w 96"/>
                  <a:gd name="T3" fmla="*/ 0 h 74"/>
                  <a:gd name="T4" fmla="*/ 96 w 96"/>
                  <a:gd name="T5" fmla="*/ 74 h 74"/>
                  <a:gd name="T6" fmla="*/ 0 w 96"/>
                  <a:gd name="T7" fmla="*/ 74 h 74"/>
                  <a:gd name="T8" fmla="*/ 0 60000 65536"/>
                  <a:gd name="T9" fmla="*/ 0 60000 65536"/>
                  <a:gd name="T10" fmla="*/ 0 60000 65536"/>
                  <a:gd name="T11" fmla="*/ 0 60000 65536"/>
                  <a:gd name="T12" fmla="*/ 0 w 96"/>
                  <a:gd name="T13" fmla="*/ 0 h 74"/>
                  <a:gd name="T14" fmla="*/ 96 w 96"/>
                  <a:gd name="T15" fmla="*/ 74 h 74"/>
                </a:gdLst>
                <a:ahLst/>
                <a:cxnLst>
                  <a:cxn ang="T8">
                    <a:pos x="T0" y="T1"/>
                  </a:cxn>
                  <a:cxn ang="T9">
                    <a:pos x="T2" y="T3"/>
                  </a:cxn>
                  <a:cxn ang="T10">
                    <a:pos x="T4" y="T5"/>
                  </a:cxn>
                  <a:cxn ang="T11">
                    <a:pos x="T6" y="T7"/>
                  </a:cxn>
                </a:cxnLst>
                <a:rect l="T12" t="T13" r="T14" b="T15"/>
                <a:pathLst>
                  <a:path w="96" h="74">
                    <a:moveTo>
                      <a:pt x="0" y="74"/>
                    </a:moveTo>
                    <a:lnTo>
                      <a:pt x="47" y="0"/>
                    </a:lnTo>
                    <a:lnTo>
                      <a:pt x="96" y="74"/>
                    </a:lnTo>
                    <a:lnTo>
                      <a:pt x="0" y="74"/>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722" name="Line 124"/>
              <p:cNvSpPr>
                <a:spLocks noChangeShapeType="1"/>
              </p:cNvSpPr>
              <p:nvPr/>
            </p:nvSpPr>
            <p:spPr bwMode="auto">
              <a:xfrm>
                <a:off x="3937" y="1268"/>
                <a:ext cx="252" cy="0"/>
              </a:xfrm>
              <a:prstGeom prst="line">
                <a:avLst/>
              </a:prstGeom>
              <a:noFill/>
              <a:ln w="38100">
                <a:solidFill>
                  <a:srgbClr val="82786F"/>
                </a:solidFill>
                <a:round/>
                <a:headEnd/>
                <a:tailEnd/>
              </a:ln>
            </p:spPr>
            <p:txBody>
              <a:bodyPr/>
              <a:lstStyle/>
              <a:p>
                <a:pPr algn="r" rtl="1"/>
                <a:endParaRPr lang="en-US">
                  <a:solidFill>
                    <a:prstClr val="black"/>
                  </a:solidFill>
                </a:endParaRPr>
              </a:p>
            </p:txBody>
          </p:sp>
          <p:sp>
            <p:nvSpPr>
              <p:cNvPr id="67723" name="Freeform 125"/>
              <p:cNvSpPr>
                <a:spLocks/>
              </p:cNvSpPr>
              <p:nvPr/>
            </p:nvSpPr>
            <p:spPr bwMode="auto">
              <a:xfrm>
                <a:off x="4008" y="1237"/>
                <a:ext cx="96" cy="77"/>
              </a:xfrm>
              <a:custGeom>
                <a:avLst/>
                <a:gdLst>
                  <a:gd name="T0" fmla="*/ 96 w 96"/>
                  <a:gd name="T1" fmla="*/ 0 h 76"/>
                  <a:gd name="T2" fmla="*/ 47 w 96"/>
                  <a:gd name="T3" fmla="*/ 77 h 76"/>
                  <a:gd name="T4" fmla="*/ 0 w 96"/>
                  <a:gd name="T5" fmla="*/ 0 h 76"/>
                  <a:gd name="T6" fmla="*/ 96 w 96"/>
                  <a:gd name="T7" fmla="*/ 0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96" y="0"/>
                    </a:moveTo>
                    <a:lnTo>
                      <a:pt x="47" y="76"/>
                    </a:lnTo>
                    <a:lnTo>
                      <a:pt x="0" y="0"/>
                    </a:lnTo>
                    <a:lnTo>
                      <a:pt x="96"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724" name="Line 126"/>
              <p:cNvSpPr>
                <a:spLocks noChangeShapeType="1"/>
              </p:cNvSpPr>
              <p:nvPr/>
            </p:nvSpPr>
            <p:spPr bwMode="auto">
              <a:xfrm>
                <a:off x="3937" y="1588"/>
                <a:ext cx="252" cy="0"/>
              </a:xfrm>
              <a:prstGeom prst="line">
                <a:avLst/>
              </a:prstGeom>
              <a:noFill/>
              <a:ln w="38100">
                <a:solidFill>
                  <a:srgbClr val="001965"/>
                </a:solidFill>
                <a:round/>
                <a:headEnd/>
                <a:tailEnd/>
              </a:ln>
            </p:spPr>
            <p:txBody>
              <a:bodyPr/>
              <a:lstStyle/>
              <a:p>
                <a:pPr algn="r" rtl="1"/>
                <a:endParaRPr lang="en-US">
                  <a:solidFill>
                    <a:prstClr val="black"/>
                  </a:solidFill>
                </a:endParaRPr>
              </a:p>
            </p:txBody>
          </p:sp>
          <p:sp>
            <p:nvSpPr>
              <p:cNvPr id="67725" name="Rectangle 127"/>
              <p:cNvSpPr>
                <a:spLocks noChangeArrowheads="1"/>
              </p:cNvSpPr>
              <p:nvPr/>
            </p:nvSpPr>
            <p:spPr bwMode="auto">
              <a:xfrm>
                <a:off x="4017" y="1558"/>
                <a:ext cx="78" cy="64"/>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grpSp>
        <p:sp>
          <p:nvSpPr>
            <p:cNvPr id="67717" name="Text Box 141"/>
            <p:cNvSpPr txBox="1">
              <a:spLocks noChangeArrowheads="1"/>
            </p:cNvSpPr>
            <p:nvPr/>
          </p:nvSpPr>
          <p:spPr bwMode="auto">
            <a:xfrm>
              <a:off x="6634189" y="2215652"/>
              <a:ext cx="603221" cy="254518"/>
            </a:xfrm>
            <a:prstGeom prst="rect">
              <a:avLst/>
            </a:prstGeom>
            <a:noFill/>
            <a:ln w="12700">
              <a:noFill/>
              <a:miter lim="800000"/>
              <a:headEnd type="none" w="sm" len="sm"/>
              <a:tailEnd type="none" w="sm" len="sm"/>
            </a:ln>
          </p:spPr>
          <p:txBody>
            <a:bodyPr wrap="none">
              <a:spAutoFit/>
            </a:bodyPr>
            <a:lstStyle/>
            <a:p>
              <a:pPr algn="r" rtl="1"/>
              <a:r>
                <a:rPr lang="en-GB" sz="1600" b="1" dirty="0">
                  <a:solidFill>
                    <a:srgbClr val="001965"/>
                  </a:solidFill>
                </a:rPr>
                <a:t>n=20</a:t>
              </a:r>
            </a:p>
          </p:txBody>
        </p:sp>
      </p:grpSp>
      <p:sp>
        <p:nvSpPr>
          <p:cNvPr id="67591" name="AutoShape 3"/>
          <p:cNvSpPr>
            <a:spLocks noChangeArrowheads="1"/>
          </p:cNvSpPr>
          <p:nvPr/>
        </p:nvSpPr>
        <p:spPr bwMode="auto">
          <a:xfrm>
            <a:off x="2058991" y="5382686"/>
            <a:ext cx="109537" cy="232833"/>
          </a:xfrm>
          <a:prstGeom prst="upArrow">
            <a:avLst>
              <a:gd name="adj1" fmla="val 50000"/>
              <a:gd name="adj2" fmla="val 38977"/>
            </a:avLst>
          </a:prstGeom>
          <a:solidFill>
            <a:srgbClr val="001965"/>
          </a:solidFill>
          <a:ln w="12700">
            <a:solidFill>
              <a:srgbClr val="001965"/>
            </a:solidFill>
            <a:miter lim="800000"/>
            <a:headEnd type="none" w="sm" len="sm"/>
            <a:tailEnd type="none" w="sm" len="sm"/>
          </a:ln>
        </p:spPr>
        <p:txBody>
          <a:bodyPr vert="eaVert" wrap="none" anchor="ctr"/>
          <a:lstStyle/>
          <a:p>
            <a:pPr algn="r" rtl="1" eaLnBrk="0" hangingPunct="0"/>
            <a:endParaRPr lang="en-GB" sz="1400" b="1">
              <a:solidFill>
                <a:srgbClr val="001965"/>
              </a:solidFill>
            </a:endParaRPr>
          </a:p>
        </p:txBody>
      </p:sp>
      <p:sp>
        <p:nvSpPr>
          <p:cNvPr id="67592" name="Text Box 6"/>
          <p:cNvSpPr txBox="1">
            <a:spLocks noChangeArrowheads="1"/>
          </p:cNvSpPr>
          <p:nvPr/>
        </p:nvSpPr>
        <p:spPr bwMode="auto">
          <a:xfrm>
            <a:off x="2403129" y="5046136"/>
            <a:ext cx="367408"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30</a:t>
            </a:r>
          </a:p>
        </p:txBody>
      </p:sp>
      <p:sp>
        <p:nvSpPr>
          <p:cNvPr id="67593" name="Text Box 7"/>
          <p:cNvSpPr txBox="1">
            <a:spLocks noChangeArrowheads="1"/>
          </p:cNvSpPr>
          <p:nvPr/>
        </p:nvSpPr>
        <p:spPr bwMode="auto">
          <a:xfrm>
            <a:off x="2866678" y="5046136"/>
            <a:ext cx="367408"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60</a:t>
            </a:r>
          </a:p>
        </p:txBody>
      </p:sp>
      <p:sp>
        <p:nvSpPr>
          <p:cNvPr id="67594" name="Text Box 8"/>
          <p:cNvSpPr txBox="1">
            <a:spLocks noChangeArrowheads="1"/>
          </p:cNvSpPr>
          <p:nvPr/>
        </p:nvSpPr>
        <p:spPr bwMode="auto">
          <a:xfrm>
            <a:off x="3341340" y="5046136"/>
            <a:ext cx="367408"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90</a:t>
            </a:r>
          </a:p>
        </p:txBody>
      </p:sp>
      <p:sp>
        <p:nvSpPr>
          <p:cNvPr id="67595" name="Text Box 9"/>
          <p:cNvSpPr txBox="1">
            <a:spLocks noChangeArrowheads="1"/>
          </p:cNvSpPr>
          <p:nvPr/>
        </p:nvSpPr>
        <p:spPr bwMode="auto">
          <a:xfrm>
            <a:off x="3755237" y="5046136"/>
            <a:ext cx="458779"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120</a:t>
            </a:r>
          </a:p>
        </p:txBody>
      </p:sp>
      <p:sp>
        <p:nvSpPr>
          <p:cNvPr id="67596" name="Text Box 10"/>
          <p:cNvSpPr txBox="1">
            <a:spLocks noChangeArrowheads="1"/>
          </p:cNvSpPr>
          <p:nvPr/>
        </p:nvSpPr>
        <p:spPr bwMode="auto">
          <a:xfrm>
            <a:off x="4229900" y="5046136"/>
            <a:ext cx="458779" cy="307777"/>
          </a:xfrm>
          <a:prstGeom prst="rect">
            <a:avLst/>
          </a:prstGeom>
          <a:noFill/>
          <a:ln w="12700">
            <a:noFill/>
            <a:miter lim="800000"/>
            <a:headEnd type="none" w="sm" len="sm"/>
            <a:tailEnd type="none" w="sm" len="sm"/>
          </a:ln>
        </p:spPr>
        <p:txBody>
          <a:bodyPr wrap="none">
            <a:spAutoFit/>
          </a:bodyPr>
          <a:lstStyle/>
          <a:p>
            <a:pPr algn="ctr" rtl="1"/>
            <a:r>
              <a:rPr lang="en-GB" sz="1400" dirty="0">
                <a:solidFill>
                  <a:srgbClr val="001965"/>
                </a:solidFill>
              </a:rPr>
              <a:t>150</a:t>
            </a:r>
          </a:p>
        </p:txBody>
      </p:sp>
      <p:sp>
        <p:nvSpPr>
          <p:cNvPr id="67597" name="Text Box 11"/>
          <p:cNvSpPr txBox="1">
            <a:spLocks noChangeArrowheads="1"/>
          </p:cNvSpPr>
          <p:nvPr/>
        </p:nvSpPr>
        <p:spPr bwMode="auto">
          <a:xfrm>
            <a:off x="4688687" y="5046136"/>
            <a:ext cx="458779"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180</a:t>
            </a:r>
          </a:p>
        </p:txBody>
      </p:sp>
      <p:sp>
        <p:nvSpPr>
          <p:cNvPr id="67598" name="Text Box 12"/>
          <p:cNvSpPr txBox="1">
            <a:spLocks noChangeArrowheads="1"/>
          </p:cNvSpPr>
          <p:nvPr/>
        </p:nvSpPr>
        <p:spPr bwMode="auto">
          <a:xfrm>
            <a:off x="5164937" y="5046136"/>
            <a:ext cx="458779" cy="307777"/>
          </a:xfrm>
          <a:prstGeom prst="rect">
            <a:avLst/>
          </a:prstGeom>
          <a:noFill/>
          <a:ln w="12700">
            <a:noFill/>
            <a:miter lim="800000"/>
            <a:headEnd type="none" w="sm" len="sm"/>
            <a:tailEnd type="none" w="sm" len="sm"/>
          </a:ln>
        </p:spPr>
        <p:txBody>
          <a:bodyPr wrap="none">
            <a:spAutoFit/>
          </a:bodyPr>
          <a:lstStyle/>
          <a:p>
            <a:pPr algn="ctr" rtl="1"/>
            <a:r>
              <a:rPr lang="en-GB" sz="1400" dirty="0">
                <a:solidFill>
                  <a:srgbClr val="001965"/>
                </a:solidFill>
              </a:rPr>
              <a:t>210</a:t>
            </a:r>
          </a:p>
        </p:txBody>
      </p:sp>
      <p:sp>
        <p:nvSpPr>
          <p:cNvPr id="67599" name="Text Box 13"/>
          <p:cNvSpPr txBox="1">
            <a:spLocks noChangeArrowheads="1"/>
          </p:cNvSpPr>
          <p:nvPr/>
        </p:nvSpPr>
        <p:spPr bwMode="auto">
          <a:xfrm>
            <a:off x="5626900" y="5046136"/>
            <a:ext cx="458779"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240</a:t>
            </a:r>
          </a:p>
        </p:txBody>
      </p:sp>
      <p:sp>
        <p:nvSpPr>
          <p:cNvPr id="67600" name="Text Box 14"/>
          <p:cNvSpPr txBox="1">
            <a:spLocks noChangeArrowheads="1"/>
          </p:cNvSpPr>
          <p:nvPr/>
        </p:nvSpPr>
        <p:spPr bwMode="auto">
          <a:xfrm>
            <a:off x="6101562" y="5046136"/>
            <a:ext cx="458779"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270</a:t>
            </a:r>
          </a:p>
        </p:txBody>
      </p:sp>
      <p:sp>
        <p:nvSpPr>
          <p:cNvPr id="67601" name="Text Box 15"/>
          <p:cNvSpPr txBox="1">
            <a:spLocks noChangeArrowheads="1"/>
          </p:cNvSpPr>
          <p:nvPr/>
        </p:nvSpPr>
        <p:spPr bwMode="auto">
          <a:xfrm>
            <a:off x="1417651" y="5046136"/>
            <a:ext cx="457176"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–30</a:t>
            </a:r>
          </a:p>
        </p:txBody>
      </p:sp>
      <p:sp>
        <p:nvSpPr>
          <p:cNvPr id="67602" name="Text Box 27"/>
          <p:cNvSpPr txBox="1">
            <a:spLocks noChangeArrowheads="1"/>
          </p:cNvSpPr>
          <p:nvPr/>
        </p:nvSpPr>
        <p:spPr bwMode="auto">
          <a:xfrm>
            <a:off x="1974944" y="5046136"/>
            <a:ext cx="276038" cy="307777"/>
          </a:xfrm>
          <a:prstGeom prst="rect">
            <a:avLst/>
          </a:prstGeom>
          <a:noFill/>
          <a:ln w="12700">
            <a:noFill/>
            <a:miter lim="800000"/>
            <a:headEnd type="none" w="sm" len="sm"/>
            <a:tailEnd type="none" w="sm" len="sm"/>
          </a:ln>
        </p:spPr>
        <p:txBody>
          <a:bodyPr wrap="none">
            <a:spAutoFit/>
          </a:bodyPr>
          <a:lstStyle/>
          <a:p>
            <a:pPr algn="ctr" rtl="1"/>
            <a:r>
              <a:rPr lang="en-GB" sz="1400">
                <a:solidFill>
                  <a:srgbClr val="001965"/>
                </a:solidFill>
              </a:rPr>
              <a:t>0</a:t>
            </a:r>
          </a:p>
        </p:txBody>
      </p:sp>
      <p:sp>
        <p:nvSpPr>
          <p:cNvPr id="17428" name="Line 38"/>
          <p:cNvSpPr>
            <a:spLocks noChangeShapeType="1"/>
          </p:cNvSpPr>
          <p:nvPr/>
        </p:nvSpPr>
        <p:spPr bwMode="auto">
          <a:xfrm flipV="1">
            <a:off x="2116138"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29" name="Line 39"/>
          <p:cNvSpPr>
            <a:spLocks noChangeShapeType="1"/>
          </p:cNvSpPr>
          <p:nvPr/>
        </p:nvSpPr>
        <p:spPr bwMode="auto">
          <a:xfrm flipV="1">
            <a:off x="2586038"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30" name="Line 40"/>
          <p:cNvSpPr>
            <a:spLocks noChangeShapeType="1"/>
          </p:cNvSpPr>
          <p:nvPr/>
        </p:nvSpPr>
        <p:spPr bwMode="auto">
          <a:xfrm flipV="1">
            <a:off x="1651000"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31" name="Line 41"/>
          <p:cNvSpPr>
            <a:spLocks noChangeShapeType="1"/>
          </p:cNvSpPr>
          <p:nvPr/>
        </p:nvSpPr>
        <p:spPr bwMode="auto">
          <a:xfrm flipV="1">
            <a:off x="3054350"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32" name="Line 42"/>
          <p:cNvSpPr>
            <a:spLocks noChangeShapeType="1"/>
          </p:cNvSpPr>
          <p:nvPr/>
        </p:nvSpPr>
        <p:spPr bwMode="auto">
          <a:xfrm flipV="1">
            <a:off x="3525838"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33" name="Line 43"/>
          <p:cNvSpPr>
            <a:spLocks noChangeShapeType="1"/>
          </p:cNvSpPr>
          <p:nvPr/>
        </p:nvSpPr>
        <p:spPr bwMode="auto">
          <a:xfrm flipV="1">
            <a:off x="3994150"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34" name="Line 44"/>
          <p:cNvSpPr>
            <a:spLocks noChangeShapeType="1"/>
          </p:cNvSpPr>
          <p:nvPr/>
        </p:nvSpPr>
        <p:spPr bwMode="auto">
          <a:xfrm flipV="1">
            <a:off x="4464050"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35" name="Line 45"/>
          <p:cNvSpPr>
            <a:spLocks noChangeShapeType="1"/>
          </p:cNvSpPr>
          <p:nvPr/>
        </p:nvSpPr>
        <p:spPr bwMode="auto">
          <a:xfrm flipV="1">
            <a:off x="4926013"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36" name="Line 46"/>
          <p:cNvSpPr>
            <a:spLocks noChangeShapeType="1"/>
          </p:cNvSpPr>
          <p:nvPr/>
        </p:nvSpPr>
        <p:spPr bwMode="auto">
          <a:xfrm flipV="1">
            <a:off x="5395913"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437" name="Line 47"/>
          <p:cNvSpPr>
            <a:spLocks noChangeShapeType="1"/>
          </p:cNvSpPr>
          <p:nvPr/>
        </p:nvSpPr>
        <p:spPr bwMode="auto">
          <a:xfrm flipV="1">
            <a:off x="5864225" y="4967819"/>
            <a:ext cx="0" cy="10371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67613" name="Freeform 48"/>
          <p:cNvSpPr>
            <a:spLocks/>
          </p:cNvSpPr>
          <p:nvPr/>
        </p:nvSpPr>
        <p:spPr bwMode="auto">
          <a:xfrm>
            <a:off x="1319216" y="4849284"/>
            <a:ext cx="5011737" cy="220133"/>
          </a:xfrm>
          <a:custGeom>
            <a:avLst/>
            <a:gdLst>
              <a:gd name="T0" fmla="*/ 2147483647 w 3691"/>
              <a:gd name="T1" fmla="*/ 2147483647 h 160"/>
              <a:gd name="T2" fmla="*/ 2147483647 w 3691"/>
              <a:gd name="T3" fmla="*/ 2147483647 h 160"/>
              <a:gd name="T4" fmla="*/ 2147483647 w 3691"/>
              <a:gd name="T5" fmla="*/ 2147483647 h 160"/>
              <a:gd name="T6" fmla="*/ 2147483647 w 3691"/>
              <a:gd name="T7" fmla="*/ 2147483647 h 160"/>
              <a:gd name="T8" fmla="*/ 0 w 3691"/>
              <a:gd name="T9" fmla="*/ 2147483647 h 160"/>
              <a:gd name="T10" fmla="*/ 0 w 3691"/>
              <a:gd name="T11" fmla="*/ 0 h 160"/>
              <a:gd name="T12" fmla="*/ 0 60000 65536"/>
              <a:gd name="T13" fmla="*/ 0 60000 65536"/>
              <a:gd name="T14" fmla="*/ 0 60000 65536"/>
              <a:gd name="T15" fmla="*/ 0 60000 65536"/>
              <a:gd name="T16" fmla="*/ 0 60000 65536"/>
              <a:gd name="T17" fmla="*/ 0 60000 65536"/>
              <a:gd name="T18" fmla="*/ 0 w 3691"/>
              <a:gd name="T19" fmla="*/ 0 h 160"/>
              <a:gd name="T20" fmla="*/ 3691 w 3691"/>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3691" h="160">
                <a:moveTo>
                  <a:pt x="3691" y="160"/>
                </a:moveTo>
                <a:lnTo>
                  <a:pt x="3691" y="82"/>
                </a:lnTo>
                <a:lnTo>
                  <a:pt x="284" y="82"/>
                </a:lnTo>
                <a:lnTo>
                  <a:pt x="217" y="82"/>
                </a:lnTo>
                <a:lnTo>
                  <a:pt x="0" y="82"/>
                </a:lnTo>
                <a:lnTo>
                  <a:pt x="0" y="0"/>
                </a:lnTo>
              </a:path>
            </a:pathLst>
          </a:custGeom>
          <a:noFill/>
          <a:ln w="19050">
            <a:solidFill>
              <a:srgbClr val="001965"/>
            </a:solidFill>
            <a:round/>
            <a:headEnd/>
            <a:tailEnd/>
          </a:ln>
        </p:spPr>
        <p:txBody>
          <a:bodyPr/>
          <a:lstStyle/>
          <a:p>
            <a:pPr algn="r" rtl="1"/>
            <a:endParaRPr lang="en-US">
              <a:solidFill>
                <a:prstClr val="black"/>
              </a:solidFill>
            </a:endParaRPr>
          </a:p>
        </p:txBody>
      </p:sp>
      <p:sp>
        <p:nvSpPr>
          <p:cNvPr id="67614" name="Freeform 49"/>
          <p:cNvSpPr>
            <a:spLocks/>
          </p:cNvSpPr>
          <p:nvPr/>
        </p:nvSpPr>
        <p:spPr bwMode="auto">
          <a:xfrm>
            <a:off x="1878013" y="2588684"/>
            <a:ext cx="3981450" cy="1845733"/>
          </a:xfrm>
          <a:custGeom>
            <a:avLst/>
            <a:gdLst>
              <a:gd name="T0" fmla="*/ 0 w 2932"/>
              <a:gd name="T1" fmla="*/ 2147483647 h 1326"/>
              <a:gd name="T2" fmla="*/ 2147483647 w 2932"/>
              <a:gd name="T3" fmla="*/ 2147483647 h 1326"/>
              <a:gd name="T4" fmla="*/ 2147483647 w 2932"/>
              <a:gd name="T5" fmla="*/ 2147483647 h 1326"/>
              <a:gd name="T6" fmla="*/ 2147483647 w 2932"/>
              <a:gd name="T7" fmla="*/ 2147483647 h 1326"/>
              <a:gd name="T8" fmla="*/ 2147483647 w 2932"/>
              <a:gd name="T9" fmla="*/ 2147483647 h 1326"/>
              <a:gd name="T10" fmla="*/ 2147483647 w 2932"/>
              <a:gd name="T11" fmla="*/ 2147483647 h 1326"/>
              <a:gd name="T12" fmla="*/ 2147483647 w 2932"/>
              <a:gd name="T13" fmla="*/ 0 h 1326"/>
              <a:gd name="T14" fmla="*/ 2147483647 w 2932"/>
              <a:gd name="T15" fmla="*/ 2147483647 h 1326"/>
              <a:gd name="T16" fmla="*/ 2147483647 w 2932"/>
              <a:gd name="T17" fmla="*/ 2147483647 h 1326"/>
              <a:gd name="T18" fmla="*/ 2147483647 w 2932"/>
              <a:gd name="T19" fmla="*/ 2147483647 h 1326"/>
              <a:gd name="T20" fmla="*/ 2147483647 w 2932"/>
              <a:gd name="T21" fmla="*/ 2147483647 h 1326"/>
              <a:gd name="T22" fmla="*/ 2147483647 w 2932"/>
              <a:gd name="T23" fmla="*/ 2147483647 h 1326"/>
              <a:gd name="T24" fmla="*/ 2147483647 w 2932"/>
              <a:gd name="T25" fmla="*/ 2147483647 h 1326"/>
              <a:gd name="T26" fmla="*/ 2147483647 w 2932"/>
              <a:gd name="T27" fmla="*/ 2147483647 h 1326"/>
              <a:gd name="T28" fmla="*/ 2147483647 w 2932"/>
              <a:gd name="T29" fmla="*/ 2147483647 h 1326"/>
              <a:gd name="T30" fmla="*/ 2147483647 w 2932"/>
              <a:gd name="T31" fmla="*/ 2147483647 h 1326"/>
              <a:gd name="T32" fmla="*/ 2147483647 w 2932"/>
              <a:gd name="T33" fmla="*/ 2147483647 h 1326"/>
              <a:gd name="T34" fmla="*/ 2147483647 w 2932"/>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2"/>
              <a:gd name="T55" fmla="*/ 0 h 1326"/>
              <a:gd name="T56" fmla="*/ 2932 w 2932"/>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2" h="1326">
                <a:moveTo>
                  <a:pt x="0" y="1326"/>
                </a:moveTo>
                <a:lnTo>
                  <a:pt x="168" y="1312"/>
                </a:lnTo>
                <a:lnTo>
                  <a:pt x="333" y="1214"/>
                </a:lnTo>
                <a:lnTo>
                  <a:pt x="497" y="694"/>
                </a:lnTo>
                <a:lnTo>
                  <a:pt x="662" y="212"/>
                </a:lnTo>
                <a:lnTo>
                  <a:pt x="841" y="24"/>
                </a:lnTo>
                <a:lnTo>
                  <a:pt x="1003" y="0"/>
                </a:lnTo>
                <a:lnTo>
                  <a:pt x="1182" y="24"/>
                </a:lnTo>
                <a:lnTo>
                  <a:pt x="1349" y="130"/>
                </a:lnTo>
                <a:lnTo>
                  <a:pt x="1526" y="308"/>
                </a:lnTo>
                <a:lnTo>
                  <a:pt x="1699" y="468"/>
                </a:lnTo>
                <a:lnTo>
                  <a:pt x="1878" y="688"/>
                </a:lnTo>
                <a:lnTo>
                  <a:pt x="2052" y="814"/>
                </a:lnTo>
                <a:lnTo>
                  <a:pt x="2229" y="934"/>
                </a:lnTo>
                <a:lnTo>
                  <a:pt x="2412" y="1040"/>
                </a:lnTo>
                <a:lnTo>
                  <a:pt x="2585" y="1162"/>
                </a:lnTo>
                <a:lnTo>
                  <a:pt x="2757" y="1262"/>
                </a:lnTo>
                <a:lnTo>
                  <a:pt x="2932" y="1292"/>
                </a:lnTo>
              </a:path>
            </a:pathLst>
          </a:custGeom>
          <a:noFill/>
          <a:ln w="38100">
            <a:solidFill>
              <a:srgbClr val="001965"/>
            </a:solidFill>
            <a:round/>
            <a:headEnd/>
            <a:tailEnd/>
          </a:ln>
        </p:spPr>
        <p:txBody>
          <a:bodyPr/>
          <a:lstStyle/>
          <a:p>
            <a:pPr algn="r" rtl="1"/>
            <a:endParaRPr lang="en-US">
              <a:solidFill>
                <a:prstClr val="black"/>
              </a:solidFill>
            </a:endParaRPr>
          </a:p>
        </p:txBody>
      </p:sp>
      <p:sp>
        <p:nvSpPr>
          <p:cNvPr id="67615" name="Freeform 50"/>
          <p:cNvSpPr>
            <a:spLocks/>
          </p:cNvSpPr>
          <p:nvPr/>
        </p:nvSpPr>
        <p:spPr bwMode="auto">
          <a:xfrm>
            <a:off x="1878013" y="3026836"/>
            <a:ext cx="3986212" cy="1502833"/>
          </a:xfrm>
          <a:custGeom>
            <a:avLst/>
            <a:gdLst>
              <a:gd name="T0" fmla="*/ 0 w 2936"/>
              <a:gd name="T1" fmla="*/ 2147483647 h 1082"/>
              <a:gd name="T2" fmla="*/ 2147483647 w 2936"/>
              <a:gd name="T3" fmla="*/ 2147483647 h 1082"/>
              <a:gd name="T4" fmla="*/ 2147483647 w 2936"/>
              <a:gd name="T5" fmla="*/ 2147483647 h 1082"/>
              <a:gd name="T6" fmla="*/ 2147483647 w 2936"/>
              <a:gd name="T7" fmla="*/ 2147483647 h 1082"/>
              <a:gd name="T8" fmla="*/ 2147483647 w 2936"/>
              <a:gd name="T9" fmla="*/ 2147483647 h 1082"/>
              <a:gd name="T10" fmla="*/ 2147483647 w 2936"/>
              <a:gd name="T11" fmla="*/ 2147483647 h 1082"/>
              <a:gd name="T12" fmla="*/ 2147483647 w 2936"/>
              <a:gd name="T13" fmla="*/ 0 h 1082"/>
              <a:gd name="T14" fmla="*/ 2147483647 w 2936"/>
              <a:gd name="T15" fmla="*/ 2147483647 h 1082"/>
              <a:gd name="T16" fmla="*/ 2147483647 w 2936"/>
              <a:gd name="T17" fmla="*/ 2147483647 h 1082"/>
              <a:gd name="T18" fmla="*/ 2147483647 w 2936"/>
              <a:gd name="T19" fmla="*/ 2147483647 h 1082"/>
              <a:gd name="T20" fmla="*/ 2147483647 w 2936"/>
              <a:gd name="T21" fmla="*/ 2147483647 h 1082"/>
              <a:gd name="T22" fmla="*/ 2147483647 w 2936"/>
              <a:gd name="T23" fmla="*/ 2147483647 h 1082"/>
              <a:gd name="T24" fmla="*/ 2147483647 w 2936"/>
              <a:gd name="T25" fmla="*/ 2147483647 h 1082"/>
              <a:gd name="T26" fmla="*/ 2147483647 w 2936"/>
              <a:gd name="T27" fmla="*/ 2147483647 h 1082"/>
              <a:gd name="T28" fmla="*/ 2147483647 w 2936"/>
              <a:gd name="T29" fmla="*/ 2147483647 h 1082"/>
              <a:gd name="T30" fmla="*/ 2147483647 w 2936"/>
              <a:gd name="T31" fmla="*/ 2147483647 h 1082"/>
              <a:gd name="T32" fmla="*/ 2147483647 w 2936"/>
              <a:gd name="T33" fmla="*/ 2147483647 h 1082"/>
              <a:gd name="T34" fmla="*/ 2147483647 w 2936"/>
              <a:gd name="T35" fmla="*/ 2147483647 h 10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6"/>
              <a:gd name="T55" fmla="*/ 0 h 1082"/>
              <a:gd name="T56" fmla="*/ 2936 w 2936"/>
              <a:gd name="T57" fmla="*/ 1082 h 10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6" h="1082">
                <a:moveTo>
                  <a:pt x="0" y="1076"/>
                </a:moveTo>
                <a:lnTo>
                  <a:pt x="177" y="1072"/>
                </a:lnTo>
                <a:lnTo>
                  <a:pt x="345" y="994"/>
                </a:lnTo>
                <a:lnTo>
                  <a:pt x="508" y="656"/>
                </a:lnTo>
                <a:lnTo>
                  <a:pt x="669" y="290"/>
                </a:lnTo>
                <a:lnTo>
                  <a:pt x="846" y="180"/>
                </a:lnTo>
                <a:lnTo>
                  <a:pt x="1014" y="0"/>
                </a:lnTo>
                <a:lnTo>
                  <a:pt x="1186" y="74"/>
                </a:lnTo>
                <a:lnTo>
                  <a:pt x="1358" y="180"/>
                </a:lnTo>
                <a:lnTo>
                  <a:pt x="1533" y="276"/>
                </a:lnTo>
                <a:lnTo>
                  <a:pt x="1705" y="396"/>
                </a:lnTo>
                <a:lnTo>
                  <a:pt x="1882" y="540"/>
                </a:lnTo>
                <a:lnTo>
                  <a:pt x="2057" y="666"/>
                </a:lnTo>
                <a:lnTo>
                  <a:pt x="2236" y="782"/>
                </a:lnTo>
                <a:lnTo>
                  <a:pt x="2408" y="878"/>
                </a:lnTo>
                <a:lnTo>
                  <a:pt x="2585" y="950"/>
                </a:lnTo>
                <a:lnTo>
                  <a:pt x="2764" y="1032"/>
                </a:lnTo>
                <a:lnTo>
                  <a:pt x="2936" y="1082"/>
                </a:lnTo>
              </a:path>
            </a:pathLst>
          </a:custGeom>
          <a:noFill/>
          <a:ln w="38100">
            <a:solidFill>
              <a:srgbClr val="001965"/>
            </a:solidFill>
            <a:round/>
            <a:headEnd/>
            <a:tailEnd/>
          </a:ln>
        </p:spPr>
        <p:txBody>
          <a:bodyPr/>
          <a:lstStyle/>
          <a:p>
            <a:pPr algn="r" rtl="1"/>
            <a:endParaRPr lang="en-US">
              <a:solidFill>
                <a:prstClr val="black"/>
              </a:solidFill>
            </a:endParaRPr>
          </a:p>
        </p:txBody>
      </p:sp>
      <p:sp>
        <p:nvSpPr>
          <p:cNvPr id="67616" name="Freeform 51"/>
          <p:cNvSpPr>
            <a:spLocks/>
          </p:cNvSpPr>
          <p:nvPr/>
        </p:nvSpPr>
        <p:spPr bwMode="auto">
          <a:xfrm>
            <a:off x="1878014" y="2207686"/>
            <a:ext cx="3971925" cy="2245783"/>
          </a:xfrm>
          <a:custGeom>
            <a:avLst/>
            <a:gdLst>
              <a:gd name="T0" fmla="*/ 0 w 2925"/>
              <a:gd name="T1" fmla="*/ 2147483647 h 1616"/>
              <a:gd name="T2" fmla="*/ 2147483647 w 2925"/>
              <a:gd name="T3" fmla="*/ 2147483647 h 1616"/>
              <a:gd name="T4" fmla="*/ 2147483647 w 2925"/>
              <a:gd name="T5" fmla="*/ 2147483647 h 1616"/>
              <a:gd name="T6" fmla="*/ 2147483647 w 2925"/>
              <a:gd name="T7" fmla="*/ 2147483647 h 1616"/>
              <a:gd name="T8" fmla="*/ 2147483647 w 2925"/>
              <a:gd name="T9" fmla="*/ 2147483647 h 1616"/>
              <a:gd name="T10" fmla="*/ 2147483647 w 2925"/>
              <a:gd name="T11" fmla="*/ 2147483647 h 1616"/>
              <a:gd name="T12" fmla="*/ 2147483647 w 2925"/>
              <a:gd name="T13" fmla="*/ 2147483647 h 1616"/>
              <a:gd name="T14" fmla="*/ 2147483647 w 2925"/>
              <a:gd name="T15" fmla="*/ 0 h 1616"/>
              <a:gd name="T16" fmla="*/ 2147483647 w 2925"/>
              <a:gd name="T17" fmla="*/ 2147483647 h 1616"/>
              <a:gd name="T18" fmla="*/ 2147483647 w 2925"/>
              <a:gd name="T19" fmla="*/ 2147483647 h 1616"/>
              <a:gd name="T20" fmla="*/ 2147483647 w 2925"/>
              <a:gd name="T21" fmla="*/ 2147483647 h 1616"/>
              <a:gd name="T22" fmla="*/ 2147483647 w 2925"/>
              <a:gd name="T23" fmla="*/ 2147483647 h 1616"/>
              <a:gd name="T24" fmla="*/ 2147483647 w 2925"/>
              <a:gd name="T25" fmla="*/ 2147483647 h 1616"/>
              <a:gd name="T26" fmla="*/ 2147483647 w 2925"/>
              <a:gd name="T27" fmla="*/ 2147483647 h 1616"/>
              <a:gd name="T28" fmla="*/ 2147483647 w 2925"/>
              <a:gd name="T29" fmla="*/ 2147483647 h 1616"/>
              <a:gd name="T30" fmla="*/ 2147483647 w 2925"/>
              <a:gd name="T31" fmla="*/ 2147483647 h 1616"/>
              <a:gd name="T32" fmla="*/ 2147483647 w 2925"/>
              <a:gd name="T33" fmla="*/ 2147483647 h 1616"/>
              <a:gd name="T34" fmla="*/ 2147483647 w 2925"/>
              <a:gd name="T35" fmla="*/ 2147483647 h 1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25"/>
              <a:gd name="T55" fmla="*/ 0 h 1616"/>
              <a:gd name="T56" fmla="*/ 2925 w 2925"/>
              <a:gd name="T57" fmla="*/ 1616 h 16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25" h="1616">
                <a:moveTo>
                  <a:pt x="0" y="1596"/>
                </a:moveTo>
                <a:lnTo>
                  <a:pt x="172" y="1616"/>
                </a:lnTo>
                <a:lnTo>
                  <a:pt x="345" y="1578"/>
                </a:lnTo>
                <a:lnTo>
                  <a:pt x="501" y="1038"/>
                </a:lnTo>
                <a:lnTo>
                  <a:pt x="662" y="598"/>
                </a:lnTo>
                <a:lnTo>
                  <a:pt x="841" y="276"/>
                </a:lnTo>
                <a:lnTo>
                  <a:pt x="1003" y="82"/>
                </a:lnTo>
                <a:lnTo>
                  <a:pt x="1177" y="0"/>
                </a:lnTo>
                <a:lnTo>
                  <a:pt x="1343" y="24"/>
                </a:lnTo>
                <a:lnTo>
                  <a:pt x="1522" y="88"/>
                </a:lnTo>
                <a:lnTo>
                  <a:pt x="1699" y="194"/>
                </a:lnTo>
                <a:lnTo>
                  <a:pt x="1873" y="334"/>
                </a:lnTo>
                <a:lnTo>
                  <a:pt x="2041" y="536"/>
                </a:lnTo>
                <a:lnTo>
                  <a:pt x="2229" y="686"/>
                </a:lnTo>
                <a:lnTo>
                  <a:pt x="2397" y="858"/>
                </a:lnTo>
                <a:lnTo>
                  <a:pt x="2580" y="1008"/>
                </a:lnTo>
                <a:lnTo>
                  <a:pt x="2753" y="1186"/>
                </a:lnTo>
                <a:lnTo>
                  <a:pt x="2925" y="1308"/>
                </a:lnTo>
              </a:path>
            </a:pathLst>
          </a:custGeom>
          <a:noFill/>
          <a:ln w="38100">
            <a:solidFill>
              <a:srgbClr val="82786F"/>
            </a:solidFill>
            <a:round/>
            <a:headEnd/>
            <a:tailEnd/>
          </a:ln>
        </p:spPr>
        <p:txBody>
          <a:bodyPr/>
          <a:lstStyle/>
          <a:p>
            <a:pPr algn="r" rtl="1"/>
            <a:endParaRPr lang="en-US">
              <a:solidFill>
                <a:prstClr val="black"/>
              </a:solidFill>
            </a:endParaRPr>
          </a:p>
        </p:txBody>
      </p:sp>
      <p:sp>
        <p:nvSpPr>
          <p:cNvPr id="67617" name="Freeform 52"/>
          <p:cNvSpPr>
            <a:spLocks/>
          </p:cNvSpPr>
          <p:nvPr/>
        </p:nvSpPr>
        <p:spPr bwMode="auto">
          <a:xfrm>
            <a:off x="1884363" y="2468033"/>
            <a:ext cx="3975100" cy="2159000"/>
          </a:xfrm>
          <a:custGeom>
            <a:avLst/>
            <a:gdLst>
              <a:gd name="T0" fmla="*/ 0 w 2928"/>
              <a:gd name="T1" fmla="*/ 2147483647 h 1554"/>
              <a:gd name="T2" fmla="*/ 2147483647 w 2928"/>
              <a:gd name="T3" fmla="*/ 2147483647 h 1554"/>
              <a:gd name="T4" fmla="*/ 2147483647 w 2928"/>
              <a:gd name="T5" fmla="*/ 2147483647 h 1554"/>
              <a:gd name="T6" fmla="*/ 2147483647 w 2928"/>
              <a:gd name="T7" fmla="*/ 2147483647 h 1554"/>
              <a:gd name="T8" fmla="*/ 2147483647 w 2928"/>
              <a:gd name="T9" fmla="*/ 2147483647 h 1554"/>
              <a:gd name="T10" fmla="*/ 2147483647 w 2928"/>
              <a:gd name="T11" fmla="*/ 2147483647 h 1554"/>
              <a:gd name="T12" fmla="*/ 2147483647 w 2928"/>
              <a:gd name="T13" fmla="*/ 2147483647 h 1554"/>
              <a:gd name="T14" fmla="*/ 2147483647 w 2928"/>
              <a:gd name="T15" fmla="*/ 0 h 1554"/>
              <a:gd name="T16" fmla="*/ 2147483647 w 2928"/>
              <a:gd name="T17" fmla="*/ 2147483647 h 1554"/>
              <a:gd name="T18" fmla="*/ 2147483647 w 2928"/>
              <a:gd name="T19" fmla="*/ 2147483647 h 1554"/>
              <a:gd name="T20" fmla="*/ 2147483647 w 2928"/>
              <a:gd name="T21" fmla="*/ 2147483647 h 1554"/>
              <a:gd name="T22" fmla="*/ 2147483647 w 2928"/>
              <a:gd name="T23" fmla="*/ 2147483647 h 1554"/>
              <a:gd name="T24" fmla="*/ 2147483647 w 2928"/>
              <a:gd name="T25" fmla="*/ 2147483647 h 1554"/>
              <a:gd name="T26" fmla="*/ 2147483647 w 2928"/>
              <a:gd name="T27" fmla="*/ 2147483647 h 1554"/>
              <a:gd name="T28" fmla="*/ 2147483647 w 2928"/>
              <a:gd name="T29" fmla="*/ 2147483647 h 1554"/>
              <a:gd name="T30" fmla="*/ 2147483647 w 2928"/>
              <a:gd name="T31" fmla="*/ 2147483647 h 1554"/>
              <a:gd name="T32" fmla="*/ 2147483647 w 2928"/>
              <a:gd name="T33" fmla="*/ 2147483647 h 1554"/>
              <a:gd name="T34" fmla="*/ 2147483647 w 2928"/>
              <a:gd name="T35" fmla="*/ 2147483647 h 15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28"/>
              <a:gd name="T55" fmla="*/ 0 h 1554"/>
              <a:gd name="T56" fmla="*/ 2928 w 2928"/>
              <a:gd name="T57" fmla="*/ 1554 h 15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28" h="1554">
                <a:moveTo>
                  <a:pt x="0" y="1466"/>
                </a:moveTo>
                <a:lnTo>
                  <a:pt x="168" y="1506"/>
                </a:lnTo>
                <a:lnTo>
                  <a:pt x="341" y="1554"/>
                </a:lnTo>
                <a:lnTo>
                  <a:pt x="504" y="1236"/>
                </a:lnTo>
                <a:lnTo>
                  <a:pt x="676" y="704"/>
                </a:lnTo>
                <a:lnTo>
                  <a:pt x="842" y="358"/>
                </a:lnTo>
                <a:lnTo>
                  <a:pt x="1005" y="102"/>
                </a:lnTo>
                <a:lnTo>
                  <a:pt x="1173" y="0"/>
                </a:lnTo>
                <a:lnTo>
                  <a:pt x="1345" y="78"/>
                </a:lnTo>
                <a:lnTo>
                  <a:pt x="1518" y="154"/>
                </a:lnTo>
                <a:lnTo>
                  <a:pt x="1695" y="310"/>
                </a:lnTo>
                <a:lnTo>
                  <a:pt x="1874" y="522"/>
                </a:lnTo>
                <a:lnTo>
                  <a:pt x="2048" y="758"/>
                </a:lnTo>
                <a:lnTo>
                  <a:pt x="2225" y="940"/>
                </a:lnTo>
                <a:lnTo>
                  <a:pt x="2404" y="1128"/>
                </a:lnTo>
                <a:lnTo>
                  <a:pt x="2581" y="1292"/>
                </a:lnTo>
                <a:lnTo>
                  <a:pt x="2753" y="1424"/>
                </a:lnTo>
                <a:lnTo>
                  <a:pt x="2928" y="1538"/>
                </a:lnTo>
              </a:path>
            </a:pathLst>
          </a:custGeom>
          <a:noFill/>
          <a:ln w="38100">
            <a:solidFill>
              <a:srgbClr val="82786F"/>
            </a:solidFill>
            <a:round/>
            <a:headEnd/>
            <a:tailEnd/>
          </a:ln>
        </p:spPr>
        <p:txBody>
          <a:bodyPr/>
          <a:lstStyle/>
          <a:p>
            <a:pPr algn="r" rtl="1"/>
            <a:endParaRPr lang="en-US">
              <a:solidFill>
                <a:prstClr val="black"/>
              </a:solidFill>
            </a:endParaRPr>
          </a:p>
        </p:txBody>
      </p:sp>
      <p:sp>
        <p:nvSpPr>
          <p:cNvPr id="67618" name="Freeform 53"/>
          <p:cNvSpPr>
            <a:spLocks/>
          </p:cNvSpPr>
          <p:nvPr/>
        </p:nvSpPr>
        <p:spPr bwMode="auto">
          <a:xfrm>
            <a:off x="3400426" y="2417233"/>
            <a:ext cx="130175" cy="101600"/>
          </a:xfrm>
          <a:custGeom>
            <a:avLst/>
            <a:gdLst>
              <a:gd name="T0" fmla="*/ 0 w 96"/>
              <a:gd name="T1" fmla="*/ 2147483647 h 74"/>
              <a:gd name="T2" fmla="*/ 2147483647 w 96"/>
              <a:gd name="T3" fmla="*/ 0 h 74"/>
              <a:gd name="T4" fmla="*/ 2147483647 w 96"/>
              <a:gd name="T5" fmla="*/ 2147483647 h 74"/>
              <a:gd name="T6" fmla="*/ 0 w 96"/>
              <a:gd name="T7" fmla="*/ 2147483647 h 74"/>
              <a:gd name="T8" fmla="*/ 0 60000 65536"/>
              <a:gd name="T9" fmla="*/ 0 60000 65536"/>
              <a:gd name="T10" fmla="*/ 0 60000 65536"/>
              <a:gd name="T11" fmla="*/ 0 60000 65536"/>
              <a:gd name="T12" fmla="*/ 0 w 96"/>
              <a:gd name="T13" fmla="*/ 0 h 74"/>
              <a:gd name="T14" fmla="*/ 96 w 96"/>
              <a:gd name="T15" fmla="*/ 74 h 74"/>
            </a:gdLst>
            <a:ahLst/>
            <a:cxnLst>
              <a:cxn ang="T8">
                <a:pos x="T0" y="T1"/>
              </a:cxn>
              <a:cxn ang="T9">
                <a:pos x="T2" y="T3"/>
              </a:cxn>
              <a:cxn ang="T10">
                <a:pos x="T4" y="T5"/>
              </a:cxn>
              <a:cxn ang="T11">
                <a:pos x="T6" y="T7"/>
              </a:cxn>
            </a:cxnLst>
            <a:rect l="T12" t="T13" r="T14" b="T15"/>
            <a:pathLst>
              <a:path w="96" h="74">
                <a:moveTo>
                  <a:pt x="0" y="74"/>
                </a:moveTo>
                <a:lnTo>
                  <a:pt x="47" y="0"/>
                </a:lnTo>
                <a:lnTo>
                  <a:pt x="96" y="74"/>
                </a:lnTo>
                <a:lnTo>
                  <a:pt x="0" y="74"/>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19" name="Freeform 54"/>
          <p:cNvSpPr>
            <a:spLocks/>
          </p:cNvSpPr>
          <p:nvPr/>
        </p:nvSpPr>
        <p:spPr bwMode="auto">
          <a:xfrm>
            <a:off x="1819278" y="4362452"/>
            <a:ext cx="131763" cy="107949"/>
          </a:xfrm>
          <a:custGeom>
            <a:avLst/>
            <a:gdLst>
              <a:gd name="T0" fmla="*/ 2147483647 w 97"/>
              <a:gd name="T1" fmla="*/ 0 h 76"/>
              <a:gd name="T2" fmla="*/ 2147483647 w 97"/>
              <a:gd name="T3" fmla="*/ 2147483647 h 76"/>
              <a:gd name="T4" fmla="*/ 0 w 97"/>
              <a:gd name="T5" fmla="*/ 0 h 76"/>
              <a:gd name="T6" fmla="*/ 2147483647 w 97"/>
              <a:gd name="T7" fmla="*/ 0 h 76"/>
              <a:gd name="T8" fmla="*/ 0 60000 65536"/>
              <a:gd name="T9" fmla="*/ 0 60000 65536"/>
              <a:gd name="T10" fmla="*/ 0 60000 65536"/>
              <a:gd name="T11" fmla="*/ 0 60000 65536"/>
              <a:gd name="T12" fmla="*/ 0 w 97"/>
              <a:gd name="T13" fmla="*/ 0 h 76"/>
              <a:gd name="T14" fmla="*/ 97 w 97"/>
              <a:gd name="T15" fmla="*/ 76 h 76"/>
            </a:gdLst>
            <a:ahLst/>
            <a:cxnLst>
              <a:cxn ang="T8">
                <a:pos x="T0" y="T1"/>
              </a:cxn>
              <a:cxn ang="T9">
                <a:pos x="T2" y="T3"/>
              </a:cxn>
              <a:cxn ang="T10">
                <a:pos x="T4" y="T5"/>
              </a:cxn>
              <a:cxn ang="T11">
                <a:pos x="T6" y="T7"/>
              </a:cxn>
            </a:cxnLst>
            <a:rect l="T12" t="T13" r="T14" b="T15"/>
            <a:pathLst>
              <a:path w="97" h="76">
                <a:moveTo>
                  <a:pt x="97" y="0"/>
                </a:moveTo>
                <a:lnTo>
                  <a:pt x="47" y="76"/>
                </a:lnTo>
                <a:lnTo>
                  <a:pt x="0" y="0"/>
                </a:lnTo>
                <a:lnTo>
                  <a:pt x="97" y="0"/>
                </a:lnTo>
                <a:close/>
              </a:path>
            </a:pathLst>
          </a:custGeom>
          <a:solidFill>
            <a:srgbClr val="969696"/>
          </a:solidFill>
          <a:ln w="9525">
            <a:noFill/>
            <a:round/>
            <a:headEnd/>
            <a:tailEnd/>
          </a:ln>
        </p:spPr>
        <p:txBody>
          <a:bodyPr/>
          <a:lstStyle/>
          <a:p>
            <a:pPr algn="r" rtl="1"/>
            <a:endParaRPr lang="en-US">
              <a:solidFill>
                <a:prstClr val="black"/>
              </a:solidFill>
            </a:endParaRPr>
          </a:p>
        </p:txBody>
      </p:sp>
      <p:sp>
        <p:nvSpPr>
          <p:cNvPr id="67620" name="Freeform 55"/>
          <p:cNvSpPr>
            <a:spLocks/>
          </p:cNvSpPr>
          <p:nvPr/>
        </p:nvSpPr>
        <p:spPr bwMode="auto">
          <a:xfrm>
            <a:off x="5788028" y="3996267"/>
            <a:ext cx="130175" cy="99484"/>
          </a:xfrm>
          <a:custGeom>
            <a:avLst/>
            <a:gdLst>
              <a:gd name="T0" fmla="*/ 2147483647 w 96"/>
              <a:gd name="T1" fmla="*/ 0 h 74"/>
              <a:gd name="T2" fmla="*/ 2147483647 w 96"/>
              <a:gd name="T3" fmla="*/ 2147483647 h 74"/>
              <a:gd name="T4" fmla="*/ 0 w 96"/>
              <a:gd name="T5" fmla="*/ 0 h 74"/>
              <a:gd name="T6" fmla="*/ 2147483647 w 96"/>
              <a:gd name="T7" fmla="*/ 0 h 74"/>
              <a:gd name="T8" fmla="*/ 0 60000 65536"/>
              <a:gd name="T9" fmla="*/ 0 60000 65536"/>
              <a:gd name="T10" fmla="*/ 0 60000 65536"/>
              <a:gd name="T11" fmla="*/ 0 60000 65536"/>
              <a:gd name="T12" fmla="*/ 0 w 96"/>
              <a:gd name="T13" fmla="*/ 0 h 74"/>
              <a:gd name="T14" fmla="*/ 96 w 96"/>
              <a:gd name="T15" fmla="*/ 74 h 74"/>
            </a:gdLst>
            <a:ahLst/>
            <a:cxnLst>
              <a:cxn ang="T8">
                <a:pos x="T0" y="T1"/>
              </a:cxn>
              <a:cxn ang="T9">
                <a:pos x="T2" y="T3"/>
              </a:cxn>
              <a:cxn ang="T10">
                <a:pos x="T4" y="T5"/>
              </a:cxn>
              <a:cxn ang="T11">
                <a:pos x="T6" y="T7"/>
              </a:cxn>
            </a:cxnLst>
            <a:rect l="T12" t="T13" r="T14" b="T15"/>
            <a:pathLst>
              <a:path w="96" h="74">
                <a:moveTo>
                  <a:pt x="96" y="0"/>
                </a:moveTo>
                <a:lnTo>
                  <a:pt x="47" y="74"/>
                </a:lnTo>
                <a:lnTo>
                  <a:pt x="0" y="0"/>
                </a:lnTo>
                <a:lnTo>
                  <a:pt x="96"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21" name="Freeform 56"/>
          <p:cNvSpPr>
            <a:spLocks/>
          </p:cNvSpPr>
          <p:nvPr/>
        </p:nvSpPr>
        <p:spPr bwMode="auto">
          <a:xfrm>
            <a:off x="5788028" y="4557186"/>
            <a:ext cx="130175" cy="105833"/>
          </a:xfrm>
          <a:custGeom>
            <a:avLst/>
            <a:gdLst>
              <a:gd name="T0" fmla="*/ 0 w 96"/>
              <a:gd name="T1" fmla="*/ 2147483647 h 74"/>
              <a:gd name="T2" fmla="*/ 2147483647 w 96"/>
              <a:gd name="T3" fmla="*/ 0 h 74"/>
              <a:gd name="T4" fmla="*/ 2147483647 w 96"/>
              <a:gd name="T5" fmla="*/ 2147483647 h 74"/>
              <a:gd name="T6" fmla="*/ 0 w 96"/>
              <a:gd name="T7" fmla="*/ 2147483647 h 74"/>
              <a:gd name="T8" fmla="*/ 0 60000 65536"/>
              <a:gd name="T9" fmla="*/ 0 60000 65536"/>
              <a:gd name="T10" fmla="*/ 0 60000 65536"/>
              <a:gd name="T11" fmla="*/ 0 60000 65536"/>
              <a:gd name="T12" fmla="*/ 0 w 96"/>
              <a:gd name="T13" fmla="*/ 0 h 74"/>
              <a:gd name="T14" fmla="*/ 96 w 96"/>
              <a:gd name="T15" fmla="*/ 74 h 74"/>
            </a:gdLst>
            <a:ahLst/>
            <a:cxnLst>
              <a:cxn ang="T8">
                <a:pos x="T0" y="T1"/>
              </a:cxn>
              <a:cxn ang="T9">
                <a:pos x="T2" y="T3"/>
              </a:cxn>
              <a:cxn ang="T10">
                <a:pos x="T4" y="T5"/>
              </a:cxn>
              <a:cxn ang="T11">
                <a:pos x="T6" y="T7"/>
              </a:cxn>
            </a:cxnLst>
            <a:rect l="T12" t="T13" r="T14" b="T15"/>
            <a:pathLst>
              <a:path w="96" h="74">
                <a:moveTo>
                  <a:pt x="0" y="74"/>
                </a:moveTo>
                <a:lnTo>
                  <a:pt x="47" y="0"/>
                </a:lnTo>
                <a:lnTo>
                  <a:pt x="96" y="74"/>
                </a:lnTo>
                <a:lnTo>
                  <a:pt x="0" y="74"/>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22" name="Freeform 57"/>
          <p:cNvSpPr>
            <a:spLocks/>
          </p:cNvSpPr>
          <p:nvPr/>
        </p:nvSpPr>
        <p:spPr bwMode="auto">
          <a:xfrm>
            <a:off x="5305428" y="4188884"/>
            <a:ext cx="131763" cy="101600"/>
          </a:xfrm>
          <a:custGeom>
            <a:avLst/>
            <a:gdLst>
              <a:gd name="T0" fmla="*/ 0 w 97"/>
              <a:gd name="T1" fmla="*/ 2147483647 h 74"/>
              <a:gd name="T2" fmla="*/ 2147483647 w 97"/>
              <a:gd name="T3" fmla="*/ 0 h 74"/>
              <a:gd name="T4" fmla="*/ 2147483647 w 97"/>
              <a:gd name="T5" fmla="*/ 2147483647 h 74"/>
              <a:gd name="T6" fmla="*/ 0 w 97"/>
              <a:gd name="T7" fmla="*/ 2147483647 h 74"/>
              <a:gd name="T8" fmla="*/ 0 60000 65536"/>
              <a:gd name="T9" fmla="*/ 0 60000 65536"/>
              <a:gd name="T10" fmla="*/ 0 60000 65536"/>
              <a:gd name="T11" fmla="*/ 0 60000 65536"/>
              <a:gd name="T12" fmla="*/ 0 w 97"/>
              <a:gd name="T13" fmla="*/ 0 h 74"/>
              <a:gd name="T14" fmla="*/ 97 w 97"/>
              <a:gd name="T15" fmla="*/ 74 h 74"/>
            </a:gdLst>
            <a:ahLst/>
            <a:cxnLst>
              <a:cxn ang="T8">
                <a:pos x="T0" y="T1"/>
              </a:cxn>
              <a:cxn ang="T9">
                <a:pos x="T2" y="T3"/>
              </a:cxn>
              <a:cxn ang="T10">
                <a:pos x="T4" y="T5"/>
              </a:cxn>
              <a:cxn ang="T11">
                <a:pos x="T6" y="T7"/>
              </a:cxn>
            </a:cxnLst>
            <a:rect l="T12" t="T13" r="T14" b="T15"/>
            <a:pathLst>
              <a:path w="97" h="74">
                <a:moveTo>
                  <a:pt x="0" y="74"/>
                </a:moveTo>
                <a:lnTo>
                  <a:pt x="50" y="0"/>
                </a:lnTo>
                <a:lnTo>
                  <a:pt x="97" y="74"/>
                </a:lnTo>
                <a:lnTo>
                  <a:pt x="0" y="74"/>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23" name="Freeform 58"/>
          <p:cNvSpPr>
            <a:spLocks/>
          </p:cNvSpPr>
          <p:nvPr/>
        </p:nvSpPr>
        <p:spPr bwMode="auto">
          <a:xfrm>
            <a:off x="5540378" y="4368802"/>
            <a:ext cx="130175" cy="105833"/>
          </a:xfrm>
          <a:custGeom>
            <a:avLst/>
            <a:gdLst>
              <a:gd name="T0" fmla="*/ 0 w 96"/>
              <a:gd name="T1" fmla="*/ 2147483647 h 76"/>
              <a:gd name="T2" fmla="*/ 2147483647 w 96"/>
              <a:gd name="T3" fmla="*/ 0 h 76"/>
              <a:gd name="T4" fmla="*/ 2147483647 w 96"/>
              <a:gd name="T5" fmla="*/ 2147483647 h 76"/>
              <a:gd name="T6" fmla="*/ 0 w 96"/>
              <a:gd name="T7" fmla="*/ 2147483647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0" y="76"/>
                </a:moveTo>
                <a:lnTo>
                  <a:pt x="49" y="0"/>
                </a:lnTo>
                <a:lnTo>
                  <a:pt x="96" y="76"/>
                </a:lnTo>
                <a:lnTo>
                  <a:pt x="0" y="76"/>
                </a:lnTo>
                <a:close/>
              </a:path>
            </a:pathLst>
          </a:custGeom>
          <a:solidFill>
            <a:srgbClr val="969696"/>
          </a:solidFill>
          <a:ln w="9525">
            <a:noFill/>
            <a:round/>
            <a:headEnd/>
            <a:tailEnd/>
          </a:ln>
        </p:spPr>
        <p:txBody>
          <a:bodyPr/>
          <a:lstStyle/>
          <a:p>
            <a:pPr algn="r" rtl="1"/>
            <a:endParaRPr lang="en-US">
              <a:solidFill>
                <a:prstClr val="black"/>
              </a:solidFill>
            </a:endParaRPr>
          </a:p>
        </p:txBody>
      </p:sp>
      <p:sp>
        <p:nvSpPr>
          <p:cNvPr id="67624" name="Freeform 59"/>
          <p:cNvSpPr>
            <a:spLocks/>
          </p:cNvSpPr>
          <p:nvPr/>
        </p:nvSpPr>
        <p:spPr bwMode="auto">
          <a:xfrm>
            <a:off x="5062538" y="3960286"/>
            <a:ext cx="133350" cy="103716"/>
          </a:xfrm>
          <a:custGeom>
            <a:avLst/>
            <a:gdLst>
              <a:gd name="T0" fmla="*/ 0 w 99"/>
              <a:gd name="T1" fmla="*/ 2147483647 h 74"/>
              <a:gd name="T2" fmla="*/ 2147483647 w 99"/>
              <a:gd name="T3" fmla="*/ 0 h 74"/>
              <a:gd name="T4" fmla="*/ 2147483647 w 99"/>
              <a:gd name="T5" fmla="*/ 2147483647 h 74"/>
              <a:gd name="T6" fmla="*/ 0 w 99"/>
              <a:gd name="T7" fmla="*/ 2147483647 h 74"/>
              <a:gd name="T8" fmla="*/ 0 60000 65536"/>
              <a:gd name="T9" fmla="*/ 0 60000 65536"/>
              <a:gd name="T10" fmla="*/ 0 60000 65536"/>
              <a:gd name="T11" fmla="*/ 0 60000 65536"/>
              <a:gd name="T12" fmla="*/ 0 w 99"/>
              <a:gd name="T13" fmla="*/ 0 h 74"/>
              <a:gd name="T14" fmla="*/ 99 w 99"/>
              <a:gd name="T15" fmla="*/ 74 h 74"/>
            </a:gdLst>
            <a:ahLst/>
            <a:cxnLst>
              <a:cxn ang="T8">
                <a:pos x="T0" y="T1"/>
              </a:cxn>
              <a:cxn ang="T9">
                <a:pos x="T2" y="T3"/>
              </a:cxn>
              <a:cxn ang="T10">
                <a:pos x="T4" y="T5"/>
              </a:cxn>
              <a:cxn ang="T11">
                <a:pos x="T6" y="T7"/>
              </a:cxn>
            </a:cxnLst>
            <a:rect l="T12" t="T13" r="T14" b="T15"/>
            <a:pathLst>
              <a:path w="99" h="74">
                <a:moveTo>
                  <a:pt x="0" y="74"/>
                </a:moveTo>
                <a:lnTo>
                  <a:pt x="50" y="0"/>
                </a:lnTo>
                <a:lnTo>
                  <a:pt x="99" y="74"/>
                </a:lnTo>
                <a:lnTo>
                  <a:pt x="0" y="74"/>
                </a:lnTo>
                <a:close/>
              </a:path>
            </a:pathLst>
          </a:custGeom>
          <a:solidFill>
            <a:srgbClr val="969696"/>
          </a:solidFill>
          <a:ln w="9525">
            <a:noFill/>
            <a:round/>
            <a:headEnd/>
            <a:tailEnd/>
          </a:ln>
        </p:spPr>
        <p:txBody>
          <a:bodyPr/>
          <a:lstStyle/>
          <a:p>
            <a:pPr algn="r" rtl="1"/>
            <a:endParaRPr lang="en-US">
              <a:solidFill>
                <a:prstClr val="black"/>
              </a:solidFill>
            </a:endParaRPr>
          </a:p>
        </p:txBody>
      </p:sp>
      <p:sp>
        <p:nvSpPr>
          <p:cNvPr id="67625" name="Freeform 60"/>
          <p:cNvSpPr>
            <a:spLocks/>
          </p:cNvSpPr>
          <p:nvPr/>
        </p:nvSpPr>
        <p:spPr bwMode="auto">
          <a:xfrm>
            <a:off x="4822828" y="3699935"/>
            <a:ext cx="130175" cy="103717"/>
          </a:xfrm>
          <a:custGeom>
            <a:avLst/>
            <a:gdLst>
              <a:gd name="T0" fmla="*/ 0 w 96"/>
              <a:gd name="T1" fmla="*/ 2147483647 h 74"/>
              <a:gd name="T2" fmla="*/ 2147483647 w 96"/>
              <a:gd name="T3" fmla="*/ 0 h 74"/>
              <a:gd name="T4" fmla="*/ 2147483647 w 96"/>
              <a:gd name="T5" fmla="*/ 2147483647 h 74"/>
              <a:gd name="T6" fmla="*/ 0 w 96"/>
              <a:gd name="T7" fmla="*/ 2147483647 h 74"/>
              <a:gd name="T8" fmla="*/ 0 60000 65536"/>
              <a:gd name="T9" fmla="*/ 0 60000 65536"/>
              <a:gd name="T10" fmla="*/ 0 60000 65536"/>
              <a:gd name="T11" fmla="*/ 0 60000 65536"/>
              <a:gd name="T12" fmla="*/ 0 w 96"/>
              <a:gd name="T13" fmla="*/ 0 h 74"/>
              <a:gd name="T14" fmla="*/ 96 w 96"/>
              <a:gd name="T15" fmla="*/ 74 h 74"/>
            </a:gdLst>
            <a:ahLst/>
            <a:cxnLst>
              <a:cxn ang="T8">
                <a:pos x="T0" y="T1"/>
              </a:cxn>
              <a:cxn ang="T9">
                <a:pos x="T2" y="T3"/>
              </a:cxn>
              <a:cxn ang="T10">
                <a:pos x="T4" y="T5"/>
              </a:cxn>
              <a:cxn ang="T11">
                <a:pos x="T6" y="T7"/>
              </a:cxn>
            </a:cxnLst>
            <a:rect l="T12" t="T13" r="T14" b="T15"/>
            <a:pathLst>
              <a:path w="96" h="74">
                <a:moveTo>
                  <a:pt x="0" y="74"/>
                </a:moveTo>
                <a:lnTo>
                  <a:pt x="47" y="0"/>
                </a:lnTo>
                <a:lnTo>
                  <a:pt x="96" y="74"/>
                </a:lnTo>
                <a:lnTo>
                  <a:pt x="0" y="74"/>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26" name="Freeform 61"/>
          <p:cNvSpPr>
            <a:spLocks/>
          </p:cNvSpPr>
          <p:nvPr/>
        </p:nvSpPr>
        <p:spPr bwMode="auto">
          <a:xfrm>
            <a:off x="4578353" y="3443820"/>
            <a:ext cx="131763" cy="105833"/>
          </a:xfrm>
          <a:custGeom>
            <a:avLst/>
            <a:gdLst>
              <a:gd name="T0" fmla="*/ 0 w 97"/>
              <a:gd name="T1" fmla="*/ 2147483647 h 76"/>
              <a:gd name="T2" fmla="*/ 2147483647 w 97"/>
              <a:gd name="T3" fmla="*/ 0 h 76"/>
              <a:gd name="T4" fmla="*/ 2147483647 w 97"/>
              <a:gd name="T5" fmla="*/ 2147483647 h 76"/>
              <a:gd name="T6" fmla="*/ 0 w 97"/>
              <a:gd name="T7" fmla="*/ 2147483647 h 76"/>
              <a:gd name="T8" fmla="*/ 0 60000 65536"/>
              <a:gd name="T9" fmla="*/ 0 60000 65536"/>
              <a:gd name="T10" fmla="*/ 0 60000 65536"/>
              <a:gd name="T11" fmla="*/ 0 60000 65536"/>
              <a:gd name="T12" fmla="*/ 0 w 97"/>
              <a:gd name="T13" fmla="*/ 0 h 76"/>
              <a:gd name="T14" fmla="*/ 97 w 97"/>
              <a:gd name="T15" fmla="*/ 76 h 76"/>
            </a:gdLst>
            <a:ahLst/>
            <a:cxnLst>
              <a:cxn ang="T8">
                <a:pos x="T0" y="T1"/>
              </a:cxn>
              <a:cxn ang="T9">
                <a:pos x="T2" y="T3"/>
              </a:cxn>
              <a:cxn ang="T10">
                <a:pos x="T4" y="T5"/>
              </a:cxn>
              <a:cxn ang="T11">
                <a:pos x="T6" y="T7"/>
              </a:cxn>
            </a:cxnLst>
            <a:rect l="T12" t="T13" r="T14" b="T15"/>
            <a:pathLst>
              <a:path w="97" h="76">
                <a:moveTo>
                  <a:pt x="0" y="76"/>
                </a:moveTo>
                <a:lnTo>
                  <a:pt x="50" y="0"/>
                </a:lnTo>
                <a:lnTo>
                  <a:pt x="97" y="76"/>
                </a:lnTo>
                <a:lnTo>
                  <a:pt x="0" y="76"/>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27" name="Freeform 62"/>
          <p:cNvSpPr>
            <a:spLocks/>
          </p:cNvSpPr>
          <p:nvPr/>
        </p:nvSpPr>
        <p:spPr bwMode="auto">
          <a:xfrm>
            <a:off x="4344988" y="3115736"/>
            <a:ext cx="125412" cy="105833"/>
          </a:xfrm>
          <a:custGeom>
            <a:avLst/>
            <a:gdLst>
              <a:gd name="T0" fmla="*/ 0 w 92"/>
              <a:gd name="T1" fmla="*/ 2147483647 h 76"/>
              <a:gd name="T2" fmla="*/ 2147483647 w 92"/>
              <a:gd name="T3" fmla="*/ 0 h 76"/>
              <a:gd name="T4" fmla="*/ 2147483647 w 92"/>
              <a:gd name="T5" fmla="*/ 2147483647 h 76"/>
              <a:gd name="T6" fmla="*/ 0 w 92"/>
              <a:gd name="T7" fmla="*/ 2147483647 h 76"/>
              <a:gd name="T8" fmla="*/ 0 60000 65536"/>
              <a:gd name="T9" fmla="*/ 0 60000 65536"/>
              <a:gd name="T10" fmla="*/ 0 60000 65536"/>
              <a:gd name="T11" fmla="*/ 0 60000 65536"/>
              <a:gd name="T12" fmla="*/ 0 w 92"/>
              <a:gd name="T13" fmla="*/ 0 h 76"/>
              <a:gd name="T14" fmla="*/ 92 w 92"/>
              <a:gd name="T15" fmla="*/ 76 h 76"/>
            </a:gdLst>
            <a:ahLst/>
            <a:cxnLst>
              <a:cxn ang="T8">
                <a:pos x="T0" y="T1"/>
              </a:cxn>
              <a:cxn ang="T9">
                <a:pos x="T2" y="T3"/>
              </a:cxn>
              <a:cxn ang="T10">
                <a:pos x="T4" y="T5"/>
              </a:cxn>
              <a:cxn ang="T11">
                <a:pos x="T6" y="T7"/>
              </a:cxn>
            </a:cxnLst>
            <a:rect l="T12" t="T13" r="T14" b="T15"/>
            <a:pathLst>
              <a:path w="92" h="76">
                <a:moveTo>
                  <a:pt x="0" y="76"/>
                </a:moveTo>
                <a:lnTo>
                  <a:pt x="47" y="0"/>
                </a:lnTo>
                <a:lnTo>
                  <a:pt x="92" y="76"/>
                </a:lnTo>
                <a:lnTo>
                  <a:pt x="0" y="76"/>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28" name="Freeform 63"/>
          <p:cNvSpPr>
            <a:spLocks/>
          </p:cNvSpPr>
          <p:nvPr/>
        </p:nvSpPr>
        <p:spPr bwMode="auto">
          <a:xfrm>
            <a:off x="4102103" y="2821520"/>
            <a:ext cx="130175" cy="105833"/>
          </a:xfrm>
          <a:custGeom>
            <a:avLst/>
            <a:gdLst>
              <a:gd name="T0" fmla="*/ 0 w 96"/>
              <a:gd name="T1" fmla="*/ 2147483647 h 76"/>
              <a:gd name="T2" fmla="*/ 2147483647 w 96"/>
              <a:gd name="T3" fmla="*/ 0 h 76"/>
              <a:gd name="T4" fmla="*/ 2147483647 w 96"/>
              <a:gd name="T5" fmla="*/ 2147483647 h 76"/>
              <a:gd name="T6" fmla="*/ 0 w 96"/>
              <a:gd name="T7" fmla="*/ 2147483647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0" y="76"/>
                </a:moveTo>
                <a:lnTo>
                  <a:pt x="49" y="0"/>
                </a:lnTo>
                <a:lnTo>
                  <a:pt x="96" y="76"/>
                </a:lnTo>
                <a:lnTo>
                  <a:pt x="0" y="76"/>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29" name="Freeform 64"/>
          <p:cNvSpPr>
            <a:spLocks/>
          </p:cNvSpPr>
          <p:nvPr/>
        </p:nvSpPr>
        <p:spPr bwMode="auto">
          <a:xfrm>
            <a:off x="3859216" y="2607735"/>
            <a:ext cx="134937" cy="103717"/>
          </a:xfrm>
          <a:custGeom>
            <a:avLst/>
            <a:gdLst>
              <a:gd name="T0" fmla="*/ 0 w 99"/>
              <a:gd name="T1" fmla="*/ 2147483647 h 74"/>
              <a:gd name="T2" fmla="*/ 2147483647 w 99"/>
              <a:gd name="T3" fmla="*/ 0 h 74"/>
              <a:gd name="T4" fmla="*/ 2147483647 w 99"/>
              <a:gd name="T5" fmla="*/ 2147483647 h 74"/>
              <a:gd name="T6" fmla="*/ 0 w 99"/>
              <a:gd name="T7" fmla="*/ 2147483647 h 74"/>
              <a:gd name="T8" fmla="*/ 0 60000 65536"/>
              <a:gd name="T9" fmla="*/ 0 60000 65536"/>
              <a:gd name="T10" fmla="*/ 0 60000 65536"/>
              <a:gd name="T11" fmla="*/ 0 60000 65536"/>
              <a:gd name="T12" fmla="*/ 0 w 99"/>
              <a:gd name="T13" fmla="*/ 0 h 74"/>
              <a:gd name="T14" fmla="*/ 99 w 99"/>
              <a:gd name="T15" fmla="*/ 74 h 74"/>
            </a:gdLst>
            <a:ahLst/>
            <a:cxnLst>
              <a:cxn ang="T8">
                <a:pos x="T0" y="T1"/>
              </a:cxn>
              <a:cxn ang="T9">
                <a:pos x="T2" y="T3"/>
              </a:cxn>
              <a:cxn ang="T10">
                <a:pos x="T4" y="T5"/>
              </a:cxn>
              <a:cxn ang="T11">
                <a:pos x="T6" y="T7"/>
              </a:cxn>
            </a:cxnLst>
            <a:rect l="T12" t="T13" r="T14" b="T15"/>
            <a:pathLst>
              <a:path w="99" h="74">
                <a:moveTo>
                  <a:pt x="0" y="74"/>
                </a:moveTo>
                <a:lnTo>
                  <a:pt x="49" y="0"/>
                </a:lnTo>
                <a:lnTo>
                  <a:pt x="99" y="74"/>
                </a:lnTo>
                <a:lnTo>
                  <a:pt x="0" y="74"/>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30" name="Freeform 65"/>
          <p:cNvSpPr>
            <a:spLocks/>
          </p:cNvSpPr>
          <p:nvPr/>
        </p:nvSpPr>
        <p:spPr bwMode="auto">
          <a:xfrm>
            <a:off x="3163888" y="2531535"/>
            <a:ext cx="133350" cy="107951"/>
          </a:xfrm>
          <a:custGeom>
            <a:avLst/>
            <a:gdLst>
              <a:gd name="T0" fmla="*/ 0 w 98"/>
              <a:gd name="T1" fmla="*/ 2147483647 h 76"/>
              <a:gd name="T2" fmla="*/ 2147483647 w 98"/>
              <a:gd name="T3" fmla="*/ 0 h 76"/>
              <a:gd name="T4" fmla="*/ 2147483647 w 98"/>
              <a:gd name="T5" fmla="*/ 2147483647 h 76"/>
              <a:gd name="T6" fmla="*/ 0 w 98"/>
              <a:gd name="T7" fmla="*/ 2147483647 h 76"/>
              <a:gd name="T8" fmla="*/ 0 60000 65536"/>
              <a:gd name="T9" fmla="*/ 0 60000 65536"/>
              <a:gd name="T10" fmla="*/ 0 60000 65536"/>
              <a:gd name="T11" fmla="*/ 0 60000 65536"/>
              <a:gd name="T12" fmla="*/ 0 w 98"/>
              <a:gd name="T13" fmla="*/ 0 h 76"/>
              <a:gd name="T14" fmla="*/ 98 w 98"/>
              <a:gd name="T15" fmla="*/ 76 h 76"/>
            </a:gdLst>
            <a:ahLst/>
            <a:cxnLst>
              <a:cxn ang="T8">
                <a:pos x="T0" y="T1"/>
              </a:cxn>
              <a:cxn ang="T9">
                <a:pos x="T2" y="T3"/>
              </a:cxn>
              <a:cxn ang="T10">
                <a:pos x="T4" y="T5"/>
              </a:cxn>
              <a:cxn ang="T11">
                <a:pos x="T6" y="T7"/>
              </a:cxn>
            </a:cxnLst>
            <a:rect l="T12" t="T13" r="T14" b="T15"/>
            <a:pathLst>
              <a:path w="98" h="76">
                <a:moveTo>
                  <a:pt x="0" y="76"/>
                </a:moveTo>
                <a:lnTo>
                  <a:pt x="49" y="0"/>
                </a:lnTo>
                <a:lnTo>
                  <a:pt x="98" y="76"/>
                </a:lnTo>
                <a:lnTo>
                  <a:pt x="0" y="76"/>
                </a:lnTo>
                <a:close/>
              </a:path>
            </a:pathLst>
          </a:custGeom>
          <a:solidFill>
            <a:srgbClr val="969696"/>
          </a:solidFill>
          <a:ln w="9525">
            <a:noFill/>
            <a:round/>
            <a:headEnd/>
            <a:tailEnd/>
          </a:ln>
        </p:spPr>
        <p:txBody>
          <a:bodyPr/>
          <a:lstStyle/>
          <a:p>
            <a:pPr algn="r" rtl="1"/>
            <a:endParaRPr lang="en-US">
              <a:solidFill>
                <a:prstClr val="black"/>
              </a:solidFill>
            </a:endParaRPr>
          </a:p>
        </p:txBody>
      </p:sp>
      <p:sp>
        <p:nvSpPr>
          <p:cNvPr id="67631" name="Freeform 66"/>
          <p:cNvSpPr>
            <a:spLocks/>
          </p:cNvSpPr>
          <p:nvPr/>
        </p:nvSpPr>
        <p:spPr bwMode="auto">
          <a:xfrm>
            <a:off x="2944813" y="2889251"/>
            <a:ext cx="131762" cy="103716"/>
          </a:xfrm>
          <a:custGeom>
            <a:avLst/>
            <a:gdLst>
              <a:gd name="T0" fmla="*/ 0 w 96"/>
              <a:gd name="T1" fmla="*/ 2147483647 h 76"/>
              <a:gd name="T2" fmla="*/ 2147483647 w 96"/>
              <a:gd name="T3" fmla="*/ 0 h 76"/>
              <a:gd name="T4" fmla="*/ 2147483647 w 96"/>
              <a:gd name="T5" fmla="*/ 2147483647 h 76"/>
              <a:gd name="T6" fmla="*/ 0 w 96"/>
              <a:gd name="T7" fmla="*/ 2147483647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0" y="76"/>
                </a:moveTo>
                <a:lnTo>
                  <a:pt x="49" y="0"/>
                </a:lnTo>
                <a:lnTo>
                  <a:pt x="96" y="76"/>
                </a:lnTo>
                <a:lnTo>
                  <a:pt x="0" y="76"/>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32" name="Freeform 67"/>
          <p:cNvSpPr>
            <a:spLocks/>
          </p:cNvSpPr>
          <p:nvPr/>
        </p:nvSpPr>
        <p:spPr bwMode="auto">
          <a:xfrm>
            <a:off x="2722566" y="3373969"/>
            <a:ext cx="130175" cy="107951"/>
          </a:xfrm>
          <a:custGeom>
            <a:avLst/>
            <a:gdLst>
              <a:gd name="T0" fmla="*/ 0 w 96"/>
              <a:gd name="T1" fmla="*/ 2147483647 h 76"/>
              <a:gd name="T2" fmla="*/ 2147483647 w 96"/>
              <a:gd name="T3" fmla="*/ 0 h 76"/>
              <a:gd name="T4" fmla="*/ 2147483647 w 96"/>
              <a:gd name="T5" fmla="*/ 2147483647 h 76"/>
              <a:gd name="T6" fmla="*/ 0 w 96"/>
              <a:gd name="T7" fmla="*/ 2147483647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0" y="76"/>
                </a:moveTo>
                <a:lnTo>
                  <a:pt x="47" y="0"/>
                </a:lnTo>
                <a:lnTo>
                  <a:pt x="96" y="76"/>
                </a:lnTo>
                <a:lnTo>
                  <a:pt x="0" y="76"/>
                </a:lnTo>
                <a:close/>
              </a:path>
            </a:pathLst>
          </a:custGeom>
          <a:solidFill>
            <a:srgbClr val="969696"/>
          </a:solidFill>
          <a:ln w="9525">
            <a:noFill/>
            <a:round/>
            <a:headEnd/>
            <a:tailEnd/>
          </a:ln>
        </p:spPr>
        <p:txBody>
          <a:bodyPr/>
          <a:lstStyle/>
          <a:p>
            <a:pPr algn="r" rtl="1"/>
            <a:endParaRPr lang="en-US">
              <a:solidFill>
                <a:prstClr val="black"/>
              </a:solidFill>
            </a:endParaRPr>
          </a:p>
        </p:txBody>
      </p:sp>
      <p:sp>
        <p:nvSpPr>
          <p:cNvPr id="67633" name="Freeform 68"/>
          <p:cNvSpPr>
            <a:spLocks/>
          </p:cNvSpPr>
          <p:nvPr/>
        </p:nvSpPr>
        <p:spPr bwMode="auto">
          <a:xfrm>
            <a:off x="2489203" y="4112686"/>
            <a:ext cx="130175" cy="105833"/>
          </a:xfrm>
          <a:custGeom>
            <a:avLst/>
            <a:gdLst>
              <a:gd name="T0" fmla="*/ 0 w 96"/>
              <a:gd name="T1" fmla="*/ 2147483647 h 74"/>
              <a:gd name="T2" fmla="*/ 2147483647 w 96"/>
              <a:gd name="T3" fmla="*/ 0 h 74"/>
              <a:gd name="T4" fmla="*/ 2147483647 w 96"/>
              <a:gd name="T5" fmla="*/ 2147483647 h 74"/>
              <a:gd name="T6" fmla="*/ 0 w 96"/>
              <a:gd name="T7" fmla="*/ 2147483647 h 74"/>
              <a:gd name="T8" fmla="*/ 0 60000 65536"/>
              <a:gd name="T9" fmla="*/ 0 60000 65536"/>
              <a:gd name="T10" fmla="*/ 0 60000 65536"/>
              <a:gd name="T11" fmla="*/ 0 60000 65536"/>
              <a:gd name="T12" fmla="*/ 0 w 96"/>
              <a:gd name="T13" fmla="*/ 0 h 74"/>
              <a:gd name="T14" fmla="*/ 96 w 96"/>
              <a:gd name="T15" fmla="*/ 74 h 74"/>
            </a:gdLst>
            <a:ahLst/>
            <a:cxnLst>
              <a:cxn ang="T8">
                <a:pos x="T0" y="T1"/>
              </a:cxn>
              <a:cxn ang="T9">
                <a:pos x="T2" y="T3"/>
              </a:cxn>
              <a:cxn ang="T10">
                <a:pos x="T4" y="T5"/>
              </a:cxn>
              <a:cxn ang="T11">
                <a:pos x="T6" y="T7"/>
              </a:cxn>
            </a:cxnLst>
            <a:rect l="T12" t="T13" r="T14" b="T15"/>
            <a:pathLst>
              <a:path w="96" h="74">
                <a:moveTo>
                  <a:pt x="0" y="74"/>
                </a:moveTo>
                <a:lnTo>
                  <a:pt x="47" y="0"/>
                </a:lnTo>
                <a:lnTo>
                  <a:pt x="96" y="74"/>
                </a:lnTo>
                <a:lnTo>
                  <a:pt x="0" y="74"/>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34" name="Freeform 69"/>
          <p:cNvSpPr>
            <a:spLocks/>
          </p:cNvSpPr>
          <p:nvPr/>
        </p:nvSpPr>
        <p:spPr bwMode="auto">
          <a:xfrm>
            <a:off x="2266953" y="4555068"/>
            <a:ext cx="131763" cy="103717"/>
          </a:xfrm>
          <a:custGeom>
            <a:avLst/>
            <a:gdLst>
              <a:gd name="T0" fmla="*/ 0 w 97"/>
              <a:gd name="T1" fmla="*/ 2147483647 h 74"/>
              <a:gd name="T2" fmla="*/ 2147483647 w 97"/>
              <a:gd name="T3" fmla="*/ 0 h 74"/>
              <a:gd name="T4" fmla="*/ 2147483647 w 97"/>
              <a:gd name="T5" fmla="*/ 2147483647 h 74"/>
              <a:gd name="T6" fmla="*/ 0 w 97"/>
              <a:gd name="T7" fmla="*/ 2147483647 h 74"/>
              <a:gd name="T8" fmla="*/ 0 60000 65536"/>
              <a:gd name="T9" fmla="*/ 0 60000 65536"/>
              <a:gd name="T10" fmla="*/ 0 60000 65536"/>
              <a:gd name="T11" fmla="*/ 0 60000 65536"/>
              <a:gd name="T12" fmla="*/ 0 w 97"/>
              <a:gd name="T13" fmla="*/ 0 h 74"/>
              <a:gd name="T14" fmla="*/ 97 w 97"/>
              <a:gd name="T15" fmla="*/ 74 h 74"/>
            </a:gdLst>
            <a:ahLst/>
            <a:cxnLst>
              <a:cxn ang="T8">
                <a:pos x="T0" y="T1"/>
              </a:cxn>
              <a:cxn ang="T9">
                <a:pos x="T2" y="T3"/>
              </a:cxn>
              <a:cxn ang="T10">
                <a:pos x="T4" y="T5"/>
              </a:cxn>
              <a:cxn ang="T11">
                <a:pos x="T6" y="T7"/>
              </a:cxn>
            </a:cxnLst>
            <a:rect l="T12" t="T13" r="T14" b="T15"/>
            <a:pathLst>
              <a:path w="97" h="74">
                <a:moveTo>
                  <a:pt x="0" y="74"/>
                </a:moveTo>
                <a:lnTo>
                  <a:pt x="50" y="0"/>
                </a:lnTo>
                <a:lnTo>
                  <a:pt x="97" y="74"/>
                </a:lnTo>
                <a:lnTo>
                  <a:pt x="0" y="74"/>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35" name="Freeform 70"/>
          <p:cNvSpPr>
            <a:spLocks/>
          </p:cNvSpPr>
          <p:nvPr/>
        </p:nvSpPr>
        <p:spPr bwMode="auto">
          <a:xfrm>
            <a:off x="1804991" y="4434420"/>
            <a:ext cx="134937" cy="105833"/>
          </a:xfrm>
          <a:custGeom>
            <a:avLst/>
            <a:gdLst>
              <a:gd name="T0" fmla="*/ 0 w 99"/>
              <a:gd name="T1" fmla="*/ 2147483647 h 76"/>
              <a:gd name="T2" fmla="*/ 2147483647 w 99"/>
              <a:gd name="T3" fmla="*/ 0 h 76"/>
              <a:gd name="T4" fmla="*/ 2147483647 w 99"/>
              <a:gd name="T5" fmla="*/ 2147483647 h 76"/>
              <a:gd name="T6" fmla="*/ 0 w 99"/>
              <a:gd name="T7" fmla="*/ 2147483647 h 76"/>
              <a:gd name="T8" fmla="*/ 0 60000 65536"/>
              <a:gd name="T9" fmla="*/ 0 60000 65536"/>
              <a:gd name="T10" fmla="*/ 0 60000 65536"/>
              <a:gd name="T11" fmla="*/ 0 60000 65536"/>
              <a:gd name="T12" fmla="*/ 0 w 99"/>
              <a:gd name="T13" fmla="*/ 0 h 76"/>
              <a:gd name="T14" fmla="*/ 99 w 99"/>
              <a:gd name="T15" fmla="*/ 76 h 76"/>
            </a:gdLst>
            <a:ahLst/>
            <a:cxnLst>
              <a:cxn ang="T8">
                <a:pos x="T0" y="T1"/>
              </a:cxn>
              <a:cxn ang="T9">
                <a:pos x="T2" y="T3"/>
              </a:cxn>
              <a:cxn ang="T10">
                <a:pos x="T4" y="T5"/>
              </a:cxn>
              <a:cxn ang="T11">
                <a:pos x="T6" y="T7"/>
              </a:cxn>
            </a:cxnLst>
            <a:rect l="T12" t="T13" r="T14" b="T15"/>
            <a:pathLst>
              <a:path w="99" h="76">
                <a:moveTo>
                  <a:pt x="0" y="76"/>
                </a:moveTo>
                <a:lnTo>
                  <a:pt x="50" y="0"/>
                </a:lnTo>
                <a:lnTo>
                  <a:pt x="99" y="76"/>
                </a:lnTo>
                <a:lnTo>
                  <a:pt x="0" y="76"/>
                </a:lnTo>
                <a:close/>
              </a:path>
            </a:pathLst>
          </a:custGeom>
          <a:solidFill>
            <a:srgbClr val="969696"/>
          </a:solidFill>
          <a:ln w="9525">
            <a:noFill/>
            <a:round/>
            <a:headEnd/>
            <a:tailEnd/>
          </a:ln>
        </p:spPr>
        <p:txBody>
          <a:bodyPr/>
          <a:lstStyle/>
          <a:p>
            <a:pPr algn="r" rtl="1"/>
            <a:endParaRPr lang="en-US">
              <a:solidFill>
                <a:prstClr val="black"/>
              </a:solidFill>
            </a:endParaRPr>
          </a:p>
        </p:txBody>
      </p:sp>
      <p:sp>
        <p:nvSpPr>
          <p:cNvPr id="67636" name="Freeform 71"/>
          <p:cNvSpPr>
            <a:spLocks/>
          </p:cNvSpPr>
          <p:nvPr/>
        </p:nvSpPr>
        <p:spPr bwMode="auto">
          <a:xfrm>
            <a:off x="5545141" y="3829052"/>
            <a:ext cx="130175" cy="107949"/>
          </a:xfrm>
          <a:custGeom>
            <a:avLst/>
            <a:gdLst>
              <a:gd name="T0" fmla="*/ 2147483647 w 96"/>
              <a:gd name="T1" fmla="*/ 0 h 76"/>
              <a:gd name="T2" fmla="*/ 2147483647 w 96"/>
              <a:gd name="T3" fmla="*/ 2147483647 h 76"/>
              <a:gd name="T4" fmla="*/ 0 w 96"/>
              <a:gd name="T5" fmla="*/ 0 h 76"/>
              <a:gd name="T6" fmla="*/ 2147483647 w 96"/>
              <a:gd name="T7" fmla="*/ 0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96" y="0"/>
                </a:moveTo>
                <a:lnTo>
                  <a:pt x="47" y="76"/>
                </a:lnTo>
                <a:lnTo>
                  <a:pt x="0" y="0"/>
                </a:lnTo>
                <a:lnTo>
                  <a:pt x="96"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37" name="Freeform 72"/>
          <p:cNvSpPr>
            <a:spLocks/>
          </p:cNvSpPr>
          <p:nvPr/>
        </p:nvSpPr>
        <p:spPr bwMode="auto">
          <a:xfrm>
            <a:off x="5059363" y="3365502"/>
            <a:ext cx="134937" cy="99484"/>
          </a:xfrm>
          <a:custGeom>
            <a:avLst/>
            <a:gdLst>
              <a:gd name="T0" fmla="*/ 2147483647 w 99"/>
              <a:gd name="T1" fmla="*/ 0 h 74"/>
              <a:gd name="T2" fmla="*/ 2147483647 w 99"/>
              <a:gd name="T3" fmla="*/ 2147483647 h 74"/>
              <a:gd name="T4" fmla="*/ 0 w 99"/>
              <a:gd name="T5" fmla="*/ 0 h 74"/>
              <a:gd name="T6" fmla="*/ 2147483647 w 99"/>
              <a:gd name="T7" fmla="*/ 0 h 74"/>
              <a:gd name="T8" fmla="*/ 0 60000 65536"/>
              <a:gd name="T9" fmla="*/ 0 60000 65536"/>
              <a:gd name="T10" fmla="*/ 0 60000 65536"/>
              <a:gd name="T11" fmla="*/ 0 60000 65536"/>
              <a:gd name="T12" fmla="*/ 0 w 99"/>
              <a:gd name="T13" fmla="*/ 0 h 74"/>
              <a:gd name="T14" fmla="*/ 99 w 99"/>
              <a:gd name="T15" fmla="*/ 74 h 74"/>
            </a:gdLst>
            <a:ahLst/>
            <a:cxnLst>
              <a:cxn ang="T8">
                <a:pos x="T0" y="T1"/>
              </a:cxn>
              <a:cxn ang="T9">
                <a:pos x="T2" y="T3"/>
              </a:cxn>
              <a:cxn ang="T10">
                <a:pos x="T4" y="T5"/>
              </a:cxn>
              <a:cxn ang="T11">
                <a:pos x="T6" y="T7"/>
              </a:cxn>
            </a:cxnLst>
            <a:rect l="T12" t="T13" r="T14" b="T15"/>
            <a:pathLst>
              <a:path w="99" h="74">
                <a:moveTo>
                  <a:pt x="99" y="0"/>
                </a:moveTo>
                <a:lnTo>
                  <a:pt x="49" y="74"/>
                </a:lnTo>
                <a:lnTo>
                  <a:pt x="0" y="0"/>
                </a:lnTo>
                <a:lnTo>
                  <a:pt x="99"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38" name="Freeform 73"/>
          <p:cNvSpPr>
            <a:spLocks/>
          </p:cNvSpPr>
          <p:nvPr/>
        </p:nvSpPr>
        <p:spPr bwMode="auto">
          <a:xfrm>
            <a:off x="5305428" y="3560235"/>
            <a:ext cx="131763" cy="103717"/>
          </a:xfrm>
          <a:custGeom>
            <a:avLst/>
            <a:gdLst>
              <a:gd name="T0" fmla="*/ 2147483647 w 97"/>
              <a:gd name="T1" fmla="*/ 0 h 74"/>
              <a:gd name="T2" fmla="*/ 2147483647 w 97"/>
              <a:gd name="T3" fmla="*/ 2147483647 h 74"/>
              <a:gd name="T4" fmla="*/ 0 w 97"/>
              <a:gd name="T5" fmla="*/ 0 h 74"/>
              <a:gd name="T6" fmla="*/ 2147483647 w 97"/>
              <a:gd name="T7" fmla="*/ 0 h 74"/>
              <a:gd name="T8" fmla="*/ 0 60000 65536"/>
              <a:gd name="T9" fmla="*/ 0 60000 65536"/>
              <a:gd name="T10" fmla="*/ 0 60000 65536"/>
              <a:gd name="T11" fmla="*/ 0 60000 65536"/>
              <a:gd name="T12" fmla="*/ 0 w 97"/>
              <a:gd name="T13" fmla="*/ 0 h 74"/>
              <a:gd name="T14" fmla="*/ 97 w 97"/>
              <a:gd name="T15" fmla="*/ 74 h 74"/>
            </a:gdLst>
            <a:ahLst/>
            <a:cxnLst>
              <a:cxn ang="T8">
                <a:pos x="T0" y="T1"/>
              </a:cxn>
              <a:cxn ang="T9">
                <a:pos x="T2" y="T3"/>
              </a:cxn>
              <a:cxn ang="T10">
                <a:pos x="T4" y="T5"/>
              </a:cxn>
              <a:cxn ang="T11">
                <a:pos x="T6" y="T7"/>
              </a:cxn>
            </a:cxnLst>
            <a:rect l="T12" t="T13" r="T14" b="T15"/>
            <a:pathLst>
              <a:path w="97" h="74">
                <a:moveTo>
                  <a:pt x="97" y="0"/>
                </a:moveTo>
                <a:lnTo>
                  <a:pt x="50" y="74"/>
                </a:lnTo>
                <a:lnTo>
                  <a:pt x="0" y="0"/>
                </a:lnTo>
                <a:lnTo>
                  <a:pt x="97"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39" name="Freeform 74"/>
          <p:cNvSpPr>
            <a:spLocks/>
          </p:cNvSpPr>
          <p:nvPr/>
        </p:nvSpPr>
        <p:spPr bwMode="auto">
          <a:xfrm>
            <a:off x="4829175" y="3109386"/>
            <a:ext cx="133350" cy="105833"/>
          </a:xfrm>
          <a:custGeom>
            <a:avLst/>
            <a:gdLst>
              <a:gd name="T0" fmla="*/ 2147483647 w 98"/>
              <a:gd name="T1" fmla="*/ 0 h 74"/>
              <a:gd name="T2" fmla="*/ 2147483647 w 98"/>
              <a:gd name="T3" fmla="*/ 2147483647 h 74"/>
              <a:gd name="T4" fmla="*/ 0 w 98"/>
              <a:gd name="T5" fmla="*/ 0 h 74"/>
              <a:gd name="T6" fmla="*/ 2147483647 w 98"/>
              <a:gd name="T7" fmla="*/ 0 h 74"/>
              <a:gd name="T8" fmla="*/ 0 60000 65536"/>
              <a:gd name="T9" fmla="*/ 0 60000 65536"/>
              <a:gd name="T10" fmla="*/ 0 60000 65536"/>
              <a:gd name="T11" fmla="*/ 0 60000 65536"/>
              <a:gd name="T12" fmla="*/ 0 w 98"/>
              <a:gd name="T13" fmla="*/ 0 h 74"/>
              <a:gd name="T14" fmla="*/ 98 w 98"/>
              <a:gd name="T15" fmla="*/ 74 h 74"/>
            </a:gdLst>
            <a:ahLst/>
            <a:cxnLst>
              <a:cxn ang="T8">
                <a:pos x="T0" y="T1"/>
              </a:cxn>
              <a:cxn ang="T9">
                <a:pos x="T2" y="T3"/>
              </a:cxn>
              <a:cxn ang="T10">
                <a:pos x="T4" y="T5"/>
              </a:cxn>
              <a:cxn ang="T11">
                <a:pos x="T6" y="T7"/>
              </a:cxn>
            </a:cxnLst>
            <a:rect l="T12" t="T13" r="T14" b="T15"/>
            <a:pathLst>
              <a:path w="98" h="74">
                <a:moveTo>
                  <a:pt x="98" y="0"/>
                </a:moveTo>
                <a:lnTo>
                  <a:pt x="49" y="74"/>
                </a:lnTo>
                <a:lnTo>
                  <a:pt x="0" y="0"/>
                </a:lnTo>
                <a:lnTo>
                  <a:pt x="98"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0" name="Freeform 75"/>
          <p:cNvSpPr>
            <a:spLocks/>
          </p:cNvSpPr>
          <p:nvPr/>
        </p:nvSpPr>
        <p:spPr bwMode="auto">
          <a:xfrm>
            <a:off x="4573590" y="2904068"/>
            <a:ext cx="130175" cy="103717"/>
          </a:xfrm>
          <a:custGeom>
            <a:avLst/>
            <a:gdLst>
              <a:gd name="T0" fmla="*/ 2147483647 w 96"/>
              <a:gd name="T1" fmla="*/ 0 h 76"/>
              <a:gd name="T2" fmla="*/ 2147483647 w 96"/>
              <a:gd name="T3" fmla="*/ 2147483647 h 76"/>
              <a:gd name="T4" fmla="*/ 0 w 96"/>
              <a:gd name="T5" fmla="*/ 0 h 76"/>
              <a:gd name="T6" fmla="*/ 2147483647 w 96"/>
              <a:gd name="T7" fmla="*/ 0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96" y="0"/>
                </a:moveTo>
                <a:lnTo>
                  <a:pt x="49" y="76"/>
                </a:lnTo>
                <a:lnTo>
                  <a:pt x="0" y="0"/>
                </a:lnTo>
                <a:lnTo>
                  <a:pt x="96"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1" name="Freeform 76"/>
          <p:cNvSpPr>
            <a:spLocks/>
          </p:cNvSpPr>
          <p:nvPr/>
        </p:nvSpPr>
        <p:spPr bwMode="auto">
          <a:xfrm>
            <a:off x="4344988" y="2622551"/>
            <a:ext cx="125412" cy="101600"/>
          </a:xfrm>
          <a:custGeom>
            <a:avLst/>
            <a:gdLst>
              <a:gd name="T0" fmla="*/ 2147483647 w 92"/>
              <a:gd name="T1" fmla="*/ 0 h 74"/>
              <a:gd name="T2" fmla="*/ 2147483647 w 92"/>
              <a:gd name="T3" fmla="*/ 2147483647 h 74"/>
              <a:gd name="T4" fmla="*/ 0 w 92"/>
              <a:gd name="T5" fmla="*/ 0 h 74"/>
              <a:gd name="T6" fmla="*/ 2147483647 w 92"/>
              <a:gd name="T7" fmla="*/ 0 h 74"/>
              <a:gd name="T8" fmla="*/ 0 60000 65536"/>
              <a:gd name="T9" fmla="*/ 0 60000 65536"/>
              <a:gd name="T10" fmla="*/ 0 60000 65536"/>
              <a:gd name="T11" fmla="*/ 0 60000 65536"/>
              <a:gd name="T12" fmla="*/ 0 w 92"/>
              <a:gd name="T13" fmla="*/ 0 h 74"/>
              <a:gd name="T14" fmla="*/ 92 w 92"/>
              <a:gd name="T15" fmla="*/ 74 h 74"/>
            </a:gdLst>
            <a:ahLst/>
            <a:cxnLst>
              <a:cxn ang="T8">
                <a:pos x="T0" y="T1"/>
              </a:cxn>
              <a:cxn ang="T9">
                <a:pos x="T2" y="T3"/>
              </a:cxn>
              <a:cxn ang="T10">
                <a:pos x="T4" y="T5"/>
              </a:cxn>
              <a:cxn ang="T11">
                <a:pos x="T6" y="T7"/>
              </a:cxn>
            </a:cxnLst>
            <a:rect l="T12" t="T13" r="T14" b="T15"/>
            <a:pathLst>
              <a:path w="92" h="74">
                <a:moveTo>
                  <a:pt x="92" y="0"/>
                </a:moveTo>
                <a:lnTo>
                  <a:pt x="47" y="74"/>
                </a:lnTo>
                <a:lnTo>
                  <a:pt x="0" y="0"/>
                </a:lnTo>
                <a:lnTo>
                  <a:pt x="92"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2" name="Freeform 77"/>
          <p:cNvSpPr>
            <a:spLocks/>
          </p:cNvSpPr>
          <p:nvPr/>
        </p:nvSpPr>
        <p:spPr bwMode="auto">
          <a:xfrm>
            <a:off x="4105276" y="2417233"/>
            <a:ext cx="131763" cy="101600"/>
          </a:xfrm>
          <a:custGeom>
            <a:avLst/>
            <a:gdLst>
              <a:gd name="T0" fmla="*/ 2147483647 w 97"/>
              <a:gd name="T1" fmla="*/ 0 h 74"/>
              <a:gd name="T2" fmla="*/ 2147483647 w 97"/>
              <a:gd name="T3" fmla="*/ 2147483647 h 74"/>
              <a:gd name="T4" fmla="*/ 0 w 97"/>
              <a:gd name="T5" fmla="*/ 0 h 74"/>
              <a:gd name="T6" fmla="*/ 2147483647 w 97"/>
              <a:gd name="T7" fmla="*/ 0 h 74"/>
              <a:gd name="T8" fmla="*/ 0 60000 65536"/>
              <a:gd name="T9" fmla="*/ 0 60000 65536"/>
              <a:gd name="T10" fmla="*/ 0 60000 65536"/>
              <a:gd name="T11" fmla="*/ 0 60000 65536"/>
              <a:gd name="T12" fmla="*/ 0 w 97"/>
              <a:gd name="T13" fmla="*/ 0 h 74"/>
              <a:gd name="T14" fmla="*/ 97 w 97"/>
              <a:gd name="T15" fmla="*/ 74 h 74"/>
            </a:gdLst>
            <a:ahLst/>
            <a:cxnLst>
              <a:cxn ang="T8">
                <a:pos x="T0" y="T1"/>
              </a:cxn>
              <a:cxn ang="T9">
                <a:pos x="T2" y="T3"/>
              </a:cxn>
              <a:cxn ang="T10">
                <a:pos x="T4" y="T5"/>
              </a:cxn>
              <a:cxn ang="T11">
                <a:pos x="T6" y="T7"/>
              </a:cxn>
            </a:cxnLst>
            <a:rect l="T12" t="T13" r="T14" b="T15"/>
            <a:pathLst>
              <a:path w="97" h="74">
                <a:moveTo>
                  <a:pt x="97" y="0"/>
                </a:moveTo>
                <a:lnTo>
                  <a:pt x="50" y="74"/>
                </a:lnTo>
                <a:lnTo>
                  <a:pt x="0" y="0"/>
                </a:lnTo>
                <a:lnTo>
                  <a:pt x="97"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3" name="Freeform 78"/>
          <p:cNvSpPr>
            <a:spLocks/>
          </p:cNvSpPr>
          <p:nvPr/>
        </p:nvSpPr>
        <p:spPr bwMode="auto">
          <a:xfrm>
            <a:off x="3871916" y="2283884"/>
            <a:ext cx="130175" cy="101600"/>
          </a:xfrm>
          <a:custGeom>
            <a:avLst/>
            <a:gdLst>
              <a:gd name="T0" fmla="*/ 2147483647 w 96"/>
              <a:gd name="T1" fmla="*/ 0 h 74"/>
              <a:gd name="T2" fmla="*/ 2147483647 w 96"/>
              <a:gd name="T3" fmla="*/ 2147483647 h 74"/>
              <a:gd name="T4" fmla="*/ 0 w 96"/>
              <a:gd name="T5" fmla="*/ 0 h 74"/>
              <a:gd name="T6" fmla="*/ 2147483647 w 96"/>
              <a:gd name="T7" fmla="*/ 0 h 74"/>
              <a:gd name="T8" fmla="*/ 0 60000 65536"/>
              <a:gd name="T9" fmla="*/ 0 60000 65536"/>
              <a:gd name="T10" fmla="*/ 0 60000 65536"/>
              <a:gd name="T11" fmla="*/ 0 60000 65536"/>
              <a:gd name="T12" fmla="*/ 0 w 96"/>
              <a:gd name="T13" fmla="*/ 0 h 74"/>
              <a:gd name="T14" fmla="*/ 96 w 96"/>
              <a:gd name="T15" fmla="*/ 74 h 74"/>
            </a:gdLst>
            <a:ahLst/>
            <a:cxnLst>
              <a:cxn ang="T8">
                <a:pos x="T0" y="T1"/>
              </a:cxn>
              <a:cxn ang="T9">
                <a:pos x="T2" y="T3"/>
              </a:cxn>
              <a:cxn ang="T10">
                <a:pos x="T4" y="T5"/>
              </a:cxn>
              <a:cxn ang="T11">
                <a:pos x="T6" y="T7"/>
              </a:cxn>
            </a:cxnLst>
            <a:rect l="T12" t="T13" r="T14" b="T15"/>
            <a:pathLst>
              <a:path w="96" h="74">
                <a:moveTo>
                  <a:pt x="96" y="0"/>
                </a:moveTo>
                <a:lnTo>
                  <a:pt x="49" y="74"/>
                </a:lnTo>
                <a:lnTo>
                  <a:pt x="0" y="0"/>
                </a:lnTo>
                <a:lnTo>
                  <a:pt x="96"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4" name="Freeform 79"/>
          <p:cNvSpPr>
            <a:spLocks/>
          </p:cNvSpPr>
          <p:nvPr/>
        </p:nvSpPr>
        <p:spPr bwMode="auto">
          <a:xfrm>
            <a:off x="3629025" y="2192869"/>
            <a:ext cx="133350" cy="107951"/>
          </a:xfrm>
          <a:custGeom>
            <a:avLst/>
            <a:gdLst>
              <a:gd name="T0" fmla="*/ 2147483647 w 99"/>
              <a:gd name="T1" fmla="*/ 0 h 76"/>
              <a:gd name="T2" fmla="*/ 2147483647 w 99"/>
              <a:gd name="T3" fmla="*/ 2147483647 h 76"/>
              <a:gd name="T4" fmla="*/ 0 w 99"/>
              <a:gd name="T5" fmla="*/ 0 h 76"/>
              <a:gd name="T6" fmla="*/ 2147483647 w 99"/>
              <a:gd name="T7" fmla="*/ 0 h 76"/>
              <a:gd name="T8" fmla="*/ 0 60000 65536"/>
              <a:gd name="T9" fmla="*/ 0 60000 65536"/>
              <a:gd name="T10" fmla="*/ 0 60000 65536"/>
              <a:gd name="T11" fmla="*/ 0 60000 65536"/>
              <a:gd name="T12" fmla="*/ 0 w 99"/>
              <a:gd name="T13" fmla="*/ 0 h 76"/>
              <a:gd name="T14" fmla="*/ 99 w 99"/>
              <a:gd name="T15" fmla="*/ 76 h 76"/>
            </a:gdLst>
            <a:ahLst/>
            <a:cxnLst>
              <a:cxn ang="T8">
                <a:pos x="T0" y="T1"/>
              </a:cxn>
              <a:cxn ang="T9">
                <a:pos x="T2" y="T3"/>
              </a:cxn>
              <a:cxn ang="T10">
                <a:pos x="T4" y="T5"/>
              </a:cxn>
              <a:cxn ang="T11">
                <a:pos x="T6" y="T7"/>
              </a:cxn>
            </a:cxnLst>
            <a:rect l="T12" t="T13" r="T14" b="T15"/>
            <a:pathLst>
              <a:path w="99" h="76">
                <a:moveTo>
                  <a:pt x="99" y="0"/>
                </a:moveTo>
                <a:lnTo>
                  <a:pt x="49" y="76"/>
                </a:lnTo>
                <a:lnTo>
                  <a:pt x="0" y="0"/>
                </a:lnTo>
                <a:lnTo>
                  <a:pt x="99"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5" name="Freeform 80"/>
          <p:cNvSpPr>
            <a:spLocks/>
          </p:cNvSpPr>
          <p:nvPr/>
        </p:nvSpPr>
        <p:spPr bwMode="auto">
          <a:xfrm>
            <a:off x="3403603" y="2161119"/>
            <a:ext cx="131763" cy="103716"/>
          </a:xfrm>
          <a:custGeom>
            <a:avLst/>
            <a:gdLst>
              <a:gd name="T0" fmla="*/ 2147483647 w 97"/>
              <a:gd name="T1" fmla="*/ 0 h 76"/>
              <a:gd name="T2" fmla="*/ 2147483647 w 97"/>
              <a:gd name="T3" fmla="*/ 2147483647 h 76"/>
              <a:gd name="T4" fmla="*/ 0 w 97"/>
              <a:gd name="T5" fmla="*/ 0 h 76"/>
              <a:gd name="T6" fmla="*/ 2147483647 w 97"/>
              <a:gd name="T7" fmla="*/ 0 h 76"/>
              <a:gd name="T8" fmla="*/ 0 60000 65536"/>
              <a:gd name="T9" fmla="*/ 0 60000 65536"/>
              <a:gd name="T10" fmla="*/ 0 60000 65536"/>
              <a:gd name="T11" fmla="*/ 0 60000 65536"/>
              <a:gd name="T12" fmla="*/ 0 w 97"/>
              <a:gd name="T13" fmla="*/ 0 h 76"/>
              <a:gd name="T14" fmla="*/ 97 w 97"/>
              <a:gd name="T15" fmla="*/ 76 h 76"/>
            </a:gdLst>
            <a:ahLst/>
            <a:cxnLst>
              <a:cxn ang="T8">
                <a:pos x="T0" y="T1"/>
              </a:cxn>
              <a:cxn ang="T9">
                <a:pos x="T2" y="T3"/>
              </a:cxn>
              <a:cxn ang="T10">
                <a:pos x="T4" y="T5"/>
              </a:cxn>
              <a:cxn ang="T11">
                <a:pos x="T6" y="T7"/>
              </a:cxn>
            </a:cxnLst>
            <a:rect l="T12" t="T13" r="T14" b="T15"/>
            <a:pathLst>
              <a:path w="97" h="76">
                <a:moveTo>
                  <a:pt x="97" y="0"/>
                </a:moveTo>
                <a:lnTo>
                  <a:pt x="47" y="76"/>
                </a:lnTo>
                <a:lnTo>
                  <a:pt x="0" y="0"/>
                </a:lnTo>
                <a:lnTo>
                  <a:pt x="97"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6" name="Freeform 81"/>
          <p:cNvSpPr>
            <a:spLocks/>
          </p:cNvSpPr>
          <p:nvPr/>
        </p:nvSpPr>
        <p:spPr bwMode="auto">
          <a:xfrm>
            <a:off x="3167063" y="2273302"/>
            <a:ext cx="133350" cy="105833"/>
          </a:xfrm>
          <a:custGeom>
            <a:avLst/>
            <a:gdLst>
              <a:gd name="T0" fmla="*/ 2147483647 w 98"/>
              <a:gd name="T1" fmla="*/ 0 h 76"/>
              <a:gd name="T2" fmla="*/ 2147483647 w 98"/>
              <a:gd name="T3" fmla="*/ 2147483647 h 76"/>
              <a:gd name="T4" fmla="*/ 0 w 98"/>
              <a:gd name="T5" fmla="*/ 0 h 76"/>
              <a:gd name="T6" fmla="*/ 2147483647 w 98"/>
              <a:gd name="T7" fmla="*/ 0 h 76"/>
              <a:gd name="T8" fmla="*/ 0 60000 65536"/>
              <a:gd name="T9" fmla="*/ 0 60000 65536"/>
              <a:gd name="T10" fmla="*/ 0 60000 65536"/>
              <a:gd name="T11" fmla="*/ 0 60000 65536"/>
              <a:gd name="T12" fmla="*/ 0 w 98"/>
              <a:gd name="T13" fmla="*/ 0 h 76"/>
              <a:gd name="T14" fmla="*/ 98 w 98"/>
              <a:gd name="T15" fmla="*/ 76 h 76"/>
            </a:gdLst>
            <a:ahLst/>
            <a:cxnLst>
              <a:cxn ang="T8">
                <a:pos x="T0" y="T1"/>
              </a:cxn>
              <a:cxn ang="T9">
                <a:pos x="T2" y="T3"/>
              </a:cxn>
              <a:cxn ang="T10">
                <a:pos x="T4" y="T5"/>
              </a:cxn>
              <a:cxn ang="T11">
                <a:pos x="T6" y="T7"/>
              </a:cxn>
            </a:cxnLst>
            <a:rect l="T12" t="T13" r="T14" b="T15"/>
            <a:pathLst>
              <a:path w="98" h="76">
                <a:moveTo>
                  <a:pt x="98" y="0"/>
                </a:moveTo>
                <a:lnTo>
                  <a:pt x="49" y="76"/>
                </a:lnTo>
                <a:lnTo>
                  <a:pt x="0" y="0"/>
                </a:lnTo>
                <a:lnTo>
                  <a:pt x="98"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7" name="Freeform 82"/>
          <p:cNvSpPr>
            <a:spLocks/>
          </p:cNvSpPr>
          <p:nvPr/>
        </p:nvSpPr>
        <p:spPr bwMode="auto">
          <a:xfrm>
            <a:off x="2947991" y="2544233"/>
            <a:ext cx="130175" cy="101600"/>
          </a:xfrm>
          <a:custGeom>
            <a:avLst/>
            <a:gdLst>
              <a:gd name="T0" fmla="*/ 2147483647 w 96"/>
              <a:gd name="T1" fmla="*/ 0 h 74"/>
              <a:gd name="T2" fmla="*/ 2147483647 w 96"/>
              <a:gd name="T3" fmla="*/ 2147483647 h 74"/>
              <a:gd name="T4" fmla="*/ 0 w 96"/>
              <a:gd name="T5" fmla="*/ 0 h 74"/>
              <a:gd name="T6" fmla="*/ 2147483647 w 96"/>
              <a:gd name="T7" fmla="*/ 0 h 74"/>
              <a:gd name="T8" fmla="*/ 0 60000 65536"/>
              <a:gd name="T9" fmla="*/ 0 60000 65536"/>
              <a:gd name="T10" fmla="*/ 0 60000 65536"/>
              <a:gd name="T11" fmla="*/ 0 60000 65536"/>
              <a:gd name="T12" fmla="*/ 0 w 96"/>
              <a:gd name="T13" fmla="*/ 0 h 74"/>
              <a:gd name="T14" fmla="*/ 96 w 96"/>
              <a:gd name="T15" fmla="*/ 74 h 74"/>
            </a:gdLst>
            <a:ahLst/>
            <a:cxnLst>
              <a:cxn ang="T8">
                <a:pos x="T0" y="T1"/>
              </a:cxn>
              <a:cxn ang="T9">
                <a:pos x="T2" y="T3"/>
              </a:cxn>
              <a:cxn ang="T10">
                <a:pos x="T4" y="T5"/>
              </a:cxn>
              <a:cxn ang="T11">
                <a:pos x="T6" y="T7"/>
              </a:cxn>
            </a:cxnLst>
            <a:rect l="T12" t="T13" r="T14" b="T15"/>
            <a:pathLst>
              <a:path w="96" h="74">
                <a:moveTo>
                  <a:pt x="96" y="0"/>
                </a:moveTo>
                <a:lnTo>
                  <a:pt x="49" y="74"/>
                </a:lnTo>
                <a:lnTo>
                  <a:pt x="0" y="0"/>
                </a:lnTo>
                <a:lnTo>
                  <a:pt x="96"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8" name="Freeform 83"/>
          <p:cNvSpPr>
            <a:spLocks/>
          </p:cNvSpPr>
          <p:nvPr/>
        </p:nvSpPr>
        <p:spPr bwMode="auto">
          <a:xfrm>
            <a:off x="2708275" y="2990852"/>
            <a:ext cx="130175" cy="107949"/>
          </a:xfrm>
          <a:custGeom>
            <a:avLst/>
            <a:gdLst>
              <a:gd name="T0" fmla="*/ 2147483647 w 96"/>
              <a:gd name="T1" fmla="*/ 0 h 76"/>
              <a:gd name="T2" fmla="*/ 2147483647 w 96"/>
              <a:gd name="T3" fmla="*/ 2147483647 h 76"/>
              <a:gd name="T4" fmla="*/ 0 w 96"/>
              <a:gd name="T5" fmla="*/ 0 h 76"/>
              <a:gd name="T6" fmla="*/ 2147483647 w 96"/>
              <a:gd name="T7" fmla="*/ 0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96" y="0"/>
                </a:moveTo>
                <a:lnTo>
                  <a:pt x="47" y="76"/>
                </a:lnTo>
                <a:lnTo>
                  <a:pt x="0" y="0"/>
                </a:lnTo>
                <a:lnTo>
                  <a:pt x="96"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49" name="Freeform 84"/>
          <p:cNvSpPr>
            <a:spLocks/>
          </p:cNvSpPr>
          <p:nvPr/>
        </p:nvSpPr>
        <p:spPr bwMode="auto">
          <a:xfrm>
            <a:off x="2486025" y="3602567"/>
            <a:ext cx="133350" cy="103717"/>
          </a:xfrm>
          <a:custGeom>
            <a:avLst/>
            <a:gdLst>
              <a:gd name="T0" fmla="*/ 2147483647 w 98"/>
              <a:gd name="T1" fmla="*/ 0 h 74"/>
              <a:gd name="T2" fmla="*/ 2147483647 w 98"/>
              <a:gd name="T3" fmla="*/ 2147483647 h 74"/>
              <a:gd name="T4" fmla="*/ 0 w 98"/>
              <a:gd name="T5" fmla="*/ 0 h 74"/>
              <a:gd name="T6" fmla="*/ 2147483647 w 98"/>
              <a:gd name="T7" fmla="*/ 0 h 74"/>
              <a:gd name="T8" fmla="*/ 0 60000 65536"/>
              <a:gd name="T9" fmla="*/ 0 60000 65536"/>
              <a:gd name="T10" fmla="*/ 0 60000 65536"/>
              <a:gd name="T11" fmla="*/ 0 60000 65536"/>
              <a:gd name="T12" fmla="*/ 0 w 98"/>
              <a:gd name="T13" fmla="*/ 0 h 74"/>
              <a:gd name="T14" fmla="*/ 98 w 98"/>
              <a:gd name="T15" fmla="*/ 74 h 74"/>
            </a:gdLst>
            <a:ahLst/>
            <a:cxnLst>
              <a:cxn ang="T8">
                <a:pos x="T0" y="T1"/>
              </a:cxn>
              <a:cxn ang="T9">
                <a:pos x="T2" y="T3"/>
              </a:cxn>
              <a:cxn ang="T10">
                <a:pos x="T4" y="T5"/>
              </a:cxn>
              <a:cxn ang="T11">
                <a:pos x="T6" y="T7"/>
              </a:cxn>
            </a:cxnLst>
            <a:rect l="T12" t="T13" r="T14" b="T15"/>
            <a:pathLst>
              <a:path w="98" h="74">
                <a:moveTo>
                  <a:pt x="98" y="0"/>
                </a:moveTo>
                <a:lnTo>
                  <a:pt x="49" y="74"/>
                </a:lnTo>
                <a:lnTo>
                  <a:pt x="0" y="0"/>
                </a:lnTo>
                <a:lnTo>
                  <a:pt x="98" y="0"/>
                </a:lnTo>
                <a:close/>
              </a:path>
            </a:pathLst>
          </a:custGeom>
          <a:solidFill>
            <a:srgbClr val="82786F"/>
          </a:solidFill>
          <a:ln w="9525">
            <a:noFill/>
            <a:round/>
            <a:headEnd/>
            <a:tailEnd/>
          </a:ln>
        </p:spPr>
        <p:txBody>
          <a:bodyPr/>
          <a:lstStyle/>
          <a:p>
            <a:pPr algn="r" rtl="1"/>
            <a:endParaRPr lang="en-US">
              <a:solidFill>
                <a:prstClr val="black"/>
              </a:solidFill>
            </a:endParaRPr>
          </a:p>
        </p:txBody>
      </p:sp>
      <p:sp>
        <p:nvSpPr>
          <p:cNvPr id="67650" name="Freeform 85"/>
          <p:cNvSpPr>
            <a:spLocks/>
          </p:cNvSpPr>
          <p:nvPr/>
        </p:nvSpPr>
        <p:spPr bwMode="auto">
          <a:xfrm>
            <a:off x="2273300" y="4351868"/>
            <a:ext cx="133350" cy="103717"/>
          </a:xfrm>
          <a:custGeom>
            <a:avLst/>
            <a:gdLst>
              <a:gd name="T0" fmla="*/ 2147483647 w 98"/>
              <a:gd name="T1" fmla="*/ 0 h 74"/>
              <a:gd name="T2" fmla="*/ 2147483647 w 98"/>
              <a:gd name="T3" fmla="*/ 2147483647 h 74"/>
              <a:gd name="T4" fmla="*/ 0 w 98"/>
              <a:gd name="T5" fmla="*/ 0 h 74"/>
              <a:gd name="T6" fmla="*/ 2147483647 w 98"/>
              <a:gd name="T7" fmla="*/ 0 h 74"/>
              <a:gd name="T8" fmla="*/ 0 60000 65536"/>
              <a:gd name="T9" fmla="*/ 0 60000 65536"/>
              <a:gd name="T10" fmla="*/ 0 60000 65536"/>
              <a:gd name="T11" fmla="*/ 0 60000 65536"/>
              <a:gd name="T12" fmla="*/ 0 w 98"/>
              <a:gd name="T13" fmla="*/ 0 h 74"/>
              <a:gd name="T14" fmla="*/ 98 w 98"/>
              <a:gd name="T15" fmla="*/ 74 h 74"/>
            </a:gdLst>
            <a:ahLst/>
            <a:cxnLst>
              <a:cxn ang="T8">
                <a:pos x="T0" y="T1"/>
              </a:cxn>
              <a:cxn ang="T9">
                <a:pos x="T2" y="T3"/>
              </a:cxn>
              <a:cxn ang="T10">
                <a:pos x="T4" y="T5"/>
              </a:cxn>
              <a:cxn ang="T11">
                <a:pos x="T6" y="T7"/>
              </a:cxn>
            </a:cxnLst>
            <a:rect l="T12" t="T13" r="T14" b="T15"/>
            <a:pathLst>
              <a:path w="98" h="74">
                <a:moveTo>
                  <a:pt x="98" y="0"/>
                </a:moveTo>
                <a:lnTo>
                  <a:pt x="49" y="74"/>
                </a:lnTo>
                <a:lnTo>
                  <a:pt x="0" y="0"/>
                </a:lnTo>
                <a:lnTo>
                  <a:pt x="98" y="0"/>
                </a:lnTo>
                <a:close/>
              </a:path>
            </a:pathLst>
          </a:custGeom>
          <a:solidFill>
            <a:srgbClr val="969696"/>
          </a:solidFill>
          <a:ln w="9525">
            <a:noFill/>
            <a:round/>
            <a:headEnd/>
            <a:tailEnd/>
          </a:ln>
        </p:spPr>
        <p:txBody>
          <a:bodyPr/>
          <a:lstStyle/>
          <a:p>
            <a:pPr algn="r" rtl="1"/>
            <a:endParaRPr lang="en-US">
              <a:solidFill>
                <a:prstClr val="black"/>
              </a:solidFill>
            </a:endParaRPr>
          </a:p>
        </p:txBody>
      </p:sp>
      <p:sp>
        <p:nvSpPr>
          <p:cNvPr id="67651" name="Freeform 86"/>
          <p:cNvSpPr>
            <a:spLocks/>
          </p:cNvSpPr>
          <p:nvPr/>
        </p:nvSpPr>
        <p:spPr bwMode="auto">
          <a:xfrm>
            <a:off x="2039941" y="4406902"/>
            <a:ext cx="130175" cy="105833"/>
          </a:xfrm>
          <a:custGeom>
            <a:avLst/>
            <a:gdLst>
              <a:gd name="T0" fmla="*/ 2147483647 w 96"/>
              <a:gd name="T1" fmla="*/ 0 h 76"/>
              <a:gd name="T2" fmla="*/ 2147483647 w 96"/>
              <a:gd name="T3" fmla="*/ 2147483647 h 76"/>
              <a:gd name="T4" fmla="*/ 0 w 96"/>
              <a:gd name="T5" fmla="*/ 0 h 76"/>
              <a:gd name="T6" fmla="*/ 2147483647 w 96"/>
              <a:gd name="T7" fmla="*/ 0 h 76"/>
              <a:gd name="T8" fmla="*/ 0 60000 65536"/>
              <a:gd name="T9" fmla="*/ 0 60000 65536"/>
              <a:gd name="T10" fmla="*/ 0 60000 65536"/>
              <a:gd name="T11" fmla="*/ 0 60000 65536"/>
              <a:gd name="T12" fmla="*/ 0 w 96"/>
              <a:gd name="T13" fmla="*/ 0 h 76"/>
              <a:gd name="T14" fmla="*/ 96 w 96"/>
              <a:gd name="T15" fmla="*/ 76 h 76"/>
            </a:gdLst>
            <a:ahLst/>
            <a:cxnLst>
              <a:cxn ang="T8">
                <a:pos x="T0" y="T1"/>
              </a:cxn>
              <a:cxn ang="T9">
                <a:pos x="T2" y="T3"/>
              </a:cxn>
              <a:cxn ang="T10">
                <a:pos x="T4" y="T5"/>
              </a:cxn>
              <a:cxn ang="T11">
                <a:pos x="T6" y="T7"/>
              </a:cxn>
            </a:cxnLst>
            <a:rect l="T12" t="T13" r="T14" b="T15"/>
            <a:pathLst>
              <a:path w="96" h="76">
                <a:moveTo>
                  <a:pt x="96" y="0"/>
                </a:moveTo>
                <a:lnTo>
                  <a:pt x="49" y="76"/>
                </a:lnTo>
                <a:lnTo>
                  <a:pt x="0" y="0"/>
                </a:lnTo>
                <a:lnTo>
                  <a:pt x="96" y="0"/>
                </a:lnTo>
                <a:close/>
              </a:path>
            </a:pathLst>
          </a:custGeom>
          <a:solidFill>
            <a:srgbClr val="969696"/>
          </a:solidFill>
          <a:ln w="9525">
            <a:noFill/>
            <a:round/>
            <a:headEnd/>
            <a:tailEnd/>
          </a:ln>
        </p:spPr>
        <p:txBody>
          <a:bodyPr/>
          <a:lstStyle/>
          <a:p>
            <a:pPr algn="r" rtl="1"/>
            <a:endParaRPr lang="en-US">
              <a:solidFill>
                <a:prstClr val="black"/>
              </a:solidFill>
            </a:endParaRPr>
          </a:p>
        </p:txBody>
      </p:sp>
      <p:sp>
        <p:nvSpPr>
          <p:cNvPr id="67652" name="Freeform 87"/>
          <p:cNvSpPr>
            <a:spLocks/>
          </p:cNvSpPr>
          <p:nvPr/>
        </p:nvSpPr>
        <p:spPr bwMode="auto">
          <a:xfrm>
            <a:off x="1817691" y="4464052"/>
            <a:ext cx="109537" cy="99483"/>
          </a:xfrm>
          <a:custGeom>
            <a:avLst/>
            <a:gdLst>
              <a:gd name="T0" fmla="*/ 2147483647 w 81"/>
              <a:gd name="T1" fmla="*/ 2147483647 h 72"/>
              <a:gd name="T2" fmla="*/ 2147483647 w 81"/>
              <a:gd name="T3" fmla="*/ 2147483647 h 72"/>
              <a:gd name="T4" fmla="*/ 2147483647 w 81"/>
              <a:gd name="T5" fmla="*/ 2147483647 h 72"/>
              <a:gd name="T6" fmla="*/ 2147483647 w 81"/>
              <a:gd name="T7" fmla="*/ 2147483647 h 72"/>
              <a:gd name="T8" fmla="*/ 2147483647 w 81"/>
              <a:gd name="T9" fmla="*/ 2147483647 h 72"/>
              <a:gd name="T10" fmla="*/ 2147483647 w 81"/>
              <a:gd name="T11" fmla="*/ 2147483647 h 72"/>
              <a:gd name="T12" fmla="*/ 2147483647 w 81"/>
              <a:gd name="T13" fmla="*/ 2147483647 h 72"/>
              <a:gd name="T14" fmla="*/ 2147483647 w 81"/>
              <a:gd name="T15" fmla="*/ 2147483647 h 72"/>
              <a:gd name="T16" fmla="*/ 2147483647 w 81"/>
              <a:gd name="T17" fmla="*/ 2147483647 h 72"/>
              <a:gd name="T18" fmla="*/ 2147483647 w 81"/>
              <a:gd name="T19" fmla="*/ 2147483647 h 72"/>
              <a:gd name="T20" fmla="*/ 2147483647 w 81"/>
              <a:gd name="T21" fmla="*/ 2147483647 h 72"/>
              <a:gd name="T22" fmla="*/ 2147483647 w 81"/>
              <a:gd name="T23" fmla="*/ 2147483647 h 72"/>
              <a:gd name="T24" fmla="*/ 2147483647 w 81"/>
              <a:gd name="T25" fmla="*/ 2147483647 h 72"/>
              <a:gd name="T26" fmla="*/ 2147483647 w 81"/>
              <a:gd name="T27" fmla="*/ 2147483647 h 72"/>
              <a:gd name="T28" fmla="*/ 2147483647 w 81"/>
              <a:gd name="T29" fmla="*/ 2147483647 h 72"/>
              <a:gd name="T30" fmla="*/ 2147483647 w 81"/>
              <a:gd name="T31" fmla="*/ 0 h 72"/>
              <a:gd name="T32" fmla="*/ 2147483647 w 81"/>
              <a:gd name="T33" fmla="*/ 0 h 72"/>
              <a:gd name="T34" fmla="*/ 2147483647 w 81"/>
              <a:gd name="T35" fmla="*/ 0 h 72"/>
              <a:gd name="T36" fmla="*/ 2147483647 w 81"/>
              <a:gd name="T37" fmla="*/ 2147483647 h 72"/>
              <a:gd name="T38" fmla="*/ 2147483647 w 81"/>
              <a:gd name="T39" fmla="*/ 2147483647 h 72"/>
              <a:gd name="T40" fmla="*/ 2147483647 w 81"/>
              <a:gd name="T41" fmla="*/ 2147483647 h 72"/>
              <a:gd name="T42" fmla="*/ 2147483647 w 81"/>
              <a:gd name="T43" fmla="*/ 2147483647 h 72"/>
              <a:gd name="T44" fmla="*/ 2147483647 w 81"/>
              <a:gd name="T45" fmla="*/ 2147483647 h 72"/>
              <a:gd name="T46" fmla="*/ 0 w 81"/>
              <a:gd name="T47" fmla="*/ 2147483647 h 72"/>
              <a:gd name="T48" fmla="*/ 0 w 81"/>
              <a:gd name="T49" fmla="*/ 2147483647 h 72"/>
              <a:gd name="T50" fmla="*/ 0 w 81"/>
              <a:gd name="T51" fmla="*/ 2147483647 h 72"/>
              <a:gd name="T52" fmla="*/ 2147483647 w 81"/>
              <a:gd name="T53" fmla="*/ 2147483647 h 72"/>
              <a:gd name="T54" fmla="*/ 2147483647 w 81"/>
              <a:gd name="T55" fmla="*/ 2147483647 h 72"/>
              <a:gd name="T56" fmla="*/ 2147483647 w 81"/>
              <a:gd name="T57" fmla="*/ 2147483647 h 72"/>
              <a:gd name="T58" fmla="*/ 2147483647 w 81"/>
              <a:gd name="T59" fmla="*/ 2147483647 h 72"/>
              <a:gd name="T60" fmla="*/ 2147483647 w 81"/>
              <a:gd name="T61" fmla="*/ 2147483647 h 72"/>
              <a:gd name="T62" fmla="*/ 2147483647 w 81"/>
              <a:gd name="T63" fmla="*/ 2147483647 h 72"/>
              <a:gd name="T64" fmla="*/ 2147483647 w 81"/>
              <a:gd name="T65" fmla="*/ 2147483647 h 72"/>
              <a:gd name="T66" fmla="*/ 2147483647 w 81"/>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72"/>
              <a:gd name="T104" fmla="*/ 81 w 81"/>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72">
                <a:moveTo>
                  <a:pt x="41" y="72"/>
                </a:moveTo>
                <a:lnTo>
                  <a:pt x="47" y="72"/>
                </a:lnTo>
                <a:lnTo>
                  <a:pt x="56" y="70"/>
                </a:lnTo>
                <a:lnTo>
                  <a:pt x="63" y="66"/>
                </a:lnTo>
                <a:lnTo>
                  <a:pt x="70" y="62"/>
                </a:lnTo>
                <a:lnTo>
                  <a:pt x="74" y="56"/>
                </a:lnTo>
                <a:lnTo>
                  <a:pt x="79" y="50"/>
                </a:lnTo>
                <a:lnTo>
                  <a:pt x="81" y="44"/>
                </a:lnTo>
                <a:lnTo>
                  <a:pt x="81" y="36"/>
                </a:lnTo>
                <a:lnTo>
                  <a:pt x="81" y="28"/>
                </a:lnTo>
                <a:lnTo>
                  <a:pt x="79" y="22"/>
                </a:lnTo>
                <a:lnTo>
                  <a:pt x="74" y="16"/>
                </a:lnTo>
                <a:lnTo>
                  <a:pt x="70" y="10"/>
                </a:lnTo>
                <a:lnTo>
                  <a:pt x="63" y="6"/>
                </a:lnTo>
                <a:lnTo>
                  <a:pt x="56" y="2"/>
                </a:lnTo>
                <a:lnTo>
                  <a:pt x="47" y="0"/>
                </a:lnTo>
                <a:lnTo>
                  <a:pt x="41" y="0"/>
                </a:lnTo>
                <a:lnTo>
                  <a:pt x="32" y="0"/>
                </a:lnTo>
                <a:lnTo>
                  <a:pt x="25" y="2"/>
                </a:lnTo>
                <a:lnTo>
                  <a:pt x="18" y="6"/>
                </a:lnTo>
                <a:lnTo>
                  <a:pt x="11" y="10"/>
                </a:lnTo>
                <a:lnTo>
                  <a:pt x="7" y="16"/>
                </a:lnTo>
                <a:lnTo>
                  <a:pt x="2" y="22"/>
                </a:lnTo>
                <a:lnTo>
                  <a:pt x="0" y="28"/>
                </a:lnTo>
                <a:lnTo>
                  <a:pt x="0" y="36"/>
                </a:lnTo>
                <a:lnTo>
                  <a:pt x="0" y="44"/>
                </a:lnTo>
                <a:lnTo>
                  <a:pt x="2" y="50"/>
                </a:lnTo>
                <a:lnTo>
                  <a:pt x="7" y="56"/>
                </a:lnTo>
                <a:lnTo>
                  <a:pt x="11" y="62"/>
                </a:lnTo>
                <a:lnTo>
                  <a:pt x="18" y="66"/>
                </a:lnTo>
                <a:lnTo>
                  <a:pt x="25" y="70"/>
                </a:lnTo>
                <a:lnTo>
                  <a:pt x="32" y="72"/>
                </a:lnTo>
                <a:lnTo>
                  <a:pt x="38" y="72"/>
                </a:lnTo>
                <a:lnTo>
                  <a:pt x="41"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53" name="Freeform 88"/>
          <p:cNvSpPr>
            <a:spLocks/>
          </p:cNvSpPr>
          <p:nvPr/>
        </p:nvSpPr>
        <p:spPr bwMode="auto">
          <a:xfrm>
            <a:off x="2052638" y="4461934"/>
            <a:ext cx="107950" cy="99484"/>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2147483647 h 72"/>
              <a:gd name="T10" fmla="*/ 2147483647 w 80"/>
              <a:gd name="T11" fmla="*/ 2147483647 h 72"/>
              <a:gd name="T12" fmla="*/ 2147483647 w 80"/>
              <a:gd name="T13" fmla="*/ 2147483647 h 72"/>
              <a:gd name="T14" fmla="*/ 2147483647 w 80"/>
              <a:gd name="T15" fmla="*/ 2147483647 h 72"/>
              <a:gd name="T16" fmla="*/ 2147483647 w 80"/>
              <a:gd name="T17" fmla="*/ 2147483647 h 72"/>
              <a:gd name="T18" fmla="*/ 2147483647 w 80"/>
              <a:gd name="T19" fmla="*/ 2147483647 h 72"/>
              <a:gd name="T20" fmla="*/ 2147483647 w 80"/>
              <a:gd name="T21" fmla="*/ 2147483647 h 72"/>
              <a:gd name="T22" fmla="*/ 2147483647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0 h 72"/>
              <a:gd name="T32" fmla="*/ 2147483647 w 80"/>
              <a:gd name="T33" fmla="*/ 0 h 72"/>
              <a:gd name="T34" fmla="*/ 2147483647 w 80"/>
              <a:gd name="T35" fmla="*/ 0 h 72"/>
              <a:gd name="T36" fmla="*/ 2147483647 w 80"/>
              <a:gd name="T37" fmla="*/ 2147483647 h 72"/>
              <a:gd name="T38" fmla="*/ 2147483647 w 80"/>
              <a:gd name="T39" fmla="*/ 2147483647 h 72"/>
              <a:gd name="T40" fmla="*/ 2147483647 w 80"/>
              <a:gd name="T41" fmla="*/ 2147483647 h 72"/>
              <a:gd name="T42" fmla="*/ 2147483647 w 80"/>
              <a:gd name="T43" fmla="*/ 2147483647 h 72"/>
              <a:gd name="T44" fmla="*/ 2147483647 w 80"/>
              <a:gd name="T45" fmla="*/ 2147483647 h 72"/>
              <a:gd name="T46" fmla="*/ 0 w 80"/>
              <a:gd name="T47" fmla="*/ 2147483647 h 72"/>
              <a:gd name="T48" fmla="*/ 0 w 80"/>
              <a:gd name="T49" fmla="*/ 2147483647 h 72"/>
              <a:gd name="T50" fmla="*/ 0 w 80"/>
              <a:gd name="T51" fmla="*/ 2147483647 h 72"/>
              <a:gd name="T52" fmla="*/ 2147483647 w 80"/>
              <a:gd name="T53" fmla="*/ 2147483647 h 72"/>
              <a:gd name="T54" fmla="*/ 2147483647 w 80"/>
              <a:gd name="T55" fmla="*/ 2147483647 h 72"/>
              <a:gd name="T56" fmla="*/ 2147483647 w 80"/>
              <a:gd name="T57" fmla="*/ 2147483647 h 72"/>
              <a:gd name="T58" fmla="*/ 2147483647 w 80"/>
              <a:gd name="T59" fmla="*/ 2147483647 h 72"/>
              <a:gd name="T60" fmla="*/ 2147483647 w 80"/>
              <a:gd name="T61" fmla="*/ 2147483647 h 72"/>
              <a:gd name="T62" fmla="*/ 2147483647 w 80"/>
              <a:gd name="T63" fmla="*/ 2147483647 h 72"/>
              <a:gd name="T64" fmla="*/ 2147483647 w 80"/>
              <a:gd name="T65" fmla="*/ 2147483647 h 72"/>
              <a:gd name="T66" fmla="*/ 2147483647 w 80"/>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2"/>
              <a:gd name="T104" fmla="*/ 80 w 80"/>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2">
                <a:moveTo>
                  <a:pt x="40" y="72"/>
                </a:moveTo>
                <a:lnTo>
                  <a:pt x="47" y="70"/>
                </a:lnTo>
                <a:lnTo>
                  <a:pt x="56" y="68"/>
                </a:lnTo>
                <a:lnTo>
                  <a:pt x="62" y="66"/>
                </a:lnTo>
                <a:lnTo>
                  <a:pt x="69" y="62"/>
                </a:lnTo>
                <a:lnTo>
                  <a:pt x="73" y="56"/>
                </a:lnTo>
                <a:lnTo>
                  <a:pt x="76" y="50"/>
                </a:lnTo>
                <a:lnTo>
                  <a:pt x="80" y="42"/>
                </a:lnTo>
                <a:lnTo>
                  <a:pt x="80" y="36"/>
                </a:lnTo>
                <a:lnTo>
                  <a:pt x="80" y="28"/>
                </a:lnTo>
                <a:lnTo>
                  <a:pt x="76" y="22"/>
                </a:lnTo>
                <a:lnTo>
                  <a:pt x="73" y="16"/>
                </a:lnTo>
                <a:lnTo>
                  <a:pt x="69" y="10"/>
                </a:lnTo>
                <a:lnTo>
                  <a:pt x="62" y="6"/>
                </a:lnTo>
                <a:lnTo>
                  <a:pt x="56" y="2"/>
                </a:lnTo>
                <a:lnTo>
                  <a:pt x="47" y="0"/>
                </a:lnTo>
                <a:lnTo>
                  <a:pt x="40" y="0"/>
                </a:lnTo>
                <a:lnTo>
                  <a:pt x="31" y="0"/>
                </a:lnTo>
                <a:lnTo>
                  <a:pt x="24" y="2"/>
                </a:lnTo>
                <a:lnTo>
                  <a:pt x="17" y="6"/>
                </a:lnTo>
                <a:lnTo>
                  <a:pt x="11" y="10"/>
                </a:lnTo>
                <a:lnTo>
                  <a:pt x="6" y="16"/>
                </a:lnTo>
                <a:lnTo>
                  <a:pt x="2" y="22"/>
                </a:lnTo>
                <a:lnTo>
                  <a:pt x="0" y="28"/>
                </a:lnTo>
                <a:lnTo>
                  <a:pt x="0" y="36"/>
                </a:lnTo>
                <a:lnTo>
                  <a:pt x="0" y="42"/>
                </a:lnTo>
                <a:lnTo>
                  <a:pt x="2" y="50"/>
                </a:lnTo>
                <a:lnTo>
                  <a:pt x="6" y="56"/>
                </a:lnTo>
                <a:lnTo>
                  <a:pt x="11" y="62"/>
                </a:lnTo>
                <a:lnTo>
                  <a:pt x="17" y="66"/>
                </a:lnTo>
                <a:lnTo>
                  <a:pt x="24" y="68"/>
                </a:lnTo>
                <a:lnTo>
                  <a:pt x="31" y="70"/>
                </a:lnTo>
                <a:lnTo>
                  <a:pt x="38" y="72"/>
                </a:lnTo>
                <a:lnTo>
                  <a:pt x="40"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54" name="Freeform 89"/>
          <p:cNvSpPr>
            <a:spLocks/>
          </p:cNvSpPr>
          <p:nvPr/>
        </p:nvSpPr>
        <p:spPr bwMode="auto">
          <a:xfrm>
            <a:off x="2286000" y="4345517"/>
            <a:ext cx="107950" cy="99483"/>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2147483647 h 72"/>
              <a:gd name="T10" fmla="*/ 2147483647 w 80"/>
              <a:gd name="T11" fmla="*/ 2147483647 h 72"/>
              <a:gd name="T12" fmla="*/ 2147483647 w 80"/>
              <a:gd name="T13" fmla="*/ 2147483647 h 72"/>
              <a:gd name="T14" fmla="*/ 2147483647 w 80"/>
              <a:gd name="T15" fmla="*/ 2147483647 h 72"/>
              <a:gd name="T16" fmla="*/ 2147483647 w 80"/>
              <a:gd name="T17" fmla="*/ 2147483647 h 72"/>
              <a:gd name="T18" fmla="*/ 2147483647 w 80"/>
              <a:gd name="T19" fmla="*/ 2147483647 h 72"/>
              <a:gd name="T20" fmla="*/ 2147483647 w 80"/>
              <a:gd name="T21" fmla="*/ 2147483647 h 72"/>
              <a:gd name="T22" fmla="*/ 2147483647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0 h 72"/>
              <a:gd name="T32" fmla="*/ 2147483647 w 80"/>
              <a:gd name="T33" fmla="*/ 0 h 72"/>
              <a:gd name="T34" fmla="*/ 2147483647 w 80"/>
              <a:gd name="T35" fmla="*/ 0 h 72"/>
              <a:gd name="T36" fmla="*/ 2147483647 w 80"/>
              <a:gd name="T37" fmla="*/ 2147483647 h 72"/>
              <a:gd name="T38" fmla="*/ 2147483647 w 80"/>
              <a:gd name="T39" fmla="*/ 2147483647 h 72"/>
              <a:gd name="T40" fmla="*/ 2147483647 w 80"/>
              <a:gd name="T41" fmla="*/ 2147483647 h 72"/>
              <a:gd name="T42" fmla="*/ 2147483647 w 80"/>
              <a:gd name="T43" fmla="*/ 2147483647 h 72"/>
              <a:gd name="T44" fmla="*/ 2147483647 w 80"/>
              <a:gd name="T45" fmla="*/ 2147483647 h 72"/>
              <a:gd name="T46" fmla="*/ 0 w 80"/>
              <a:gd name="T47" fmla="*/ 2147483647 h 72"/>
              <a:gd name="T48" fmla="*/ 0 w 80"/>
              <a:gd name="T49" fmla="*/ 2147483647 h 72"/>
              <a:gd name="T50" fmla="*/ 0 w 80"/>
              <a:gd name="T51" fmla="*/ 2147483647 h 72"/>
              <a:gd name="T52" fmla="*/ 2147483647 w 80"/>
              <a:gd name="T53" fmla="*/ 2147483647 h 72"/>
              <a:gd name="T54" fmla="*/ 2147483647 w 80"/>
              <a:gd name="T55" fmla="*/ 2147483647 h 72"/>
              <a:gd name="T56" fmla="*/ 2147483647 w 80"/>
              <a:gd name="T57" fmla="*/ 2147483647 h 72"/>
              <a:gd name="T58" fmla="*/ 2147483647 w 80"/>
              <a:gd name="T59" fmla="*/ 2147483647 h 72"/>
              <a:gd name="T60" fmla="*/ 2147483647 w 80"/>
              <a:gd name="T61" fmla="*/ 2147483647 h 72"/>
              <a:gd name="T62" fmla="*/ 2147483647 w 80"/>
              <a:gd name="T63" fmla="*/ 2147483647 h 72"/>
              <a:gd name="T64" fmla="*/ 2147483647 w 80"/>
              <a:gd name="T65" fmla="*/ 2147483647 h 72"/>
              <a:gd name="T66" fmla="*/ 2147483647 w 80"/>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2"/>
              <a:gd name="T104" fmla="*/ 80 w 80"/>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2">
                <a:moveTo>
                  <a:pt x="40" y="72"/>
                </a:moveTo>
                <a:lnTo>
                  <a:pt x="49" y="70"/>
                </a:lnTo>
                <a:lnTo>
                  <a:pt x="56" y="68"/>
                </a:lnTo>
                <a:lnTo>
                  <a:pt x="63" y="66"/>
                </a:lnTo>
                <a:lnTo>
                  <a:pt x="69" y="62"/>
                </a:lnTo>
                <a:lnTo>
                  <a:pt x="74" y="56"/>
                </a:lnTo>
                <a:lnTo>
                  <a:pt x="78" y="50"/>
                </a:lnTo>
                <a:lnTo>
                  <a:pt x="80" y="42"/>
                </a:lnTo>
                <a:lnTo>
                  <a:pt x="80" y="36"/>
                </a:lnTo>
                <a:lnTo>
                  <a:pt x="80" y="28"/>
                </a:lnTo>
                <a:lnTo>
                  <a:pt x="78" y="22"/>
                </a:lnTo>
                <a:lnTo>
                  <a:pt x="74" y="16"/>
                </a:lnTo>
                <a:lnTo>
                  <a:pt x="69" y="10"/>
                </a:lnTo>
                <a:lnTo>
                  <a:pt x="63" y="6"/>
                </a:lnTo>
                <a:lnTo>
                  <a:pt x="56" y="2"/>
                </a:lnTo>
                <a:lnTo>
                  <a:pt x="49" y="0"/>
                </a:lnTo>
                <a:lnTo>
                  <a:pt x="40" y="0"/>
                </a:lnTo>
                <a:lnTo>
                  <a:pt x="33" y="0"/>
                </a:lnTo>
                <a:lnTo>
                  <a:pt x="24" y="2"/>
                </a:lnTo>
                <a:lnTo>
                  <a:pt x="18" y="6"/>
                </a:lnTo>
                <a:lnTo>
                  <a:pt x="11" y="10"/>
                </a:lnTo>
                <a:lnTo>
                  <a:pt x="7" y="16"/>
                </a:lnTo>
                <a:lnTo>
                  <a:pt x="2" y="22"/>
                </a:lnTo>
                <a:lnTo>
                  <a:pt x="0" y="28"/>
                </a:lnTo>
                <a:lnTo>
                  <a:pt x="0" y="36"/>
                </a:lnTo>
                <a:lnTo>
                  <a:pt x="0" y="42"/>
                </a:lnTo>
                <a:lnTo>
                  <a:pt x="2" y="50"/>
                </a:lnTo>
                <a:lnTo>
                  <a:pt x="7" y="56"/>
                </a:lnTo>
                <a:lnTo>
                  <a:pt x="11" y="62"/>
                </a:lnTo>
                <a:lnTo>
                  <a:pt x="18" y="66"/>
                </a:lnTo>
                <a:lnTo>
                  <a:pt x="24" y="68"/>
                </a:lnTo>
                <a:lnTo>
                  <a:pt x="33" y="70"/>
                </a:lnTo>
                <a:lnTo>
                  <a:pt x="38" y="72"/>
                </a:lnTo>
                <a:lnTo>
                  <a:pt x="40"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55" name="Freeform 90"/>
          <p:cNvSpPr>
            <a:spLocks/>
          </p:cNvSpPr>
          <p:nvPr/>
        </p:nvSpPr>
        <p:spPr bwMode="auto">
          <a:xfrm>
            <a:off x="2503488" y="3881969"/>
            <a:ext cx="112712" cy="97367"/>
          </a:xfrm>
          <a:custGeom>
            <a:avLst/>
            <a:gdLst>
              <a:gd name="T0" fmla="*/ 2147483647 w 83"/>
              <a:gd name="T1" fmla="*/ 2147483647 h 72"/>
              <a:gd name="T2" fmla="*/ 2147483647 w 83"/>
              <a:gd name="T3" fmla="*/ 2147483647 h 72"/>
              <a:gd name="T4" fmla="*/ 2147483647 w 83"/>
              <a:gd name="T5" fmla="*/ 2147483647 h 72"/>
              <a:gd name="T6" fmla="*/ 2147483647 w 83"/>
              <a:gd name="T7" fmla="*/ 2147483647 h 72"/>
              <a:gd name="T8" fmla="*/ 2147483647 w 83"/>
              <a:gd name="T9" fmla="*/ 2147483647 h 72"/>
              <a:gd name="T10" fmla="*/ 2147483647 w 83"/>
              <a:gd name="T11" fmla="*/ 2147483647 h 72"/>
              <a:gd name="T12" fmla="*/ 2147483647 w 83"/>
              <a:gd name="T13" fmla="*/ 2147483647 h 72"/>
              <a:gd name="T14" fmla="*/ 2147483647 w 83"/>
              <a:gd name="T15" fmla="*/ 2147483647 h 72"/>
              <a:gd name="T16" fmla="*/ 2147483647 w 83"/>
              <a:gd name="T17" fmla="*/ 2147483647 h 72"/>
              <a:gd name="T18" fmla="*/ 2147483647 w 83"/>
              <a:gd name="T19" fmla="*/ 2147483647 h 72"/>
              <a:gd name="T20" fmla="*/ 2147483647 w 83"/>
              <a:gd name="T21" fmla="*/ 2147483647 h 72"/>
              <a:gd name="T22" fmla="*/ 2147483647 w 83"/>
              <a:gd name="T23" fmla="*/ 2147483647 h 72"/>
              <a:gd name="T24" fmla="*/ 2147483647 w 83"/>
              <a:gd name="T25" fmla="*/ 2147483647 h 72"/>
              <a:gd name="T26" fmla="*/ 2147483647 w 83"/>
              <a:gd name="T27" fmla="*/ 2147483647 h 72"/>
              <a:gd name="T28" fmla="*/ 2147483647 w 83"/>
              <a:gd name="T29" fmla="*/ 2147483647 h 72"/>
              <a:gd name="T30" fmla="*/ 2147483647 w 83"/>
              <a:gd name="T31" fmla="*/ 2147483647 h 72"/>
              <a:gd name="T32" fmla="*/ 2147483647 w 83"/>
              <a:gd name="T33" fmla="*/ 0 h 72"/>
              <a:gd name="T34" fmla="*/ 2147483647 w 83"/>
              <a:gd name="T35" fmla="*/ 2147483647 h 72"/>
              <a:gd name="T36" fmla="*/ 2147483647 w 83"/>
              <a:gd name="T37" fmla="*/ 2147483647 h 72"/>
              <a:gd name="T38" fmla="*/ 2147483647 w 83"/>
              <a:gd name="T39" fmla="*/ 2147483647 h 72"/>
              <a:gd name="T40" fmla="*/ 2147483647 w 83"/>
              <a:gd name="T41" fmla="*/ 2147483647 h 72"/>
              <a:gd name="T42" fmla="*/ 2147483647 w 83"/>
              <a:gd name="T43" fmla="*/ 2147483647 h 72"/>
              <a:gd name="T44" fmla="*/ 2147483647 w 83"/>
              <a:gd name="T45" fmla="*/ 2147483647 h 72"/>
              <a:gd name="T46" fmla="*/ 2147483647 w 83"/>
              <a:gd name="T47" fmla="*/ 2147483647 h 72"/>
              <a:gd name="T48" fmla="*/ 0 w 83"/>
              <a:gd name="T49" fmla="*/ 2147483647 h 72"/>
              <a:gd name="T50" fmla="*/ 2147483647 w 83"/>
              <a:gd name="T51" fmla="*/ 2147483647 h 72"/>
              <a:gd name="T52" fmla="*/ 2147483647 w 83"/>
              <a:gd name="T53" fmla="*/ 2147483647 h 72"/>
              <a:gd name="T54" fmla="*/ 2147483647 w 83"/>
              <a:gd name="T55" fmla="*/ 2147483647 h 72"/>
              <a:gd name="T56" fmla="*/ 2147483647 w 83"/>
              <a:gd name="T57" fmla="*/ 2147483647 h 72"/>
              <a:gd name="T58" fmla="*/ 2147483647 w 83"/>
              <a:gd name="T59" fmla="*/ 2147483647 h 72"/>
              <a:gd name="T60" fmla="*/ 2147483647 w 83"/>
              <a:gd name="T61" fmla="*/ 2147483647 h 72"/>
              <a:gd name="T62" fmla="*/ 2147483647 w 83"/>
              <a:gd name="T63" fmla="*/ 2147483647 h 72"/>
              <a:gd name="T64" fmla="*/ 2147483647 w 83"/>
              <a:gd name="T65" fmla="*/ 2147483647 h 72"/>
              <a:gd name="T66" fmla="*/ 2147483647 w 83"/>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72"/>
              <a:gd name="T104" fmla="*/ 83 w 83"/>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72">
                <a:moveTo>
                  <a:pt x="43" y="72"/>
                </a:moveTo>
                <a:lnTo>
                  <a:pt x="49" y="72"/>
                </a:lnTo>
                <a:lnTo>
                  <a:pt x="58" y="70"/>
                </a:lnTo>
                <a:lnTo>
                  <a:pt x="65" y="66"/>
                </a:lnTo>
                <a:lnTo>
                  <a:pt x="69" y="62"/>
                </a:lnTo>
                <a:lnTo>
                  <a:pt x="76" y="56"/>
                </a:lnTo>
                <a:lnTo>
                  <a:pt x="78" y="50"/>
                </a:lnTo>
                <a:lnTo>
                  <a:pt x="81" y="44"/>
                </a:lnTo>
                <a:lnTo>
                  <a:pt x="83" y="36"/>
                </a:lnTo>
                <a:lnTo>
                  <a:pt x="81" y="30"/>
                </a:lnTo>
                <a:lnTo>
                  <a:pt x="78" y="22"/>
                </a:lnTo>
                <a:lnTo>
                  <a:pt x="76" y="16"/>
                </a:lnTo>
                <a:lnTo>
                  <a:pt x="69" y="10"/>
                </a:lnTo>
                <a:lnTo>
                  <a:pt x="65" y="6"/>
                </a:lnTo>
                <a:lnTo>
                  <a:pt x="58" y="4"/>
                </a:lnTo>
                <a:lnTo>
                  <a:pt x="49" y="2"/>
                </a:lnTo>
                <a:lnTo>
                  <a:pt x="43" y="0"/>
                </a:lnTo>
                <a:lnTo>
                  <a:pt x="34" y="2"/>
                </a:lnTo>
                <a:lnTo>
                  <a:pt x="25" y="4"/>
                </a:lnTo>
                <a:lnTo>
                  <a:pt x="18" y="6"/>
                </a:lnTo>
                <a:lnTo>
                  <a:pt x="13" y="10"/>
                </a:lnTo>
                <a:lnTo>
                  <a:pt x="7" y="16"/>
                </a:lnTo>
                <a:lnTo>
                  <a:pt x="4" y="22"/>
                </a:lnTo>
                <a:lnTo>
                  <a:pt x="2" y="30"/>
                </a:lnTo>
                <a:lnTo>
                  <a:pt x="0" y="36"/>
                </a:lnTo>
                <a:lnTo>
                  <a:pt x="2" y="44"/>
                </a:lnTo>
                <a:lnTo>
                  <a:pt x="4" y="50"/>
                </a:lnTo>
                <a:lnTo>
                  <a:pt x="7" y="56"/>
                </a:lnTo>
                <a:lnTo>
                  <a:pt x="13" y="62"/>
                </a:lnTo>
                <a:lnTo>
                  <a:pt x="18" y="66"/>
                </a:lnTo>
                <a:lnTo>
                  <a:pt x="25" y="70"/>
                </a:lnTo>
                <a:lnTo>
                  <a:pt x="34" y="72"/>
                </a:lnTo>
                <a:lnTo>
                  <a:pt x="40" y="72"/>
                </a:lnTo>
                <a:lnTo>
                  <a:pt x="43"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56" name="Freeform 91"/>
          <p:cNvSpPr>
            <a:spLocks/>
          </p:cNvSpPr>
          <p:nvPr/>
        </p:nvSpPr>
        <p:spPr bwMode="auto">
          <a:xfrm>
            <a:off x="2725741" y="3369733"/>
            <a:ext cx="109537" cy="101600"/>
          </a:xfrm>
          <a:custGeom>
            <a:avLst/>
            <a:gdLst>
              <a:gd name="T0" fmla="*/ 2147483647 w 81"/>
              <a:gd name="T1" fmla="*/ 2147483647 h 72"/>
              <a:gd name="T2" fmla="*/ 2147483647 w 81"/>
              <a:gd name="T3" fmla="*/ 2147483647 h 72"/>
              <a:gd name="T4" fmla="*/ 2147483647 w 81"/>
              <a:gd name="T5" fmla="*/ 2147483647 h 72"/>
              <a:gd name="T6" fmla="*/ 2147483647 w 81"/>
              <a:gd name="T7" fmla="*/ 2147483647 h 72"/>
              <a:gd name="T8" fmla="*/ 2147483647 w 81"/>
              <a:gd name="T9" fmla="*/ 2147483647 h 72"/>
              <a:gd name="T10" fmla="*/ 2147483647 w 81"/>
              <a:gd name="T11" fmla="*/ 2147483647 h 72"/>
              <a:gd name="T12" fmla="*/ 2147483647 w 81"/>
              <a:gd name="T13" fmla="*/ 2147483647 h 72"/>
              <a:gd name="T14" fmla="*/ 2147483647 w 81"/>
              <a:gd name="T15" fmla="*/ 2147483647 h 72"/>
              <a:gd name="T16" fmla="*/ 2147483647 w 81"/>
              <a:gd name="T17" fmla="*/ 2147483647 h 72"/>
              <a:gd name="T18" fmla="*/ 2147483647 w 81"/>
              <a:gd name="T19" fmla="*/ 2147483647 h 72"/>
              <a:gd name="T20" fmla="*/ 2147483647 w 81"/>
              <a:gd name="T21" fmla="*/ 2147483647 h 72"/>
              <a:gd name="T22" fmla="*/ 2147483647 w 81"/>
              <a:gd name="T23" fmla="*/ 2147483647 h 72"/>
              <a:gd name="T24" fmla="*/ 2147483647 w 81"/>
              <a:gd name="T25" fmla="*/ 2147483647 h 72"/>
              <a:gd name="T26" fmla="*/ 2147483647 w 81"/>
              <a:gd name="T27" fmla="*/ 2147483647 h 72"/>
              <a:gd name="T28" fmla="*/ 2147483647 w 81"/>
              <a:gd name="T29" fmla="*/ 2147483647 h 72"/>
              <a:gd name="T30" fmla="*/ 2147483647 w 81"/>
              <a:gd name="T31" fmla="*/ 0 h 72"/>
              <a:gd name="T32" fmla="*/ 2147483647 w 81"/>
              <a:gd name="T33" fmla="*/ 0 h 72"/>
              <a:gd name="T34" fmla="*/ 2147483647 w 81"/>
              <a:gd name="T35" fmla="*/ 0 h 72"/>
              <a:gd name="T36" fmla="*/ 2147483647 w 81"/>
              <a:gd name="T37" fmla="*/ 2147483647 h 72"/>
              <a:gd name="T38" fmla="*/ 2147483647 w 81"/>
              <a:gd name="T39" fmla="*/ 2147483647 h 72"/>
              <a:gd name="T40" fmla="*/ 2147483647 w 81"/>
              <a:gd name="T41" fmla="*/ 2147483647 h 72"/>
              <a:gd name="T42" fmla="*/ 2147483647 w 81"/>
              <a:gd name="T43" fmla="*/ 2147483647 h 72"/>
              <a:gd name="T44" fmla="*/ 2147483647 w 81"/>
              <a:gd name="T45" fmla="*/ 2147483647 h 72"/>
              <a:gd name="T46" fmla="*/ 0 w 81"/>
              <a:gd name="T47" fmla="*/ 2147483647 h 72"/>
              <a:gd name="T48" fmla="*/ 0 w 81"/>
              <a:gd name="T49" fmla="*/ 2147483647 h 72"/>
              <a:gd name="T50" fmla="*/ 0 w 81"/>
              <a:gd name="T51" fmla="*/ 2147483647 h 72"/>
              <a:gd name="T52" fmla="*/ 2147483647 w 81"/>
              <a:gd name="T53" fmla="*/ 2147483647 h 72"/>
              <a:gd name="T54" fmla="*/ 2147483647 w 81"/>
              <a:gd name="T55" fmla="*/ 2147483647 h 72"/>
              <a:gd name="T56" fmla="*/ 2147483647 w 81"/>
              <a:gd name="T57" fmla="*/ 2147483647 h 72"/>
              <a:gd name="T58" fmla="*/ 2147483647 w 81"/>
              <a:gd name="T59" fmla="*/ 2147483647 h 72"/>
              <a:gd name="T60" fmla="*/ 2147483647 w 81"/>
              <a:gd name="T61" fmla="*/ 2147483647 h 72"/>
              <a:gd name="T62" fmla="*/ 2147483647 w 81"/>
              <a:gd name="T63" fmla="*/ 2147483647 h 72"/>
              <a:gd name="T64" fmla="*/ 2147483647 w 81"/>
              <a:gd name="T65" fmla="*/ 2147483647 h 72"/>
              <a:gd name="T66" fmla="*/ 2147483647 w 81"/>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72"/>
              <a:gd name="T104" fmla="*/ 81 w 81"/>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72">
                <a:moveTo>
                  <a:pt x="41" y="72"/>
                </a:moveTo>
                <a:lnTo>
                  <a:pt x="47" y="72"/>
                </a:lnTo>
                <a:lnTo>
                  <a:pt x="56" y="70"/>
                </a:lnTo>
                <a:lnTo>
                  <a:pt x="63" y="66"/>
                </a:lnTo>
                <a:lnTo>
                  <a:pt x="70" y="62"/>
                </a:lnTo>
                <a:lnTo>
                  <a:pt x="74" y="56"/>
                </a:lnTo>
                <a:lnTo>
                  <a:pt x="79" y="50"/>
                </a:lnTo>
                <a:lnTo>
                  <a:pt x="81" y="44"/>
                </a:lnTo>
                <a:lnTo>
                  <a:pt x="81" y="36"/>
                </a:lnTo>
                <a:lnTo>
                  <a:pt x="81" y="28"/>
                </a:lnTo>
                <a:lnTo>
                  <a:pt x="79" y="22"/>
                </a:lnTo>
                <a:lnTo>
                  <a:pt x="74" y="16"/>
                </a:lnTo>
                <a:lnTo>
                  <a:pt x="70" y="10"/>
                </a:lnTo>
                <a:lnTo>
                  <a:pt x="63" y="6"/>
                </a:lnTo>
                <a:lnTo>
                  <a:pt x="56" y="2"/>
                </a:lnTo>
                <a:lnTo>
                  <a:pt x="47" y="0"/>
                </a:lnTo>
                <a:lnTo>
                  <a:pt x="41" y="0"/>
                </a:lnTo>
                <a:lnTo>
                  <a:pt x="32" y="0"/>
                </a:lnTo>
                <a:lnTo>
                  <a:pt x="25" y="2"/>
                </a:lnTo>
                <a:lnTo>
                  <a:pt x="18" y="6"/>
                </a:lnTo>
                <a:lnTo>
                  <a:pt x="12" y="10"/>
                </a:lnTo>
                <a:lnTo>
                  <a:pt x="7" y="16"/>
                </a:lnTo>
                <a:lnTo>
                  <a:pt x="3" y="22"/>
                </a:lnTo>
                <a:lnTo>
                  <a:pt x="0" y="28"/>
                </a:lnTo>
                <a:lnTo>
                  <a:pt x="0" y="36"/>
                </a:lnTo>
                <a:lnTo>
                  <a:pt x="0" y="44"/>
                </a:lnTo>
                <a:lnTo>
                  <a:pt x="3" y="50"/>
                </a:lnTo>
                <a:lnTo>
                  <a:pt x="7" y="56"/>
                </a:lnTo>
                <a:lnTo>
                  <a:pt x="12" y="62"/>
                </a:lnTo>
                <a:lnTo>
                  <a:pt x="18" y="66"/>
                </a:lnTo>
                <a:lnTo>
                  <a:pt x="25" y="70"/>
                </a:lnTo>
                <a:lnTo>
                  <a:pt x="32" y="72"/>
                </a:lnTo>
                <a:lnTo>
                  <a:pt x="38" y="72"/>
                </a:lnTo>
                <a:lnTo>
                  <a:pt x="41"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57" name="Freeform 92"/>
          <p:cNvSpPr>
            <a:spLocks/>
          </p:cNvSpPr>
          <p:nvPr/>
        </p:nvSpPr>
        <p:spPr bwMode="auto">
          <a:xfrm>
            <a:off x="2965453" y="3217333"/>
            <a:ext cx="112713" cy="101600"/>
          </a:xfrm>
          <a:custGeom>
            <a:avLst/>
            <a:gdLst>
              <a:gd name="T0" fmla="*/ 2147483647 w 83"/>
              <a:gd name="T1" fmla="*/ 2147483647 h 74"/>
              <a:gd name="T2" fmla="*/ 2147483647 w 83"/>
              <a:gd name="T3" fmla="*/ 2147483647 h 74"/>
              <a:gd name="T4" fmla="*/ 2147483647 w 83"/>
              <a:gd name="T5" fmla="*/ 2147483647 h 74"/>
              <a:gd name="T6" fmla="*/ 2147483647 w 83"/>
              <a:gd name="T7" fmla="*/ 2147483647 h 74"/>
              <a:gd name="T8" fmla="*/ 2147483647 w 83"/>
              <a:gd name="T9" fmla="*/ 2147483647 h 74"/>
              <a:gd name="T10" fmla="*/ 2147483647 w 83"/>
              <a:gd name="T11" fmla="*/ 2147483647 h 74"/>
              <a:gd name="T12" fmla="*/ 2147483647 w 83"/>
              <a:gd name="T13" fmla="*/ 2147483647 h 74"/>
              <a:gd name="T14" fmla="*/ 2147483647 w 83"/>
              <a:gd name="T15" fmla="*/ 2147483647 h 74"/>
              <a:gd name="T16" fmla="*/ 2147483647 w 83"/>
              <a:gd name="T17" fmla="*/ 2147483647 h 74"/>
              <a:gd name="T18" fmla="*/ 2147483647 w 83"/>
              <a:gd name="T19" fmla="*/ 2147483647 h 74"/>
              <a:gd name="T20" fmla="*/ 2147483647 w 83"/>
              <a:gd name="T21" fmla="*/ 2147483647 h 74"/>
              <a:gd name="T22" fmla="*/ 2147483647 w 83"/>
              <a:gd name="T23" fmla="*/ 2147483647 h 74"/>
              <a:gd name="T24" fmla="*/ 2147483647 w 83"/>
              <a:gd name="T25" fmla="*/ 2147483647 h 74"/>
              <a:gd name="T26" fmla="*/ 2147483647 w 83"/>
              <a:gd name="T27" fmla="*/ 2147483647 h 74"/>
              <a:gd name="T28" fmla="*/ 2147483647 w 83"/>
              <a:gd name="T29" fmla="*/ 2147483647 h 74"/>
              <a:gd name="T30" fmla="*/ 2147483647 w 83"/>
              <a:gd name="T31" fmla="*/ 2147483647 h 74"/>
              <a:gd name="T32" fmla="*/ 2147483647 w 83"/>
              <a:gd name="T33" fmla="*/ 0 h 74"/>
              <a:gd name="T34" fmla="*/ 2147483647 w 83"/>
              <a:gd name="T35" fmla="*/ 2147483647 h 74"/>
              <a:gd name="T36" fmla="*/ 2147483647 w 83"/>
              <a:gd name="T37" fmla="*/ 2147483647 h 74"/>
              <a:gd name="T38" fmla="*/ 2147483647 w 83"/>
              <a:gd name="T39" fmla="*/ 2147483647 h 74"/>
              <a:gd name="T40" fmla="*/ 2147483647 w 83"/>
              <a:gd name="T41" fmla="*/ 2147483647 h 74"/>
              <a:gd name="T42" fmla="*/ 2147483647 w 83"/>
              <a:gd name="T43" fmla="*/ 2147483647 h 74"/>
              <a:gd name="T44" fmla="*/ 2147483647 w 83"/>
              <a:gd name="T45" fmla="*/ 2147483647 h 74"/>
              <a:gd name="T46" fmla="*/ 2147483647 w 83"/>
              <a:gd name="T47" fmla="*/ 2147483647 h 74"/>
              <a:gd name="T48" fmla="*/ 0 w 83"/>
              <a:gd name="T49" fmla="*/ 2147483647 h 74"/>
              <a:gd name="T50" fmla="*/ 2147483647 w 83"/>
              <a:gd name="T51" fmla="*/ 2147483647 h 74"/>
              <a:gd name="T52" fmla="*/ 2147483647 w 83"/>
              <a:gd name="T53" fmla="*/ 2147483647 h 74"/>
              <a:gd name="T54" fmla="*/ 2147483647 w 83"/>
              <a:gd name="T55" fmla="*/ 2147483647 h 74"/>
              <a:gd name="T56" fmla="*/ 2147483647 w 83"/>
              <a:gd name="T57" fmla="*/ 2147483647 h 74"/>
              <a:gd name="T58" fmla="*/ 2147483647 w 83"/>
              <a:gd name="T59" fmla="*/ 2147483647 h 74"/>
              <a:gd name="T60" fmla="*/ 2147483647 w 83"/>
              <a:gd name="T61" fmla="*/ 2147483647 h 74"/>
              <a:gd name="T62" fmla="*/ 2147483647 w 83"/>
              <a:gd name="T63" fmla="*/ 2147483647 h 74"/>
              <a:gd name="T64" fmla="*/ 2147483647 w 83"/>
              <a:gd name="T65" fmla="*/ 2147483647 h 74"/>
              <a:gd name="T66" fmla="*/ 2147483647 w 83"/>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74"/>
              <a:gd name="T104" fmla="*/ 83 w 83"/>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74">
                <a:moveTo>
                  <a:pt x="40" y="74"/>
                </a:moveTo>
                <a:lnTo>
                  <a:pt x="49" y="72"/>
                </a:lnTo>
                <a:lnTo>
                  <a:pt x="56" y="70"/>
                </a:lnTo>
                <a:lnTo>
                  <a:pt x="65" y="68"/>
                </a:lnTo>
                <a:lnTo>
                  <a:pt x="70" y="62"/>
                </a:lnTo>
                <a:lnTo>
                  <a:pt x="74" y="58"/>
                </a:lnTo>
                <a:lnTo>
                  <a:pt x="78" y="52"/>
                </a:lnTo>
                <a:lnTo>
                  <a:pt x="81" y="44"/>
                </a:lnTo>
                <a:lnTo>
                  <a:pt x="83" y="38"/>
                </a:lnTo>
                <a:lnTo>
                  <a:pt x="81" y="30"/>
                </a:lnTo>
                <a:lnTo>
                  <a:pt x="78" y="24"/>
                </a:lnTo>
                <a:lnTo>
                  <a:pt x="74" y="16"/>
                </a:lnTo>
                <a:lnTo>
                  <a:pt x="70" y="12"/>
                </a:lnTo>
                <a:lnTo>
                  <a:pt x="65" y="8"/>
                </a:lnTo>
                <a:lnTo>
                  <a:pt x="56" y="4"/>
                </a:lnTo>
                <a:lnTo>
                  <a:pt x="49" y="2"/>
                </a:lnTo>
                <a:lnTo>
                  <a:pt x="40" y="0"/>
                </a:lnTo>
                <a:lnTo>
                  <a:pt x="34" y="2"/>
                </a:lnTo>
                <a:lnTo>
                  <a:pt x="25" y="4"/>
                </a:lnTo>
                <a:lnTo>
                  <a:pt x="18" y="8"/>
                </a:lnTo>
                <a:lnTo>
                  <a:pt x="14" y="12"/>
                </a:lnTo>
                <a:lnTo>
                  <a:pt x="7" y="16"/>
                </a:lnTo>
                <a:lnTo>
                  <a:pt x="5" y="24"/>
                </a:lnTo>
                <a:lnTo>
                  <a:pt x="2" y="30"/>
                </a:lnTo>
                <a:lnTo>
                  <a:pt x="0" y="38"/>
                </a:lnTo>
                <a:lnTo>
                  <a:pt x="2" y="44"/>
                </a:lnTo>
                <a:lnTo>
                  <a:pt x="5" y="52"/>
                </a:lnTo>
                <a:lnTo>
                  <a:pt x="7" y="58"/>
                </a:lnTo>
                <a:lnTo>
                  <a:pt x="14" y="62"/>
                </a:lnTo>
                <a:lnTo>
                  <a:pt x="18" y="68"/>
                </a:lnTo>
                <a:lnTo>
                  <a:pt x="25" y="70"/>
                </a:lnTo>
                <a:lnTo>
                  <a:pt x="34" y="72"/>
                </a:lnTo>
                <a:lnTo>
                  <a:pt x="38" y="74"/>
                </a:lnTo>
                <a:lnTo>
                  <a:pt x="40" y="74"/>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58" name="Freeform 93"/>
          <p:cNvSpPr>
            <a:spLocks/>
          </p:cNvSpPr>
          <p:nvPr/>
        </p:nvSpPr>
        <p:spPr bwMode="auto">
          <a:xfrm>
            <a:off x="3194050" y="2969684"/>
            <a:ext cx="109538" cy="101600"/>
          </a:xfrm>
          <a:custGeom>
            <a:avLst/>
            <a:gdLst>
              <a:gd name="T0" fmla="*/ 2147483647 w 81"/>
              <a:gd name="T1" fmla="*/ 2147483647 h 74"/>
              <a:gd name="T2" fmla="*/ 2147483647 w 81"/>
              <a:gd name="T3" fmla="*/ 2147483647 h 74"/>
              <a:gd name="T4" fmla="*/ 2147483647 w 81"/>
              <a:gd name="T5" fmla="*/ 2147483647 h 74"/>
              <a:gd name="T6" fmla="*/ 2147483647 w 81"/>
              <a:gd name="T7" fmla="*/ 2147483647 h 74"/>
              <a:gd name="T8" fmla="*/ 2147483647 w 81"/>
              <a:gd name="T9" fmla="*/ 2147483647 h 74"/>
              <a:gd name="T10" fmla="*/ 2147483647 w 81"/>
              <a:gd name="T11" fmla="*/ 2147483647 h 74"/>
              <a:gd name="T12" fmla="*/ 2147483647 w 81"/>
              <a:gd name="T13" fmla="*/ 2147483647 h 74"/>
              <a:gd name="T14" fmla="*/ 2147483647 w 81"/>
              <a:gd name="T15" fmla="*/ 2147483647 h 74"/>
              <a:gd name="T16" fmla="*/ 2147483647 w 81"/>
              <a:gd name="T17" fmla="*/ 2147483647 h 74"/>
              <a:gd name="T18" fmla="*/ 2147483647 w 81"/>
              <a:gd name="T19" fmla="*/ 2147483647 h 74"/>
              <a:gd name="T20" fmla="*/ 2147483647 w 81"/>
              <a:gd name="T21" fmla="*/ 2147483647 h 74"/>
              <a:gd name="T22" fmla="*/ 2147483647 w 81"/>
              <a:gd name="T23" fmla="*/ 2147483647 h 74"/>
              <a:gd name="T24" fmla="*/ 2147483647 w 81"/>
              <a:gd name="T25" fmla="*/ 2147483647 h 74"/>
              <a:gd name="T26" fmla="*/ 2147483647 w 81"/>
              <a:gd name="T27" fmla="*/ 2147483647 h 74"/>
              <a:gd name="T28" fmla="*/ 2147483647 w 81"/>
              <a:gd name="T29" fmla="*/ 2147483647 h 74"/>
              <a:gd name="T30" fmla="*/ 2147483647 w 81"/>
              <a:gd name="T31" fmla="*/ 2147483647 h 74"/>
              <a:gd name="T32" fmla="*/ 2147483647 w 81"/>
              <a:gd name="T33" fmla="*/ 0 h 74"/>
              <a:gd name="T34" fmla="*/ 2147483647 w 81"/>
              <a:gd name="T35" fmla="*/ 2147483647 h 74"/>
              <a:gd name="T36" fmla="*/ 2147483647 w 81"/>
              <a:gd name="T37" fmla="*/ 2147483647 h 74"/>
              <a:gd name="T38" fmla="*/ 2147483647 w 81"/>
              <a:gd name="T39" fmla="*/ 2147483647 h 74"/>
              <a:gd name="T40" fmla="*/ 2147483647 w 81"/>
              <a:gd name="T41" fmla="*/ 2147483647 h 74"/>
              <a:gd name="T42" fmla="*/ 2147483647 w 81"/>
              <a:gd name="T43" fmla="*/ 2147483647 h 74"/>
              <a:gd name="T44" fmla="*/ 2147483647 w 81"/>
              <a:gd name="T45" fmla="*/ 2147483647 h 74"/>
              <a:gd name="T46" fmla="*/ 0 w 81"/>
              <a:gd name="T47" fmla="*/ 2147483647 h 74"/>
              <a:gd name="T48" fmla="*/ 0 w 81"/>
              <a:gd name="T49" fmla="*/ 2147483647 h 74"/>
              <a:gd name="T50" fmla="*/ 0 w 81"/>
              <a:gd name="T51" fmla="*/ 2147483647 h 74"/>
              <a:gd name="T52" fmla="*/ 2147483647 w 81"/>
              <a:gd name="T53" fmla="*/ 2147483647 h 74"/>
              <a:gd name="T54" fmla="*/ 2147483647 w 81"/>
              <a:gd name="T55" fmla="*/ 2147483647 h 74"/>
              <a:gd name="T56" fmla="*/ 2147483647 w 81"/>
              <a:gd name="T57" fmla="*/ 2147483647 h 74"/>
              <a:gd name="T58" fmla="*/ 2147483647 w 81"/>
              <a:gd name="T59" fmla="*/ 2147483647 h 74"/>
              <a:gd name="T60" fmla="*/ 2147483647 w 81"/>
              <a:gd name="T61" fmla="*/ 2147483647 h 74"/>
              <a:gd name="T62" fmla="*/ 2147483647 w 81"/>
              <a:gd name="T63" fmla="*/ 2147483647 h 74"/>
              <a:gd name="T64" fmla="*/ 2147483647 w 81"/>
              <a:gd name="T65" fmla="*/ 2147483647 h 74"/>
              <a:gd name="T66" fmla="*/ 2147483647 w 81"/>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74"/>
              <a:gd name="T104" fmla="*/ 81 w 81"/>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74">
                <a:moveTo>
                  <a:pt x="40" y="74"/>
                </a:moveTo>
                <a:lnTo>
                  <a:pt x="49" y="72"/>
                </a:lnTo>
                <a:lnTo>
                  <a:pt x="56" y="70"/>
                </a:lnTo>
                <a:lnTo>
                  <a:pt x="63" y="66"/>
                </a:lnTo>
                <a:lnTo>
                  <a:pt x="69" y="62"/>
                </a:lnTo>
                <a:lnTo>
                  <a:pt x="74" y="58"/>
                </a:lnTo>
                <a:lnTo>
                  <a:pt x="78" y="50"/>
                </a:lnTo>
                <a:lnTo>
                  <a:pt x="81" y="44"/>
                </a:lnTo>
                <a:lnTo>
                  <a:pt x="81" y="36"/>
                </a:lnTo>
                <a:lnTo>
                  <a:pt x="81" y="30"/>
                </a:lnTo>
                <a:lnTo>
                  <a:pt x="78" y="22"/>
                </a:lnTo>
                <a:lnTo>
                  <a:pt x="74" y="16"/>
                </a:lnTo>
                <a:lnTo>
                  <a:pt x="69" y="12"/>
                </a:lnTo>
                <a:lnTo>
                  <a:pt x="63" y="6"/>
                </a:lnTo>
                <a:lnTo>
                  <a:pt x="56" y="4"/>
                </a:lnTo>
                <a:lnTo>
                  <a:pt x="49" y="2"/>
                </a:lnTo>
                <a:lnTo>
                  <a:pt x="40" y="0"/>
                </a:lnTo>
                <a:lnTo>
                  <a:pt x="34" y="2"/>
                </a:lnTo>
                <a:lnTo>
                  <a:pt x="25" y="4"/>
                </a:lnTo>
                <a:lnTo>
                  <a:pt x="18" y="6"/>
                </a:lnTo>
                <a:lnTo>
                  <a:pt x="11" y="12"/>
                </a:lnTo>
                <a:lnTo>
                  <a:pt x="7" y="16"/>
                </a:lnTo>
                <a:lnTo>
                  <a:pt x="2" y="22"/>
                </a:lnTo>
                <a:lnTo>
                  <a:pt x="0" y="30"/>
                </a:lnTo>
                <a:lnTo>
                  <a:pt x="0" y="36"/>
                </a:lnTo>
                <a:lnTo>
                  <a:pt x="0" y="44"/>
                </a:lnTo>
                <a:lnTo>
                  <a:pt x="2" y="50"/>
                </a:lnTo>
                <a:lnTo>
                  <a:pt x="7" y="58"/>
                </a:lnTo>
                <a:lnTo>
                  <a:pt x="11" y="62"/>
                </a:lnTo>
                <a:lnTo>
                  <a:pt x="18" y="66"/>
                </a:lnTo>
                <a:lnTo>
                  <a:pt x="25" y="70"/>
                </a:lnTo>
                <a:lnTo>
                  <a:pt x="34" y="72"/>
                </a:lnTo>
                <a:lnTo>
                  <a:pt x="38" y="74"/>
                </a:lnTo>
                <a:lnTo>
                  <a:pt x="40" y="74"/>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59" name="Freeform 94"/>
          <p:cNvSpPr>
            <a:spLocks/>
          </p:cNvSpPr>
          <p:nvPr/>
        </p:nvSpPr>
        <p:spPr bwMode="auto">
          <a:xfrm>
            <a:off x="3427413" y="3069168"/>
            <a:ext cx="109537" cy="103717"/>
          </a:xfrm>
          <a:custGeom>
            <a:avLst/>
            <a:gdLst>
              <a:gd name="T0" fmla="*/ 2147483647 w 81"/>
              <a:gd name="T1" fmla="*/ 2147483647 h 74"/>
              <a:gd name="T2" fmla="*/ 2147483647 w 81"/>
              <a:gd name="T3" fmla="*/ 2147483647 h 74"/>
              <a:gd name="T4" fmla="*/ 2147483647 w 81"/>
              <a:gd name="T5" fmla="*/ 2147483647 h 74"/>
              <a:gd name="T6" fmla="*/ 2147483647 w 81"/>
              <a:gd name="T7" fmla="*/ 2147483647 h 74"/>
              <a:gd name="T8" fmla="*/ 2147483647 w 81"/>
              <a:gd name="T9" fmla="*/ 2147483647 h 74"/>
              <a:gd name="T10" fmla="*/ 2147483647 w 81"/>
              <a:gd name="T11" fmla="*/ 2147483647 h 74"/>
              <a:gd name="T12" fmla="*/ 2147483647 w 81"/>
              <a:gd name="T13" fmla="*/ 2147483647 h 74"/>
              <a:gd name="T14" fmla="*/ 2147483647 w 81"/>
              <a:gd name="T15" fmla="*/ 2147483647 h 74"/>
              <a:gd name="T16" fmla="*/ 2147483647 w 81"/>
              <a:gd name="T17" fmla="*/ 2147483647 h 74"/>
              <a:gd name="T18" fmla="*/ 2147483647 w 81"/>
              <a:gd name="T19" fmla="*/ 2147483647 h 74"/>
              <a:gd name="T20" fmla="*/ 2147483647 w 81"/>
              <a:gd name="T21" fmla="*/ 2147483647 h 74"/>
              <a:gd name="T22" fmla="*/ 2147483647 w 81"/>
              <a:gd name="T23" fmla="*/ 2147483647 h 74"/>
              <a:gd name="T24" fmla="*/ 2147483647 w 81"/>
              <a:gd name="T25" fmla="*/ 2147483647 h 74"/>
              <a:gd name="T26" fmla="*/ 2147483647 w 81"/>
              <a:gd name="T27" fmla="*/ 2147483647 h 74"/>
              <a:gd name="T28" fmla="*/ 2147483647 w 81"/>
              <a:gd name="T29" fmla="*/ 2147483647 h 74"/>
              <a:gd name="T30" fmla="*/ 2147483647 w 81"/>
              <a:gd name="T31" fmla="*/ 2147483647 h 74"/>
              <a:gd name="T32" fmla="*/ 2147483647 w 81"/>
              <a:gd name="T33" fmla="*/ 0 h 74"/>
              <a:gd name="T34" fmla="*/ 2147483647 w 81"/>
              <a:gd name="T35" fmla="*/ 2147483647 h 74"/>
              <a:gd name="T36" fmla="*/ 2147483647 w 81"/>
              <a:gd name="T37" fmla="*/ 2147483647 h 74"/>
              <a:gd name="T38" fmla="*/ 2147483647 w 81"/>
              <a:gd name="T39" fmla="*/ 2147483647 h 74"/>
              <a:gd name="T40" fmla="*/ 2147483647 w 81"/>
              <a:gd name="T41" fmla="*/ 2147483647 h 74"/>
              <a:gd name="T42" fmla="*/ 2147483647 w 81"/>
              <a:gd name="T43" fmla="*/ 2147483647 h 74"/>
              <a:gd name="T44" fmla="*/ 2147483647 w 81"/>
              <a:gd name="T45" fmla="*/ 2147483647 h 74"/>
              <a:gd name="T46" fmla="*/ 2147483647 w 81"/>
              <a:gd name="T47" fmla="*/ 2147483647 h 74"/>
              <a:gd name="T48" fmla="*/ 0 w 81"/>
              <a:gd name="T49" fmla="*/ 2147483647 h 74"/>
              <a:gd name="T50" fmla="*/ 2147483647 w 81"/>
              <a:gd name="T51" fmla="*/ 2147483647 h 74"/>
              <a:gd name="T52" fmla="*/ 2147483647 w 81"/>
              <a:gd name="T53" fmla="*/ 2147483647 h 74"/>
              <a:gd name="T54" fmla="*/ 2147483647 w 81"/>
              <a:gd name="T55" fmla="*/ 2147483647 h 74"/>
              <a:gd name="T56" fmla="*/ 2147483647 w 81"/>
              <a:gd name="T57" fmla="*/ 2147483647 h 74"/>
              <a:gd name="T58" fmla="*/ 2147483647 w 81"/>
              <a:gd name="T59" fmla="*/ 2147483647 h 74"/>
              <a:gd name="T60" fmla="*/ 2147483647 w 81"/>
              <a:gd name="T61" fmla="*/ 2147483647 h 74"/>
              <a:gd name="T62" fmla="*/ 2147483647 w 81"/>
              <a:gd name="T63" fmla="*/ 2147483647 h 74"/>
              <a:gd name="T64" fmla="*/ 2147483647 w 81"/>
              <a:gd name="T65" fmla="*/ 2147483647 h 74"/>
              <a:gd name="T66" fmla="*/ 2147483647 w 81"/>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74"/>
              <a:gd name="T104" fmla="*/ 81 w 81"/>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74">
                <a:moveTo>
                  <a:pt x="41" y="74"/>
                </a:moveTo>
                <a:lnTo>
                  <a:pt x="50" y="72"/>
                </a:lnTo>
                <a:lnTo>
                  <a:pt x="56" y="70"/>
                </a:lnTo>
                <a:lnTo>
                  <a:pt x="63" y="68"/>
                </a:lnTo>
                <a:lnTo>
                  <a:pt x="70" y="62"/>
                </a:lnTo>
                <a:lnTo>
                  <a:pt x="74" y="58"/>
                </a:lnTo>
                <a:lnTo>
                  <a:pt x="79" y="52"/>
                </a:lnTo>
                <a:lnTo>
                  <a:pt x="81" y="44"/>
                </a:lnTo>
                <a:lnTo>
                  <a:pt x="81" y="38"/>
                </a:lnTo>
                <a:lnTo>
                  <a:pt x="81" y="30"/>
                </a:lnTo>
                <a:lnTo>
                  <a:pt x="79" y="22"/>
                </a:lnTo>
                <a:lnTo>
                  <a:pt x="74" y="16"/>
                </a:lnTo>
                <a:lnTo>
                  <a:pt x="70" y="12"/>
                </a:lnTo>
                <a:lnTo>
                  <a:pt x="63" y="6"/>
                </a:lnTo>
                <a:lnTo>
                  <a:pt x="56" y="4"/>
                </a:lnTo>
                <a:lnTo>
                  <a:pt x="50" y="2"/>
                </a:lnTo>
                <a:lnTo>
                  <a:pt x="41" y="0"/>
                </a:lnTo>
                <a:lnTo>
                  <a:pt x="34" y="2"/>
                </a:lnTo>
                <a:lnTo>
                  <a:pt x="25" y="4"/>
                </a:lnTo>
                <a:lnTo>
                  <a:pt x="18" y="6"/>
                </a:lnTo>
                <a:lnTo>
                  <a:pt x="14" y="12"/>
                </a:lnTo>
                <a:lnTo>
                  <a:pt x="7" y="16"/>
                </a:lnTo>
                <a:lnTo>
                  <a:pt x="5" y="22"/>
                </a:lnTo>
                <a:lnTo>
                  <a:pt x="3" y="30"/>
                </a:lnTo>
                <a:lnTo>
                  <a:pt x="0" y="38"/>
                </a:lnTo>
                <a:lnTo>
                  <a:pt x="3" y="44"/>
                </a:lnTo>
                <a:lnTo>
                  <a:pt x="5" y="52"/>
                </a:lnTo>
                <a:lnTo>
                  <a:pt x="7" y="58"/>
                </a:lnTo>
                <a:lnTo>
                  <a:pt x="14" y="62"/>
                </a:lnTo>
                <a:lnTo>
                  <a:pt x="18" y="68"/>
                </a:lnTo>
                <a:lnTo>
                  <a:pt x="25" y="70"/>
                </a:lnTo>
                <a:lnTo>
                  <a:pt x="34" y="72"/>
                </a:lnTo>
                <a:lnTo>
                  <a:pt x="38" y="74"/>
                </a:lnTo>
                <a:lnTo>
                  <a:pt x="41" y="74"/>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0" name="Freeform 95"/>
          <p:cNvSpPr>
            <a:spLocks/>
          </p:cNvSpPr>
          <p:nvPr/>
        </p:nvSpPr>
        <p:spPr bwMode="auto">
          <a:xfrm>
            <a:off x="3662365" y="3217333"/>
            <a:ext cx="111125" cy="101600"/>
          </a:xfrm>
          <a:custGeom>
            <a:avLst/>
            <a:gdLst>
              <a:gd name="T0" fmla="*/ 2147483647 w 82"/>
              <a:gd name="T1" fmla="*/ 2147483647 h 74"/>
              <a:gd name="T2" fmla="*/ 2147483647 w 82"/>
              <a:gd name="T3" fmla="*/ 2147483647 h 74"/>
              <a:gd name="T4" fmla="*/ 2147483647 w 82"/>
              <a:gd name="T5" fmla="*/ 2147483647 h 74"/>
              <a:gd name="T6" fmla="*/ 2147483647 w 82"/>
              <a:gd name="T7" fmla="*/ 2147483647 h 74"/>
              <a:gd name="T8" fmla="*/ 2147483647 w 82"/>
              <a:gd name="T9" fmla="*/ 2147483647 h 74"/>
              <a:gd name="T10" fmla="*/ 2147483647 w 82"/>
              <a:gd name="T11" fmla="*/ 2147483647 h 74"/>
              <a:gd name="T12" fmla="*/ 2147483647 w 82"/>
              <a:gd name="T13" fmla="*/ 2147483647 h 74"/>
              <a:gd name="T14" fmla="*/ 2147483647 w 82"/>
              <a:gd name="T15" fmla="*/ 2147483647 h 74"/>
              <a:gd name="T16" fmla="*/ 2147483647 w 82"/>
              <a:gd name="T17" fmla="*/ 2147483647 h 74"/>
              <a:gd name="T18" fmla="*/ 2147483647 w 82"/>
              <a:gd name="T19" fmla="*/ 2147483647 h 74"/>
              <a:gd name="T20" fmla="*/ 2147483647 w 82"/>
              <a:gd name="T21" fmla="*/ 2147483647 h 74"/>
              <a:gd name="T22" fmla="*/ 2147483647 w 82"/>
              <a:gd name="T23" fmla="*/ 2147483647 h 74"/>
              <a:gd name="T24" fmla="*/ 2147483647 w 82"/>
              <a:gd name="T25" fmla="*/ 2147483647 h 74"/>
              <a:gd name="T26" fmla="*/ 2147483647 w 82"/>
              <a:gd name="T27" fmla="*/ 2147483647 h 74"/>
              <a:gd name="T28" fmla="*/ 2147483647 w 82"/>
              <a:gd name="T29" fmla="*/ 2147483647 h 74"/>
              <a:gd name="T30" fmla="*/ 2147483647 w 82"/>
              <a:gd name="T31" fmla="*/ 2147483647 h 74"/>
              <a:gd name="T32" fmla="*/ 2147483647 w 82"/>
              <a:gd name="T33" fmla="*/ 0 h 74"/>
              <a:gd name="T34" fmla="*/ 2147483647 w 82"/>
              <a:gd name="T35" fmla="*/ 2147483647 h 74"/>
              <a:gd name="T36" fmla="*/ 2147483647 w 82"/>
              <a:gd name="T37" fmla="*/ 2147483647 h 74"/>
              <a:gd name="T38" fmla="*/ 2147483647 w 82"/>
              <a:gd name="T39" fmla="*/ 2147483647 h 74"/>
              <a:gd name="T40" fmla="*/ 2147483647 w 82"/>
              <a:gd name="T41" fmla="*/ 2147483647 h 74"/>
              <a:gd name="T42" fmla="*/ 2147483647 w 82"/>
              <a:gd name="T43" fmla="*/ 2147483647 h 74"/>
              <a:gd name="T44" fmla="*/ 2147483647 w 82"/>
              <a:gd name="T45" fmla="*/ 2147483647 h 74"/>
              <a:gd name="T46" fmla="*/ 2147483647 w 82"/>
              <a:gd name="T47" fmla="*/ 2147483647 h 74"/>
              <a:gd name="T48" fmla="*/ 0 w 82"/>
              <a:gd name="T49" fmla="*/ 2147483647 h 74"/>
              <a:gd name="T50" fmla="*/ 2147483647 w 82"/>
              <a:gd name="T51" fmla="*/ 2147483647 h 74"/>
              <a:gd name="T52" fmla="*/ 2147483647 w 82"/>
              <a:gd name="T53" fmla="*/ 2147483647 h 74"/>
              <a:gd name="T54" fmla="*/ 2147483647 w 82"/>
              <a:gd name="T55" fmla="*/ 2147483647 h 74"/>
              <a:gd name="T56" fmla="*/ 2147483647 w 82"/>
              <a:gd name="T57" fmla="*/ 2147483647 h 74"/>
              <a:gd name="T58" fmla="*/ 2147483647 w 82"/>
              <a:gd name="T59" fmla="*/ 2147483647 h 74"/>
              <a:gd name="T60" fmla="*/ 2147483647 w 82"/>
              <a:gd name="T61" fmla="*/ 2147483647 h 74"/>
              <a:gd name="T62" fmla="*/ 2147483647 w 82"/>
              <a:gd name="T63" fmla="*/ 2147483647 h 74"/>
              <a:gd name="T64" fmla="*/ 2147483647 w 82"/>
              <a:gd name="T65" fmla="*/ 2147483647 h 74"/>
              <a:gd name="T66" fmla="*/ 2147483647 w 82"/>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74"/>
              <a:gd name="T104" fmla="*/ 82 w 82"/>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74">
                <a:moveTo>
                  <a:pt x="40" y="74"/>
                </a:moveTo>
                <a:lnTo>
                  <a:pt x="49" y="72"/>
                </a:lnTo>
                <a:lnTo>
                  <a:pt x="58" y="70"/>
                </a:lnTo>
                <a:lnTo>
                  <a:pt x="65" y="68"/>
                </a:lnTo>
                <a:lnTo>
                  <a:pt x="69" y="62"/>
                </a:lnTo>
                <a:lnTo>
                  <a:pt x="76" y="58"/>
                </a:lnTo>
                <a:lnTo>
                  <a:pt x="78" y="52"/>
                </a:lnTo>
                <a:lnTo>
                  <a:pt x="80" y="44"/>
                </a:lnTo>
                <a:lnTo>
                  <a:pt x="82" y="38"/>
                </a:lnTo>
                <a:lnTo>
                  <a:pt x="80" y="30"/>
                </a:lnTo>
                <a:lnTo>
                  <a:pt x="78" y="24"/>
                </a:lnTo>
                <a:lnTo>
                  <a:pt x="76" y="16"/>
                </a:lnTo>
                <a:lnTo>
                  <a:pt x="69" y="12"/>
                </a:lnTo>
                <a:lnTo>
                  <a:pt x="65" y="8"/>
                </a:lnTo>
                <a:lnTo>
                  <a:pt x="58" y="4"/>
                </a:lnTo>
                <a:lnTo>
                  <a:pt x="49" y="2"/>
                </a:lnTo>
                <a:lnTo>
                  <a:pt x="40" y="0"/>
                </a:lnTo>
                <a:lnTo>
                  <a:pt x="33" y="2"/>
                </a:lnTo>
                <a:lnTo>
                  <a:pt x="24" y="4"/>
                </a:lnTo>
                <a:lnTo>
                  <a:pt x="18" y="8"/>
                </a:lnTo>
                <a:lnTo>
                  <a:pt x="13" y="12"/>
                </a:lnTo>
                <a:lnTo>
                  <a:pt x="6" y="16"/>
                </a:lnTo>
                <a:lnTo>
                  <a:pt x="4" y="24"/>
                </a:lnTo>
                <a:lnTo>
                  <a:pt x="2" y="30"/>
                </a:lnTo>
                <a:lnTo>
                  <a:pt x="0" y="38"/>
                </a:lnTo>
                <a:lnTo>
                  <a:pt x="2" y="44"/>
                </a:lnTo>
                <a:lnTo>
                  <a:pt x="4" y="52"/>
                </a:lnTo>
                <a:lnTo>
                  <a:pt x="6" y="58"/>
                </a:lnTo>
                <a:lnTo>
                  <a:pt x="13" y="62"/>
                </a:lnTo>
                <a:lnTo>
                  <a:pt x="18" y="68"/>
                </a:lnTo>
                <a:lnTo>
                  <a:pt x="24" y="70"/>
                </a:lnTo>
                <a:lnTo>
                  <a:pt x="33" y="72"/>
                </a:lnTo>
                <a:lnTo>
                  <a:pt x="38" y="74"/>
                </a:lnTo>
                <a:lnTo>
                  <a:pt x="40" y="74"/>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1" name="Freeform 96"/>
          <p:cNvSpPr>
            <a:spLocks/>
          </p:cNvSpPr>
          <p:nvPr/>
        </p:nvSpPr>
        <p:spPr bwMode="auto">
          <a:xfrm>
            <a:off x="3898900" y="3352802"/>
            <a:ext cx="109538" cy="99484"/>
          </a:xfrm>
          <a:custGeom>
            <a:avLst/>
            <a:gdLst>
              <a:gd name="T0" fmla="*/ 2147483647 w 81"/>
              <a:gd name="T1" fmla="*/ 2147483647 h 72"/>
              <a:gd name="T2" fmla="*/ 2147483647 w 81"/>
              <a:gd name="T3" fmla="*/ 2147483647 h 72"/>
              <a:gd name="T4" fmla="*/ 2147483647 w 81"/>
              <a:gd name="T5" fmla="*/ 2147483647 h 72"/>
              <a:gd name="T6" fmla="*/ 2147483647 w 81"/>
              <a:gd name="T7" fmla="*/ 2147483647 h 72"/>
              <a:gd name="T8" fmla="*/ 2147483647 w 81"/>
              <a:gd name="T9" fmla="*/ 2147483647 h 72"/>
              <a:gd name="T10" fmla="*/ 2147483647 w 81"/>
              <a:gd name="T11" fmla="*/ 2147483647 h 72"/>
              <a:gd name="T12" fmla="*/ 2147483647 w 81"/>
              <a:gd name="T13" fmla="*/ 2147483647 h 72"/>
              <a:gd name="T14" fmla="*/ 2147483647 w 81"/>
              <a:gd name="T15" fmla="*/ 2147483647 h 72"/>
              <a:gd name="T16" fmla="*/ 2147483647 w 81"/>
              <a:gd name="T17" fmla="*/ 2147483647 h 72"/>
              <a:gd name="T18" fmla="*/ 2147483647 w 81"/>
              <a:gd name="T19" fmla="*/ 2147483647 h 72"/>
              <a:gd name="T20" fmla="*/ 2147483647 w 81"/>
              <a:gd name="T21" fmla="*/ 2147483647 h 72"/>
              <a:gd name="T22" fmla="*/ 2147483647 w 81"/>
              <a:gd name="T23" fmla="*/ 2147483647 h 72"/>
              <a:gd name="T24" fmla="*/ 2147483647 w 81"/>
              <a:gd name="T25" fmla="*/ 2147483647 h 72"/>
              <a:gd name="T26" fmla="*/ 2147483647 w 81"/>
              <a:gd name="T27" fmla="*/ 2147483647 h 72"/>
              <a:gd name="T28" fmla="*/ 2147483647 w 81"/>
              <a:gd name="T29" fmla="*/ 2147483647 h 72"/>
              <a:gd name="T30" fmla="*/ 2147483647 w 81"/>
              <a:gd name="T31" fmla="*/ 0 h 72"/>
              <a:gd name="T32" fmla="*/ 2147483647 w 81"/>
              <a:gd name="T33" fmla="*/ 0 h 72"/>
              <a:gd name="T34" fmla="*/ 2147483647 w 81"/>
              <a:gd name="T35" fmla="*/ 0 h 72"/>
              <a:gd name="T36" fmla="*/ 2147483647 w 81"/>
              <a:gd name="T37" fmla="*/ 2147483647 h 72"/>
              <a:gd name="T38" fmla="*/ 2147483647 w 81"/>
              <a:gd name="T39" fmla="*/ 2147483647 h 72"/>
              <a:gd name="T40" fmla="*/ 2147483647 w 81"/>
              <a:gd name="T41" fmla="*/ 2147483647 h 72"/>
              <a:gd name="T42" fmla="*/ 2147483647 w 81"/>
              <a:gd name="T43" fmla="*/ 2147483647 h 72"/>
              <a:gd name="T44" fmla="*/ 2147483647 w 81"/>
              <a:gd name="T45" fmla="*/ 2147483647 h 72"/>
              <a:gd name="T46" fmla="*/ 0 w 81"/>
              <a:gd name="T47" fmla="*/ 2147483647 h 72"/>
              <a:gd name="T48" fmla="*/ 0 w 81"/>
              <a:gd name="T49" fmla="*/ 2147483647 h 72"/>
              <a:gd name="T50" fmla="*/ 0 w 81"/>
              <a:gd name="T51" fmla="*/ 2147483647 h 72"/>
              <a:gd name="T52" fmla="*/ 2147483647 w 81"/>
              <a:gd name="T53" fmla="*/ 2147483647 h 72"/>
              <a:gd name="T54" fmla="*/ 2147483647 w 81"/>
              <a:gd name="T55" fmla="*/ 2147483647 h 72"/>
              <a:gd name="T56" fmla="*/ 2147483647 w 81"/>
              <a:gd name="T57" fmla="*/ 2147483647 h 72"/>
              <a:gd name="T58" fmla="*/ 2147483647 w 81"/>
              <a:gd name="T59" fmla="*/ 2147483647 h 72"/>
              <a:gd name="T60" fmla="*/ 2147483647 w 81"/>
              <a:gd name="T61" fmla="*/ 2147483647 h 72"/>
              <a:gd name="T62" fmla="*/ 2147483647 w 81"/>
              <a:gd name="T63" fmla="*/ 2147483647 h 72"/>
              <a:gd name="T64" fmla="*/ 2147483647 w 81"/>
              <a:gd name="T65" fmla="*/ 2147483647 h 72"/>
              <a:gd name="T66" fmla="*/ 2147483647 w 81"/>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72"/>
              <a:gd name="T104" fmla="*/ 81 w 81"/>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72">
                <a:moveTo>
                  <a:pt x="40" y="72"/>
                </a:moveTo>
                <a:lnTo>
                  <a:pt x="47" y="72"/>
                </a:lnTo>
                <a:lnTo>
                  <a:pt x="56" y="70"/>
                </a:lnTo>
                <a:lnTo>
                  <a:pt x="63" y="66"/>
                </a:lnTo>
                <a:lnTo>
                  <a:pt x="67" y="62"/>
                </a:lnTo>
                <a:lnTo>
                  <a:pt x="74" y="56"/>
                </a:lnTo>
                <a:lnTo>
                  <a:pt x="76" y="50"/>
                </a:lnTo>
                <a:lnTo>
                  <a:pt x="79" y="42"/>
                </a:lnTo>
                <a:lnTo>
                  <a:pt x="81" y="36"/>
                </a:lnTo>
                <a:lnTo>
                  <a:pt x="79" y="28"/>
                </a:lnTo>
                <a:lnTo>
                  <a:pt x="76" y="22"/>
                </a:lnTo>
                <a:lnTo>
                  <a:pt x="74" y="16"/>
                </a:lnTo>
                <a:lnTo>
                  <a:pt x="67" y="10"/>
                </a:lnTo>
                <a:lnTo>
                  <a:pt x="63" y="6"/>
                </a:lnTo>
                <a:lnTo>
                  <a:pt x="56" y="2"/>
                </a:lnTo>
                <a:lnTo>
                  <a:pt x="47" y="0"/>
                </a:lnTo>
                <a:lnTo>
                  <a:pt x="40" y="0"/>
                </a:lnTo>
                <a:lnTo>
                  <a:pt x="32" y="0"/>
                </a:lnTo>
                <a:lnTo>
                  <a:pt x="25" y="2"/>
                </a:lnTo>
                <a:lnTo>
                  <a:pt x="18" y="6"/>
                </a:lnTo>
                <a:lnTo>
                  <a:pt x="11" y="10"/>
                </a:lnTo>
                <a:lnTo>
                  <a:pt x="7" y="16"/>
                </a:lnTo>
                <a:lnTo>
                  <a:pt x="2" y="22"/>
                </a:lnTo>
                <a:lnTo>
                  <a:pt x="0" y="28"/>
                </a:lnTo>
                <a:lnTo>
                  <a:pt x="0" y="36"/>
                </a:lnTo>
                <a:lnTo>
                  <a:pt x="0" y="42"/>
                </a:lnTo>
                <a:lnTo>
                  <a:pt x="2" y="50"/>
                </a:lnTo>
                <a:lnTo>
                  <a:pt x="7" y="56"/>
                </a:lnTo>
                <a:lnTo>
                  <a:pt x="11" y="62"/>
                </a:lnTo>
                <a:lnTo>
                  <a:pt x="18" y="66"/>
                </a:lnTo>
                <a:lnTo>
                  <a:pt x="25" y="70"/>
                </a:lnTo>
                <a:lnTo>
                  <a:pt x="32" y="72"/>
                </a:lnTo>
                <a:lnTo>
                  <a:pt x="38" y="72"/>
                </a:lnTo>
                <a:lnTo>
                  <a:pt x="40"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2" name="Freeform 97"/>
          <p:cNvSpPr>
            <a:spLocks/>
          </p:cNvSpPr>
          <p:nvPr/>
        </p:nvSpPr>
        <p:spPr bwMode="auto">
          <a:xfrm>
            <a:off x="4133850" y="3520017"/>
            <a:ext cx="107950" cy="99483"/>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2147483647 h 72"/>
              <a:gd name="T10" fmla="*/ 2147483647 w 80"/>
              <a:gd name="T11" fmla="*/ 2147483647 h 72"/>
              <a:gd name="T12" fmla="*/ 2147483647 w 80"/>
              <a:gd name="T13" fmla="*/ 2147483647 h 72"/>
              <a:gd name="T14" fmla="*/ 2147483647 w 80"/>
              <a:gd name="T15" fmla="*/ 2147483647 h 72"/>
              <a:gd name="T16" fmla="*/ 2147483647 w 80"/>
              <a:gd name="T17" fmla="*/ 2147483647 h 72"/>
              <a:gd name="T18" fmla="*/ 2147483647 w 80"/>
              <a:gd name="T19" fmla="*/ 2147483647 h 72"/>
              <a:gd name="T20" fmla="*/ 2147483647 w 80"/>
              <a:gd name="T21" fmla="*/ 2147483647 h 72"/>
              <a:gd name="T22" fmla="*/ 2147483647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0 h 72"/>
              <a:gd name="T32" fmla="*/ 2147483647 w 80"/>
              <a:gd name="T33" fmla="*/ 0 h 72"/>
              <a:gd name="T34" fmla="*/ 2147483647 w 80"/>
              <a:gd name="T35" fmla="*/ 0 h 72"/>
              <a:gd name="T36" fmla="*/ 2147483647 w 80"/>
              <a:gd name="T37" fmla="*/ 2147483647 h 72"/>
              <a:gd name="T38" fmla="*/ 2147483647 w 80"/>
              <a:gd name="T39" fmla="*/ 2147483647 h 72"/>
              <a:gd name="T40" fmla="*/ 2147483647 w 80"/>
              <a:gd name="T41" fmla="*/ 2147483647 h 72"/>
              <a:gd name="T42" fmla="*/ 2147483647 w 80"/>
              <a:gd name="T43" fmla="*/ 2147483647 h 72"/>
              <a:gd name="T44" fmla="*/ 2147483647 w 80"/>
              <a:gd name="T45" fmla="*/ 2147483647 h 72"/>
              <a:gd name="T46" fmla="*/ 0 w 80"/>
              <a:gd name="T47" fmla="*/ 2147483647 h 72"/>
              <a:gd name="T48" fmla="*/ 0 w 80"/>
              <a:gd name="T49" fmla="*/ 2147483647 h 72"/>
              <a:gd name="T50" fmla="*/ 0 w 80"/>
              <a:gd name="T51" fmla="*/ 2147483647 h 72"/>
              <a:gd name="T52" fmla="*/ 2147483647 w 80"/>
              <a:gd name="T53" fmla="*/ 2147483647 h 72"/>
              <a:gd name="T54" fmla="*/ 2147483647 w 80"/>
              <a:gd name="T55" fmla="*/ 2147483647 h 72"/>
              <a:gd name="T56" fmla="*/ 2147483647 w 80"/>
              <a:gd name="T57" fmla="*/ 2147483647 h 72"/>
              <a:gd name="T58" fmla="*/ 2147483647 w 80"/>
              <a:gd name="T59" fmla="*/ 2147483647 h 72"/>
              <a:gd name="T60" fmla="*/ 2147483647 w 80"/>
              <a:gd name="T61" fmla="*/ 2147483647 h 72"/>
              <a:gd name="T62" fmla="*/ 2147483647 w 80"/>
              <a:gd name="T63" fmla="*/ 2147483647 h 72"/>
              <a:gd name="T64" fmla="*/ 2147483647 w 80"/>
              <a:gd name="T65" fmla="*/ 2147483647 h 72"/>
              <a:gd name="T66" fmla="*/ 2147483647 w 80"/>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2"/>
              <a:gd name="T104" fmla="*/ 80 w 80"/>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2">
                <a:moveTo>
                  <a:pt x="40" y="72"/>
                </a:moveTo>
                <a:lnTo>
                  <a:pt x="47" y="72"/>
                </a:lnTo>
                <a:lnTo>
                  <a:pt x="55" y="70"/>
                </a:lnTo>
                <a:lnTo>
                  <a:pt x="62" y="66"/>
                </a:lnTo>
                <a:lnTo>
                  <a:pt x="69" y="62"/>
                </a:lnTo>
                <a:lnTo>
                  <a:pt x="73" y="56"/>
                </a:lnTo>
                <a:lnTo>
                  <a:pt x="78" y="50"/>
                </a:lnTo>
                <a:lnTo>
                  <a:pt x="80" y="44"/>
                </a:lnTo>
                <a:lnTo>
                  <a:pt x="80" y="36"/>
                </a:lnTo>
                <a:lnTo>
                  <a:pt x="80" y="28"/>
                </a:lnTo>
                <a:lnTo>
                  <a:pt x="78" y="22"/>
                </a:lnTo>
                <a:lnTo>
                  <a:pt x="73" y="16"/>
                </a:lnTo>
                <a:lnTo>
                  <a:pt x="69" y="10"/>
                </a:lnTo>
                <a:lnTo>
                  <a:pt x="62" y="6"/>
                </a:lnTo>
                <a:lnTo>
                  <a:pt x="55" y="2"/>
                </a:lnTo>
                <a:lnTo>
                  <a:pt x="47" y="0"/>
                </a:lnTo>
                <a:lnTo>
                  <a:pt x="40" y="0"/>
                </a:lnTo>
                <a:lnTo>
                  <a:pt x="31" y="0"/>
                </a:lnTo>
                <a:lnTo>
                  <a:pt x="24" y="2"/>
                </a:lnTo>
                <a:lnTo>
                  <a:pt x="17" y="6"/>
                </a:lnTo>
                <a:lnTo>
                  <a:pt x="11" y="10"/>
                </a:lnTo>
                <a:lnTo>
                  <a:pt x="6" y="16"/>
                </a:lnTo>
                <a:lnTo>
                  <a:pt x="2" y="22"/>
                </a:lnTo>
                <a:lnTo>
                  <a:pt x="0" y="28"/>
                </a:lnTo>
                <a:lnTo>
                  <a:pt x="0" y="36"/>
                </a:lnTo>
                <a:lnTo>
                  <a:pt x="0" y="44"/>
                </a:lnTo>
                <a:lnTo>
                  <a:pt x="2" y="50"/>
                </a:lnTo>
                <a:lnTo>
                  <a:pt x="6" y="56"/>
                </a:lnTo>
                <a:lnTo>
                  <a:pt x="11" y="62"/>
                </a:lnTo>
                <a:lnTo>
                  <a:pt x="17" y="66"/>
                </a:lnTo>
                <a:lnTo>
                  <a:pt x="24" y="70"/>
                </a:lnTo>
                <a:lnTo>
                  <a:pt x="31" y="72"/>
                </a:lnTo>
                <a:lnTo>
                  <a:pt x="38" y="72"/>
                </a:lnTo>
                <a:lnTo>
                  <a:pt x="40"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3" name="Freeform 98"/>
          <p:cNvSpPr>
            <a:spLocks/>
          </p:cNvSpPr>
          <p:nvPr/>
        </p:nvSpPr>
        <p:spPr bwMode="auto">
          <a:xfrm>
            <a:off x="4371975" y="3718986"/>
            <a:ext cx="107950" cy="105833"/>
          </a:xfrm>
          <a:custGeom>
            <a:avLst/>
            <a:gdLst>
              <a:gd name="T0" fmla="*/ 2147483647 w 79"/>
              <a:gd name="T1" fmla="*/ 2147483647 h 74"/>
              <a:gd name="T2" fmla="*/ 2147483647 w 79"/>
              <a:gd name="T3" fmla="*/ 2147483647 h 74"/>
              <a:gd name="T4" fmla="*/ 2147483647 w 79"/>
              <a:gd name="T5" fmla="*/ 2147483647 h 74"/>
              <a:gd name="T6" fmla="*/ 2147483647 w 79"/>
              <a:gd name="T7" fmla="*/ 2147483647 h 74"/>
              <a:gd name="T8" fmla="*/ 2147483647 w 79"/>
              <a:gd name="T9" fmla="*/ 2147483647 h 74"/>
              <a:gd name="T10" fmla="*/ 2147483647 w 79"/>
              <a:gd name="T11" fmla="*/ 2147483647 h 74"/>
              <a:gd name="T12" fmla="*/ 2147483647 w 79"/>
              <a:gd name="T13" fmla="*/ 2147483647 h 74"/>
              <a:gd name="T14" fmla="*/ 2147483647 w 79"/>
              <a:gd name="T15" fmla="*/ 2147483647 h 74"/>
              <a:gd name="T16" fmla="*/ 2147483647 w 79"/>
              <a:gd name="T17" fmla="*/ 2147483647 h 74"/>
              <a:gd name="T18" fmla="*/ 2147483647 w 79"/>
              <a:gd name="T19" fmla="*/ 2147483647 h 74"/>
              <a:gd name="T20" fmla="*/ 2147483647 w 79"/>
              <a:gd name="T21" fmla="*/ 2147483647 h 74"/>
              <a:gd name="T22" fmla="*/ 2147483647 w 79"/>
              <a:gd name="T23" fmla="*/ 2147483647 h 74"/>
              <a:gd name="T24" fmla="*/ 2147483647 w 79"/>
              <a:gd name="T25" fmla="*/ 2147483647 h 74"/>
              <a:gd name="T26" fmla="*/ 2147483647 w 79"/>
              <a:gd name="T27" fmla="*/ 2147483647 h 74"/>
              <a:gd name="T28" fmla="*/ 2147483647 w 79"/>
              <a:gd name="T29" fmla="*/ 2147483647 h 74"/>
              <a:gd name="T30" fmla="*/ 2147483647 w 79"/>
              <a:gd name="T31" fmla="*/ 2147483647 h 74"/>
              <a:gd name="T32" fmla="*/ 2147483647 w 79"/>
              <a:gd name="T33" fmla="*/ 0 h 74"/>
              <a:gd name="T34" fmla="*/ 2147483647 w 79"/>
              <a:gd name="T35" fmla="*/ 2147483647 h 74"/>
              <a:gd name="T36" fmla="*/ 2147483647 w 79"/>
              <a:gd name="T37" fmla="*/ 2147483647 h 74"/>
              <a:gd name="T38" fmla="*/ 2147483647 w 79"/>
              <a:gd name="T39" fmla="*/ 2147483647 h 74"/>
              <a:gd name="T40" fmla="*/ 2147483647 w 79"/>
              <a:gd name="T41" fmla="*/ 2147483647 h 74"/>
              <a:gd name="T42" fmla="*/ 2147483647 w 79"/>
              <a:gd name="T43" fmla="*/ 2147483647 h 74"/>
              <a:gd name="T44" fmla="*/ 2147483647 w 79"/>
              <a:gd name="T45" fmla="*/ 2147483647 h 74"/>
              <a:gd name="T46" fmla="*/ 2147483647 w 79"/>
              <a:gd name="T47" fmla="*/ 2147483647 h 74"/>
              <a:gd name="T48" fmla="*/ 0 w 79"/>
              <a:gd name="T49" fmla="*/ 2147483647 h 74"/>
              <a:gd name="T50" fmla="*/ 2147483647 w 79"/>
              <a:gd name="T51" fmla="*/ 2147483647 h 74"/>
              <a:gd name="T52" fmla="*/ 2147483647 w 79"/>
              <a:gd name="T53" fmla="*/ 2147483647 h 74"/>
              <a:gd name="T54" fmla="*/ 2147483647 w 79"/>
              <a:gd name="T55" fmla="*/ 2147483647 h 74"/>
              <a:gd name="T56" fmla="*/ 2147483647 w 79"/>
              <a:gd name="T57" fmla="*/ 2147483647 h 74"/>
              <a:gd name="T58" fmla="*/ 2147483647 w 79"/>
              <a:gd name="T59" fmla="*/ 2147483647 h 74"/>
              <a:gd name="T60" fmla="*/ 2147483647 w 79"/>
              <a:gd name="T61" fmla="*/ 2147483647 h 74"/>
              <a:gd name="T62" fmla="*/ 2147483647 w 79"/>
              <a:gd name="T63" fmla="*/ 2147483647 h 74"/>
              <a:gd name="T64" fmla="*/ 2147483647 w 79"/>
              <a:gd name="T65" fmla="*/ 2147483647 h 74"/>
              <a:gd name="T66" fmla="*/ 2147483647 w 79"/>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74"/>
              <a:gd name="T104" fmla="*/ 79 w 79"/>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74">
                <a:moveTo>
                  <a:pt x="41" y="74"/>
                </a:moveTo>
                <a:lnTo>
                  <a:pt x="50" y="72"/>
                </a:lnTo>
                <a:lnTo>
                  <a:pt x="56" y="70"/>
                </a:lnTo>
                <a:lnTo>
                  <a:pt x="65" y="66"/>
                </a:lnTo>
                <a:lnTo>
                  <a:pt x="67" y="62"/>
                </a:lnTo>
                <a:lnTo>
                  <a:pt x="70" y="58"/>
                </a:lnTo>
                <a:lnTo>
                  <a:pt x="74" y="52"/>
                </a:lnTo>
                <a:lnTo>
                  <a:pt x="76" y="44"/>
                </a:lnTo>
                <a:lnTo>
                  <a:pt x="79" y="36"/>
                </a:lnTo>
                <a:lnTo>
                  <a:pt x="76" y="30"/>
                </a:lnTo>
                <a:lnTo>
                  <a:pt x="74" y="22"/>
                </a:lnTo>
                <a:lnTo>
                  <a:pt x="70" y="16"/>
                </a:lnTo>
                <a:lnTo>
                  <a:pt x="67" y="12"/>
                </a:lnTo>
                <a:lnTo>
                  <a:pt x="65" y="6"/>
                </a:lnTo>
                <a:lnTo>
                  <a:pt x="56" y="4"/>
                </a:lnTo>
                <a:lnTo>
                  <a:pt x="50" y="2"/>
                </a:lnTo>
                <a:lnTo>
                  <a:pt x="41" y="0"/>
                </a:lnTo>
                <a:lnTo>
                  <a:pt x="34" y="2"/>
                </a:lnTo>
                <a:lnTo>
                  <a:pt x="25" y="4"/>
                </a:lnTo>
                <a:lnTo>
                  <a:pt x="18" y="6"/>
                </a:lnTo>
                <a:lnTo>
                  <a:pt x="14" y="12"/>
                </a:lnTo>
                <a:lnTo>
                  <a:pt x="7" y="16"/>
                </a:lnTo>
                <a:lnTo>
                  <a:pt x="5" y="22"/>
                </a:lnTo>
                <a:lnTo>
                  <a:pt x="3" y="30"/>
                </a:lnTo>
                <a:lnTo>
                  <a:pt x="0" y="36"/>
                </a:lnTo>
                <a:lnTo>
                  <a:pt x="3" y="44"/>
                </a:lnTo>
                <a:lnTo>
                  <a:pt x="5" y="52"/>
                </a:lnTo>
                <a:lnTo>
                  <a:pt x="7" y="58"/>
                </a:lnTo>
                <a:lnTo>
                  <a:pt x="14" y="62"/>
                </a:lnTo>
                <a:lnTo>
                  <a:pt x="18" y="66"/>
                </a:lnTo>
                <a:lnTo>
                  <a:pt x="25" y="70"/>
                </a:lnTo>
                <a:lnTo>
                  <a:pt x="34" y="72"/>
                </a:lnTo>
                <a:lnTo>
                  <a:pt x="38" y="74"/>
                </a:lnTo>
                <a:lnTo>
                  <a:pt x="41" y="74"/>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4" name="Freeform 99"/>
          <p:cNvSpPr>
            <a:spLocks/>
          </p:cNvSpPr>
          <p:nvPr/>
        </p:nvSpPr>
        <p:spPr bwMode="auto">
          <a:xfrm>
            <a:off x="4610100" y="3894667"/>
            <a:ext cx="107950" cy="101600"/>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2147483647 h 72"/>
              <a:gd name="T10" fmla="*/ 2147483647 w 80"/>
              <a:gd name="T11" fmla="*/ 2147483647 h 72"/>
              <a:gd name="T12" fmla="*/ 2147483647 w 80"/>
              <a:gd name="T13" fmla="*/ 2147483647 h 72"/>
              <a:gd name="T14" fmla="*/ 2147483647 w 80"/>
              <a:gd name="T15" fmla="*/ 2147483647 h 72"/>
              <a:gd name="T16" fmla="*/ 2147483647 w 80"/>
              <a:gd name="T17" fmla="*/ 2147483647 h 72"/>
              <a:gd name="T18" fmla="*/ 2147483647 w 80"/>
              <a:gd name="T19" fmla="*/ 2147483647 h 72"/>
              <a:gd name="T20" fmla="*/ 2147483647 w 80"/>
              <a:gd name="T21" fmla="*/ 2147483647 h 72"/>
              <a:gd name="T22" fmla="*/ 2147483647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0 h 72"/>
              <a:gd name="T32" fmla="*/ 2147483647 w 80"/>
              <a:gd name="T33" fmla="*/ 0 h 72"/>
              <a:gd name="T34" fmla="*/ 2147483647 w 80"/>
              <a:gd name="T35" fmla="*/ 0 h 72"/>
              <a:gd name="T36" fmla="*/ 2147483647 w 80"/>
              <a:gd name="T37" fmla="*/ 2147483647 h 72"/>
              <a:gd name="T38" fmla="*/ 2147483647 w 80"/>
              <a:gd name="T39" fmla="*/ 2147483647 h 72"/>
              <a:gd name="T40" fmla="*/ 2147483647 w 80"/>
              <a:gd name="T41" fmla="*/ 2147483647 h 72"/>
              <a:gd name="T42" fmla="*/ 2147483647 w 80"/>
              <a:gd name="T43" fmla="*/ 2147483647 h 72"/>
              <a:gd name="T44" fmla="*/ 2147483647 w 80"/>
              <a:gd name="T45" fmla="*/ 2147483647 h 72"/>
              <a:gd name="T46" fmla="*/ 0 w 80"/>
              <a:gd name="T47" fmla="*/ 2147483647 h 72"/>
              <a:gd name="T48" fmla="*/ 0 w 80"/>
              <a:gd name="T49" fmla="*/ 2147483647 h 72"/>
              <a:gd name="T50" fmla="*/ 0 w 80"/>
              <a:gd name="T51" fmla="*/ 2147483647 h 72"/>
              <a:gd name="T52" fmla="*/ 2147483647 w 80"/>
              <a:gd name="T53" fmla="*/ 2147483647 h 72"/>
              <a:gd name="T54" fmla="*/ 2147483647 w 80"/>
              <a:gd name="T55" fmla="*/ 2147483647 h 72"/>
              <a:gd name="T56" fmla="*/ 2147483647 w 80"/>
              <a:gd name="T57" fmla="*/ 2147483647 h 72"/>
              <a:gd name="T58" fmla="*/ 2147483647 w 80"/>
              <a:gd name="T59" fmla="*/ 2147483647 h 72"/>
              <a:gd name="T60" fmla="*/ 2147483647 w 80"/>
              <a:gd name="T61" fmla="*/ 2147483647 h 72"/>
              <a:gd name="T62" fmla="*/ 2147483647 w 80"/>
              <a:gd name="T63" fmla="*/ 2147483647 h 72"/>
              <a:gd name="T64" fmla="*/ 2147483647 w 80"/>
              <a:gd name="T65" fmla="*/ 2147483647 h 72"/>
              <a:gd name="T66" fmla="*/ 2147483647 w 80"/>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2"/>
              <a:gd name="T104" fmla="*/ 80 w 80"/>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2">
                <a:moveTo>
                  <a:pt x="40" y="72"/>
                </a:moveTo>
                <a:lnTo>
                  <a:pt x="49" y="72"/>
                </a:lnTo>
                <a:lnTo>
                  <a:pt x="56" y="70"/>
                </a:lnTo>
                <a:lnTo>
                  <a:pt x="63" y="66"/>
                </a:lnTo>
                <a:lnTo>
                  <a:pt x="69" y="62"/>
                </a:lnTo>
                <a:lnTo>
                  <a:pt x="74" y="56"/>
                </a:lnTo>
                <a:lnTo>
                  <a:pt x="78" y="50"/>
                </a:lnTo>
                <a:lnTo>
                  <a:pt x="80" y="44"/>
                </a:lnTo>
                <a:lnTo>
                  <a:pt x="80" y="36"/>
                </a:lnTo>
                <a:lnTo>
                  <a:pt x="80" y="28"/>
                </a:lnTo>
                <a:lnTo>
                  <a:pt x="78" y="22"/>
                </a:lnTo>
                <a:lnTo>
                  <a:pt x="74" y="16"/>
                </a:lnTo>
                <a:lnTo>
                  <a:pt x="69" y="10"/>
                </a:lnTo>
                <a:lnTo>
                  <a:pt x="63" y="6"/>
                </a:lnTo>
                <a:lnTo>
                  <a:pt x="56" y="2"/>
                </a:lnTo>
                <a:lnTo>
                  <a:pt x="49" y="0"/>
                </a:lnTo>
                <a:lnTo>
                  <a:pt x="40" y="0"/>
                </a:lnTo>
                <a:lnTo>
                  <a:pt x="31" y="0"/>
                </a:lnTo>
                <a:lnTo>
                  <a:pt x="24" y="2"/>
                </a:lnTo>
                <a:lnTo>
                  <a:pt x="18" y="6"/>
                </a:lnTo>
                <a:lnTo>
                  <a:pt x="11" y="10"/>
                </a:lnTo>
                <a:lnTo>
                  <a:pt x="7" y="16"/>
                </a:lnTo>
                <a:lnTo>
                  <a:pt x="2" y="22"/>
                </a:lnTo>
                <a:lnTo>
                  <a:pt x="0" y="28"/>
                </a:lnTo>
                <a:lnTo>
                  <a:pt x="0" y="36"/>
                </a:lnTo>
                <a:lnTo>
                  <a:pt x="0" y="44"/>
                </a:lnTo>
                <a:lnTo>
                  <a:pt x="2" y="50"/>
                </a:lnTo>
                <a:lnTo>
                  <a:pt x="7" y="56"/>
                </a:lnTo>
                <a:lnTo>
                  <a:pt x="11" y="62"/>
                </a:lnTo>
                <a:lnTo>
                  <a:pt x="18" y="66"/>
                </a:lnTo>
                <a:lnTo>
                  <a:pt x="24" y="70"/>
                </a:lnTo>
                <a:lnTo>
                  <a:pt x="31" y="72"/>
                </a:lnTo>
                <a:lnTo>
                  <a:pt x="38" y="72"/>
                </a:lnTo>
                <a:lnTo>
                  <a:pt x="40"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5" name="Freeform 100"/>
          <p:cNvSpPr>
            <a:spLocks/>
          </p:cNvSpPr>
          <p:nvPr/>
        </p:nvSpPr>
        <p:spPr bwMode="auto">
          <a:xfrm>
            <a:off x="4849813" y="4055535"/>
            <a:ext cx="112712" cy="99484"/>
          </a:xfrm>
          <a:custGeom>
            <a:avLst/>
            <a:gdLst>
              <a:gd name="T0" fmla="*/ 2147483647 w 82"/>
              <a:gd name="T1" fmla="*/ 2147483647 h 72"/>
              <a:gd name="T2" fmla="*/ 2147483647 w 82"/>
              <a:gd name="T3" fmla="*/ 2147483647 h 72"/>
              <a:gd name="T4" fmla="*/ 2147483647 w 82"/>
              <a:gd name="T5" fmla="*/ 2147483647 h 72"/>
              <a:gd name="T6" fmla="*/ 2147483647 w 82"/>
              <a:gd name="T7" fmla="*/ 2147483647 h 72"/>
              <a:gd name="T8" fmla="*/ 2147483647 w 82"/>
              <a:gd name="T9" fmla="*/ 2147483647 h 72"/>
              <a:gd name="T10" fmla="*/ 2147483647 w 82"/>
              <a:gd name="T11" fmla="*/ 2147483647 h 72"/>
              <a:gd name="T12" fmla="*/ 2147483647 w 82"/>
              <a:gd name="T13" fmla="*/ 2147483647 h 72"/>
              <a:gd name="T14" fmla="*/ 2147483647 w 82"/>
              <a:gd name="T15" fmla="*/ 2147483647 h 72"/>
              <a:gd name="T16" fmla="*/ 2147483647 w 82"/>
              <a:gd name="T17" fmla="*/ 2147483647 h 72"/>
              <a:gd name="T18" fmla="*/ 2147483647 w 82"/>
              <a:gd name="T19" fmla="*/ 2147483647 h 72"/>
              <a:gd name="T20" fmla="*/ 2147483647 w 82"/>
              <a:gd name="T21" fmla="*/ 2147483647 h 72"/>
              <a:gd name="T22" fmla="*/ 2147483647 w 82"/>
              <a:gd name="T23" fmla="*/ 2147483647 h 72"/>
              <a:gd name="T24" fmla="*/ 2147483647 w 82"/>
              <a:gd name="T25" fmla="*/ 2147483647 h 72"/>
              <a:gd name="T26" fmla="*/ 2147483647 w 82"/>
              <a:gd name="T27" fmla="*/ 2147483647 h 72"/>
              <a:gd name="T28" fmla="*/ 2147483647 w 82"/>
              <a:gd name="T29" fmla="*/ 2147483647 h 72"/>
              <a:gd name="T30" fmla="*/ 2147483647 w 82"/>
              <a:gd name="T31" fmla="*/ 0 h 72"/>
              <a:gd name="T32" fmla="*/ 2147483647 w 82"/>
              <a:gd name="T33" fmla="*/ 0 h 72"/>
              <a:gd name="T34" fmla="*/ 2147483647 w 82"/>
              <a:gd name="T35" fmla="*/ 0 h 72"/>
              <a:gd name="T36" fmla="*/ 2147483647 w 82"/>
              <a:gd name="T37" fmla="*/ 2147483647 h 72"/>
              <a:gd name="T38" fmla="*/ 2147483647 w 82"/>
              <a:gd name="T39" fmla="*/ 2147483647 h 72"/>
              <a:gd name="T40" fmla="*/ 2147483647 w 82"/>
              <a:gd name="T41" fmla="*/ 2147483647 h 72"/>
              <a:gd name="T42" fmla="*/ 2147483647 w 82"/>
              <a:gd name="T43" fmla="*/ 2147483647 h 72"/>
              <a:gd name="T44" fmla="*/ 2147483647 w 82"/>
              <a:gd name="T45" fmla="*/ 2147483647 h 72"/>
              <a:gd name="T46" fmla="*/ 2147483647 w 82"/>
              <a:gd name="T47" fmla="*/ 2147483647 h 72"/>
              <a:gd name="T48" fmla="*/ 0 w 82"/>
              <a:gd name="T49" fmla="*/ 2147483647 h 72"/>
              <a:gd name="T50" fmla="*/ 2147483647 w 82"/>
              <a:gd name="T51" fmla="*/ 2147483647 h 72"/>
              <a:gd name="T52" fmla="*/ 2147483647 w 82"/>
              <a:gd name="T53" fmla="*/ 2147483647 h 72"/>
              <a:gd name="T54" fmla="*/ 2147483647 w 82"/>
              <a:gd name="T55" fmla="*/ 2147483647 h 72"/>
              <a:gd name="T56" fmla="*/ 2147483647 w 82"/>
              <a:gd name="T57" fmla="*/ 2147483647 h 72"/>
              <a:gd name="T58" fmla="*/ 2147483647 w 82"/>
              <a:gd name="T59" fmla="*/ 2147483647 h 72"/>
              <a:gd name="T60" fmla="*/ 2147483647 w 82"/>
              <a:gd name="T61" fmla="*/ 2147483647 h 72"/>
              <a:gd name="T62" fmla="*/ 2147483647 w 82"/>
              <a:gd name="T63" fmla="*/ 2147483647 h 72"/>
              <a:gd name="T64" fmla="*/ 2147483647 w 82"/>
              <a:gd name="T65" fmla="*/ 2147483647 h 72"/>
              <a:gd name="T66" fmla="*/ 2147483647 w 82"/>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72"/>
              <a:gd name="T104" fmla="*/ 82 w 82"/>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72">
                <a:moveTo>
                  <a:pt x="42" y="72"/>
                </a:moveTo>
                <a:lnTo>
                  <a:pt x="49" y="72"/>
                </a:lnTo>
                <a:lnTo>
                  <a:pt x="58" y="70"/>
                </a:lnTo>
                <a:lnTo>
                  <a:pt x="65" y="66"/>
                </a:lnTo>
                <a:lnTo>
                  <a:pt x="69" y="62"/>
                </a:lnTo>
                <a:lnTo>
                  <a:pt x="76" y="56"/>
                </a:lnTo>
                <a:lnTo>
                  <a:pt x="78" y="50"/>
                </a:lnTo>
                <a:lnTo>
                  <a:pt x="80" y="44"/>
                </a:lnTo>
                <a:lnTo>
                  <a:pt x="82" y="36"/>
                </a:lnTo>
                <a:lnTo>
                  <a:pt x="80" y="28"/>
                </a:lnTo>
                <a:lnTo>
                  <a:pt x="78" y="22"/>
                </a:lnTo>
                <a:lnTo>
                  <a:pt x="76" y="16"/>
                </a:lnTo>
                <a:lnTo>
                  <a:pt x="69" y="10"/>
                </a:lnTo>
                <a:lnTo>
                  <a:pt x="65" y="6"/>
                </a:lnTo>
                <a:lnTo>
                  <a:pt x="58" y="2"/>
                </a:lnTo>
                <a:lnTo>
                  <a:pt x="49" y="0"/>
                </a:lnTo>
                <a:lnTo>
                  <a:pt x="42" y="0"/>
                </a:lnTo>
                <a:lnTo>
                  <a:pt x="33" y="0"/>
                </a:lnTo>
                <a:lnTo>
                  <a:pt x="24" y="2"/>
                </a:lnTo>
                <a:lnTo>
                  <a:pt x="18" y="6"/>
                </a:lnTo>
                <a:lnTo>
                  <a:pt x="13" y="10"/>
                </a:lnTo>
                <a:lnTo>
                  <a:pt x="9" y="16"/>
                </a:lnTo>
                <a:lnTo>
                  <a:pt x="4" y="22"/>
                </a:lnTo>
                <a:lnTo>
                  <a:pt x="2" y="28"/>
                </a:lnTo>
                <a:lnTo>
                  <a:pt x="0" y="36"/>
                </a:lnTo>
                <a:lnTo>
                  <a:pt x="2" y="44"/>
                </a:lnTo>
                <a:lnTo>
                  <a:pt x="4" y="50"/>
                </a:lnTo>
                <a:lnTo>
                  <a:pt x="9" y="56"/>
                </a:lnTo>
                <a:lnTo>
                  <a:pt x="13" y="62"/>
                </a:lnTo>
                <a:lnTo>
                  <a:pt x="18" y="66"/>
                </a:lnTo>
                <a:lnTo>
                  <a:pt x="24" y="70"/>
                </a:lnTo>
                <a:lnTo>
                  <a:pt x="33" y="72"/>
                </a:lnTo>
                <a:lnTo>
                  <a:pt x="40" y="72"/>
                </a:lnTo>
                <a:lnTo>
                  <a:pt x="42"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6" name="Freeform 101"/>
          <p:cNvSpPr>
            <a:spLocks/>
          </p:cNvSpPr>
          <p:nvPr/>
        </p:nvSpPr>
        <p:spPr bwMode="auto">
          <a:xfrm>
            <a:off x="5086350" y="4188885"/>
            <a:ext cx="109538" cy="99483"/>
          </a:xfrm>
          <a:custGeom>
            <a:avLst/>
            <a:gdLst>
              <a:gd name="T0" fmla="*/ 2147483647 w 81"/>
              <a:gd name="T1" fmla="*/ 2147483647 h 72"/>
              <a:gd name="T2" fmla="*/ 2147483647 w 81"/>
              <a:gd name="T3" fmla="*/ 2147483647 h 72"/>
              <a:gd name="T4" fmla="*/ 2147483647 w 81"/>
              <a:gd name="T5" fmla="*/ 2147483647 h 72"/>
              <a:gd name="T6" fmla="*/ 2147483647 w 81"/>
              <a:gd name="T7" fmla="*/ 2147483647 h 72"/>
              <a:gd name="T8" fmla="*/ 2147483647 w 81"/>
              <a:gd name="T9" fmla="*/ 2147483647 h 72"/>
              <a:gd name="T10" fmla="*/ 2147483647 w 81"/>
              <a:gd name="T11" fmla="*/ 2147483647 h 72"/>
              <a:gd name="T12" fmla="*/ 2147483647 w 81"/>
              <a:gd name="T13" fmla="*/ 2147483647 h 72"/>
              <a:gd name="T14" fmla="*/ 2147483647 w 81"/>
              <a:gd name="T15" fmla="*/ 2147483647 h 72"/>
              <a:gd name="T16" fmla="*/ 2147483647 w 81"/>
              <a:gd name="T17" fmla="*/ 2147483647 h 72"/>
              <a:gd name="T18" fmla="*/ 2147483647 w 81"/>
              <a:gd name="T19" fmla="*/ 2147483647 h 72"/>
              <a:gd name="T20" fmla="*/ 2147483647 w 81"/>
              <a:gd name="T21" fmla="*/ 2147483647 h 72"/>
              <a:gd name="T22" fmla="*/ 2147483647 w 81"/>
              <a:gd name="T23" fmla="*/ 2147483647 h 72"/>
              <a:gd name="T24" fmla="*/ 2147483647 w 81"/>
              <a:gd name="T25" fmla="*/ 2147483647 h 72"/>
              <a:gd name="T26" fmla="*/ 2147483647 w 81"/>
              <a:gd name="T27" fmla="*/ 2147483647 h 72"/>
              <a:gd name="T28" fmla="*/ 2147483647 w 81"/>
              <a:gd name="T29" fmla="*/ 2147483647 h 72"/>
              <a:gd name="T30" fmla="*/ 2147483647 w 81"/>
              <a:gd name="T31" fmla="*/ 0 h 72"/>
              <a:gd name="T32" fmla="*/ 2147483647 w 81"/>
              <a:gd name="T33" fmla="*/ 0 h 72"/>
              <a:gd name="T34" fmla="*/ 2147483647 w 81"/>
              <a:gd name="T35" fmla="*/ 0 h 72"/>
              <a:gd name="T36" fmla="*/ 2147483647 w 81"/>
              <a:gd name="T37" fmla="*/ 2147483647 h 72"/>
              <a:gd name="T38" fmla="*/ 2147483647 w 81"/>
              <a:gd name="T39" fmla="*/ 2147483647 h 72"/>
              <a:gd name="T40" fmla="*/ 2147483647 w 81"/>
              <a:gd name="T41" fmla="*/ 2147483647 h 72"/>
              <a:gd name="T42" fmla="*/ 2147483647 w 81"/>
              <a:gd name="T43" fmla="*/ 2147483647 h 72"/>
              <a:gd name="T44" fmla="*/ 2147483647 w 81"/>
              <a:gd name="T45" fmla="*/ 2147483647 h 72"/>
              <a:gd name="T46" fmla="*/ 0 w 81"/>
              <a:gd name="T47" fmla="*/ 2147483647 h 72"/>
              <a:gd name="T48" fmla="*/ 0 w 81"/>
              <a:gd name="T49" fmla="*/ 2147483647 h 72"/>
              <a:gd name="T50" fmla="*/ 0 w 81"/>
              <a:gd name="T51" fmla="*/ 2147483647 h 72"/>
              <a:gd name="T52" fmla="*/ 2147483647 w 81"/>
              <a:gd name="T53" fmla="*/ 2147483647 h 72"/>
              <a:gd name="T54" fmla="*/ 2147483647 w 81"/>
              <a:gd name="T55" fmla="*/ 2147483647 h 72"/>
              <a:gd name="T56" fmla="*/ 2147483647 w 81"/>
              <a:gd name="T57" fmla="*/ 2147483647 h 72"/>
              <a:gd name="T58" fmla="*/ 2147483647 w 81"/>
              <a:gd name="T59" fmla="*/ 2147483647 h 72"/>
              <a:gd name="T60" fmla="*/ 2147483647 w 81"/>
              <a:gd name="T61" fmla="*/ 2147483647 h 72"/>
              <a:gd name="T62" fmla="*/ 2147483647 w 81"/>
              <a:gd name="T63" fmla="*/ 2147483647 h 72"/>
              <a:gd name="T64" fmla="*/ 2147483647 w 81"/>
              <a:gd name="T65" fmla="*/ 2147483647 h 72"/>
              <a:gd name="T66" fmla="*/ 2147483647 w 81"/>
              <a:gd name="T67" fmla="*/ 2147483647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72"/>
              <a:gd name="T104" fmla="*/ 81 w 81"/>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72">
                <a:moveTo>
                  <a:pt x="41" y="72"/>
                </a:moveTo>
                <a:lnTo>
                  <a:pt x="47" y="72"/>
                </a:lnTo>
                <a:lnTo>
                  <a:pt x="56" y="70"/>
                </a:lnTo>
                <a:lnTo>
                  <a:pt x="63" y="66"/>
                </a:lnTo>
                <a:lnTo>
                  <a:pt x="70" y="62"/>
                </a:lnTo>
                <a:lnTo>
                  <a:pt x="74" y="56"/>
                </a:lnTo>
                <a:lnTo>
                  <a:pt x="76" y="50"/>
                </a:lnTo>
                <a:lnTo>
                  <a:pt x="79" y="44"/>
                </a:lnTo>
                <a:lnTo>
                  <a:pt x="81" y="36"/>
                </a:lnTo>
                <a:lnTo>
                  <a:pt x="79" y="30"/>
                </a:lnTo>
                <a:lnTo>
                  <a:pt x="76" y="22"/>
                </a:lnTo>
                <a:lnTo>
                  <a:pt x="74" y="16"/>
                </a:lnTo>
                <a:lnTo>
                  <a:pt x="70" y="10"/>
                </a:lnTo>
                <a:lnTo>
                  <a:pt x="63" y="6"/>
                </a:lnTo>
                <a:lnTo>
                  <a:pt x="56" y="4"/>
                </a:lnTo>
                <a:lnTo>
                  <a:pt x="47" y="0"/>
                </a:lnTo>
                <a:lnTo>
                  <a:pt x="41" y="0"/>
                </a:lnTo>
                <a:lnTo>
                  <a:pt x="32" y="0"/>
                </a:lnTo>
                <a:lnTo>
                  <a:pt x="25" y="4"/>
                </a:lnTo>
                <a:lnTo>
                  <a:pt x="18" y="6"/>
                </a:lnTo>
                <a:lnTo>
                  <a:pt x="11" y="10"/>
                </a:lnTo>
                <a:lnTo>
                  <a:pt x="7" y="16"/>
                </a:lnTo>
                <a:lnTo>
                  <a:pt x="2" y="22"/>
                </a:lnTo>
                <a:lnTo>
                  <a:pt x="0" y="30"/>
                </a:lnTo>
                <a:lnTo>
                  <a:pt x="0" y="36"/>
                </a:lnTo>
                <a:lnTo>
                  <a:pt x="0" y="44"/>
                </a:lnTo>
                <a:lnTo>
                  <a:pt x="2" y="50"/>
                </a:lnTo>
                <a:lnTo>
                  <a:pt x="7" y="56"/>
                </a:lnTo>
                <a:lnTo>
                  <a:pt x="11" y="62"/>
                </a:lnTo>
                <a:lnTo>
                  <a:pt x="18" y="66"/>
                </a:lnTo>
                <a:lnTo>
                  <a:pt x="25" y="70"/>
                </a:lnTo>
                <a:lnTo>
                  <a:pt x="32" y="72"/>
                </a:lnTo>
                <a:lnTo>
                  <a:pt x="38" y="72"/>
                </a:lnTo>
                <a:lnTo>
                  <a:pt x="41" y="72"/>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7" name="Freeform 102"/>
          <p:cNvSpPr>
            <a:spLocks/>
          </p:cNvSpPr>
          <p:nvPr/>
        </p:nvSpPr>
        <p:spPr bwMode="auto">
          <a:xfrm>
            <a:off x="5327650" y="4288368"/>
            <a:ext cx="109538" cy="103717"/>
          </a:xfrm>
          <a:custGeom>
            <a:avLst/>
            <a:gdLst>
              <a:gd name="T0" fmla="*/ 2147483647 w 81"/>
              <a:gd name="T1" fmla="*/ 2147483647 h 74"/>
              <a:gd name="T2" fmla="*/ 2147483647 w 81"/>
              <a:gd name="T3" fmla="*/ 2147483647 h 74"/>
              <a:gd name="T4" fmla="*/ 2147483647 w 81"/>
              <a:gd name="T5" fmla="*/ 2147483647 h 74"/>
              <a:gd name="T6" fmla="*/ 2147483647 w 81"/>
              <a:gd name="T7" fmla="*/ 2147483647 h 74"/>
              <a:gd name="T8" fmla="*/ 2147483647 w 81"/>
              <a:gd name="T9" fmla="*/ 2147483647 h 74"/>
              <a:gd name="T10" fmla="*/ 2147483647 w 81"/>
              <a:gd name="T11" fmla="*/ 2147483647 h 74"/>
              <a:gd name="T12" fmla="*/ 2147483647 w 81"/>
              <a:gd name="T13" fmla="*/ 2147483647 h 74"/>
              <a:gd name="T14" fmla="*/ 2147483647 w 81"/>
              <a:gd name="T15" fmla="*/ 2147483647 h 74"/>
              <a:gd name="T16" fmla="*/ 2147483647 w 81"/>
              <a:gd name="T17" fmla="*/ 2147483647 h 74"/>
              <a:gd name="T18" fmla="*/ 2147483647 w 81"/>
              <a:gd name="T19" fmla="*/ 2147483647 h 74"/>
              <a:gd name="T20" fmla="*/ 2147483647 w 81"/>
              <a:gd name="T21" fmla="*/ 2147483647 h 74"/>
              <a:gd name="T22" fmla="*/ 2147483647 w 81"/>
              <a:gd name="T23" fmla="*/ 2147483647 h 74"/>
              <a:gd name="T24" fmla="*/ 2147483647 w 81"/>
              <a:gd name="T25" fmla="*/ 2147483647 h 74"/>
              <a:gd name="T26" fmla="*/ 2147483647 w 81"/>
              <a:gd name="T27" fmla="*/ 2147483647 h 74"/>
              <a:gd name="T28" fmla="*/ 2147483647 w 81"/>
              <a:gd name="T29" fmla="*/ 2147483647 h 74"/>
              <a:gd name="T30" fmla="*/ 2147483647 w 81"/>
              <a:gd name="T31" fmla="*/ 2147483647 h 74"/>
              <a:gd name="T32" fmla="*/ 2147483647 w 81"/>
              <a:gd name="T33" fmla="*/ 0 h 74"/>
              <a:gd name="T34" fmla="*/ 2147483647 w 81"/>
              <a:gd name="T35" fmla="*/ 2147483647 h 74"/>
              <a:gd name="T36" fmla="*/ 2147483647 w 81"/>
              <a:gd name="T37" fmla="*/ 2147483647 h 74"/>
              <a:gd name="T38" fmla="*/ 2147483647 w 81"/>
              <a:gd name="T39" fmla="*/ 2147483647 h 74"/>
              <a:gd name="T40" fmla="*/ 2147483647 w 81"/>
              <a:gd name="T41" fmla="*/ 2147483647 h 74"/>
              <a:gd name="T42" fmla="*/ 2147483647 w 81"/>
              <a:gd name="T43" fmla="*/ 2147483647 h 74"/>
              <a:gd name="T44" fmla="*/ 2147483647 w 81"/>
              <a:gd name="T45" fmla="*/ 2147483647 h 74"/>
              <a:gd name="T46" fmla="*/ 2147483647 w 81"/>
              <a:gd name="T47" fmla="*/ 2147483647 h 74"/>
              <a:gd name="T48" fmla="*/ 0 w 81"/>
              <a:gd name="T49" fmla="*/ 2147483647 h 74"/>
              <a:gd name="T50" fmla="*/ 2147483647 w 81"/>
              <a:gd name="T51" fmla="*/ 2147483647 h 74"/>
              <a:gd name="T52" fmla="*/ 2147483647 w 81"/>
              <a:gd name="T53" fmla="*/ 2147483647 h 74"/>
              <a:gd name="T54" fmla="*/ 2147483647 w 81"/>
              <a:gd name="T55" fmla="*/ 2147483647 h 74"/>
              <a:gd name="T56" fmla="*/ 2147483647 w 81"/>
              <a:gd name="T57" fmla="*/ 2147483647 h 74"/>
              <a:gd name="T58" fmla="*/ 2147483647 w 81"/>
              <a:gd name="T59" fmla="*/ 2147483647 h 74"/>
              <a:gd name="T60" fmla="*/ 2147483647 w 81"/>
              <a:gd name="T61" fmla="*/ 2147483647 h 74"/>
              <a:gd name="T62" fmla="*/ 2147483647 w 81"/>
              <a:gd name="T63" fmla="*/ 2147483647 h 74"/>
              <a:gd name="T64" fmla="*/ 2147483647 w 81"/>
              <a:gd name="T65" fmla="*/ 2147483647 h 74"/>
              <a:gd name="T66" fmla="*/ 2147483647 w 81"/>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74"/>
              <a:gd name="T104" fmla="*/ 81 w 81"/>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74">
                <a:moveTo>
                  <a:pt x="40" y="74"/>
                </a:moveTo>
                <a:lnTo>
                  <a:pt x="49" y="72"/>
                </a:lnTo>
                <a:lnTo>
                  <a:pt x="56" y="70"/>
                </a:lnTo>
                <a:lnTo>
                  <a:pt x="63" y="66"/>
                </a:lnTo>
                <a:lnTo>
                  <a:pt x="69" y="62"/>
                </a:lnTo>
                <a:lnTo>
                  <a:pt x="74" y="58"/>
                </a:lnTo>
                <a:lnTo>
                  <a:pt x="78" y="50"/>
                </a:lnTo>
                <a:lnTo>
                  <a:pt x="81" y="44"/>
                </a:lnTo>
                <a:lnTo>
                  <a:pt x="81" y="36"/>
                </a:lnTo>
                <a:lnTo>
                  <a:pt x="81" y="30"/>
                </a:lnTo>
                <a:lnTo>
                  <a:pt x="78" y="22"/>
                </a:lnTo>
                <a:lnTo>
                  <a:pt x="74" y="16"/>
                </a:lnTo>
                <a:lnTo>
                  <a:pt x="69" y="12"/>
                </a:lnTo>
                <a:lnTo>
                  <a:pt x="63" y="6"/>
                </a:lnTo>
                <a:lnTo>
                  <a:pt x="56" y="4"/>
                </a:lnTo>
                <a:lnTo>
                  <a:pt x="49" y="2"/>
                </a:lnTo>
                <a:lnTo>
                  <a:pt x="40" y="0"/>
                </a:lnTo>
                <a:lnTo>
                  <a:pt x="34" y="2"/>
                </a:lnTo>
                <a:lnTo>
                  <a:pt x="25" y="4"/>
                </a:lnTo>
                <a:lnTo>
                  <a:pt x="18" y="6"/>
                </a:lnTo>
                <a:lnTo>
                  <a:pt x="11" y="12"/>
                </a:lnTo>
                <a:lnTo>
                  <a:pt x="7" y="16"/>
                </a:lnTo>
                <a:lnTo>
                  <a:pt x="4" y="22"/>
                </a:lnTo>
                <a:lnTo>
                  <a:pt x="2" y="30"/>
                </a:lnTo>
                <a:lnTo>
                  <a:pt x="0" y="36"/>
                </a:lnTo>
                <a:lnTo>
                  <a:pt x="2" y="44"/>
                </a:lnTo>
                <a:lnTo>
                  <a:pt x="4" y="50"/>
                </a:lnTo>
                <a:lnTo>
                  <a:pt x="7" y="58"/>
                </a:lnTo>
                <a:lnTo>
                  <a:pt x="11" y="62"/>
                </a:lnTo>
                <a:lnTo>
                  <a:pt x="18" y="66"/>
                </a:lnTo>
                <a:lnTo>
                  <a:pt x="25" y="70"/>
                </a:lnTo>
                <a:lnTo>
                  <a:pt x="34" y="72"/>
                </a:lnTo>
                <a:lnTo>
                  <a:pt x="38" y="74"/>
                </a:lnTo>
                <a:lnTo>
                  <a:pt x="40" y="74"/>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8" name="Freeform 103"/>
          <p:cNvSpPr>
            <a:spLocks/>
          </p:cNvSpPr>
          <p:nvPr/>
        </p:nvSpPr>
        <p:spPr bwMode="auto">
          <a:xfrm>
            <a:off x="5561013" y="4389967"/>
            <a:ext cx="112712" cy="101600"/>
          </a:xfrm>
          <a:custGeom>
            <a:avLst/>
            <a:gdLst>
              <a:gd name="T0" fmla="*/ 2147483647 w 83"/>
              <a:gd name="T1" fmla="*/ 2147483647 h 74"/>
              <a:gd name="T2" fmla="*/ 2147483647 w 83"/>
              <a:gd name="T3" fmla="*/ 2147483647 h 74"/>
              <a:gd name="T4" fmla="*/ 2147483647 w 83"/>
              <a:gd name="T5" fmla="*/ 2147483647 h 74"/>
              <a:gd name="T6" fmla="*/ 2147483647 w 83"/>
              <a:gd name="T7" fmla="*/ 2147483647 h 74"/>
              <a:gd name="T8" fmla="*/ 2147483647 w 83"/>
              <a:gd name="T9" fmla="*/ 2147483647 h 74"/>
              <a:gd name="T10" fmla="*/ 2147483647 w 83"/>
              <a:gd name="T11" fmla="*/ 2147483647 h 74"/>
              <a:gd name="T12" fmla="*/ 2147483647 w 83"/>
              <a:gd name="T13" fmla="*/ 2147483647 h 74"/>
              <a:gd name="T14" fmla="*/ 2147483647 w 83"/>
              <a:gd name="T15" fmla="*/ 2147483647 h 74"/>
              <a:gd name="T16" fmla="*/ 2147483647 w 83"/>
              <a:gd name="T17" fmla="*/ 2147483647 h 74"/>
              <a:gd name="T18" fmla="*/ 2147483647 w 83"/>
              <a:gd name="T19" fmla="*/ 2147483647 h 74"/>
              <a:gd name="T20" fmla="*/ 2147483647 w 83"/>
              <a:gd name="T21" fmla="*/ 2147483647 h 74"/>
              <a:gd name="T22" fmla="*/ 2147483647 w 83"/>
              <a:gd name="T23" fmla="*/ 2147483647 h 74"/>
              <a:gd name="T24" fmla="*/ 2147483647 w 83"/>
              <a:gd name="T25" fmla="*/ 2147483647 h 74"/>
              <a:gd name="T26" fmla="*/ 2147483647 w 83"/>
              <a:gd name="T27" fmla="*/ 2147483647 h 74"/>
              <a:gd name="T28" fmla="*/ 2147483647 w 83"/>
              <a:gd name="T29" fmla="*/ 2147483647 h 74"/>
              <a:gd name="T30" fmla="*/ 2147483647 w 83"/>
              <a:gd name="T31" fmla="*/ 2147483647 h 74"/>
              <a:gd name="T32" fmla="*/ 2147483647 w 83"/>
              <a:gd name="T33" fmla="*/ 0 h 74"/>
              <a:gd name="T34" fmla="*/ 2147483647 w 83"/>
              <a:gd name="T35" fmla="*/ 2147483647 h 74"/>
              <a:gd name="T36" fmla="*/ 2147483647 w 83"/>
              <a:gd name="T37" fmla="*/ 2147483647 h 74"/>
              <a:gd name="T38" fmla="*/ 2147483647 w 83"/>
              <a:gd name="T39" fmla="*/ 2147483647 h 74"/>
              <a:gd name="T40" fmla="*/ 2147483647 w 83"/>
              <a:gd name="T41" fmla="*/ 2147483647 h 74"/>
              <a:gd name="T42" fmla="*/ 2147483647 w 83"/>
              <a:gd name="T43" fmla="*/ 2147483647 h 74"/>
              <a:gd name="T44" fmla="*/ 2147483647 w 83"/>
              <a:gd name="T45" fmla="*/ 2147483647 h 74"/>
              <a:gd name="T46" fmla="*/ 2147483647 w 83"/>
              <a:gd name="T47" fmla="*/ 2147483647 h 74"/>
              <a:gd name="T48" fmla="*/ 0 w 83"/>
              <a:gd name="T49" fmla="*/ 2147483647 h 74"/>
              <a:gd name="T50" fmla="*/ 2147483647 w 83"/>
              <a:gd name="T51" fmla="*/ 2147483647 h 74"/>
              <a:gd name="T52" fmla="*/ 2147483647 w 83"/>
              <a:gd name="T53" fmla="*/ 2147483647 h 74"/>
              <a:gd name="T54" fmla="*/ 2147483647 w 83"/>
              <a:gd name="T55" fmla="*/ 2147483647 h 74"/>
              <a:gd name="T56" fmla="*/ 2147483647 w 83"/>
              <a:gd name="T57" fmla="*/ 2147483647 h 74"/>
              <a:gd name="T58" fmla="*/ 2147483647 w 83"/>
              <a:gd name="T59" fmla="*/ 2147483647 h 74"/>
              <a:gd name="T60" fmla="*/ 2147483647 w 83"/>
              <a:gd name="T61" fmla="*/ 2147483647 h 74"/>
              <a:gd name="T62" fmla="*/ 2147483647 w 83"/>
              <a:gd name="T63" fmla="*/ 2147483647 h 74"/>
              <a:gd name="T64" fmla="*/ 2147483647 w 83"/>
              <a:gd name="T65" fmla="*/ 2147483647 h 74"/>
              <a:gd name="T66" fmla="*/ 2147483647 w 83"/>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74"/>
              <a:gd name="T104" fmla="*/ 83 w 83"/>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74">
                <a:moveTo>
                  <a:pt x="41" y="74"/>
                </a:moveTo>
                <a:lnTo>
                  <a:pt x="50" y="72"/>
                </a:lnTo>
                <a:lnTo>
                  <a:pt x="59" y="70"/>
                </a:lnTo>
                <a:lnTo>
                  <a:pt x="65" y="68"/>
                </a:lnTo>
                <a:lnTo>
                  <a:pt x="70" y="62"/>
                </a:lnTo>
                <a:lnTo>
                  <a:pt x="74" y="58"/>
                </a:lnTo>
                <a:lnTo>
                  <a:pt x="79" y="52"/>
                </a:lnTo>
                <a:lnTo>
                  <a:pt x="81" y="44"/>
                </a:lnTo>
                <a:lnTo>
                  <a:pt x="83" y="38"/>
                </a:lnTo>
                <a:lnTo>
                  <a:pt x="81" y="30"/>
                </a:lnTo>
                <a:lnTo>
                  <a:pt x="79" y="24"/>
                </a:lnTo>
                <a:lnTo>
                  <a:pt x="74" y="16"/>
                </a:lnTo>
                <a:lnTo>
                  <a:pt x="70" y="12"/>
                </a:lnTo>
                <a:lnTo>
                  <a:pt x="65" y="8"/>
                </a:lnTo>
                <a:lnTo>
                  <a:pt x="59" y="4"/>
                </a:lnTo>
                <a:lnTo>
                  <a:pt x="50" y="2"/>
                </a:lnTo>
                <a:lnTo>
                  <a:pt x="41" y="0"/>
                </a:lnTo>
                <a:lnTo>
                  <a:pt x="34" y="2"/>
                </a:lnTo>
                <a:lnTo>
                  <a:pt x="25" y="4"/>
                </a:lnTo>
                <a:lnTo>
                  <a:pt x="18" y="8"/>
                </a:lnTo>
                <a:lnTo>
                  <a:pt x="14" y="12"/>
                </a:lnTo>
                <a:lnTo>
                  <a:pt x="7" y="16"/>
                </a:lnTo>
                <a:lnTo>
                  <a:pt x="5" y="24"/>
                </a:lnTo>
                <a:lnTo>
                  <a:pt x="3" y="30"/>
                </a:lnTo>
                <a:lnTo>
                  <a:pt x="0" y="38"/>
                </a:lnTo>
                <a:lnTo>
                  <a:pt x="3" y="44"/>
                </a:lnTo>
                <a:lnTo>
                  <a:pt x="5" y="52"/>
                </a:lnTo>
                <a:lnTo>
                  <a:pt x="7" y="58"/>
                </a:lnTo>
                <a:lnTo>
                  <a:pt x="14" y="62"/>
                </a:lnTo>
                <a:lnTo>
                  <a:pt x="18" y="68"/>
                </a:lnTo>
                <a:lnTo>
                  <a:pt x="25" y="70"/>
                </a:lnTo>
                <a:lnTo>
                  <a:pt x="34" y="72"/>
                </a:lnTo>
                <a:lnTo>
                  <a:pt x="38" y="74"/>
                </a:lnTo>
                <a:lnTo>
                  <a:pt x="41" y="74"/>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69" name="Freeform 104"/>
          <p:cNvSpPr>
            <a:spLocks/>
          </p:cNvSpPr>
          <p:nvPr/>
        </p:nvSpPr>
        <p:spPr bwMode="auto">
          <a:xfrm>
            <a:off x="5803900" y="4470400"/>
            <a:ext cx="109538" cy="101600"/>
          </a:xfrm>
          <a:custGeom>
            <a:avLst/>
            <a:gdLst>
              <a:gd name="T0" fmla="*/ 2147483647 w 81"/>
              <a:gd name="T1" fmla="*/ 2147483647 h 74"/>
              <a:gd name="T2" fmla="*/ 2147483647 w 81"/>
              <a:gd name="T3" fmla="*/ 2147483647 h 74"/>
              <a:gd name="T4" fmla="*/ 2147483647 w 81"/>
              <a:gd name="T5" fmla="*/ 2147483647 h 74"/>
              <a:gd name="T6" fmla="*/ 2147483647 w 81"/>
              <a:gd name="T7" fmla="*/ 2147483647 h 74"/>
              <a:gd name="T8" fmla="*/ 2147483647 w 81"/>
              <a:gd name="T9" fmla="*/ 2147483647 h 74"/>
              <a:gd name="T10" fmla="*/ 2147483647 w 81"/>
              <a:gd name="T11" fmla="*/ 2147483647 h 74"/>
              <a:gd name="T12" fmla="*/ 2147483647 w 81"/>
              <a:gd name="T13" fmla="*/ 2147483647 h 74"/>
              <a:gd name="T14" fmla="*/ 2147483647 w 81"/>
              <a:gd name="T15" fmla="*/ 2147483647 h 74"/>
              <a:gd name="T16" fmla="*/ 2147483647 w 81"/>
              <a:gd name="T17" fmla="*/ 2147483647 h 74"/>
              <a:gd name="T18" fmla="*/ 2147483647 w 81"/>
              <a:gd name="T19" fmla="*/ 2147483647 h 74"/>
              <a:gd name="T20" fmla="*/ 2147483647 w 81"/>
              <a:gd name="T21" fmla="*/ 2147483647 h 74"/>
              <a:gd name="T22" fmla="*/ 2147483647 w 81"/>
              <a:gd name="T23" fmla="*/ 2147483647 h 74"/>
              <a:gd name="T24" fmla="*/ 2147483647 w 81"/>
              <a:gd name="T25" fmla="*/ 2147483647 h 74"/>
              <a:gd name="T26" fmla="*/ 2147483647 w 81"/>
              <a:gd name="T27" fmla="*/ 2147483647 h 74"/>
              <a:gd name="T28" fmla="*/ 2147483647 w 81"/>
              <a:gd name="T29" fmla="*/ 2147483647 h 74"/>
              <a:gd name="T30" fmla="*/ 2147483647 w 81"/>
              <a:gd name="T31" fmla="*/ 2147483647 h 74"/>
              <a:gd name="T32" fmla="*/ 2147483647 w 81"/>
              <a:gd name="T33" fmla="*/ 0 h 74"/>
              <a:gd name="T34" fmla="*/ 2147483647 w 81"/>
              <a:gd name="T35" fmla="*/ 2147483647 h 74"/>
              <a:gd name="T36" fmla="*/ 2147483647 w 81"/>
              <a:gd name="T37" fmla="*/ 2147483647 h 74"/>
              <a:gd name="T38" fmla="*/ 2147483647 w 81"/>
              <a:gd name="T39" fmla="*/ 2147483647 h 74"/>
              <a:gd name="T40" fmla="*/ 2147483647 w 81"/>
              <a:gd name="T41" fmla="*/ 2147483647 h 74"/>
              <a:gd name="T42" fmla="*/ 2147483647 w 81"/>
              <a:gd name="T43" fmla="*/ 2147483647 h 74"/>
              <a:gd name="T44" fmla="*/ 2147483647 w 81"/>
              <a:gd name="T45" fmla="*/ 2147483647 h 74"/>
              <a:gd name="T46" fmla="*/ 0 w 81"/>
              <a:gd name="T47" fmla="*/ 2147483647 h 74"/>
              <a:gd name="T48" fmla="*/ 0 w 81"/>
              <a:gd name="T49" fmla="*/ 2147483647 h 74"/>
              <a:gd name="T50" fmla="*/ 0 w 81"/>
              <a:gd name="T51" fmla="*/ 2147483647 h 74"/>
              <a:gd name="T52" fmla="*/ 2147483647 w 81"/>
              <a:gd name="T53" fmla="*/ 2147483647 h 74"/>
              <a:gd name="T54" fmla="*/ 2147483647 w 81"/>
              <a:gd name="T55" fmla="*/ 2147483647 h 74"/>
              <a:gd name="T56" fmla="*/ 2147483647 w 81"/>
              <a:gd name="T57" fmla="*/ 2147483647 h 74"/>
              <a:gd name="T58" fmla="*/ 2147483647 w 81"/>
              <a:gd name="T59" fmla="*/ 2147483647 h 74"/>
              <a:gd name="T60" fmla="*/ 2147483647 w 81"/>
              <a:gd name="T61" fmla="*/ 2147483647 h 74"/>
              <a:gd name="T62" fmla="*/ 2147483647 w 81"/>
              <a:gd name="T63" fmla="*/ 2147483647 h 74"/>
              <a:gd name="T64" fmla="*/ 2147483647 w 81"/>
              <a:gd name="T65" fmla="*/ 2147483647 h 74"/>
              <a:gd name="T66" fmla="*/ 2147483647 w 81"/>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74"/>
              <a:gd name="T104" fmla="*/ 81 w 81"/>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74">
                <a:moveTo>
                  <a:pt x="41" y="74"/>
                </a:moveTo>
                <a:lnTo>
                  <a:pt x="50" y="72"/>
                </a:lnTo>
                <a:lnTo>
                  <a:pt x="56" y="70"/>
                </a:lnTo>
                <a:lnTo>
                  <a:pt x="63" y="68"/>
                </a:lnTo>
                <a:lnTo>
                  <a:pt x="70" y="62"/>
                </a:lnTo>
                <a:lnTo>
                  <a:pt x="74" y="58"/>
                </a:lnTo>
                <a:lnTo>
                  <a:pt x="79" y="52"/>
                </a:lnTo>
                <a:lnTo>
                  <a:pt x="81" y="44"/>
                </a:lnTo>
                <a:lnTo>
                  <a:pt x="81" y="38"/>
                </a:lnTo>
                <a:lnTo>
                  <a:pt x="81" y="30"/>
                </a:lnTo>
                <a:lnTo>
                  <a:pt x="79" y="22"/>
                </a:lnTo>
                <a:lnTo>
                  <a:pt x="74" y="16"/>
                </a:lnTo>
                <a:lnTo>
                  <a:pt x="70" y="12"/>
                </a:lnTo>
                <a:lnTo>
                  <a:pt x="63" y="6"/>
                </a:lnTo>
                <a:lnTo>
                  <a:pt x="56" y="4"/>
                </a:lnTo>
                <a:lnTo>
                  <a:pt x="50" y="2"/>
                </a:lnTo>
                <a:lnTo>
                  <a:pt x="41" y="0"/>
                </a:lnTo>
                <a:lnTo>
                  <a:pt x="32" y="2"/>
                </a:lnTo>
                <a:lnTo>
                  <a:pt x="25" y="4"/>
                </a:lnTo>
                <a:lnTo>
                  <a:pt x="18" y="6"/>
                </a:lnTo>
                <a:lnTo>
                  <a:pt x="12" y="12"/>
                </a:lnTo>
                <a:lnTo>
                  <a:pt x="7" y="16"/>
                </a:lnTo>
                <a:lnTo>
                  <a:pt x="3" y="22"/>
                </a:lnTo>
                <a:lnTo>
                  <a:pt x="0" y="30"/>
                </a:lnTo>
                <a:lnTo>
                  <a:pt x="0" y="38"/>
                </a:lnTo>
                <a:lnTo>
                  <a:pt x="0" y="44"/>
                </a:lnTo>
                <a:lnTo>
                  <a:pt x="3" y="52"/>
                </a:lnTo>
                <a:lnTo>
                  <a:pt x="7" y="58"/>
                </a:lnTo>
                <a:lnTo>
                  <a:pt x="12" y="62"/>
                </a:lnTo>
                <a:lnTo>
                  <a:pt x="18" y="68"/>
                </a:lnTo>
                <a:lnTo>
                  <a:pt x="25" y="70"/>
                </a:lnTo>
                <a:lnTo>
                  <a:pt x="32" y="72"/>
                </a:lnTo>
                <a:lnTo>
                  <a:pt x="38" y="74"/>
                </a:lnTo>
                <a:lnTo>
                  <a:pt x="41" y="74"/>
                </a:lnTo>
                <a:close/>
              </a:path>
            </a:pathLst>
          </a:custGeom>
          <a:solidFill>
            <a:srgbClr val="001965"/>
          </a:solidFill>
          <a:ln w="9525">
            <a:noFill/>
            <a:round/>
            <a:headEnd/>
            <a:tailEnd/>
          </a:ln>
        </p:spPr>
        <p:txBody>
          <a:bodyPr/>
          <a:lstStyle/>
          <a:p>
            <a:pPr algn="r" rtl="1"/>
            <a:endParaRPr lang="en-US">
              <a:solidFill>
                <a:prstClr val="black"/>
              </a:solidFill>
            </a:endParaRPr>
          </a:p>
        </p:txBody>
      </p:sp>
      <p:sp>
        <p:nvSpPr>
          <p:cNvPr id="67670" name="Rectangle 105"/>
          <p:cNvSpPr>
            <a:spLocks noChangeArrowheads="1"/>
          </p:cNvSpPr>
          <p:nvPr/>
        </p:nvSpPr>
        <p:spPr bwMode="auto">
          <a:xfrm>
            <a:off x="1836741" y="4366686"/>
            <a:ext cx="104775" cy="95249"/>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1" name="Rectangle 106"/>
          <p:cNvSpPr>
            <a:spLocks noChangeArrowheads="1"/>
          </p:cNvSpPr>
          <p:nvPr/>
        </p:nvSpPr>
        <p:spPr bwMode="auto">
          <a:xfrm>
            <a:off x="2047875" y="4358219"/>
            <a:ext cx="103188" cy="97367"/>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2" name="Rectangle 107"/>
          <p:cNvSpPr>
            <a:spLocks noChangeArrowheads="1"/>
          </p:cNvSpPr>
          <p:nvPr/>
        </p:nvSpPr>
        <p:spPr bwMode="auto">
          <a:xfrm>
            <a:off x="2273300" y="4224868"/>
            <a:ext cx="103188" cy="95251"/>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3" name="Rectangle 108"/>
          <p:cNvSpPr>
            <a:spLocks noChangeArrowheads="1"/>
          </p:cNvSpPr>
          <p:nvPr/>
        </p:nvSpPr>
        <p:spPr bwMode="auto">
          <a:xfrm>
            <a:off x="2493966" y="3503086"/>
            <a:ext cx="103187" cy="95249"/>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4" name="Rectangle 109"/>
          <p:cNvSpPr>
            <a:spLocks noChangeArrowheads="1"/>
          </p:cNvSpPr>
          <p:nvPr/>
        </p:nvSpPr>
        <p:spPr bwMode="auto">
          <a:xfrm>
            <a:off x="2719391" y="2834219"/>
            <a:ext cx="103187" cy="93133"/>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5" name="Rectangle 110"/>
          <p:cNvSpPr>
            <a:spLocks noChangeArrowheads="1"/>
          </p:cNvSpPr>
          <p:nvPr/>
        </p:nvSpPr>
        <p:spPr bwMode="auto">
          <a:xfrm>
            <a:off x="2963866" y="2571752"/>
            <a:ext cx="103187" cy="93133"/>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6" name="Rectangle 111"/>
          <p:cNvSpPr>
            <a:spLocks noChangeArrowheads="1"/>
          </p:cNvSpPr>
          <p:nvPr/>
        </p:nvSpPr>
        <p:spPr bwMode="auto">
          <a:xfrm>
            <a:off x="3181350" y="2537886"/>
            <a:ext cx="103188" cy="95249"/>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7" name="Rectangle 112"/>
          <p:cNvSpPr>
            <a:spLocks noChangeArrowheads="1"/>
          </p:cNvSpPr>
          <p:nvPr/>
        </p:nvSpPr>
        <p:spPr bwMode="auto">
          <a:xfrm>
            <a:off x="3424241" y="2571752"/>
            <a:ext cx="103187" cy="93133"/>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8" name="Rectangle 113"/>
          <p:cNvSpPr>
            <a:spLocks noChangeArrowheads="1"/>
          </p:cNvSpPr>
          <p:nvPr/>
        </p:nvSpPr>
        <p:spPr bwMode="auto">
          <a:xfrm>
            <a:off x="3652841" y="2719920"/>
            <a:ext cx="103187" cy="95249"/>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79" name="Rectangle 114"/>
          <p:cNvSpPr>
            <a:spLocks noChangeArrowheads="1"/>
          </p:cNvSpPr>
          <p:nvPr/>
        </p:nvSpPr>
        <p:spPr bwMode="auto">
          <a:xfrm>
            <a:off x="3892550" y="2967568"/>
            <a:ext cx="103188" cy="93133"/>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0" name="Rectangle 128"/>
          <p:cNvSpPr>
            <a:spLocks noChangeArrowheads="1"/>
          </p:cNvSpPr>
          <p:nvPr/>
        </p:nvSpPr>
        <p:spPr bwMode="auto">
          <a:xfrm>
            <a:off x="4127500" y="3185586"/>
            <a:ext cx="103188" cy="97367"/>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1" name="Rectangle 129"/>
          <p:cNvSpPr>
            <a:spLocks noChangeArrowheads="1"/>
          </p:cNvSpPr>
          <p:nvPr/>
        </p:nvSpPr>
        <p:spPr bwMode="auto">
          <a:xfrm>
            <a:off x="4370391" y="3494619"/>
            <a:ext cx="96837" cy="97367"/>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2" name="Rectangle 130"/>
          <p:cNvSpPr>
            <a:spLocks noChangeArrowheads="1"/>
          </p:cNvSpPr>
          <p:nvPr/>
        </p:nvSpPr>
        <p:spPr bwMode="auto">
          <a:xfrm>
            <a:off x="4606925" y="3670300"/>
            <a:ext cx="103188" cy="93133"/>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3" name="Rectangle 131"/>
          <p:cNvSpPr>
            <a:spLocks noChangeArrowheads="1"/>
          </p:cNvSpPr>
          <p:nvPr/>
        </p:nvSpPr>
        <p:spPr bwMode="auto">
          <a:xfrm>
            <a:off x="4846641" y="3835402"/>
            <a:ext cx="104775" cy="99484"/>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4" name="Rectangle 132"/>
          <p:cNvSpPr>
            <a:spLocks noChangeArrowheads="1"/>
          </p:cNvSpPr>
          <p:nvPr/>
        </p:nvSpPr>
        <p:spPr bwMode="auto">
          <a:xfrm>
            <a:off x="5095875" y="3983569"/>
            <a:ext cx="103188" cy="97367"/>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5" name="Rectangle 133"/>
          <p:cNvSpPr>
            <a:spLocks noChangeArrowheads="1"/>
          </p:cNvSpPr>
          <p:nvPr/>
        </p:nvSpPr>
        <p:spPr bwMode="auto">
          <a:xfrm>
            <a:off x="5318128" y="4142319"/>
            <a:ext cx="106363" cy="93133"/>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6" name="Rectangle 134"/>
          <p:cNvSpPr>
            <a:spLocks noChangeArrowheads="1"/>
          </p:cNvSpPr>
          <p:nvPr/>
        </p:nvSpPr>
        <p:spPr bwMode="auto">
          <a:xfrm>
            <a:off x="5564188" y="4290486"/>
            <a:ext cx="106362" cy="95249"/>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7" name="Rectangle 135"/>
          <p:cNvSpPr>
            <a:spLocks noChangeArrowheads="1"/>
          </p:cNvSpPr>
          <p:nvPr/>
        </p:nvSpPr>
        <p:spPr bwMode="auto">
          <a:xfrm>
            <a:off x="5800725" y="4334935"/>
            <a:ext cx="103188" cy="93133"/>
          </a:xfrm>
          <a:prstGeom prst="rect">
            <a:avLst/>
          </a:prstGeom>
          <a:solidFill>
            <a:srgbClr val="001965"/>
          </a:solidFill>
          <a:ln w="9525">
            <a:noFill/>
            <a:miter lim="800000"/>
            <a:headEnd/>
            <a:tailEnd/>
          </a:ln>
        </p:spPr>
        <p:txBody>
          <a:bodyPr/>
          <a:lstStyle/>
          <a:p>
            <a:pPr algn="r" rtl="1" eaLnBrk="0" hangingPunct="0"/>
            <a:endParaRPr lang="en-GB" sz="1400" b="1">
              <a:solidFill>
                <a:srgbClr val="001965"/>
              </a:solidFill>
            </a:endParaRPr>
          </a:p>
        </p:txBody>
      </p:sp>
      <p:sp>
        <p:nvSpPr>
          <p:cNvPr id="67688" name="Text Box 5"/>
          <p:cNvSpPr txBox="1">
            <a:spLocks noChangeArrowheads="1"/>
          </p:cNvSpPr>
          <p:nvPr/>
        </p:nvSpPr>
        <p:spPr bwMode="auto">
          <a:xfrm>
            <a:off x="920940" y="4792136"/>
            <a:ext cx="276037"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0</a:t>
            </a:r>
          </a:p>
        </p:txBody>
      </p:sp>
      <p:sp>
        <p:nvSpPr>
          <p:cNvPr id="67689" name="Text Box 17"/>
          <p:cNvSpPr txBox="1">
            <a:spLocks noChangeArrowheads="1"/>
          </p:cNvSpPr>
          <p:nvPr/>
        </p:nvSpPr>
        <p:spPr bwMode="auto">
          <a:xfrm>
            <a:off x="920940" y="4466169"/>
            <a:ext cx="276037"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6</a:t>
            </a:r>
          </a:p>
        </p:txBody>
      </p:sp>
      <p:sp>
        <p:nvSpPr>
          <p:cNvPr id="67690" name="Text Box 18"/>
          <p:cNvSpPr txBox="1">
            <a:spLocks noChangeArrowheads="1"/>
          </p:cNvSpPr>
          <p:nvPr/>
        </p:nvSpPr>
        <p:spPr bwMode="auto">
          <a:xfrm>
            <a:off x="920940" y="4142319"/>
            <a:ext cx="276037"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7</a:t>
            </a:r>
          </a:p>
        </p:txBody>
      </p:sp>
      <p:sp>
        <p:nvSpPr>
          <p:cNvPr id="67691" name="Text Box 19"/>
          <p:cNvSpPr txBox="1">
            <a:spLocks noChangeArrowheads="1"/>
          </p:cNvSpPr>
          <p:nvPr/>
        </p:nvSpPr>
        <p:spPr bwMode="auto">
          <a:xfrm>
            <a:off x="920940" y="3818469"/>
            <a:ext cx="276037"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8</a:t>
            </a:r>
          </a:p>
        </p:txBody>
      </p:sp>
      <p:sp>
        <p:nvSpPr>
          <p:cNvPr id="67692" name="Text Box 20"/>
          <p:cNvSpPr txBox="1">
            <a:spLocks noChangeArrowheads="1"/>
          </p:cNvSpPr>
          <p:nvPr/>
        </p:nvSpPr>
        <p:spPr bwMode="auto">
          <a:xfrm>
            <a:off x="920940" y="3496735"/>
            <a:ext cx="276037"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9</a:t>
            </a:r>
          </a:p>
        </p:txBody>
      </p:sp>
      <p:sp>
        <p:nvSpPr>
          <p:cNvPr id="67693" name="Text Box 21"/>
          <p:cNvSpPr txBox="1">
            <a:spLocks noChangeArrowheads="1"/>
          </p:cNvSpPr>
          <p:nvPr/>
        </p:nvSpPr>
        <p:spPr bwMode="auto">
          <a:xfrm>
            <a:off x="829567" y="3170769"/>
            <a:ext cx="367408" cy="307777"/>
          </a:xfrm>
          <a:prstGeom prst="rect">
            <a:avLst/>
          </a:prstGeom>
          <a:noFill/>
          <a:ln w="12700">
            <a:noFill/>
            <a:miter lim="800000"/>
            <a:headEnd type="none" w="sm" len="sm"/>
            <a:tailEnd type="none" w="sm" len="sm"/>
          </a:ln>
        </p:spPr>
        <p:txBody>
          <a:bodyPr wrap="none">
            <a:spAutoFit/>
          </a:bodyPr>
          <a:lstStyle/>
          <a:p>
            <a:pPr algn="r" rtl="1"/>
            <a:r>
              <a:rPr lang="en-GB" sz="1400" dirty="0">
                <a:solidFill>
                  <a:srgbClr val="001965"/>
                </a:solidFill>
              </a:rPr>
              <a:t>10</a:t>
            </a:r>
          </a:p>
        </p:txBody>
      </p:sp>
      <p:sp>
        <p:nvSpPr>
          <p:cNvPr id="67694" name="Text Box 22"/>
          <p:cNvSpPr txBox="1">
            <a:spLocks noChangeArrowheads="1"/>
          </p:cNvSpPr>
          <p:nvPr/>
        </p:nvSpPr>
        <p:spPr bwMode="auto">
          <a:xfrm>
            <a:off x="829567" y="2846920"/>
            <a:ext cx="367408"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11</a:t>
            </a:r>
          </a:p>
        </p:txBody>
      </p:sp>
      <p:sp>
        <p:nvSpPr>
          <p:cNvPr id="67695" name="Text Box 23"/>
          <p:cNvSpPr txBox="1">
            <a:spLocks noChangeArrowheads="1"/>
          </p:cNvSpPr>
          <p:nvPr/>
        </p:nvSpPr>
        <p:spPr bwMode="auto">
          <a:xfrm>
            <a:off x="829567" y="2518836"/>
            <a:ext cx="367408"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12</a:t>
            </a:r>
          </a:p>
        </p:txBody>
      </p:sp>
      <p:sp>
        <p:nvSpPr>
          <p:cNvPr id="67696" name="Text Box 24"/>
          <p:cNvSpPr txBox="1">
            <a:spLocks noChangeArrowheads="1"/>
          </p:cNvSpPr>
          <p:nvPr/>
        </p:nvSpPr>
        <p:spPr bwMode="auto">
          <a:xfrm>
            <a:off x="829567" y="2197102"/>
            <a:ext cx="367408"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13</a:t>
            </a:r>
          </a:p>
        </p:txBody>
      </p:sp>
      <p:sp>
        <p:nvSpPr>
          <p:cNvPr id="67697" name="Text Box 25"/>
          <p:cNvSpPr txBox="1">
            <a:spLocks noChangeArrowheads="1"/>
          </p:cNvSpPr>
          <p:nvPr/>
        </p:nvSpPr>
        <p:spPr bwMode="auto">
          <a:xfrm>
            <a:off x="829567" y="1871136"/>
            <a:ext cx="367408"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14</a:t>
            </a:r>
          </a:p>
        </p:txBody>
      </p:sp>
      <p:sp>
        <p:nvSpPr>
          <p:cNvPr id="67698" name="Text Box 26"/>
          <p:cNvSpPr txBox="1">
            <a:spLocks noChangeArrowheads="1"/>
          </p:cNvSpPr>
          <p:nvPr/>
        </p:nvSpPr>
        <p:spPr bwMode="auto">
          <a:xfrm>
            <a:off x="829567" y="1547286"/>
            <a:ext cx="367408" cy="307777"/>
          </a:xfrm>
          <a:prstGeom prst="rect">
            <a:avLst/>
          </a:prstGeom>
          <a:noFill/>
          <a:ln w="12700">
            <a:noFill/>
            <a:miter lim="800000"/>
            <a:headEnd type="none" w="sm" len="sm"/>
            <a:tailEnd type="none" w="sm" len="sm"/>
          </a:ln>
        </p:spPr>
        <p:txBody>
          <a:bodyPr wrap="none">
            <a:spAutoFit/>
          </a:bodyPr>
          <a:lstStyle/>
          <a:p>
            <a:pPr algn="r" rtl="1"/>
            <a:r>
              <a:rPr lang="en-GB" sz="1400">
                <a:solidFill>
                  <a:srgbClr val="001965"/>
                </a:solidFill>
              </a:rPr>
              <a:t>15</a:t>
            </a:r>
          </a:p>
        </p:txBody>
      </p:sp>
      <p:sp>
        <p:nvSpPr>
          <p:cNvPr id="17525" name="Line 29"/>
          <p:cNvSpPr>
            <a:spLocks noChangeShapeType="1"/>
          </p:cNvSpPr>
          <p:nvPr/>
        </p:nvSpPr>
        <p:spPr bwMode="auto">
          <a:xfrm>
            <a:off x="1203325" y="2053167"/>
            <a:ext cx="115888" cy="0"/>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528" name="Line 32"/>
          <p:cNvSpPr>
            <a:spLocks noChangeShapeType="1"/>
          </p:cNvSpPr>
          <p:nvPr/>
        </p:nvSpPr>
        <p:spPr bwMode="auto">
          <a:xfrm>
            <a:off x="1203325" y="3020484"/>
            <a:ext cx="115888" cy="0"/>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529" name="Line 33"/>
          <p:cNvSpPr>
            <a:spLocks noChangeShapeType="1"/>
          </p:cNvSpPr>
          <p:nvPr/>
        </p:nvSpPr>
        <p:spPr bwMode="auto">
          <a:xfrm>
            <a:off x="1203325" y="3344335"/>
            <a:ext cx="115888" cy="2117"/>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531" name="Line 35"/>
          <p:cNvSpPr>
            <a:spLocks noChangeShapeType="1"/>
          </p:cNvSpPr>
          <p:nvPr/>
        </p:nvSpPr>
        <p:spPr bwMode="auto">
          <a:xfrm>
            <a:off x="1203325" y="3996267"/>
            <a:ext cx="115888" cy="0"/>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7534" name="Freeform 136"/>
          <p:cNvSpPr>
            <a:spLocks/>
          </p:cNvSpPr>
          <p:nvPr/>
        </p:nvSpPr>
        <p:spPr bwMode="auto">
          <a:xfrm>
            <a:off x="1206503" y="1729317"/>
            <a:ext cx="112713" cy="3037416"/>
          </a:xfrm>
          <a:custGeom>
            <a:avLst/>
            <a:gdLst>
              <a:gd name="T0" fmla="*/ 2147483646 w 83"/>
              <a:gd name="T1" fmla="*/ 2147483646 h 2188"/>
              <a:gd name="T2" fmla="*/ 2147483646 w 83"/>
              <a:gd name="T3" fmla="*/ 0 h 2188"/>
              <a:gd name="T4" fmla="*/ 0 w 83"/>
              <a:gd name="T5" fmla="*/ 0 h 2188"/>
              <a:gd name="T6" fmla="*/ 0 60000 65536"/>
              <a:gd name="T7" fmla="*/ 0 60000 65536"/>
              <a:gd name="T8" fmla="*/ 0 60000 65536"/>
              <a:gd name="T9" fmla="*/ 0 w 83"/>
              <a:gd name="T10" fmla="*/ 0 h 2188"/>
              <a:gd name="T11" fmla="*/ 83 w 83"/>
              <a:gd name="T12" fmla="*/ 2188 h 2188"/>
            </a:gdLst>
            <a:ahLst/>
            <a:cxnLst>
              <a:cxn ang="T6">
                <a:pos x="T0" y="T1"/>
              </a:cxn>
              <a:cxn ang="T7">
                <a:pos x="T2" y="T3"/>
              </a:cxn>
              <a:cxn ang="T8">
                <a:pos x="T4" y="T5"/>
              </a:cxn>
            </a:cxnLst>
            <a:rect l="T9" t="T10" r="T11" b="T12"/>
            <a:pathLst>
              <a:path w="83" h="2188">
                <a:moveTo>
                  <a:pt x="83" y="2188"/>
                </a:moveTo>
                <a:lnTo>
                  <a:pt x="83" y="0"/>
                </a:lnTo>
                <a:lnTo>
                  <a:pt x="0" y="0"/>
                </a:lnTo>
              </a:path>
            </a:pathLst>
          </a:custGeom>
          <a:ln>
            <a:headEnd/>
            <a:tailEnd/>
          </a:ln>
          <a:extLst/>
        </p:spPr>
        <p:style>
          <a:lnRef idx="1">
            <a:schemeClr val="dk1"/>
          </a:lnRef>
          <a:fillRef idx="0">
            <a:schemeClr val="dk1"/>
          </a:fillRef>
          <a:effectRef idx="0">
            <a:schemeClr val="dk1"/>
          </a:effectRef>
          <a:fontRef idx="minor">
            <a:schemeClr val="tx1"/>
          </a:fontRef>
        </p:style>
        <p:txBody>
          <a:bodyPr/>
          <a:lstStyle/>
          <a:p>
            <a:pPr algn="r" rtl="1" eaLnBrk="0" hangingPunct="0">
              <a:defRPr/>
            </a:pPr>
            <a:endParaRPr lang="en-GB" sz="1600" b="1" dirty="0">
              <a:solidFill>
                <a:srgbClr val="001965"/>
              </a:solidFill>
            </a:endParaRPr>
          </a:p>
        </p:txBody>
      </p:sp>
      <p:sp>
        <p:nvSpPr>
          <p:cNvPr id="67704" name="Line 137"/>
          <p:cNvSpPr>
            <a:spLocks noChangeShapeType="1"/>
          </p:cNvSpPr>
          <p:nvPr/>
        </p:nvSpPr>
        <p:spPr bwMode="auto">
          <a:xfrm flipV="1">
            <a:off x="1238250" y="4688419"/>
            <a:ext cx="158750" cy="148167"/>
          </a:xfrm>
          <a:prstGeom prst="line">
            <a:avLst/>
          </a:prstGeom>
          <a:noFill/>
          <a:ln w="17463">
            <a:solidFill>
              <a:srgbClr val="001965"/>
            </a:solidFill>
            <a:round/>
            <a:headEnd/>
            <a:tailEnd/>
          </a:ln>
        </p:spPr>
        <p:txBody>
          <a:bodyPr/>
          <a:lstStyle/>
          <a:p>
            <a:pPr algn="r" rtl="1"/>
            <a:endParaRPr lang="en-US">
              <a:solidFill>
                <a:prstClr val="black"/>
              </a:solidFill>
            </a:endParaRPr>
          </a:p>
        </p:txBody>
      </p:sp>
      <p:sp>
        <p:nvSpPr>
          <p:cNvPr id="67705" name="Rectangle 173"/>
          <p:cNvSpPr>
            <a:spLocks noChangeArrowheads="1"/>
          </p:cNvSpPr>
          <p:nvPr/>
        </p:nvSpPr>
        <p:spPr bwMode="auto">
          <a:xfrm>
            <a:off x="0" y="1423809"/>
            <a:ext cx="9144000" cy="276999"/>
          </a:xfrm>
          <a:prstGeom prst="rect">
            <a:avLst/>
          </a:prstGeom>
          <a:noFill/>
          <a:ln w="9525">
            <a:noFill/>
            <a:miter lim="800000"/>
            <a:headEnd/>
            <a:tailEnd/>
          </a:ln>
        </p:spPr>
        <p:txBody>
          <a:bodyPr wrap="square">
            <a:spAutoFit/>
          </a:bodyPr>
          <a:lstStyle/>
          <a:p>
            <a:pPr algn="ctr"/>
            <a:r>
              <a:rPr lang="en-GB" sz="1200" dirty="0">
                <a:solidFill>
                  <a:srgbClr val="001965"/>
                </a:solidFill>
              </a:rPr>
              <a:t>Randomised, double-blind, double-dummy, four-period crossover study, 20 patients with type 1 diabetes</a:t>
            </a:r>
          </a:p>
        </p:txBody>
      </p:sp>
      <p:sp>
        <p:nvSpPr>
          <p:cNvPr id="147" name="Line 35"/>
          <p:cNvSpPr>
            <a:spLocks noChangeShapeType="1"/>
          </p:cNvSpPr>
          <p:nvPr/>
        </p:nvSpPr>
        <p:spPr bwMode="auto">
          <a:xfrm>
            <a:off x="1204916" y="4673600"/>
            <a:ext cx="115887" cy="0"/>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48" name="Line 32"/>
          <p:cNvSpPr>
            <a:spLocks noChangeShapeType="1"/>
          </p:cNvSpPr>
          <p:nvPr/>
        </p:nvSpPr>
        <p:spPr bwMode="auto">
          <a:xfrm>
            <a:off x="1196975" y="2732617"/>
            <a:ext cx="115888" cy="0"/>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49" name="Line 32"/>
          <p:cNvSpPr>
            <a:spLocks noChangeShapeType="1"/>
          </p:cNvSpPr>
          <p:nvPr/>
        </p:nvSpPr>
        <p:spPr bwMode="auto">
          <a:xfrm>
            <a:off x="1193800" y="2393951"/>
            <a:ext cx="115888" cy="0"/>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50" name="Line 32"/>
          <p:cNvSpPr>
            <a:spLocks noChangeShapeType="1"/>
          </p:cNvSpPr>
          <p:nvPr/>
        </p:nvSpPr>
        <p:spPr bwMode="auto">
          <a:xfrm>
            <a:off x="1203325" y="3683000"/>
            <a:ext cx="115888" cy="0"/>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151" name="Line 32"/>
          <p:cNvSpPr>
            <a:spLocks noChangeShapeType="1"/>
          </p:cNvSpPr>
          <p:nvPr/>
        </p:nvSpPr>
        <p:spPr bwMode="auto">
          <a:xfrm>
            <a:off x="1200150" y="4326467"/>
            <a:ext cx="115888" cy="0"/>
          </a:xfrm>
          <a:prstGeom prst="line">
            <a:avLst/>
          </a:prstGeom>
          <a:ln w="19050">
            <a:headEnd/>
            <a:tailEnd/>
          </a:ln>
          <a:extLst/>
        </p:spPr>
        <p:style>
          <a:lnRef idx="1">
            <a:schemeClr val="accent2"/>
          </a:lnRef>
          <a:fillRef idx="0">
            <a:schemeClr val="accent2"/>
          </a:fillRef>
          <a:effectRef idx="0">
            <a:schemeClr val="accent2"/>
          </a:effectRef>
          <a:fontRef idx="minor">
            <a:schemeClr val="tx1"/>
          </a:fontRef>
        </p:style>
        <p:txBody>
          <a:bodyPr/>
          <a:lstStyle/>
          <a:p>
            <a:pPr algn="r" rtl="1" eaLnBrk="0" hangingPunct="0">
              <a:defRPr/>
            </a:pPr>
            <a:endParaRPr lang="en-GB" sz="1600" b="1" dirty="0">
              <a:solidFill>
                <a:srgbClr val="001965"/>
              </a:solidFill>
            </a:endParaRPr>
          </a:p>
        </p:txBody>
      </p:sp>
      <p:sp>
        <p:nvSpPr>
          <p:cNvPr id="67711" name="Line 137"/>
          <p:cNvSpPr>
            <a:spLocks noChangeShapeType="1"/>
          </p:cNvSpPr>
          <p:nvPr/>
        </p:nvSpPr>
        <p:spPr bwMode="auto">
          <a:xfrm flipV="1">
            <a:off x="1238250" y="4775202"/>
            <a:ext cx="158750" cy="148167"/>
          </a:xfrm>
          <a:prstGeom prst="line">
            <a:avLst/>
          </a:prstGeom>
          <a:noFill/>
          <a:ln w="17463">
            <a:solidFill>
              <a:srgbClr val="001965"/>
            </a:solidFill>
            <a:round/>
            <a:headEnd/>
            <a:tailEnd/>
          </a:ln>
        </p:spPr>
        <p:txBody>
          <a:bodyPr/>
          <a:lstStyle/>
          <a:p>
            <a:pPr algn="r" rtl="1"/>
            <a:endParaRPr lang="en-US">
              <a:solidFill>
                <a:prstClr val="black"/>
              </a:solidFill>
            </a:endParaRPr>
          </a:p>
        </p:txBody>
      </p:sp>
      <p:cxnSp>
        <p:nvCxnSpPr>
          <p:cNvPr id="143" name="Straight Arrow Connector 142"/>
          <p:cNvCxnSpPr/>
          <p:nvPr/>
        </p:nvCxnSpPr>
        <p:spPr>
          <a:xfrm>
            <a:off x="1763688" y="2564904"/>
            <a:ext cx="1008112"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4" name="Rounded Rectangle 143"/>
          <p:cNvSpPr/>
          <p:nvPr/>
        </p:nvSpPr>
        <p:spPr>
          <a:xfrm>
            <a:off x="251520" y="260648"/>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000" b="1" kern="0" dirty="0">
                <a:ln w="50800"/>
                <a:solidFill>
                  <a:prstClr val="black">
                    <a:shade val="50000"/>
                  </a:prstClr>
                </a:solidFill>
                <a:latin typeface="Times New Roman" panose="02020603050405020304" pitchFamily="18" charset="0"/>
                <a:cs typeface="Times New Roman" panose="02020603050405020304" pitchFamily="18" charset="0"/>
              </a:rPr>
              <a:t>Similar glucose excursions for post-meal insulin Asp. and pre-meal HRI in T1DM</a:t>
            </a:r>
            <a:endParaRPr kumimoji="0" lang="en-US" sz="30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265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90053" y="1769533"/>
            <a:ext cx="7872082" cy="3575778"/>
            <a:chOff x="491767" y="1068388"/>
            <a:chExt cx="7873500" cy="2682477"/>
          </a:xfrm>
        </p:grpSpPr>
        <p:sp>
          <p:nvSpPr>
            <p:cNvPr id="70663" name="Line 8"/>
            <p:cNvSpPr>
              <a:spLocks noChangeShapeType="1"/>
            </p:cNvSpPr>
            <p:nvPr/>
          </p:nvSpPr>
          <p:spPr bwMode="auto">
            <a:xfrm flipH="1">
              <a:off x="1730375" y="2254250"/>
              <a:ext cx="138113" cy="0"/>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64" name="Line 9"/>
            <p:cNvSpPr>
              <a:spLocks noChangeShapeType="1"/>
            </p:cNvSpPr>
            <p:nvPr/>
          </p:nvSpPr>
          <p:spPr bwMode="auto">
            <a:xfrm>
              <a:off x="1868488" y="2249488"/>
              <a:ext cx="114300" cy="354012"/>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65" name="Line 10"/>
            <p:cNvSpPr>
              <a:spLocks noChangeShapeType="1"/>
            </p:cNvSpPr>
            <p:nvPr/>
          </p:nvSpPr>
          <p:spPr bwMode="auto">
            <a:xfrm flipV="1">
              <a:off x="1868488" y="1903413"/>
              <a:ext cx="106362" cy="350837"/>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66" name="Line 11"/>
            <p:cNvSpPr>
              <a:spLocks noChangeShapeType="1"/>
            </p:cNvSpPr>
            <p:nvPr/>
          </p:nvSpPr>
          <p:spPr bwMode="auto">
            <a:xfrm>
              <a:off x="4983163" y="2592388"/>
              <a:ext cx="2357437" cy="1587"/>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67" name="Line 12"/>
            <p:cNvSpPr>
              <a:spLocks noChangeShapeType="1"/>
            </p:cNvSpPr>
            <p:nvPr/>
          </p:nvSpPr>
          <p:spPr bwMode="auto">
            <a:xfrm>
              <a:off x="1725613" y="3148013"/>
              <a:ext cx="5614987" cy="0"/>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68" name="Line 13"/>
            <p:cNvSpPr>
              <a:spLocks noChangeShapeType="1"/>
            </p:cNvSpPr>
            <p:nvPr/>
          </p:nvSpPr>
          <p:spPr bwMode="auto">
            <a:xfrm flipV="1">
              <a:off x="1860550" y="3068638"/>
              <a:ext cx="3175" cy="239712"/>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69" name="Line 14"/>
            <p:cNvSpPr>
              <a:spLocks noChangeShapeType="1"/>
            </p:cNvSpPr>
            <p:nvPr/>
          </p:nvSpPr>
          <p:spPr bwMode="auto">
            <a:xfrm flipV="1">
              <a:off x="7340600" y="1460500"/>
              <a:ext cx="0" cy="1687513"/>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70" name="Rectangle 15"/>
            <p:cNvSpPr>
              <a:spLocks noChangeArrowheads="1"/>
            </p:cNvSpPr>
            <p:nvPr/>
          </p:nvSpPr>
          <p:spPr bwMode="auto">
            <a:xfrm>
              <a:off x="2269648" y="2752679"/>
              <a:ext cx="1728155" cy="277066"/>
            </a:xfrm>
            <a:prstGeom prst="rect">
              <a:avLst/>
            </a:prstGeom>
            <a:noFill/>
            <a:ln w="9525">
              <a:noFill/>
              <a:miter lim="800000"/>
              <a:headEnd/>
              <a:tailEnd/>
            </a:ln>
          </p:spPr>
          <p:txBody>
            <a:bodyPr wrap="none" lIns="0" tIns="0" rIns="0" bIns="0">
              <a:spAutoFit/>
            </a:bodyPr>
            <a:lstStyle/>
            <a:p>
              <a:pPr algn="ctr" eaLnBrk="0" hangingPunct="0"/>
              <a:r>
                <a:rPr lang="en-GB" altLang="ja-JP" sz="1200" dirty="0">
                  <a:solidFill>
                    <a:srgbClr val="001965"/>
                  </a:solidFill>
                  <a:ea typeface="MS Mincho" pitchFamily="49" charset="-128"/>
                </a:rPr>
                <a:t>Blood glucose optimisation </a:t>
              </a:r>
              <a:br>
                <a:rPr lang="en-GB" altLang="ja-JP" sz="1200" dirty="0">
                  <a:solidFill>
                    <a:srgbClr val="001965"/>
                  </a:solidFill>
                  <a:ea typeface="MS Mincho" pitchFamily="49" charset="-128"/>
                </a:rPr>
              </a:br>
              <a:r>
                <a:rPr lang="en-GB" altLang="ja-JP" sz="1200" dirty="0">
                  <a:solidFill>
                    <a:srgbClr val="001965"/>
                  </a:solidFill>
                  <a:ea typeface="MS Mincho" pitchFamily="49" charset="-128"/>
                </a:rPr>
                <a:t>and conception </a:t>
              </a:r>
              <a:endParaRPr lang="en-GB" sz="1200" dirty="0">
                <a:solidFill>
                  <a:srgbClr val="001965"/>
                </a:solidFill>
                <a:ea typeface="MS Mincho" pitchFamily="49" charset="-128"/>
              </a:endParaRPr>
            </a:p>
          </p:txBody>
        </p:sp>
        <p:sp>
          <p:nvSpPr>
            <p:cNvPr id="70671" name="Line 17"/>
            <p:cNvSpPr>
              <a:spLocks noChangeShapeType="1"/>
            </p:cNvSpPr>
            <p:nvPr/>
          </p:nvSpPr>
          <p:spPr bwMode="auto">
            <a:xfrm>
              <a:off x="4567238" y="1662113"/>
              <a:ext cx="0" cy="1485900"/>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72" name="Line 18"/>
            <p:cNvSpPr>
              <a:spLocks noChangeShapeType="1"/>
            </p:cNvSpPr>
            <p:nvPr/>
          </p:nvSpPr>
          <p:spPr bwMode="auto">
            <a:xfrm>
              <a:off x="6994525" y="1630363"/>
              <a:ext cx="0" cy="1517650"/>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73" name="Rectangle 19"/>
            <p:cNvSpPr>
              <a:spLocks noChangeArrowheads="1"/>
            </p:cNvSpPr>
            <p:nvPr/>
          </p:nvSpPr>
          <p:spPr bwMode="auto">
            <a:xfrm>
              <a:off x="2907853" y="3158867"/>
              <a:ext cx="939721" cy="138533"/>
            </a:xfrm>
            <a:prstGeom prst="rect">
              <a:avLst/>
            </a:prstGeom>
            <a:noFill/>
            <a:ln w="9525">
              <a:noFill/>
              <a:miter lim="800000"/>
              <a:headEnd/>
              <a:tailEnd/>
            </a:ln>
          </p:spPr>
          <p:txBody>
            <a:bodyPr wrap="none" lIns="0" tIns="0" rIns="0" bIns="0">
              <a:spAutoFit/>
            </a:bodyPr>
            <a:lstStyle/>
            <a:p>
              <a:pPr algn="r" rtl="1" eaLnBrk="0" hangingPunct="0"/>
              <a:r>
                <a:rPr lang="en-GB" altLang="ja-JP" sz="1200">
                  <a:solidFill>
                    <a:srgbClr val="001965"/>
                  </a:solidFill>
                  <a:ea typeface="MS Mincho" pitchFamily="49" charset="-128"/>
                </a:rPr>
                <a:t>Randomisation</a:t>
              </a:r>
              <a:endParaRPr lang="en-GB" sz="1200">
                <a:solidFill>
                  <a:srgbClr val="001965"/>
                </a:solidFill>
                <a:ea typeface="MS Mincho" pitchFamily="49" charset="-128"/>
              </a:endParaRPr>
            </a:p>
          </p:txBody>
        </p:sp>
        <p:sp>
          <p:nvSpPr>
            <p:cNvPr id="70674" name="Rectangle 20"/>
            <p:cNvSpPr>
              <a:spLocks noChangeArrowheads="1"/>
            </p:cNvSpPr>
            <p:nvPr/>
          </p:nvSpPr>
          <p:spPr bwMode="auto">
            <a:xfrm>
              <a:off x="6558584" y="1357313"/>
              <a:ext cx="598797" cy="161622"/>
            </a:xfrm>
            <a:prstGeom prst="rect">
              <a:avLst/>
            </a:prstGeom>
            <a:noFill/>
            <a:ln w="9525">
              <a:noFill/>
              <a:miter lim="800000"/>
              <a:headEnd/>
              <a:tailEnd/>
            </a:ln>
          </p:spPr>
          <p:txBody>
            <a:bodyPr wrap="none" lIns="0" tIns="0" rIns="0" bIns="0">
              <a:spAutoFit/>
            </a:bodyPr>
            <a:lstStyle/>
            <a:p>
              <a:pPr algn="r" rtl="1" eaLnBrk="0" hangingPunct="0"/>
              <a:r>
                <a:rPr lang="en-GB" altLang="ja-JP" sz="1400">
                  <a:solidFill>
                    <a:srgbClr val="001965"/>
                  </a:solidFill>
                  <a:ea typeface="MS Mincho" pitchFamily="49" charset="-128"/>
                </a:rPr>
                <a:t>Delivery</a:t>
              </a:r>
              <a:endParaRPr lang="en-GB" sz="1400">
                <a:solidFill>
                  <a:srgbClr val="001965"/>
                </a:solidFill>
                <a:ea typeface="MS Mincho" pitchFamily="49" charset="-128"/>
              </a:endParaRPr>
            </a:p>
          </p:txBody>
        </p:sp>
        <p:sp>
          <p:nvSpPr>
            <p:cNvPr id="70675" name="Rectangle 21"/>
            <p:cNvSpPr>
              <a:spLocks noChangeArrowheads="1"/>
            </p:cNvSpPr>
            <p:nvPr/>
          </p:nvSpPr>
          <p:spPr bwMode="auto">
            <a:xfrm>
              <a:off x="4158350" y="1397000"/>
              <a:ext cx="836149" cy="161622"/>
            </a:xfrm>
            <a:prstGeom prst="rect">
              <a:avLst/>
            </a:prstGeom>
            <a:noFill/>
            <a:ln w="9525">
              <a:noFill/>
              <a:miter lim="800000"/>
              <a:headEnd/>
              <a:tailEnd/>
            </a:ln>
          </p:spPr>
          <p:txBody>
            <a:bodyPr wrap="none" lIns="0" tIns="0" rIns="0" bIns="0">
              <a:spAutoFit/>
            </a:bodyPr>
            <a:lstStyle/>
            <a:p>
              <a:pPr algn="ctr" eaLnBrk="0" hangingPunct="0"/>
              <a:r>
                <a:rPr lang="en-GB" altLang="ja-JP" sz="1400" dirty="0">
                  <a:solidFill>
                    <a:srgbClr val="001965"/>
                  </a:solidFill>
                  <a:ea typeface="MS Mincho" pitchFamily="49" charset="-128"/>
                </a:rPr>
                <a:t>Conception</a:t>
              </a:r>
              <a:endParaRPr lang="en-GB" sz="1400" dirty="0">
                <a:solidFill>
                  <a:srgbClr val="001965"/>
                </a:solidFill>
                <a:ea typeface="MS Mincho" pitchFamily="49" charset="-128"/>
              </a:endParaRPr>
            </a:p>
          </p:txBody>
        </p:sp>
        <p:sp>
          <p:nvSpPr>
            <p:cNvPr id="70676" name="Rectangle 22"/>
            <p:cNvSpPr>
              <a:spLocks noChangeArrowheads="1"/>
            </p:cNvSpPr>
            <p:nvPr/>
          </p:nvSpPr>
          <p:spPr bwMode="auto">
            <a:xfrm>
              <a:off x="6318979" y="1068388"/>
              <a:ext cx="2046288" cy="161622"/>
            </a:xfrm>
            <a:prstGeom prst="rect">
              <a:avLst/>
            </a:prstGeom>
            <a:noFill/>
            <a:ln w="9525">
              <a:noFill/>
              <a:miter lim="800000"/>
              <a:headEnd/>
              <a:tailEnd/>
            </a:ln>
          </p:spPr>
          <p:txBody>
            <a:bodyPr lIns="0" tIns="0" rIns="0" bIns="0">
              <a:spAutoFit/>
            </a:bodyPr>
            <a:lstStyle/>
            <a:p>
              <a:pPr algn="ctr" rtl="1" eaLnBrk="0" hangingPunct="0"/>
              <a:r>
                <a:rPr lang="en-GB" altLang="ja-JP" sz="1400" dirty="0">
                  <a:solidFill>
                    <a:srgbClr val="001965"/>
                  </a:solidFill>
                  <a:ea typeface="MS Mincho" pitchFamily="49" charset="-128"/>
                </a:rPr>
                <a:t>6-week follow-up</a:t>
              </a:r>
              <a:endParaRPr lang="en-GB" sz="1400" dirty="0">
                <a:solidFill>
                  <a:srgbClr val="001965"/>
                </a:solidFill>
                <a:ea typeface="MS Mincho" pitchFamily="49" charset="-128"/>
              </a:endParaRPr>
            </a:p>
          </p:txBody>
        </p:sp>
        <p:sp>
          <p:nvSpPr>
            <p:cNvPr id="70677" name="Line 28"/>
            <p:cNvSpPr>
              <a:spLocks noChangeShapeType="1"/>
            </p:cNvSpPr>
            <p:nvPr/>
          </p:nvSpPr>
          <p:spPr bwMode="auto">
            <a:xfrm>
              <a:off x="4981575" y="3068638"/>
              <a:ext cx="0" cy="239712"/>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78" name="Freeform 29"/>
            <p:cNvSpPr>
              <a:spLocks noEditPoints="1"/>
            </p:cNvSpPr>
            <p:nvPr/>
          </p:nvSpPr>
          <p:spPr bwMode="auto">
            <a:xfrm>
              <a:off x="1860550" y="3205163"/>
              <a:ext cx="739775" cy="46037"/>
            </a:xfrm>
            <a:custGeom>
              <a:avLst/>
              <a:gdLst>
                <a:gd name="T0" fmla="*/ 2147483647 w 710"/>
                <a:gd name="T1" fmla="*/ 2147483647 h 60"/>
                <a:gd name="T2" fmla="*/ 2147483647 w 710"/>
                <a:gd name="T3" fmla="*/ 2147483647 h 60"/>
                <a:gd name="T4" fmla="*/ 2147483647 w 710"/>
                <a:gd name="T5" fmla="*/ 2147483647 h 60"/>
                <a:gd name="T6" fmla="*/ 2147483647 w 710"/>
                <a:gd name="T7" fmla="*/ 2147483647 h 60"/>
                <a:gd name="T8" fmla="*/ 2147483647 w 710"/>
                <a:gd name="T9" fmla="*/ 2147483647 h 60"/>
                <a:gd name="T10" fmla="*/ 2147483647 w 710"/>
                <a:gd name="T11" fmla="*/ 2147483647 h 60"/>
                <a:gd name="T12" fmla="*/ 2147483647 w 710"/>
                <a:gd name="T13" fmla="*/ 2147483647 h 60"/>
                <a:gd name="T14" fmla="*/ 2147483647 w 710"/>
                <a:gd name="T15" fmla="*/ 2147483647 h 60"/>
                <a:gd name="T16" fmla="*/ 2147483647 w 710"/>
                <a:gd name="T17" fmla="*/ 2147483647 h 60"/>
                <a:gd name="T18" fmla="*/ 2147483647 w 710"/>
                <a:gd name="T19" fmla="*/ 2147483647 h 60"/>
                <a:gd name="T20" fmla="*/ 2147483647 w 710"/>
                <a:gd name="T21" fmla="*/ 2147483647 h 60"/>
                <a:gd name="T22" fmla="*/ 2147483647 w 710"/>
                <a:gd name="T23" fmla="*/ 2147483647 h 60"/>
                <a:gd name="T24" fmla="*/ 2147483647 w 710"/>
                <a:gd name="T25" fmla="*/ 2147483647 h 60"/>
                <a:gd name="T26" fmla="*/ 2147483647 w 710"/>
                <a:gd name="T27" fmla="*/ 2147483647 h 60"/>
                <a:gd name="T28" fmla="*/ 2147483647 w 710"/>
                <a:gd name="T29" fmla="*/ 2147483647 h 60"/>
                <a:gd name="T30" fmla="*/ 2147483647 w 710"/>
                <a:gd name="T31" fmla="*/ 2147483647 h 60"/>
                <a:gd name="T32" fmla="*/ 2147483647 w 710"/>
                <a:gd name="T33" fmla="*/ 2147483647 h 60"/>
                <a:gd name="T34" fmla="*/ 2147483647 w 710"/>
                <a:gd name="T35" fmla="*/ 2147483647 h 60"/>
                <a:gd name="T36" fmla="*/ 2147483647 w 710"/>
                <a:gd name="T37" fmla="*/ 2147483647 h 60"/>
                <a:gd name="T38" fmla="*/ 2147483647 w 710"/>
                <a:gd name="T39" fmla="*/ 2147483647 h 60"/>
                <a:gd name="T40" fmla="*/ 2147483647 w 710"/>
                <a:gd name="T41" fmla="*/ 2147483647 h 60"/>
                <a:gd name="T42" fmla="*/ 0 w 710"/>
                <a:gd name="T43" fmla="*/ 2147483647 h 60"/>
                <a:gd name="T44" fmla="*/ 2147483647 w 710"/>
                <a:gd name="T45" fmla="*/ 0 h 60"/>
                <a:gd name="T46" fmla="*/ 2147483647 w 710"/>
                <a:gd name="T47" fmla="*/ 2147483647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0"/>
                <a:gd name="T73" fmla="*/ 0 h 60"/>
                <a:gd name="T74" fmla="*/ 710 w 710"/>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0" h="60">
                  <a:moveTo>
                    <a:pt x="705" y="36"/>
                  </a:moveTo>
                  <a:lnTo>
                    <a:pt x="50" y="36"/>
                  </a:lnTo>
                  <a:lnTo>
                    <a:pt x="48" y="36"/>
                  </a:lnTo>
                  <a:lnTo>
                    <a:pt x="45" y="34"/>
                  </a:lnTo>
                  <a:lnTo>
                    <a:pt x="45" y="31"/>
                  </a:lnTo>
                  <a:lnTo>
                    <a:pt x="45" y="29"/>
                  </a:lnTo>
                  <a:lnTo>
                    <a:pt x="48" y="27"/>
                  </a:lnTo>
                  <a:lnTo>
                    <a:pt x="50" y="27"/>
                  </a:lnTo>
                  <a:lnTo>
                    <a:pt x="705" y="27"/>
                  </a:lnTo>
                  <a:lnTo>
                    <a:pt x="707" y="27"/>
                  </a:lnTo>
                  <a:lnTo>
                    <a:pt x="710" y="29"/>
                  </a:lnTo>
                  <a:lnTo>
                    <a:pt x="710" y="31"/>
                  </a:lnTo>
                  <a:lnTo>
                    <a:pt x="710" y="34"/>
                  </a:lnTo>
                  <a:lnTo>
                    <a:pt x="707" y="36"/>
                  </a:lnTo>
                  <a:lnTo>
                    <a:pt x="705" y="36"/>
                  </a:lnTo>
                  <a:close/>
                  <a:moveTo>
                    <a:pt x="60" y="60"/>
                  </a:moveTo>
                  <a:lnTo>
                    <a:pt x="0" y="31"/>
                  </a:lnTo>
                  <a:lnTo>
                    <a:pt x="60" y="0"/>
                  </a:lnTo>
                  <a:lnTo>
                    <a:pt x="60" y="60"/>
                  </a:lnTo>
                  <a:close/>
                </a:path>
              </a:pathLst>
            </a:custGeom>
            <a:solidFill>
              <a:srgbClr val="000000"/>
            </a:solidFill>
            <a:ln w="1270">
              <a:solidFill>
                <a:schemeClr val="tx1"/>
              </a:solidFill>
              <a:round/>
              <a:headEnd/>
              <a:tailEnd/>
            </a:ln>
          </p:spPr>
          <p:txBody>
            <a:bodyPr/>
            <a:lstStyle/>
            <a:p>
              <a:pPr algn="r" rtl="1"/>
              <a:endParaRPr lang="en-US">
                <a:solidFill>
                  <a:prstClr val="black"/>
                </a:solidFill>
              </a:endParaRPr>
            </a:p>
          </p:txBody>
        </p:sp>
        <p:sp>
          <p:nvSpPr>
            <p:cNvPr id="70679" name="Freeform 30"/>
            <p:cNvSpPr>
              <a:spLocks noEditPoints="1"/>
            </p:cNvSpPr>
            <p:nvPr/>
          </p:nvSpPr>
          <p:spPr bwMode="auto">
            <a:xfrm>
              <a:off x="3937000" y="3208338"/>
              <a:ext cx="1044575" cy="42862"/>
            </a:xfrm>
            <a:custGeom>
              <a:avLst/>
              <a:gdLst>
                <a:gd name="T0" fmla="*/ 2147483647 w 959"/>
                <a:gd name="T1" fmla="*/ 2147483647 h 60"/>
                <a:gd name="T2" fmla="*/ 2147483647 w 959"/>
                <a:gd name="T3" fmla="*/ 2147483647 h 60"/>
                <a:gd name="T4" fmla="*/ 2147483647 w 959"/>
                <a:gd name="T5" fmla="*/ 2147483647 h 60"/>
                <a:gd name="T6" fmla="*/ 2147483647 w 959"/>
                <a:gd name="T7" fmla="*/ 2147483647 h 60"/>
                <a:gd name="T8" fmla="*/ 2147483647 w 959"/>
                <a:gd name="T9" fmla="*/ 2147483647 h 60"/>
                <a:gd name="T10" fmla="*/ 2147483647 w 959"/>
                <a:gd name="T11" fmla="*/ 2147483647 h 60"/>
                <a:gd name="T12" fmla="*/ 2147483647 w 959"/>
                <a:gd name="T13" fmla="*/ 2147483647 h 60"/>
                <a:gd name="T14" fmla="*/ 2147483647 w 959"/>
                <a:gd name="T15" fmla="*/ 2147483647 h 60"/>
                <a:gd name="T16" fmla="*/ 2147483647 w 959"/>
                <a:gd name="T17" fmla="*/ 2147483647 h 60"/>
                <a:gd name="T18" fmla="*/ 2147483647 w 959"/>
                <a:gd name="T19" fmla="*/ 2147483647 h 60"/>
                <a:gd name="T20" fmla="*/ 2147483647 w 959"/>
                <a:gd name="T21" fmla="*/ 2147483647 h 60"/>
                <a:gd name="T22" fmla="*/ 2147483647 w 959"/>
                <a:gd name="T23" fmla="*/ 2147483647 h 60"/>
                <a:gd name="T24" fmla="*/ 2147483647 w 959"/>
                <a:gd name="T25" fmla="*/ 2147483647 h 60"/>
                <a:gd name="T26" fmla="*/ 0 w 959"/>
                <a:gd name="T27" fmla="*/ 2147483647 h 60"/>
                <a:gd name="T28" fmla="*/ 0 w 959"/>
                <a:gd name="T29" fmla="*/ 2147483647 h 60"/>
                <a:gd name="T30" fmla="*/ 0 w 959"/>
                <a:gd name="T31" fmla="*/ 2147483647 h 60"/>
                <a:gd name="T32" fmla="*/ 2147483647 w 959"/>
                <a:gd name="T33" fmla="*/ 2147483647 h 60"/>
                <a:gd name="T34" fmla="*/ 2147483647 w 959"/>
                <a:gd name="T35" fmla="*/ 2147483647 h 60"/>
                <a:gd name="T36" fmla="*/ 2147483647 w 959"/>
                <a:gd name="T37" fmla="*/ 2147483647 h 60"/>
                <a:gd name="T38" fmla="*/ 2147483647 w 959"/>
                <a:gd name="T39" fmla="*/ 2147483647 h 60"/>
                <a:gd name="T40" fmla="*/ 2147483647 w 959"/>
                <a:gd name="T41" fmla="*/ 0 h 60"/>
                <a:gd name="T42" fmla="*/ 2147483647 w 959"/>
                <a:gd name="T43" fmla="*/ 2147483647 h 60"/>
                <a:gd name="T44" fmla="*/ 2147483647 w 959"/>
                <a:gd name="T45" fmla="*/ 2147483647 h 60"/>
                <a:gd name="T46" fmla="*/ 2147483647 w 959"/>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9"/>
                <a:gd name="T73" fmla="*/ 0 h 60"/>
                <a:gd name="T74" fmla="*/ 959 w 959"/>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9" h="60">
                  <a:moveTo>
                    <a:pt x="4" y="27"/>
                  </a:moveTo>
                  <a:lnTo>
                    <a:pt x="911" y="27"/>
                  </a:lnTo>
                  <a:lnTo>
                    <a:pt x="914" y="29"/>
                  </a:lnTo>
                  <a:lnTo>
                    <a:pt x="916" y="29"/>
                  </a:lnTo>
                  <a:lnTo>
                    <a:pt x="916" y="31"/>
                  </a:lnTo>
                  <a:lnTo>
                    <a:pt x="916" y="34"/>
                  </a:lnTo>
                  <a:lnTo>
                    <a:pt x="914" y="34"/>
                  </a:lnTo>
                  <a:lnTo>
                    <a:pt x="911" y="36"/>
                  </a:lnTo>
                  <a:lnTo>
                    <a:pt x="4" y="36"/>
                  </a:lnTo>
                  <a:lnTo>
                    <a:pt x="2" y="36"/>
                  </a:lnTo>
                  <a:lnTo>
                    <a:pt x="2" y="34"/>
                  </a:lnTo>
                  <a:lnTo>
                    <a:pt x="0" y="34"/>
                  </a:lnTo>
                  <a:lnTo>
                    <a:pt x="0" y="31"/>
                  </a:lnTo>
                  <a:lnTo>
                    <a:pt x="0" y="29"/>
                  </a:lnTo>
                  <a:lnTo>
                    <a:pt x="2" y="29"/>
                  </a:lnTo>
                  <a:lnTo>
                    <a:pt x="2" y="27"/>
                  </a:lnTo>
                  <a:lnTo>
                    <a:pt x="4" y="27"/>
                  </a:lnTo>
                  <a:close/>
                  <a:moveTo>
                    <a:pt x="899" y="0"/>
                  </a:moveTo>
                  <a:lnTo>
                    <a:pt x="959" y="31"/>
                  </a:lnTo>
                  <a:lnTo>
                    <a:pt x="899" y="60"/>
                  </a:lnTo>
                  <a:lnTo>
                    <a:pt x="899" y="0"/>
                  </a:lnTo>
                  <a:close/>
                </a:path>
              </a:pathLst>
            </a:custGeom>
            <a:solidFill>
              <a:srgbClr val="000000"/>
            </a:solidFill>
            <a:ln w="1270">
              <a:solidFill>
                <a:schemeClr val="tx1"/>
              </a:solidFill>
              <a:round/>
              <a:headEnd/>
              <a:tailEnd/>
            </a:ln>
          </p:spPr>
          <p:txBody>
            <a:bodyPr/>
            <a:lstStyle/>
            <a:p>
              <a:pPr algn="r" rtl="1"/>
              <a:endParaRPr lang="en-US">
                <a:solidFill>
                  <a:prstClr val="black"/>
                </a:solidFill>
              </a:endParaRPr>
            </a:p>
          </p:txBody>
        </p:sp>
        <p:sp>
          <p:nvSpPr>
            <p:cNvPr id="70680" name="Rectangle 31"/>
            <p:cNvSpPr>
              <a:spLocks noChangeArrowheads="1"/>
            </p:cNvSpPr>
            <p:nvPr/>
          </p:nvSpPr>
          <p:spPr bwMode="auto">
            <a:xfrm>
              <a:off x="491767" y="2098082"/>
              <a:ext cx="1577975" cy="323243"/>
            </a:xfrm>
            <a:prstGeom prst="rect">
              <a:avLst/>
            </a:prstGeom>
            <a:noFill/>
            <a:ln w="9525">
              <a:noFill/>
              <a:miter lim="800000"/>
              <a:headEnd/>
              <a:tailEnd/>
            </a:ln>
          </p:spPr>
          <p:txBody>
            <a:bodyPr lIns="0" tIns="0" rIns="0" bIns="0">
              <a:spAutoFit/>
            </a:bodyPr>
            <a:lstStyle/>
            <a:p>
              <a:pPr algn="ctr" eaLnBrk="0" hangingPunct="0"/>
              <a:r>
                <a:rPr lang="en-GB" altLang="ja-JP" sz="1400" dirty="0">
                  <a:solidFill>
                    <a:srgbClr val="001965"/>
                  </a:solidFill>
                  <a:ea typeface="MS Mincho" pitchFamily="49" charset="-128"/>
                </a:rPr>
                <a:t>Screening</a:t>
              </a:r>
              <a:br>
                <a:rPr lang="en-GB" altLang="ja-JP" sz="1400" dirty="0">
                  <a:solidFill>
                    <a:srgbClr val="001965"/>
                  </a:solidFill>
                  <a:ea typeface="MS Mincho" pitchFamily="49" charset="-128"/>
                </a:rPr>
              </a:br>
              <a:r>
                <a:rPr lang="en-GB" altLang="ja-JP" sz="1400" dirty="0">
                  <a:solidFill>
                    <a:srgbClr val="001965"/>
                  </a:solidFill>
                </a:rPr>
                <a:t>and consent</a:t>
              </a:r>
              <a:endParaRPr lang="en-GB" sz="1400" dirty="0">
                <a:solidFill>
                  <a:srgbClr val="001965"/>
                </a:solidFill>
              </a:endParaRPr>
            </a:p>
          </p:txBody>
        </p:sp>
        <p:sp>
          <p:nvSpPr>
            <p:cNvPr id="70681" name="Rectangle 33"/>
            <p:cNvSpPr>
              <a:spLocks noChangeArrowheads="1"/>
            </p:cNvSpPr>
            <p:nvPr/>
          </p:nvSpPr>
          <p:spPr bwMode="auto">
            <a:xfrm>
              <a:off x="2557715" y="1741830"/>
              <a:ext cx="1414104" cy="161622"/>
            </a:xfrm>
            <a:prstGeom prst="rect">
              <a:avLst/>
            </a:prstGeom>
            <a:noFill/>
            <a:ln w="9525">
              <a:noFill/>
              <a:miter lim="800000"/>
              <a:headEnd/>
              <a:tailEnd/>
            </a:ln>
          </p:spPr>
          <p:txBody>
            <a:bodyPr wrap="none" lIns="0" tIns="0" rIns="0" bIns="0">
              <a:spAutoFit/>
            </a:bodyPr>
            <a:lstStyle/>
            <a:p>
              <a:pPr algn="r" rtl="1" eaLnBrk="0" hangingPunct="0"/>
              <a:r>
                <a:rPr lang="en-GB" altLang="ja-JP" sz="1400">
                  <a:solidFill>
                    <a:srgbClr val="001965"/>
                  </a:solidFill>
                  <a:ea typeface="MS Mincho" pitchFamily="49" charset="-128"/>
                </a:rPr>
                <a:t>Insulin aspart /NPH</a:t>
              </a:r>
              <a:endParaRPr lang="en-GB" sz="1400">
                <a:solidFill>
                  <a:srgbClr val="001965"/>
                </a:solidFill>
                <a:ea typeface="MS Mincho" pitchFamily="49" charset="-128"/>
              </a:endParaRPr>
            </a:p>
          </p:txBody>
        </p:sp>
        <p:sp>
          <p:nvSpPr>
            <p:cNvPr id="70682" name="Rectangle 34"/>
            <p:cNvSpPr>
              <a:spLocks noChangeArrowheads="1"/>
            </p:cNvSpPr>
            <p:nvPr/>
          </p:nvSpPr>
          <p:spPr bwMode="auto">
            <a:xfrm>
              <a:off x="2512901" y="2405355"/>
              <a:ext cx="1439756" cy="161622"/>
            </a:xfrm>
            <a:prstGeom prst="rect">
              <a:avLst/>
            </a:prstGeom>
            <a:noFill/>
            <a:ln w="9525">
              <a:noFill/>
              <a:miter lim="800000"/>
              <a:headEnd/>
              <a:tailEnd/>
            </a:ln>
          </p:spPr>
          <p:txBody>
            <a:bodyPr wrap="none" lIns="0" tIns="0" rIns="0" bIns="0">
              <a:spAutoFit/>
            </a:bodyPr>
            <a:lstStyle/>
            <a:p>
              <a:pPr algn="r" rtl="1" eaLnBrk="0" hangingPunct="0"/>
              <a:r>
                <a:rPr lang="en-GB" altLang="ja-JP" sz="1400">
                  <a:solidFill>
                    <a:srgbClr val="001965"/>
                  </a:solidFill>
                  <a:ea typeface="MS Mincho" pitchFamily="49" charset="-128"/>
                </a:rPr>
                <a:t>Human insulin/NPH</a:t>
              </a:r>
              <a:endParaRPr lang="en-GB" sz="1400">
                <a:solidFill>
                  <a:srgbClr val="001965"/>
                </a:solidFill>
                <a:ea typeface="MS Mincho" pitchFamily="49" charset="-128"/>
              </a:endParaRPr>
            </a:p>
          </p:txBody>
        </p:sp>
        <p:sp>
          <p:nvSpPr>
            <p:cNvPr id="70683" name="Freeform 35"/>
            <p:cNvSpPr>
              <a:spLocks noEditPoints="1"/>
            </p:cNvSpPr>
            <p:nvPr/>
          </p:nvSpPr>
          <p:spPr bwMode="auto">
            <a:xfrm>
              <a:off x="1998663" y="2579688"/>
              <a:ext cx="2967037" cy="23812"/>
            </a:xfrm>
            <a:custGeom>
              <a:avLst/>
              <a:gdLst>
                <a:gd name="T0" fmla="*/ 0 w 2850"/>
                <a:gd name="T1" fmla="*/ 2147483647 h 31"/>
                <a:gd name="T2" fmla="*/ 2147483647 w 2850"/>
                <a:gd name="T3" fmla="*/ 2147483647 h 31"/>
                <a:gd name="T4" fmla="*/ 2147483647 w 2850"/>
                <a:gd name="T5" fmla="*/ 0 h 31"/>
                <a:gd name="T6" fmla="*/ 2147483647 w 2850"/>
                <a:gd name="T7" fmla="*/ 0 h 31"/>
                <a:gd name="T8" fmla="*/ 2147483647 w 2850"/>
                <a:gd name="T9" fmla="*/ 0 h 31"/>
                <a:gd name="T10" fmla="*/ 2147483647 w 2850"/>
                <a:gd name="T11" fmla="*/ 2147483647 h 31"/>
                <a:gd name="T12" fmla="*/ 2147483647 w 2850"/>
                <a:gd name="T13" fmla="*/ 2147483647 h 31"/>
                <a:gd name="T14" fmla="*/ 2147483647 w 2850"/>
                <a:gd name="T15" fmla="*/ 0 h 31"/>
                <a:gd name="T16" fmla="*/ 2147483647 w 2850"/>
                <a:gd name="T17" fmla="*/ 0 h 31"/>
                <a:gd name="T18" fmla="*/ 2147483647 w 2850"/>
                <a:gd name="T19" fmla="*/ 0 h 31"/>
                <a:gd name="T20" fmla="*/ 2147483647 w 2850"/>
                <a:gd name="T21" fmla="*/ 2147483647 h 31"/>
                <a:gd name="T22" fmla="*/ 2147483647 w 2850"/>
                <a:gd name="T23" fmla="*/ 2147483647 h 31"/>
                <a:gd name="T24" fmla="*/ 2147483647 w 2850"/>
                <a:gd name="T25" fmla="*/ 0 h 31"/>
                <a:gd name="T26" fmla="*/ 2147483647 w 2850"/>
                <a:gd name="T27" fmla="*/ 0 h 31"/>
                <a:gd name="T28" fmla="*/ 2147483647 w 2850"/>
                <a:gd name="T29" fmla="*/ 0 h 31"/>
                <a:gd name="T30" fmla="*/ 2147483647 w 2850"/>
                <a:gd name="T31" fmla="*/ 2147483647 h 31"/>
                <a:gd name="T32" fmla="*/ 2147483647 w 2850"/>
                <a:gd name="T33" fmla="*/ 2147483647 h 31"/>
                <a:gd name="T34" fmla="*/ 2147483647 w 2850"/>
                <a:gd name="T35" fmla="*/ 0 h 31"/>
                <a:gd name="T36" fmla="*/ 2147483647 w 2850"/>
                <a:gd name="T37" fmla="*/ 0 h 31"/>
                <a:gd name="T38" fmla="*/ 2147483647 w 2850"/>
                <a:gd name="T39" fmla="*/ 0 h 31"/>
                <a:gd name="T40" fmla="*/ 2147483647 w 2850"/>
                <a:gd name="T41" fmla="*/ 2147483647 h 31"/>
                <a:gd name="T42" fmla="*/ 2147483647 w 2850"/>
                <a:gd name="T43" fmla="*/ 2147483647 h 31"/>
                <a:gd name="T44" fmla="*/ 2147483647 w 2850"/>
                <a:gd name="T45" fmla="*/ 0 h 31"/>
                <a:gd name="T46" fmla="*/ 2147483647 w 2850"/>
                <a:gd name="T47" fmla="*/ 0 h 31"/>
                <a:gd name="T48" fmla="*/ 2147483647 w 2850"/>
                <a:gd name="T49" fmla="*/ 0 h 31"/>
                <a:gd name="T50" fmla="*/ 2147483647 w 2850"/>
                <a:gd name="T51" fmla="*/ 2147483647 h 31"/>
                <a:gd name="T52" fmla="*/ 2147483647 w 2850"/>
                <a:gd name="T53" fmla="*/ 2147483647 h 31"/>
                <a:gd name="T54" fmla="*/ 2147483647 w 2850"/>
                <a:gd name="T55" fmla="*/ 0 h 31"/>
                <a:gd name="T56" fmla="*/ 2147483647 w 2850"/>
                <a:gd name="T57" fmla="*/ 0 h 31"/>
                <a:gd name="T58" fmla="*/ 2147483647 w 2850"/>
                <a:gd name="T59" fmla="*/ 0 h 31"/>
                <a:gd name="T60" fmla="*/ 2147483647 w 2850"/>
                <a:gd name="T61" fmla="*/ 2147483647 h 31"/>
                <a:gd name="T62" fmla="*/ 2147483647 w 2850"/>
                <a:gd name="T63" fmla="*/ 2147483647 h 31"/>
                <a:gd name="T64" fmla="*/ 2147483647 w 2850"/>
                <a:gd name="T65" fmla="*/ 0 h 31"/>
                <a:gd name="T66" fmla="*/ 2147483647 w 2850"/>
                <a:gd name="T67" fmla="*/ 0 h 31"/>
                <a:gd name="T68" fmla="*/ 2147483647 w 2850"/>
                <a:gd name="T69" fmla="*/ 0 h 31"/>
                <a:gd name="T70" fmla="*/ 2147483647 w 2850"/>
                <a:gd name="T71" fmla="*/ 2147483647 h 31"/>
                <a:gd name="T72" fmla="*/ 2147483647 w 2850"/>
                <a:gd name="T73" fmla="*/ 2147483647 h 31"/>
                <a:gd name="T74" fmla="*/ 2147483647 w 2850"/>
                <a:gd name="T75" fmla="*/ 0 h 31"/>
                <a:gd name="T76" fmla="*/ 2147483647 w 2850"/>
                <a:gd name="T77" fmla="*/ 0 h 31"/>
                <a:gd name="T78" fmla="*/ 2147483647 w 2850"/>
                <a:gd name="T79" fmla="*/ 0 h 31"/>
                <a:gd name="T80" fmla="*/ 2147483647 w 2850"/>
                <a:gd name="T81" fmla="*/ 2147483647 h 31"/>
                <a:gd name="T82" fmla="*/ 2147483647 w 2850"/>
                <a:gd name="T83" fmla="*/ 2147483647 h 31"/>
                <a:gd name="T84" fmla="*/ 2147483647 w 2850"/>
                <a:gd name="T85" fmla="*/ 0 h 31"/>
                <a:gd name="T86" fmla="*/ 2147483647 w 2850"/>
                <a:gd name="T87" fmla="*/ 0 h 31"/>
                <a:gd name="T88" fmla="*/ 2147483647 w 2850"/>
                <a:gd name="T89" fmla="*/ 0 h 31"/>
                <a:gd name="T90" fmla="*/ 2147483647 w 2850"/>
                <a:gd name="T91" fmla="*/ 2147483647 h 31"/>
                <a:gd name="T92" fmla="*/ 2147483647 w 2850"/>
                <a:gd name="T93" fmla="*/ 2147483647 h 31"/>
                <a:gd name="T94" fmla="*/ 2147483647 w 2850"/>
                <a:gd name="T95" fmla="*/ 0 h 31"/>
                <a:gd name="T96" fmla="*/ 2147483647 w 2850"/>
                <a:gd name="T97" fmla="*/ 0 h 31"/>
                <a:gd name="T98" fmla="*/ 2147483647 w 2850"/>
                <a:gd name="T99" fmla="*/ 0 h 31"/>
                <a:gd name="T100" fmla="*/ 2147483647 w 2850"/>
                <a:gd name="T101" fmla="*/ 2147483647 h 31"/>
                <a:gd name="T102" fmla="*/ 2147483647 w 2850"/>
                <a:gd name="T103" fmla="*/ 2147483647 h 31"/>
                <a:gd name="T104" fmla="*/ 2147483647 w 2850"/>
                <a:gd name="T105" fmla="*/ 0 h 31"/>
                <a:gd name="T106" fmla="*/ 2147483647 w 2850"/>
                <a:gd name="T107" fmla="*/ 0 h 31"/>
                <a:gd name="T108" fmla="*/ 2147483647 w 2850"/>
                <a:gd name="T109" fmla="*/ 0 h 31"/>
                <a:gd name="T110" fmla="*/ 2147483647 w 2850"/>
                <a:gd name="T111" fmla="*/ 2147483647 h 31"/>
                <a:gd name="T112" fmla="*/ 2147483647 w 2850"/>
                <a:gd name="T113" fmla="*/ 2147483647 h 31"/>
                <a:gd name="T114" fmla="*/ 2147483647 w 2850"/>
                <a:gd name="T115" fmla="*/ 0 h 31"/>
                <a:gd name="T116" fmla="*/ 2147483647 w 2850"/>
                <a:gd name="T117" fmla="*/ 0 h 31"/>
                <a:gd name="T118" fmla="*/ 2147483647 w 2850"/>
                <a:gd name="T119" fmla="*/ 0 h 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50"/>
                <a:gd name="T181" fmla="*/ 0 h 31"/>
                <a:gd name="T182" fmla="*/ 2850 w 2850"/>
                <a:gd name="T183" fmla="*/ 31 h 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50" h="31">
                  <a:moveTo>
                    <a:pt x="0" y="0"/>
                  </a:moveTo>
                  <a:lnTo>
                    <a:pt x="31" y="0"/>
                  </a:lnTo>
                  <a:lnTo>
                    <a:pt x="31" y="31"/>
                  </a:lnTo>
                  <a:lnTo>
                    <a:pt x="0" y="31"/>
                  </a:lnTo>
                  <a:lnTo>
                    <a:pt x="0" y="0"/>
                  </a:lnTo>
                  <a:close/>
                  <a:moveTo>
                    <a:pt x="60" y="0"/>
                  </a:moveTo>
                  <a:lnTo>
                    <a:pt x="91" y="0"/>
                  </a:lnTo>
                  <a:lnTo>
                    <a:pt x="91" y="31"/>
                  </a:lnTo>
                  <a:lnTo>
                    <a:pt x="60" y="31"/>
                  </a:lnTo>
                  <a:lnTo>
                    <a:pt x="60" y="0"/>
                  </a:lnTo>
                  <a:close/>
                  <a:moveTo>
                    <a:pt x="120" y="0"/>
                  </a:moveTo>
                  <a:lnTo>
                    <a:pt x="151" y="0"/>
                  </a:lnTo>
                  <a:lnTo>
                    <a:pt x="151" y="31"/>
                  </a:lnTo>
                  <a:lnTo>
                    <a:pt x="120" y="31"/>
                  </a:lnTo>
                  <a:lnTo>
                    <a:pt x="120" y="0"/>
                  </a:lnTo>
                  <a:close/>
                  <a:moveTo>
                    <a:pt x="180" y="0"/>
                  </a:moveTo>
                  <a:lnTo>
                    <a:pt x="211" y="0"/>
                  </a:lnTo>
                  <a:lnTo>
                    <a:pt x="211" y="31"/>
                  </a:lnTo>
                  <a:lnTo>
                    <a:pt x="180" y="31"/>
                  </a:lnTo>
                  <a:lnTo>
                    <a:pt x="180" y="0"/>
                  </a:lnTo>
                  <a:close/>
                  <a:moveTo>
                    <a:pt x="240" y="0"/>
                  </a:moveTo>
                  <a:lnTo>
                    <a:pt x="271" y="0"/>
                  </a:lnTo>
                  <a:lnTo>
                    <a:pt x="271" y="31"/>
                  </a:lnTo>
                  <a:lnTo>
                    <a:pt x="240" y="31"/>
                  </a:lnTo>
                  <a:lnTo>
                    <a:pt x="240" y="0"/>
                  </a:lnTo>
                  <a:close/>
                  <a:moveTo>
                    <a:pt x="300" y="0"/>
                  </a:moveTo>
                  <a:lnTo>
                    <a:pt x="331" y="0"/>
                  </a:lnTo>
                  <a:lnTo>
                    <a:pt x="331" y="31"/>
                  </a:lnTo>
                  <a:lnTo>
                    <a:pt x="300" y="31"/>
                  </a:lnTo>
                  <a:lnTo>
                    <a:pt x="300" y="0"/>
                  </a:lnTo>
                  <a:close/>
                  <a:moveTo>
                    <a:pt x="359" y="0"/>
                  </a:moveTo>
                  <a:lnTo>
                    <a:pt x="391" y="0"/>
                  </a:lnTo>
                  <a:lnTo>
                    <a:pt x="391" y="31"/>
                  </a:lnTo>
                  <a:lnTo>
                    <a:pt x="359" y="31"/>
                  </a:lnTo>
                  <a:lnTo>
                    <a:pt x="359" y="0"/>
                  </a:lnTo>
                  <a:close/>
                  <a:moveTo>
                    <a:pt x="419" y="0"/>
                  </a:moveTo>
                  <a:lnTo>
                    <a:pt x="451" y="0"/>
                  </a:lnTo>
                  <a:lnTo>
                    <a:pt x="451" y="31"/>
                  </a:lnTo>
                  <a:lnTo>
                    <a:pt x="419" y="31"/>
                  </a:lnTo>
                  <a:lnTo>
                    <a:pt x="419" y="0"/>
                  </a:lnTo>
                  <a:close/>
                  <a:moveTo>
                    <a:pt x="479" y="0"/>
                  </a:moveTo>
                  <a:lnTo>
                    <a:pt x="511" y="0"/>
                  </a:lnTo>
                  <a:lnTo>
                    <a:pt x="511" y="31"/>
                  </a:lnTo>
                  <a:lnTo>
                    <a:pt x="479" y="31"/>
                  </a:lnTo>
                  <a:lnTo>
                    <a:pt x="479" y="0"/>
                  </a:lnTo>
                  <a:close/>
                  <a:moveTo>
                    <a:pt x="539" y="0"/>
                  </a:moveTo>
                  <a:lnTo>
                    <a:pt x="571" y="0"/>
                  </a:lnTo>
                  <a:lnTo>
                    <a:pt x="571" y="31"/>
                  </a:lnTo>
                  <a:lnTo>
                    <a:pt x="539" y="31"/>
                  </a:lnTo>
                  <a:lnTo>
                    <a:pt x="539" y="0"/>
                  </a:lnTo>
                  <a:close/>
                  <a:moveTo>
                    <a:pt x="599" y="0"/>
                  </a:moveTo>
                  <a:lnTo>
                    <a:pt x="631" y="0"/>
                  </a:lnTo>
                  <a:lnTo>
                    <a:pt x="631" y="31"/>
                  </a:lnTo>
                  <a:lnTo>
                    <a:pt x="599" y="31"/>
                  </a:lnTo>
                  <a:lnTo>
                    <a:pt x="599" y="0"/>
                  </a:lnTo>
                  <a:close/>
                  <a:moveTo>
                    <a:pt x="659" y="0"/>
                  </a:moveTo>
                  <a:lnTo>
                    <a:pt x="691" y="0"/>
                  </a:lnTo>
                  <a:lnTo>
                    <a:pt x="691" y="31"/>
                  </a:lnTo>
                  <a:lnTo>
                    <a:pt x="659" y="31"/>
                  </a:lnTo>
                  <a:lnTo>
                    <a:pt x="659" y="0"/>
                  </a:lnTo>
                  <a:close/>
                  <a:moveTo>
                    <a:pt x="719" y="0"/>
                  </a:moveTo>
                  <a:lnTo>
                    <a:pt x="751" y="0"/>
                  </a:lnTo>
                  <a:lnTo>
                    <a:pt x="751" y="31"/>
                  </a:lnTo>
                  <a:lnTo>
                    <a:pt x="719" y="31"/>
                  </a:lnTo>
                  <a:lnTo>
                    <a:pt x="719" y="0"/>
                  </a:lnTo>
                  <a:close/>
                  <a:moveTo>
                    <a:pt x="779" y="0"/>
                  </a:moveTo>
                  <a:lnTo>
                    <a:pt x="811" y="0"/>
                  </a:lnTo>
                  <a:lnTo>
                    <a:pt x="811" y="31"/>
                  </a:lnTo>
                  <a:lnTo>
                    <a:pt x="779" y="31"/>
                  </a:lnTo>
                  <a:lnTo>
                    <a:pt x="779" y="0"/>
                  </a:lnTo>
                  <a:close/>
                  <a:moveTo>
                    <a:pt x="839" y="0"/>
                  </a:moveTo>
                  <a:lnTo>
                    <a:pt x="871" y="0"/>
                  </a:lnTo>
                  <a:lnTo>
                    <a:pt x="871" y="31"/>
                  </a:lnTo>
                  <a:lnTo>
                    <a:pt x="839" y="31"/>
                  </a:lnTo>
                  <a:lnTo>
                    <a:pt x="839" y="0"/>
                  </a:lnTo>
                  <a:close/>
                  <a:moveTo>
                    <a:pt x="899" y="0"/>
                  </a:moveTo>
                  <a:lnTo>
                    <a:pt x="930" y="0"/>
                  </a:lnTo>
                  <a:lnTo>
                    <a:pt x="930" y="31"/>
                  </a:lnTo>
                  <a:lnTo>
                    <a:pt x="899" y="31"/>
                  </a:lnTo>
                  <a:lnTo>
                    <a:pt x="899" y="0"/>
                  </a:lnTo>
                  <a:close/>
                  <a:moveTo>
                    <a:pt x="959" y="0"/>
                  </a:moveTo>
                  <a:lnTo>
                    <a:pt x="990" y="0"/>
                  </a:lnTo>
                  <a:lnTo>
                    <a:pt x="990" y="31"/>
                  </a:lnTo>
                  <a:lnTo>
                    <a:pt x="959" y="31"/>
                  </a:lnTo>
                  <a:lnTo>
                    <a:pt x="959" y="0"/>
                  </a:lnTo>
                  <a:close/>
                  <a:moveTo>
                    <a:pt x="1019" y="0"/>
                  </a:moveTo>
                  <a:lnTo>
                    <a:pt x="1050" y="0"/>
                  </a:lnTo>
                  <a:lnTo>
                    <a:pt x="1050" y="31"/>
                  </a:lnTo>
                  <a:lnTo>
                    <a:pt x="1019" y="31"/>
                  </a:lnTo>
                  <a:lnTo>
                    <a:pt x="1019" y="0"/>
                  </a:lnTo>
                  <a:close/>
                  <a:moveTo>
                    <a:pt x="1079" y="0"/>
                  </a:moveTo>
                  <a:lnTo>
                    <a:pt x="1110" y="0"/>
                  </a:lnTo>
                  <a:lnTo>
                    <a:pt x="1110" y="31"/>
                  </a:lnTo>
                  <a:lnTo>
                    <a:pt x="1079" y="31"/>
                  </a:lnTo>
                  <a:lnTo>
                    <a:pt x="1079" y="0"/>
                  </a:lnTo>
                  <a:close/>
                  <a:moveTo>
                    <a:pt x="1139" y="0"/>
                  </a:moveTo>
                  <a:lnTo>
                    <a:pt x="1170" y="0"/>
                  </a:lnTo>
                  <a:lnTo>
                    <a:pt x="1170" y="31"/>
                  </a:lnTo>
                  <a:lnTo>
                    <a:pt x="1139" y="31"/>
                  </a:lnTo>
                  <a:lnTo>
                    <a:pt x="1139" y="0"/>
                  </a:lnTo>
                  <a:close/>
                  <a:moveTo>
                    <a:pt x="1199" y="0"/>
                  </a:moveTo>
                  <a:lnTo>
                    <a:pt x="1230" y="0"/>
                  </a:lnTo>
                  <a:lnTo>
                    <a:pt x="1230" y="31"/>
                  </a:lnTo>
                  <a:lnTo>
                    <a:pt x="1199" y="31"/>
                  </a:lnTo>
                  <a:lnTo>
                    <a:pt x="1199" y="0"/>
                  </a:lnTo>
                  <a:close/>
                  <a:moveTo>
                    <a:pt x="1259" y="0"/>
                  </a:moveTo>
                  <a:lnTo>
                    <a:pt x="1290" y="0"/>
                  </a:lnTo>
                  <a:lnTo>
                    <a:pt x="1290" y="31"/>
                  </a:lnTo>
                  <a:lnTo>
                    <a:pt x="1259" y="31"/>
                  </a:lnTo>
                  <a:lnTo>
                    <a:pt x="1259" y="0"/>
                  </a:lnTo>
                  <a:close/>
                  <a:moveTo>
                    <a:pt x="1319" y="0"/>
                  </a:moveTo>
                  <a:lnTo>
                    <a:pt x="1350" y="0"/>
                  </a:lnTo>
                  <a:lnTo>
                    <a:pt x="1350" y="31"/>
                  </a:lnTo>
                  <a:lnTo>
                    <a:pt x="1319" y="31"/>
                  </a:lnTo>
                  <a:lnTo>
                    <a:pt x="1319" y="0"/>
                  </a:lnTo>
                  <a:close/>
                  <a:moveTo>
                    <a:pt x="1379" y="0"/>
                  </a:moveTo>
                  <a:lnTo>
                    <a:pt x="1410" y="0"/>
                  </a:lnTo>
                  <a:lnTo>
                    <a:pt x="1410" y="31"/>
                  </a:lnTo>
                  <a:lnTo>
                    <a:pt x="1379" y="31"/>
                  </a:lnTo>
                  <a:lnTo>
                    <a:pt x="1379" y="0"/>
                  </a:lnTo>
                  <a:close/>
                  <a:moveTo>
                    <a:pt x="1439" y="0"/>
                  </a:moveTo>
                  <a:lnTo>
                    <a:pt x="1470" y="0"/>
                  </a:lnTo>
                  <a:lnTo>
                    <a:pt x="1470" y="31"/>
                  </a:lnTo>
                  <a:lnTo>
                    <a:pt x="1439" y="31"/>
                  </a:lnTo>
                  <a:lnTo>
                    <a:pt x="1439" y="0"/>
                  </a:lnTo>
                  <a:close/>
                  <a:moveTo>
                    <a:pt x="1499" y="0"/>
                  </a:moveTo>
                  <a:lnTo>
                    <a:pt x="1530" y="0"/>
                  </a:lnTo>
                  <a:lnTo>
                    <a:pt x="1530" y="31"/>
                  </a:lnTo>
                  <a:lnTo>
                    <a:pt x="1499" y="31"/>
                  </a:lnTo>
                  <a:lnTo>
                    <a:pt x="1499" y="0"/>
                  </a:lnTo>
                  <a:close/>
                  <a:moveTo>
                    <a:pt x="1559" y="0"/>
                  </a:moveTo>
                  <a:lnTo>
                    <a:pt x="1590" y="0"/>
                  </a:lnTo>
                  <a:lnTo>
                    <a:pt x="1590" y="31"/>
                  </a:lnTo>
                  <a:lnTo>
                    <a:pt x="1559" y="31"/>
                  </a:lnTo>
                  <a:lnTo>
                    <a:pt x="1559" y="0"/>
                  </a:lnTo>
                  <a:close/>
                  <a:moveTo>
                    <a:pt x="1619" y="0"/>
                  </a:moveTo>
                  <a:lnTo>
                    <a:pt x="1650" y="0"/>
                  </a:lnTo>
                  <a:lnTo>
                    <a:pt x="1650" y="31"/>
                  </a:lnTo>
                  <a:lnTo>
                    <a:pt x="1619" y="31"/>
                  </a:lnTo>
                  <a:lnTo>
                    <a:pt x="1619" y="0"/>
                  </a:lnTo>
                  <a:close/>
                  <a:moveTo>
                    <a:pt x="1679" y="0"/>
                  </a:moveTo>
                  <a:lnTo>
                    <a:pt x="1710" y="0"/>
                  </a:lnTo>
                  <a:lnTo>
                    <a:pt x="1710" y="31"/>
                  </a:lnTo>
                  <a:lnTo>
                    <a:pt x="1679" y="31"/>
                  </a:lnTo>
                  <a:lnTo>
                    <a:pt x="1679" y="0"/>
                  </a:lnTo>
                  <a:close/>
                  <a:moveTo>
                    <a:pt x="1739" y="0"/>
                  </a:moveTo>
                  <a:lnTo>
                    <a:pt x="1770" y="0"/>
                  </a:lnTo>
                  <a:lnTo>
                    <a:pt x="1770" y="31"/>
                  </a:lnTo>
                  <a:lnTo>
                    <a:pt x="1739" y="31"/>
                  </a:lnTo>
                  <a:lnTo>
                    <a:pt x="1739" y="0"/>
                  </a:lnTo>
                  <a:close/>
                  <a:moveTo>
                    <a:pt x="1799" y="0"/>
                  </a:moveTo>
                  <a:lnTo>
                    <a:pt x="1830" y="0"/>
                  </a:lnTo>
                  <a:lnTo>
                    <a:pt x="1830" y="31"/>
                  </a:lnTo>
                  <a:lnTo>
                    <a:pt x="1799" y="31"/>
                  </a:lnTo>
                  <a:lnTo>
                    <a:pt x="1799" y="0"/>
                  </a:lnTo>
                  <a:close/>
                  <a:moveTo>
                    <a:pt x="1859" y="0"/>
                  </a:moveTo>
                  <a:lnTo>
                    <a:pt x="1890" y="0"/>
                  </a:lnTo>
                  <a:lnTo>
                    <a:pt x="1890" y="31"/>
                  </a:lnTo>
                  <a:lnTo>
                    <a:pt x="1859" y="31"/>
                  </a:lnTo>
                  <a:lnTo>
                    <a:pt x="1859" y="0"/>
                  </a:lnTo>
                  <a:close/>
                  <a:moveTo>
                    <a:pt x="1919" y="0"/>
                  </a:moveTo>
                  <a:lnTo>
                    <a:pt x="1950" y="0"/>
                  </a:lnTo>
                  <a:lnTo>
                    <a:pt x="1950" y="31"/>
                  </a:lnTo>
                  <a:lnTo>
                    <a:pt x="1919" y="31"/>
                  </a:lnTo>
                  <a:lnTo>
                    <a:pt x="1919" y="0"/>
                  </a:lnTo>
                  <a:close/>
                  <a:moveTo>
                    <a:pt x="1979" y="0"/>
                  </a:moveTo>
                  <a:lnTo>
                    <a:pt x="2010" y="0"/>
                  </a:lnTo>
                  <a:lnTo>
                    <a:pt x="2010" y="31"/>
                  </a:lnTo>
                  <a:lnTo>
                    <a:pt x="1979" y="31"/>
                  </a:lnTo>
                  <a:lnTo>
                    <a:pt x="1979" y="0"/>
                  </a:lnTo>
                  <a:close/>
                  <a:moveTo>
                    <a:pt x="2039" y="0"/>
                  </a:moveTo>
                  <a:lnTo>
                    <a:pt x="2070" y="0"/>
                  </a:lnTo>
                  <a:lnTo>
                    <a:pt x="2070" y="31"/>
                  </a:lnTo>
                  <a:lnTo>
                    <a:pt x="2039" y="31"/>
                  </a:lnTo>
                  <a:lnTo>
                    <a:pt x="2039" y="0"/>
                  </a:lnTo>
                  <a:close/>
                  <a:moveTo>
                    <a:pt x="2099" y="0"/>
                  </a:moveTo>
                  <a:lnTo>
                    <a:pt x="2130" y="0"/>
                  </a:lnTo>
                  <a:lnTo>
                    <a:pt x="2130" y="31"/>
                  </a:lnTo>
                  <a:lnTo>
                    <a:pt x="2099" y="31"/>
                  </a:lnTo>
                  <a:lnTo>
                    <a:pt x="2099" y="0"/>
                  </a:lnTo>
                  <a:close/>
                  <a:moveTo>
                    <a:pt x="2159" y="0"/>
                  </a:moveTo>
                  <a:lnTo>
                    <a:pt x="2190" y="0"/>
                  </a:lnTo>
                  <a:lnTo>
                    <a:pt x="2190" y="31"/>
                  </a:lnTo>
                  <a:lnTo>
                    <a:pt x="2159" y="31"/>
                  </a:lnTo>
                  <a:lnTo>
                    <a:pt x="2159" y="0"/>
                  </a:lnTo>
                  <a:close/>
                  <a:moveTo>
                    <a:pt x="2219" y="0"/>
                  </a:moveTo>
                  <a:lnTo>
                    <a:pt x="2250" y="0"/>
                  </a:lnTo>
                  <a:lnTo>
                    <a:pt x="2250" y="31"/>
                  </a:lnTo>
                  <a:lnTo>
                    <a:pt x="2219" y="31"/>
                  </a:lnTo>
                  <a:lnTo>
                    <a:pt x="2219" y="0"/>
                  </a:lnTo>
                  <a:close/>
                  <a:moveTo>
                    <a:pt x="2279" y="0"/>
                  </a:moveTo>
                  <a:lnTo>
                    <a:pt x="2310" y="0"/>
                  </a:lnTo>
                  <a:lnTo>
                    <a:pt x="2310" y="31"/>
                  </a:lnTo>
                  <a:lnTo>
                    <a:pt x="2279" y="31"/>
                  </a:lnTo>
                  <a:lnTo>
                    <a:pt x="2279" y="0"/>
                  </a:lnTo>
                  <a:close/>
                  <a:moveTo>
                    <a:pt x="2339" y="0"/>
                  </a:moveTo>
                  <a:lnTo>
                    <a:pt x="2370" y="0"/>
                  </a:lnTo>
                  <a:lnTo>
                    <a:pt x="2370" y="31"/>
                  </a:lnTo>
                  <a:lnTo>
                    <a:pt x="2339" y="31"/>
                  </a:lnTo>
                  <a:lnTo>
                    <a:pt x="2339" y="0"/>
                  </a:lnTo>
                  <a:close/>
                  <a:moveTo>
                    <a:pt x="2399" y="0"/>
                  </a:moveTo>
                  <a:lnTo>
                    <a:pt x="2430" y="0"/>
                  </a:lnTo>
                  <a:lnTo>
                    <a:pt x="2430" y="31"/>
                  </a:lnTo>
                  <a:lnTo>
                    <a:pt x="2399" y="31"/>
                  </a:lnTo>
                  <a:lnTo>
                    <a:pt x="2399" y="0"/>
                  </a:lnTo>
                  <a:close/>
                  <a:moveTo>
                    <a:pt x="2459" y="0"/>
                  </a:moveTo>
                  <a:lnTo>
                    <a:pt x="2490" y="0"/>
                  </a:lnTo>
                  <a:lnTo>
                    <a:pt x="2490" y="31"/>
                  </a:lnTo>
                  <a:lnTo>
                    <a:pt x="2459" y="31"/>
                  </a:lnTo>
                  <a:lnTo>
                    <a:pt x="2459" y="0"/>
                  </a:lnTo>
                  <a:close/>
                  <a:moveTo>
                    <a:pt x="2519" y="0"/>
                  </a:moveTo>
                  <a:lnTo>
                    <a:pt x="2550" y="0"/>
                  </a:lnTo>
                  <a:lnTo>
                    <a:pt x="2550" y="31"/>
                  </a:lnTo>
                  <a:lnTo>
                    <a:pt x="2519" y="31"/>
                  </a:lnTo>
                  <a:lnTo>
                    <a:pt x="2519" y="0"/>
                  </a:lnTo>
                  <a:close/>
                  <a:moveTo>
                    <a:pt x="2579" y="0"/>
                  </a:moveTo>
                  <a:lnTo>
                    <a:pt x="2610" y="0"/>
                  </a:lnTo>
                  <a:lnTo>
                    <a:pt x="2610" y="31"/>
                  </a:lnTo>
                  <a:lnTo>
                    <a:pt x="2579" y="31"/>
                  </a:lnTo>
                  <a:lnTo>
                    <a:pt x="2579" y="0"/>
                  </a:lnTo>
                  <a:close/>
                  <a:moveTo>
                    <a:pt x="2639" y="0"/>
                  </a:moveTo>
                  <a:lnTo>
                    <a:pt x="2670" y="0"/>
                  </a:lnTo>
                  <a:lnTo>
                    <a:pt x="2670" y="31"/>
                  </a:lnTo>
                  <a:lnTo>
                    <a:pt x="2639" y="31"/>
                  </a:lnTo>
                  <a:lnTo>
                    <a:pt x="2639" y="0"/>
                  </a:lnTo>
                  <a:close/>
                  <a:moveTo>
                    <a:pt x="2699" y="0"/>
                  </a:moveTo>
                  <a:lnTo>
                    <a:pt x="2730" y="0"/>
                  </a:lnTo>
                  <a:lnTo>
                    <a:pt x="2730" y="31"/>
                  </a:lnTo>
                  <a:lnTo>
                    <a:pt x="2699" y="31"/>
                  </a:lnTo>
                  <a:lnTo>
                    <a:pt x="2699" y="0"/>
                  </a:lnTo>
                  <a:close/>
                  <a:moveTo>
                    <a:pt x="2759" y="0"/>
                  </a:moveTo>
                  <a:lnTo>
                    <a:pt x="2790" y="0"/>
                  </a:lnTo>
                  <a:lnTo>
                    <a:pt x="2790" y="31"/>
                  </a:lnTo>
                  <a:lnTo>
                    <a:pt x="2759" y="31"/>
                  </a:lnTo>
                  <a:lnTo>
                    <a:pt x="2759" y="0"/>
                  </a:lnTo>
                  <a:close/>
                  <a:moveTo>
                    <a:pt x="2819" y="0"/>
                  </a:moveTo>
                  <a:lnTo>
                    <a:pt x="2850" y="0"/>
                  </a:lnTo>
                  <a:lnTo>
                    <a:pt x="2850" y="31"/>
                  </a:lnTo>
                  <a:lnTo>
                    <a:pt x="2819" y="31"/>
                  </a:lnTo>
                  <a:lnTo>
                    <a:pt x="2819" y="0"/>
                  </a:lnTo>
                  <a:close/>
                </a:path>
              </a:pathLst>
            </a:custGeom>
            <a:solidFill>
              <a:srgbClr val="4C4C4C"/>
            </a:solidFill>
            <a:ln w="12700">
              <a:solidFill>
                <a:schemeClr val="tx1"/>
              </a:solidFill>
              <a:round/>
              <a:headEnd/>
              <a:tailEnd/>
            </a:ln>
          </p:spPr>
          <p:txBody>
            <a:bodyPr/>
            <a:lstStyle/>
            <a:p>
              <a:pPr algn="r" rtl="1"/>
              <a:endParaRPr lang="en-US">
                <a:solidFill>
                  <a:prstClr val="black"/>
                </a:solidFill>
              </a:endParaRPr>
            </a:p>
          </p:txBody>
        </p:sp>
        <p:sp>
          <p:nvSpPr>
            <p:cNvPr id="70684" name="Line 36"/>
            <p:cNvSpPr>
              <a:spLocks noChangeShapeType="1"/>
            </p:cNvSpPr>
            <p:nvPr/>
          </p:nvSpPr>
          <p:spPr bwMode="auto">
            <a:xfrm>
              <a:off x="4913313" y="1914525"/>
              <a:ext cx="2427287" cy="0"/>
            </a:xfrm>
            <a:prstGeom prst="line">
              <a:avLst/>
            </a:prstGeom>
            <a:noFill/>
            <a:ln w="28575">
              <a:solidFill>
                <a:schemeClr val="tx1"/>
              </a:solidFill>
              <a:round/>
              <a:headEnd/>
              <a:tailEnd/>
            </a:ln>
          </p:spPr>
          <p:txBody>
            <a:bodyPr/>
            <a:lstStyle/>
            <a:p>
              <a:pPr algn="r" rtl="1"/>
              <a:endParaRPr lang="en-US">
                <a:solidFill>
                  <a:prstClr val="black"/>
                </a:solidFill>
              </a:endParaRPr>
            </a:p>
          </p:txBody>
        </p:sp>
        <p:sp>
          <p:nvSpPr>
            <p:cNvPr id="70685" name="Freeform 37"/>
            <p:cNvSpPr>
              <a:spLocks noEditPoints="1"/>
            </p:cNvSpPr>
            <p:nvPr/>
          </p:nvSpPr>
          <p:spPr bwMode="auto">
            <a:xfrm>
              <a:off x="1998663" y="1903413"/>
              <a:ext cx="2903537" cy="19050"/>
            </a:xfrm>
            <a:custGeom>
              <a:avLst/>
              <a:gdLst>
                <a:gd name="T0" fmla="*/ 0 w 2790"/>
                <a:gd name="T1" fmla="*/ 2147483647 h 29"/>
                <a:gd name="T2" fmla="*/ 2147483647 w 2790"/>
                <a:gd name="T3" fmla="*/ 2147483647 h 29"/>
                <a:gd name="T4" fmla="*/ 2147483647 w 2790"/>
                <a:gd name="T5" fmla="*/ 0 h 29"/>
                <a:gd name="T6" fmla="*/ 2147483647 w 2790"/>
                <a:gd name="T7" fmla="*/ 0 h 29"/>
                <a:gd name="T8" fmla="*/ 2147483647 w 2790"/>
                <a:gd name="T9" fmla="*/ 0 h 29"/>
                <a:gd name="T10" fmla="*/ 2147483647 w 2790"/>
                <a:gd name="T11" fmla="*/ 2147483647 h 29"/>
                <a:gd name="T12" fmla="*/ 2147483647 w 2790"/>
                <a:gd name="T13" fmla="*/ 2147483647 h 29"/>
                <a:gd name="T14" fmla="*/ 2147483647 w 2790"/>
                <a:gd name="T15" fmla="*/ 0 h 29"/>
                <a:gd name="T16" fmla="*/ 2147483647 w 2790"/>
                <a:gd name="T17" fmla="*/ 0 h 29"/>
                <a:gd name="T18" fmla="*/ 2147483647 w 2790"/>
                <a:gd name="T19" fmla="*/ 0 h 29"/>
                <a:gd name="T20" fmla="*/ 2147483647 w 2790"/>
                <a:gd name="T21" fmla="*/ 2147483647 h 29"/>
                <a:gd name="T22" fmla="*/ 2147483647 w 2790"/>
                <a:gd name="T23" fmla="*/ 2147483647 h 29"/>
                <a:gd name="T24" fmla="*/ 2147483647 w 2790"/>
                <a:gd name="T25" fmla="*/ 0 h 29"/>
                <a:gd name="T26" fmla="*/ 2147483647 w 2790"/>
                <a:gd name="T27" fmla="*/ 0 h 29"/>
                <a:gd name="T28" fmla="*/ 2147483647 w 2790"/>
                <a:gd name="T29" fmla="*/ 0 h 29"/>
                <a:gd name="T30" fmla="*/ 2147483647 w 2790"/>
                <a:gd name="T31" fmla="*/ 2147483647 h 29"/>
                <a:gd name="T32" fmla="*/ 2147483647 w 2790"/>
                <a:gd name="T33" fmla="*/ 2147483647 h 29"/>
                <a:gd name="T34" fmla="*/ 2147483647 w 2790"/>
                <a:gd name="T35" fmla="*/ 0 h 29"/>
                <a:gd name="T36" fmla="*/ 2147483647 w 2790"/>
                <a:gd name="T37" fmla="*/ 0 h 29"/>
                <a:gd name="T38" fmla="*/ 2147483647 w 2790"/>
                <a:gd name="T39" fmla="*/ 0 h 29"/>
                <a:gd name="T40" fmla="*/ 2147483647 w 2790"/>
                <a:gd name="T41" fmla="*/ 2147483647 h 29"/>
                <a:gd name="T42" fmla="*/ 2147483647 w 2790"/>
                <a:gd name="T43" fmla="*/ 2147483647 h 29"/>
                <a:gd name="T44" fmla="*/ 2147483647 w 2790"/>
                <a:gd name="T45" fmla="*/ 0 h 29"/>
                <a:gd name="T46" fmla="*/ 2147483647 w 2790"/>
                <a:gd name="T47" fmla="*/ 0 h 29"/>
                <a:gd name="T48" fmla="*/ 2147483647 w 2790"/>
                <a:gd name="T49" fmla="*/ 0 h 29"/>
                <a:gd name="T50" fmla="*/ 2147483647 w 2790"/>
                <a:gd name="T51" fmla="*/ 2147483647 h 29"/>
                <a:gd name="T52" fmla="*/ 2147483647 w 2790"/>
                <a:gd name="T53" fmla="*/ 2147483647 h 29"/>
                <a:gd name="T54" fmla="*/ 2147483647 w 2790"/>
                <a:gd name="T55" fmla="*/ 0 h 29"/>
                <a:gd name="T56" fmla="*/ 2147483647 w 2790"/>
                <a:gd name="T57" fmla="*/ 0 h 29"/>
                <a:gd name="T58" fmla="*/ 2147483647 w 2790"/>
                <a:gd name="T59" fmla="*/ 0 h 29"/>
                <a:gd name="T60" fmla="*/ 2147483647 w 2790"/>
                <a:gd name="T61" fmla="*/ 2147483647 h 29"/>
                <a:gd name="T62" fmla="*/ 2147483647 w 2790"/>
                <a:gd name="T63" fmla="*/ 2147483647 h 29"/>
                <a:gd name="T64" fmla="*/ 2147483647 w 2790"/>
                <a:gd name="T65" fmla="*/ 0 h 29"/>
                <a:gd name="T66" fmla="*/ 2147483647 w 2790"/>
                <a:gd name="T67" fmla="*/ 0 h 29"/>
                <a:gd name="T68" fmla="*/ 2147483647 w 2790"/>
                <a:gd name="T69" fmla="*/ 0 h 29"/>
                <a:gd name="T70" fmla="*/ 2147483647 w 2790"/>
                <a:gd name="T71" fmla="*/ 2147483647 h 29"/>
                <a:gd name="T72" fmla="*/ 2147483647 w 2790"/>
                <a:gd name="T73" fmla="*/ 2147483647 h 29"/>
                <a:gd name="T74" fmla="*/ 2147483647 w 2790"/>
                <a:gd name="T75" fmla="*/ 0 h 29"/>
                <a:gd name="T76" fmla="*/ 2147483647 w 2790"/>
                <a:gd name="T77" fmla="*/ 0 h 29"/>
                <a:gd name="T78" fmla="*/ 2147483647 w 2790"/>
                <a:gd name="T79" fmla="*/ 0 h 29"/>
                <a:gd name="T80" fmla="*/ 2147483647 w 2790"/>
                <a:gd name="T81" fmla="*/ 2147483647 h 29"/>
                <a:gd name="T82" fmla="*/ 2147483647 w 2790"/>
                <a:gd name="T83" fmla="*/ 2147483647 h 29"/>
                <a:gd name="T84" fmla="*/ 2147483647 w 2790"/>
                <a:gd name="T85" fmla="*/ 0 h 29"/>
                <a:gd name="T86" fmla="*/ 2147483647 w 2790"/>
                <a:gd name="T87" fmla="*/ 0 h 29"/>
                <a:gd name="T88" fmla="*/ 2147483647 w 2790"/>
                <a:gd name="T89" fmla="*/ 0 h 29"/>
                <a:gd name="T90" fmla="*/ 2147483647 w 2790"/>
                <a:gd name="T91" fmla="*/ 2147483647 h 29"/>
                <a:gd name="T92" fmla="*/ 2147483647 w 2790"/>
                <a:gd name="T93" fmla="*/ 2147483647 h 29"/>
                <a:gd name="T94" fmla="*/ 2147483647 w 2790"/>
                <a:gd name="T95" fmla="*/ 0 h 29"/>
                <a:gd name="T96" fmla="*/ 2147483647 w 2790"/>
                <a:gd name="T97" fmla="*/ 0 h 29"/>
                <a:gd name="T98" fmla="*/ 2147483647 w 2790"/>
                <a:gd name="T99" fmla="*/ 0 h 29"/>
                <a:gd name="T100" fmla="*/ 2147483647 w 2790"/>
                <a:gd name="T101" fmla="*/ 2147483647 h 29"/>
                <a:gd name="T102" fmla="*/ 2147483647 w 2790"/>
                <a:gd name="T103" fmla="*/ 2147483647 h 29"/>
                <a:gd name="T104" fmla="*/ 2147483647 w 2790"/>
                <a:gd name="T105" fmla="*/ 0 h 29"/>
                <a:gd name="T106" fmla="*/ 2147483647 w 2790"/>
                <a:gd name="T107" fmla="*/ 0 h 29"/>
                <a:gd name="T108" fmla="*/ 2147483647 w 2790"/>
                <a:gd name="T109" fmla="*/ 0 h 29"/>
                <a:gd name="T110" fmla="*/ 2147483647 w 2790"/>
                <a:gd name="T111" fmla="*/ 2147483647 h 29"/>
                <a:gd name="T112" fmla="*/ 2147483647 w 2790"/>
                <a:gd name="T113" fmla="*/ 2147483647 h 29"/>
                <a:gd name="T114" fmla="*/ 2147483647 w 2790"/>
                <a:gd name="T115" fmla="*/ 0 h 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0"/>
                <a:gd name="T175" fmla="*/ 0 h 29"/>
                <a:gd name="T176" fmla="*/ 2790 w 2790"/>
                <a:gd name="T177" fmla="*/ 29 h 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0" h="29">
                  <a:moveTo>
                    <a:pt x="0" y="0"/>
                  </a:moveTo>
                  <a:lnTo>
                    <a:pt x="31" y="0"/>
                  </a:lnTo>
                  <a:lnTo>
                    <a:pt x="31" y="29"/>
                  </a:lnTo>
                  <a:lnTo>
                    <a:pt x="0" y="29"/>
                  </a:lnTo>
                  <a:lnTo>
                    <a:pt x="0" y="0"/>
                  </a:lnTo>
                  <a:close/>
                  <a:moveTo>
                    <a:pt x="60" y="0"/>
                  </a:moveTo>
                  <a:lnTo>
                    <a:pt x="91" y="0"/>
                  </a:lnTo>
                  <a:lnTo>
                    <a:pt x="91" y="29"/>
                  </a:lnTo>
                  <a:lnTo>
                    <a:pt x="60" y="29"/>
                  </a:lnTo>
                  <a:lnTo>
                    <a:pt x="60" y="0"/>
                  </a:lnTo>
                  <a:close/>
                  <a:moveTo>
                    <a:pt x="120" y="0"/>
                  </a:moveTo>
                  <a:lnTo>
                    <a:pt x="151" y="0"/>
                  </a:lnTo>
                  <a:lnTo>
                    <a:pt x="151" y="29"/>
                  </a:lnTo>
                  <a:lnTo>
                    <a:pt x="120" y="29"/>
                  </a:lnTo>
                  <a:lnTo>
                    <a:pt x="120" y="0"/>
                  </a:lnTo>
                  <a:close/>
                  <a:moveTo>
                    <a:pt x="180" y="0"/>
                  </a:moveTo>
                  <a:lnTo>
                    <a:pt x="211" y="0"/>
                  </a:lnTo>
                  <a:lnTo>
                    <a:pt x="211" y="29"/>
                  </a:lnTo>
                  <a:lnTo>
                    <a:pt x="180" y="29"/>
                  </a:lnTo>
                  <a:lnTo>
                    <a:pt x="180" y="0"/>
                  </a:lnTo>
                  <a:close/>
                  <a:moveTo>
                    <a:pt x="240" y="0"/>
                  </a:moveTo>
                  <a:lnTo>
                    <a:pt x="271" y="0"/>
                  </a:lnTo>
                  <a:lnTo>
                    <a:pt x="271" y="29"/>
                  </a:lnTo>
                  <a:lnTo>
                    <a:pt x="240" y="29"/>
                  </a:lnTo>
                  <a:lnTo>
                    <a:pt x="240" y="0"/>
                  </a:lnTo>
                  <a:close/>
                  <a:moveTo>
                    <a:pt x="300" y="0"/>
                  </a:moveTo>
                  <a:lnTo>
                    <a:pt x="331" y="0"/>
                  </a:lnTo>
                  <a:lnTo>
                    <a:pt x="331" y="29"/>
                  </a:lnTo>
                  <a:lnTo>
                    <a:pt x="300" y="29"/>
                  </a:lnTo>
                  <a:lnTo>
                    <a:pt x="300" y="0"/>
                  </a:lnTo>
                  <a:close/>
                  <a:moveTo>
                    <a:pt x="359" y="0"/>
                  </a:moveTo>
                  <a:lnTo>
                    <a:pt x="391" y="0"/>
                  </a:lnTo>
                  <a:lnTo>
                    <a:pt x="391" y="29"/>
                  </a:lnTo>
                  <a:lnTo>
                    <a:pt x="359" y="29"/>
                  </a:lnTo>
                  <a:lnTo>
                    <a:pt x="359" y="0"/>
                  </a:lnTo>
                  <a:close/>
                  <a:moveTo>
                    <a:pt x="419" y="0"/>
                  </a:moveTo>
                  <a:lnTo>
                    <a:pt x="451" y="0"/>
                  </a:lnTo>
                  <a:lnTo>
                    <a:pt x="451" y="29"/>
                  </a:lnTo>
                  <a:lnTo>
                    <a:pt x="419" y="29"/>
                  </a:lnTo>
                  <a:lnTo>
                    <a:pt x="419" y="0"/>
                  </a:lnTo>
                  <a:close/>
                  <a:moveTo>
                    <a:pt x="479" y="0"/>
                  </a:moveTo>
                  <a:lnTo>
                    <a:pt x="511" y="0"/>
                  </a:lnTo>
                  <a:lnTo>
                    <a:pt x="511" y="29"/>
                  </a:lnTo>
                  <a:lnTo>
                    <a:pt x="479" y="29"/>
                  </a:lnTo>
                  <a:lnTo>
                    <a:pt x="479" y="0"/>
                  </a:lnTo>
                  <a:close/>
                  <a:moveTo>
                    <a:pt x="539" y="0"/>
                  </a:moveTo>
                  <a:lnTo>
                    <a:pt x="571" y="0"/>
                  </a:lnTo>
                  <a:lnTo>
                    <a:pt x="571" y="29"/>
                  </a:lnTo>
                  <a:lnTo>
                    <a:pt x="539" y="29"/>
                  </a:lnTo>
                  <a:lnTo>
                    <a:pt x="539" y="0"/>
                  </a:lnTo>
                  <a:close/>
                  <a:moveTo>
                    <a:pt x="599" y="0"/>
                  </a:moveTo>
                  <a:lnTo>
                    <a:pt x="631" y="0"/>
                  </a:lnTo>
                  <a:lnTo>
                    <a:pt x="631" y="29"/>
                  </a:lnTo>
                  <a:lnTo>
                    <a:pt x="599" y="29"/>
                  </a:lnTo>
                  <a:lnTo>
                    <a:pt x="599" y="0"/>
                  </a:lnTo>
                  <a:close/>
                  <a:moveTo>
                    <a:pt x="659" y="0"/>
                  </a:moveTo>
                  <a:lnTo>
                    <a:pt x="691" y="0"/>
                  </a:lnTo>
                  <a:lnTo>
                    <a:pt x="691" y="29"/>
                  </a:lnTo>
                  <a:lnTo>
                    <a:pt x="659" y="29"/>
                  </a:lnTo>
                  <a:lnTo>
                    <a:pt x="659" y="0"/>
                  </a:lnTo>
                  <a:close/>
                  <a:moveTo>
                    <a:pt x="719" y="0"/>
                  </a:moveTo>
                  <a:lnTo>
                    <a:pt x="751" y="0"/>
                  </a:lnTo>
                  <a:lnTo>
                    <a:pt x="751" y="29"/>
                  </a:lnTo>
                  <a:lnTo>
                    <a:pt x="719" y="29"/>
                  </a:lnTo>
                  <a:lnTo>
                    <a:pt x="719" y="0"/>
                  </a:lnTo>
                  <a:close/>
                  <a:moveTo>
                    <a:pt x="779" y="0"/>
                  </a:moveTo>
                  <a:lnTo>
                    <a:pt x="811" y="0"/>
                  </a:lnTo>
                  <a:lnTo>
                    <a:pt x="811" y="29"/>
                  </a:lnTo>
                  <a:lnTo>
                    <a:pt x="779" y="29"/>
                  </a:lnTo>
                  <a:lnTo>
                    <a:pt x="779" y="0"/>
                  </a:lnTo>
                  <a:close/>
                  <a:moveTo>
                    <a:pt x="839" y="0"/>
                  </a:moveTo>
                  <a:lnTo>
                    <a:pt x="871" y="0"/>
                  </a:lnTo>
                  <a:lnTo>
                    <a:pt x="871" y="29"/>
                  </a:lnTo>
                  <a:lnTo>
                    <a:pt x="839" y="29"/>
                  </a:lnTo>
                  <a:lnTo>
                    <a:pt x="839" y="0"/>
                  </a:lnTo>
                  <a:close/>
                  <a:moveTo>
                    <a:pt x="899" y="0"/>
                  </a:moveTo>
                  <a:lnTo>
                    <a:pt x="930" y="0"/>
                  </a:lnTo>
                  <a:lnTo>
                    <a:pt x="930" y="29"/>
                  </a:lnTo>
                  <a:lnTo>
                    <a:pt x="899" y="29"/>
                  </a:lnTo>
                  <a:lnTo>
                    <a:pt x="899" y="0"/>
                  </a:lnTo>
                  <a:close/>
                  <a:moveTo>
                    <a:pt x="959" y="0"/>
                  </a:moveTo>
                  <a:lnTo>
                    <a:pt x="990" y="0"/>
                  </a:lnTo>
                  <a:lnTo>
                    <a:pt x="990" y="29"/>
                  </a:lnTo>
                  <a:lnTo>
                    <a:pt x="959" y="29"/>
                  </a:lnTo>
                  <a:lnTo>
                    <a:pt x="959" y="0"/>
                  </a:lnTo>
                  <a:close/>
                  <a:moveTo>
                    <a:pt x="1019" y="0"/>
                  </a:moveTo>
                  <a:lnTo>
                    <a:pt x="1050" y="0"/>
                  </a:lnTo>
                  <a:lnTo>
                    <a:pt x="1050" y="29"/>
                  </a:lnTo>
                  <a:lnTo>
                    <a:pt x="1019" y="29"/>
                  </a:lnTo>
                  <a:lnTo>
                    <a:pt x="1019" y="0"/>
                  </a:lnTo>
                  <a:close/>
                  <a:moveTo>
                    <a:pt x="1079" y="0"/>
                  </a:moveTo>
                  <a:lnTo>
                    <a:pt x="1110" y="0"/>
                  </a:lnTo>
                  <a:lnTo>
                    <a:pt x="1110" y="29"/>
                  </a:lnTo>
                  <a:lnTo>
                    <a:pt x="1079" y="29"/>
                  </a:lnTo>
                  <a:lnTo>
                    <a:pt x="1079" y="0"/>
                  </a:lnTo>
                  <a:close/>
                  <a:moveTo>
                    <a:pt x="1139" y="0"/>
                  </a:moveTo>
                  <a:lnTo>
                    <a:pt x="1170" y="0"/>
                  </a:lnTo>
                  <a:lnTo>
                    <a:pt x="1170" y="29"/>
                  </a:lnTo>
                  <a:lnTo>
                    <a:pt x="1139" y="29"/>
                  </a:lnTo>
                  <a:lnTo>
                    <a:pt x="1139" y="0"/>
                  </a:lnTo>
                  <a:close/>
                  <a:moveTo>
                    <a:pt x="1199" y="0"/>
                  </a:moveTo>
                  <a:lnTo>
                    <a:pt x="1230" y="0"/>
                  </a:lnTo>
                  <a:lnTo>
                    <a:pt x="1230" y="29"/>
                  </a:lnTo>
                  <a:lnTo>
                    <a:pt x="1199" y="29"/>
                  </a:lnTo>
                  <a:lnTo>
                    <a:pt x="1199" y="0"/>
                  </a:lnTo>
                  <a:close/>
                  <a:moveTo>
                    <a:pt x="1259" y="0"/>
                  </a:moveTo>
                  <a:lnTo>
                    <a:pt x="1290" y="0"/>
                  </a:lnTo>
                  <a:lnTo>
                    <a:pt x="1290" y="29"/>
                  </a:lnTo>
                  <a:lnTo>
                    <a:pt x="1259" y="29"/>
                  </a:lnTo>
                  <a:lnTo>
                    <a:pt x="1259" y="0"/>
                  </a:lnTo>
                  <a:close/>
                  <a:moveTo>
                    <a:pt x="1319" y="0"/>
                  </a:moveTo>
                  <a:lnTo>
                    <a:pt x="1350" y="0"/>
                  </a:lnTo>
                  <a:lnTo>
                    <a:pt x="1350" y="29"/>
                  </a:lnTo>
                  <a:lnTo>
                    <a:pt x="1319" y="29"/>
                  </a:lnTo>
                  <a:lnTo>
                    <a:pt x="1319" y="0"/>
                  </a:lnTo>
                  <a:close/>
                  <a:moveTo>
                    <a:pt x="1379" y="0"/>
                  </a:moveTo>
                  <a:lnTo>
                    <a:pt x="1410" y="0"/>
                  </a:lnTo>
                  <a:lnTo>
                    <a:pt x="1410" y="29"/>
                  </a:lnTo>
                  <a:lnTo>
                    <a:pt x="1379" y="29"/>
                  </a:lnTo>
                  <a:lnTo>
                    <a:pt x="1379" y="0"/>
                  </a:lnTo>
                  <a:close/>
                  <a:moveTo>
                    <a:pt x="1439" y="0"/>
                  </a:moveTo>
                  <a:lnTo>
                    <a:pt x="1470" y="0"/>
                  </a:lnTo>
                  <a:lnTo>
                    <a:pt x="1470" y="29"/>
                  </a:lnTo>
                  <a:lnTo>
                    <a:pt x="1439" y="29"/>
                  </a:lnTo>
                  <a:lnTo>
                    <a:pt x="1439" y="0"/>
                  </a:lnTo>
                  <a:close/>
                  <a:moveTo>
                    <a:pt x="1499" y="0"/>
                  </a:moveTo>
                  <a:lnTo>
                    <a:pt x="1530" y="0"/>
                  </a:lnTo>
                  <a:lnTo>
                    <a:pt x="1530" y="29"/>
                  </a:lnTo>
                  <a:lnTo>
                    <a:pt x="1499" y="29"/>
                  </a:lnTo>
                  <a:lnTo>
                    <a:pt x="1499" y="0"/>
                  </a:lnTo>
                  <a:close/>
                  <a:moveTo>
                    <a:pt x="1559" y="0"/>
                  </a:moveTo>
                  <a:lnTo>
                    <a:pt x="1590" y="0"/>
                  </a:lnTo>
                  <a:lnTo>
                    <a:pt x="1590" y="29"/>
                  </a:lnTo>
                  <a:lnTo>
                    <a:pt x="1559" y="29"/>
                  </a:lnTo>
                  <a:lnTo>
                    <a:pt x="1559" y="0"/>
                  </a:lnTo>
                  <a:close/>
                  <a:moveTo>
                    <a:pt x="1619" y="0"/>
                  </a:moveTo>
                  <a:lnTo>
                    <a:pt x="1650" y="0"/>
                  </a:lnTo>
                  <a:lnTo>
                    <a:pt x="1650" y="29"/>
                  </a:lnTo>
                  <a:lnTo>
                    <a:pt x="1619" y="29"/>
                  </a:lnTo>
                  <a:lnTo>
                    <a:pt x="1619" y="0"/>
                  </a:lnTo>
                  <a:close/>
                  <a:moveTo>
                    <a:pt x="1679" y="0"/>
                  </a:moveTo>
                  <a:lnTo>
                    <a:pt x="1710" y="0"/>
                  </a:lnTo>
                  <a:lnTo>
                    <a:pt x="1710" y="29"/>
                  </a:lnTo>
                  <a:lnTo>
                    <a:pt x="1679" y="29"/>
                  </a:lnTo>
                  <a:lnTo>
                    <a:pt x="1679" y="0"/>
                  </a:lnTo>
                  <a:close/>
                  <a:moveTo>
                    <a:pt x="1739" y="0"/>
                  </a:moveTo>
                  <a:lnTo>
                    <a:pt x="1770" y="0"/>
                  </a:lnTo>
                  <a:lnTo>
                    <a:pt x="1770" y="29"/>
                  </a:lnTo>
                  <a:lnTo>
                    <a:pt x="1739" y="29"/>
                  </a:lnTo>
                  <a:lnTo>
                    <a:pt x="1739" y="0"/>
                  </a:lnTo>
                  <a:close/>
                  <a:moveTo>
                    <a:pt x="1799" y="0"/>
                  </a:moveTo>
                  <a:lnTo>
                    <a:pt x="1830" y="0"/>
                  </a:lnTo>
                  <a:lnTo>
                    <a:pt x="1830" y="29"/>
                  </a:lnTo>
                  <a:lnTo>
                    <a:pt x="1799" y="29"/>
                  </a:lnTo>
                  <a:lnTo>
                    <a:pt x="1799" y="0"/>
                  </a:lnTo>
                  <a:close/>
                  <a:moveTo>
                    <a:pt x="1859" y="0"/>
                  </a:moveTo>
                  <a:lnTo>
                    <a:pt x="1890" y="0"/>
                  </a:lnTo>
                  <a:lnTo>
                    <a:pt x="1890" y="29"/>
                  </a:lnTo>
                  <a:lnTo>
                    <a:pt x="1859" y="29"/>
                  </a:lnTo>
                  <a:lnTo>
                    <a:pt x="1859" y="0"/>
                  </a:lnTo>
                  <a:close/>
                  <a:moveTo>
                    <a:pt x="1919" y="0"/>
                  </a:moveTo>
                  <a:lnTo>
                    <a:pt x="1950" y="0"/>
                  </a:lnTo>
                  <a:lnTo>
                    <a:pt x="1950" y="29"/>
                  </a:lnTo>
                  <a:lnTo>
                    <a:pt x="1919" y="29"/>
                  </a:lnTo>
                  <a:lnTo>
                    <a:pt x="1919" y="0"/>
                  </a:lnTo>
                  <a:close/>
                  <a:moveTo>
                    <a:pt x="1979" y="0"/>
                  </a:moveTo>
                  <a:lnTo>
                    <a:pt x="2010" y="0"/>
                  </a:lnTo>
                  <a:lnTo>
                    <a:pt x="2010" y="29"/>
                  </a:lnTo>
                  <a:lnTo>
                    <a:pt x="1979" y="29"/>
                  </a:lnTo>
                  <a:lnTo>
                    <a:pt x="1979" y="0"/>
                  </a:lnTo>
                  <a:close/>
                  <a:moveTo>
                    <a:pt x="2039" y="0"/>
                  </a:moveTo>
                  <a:lnTo>
                    <a:pt x="2070" y="0"/>
                  </a:lnTo>
                  <a:lnTo>
                    <a:pt x="2070" y="29"/>
                  </a:lnTo>
                  <a:lnTo>
                    <a:pt x="2039" y="29"/>
                  </a:lnTo>
                  <a:lnTo>
                    <a:pt x="2039" y="0"/>
                  </a:lnTo>
                  <a:close/>
                  <a:moveTo>
                    <a:pt x="2099" y="0"/>
                  </a:moveTo>
                  <a:lnTo>
                    <a:pt x="2130" y="0"/>
                  </a:lnTo>
                  <a:lnTo>
                    <a:pt x="2130" y="29"/>
                  </a:lnTo>
                  <a:lnTo>
                    <a:pt x="2099" y="29"/>
                  </a:lnTo>
                  <a:lnTo>
                    <a:pt x="2099" y="0"/>
                  </a:lnTo>
                  <a:close/>
                  <a:moveTo>
                    <a:pt x="2159" y="0"/>
                  </a:moveTo>
                  <a:lnTo>
                    <a:pt x="2190" y="0"/>
                  </a:lnTo>
                  <a:lnTo>
                    <a:pt x="2190" y="29"/>
                  </a:lnTo>
                  <a:lnTo>
                    <a:pt x="2159" y="29"/>
                  </a:lnTo>
                  <a:lnTo>
                    <a:pt x="2159" y="0"/>
                  </a:lnTo>
                  <a:close/>
                  <a:moveTo>
                    <a:pt x="2219" y="0"/>
                  </a:moveTo>
                  <a:lnTo>
                    <a:pt x="2250" y="0"/>
                  </a:lnTo>
                  <a:lnTo>
                    <a:pt x="2250" y="29"/>
                  </a:lnTo>
                  <a:lnTo>
                    <a:pt x="2219" y="29"/>
                  </a:lnTo>
                  <a:lnTo>
                    <a:pt x="2219" y="0"/>
                  </a:lnTo>
                  <a:close/>
                  <a:moveTo>
                    <a:pt x="2279" y="0"/>
                  </a:moveTo>
                  <a:lnTo>
                    <a:pt x="2310" y="0"/>
                  </a:lnTo>
                  <a:lnTo>
                    <a:pt x="2310" y="29"/>
                  </a:lnTo>
                  <a:lnTo>
                    <a:pt x="2279" y="29"/>
                  </a:lnTo>
                  <a:lnTo>
                    <a:pt x="2279" y="0"/>
                  </a:lnTo>
                  <a:close/>
                  <a:moveTo>
                    <a:pt x="2339" y="0"/>
                  </a:moveTo>
                  <a:lnTo>
                    <a:pt x="2370" y="0"/>
                  </a:lnTo>
                  <a:lnTo>
                    <a:pt x="2370" y="29"/>
                  </a:lnTo>
                  <a:lnTo>
                    <a:pt x="2339" y="29"/>
                  </a:lnTo>
                  <a:lnTo>
                    <a:pt x="2339" y="0"/>
                  </a:lnTo>
                  <a:close/>
                  <a:moveTo>
                    <a:pt x="2399" y="0"/>
                  </a:moveTo>
                  <a:lnTo>
                    <a:pt x="2430" y="0"/>
                  </a:lnTo>
                  <a:lnTo>
                    <a:pt x="2430" y="29"/>
                  </a:lnTo>
                  <a:lnTo>
                    <a:pt x="2399" y="29"/>
                  </a:lnTo>
                  <a:lnTo>
                    <a:pt x="2399" y="0"/>
                  </a:lnTo>
                  <a:close/>
                  <a:moveTo>
                    <a:pt x="2459" y="0"/>
                  </a:moveTo>
                  <a:lnTo>
                    <a:pt x="2490" y="0"/>
                  </a:lnTo>
                  <a:lnTo>
                    <a:pt x="2490" y="29"/>
                  </a:lnTo>
                  <a:lnTo>
                    <a:pt x="2459" y="29"/>
                  </a:lnTo>
                  <a:lnTo>
                    <a:pt x="2459" y="0"/>
                  </a:lnTo>
                  <a:close/>
                  <a:moveTo>
                    <a:pt x="2519" y="0"/>
                  </a:moveTo>
                  <a:lnTo>
                    <a:pt x="2550" y="0"/>
                  </a:lnTo>
                  <a:lnTo>
                    <a:pt x="2550" y="29"/>
                  </a:lnTo>
                  <a:lnTo>
                    <a:pt x="2519" y="29"/>
                  </a:lnTo>
                  <a:lnTo>
                    <a:pt x="2519" y="0"/>
                  </a:lnTo>
                  <a:close/>
                  <a:moveTo>
                    <a:pt x="2579" y="0"/>
                  </a:moveTo>
                  <a:lnTo>
                    <a:pt x="2610" y="0"/>
                  </a:lnTo>
                  <a:lnTo>
                    <a:pt x="2610" y="29"/>
                  </a:lnTo>
                  <a:lnTo>
                    <a:pt x="2579" y="29"/>
                  </a:lnTo>
                  <a:lnTo>
                    <a:pt x="2579" y="0"/>
                  </a:lnTo>
                  <a:close/>
                  <a:moveTo>
                    <a:pt x="2639" y="0"/>
                  </a:moveTo>
                  <a:lnTo>
                    <a:pt x="2670" y="0"/>
                  </a:lnTo>
                  <a:lnTo>
                    <a:pt x="2670" y="29"/>
                  </a:lnTo>
                  <a:lnTo>
                    <a:pt x="2639" y="29"/>
                  </a:lnTo>
                  <a:lnTo>
                    <a:pt x="2639" y="0"/>
                  </a:lnTo>
                  <a:close/>
                  <a:moveTo>
                    <a:pt x="2699" y="0"/>
                  </a:moveTo>
                  <a:lnTo>
                    <a:pt x="2730" y="0"/>
                  </a:lnTo>
                  <a:lnTo>
                    <a:pt x="2730" y="29"/>
                  </a:lnTo>
                  <a:lnTo>
                    <a:pt x="2699" y="29"/>
                  </a:lnTo>
                  <a:lnTo>
                    <a:pt x="2699" y="0"/>
                  </a:lnTo>
                  <a:close/>
                  <a:moveTo>
                    <a:pt x="2759" y="0"/>
                  </a:moveTo>
                  <a:lnTo>
                    <a:pt x="2790" y="0"/>
                  </a:lnTo>
                  <a:lnTo>
                    <a:pt x="2790" y="29"/>
                  </a:lnTo>
                  <a:lnTo>
                    <a:pt x="2759" y="29"/>
                  </a:lnTo>
                  <a:lnTo>
                    <a:pt x="2759" y="0"/>
                  </a:lnTo>
                  <a:close/>
                </a:path>
              </a:pathLst>
            </a:custGeom>
            <a:solidFill>
              <a:srgbClr val="002060"/>
            </a:solidFill>
            <a:ln w="1270">
              <a:solidFill>
                <a:srgbClr val="001965"/>
              </a:solidFill>
              <a:round/>
              <a:headEnd/>
              <a:tailEnd/>
            </a:ln>
          </p:spPr>
          <p:txBody>
            <a:bodyPr/>
            <a:lstStyle/>
            <a:p>
              <a:pPr algn="r" rtl="1"/>
              <a:endParaRPr lang="en-US">
                <a:solidFill>
                  <a:prstClr val="black"/>
                </a:solidFill>
              </a:endParaRPr>
            </a:p>
          </p:txBody>
        </p:sp>
        <p:sp>
          <p:nvSpPr>
            <p:cNvPr id="70686" name="Rectangle 38"/>
            <p:cNvSpPr>
              <a:spLocks noChangeArrowheads="1"/>
            </p:cNvSpPr>
            <p:nvPr/>
          </p:nvSpPr>
          <p:spPr bwMode="auto">
            <a:xfrm>
              <a:off x="5607986" y="2860675"/>
              <a:ext cx="760793" cy="161622"/>
            </a:xfrm>
            <a:prstGeom prst="rect">
              <a:avLst/>
            </a:prstGeom>
            <a:noFill/>
            <a:ln w="9525">
              <a:noFill/>
              <a:miter lim="800000"/>
              <a:headEnd/>
              <a:tailEnd/>
            </a:ln>
          </p:spPr>
          <p:txBody>
            <a:bodyPr wrap="none" lIns="0" tIns="0" rIns="0" bIns="0">
              <a:spAutoFit/>
            </a:bodyPr>
            <a:lstStyle/>
            <a:p>
              <a:pPr algn="r" rtl="1" eaLnBrk="0" hangingPunct="0"/>
              <a:r>
                <a:rPr lang="en-GB" altLang="ja-JP" sz="1400">
                  <a:solidFill>
                    <a:srgbClr val="001965"/>
                  </a:solidFill>
                  <a:ea typeface="MS Mincho" pitchFamily="49" charset="-128"/>
                </a:rPr>
                <a:t>Pregnancy</a:t>
              </a:r>
              <a:endParaRPr lang="en-GB" sz="1400">
                <a:solidFill>
                  <a:srgbClr val="001965"/>
                </a:solidFill>
                <a:ea typeface="MS Mincho" pitchFamily="49" charset="-128"/>
              </a:endParaRPr>
            </a:p>
          </p:txBody>
        </p:sp>
        <p:sp>
          <p:nvSpPr>
            <p:cNvPr id="70687" name="Line 39"/>
            <p:cNvSpPr>
              <a:spLocks noChangeShapeType="1"/>
            </p:cNvSpPr>
            <p:nvPr/>
          </p:nvSpPr>
          <p:spPr bwMode="auto">
            <a:xfrm>
              <a:off x="1725613" y="3576638"/>
              <a:ext cx="5614987" cy="0"/>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688" name="Line 40"/>
            <p:cNvSpPr>
              <a:spLocks noChangeShapeType="1"/>
            </p:cNvSpPr>
            <p:nvPr/>
          </p:nvSpPr>
          <p:spPr bwMode="auto">
            <a:xfrm>
              <a:off x="1725613" y="3535363"/>
              <a:ext cx="0" cy="79375"/>
            </a:xfrm>
            <a:prstGeom prst="line">
              <a:avLst/>
            </a:prstGeom>
            <a:noFill/>
            <a:ln w="4445">
              <a:solidFill>
                <a:srgbClr val="000000"/>
              </a:solidFill>
              <a:round/>
              <a:headEnd/>
              <a:tailEnd/>
            </a:ln>
          </p:spPr>
          <p:txBody>
            <a:bodyPr/>
            <a:lstStyle/>
            <a:p>
              <a:pPr algn="r" rtl="1"/>
              <a:endParaRPr lang="en-US">
                <a:solidFill>
                  <a:prstClr val="black"/>
                </a:solidFill>
              </a:endParaRPr>
            </a:p>
          </p:txBody>
        </p:sp>
        <p:sp>
          <p:nvSpPr>
            <p:cNvPr id="70689" name="Line 41"/>
            <p:cNvSpPr>
              <a:spLocks noChangeShapeType="1"/>
            </p:cNvSpPr>
            <p:nvPr/>
          </p:nvSpPr>
          <p:spPr bwMode="auto">
            <a:xfrm>
              <a:off x="1860550" y="3535363"/>
              <a:ext cx="0"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690" name="Line 42"/>
            <p:cNvSpPr>
              <a:spLocks noChangeShapeType="1"/>
            </p:cNvSpPr>
            <p:nvPr/>
          </p:nvSpPr>
          <p:spPr bwMode="auto">
            <a:xfrm>
              <a:off x="7340600" y="3535363"/>
              <a:ext cx="0"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691" name="Line 43"/>
            <p:cNvSpPr>
              <a:spLocks noChangeShapeType="1"/>
            </p:cNvSpPr>
            <p:nvPr/>
          </p:nvSpPr>
          <p:spPr bwMode="auto">
            <a:xfrm>
              <a:off x="4567238" y="3535363"/>
              <a:ext cx="0"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692" name="Line 44"/>
            <p:cNvSpPr>
              <a:spLocks noChangeShapeType="1"/>
            </p:cNvSpPr>
            <p:nvPr/>
          </p:nvSpPr>
          <p:spPr bwMode="auto">
            <a:xfrm>
              <a:off x="6994525" y="3535363"/>
              <a:ext cx="0"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693" name="Rectangle 45"/>
            <p:cNvSpPr>
              <a:spLocks noChangeArrowheads="1"/>
            </p:cNvSpPr>
            <p:nvPr/>
          </p:nvSpPr>
          <p:spPr bwMode="auto">
            <a:xfrm>
              <a:off x="7085550" y="3290888"/>
              <a:ext cx="224460" cy="138533"/>
            </a:xfrm>
            <a:prstGeom prst="rect">
              <a:avLst/>
            </a:prstGeom>
            <a:noFill/>
            <a:ln w="9525">
              <a:noFill/>
              <a:miter lim="800000"/>
              <a:headEnd/>
              <a:tailEnd/>
            </a:ln>
          </p:spPr>
          <p:txBody>
            <a:bodyPr wrap="none" lIns="0" tIns="0" rIns="0" bIns="0">
              <a:spAutoFit/>
            </a:bodyPr>
            <a:lstStyle/>
            <a:p>
              <a:pPr algn="r" rtl="1" eaLnBrk="0" hangingPunct="0"/>
              <a:r>
                <a:rPr lang="en-GB" altLang="ja-JP" sz="1200">
                  <a:solidFill>
                    <a:srgbClr val="001965"/>
                  </a:solidFill>
                  <a:ea typeface="MS Mincho" pitchFamily="49" charset="-128"/>
                </a:rPr>
                <a:t>6 w</a:t>
              </a:r>
              <a:endParaRPr lang="en-GB" sz="1200">
                <a:solidFill>
                  <a:srgbClr val="001965"/>
                </a:solidFill>
                <a:ea typeface="MS Mincho" pitchFamily="49" charset="-128"/>
              </a:endParaRPr>
            </a:p>
          </p:txBody>
        </p:sp>
        <p:sp>
          <p:nvSpPr>
            <p:cNvPr id="70694" name="Rectangle 46"/>
            <p:cNvSpPr>
              <a:spLocks noChangeArrowheads="1"/>
            </p:cNvSpPr>
            <p:nvPr/>
          </p:nvSpPr>
          <p:spPr bwMode="auto">
            <a:xfrm>
              <a:off x="1674986" y="3609975"/>
              <a:ext cx="7214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1</a:t>
              </a:r>
              <a:endParaRPr lang="en-GB" sz="1100">
                <a:solidFill>
                  <a:srgbClr val="001965"/>
                </a:solidFill>
                <a:ea typeface="MS Mincho" pitchFamily="49" charset="-128"/>
              </a:endParaRPr>
            </a:p>
          </p:txBody>
        </p:sp>
        <p:sp>
          <p:nvSpPr>
            <p:cNvPr id="70695" name="Rectangle 47"/>
            <p:cNvSpPr>
              <a:spLocks noChangeArrowheads="1"/>
            </p:cNvSpPr>
            <p:nvPr/>
          </p:nvSpPr>
          <p:spPr bwMode="auto">
            <a:xfrm>
              <a:off x="1886124" y="3609975"/>
              <a:ext cx="7214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2</a:t>
              </a:r>
              <a:endParaRPr lang="en-GB" sz="1100">
                <a:solidFill>
                  <a:srgbClr val="001965"/>
                </a:solidFill>
                <a:ea typeface="MS Mincho" pitchFamily="49" charset="-128"/>
              </a:endParaRPr>
            </a:p>
          </p:txBody>
        </p:sp>
        <p:sp>
          <p:nvSpPr>
            <p:cNvPr id="70696" name="Rectangle 48"/>
            <p:cNvSpPr>
              <a:spLocks noChangeArrowheads="1"/>
            </p:cNvSpPr>
            <p:nvPr/>
          </p:nvSpPr>
          <p:spPr bwMode="auto">
            <a:xfrm>
              <a:off x="2440162" y="3609975"/>
              <a:ext cx="7214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3</a:t>
              </a:r>
              <a:endParaRPr lang="en-GB" sz="1100">
                <a:solidFill>
                  <a:srgbClr val="001965"/>
                </a:solidFill>
                <a:ea typeface="MS Mincho" pitchFamily="49" charset="-128"/>
              </a:endParaRPr>
            </a:p>
          </p:txBody>
        </p:sp>
        <p:sp>
          <p:nvSpPr>
            <p:cNvPr id="70697" name="Rectangle 49"/>
            <p:cNvSpPr>
              <a:spLocks noChangeArrowheads="1"/>
            </p:cNvSpPr>
            <p:nvPr/>
          </p:nvSpPr>
          <p:spPr bwMode="auto">
            <a:xfrm>
              <a:off x="3135486" y="3609975"/>
              <a:ext cx="7214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4</a:t>
              </a:r>
              <a:endParaRPr lang="en-GB" sz="1100">
                <a:solidFill>
                  <a:srgbClr val="001965"/>
                </a:solidFill>
                <a:ea typeface="MS Mincho" pitchFamily="49" charset="-128"/>
              </a:endParaRPr>
            </a:p>
          </p:txBody>
        </p:sp>
        <p:sp>
          <p:nvSpPr>
            <p:cNvPr id="70698" name="Rectangle 50"/>
            <p:cNvSpPr>
              <a:spLocks noChangeArrowheads="1"/>
            </p:cNvSpPr>
            <p:nvPr/>
          </p:nvSpPr>
          <p:spPr bwMode="auto">
            <a:xfrm>
              <a:off x="3827636" y="3609975"/>
              <a:ext cx="7214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5</a:t>
              </a:r>
              <a:endParaRPr lang="en-GB" sz="1100">
                <a:solidFill>
                  <a:srgbClr val="001965"/>
                </a:solidFill>
                <a:ea typeface="MS Mincho" pitchFamily="49" charset="-128"/>
              </a:endParaRPr>
            </a:p>
          </p:txBody>
        </p:sp>
        <p:sp>
          <p:nvSpPr>
            <p:cNvPr id="70699" name="Rectangle 51"/>
            <p:cNvSpPr>
              <a:spLocks noChangeArrowheads="1"/>
            </p:cNvSpPr>
            <p:nvPr/>
          </p:nvSpPr>
          <p:spPr bwMode="auto">
            <a:xfrm>
              <a:off x="4522961" y="3609975"/>
              <a:ext cx="7214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6</a:t>
              </a:r>
              <a:endParaRPr lang="en-GB" sz="1100">
                <a:solidFill>
                  <a:srgbClr val="001965"/>
                </a:solidFill>
                <a:ea typeface="MS Mincho" pitchFamily="49" charset="-128"/>
              </a:endParaRPr>
            </a:p>
          </p:txBody>
        </p:sp>
        <p:sp>
          <p:nvSpPr>
            <p:cNvPr id="70700" name="Line 52"/>
            <p:cNvSpPr>
              <a:spLocks noChangeShapeType="1"/>
            </p:cNvSpPr>
            <p:nvPr/>
          </p:nvSpPr>
          <p:spPr bwMode="auto">
            <a:xfrm>
              <a:off x="3871913" y="3535363"/>
              <a:ext cx="0"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701" name="Line 53"/>
            <p:cNvSpPr>
              <a:spLocks noChangeShapeType="1"/>
            </p:cNvSpPr>
            <p:nvPr/>
          </p:nvSpPr>
          <p:spPr bwMode="auto">
            <a:xfrm>
              <a:off x="2482850" y="3535363"/>
              <a:ext cx="1588"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702" name="Line 54"/>
            <p:cNvSpPr>
              <a:spLocks noChangeShapeType="1"/>
            </p:cNvSpPr>
            <p:nvPr/>
          </p:nvSpPr>
          <p:spPr bwMode="auto">
            <a:xfrm>
              <a:off x="3179763" y="3535363"/>
              <a:ext cx="0"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703" name="Line 55"/>
            <p:cNvSpPr>
              <a:spLocks noChangeShapeType="1"/>
            </p:cNvSpPr>
            <p:nvPr/>
          </p:nvSpPr>
          <p:spPr bwMode="auto">
            <a:xfrm>
              <a:off x="4981575" y="3535363"/>
              <a:ext cx="0"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704" name="Line 56"/>
            <p:cNvSpPr>
              <a:spLocks noChangeShapeType="1"/>
            </p:cNvSpPr>
            <p:nvPr/>
          </p:nvSpPr>
          <p:spPr bwMode="auto">
            <a:xfrm>
              <a:off x="5467351" y="3535363"/>
              <a:ext cx="0" cy="103292"/>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705" name="Line 57"/>
            <p:cNvSpPr>
              <a:spLocks noChangeShapeType="1"/>
            </p:cNvSpPr>
            <p:nvPr/>
          </p:nvSpPr>
          <p:spPr bwMode="auto">
            <a:xfrm>
              <a:off x="6159500" y="3535363"/>
              <a:ext cx="3175"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706" name="Line 58"/>
            <p:cNvSpPr>
              <a:spLocks noChangeShapeType="1"/>
            </p:cNvSpPr>
            <p:nvPr/>
          </p:nvSpPr>
          <p:spPr bwMode="auto">
            <a:xfrm>
              <a:off x="6823075" y="3535363"/>
              <a:ext cx="3175" cy="79375"/>
            </a:xfrm>
            <a:prstGeom prst="line">
              <a:avLst/>
            </a:prstGeom>
            <a:noFill/>
            <a:ln w="4445">
              <a:solidFill>
                <a:schemeClr val="tx2"/>
              </a:solidFill>
              <a:round/>
              <a:headEnd/>
              <a:tailEnd/>
            </a:ln>
          </p:spPr>
          <p:txBody>
            <a:bodyPr/>
            <a:lstStyle/>
            <a:p>
              <a:pPr algn="r" rtl="1"/>
              <a:endParaRPr lang="en-US">
                <a:solidFill>
                  <a:prstClr val="black"/>
                </a:solidFill>
              </a:endParaRPr>
            </a:p>
          </p:txBody>
        </p:sp>
        <p:sp>
          <p:nvSpPr>
            <p:cNvPr id="70707" name="Rectangle 60"/>
            <p:cNvSpPr>
              <a:spLocks noChangeArrowheads="1"/>
            </p:cNvSpPr>
            <p:nvPr/>
          </p:nvSpPr>
          <p:spPr bwMode="auto">
            <a:xfrm>
              <a:off x="5402941" y="3621903"/>
              <a:ext cx="35913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GW14</a:t>
              </a:r>
              <a:endParaRPr lang="en-GB" sz="1100">
                <a:solidFill>
                  <a:srgbClr val="001965"/>
                </a:solidFill>
                <a:ea typeface="MS Mincho" pitchFamily="49" charset="-128"/>
              </a:endParaRPr>
            </a:p>
          </p:txBody>
        </p:sp>
        <p:sp>
          <p:nvSpPr>
            <p:cNvPr id="70708" name="Rectangle 61"/>
            <p:cNvSpPr>
              <a:spLocks noChangeArrowheads="1"/>
            </p:cNvSpPr>
            <p:nvPr/>
          </p:nvSpPr>
          <p:spPr bwMode="auto">
            <a:xfrm>
              <a:off x="6026830" y="3621903"/>
              <a:ext cx="35913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GW24</a:t>
              </a:r>
              <a:endParaRPr lang="en-GB" sz="1100">
                <a:solidFill>
                  <a:srgbClr val="001965"/>
                </a:solidFill>
                <a:ea typeface="MS Mincho" pitchFamily="49" charset="-128"/>
              </a:endParaRPr>
            </a:p>
          </p:txBody>
        </p:sp>
        <p:sp>
          <p:nvSpPr>
            <p:cNvPr id="70709" name="Rectangle 62"/>
            <p:cNvSpPr>
              <a:spLocks noChangeArrowheads="1"/>
            </p:cNvSpPr>
            <p:nvPr/>
          </p:nvSpPr>
          <p:spPr bwMode="auto">
            <a:xfrm>
              <a:off x="6553880" y="3621903"/>
              <a:ext cx="35913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GW36</a:t>
              </a:r>
              <a:endParaRPr lang="en-GB" sz="1100">
                <a:solidFill>
                  <a:srgbClr val="001965"/>
                </a:solidFill>
                <a:ea typeface="MS Mincho" pitchFamily="49" charset="-128"/>
              </a:endParaRPr>
            </a:p>
          </p:txBody>
        </p:sp>
        <p:sp>
          <p:nvSpPr>
            <p:cNvPr id="70710" name="Rectangle 64"/>
            <p:cNvSpPr>
              <a:spLocks noChangeArrowheads="1"/>
            </p:cNvSpPr>
            <p:nvPr/>
          </p:nvSpPr>
          <p:spPr bwMode="auto">
            <a:xfrm>
              <a:off x="6988349" y="3621903"/>
              <a:ext cx="68941"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T</a:t>
              </a:r>
              <a:endParaRPr lang="en-GB" sz="1100">
                <a:solidFill>
                  <a:srgbClr val="001965"/>
                </a:solidFill>
                <a:ea typeface="MS Mincho" pitchFamily="49" charset="-128"/>
              </a:endParaRPr>
            </a:p>
          </p:txBody>
        </p:sp>
        <p:sp>
          <p:nvSpPr>
            <p:cNvPr id="70711" name="Freeform 65"/>
            <p:cNvSpPr>
              <a:spLocks noEditPoints="1"/>
            </p:cNvSpPr>
            <p:nvPr/>
          </p:nvSpPr>
          <p:spPr bwMode="auto">
            <a:xfrm>
              <a:off x="6994525" y="3475038"/>
              <a:ext cx="346075" cy="44450"/>
            </a:xfrm>
            <a:custGeom>
              <a:avLst/>
              <a:gdLst>
                <a:gd name="T0" fmla="*/ 2147483647 w 333"/>
                <a:gd name="T1" fmla="*/ 2147483647 h 60"/>
                <a:gd name="T2" fmla="*/ 2147483647 w 333"/>
                <a:gd name="T3" fmla="*/ 2147483647 h 60"/>
                <a:gd name="T4" fmla="*/ 2147483647 w 333"/>
                <a:gd name="T5" fmla="*/ 2147483647 h 60"/>
                <a:gd name="T6" fmla="*/ 2147483647 w 333"/>
                <a:gd name="T7" fmla="*/ 2147483647 h 60"/>
                <a:gd name="T8" fmla="*/ 2147483647 w 333"/>
                <a:gd name="T9" fmla="*/ 2147483647 h 60"/>
                <a:gd name="T10" fmla="*/ 2147483647 w 333"/>
                <a:gd name="T11" fmla="*/ 2147483647 h 60"/>
                <a:gd name="T12" fmla="*/ 2147483647 w 333"/>
                <a:gd name="T13" fmla="*/ 2147483647 h 60"/>
                <a:gd name="T14" fmla="*/ 2147483647 w 333"/>
                <a:gd name="T15" fmla="*/ 2147483647 h 60"/>
                <a:gd name="T16" fmla="*/ 2147483647 w 333"/>
                <a:gd name="T17" fmla="*/ 2147483647 h 60"/>
                <a:gd name="T18" fmla="*/ 2147483647 w 333"/>
                <a:gd name="T19" fmla="*/ 2147483647 h 60"/>
                <a:gd name="T20" fmla="*/ 2147483647 w 333"/>
                <a:gd name="T21" fmla="*/ 2147483647 h 60"/>
                <a:gd name="T22" fmla="*/ 2147483647 w 333"/>
                <a:gd name="T23" fmla="*/ 2147483647 h 60"/>
                <a:gd name="T24" fmla="*/ 2147483647 w 333"/>
                <a:gd name="T25" fmla="*/ 2147483647 h 60"/>
                <a:gd name="T26" fmla="*/ 2147483647 w 333"/>
                <a:gd name="T27" fmla="*/ 2147483647 h 60"/>
                <a:gd name="T28" fmla="*/ 2147483647 w 333"/>
                <a:gd name="T29" fmla="*/ 2147483647 h 60"/>
                <a:gd name="T30" fmla="*/ 2147483647 w 333"/>
                <a:gd name="T31" fmla="*/ 2147483647 h 60"/>
                <a:gd name="T32" fmla="*/ 2147483647 w 333"/>
                <a:gd name="T33" fmla="*/ 2147483647 h 60"/>
                <a:gd name="T34" fmla="*/ 2147483647 w 333"/>
                <a:gd name="T35" fmla="*/ 2147483647 h 60"/>
                <a:gd name="T36" fmla="*/ 2147483647 w 333"/>
                <a:gd name="T37" fmla="*/ 2147483647 h 60"/>
                <a:gd name="T38" fmla="*/ 2147483647 w 333"/>
                <a:gd name="T39" fmla="*/ 2147483647 h 60"/>
                <a:gd name="T40" fmla="*/ 2147483647 w 333"/>
                <a:gd name="T41" fmla="*/ 2147483647 h 60"/>
                <a:gd name="T42" fmla="*/ 0 w 333"/>
                <a:gd name="T43" fmla="*/ 2147483647 h 60"/>
                <a:gd name="T44" fmla="*/ 2147483647 w 333"/>
                <a:gd name="T45" fmla="*/ 0 h 60"/>
                <a:gd name="T46" fmla="*/ 2147483647 w 333"/>
                <a:gd name="T47" fmla="*/ 2147483647 h 60"/>
                <a:gd name="T48" fmla="*/ 2147483647 w 333"/>
                <a:gd name="T49" fmla="*/ 0 h 60"/>
                <a:gd name="T50" fmla="*/ 2147483647 w 333"/>
                <a:gd name="T51" fmla="*/ 2147483647 h 60"/>
                <a:gd name="T52" fmla="*/ 2147483647 w 333"/>
                <a:gd name="T53" fmla="*/ 2147483647 h 60"/>
                <a:gd name="T54" fmla="*/ 2147483647 w 333"/>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3"/>
                <a:gd name="T85" fmla="*/ 0 h 60"/>
                <a:gd name="T86" fmla="*/ 333 w 333"/>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3" h="60">
                  <a:moveTo>
                    <a:pt x="50" y="24"/>
                  </a:moveTo>
                  <a:lnTo>
                    <a:pt x="283" y="24"/>
                  </a:lnTo>
                  <a:lnTo>
                    <a:pt x="286" y="24"/>
                  </a:lnTo>
                  <a:lnTo>
                    <a:pt x="286" y="27"/>
                  </a:lnTo>
                  <a:lnTo>
                    <a:pt x="288" y="29"/>
                  </a:lnTo>
                  <a:lnTo>
                    <a:pt x="288" y="32"/>
                  </a:lnTo>
                  <a:lnTo>
                    <a:pt x="286" y="34"/>
                  </a:lnTo>
                  <a:lnTo>
                    <a:pt x="283" y="36"/>
                  </a:lnTo>
                  <a:lnTo>
                    <a:pt x="50" y="36"/>
                  </a:lnTo>
                  <a:lnTo>
                    <a:pt x="48" y="34"/>
                  </a:lnTo>
                  <a:lnTo>
                    <a:pt x="46" y="34"/>
                  </a:lnTo>
                  <a:lnTo>
                    <a:pt x="46" y="32"/>
                  </a:lnTo>
                  <a:lnTo>
                    <a:pt x="43" y="29"/>
                  </a:lnTo>
                  <a:lnTo>
                    <a:pt x="46" y="29"/>
                  </a:lnTo>
                  <a:lnTo>
                    <a:pt x="46" y="27"/>
                  </a:lnTo>
                  <a:lnTo>
                    <a:pt x="48" y="24"/>
                  </a:lnTo>
                  <a:lnTo>
                    <a:pt x="50" y="24"/>
                  </a:lnTo>
                  <a:close/>
                  <a:moveTo>
                    <a:pt x="60" y="60"/>
                  </a:moveTo>
                  <a:lnTo>
                    <a:pt x="0" y="29"/>
                  </a:lnTo>
                  <a:lnTo>
                    <a:pt x="60" y="0"/>
                  </a:lnTo>
                  <a:lnTo>
                    <a:pt x="60" y="60"/>
                  </a:lnTo>
                  <a:close/>
                  <a:moveTo>
                    <a:pt x="274" y="0"/>
                  </a:moveTo>
                  <a:lnTo>
                    <a:pt x="333" y="29"/>
                  </a:lnTo>
                  <a:lnTo>
                    <a:pt x="274" y="60"/>
                  </a:lnTo>
                  <a:lnTo>
                    <a:pt x="274" y="0"/>
                  </a:lnTo>
                  <a:close/>
                </a:path>
              </a:pathLst>
            </a:custGeom>
            <a:solidFill>
              <a:srgbClr val="000000"/>
            </a:solidFill>
            <a:ln w="1270">
              <a:solidFill>
                <a:schemeClr val="tx2"/>
              </a:solidFill>
              <a:round/>
              <a:headEnd/>
              <a:tailEnd/>
            </a:ln>
          </p:spPr>
          <p:txBody>
            <a:bodyPr/>
            <a:lstStyle/>
            <a:p>
              <a:pPr algn="r" rtl="1"/>
              <a:endParaRPr lang="en-US">
                <a:solidFill>
                  <a:prstClr val="black"/>
                </a:solidFill>
              </a:endParaRPr>
            </a:p>
          </p:txBody>
        </p:sp>
        <p:sp>
          <p:nvSpPr>
            <p:cNvPr id="70712" name="Rectangle 66"/>
            <p:cNvSpPr>
              <a:spLocks noChangeArrowheads="1"/>
            </p:cNvSpPr>
            <p:nvPr/>
          </p:nvSpPr>
          <p:spPr bwMode="auto">
            <a:xfrm>
              <a:off x="1230883" y="3609975"/>
              <a:ext cx="245303"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Visit</a:t>
              </a:r>
              <a:endParaRPr lang="en-GB" sz="1100">
                <a:solidFill>
                  <a:srgbClr val="001965"/>
                </a:solidFill>
                <a:ea typeface="MS Mincho" pitchFamily="49" charset="-128"/>
              </a:endParaRPr>
            </a:p>
          </p:txBody>
        </p:sp>
        <p:sp>
          <p:nvSpPr>
            <p:cNvPr id="70713" name="Rectangle 68"/>
            <p:cNvSpPr>
              <a:spLocks noChangeArrowheads="1"/>
            </p:cNvSpPr>
            <p:nvPr/>
          </p:nvSpPr>
          <p:spPr bwMode="auto">
            <a:xfrm>
              <a:off x="2727325" y="3330575"/>
              <a:ext cx="933450" cy="180975"/>
            </a:xfrm>
            <a:prstGeom prst="rect">
              <a:avLst/>
            </a:prstGeom>
            <a:solidFill>
              <a:srgbClr val="FFFFFF"/>
            </a:solidFill>
            <a:ln w="9525">
              <a:noFill/>
              <a:miter lim="800000"/>
              <a:headEnd/>
              <a:tailEnd/>
            </a:ln>
          </p:spPr>
          <p:txBody>
            <a:bodyPr/>
            <a:lstStyle/>
            <a:p>
              <a:pPr algn="r" rtl="1"/>
              <a:endParaRPr lang="en-GB" sz="1400">
                <a:solidFill>
                  <a:srgbClr val="001965"/>
                </a:solidFill>
              </a:endParaRPr>
            </a:p>
          </p:txBody>
        </p:sp>
        <p:sp>
          <p:nvSpPr>
            <p:cNvPr id="70714" name="Rectangle 69"/>
            <p:cNvSpPr>
              <a:spLocks noChangeArrowheads="1"/>
            </p:cNvSpPr>
            <p:nvPr/>
          </p:nvSpPr>
          <p:spPr bwMode="auto">
            <a:xfrm>
              <a:off x="2965250" y="3290888"/>
              <a:ext cx="668765" cy="138533"/>
            </a:xfrm>
            <a:prstGeom prst="rect">
              <a:avLst/>
            </a:prstGeom>
            <a:noFill/>
            <a:ln w="9525">
              <a:noFill/>
              <a:miter lim="800000"/>
              <a:headEnd/>
              <a:tailEnd/>
            </a:ln>
          </p:spPr>
          <p:txBody>
            <a:bodyPr wrap="none" lIns="0" tIns="0" rIns="0" bIns="0">
              <a:spAutoFit/>
            </a:bodyPr>
            <a:lstStyle/>
            <a:p>
              <a:pPr algn="r" rtl="1" eaLnBrk="0" hangingPunct="0"/>
              <a:r>
                <a:rPr lang="en-GB" altLang="ja-JP" sz="1200">
                  <a:solidFill>
                    <a:srgbClr val="001965"/>
                  </a:solidFill>
                  <a:ea typeface="MS Mincho" pitchFamily="49" charset="-128"/>
                </a:rPr>
                <a:t>12 months</a:t>
              </a:r>
              <a:endParaRPr lang="en-GB" sz="1200">
                <a:solidFill>
                  <a:srgbClr val="001965"/>
                </a:solidFill>
                <a:ea typeface="MS Mincho" pitchFamily="49" charset="-128"/>
              </a:endParaRPr>
            </a:p>
          </p:txBody>
        </p:sp>
        <p:sp>
          <p:nvSpPr>
            <p:cNvPr id="70715" name="Rectangle 70"/>
            <p:cNvSpPr>
              <a:spLocks noChangeArrowheads="1"/>
            </p:cNvSpPr>
            <p:nvPr/>
          </p:nvSpPr>
          <p:spPr bwMode="auto">
            <a:xfrm>
              <a:off x="4610100" y="3265488"/>
              <a:ext cx="663575" cy="182562"/>
            </a:xfrm>
            <a:prstGeom prst="rect">
              <a:avLst/>
            </a:prstGeom>
            <a:solidFill>
              <a:srgbClr val="FFFFFF"/>
            </a:solidFill>
            <a:ln w="9525">
              <a:noFill/>
              <a:miter lim="800000"/>
              <a:headEnd/>
              <a:tailEnd/>
            </a:ln>
          </p:spPr>
          <p:txBody>
            <a:bodyPr/>
            <a:lstStyle/>
            <a:p>
              <a:pPr algn="r" rtl="1"/>
              <a:endParaRPr lang="en-GB" sz="1400">
                <a:solidFill>
                  <a:srgbClr val="001965"/>
                </a:solidFill>
              </a:endParaRPr>
            </a:p>
          </p:txBody>
        </p:sp>
        <p:sp>
          <p:nvSpPr>
            <p:cNvPr id="70716" name="Rectangle 72"/>
            <p:cNvSpPr>
              <a:spLocks noChangeArrowheads="1"/>
            </p:cNvSpPr>
            <p:nvPr/>
          </p:nvSpPr>
          <p:spPr bwMode="auto">
            <a:xfrm>
              <a:off x="4791754" y="3623877"/>
              <a:ext cx="359138"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GW10</a:t>
              </a:r>
              <a:endParaRPr lang="en-GB" sz="1100">
                <a:solidFill>
                  <a:srgbClr val="001965"/>
                </a:solidFill>
                <a:ea typeface="MS Mincho" pitchFamily="49" charset="-128"/>
              </a:endParaRPr>
            </a:p>
          </p:txBody>
        </p:sp>
        <p:sp>
          <p:nvSpPr>
            <p:cNvPr id="70717" name="Rectangle 73"/>
            <p:cNvSpPr>
              <a:spLocks noChangeArrowheads="1"/>
            </p:cNvSpPr>
            <p:nvPr/>
          </p:nvSpPr>
          <p:spPr bwMode="auto">
            <a:xfrm>
              <a:off x="5537200" y="3330575"/>
              <a:ext cx="844550" cy="180975"/>
            </a:xfrm>
            <a:prstGeom prst="rect">
              <a:avLst/>
            </a:prstGeom>
            <a:solidFill>
              <a:srgbClr val="FFFFFF"/>
            </a:solidFill>
            <a:ln w="9525">
              <a:noFill/>
              <a:miter lim="800000"/>
              <a:headEnd/>
              <a:tailEnd/>
            </a:ln>
          </p:spPr>
          <p:txBody>
            <a:bodyPr/>
            <a:lstStyle/>
            <a:p>
              <a:pPr algn="r" rtl="1"/>
              <a:endParaRPr lang="en-GB" sz="1400">
                <a:solidFill>
                  <a:srgbClr val="001965"/>
                </a:solidFill>
              </a:endParaRPr>
            </a:p>
          </p:txBody>
        </p:sp>
        <p:sp>
          <p:nvSpPr>
            <p:cNvPr id="70718" name="Freeform 76"/>
            <p:cNvSpPr>
              <a:spLocks noEditPoints="1"/>
            </p:cNvSpPr>
            <p:nvPr/>
          </p:nvSpPr>
          <p:spPr bwMode="auto">
            <a:xfrm>
              <a:off x="1860550" y="3475038"/>
              <a:ext cx="2706688" cy="44450"/>
            </a:xfrm>
            <a:custGeom>
              <a:avLst/>
              <a:gdLst>
                <a:gd name="T0" fmla="*/ 2147483647 w 2598"/>
                <a:gd name="T1" fmla="*/ 2147483647 h 60"/>
                <a:gd name="T2" fmla="*/ 2147483647 w 2598"/>
                <a:gd name="T3" fmla="*/ 2147483647 h 60"/>
                <a:gd name="T4" fmla="*/ 2147483647 w 2598"/>
                <a:gd name="T5" fmla="*/ 2147483647 h 60"/>
                <a:gd name="T6" fmla="*/ 2147483647 w 2598"/>
                <a:gd name="T7" fmla="*/ 2147483647 h 60"/>
                <a:gd name="T8" fmla="*/ 2147483647 w 2598"/>
                <a:gd name="T9" fmla="*/ 2147483647 h 60"/>
                <a:gd name="T10" fmla="*/ 2147483647 w 2598"/>
                <a:gd name="T11" fmla="*/ 2147483647 h 60"/>
                <a:gd name="T12" fmla="*/ 2147483647 w 2598"/>
                <a:gd name="T13" fmla="*/ 2147483647 h 60"/>
                <a:gd name="T14" fmla="*/ 2147483647 w 2598"/>
                <a:gd name="T15" fmla="*/ 2147483647 h 60"/>
                <a:gd name="T16" fmla="*/ 2147483647 w 2598"/>
                <a:gd name="T17" fmla="*/ 2147483647 h 60"/>
                <a:gd name="T18" fmla="*/ 2147483647 w 2598"/>
                <a:gd name="T19" fmla="*/ 2147483647 h 60"/>
                <a:gd name="T20" fmla="*/ 2147483647 w 2598"/>
                <a:gd name="T21" fmla="*/ 2147483647 h 60"/>
                <a:gd name="T22" fmla="*/ 2147483647 w 2598"/>
                <a:gd name="T23" fmla="*/ 2147483647 h 60"/>
                <a:gd name="T24" fmla="*/ 2147483647 w 2598"/>
                <a:gd name="T25" fmla="*/ 2147483647 h 60"/>
                <a:gd name="T26" fmla="*/ 2147483647 w 2598"/>
                <a:gd name="T27" fmla="*/ 2147483647 h 60"/>
                <a:gd name="T28" fmla="*/ 2147483647 w 2598"/>
                <a:gd name="T29" fmla="*/ 2147483647 h 60"/>
                <a:gd name="T30" fmla="*/ 2147483647 w 2598"/>
                <a:gd name="T31" fmla="*/ 2147483647 h 60"/>
                <a:gd name="T32" fmla="*/ 2147483647 w 2598"/>
                <a:gd name="T33" fmla="*/ 2147483647 h 60"/>
                <a:gd name="T34" fmla="*/ 2147483647 w 2598"/>
                <a:gd name="T35" fmla="*/ 2147483647 h 60"/>
                <a:gd name="T36" fmla="*/ 2147483647 w 2598"/>
                <a:gd name="T37" fmla="*/ 2147483647 h 60"/>
                <a:gd name="T38" fmla="*/ 2147483647 w 2598"/>
                <a:gd name="T39" fmla="*/ 2147483647 h 60"/>
                <a:gd name="T40" fmla="*/ 2147483647 w 2598"/>
                <a:gd name="T41" fmla="*/ 2147483647 h 60"/>
                <a:gd name="T42" fmla="*/ 0 w 2598"/>
                <a:gd name="T43" fmla="*/ 2147483647 h 60"/>
                <a:gd name="T44" fmla="*/ 2147483647 w 2598"/>
                <a:gd name="T45" fmla="*/ 0 h 60"/>
                <a:gd name="T46" fmla="*/ 2147483647 w 2598"/>
                <a:gd name="T47" fmla="*/ 2147483647 h 60"/>
                <a:gd name="T48" fmla="*/ 2147483647 w 2598"/>
                <a:gd name="T49" fmla="*/ 0 h 60"/>
                <a:gd name="T50" fmla="*/ 2147483647 w 2598"/>
                <a:gd name="T51" fmla="*/ 2147483647 h 60"/>
                <a:gd name="T52" fmla="*/ 2147483647 w 2598"/>
                <a:gd name="T53" fmla="*/ 2147483647 h 60"/>
                <a:gd name="T54" fmla="*/ 2147483647 w 2598"/>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98"/>
                <a:gd name="T85" fmla="*/ 0 h 60"/>
                <a:gd name="T86" fmla="*/ 2598 w 2598"/>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98" h="60">
                  <a:moveTo>
                    <a:pt x="50" y="24"/>
                  </a:moveTo>
                  <a:lnTo>
                    <a:pt x="2548" y="24"/>
                  </a:lnTo>
                  <a:lnTo>
                    <a:pt x="2550" y="24"/>
                  </a:lnTo>
                  <a:lnTo>
                    <a:pt x="2550" y="27"/>
                  </a:lnTo>
                  <a:lnTo>
                    <a:pt x="2552" y="29"/>
                  </a:lnTo>
                  <a:lnTo>
                    <a:pt x="2552" y="32"/>
                  </a:lnTo>
                  <a:lnTo>
                    <a:pt x="2550" y="34"/>
                  </a:lnTo>
                  <a:lnTo>
                    <a:pt x="2548" y="34"/>
                  </a:lnTo>
                  <a:lnTo>
                    <a:pt x="50" y="34"/>
                  </a:lnTo>
                  <a:lnTo>
                    <a:pt x="48" y="34"/>
                  </a:lnTo>
                  <a:lnTo>
                    <a:pt x="45" y="34"/>
                  </a:lnTo>
                  <a:lnTo>
                    <a:pt x="45" y="32"/>
                  </a:lnTo>
                  <a:lnTo>
                    <a:pt x="45" y="29"/>
                  </a:lnTo>
                  <a:lnTo>
                    <a:pt x="45" y="27"/>
                  </a:lnTo>
                  <a:lnTo>
                    <a:pt x="48" y="24"/>
                  </a:lnTo>
                  <a:lnTo>
                    <a:pt x="50" y="24"/>
                  </a:lnTo>
                  <a:close/>
                  <a:moveTo>
                    <a:pt x="60" y="60"/>
                  </a:moveTo>
                  <a:lnTo>
                    <a:pt x="0" y="29"/>
                  </a:lnTo>
                  <a:lnTo>
                    <a:pt x="60" y="0"/>
                  </a:lnTo>
                  <a:lnTo>
                    <a:pt x="60" y="60"/>
                  </a:lnTo>
                  <a:close/>
                  <a:moveTo>
                    <a:pt x="2538" y="0"/>
                  </a:moveTo>
                  <a:lnTo>
                    <a:pt x="2598" y="29"/>
                  </a:lnTo>
                  <a:lnTo>
                    <a:pt x="2538" y="60"/>
                  </a:lnTo>
                  <a:lnTo>
                    <a:pt x="2538" y="0"/>
                  </a:lnTo>
                  <a:close/>
                </a:path>
              </a:pathLst>
            </a:custGeom>
            <a:solidFill>
              <a:srgbClr val="000000"/>
            </a:solidFill>
            <a:ln w="1270">
              <a:solidFill>
                <a:schemeClr val="tx2"/>
              </a:solidFill>
              <a:round/>
              <a:headEnd/>
              <a:tailEnd/>
            </a:ln>
          </p:spPr>
          <p:txBody>
            <a:bodyPr/>
            <a:lstStyle/>
            <a:p>
              <a:pPr algn="r" rtl="1"/>
              <a:endParaRPr lang="en-US">
                <a:solidFill>
                  <a:prstClr val="black"/>
                </a:solidFill>
              </a:endParaRPr>
            </a:p>
          </p:txBody>
        </p:sp>
        <p:sp>
          <p:nvSpPr>
            <p:cNvPr id="70719" name="Freeform 77"/>
            <p:cNvSpPr>
              <a:spLocks noEditPoints="1"/>
            </p:cNvSpPr>
            <p:nvPr/>
          </p:nvSpPr>
          <p:spPr bwMode="auto">
            <a:xfrm>
              <a:off x="4567238" y="3475038"/>
              <a:ext cx="2427287" cy="44450"/>
            </a:xfrm>
            <a:custGeom>
              <a:avLst/>
              <a:gdLst>
                <a:gd name="T0" fmla="*/ 2147483647 w 2332"/>
                <a:gd name="T1" fmla="*/ 2147483647 h 60"/>
                <a:gd name="T2" fmla="*/ 2147483647 w 2332"/>
                <a:gd name="T3" fmla="*/ 2147483647 h 60"/>
                <a:gd name="T4" fmla="*/ 2147483647 w 2332"/>
                <a:gd name="T5" fmla="*/ 2147483647 h 60"/>
                <a:gd name="T6" fmla="*/ 2147483647 w 2332"/>
                <a:gd name="T7" fmla="*/ 2147483647 h 60"/>
                <a:gd name="T8" fmla="*/ 2147483647 w 2332"/>
                <a:gd name="T9" fmla="*/ 2147483647 h 60"/>
                <a:gd name="T10" fmla="*/ 2147483647 w 2332"/>
                <a:gd name="T11" fmla="*/ 2147483647 h 60"/>
                <a:gd name="T12" fmla="*/ 2147483647 w 2332"/>
                <a:gd name="T13" fmla="*/ 2147483647 h 60"/>
                <a:gd name="T14" fmla="*/ 2147483647 w 2332"/>
                <a:gd name="T15" fmla="*/ 2147483647 h 60"/>
                <a:gd name="T16" fmla="*/ 2147483647 w 2332"/>
                <a:gd name="T17" fmla="*/ 2147483647 h 60"/>
                <a:gd name="T18" fmla="*/ 2147483647 w 2332"/>
                <a:gd name="T19" fmla="*/ 2147483647 h 60"/>
                <a:gd name="T20" fmla="*/ 2147483647 w 2332"/>
                <a:gd name="T21" fmla="*/ 2147483647 h 60"/>
                <a:gd name="T22" fmla="*/ 2147483647 w 2332"/>
                <a:gd name="T23" fmla="*/ 2147483647 h 60"/>
                <a:gd name="T24" fmla="*/ 2147483647 w 2332"/>
                <a:gd name="T25" fmla="*/ 2147483647 h 60"/>
                <a:gd name="T26" fmla="*/ 2147483647 w 2332"/>
                <a:gd name="T27" fmla="*/ 2147483647 h 60"/>
                <a:gd name="T28" fmla="*/ 2147483647 w 2332"/>
                <a:gd name="T29" fmla="*/ 2147483647 h 60"/>
                <a:gd name="T30" fmla="*/ 2147483647 w 2332"/>
                <a:gd name="T31" fmla="*/ 2147483647 h 60"/>
                <a:gd name="T32" fmla="*/ 2147483647 w 2332"/>
                <a:gd name="T33" fmla="*/ 2147483647 h 60"/>
                <a:gd name="T34" fmla="*/ 2147483647 w 2332"/>
                <a:gd name="T35" fmla="*/ 2147483647 h 60"/>
                <a:gd name="T36" fmla="*/ 2147483647 w 2332"/>
                <a:gd name="T37" fmla="*/ 2147483647 h 60"/>
                <a:gd name="T38" fmla="*/ 2147483647 w 2332"/>
                <a:gd name="T39" fmla="*/ 2147483647 h 60"/>
                <a:gd name="T40" fmla="*/ 2147483647 w 2332"/>
                <a:gd name="T41" fmla="*/ 2147483647 h 60"/>
                <a:gd name="T42" fmla="*/ 0 w 2332"/>
                <a:gd name="T43" fmla="*/ 2147483647 h 60"/>
                <a:gd name="T44" fmla="*/ 2147483647 w 2332"/>
                <a:gd name="T45" fmla="*/ 0 h 60"/>
                <a:gd name="T46" fmla="*/ 2147483647 w 2332"/>
                <a:gd name="T47" fmla="*/ 2147483647 h 60"/>
                <a:gd name="T48" fmla="*/ 2147483647 w 2332"/>
                <a:gd name="T49" fmla="*/ 0 h 60"/>
                <a:gd name="T50" fmla="*/ 2147483647 w 2332"/>
                <a:gd name="T51" fmla="*/ 2147483647 h 60"/>
                <a:gd name="T52" fmla="*/ 2147483647 w 2332"/>
                <a:gd name="T53" fmla="*/ 2147483647 h 60"/>
                <a:gd name="T54" fmla="*/ 2147483647 w 233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32"/>
                <a:gd name="T85" fmla="*/ 0 h 60"/>
                <a:gd name="T86" fmla="*/ 2332 w 233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32" h="60">
                  <a:moveTo>
                    <a:pt x="50" y="24"/>
                  </a:moveTo>
                  <a:lnTo>
                    <a:pt x="2282" y="24"/>
                  </a:lnTo>
                  <a:lnTo>
                    <a:pt x="2284" y="24"/>
                  </a:lnTo>
                  <a:lnTo>
                    <a:pt x="2284" y="27"/>
                  </a:lnTo>
                  <a:lnTo>
                    <a:pt x="2286" y="29"/>
                  </a:lnTo>
                  <a:lnTo>
                    <a:pt x="2286" y="32"/>
                  </a:lnTo>
                  <a:lnTo>
                    <a:pt x="2284" y="34"/>
                  </a:lnTo>
                  <a:lnTo>
                    <a:pt x="2282" y="36"/>
                  </a:lnTo>
                  <a:lnTo>
                    <a:pt x="50" y="36"/>
                  </a:lnTo>
                  <a:lnTo>
                    <a:pt x="48" y="34"/>
                  </a:lnTo>
                  <a:lnTo>
                    <a:pt x="46" y="34"/>
                  </a:lnTo>
                  <a:lnTo>
                    <a:pt x="46" y="32"/>
                  </a:lnTo>
                  <a:lnTo>
                    <a:pt x="46" y="29"/>
                  </a:lnTo>
                  <a:lnTo>
                    <a:pt x="46" y="27"/>
                  </a:lnTo>
                  <a:lnTo>
                    <a:pt x="48" y="24"/>
                  </a:lnTo>
                  <a:lnTo>
                    <a:pt x="50" y="24"/>
                  </a:lnTo>
                  <a:close/>
                  <a:moveTo>
                    <a:pt x="60" y="60"/>
                  </a:moveTo>
                  <a:lnTo>
                    <a:pt x="0" y="29"/>
                  </a:lnTo>
                  <a:lnTo>
                    <a:pt x="60" y="0"/>
                  </a:lnTo>
                  <a:lnTo>
                    <a:pt x="60" y="60"/>
                  </a:lnTo>
                  <a:close/>
                  <a:moveTo>
                    <a:pt x="2272" y="0"/>
                  </a:moveTo>
                  <a:lnTo>
                    <a:pt x="2332" y="29"/>
                  </a:lnTo>
                  <a:lnTo>
                    <a:pt x="2272" y="60"/>
                  </a:lnTo>
                  <a:lnTo>
                    <a:pt x="2272" y="0"/>
                  </a:lnTo>
                  <a:close/>
                </a:path>
              </a:pathLst>
            </a:custGeom>
            <a:solidFill>
              <a:srgbClr val="000000"/>
            </a:solidFill>
            <a:ln w="1270">
              <a:solidFill>
                <a:schemeClr val="tx2"/>
              </a:solidFill>
              <a:round/>
              <a:headEnd/>
              <a:tailEnd/>
            </a:ln>
          </p:spPr>
          <p:txBody>
            <a:bodyPr/>
            <a:lstStyle/>
            <a:p>
              <a:pPr algn="r" rtl="1"/>
              <a:endParaRPr lang="en-US">
                <a:solidFill>
                  <a:prstClr val="black"/>
                </a:solidFill>
              </a:endParaRPr>
            </a:p>
          </p:txBody>
        </p:sp>
        <p:sp>
          <p:nvSpPr>
            <p:cNvPr id="70720" name="Rectangle 64"/>
            <p:cNvSpPr>
              <a:spLocks noChangeArrowheads="1"/>
            </p:cNvSpPr>
            <p:nvPr/>
          </p:nvSpPr>
          <p:spPr bwMode="auto">
            <a:xfrm>
              <a:off x="7263366" y="3621902"/>
              <a:ext cx="230874" cy="126988"/>
            </a:xfrm>
            <a:prstGeom prst="rect">
              <a:avLst/>
            </a:prstGeom>
            <a:noFill/>
            <a:ln w="9525">
              <a:noFill/>
              <a:miter lim="800000"/>
              <a:headEnd/>
              <a:tailEnd/>
            </a:ln>
          </p:spPr>
          <p:txBody>
            <a:bodyPr wrap="none" lIns="0" tIns="0" rIns="0" bIns="0">
              <a:spAutoFit/>
            </a:bodyPr>
            <a:lstStyle/>
            <a:p>
              <a:pPr algn="r" rtl="1" eaLnBrk="0" hangingPunct="0"/>
              <a:r>
                <a:rPr lang="en-GB" altLang="ja-JP" sz="1100">
                  <a:solidFill>
                    <a:srgbClr val="001965"/>
                  </a:solidFill>
                  <a:ea typeface="MS Mincho" pitchFamily="49" charset="-128"/>
                </a:rPr>
                <a:t>EOT</a:t>
              </a:r>
              <a:endParaRPr lang="en-GB" sz="1100">
                <a:solidFill>
                  <a:srgbClr val="001965"/>
                </a:solidFill>
                <a:ea typeface="MS Mincho" pitchFamily="49" charset="-128"/>
              </a:endParaRPr>
            </a:p>
          </p:txBody>
        </p:sp>
      </p:grpSp>
      <p:sp>
        <p:nvSpPr>
          <p:cNvPr id="70660" name="Rectangle 80"/>
          <p:cNvSpPr>
            <a:spLocks noChangeArrowheads="1"/>
          </p:cNvSpPr>
          <p:nvPr/>
        </p:nvSpPr>
        <p:spPr bwMode="auto">
          <a:xfrm>
            <a:off x="0" y="5983783"/>
            <a:ext cx="9144000" cy="397545"/>
          </a:xfrm>
          <a:prstGeom prst="rect">
            <a:avLst/>
          </a:prstGeom>
          <a:noFill/>
          <a:ln w="9525">
            <a:noFill/>
            <a:miter lim="800000"/>
            <a:headEnd/>
            <a:tailEnd/>
          </a:ln>
        </p:spPr>
        <p:txBody>
          <a:bodyPr wrap="square" lIns="90488" tIns="44450" rIns="90488" bIns="44450">
            <a:spAutoFit/>
          </a:bodyPr>
          <a:lstStyle/>
          <a:p>
            <a:pPr algn="ctr" rtl="1" eaLnBrk="0" hangingPunct="0"/>
            <a:r>
              <a:rPr lang="en-GB" sz="2000" b="1" dirty="0" err="1">
                <a:ea typeface="ＭＳ Ｐゴシック" pitchFamily="34" charset="-128"/>
              </a:rPr>
              <a:t>Mathiesen</a:t>
            </a:r>
            <a:r>
              <a:rPr lang="en-GB" sz="2000" b="1" dirty="0">
                <a:ea typeface="ＭＳ Ｐゴシック" pitchFamily="34" charset="-128"/>
              </a:rPr>
              <a:t> et al. </a:t>
            </a:r>
            <a:r>
              <a:rPr lang="en-GB" sz="2000" b="1" i="1" dirty="0">
                <a:ea typeface="ＭＳ Ｐゴシック" pitchFamily="34" charset="-128"/>
              </a:rPr>
              <a:t>Diabetes Care </a:t>
            </a:r>
            <a:r>
              <a:rPr lang="en-GB" sz="2000" b="1" dirty="0">
                <a:ea typeface="ＭＳ Ｐゴシック" pitchFamily="34" charset="-128"/>
              </a:rPr>
              <a:t>2007;30:771–6</a:t>
            </a:r>
          </a:p>
        </p:txBody>
      </p:sp>
      <p:sp>
        <p:nvSpPr>
          <p:cNvPr id="70661" name="AutoShape 25"/>
          <p:cNvSpPr>
            <a:spLocks noChangeArrowheads="1"/>
          </p:cNvSpPr>
          <p:nvPr/>
        </p:nvSpPr>
        <p:spPr bwMode="auto">
          <a:xfrm>
            <a:off x="2352675" y="2637367"/>
            <a:ext cx="1957388" cy="431800"/>
          </a:xfrm>
          <a:prstGeom prst="roundRect">
            <a:avLst>
              <a:gd name="adj" fmla="val 16667"/>
            </a:avLst>
          </a:prstGeom>
          <a:solidFill>
            <a:srgbClr val="009FDA"/>
          </a:solidFill>
          <a:ln w="9525">
            <a:noFill/>
            <a:round/>
            <a:headEnd/>
            <a:tailEnd/>
          </a:ln>
        </p:spPr>
        <p:txBody>
          <a:bodyPr anchor="ctr"/>
          <a:lstStyle/>
          <a:p>
            <a:pPr algn="ctr" eaLnBrk="0" hangingPunct="0"/>
            <a:r>
              <a:rPr lang="en-GB" altLang="en-US" sz="1200" b="1" dirty="0">
                <a:solidFill>
                  <a:srgbClr val="FFFFFF"/>
                </a:solidFill>
                <a:latin typeface="Verdana" pitchFamily="34" charset="0"/>
                <a:ea typeface="Verdana" pitchFamily="34" charset="0"/>
                <a:cs typeface="Verdana" pitchFamily="34" charset="0"/>
              </a:rPr>
              <a:t>Insulin aspart /NPH</a:t>
            </a:r>
          </a:p>
        </p:txBody>
      </p:sp>
      <p:sp>
        <p:nvSpPr>
          <p:cNvPr id="67" name="AutoShape 25"/>
          <p:cNvSpPr>
            <a:spLocks noChangeArrowheads="1"/>
          </p:cNvSpPr>
          <p:nvPr/>
        </p:nvSpPr>
        <p:spPr bwMode="auto">
          <a:xfrm>
            <a:off x="2352675" y="3515784"/>
            <a:ext cx="1957388" cy="431800"/>
          </a:xfrm>
          <a:prstGeom prst="roundRect">
            <a:avLst>
              <a:gd name="adj" fmla="val 16667"/>
            </a:avLst>
          </a:prstGeom>
          <a:solidFill>
            <a:schemeClr val="accent3"/>
          </a:solidFill>
          <a:ln w="9525">
            <a:noFill/>
            <a:round/>
            <a:headEnd/>
            <a:tailEnd/>
          </a:ln>
        </p:spPr>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eaLnBrk="0" hangingPunct="0">
              <a:defRPr/>
            </a:pPr>
            <a:r>
              <a:rPr lang="en-GB" altLang="en-US" sz="1200" b="1" dirty="0">
                <a:solidFill>
                  <a:srgbClr val="FFFFFF"/>
                </a:solidFill>
                <a:ea typeface="MS PGothic" pitchFamily="34" charset="-128"/>
                <a:cs typeface="Arial" pitchFamily="34" charset="0"/>
              </a:rPr>
              <a:t>Human insulin/NPH</a:t>
            </a:r>
          </a:p>
        </p:txBody>
      </p:sp>
      <p:sp>
        <p:nvSpPr>
          <p:cNvPr id="65" name="Rounded Rectangle 64"/>
          <p:cNvSpPr/>
          <p:nvPr/>
        </p:nvSpPr>
        <p:spPr>
          <a:xfrm>
            <a:off x="251520" y="260648"/>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Insulin Asp. vs. HRI in 322 pregnant women with T</a:t>
            </a:r>
            <a:r>
              <a:rPr lang="en-US" sz="2800" b="1" kern="0" dirty="0">
                <a:ln w="50800"/>
                <a:solidFill>
                  <a:prstClr val="black">
                    <a:shade val="50000"/>
                  </a:prstClr>
                </a:solidFill>
                <a:latin typeface="Times New Roman" panose="02020603050405020304" pitchFamily="18" charset="0"/>
                <a:cs typeface="Times New Roman" panose="02020603050405020304" pitchFamily="18" charset="0"/>
              </a:rPr>
              <a:t>1</a:t>
            </a: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DM</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59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a:spLocks noChangeArrowheads="1"/>
          </p:cNvSpPr>
          <p:nvPr/>
        </p:nvSpPr>
        <p:spPr bwMode="auto">
          <a:xfrm>
            <a:off x="337244" y="5733256"/>
            <a:ext cx="4522788" cy="251351"/>
          </a:xfrm>
          <a:prstGeom prst="rect">
            <a:avLst/>
          </a:prstGeom>
          <a:noFill/>
          <a:ln w="9525">
            <a:noFill/>
            <a:miter lim="800000"/>
            <a:headEnd/>
            <a:tailEnd/>
          </a:ln>
        </p:spPr>
        <p:txBody>
          <a:bodyPr lIns="90488" tIns="44450" rIns="90488" bIns="44450">
            <a:spAutoFit/>
          </a:bodyPr>
          <a:lstStyle/>
          <a:p>
            <a:pPr algn="ctr" rtl="1" eaLnBrk="0" hangingPunct="0"/>
            <a:r>
              <a:rPr lang="en-GB" sz="1050" dirty="0">
                <a:solidFill>
                  <a:srgbClr val="001965"/>
                </a:solidFill>
                <a:ea typeface="ＭＳ Ｐゴシック" pitchFamily="34" charset="-128"/>
              </a:rPr>
              <a:t>*Only subjects pregnant after screening</a:t>
            </a:r>
          </a:p>
        </p:txBody>
      </p:sp>
      <p:grpSp>
        <p:nvGrpSpPr>
          <p:cNvPr id="2" name="Group 1"/>
          <p:cNvGrpSpPr>
            <a:grpSpLocks/>
          </p:cNvGrpSpPr>
          <p:nvPr/>
        </p:nvGrpSpPr>
        <p:grpSpPr bwMode="auto">
          <a:xfrm>
            <a:off x="625475" y="2027767"/>
            <a:ext cx="8072438" cy="3632348"/>
            <a:chOff x="625443" y="1203325"/>
            <a:chExt cx="8072470" cy="2723779"/>
          </a:xfrm>
        </p:grpSpPr>
        <p:sp>
          <p:nvSpPr>
            <p:cNvPr id="71686" name="Line 146"/>
            <p:cNvSpPr>
              <a:spLocks noChangeShapeType="1"/>
            </p:cNvSpPr>
            <p:nvPr/>
          </p:nvSpPr>
          <p:spPr bwMode="auto">
            <a:xfrm>
              <a:off x="1808163" y="1676400"/>
              <a:ext cx="104775" cy="0"/>
            </a:xfrm>
            <a:prstGeom prst="line">
              <a:avLst/>
            </a:prstGeom>
            <a:noFill/>
            <a:ln w="28575">
              <a:solidFill>
                <a:srgbClr val="969696"/>
              </a:solidFill>
              <a:round/>
              <a:headEnd/>
              <a:tailEnd/>
            </a:ln>
          </p:spPr>
          <p:txBody>
            <a:bodyPr/>
            <a:lstStyle/>
            <a:p>
              <a:pPr algn="r" rtl="1"/>
              <a:endParaRPr lang="en-US">
                <a:solidFill>
                  <a:prstClr val="black"/>
                </a:solidFill>
              </a:endParaRPr>
            </a:p>
          </p:txBody>
        </p:sp>
        <p:sp>
          <p:nvSpPr>
            <p:cNvPr id="71687" name="Line 155"/>
            <p:cNvSpPr>
              <a:spLocks noChangeShapeType="1"/>
            </p:cNvSpPr>
            <p:nvPr/>
          </p:nvSpPr>
          <p:spPr bwMode="auto">
            <a:xfrm>
              <a:off x="2919413" y="1846263"/>
              <a:ext cx="104775" cy="0"/>
            </a:xfrm>
            <a:prstGeom prst="line">
              <a:avLst/>
            </a:prstGeom>
            <a:noFill/>
            <a:ln w="28575">
              <a:solidFill>
                <a:srgbClr val="969696"/>
              </a:solidFill>
              <a:round/>
              <a:headEnd/>
              <a:tailEnd/>
            </a:ln>
          </p:spPr>
          <p:txBody>
            <a:bodyPr/>
            <a:lstStyle/>
            <a:p>
              <a:pPr algn="r" rtl="1"/>
              <a:endParaRPr lang="en-US">
                <a:solidFill>
                  <a:prstClr val="black"/>
                </a:solidFill>
              </a:endParaRPr>
            </a:p>
          </p:txBody>
        </p:sp>
        <p:sp>
          <p:nvSpPr>
            <p:cNvPr id="71688" name="Line 159"/>
            <p:cNvSpPr>
              <a:spLocks noChangeShapeType="1"/>
            </p:cNvSpPr>
            <p:nvPr/>
          </p:nvSpPr>
          <p:spPr bwMode="auto">
            <a:xfrm>
              <a:off x="4027488" y="2190750"/>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689" name="Line 166"/>
            <p:cNvSpPr>
              <a:spLocks noChangeShapeType="1"/>
            </p:cNvSpPr>
            <p:nvPr/>
          </p:nvSpPr>
          <p:spPr bwMode="auto">
            <a:xfrm>
              <a:off x="6288088" y="3014663"/>
              <a:ext cx="104775"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690" name="Line 169"/>
            <p:cNvSpPr>
              <a:spLocks noChangeShapeType="1"/>
            </p:cNvSpPr>
            <p:nvPr/>
          </p:nvSpPr>
          <p:spPr bwMode="auto">
            <a:xfrm>
              <a:off x="6281738" y="2317750"/>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691" name="Line 172"/>
            <p:cNvSpPr>
              <a:spLocks noChangeShapeType="1"/>
            </p:cNvSpPr>
            <p:nvPr/>
          </p:nvSpPr>
          <p:spPr bwMode="auto">
            <a:xfrm>
              <a:off x="7399338" y="2897188"/>
              <a:ext cx="104775"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692" name="Line 175"/>
            <p:cNvSpPr>
              <a:spLocks noChangeShapeType="1"/>
            </p:cNvSpPr>
            <p:nvPr/>
          </p:nvSpPr>
          <p:spPr bwMode="auto">
            <a:xfrm>
              <a:off x="7392988" y="1951038"/>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693" name="Rectangle 12"/>
            <p:cNvSpPr>
              <a:spLocks noChangeArrowheads="1"/>
            </p:cNvSpPr>
            <p:nvPr/>
          </p:nvSpPr>
          <p:spPr bwMode="auto">
            <a:xfrm>
              <a:off x="1325750" y="3251200"/>
              <a:ext cx="78547"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0</a:t>
              </a:r>
              <a:endParaRPr lang="en-GB" sz="1400">
                <a:solidFill>
                  <a:srgbClr val="001965"/>
                </a:solidFill>
              </a:endParaRPr>
            </a:p>
          </p:txBody>
        </p:sp>
        <p:sp>
          <p:nvSpPr>
            <p:cNvPr id="71694" name="Rectangle 13"/>
            <p:cNvSpPr>
              <a:spLocks noChangeArrowheads="1"/>
            </p:cNvSpPr>
            <p:nvPr/>
          </p:nvSpPr>
          <p:spPr bwMode="auto">
            <a:xfrm>
              <a:off x="1184819" y="2932113"/>
              <a:ext cx="195567"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5.5</a:t>
              </a:r>
              <a:endParaRPr lang="en-GB" sz="1400">
                <a:solidFill>
                  <a:srgbClr val="001965"/>
                </a:solidFill>
              </a:endParaRPr>
            </a:p>
          </p:txBody>
        </p:sp>
        <p:sp>
          <p:nvSpPr>
            <p:cNvPr id="71695" name="Rectangle 14"/>
            <p:cNvSpPr>
              <a:spLocks noChangeArrowheads="1"/>
            </p:cNvSpPr>
            <p:nvPr/>
          </p:nvSpPr>
          <p:spPr bwMode="auto">
            <a:xfrm>
              <a:off x="1184819" y="2633663"/>
              <a:ext cx="195567"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6.0</a:t>
              </a:r>
              <a:endParaRPr lang="en-GB" sz="1400">
                <a:solidFill>
                  <a:srgbClr val="001965"/>
                </a:solidFill>
              </a:endParaRPr>
            </a:p>
          </p:txBody>
        </p:sp>
        <p:sp>
          <p:nvSpPr>
            <p:cNvPr id="71696" name="Rectangle 15"/>
            <p:cNvSpPr>
              <a:spLocks noChangeArrowheads="1"/>
            </p:cNvSpPr>
            <p:nvPr/>
          </p:nvSpPr>
          <p:spPr bwMode="auto">
            <a:xfrm>
              <a:off x="1184819" y="2354263"/>
              <a:ext cx="195567"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6.5</a:t>
              </a:r>
              <a:endParaRPr lang="en-GB" sz="1400">
                <a:solidFill>
                  <a:srgbClr val="001965"/>
                </a:solidFill>
              </a:endParaRPr>
            </a:p>
          </p:txBody>
        </p:sp>
        <p:sp>
          <p:nvSpPr>
            <p:cNvPr id="71697" name="Rectangle 16"/>
            <p:cNvSpPr>
              <a:spLocks noChangeArrowheads="1"/>
            </p:cNvSpPr>
            <p:nvPr/>
          </p:nvSpPr>
          <p:spPr bwMode="auto">
            <a:xfrm>
              <a:off x="1184819" y="2066925"/>
              <a:ext cx="195567"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7.0</a:t>
              </a:r>
              <a:endParaRPr lang="en-GB" sz="1400">
                <a:solidFill>
                  <a:srgbClr val="001965"/>
                </a:solidFill>
              </a:endParaRPr>
            </a:p>
          </p:txBody>
        </p:sp>
        <p:sp>
          <p:nvSpPr>
            <p:cNvPr id="71698" name="Rectangle 17"/>
            <p:cNvSpPr>
              <a:spLocks noChangeArrowheads="1"/>
            </p:cNvSpPr>
            <p:nvPr/>
          </p:nvSpPr>
          <p:spPr bwMode="auto">
            <a:xfrm>
              <a:off x="1184819" y="1771650"/>
              <a:ext cx="195567"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7.5</a:t>
              </a:r>
              <a:endParaRPr lang="en-GB" sz="1400">
                <a:solidFill>
                  <a:srgbClr val="001965"/>
                </a:solidFill>
              </a:endParaRPr>
            </a:p>
          </p:txBody>
        </p:sp>
        <p:sp>
          <p:nvSpPr>
            <p:cNvPr id="71699" name="Rectangle 79"/>
            <p:cNvSpPr>
              <a:spLocks noChangeArrowheads="1"/>
            </p:cNvSpPr>
            <p:nvPr/>
          </p:nvSpPr>
          <p:spPr bwMode="auto">
            <a:xfrm>
              <a:off x="1589486" y="3476625"/>
              <a:ext cx="608694"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Screening</a:t>
              </a:r>
              <a:endParaRPr lang="en-GB" sz="1400">
                <a:solidFill>
                  <a:srgbClr val="001965"/>
                </a:solidFill>
              </a:endParaRPr>
            </a:p>
          </p:txBody>
        </p:sp>
        <p:sp>
          <p:nvSpPr>
            <p:cNvPr id="71700" name="Rectangle 80"/>
            <p:cNvSpPr>
              <a:spLocks noChangeArrowheads="1"/>
            </p:cNvSpPr>
            <p:nvPr/>
          </p:nvSpPr>
          <p:spPr bwMode="auto">
            <a:xfrm>
              <a:off x="2627481" y="3476625"/>
              <a:ext cx="739436" cy="138475"/>
            </a:xfrm>
            <a:prstGeom prst="rect">
              <a:avLst/>
            </a:prstGeom>
            <a:noFill/>
            <a:ln w="9525">
              <a:noFill/>
              <a:miter lim="800000"/>
              <a:headEnd/>
              <a:tailEnd/>
            </a:ln>
          </p:spPr>
          <p:txBody>
            <a:bodyPr wrap="none" lIns="0" tIns="0" rIns="0" bIns="0">
              <a:spAutoFit/>
            </a:bodyPr>
            <a:lstStyle/>
            <a:p>
              <a:pPr algn="ctr" rtl="1" eaLnBrk="0" hangingPunct="0"/>
              <a:r>
                <a:rPr lang="en-GB" sz="1200">
                  <a:solidFill>
                    <a:srgbClr val="001965"/>
                  </a:solidFill>
                </a:rPr>
                <a:t>&lt;10 weeks*</a:t>
              </a:r>
              <a:endParaRPr lang="en-GB" sz="1400">
                <a:solidFill>
                  <a:srgbClr val="001965"/>
                </a:solidFill>
              </a:endParaRPr>
            </a:p>
          </p:txBody>
        </p:sp>
        <p:sp>
          <p:nvSpPr>
            <p:cNvPr id="71701" name="Rectangle 81"/>
            <p:cNvSpPr>
              <a:spLocks noChangeArrowheads="1"/>
            </p:cNvSpPr>
            <p:nvPr/>
          </p:nvSpPr>
          <p:spPr bwMode="auto">
            <a:xfrm>
              <a:off x="3806152" y="3476625"/>
              <a:ext cx="585547" cy="138475"/>
            </a:xfrm>
            <a:prstGeom prst="rect">
              <a:avLst/>
            </a:prstGeom>
            <a:noFill/>
            <a:ln w="9525">
              <a:noFill/>
              <a:miter lim="800000"/>
              <a:headEnd/>
              <a:tailEnd/>
            </a:ln>
          </p:spPr>
          <p:txBody>
            <a:bodyPr wrap="none" lIns="0" tIns="0" rIns="0" bIns="0">
              <a:spAutoFit/>
            </a:bodyPr>
            <a:lstStyle/>
            <a:p>
              <a:pPr algn="ctr" rtl="1" eaLnBrk="0" hangingPunct="0"/>
              <a:r>
                <a:rPr lang="en-GB" sz="1200">
                  <a:solidFill>
                    <a:srgbClr val="001965"/>
                  </a:solidFill>
                </a:rPr>
                <a:t>12 weeks</a:t>
              </a:r>
              <a:endParaRPr lang="en-GB" sz="1400">
                <a:solidFill>
                  <a:srgbClr val="001965"/>
                </a:solidFill>
              </a:endParaRPr>
            </a:p>
          </p:txBody>
        </p:sp>
        <p:sp>
          <p:nvSpPr>
            <p:cNvPr id="71702" name="Rectangle 82"/>
            <p:cNvSpPr>
              <a:spLocks noChangeArrowheads="1"/>
            </p:cNvSpPr>
            <p:nvPr/>
          </p:nvSpPr>
          <p:spPr bwMode="auto">
            <a:xfrm>
              <a:off x="4944389" y="3476625"/>
              <a:ext cx="585547" cy="138475"/>
            </a:xfrm>
            <a:prstGeom prst="rect">
              <a:avLst/>
            </a:prstGeom>
            <a:noFill/>
            <a:ln w="9525">
              <a:noFill/>
              <a:miter lim="800000"/>
              <a:headEnd/>
              <a:tailEnd/>
            </a:ln>
          </p:spPr>
          <p:txBody>
            <a:bodyPr wrap="none" lIns="0" tIns="0" rIns="0" bIns="0">
              <a:spAutoFit/>
            </a:bodyPr>
            <a:lstStyle/>
            <a:p>
              <a:pPr algn="ctr" rtl="1" eaLnBrk="0" hangingPunct="0"/>
              <a:r>
                <a:rPr lang="en-GB" sz="1200">
                  <a:solidFill>
                    <a:srgbClr val="001965"/>
                  </a:solidFill>
                </a:rPr>
                <a:t>24 weeks</a:t>
              </a:r>
              <a:endParaRPr lang="en-GB" sz="1400">
                <a:solidFill>
                  <a:srgbClr val="001965"/>
                </a:solidFill>
              </a:endParaRPr>
            </a:p>
          </p:txBody>
        </p:sp>
        <p:sp>
          <p:nvSpPr>
            <p:cNvPr id="71703" name="Rectangle 83"/>
            <p:cNvSpPr>
              <a:spLocks noChangeArrowheads="1"/>
            </p:cNvSpPr>
            <p:nvPr/>
          </p:nvSpPr>
          <p:spPr bwMode="auto">
            <a:xfrm>
              <a:off x="6023889" y="3476625"/>
              <a:ext cx="585547" cy="138475"/>
            </a:xfrm>
            <a:prstGeom prst="rect">
              <a:avLst/>
            </a:prstGeom>
            <a:noFill/>
            <a:ln w="9525">
              <a:noFill/>
              <a:miter lim="800000"/>
              <a:headEnd/>
              <a:tailEnd/>
            </a:ln>
          </p:spPr>
          <p:txBody>
            <a:bodyPr wrap="none" lIns="0" tIns="0" rIns="0" bIns="0">
              <a:spAutoFit/>
            </a:bodyPr>
            <a:lstStyle/>
            <a:p>
              <a:pPr algn="ctr" rtl="1" eaLnBrk="0" hangingPunct="0"/>
              <a:r>
                <a:rPr lang="en-GB" sz="1200">
                  <a:solidFill>
                    <a:srgbClr val="001965"/>
                  </a:solidFill>
                </a:rPr>
                <a:t>36 weeks</a:t>
              </a:r>
              <a:endParaRPr lang="en-GB" sz="1400">
                <a:solidFill>
                  <a:srgbClr val="001965"/>
                </a:solidFill>
              </a:endParaRPr>
            </a:p>
          </p:txBody>
        </p:sp>
        <p:sp>
          <p:nvSpPr>
            <p:cNvPr id="71704" name="Rectangle 84"/>
            <p:cNvSpPr>
              <a:spLocks noChangeArrowheads="1"/>
            </p:cNvSpPr>
            <p:nvPr/>
          </p:nvSpPr>
          <p:spPr bwMode="auto">
            <a:xfrm>
              <a:off x="7129712" y="3476625"/>
              <a:ext cx="619274"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Follow-up</a:t>
              </a:r>
              <a:endParaRPr lang="en-GB" sz="1400">
                <a:solidFill>
                  <a:srgbClr val="001965"/>
                </a:solidFill>
              </a:endParaRPr>
            </a:p>
          </p:txBody>
        </p:sp>
        <p:sp>
          <p:nvSpPr>
            <p:cNvPr id="71705" name="Text Box 94"/>
            <p:cNvSpPr txBox="1">
              <a:spLocks noChangeArrowheads="1"/>
            </p:cNvSpPr>
            <p:nvPr/>
          </p:nvSpPr>
          <p:spPr bwMode="auto">
            <a:xfrm rot="10800000">
              <a:off x="625443" y="1857021"/>
              <a:ext cx="400112" cy="584912"/>
            </a:xfrm>
            <a:prstGeom prst="rect">
              <a:avLst/>
            </a:prstGeom>
            <a:noFill/>
            <a:ln w="9525">
              <a:noFill/>
              <a:miter lim="800000"/>
              <a:headEnd/>
              <a:tailEnd/>
            </a:ln>
          </p:spPr>
          <p:txBody>
            <a:bodyPr vert="eaVert" wrap="none">
              <a:spAutoFit/>
            </a:bodyPr>
            <a:lstStyle/>
            <a:p>
              <a:pPr algn="r" rtl="1" eaLnBrk="0" hangingPunct="0"/>
              <a:r>
                <a:rPr lang="en-GB" sz="1400">
                  <a:solidFill>
                    <a:srgbClr val="001965"/>
                  </a:solidFill>
                </a:rPr>
                <a:t>HbA</a:t>
              </a:r>
              <a:r>
                <a:rPr lang="en-GB" sz="1400" baseline="-25000">
                  <a:solidFill>
                    <a:srgbClr val="001965"/>
                  </a:solidFill>
                </a:rPr>
                <a:t>1c </a:t>
              </a:r>
              <a:r>
                <a:rPr lang="en-GB" sz="1400">
                  <a:solidFill>
                    <a:srgbClr val="001965"/>
                  </a:solidFill>
                </a:rPr>
                <a:t>(%)</a:t>
              </a:r>
            </a:p>
          </p:txBody>
        </p:sp>
        <p:sp>
          <p:nvSpPr>
            <p:cNvPr id="71706" name="Rectangle 103"/>
            <p:cNvSpPr>
              <a:spLocks noChangeArrowheads="1"/>
            </p:cNvSpPr>
            <p:nvPr/>
          </p:nvSpPr>
          <p:spPr bwMode="auto">
            <a:xfrm>
              <a:off x="4504403" y="3765550"/>
              <a:ext cx="317396" cy="161554"/>
            </a:xfrm>
            <a:prstGeom prst="rect">
              <a:avLst/>
            </a:prstGeom>
            <a:noFill/>
            <a:ln w="9525">
              <a:noFill/>
              <a:miter lim="800000"/>
              <a:headEnd/>
              <a:tailEnd/>
            </a:ln>
          </p:spPr>
          <p:txBody>
            <a:bodyPr wrap="none" lIns="0" tIns="0" rIns="0" bIns="0">
              <a:spAutoFit/>
            </a:bodyPr>
            <a:lstStyle/>
            <a:p>
              <a:pPr algn="r" rtl="1" eaLnBrk="0" hangingPunct="0"/>
              <a:r>
                <a:rPr lang="en-GB" sz="1400">
                  <a:solidFill>
                    <a:srgbClr val="001965"/>
                  </a:solidFill>
                </a:rPr>
                <a:t>Visit</a:t>
              </a:r>
            </a:p>
          </p:txBody>
        </p:sp>
        <p:sp>
          <p:nvSpPr>
            <p:cNvPr id="71707" name="Freeform 108"/>
            <p:cNvSpPr>
              <a:spLocks/>
            </p:cNvSpPr>
            <p:nvPr/>
          </p:nvSpPr>
          <p:spPr bwMode="auto">
            <a:xfrm>
              <a:off x="1716088" y="1257300"/>
              <a:ext cx="5734050" cy="2065338"/>
            </a:xfrm>
            <a:custGeom>
              <a:avLst/>
              <a:gdLst>
                <a:gd name="T0" fmla="*/ 0 w 3612"/>
                <a:gd name="T1" fmla="*/ 0 h 1734"/>
                <a:gd name="T2" fmla="*/ 0 w 3612"/>
                <a:gd name="T3" fmla="*/ 2147483647 h 1734"/>
                <a:gd name="T4" fmla="*/ 2147483647 w 3612"/>
                <a:gd name="T5" fmla="*/ 2147483647 h 1734"/>
                <a:gd name="T6" fmla="*/ 0 60000 65536"/>
                <a:gd name="T7" fmla="*/ 0 60000 65536"/>
                <a:gd name="T8" fmla="*/ 0 60000 65536"/>
                <a:gd name="T9" fmla="*/ 0 w 3612"/>
                <a:gd name="T10" fmla="*/ 0 h 1734"/>
                <a:gd name="T11" fmla="*/ 3612 w 3612"/>
                <a:gd name="T12" fmla="*/ 1734 h 1734"/>
              </a:gdLst>
              <a:ahLst/>
              <a:cxnLst>
                <a:cxn ang="T6">
                  <a:pos x="T0" y="T1"/>
                </a:cxn>
                <a:cxn ang="T7">
                  <a:pos x="T2" y="T3"/>
                </a:cxn>
                <a:cxn ang="T8">
                  <a:pos x="T4" y="T5"/>
                </a:cxn>
              </a:cxnLst>
              <a:rect l="T9" t="T10" r="T11" b="T12"/>
              <a:pathLst>
                <a:path w="3612" h="1734">
                  <a:moveTo>
                    <a:pt x="0" y="0"/>
                  </a:moveTo>
                  <a:lnTo>
                    <a:pt x="0" y="1734"/>
                  </a:lnTo>
                  <a:lnTo>
                    <a:pt x="3612" y="1734"/>
                  </a:lnTo>
                </a:path>
              </a:pathLst>
            </a:custGeom>
            <a:noFill/>
            <a:ln w="19050">
              <a:solidFill>
                <a:srgbClr val="001965"/>
              </a:solidFill>
              <a:round/>
              <a:headEnd/>
              <a:tailEnd/>
            </a:ln>
          </p:spPr>
          <p:txBody>
            <a:bodyPr/>
            <a:lstStyle/>
            <a:p>
              <a:pPr algn="r" rtl="1"/>
              <a:endParaRPr lang="en-US">
                <a:solidFill>
                  <a:prstClr val="black"/>
                </a:solidFill>
              </a:endParaRPr>
            </a:p>
          </p:txBody>
        </p:sp>
        <p:sp>
          <p:nvSpPr>
            <p:cNvPr id="71708" name="Rectangle 109"/>
            <p:cNvSpPr>
              <a:spLocks noChangeArrowheads="1"/>
            </p:cNvSpPr>
            <p:nvPr/>
          </p:nvSpPr>
          <p:spPr bwMode="auto">
            <a:xfrm>
              <a:off x="1811338" y="2100263"/>
              <a:ext cx="88900" cy="66675"/>
            </a:xfrm>
            <a:prstGeom prst="rect">
              <a:avLst/>
            </a:prstGeom>
            <a:solidFill>
              <a:srgbClr val="001965"/>
            </a:solidFill>
            <a:ln w="19050">
              <a:solidFill>
                <a:srgbClr val="001965"/>
              </a:solidFill>
              <a:miter lim="800000"/>
              <a:headEnd/>
              <a:tailEnd/>
            </a:ln>
          </p:spPr>
          <p:txBody>
            <a:bodyPr wrap="none" anchor="ctr"/>
            <a:lstStyle/>
            <a:p>
              <a:pPr algn="r" rtl="1"/>
              <a:endParaRPr lang="en-GB" sz="1400" b="1">
                <a:solidFill>
                  <a:srgbClr val="001965"/>
                </a:solidFill>
              </a:endParaRPr>
            </a:p>
          </p:txBody>
        </p:sp>
        <p:sp>
          <p:nvSpPr>
            <p:cNvPr id="71709" name="Rectangle 110"/>
            <p:cNvSpPr>
              <a:spLocks noChangeArrowheads="1"/>
            </p:cNvSpPr>
            <p:nvPr/>
          </p:nvSpPr>
          <p:spPr bwMode="auto">
            <a:xfrm>
              <a:off x="2932113" y="2162175"/>
              <a:ext cx="88900" cy="66675"/>
            </a:xfrm>
            <a:prstGeom prst="rect">
              <a:avLst/>
            </a:prstGeom>
            <a:solidFill>
              <a:srgbClr val="001965"/>
            </a:solidFill>
            <a:ln w="9525">
              <a:solidFill>
                <a:srgbClr val="001965"/>
              </a:solidFill>
              <a:miter lim="800000"/>
              <a:headEnd/>
              <a:tailEnd/>
            </a:ln>
          </p:spPr>
          <p:txBody>
            <a:bodyPr wrap="none" anchor="ctr"/>
            <a:lstStyle/>
            <a:p>
              <a:pPr algn="r" rtl="1"/>
              <a:endParaRPr lang="en-GB" sz="1400" b="1">
                <a:solidFill>
                  <a:srgbClr val="001965"/>
                </a:solidFill>
              </a:endParaRPr>
            </a:p>
          </p:txBody>
        </p:sp>
        <p:sp>
          <p:nvSpPr>
            <p:cNvPr id="71710" name="Rectangle 111"/>
            <p:cNvSpPr>
              <a:spLocks noChangeArrowheads="1"/>
            </p:cNvSpPr>
            <p:nvPr/>
          </p:nvSpPr>
          <p:spPr bwMode="auto">
            <a:xfrm>
              <a:off x="4037013" y="2519363"/>
              <a:ext cx="88900" cy="66675"/>
            </a:xfrm>
            <a:prstGeom prst="rect">
              <a:avLst/>
            </a:prstGeom>
            <a:solidFill>
              <a:srgbClr val="001965"/>
            </a:solidFill>
            <a:ln w="9525">
              <a:solidFill>
                <a:srgbClr val="001965"/>
              </a:solidFill>
              <a:miter lim="800000"/>
              <a:headEnd/>
              <a:tailEnd/>
            </a:ln>
          </p:spPr>
          <p:txBody>
            <a:bodyPr wrap="none" anchor="ctr"/>
            <a:lstStyle/>
            <a:p>
              <a:pPr algn="r" rtl="1"/>
              <a:endParaRPr lang="en-GB" sz="1400" b="1">
                <a:solidFill>
                  <a:srgbClr val="001965"/>
                </a:solidFill>
              </a:endParaRPr>
            </a:p>
          </p:txBody>
        </p:sp>
        <p:sp>
          <p:nvSpPr>
            <p:cNvPr id="71711" name="Freeform 116"/>
            <p:cNvSpPr>
              <a:spLocks/>
            </p:cNvSpPr>
            <p:nvPr/>
          </p:nvSpPr>
          <p:spPr bwMode="auto">
            <a:xfrm>
              <a:off x="1858963" y="2136775"/>
              <a:ext cx="5581650" cy="642938"/>
            </a:xfrm>
            <a:custGeom>
              <a:avLst/>
              <a:gdLst>
                <a:gd name="T0" fmla="*/ 0 w 3516"/>
                <a:gd name="T1" fmla="*/ 0 h 540"/>
                <a:gd name="T2" fmla="*/ 2147483647 w 3516"/>
                <a:gd name="T3" fmla="*/ 2147483647 h 540"/>
                <a:gd name="T4" fmla="*/ 2147483647 w 3516"/>
                <a:gd name="T5" fmla="*/ 2147483647 h 540"/>
                <a:gd name="T6" fmla="*/ 2147483647 w 3516"/>
                <a:gd name="T7" fmla="*/ 2147483647 h 540"/>
                <a:gd name="T8" fmla="*/ 2147483647 w 3516"/>
                <a:gd name="T9" fmla="*/ 2147483647 h 540"/>
                <a:gd name="T10" fmla="*/ 2147483647 w 3516"/>
                <a:gd name="T11" fmla="*/ 2147483647 h 540"/>
                <a:gd name="T12" fmla="*/ 0 60000 65536"/>
                <a:gd name="T13" fmla="*/ 0 60000 65536"/>
                <a:gd name="T14" fmla="*/ 0 60000 65536"/>
                <a:gd name="T15" fmla="*/ 0 60000 65536"/>
                <a:gd name="T16" fmla="*/ 0 60000 65536"/>
                <a:gd name="T17" fmla="*/ 0 60000 65536"/>
                <a:gd name="T18" fmla="*/ 0 w 3516"/>
                <a:gd name="T19" fmla="*/ 0 h 540"/>
                <a:gd name="T20" fmla="*/ 3516 w 3516"/>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3516" h="540">
                  <a:moveTo>
                    <a:pt x="0" y="0"/>
                  </a:moveTo>
                  <a:lnTo>
                    <a:pt x="702" y="48"/>
                  </a:lnTo>
                  <a:lnTo>
                    <a:pt x="1398" y="348"/>
                  </a:lnTo>
                  <a:lnTo>
                    <a:pt x="2124" y="540"/>
                  </a:lnTo>
                  <a:lnTo>
                    <a:pt x="2820" y="444"/>
                  </a:lnTo>
                  <a:lnTo>
                    <a:pt x="3516" y="246"/>
                  </a:lnTo>
                </a:path>
              </a:pathLst>
            </a:custGeom>
            <a:noFill/>
            <a:ln w="28575">
              <a:solidFill>
                <a:srgbClr val="001965"/>
              </a:solidFill>
              <a:round/>
              <a:headEnd/>
              <a:tailEnd/>
            </a:ln>
          </p:spPr>
          <p:txBody>
            <a:bodyPr/>
            <a:lstStyle/>
            <a:p>
              <a:pPr algn="r" rtl="1"/>
              <a:endParaRPr lang="en-US">
                <a:solidFill>
                  <a:prstClr val="black"/>
                </a:solidFill>
              </a:endParaRPr>
            </a:p>
          </p:txBody>
        </p:sp>
        <p:sp>
          <p:nvSpPr>
            <p:cNvPr id="71712" name="AutoShape 122"/>
            <p:cNvSpPr>
              <a:spLocks noChangeArrowheads="1"/>
            </p:cNvSpPr>
            <p:nvPr/>
          </p:nvSpPr>
          <p:spPr bwMode="auto">
            <a:xfrm>
              <a:off x="1779588" y="2133600"/>
              <a:ext cx="152400" cy="114300"/>
            </a:xfrm>
            <a:prstGeom prst="diamond">
              <a:avLst/>
            </a:prstGeom>
            <a:solidFill>
              <a:srgbClr val="82786F"/>
            </a:solidFill>
            <a:ln w="9525">
              <a:solidFill>
                <a:srgbClr val="82786F"/>
              </a:solidFill>
              <a:miter lim="800000"/>
              <a:headEnd/>
              <a:tailEnd/>
            </a:ln>
          </p:spPr>
          <p:txBody>
            <a:bodyPr wrap="none" anchor="ctr"/>
            <a:lstStyle/>
            <a:p>
              <a:pPr algn="r" rtl="1"/>
              <a:endParaRPr lang="en-GB" sz="1400" b="1">
                <a:solidFill>
                  <a:srgbClr val="001965"/>
                </a:solidFill>
              </a:endParaRPr>
            </a:p>
          </p:txBody>
        </p:sp>
        <p:sp>
          <p:nvSpPr>
            <p:cNvPr id="71713" name="AutoShape 123"/>
            <p:cNvSpPr>
              <a:spLocks noChangeArrowheads="1"/>
            </p:cNvSpPr>
            <p:nvPr/>
          </p:nvSpPr>
          <p:spPr bwMode="auto">
            <a:xfrm>
              <a:off x="2890838" y="2317750"/>
              <a:ext cx="152400" cy="114300"/>
            </a:xfrm>
            <a:prstGeom prst="diamond">
              <a:avLst/>
            </a:prstGeom>
            <a:solidFill>
              <a:srgbClr val="82786F"/>
            </a:solidFill>
            <a:ln w="9525">
              <a:solidFill>
                <a:srgbClr val="82786F"/>
              </a:solidFill>
              <a:miter lim="800000"/>
              <a:headEnd/>
              <a:tailEnd/>
            </a:ln>
          </p:spPr>
          <p:txBody>
            <a:bodyPr wrap="none" anchor="ctr"/>
            <a:lstStyle/>
            <a:p>
              <a:pPr algn="r" rtl="1"/>
              <a:endParaRPr lang="en-GB" sz="1400" b="1">
                <a:solidFill>
                  <a:srgbClr val="001965"/>
                </a:solidFill>
              </a:endParaRPr>
            </a:p>
          </p:txBody>
        </p:sp>
        <p:sp>
          <p:nvSpPr>
            <p:cNvPr id="71714" name="AutoShape 125"/>
            <p:cNvSpPr>
              <a:spLocks noChangeArrowheads="1"/>
            </p:cNvSpPr>
            <p:nvPr/>
          </p:nvSpPr>
          <p:spPr bwMode="auto">
            <a:xfrm>
              <a:off x="5157788" y="2724150"/>
              <a:ext cx="152400" cy="114300"/>
            </a:xfrm>
            <a:prstGeom prst="diamond">
              <a:avLst/>
            </a:prstGeom>
            <a:solidFill>
              <a:srgbClr val="969696"/>
            </a:solidFill>
            <a:ln w="9525">
              <a:solidFill>
                <a:srgbClr val="969696"/>
              </a:solidFill>
              <a:miter lim="800000"/>
              <a:headEnd/>
              <a:tailEnd/>
            </a:ln>
          </p:spPr>
          <p:txBody>
            <a:bodyPr wrap="none" anchor="ctr"/>
            <a:lstStyle/>
            <a:p>
              <a:pPr algn="r" rtl="1"/>
              <a:endParaRPr lang="en-GB" sz="1400" b="1">
                <a:solidFill>
                  <a:srgbClr val="001965"/>
                </a:solidFill>
              </a:endParaRPr>
            </a:p>
          </p:txBody>
        </p:sp>
        <p:sp>
          <p:nvSpPr>
            <p:cNvPr id="71715" name="AutoShape 127"/>
            <p:cNvSpPr>
              <a:spLocks noChangeArrowheads="1"/>
            </p:cNvSpPr>
            <p:nvPr/>
          </p:nvSpPr>
          <p:spPr bwMode="auto">
            <a:xfrm>
              <a:off x="7372350" y="2360613"/>
              <a:ext cx="152400" cy="114300"/>
            </a:xfrm>
            <a:prstGeom prst="diamond">
              <a:avLst/>
            </a:prstGeom>
            <a:solidFill>
              <a:srgbClr val="969696"/>
            </a:solidFill>
            <a:ln w="9525">
              <a:solidFill>
                <a:srgbClr val="969696"/>
              </a:solidFill>
              <a:miter lim="800000"/>
              <a:headEnd/>
              <a:tailEnd/>
            </a:ln>
          </p:spPr>
          <p:txBody>
            <a:bodyPr wrap="none" anchor="ctr"/>
            <a:lstStyle/>
            <a:p>
              <a:pPr algn="r" rtl="1"/>
              <a:endParaRPr lang="en-GB" sz="1400" b="1">
                <a:solidFill>
                  <a:srgbClr val="001965"/>
                </a:solidFill>
              </a:endParaRPr>
            </a:p>
          </p:txBody>
        </p:sp>
        <p:sp>
          <p:nvSpPr>
            <p:cNvPr id="71716" name="AutoShape 124"/>
            <p:cNvSpPr>
              <a:spLocks noChangeArrowheads="1"/>
            </p:cNvSpPr>
            <p:nvPr/>
          </p:nvSpPr>
          <p:spPr bwMode="auto">
            <a:xfrm>
              <a:off x="4010025" y="2432050"/>
              <a:ext cx="152400" cy="114300"/>
            </a:xfrm>
            <a:prstGeom prst="diamond">
              <a:avLst/>
            </a:prstGeom>
            <a:solidFill>
              <a:srgbClr val="82786F"/>
            </a:solidFill>
            <a:ln w="9525">
              <a:solidFill>
                <a:srgbClr val="969696"/>
              </a:solidFill>
              <a:miter lim="800000"/>
              <a:headEnd/>
              <a:tailEnd/>
            </a:ln>
          </p:spPr>
          <p:txBody>
            <a:bodyPr wrap="none" anchor="ctr"/>
            <a:lstStyle/>
            <a:p>
              <a:pPr algn="r" rtl="1"/>
              <a:endParaRPr lang="en-GB" sz="1400" b="1">
                <a:solidFill>
                  <a:srgbClr val="001965"/>
                </a:solidFill>
              </a:endParaRPr>
            </a:p>
          </p:txBody>
        </p:sp>
        <p:sp>
          <p:nvSpPr>
            <p:cNvPr id="71717" name="Rectangle 114"/>
            <p:cNvSpPr>
              <a:spLocks noChangeArrowheads="1"/>
            </p:cNvSpPr>
            <p:nvPr/>
          </p:nvSpPr>
          <p:spPr bwMode="auto">
            <a:xfrm>
              <a:off x="7405688" y="2395538"/>
              <a:ext cx="88900" cy="66675"/>
            </a:xfrm>
            <a:prstGeom prst="rect">
              <a:avLst/>
            </a:prstGeom>
            <a:solidFill>
              <a:srgbClr val="001965"/>
            </a:solidFill>
            <a:ln w="9525">
              <a:solidFill>
                <a:srgbClr val="001965"/>
              </a:solidFill>
              <a:miter lim="800000"/>
              <a:headEnd/>
              <a:tailEnd/>
            </a:ln>
          </p:spPr>
          <p:txBody>
            <a:bodyPr wrap="none" anchor="ctr"/>
            <a:lstStyle/>
            <a:p>
              <a:pPr algn="r" rtl="1"/>
              <a:endParaRPr lang="en-GB" sz="1400" b="1">
                <a:solidFill>
                  <a:srgbClr val="001965"/>
                </a:solidFill>
              </a:endParaRPr>
            </a:p>
          </p:txBody>
        </p:sp>
        <p:sp>
          <p:nvSpPr>
            <p:cNvPr id="71718" name="AutoShape 126"/>
            <p:cNvSpPr>
              <a:spLocks noChangeArrowheads="1"/>
            </p:cNvSpPr>
            <p:nvPr/>
          </p:nvSpPr>
          <p:spPr bwMode="auto">
            <a:xfrm>
              <a:off x="6262688" y="2603500"/>
              <a:ext cx="152400" cy="114300"/>
            </a:xfrm>
            <a:prstGeom prst="diamond">
              <a:avLst/>
            </a:prstGeom>
            <a:solidFill>
              <a:srgbClr val="82786F"/>
            </a:solidFill>
            <a:ln w="9525">
              <a:solidFill>
                <a:srgbClr val="82786F"/>
              </a:solidFill>
              <a:miter lim="800000"/>
              <a:headEnd/>
              <a:tailEnd/>
            </a:ln>
          </p:spPr>
          <p:txBody>
            <a:bodyPr wrap="none" anchor="ctr"/>
            <a:lstStyle/>
            <a:p>
              <a:pPr algn="r" rtl="1"/>
              <a:endParaRPr lang="en-GB" sz="1400" b="1">
                <a:solidFill>
                  <a:srgbClr val="001965"/>
                </a:solidFill>
              </a:endParaRPr>
            </a:p>
          </p:txBody>
        </p:sp>
        <p:sp>
          <p:nvSpPr>
            <p:cNvPr id="71719" name="Rectangle 113"/>
            <p:cNvSpPr>
              <a:spLocks noChangeArrowheads="1"/>
            </p:cNvSpPr>
            <p:nvPr/>
          </p:nvSpPr>
          <p:spPr bwMode="auto">
            <a:xfrm>
              <a:off x="6295126" y="2632586"/>
              <a:ext cx="88900" cy="65088"/>
            </a:xfrm>
            <a:prstGeom prst="rect">
              <a:avLst/>
            </a:prstGeom>
            <a:solidFill>
              <a:srgbClr val="001965"/>
            </a:solidFill>
            <a:ln w="9525">
              <a:solidFill>
                <a:srgbClr val="001965"/>
              </a:solidFill>
              <a:miter lim="800000"/>
              <a:headEnd/>
              <a:tailEnd/>
            </a:ln>
          </p:spPr>
          <p:txBody>
            <a:bodyPr wrap="none" anchor="ctr"/>
            <a:lstStyle/>
            <a:p>
              <a:pPr algn="r" rtl="1"/>
              <a:endParaRPr lang="en-GB" sz="1400" b="1">
                <a:solidFill>
                  <a:srgbClr val="001965"/>
                </a:solidFill>
              </a:endParaRPr>
            </a:p>
          </p:txBody>
        </p:sp>
        <p:sp>
          <p:nvSpPr>
            <p:cNvPr id="71720" name="Line 128"/>
            <p:cNvSpPr>
              <a:spLocks noChangeShapeType="1"/>
            </p:cNvSpPr>
            <p:nvPr/>
          </p:nvSpPr>
          <p:spPr bwMode="auto">
            <a:xfrm flipH="1">
              <a:off x="1573213" y="1257300"/>
              <a:ext cx="142875"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1" name="Line 129"/>
            <p:cNvSpPr>
              <a:spLocks noChangeShapeType="1"/>
            </p:cNvSpPr>
            <p:nvPr/>
          </p:nvSpPr>
          <p:spPr bwMode="auto">
            <a:xfrm flipH="1">
              <a:off x="1573213" y="1547813"/>
              <a:ext cx="142875"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2" name="Line 130"/>
            <p:cNvSpPr>
              <a:spLocks noChangeShapeType="1"/>
            </p:cNvSpPr>
            <p:nvPr/>
          </p:nvSpPr>
          <p:spPr bwMode="auto">
            <a:xfrm flipH="1">
              <a:off x="1573213" y="1846263"/>
              <a:ext cx="142875"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3" name="Line 131"/>
            <p:cNvSpPr>
              <a:spLocks noChangeShapeType="1"/>
            </p:cNvSpPr>
            <p:nvPr/>
          </p:nvSpPr>
          <p:spPr bwMode="auto">
            <a:xfrm flipH="1">
              <a:off x="1573213" y="2143125"/>
              <a:ext cx="142875"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4" name="Line 132"/>
            <p:cNvSpPr>
              <a:spLocks noChangeShapeType="1"/>
            </p:cNvSpPr>
            <p:nvPr/>
          </p:nvSpPr>
          <p:spPr bwMode="auto">
            <a:xfrm flipH="1">
              <a:off x="1573213" y="2428875"/>
              <a:ext cx="142875"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5" name="Line 133"/>
            <p:cNvSpPr>
              <a:spLocks noChangeShapeType="1"/>
            </p:cNvSpPr>
            <p:nvPr/>
          </p:nvSpPr>
          <p:spPr bwMode="auto">
            <a:xfrm flipH="1">
              <a:off x="1573213" y="2728913"/>
              <a:ext cx="142875"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6" name="Line 134"/>
            <p:cNvSpPr>
              <a:spLocks noChangeShapeType="1"/>
            </p:cNvSpPr>
            <p:nvPr/>
          </p:nvSpPr>
          <p:spPr bwMode="auto">
            <a:xfrm flipH="1">
              <a:off x="1573213" y="3019425"/>
              <a:ext cx="142875"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7" name="Line 135"/>
            <p:cNvSpPr>
              <a:spLocks noChangeShapeType="1"/>
            </p:cNvSpPr>
            <p:nvPr/>
          </p:nvSpPr>
          <p:spPr bwMode="auto">
            <a:xfrm rot="16200000" flipH="1">
              <a:off x="1831181" y="3378994"/>
              <a:ext cx="109538"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8" name="Line 136"/>
            <p:cNvSpPr>
              <a:spLocks noChangeShapeType="1"/>
            </p:cNvSpPr>
            <p:nvPr/>
          </p:nvSpPr>
          <p:spPr bwMode="auto">
            <a:xfrm rot="16200000" flipH="1">
              <a:off x="2942431" y="3378994"/>
              <a:ext cx="109538"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29" name="Line 137"/>
            <p:cNvSpPr>
              <a:spLocks noChangeShapeType="1"/>
            </p:cNvSpPr>
            <p:nvPr/>
          </p:nvSpPr>
          <p:spPr bwMode="auto">
            <a:xfrm rot="16200000" flipH="1">
              <a:off x="4053681" y="3378994"/>
              <a:ext cx="109538"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30" name="Line 138"/>
            <p:cNvSpPr>
              <a:spLocks noChangeShapeType="1"/>
            </p:cNvSpPr>
            <p:nvPr/>
          </p:nvSpPr>
          <p:spPr bwMode="auto">
            <a:xfrm rot="16200000" flipH="1">
              <a:off x="5183981" y="3378994"/>
              <a:ext cx="109538"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31" name="Line 139"/>
            <p:cNvSpPr>
              <a:spLocks noChangeShapeType="1"/>
            </p:cNvSpPr>
            <p:nvPr/>
          </p:nvSpPr>
          <p:spPr bwMode="auto">
            <a:xfrm rot="16200000" flipH="1">
              <a:off x="6276181" y="3378994"/>
              <a:ext cx="109538"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32" name="Line 140"/>
            <p:cNvSpPr>
              <a:spLocks noChangeShapeType="1"/>
            </p:cNvSpPr>
            <p:nvPr/>
          </p:nvSpPr>
          <p:spPr bwMode="auto">
            <a:xfrm rot="16200000" flipH="1">
              <a:off x="7400131" y="3378994"/>
              <a:ext cx="109538" cy="0"/>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33" name="Line 142"/>
            <p:cNvSpPr>
              <a:spLocks noChangeShapeType="1"/>
            </p:cNvSpPr>
            <p:nvPr/>
          </p:nvSpPr>
          <p:spPr bwMode="auto">
            <a:xfrm>
              <a:off x="1868488" y="1611313"/>
              <a:ext cx="0" cy="485775"/>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34" name="Line 143"/>
            <p:cNvSpPr>
              <a:spLocks noChangeShapeType="1"/>
            </p:cNvSpPr>
            <p:nvPr/>
          </p:nvSpPr>
          <p:spPr bwMode="auto">
            <a:xfrm>
              <a:off x="1811338" y="1600200"/>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35" name="Line 145"/>
            <p:cNvSpPr>
              <a:spLocks noChangeShapeType="1"/>
            </p:cNvSpPr>
            <p:nvPr/>
          </p:nvSpPr>
          <p:spPr bwMode="auto">
            <a:xfrm>
              <a:off x="1817688" y="2605088"/>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36" name="Line 147"/>
            <p:cNvSpPr>
              <a:spLocks noChangeShapeType="1"/>
            </p:cNvSpPr>
            <p:nvPr/>
          </p:nvSpPr>
          <p:spPr bwMode="auto">
            <a:xfrm>
              <a:off x="1824038" y="2774831"/>
              <a:ext cx="104775"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737" name="Line 148"/>
            <p:cNvSpPr>
              <a:spLocks noChangeShapeType="1"/>
            </p:cNvSpPr>
            <p:nvPr/>
          </p:nvSpPr>
          <p:spPr bwMode="auto">
            <a:xfrm>
              <a:off x="1858963" y="2236788"/>
              <a:ext cx="9525" cy="534987"/>
            </a:xfrm>
            <a:prstGeom prst="line">
              <a:avLst/>
            </a:prstGeom>
            <a:noFill/>
            <a:ln w="19050">
              <a:solidFill>
                <a:srgbClr val="82786F"/>
              </a:solidFill>
              <a:round/>
              <a:headEnd/>
              <a:tailEnd/>
            </a:ln>
          </p:spPr>
          <p:txBody>
            <a:bodyPr/>
            <a:lstStyle/>
            <a:p>
              <a:pPr algn="r" rtl="1"/>
              <a:endParaRPr lang="en-US">
                <a:solidFill>
                  <a:prstClr val="black"/>
                </a:solidFill>
              </a:endParaRPr>
            </a:p>
          </p:txBody>
        </p:sp>
        <p:sp>
          <p:nvSpPr>
            <p:cNvPr id="71738" name="Freeform 149"/>
            <p:cNvSpPr>
              <a:spLocks/>
            </p:cNvSpPr>
            <p:nvPr/>
          </p:nvSpPr>
          <p:spPr bwMode="auto">
            <a:xfrm>
              <a:off x="1849438" y="2179638"/>
              <a:ext cx="3390900" cy="600075"/>
            </a:xfrm>
            <a:custGeom>
              <a:avLst/>
              <a:gdLst>
                <a:gd name="T0" fmla="*/ 0 w 2136"/>
                <a:gd name="T1" fmla="*/ 0 h 504"/>
                <a:gd name="T2" fmla="*/ 2147483647 w 2136"/>
                <a:gd name="T3" fmla="*/ 2147483647 h 504"/>
                <a:gd name="T4" fmla="*/ 2147483647 w 2136"/>
                <a:gd name="T5" fmla="*/ 2147483647 h 504"/>
                <a:gd name="T6" fmla="*/ 2147483647 w 2136"/>
                <a:gd name="T7" fmla="*/ 2147483647 h 504"/>
                <a:gd name="T8" fmla="*/ 0 60000 65536"/>
                <a:gd name="T9" fmla="*/ 0 60000 65536"/>
                <a:gd name="T10" fmla="*/ 0 60000 65536"/>
                <a:gd name="T11" fmla="*/ 0 60000 65536"/>
                <a:gd name="T12" fmla="*/ 0 w 2136"/>
                <a:gd name="T13" fmla="*/ 0 h 504"/>
                <a:gd name="T14" fmla="*/ 2136 w 2136"/>
                <a:gd name="T15" fmla="*/ 504 h 504"/>
              </a:gdLst>
              <a:ahLst/>
              <a:cxnLst>
                <a:cxn ang="T8">
                  <a:pos x="T0" y="T1"/>
                </a:cxn>
                <a:cxn ang="T9">
                  <a:pos x="T2" y="T3"/>
                </a:cxn>
                <a:cxn ang="T10">
                  <a:pos x="T4" y="T5"/>
                </a:cxn>
                <a:cxn ang="T11">
                  <a:pos x="T6" y="T7"/>
                </a:cxn>
              </a:cxnLst>
              <a:rect l="T12" t="T13" r="T14" b="T15"/>
              <a:pathLst>
                <a:path w="2136" h="504">
                  <a:moveTo>
                    <a:pt x="0" y="0"/>
                  </a:moveTo>
                  <a:lnTo>
                    <a:pt x="708" y="162"/>
                  </a:lnTo>
                  <a:lnTo>
                    <a:pt x="1416" y="258"/>
                  </a:lnTo>
                  <a:lnTo>
                    <a:pt x="2136" y="504"/>
                  </a:lnTo>
                </a:path>
              </a:pathLst>
            </a:custGeom>
            <a:noFill/>
            <a:ln w="28575">
              <a:solidFill>
                <a:srgbClr val="82786F"/>
              </a:solidFill>
              <a:prstDash val="dash"/>
              <a:round/>
              <a:headEnd/>
              <a:tailEnd/>
            </a:ln>
          </p:spPr>
          <p:txBody>
            <a:bodyPr/>
            <a:lstStyle/>
            <a:p>
              <a:pPr algn="r" rtl="1"/>
              <a:endParaRPr lang="en-US">
                <a:solidFill>
                  <a:prstClr val="black"/>
                </a:solidFill>
              </a:endParaRPr>
            </a:p>
          </p:txBody>
        </p:sp>
        <p:sp>
          <p:nvSpPr>
            <p:cNvPr id="71739" name="Line 150"/>
            <p:cNvSpPr>
              <a:spLocks noChangeShapeType="1"/>
            </p:cNvSpPr>
            <p:nvPr/>
          </p:nvSpPr>
          <p:spPr bwMode="auto">
            <a:xfrm>
              <a:off x="2973388" y="1771650"/>
              <a:ext cx="0" cy="836613"/>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40" name="Line 151"/>
            <p:cNvSpPr>
              <a:spLocks noChangeShapeType="1"/>
            </p:cNvSpPr>
            <p:nvPr/>
          </p:nvSpPr>
          <p:spPr bwMode="auto">
            <a:xfrm>
              <a:off x="2922588" y="1779588"/>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41" name="Line 152"/>
            <p:cNvSpPr>
              <a:spLocks noChangeShapeType="1"/>
            </p:cNvSpPr>
            <p:nvPr/>
          </p:nvSpPr>
          <p:spPr bwMode="auto">
            <a:xfrm>
              <a:off x="2928938" y="2609850"/>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42" name="Line 153"/>
            <p:cNvSpPr>
              <a:spLocks noChangeShapeType="1"/>
            </p:cNvSpPr>
            <p:nvPr/>
          </p:nvSpPr>
          <p:spPr bwMode="auto">
            <a:xfrm>
              <a:off x="2978150" y="2619375"/>
              <a:ext cx="0" cy="28575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743" name="Line 154"/>
            <p:cNvSpPr>
              <a:spLocks noChangeShapeType="1"/>
            </p:cNvSpPr>
            <p:nvPr/>
          </p:nvSpPr>
          <p:spPr bwMode="auto">
            <a:xfrm>
              <a:off x="2919413" y="2903538"/>
              <a:ext cx="104775" cy="0"/>
            </a:xfrm>
            <a:prstGeom prst="line">
              <a:avLst/>
            </a:prstGeom>
            <a:noFill/>
            <a:ln w="28575">
              <a:solidFill>
                <a:srgbClr val="969696"/>
              </a:solidFill>
              <a:round/>
              <a:headEnd/>
              <a:tailEnd/>
            </a:ln>
          </p:spPr>
          <p:txBody>
            <a:bodyPr/>
            <a:lstStyle/>
            <a:p>
              <a:pPr algn="r" rtl="1"/>
              <a:endParaRPr lang="en-US">
                <a:solidFill>
                  <a:prstClr val="black"/>
                </a:solidFill>
              </a:endParaRPr>
            </a:p>
          </p:txBody>
        </p:sp>
        <p:sp>
          <p:nvSpPr>
            <p:cNvPr id="71744" name="Line 156"/>
            <p:cNvSpPr>
              <a:spLocks noChangeShapeType="1"/>
            </p:cNvSpPr>
            <p:nvPr/>
          </p:nvSpPr>
          <p:spPr bwMode="auto">
            <a:xfrm flipV="1">
              <a:off x="4087813" y="2065338"/>
              <a:ext cx="0" cy="371475"/>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745" name="Line 157"/>
            <p:cNvSpPr>
              <a:spLocks noChangeShapeType="1"/>
            </p:cNvSpPr>
            <p:nvPr/>
          </p:nvSpPr>
          <p:spPr bwMode="auto">
            <a:xfrm>
              <a:off x="4035425" y="2071688"/>
              <a:ext cx="104775"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746" name="Line 158"/>
            <p:cNvSpPr>
              <a:spLocks noChangeShapeType="1"/>
            </p:cNvSpPr>
            <p:nvPr/>
          </p:nvSpPr>
          <p:spPr bwMode="auto">
            <a:xfrm>
              <a:off x="4087813" y="2590800"/>
              <a:ext cx="0" cy="306388"/>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47" name="Line 160"/>
            <p:cNvSpPr>
              <a:spLocks noChangeShapeType="1"/>
            </p:cNvSpPr>
            <p:nvPr/>
          </p:nvSpPr>
          <p:spPr bwMode="auto">
            <a:xfrm>
              <a:off x="4033838" y="2906713"/>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48" name="Line 161"/>
            <p:cNvSpPr>
              <a:spLocks noChangeShapeType="1"/>
            </p:cNvSpPr>
            <p:nvPr/>
          </p:nvSpPr>
          <p:spPr bwMode="auto">
            <a:xfrm>
              <a:off x="5230813" y="2365375"/>
              <a:ext cx="0" cy="828675"/>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49" name="Line 162"/>
            <p:cNvSpPr>
              <a:spLocks noChangeShapeType="1"/>
            </p:cNvSpPr>
            <p:nvPr/>
          </p:nvSpPr>
          <p:spPr bwMode="auto">
            <a:xfrm>
              <a:off x="5183188" y="2371725"/>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50" name="Line 163"/>
            <p:cNvSpPr>
              <a:spLocks noChangeShapeType="1"/>
            </p:cNvSpPr>
            <p:nvPr/>
          </p:nvSpPr>
          <p:spPr bwMode="auto">
            <a:xfrm>
              <a:off x="5170488" y="3190875"/>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51" name="Line 164"/>
            <p:cNvSpPr>
              <a:spLocks noChangeShapeType="1"/>
            </p:cNvSpPr>
            <p:nvPr/>
          </p:nvSpPr>
          <p:spPr bwMode="auto">
            <a:xfrm>
              <a:off x="6344609" y="2702912"/>
              <a:ext cx="0" cy="379412"/>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52" name="Line 165"/>
            <p:cNvSpPr>
              <a:spLocks noChangeShapeType="1"/>
            </p:cNvSpPr>
            <p:nvPr/>
          </p:nvSpPr>
          <p:spPr bwMode="auto">
            <a:xfrm>
              <a:off x="6291263" y="3074988"/>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53" name="Line 167"/>
            <p:cNvSpPr>
              <a:spLocks noChangeShapeType="1"/>
            </p:cNvSpPr>
            <p:nvPr/>
          </p:nvSpPr>
          <p:spPr bwMode="auto">
            <a:xfrm flipV="1">
              <a:off x="6335713" y="2243138"/>
              <a:ext cx="0" cy="371475"/>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754" name="Line 168"/>
            <p:cNvSpPr>
              <a:spLocks noChangeShapeType="1"/>
            </p:cNvSpPr>
            <p:nvPr/>
          </p:nvSpPr>
          <p:spPr bwMode="auto">
            <a:xfrm>
              <a:off x="6275388" y="2247900"/>
              <a:ext cx="104775"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755" name="Line 170"/>
            <p:cNvSpPr>
              <a:spLocks noChangeShapeType="1"/>
            </p:cNvSpPr>
            <p:nvPr/>
          </p:nvSpPr>
          <p:spPr bwMode="auto">
            <a:xfrm>
              <a:off x="7440613" y="2458244"/>
              <a:ext cx="0" cy="506413"/>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56" name="Line 171"/>
            <p:cNvSpPr>
              <a:spLocks noChangeShapeType="1"/>
            </p:cNvSpPr>
            <p:nvPr/>
          </p:nvSpPr>
          <p:spPr bwMode="auto">
            <a:xfrm>
              <a:off x="7392988" y="2957513"/>
              <a:ext cx="104775" cy="0"/>
            </a:xfrm>
            <a:prstGeom prst="line">
              <a:avLst/>
            </a:prstGeom>
            <a:noFill/>
            <a:ln w="28575">
              <a:solidFill>
                <a:srgbClr val="001965"/>
              </a:solidFill>
              <a:round/>
              <a:headEnd/>
              <a:tailEnd/>
            </a:ln>
          </p:spPr>
          <p:txBody>
            <a:bodyPr/>
            <a:lstStyle/>
            <a:p>
              <a:pPr algn="r" rtl="1"/>
              <a:endParaRPr lang="en-US">
                <a:solidFill>
                  <a:prstClr val="black"/>
                </a:solidFill>
              </a:endParaRPr>
            </a:p>
          </p:txBody>
        </p:sp>
        <p:sp>
          <p:nvSpPr>
            <p:cNvPr id="71757" name="Line 173"/>
            <p:cNvSpPr>
              <a:spLocks noChangeShapeType="1"/>
            </p:cNvSpPr>
            <p:nvPr/>
          </p:nvSpPr>
          <p:spPr bwMode="auto">
            <a:xfrm flipV="1">
              <a:off x="7450138" y="1885950"/>
              <a:ext cx="0" cy="479425"/>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758" name="Line 174"/>
            <p:cNvSpPr>
              <a:spLocks noChangeShapeType="1"/>
            </p:cNvSpPr>
            <p:nvPr/>
          </p:nvSpPr>
          <p:spPr bwMode="auto">
            <a:xfrm>
              <a:off x="7396163" y="1889125"/>
              <a:ext cx="104775"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1759" name="Rectangle 176"/>
            <p:cNvSpPr>
              <a:spLocks noChangeArrowheads="1"/>
            </p:cNvSpPr>
            <p:nvPr/>
          </p:nvSpPr>
          <p:spPr bwMode="auto">
            <a:xfrm>
              <a:off x="1184819" y="1476375"/>
              <a:ext cx="195567"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8.0</a:t>
              </a:r>
              <a:endParaRPr lang="en-GB" sz="1400">
                <a:solidFill>
                  <a:srgbClr val="001965"/>
                </a:solidFill>
              </a:endParaRPr>
            </a:p>
          </p:txBody>
        </p:sp>
        <p:sp>
          <p:nvSpPr>
            <p:cNvPr id="71760" name="Rectangle 177"/>
            <p:cNvSpPr>
              <a:spLocks noChangeArrowheads="1"/>
            </p:cNvSpPr>
            <p:nvPr/>
          </p:nvSpPr>
          <p:spPr bwMode="auto">
            <a:xfrm>
              <a:off x="1184819" y="1203325"/>
              <a:ext cx="195567" cy="138475"/>
            </a:xfrm>
            <a:prstGeom prst="rect">
              <a:avLst/>
            </a:prstGeom>
            <a:noFill/>
            <a:ln w="9525">
              <a:noFill/>
              <a:miter lim="800000"/>
              <a:headEnd/>
              <a:tailEnd/>
            </a:ln>
          </p:spPr>
          <p:txBody>
            <a:bodyPr wrap="none" lIns="0" tIns="0" rIns="0" bIns="0">
              <a:spAutoFit/>
            </a:bodyPr>
            <a:lstStyle/>
            <a:p>
              <a:pPr algn="r" rtl="1" eaLnBrk="0" hangingPunct="0"/>
              <a:r>
                <a:rPr lang="en-GB" sz="1200">
                  <a:solidFill>
                    <a:srgbClr val="001965"/>
                  </a:solidFill>
                </a:rPr>
                <a:t>8.5</a:t>
              </a:r>
              <a:endParaRPr lang="en-GB" sz="1400">
                <a:solidFill>
                  <a:srgbClr val="001965"/>
                </a:solidFill>
              </a:endParaRPr>
            </a:p>
          </p:txBody>
        </p:sp>
        <p:sp>
          <p:nvSpPr>
            <p:cNvPr id="71761" name="Rectangle 112"/>
            <p:cNvSpPr>
              <a:spLocks noChangeArrowheads="1"/>
            </p:cNvSpPr>
            <p:nvPr/>
          </p:nvSpPr>
          <p:spPr bwMode="auto">
            <a:xfrm>
              <a:off x="5195888" y="2746375"/>
              <a:ext cx="88900" cy="65088"/>
            </a:xfrm>
            <a:prstGeom prst="rect">
              <a:avLst/>
            </a:prstGeom>
            <a:solidFill>
              <a:srgbClr val="001965"/>
            </a:solidFill>
            <a:ln w="9525">
              <a:solidFill>
                <a:srgbClr val="001965"/>
              </a:solidFill>
              <a:miter lim="800000"/>
              <a:headEnd/>
              <a:tailEnd/>
            </a:ln>
          </p:spPr>
          <p:txBody>
            <a:bodyPr wrap="none" anchor="ctr"/>
            <a:lstStyle/>
            <a:p>
              <a:pPr algn="r" rtl="1"/>
              <a:endParaRPr lang="en-GB" sz="1400" b="1">
                <a:solidFill>
                  <a:srgbClr val="001965"/>
                </a:solidFill>
              </a:endParaRPr>
            </a:p>
          </p:txBody>
        </p:sp>
        <p:sp>
          <p:nvSpPr>
            <p:cNvPr id="71762" name="Line 179"/>
            <p:cNvSpPr>
              <a:spLocks noChangeShapeType="1"/>
            </p:cNvSpPr>
            <p:nvPr/>
          </p:nvSpPr>
          <p:spPr bwMode="auto">
            <a:xfrm flipH="1">
              <a:off x="1603375" y="3076575"/>
              <a:ext cx="233363" cy="85725"/>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63" name="Line 180"/>
            <p:cNvSpPr>
              <a:spLocks noChangeShapeType="1"/>
            </p:cNvSpPr>
            <p:nvPr/>
          </p:nvSpPr>
          <p:spPr bwMode="auto">
            <a:xfrm flipH="1">
              <a:off x="1595438" y="3130550"/>
              <a:ext cx="233362" cy="85725"/>
            </a:xfrm>
            <a:prstGeom prst="line">
              <a:avLst/>
            </a:prstGeom>
            <a:noFill/>
            <a:ln w="19050">
              <a:solidFill>
                <a:srgbClr val="001965"/>
              </a:solidFill>
              <a:round/>
              <a:headEnd/>
              <a:tailEnd/>
            </a:ln>
          </p:spPr>
          <p:txBody>
            <a:bodyPr/>
            <a:lstStyle/>
            <a:p>
              <a:pPr algn="r" rtl="1"/>
              <a:endParaRPr lang="en-US">
                <a:solidFill>
                  <a:prstClr val="black"/>
                </a:solidFill>
              </a:endParaRPr>
            </a:p>
          </p:txBody>
        </p:sp>
        <p:sp>
          <p:nvSpPr>
            <p:cNvPr id="71764" name="Line 180"/>
            <p:cNvSpPr>
              <a:spLocks noChangeShapeType="1"/>
            </p:cNvSpPr>
            <p:nvPr/>
          </p:nvSpPr>
          <p:spPr bwMode="auto">
            <a:xfrm flipH="1">
              <a:off x="1607870" y="3105509"/>
              <a:ext cx="233363" cy="85725"/>
            </a:xfrm>
            <a:prstGeom prst="line">
              <a:avLst/>
            </a:prstGeom>
            <a:noFill/>
            <a:ln w="38100">
              <a:solidFill>
                <a:schemeClr val="bg1"/>
              </a:solidFill>
              <a:round/>
              <a:headEnd/>
              <a:tailEnd/>
            </a:ln>
          </p:spPr>
          <p:txBody>
            <a:bodyPr/>
            <a:lstStyle/>
            <a:p>
              <a:pPr algn="r" rtl="1"/>
              <a:endParaRPr lang="en-US">
                <a:solidFill>
                  <a:prstClr val="black"/>
                </a:solidFill>
              </a:endParaRPr>
            </a:p>
          </p:txBody>
        </p:sp>
        <p:grpSp>
          <p:nvGrpSpPr>
            <p:cNvPr id="3" name="Group 92"/>
            <p:cNvGrpSpPr>
              <a:grpSpLocks/>
            </p:cNvGrpSpPr>
            <p:nvPr/>
          </p:nvGrpSpPr>
          <p:grpSpPr bwMode="auto">
            <a:xfrm>
              <a:off x="4926013" y="1257297"/>
              <a:ext cx="3771900" cy="368875"/>
              <a:chOff x="6096000" y="1990727"/>
              <a:chExt cx="3771899" cy="490672"/>
            </a:xfrm>
          </p:grpSpPr>
          <p:sp>
            <p:nvSpPr>
              <p:cNvPr id="71766" name="Rectangle 95"/>
              <p:cNvSpPr>
                <a:spLocks noChangeArrowheads="1"/>
              </p:cNvSpPr>
              <p:nvPr/>
            </p:nvSpPr>
            <p:spPr bwMode="auto">
              <a:xfrm>
                <a:off x="6880225" y="1990727"/>
                <a:ext cx="2987674" cy="206326"/>
              </a:xfrm>
              <a:prstGeom prst="rect">
                <a:avLst/>
              </a:prstGeom>
              <a:noFill/>
              <a:ln w="9525">
                <a:noFill/>
                <a:miter lim="800000"/>
                <a:headEnd/>
                <a:tailEnd/>
              </a:ln>
            </p:spPr>
            <p:txBody>
              <a:bodyPr lIns="0" tIns="0" rIns="0" bIns="0">
                <a:spAutoFit/>
              </a:bodyPr>
              <a:lstStyle/>
              <a:p>
                <a:pPr rtl="1" eaLnBrk="0" hangingPunct="0">
                  <a:lnSpc>
                    <a:spcPct val="120000"/>
                  </a:lnSpc>
                </a:pPr>
                <a:r>
                  <a:rPr lang="en-GB" sz="1200" dirty="0">
                    <a:solidFill>
                      <a:srgbClr val="001965"/>
                    </a:solidFill>
                  </a:rPr>
                  <a:t>Insulin aspart  (mean ± SD)</a:t>
                </a:r>
              </a:p>
            </p:txBody>
          </p:sp>
          <p:sp>
            <p:nvSpPr>
              <p:cNvPr id="71767" name="Rectangle 96"/>
              <p:cNvSpPr>
                <a:spLocks noChangeArrowheads="1"/>
              </p:cNvSpPr>
              <p:nvPr/>
            </p:nvSpPr>
            <p:spPr bwMode="auto">
              <a:xfrm>
                <a:off x="6880225" y="2297202"/>
                <a:ext cx="2563812" cy="184197"/>
              </a:xfrm>
              <a:prstGeom prst="rect">
                <a:avLst/>
              </a:prstGeom>
              <a:noFill/>
              <a:ln w="9525">
                <a:noFill/>
                <a:miter lim="800000"/>
                <a:headEnd/>
                <a:tailEnd/>
              </a:ln>
            </p:spPr>
            <p:txBody>
              <a:bodyPr lIns="0" tIns="0" rIns="0" bIns="0">
                <a:spAutoFit/>
              </a:bodyPr>
              <a:lstStyle/>
              <a:p>
                <a:pPr rtl="1" eaLnBrk="0" hangingPunct="0"/>
                <a:r>
                  <a:rPr lang="en-GB" sz="1200" dirty="0">
                    <a:solidFill>
                      <a:srgbClr val="001965"/>
                    </a:solidFill>
                  </a:rPr>
                  <a:t>Human insulin (mean ± SD)</a:t>
                </a:r>
              </a:p>
            </p:txBody>
          </p:sp>
          <p:sp>
            <p:nvSpPr>
              <p:cNvPr id="71768" name="Line 98"/>
              <p:cNvSpPr>
                <a:spLocks noChangeShapeType="1"/>
              </p:cNvSpPr>
              <p:nvPr/>
            </p:nvSpPr>
            <p:spPr bwMode="auto">
              <a:xfrm>
                <a:off x="6096000" y="2405182"/>
                <a:ext cx="654050" cy="1587"/>
              </a:xfrm>
              <a:prstGeom prst="line">
                <a:avLst/>
              </a:prstGeom>
              <a:noFill/>
              <a:ln w="31750">
                <a:solidFill>
                  <a:srgbClr val="969696"/>
                </a:solidFill>
                <a:prstDash val="dash"/>
                <a:round/>
                <a:headEnd/>
                <a:tailEnd/>
              </a:ln>
            </p:spPr>
            <p:txBody>
              <a:bodyPr/>
              <a:lstStyle/>
              <a:p>
                <a:pPr algn="r" rtl="1"/>
                <a:endParaRPr lang="en-US">
                  <a:solidFill>
                    <a:prstClr val="black"/>
                  </a:solidFill>
                </a:endParaRPr>
              </a:p>
            </p:txBody>
          </p:sp>
          <p:sp>
            <p:nvSpPr>
              <p:cNvPr id="71769" name="Line 101"/>
              <p:cNvSpPr>
                <a:spLocks noChangeShapeType="1"/>
              </p:cNvSpPr>
              <p:nvPr/>
            </p:nvSpPr>
            <p:spPr bwMode="auto">
              <a:xfrm>
                <a:off x="6099175" y="2127289"/>
                <a:ext cx="654050" cy="0"/>
              </a:xfrm>
              <a:prstGeom prst="line">
                <a:avLst/>
              </a:prstGeom>
              <a:noFill/>
              <a:ln w="31750">
                <a:solidFill>
                  <a:srgbClr val="001965"/>
                </a:solidFill>
                <a:round/>
                <a:headEnd/>
                <a:tailEnd/>
              </a:ln>
            </p:spPr>
            <p:txBody>
              <a:bodyPr/>
              <a:lstStyle/>
              <a:p>
                <a:pPr algn="r" rtl="1"/>
                <a:endParaRPr lang="en-US">
                  <a:solidFill>
                    <a:prstClr val="black"/>
                  </a:solidFill>
                </a:endParaRPr>
              </a:p>
            </p:txBody>
          </p:sp>
          <p:sp>
            <p:nvSpPr>
              <p:cNvPr id="71770" name="Rectangle 183"/>
              <p:cNvSpPr>
                <a:spLocks noChangeArrowheads="1"/>
              </p:cNvSpPr>
              <p:nvPr/>
            </p:nvSpPr>
            <p:spPr bwMode="auto">
              <a:xfrm>
                <a:off x="6375400" y="2079651"/>
                <a:ext cx="88900" cy="88926"/>
              </a:xfrm>
              <a:prstGeom prst="rect">
                <a:avLst/>
              </a:prstGeom>
              <a:solidFill>
                <a:srgbClr val="001965"/>
              </a:solidFill>
              <a:ln w="9525">
                <a:solidFill>
                  <a:srgbClr val="001965"/>
                </a:solidFill>
                <a:miter lim="800000"/>
                <a:headEnd/>
                <a:tailEnd/>
              </a:ln>
            </p:spPr>
            <p:txBody>
              <a:bodyPr wrap="none" anchor="ctr"/>
              <a:lstStyle/>
              <a:p>
                <a:pPr algn="r" rtl="1"/>
                <a:endParaRPr lang="en-GB" sz="1400">
                  <a:solidFill>
                    <a:srgbClr val="001965"/>
                  </a:solidFill>
                </a:endParaRPr>
              </a:p>
            </p:txBody>
          </p:sp>
          <p:sp>
            <p:nvSpPr>
              <p:cNvPr id="71771" name="AutoShape 184"/>
              <p:cNvSpPr>
                <a:spLocks noChangeArrowheads="1"/>
              </p:cNvSpPr>
              <p:nvPr/>
            </p:nvSpPr>
            <p:spPr bwMode="auto">
              <a:xfrm>
                <a:off x="6357938" y="2324196"/>
                <a:ext cx="152400" cy="152444"/>
              </a:xfrm>
              <a:prstGeom prst="diamond">
                <a:avLst/>
              </a:prstGeom>
              <a:solidFill>
                <a:srgbClr val="969696"/>
              </a:solidFill>
              <a:ln w="9525">
                <a:solidFill>
                  <a:srgbClr val="969696"/>
                </a:solidFill>
                <a:miter lim="800000"/>
                <a:headEnd/>
                <a:tailEnd/>
              </a:ln>
            </p:spPr>
            <p:txBody>
              <a:bodyPr wrap="none" anchor="ctr"/>
              <a:lstStyle/>
              <a:p>
                <a:pPr algn="r" rtl="1"/>
                <a:endParaRPr lang="en-GB" sz="1400">
                  <a:solidFill>
                    <a:srgbClr val="001965"/>
                  </a:solidFill>
                </a:endParaRPr>
              </a:p>
            </p:txBody>
          </p:sp>
        </p:grpSp>
      </p:grpSp>
      <p:sp>
        <p:nvSpPr>
          <p:cNvPr id="92" name="Rectangle 80"/>
          <p:cNvSpPr>
            <a:spLocks noChangeArrowheads="1"/>
          </p:cNvSpPr>
          <p:nvPr/>
        </p:nvSpPr>
        <p:spPr bwMode="auto">
          <a:xfrm>
            <a:off x="0" y="6237312"/>
            <a:ext cx="9144000" cy="397545"/>
          </a:xfrm>
          <a:prstGeom prst="rect">
            <a:avLst/>
          </a:prstGeom>
          <a:noFill/>
          <a:ln w="9525">
            <a:noFill/>
            <a:miter lim="800000"/>
            <a:headEnd/>
            <a:tailEnd/>
          </a:ln>
        </p:spPr>
        <p:txBody>
          <a:bodyPr wrap="square" lIns="90488" tIns="44450" rIns="90488" bIns="44450">
            <a:spAutoFit/>
          </a:bodyPr>
          <a:lstStyle/>
          <a:p>
            <a:pPr algn="ctr" rtl="1" eaLnBrk="0" hangingPunct="0"/>
            <a:r>
              <a:rPr lang="en-GB" sz="2000" b="1" dirty="0" err="1">
                <a:ea typeface="ＭＳ Ｐゴシック" pitchFamily="34" charset="-128"/>
              </a:rPr>
              <a:t>Mathiesen</a:t>
            </a:r>
            <a:r>
              <a:rPr lang="en-GB" sz="2000" b="1" dirty="0">
                <a:ea typeface="ＭＳ Ｐゴシック" pitchFamily="34" charset="-128"/>
              </a:rPr>
              <a:t> et al. </a:t>
            </a:r>
            <a:r>
              <a:rPr lang="en-GB" sz="2000" b="1" i="1" dirty="0">
                <a:ea typeface="ＭＳ Ｐゴシック" pitchFamily="34" charset="-128"/>
              </a:rPr>
              <a:t>Diabetes Care </a:t>
            </a:r>
            <a:r>
              <a:rPr lang="en-GB" sz="2000" b="1" dirty="0">
                <a:ea typeface="ＭＳ Ｐゴシック" pitchFamily="34" charset="-128"/>
              </a:rPr>
              <a:t>2007;30:771–6</a:t>
            </a:r>
          </a:p>
        </p:txBody>
      </p:sp>
      <p:sp>
        <p:nvSpPr>
          <p:cNvPr id="93" name="Rounded Rectangle 92"/>
          <p:cNvSpPr/>
          <p:nvPr/>
        </p:nvSpPr>
        <p:spPr>
          <a:xfrm>
            <a:off x="251520" y="260648"/>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Similar </a:t>
            </a:r>
            <a:r>
              <a:rPr lang="en-US" sz="3500" b="1" kern="0" dirty="0" err="1">
                <a:ln w="50800"/>
                <a:solidFill>
                  <a:prstClr val="black">
                    <a:shade val="50000"/>
                  </a:prstClr>
                </a:solidFill>
                <a:latin typeface="Times New Roman" panose="02020603050405020304" pitchFamily="18" charset="0"/>
                <a:cs typeface="Times New Roman" panose="02020603050405020304" pitchFamily="18" charset="0"/>
              </a:rPr>
              <a:t>glycaemic</a:t>
            </a: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 control with </a:t>
            </a:r>
            <a:endParaRPr lang="en-US" sz="3500" b="1" kern="0" dirty="0" smtClean="0">
              <a:ln w="50800"/>
              <a:solidFill>
                <a:prstClr val="black">
                  <a:shade val="50000"/>
                </a:prstClr>
              </a:solidFill>
              <a:latin typeface="Times New Roman" panose="02020603050405020304" pitchFamily="18" charset="0"/>
              <a:cs typeface="Times New Roman" panose="02020603050405020304" pitchFamily="18" charset="0"/>
            </a:endParaRPr>
          </a:p>
          <a:p>
            <a:pPr lvl="0" algn="ctr">
              <a:defRPr/>
            </a:pPr>
            <a:r>
              <a:rPr lang="en-US" sz="3500" b="1" kern="0" dirty="0" smtClean="0">
                <a:ln w="50800"/>
                <a:solidFill>
                  <a:prstClr val="black">
                    <a:shade val="50000"/>
                  </a:prstClr>
                </a:solidFill>
                <a:latin typeface="Times New Roman" panose="02020603050405020304" pitchFamily="18" charset="0"/>
                <a:cs typeface="Times New Roman" panose="02020603050405020304" pitchFamily="18" charset="0"/>
              </a:rPr>
              <a:t>insulin </a:t>
            </a: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Asp. as with HRI</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75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5</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416823" cy="572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534459" y="2060848"/>
            <a:ext cx="1440160"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Times" panose="02020603060405020304" pitchFamily="18" charset="0"/>
              </a:rPr>
              <a:t>0.47[0.38, 0.57]</a:t>
            </a:r>
            <a:endParaRPr lang="en-US" sz="1500" b="1" dirty="0">
              <a:solidFill>
                <a:schemeClr val="bg1"/>
              </a:solidFill>
              <a:latin typeface="Times" panose="02020603060405020304" pitchFamily="18" charset="0"/>
            </a:endParaRPr>
          </a:p>
        </p:txBody>
      </p:sp>
      <p:sp>
        <p:nvSpPr>
          <p:cNvPr id="18" name="Rectangle 17"/>
          <p:cNvSpPr/>
          <p:nvPr/>
        </p:nvSpPr>
        <p:spPr>
          <a:xfrm>
            <a:off x="4535995" y="3929584"/>
            <a:ext cx="1440160"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Times" panose="02020603060405020304" pitchFamily="18" charset="0"/>
              </a:rPr>
              <a:t>0.55[0.45, 0.67]</a:t>
            </a:r>
          </a:p>
        </p:txBody>
      </p:sp>
      <p:sp>
        <p:nvSpPr>
          <p:cNvPr id="19" name="Rectangle 18"/>
          <p:cNvSpPr/>
          <p:nvPr/>
        </p:nvSpPr>
        <p:spPr>
          <a:xfrm>
            <a:off x="4534459" y="5297736"/>
            <a:ext cx="1440160"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Times" panose="02020603060405020304" pitchFamily="18" charset="0"/>
              </a:rPr>
              <a:t>0.42[0.23, 0.77]</a:t>
            </a:r>
          </a:p>
        </p:txBody>
      </p:sp>
    </p:spTree>
    <p:extLst>
      <p:ext uri="{BB962C8B-B14F-4D97-AF65-F5344CB8AC3E}">
        <p14:creationId xmlns:p14="http://schemas.microsoft.com/office/powerpoint/2010/main" val="129160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7" name="Object 3"/>
          <p:cNvGraphicFramePr>
            <a:graphicFrameLocks noGrp="1" noChangeAspect="1"/>
          </p:cNvGraphicFramePr>
          <p:nvPr>
            <p:ph idx="1"/>
          </p:nvPr>
        </p:nvGraphicFramePr>
        <p:xfrm>
          <a:off x="1333500" y="1809750"/>
          <a:ext cx="6477000" cy="3941763"/>
        </p:xfrm>
        <a:graphic>
          <a:graphicData uri="http://schemas.openxmlformats.org/presentationml/2006/ole">
            <mc:AlternateContent xmlns:mc="http://schemas.openxmlformats.org/markup-compatibility/2006">
              <mc:Choice xmlns:v="urn:schemas-microsoft-com:vml" Requires="v">
                <p:oleObj spid="_x0000_s1342" name="Worksheet" r:id="rId4" imgW="6474513" imgH="2956816" progId="Excel.Sheet.8">
                  <p:embed/>
                </p:oleObj>
              </mc:Choice>
              <mc:Fallback>
                <p:oleObj name="Worksheet" r:id="rId4" imgW="6474513" imgH="2956816"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1809750"/>
                        <a:ext cx="6477000" cy="394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8" name="Text Box 4"/>
          <p:cNvSpPr txBox="1">
            <a:spLocks noChangeArrowheads="1"/>
          </p:cNvSpPr>
          <p:nvPr/>
        </p:nvSpPr>
        <p:spPr bwMode="auto">
          <a:xfrm>
            <a:off x="2916239" y="1619252"/>
            <a:ext cx="885825" cy="338554"/>
          </a:xfrm>
          <a:prstGeom prst="rect">
            <a:avLst/>
          </a:prstGeom>
          <a:noFill/>
          <a:ln w="9525">
            <a:noFill/>
            <a:miter lim="800000"/>
            <a:headEnd/>
            <a:tailEnd/>
          </a:ln>
        </p:spPr>
        <p:txBody>
          <a:bodyPr>
            <a:spAutoFit/>
          </a:bodyPr>
          <a:lstStyle/>
          <a:p>
            <a:pPr algn="ctr">
              <a:spcBef>
                <a:spcPct val="50000"/>
              </a:spcBef>
            </a:pPr>
            <a:r>
              <a:rPr lang="en-GB" sz="1600" dirty="0">
                <a:solidFill>
                  <a:srgbClr val="001965"/>
                </a:solidFill>
              </a:rPr>
              <a:t>Visit P2</a:t>
            </a:r>
          </a:p>
        </p:txBody>
      </p:sp>
      <p:sp>
        <p:nvSpPr>
          <p:cNvPr id="72709" name="Text Box 5"/>
          <p:cNvSpPr txBox="1">
            <a:spLocks noChangeArrowheads="1"/>
          </p:cNvSpPr>
          <p:nvPr/>
        </p:nvSpPr>
        <p:spPr bwMode="auto">
          <a:xfrm>
            <a:off x="5794376" y="1619252"/>
            <a:ext cx="885825" cy="338554"/>
          </a:xfrm>
          <a:prstGeom prst="rect">
            <a:avLst/>
          </a:prstGeom>
          <a:noFill/>
          <a:ln w="9525">
            <a:noFill/>
            <a:miter lim="800000"/>
            <a:headEnd/>
            <a:tailEnd/>
          </a:ln>
        </p:spPr>
        <p:txBody>
          <a:bodyPr>
            <a:spAutoFit/>
          </a:bodyPr>
          <a:lstStyle/>
          <a:p>
            <a:pPr algn="ctr">
              <a:spcBef>
                <a:spcPct val="50000"/>
              </a:spcBef>
            </a:pPr>
            <a:r>
              <a:rPr lang="en-GB" sz="1600" dirty="0">
                <a:solidFill>
                  <a:srgbClr val="001965"/>
                </a:solidFill>
              </a:rPr>
              <a:t>Visit P4</a:t>
            </a:r>
          </a:p>
        </p:txBody>
      </p:sp>
      <p:sp>
        <p:nvSpPr>
          <p:cNvPr id="72711" name="Text Box 7"/>
          <p:cNvSpPr txBox="1">
            <a:spLocks noChangeArrowheads="1"/>
          </p:cNvSpPr>
          <p:nvPr/>
        </p:nvSpPr>
        <p:spPr bwMode="auto">
          <a:xfrm>
            <a:off x="2241550" y="5236634"/>
            <a:ext cx="2154238" cy="523220"/>
          </a:xfrm>
          <a:prstGeom prst="rect">
            <a:avLst/>
          </a:prstGeom>
          <a:noFill/>
          <a:ln w="9525">
            <a:noFill/>
            <a:miter lim="800000"/>
            <a:headEnd/>
            <a:tailEnd/>
          </a:ln>
        </p:spPr>
        <p:txBody>
          <a:bodyPr>
            <a:spAutoFit/>
          </a:bodyPr>
          <a:lstStyle/>
          <a:p>
            <a:pPr algn="ctr" rtl="1">
              <a:spcBef>
                <a:spcPct val="50000"/>
              </a:spcBef>
            </a:pPr>
            <a:r>
              <a:rPr lang="en-GB" sz="1400" i="1" dirty="0">
                <a:solidFill>
                  <a:srgbClr val="001965"/>
                </a:solidFill>
              </a:rPr>
              <a:t>p</a:t>
            </a:r>
            <a:r>
              <a:rPr lang="en-GB" sz="1400" dirty="0">
                <a:solidFill>
                  <a:srgbClr val="001965"/>
                </a:solidFill>
              </a:rPr>
              <a:t> = 0.003 in favour of insulin </a:t>
            </a:r>
            <a:r>
              <a:rPr lang="en-GB" sz="1400" dirty="0" smtClean="0">
                <a:solidFill>
                  <a:srgbClr val="001965"/>
                </a:solidFill>
              </a:rPr>
              <a:t>Asp.</a:t>
            </a:r>
            <a:endParaRPr lang="en-GB" sz="1400" baseline="30000" dirty="0">
              <a:solidFill>
                <a:srgbClr val="001965"/>
              </a:solidFill>
            </a:endParaRPr>
          </a:p>
        </p:txBody>
      </p:sp>
      <p:sp>
        <p:nvSpPr>
          <p:cNvPr id="72712" name="Text Box 8"/>
          <p:cNvSpPr txBox="1">
            <a:spLocks noChangeArrowheads="1"/>
          </p:cNvSpPr>
          <p:nvPr/>
        </p:nvSpPr>
        <p:spPr bwMode="auto">
          <a:xfrm>
            <a:off x="5195889" y="3778251"/>
            <a:ext cx="2109787" cy="523220"/>
          </a:xfrm>
          <a:prstGeom prst="rect">
            <a:avLst/>
          </a:prstGeom>
          <a:noFill/>
          <a:ln w="9525">
            <a:noFill/>
            <a:miter lim="800000"/>
            <a:headEnd/>
            <a:tailEnd/>
          </a:ln>
        </p:spPr>
        <p:txBody>
          <a:bodyPr>
            <a:spAutoFit/>
          </a:bodyPr>
          <a:lstStyle/>
          <a:p>
            <a:pPr algn="ctr" rtl="1">
              <a:spcBef>
                <a:spcPct val="50000"/>
              </a:spcBef>
            </a:pPr>
            <a:r>
              <a:rPr lang="en-GB" sz="1400" i="1" dirty="0">
                <a:solidFill>
                  <a:srgbClr val="001965"/>
                </a:solidFill>
              </a:rPr>
              <a:t>p</a:t>
            </a:r>
            <a:r>
              <a:rPr lang="en-GB" sz="1400" dirty="0">
                <a:solidFill>
                  <a:srgbClr val="001965"/>
                </a:solidFill>
              </a:rPr>
              <a:t> = </a:t>
            </a:r>
            <a:r>
              <a:rPr lang="en-GB" sz="1400" dirty="0" smtClean="0">
                <a:solidFill>
                  <a:srgbClr val="001965"/>
                </a:solidFill>
              </a:rPr>
              <a:t>0.04 </a:t>
            </a:r>
            <a:r>
              <a:rPr lang="en-GB" sz="1400" dirty="0">
                <a:solidFill>
                  <a:srgbClr val="001965"/>
                </a:solidFill>
              </a:rPr>
              <a:t>in favour of insulin </a:t>
            </a:r>
            <a:r>
              <a:rPr lang="en-GB" sz="1400" dirty="0" smtClean="0">
                <a:solidFill>
                  <a:srgbClr val="001965"/>
                </a:solidFill>
              </a:rPr>
              <a:t>Asp.</a:t>
            </a:r>
            <a:endParaRPr lang="en-GB" sz="1400" baseline="30000" dirty="0">
              <a:solidFill>
                <a:srgbClr val="001965"/>
              </a:solidFill>
            </a:endParaRPr>
          </a:p>
        </p:txBody>
      </p:sp>
      <p:sp>
        <p:nvSpPr>
          <p:cNvPr id="72713" name="Text Box 9"/>
          <p:cNvSpPr txBox="1">
            <a:spLocks noChangeArrowheads="1"/>
          </p:cNvSpPr>
          <p:nvPr/>
        </p:nvSpPr>
        <p:spPr bwMode="auto">
          <a:xfrm rot="-5400000">
            <a:off x="-11906" y="3575107"/>
            <a:ext cx="2438400" cy="338554"/>
          </a:xfrm>
          <a:prstGeom prst="rect">
            <a:avLst/>
          </a:prstGeom>
          <a:noFill/>
          <a:ln w="9525">
            <a:noFill/>
            <a:miter lim="800000"/>
            <a:headEnd/>
            <a:tailEnd/>
          </a:ln>
        </p:spPr>
        <p:txBody>
          <a:bodyPr>
            <a:spAutoFit/>
          </a:bodyPr>
          <a:lstStyle/>
          <a:p>
            <a:pPr algn="ctr">
              <a:spcBef>
                <a:spcPct val="50000"/>
              </a:spcBef>
            </a:pPr>
            <a:r>
              <a:rPr lang="en-GB" sz="1600" dirty="0">
                <a:solidFill>
                  <a:srgbClr val="001965"/>
                </a:solidFill>
              </a:rPr>
              <a:t>Plasma glucose (</a:t>
            </a:r>
            <a:r>
              <a:rPr lang="en-GB" sz="1600" dirty="0" err="1">
                <a:solidFill>
                  <a:srgbClr val="001965"/>
                </a:solidFill>
              </a:rPr>
              <a:t>mmol</a:t>
            </a:r>
            <a:r>
              <a:rPr lang="en-GB" sz="1600" dirty="0">
                <a:solidFill>
                  <a:srgbClr val="001965"/>
                </a:solidFill>
              </a:rPr>
              <a:t>/l)</a:t>
            </a:r>
          </a:p>
        </p:txBody>
      </p:sp>
      <p:sp>
        <p:nvSpPr>
          <p:cNvPr id="11" name="Rectangle 80"/>
          <p:cNvSpPr>
            <a:spLocks noChangeArrowheads="1"/>
          </p:cNvSpPr>
          <p:nvPr/>
        </p:nvSpPr>
        <p:spPr bwMode="auto">
          <a:xfrm>
            <a:off x="0" y="6165304"/>
            <a:ext cx="9144000" cy="397545"/>
          </a:xfrm>
          <a:prstGeom prst="rect">
            <a:avLst/>
          </a:prstGeom>
          <a:noFill/>
          <a:ln w="9525">
            <a:noFill/>
            <a:miter lim="800000"/>
            <a:headEnd/>
            <a:tailEnd/>
          </a:ln>
        </p:spPr>
        <p:txBody>
          <a:bodyPr wrap="square" lIns="90488" tIns="44450" rIns="90488" bIns="44450">
            <a:spAutoFit/>
          </a:bodyPr>
          <a:lstStyle/>
          <a:p>
            <a:pPr algn="ctr" rtl="1" eaLnBrk="0" hangingPunct="0"/>
            <a:r>
              <a:rPr lang="en-GB" sz="2000" b="1" dirty="0" err="1">
                <a:ea typeface="ＭＳ Ｐゴシック" pitchFamily="34" charset="-128"/>
              </a:rPr>
              <a:t>Mathiesen</a:t>
            </a:r>
            <a:r>
              <a:rPr lang="en-GB" sz="2000" b="1" dirty="0">
                <a:ea typeface="ＭＳ Ｐゴシック" pitchFamily="34" charset="-128"/>
              </a:rPr>
              <a:t> et al. </a:t>
            </a:r>
            <a:r>
              <a:rPr lang="en-GB" sz="2000" b="1" i="1" dirty="0">
                <a:ea typeface="ＭＳ Ｐゴシック" pitchFamily="34" charset="-128"/>
              </a:rPr>
              <a:t>Diabetes Care </a:t>
            </a:r>
            <a:r>
              <a:rPr lang="en-GB" sz="2000" b="1" dirty="0">
                <a:ea typeface="ＭＳ Ｐゴシック" pitchFamily="34" charset="-128"/>
              </a:rPr>
              <a:t>2007;30:771–6</a:t>
            </a:r>
          </a:p>
        </p:txBody>
      </p:sp>
      <p:sp>
        <p:nvSpPr>
          <p:cNvPr id="10" name="Rounded Rectangle 9"/>
          <p:cNvSpPr/>
          <p:nvPr/>
        </p:nvSpPr>
        <p:spPr>
          <a:xfrm>
            <a:off x="251520" y="260648"/>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Insulin Asp. provide better postprandial control compared to HRI</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90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0"/>
          <p:cNvGrpSpPr>
            <a:grpSpLocks/>
          </p:cNvGrpSpPr>
          <p:nvPr/>
        </p:nvGrpSpPr>
        <p:grpSpPr bwMode="auto">
          <a:xfrm>
            <a:off x="787898" y="1394884"/>
            <a:ext cx="8083052" cy="4840644"/>
            <a:chOff x="876077" y="1568912"/>
            <a:chExt cx="8082379" cy="4318751"/>
          </a:xfrm>
        </p:grpSpPr>
        <p:sp>
          <p:nvSpPr>
            <p:cNvPr id="73733" name="Line 121"/>
            <p:cNvSpPr>
              <a:spLocks noChangeShapeType="1"/>
            </p:cNvSpPr>
            <p:nvPr/>
          </p:nvSpPr>
          <p:spPr bwMode="auto">
            <a:xfrm>
              <a:off x="1803400" y="3187700"/>
              <a:ext cx="1397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34" name="Line 122"/>
            <p:cNvSpPr>
              <a:spLocks noChangeShapeType="1"/>
            </p:cNvSpPr>
            <p:nvPr/>
          </p:nvSpPr>
          <p:spPr bwMode="auto">
            <a:xfrm>
              <a:off x="2673350" y="4121150"/>
              <a:ext cx="139700" cy="0"/>
            </a:xfrm>
            <a:prstGeom prst="line">
              <a:avLst/>
            </a:prstGeom>
            <a:noFill/>
            <a:ln w="28575">
              <a:solidFill>
                <a:srgbClr val="969696"/>
              </a:solidFill>
              <a:round/>
              <a:headEnd/>
              <a:tailEnd/>
            </a:ln>
          </p:spPr>
          <p:txBody>
            <a:bodyPr/>
            <a:lstStyle/>
            <a:p>
              <a:pPr algn="r" rtl="1"/>
              <a:endParaRPr lang="en-US">
                <a:solidFill>
                  <a:prstClr val="black"/>
                </a:solidFill>
              </a:endParaRPr>
            </a:p>
          </p:txBody>
        </p:sp>
        <p:sp>
          <p:nvSpPr>
            <p:cNvPr id="73735" name="Line 123"/>
            <p:cNvSpPr>
              <a:spLocks noChangeShapeType="1"/>
            </p:cNvSpPr>
            <p:nvPr/>
          </p:nvSpPr>
          <p:spPr bwMode="auto">
            <a:xfrm>
              <a:off x="2673350" y="2679700"/>
              <a:ext cx="1397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36" name="Line 124"/>
            <p:cNvSpPr>
              <a:spLocks noChangeShapeType="1"/>
            </p:cNvSpPr>
            <p:nvPr/>
          </p:nvSpPr>
          <p:spPr bwMode="auto">
            <a:xfrm>
              <a:off x="3536950" y="3263900"/>
              <a:ext cx="13970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37" name="Line 125"/>
            <p:cNvSpPr>
              <a:spLocks noChangeShapeType="1"/>
            </p:cNvSpPr>
            <p:nvPr/>
          </p:nvSpPr>
          <p:spPr bwMode="auto">
            <a:xfrm>
              <a:off x="4406900" y="2825750"/>
              <a:ext cx="13335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38" name="Line 126"/>
            <p:cNvSpPr>
              <a:spLocks noChangeShapeType="1"/>
            </p:cNvSpPr>
            <p:nvPr/>
          </p:nvSpPr>
          <p:spPr bwMode="auto">
            <a:xfrm>
              <a:off x="5289550" y="2851150"/>
              <a:ext cx="120650" cy="0"/>
            </a:xfrm>
            <a:prstGeom prst="line">
              <a:avLst/>
            </a:prstGeom>
            <a:noFill/>
            <a:ln w="28575">
              <a:solidFill>
                <a:srgbClr val="969696"/>
              </a:solidFill>
              <a:round/>
              <a:headEnd/>
              <a:tailEnd/>
            </a:ln>
          </p:spPr>
          <p:txBody>
            <a:bodyPr/>
            <a:lstStyle/>
            <a:p>
              <a:pPr algn="r" rtl="1"/>
              <a:endParaRPr lang="en-US">
                <a:solidFill>
                  <a:prstClr val="black"/>
                </a:solidFill>
              </a:endParaRPr>
            </a:p>
          </p:txBody>
        </p:sp>
        <p:sp>
          <p:nvSpPr>
            <p:cNvPr id="73739" name="Line 127"/>
            <p:cNvSpPr>
              <a:spLocks noChangeShapeType="1"/>
            </p:cNvSpPr>
            <p:nvPr/>
          </p:nvSpPr>
          <p:spPr bwMode="auto">
            <a:xfrm>
              <a:off x="5270500" y="4305300"/>
              <a:ext cx="1270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40" name="Line 128"/>
            <p:cNvSpPr>
              <a:spLocks noChangeShapeType="1"/>
            </p:cNvSpPr>
            <p:nvPr/>
          </p:nvSpPr>
          <p:spPr bwMode="auto">
            <a:xfrm>
              <a:off x="6153150" y="4191000"/>
              <a:ext cx="120650" cy="0"/>
            </a:xfrm>
            <a:prstGeom prst="line">
              <a:avLst/>
            </a:prstGeom>
            <a:noFill/>
            <a:ln w="28575">
              <a:solidFill>
                <a:srgbClr val="969696"/>
              </a:solidFill>
              <a:round/>
              <a:headEnd/>
              <a:tailEnd/>
            </a:ln>
          </p:spPr>
          <p:txBody>
            <a:bodyPr/>
            <a:lstStyle/>
            <a:p>
              <a:pPr algn="r" rtl="1"/>
              <a:endParaRPr lang="en-US">
                <a:solidFill>
                  <a:prstClr val="black"/>
                </a:solidFill>
              </a:endParaRPr>
            </a:p>
          </p:txBody>
        </p:sp>
        <p:sp>
          <p:nvSpPr>
            <p:cNvPr id="73741" name="Line 129"/>
            <p:cNvSpPr>
              <a:spLocks noChangeShapeType="1"/>
            </p:cNvSpPr>
            <p:nvPr/>
          </p:nvSpPr>
          <p:spPr bwMode="auto">
            <a:xfrm>
              <a:off x="6997700" y="2794000"/>
              <a:ext cx="13335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42" name="Line 130"/>
            <p:cNvSpPr>
              <a:spLocks noChangeShapeType="1"/>
            </p:cNvSpPr>
            <p:nvPr/>
          </p:nvSpPr>
          <p:spPr bwMode="auto">
            <a:xfrm>
              <a:off x="7870825" y="3041650"/>
              <a:ext cx="13970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43" name="Line 131"/>
            <p:cNvSpPr>
              <a:spLocks noChangeShapeType="1"/>
            </p:cNvSpPr>
            <p:nvPr/>
          </p:nvSpPr>
          <p:spPr bwMode="auto">
            <a:xfrm>
              <a:off x="6137275" y="2743200"/>
              <a:ext cx="13335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44" name="Line 132"/>
            <p:cNvSpPr>
              <a:spLocks noChangeShapeType="1"/>
            </p:cNvSpPr>
            <p:nvPr/>
          </p:nvSpPr>
          <p:spPr bwMode="auto">
            <a:xfrm>
              <a:off x="2689225" y="3438525"/>
              <a:ext cx="76200" cy="1588"/>
            </a:xfrm>
            <a:prstGeom prst="line">
              <a:avLst/>
            </a:prstGeom>
            <a:noFill/>
            <a:ln w="28575">
              <a:solidFill>
                <a:srgbClr val="FF9900"/>
              </a:solidFill>
              <a:round/>
              <a:headEnd/>
              <a:tailEnd/>
            </a:ln>
          </p:spPr>
          <p:txBody>
            <a:bodyPr/>
            <a:lstStyle/>
            <a:p>
              <a:pPr algn="r" rtl="1"/>
              <a:endParaRPr lang="en-US">
                <a:solidFill>
                  <a:prstClr val="black"/>
                </a:solidFill>
              </a:endParaRPr>
            </a:p>
          </p:txBody>
        </p:sp>
        <p:sp>
          <p:nvSpPr>
            <p:cNvPr id="73745" name="Freeform 133"/>
            <p:cNvSpPr>
              <a:spLocks/>
            </p:cNvSpPr>
            <p:nvPr/>
          </p:nvSpPr>
          <p:spPr bwMode="auto">
            <a:xfrm>
              <a:off x="3497263" y="3733800"/>
              <a:ext cx="109537" cy="95250"/>
            </a:xfrm>
            <a:custGeom>
              <a:avLst/>
              <a:gdLst>
                <a:gd name="T0" fmla="*/ 2147483647 w 60"/>
                <a:gd name="T1" fmla="*/ 0 h 60"/>
                <a:gd name="T2" fmla="*/ 2147483647 w 60"/>
                <a:gd name="T3" fmla="*/ 2147483647 h 60"/>
                <a:gd name="T4" fmla="*/ 2147483647 w 60"/>
                <a:gd name="T5" fmla="*/ 2147483647 h 60"/>
                <a:gd name="T6" fmla="*/ 0 w 60"/>
                <a:gd name="T7" fmla="*/ 2147483647 h 60"/>
                <a:gd name="T8" fmla="*/ 2147483647 w 60"/>
                <a:gd name="T9" fmla="*/ 0 h 60"/>
                <a:gd name="T10" fmla="*/ 0 60000 65536"/>
                <a:gd name="T11" fmla="*/ 0 60000 65536"/>
                <a:gd name="T12" fmla="*/ 0 60000 65536"/>
                <a:gd name="T13" fmla="*/ 0 60000 65536"/>
                <a:gd name="T14" fmla="*/ 0 60000 65536"/>
                <a:gd name="T15" fmla="*/ 0 w 60"/>
                <a:gd name="T16" fmla="*/ 0 h 60"/>
                <a:gd name="T17" fmla="*/ 60 w 60"/>
                <a:gd name="T18" fmla="*/ 60 h 60"/>
              </a:gdLst>
              <a:ahLst/>
              <a:cxnLst>
                <a:cxn ang="T10">
                  <a:pos x="T0" y="T1"/>
                </a:cxn>
                <a:cxn ang="T11">
                  <a:pos x="T2" y="T3"/>
                </a:cxn>
                <a:cxn ang="T12">
                  <a:pos x="T4" y="T5"/>
                </a:cxn>
                <a:cxn ang="T13">
                  <a:pos x="T6" y="T7"/>
                </a:cxn>
                <a:cxn ang="T14">
                  <a:pos x="T8" y="T9"/>
                </a:cxn>
              </a:cxnLst>
              <a:rect l="T15" t="T16" r="T17" b="T18"/>
              <a:pathLst>
                <a:path w="60" h="60">
                  <a:moveTo>
                    <a:pt x="30" y="0"/>
                  </a:moveTo>
                  <a:lnTo>
                    <a:pt x="60" y="30"/>
                  </a:lnTo>
                  <a:lnTo>
                    <a:pt x="30" y="60"/>
                  </a:lnTo>
                  <a:lnTo>
                    <a:pt x="0" y="30"/>
                  </a:lnTo>
                  <a:lnTo>
                    <a:pt x="30" y="0"/>
                  </a:lnTo>
                  <a:close/>
                </a:path>
              </a:pathLst>
            </a:custGeom>
            <a:solidFill>
              <a:srgbClr val="FF9900"/>
            </a:solidFill>
            <a:ln w="28575">
              <a:solidFill>
                <a:srgbClr val="FF9900"/>
              </a:solidFill>
              <a:round/>
              <a:headEnd/>
              <a:tailEnd/>
            </a:ln>
          </p:spPr>
          <p:txBody>
            <a:bodyPr/>
            <a:lstStyle/>
            <a:p>
              <a:pPr algn="r" rtl="1"/>
              <a:endParaRPr lang="en-US">
                <a:solidFill>
                  <a:prstClr val="black"/>
                </a:solidFill>
              </a:endParaRPr>
            </a:p>
          </p:txBody>
        </p:sp>
        <p:sp>
          <p:nvSpPr>
            <p:cNvPr id="73746" name="Rectangle 134"/>
            <p:cNvSpPr>
              <a:spLocks noChangeArrowheads="1"/>
            </p:cNvSpPr>
            <p:nvPr/>
          </p:nvSpPr>
          <p:spPr bwMode="auto">
            <a:xfrm>
              <a:off x="4262073" y="5722907"/>
              <a:ext cx="673397" cy="164756"/>
            </a:xfrm>
            <a:prstGeom prst="rect">
              <a:avLst/>
            </a:prstGeom>
            <a:noFill/>
            <a:ln w="9525">
              <a:noFill/>
              <a:miter lim="800000"/>
              <a:headEnd/>
              <a:tailEnd/>
            </a:ln>
          </p:spPr>
          <p:txBody>
            <a:bodyPr wrap="none" lIns="0" tIns="0" rIns="0" bIns="0">
              <a:spAutoFit/>
            </a:bodyPr>
            <a:lstStyle/>
            <a:p>
              <a:pPr algn="r" rtl="1" eaLnBrk="0" hangingPunct="0"/>
              <a:r>
                <a:rPr lang="en-US" altLang="en-US" sz="1200">
                  <a:solidFill>
                    <a:srgbClr val="001965"/>
                  </a:solidFill>
                </a:rPr>
                <a:t>Time point</a:t>
              </a:r>
            </a:p>
          </p:txBody>
        </p:sp>
        <p:sp>
          <p:nvSpPr>
            <p:cNvPr id="73747" name="Text Box 136"/>
            <p:cNvSpPr txBox="1">
              <a:spLocks noChangeArrowheads="1"/>
            </p:cNvSpPr>
            <p:nvPr/>
          </p:nvSpPr>
          <p:spPr bwMode="auto">
            <a:xfrm>
              <a:off x="2283798" y="2058988"/>
              <a:ext cx="862665" cy="274594"/>
            </a:xfrm>
            <a:prstGeom prst="rect">
              <a:avLst/>
            </a:prstGeom>
            <a:noFill/>
            <a:ln w="9525">
              <a:noFill/>
              <a:miter lim="800000"/>
              <a:headEnd/>
              <a:tailEnd/>
            </a:ln>
          </p:spPr>
          <p:txBody>
            <a:bodyPr wrap="none">
              <a:spAutoFit/>
            </a:bodyPr>
            <a:lstStyle/>
            <a:p>
              <a:pPr algn="ctr" eaLnBrk="0" hangingPunct="0"/>
              <a:r>
                <a:rPr lang="en-GB" altLang="en-US" sz="1400" b="1" dirty="0">
                  <a:solidFill>
                    <a:srgbClr val="001965"/>
                  </a:solidFill>
                </a:rPr>
                <a:t>*p &lt; 0.05</a:t>
              </a:r>
              <a:endParaRPr lang="en-US" altLang="en-US" sz="1400" b="1" dirty="0">
                <a:solidFill>
                  <a:srgbClr val="001965"/>
                </a:solidFill>
              </a:endParaRPr>
            </a:p>
          </p:txBody>
        </p:sp>
        <p:sp>
          <p:nvSpPr>
            <p:cNvPr id="73748" name="Freeform 138"/>
            <p:cNvSpPr>
              <a:spLocks/>
            </p:cNvSpPr>
            <p:nvPr/>
          </p:nvSpPr>
          <p:spPr bwMode="auto">
            <a:xfrm>
              <a:off x="1708150" y="2286000"/>
              <a:ext cx="6235700" cy="2984500"/>
            </a:xfrm>
            <a:custGeom>
              <a:avLst/>
              <a:gdLst>
                <a:gd name="T0" fmla="*/ 0 w 3928"/>
                <a:gd name="T1" fmla="*/ 0 h 1880"/>
                <a:gd name="T2" fmla="*/ 0 w 3928"/>
                <a:gd name="T3" fmla="*/ 2147483647 h 1880"/>
                <a:gd name="T4" fmla="*/ 2147483647 w 3928"/>
                <a:gd name="T5" fmla="*/ 2147483647 h 1880"/>
                <a:gd name="T6" fmla="*/ 0 60000 65536"/>
                <a:gd name="T7" fmla="*/ 0 60000 65536"/>
                <a:gd name="T8" fmla="*/ 0 60000 65536"/>
                <a:gd name="T9" fmla="*/ 0 w 3928"/>
                <a:gd name="T10" fmla="*/ 0 h 1880"/>
                <a:gd name="T11" fmla="*/ 3928 w 3928"/>
                <a:gd name="T12" fmla="*/ 1880 h 1880"/>
              </a:gdLst>
              <a:ahLst/>
              <a:cxnLst>
                <a:cxn ang="T6">
                  <a:pos x="T0" y="T1"/>
                </a:cxn>
                <a:cxn ang="T7">
                  <a:pos x="T2" y="T3"/>
                </a:cxn>
                <a:cxn ang="T8">
                  <a:pos x="T4" y="T5"/>
                </a:cxn>
              </a:cxnLst>
              <a:rect l="T9" t="T10" r="T11" b="T12"/>
              <a:pathLst>
                <a:path w="3928" h="1880">
                  <a:moveTo>
                    <a:pt x="0" y="0"/>
                  </a:moveTo>
                  <a:lnTo>
                    <a:pt x="0" y="1880"/>
                  </a:lnTo>
                  <a:lnTo>
                    <a:pt x="3928" y="1880"/>
                  </a:lnTo>
                </a:path>
              </a:pathLst>
            </a:custGeom>
            <a:noFill/>
            <a:ln w="9525">
              <a:solidFill>
                <a:schemeClr val="tx1"/>
              </a:solidFill>
              <a:round/>
              <a:headEnd/>
              <a:tailEnd/>
            </a:ln>
          </p:spPr>
          <p:txBody>
            <a:bodyPr/>
            <a:lstStyle/>
            <a:p>
              <a:pPr algn="r" rtl="1"/>
              <a:endParaRPr lang="en-US">
                <a:solidFill>
                  <a:prstClr val="black"/>
                </a:solidFill>
              </a:endParaRPr>
            </a:p>
          </p:txBody>
        </p:sp>
        <p:sp>
          <p:nvSpPr>
            <p:cNvPr id="73749" name="Line 139"/>
            <p:cNvSpPr>
              <a:spLocks noChangeShapeType="1"/>
            </p:cNvSpPr>
            <p:nvPr/>
          </p:nvSpPr>
          <p:spPr bwMode="auto">
            <a:xfrm flipH="1">
              <a:off x="1555750" y="2286000"/>
              <a:ext cx="152400" cy="0"/>
            </a:xfrm>
            <a:prstGeom prst="line">
              <a:avLst/>
            </a:prstGeom>
            <a:noFill/>
            <a:ln w="9525">
              <a:solidFill>
                <a:schemeClr val="tx1"/>
              </a:solidFill>
              <a:round/>
              <a:headEnd/>
              <a:tailEnd/>
            </a:ln>
          </p:spPr>
          <p:txBody>
            <a:bodyPr/>
            <a:lstStyle/>
            <a:p>
              <a:pPr algn="r" rtl="1"/>
              <a:endParaRPr lang="en-US">
                <a:solidFill>
                  <a:prstClr val="black"/>
                </a:solidFill>
              </a:endParaRPr>
            </a:p>
          </p:txBody>
        </p:sp>
        <p:sp>
          <p:nvSpPr>
            <p:cNvPr id="73750" name="Line 140"/>
            <p:cNvSpPr>
              <a:spLocks noChangeShapeType="1"/>
            </p:cNvSpPr>
            <p:nvPr/>
          </p:nvSpPr>
          <p:spPr bwMode="auto">
            <a:xfrm flipH="1">
              <a:off x="1543050" y="2781300"/>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1" name="Line 141"/>
            <p:cNvSpPr>
              <a:spLocks noChangeShapeType="1"/>
            </p:cNvSpPr>
            <p:nvPr/>
          </p:nvSpPr>
          <p:spPr bwMode="auto">
            <a:xfrm flipH="1">
              <a:off x="1555750" y="3282950"/>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2" name="Line 142"/>
            <p:cNvSpPr>
              <a:spLocks noChangeShapeType="1"/>
            </p:cNvSpPr>
            <p:nvPr/>
          </p:nvSpPr>
          <p:spPr bwMode="auto">
            <a:xfrm flipH="1">
              <a:off x="1555750" y="3778250"/>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3" name="Line 143"/>
            <p:cNvSpPr>
              <a:spLocks noChangeShapeType="1"/>
            </p:cNvSpPr>
            <p:nvPr/>
          </p:nvSpPr>
          <p:spPr bwMode="auto">
            <a:xfrm flipH="1">
              <a:off x="1549400" y="4273550"/>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4" name="Line 144"/>
            <p:cNvSpPr>
              <a:spLocks noChangeShapeType="1"/>
            </p:cNvSpPr>
            <p:nvPr/>
          </p:nvSpPr>
          <p:spPr bwMode="auto">
            <a:xfrm flipH="1">
              <a:off x="1543050" y="4768850"/>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5" name="Line 145"/>
            <p:cNvSpPr>
              <a:spLocks noChangeShapeType="1"/>
            </p:cNvSpPr>
            <p:nvPr/>
          </p:nvSpPr>
          <p:spPr bwMode="auto">
            <a:xfrm rot="5400000" flipH="1">
              <a:off x="1803400" y="5349875"/>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6" name="Line 146"/>
            <p:cNvSpPr>
              <a:spLocks noChangeShapeType="1"/>
            </p:cNvSpPr>
            <p:nvPr/>
          </p:nvSpPr>
          <p:spPr bwMode="auto">
            <a:xfrm rot="5400000" flipH="1">
              <a:off x="2679700" y="5349875"/>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7" name="Line 147"/>
            <p:cNvSpPr>
              <a:spLocks noChangeShapeType="1"/>
            </p:cNvSpPr>
            <p:nvPr/>
          </p:nvSpPr>
          <p:spPr bwMode="auto">
            <a:xfrm rot="5400000" flipH="1">
              <a:off x="3543300" y="5349875"/>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8" name="Line 148"/>
            <p:cNvSpPr>
              <a:spLocks noChangeShapeType="1"/>
            </p:cNvSpPr>
            <p:nvPr/>
          </p:nvSpPr>
          <p:spPr bwMode="auto">
            <a:xfrm rot="5400000" flipH="1">
              <a:off x="4406900" y="5349875"/>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59" name="Line 149"/>
            <p:cNvSpPr>
              <a:spLocks noChangeShapeType="1"/>
            </p:cNvSpPr>
            <p:nvPr/>
          </p:nvSpPr>
          <p:spPr bwMode="auto">
            <a:xfrm rot="5400000" flipH="1">
              <a:off x="5270500" y="5349875"/>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60" name="Line 150"/>
            <p:cNvSpPr>
              <a:spLocks noChangeShapeType="1"/>
            </p:cNvSpPr>
            <p:nvPr/>
          </p:nvSpPr>
          <p:spPr bwMode="auto">
            <a:xfrm rot="5400000" flipH="1">
              <a:off x="6127750" y="5349875"/>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61" name="Line 151"/>
            <p:cNvSpPr>
              <a:spLocks noChangeShapeType="1"/>
            </p:cNvSpPr>
            <p:nvPr/>
          </p:nvSpPr>
          <p:spPr bwMode="auto">
            <a:xfrm rot="5400000" flipH="1">
              <a:off x="6991350" y="5349875"/>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62" name="Line 152"/>
            <p:cNvSpPr>
              <a:spLocks noChangeShapeType="1"/>
            </p:cNvSpPr>
            <p:nvPr/>
          </p:nvSpPr>
          <p:spPr bwMode="auto">
            <a:xfrm rot="5400000" flipH="1">
              <a:off x="7874000" y="5349875"/>
              <a:ext cx="152400" cy="0"/>
            </a:xfrm>
            <a:prstGeom prst="line">
              <a:avLst/>
            </a:prstGeom>
            <a:noFill/>
            <a:ln w="12700">
              <a:solidFill>
                <a:schemeClr val="tx1"/>
              </a:solidFill>
              <a:round/>
              <a:headEnd/>
              <a:tailEnd/>
            </a:ln>
          </p:spPr>
          <p:txBody>
            <a:bodyPr/>
            <a:lstStyle/>
            <a:p>
              <a:pPr algn="r" rtl="1"/>
              <a:endParaRPr lang="en-US">
                <a:solidFill>
                  <a:prstClr val="black"/>
                </a:solidFill>
              </a:endParaRPr>
            </a:p>
          </p:txBody>
        </p:sp>
        <p:sp>
          <p:nvSpPr>
            <p:cNvPr id="73763" name="Rectangle 153"/>
            <p:cNvSpPr>
              <a:spLocks noChangeArrowheads="1"/>
            </p:cNvSpPr>
            <p:nvPr/>
          </p:nvSpPr>
          <p:spPr bwMode="auto">
            <a:xfrm>
              <a:off x="2686050" y="3435350"/>
              <a:ext cx="114300" cy="88900"/>
            </a:xfrm>
            <a:prstGeom prst="rect">
              <a:avLst/>
            </a:prstGeom>
            <a:solidFill>
              <a:schemeClr val="accent2"/>
            </a:solidFill>
            <a:ln w="28575">
              <a:solidFill>
                <a:schemeClr val="accent2"/>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64" name="Rectangle 154"/>
            <p:cNvSpPr>
              <a:spLocks noChangeArrowheads="1"/>
            </p:cNvSpPr>
            <p:nvPr/>
          </p:nvSpPr>
          <p:spPr bwMode="auto">
            <a:xfrm>
              <a:off x="3543300" y="3670300"/>
              <a:ext cx="114300" cy="88900"/>
            </a:xfrm>
            <a:prstGeom prst="rect">
              <a:avLst/>
            </a:prstGeom>
            <a:solidFill>
              <a:schemeClr val="accent2"/>
            </a:solidFill>
            <a:ln w="28575">
              <a:solidFill>
                <a:schemeClr val="accent2"/>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65" name="Rectangle 155"/>
            <p:cNvSpPr>
              <a:spLocks noChangeArrowheads="1"/>
            </p:cNvSpPr>
            <p:nvPr/>
          </p:nvSpPr>
          <p:spPr bwMode="auto">
            <a:xfrm>
              <a:off x="4425950" y="3530600"/>
              <a:ext cx="114300" cy="88900"/>
            </a:xfrm>
            <a:prstGeom prst="rect">
              <a:avLst/>
            </a:prstGeom>
            <a:solidFill>
              <a:schemeClr val="accent2"/>
            </a:solidFill>
            <a:ln w="28575">
              <a:solidFill>
                <a:schemeClr val="accent2"/>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66" name="Rectangle 156"/>
            <p:cNvSpPr>
              <a:spLocks noChangeArrowheads="1"/>
            </p:cNvSpPr>
            <p:nvPr/>
          </p:nvSpPr>
          <p:spPr bwMode="auto">
            <a:xfrm>
              <a:off x="5283200" y="3460750"/>
              <a:ext cx="114300" cy="88900"/>
            </a:xfrm>
            <a:prstGeom prst="rect">
              <a:avLst/>
            </a:prstGeom>
            <a:solidFill>
              <a:schemeClr val="accent2"/>
            </a:solidFill>
            <a:ln w="28575">
              <a:solidFill>
                <a:schemeClr val="accent2"/>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67" name="Rectangle 157"/>
            <p:cNvSpPr>
              <a:spLocks noChangeArrowheads="1"/>
            </p:cNvSpPr>
            <p:nvPr/>
          </p:nvSpPr>
          <p:spPr bwMode="auto">
            <a:xfrm>
              <a:off x="6153150" y="3473450"/>
              <a:ext cx="114300" cy="88900"/>
            </a:xfrm>
            <a:prstGeom prst="rect">
              <a:avLst/>
            </a:prstGeom>
            <a:solidFill>
              <a:schemeClr val="accent2"/>
            </a:solidFill>
            <a:ln w="28575">
              <a:solidFill>
                <a:schemeClr val="accent2"/>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68" name="Rectangle 158"/>
            <p:cNvSpPr>
              <a:spLocks noChangeArrowheads="1"/>
            </p:cNvSpPr>
            <p:nvPr/>
          </p:nvSpPr>
          <p:spPr bwMode="auto">
            <a:xfrm>
              <a:off x="7004050" y="3467100"/>
              <a:ext cx="114300" cy="88900"/>
            </a:xfrm>
            <a:prstGeom prst="rect">
              <a:avLst/>
            </a:prstGeom>
            <a:solidFill>
              <a:schemeClr val="accent2"/>
            </a:solidFill>
            <a:ln w="28575">
              <a:solidFill>
                <a:schemeClr val="accent2"/>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69" name="AutoShape 159"/>
            <p:cNvSpPr>
              <a:spLocks noChangeArrowheads="1"/>
            </p:cNvSpPr>
            <p:nvPr/>
          </p:nvSpPr>
          <p:spPr bwMode="auto">
            <a:xfrm>
              <a:off x="6470717" y="1895105"/>
              <a:ext cx="152400" cy="139700"/>
            </a:xfrm>
            <a:prstGeom prst="diamond">
              <a:avLst/>
            </a:prstGeom>
            <a:solidFill>
              <a:srgbClr val="82786F"/>
            </a:solidFill>
            <a:ln w="952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70" name="AutoShape 160"/>
            <p:cNvSpPr>
              <a:spLocks noChangeArrowheads="1"/>
            </p:cNvSpPr>
            <p:nvPr/>
          </p:nvSpPr>
          <p:spPr bwMode="auto">
            <a:xfrm>
              <a:off x="2660650" y="3219450"/>
              <a:ext cx="152400" cy="139700"/>
            </a:xfrm>
            <a:prstGeom prst="diamond">
              <a:avLst/>
            </a:prstGeom>
            <a:solidFill>
              <a:srgbClr val="82786F"/>
            </a:solidFill>
            <a:ln w="2857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71" name="AutoShape 162"/>
            <p:cNvSpPr>
              <a:spLocks noChangeArrowheads="1"/>
            </p:cNvSpPr>
            <p:nvPr/>
          </p:nvSpPr>
          <p:spPr bwMode="auto">
            <a:xfrm>
              <a:off x="3511550" y="3740150"/>
              <a:ext cx="152400" cy="139700"/>
            </a:xfrm>
            <a:prstGeom prst="diamond">
              <a:avLst/>
            </a:prstGeom>
            <a:solidFill>
              <a:srgbClr val="82786F"/>
            </a:solidFill>
            <a:ln w="2857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72" name="AutoShape 163"/>
            <p:cNvSpPr>
              <a:spLocks noChangeArrowheads="1"/>
            </p:cNvSpPr>
            <p:nvPr/>
          </p:nvSpPr>
          <p:spPr bwMode="auto">
            <a:xfrm>
              <a:off x="4400550" y="3397250"/>
              <a:ext cx="152400" cy="139700"/>
            </a:xfrm>
            <a:prstGeom prst="diamond">
              <a:avLst/>
            </a:prstGeom>
            <a:solidFill>
              <a:srgbClr val="82786F"/>
            </a:solidFill>
            <a:ln w="2857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73" name="AutoShape 164"/>
            <p:cNvSpPr>
              <a:spLocks noChangeArrowheads="1"/>
            </p:cNvSpPr>
            <p:nvPr/>
          </p:nvSpPr>
          <p:spPr bwMode="auto">
            <a:xfrm>
              <a:off x="5264150" y="3556000"/>
              <a:ext cx="152400" cy="139700"/>
            </a:xfrm>
            <a:prstGeom prst="diamond">
              <a:avLst/>
            </a:prstGeom>
            <a:solidFill>
              <a:srgbClr val="82786F"/>
            </a:solidFill>
            <a:ln w="2857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74" name="AutoShape 165"/>
            <p:cNvSpPr>
              <a:spLocks noChangeArrowheads="1"/>
            </p:cNvSpPr>
            <p:nvPr/>
          </p:nvSpPr>
          <p:spPr bwMode="auto">
            <a:xfrm>
              <a:off x="6127750" y="3359150"/>
              <a:ext cx="152400" cy="139700"/>
            </a:xfrm>
            <a:prstGeom prst="diamond">
              <a:avLst/>
            </a:prstGeom>
            <a:solidFill>
              <a:srgbClr val="82786F"/>
            </a:solidFill>
            <a:ln w="2857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75" name="AutoShape 166"/>
            <p:cNvSpPr>
              <a:spLocks noChangeArrowheads="1"/>
            </p:cNvSpPr>
            <p:nvPr/>
          </p:nvSpPr>
          <p:spPr bwMode="auto">
            <a:xfrm>
              <a:off x="6985000" y="3429000"/>
              <a:ext cx="152400" cy="139700"/>
            </a:xfrm>
            <a:prstGeom prst="diamond">
              <a:avLst/>
            </a:prstGeom>
            <a:solidFill>
              <a:srgbClr val="82786F"/>
            </a:solidFill>
            <a:ln w="2857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76" name="AutoShape 167"/>
            <p:cNvSpPr>
              <a:spLocks noChangeArrowheads="1"/>
            </p:cNvSpPr>
            <p:nvPr/>
          </p:nvSpPr>
          <p:spPr bwMode="auto">
            <a:xfrm>
              <a:off x="7861300" y="3683000"/>
              <a:ext cx="152400" cy="139700"/>
            </a:xfrm>
            <a:prstGeom prst="diamond">
              <a:avLst/>
            </a:prstGeom>
            <a:solidFill>
              <a:srgbClr val="82786F"/>
            </a:solidFill>
            <a:ln w="2857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777" name="Line 168"/>
            <p:cNvSpPr>
              <a:spLocks noChangeShapeType="1"/>
            </p:cNvSpPr>
            <p:nvPr/>
          </p:nvSpPr>
          <p:spPr bwMode="auto">
            <a:xfrm flipH="1">
              <a:off x="1866900" y="3143250"/>
              <a:ext cx="6350" cy="57150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78" name="Line 169"/>
            <p:cNvSpPr>
              <a:spLocks noChangeShapeType="1"/>
            </p:cNvSpPr>
            <p:nvPr/>
          </p:nvSpPr>
          <p:spPr bwMode="auto">
            <a:xfrm>
              <a:off x="1797050" y="3143250"/>
              <a:ext cx="13970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79" name="Line 170"/>
            <p:cNvSpPr>
              <a:spLocks noChangeShapeType="1"/>
            </p:cNvSpPr>
            <p:nvPr/>
          </p:nvSpPr>
          <p:spPr bwMode="auto">
            <a:xfrm>
              <a:off x="1809750" y="4356100"/>
              <a:ext cx="13970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80" name="Line 171"/>
            <p:cNvSpPr>
              <a:spLocks noChangeShapeType="1"/>
            </p:cNvSpPr>
            <p:nvPr/>
          </p:nvSpPr>
          <p:spPr bwMode="auto">
            <a:xfrm>
              <a:off x="1809750" y="4400550"/>
              <a:ext cx="1397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81" name="Line 172"/>
            <p:cNvSpPr>
              <a:spLocks noChangeShapeType="1"/>
            </p:cNvSpPr>
            <p:nvPr/>
          </p:nvSpPr>
          <p:spPr bwMode="auto">
            <a:xfrm>
              <a:off x="1876425" y="3815892"/>
              <a:ext cx="6350" cy="57150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82" name="Line 173"/>
            <p:cNvSpPr>
              <a:spLocks noChangeShapeType="1"/>
            </p:cNvSpPr>
            <p:nvPr/>
          </p:nvSpPr>
          <p:spPr bwMode="auto">
            <a:xfrm>
              <a:off x="2736850" y="2482850"/>
              <a:ext cx="0" cy="74295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83" name="Line 174"/>
            <p:cNvSpPr>
              <a:spLocks noChangeShapeType="1"/>
            </p:cNvSpPr>
            <p:nvPr/>
          </p:nvSpPr>
          <p:spPr bwMode="auto">
            <a:xfrm>
              <a:off x="2736850" y="3359150"/>
              <a:ext cx="0" cy="90805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84" name="Line 175"/>
            <p:cNvSpPr>
              <a:spLocks noChangeShapeType="1"/>
            </p:cNvSpPr>
            <p:nvPr/>
          </p:nvSpPr>
          <p:spPr bwMode="auto">
            <a:xfrm>
              <a:off x="2673350" y="4273550"/>
              <a:ext cx="1397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85" name="Line 176"/>
            <p:cNvSpPr>
              <a:spLocks noChangeShapeType="1"/>
            </p:cNvSpPr>
            <p:nvPr/>
          </p:nvSpPr>
          <p:spPr bwMode="auto">
            <a:xfrm>
              <a:off x="2673350" y="2482850"/>
              <a:ext cx="13970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86" name="Line 177"/>
            <p:cNvSpPr>
              <a:spLocks noChangeShapeType="1"/>
            </p:cNvSpPr>
            <p:nvPr/>
          </p:nvSpPr>
          <p:spPr bwMode="auto">
            <a:xfrm flipH="1">
              <a:off x="3594100" y="3022600"/>
              <a:ext cx="6350" cy="64135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87" name="Line 178"/>
            <p:cNvSpPr>
              <a:spLocks noChangeShapeType="1"/>
            </p:cNvSpPr>
            <p:nvPr/>
          </p:nvSpPr>
          <p:spPr bwMode="auto">
            <a:xfrm>
              <a:off x="3587750" y="3879850"/>
              <a:ext cx="0" cy="53975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88" name="Line 179"/>
            <p:cNvSpPr>
              <a:spLocks noChangeShapeType="1"/>
            </p:cNvSpPr>
            <p:nvPr/>
          </p:nvSpPr>
          <p:spPr bwMode="auto">
            <a:xfrm>
              <a:off x="3530600" y="4432300"/>
              <a:ext cx="13970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89" name="Line 180"/>
            <p:cNvSpPr>
              <a:spLocks noChangeShapeType="1"/>
            </p:cNvSpPr>
            <p:nvPr/>
          </p:nvSpPr>
          <p:spPr bwMode="auto">
            <a:xfrm>
              <a:off x="3530600" y="3035300"/>
              <a:ext cx="1397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90" name="Line 181"/>
            <p:cNvSpPr>
              <a:spLocks noChangeShapeType="1"/>
            </p:cNvSpPr>
            <p:nvPr/>
          </p:nvSpPr>
          <p:spPr bwMode="auto">
            <a:xfrm>
              <a:off x="4476750" y="2743200"/>
              <a:ext cx="0" cy="66675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91" name="Line 182"/>
            <p:cNvSpPr>
              <a:spLocks noChangeShapeType="1"/>
            </p:cNvSpPr>
            <p:nvPr/>
          </p:nvSpPr>
          <p:spPr bwMode="auto">
            <a:xfrm>
              <a:off x="4413250" y="2749550"/>
              <a:ext cx="13335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92" name="Line 183"/>
            <p:cNvSpPr>
              <a:spLocks noChangeShapeType="1"/>
            </p:cNvSpPr>
            <p:nvPr/>
          </p:nvSpPr>
          <p:spPr bwMode="auto">
            <a:xfrm>
              <a:off x="4413250" y="4191000"/>
              <a:ext cx="13335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93" name="Line 184"/>
            <p:cNvSpPr>
              <a:spLocks noChangeShapeType="1"/>
            </p:cNvSpPr>
            <p:nvPr/>
          </p:nvSpPr>
          <p:spPr bwMode="auto">
            <a:xfrm>
              <a:off x="4425950" y="4324350"/>
              <a:ext cx="13335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94" name="Line 185"/>
            <p:cNvSpPr>
              <a:spLocks noChangeShapeType="1"/>
            </p:cNvSpPr>
            <p:nvPr/>
          </p:nvSpPr>
          <p:spPr bwMode="auto">
            <a:xfrm>
              <a:off x="5340350" y="2730500"/>
              <a:ext cx="0" cy="73660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95" name="Line 186"/>
            <p:cNvSpPr>
              <a:spLocks noChangeShapeType="1"/>
            </p:cNvSpPr>
            <p:nvPr/>
          </p:nvSpPr>
          <p:spPr bwMode="auto">
            <a:xfrm>
              <a:off x="5283200" y="2736850"/>
              <a:ext cx="12065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96" name="Line 187"/>
            <p:cNvSpPr>
              <a:spLocks noChangeShapeType="1"/>
            </p:cNvSpPr>
            <p:nvPr/>
          </p:nvSpPr>
          <p:spPr bwMode="auto">
            <a:xfrm>
              <a:off x="5334000" y="3695700"/>
              <a:ext cx="6350" cy="69850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797" name="Line 188"/>
            <p:cNvSpPr>
              <a:spLocks noChangeShapeType="1"/>
            </p:cNvSpPr>
            <p:nvPr/>
          </p:nvSpPr>
          <p:spPr bwMode="auto">
            <a:xfrm>
              <a:off x="5276850" y="4394200"/>
              <a:ext cx="127000" cy="0"/>
            </a:xfrm>
            <a:prstGeom prst="line">
              <a:avLst/>
            </a:prstGeom>
            <a:noFill/>
            <a:ln w="28575">
              <a:solidFill>
                <a:srgbClr val="969696"/>
              </a:solidFill>
              <a:round/>
              <a:headEnd/>
              <a:tailEnd/>
            </a:ln>
          </p:spPr>
          <p:txBody>
            <a:bodyPr/>
            <a:lstStyle/>
            <a:p>
              <a:pPr algn="r" rtl="1"/>
              <a:endParaRPr lang="en-US">
                <a:solidFill>
                  <a:prstClr val="black"/>
                </a:solidFill>
              </a:endParaRPr>
            </a:p>
          </p:txBody>
        </p:sp>
        <p:sp>
          <p:nvSpPr>
            <p:cNvPr id="73798" name="Line 189"/>
            <p:cNvSpPr>
              <a:spLocks noChangeShapeType="1"/>
            </p:cNvSpPr>
            <p:nvPr/>
          </p:nvSpPr>
          <p:spPr bwMode="auto">
            <a:xfrm>
              <a:off x="4476750" y="3625850"/>
              <a:ext cx="0" cy="69215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799" name="Line 190"/>
            <p:cNvSpPr>
              <a:spLocks noChangeShapeType="1"/>
            </p:cNvSpPr>
            <p:nvPr/>
          </p:nvSpPr>
          <p:spPr bwMode="auto">
            <a:xfrm>
              <a:off x="6203950" y="2692400"/>
              <a:ext cx="0" cy="67310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800" name="Line 191"/>
            <p:cNvSpPr>
              <a:spLocks noChangeShapeType="1"/>
            </p:cNvSpPr>
            <p:nvPr/>
          </p:nvSpPr>
          <p:spPr bwMode="auto">
            <a:xfrm>
              <a:off x="6203950" y="3562350"/>
              <a:ext cx="0" cy="67945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801" name="Line 192"/>
            <p:cNvSpPr>
              <a:spLocks noChangeShapeType="1"/>
            </p:cNvSpPr>
            <p:nvPr/>
          </p:nvSpPr>
          <p:spPr bwMode="auto">
            <a:xfrm>
              <a:off x="6146800" y="4248150"/>
              <a:ext cx="12065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802" name="Line 193"/>
            <p:cNvSpPr>
              <a:spLocks noChangeShapeType="1"/>
            </p:cNvSpPr>
            <p:nvPr/>
          </p:nvSpPr>
          <p:spPr bwMode="auto">
            <a:xfrm>
              <a:off x="7067550" y="2730500"/>
              <a:ext cx="0" cy="70485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803" name="Line 194"/>
            <p:cNvSpPr>
              <a:spLocks noChangeShapeType="1"/>
            </p:cNvSpPr>
            <p:nvPr/>
          </p:nvSpPr>
          <p:spPr bwMode="auto">
            <a:xfrm>
              <a:off x="7004050" y="2724150"/>
              <a:ext cx="13335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804" name="Line 195"/>
            <p:cNvSpPr>
              <a:spLocks noChangeShapeType="1"/>
            </p:cNvSpPr>
            <p:nvPr/>
          </p:nvSpPr>
          <p:spPr bwMode="auto">
            <a:xfrm>
              <a:off x="6997700" y="4254500"/>
              <a:ext cx="13335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805" name="Line 196"/>
            <p:cNvSpPr>
              <a:spLocks noChangeShapeType="1"/>
            </p:cNvSpPr>
            <p:nvPr/>
          </p:nvSpPr>
          <p:spPr bwMode="auto">
            <a:xfrm>
              <a:off x="7061200" y="3562350"/>
              <a:ext cx="6350" cy="69215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806" name="Line 197"/>
            <p:cNvSpPr>
              <a:spLocks noChangeShapeType="1"/>
            </p:cNvSpPr>
            <p:nvPr/>
          </p:nvSpPr>
          <p:spPr bwMode="auto">
            <a:xfrm>
              <a:off x="7937500" y="2946400"/>
              <a:ext cx="0" cy="70485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807" name="Line 198"/>
            <p:cNvSpPr>
              <a:spLocks noChangeShapeType="1"/>
            </p:cNvSpPr>
            <p:nvPr/>
          </p:nvSpPr>
          <p:spPr bwMode="auto">
            <a:xfrm>
              <a:off x="7869238" y="2936875"/>
              <a:ext cx="1397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808" name="Line 199"/>
            <p:cNvSpPr>
              <a:spLocks noChangeShapeType="1"/>
            </p:cNvSpPr>
            <p:nvPr/>
          </p:nvSpPr>
          <p:spPr bwMode="auto">
            <a:xfrm>
              <a:off x="7861300" y="4419600"/>
              <a:ext cx="1397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809" name="Line 200"/>
            <p:cNvSpPr>
              <a:spLocks noChangeShapeType="1"/>
            </p:cNvSpPr>
            <p:nvPr/>
          </p:nvSpPr>
          <p:spPr bwMode="auto">
            <a:xfrm>
              <a:off x="7861300" y="4470400"/>
              <a:ext cx="13970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810" name="Line 201"/>
            <p:cNvSpPr>
              <a:spLocks noChangeShapeType="1"/>
            </p:cNvSpPr>
            <p:nvPr/>
          </p:nvSpPr>
          <p:spPr bwMode="auto">
            <a:xfrm>
              <a:off x="7931150" y="3822700"/>
              <a:ext cx="0" cy="64770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811" name="Freeform 202"/>
            <p:cNvSpPr>
              <a:spLocks/>
            </p:cNvSpPr>
            <p:nvPr/>
          </p:nvSpPr>
          <p:spPr bwMode="auto">
            <a:xfrm>
              <a:off x="1873250" y="3289300"/>
              <a:ext cx="6064250" cy="527050"/>
            </a:xfrm>
            <a:custGeom>
              <a:avLst/>
              <a:gdLst>
                <a:gd name="T0" fmla="*/ 0 w 3820"/>
                <a:gd name="T1" fmla="*/ 2147483647 h 332"/>
                <a:gd name="T2" fmla="*/ 2147483647 w 3820"/>
                <a:gd name="T3" fmla="*/ 0 h 332"/>
                <a:gd name="T4" fmla="*/ 2147483647 w 3820"/>
                <a:gd name="T5" fmla="*/ 2147483647 h 332"/>
                <a:gd name="T6" fmla="*/ 2147483647 w 3820"/>
                <a:gd name="T7" fmla="*/ 2147483647 h 332"/>
                <a:gd name="T8" fmla="*/ 2147483647 w 3820"/>
                <a:gd name="T9" fmla="*/ 2147483647 h 332"/>
                <a:gd name="T10" fmla="*/ 2147483647 w 3820"/>
                <a:gd name="T11" fmla="*/ 2147483647 h 332"/>
                <a:gd name="T12" fmla="*/ 2147483647 w 3820"/>
                <a:gd name="T13" fmla="*/ 2147483647 h 332"/>
                <a:gd name="T14" fmla="*/ 2147483647 w 3820"/>
                <a:gd name="T15" fmla="*/ 2147483647 h 332"/>
                <a:gd name="T16" fmla="*/ 0 60000 65536"/>
                <a:gd name="T17" fmla="*/ 0 60000 65536"/>
                <a:gd name="T18" fmla="*/ 0 60000 65536"/>
                <a:gd name="T19" fmla="*/ 0 60000 65536"/>
                <a:gd name="T20" fmla="*/ 0 60000 65536"/>
                <a:gd name="T21" fmla="*/ 0 60000 65536"/>
                <a:gd name="T22" fmla="*/ 0 60000 65536"/>
                <a:gd name="T23" fmla="*/ 0 60000 65536"/>
                <a:gd name="T24" fmla="*/ 0 w 3820"/>
                <a:gd name="T25" fmla="*/ 0 h 332"/>
                <a:gd name="T26" fmla="*/ 3820 w 3820"/>
                <a:gd name="T27" fmla="*/ 332 h 3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20" h="332">
                  <a:moveTo>
                    <a:pt x="0" y="308"/>
                  </a:moveTo>
                  <a:lnTo>
                    <a:pt x="540" y="0"/>
                  </a:lnTo>
                  <a:lnTo>
                    <a:pt x="1084" y="332"/>
                  </a:lnTo>
                  <a:lnTo>
                    <a:pt x="1636" y="112"/>
                  </a:lnTo>
                  <a:lnTo>
                    <a:pt x="2188" y="208"/>
                  </a:lnTo>
                  <a:lnTo>
                    <a:pt x="2732" y="84"/>
                  </a:lnTo>
                  <a:lnTo>
                    <a:pt x="3268" y="132"/>
                  </a:lnTo>
                  <a:lnTo>
                    <a:pt x="3820" y="292"/>
                  </a:lnTo>
                </a:path>
              </a:pathLst>
            </a:custGeom>
            <a:noFill/>
            <a:ln w="28575">
              <a:solidFill>
                <a:srgbClr val="82786F"/>
              </a:solidFill>
              <a:prstDash val="dash"/>
              <a:round/>
              <a:headEnd/>
              <a:tailEnd/>
            </a:ln>
          </p:spPr>
          <p:txBody>
            <a:bodyPr/>
            <a:lstStyle/>
            <a:p>
              <a:pPr algn="r" rtl="1"/>
              <a:endParaRPr lang="en-US">
                <a:solidFill>
                  <a:prstClr val="black"/>
                </a:solidFill>
              </a:endParaRPr>
            </a:p>
          </p:txBody>
        </p:sp>
        <p:sp>
          <p:nvSpPr>
            <p:cNvPr id="73812" name="Freeform 203"/>
            <p:cNvSpPr>
              <a:spLocks/>
            </p:cNvSpPr>
            <p:nvPr/>
          </p:nvSpPr>
          <p:spPr bwMode="auto">
            <a:xfrm>
              <a:off x="1873250" y="3467100"/>
              <a:ext cx="6057900" cy="311150"/>
            </a:xfrm>
            <a:custGeom>
              <a:avLst/>
              <a:gdLst>
                <a:gd name="T0" fmla="*/ 0 w 3816"/>
                <a:gd name="T1" fmla="*/ 2147483647 h 196"/>
                <a:gd name="T2" fmla="*/ 2147483647 w 3816"/>
                <a:gd name="T3" fmla="*/ 0 h 196"/>
                <a:gd name="T4" fmla="*/ 2147483647 w 3816"/>
                <a:gd name="T5" fmla="*/ 2147483647 h 196"/>
                <a:gd name="T6" fmla="*/ 2147483647 w 3816"/>
                <a:gd name="T7" fmla="*/ 2147483647 h 196"/>
                <a:gd name="T8" fmla="*/ 2147483647 w 3816"/>
                <a:gd name="T9" fmla="*/ 2147483647 h 196"/>
                <a:gd name="T10" fmla="*/ 2147483647 w 3816"/>
                <a:gd name="T11" fmla="*/ 2147483647 h 196"/>
                <a:gd name="T12" fmla="*/ 2147483647 w 3816"/>
                <a:gd name="T13" fmla="*/ 2147483647 h 196"/>
                <a:gd name="T14" fmla="*/ 2147483647 w 3816"/>
                <a:gd name="T15" fmla="*/ 2147483647 h 196"/>
                <a:gd name="T16" fmla="*/ 0 60000 65536"/>
                <a:gd name="T17" fmla="*/ 0 60000 65536"/>
                <a:gd name="T18" fmla="*/ 0 60000 65536"/>
                <a:gd name="T19" fmla="*/ 0 60000 65536"/>
                <a:gd name="T20" fmla="*/ 0 60000 65536"/>
                <a:gd name="T21" fmla="*/ 0 60000 65536"/>
                <a:gd name="T22" fmla="*/ 0 60000 65536"/>
                <a:gd name="T23" fmla="*/ 0 60000 65536"/>
                <a:gd name="T24" fmla="*/ 0 w 3816"/>
                <a:gd name="T25" fmla="*/ 0 h 196"/>
                <a:gd name="T26" fmla="*/ 3816 w 3816"/>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6" h="196">
                  <a:moveTo>
                    <a:pt x="0" y="196"/>
                  </a:moveTo>
                  <a:lnTo>
                    <a:pt x="544" y="0"/>
                  </a:lnTo>
                  <a:lnTo>
                    <a:pt x="1092" y="156"/>
                  </a:lnTo>
                  <a:lnTo>
                    <a:pt x="1644" y="68"/>
                  </a:lnTo>
                  <a:lnTo>
                    <a:pt x="2180" y="24"/>
                  </a:lnTo>
                  <a:lnTo>
                    <a:pt x="2748" y="28"/>
                  </a:lnTo>
                  <a:lnTo>
                    <a:pt x="3264" y="28"/>
                  </a:lnTo>
                  <a:lnTo>
                    <a:pt x="3816" y="140"/>
                  </a:lnTo>
                </a:path>
              </a:pathLst>
            </a:custGeom>
            <a:noFill/>
            <a:ln w="28575">
              <a:solidFill>
                <a:schemeClr val="accent2"/>
              </a:solidFill>
              <a:round/>
              <a:headEnd/>
              <a:tailEnd/>
            </a:ln>
          </p:spPr>
          <p:txBody>
            <a:bodyPr/>
            <a:lstStyle/>
            <a:p>
              <a:pPr algn="r" rtl="1"/>
              <a:endParaRPr lang="en-US">
                <a:solidFill>
                  <a:prstClr val="black"/>
                </a:solidFill>
              </a:endParaRPr>
            </a:p>
          </p:txBody>
        </p:sp>
        <p:sp>
          <p:nvSpPr>
            <p:cNvPr id="73813" name="Text Box 204"/>
            <p:cNvSpPr txBox="1">
              <a:spLocks noChangeArrowheads="1"/>
            </p:cNvSpPr>
            <p:nvPr/>
          </p:nvSpPr>
          <p:spPr bwMode="auto">
            <a:xfrm>
              <a:off x="1660525" y="5441950"/>
              <a:ext cx="5143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BB</a:t>
              </a:r>
            </a:p>
          </p:txBody>
        </p:sp>
        <p:sp>
          <p:nvSpPr>
            <p:cNvPr id="73814" name="Text Box 205"/>
            <p:cNvSpPr txBox="1">
              <a:spLocks noChangeArrowheads="1"/>
            </p:cNvSpPr>
            <p:nvPr/>
          </p:nvSpPr>
          <p:spPr bwMode="auto">
            <a:xfrm>
              <a:off x="2492375" y="5441950"/>
              <a:ext cx="68580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B90</a:t>
              </a:r>
            </a:p>
          </p:txBody>
        </p:sp>
        <p:sp>
          <p:nvSpPr>
            <p:cNvPr id="73815" name="Text Box 206"/>
            <p:cNvSpPr txBox="1">
              <a:spLocks noChangeArrowheads="1"/>
            </p:cNvSpPr>
            <p:nvPr/>
          </p:nvSpPr>
          <p:spPr bwMode="auto">
            <a:xfrm>
              <a:off x="4225925" y="5441950"/>
              <a:ext cx="68580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L90</a:t>
              </a:r>
            </a:p>
          </p:txBody>
        </p:sp>
        <p:sp>
          <p:nvSpPr>
            <p:cNvPr id="73816" name="Text Box 207"/>
            <p:cNvSpPr txBox="1">
              <a:spLocks noChangeArrowheads="1"/>
            </p:cNvSpPr>
            <p:nvPr/>
          </p:nvSpPr>
          <p:spPr bwMode="auto">
            <a:xfrm>
              <a:off x="5915025" y="5441950"/>
              <a:ext cx="68580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D90</a:t>
              </a:r>
            </a:p>
          </p:txBody>
        </p:sp>
        <p:sp>
          <p:nvSpPr>
            <p:cNvPr id="73817" name="Text Box 208"/>
            <p:cNvSpPr txBox="1">
              <a:spLocks noChangeArrowheads="1"/>
            </p:cNvSpPr>
            <p:nvPr/>
          </p:nvSpPr>
          <p:spPr bwMode="auto">
            <a:xfrm>
              <a:off x="7683500" y="5441950"/>
              <a:ext cx="68580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2AM</a:t>
              </a:r>
            </a:p>
          </p:txBody>
        </p:sp>
        <p:sp>
          <p:nvSpPr>
            <p:cNvPr id="73818" name="Text Box 209"/>
            <p:cNvSpPr txBox="1">
              <a:spLocks noChangeArrowheads="1"/>
            </p:cNvSpPr>
            <p:nvPr/>
          </p:nvSpPr>
          <p:spPr bwMode="auto">
            <a:xfrm>
              <a:off x="3422650" y="5441950"/>
              <a:ext cx="5143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BL</a:t>
              </a:r>
            </a:p>
          </p:txBody>
        </p:sp>
        <p:sp>
          <p:nvSpPr>
            <p:cNvPr id="73819" name="Text Box 210"/>
            <p:cNvSpPr txBox="1">
              <a:spLocks noChangeArrowheads="1"/>
            </p:cNvSpPr>
            <p:nvPr/>
          </p:nvSpPr>
          <p:spPr bwMode="auto">
            <a:xfrm>
              <a:off x="5127625" y="5441950"/>
              <a:ext cx="5143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BD</a:t>
              </a:r>
            </a:p>
          </p:txBody>
        </p:sp>
        <p:sp>
          <p:nvSpPr>
            <p:cNvPr id="73820" name="Text Box 211"/>
            <p:cNvSpPr txBox="1">
              <a:spLocks noChangeArrowheads="1"/>
            </p:cNvSpPr>
            <p:nvPr/>
          </p:nvSpPr>
          <p:spPr bwMode="auto">
            <a:xfrm>
              <a:off x="6845300" y="5441950"/>
              <a:ext cx="5143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BE</a:t>
              </a:r>
            </a:p>
          </p:txBody>
        </p:sp>
        <p:sp>
          <p:nvSpPr>
            <p:cNvPr id="73821" name="Line 212"/>
            <p:cNvSpPr>
              <a:spLocks noChangeShapeType="1"/>
            </p:cNvSpPr>
            <p:nvPr/>
          </p:nvSpPr>
          <p:spPr bwMode="auto">
            <a:xfrm>
              <a:off x="6305550" y="1964955"/>
              <a:ext cx="425450" cy="0"/>
            </a:xfrm>
            <a:prstGeom prst="line">
              <a:avLst/>
            </a:prstGeom>
            <a:noFill/>
            <a:ln w="28575">
              <a:solidFill>
                <a:srgbClr val="82786F"/>
              </a:solidFill>
              <a:prstDash val="dash"/>
              <a:round/>
              <a:headEnd/>
              <a:tailEnd/>
            </a:ln>
          </p:spPr>
          <p:txBody>
            <a:bodyPr/>
            <a:lstStyle/>
            <a:p>
              <a:pPr algn="r" rtl="1"/>
              <a:endParaRPr lang="en-US">
                <a:solidFill>
                  <a:prstClr val="black"/>
                </a:solidFill>
              </a:endParaRPr>
            </a:p>
          </p:txBody>
        </p:sp>
        <p:sp>
          <p:nvSpPr>
            <p:cNvPr id="73822" name="Rectangle 213"/>
            <p:cNvSpPr>
              <a:spLocks noChangeArrowheads="1"/>
            </p:cNvSpPr>
            <p:nvPr/>
          </p:nvSpPr>
          <p:spPr bwMode="auto">
            <a:xfrm>
              <a:off x="6470650" y="1653704"/>
              <a:ext cx="114300" cy="88900"/>
            </a:xfrm>
            <a:prstGeom prst="rect">
              <a:avLst/>
            </a:prstGeom>
            <a:solidFill>
              <a:schemeClr val="accent2"/>
            </a:solidFill>
            <a:ln w="9525">
              <a:solidFill>
                <a:schemeClr val="accent2"/>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823" name="Line 214"/>
            <p:cNvSpPr>
              <a:spLocks noChangeShapeType="1"/>
            </p:cNvSpPr>
            <p:nvPr/>
          </p:nvSpPr>
          <p:spPr bwMode="auto">
            <a:xfrm>
              <a:off x="6313579" y="1698154"/>
              <a:ext cx="406400" cy="0"/>
            </a:xfrm>
            <a:prstGeom prst="line">
              <a:avLst/>
            </a:prstGeom>
            <a:noFill/>
            <a:ln w="28575">
              <a:solidFill>
                <a:schemeClr val="accent2"/>
              </a:solidFill>
              <a:round/>
              <a:headEnd/>
              <a:tailEnd/>
            </a:ln>
          </p:spPr>
          <p:txBody>
            <a:bodyPr/>
            <a:lstStyle/>
            <a:p>
              <a:pPr algn="r" rtl="1"/>
              <a:endParaRPr lang="en-US">
                <a:solidFill>
                  <a:prstClr val="black"/>
                </a:solidFill>
              </a:endParaRPr>
            </a:p>
          </p:txBody>
        </p:sp>
        <p:sp>
          <p:nvSpPr>
            <p:cNvPr id="73824" name="Text Box 215"/>
            <p:cNvSpPr txBox="1">
              <a:spLocks noChangeArrowheads="1"/>
            </p:cNvSpPr>
            <p:nvPr/>
          </p:nvSpPr>
          <p:spPr bwMode="auto">
            <a:xfrm>
              <a:off x="1174750" y="5111748"/>
              <a:ext cx="3492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0</a:t>
              </a:r>
            </a:p>
          </p:txBody>
        </p:sp>
        <p:sp>
          <p:nvSpPr>
            <p:cNvPr id="73825" name="Text Box 216"/>
            <p:cNvSpPr txBox="1">
              <a:spLocks noChangeArrowheads="1"/>
            </p:cNvSpPr>
            <p:nvPr/>
          </p:nvSpPr>
          <p:spPr bwMode="auto">
            <a:xfrm>
              <a:off x="1174750" y="4613275"/>
              <a:ext cx="3492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2</a:t>
              </a:r>
            </a:p>
          </p:txBody>
        </p:sp>
        <p:sp>
          <p:nvSpPr>
            <p:cNvPr id="73826" name="Text Box 217"/>
            <p:cNvSpPr txBox="1">
              <a:spLocks noChangeArrowheads="1"/>
            </p:cNvSpPr>
            <p:nvPr/>
          </p:nvSpPr>
          <p:spPr bwMode="auto">
            <a:xfrm>
              <a:off x="1174750" y="4111626"/>
              <a:ext cx="3492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4</a:t>
              </a:r>
            </a:p>
          </p:txBody>
        </p:sp>
        <p:sp>
          <p:nvSpPr>
            <p:cNvPr id="73827" name="Text Box 218"/>
            <p:cNvSpPr txBox="1">
              <a:spLocks noChangeArrowheads="1"/>
            </p:cNvSpPr>
            <p:nvPr/>
          </p:nvSpPr>
          <p:spPr bwMode="auto">
            <a:xfrm>
              <a:off x="1174750" y="3616325"/>
              <a:ext cx="3492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6</a:t>
              </a:r>
            </a:p>
          </p:txBody>
        </p:sp>
        <p:sp>
          <p:nvSpPr>
            <p:cNvPr id="73828" name="Text Box 219"/>
            <p:cNvSpPr txBox="1">
              <a:spLocks noChangeArrowheads="1"/>
            </p:cNvSpPr>
            <p:nvPr/>
          </p:nvSpPr>
          <p:spPr bwMode="auto">
            <a:xfrm>
              <a:off x="1174750" y="3124200"/>
              <a:ext cx="3492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8</a:t>
              </a:r>
            </a:p>
          </p:txBody>
        </p:sp>
        <p:sp>
          <p:nvSpPr>
            <p:cNvPr id="73829" name="Text Box 220"/>
            <p:cNvSpPr txBox="1">
              <a:spLocks noChangeArrowheads="1"/>
            </p:cNvSpPr>
            <p:nvPr/>
          </p:nvSpPr>
          <p:spPr bwMode="auto">
            <a:xfrm>
              <a:off x="1073150" y="2632075"/>
              <a:ext cx="4508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10</a:t>
              </a:r>
            </a:p>
          </p:txBody>
        </p:sp>
        <p:sp>
          <p:nvSpPr>
            <p:cNvPr id="73830" name="Text Box 221"/>
            <p:cNvSpPr txBox="1">
              <a:spLocks noChangeArrowheads="1"/>
            </p:cNvSpPr>
            <p:nvPr/>
          </p:nvSpPr>
          <p:spPr bwMode="auto">
            <a:xfrm>
              <a:off x="1073150" y="2139950"/>
              <a:ext cx="450850" cy="247134"/>
            </a:xfrm>
            <a:prstGeom prst="rect">
              <a:avLst/>
            </a:prstGeom>
            <a:noFill/>
            <a:ln w="9525">
              <a:noFill/>
              <a:miter lim="800000"/>
              <a:headEnd/>
              <a:tailEnd/>
            </a:ln>
          </p:spPr>
          <p:txBody>
            <a:bodyPr>
              <a:spAutoFit/>
            </a:bodyPr>
            <a:lstStyle/>
            <a:p>
              <a:pPr algn="r" rtl="1">
                <a:spcBef>
                  <a:spcPct val="50000"/>
                </a:spcBef>
              </a:pPr>
              <a:r>
                <a:rPr lang="en-GB" altLang="en-US" sz="1200" b="1">
                  <a:solidFill>
                    <a:srgbClr val="001965"/>
                  </a:solidFill>
                </a:rPr>
                <a:t>12</a:t>
              </a:r>
            </a:p>
          </p:txBody>
        </p:sp>
        <p:sp>
          <p:nvSpPr>
            <p:cNvPr id="73831" name="Text Box 222"/>
            <p:cNvSpPr txBox="1">
              <a:spLocks noChangeArrowheads="1"/>
            </p:cNvSpPr>
            <p:nvPr/>
          </p:nvSpPr>
          <p:spPr bwMode="auto">
            <a:xfrm rot="16200000">
              <a:off x="-386097" y="3566311"/>
              <a:ext cx="2832099" cy="307751"/>
            </a:xfrm>
            <a:prstGeom prst="rect">
              <a:avLst/>
            </a:prstGeom>
            <a:noFill/>
            <a:ln w="9525">
              <a:noFill/>
              <a:miter lim="800000"/>
              <a:headEnd/>
              <a:tailEnd/>
            </a:ln>
          </p:spPr>
          <p:txBody>
            <a:bodyPr>
              <a:spAutoFit/>
            </a:bodyPr>
            <a:lstStyle/>
            <a:p>
              <a:pPr algn="ctr">
                <a:spcBef>
                  <a:spcPct val="50000"/>
                </a:spcBef>
              </a:pPr>
              <a:r>
                <a:rPr lang="en-GB" altLang="en-US" sz="1400" dirty="0">
                  <a:solidFill>
                    <a:srgbClr val="001965"/>
                  </a:solidFill>
                </a:rPr>
                <a:t>Plasma glucose (</a:t>
              </a:r>
              <a:r>
                <a:rPr lang="en-GB" altLang="en-US" sz="1400" dirty="0" err="1">
                  <a:solidFill>
                    <a:srgbClr val="001965"/>
                  </a:solidFill>
                </a:rPr>
                <a:t>mmol</a:t>
              </a:r>
              <a:r>
                <a:rPr lang="en-GB" altLang="en-US" sz="1400" dirty="0">
                  <a:solidFill>
                    <a:srgbClr val="001965"/>
                  </a:solidFill>
                </a:rPr>
                <a:t>/l)</a:t>
              </a:r>
            </a:p>
          </p:txBody>
        </p:sp>
        <p:sp>
          <p:nvSpPr>
            <p:cNvPr id="73832" name="Rectangle 223"/>
            <p:cNvSpPr>
              <a:spLocks noChangeArrowheads="1"/>
            </p:cNvSpPr>
            <p:nvPr/>
          </p:nvSpPr>
          <p:spPr bwMode="auto">
            <a:xfrm>
              <a:off x="7874000" y="3651250"/>
              <a:ext cx="114300" cy="88900"/>
            </a:xfrm>
            <a:prstGeom prst="rect">
              <a:avLst/>
            </a:prstGeom>
            <a:solidFill>
              <a:schemeClr val="accent2"/>
            </a:solidFill>
            <a:ln w="28575">
              <a:solidFill>
                <a:schemeClr val="accent2"/>
              </a:solidFill>
              <a:miter lim="800000"/>
              <a:headEnd/>
              <a:tailEnd/>
            </a:ln>
          </p:spPr>
          <p:txBody>
            <a:bodyPr wrap="none" anchor="ctr"/>
            <a:lstStyle/>
            <a:p>
              <a:pPr algn="r" rtl="1"/>
              <a:endParaRPr lang="en-GB" altLang="en-US" sz="1600" b="1">
                <a:solidFill>
                  <a:srgbClr val="001965"/>
                </a:solidFill>
                <a:latin typeface="Arial" charset="0"/>
              </a:endParaRPr>
            </a:p>
          </p:txBody>
        </p:sp>
        <p:sp>
          <p:nvSpPr>
            <p:cNvPr id="73833" name="Line 224"/>
            <p:cNvSpPr>
              <a:spLocks noChangeShapeType="1"/>
            </p:cNvSpPr>
            <p:nvPr/>
          </p:nvSpPr>
          <p:spPr bwMode="auto">
            <a:xfrm>
              <a:off x="6143625" y="2692400"/>
              <a:ext cx="133350" cy="0"/>
            </a:xfrm>
            <a:prstGeom prst="line">
              <a:avLst/>
            </a:prstGeom>
            <a:noFill/>
            <a:ln w="28575">
              <a:solidFill>
                <a:srgbClr val="82786F"/>
              </a:solidFill>
              <a:round/>
              <a:headEnd/>
              <a:tailEnd/>
            </a:ln>
          </p:spPr>
          <p:txBody>
            <a:bodyPr/>
            <a:lstStyle/>
            <a:p>
              <a:pPr algn="r" rtl="1"/>
              <a:endParaRPr lang="en-US">
                <a:solidFill>
                  <a:prstClr val="black"/>
                </a:solidFill>
              </a:endParaRPr>
            </a:p>
          </p:txBody>
        </p:sp>
        <p:sp>
          <p:nvSpPr>
            <p:cNvPr id="73834" name="Rectangle 225"/>
            <p:cNvSpPr>
              <a:spLocks noChangeArrowheads="1"/>
            </p:cNvSpPr>
            <p:nvPr/>
          </p:nvSpPr>
          <p:spPr bwMode="auto">
            <a:xfrm>
              <a:off x="6832600" y="1568912"/>
              <a:ext cx="2125856" cy="197707"/>
            </a:xfrm>
            <a:prstGeom prst="rect">
              <a:avLst/>
            </a:prstGeom>
            <a:noFill/>
            <a:ln w="9525">
              <a:noFill/>
              <a:miter lim="800000"/>
              <a:headEnd/>
              <a:tailEnd/>
            </a:ln>
          </p:spPr>
          <p:txBody>
            <a:bodyPr lIns="0" tIns="0" rIns="0" bIns="0">
              <a:spAutoFit/>
            </a:bodyPr>
            <a:lstStyle/>
            <a:p>
              <a:pPr algn="r" rtl="1" eaLnBrk="0" hangingPunct="0">
                <a:lnSpc>
                  <a:spcPct val="120000"/>
                </a:lnSpc>
              </a:pPr>
              <a:r>
                <a:rPr lang="en-US" altLang="en-US" sz="1200">
                  <a:solidFill>
                    <a:srgbClr val="001965"/>
                  </a:solidFill>
                </a:rPr>
                <a:t>Insulin aspart (mean ± SD)</a:t>
              </a:r>
            </a:p>
          </p:txBody>
        </p:sp>
        <p:sp>
          <p:nvSpPr>
            <p:cNvPr id="73835" name="Rectangle 226"/>
            <p:cNvSpPr>
              <a:spLocks noChangeArrowheads="1"/>
            </p:cNvSpPr>
            <p:nvPr/>
          </p:nvSpPr>
          <p:spPr bwMode="auto">
            <a:xfrm>
              <a:off x="6845300" y="1857253"/>
              <a:ext cx="2113156" cy="164756"/>
            </a:xfrm>
            <a:prstGeom prst="rect">
              <a:avLst/>
            </a:prstGeom>
            <a:noFill/>
            <a:ln w="9525">
              <a:noFill/>
              <a:miter lim="800000"/>
              <a:headEnd/>
              <a:tailEnd/>
            </a:ln>
          </p:spPr>
          <p:txBody>
            <a:bodyPr lIns="0" tIns="0" rIns="0" bIns="0">
              <a:spAutoFit/>
            </a:bodyPr>
            <a:lstStyle/>
            <a:p>
              <a:pPr algn="r" rtl="1" eaLnBrk="0" hangingPunct="0"/>
              <a:r>
                <a:rPr lang="en-US" altLang="en-US" sz="1200">
                  <a:solidFill>
                    <a:srgbClr val="001965"/>
                  </a:solidFill>
                </a:rPr>
                <a:t>Human insulin(mean ± SD)</a:t>
              </a:r>
            </a:p>
          </p:txBody>
        </p:sp>
        <p:sp>
          <p:nvSpPr>
            <p:cNvPr id="73836" name="AutoShape 161"/>
            <p:cNvSpPr>
              <a:spLocks noChangeArrowheads="1"/>
            </p:cNvSpPr>
            <p:nvPr/>
          </p:nvSpPr>
          <p:spPr bwMode="auto">
            <a:xfrm>
              <a:off x="1797050" y="3702050"/>
              <a:ext cx="152400" cy="139700"/>
            </a:xfrm>
            <a:prstGeom prst="diamond">
              <a:avLst/>
            </a:prstGeom>
            <a:solidFill>
              <a:srgbClr val="82786F"/>
            </a:solidFill>
            <a:ln w="28575">
              <a:solidFill>
                <a:srgbClr val="82786F"/>
              </a:solidFill>
              <a:miter lim="800000"/>
              <a:headEnd/>
              <a:tailEnd/>
            </a:ln>
          </p:spPr>
          <p:txBody>
            <a:bodyPr wrap="none" anchor="ctr"/>
            <a:lstStyle/>
            <a:p>
              <a:pPr algn="r" rtl="1"/>
              <a:endParaRPr lang="en-GB" altLang="en-US" sz="1600" b="1">
                <a:solidFill>
                  <a:srgbClr val="001965"/>
                </a:solidFill>
                <a:latin typeface="Arial" charset="0"/>
              </a:endParaRPr>
            </a:p>
          </p:txBody>
        </p:sp>
      </p:grpSp>
      <p:sp>
        <p:nvSpPr>
          <p:cNvPr id="109" name="Rectangle 80"/>
          <p:cNvSpPr>
            <a:spLocks noChangeArrowheads="1"/>
          </p:cNvSpPr>
          <p:nvPr/>
        </p:nvSpPr>
        <p:spPr bwMode="auto">
          <a:xfrm>
            <a:off x="0" y="6381328"/>
            <a:ext cx="9144000" cy="397545"/>
          </a:xfrm>
          <a:prstGeom prst="rect">
            <a:avLst/>
          </a:prstGeom>
          <a:noFill/>
          <a:ln w="9525">
            <a:noFill/>
            <a:miter lim="800000"/>
            <a:headEnd/>
            <a:tailEnd/>
          </a:ln>
        </p:spPr>
        <p:txBody>
          <a:bodyPr wrap="square" lIns="90488" tIns="44450" rIns="90488" bIns="44450">
            <a:spAutoFit/>
          </a:bodyPr>
          <a:lstStyle/>
          <a:p>
            <a:pPr algn="ctr" rtl="1" eaLnBrk="0" hangingPunct="0"/>
            <a:r>
              <a:rPr lang="en-GB" sz="2000" b="1" dirty="0" err="1">
                <a:ea typeface="ＭＳ Ｐゴシック" pitchFamily="34" charset="-128"/>
              </a:rPr>
              <a:t>Mathiesen</a:t>
            </a:r>
            <a:r>
              <a:rPr lang="en-GB" sz="2000" b="1" dirty="0">
                <a:ea typeface="ＭＳ Ｐゴシック" pitchFamily="34" charset="-128"/>
              </a:rPr>
              <a:t> et al. </a:t>
            </a:r>
            <a:r>
              <a:rPr lang="en-GB" sz="2000" b="1" i="1" dirty="0">
                <a:ea typeface="ＭＳ Ｐゴシック" pitchFamily="34" charset="-128"/>
              </a:rPr>
              <a:t>Diabetes Care </a:t>
            </a:r>
            <a:r>
              <a:rPr lang="en-GB" sz="2000" b="1" dirty="0">
                <a:ea typeface="ＭＳ Ｐゴシック" pitchFamily="34" charset="-128"/>
              </a:rPr>
              <a:t>2007;30:771–6</a:t>
            </a:r>
          </a:p>
        </p:txBody>
      </p:sp>
      <p:sp>
        <p:nvSpPr>
          <p:cNvPr id="110" name="Rounded Rectangle 109"/>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Better postprandial control with insulin </a:t>
            </a:r>
            <a:r>
              <a:rPr lang="en-US" sz="3500" b="1" kern="0" dirty="0" smtClean="0">
                <a:ln w="50800"/>
                <a:solidFill>
                  <a:prstClr val="black">
                    <a:shade val="50000"/>
                  </a:prstClr>
                </a:solidFill>
                <a:latin typeface="Times New Roman" panose="02020603050405020304" pitchFamily="18" charset="0"/>
                <a:cs typeface="Times New Roman" panose="02020603050405020304" pitchFamily="18" charset="0"/>
              </a:rPr>
              <a:t>Asp. 8-point </a:t>
            </a: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plasma glucose profile</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48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Content Placeholder 11"/>
          <p:cNvGraphicFramePr>
            <a:graphicFrameLocks/>
          </p:cNvGraphicFramePr>
          <p:nvPr>
            <p:extLst>
              <p:ext uri="{D42A27DB-BD31-4B8C-83A1-F6EECF244321}">
                <p14:modId xmlns:p14="http://schemas.microsoft.com/office/powerpoint/2010/main" val="638559740"/>
              </p:ext>
            </p:extLst>
          </p:nvPr>
        </p:nvGraphicFramePr>
        <p:xfrm>
          <a:off x="396875" y="1771650"/>
          <a:ext cx="6940550" cy="4459288"/>
        </p:xfrm>
        <a:graphic>
          <a:graphicData uri="http://schemas.openxmlformats.org/presentationml/2006/ole">
            <mc:AlternateContent xmlns:mc="http://schemas.openxmlformats.org/markup-compatibility/2006">
              <mc:Choice xmlns:v="urn:schemas-microsoft-com:vml" Requires="v">
                <p:oleObj spid="_x0000_s2366" name="Worksheet" r:id="rId4" imgW="6943757" imgH="3343477" progId="Excel.Sheet.8">
                  <p:embed/>
                </p:oleObj>
              </mc:Choice>
              <mc:Fallback>
                <p:oleObj name="Worksheet" r:id="rId4" imgW="6943757" imgH="3343477" progId="Excel.Sheet.8">
                  <p:embed/>
                  <p:pic>
                    <p:nvPicPr>
                      <p:cNvPr id="0" name=""/>
                      <p:cNvPicPr>
                        <a:picLocks noChangeArrowheads="1"/>
                      </p:cNvPicPr>
                      <p:nvPr/>
                    </p:nvPicPr>
                    <p:blipFill>
                      <a:blip r:embed="rId5"/>
                      <a:srcRect/>
                      <a:stretch>
                        <a:fillRect/>
                      </a:stretch>
                    </p:blipFill>
                    <p:spPr bwMode="auto">
                      <a:xfrm>
                        <a:off x="396875" y="1771650"/>
                        <a:ext cx="6940550" cy="445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5" name="Rectangle 30"/>
          <p:cNvSpPr>
            <a:spLocks noChangeArrowheads="1"/>
          </p:cNvSpPr>
          <p:nvPr/>
        </p:nvSpPr>
        <p:spPr bwMode="auto">
          <a:xfrm>
            <a:off x="7181851" y="1900767"/>
            <a:ext cx="112713" cy="110067"/>
          </a:xfrm>
          <a:prstGeom prst="rect">
            <a:avLst/>
          </a:prstGeom>
          <a:solidFill>
            <a:srgbClr val="001965"/>
          </a:solidFill>
          <a:ln w="47625">
            <a:solidFill>
              <a:srgbClr val="001965"/>
            </a:solidFill>
            <a:miter lim="800000"/>
            <a:headEnd/>
            <a:tailEnd/>
          </a:ln>
        </p:spPr>
        <p:txBody>
          <a:bodyPr/>
          <a:lstStyle/>
          <a:p>
            <a:pPr algn="r" rtl="1" eaLnBrk="0" hangingPunct="0"/>
            <a:endParaRPr lang="en-GB" sz="1600">
              <a:solidFill>
                <a:srgbClr val="001965"/>
              </a:solidFill>
            </a:endParaRPr>
          </a:p>
        </p:txBody>
      </p:sp>
      <p:sp>
        <p:nvSpPr>
          <p:cNvPr id="74756" name="Rectangle 31"/>
          <p:cNvSpPr>
            <a:spLocks noChangeArrowheads="1"/>
          </p:cNvSpPr>
          <p:nvPr/>
        </p:nvSpPr>
        <p:spPr bwMode="auto">
          <a:xfrm>
            <a:off x="7522021" y="1853997"/>
            <a:ext cx="1514475" cy="206851"/>
          </a:xfrm>
          <a:prstGeom prst="rect">
            <a:avLst/>
          </a:prstGeom>
          <a:noFill/>
          <a:ln w="9525">
            <a:noFill/>
            <a:miter lim="800000"/>
            <a:headEnd/>
            <a:tailEnd/>
          </a:ln>
        </p:spPr>
        <p:txBody>
          <a:bodyPr lIns="0" tIns="0" rIns="0" bIns="0">
            <a:spAutoFit/>
          </a:bodyPr>
          <a:lstStyle/>
          <a:p>
            <a:pPr rtl="1" eaLnBrk="0" hangingPunct="0">
              <a:lnSpc>
                <a:spcPct val="120000"/>
              </a:lnSpc>
            </a:pPr>
            <a:r>
              <a:rPr lang="en-GB" sz="1200" dirty="0">
                <a:solidFill>
                  <a:srgbClr val="001965"/>
                </a:solidFill>
              </a:rPr>
              <a:t>Insulin aspart </a:t>
            </a:r>
          </a:p>
        </p:txBody>
      </p:sp>
      <p:sp>
        <p:nvSpPr>
          <p:cNvPr id="74757" name="Rectangle 32"/>
          <p:cNvSpPr>
            <a:spLocks noChangeArrowheads="1"/>
          </p:cNvSpPr>
          <p:nvPr/>
        </p:nvSpPr>
        <p:spPr bwMode="auto">
          <a:xfrm>
            <a:off x="7180263" y="2216151"/>
            <a:ext cx="112712" cy="114300"/>
          </a:xfrm>
          <a:prstGeom prst="rect">
            <a:avLst/>
          </a:prstGeom>
          <a:solidFill>
            <a:srgbClr val="82786F"/>
          </a:solidFill>
          <a:ln w="47625">
            <a:solidFill>
              <a:srgbClr val="82786F"/>
            </a:solidFill>
            <a:miter lim="800000"/>
            <a:headEnd/>
            <a:tailEnd/>
          </a:ln>
        </p:spPr>
        <p:txBody>
          <a:bodyPr/>
          <a:lstStyle/>
          <a:p>
            <a:pPr algn="r" rtl="1" eaLnBrk="0" hangingPunct="0"/>
            <a:endParaRPr lang="en-GB" sz="1600">
              <a:solidFill>
                <a:srgbClr val="001965"/>
              </a:solidFill>
            </a:endParaRPr>
          </a:p>
        </p:txBody>
      </p:sp>
      <p:sp>
        <p:nvSpPr>
          <p:cNvPr id="74758" name="Rectangle 33"/>
          <p:cNvSpPr>
            <a:spLocks noChangeArrowheads="1"/>
          </p:cNvSpPr>
          <p:nvPr/>
        </p:nvSpPr>
        <p:spPr bwMode="auto">
          <a:xfrm>
            <a:off x="7524328" y="2164214"/>
            <a:ext cx="896078" cy="184666"/>
          </a:xfrm>
          <a:prstGeom prst="rect">
            <a:avLst/>
          </a:prstGeom>
          <a:noFill/>
          <a:ln w="9525">
            <a:noFill/>
            <a:miter lim="800000"/>
            <a:headEnd/>
            <a:tailEnd/>
          </a:ln>
        </p:spPr>
        <p:txBody>
          <a:bodyPr wrap="none" lIns="0" tIns="0" rIns="0" bIns="0">
            <a:spAutoFit/>
          </a:bodyPr>
          <a:lstStyle/>
          <a:p>
            <a:pPr rtl="1" eaLnBrk="0" hangingPunct="0"/>
            <a:r>
              <a:rPr lang="en-GB" sz="1200" dirty="0">
                <a:solidFill>
                  <a:srgbClr val="001965"/>
                </a:solidFill>
              </a:rPr>
              <a:t>Human insulin</a:t>
            </a:r>
          </a:p>
        </p:txBody>
      </p:sp>
      <p:sp>
        <p:nvSpPr>
          <p:cNvPr id="74760" name="TextBox 37"/>
          <p:cNvSpPr txBox="1">
            <a:spLocks noChangeArrowheads="1"/>
          </p:cNvSpPr>
          <p:nvPr/>
        </p:nvSpPr>
        <p:spPr bwMode="auto">
          <a:xfrm>
            <a:off x="6876256" y="2654301"/>
            <a:ext cx="1781175" cy="338554"/>
          </a:xfrm>
          <a:prstGeom prst="rect">
            <a:avLst/>
          </a:prstGeom>
          <a:noFill/>
          <a:ln w="9525">
            <a:noFill/>
            <a:miter lim="800000"/>
            <a:headEnd/>
            <a:tailEnd/>
          </a:ln>
        </p:spPr>
        <p:txBody>
          <a:bodyPr>
            <a:spAutoFit/>
          </a:bodyPr>
          <a:lstStyle/>
          <a:p>
            <a:pPr algn="ctr" eaLnBrk="0" hangingPunct="0"/>
            <a:r>
              <a:rPr lang="en-GB" sz="1600" b="1" dirty="0">
                <a:solidFill>
                  <a:srgbClr val="001965"/>
                </a:solidFill>
              </a:rPr>
              <a:t>All differences NS</a:t>
            </a:r>
          </a:p>
        </p:txBody>
      </p:sp>
      <p:sp>
        <p:nvSpPr>
          <p:cNvPr id="10" name="Rectangle 80"/>
          <p:cNvSpPr>
            <a:spLocks noChangeArrowheads="1"/>
          </p:cNvSpPr>
          <p:nvPr/>
        </p:nvSpPr>
        <p:spPr bwMode="auto">
          <a:xfrm>
            <a:off x="0" y="6309320"/>
            <a:ext cx="9144000" cy="397545"/>
          </a:xfrm>
          <a:prstGeom prst="rect">
            <a:avLst/>
          </a:prstGeom>
          <a:noFill/>
          <a:ln w="9525">
            <a:noFill/>
            <a:miter lim="800000"/>
            <a:headEnd/>
            <a:tailEnd/>
          </a:ln>
        </p:spPr>
        <p:txBody>
          <a:bodyPr wrap="square" lIns="90488" tIns="44450" rIns="90488" bIns="44450">
            <a:spAutoFit/>
          </a:bodyPr>
          <a:lstStyle/>
          <a:p>
            <a:pPr algn="ctr" rtl="1" eaLnBrk="0" hangingPunct="0"/>
            <a:r>
              <a:rPr lang="en-GB" sz="2000" b="1" dirty="0" err="1">
                <a:ea typeface="ＭＳ Ｐゴシック" pitchFamily="34" charset="-128"/>
              </a:rPr>
              <a:t>Mathiesen</a:t>
            </a:r>
            <a:r>
              <a:rPr lang="en-GB" sz="2000" b="1" dirty="0">
                <a:ea typeface="ＭＳ Ｐゴシック" pitchFamily="34" charset="-128"/>
              </a:rPr>
              <a:t> et al. </a:t>
            </a:r>
            <a:r>
              <a:rPr lang="en-GB" sz="2000" b="1" i="1" dirty="0">
                <a:ea typeface="ＭＳ Ｐゴシック" pitchFamily="34" charset="-128"/>
              </a:rPr>
              <a:t>Diabetes Care </a:t>
            </a:r>
            <a:r>
              <a:rPr lang="en-GB" sz="2000" b="1" dirty="0">
                <a:ea typeface="ＭＳ Ｐゴシック" pitchFamily="34" charset="-128"/>
              </a:rPr>
              <a:t>2007;30:771–6</a:t>
            </a:r>
          </a:p>
        </p:txBody>
      </p:sp>
      <p:sp>
        <p:nvSpPr>
          <p:cNvPr id="11" name="Rounded Rectangle 10"/>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err="1">
                <a:ln w="50800"/>
                <a:solidFill>
                  <a:prstClr val="black">
                    <a:shade val="50000"/>
                  </a:prstClr>
                </a:solidFill>
                <a:latin typeface="Times New Roman" panose="02020603050405020304" pitchFamily="18" charset="0"/>
                <a:cs typeface="Times New Roman" panose="02020603050405020304" pitchFamily="18" charset="0"/>
              </a:rPr>
              <a:t>Hypoglycaemic</a:t>
            </a: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 episodes during pregnancy: observed rates </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13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noGrp="1"/>
          </p:cNvGraphicFramePr>
          <p:nvPr>
            <p:extLst>
              <p:ext uri="{D42A27DB-BD31-4B8C-83A1-F6EECF244321}">
                <p14:modId xmlns:p14="http://schemas.microsoft.com/office/powerpoint/2010/main" val="1991401222"/>
              </p:ext>
            </p:extLst>
          </p:nvPr>
        </p:nvGraphicFramePr>
        <p:xfrm>
          <a:off x="952500" y="1839383"/>
          <a:ext cx="6667500" cy="4451524"/>
        </p:xfrm>
        <a:graphic>
          <a:graphicData uri="http://schemas.openxmlformats.org/drawingml/2006/chart">
            <c:chart xmlns:c="http://schemas.openxmlformats.org/drawingml/2006/chart" xmlns:r="http://schemas.openxmlformats.org/officeDocument/2006/relationships" r:id="rId3"/>
          </a:graphicData>
        </a:graphic>
      </p:graphicFrame>
      <p:sp>
        <p:nvSpPr>
          <p:cNvPr id="75780" name="TextBox 7"/>
          <p:cNvSpPr txBox="1">
            <a:spLocks noChangeArrowheads="1"/>
          </p:cNvSpPr>
          <p:nvPr/>
        </p:nvSpPr>
        <p:spPr bwMode="auto">
          <a:xfrm rot="-5400000">
            <a:off x="-348985" y="3125057"/>
            <a:ext cx="2887133" cy="523220"/>
          </a:xfrm>
          <a:prstGeom prst="rect">
            <a:avLst/>
          </a:prstGeom>
          <a:noFill/>
          <a:ln w="9525">
            <a:noFill/>
            <a:miter lim="800000"/>
            <a:headEnd/>
            <a:tailEnd/>
          </a:ln>
        </p:spPr>
        <p:txBody>
          <a:bodyPr>
            <a:spAutoFit/>
          </a:bodyPr>
          <a:lstStyle/>
          <a:p>
            <a:pPr algn="ctr"/>
            <a:r>
              <a:rPr lang="en-GB" sz="1400" dirty="0">
                <a:solidFill>
                  <a:srgbClr val="001965"/>
                </a:solidFill>
              </a:rPr>
              <a:t>Rate of hypoglycaemia (episodes/patient/year)</a:t>
            </a:r>
          </a:p>
        </p:txBody>
      </p:sp>
      <p:sp>
        <p:nvSpPr>
          <p:cNvPr id="75781" name="Rectangle 30"/>
          <p:cNvSpPr>
            <a:spLocks noChangeArrowheads="1"/>
          </p:cNvSpPr>
          <p:nvPr/>
        </p:nvSpPr>
        <p:spPr bwMode="auto">
          <a:xfrm>
            <a:off x="6218238" y="1934633"/>
            <a:ext cx="144000" cy="144000"/>
          </a:xfrm>
          <a:prstGeom prst="rect">
            <a:avLst/>
          </a:prstGeom>
          <a:solidFill>
            <a:srgbClr val="00B050"/>
          </a:solidFill>
          <a:ln w="3175">
            <a:solidFill>
              <a:schemeClr val="bg1">
                <a:lumMod val="75000"/>
              </a:schemeClr>
            </a:solidFill>
            <a:miter lim="800000"/>
            <a:headEnd/>
            <a:tailEnd/>
          </a:ln>
        </p:spPr>
        <p:txBody>
          <a:bodyPr/>
          <a:lstStyle/>
          <a:p>
            <a:pPr algn="r" rtl="1" eaLnBrk="0" hangingPunct="0"/>
            <a:endParaRPr lang="en-GB" sz="1400" b="1">
              <a:solidFill>
                <a:srgbClr val="001965"/>
              </a:solidFill>
            </a:endParaRPr>
          </a:p>
        </p:txBody>
      </p:sp>
      <p:sp>
        <p:nvSpPr>
          <p:cNvPr id="75782" name="Rectangle 31"/>
          <p:cNvSpPr>
            <a:spLocks noChangeArrowheads="1"/>
          </p:cNvSpPr>
          <p:nvPr/>
        </p:nvSpPr>
        <p:spPr bwMode="auto">
          <a:xfrm>
            <a:off x="6513710" y="1853997"/>
            <a:ext cx="2090738" cy="206851"/>
          </a:xfrm>
          <a:prstGeom prst="rect">
            <a:avLst/>
          </a:prstGeom>
          <a:noFill/>
          <a:ln w="9525">
            <a:noFill/>
            <a:miter lim="800000"/>
            <a:headEnd/>
            <a:tailEnd/>
          </a:ln>
        </p:spPr>
        <p:txBody>
          <a:bodyPr lIns="0" tIns="0" rIns="0" bIns="0">
            <a:spAutoFit/>
          </a:bodyPr>
          <a:lstStyle/>
          <a:p>
            <a:pPr rtl="1" eaLnBrk="0" hangingPunct="0">
              <a:lnSpc>
                <a:spcPct val="120000"/>
              </a:lnSpc>
            </a:pPr>
            <a:r>
              <a:rPr lang="en-GB" sz="1200" dirty="0">
                <a:solidFill>
                  <a:srgbClr val="001965"/>
                </a:solidFill>
              </a:rPr>
              <a:t>Insulin aspart </a:t>
            </a:r>
          </a:p>
        </p:txBody>
      </p:sp>
      <p:sp>
        <p:nvSpPr>
          <p:cNvPr id="75783" name="Rectangle 32"/>
          <p:cNvSpPr>
            <a:spLocks noChangeArrowheads="1"/>
          </p:cNvSpPr>
          <p:nvPr/>
        </p:nvSpPr>
        <p:spPr bwMode="auto">
          <a:xfrm>
            <a:off x="6216650" y="2252134"/>
            <a:ext cx="144000" cy="144000"/>
          </a:xfrm>
          <a:prstGeom prst="rect">
            <a:avLst/>
          </a:prstGeom>
          <a:solidFill>
            <a:srgbClr val="FFC000"/>
          </a:solidFill>
          <a:ln w="3175">
            <a:solidFill>
              <a:schemeClr val="bg1">
                <a:lumMod val="75000"/>
              </a:schemeClr>
            </a:solidFill>
            <a:miter lim="800000"/>
            <a:headEnd/>
            <a:tailEnd/>
          </a:ln>
        </p:spPr>
        <p:txBody>
          <a:bodyPr/>
          <a:lstStyle/>
          <a:p>
            <a:pPr algn="r" rtl="1" eaLnBrk="0" hangingPunct="0"/>
            <a:endParaRPr lang="en-GB" sz="1400" b="1">
              <a:solidFill>
                <a:srgbClr val="001965"/>
              </a:solidFill>
            </a:endParaRPr>
          </a:p>
        </p:txBody>
      </p:sp>
      <p:sp>
        <p:nvSpPr>
          <p:cNvPr id="75784" name="Rectangle 33"/>
          <p:cNvSpPr>
            <a:spLocks noChangeArrowheads="1"/>
          </p:cNvSpPr>
          <p:nvPr/>
        </p:nvSpPr>
        <p:spPr bwMode="auto">
          <a:xfrm>
            <a:off x="6516216" y="2236222"/>
            <a:ext cx="896078" cy="184666"/>
          </a:xfrm>
          <a:prstGeom prst="rect">
            <a:avLst/>
          </a:prstGeom>
          <a:noFill/>
          <a:ln w="9525">
            <a:noFill/>
            <a:miter lim="800000"/>
            <a:headEnd/>
            <a:tailEnd/>
          </a:ln>
        </p:spPr>
        <p:txBody>
          <a:bodyPr wrap="none" lIns="0" tIns="0" rIns="0" bIns="0">
            <a:spAutoFit/>
          </a:bodyPr>
          <a:lstStyle/>
          <a:p>
            <a:pPr rtl="1" eaLnBrk="0" hangingPunct="0"/>
            <a:r>
              <a:rPr lang="en-GB" sz="1200" dirty="0">
                <a:solidFill>
                  <a:srgbClr val="001965"/>
                </a:solidFill>
              </a:rPr>
              <a:t>Human insulin</a:t>
            </a:r>
          </a:p>
        </p:txBody>
      </p:sp>
      <p:sp>
        <p:nvSpPr>
          <p:cNvPr id="75785" name="TextBox 13"/>
          <p:cNvSpPr txBox="1">
            <a:spLocks noChangeArrowheads="1"/>
          </p:cNvSpPr>
          <p:nvPr/>
        </p:nvSpPr>
        <p:spPr bwMode="auto">
          <a:xfrm>
            <a:off x="3589339" y="5458885"/>
            <a:ext cx="2035175" cy="307777"/>
          </a:xfrm>
          <a:prstGeom prst="rect">
            <a:avLst/>
          </a:prstGeom>
          <a:noFill/>
          <a:ln w="9525">
            <a:noFill/>
            <a:miter lim="800000"/>
            <a:headEnd/>
            <a:tailEnd/>
          </a:ln>
        </p:spPr>
        <p:txBody>
          <a:bodyPr>
            <a:spAutoFit/>
          </a:bodyPr>
          <a:lstStyle/>
          <a:p>
            <a:pPr algn="ctr" rtl="1" eaLnBrk="0" hangingPunct="0"/>
            <a:r>
              <a:rPr lang="en-GB" sz="1400" dirty="0">
                <a:solidFill>
                  <a:srgbClr val="001965"/>
                </a:solidFill>
              </a:rPr>
              <a:t>All differences NS</a:t>
            </a:r>
          </a:p>
        </p:txBody>
      </p:sp>
      <p:sp>
        <p:nvSpPr>
          <p:cNvPr id="75786" name="TextBox 14"/>
          <p:cNvSpPr txBox="1">
            <a:spLocks noChangeArrowheads="1"/>
          </p:cNvSpPr>
          <p:nvPr/>
        </p:nvSpPr>
        <p:spPr bwMode="auto">
          <a:xfrm>
            <a:off x="0" y="5641503"/>
            <a:ext cx="9144000" cy="307777"/>
          </a:xfrm>
          <a:prstGeom prst="rect">
            <a:avLst/>
          </a:prstGeom>
          <a:noFill/>
          <a:ln w="9525">
            <a:noFill/>
            <a:miter lim="800000"/>
            <a:headEnd/>
            <a:tailEnd/>
          </a:ln>
        </p:spPr>
        <p:txBody>
          <a:bodyPr wrap="square">
            <a:spAutoFit/>
          </a:bodyPr>
          <a:lstStyle/>
          <a:p>
            <a:pPr algn="ctr"/>
            <a:r>
              <a:rPr lang="en-GB" sz="1400" dirty="0">
                <a:solidFill>
                  <a:srgbClr val="001965"/>
                </a:solidFill>
              </a:rPr>
              <a:t>Subjects were randomised prior to pregnancy</a:t>
            </a:r>
          </a:p>
        </p:txBody>
      </p:sp>
      <p:sp>
        <p:nvSpPr>
          <p:cNvPr id="75787" name="Rectangle 80"/>
          <p:cNvSpPr>
            <a:spLocks noChangeArrowheads="1"/>
          </p:cNvSpPr>
          <p:nvPr/>
        </p:nvSpPr>
        <p:spPr bwMode="auto">
          <a:xfrm>
            <a:off x="0" y="6165304"/>
            <a:ext cx="9144000" cy="397545"/>
          </a:xfrm>
          <a:prstGeom prst="rect">
            <a:avLst/>
          </a:prstGeom>
          <a:noFill/>
          <a:ln w="9525">
            <a:noFill/>
            <a:miter lim="800000"/>
            <a:headEnd/>
            <a:tailEnd/>
          </a:ln>
        </p:spPr>
        <p:txBody>
          <a:bodyPr wrap="square" lIns="90488" tIns="44450" rIns="90488" bIns="44450">
            <a:spAutoFit/>
          </a:bodyPr>
          <a:lstStyle/>
          <a:p>
            <a:pPr algn="ctr" eaLnBrk="0" hangingPunct="0"/>
            <a:r>
              <a:rPr lang="en-GB" sz="2000" b="1" dirty="0" smtClean="0">
                <a:ea typeface="ＭＳ Ｐゴシック" pitchFamily="34" charset="-128"/>
              </a:rPr>
              <a:t>Heller et al. </a:t>
            </a:r>
            <a:r>
              <a:rPr lang="en-GB" sz="2000" b="1" i="1" dirty="0" smtClean="0">
                <a:ea typeface="ＭＳ Ｐゴシック" pitchFamily="34" charset="-128"/>
              </a:rPr>
              <a:t>Diabetes Care </a:t>
            </a:r>
            <a:r>
              <a:rPr lang="en-GB" sz="2000" b="1" dirty="0" smtClean="0">
                <a:ea typeface="ＭＳ Ｐゴシック" pitchFamily="34" charset="-128"/>
              </a:rPr>
              <a:t>2010;33:473–77</a:t>
            </a:r>
            <a:endParaRPr lang="en-GB" sz="2000" b="1" dirty="0">
              <a:ea typeface="ＭＳ Ｐゴシック" pitchFamily="34" charset="-128"/>
            </a:endParaRPr>
          </a:p>
        </p:txBody>
      </p:sp>
      <p:sp>
        <p:nvSpPr>
          <p:cNvPr id="75788" name="TextBox 13"/>
          <p:cNvSpPr txBox="1">
            <a:spLocks noChangeArrowheads="1"/>
          </p:cNvSpPr>
          <p:nvPr/>
        </p:nvSpPr>
        <p:spPr bwMode="auto">
          <a:xfrm>
            <a:off x="1744663" y="4637618"/>
            <a:ext cx="1457325" cy="276999"/>
          </a:xfrm>
          <a:prstGeom prst="rect">
            <a:avLst/>
          </a:prstGeom>
          <a:noFill/>
          <a:ln w="9525">
            <a:noFill/>
            <a:miter lim="800000"/>
            <a:headEnd/>
            <a:tailEnd/>
          </a:ln>
        </p:spPr>
        <p:txBody>
          <a:bodyPr>
            <a:spAutoFit/>
          </a:bodyPr>
          <a:lstStyle/>
          <a:p>
            <a:pPr algn="ctr" rtl="1" eaLnBrk="0" hangingPunct="0"/>
            <a:r>
              <a:rPr lang="en-GB" sz="1200">
                <a:solidFill>
                  <a:srgbClr val="001965"/>
                </a:solidFill>
              </a:rPr>
              <a:t>Pre-conception</a:t>
            </a:r>
          </a:p>
        </p:txBody>
      </p:sp>
      <p:sp>
        <p:nvSpPr>
          <p:cNvPr id="75789" name="TextBox 13"/>
          <p:cNvSpPr txBox="1">
            <a:spLocks noChangeArrowheads="1"/>
          </p:cNvSpPr>
          <p:nvPr/>
        </p:nvSpPr>
        <p:spPr bwMode="auto">
          <a:xfrm>
            <a:off x="3467101" y="4637618"/>
            <a:ext cx="1209675" cy="461665"/>
          </a:xfrm>
          <a:prstGeom prst="rect">
            <a:avLst/>
          </a:prstGeom>
          <a:noFill/>
          <a:ln w="9525">
            <a:noFill/>
            <a:miter lim="800000"/>
            <a:headEnd/>
            <a:tailEnd/>
          </a:ln>
        </p:spPr>
        <p:txBody>
          <a:bodyPr>
            <a:spAutoFit/>
          </a:bodyPr>
          <a:lstStyle/>
          <a:p>
            <a:pPr algn="ctr" rtl="1" eaLnBrk="0" hangingPunct="0"/>
            <a:r>
              <a:rPr lang="en-GB" sz="1200">
                <a:solidFill>
                  <a:srgbClr val="001965"/>
                </a:solidFill>
              </a:rPr>
              <a:t>1</a:t>
            </a:r>
            <a:r>
              <a:rPr lang="en-GB" sz="1200" baseline="30000">
                <a:solidFill>
                  <a:srgbClr val="001965"/>
                </a:solidFill>
              </a:rPr>
              <a:t>st</a:t>
            </a:r>
            <a:r>
              <a:rPr lang="en-GB" sz="1200">
                <a:solidFill>
                  <a:srgbClr val="001965"/>
                </a:solidFill>
              </a:rPr>
              <a:t> half</a:t>
            </a:r>
          </a:p>
          <a:p>
            <a:pPr algn="ctr" rtl="1" eaLnBrk="0" hangingPunct="0"/>
            <a:r>
              <a:rPr lang="en-GB" sz="1200">
                <a:solidFill>
                  <a:srgbClr val="001965"/>
                </a:solidFill>
              </a:rPr>
              <a:t>pregnancy</a:t>
            </a:r>
          </a:p>
        </p:txBody>
      </p:sp>
      <p:sp>
        <p:nvSpPr>
          <p:cNvPr id="75790" name="TextBox 13"/>
          <p:cNvSpPr txBox="1">
            <a:spLocks noChangeArrowheads="1"/>
          </p:cNvSpPr>
          <p:nvPr/>
        </p:nvSpPr>
        <p:spPr bwMode="auto">
          <a:xfrm>
            <a:off x="4787900" y="4629151"/>
            <a:ext cx="1208088" cy="461665"/>
          </a:xfrm>
          <a:prstGeom prst="rect">
            <a:avLst/>
          </a:prstGeom>
          <a:noFill/>
          <a:ln w="9525">
            <a:noFill/>
            <a:miter lim="800000"/>
            <a:headEnd/>
            <a:tailEnd/>
          </a:ln>
        </p:spPr>
        <p:txBody>
          <a:bodyPr>
            <a:spAutoFit/>
          </a:bodyPr>
          <a:lstStyle/>
          <a:p>
            <a:pPr algn="ctr" rtl="1" eaLnBrk="0" hangingPunct="0"/>
            <a:r>
              <a:rPr lang="en-GB" sz="1200">
                <a:solidFill>
                  <a:srgbClr val="001965"/>
                </a:solidFill>
              </a:rPr>
              <a:t>2</a:t>
            </a:r>
            <a:r>
              <a:rPr lang="en-GB" sz="1200" baseline="30000">
                <a:solidFill>
                  <a:srgbClr val="001965"/>
                </a:solidFill>
              </a:rPr>
              <a:t>nd</a:t>
            </a:r>
            <a:r>
              <a:rPr lang="en-GB" sz="1200">
                <a:solidFill>
                  <a:srgbClr val="001965"/>
                </a:solidFill>
              </a:rPr>
              <a:t> half</a:t>
            </a:r>
          </a:p>
          <a:p>
            <a:pPr algn="ctr" rtl="1" eaLnBrk="0" hangingPunct="0"/>
            <a:r>
              <a:rPr lang="en-GB" sz="1200">
                <a:solidFill>
                  <a:srgbClr val="001965"/>
                </a:solidFill>
              </a:rPr>
              <a:t>pregnancy</a:t>
            </a:r>
          </a:p>
        </p:txBody>
      </p:sp>
      <p:sp>
        <p:nvSpPr>
          <p:cNvPr id="75791" name="TextBox 13"/>
          <p:cNvSpPr txBox="1">
            <a:spLocks noChangeArrowheads="1"/>
          </p:cNvSpPr>
          <p:nvPr/>
        </p:nvSpPr>
        <p:spPr bwMode="auto">
          <a:xfrm>
            <a:off x="6249989" y="4654551"/>
            <a:ext cx="1209675" cy="276999"/>
          </a:xfrm>
          <a:prstGeom prst="rect">
            <a:avLst/>
          </a:prstGeom>
          <a:noFill/>
          <a:ln w="9525">
            <a:noFill/>
            <a:miter lim="800000"/>
            <a:headEnd/>
            <a:tailEnd/>
          </a:ln>
        </p:spPr>
        <p:txBody>
          <a:bodyPr>
            <a:spAutoFit/>
          </a:bodyPr>
          <a:lstStyle/>
          <a:p>
            <a:pPr algn="ctr" rtl="1" eaLnBrk="0" hangingPunct="0"/>
            <a:r>
              <a:rPr lang="en-GB" sz="1200">
                <a:solidFill>
                  <a:srgbClr val="001965"/>
                </a:solidFill>
              </a:rPr>
              <a:t>Post-partum</a:t>
            </a:r>
          </a:p>
        </p:txBody>
      </p:sp>
      <p:sp>
        <p:nvSpPr>
          <p:cNvPr id="16" name="Rounded Rectangle 15"/>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Severe </a:t>
            </a:r>
            <a:r>
              <a:rPr lang="en-US" sz="3500" b="1" kern="0" dirty="0" err="1">
                <a:ln w="50800"/>
                <a:solidFill>
                  <a:prstClr val="black">
                    <a:shade val="50000"/>
                  </a:prstClr>
                </a:solidFill>
                <a:latin typeface="Times New Roman" panose="02020603050405020304" pitchFamily="18" charset="0"/>
                <a:cs typeface="Times New Roman" panose="02020603050405020304" pitchFamily="18" charset="0"/>
              </a:rPr>
              <a:t>hypoglycaemia</a:t>
            </a: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 in subjects </a:t>
            </a:r>
            <a:r>
              <a:rPr lang="en-US" sz="3500" b="1" kern="0" dirty="0" err="1">
                <a:ln w="50800"/>
                <a:solidFill>
                  <a:prstClr val="black">
                    <a:shade val="50000"/>
                  </a:prstClr>
                </a:solidFill>
                <a:latin typeface="Times New Roman" panose="02020603050405020304" pitchFamily="18" charset="0"/>
                <a:cs typeface="Times New Roman" panose="02020603050405020304" pitchFamily="18" charset="0"/>
              </a:rPr>
              <a:t>randomised</a:t>
            </a: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 prior to pregnancy</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80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0"/>
          <p:cNvGraphicFramePr>
            <a:graphicFrameLocks noGrp="1"/>
          </p:cNvGraphicFramePr>
          <p:nvPr>
            <p:extLst>
              <p:ext uri="{D42A27DB-BD31-4B8C-83A1-F6EECF244321}">
                <p14:modId xmlns:p14="http://schemas.microsoft.com/office/powerpoint/2010/main" val="634677199"/>
              </p:ext>
            </p:extLst>
          </p:nvPr>
        </p:nvGraphicFramePr>
        <p:xfrm>
          <a:off x="539552" y="1484784"/>
          <a:ext cx="8064897" cy="4544878"/>
        </p:xfrm>
        <a:graphic>
          <a:graphicData uri="http://schemas.openxmlformats.org/drawingml/2006/table">
            <a:tbl>
              <a:tblPr firstRow="1" bandRow="1">
                <a:tableStyleId>{21E4AEA4-8DFA-4A89-87EB-49C32662AFE0}</a:tableStyleId>
              </a:tblPr>
              <a:tblGrid>
                <a:gridCol w="4176464"/>
                <a:gridCol w="1944216"/>
                <a:gridCol w="1944217"/>
              </a:tblGrid>
              <a:tr h="433552">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endParaRPr kumimoji="0" lang="da-DK" sz="2000" b="1" i="0" u="none" strike="noStrike" kern="1200" cap="none" normalizeH="0" baseline="0" dirty="0" smtClean="0">
                        <a:ln>
                          <a:noFill/>
                        </a:ln>
                        <a:solidFill>
                          <a:schemeClr val="tx1"/>
                        </a:solidFill>
                        <a:effectLst/>
                        <a:latin typeface="Times" panose="02020603060405020304" pitchFamily="18" charset="0"/>
                        <a:ea typeface="+mn-ea"/>
                        <a:cs typeface="Arial" charset="0"/>
                      </a:endParaRPr>
                    </a:p>
                  </a:txBody>
                  <a:tcPr marL="72004" marR="72004" marT="71996" marB="71996" anchor="ctr" horzOverflow="overflow">
                    <a:solidFill>
                      <a:schemeClr val="accent1">
                        <a:lumMod val="40000"/>
                        <a:lumOff val="60000"/>
                      </a:schemeClr>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kern="1200" cap="none" normalizeH="0" baseline="0" dirty="0" smtClean="0">
                          <a:ln>
                            <a:noFill/>
                          </a:ln>
                          <a:solidFill>
                            <a:schemeClr val="tx1"/>
                          </a:solidFill>
                          <a:effectLst/>
                          <a:latin typeface="Times" panose="02020603060405020304" pitchFamily="18" charset="0"/>
                        </a:rPr>
                        <a:t>Insulin aspart </a:t>
                      </a:r>
                      <a:endParaRPr kumimoji="0" lang="da-DK" sz="2000" b="1" i="0" u="none" strike="noStrike" kern="1200" cap="none" normalizeH="0" baseline="0" dirty="0" smtClean="0">
                        <a:ln>
                          <a:noFill/>
                        </a:ln>
                        <a:solidFill>
                          <a:schemeClr val="tx1"/>
                        </a:solidFill>
                        <a:effectLst/>
                        <a:latin typeface="Times" panose="02020603060405020304" pitchFamily="18" charset="0"/>
                        <a:ea typeface="+mn-ea"/>
                        <a:cs typeface="Arial" charset="0"/>
                      </a:endParaRPr>
                    </a:p>
                  </a:txBody>
                  <a:tcPr marL="72004" marR="72004" marT="71996" marB="71996" anchor="ctr" horzOverflow="overflow">
                    <a:solidFill>
                      <a:srgbClr val="00B050"/>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kern="1200" cap="none" normalizeH="0" baseline="0" dirty="0" smtClean="0">
                          <a:ln>
                            <a:noFill/>
                          </a:ln>
                          <a:solidFill>
                            <a:schemeClr val="tx1"/>
                          </a:solidFill>
                          <a:effectLst/>
                          <a:latin typeface="Times" panose="02020603060405020304" pitchFamily="18" charset="0"/>
                        </a:rPr>
                        <a:t>Human insulin</a:t>
                      </a:r>
                      <a:endParaRPr kumimoji="0" lang="da-DK" sz="2000" b="1" i="0" u="none" strike="noStrike" kern="1200" cap="none" normalizeH="0" baseline="0" dirty="0" smtClean="0">
                        <a:ln>
                          <a:noFill/>
                        </a:ln>
                        <a:solidFill>
                          <a:schemeClr val="tx1"/>
                        </a:solidFill>
                        <a:effectLst/>
                        <a:latin typeface="Times" panose="02020603060405020304" pitchFamily="18" charset="0"/>
                        <a:ea typeface="+mn-ea"/>
                        <a:cs typeface="Arial" charset="0"/>
                      </a:endParaRPr>
                    </a:p>
                  </a:txBody>
                  <a:tcPr marL="72004" marR="72004" marT="71996" marB="71996" anchor="ctr" horzOverflow="overflow">
                    <a:solidFill>
                      <a:srgbClr val="FFC000"/>
                    </a:solidFill>
                  </a:tcPr>
                </a:tc>
              </a:tr>
              <a:tr h="457548">
                <a:tc>
                  <a:txBody>
                    <a:bodyPr/>
                    <a:lstStyle/>
                    <a:p>
                      <a:pPr marL="0" marR="0" lvl="0" indent="0" algn="l" defTabSz="981075" rtl="0" eaLnBrk="1" fontAlgn="base" latinLnBrk="0" hangingPunct="1">
                        <a:lnSpc>
                          <a:spcPct val="100000"/>
                        </a:lnSpc>
                        <a:spcBef>
                          <a:spcPct val="0"/>
                        </a:spcBef>
                        <a:spcAft>
                          <a:spcPct val="30000"/>
                        </a:spcAft>
                        <a:buClr>
                          <a:schemeClr val="accent2"/>
                        </a:buClr>
                        <a:buSzTx/>
                        <a:buFontTx/>
                        <a:buNone/>
                        <a:tabLst/>
                      </a:pP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chemeClr val="accent1">
                        <a:lumMod val="40000"/>
                        <a:lumOff val="60000"/>
                      </a:schemeClr>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n</a:t>
                      </a:r>
                      <a:endParaRPr kumimoji="0" lang="da-DK" sz="2000" b="1" i="1"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00B050"/>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n</a:t>
                      </a:r>
                      <a:endParaRPr kumimoji="0" lang="da-DK" sz="2000" b="1" i="1"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FFC000"/>
                    </a:solidFill>
                  </a:tcPr>
                </a:tc>
              </a:tr>
              <a:tr h="457548">
                <a:tc>
                  <a:txBody>
                    <a:bodyPr/>
                    <a:lstStyle/>
                    <a:p>
                      <a:pPr marL="0" marR="0" lvl="0" indent="0" algn="l"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Live births</a:t>
                      </a:r>
                      <a:endParaRPr kumimoji="0" lang="da-DK" sz="2000" b="1" i="0" u="none" strike="noStrike" cap="none" normalizeH="0" baseline="-2500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chemeClr val="accent1">
                        <a:lumMod val="40000"/>
                        <a:lumOff val="60000"/>
                      </a:schemeClr>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137</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00B050"/>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131</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FFC000"/>
                    </a:solidFill>
                  </a:tcPr>
                </a:tc>
              </a:tr>
              <a:tr h="601199">
                <a:tc>
                  <a:txBody>
                    <a:bodyPr/>
                    <a:lstStyle/>
                    <a:p>
                      <a:pPr marL="0" marR="0" lvl="0" indent="0" algn="l"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Perinatal mortality (/1000)</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chemeClr val="accent1">
                        <a:lumMod val="40000"/>
                        <a:lumOff val="60000"/>
                      </a:schemeClr>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14</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00B050"/>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22</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FFC000"/>
                    </a:solidFill>
                  </a:tcPr>
                </a:tc>
              </a:tr>
              <a:tr h="457548">
                <a:tc>
                  <a:txBody>
                    <a:bodyPr/>
                    <a:lstStyle/>
                    <a:p>
                      <a:pPr marL="0" marR="0" lvl="0" indent="0" algn="l"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Fetal loss</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chemeClr val="accent1">
                        <a:lumMod val="40000"/>
                        <a:lumOff val="60000"/>
                      </a:schemeClr>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14</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00B050"/>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21</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FFC000"/>
                    </a:solidFill>
                  </a:tcPr>
                </a:tc>
              </a:tr>
              <a:tr h="1539809">
                <a:tc>
                  <a:txBody>
                    <a:bodyPr/>
                    <a:lstStyle/>
                    <a:p>
                      <a:pPr marL="0" marR="0" lvl="0" indent="180975" algn="l"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Miscarriage</a:t>
                      </a:r>
                    </a:p>
                    <a:p>
                      <a:pPr marL="0" marR="0" lvl="0" indent="180975" algn="l"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Late spontaneous abortion</a:t>
                      </a:r>
                    </a:p>
                    <a:p>
                      <a:pPr marL="0" marR="0" lvl="0" indent="180975" algn="l"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Termination of pregnancy</a:t>
                      </a:r>
                    </a:p>
                    <a:p>
                      <a:pPr marL="0" marR="0" lvl="0" indent="180975" algn="l"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Stillbirth</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chemeClr val="accent1">
                        <a:lumMod val="40000"/>
                        <a:lumOff val="60000"/>
                      </a:schemeClr>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12</a:t>
                      </a:r>
                    </a:p>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a:t>
                      </a:r>
                    </a:p>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0</a:t>
                      </a:r>
                    </a:p>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00B050"/>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15</a:t>
                      </a:r>
                    </a:p>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a:t>
                      </a:r>
                    </a:p>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4</a:t>
                      </a:r>
                    </a:p>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solidFill>
                      <a:srgbClr val="FFC000"/>
                    </a:solidFill>
                  </a:tcPr>
                </a:tc>
              </a:tr>
              <a:tr h="484725">
                <a:tc>
                  <a:txBody>
                    <a:bodyPr/>
                    <a:lstStyle/>
                    <a:p>
                      <a:pPr marL="0" marR="0" lvl="0" indent="0" algn="l"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Neonatal death</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1</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effectLst/>
                          <a:latin typeface="Times" panose="02020603060405020304" pitchFamily="18" charset="0"/>
                        </a:rPr>
                        <a:t>0</a:t>
                      </a:r>
                      <a:endParaRPr kumimoji="0" lang="da-DK"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70402" marR="70402" marT="71999" marB="71999" anchor="ctr" horzOverflow="overflow">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76837" name="Text Box 41"/>
          <p:cNvSpPr txBox="1">
            <a:spLocks noChangeArrowheads="1"/>
          </p:cNvSpPr>
          <p:nvPr/>
        </p:nvSpPr>
        <p:spPr bwMode="auto">
          <a:xfrm>
            <a:off x="1014414" y="5776384"/>
            <a:ext cx="7158037" cy="461665"/>
          </a:xfrm>
          <a:prstGeom prst="rect">
            <a:avLst/>
          </a:prstGeom>
          <a:noFill/>
          <a:ln w="9525">
            <a:noFill/>
            <a:miter lim="800000"/>
            <a:headEnd/>
            <a:tailEnd/>
          </a:ln>
        </p:spPr>
        <p:txBody>
          <a:bodyPr>
            <a:spAutoFit/>
          </a:bodyPr>
          <a:lstStyle/>
          <a:p>
            <a:pPr algn="r" rtl="1" eaLnBrk="0" hangingPunct="0"/>
            <a:r>
              <a:rPr lang="en-GB" sz="1200">
                <a:solidFill>
                  <a:srgbClr val="001965"/>
                </a:solidFill>
              </a:rPr>
              <a:t/>
            </a:r>
            <a:br>
              <a:rPr lang="en-GB" sz="1200">
                <a:solidFill>
                  <a:srgbClr val="001965"/>
                </a:solidFill>
              </a:rPr>
            </a:br>
            <a:endParaRPr lang="en-GB" sz="1200">
              <a:solidFill>
                <a:srgbClr val="001965"/>
              </a:solidFill>
            </a:endParaRPr>
          </a:p>
        </p:txBody>
      </p:sp>
      <p:sp>
        <p:nvSpPr>
          <p:cNvPr id="76838" name="Rectangle 56"/>
          <p:cNvSpPr>
            <a:spLocks noChangeArrowheads="1"/>
          </p:cNvSpPr>
          <p:nvPr/>
        </p:nvSpPr>
        <p:spPr bwMode="auto">
          <a:xfrm>
            <a:off x="0" y="6309320"/>
            <a:ext cx="9144000" cy="397545"/>
          </a:xfrm>
          <a:prstGeom prst="rect">
            <a:avLst/>
          </a:prstGeom>
          <a:noFill/>
          <a:ln w="9525">
            <a:noFill/>
            <a:miter lim="800000"/>
            <a:headEnd/>
            <a:tailEnd/>
          </a:ln>
        </p:spPr>
        <p:txBody>
          <a:bodyPr wrap="square" lIns="90488" tIns="44450" rIns="90488" bIns="44450">
            <a:spAutoFit/>
          </a:bodyPr>
          <a:lstStyle/>
          <a:p>
            <a:pPr algn="ctr" rtl="1" eaLnBrk="0" hangingPunct="0"/>
            <a:r>
              <a:rPr lang="en-GB" sz="2000" b="1" dirty="0" err="1">
                <a:ea typeface="ＭＳ Ｐゴシック" pitchFamily="34" charset="-128"/>
              </a:rPr>
              <a:t>Hod</a:t>
            </a:r>
            <a:r>
              <a:rPr lang="en-GB" sz="2000" b="1" dirty="0">
                <a:ea typeface="ＭＳ Ｐゴシック" pitchFamily="34" charset="-128"/>
              </a:rPr>
              <a:t> et al. </a:t>
            </a:r>
            <a:r>
              <a:rPr lang="en-GB" sz="2000" b="1" i="1" dirty="0">
                <a:ea typeface="ＭＳ Ｐゴシック" pitchFamily="34" charset="-128"/>
              </a:rPr>
              <a:t>Am J </a:t>
            </a:r>
            <a:r>
              <a:rPr lang="en-GB" sz="2000" b="1" i="1" dirty="0" err="1">
                <a:ea typeface="ＭＳ Ｐゴシック" pitchFamily="34" charset="-128"/>
              </a:rPr>
              <a:t>Obstet</a:t>
            </a:r>
            <a:r>
              <a:rPr lang="en-GB" sz="2000" b="1" i="1" dirty="0">
                <a:ea typeface="ＭＳ Ｐゴシック" pitchFamily="34" charset="-128"/>
              </a:rPr>
              <a:t> </a:t>
            </a:r>
            <a:r>
              <a:rPr lang="en-GB" sz="2000" b="1" i="1" dirty="0" err="1">
                <a:ea typeface="ＭＳ Ｐゴシック" pitchFamily="34" charset="-128"/>
              </a:rPr>
              <a:t>Gynecol</a:t>
            </a:r>
            <a:r>
              <a:rPr lang="en-GB" sz="2000" b="1" i="1" dirty="0">
                <a:ea typeface="ＭＳ Ｐゴシック" pitchFamily="34" charset="-128"/>
              </a:rPr>
              <a:t> </a:t>
            </a:r>
            <a:r>
              <a:rPr lang="en-GB" sz="2000" b="1" dirty="0">
                <a:ea typeface="ＭＳ Ｐゴシック" pitchFamily="34" charset="-128"/>
              </a:rPr>
              <a:t>2008;198:186.e1–7</a:t>
            </a:r>
          </a:p>
        </p:txBody>
      </p:sp>
      <p:sp>
        <p:nvSpPr>
          <p:cNvPr id="7" name="Rounded Rectangle 6"/>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Perinatal Outcomes</a:t>
            </a:r>
            <a:endPar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512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0"/>
          <p:cNvGraphicFramePr>
            <a:graphicFrameLocks noGrp="1"/>
          </p:cNvGraphicFramePr>
          <p:nvPr>
            <p:extLst>
              <p:ext uri="{D42A27DB-BD31-4B8C-83A1-F6EECF244321}">
                <p14:modId xmlns:p14="http://schemas.microsoft.com/office/powerpoint/2010/main" val="3640713285"/>
              </p:ext>
            </p:extLst>
          </p:nvPr>
        </p:nvGraphicFramePr>
        <p:xfrm>
          <a:off x="395536" y="1432024"/>
          <a:ext cx="8280918" cy="4539756"/>
        </p:xfrm>
        <a:graphic>
          <a:graphicData uri="http://schemas.openxmlformats.org/drawingml/2006/table">
            <a:tbl>
              <a:tblPr firstRow="1" bandRow="1">
                <a:tableStyleId>{21E4AEA4-8DFA-4A89-87EB-49C32662AFE0}</a:tableStyleId>
              </a:tblPr>
              <a:tblGrid>
                <a:gridCol w="4536504"/>
                <a:gridCol w="1872208"/>
                <a:gridCol w="1872206"/>
              </a:tblGrid>
              <a:tr h="556542">
                <a:tc>
                  <a:txBody>
                    <a:bodyPr/>
                    <a:lstStyle/>
                    <a:p>
                      <a:pPr marL="0" marR="0" lvl="0" indent="0" algn="ctr" defTabSz="981075" rtl="0" eaLnBrk="1" fontAlgn="base" latinLnBrk="0" hangingPunct="1">
                        <a:lnSpc>
                          <a:spcPct val="120000"/>
                        </a:lnSpc>
                        <a:spcBef>
                          <a:spcPct val="0"/>
                        </a:spcBef>
                        <a:spcAft>
                          <a:spcPct val="0"/>
                        </a:spcAft>
                        <a:buClrTx/>
                        <a:buSzTx/>
                        <a:buFontTx/>
                        <a:buNone/>
                        <a:tabLst/>
                      </a:pPr>
                      <a:endParaRPr kumimoji="0" lang="da-DK" sz="2000" b="1" i="0" u="none" strike="noStrike" cap="none" normalizeH="0" baseline="0" dirty="0" smtClean="0">
                        <a:ln>
                          <a:noFill/>
                        </a:ln>
                        <a:solidFill>
                          <a:schemeClr val="bg1"/>
                        </a:solidFill>
                        <a:effectLst/>
                        <a:latin typeface="Times" panose="02020603060405020304" pitchFamily="18" charset="0"/>
                        <a:cs typeface="Arial" charset="0"/>
                      </a:endParaRPr>
                    </a:p>
                  </a:txBody>
                  <a:tcPr marL="72004" marR="72004" marT="72032" marB="72032" anchor="ctr" horzOverflow="overflow">
                    <a:solidFill>
                      <a:schemeClr val="accent1">
                        <a:lumMod val="40000"/>
                        <a:lumOff val="60000"/>
                      </a:schemeClr>
                    </a:solidFill>
                  </a:tcPr>
                </a:tc>
                <a:tc>
                  <a:txBody>
                    <a:bodyPr/>
                    <a:lstStyle/>
                    <a:p>
                      <a:pPr marL="0" marR="0" lvl="0" indent="0" algn="ctr" defTabSz="981075" rtl="0" eaLnBrk="1" fontAlgn="base" latinLnBrk="0" hangingPunct="1">
                        <a:lnSpc>
                          <a:spcPct val="120000"/>
                        </a:lnSpc>
                        <a:spcBef>
                          <a:spcPct val="0"/>
                        </a:spcBef>
                        <a:spcAft>
                          <a:spcPct val="0"/>
                        </a:spcAft>
                        <a:buClrTx/>
                        <a:buSzTx/>
                        <a:buFontTx/>
                        <a:buNone/>
                        <a:tabLst/>
                      </a:pPr>
                      <a:r>
                        <a:rPr kumimoji="0" lang="da-DK" sz="2000" b="1" u="none" strike="noStrike" cap="none" normalizeH="0" baseline="0" dirty="0" smtClean="0">
                          <a:ln>
                            <a:noFill/>
                          </a:ln>
                          <a:solidFill>
                            <a:schemeClr val="tx1"/>
                          </a:solidFill>
                          <a:effectLst/>
                          <a:latin typeface="Times" panose="02020603060405020304" pitchFamily="18" charset="0"/>
                        </a:rPr>
                        <a:t>Insulin aspart </a:t>
                      </a:r>
                      <a:endParaRPr kumimoji="0" lang="da-DK" sz="2000" b="1" i="0" u="none" strike="noStrike" cap="none" normalizeH="0" baseline="0" dirty="0" smtClean="0">
                        <a:ln>
                          <a:noFill/>
                        </a:ln>
                        <a:solidFill>
                          <a:schemeClr val="tx1"/>
                        </a:solidFill>
                        <a:effectLst/>
                        <a:latin typeface="Times" panose="02020603060405020304" pitchFamily="18" charset="0"/>
                        <a:cs typeface="Arial" charset="0"/>
                      </a:endParaRPr>
                    </a:p>
                  </a:txBody>
                  <a:tcPr marL="72004" marR="72004" marT="72032" marB="72032" anchor="ctr" horzOverflow="overflow">
                    <a:solidFill>
                      <a:srgbClr val="00B050"/>
                    </a:solidFill>
                  </a:tcPr>
                </a:tc>
                <a:tc>
                  <a:txBody>
                    <a:bodyPr/>
                    <a:lstStyle/>
                    <a:p>
                      <a:pPr marL="0" marR="0" lvl="0" indent="0" algn="ctr" defTabSz="981075" rtl="0" eaLnBrk="1" fontAlgn="base" latinLnBrk="0" hangingPunct="1">
                        <a:lnSpc>
                          <a:spcPct val="100000"/>
                        </a:lnSpc>
                        <a:spcBef>
                          <a:spcPct val="0"/>
                        </a:spcBef>
                        <a:spcAft>
                          <a:spcPct val="30000"/>
                        </a:spcAft>
                        <a:buClr>
                          <a:schemeClr val="accent2"/>
                        </a:buClr>
                        <a:buSzTx/>
                        <a:buFontTx/>
                        <a:buNone/>
                        <a:tabLst/>
                      </a:pPr>
                      <a:r>
                        <a:rPr kumimoji="0" lang="da-DK" sz="2000" b="1" u="none" strike="noStrike" cap="none" normalizeH="0" baseline="0" dirty="0" smtClean="0">
                          <a:ln>
                            <a:noFill/>
                          </a:ln>
                          <a:solidFill>
                            <a:schemeClr val="tx1"/>
                          </a:solidFill>
                          <a:effectLst/>
                          <a:latin typeface="Times" panose="02020603060405020304" pitchFamily="18" charset="0"/>
                        </a:rPr>
                        <a:t>Human insulin</a:t>
                      </a:r>
                      <a:endParaRPr kumimoji="0" lang="da-DK" sz="2000" b="1" i="0" u="none" strike="noStrike" cap="none" normalizeH="0" baseline="0" dirty="0" smtClean="0">
                        <a:ln>
                          <a:noFill/>
                        </a:ln>
                        <a:solidFill>
                          <a:schemeClr val="tx1"/>
                        </a:solidFill>
                        <a:effectLst/>
                        <a:latin typeface="Times" panose="02020603060405020304" pitchFamily="18" charset="0"/>
                        <a:cs typeface="Arial" charset="0"/>
                      </a:endParaRPr>
                    </a:p>
                  </a:txBody>
                  <a:tcPr marL="72004" marR="72004" marT="72032" marB="72032" anchor="ctr" horzOverflow="overflow">
                    <a:solidFill>
                      <a:srgbClr val="FFC000"/>
                    </a:solidFill>
                  </a:tcPr>
                </a:tc>
              </a:tr>
              <a:tr h="515342">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n </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n</a:t>
                      </a:r>
                      <a:endParaRPr kumimoji="0" lang="en-GB" sz="2000" b="1" i="1"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FFC000"/>
                    </a:solidFill>
                  </a:tcPr>
                </a:tc>
              </a:tr>
              <a:tr h="343111">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Total (n=15)</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6/138*</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9/136*</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FFC000"/>
                    </a:solidFill>
                  </a:tcPr>
                </a:tc>
              </a:tr>
              <a:tr h="343111">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Percentage</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4.3%</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6.6%</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FFC000"/>
                    </a:solidFill>
                  </a:tcPr>
                </a:tc>
              </a:tr>
              <a:tr h="448448">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Cardiac-related malformations</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5</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4</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FFC000"/>
                    </a:solidFill>
                  </a:tcPr>
                </a:tc>
              </a:tr>
              <a:tr h="504056">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Anencephaly/CNS malformations</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1</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1</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FFC000"/>
                    </a:solidFill>
                  </a:tcPr>
                </a:tc>
              </a:tr>
              <a:tr h="432048">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Congenital hydronephrosis</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0</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1</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FFC000"/>
                    </a:solidFill>
                  </a:tcPr>
                </a:tc>
              </a:tr>
              <a:tr h="432048">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Congenital tongue anomaly</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0</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1</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FFC000"/>
                    </a:solidFill>
                  </a:tcPr>
                </a:tc>
              </a:tr>
              <a:tr h="343111">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Talipes</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0</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altLang="zh-CN" sz="2000" b="1" u="none" strike="noStrike" cap="none" normalizeH="0" baseline="0" dirty="0" smtClean="0">
                          <a:ln>
                            <a:noFill/>
                          </a:ln>
                          <a:effectLst/>
                          <a:latin typeface="Times" panose="02020603060405020304" pitchFamily="18" charset="0"/>
                        </a:rPr>
                        <a:t>1</a:t>
                      </a:r>
                      <a:endParaRPr kumimoji="0" lang="en-GB" sz="2000" b="1" i="0" u="none" strike="noStrike" cap="none" normalizeH="0" baseline="0" dirty="0" smtClean="0">
                        <a:ln>
                          <a:noFill/>
                        </a:ln>
                        <a:solidFill>
                          <a:srgbClr val="001965"/>
                        </a:solidFill>
                        <a:effectLst/>
                        <a:latin typeface="Times" panose="02020603060405020304" pitchFamily="18" charset="0"/>
                        <a:ea typeface="SimSun" pitchFamily="2" charset="-122"/>
                        <a:cs typeface="Arial" charset="0"/>
                      </a:endParaRPr>
                    </a:p>
                  </a:txBody>
                  <a:tcPr marL="54829" marR="54829" marT="54009" marB="54009" anchor="ctr" horzOverflow="overflow">
                    <a:solidFill>
                      <a:srgbClr val="FFC000"/>
                    </a:solidFill>
                  </a:tcPr>
                </a:tc>
              </a:tr>
              <a:tr h="409750">
                <a:tc>
                  <a:txBody>
                    <a:body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Fetal chromosomal abnormality</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0</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ase" latinLnBrk="0" hangingPunct="1">
                        <a:lnSpc>
                          <a:spcPct val="100000"/>
                        </a:lnSpc>
                        <a:spcBef>
                          <a:spcPct val="0"/>
                        </a:spcBef>
                        <a:spcAft>
                          <a:spcPct val="30000"/>
                        </a:spcAft>
                        <a:buClr>
                          <a:schemeClr val="accent2"/>
                        </a:buClr>
                        <a:buSzTx/>
                        <a:buFontTx/>
                        <a:buNone/>
                        <a:tabLst/>
                      </a:pPr>
                      <a:r>
                        <a:rPr kumimoji="0" lang="en-GB" sz="2000" b="1" u="none" strike="noStrike" cap="none" normalizeH="0" baseline="0" dirty="0" smtClean="0">
                          <a:ln>
                            <a:noFill/>
                          </a:ln>
                          <a:effectLst/>
                          <a:latin typeface="Times" panose="02020603060405020304" pitchFamily="18" charset="0"/>
                        </a:rPr>
                        <a:t>1</a:t>
                      </a:r>
                      <a:endParaRPr kumimoji="0" lang="en-GB" sz="2000" b="1" i="0" u="none" strike="noStrike" cap="none" normalizeH="0" baseline="0" dirty="0" smtClean="0">
                        <a:ln>
                          <a:noFill/>
                        </a:ln>
                        <a:solidFill>
                          <a:srgbClr val="001965"/>
                        </a:solidFill>
                        <a:effectLst/>
                        <a:latin typeface="Times" panose="02020603060405020304" pitchFamily="18" charset="0"/>
                        <a:cs typeface="Arial" charset="0"/>
                      </a:endParaRPr>
                    </a:p>
                  </a:txBody>
                  <a:tcPr marL="54829" marR="54829" marT="54009" marB="54009" anchor="ctr" horzOverflow="overflow">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77873" name="Text Box 41"/>
          <p:cNvSpPr txBox="1">
            <a:spLocks noChangeArrowheads="1"/>
          </p:cNvSpPr>
          <p:nvPr/>
        </p:nvSpPr>
        <p:spPr bwMode="auto">
          <a:xfrm>
            <a:off x="219076" y="6021288"/>
            <a:ext cx="8673404" cy="274434"/>
          </a:xfrm>
          <a:prstGeom prst="rect">
            <a:avLst/>
          </a:prstGeom>
          <a:noFill/>
          <a:ln w="9525">
            <a:noFill/>
            <a:miter lim="800000"/>
            <a:headEnd/>
            <a:tailEnd/>
          </a:ln>
        </p:spPr>
        <p:txBody>
          <a:bodyPr wrap="square" lIns="90488" tIns="44450" rIns="90488" bIns="44450">
            <a:spAutoFit/>
          </a:bodyPr>
          <a:lstStyle/>
          <a:p>
            <a:pPr algn="ctr" rtl="1" eaLnBrk="0" hangingPunct="0"/>
            <a:r>
              <a:rPr lang="en-GB" sz="1200" dirty="0">
                <a:solidFill>
                  <a:srgbClr val="001965"/>
                </a:solidFill>
                <a:latin typeface="Times" panose="02020603060405020304" pitchFamily="18" charset="0"/>
                <a:ea typeface="ＭＳ Ｐゴシック" pitchFamily="34" charset="-128"/>
              </a:rPr>
              <a:t>*Including </a:t>
            </a:r>
            <a:r>
              <a:rPr lang="en-GB" sz="1200" dirty="0" err="1">
                <a:solidFill>
                  <a:srgbClr val="001965"/>
                </a:solidFill>
                <a:latin typeface="Times" panose="02020603060405020304" pitchFamily="18" charset="0"/>
                <a:ea typeface="ＭＳ Ｐゴシック" pitchFamily="34" charset="-128"/>
              </a:rPr>
              <a:t>liveborn</a:t>
            </a:r>
            <a:r>
              <a:rPr lang="en-GB" sz="1200" dirty="0">
                <a:solidFill>
                  <a:srgbClr val="001965"/>
                </a:solidFill>
                <a:latin typeface="Times" panose="02020603060405020304" pitchFamily="18" charset="0"/>
                <a:ea typeface="ＭＳ Ｐゴシック" pitchFamily="34" charset="-128"/>
              </a:rPr>
              <a:t> and stillborn infants and terminations of pregnancy due to </a:t>
            </a:r>
            <a:r>
              <a:rPr lang="en-GB" sz="1200" dirty="0" err="1">
                <a:solidFill>
                  <a:srgbClr val="001965"/>
                </a:solidFill>
                <a:latin typeface="Times" panose="02020603060405020304" pitchFamily="18" charset="0"/>
                <a:ea typeface="ＭＳ Ｐゴシック" pitchFamily="34" charset="-128"/>
              </a:rPr>
              <a:t>antenatally</a:t>
            </a:r>
            <a:r>
              <a:rPr lang="en-GB" sz="1200" dirty="0">
                <a:solidFill>
                  <a:srgbClr val="001965"/>
                </a:solidFill>
                <a:latin typeface="Times" panose="02020603060405020304" pitchFamily="18" charset="0"/>
                <a:ea typeface="ＭＳ Ｐゴシック" pitchFamily="34" charset="-128"/>
              </a:rPr>
              <a:t> diagnosed congenital malformations</a:t>
            </a:r>
          </a:p>
        </p:txBody>
      </p:sp>
      <p:sp>
        <p:nvSpPr>
          <p:cNvPr id="77874" name="Rectangle 56"/>
          <p:cNvSpPr>
            <a:spLocks noChangeArrowheads="1"/>
          </p:cNvSpPr>
          <p:nvPr/>
        </p:nvSpPr>
        <p:spPr bwMode="auto">
          <a:xfrm>
            <a:off x="0" y="6381328"/>
            <a:ext cx="9144000" cy="397545"/>
          </a:xfrm>
          <a:prstGeom prst="rect">
            <a:avLst/>
          </a:prstGeom>
          <a:noFill/>
          <a:ln w="9525">
            <a:noFill/>
            <a:miter lim="800000"/>
            <a:headEnd/>
            <a:tailEnd/>
          </a:ln>
        </p:spPr>
        <p:txBody>
          <a:bodyPr wrap="square" lIns="90488" tIns="44450" rIns="90488" bIns="44450">
            <a:spAutoFit/>
          </a:bodyPr>
          <a:lstStyle/>
          <a:p>
            <a:pPr algn="ctr" eaLnBrk="0" hangingPunct="0"/>
            <a:r>
              <a:rPr lang="en-GB" sz="2000" b="1" dirty="0" err="1">
                <a:ea typeface="ＭＳ Ｐゴシック" pitchFamily="34" charset="-128"/>
              </a:rPr>
              <a:t>Hod</a:t>
            </a:r>
            <a:r>
              <a:rPr lang="en-GB" sz="2000" b="1" dirty="0">
                <a:ea typeface="ＭＳ Ｐゴシック" pitchFamily="34" charset="-128"/>
              </a:rPr>
              <a:t> et al. </a:t>
            </a:r>
            <a:r>
              <a:rPr lang="en-GB" sz="2000" b="1" i="1" dirty="0">
                <a:ea typeface="ＭＳ Ｐゴシック" pitchFamily="34" charset="-128"/>
              </a:rPr>
              <a:t>Am J </a:t>
            </a:r>
            <a:r>
              <a:rPr lang="en-GB" sz="2000" b="1" i="1" dirty="0" err="1">
                <a:ea typeface="ＭＳ Ｐゴシック" pitchFamily="34" charset="-128"/>
              </a:rPr>
              <a:t>Obstet</a:t>
            </a:r>
            <a:r>
              <a:rPr lang="en-GB" sz="2000" b="1" i="1" dirty="0">
                <a:ea typeface="ＭＳ Ｐゴシック" pitchFamily="34" charset="-128"/>
              </a:rPr>
              <a:t> </a:t>
            </a:r>
            <a:r>
              <a:rPr lang="en-GB" sz="2000" b="1" i="1" dirty="0" err="1">
                <a:ea typeface="ＭＳ Ｐゴシック" pitchFamily="34" charset="-128"/>
              </a:rPr>
              <a:t>Gynecol</a:t>
            </a:r>
            <a:r>
              <a:rPr lang="en-GB" sz="2000" b="1" i="1" dirty="0">
                <a:ea typeface="ＭＳ Ｐゴシック" pitchFamily="34" charset="-128"/>
              </a:rPr>
              <a:t> </a:t>
            </a:r>
            <a:r>
              <a:rPr lang="en-GB" sz="2000" b="1" dirty="0">
                <a:ea typeface="ＭＳ Ｐゴシック" pitchFamily="34" charset="-128"/>
              </a:rPr>
              <a:t>2008;198:186.e1–7</a:t>
            </a:r>
          </a:p>
        </p:txBody>
      </p:sp>
      <p:sp>
        <p:nvSpPr>
          <p:cNvPr id="8" name="Rounded Rectangle 7"/>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Congenital Malformations</a:t>
            </a:r>
          </a:p>
        </p:txBody>
      </p:sp>
    </p:spTree>
    <p:extLst>
      <p:ext uri="{BB962C8B-B14F-4D97-AF65-F5344CB8AC3E}">
        <p14:creationId xmlns:p14="http://schemas.microsoft.com/office/powerpoint/2010/main" val="125628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rtlCol="0">
            <a:normAutofit/>
          </a:bodyPr>
          <a:lstStyle/>
          <a:p>
            <a:pPr marL="264861" indent="-264861" algn="l" defTabSz="913532" eaLnBrk="1" fontAlgn="auto" hangingPunct="1">
              <a:spcAft>
                <a:spcPts val="0"/>
              </a:spcAft>
              <a:buClr>
                <a:schemeClr val="tx1"/>
              </a:buClr>
              <a:defRPr/>
            </a:pPr>
            <a:r>
              <a:rPr lang="en-US" dirty="0" smtClean="0">
                <a:latin typeface="Times" panose="02020603060405020304" pitchFamily="18" charset="0"/>
                <a:cs typeface="+mj-cs"/>
              </a:rPr>
              <a:t>Insulin </a:t>
            </a:r>
            <a:r>
              <a:rPr lang="en-US" dirty="0" err="1" smtClean="0">
                <a:latin typeface="Times" panose="02020603060405020304" pitchFamily="18" charset="0"/>
                <a:cs typeface="+mj-cs"/>
              </a:rPr>
              <a:t>aspart</a:t>
            </a:r>
            <a:r>
              <a:rPr lang="en-US" dirty="0" smtClean="0">
                <a:latin typeface="Times" panose="02020603060405020304" pitchFamily="18" charset="0"/>
                <a:cs typeface="+mj-cs"/>
              </a:rPr>
              <a:t> compared to human insulin in pregnant patients with type 1 diabetes mellitus has </a:t>
            </a:r>
          </a:p>
          <a:p>
            <a:pPr marL="536065" lvl="1" indent="-271207" algn="l" defTabSz="913532" eaLnBrk="1" fontAlgn="auto" hangingPunct="1">
              <a:spcAft>
                <a:spcPts val="0"/>
              </a:spcAft>
              <a:buClrTx/>
              <a:defRPr/>
            </a:pPr>
            <a:r>
              <a:rPr lang="en-GB" sz="2600" dirty="0" smtClean="0">
                <a:latin typeface="Times" panose="02020603060405020304" pitchFamily="18" charset="0"/>
                <a:cs typeface="+mj-cs"/>
              </a:rPr>
              <a:t>Similar glycaemic control</a:t>
            </a:r>
            <a:r>
              <a:rPr lang="en-GB" sz="2600" baseline="30000" dirty="0" smtClean="0">
                <a:latin typeface="Times" panose="02020603060405020304" pitchFamily="18" charset="0"/>
                <a:cs typeface="+mj-cs"/>
              </a:rPr>
              <a:t>1</a:t>
            </a:r>
          </a:p>
          <a:p>
            <a:pPr marL="536065" lvl="1" indent="-271207" algn="l" defTabSz="913532" eaLnBrk="1" fontAlgn="auto" hangingPunct="1">
              <a:spcAft>
                <a:spcPts val="0"/>
              </a:spcAft>
              <a:buClrTx/>
              <a:defRPr/>
            </a:pPr>
            <a:r>
              <a:rPr lang="en-US" sz="2600" dirty="0">
                <a:latin typeface="Times" panose="02020603060405020304" pitchFamily="18" charset="0"/>
                <a:cs typeface="+mj-cs"/>
              </a:rPr>
              <a:t>B</a:t>
            </a:r>
            <a:r>
              <a:rPr lang="en-US" sz="2600" dirty="0" smtClean="0">
                <a:latin typeface="Times" panose="02020603060405020304" pitchFamily="18" charset="0"/>
                <a:cs typeface="+mj-cs"/>
              </a:rPr>
              <a:t>etter </a:t>
            </a:r>
            <a:r>
              <a:rPr lang="en-US" sz="2600" dirty="0">
                <a:latin typeface="Times" panose="02020603060405020304" pitchFamily="18" charset="0"/>
                <a:cs typeface="+mj-cs"/>
              </a:rPr>
              <a:t>postprandial </a:t>
            </a:r>
            <a:r>
              <a:rPr lang="en-US" sz="2600" dirty="0" smtClean="0">
                <a:latin typeface="Times" panose="02020603060405020304" pitchFamily="18" charset="0"/>
                <a:cs typeface="+mj-cs"/>
              </a:rPr>
              <a:t>control</a:t>
            </a:r>
            <a:r>
              <a:rPr lang="en-US" sz="2600" baseline="30000" dirty="0" smtClean="0">
                <a:latin typeface="Times" panose="02020603060405020304" pitchFamily="18" charset="0"/>
                <a:cs typeface="+mj-cs"/>
              </a:rPr>
              <a:t>1</a:t>
            </a:r>
            <a:endParaRPr lang="en-US" sz="2600" baseline="30000" dirty="0">
              <a:latin typeface="Times" panose="02020603060405020304" pitchFamily="18" charset="0"/>
              <a:cs typeface="+mj-cs"/>
            </a:endParaRPr>
          </a:p>
          <a:p>
            <a:pPr marL="536065" lvl="1" indent="-271207" algn="l" defTabSz="913532" eaLnBrk="1" fontAlgn="auto" hangingPunct="1">
              <a:spcAft>
                <a:spcPts val="0"/>
              </a:spcAft>
              <a:buClrTx/>
              <a:defRPr/>
            </a:pPr>
            <a:r>
              <a:rPr lang="en-US" sz="2600" dirty="0" smtClean="0">
                <a:latin typeface="Times" panose="02020603060405020304" pitchFamily="18" charset="0"/>
                <a:cs typeface="+mj-cs"/>
              </a:rPr>
              <a:t>A tendency to less s</a:t>
            </a:r>
            <a:r>
              <a:rPr lang="en-GB" sz="2600" dirty="0" smtClean="0">
                <a:latin typeface="Times" panose="02020603060405020304" pitchFamily="18" charset="0"/>
                <a:cs typeface="+mj-cs"/>
              </a:rPr>
              <a:t>evere hypoglycaemia</a:t>
            </a:r>
            <a:r>
              <a:rPr lang="en-GB" sz="2600" baseline="30000" dirty="0" smtClean="0">
                <a:latin typeface="Times" panose="02020603060405020304" pitchFamily="18" charset="0"/>
                <a:cs typeface="+mj-cs"/>
              </a:rPr>
              <a:t>2</a:t>
            </a:r>
          </a:p>
          <a:p>
            <a:pPr marL="536065" lvl="1" indent="-271207" algn="l" defTabSz="913532" eaLnBrk="1" fontAlgn="auto" hangingPunct="1">
              <a:spcAft>
                <a:spcPts val="0"/>
              </a:spcAft>
              <a:buClrTx/>
              <a:defRPr/>
            </a:pPr>
            <a:r>
              <a:rPr lang="en-GB" sz="2600" dirty="0" smtClean="0">
                <a:latin typeface="Times" panose="02020603060405020304" pitchFamily="18" charset="0"/>
                <a:cs typeface="+mj-cs"/>
              </a:rPr>
              <a:t>No </a:t>
            </a:r>
            <a:r>
              <a:rPr lang="en-GB" sz="2600" dirty="0">
                <a:latin typeface="Times" panose="02020603060405020304" pitchFamily="18" charset="0"/>
                <a:cs typeface="+mj-cs"/>
              </a:rPr>
              <a:t>significant between-treatment difference in live </a:t>
            </a:r>
            <a:r>
              <a:rPr lang="en-GB" sz="2600" dirty="0" smtClean="0">
                <a:latin typeface="Times" panose="02020603060405020304" pitchFamily="18" charset="0"/>
                <a:cs typeface="+mj-cs"/>
              </a:rPr>
              <a:t>births</a:t>
            </a:r>
            <a:r>
              <a:rPr lang="pt-BR" sz="2600" dirty="0" smtClean="0">
                <a:latin typeface="Times" panose="02020603060405020304" pitchFamily="18" charset="0"/>
                <a:cs typeface="+mj-cs"/>
              </a:rPr>
              <a:t>, </a:t>
            </a:r>
            <a:r>
              <a:rPr lang="pt-BR" sz="2600" dirty="0">
                <a:latin typeface="Times" panose="02020603060405020304" pitchFamily="18" charset="0"/>
                <a:cs typeface="+mj-cs"/>
              </a:rPr>
              <a:t>fetal </a:t>
            </a:r>
            <a:r>
              <a:rPr lang="pt-BR" sz="2600" dirty="0" smtClean="0">
                <a:latin typeface="Times" panose="02020603060405020304" pitchFamily="18" charset="0"/>
                <a:cs typeface="+mj-cs"/>
              </a:rPr>
              <a:t>losses, </a:t>
            </a:r>
            <a:r>
              <a:rPr lang="en-GB" sz="2600" dirty="0" smtClean="0">
                <a:latin typeface="Times" panose="02020603060405020304" pitchFamily="18" charset="0"/>
                <a:cs typeface="+mj-cs"/>
              </a:rPr>
              <a:t>and </a:t>
            </a:r>
            <a:r>
              <a:rPr lang="en-GB" sz="2600" dirty="0">
                <a:latin typeface="Times" panose="02020603060405020304" pitchFamily="18" charset="0"/>
                <a:cs typeface="+mj-cs"/>
              </a:rPr>
              <a:t>congenital </a:t>
            </a:r>
            <a:r>
              <a:rPr lang="en-GB" sz="2600" dirty="0" smtClean="0">
                <a:latin typeface="Times" panose="02020603060405020304" pitchFamily="18" charset="0"/>
                <a:cs typeface="+mj-cs"/>
              </a:rPr>
              <a:t>malformations</a:t>
            </a:r>
            <a:r>
              <a:rPr lang="en-GB" sz="2600" baseline="30000" dirty="0" smtClean="0">
                <a:latin typeface="Times" panose="02020603060405020304" pitchFamily="18" charset="0"/>
                <a:cs typeface="+mj-cs"/>
              </a:rPr>
              <a:t>3</a:t>
            </a:r>
            <a:endParaRPr lang="en-US" sz="2600" baseline="30000" dirty="0" smtClean="0">
              <a:latin typeface="Times" panose="02020603060405020304" pitchFamily="18" charset="0"/>
              <a:cs typeface="+mj-cs"/>
            </a:endParaRPr>
          </a:p>
        </p:txBody>
      </p:sp>
      <p:sp>
        <p:nvSpPr>
          <p:cNvPr id="79876" name="Rectangle 8"/>
          <p:cNvSpPr>
            <a:spLocks noChangeArrowheads="1"/>
          </p:cNvSpPr>
          <p:nvPr/>
        </p:nvSpPr>
        <p:spPr bwMode="auto">
          <a:xfrm>
            <a:off x="755576" y="5301208"/>
            <a:ext cx="4572000" cy="782265"/>
          </a:xfrm>
          <a:prstGeom prst="rect">
            <a:avLst/>
          </a:prstGeom>
          <a:noFill/>
          <a:ln w="9525">
            <a:noFill/>
            <a:miter lim="800000"/>
            <a:headEnd/>
            <a:tailEnd/>
          </a:ln>
        </p:spPr>
        <p:txBody>
          <a:bodyPr lIns="90488" tIns="44450" rIns="90488" bIns="44450">
            <a:spAutoFit/>
          </a:bodyPr>
          <a:lstStyle/>
          <a:p>
            <a:pPr marL="228600" indent="-228600" eaLnBrk="0" hangingPunct="0">
              <a:buFont typeface="Verdana" pitchFamily="34" charset="0"/>
              <a:buAutoNum type="arabicPeriod"/>
            </a:pPr>
            <a:r>
              <a:rPr lang="en-GB" sz="1500" b="1" dirty="0" err="1">
                <a:ea typeface="ＭＳ Ｐゴシック" pitchFamily="34" charset="-128"/>
              </a:rPr>
              <a:t>Mathiesen</a:t>
            </a:r>
            <a:r>
              <a:rPr lang="en-GB" sz="1500" b="1" dirty="0">
                <a:ea typeface="ＭＳ Ｐゴシック" pitchFamily="34" charset="-128"/>
              </a:rPr>
              <a:t> et al. </a:t>
            </a:r>
            <a:r>
              <a:rPr lang="en-GB" sz="1500" b="1" i="1" dirty="0">
                <a:ea typeface="ＭＳ Ｐゴシック" pitchFamily="34" charset="-128"/>
              </a:rPr>
              <a:t>Diabetes Care </a:t>
            </a:r>
            <a:r>
              <a:rPr lang="en-GB" sz="1500" b="1" dirty="0">
                <a:ea typeface="ＭＳ Ｐゴシック" pitchFamily="34" charset="-128"/>
              </a:rPr>
              <a:t>2007;30:771–6</a:t>
            </a:r>
          </a:p>
          <a:p>
            <a:pPr marL="228600" indent="-228600" eaLnBrk="0" hangingPunct="0">
              <a:buFont typeface="Verdana" pitchFamily="34" charset="0"/>
              <a:buAutoNum type="arabicPeriod"/>
            </a:pPr>
            <a:r>
              <a:rPr lang="en-GB" sz="1500" b="1" dirty="0">
                <a:ea typeface="ＭＳ Ｐゴシック" pitchFamily="34" charset="-128"/>
              </a:rPr>
              <a:t>Heller et al. </a:t>
            </a:r>
            <a:r>
              <a:rPr lang="en-GB" sz="1500" b="1" i="1" dirty="0">
                <a:ea typeface="ＭＳ Ｐゴシック" pitchFamily="34" charset="-128"/>
              </a:rPr>
              <a:t>Diabetes Care </a:t>
            </a:r>
            <a:r>
              <a:rPr lang="en-GB" sz="1500" b="1" dirty="0">
                <a:ea typeface="ＭＳ Ｐゴシック" pitchFamily="34" charset="-128"/>
              </a:rPr>
              <a:t>2010;33:473–77</a:t>
            </a:r>
          </a:p>
          <a:p>
            <a:pPr marL="228600" indent="-228600" eaLnBrk="0" hangingPunct="0">
              <a:buFont typeface="Verdana" pitchFamily="34" charset="0"/>
              <a:buAutoNum type="arabicPeriod"/>
            </a:pPr>
            <a:r>
              <a:rPr lang="en-GB" sz="1500" b="1" dirty="0" err="1">
                <a:ea typeface="ＭＳ Ｐゴシック" pitchFamily="34" charset="-128"/>
              </a:rPr>
              <a:t>Hod</a:t>
            </a:r>
            <a:r>
              <a:rPr lang="en-GB" sz="1500" b="1" dirty="0">
                <a:ea typeface="ＭＳ Ｐゴシック" pitchFamily="34" charset="-128"/>
              </a:rPr>
              <a:t> et al. </a:t>
            </a:r>
            <a:r>
              <a:rPr lang="en-GB" sz="1500" b="1" i="1" dirty="0">
                <a:ea typeface="ＭＳ Ｐゴシック" pitchFamily="34" charset="-128"/>
              </a:rPr>
              <a:t>Am J </a:t>
            </a:r>
            <a:r>
              <a:rPr lang="en-GB" sz="1500" b="1" i="1" dirty="0" err="1">
                <a:ea typeface="ＭＳ Ｐゴシック" pitchFamily="34" charset="-128"/>
              </a:rPr>
              <a:t>Obstet</a:t>
            </a:r>
            <a:r>
              <a:rPr lang="en-GB" sz="1500" b="1" i="1" dirty="0">
                <a:ea typeface="ＭＳ Ｐゴシック" pitchFamily="34" charset="-128"/>
              </a:rPr>
              <a:t> </a:t>
            </a:r>
            <a:r>
              <a:rPr lang="en-GB" sz="1500" b="1" i="1" dirty="0" err="1">
                <a:ea typeface="ＭＳ Ｐゴシック" pitchFamily="34" charset="-128"/>
              </a:rPr>
              <a:t>Gynecol</a:t>
            </a:r>
            <a:r>
              <a:rPr lang="en-GB" sz="1500" b="1" i="1" dirty="0">
                <a:ea typeface="ＭＳ Ｐゴシック" pitchFamily="34" charset="-128"/>
              </a:rPr>
              <a:t> </a:t>
            </a:r>
            <a:r>
              <a:rPr lang="en-GB" sz="1500" b="1" dirty="0">
                <a:ea typeface="ＭＳ Ｐゴシック" pitchFamily="34" charset="-128"/>
              </a:rPr>
              <a:t>2008;198:186.e1–7</a:t>
            </a:r>
          </a:p>
        </p:txBody>
      </p:sp>
      <p:sp>
        <p:nvSpPr>
          <p:cNvPr id="5" name="Rounded Rectangle 4"/>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Insulin Asp. In Pregnancy:</a:t>
            </a:r>
            <a:b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b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Summary</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195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3528" y="1700808"/>
            <a:ext cx="8496944" cy="2448272"/>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6000" b="1" kern="0" dirty="0">
                <a:ln w="50800"/>
                <a:solidFill>
                  <a:prstClr val="black">
                    <a:shade val="50000"/>
                  </a:prstClr>
                </a:solidFill>
                <a:latin typeface="Times New Roman" panose="02020603050405020304" pitchFamily="18" charset="0"/>
                <a:cs typeface="Times New Roman" panose="02020603050405020304" pitchFamily="18" charset="0"/>
              </a:rPr>
              <a:t>Basal </a:t>
            </a:r>
            <a:r>
              <a:rPr lang="en-US" sz="6000" b="1" kern="0" dirty="0" err="1">
                <a:ln w="50800"/>
                <a:solidFill>
                  <a:prstClr val="black">
                    <a:shade val="50000"/>
                  </a:prstClr>
                </a:solidFill>
                <a:latin typeface="Times New Roman" panose="02020603050405020304" pitchFamily="18" charset="0"/>
                <a:cs typeface="Times New Roman" panose="02020603050405020304" pitchFamily="18" charset="0"/>
              </a:rPr>
              <a:t>Insulins</a:t>
            </a:r>
            <a:endParaRPr lang="en-US" sz="6000" b="1" kern="0" dirty="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56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600200"/>
            <a:ext cx="8229600" cy="4900634"/>
          </a:xfrm>
        </p:spPr>
        <p:txBody>
          <a:bodyPr>
            <a:normAutofit fontScale="92500" lnSpcReduction="10000"/>
          </a:bodyPr>
          <a:lstStyle/>
          <a:p>
            <a:pPr>
              <a:spcAft>
                <a:spcPts val="1200"/>
              </a:spcAft>
              <a:buClr>
                <a:schemeClr val="tx1"/>
              </a:buClr>
            </a:pPr>
            <a:r>
              <a:rPr lang="en-US" b="1" dirty="0" smtClean="0">
                <a:latin typeface="Times" panose="02020603060405020304" pitchFamily="18" charset="0"/>
              </a:rPr>
              <a:t>NPH Insulin</a:t>
            </a:r>
          </a:p>
          <a:p>
            <a:pPr lvl="1">
              <a:spcAft>
                <a:spcPts val="1200"/>
              </a:spcAft>
              <a:buClrTx/>
            </a:pPr>
            <a:r>
              <a:rPr lang="en-US" dirty="0" smtClean="0">
                <a:latin typeface="Times" panose="02020603060405020304" pitchFamily="18" charset="0"/>
              </a:rPr>
              <a:t>   Onset of </a:t>
            </a:r>
            <a:r>
              <a:rPr lang="en-US" dirty="0" smtClean="0">
                <a:latin typeface="Times" panose="02020603060405020304" pitchFamily="18" charset="0"/>
                <a:cs typeface="+mj-cs"/>
              </a:rPr>
              <a:t>action</a:t>
            </a:r>
            <a:r>
              <a:rPr lang="en-US" dirty="0" smtClean="0">
                <a:latin typeface="Times" panose="02020603060405020304" pitchFamily="18" charset="0"/>
              </a:rPr>
              <a:t>: 1-4 hrs</a:t>
            </a:r>
          </a:p>
          <a:p>
            <a:pPr lvl="1">
              <a:spcAft>
                <a:spcPts val="1200"/>
              </a:spcAft>
              <a:buClrTx/>
            </a:pPr>
            <a:r>
              <a:rPr lang="en-US" dirty="0" smtClean="0">
                <a:latin typeface="Times" panose="02020603060405020304" pitchFamily="18" charset="0"/>
              </a:rPr>
              <a:t>   Peak activity: 6-10 hrs</a:t>
            </a:r>
          </a:p>
          <a:p>
            <a:pPr lvl="1">
              <a:spcAft>
                <a:spcPts val="1200"/>
              </a:spcAft>
              <a:buClrTx/>
            </a:pPr>
            <a:r>
              <a:rPr lang="en-US" dirty="0" smtClean="0">
                <a:latin typeface="Times" panose="02020603060405020304" pitchFamily="18" charset="0"/>
              </a:rPr>
              <a:t>   Duration of activity: 10-16 hrs</a:t>
            </a:r>
          </a:p>
          <a:p>
            <a:pPr>
              <a:lnSpc>
                <a:spcPct val="210000"/>
              </a:lnSpc>
              <a:spcAft>
                <a:spcPts val="1200"/>
              </a:spcAft>
              <a:buClrTx/>
            </a:pPr>
            <a:r>
              <a:rPr lang="en-US" b="1" dirty="0" smtClean="0">
                <a:latin typeface="Times" panose="02020603060405020304" pitchFamily="18" charset="0"/>
              </a:rPr>
              <a:t>Long Acting Insulin Analogous: </a:t>
            </a:r>
            <a:r>
              <a:rPr lang="en-US" b="1" i="1" dirty="0" smtClean="0">
                <a:solidFill>
                  <a:srgbClr val="C00000"/>
                </a:solidFill>
                <a:latin typeface="Times" panose="02020603060405020304" pitchFamily="18" charset="0"/>
              </a:rPr>
              <a:t>Glargine</a:t>
            </a:r>
            <a:r>
              <a:rPr lang="en-US" b="1" i="1" dirty="0" smtClean="0">
                <a:latin typeface="Times" panose="02020603060405020304" pitchFamily="18" charset="0"/>
              </a:rPr>
              <a:t>  &amp; </a:t>
            </a:r>
            <a:r>
              <a:rPr lang="en-US" b="1" i="1" dirty="0" smtClean="0">
                <a:solidFill>
                  <a:srgbClr val="C00000"/>
                </a:solidFill>
                <a:latin typeface="Times" panose="02020603060405020304" pitchFamily="18" charset="0"/>
              </a:rPr>
              <a:t>Detemir </a:t>
            </a:r>
          </a:p>
          <a:p>
            <a:pPr lvl="1">
              <a:spcAft>
                <a:spcPts val="1200"/>
              </a:spcAft>
              <a:buClrTx/>
            </a:pPr>
            <a:r>
              <a:rPr lang="en-US" dirty="0" smtClean="0">
                <a:latin typeface="Times" panose="02020603060405020304" pitchFamily="18" charset="0"/>
              </a:rPr>
              <a:t> Were  designed  to provide a reliable, constant basal insulin concentration to control basal metabolism.</a:t>
            </a:r>
          </a:p>
          <a:p>
            <a:pPr lvl="1">
              <a:spcAft>
                <a:spcPts val="1200"/>
              </a:spcAft>
              <a:buClrTx/>
            </a:pPr>
            <a:r>
              <a:rPr lang="en-US" dirty="0" smtClean="0">
                <a:latin typeface="Times" panose="02020603060405020304" pitchFamily="18" charset="0"/>
              </a:rPr>
              <a:t> They are </a:t>
            </a:r>
            <a:r>
              <a:rPr lang="en-US" dirty="0" smtClean="0">
                <a:solidFill>
                  <a:srgbClr val="C00000"/>
                </a:solidFill>
                <a:latin typeface="Times" panose="02020603060405020304" pitchFamily="18" charset="0"/>
              </a:rPr>
              <a:t>more predictable</a:t>
            </a:r>
            <a:r>
              <a:rPr lang="en-US" dirty="0" smtClean="0">
                <a:solidFill>
                  <a:srgbClr val="FF0000"/>
                </a:solidFill>
                <a:latin typeface="Times" panose="02020603060405020304" pitchFamily="18" charset="0"/>
              </a:rPr>
              <a:t> </a:t>
            </a:r>
            <a:r>
              <a:rPr lang="en-US" dirty="0" smtClean="0">
                <a:latin typeface="Times" panose="02020603060405020304" pitchFamily="18" charset="0"/>
              </a:rPr>
              <a:t>than conventional insulins and allow simplified insulin-replacement strategies.</a:t>
            </a:r>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solidFill>
                  <a:prstClr val="black">
                    <a:tint val="75000"/>
                  </a:prstClr>
                </a:solidFill>
              </a:rPr>
              <a:pPr>
                <a:defRPr/>
              </a:pPr>
              <a:t>58</a:t>
            </a:fld>
            <a:endParaRPr lang="en-US">
              <a:solidFill>
                <a:prstClr val="black">
                  <a:tint val="75000"/>
                </a:prstClr>
              </a:solidFill>
            </a:endParaRPr>
          </a:p>
        </p:txBody>
      </p:sp>
      <p:sp>
        <p:nvSpPr>
          <p:cNvPr id="5" name="Rounded Rectangle 4"/>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Pharmacokinetic Properties of</a:t>
            </a:r>
            <a:b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br>
            <a:r>
              <a:rPr lang="en-US" sz="3500" b="1" kern="0" dirty="0">
                <a:ln w="50800"/>
                <a:solidFill>
                  <a:prstClr val="black">
                    <a:shade val="50000"/>
                  </a:prstClr>
                </a:solidFill>
                <a:latin typeface="Times New Roman" panose="02020603050405020304" pitchFamily="18" charset="0"/>
                <a:cs typeface="Times New Roman" panose="02020603050405020304" pitchFamily="18" charset="0"/>
              </a:rPr>
              <a:t>Basal Insulin Preparation</a:t>
            </a:r>
            <a:endParaRPr kumimoji="0" lang="en-US" sz="3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1991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
          <p:cNvGraphicFramePr>
            <a:graphicFrameLocks/>
          </p:cNvGraphicFramePr>
          <p:nvPr>
            <p:extLst>
              <p:ext uri="{D42A27DB-BD31-4B8C-83A1-F6EECF244321}">
                <p14:modId xmlns:p14="http://schemas.microsoft.com/office/powerpoint/2010/main" val="1127757310"/>
              </p:ext>
            </p:extLst>
          </p:nvPr>
        </p:nvGraphicFramePr>
        <p:xfrm>
          <a:off x="642911" y="1852610"/>
          <a:ext cx="7858180" cy="4076720"/>
        </p:xfrm>
        <a:graphic>
          <a:graphicData uri="http://schemas.openxmlformats.org/drawingml/2006/table">
            <a:tbl>
              <a:tblPr/>
              <a:tblGrid>
                <a:gridCol w="1500197"/>
                <a:gridCol w="3000396"/>
                <a:gridCol w="3357587"/>
              </a:tblGrid>
              <a:tr h="1088547">
                <a:tc>
                  <a:txBody>
                    <a:bodyPr/>
                    <a:lstStyle/>
                    <a:p>
                      <a:pPr marL="0"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endPar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Intermediate-Acting </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NPH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Long-Acting Analogues</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Glargine, Detemir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933645">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rgbClr val="C00000"/>
                          </a:solidFill>
                          <a:effectLst/>
                          <a:latin typeface="Times" panose="02020603060405020304" pitchFamily="18" charset="0"/>
                          <a:ea typeface="ＭＳ Ｐゴシック" pitchFamily="34" charset="-128"/>
                          <a:cs typeface="Arial" charset="0"/>
                        </a:rPr>
                        <a:t>Onset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1-3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1.5 - 3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lg"/>
                    </a:lnB>
                    <a:lnTlToBr>
                      <a:noFill/>
                    </a:lnTlToBr>
                    <a:lnBlToTr>
                      <a:noFill/>
                    </a:lnBlToTr>
                    <a:noFill/>
                  </a:tcPr>
                </a:tc>
              </a:tr>
              <a:tr h="1057225">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rgbClr val="C00000"/>
                          </a:solidFill>
                          <a:effectLst/>
                          <a:latin typeface="Times" panose="02020603060405020304" pitchFamily="18" charset="0"/>
                          <a:ea typeface="ＭＳ Ｐゴシック" pitchFamily="34" charset="-128"/>
                          <a:cs typeface="Arial" charset="0"/>
                        </a:rPr>
                        <a:t>Peak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5-8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Glargine: No peak</a:t>
                      </a:r>
                    </a:p>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Detemir: dose-dependent peak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997303">
                <a:tc>
                  <a:txBody>
                    <a:bodyPr/>
                    <a:lstStyle/>
                    <a:p>
                      <a:pPr marL="93663" marR="0" lvl="0" indent="0" algn="l"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rgbClr val="C00000"/>
                          </a:solidFill>
                          <a:effectLst/>
                          <a:latin typeface="Times" panose="02020603060405020304" pitchFamily="18" charset="0"/>
                          <a:ea typeface="ＭＳ Ｐゴシック" pitchFamily="34" charset="-128"/>
                          <a:cs typeface="Arial" charset="0"/>
                        </a:rPr>
                        <a:t>Duration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EAEAEA"/>
                        </a:gs>
                        <a:gs pos="100000">
                          <a:srgbClr val="B2B2B2"/>
                        </a:gs>
                      </a:gsLst>
                      <a:lin ang="0" scaled="1"/>
                    </a:grad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Tx/>
                        <a:buFontTx/>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Up to 18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Detemir: 9-24 hrs</a:t>
                      </a:r>
                    </a:p>
                    <a:p>
                      <a:pPr marL="0" marR="0" lvl="0" indent="0" algn="ctr" defTabSz="914400" rtl="0" eaLnBrk="1" fontAlgn="base" latinLnBrk="0" hangingPunct="1">
                        <a:lnSpc>
                          <a:spcPct val="85000"/>
                        </a:lnSpc>
                        <a:spcBef>
                          <a:spcPct val="0"/>
                        </a:spcBef>
                        <a:spcAft>
                          <a:spcPct val="0"/>
                        </a:spcAft>
                        <a:buClr>
                          <a:srgbClr val="FFCC00"/>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Times" panose="02020603060405020304" pitchFamily="18" charset="0"/>
                          <a:ea typeface="ＭＳ Ｐゴシック" pitchFamily="34" charset="-128"/>
                          <a:cs typeface="Arial" charset="0"/>
                        </a:rPr>
                        <a:t>Glargine: 20-24 hrs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ounded Rectangle 4"/>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Types Of Basal Insulin</a:t>
            </a:r>
            <a:endPar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425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6</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99288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55576" y="257176"/>
            <a:ext cx="2736304"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smtClean="0">
                <a:solidFill>
                  <a:schemeClr val="bg1"/>
                </a:solidFill>
                <a:latin typeface="Times" panose="02020603060405020304" pitchFamily="18" charset="0"/>
              </a:rPr>
              <a:t>1.1.4 Perinatal/Neonatal Mortality</a:t>
            </a:r>
            <a:endParaRPr lang="en-US" sz="1300" b="1" dirty="0">
              <a:solidFill>
                <a:schemeClr val="bg1"/>
              </a:solidFill>
              <a:latin typeface="Times" panose="02020603060405020304" pitchFamily="18" charset="0"/>
            </a:endParaRPr>
          </a:p>
        </p:txBody>
      </p:sp>
      <p:sp>
        <p:nvSpPr>
          <p:cNvPr id="10" name="Rectangle 9"/>
          <p:cNvSpPr/>
          <p:nvPr/>
        </p:nvSpPr>
        <p:spPr>
          <a:xfrm>
            <a:off x="755576" y="1484784"/>
            <a:ext cx="1872208"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smtClean="0">
                <a:solidFill>
                  <a:schemeClr val="bg1"/>
                </a:solidFill>
                <a:latin typeface="Times" panose="02020603060405020304" pitchFamily="18" charset="0"/>
              </a:rPr>
              <a:t>1.1.5 Birth </a:t>
            </a:r>
            <a:r>
              <a:rPr lang="en-US" sz="1300" b="1" dirty="0" err="1" smtClean="0">
                <a:solidFill>
                  <a:schemeClr val="bg1"/>
                </a:solidFill>
                <a:latin typeface="Times" panose="02020603060405020304" pitchFamily="18" charset="0"/>
              </a:rPr>
              <a:t>Tranuma</a:t>
            </a:r>
            <a:endParaRPr lang="en-US" sz="1300" b="1" dirty="0">
              <a:solidFill>
                <a:schemeClr val="bg1"/>
              </a:solidFill>
              <a:latin typeface="Times" panose="02020603060405020304" pitchFamily="18" charset="0"/>
            </a:endParaRPr>
          </a:p>
        </p:txBody>
      </p:sp>
      <p:sp>
        <p:nvSpPr>
          <p:cNvPr id="11" name="Rectangle 10"/>
          <p:cNvSpPr/>
          <p:nvPr/>
        </p:nvSpPr>
        <p:spPr>
          <a:xfrm>
            <a:off x="755576" y="2561432"/>
            <a:ext cx="2448272"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smtClean="0">
                <a:solidFill>
                  <a:schemeClr val="bg1"/>
                </a:solidFill>
                <a:latin typeface="Times" panose="02020603060405020304" pitchFamily="18" charset="0"/>
              </a:rPr>
              <a:t>1.1.6  Neonatal Hypoglycemia</a:t>
            </a:r>
            <a:endParaRPr lang="en-US" sz="1300" b="1" dirty="0">
              <a:solidFill>
                <a:schemeClr val="bg1"/>
              </a:solidFill>
              <a:latin typeface="Times" panose="02020603060405020304" pitchFamily="18" charset="0"/>
            </a:endParaRPr>
          </a:p>
        </p:txBody>
      </p:sp>
      <p:sp>
        <p:nvSpPr>
          <p:cNvPr id="13" name="Rectangle 12"/>
          <p:cNvSpPr/>
          <p:nvPr/>
        </p:nvSpPr>
        <p:spPr>
          <a:xfrm>
            <a:off x="772632" y="3857576"/>
            <a:ext cx="1711136"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smtClean="0">
                <a:solidFill>
                  <a:schemeClr val="bg1"/>
                </a:solidFill>
                <a:latin typeface="Times" panose="02020603060405020304" pitchFamily="18" charset="0"/>
              </a:rPr>
              <a:t>1.1.7 Preterm Birth</a:t>
            </a:r>
            <a:endParaRPr lang="en-US" sz="1300" b="1" dirty="0">
              <a:solidFill>
                <a:schemeClr val="bg1"/>
              </a:solidFill>
              <a:latin typeface="Times" panose="02020603060405020304" pitchFamily="18" charset="0"/>
            </a:endParaRPr>
          </a:p>
        </p:txBody>
      </p:sp>
      <p:sp>
        <p:nvSpPr>
          <p:cNvPr id="14" name="Rectangle 13"/>
          <p:cNvSpPr/>
          <p:nvPr/>
        </p:nvSpPr>
        <p:spPr>
          <a:xfrm>
            <a:off x="755576" y="4937696"/>
            <a:ext cx="1224136"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smtClean="0">
                <a:solidFill>
                  <a:schemeClr val="bg1"/>
                </a:solidFill>
                <a:latin typeface="Times" panose="02020603060405020304" pitchFamily="18" charset="0"/>
              </a:rPr>
              <a:t>1.1.8 SGA</a:t>
            </a:r>
            <a:endParaRPr lang="en-US" sz="1300" b="1" dirty="0">
              <a:solidFill>
                <a:schemeClr val="bg1"/>
              </a:solidFill>
              <a:latin typeface="Times" panose="02020603060405020304" pitchFamily="18" charset="0"/>
            </a:endParaRPr>
          </a:p>
        </p:txBody>
      </p:sp>
    </p:spTree>
    <p:extLst>
      <p:ext uri="{BB962C8B-B14F-4D97-AF65-F5344CB8AC3E}">
        <p14:creationId xmlns:p14="http://schemas.microsoft.com/office/powerpoint/2010/main" val="73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1610324"/>
            <a:ext cx="7848872" cy="4698996"/>
          </a:xfrm>
          <a:prstGeom prst="rect">
            <a:avLst/>
          </a:prstGeom>
        </p:spPr>
      </p:pic>
      <p:sp>
        <p:nvSpPr>
          <p:cNvPr id="3" name="Rounded Rectangle 2"/>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2500" b="1" kern="0" dirty="0">
                <a:ln w="50800"/>
                <a:solidFill>
                  <a:prstClr val="black">
                    <a:shade val="50000"/>
                  </a:prstClr>
                </a:solidFill>
                <a:latin typeface="Times New Roman" panose="02020603050405020304" pitchFamily="18" charset="0"/>
                <a:cs typeface="Times New Roman" panose="02020603050405020304" pitchFamily="18" charset="0"/>
              </a:rPr>
              <a:t>The new analogues are more predictable than conventional </a:t>
            </a:r>
            <a:r>
              <a:rPr lang="en-US" sz="2500" b="1" kern="0" dirty="0" err="1">
                <a:ln w="50800"/>
                <a:solidFill>
                  <a:prstClr val="black">
                    <a:shade val="50000"/>
                  </a:prstClr>
                </a:solidFill>
                <a:latin typeface="Times New Roman" panose="02020603050405020304" pitchFamily="18" charset="0"/>
                <a:cs typeface="Times New Roman" panose="02020603050405020304" pitchFamily="18" charset="0"/>
              </a:rPr>
              <a:t>insulins</a:t>
            </a:r>
            <a:r>
              <a:rPr lang="en-US" sz="2500" b="1" kern="0" dirty="0">
                <a:ln w="50800"/>
                <a:solidFill>
                  <a:prstClr val="black">
                    <a:shade val="50000"/>
                  </a:prstClr>
                </a:solidFill>
                <a:latin typeface="Times New Roman" panose="02020603050405020304" pitchFamily="18" charset="0"/>
                <a:cs typeface="Times New Roman" panose="02020603050405020304" pitchFamily="18" charset="0"/>
              </a:rPr>
              <a:t> and allow simplified insulin replacement strategies</a:t>
            </a:r>
            <a:endParaRPr kumimoji="0" lang="en-US" sz="2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070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1556792"/>
            <a:ext cx="8640960" cy="259228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kern="0" dirty="0">
                <a:ln w="50800"/>
                <a:solidFill>
                  <a:prstClr val="black">
                    <a:shade val="50000"/>
                  </a:prstClr>
                </a:solidFill>
                <a:latin typeface="Times New Roman" panose="02020603050405020304" pitchFamily="18" charset="0"/>
                <a:cs typeface="Times New Roman" panose="02020603050405020304" pitchFamily="18" charset="0"/>
              </a:rPr>
              <a:t>Insulin Analogous Vs. Human </a:t>
            </a:r>
            <a:r>
              <a:rPr lang="en-US" sz="5000" b="1" kern="0" dirty="0" smtClean="0">
                <a:ln w="50800"/>
                <a:solidFill>
                  <a:prstClr val="black">
                    <a:shade val="50000"/>
                  </a:prstClr>
                </a:solidFill>
                <a:latin typeface="Times New Roman" panose="02020603050405020304" pitchFamily="18" charset="0"/>
                <a:cs typeface="Times New Roman" panose="02020603050405020304" pitchFamily="18" charset="0"/>
              </a:rPr>
              <a:t>insulin Safety</a:t>
            </a:r>
            <a:endParaRPr lang="en-US" sz="5000" b="1" kern="0" dirty="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7094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500" b="1" kern="0" dirty="0" smtClean="0">
                <a:ln w="50800"/>
                <a:solidFill>
                  <a:prstClr val="black">
                    <a:shade val="50000"/>
                  </a:prstClr>
                </a:solidFill>
                <a:latin typeface="Times New Roman" panose="02020603050405020304" pitchFamily="18" charset="0"/>
                <a:cs typeface="Times New Roman" panose="02020603050405020304" pitchFamily="18" charset="0"/>
              </a:rPr>
              <a:t>Meta-Analysis (2014)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98" y="1988840"/>
            <a:ext cx="838880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4636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1800"/>
            <a:ext cx="8229600" cy="4319488"/>
          </a:xfrm>
        </p:spPr>
        <p:txBody>
          <a:bodyPr>
            <a:noAutofit/>
          </a:bodyPr>
          <a:lstStyle/>
          <a:p>
            <a:pPr>
              <a:buClr>
                <a:schemeClr val="tx1"/>
              </a:buClr>
            </a:pPr>
            <a:r>
              <a:rPr lang="en-US" sz="3200" dirty="0" smtClean="0">
                <a:latin typeface="Times" panose="02020603060405020304" pitchFamily="18" charset="0"/>
                <a:cs typeface="+mj-cs"/>
              </a:rPr>
              <a:t>These studies reported on a total of 1143 women with GDM or Pre-GDM treated with either insulin </a:t>
            </a:r>
            <a:r>
              <a:rPr lang="en-US" sz="3200" dirty="0" err="1" smtClean="0">
                <a:latin typeface="Times" panose="02020603060405020304" pitchFamily="18" charset="0"/>
                <a:cs typeface="+mj-cs"/>
              </a:rPr>
              <a:t>Aspart</a:t>
            </a:r>
            <a:r>
              <a:rPr lang="en-US" sz="3200" dirty="0" smtClean="0">
                <a:latin typeface="Times" panose="02020603060405020304" pitchFamily="18" charset="0"/>
                <a:cs typeface="+mj-cs"/>
              </a:rPr>
              <a:t> (n = 567) or regular insulin (n = 516) during pregnancy. </a:t>
            </a:r>
          </a:p>
          <a:p>
            <a:pPr>
              <a:buClr>
                <a:schemeClr val="tx1"/>
              </a:buClr>
            </a:pPr>
            <a:r>
              <a:rPr lang="en-US" sz="3200" dirty="0" smtClean="0">
                <a:solidFill>
                  <a:srgbClr val="C00000"/>
                </a:solidFill>
                <a:latin typeface="Times" panose="02020603060405020304" pitchFamily="18" charset="0"/>
                <a:cs typeface="+mj-cs"/>
              </a:rPr>
              <a:t>Baseline characteristics were similar in the </a:t>
            </a:r>
            <a:r>
              <a:rPr lang="en-US" sz="3200" dirty="0" err="1" smtClean="0">
                <a:solidFill>
                  <a:srgbClr val="C00000"/>
                </a:solidFill>
                <a:latin typeface="Times" panose="02020603060405020304" pitchFamily="18" charset="0"/>
                <a:cs typeface="+mj-cs"/>
              </a:rPr>
              <a:t>Aspart</a:t>
            </a:r>
            <a:r>
              <a:rPr lang="en-US" sz="3200" dirty="0" smtClean="0">
                <a:solidFill>
                  <a:srgbClr val="C00000"/>
                </a:solidFill>
                <a:latin typeface="Times" panose="02020603060405020304" pitchFamily="18" charset="0"/>
                <a:cs typeface="+mj-cs"/>
              </a:rPr>
              <a:t> and control groups in terms of age ,BMI and HbA1C at entry. </a:t>
            </a:r>
            <a:endParaRPr lang="en-US" sz="3200" dirty="0">
              <a:solidFill>
                <a:srgbClr val="C00000"/>
              </a:solidFill>
              <a:latin typeface="Times" panose="02020603060405020304" pitchFamily="18" charset="0"/>
              <a:cs typeface="+mj-cs"/>
            </a:endParaRPr>
          </a:p>
        </p:txBody>
      </p:sp>
      <p:sp>
        <p:nvSpPr>
          <p:cNvPr id="4" name="Date Placeholder 3"/>
          <p:cNvSpPr>
            <a:spLocks noGrp="1"/>
          </p:cNvSpPr>
          <p:nvPr>
            <p:ph type="dt" sz="half" idx="10"/>
          </p:nvPr>
        </p:nvSpPr>
        <p:spPr/>
        <p:txBody>
          <a:bodyPr/>
          <a:lstStyle/>
          <a:p>
            <a:pPr>
              <a:defRPr/>
            </a:pPr>
            <a:fld id="{79A8E2DA-7BF5-4FA7-8411-59A47D8B0BFA}"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63</a:t>
            </a:fld>
            <a:endParaRPr lang="en-US">
              <a:solidFill>
                <a:prstClr val="white">
                  <a:tint val="75000"/>
                </a:prstClr>
              </a:solidFill>
            </a:endParaRPr>
          </a:p>
        </p:txBody>
      </p:sp>
      <p:sp>
        <p:nvSpPr>
          <p:cNvPr id="7" name="Rounded Rectangle 6"/>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Meta-analysis of </a:t>
            </a:r>
            <a:r>
              <a:rPr lang="en-US" sz="4000" b="1" kern="0" dirty="0" err="1">
                <a:ln w="50800"/>
                <a:solidFill>
                  <a:prstClr val="black">
                    <a:shade val="50000"/>
                  </a:prstClr>
                </a:solidFill>
                <a:latin typeface="Times New Roman" panose="02020603050405020304" pitchFamily="18" charset="0"/>
                <a:cs typeface="Times New Roman" panose="02020603050405020304" pitchFamily="18" charset="0"/>
              </a:rPr>
              <a:t>Aspart</a:t>
            </a: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 studies</a:t>
            </a:r>
            <a:endParaRPr lang="en-US" sz="4000" b="1" kern="0"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40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1800"/>
            <a:ext cx="8229600" cy="4391496"/>
          </a:xfrm>
        </p:spPr>
        <p:txBody>
          <a:bodyPr>
            <a:noAutofit/>
          </a:bodyPr>
          <a:lstStyle/>
          <a:p>
            <a:pPr>
              <a:buClrTx/>
            </a:pPr>
            <a:r>
              <a:rPr lang="en-US" sz="3200" dirty="0">
                <a:latin typeface="Times" panose="02020603060405020304" pitchFamily="18" charset="0"/>
              </a:rPr>
              <a:t>The </a:t>
            </a:r>
            <a:r>
              <a:rPr lang="en-US" sz="3200" dirty="0" smtClean="0">
                <a:latin typeface="Times" panose="02020603060405020304" pitchFamily="18" charset="0"/>
              </a:rPr>
              <a:t>risk for </a:t>
            </a:r>
            <a:r>
              <a:rPr lang="en-US" sz="3200" dirty="0" err="1">
                <a:solidFill>
                  <a:srgbClr val="C00000"/>
                </a:solidFill>
                <a:latin typeface="Times" panose="02020603060405020304" pitchFamily="18" charset="0"/>
              </a:rPr>
              <a:t>macrosomia</a:t>
            </a:r>
            <a:r>
              <a:rPr lang="en-US" sz="3200" dirty="0">
                <a:solidFill>
                  <a:srgbClr val="C00000"/>
                </a:solidFill>
                <a:latin typeface="Times" panose="02020603060405020304" pitchFamily="18" charset="0"/>
              </a:rPr>
              <a:t> </a:t>
            </a:r>
            <a:r>
              <a:rPr lang="en-US" sz="3200" dirty="0">
                <a:latin typeface="Times" panose="02020603060405020304" pitchFamily="18" charset="0"/>
              </a:rPr>
              <a:t>was not significantly increased in the </a:t>
            </a:r>
            <a:r>
              <a:rPr lang="en-US" sz="3200" dirty="0" err="1" smtClean="0">
                <a:latin typeface="Times" panose="02020603060405020304" pitchFamily="18" charset="0"/>
              </a:rPr>
              <a:t>Aspart</a:t>
            </a:r>
            <a:r>
              <a:rPr lang="en-US" sz="3200" dirty="0" smtClean="0">
                <a:latin typeface="Times" panose="02020603060405020304" pitchFamily="18" charset="0"/>
              </a:rPr>
              <a:t> group </a:t>
            </a:r>
            <a:r>
              <a:rPr lang="en-US" sz="3200" dirty="0">
                <a:latin typeface="Times" panose="02020603060405020304" pitchFamily="18" charset="0"/>
              </a:rPr>
              <a:t>(RR = 0.81, 95 % CI 0.42 to 1.58) [13, 14]. </a:t>
            </a:r>
          </a:p>
          <a:p>
            <a:pPr>
              <a:buClrTx/>
            </a:pPr>
            <a:r>
              <a:rPr lang="en-US" sz="3200" dirty="0" smtClean="0">
                <a:latin typeface="Times" panose="02020603060405020304" pitchFamily="18" charset="0"/>
              </a:rPr>
              <a:t> </a:t>
            </a:r>
            <a:r>
              <a:rPr lang="en-US" sz="3200" dirty="0" smtClean="0">
                <a:solidFill>
                  <a:srgbClr val="C00000"/>
                </a:solidFill>
                <a:latin typeface="Times" panose="02020603060405020304" pitchFamily="18" charset="0"/>
              </a:rPr>
              <a:t>No </a:t>
            </a:r>
            <a:r>
              <a:rPr lang="en-US" sz="3200" dirty="0" smtClean="0">
                <a:latin typeface="Times" panose="02020603060405020304" pitchFamily="18" charset="0"/>
              </a:rPr>
              <a:t>significant </a:t>
            </a:r>
            <a:r>
              <a:rPr lang="en-US" sz="3200" dirty="0">
                <a:latin typeface="Times" panose="02020603060405020304" pitchFamily="18" charset="0"/>
              </a:rPr>
              <a:t>difference was observed in the rate of </a:t>
            </a:r>
            <a:r>
              <a:rPr lang="en-US" sz="3200" dirty="0" smtClean="0">
                <a:solidFill>
                  <a:srgbClr val="C00000"/>
                </a:solidFill>
                <a:latin typeface="Times" panose="02020603060405020304" pitchFamily="18" charset="0"/>
              </a:rPr>
              <a:t>C/S </a:t>
            </a:r>
            <a:r>
              <a:rPr lang="en-US" sz="3200" dirty="0" smtClean="0">
                <a:latin typeface="Times" panose="02020603060405020304" pitchFamily="18" charset="0"/>
              </a:rPr>
              <a:t>rate </a:t>
            </a:r>
            <a:r>
              <a:rPr lang="en-US" sz="3200" dirty="0">
                <a:latin typeface="Times" panose="02020603060405020304" pitchFamily="18" charset="0"/>
              </a:rPr>
              <a:t>in women receiving </a:t>
            </a:r>
            <a:r>
              <a:rPr lang="en-US" sz="3200" dirty="0" err="1">
                <a:latin typeface="Times" panose="02020603060405020304" pitchFamily="18" charset="0"/>
              </a:rPr>
              <a:t>aspart</a:t>
            </a:r>
            <a:r>
              <a:rPr lang="en-US" sz="3200" dirty="0">
                <a:latin typeface="Times" panose="02020603060405020304" pitchFamily="18" charset="0"/>
              </a:rPr>
              <a:t> compared </a:t>
            </a:r>
            <a:r>
              <a:rPr lang="en-US" sz="3200" dirty="0" smtClean="0">
                <a:latin typeface="Times" panose="02020603060405020304" pitchFamily="18" charset="0"/>
              </a:rPr>
              <a:t>to women </a:t>
            </a:r>
            <a:r>
              <a:rPr lang="en-US" sz="3200" dirty="0">
                <a:latin typeface="Times" panose="02020603060405020304" pitchFamily="18" charset="0"/>
              </a:rPr>
              <a:t>receiving regular insulin (RR = 1.00, 95 % </a:t>
            </a:r>
            <a:r>
              <a:rPr lang="en-US" sz="3200" dirty="0" smtClean="0">
                <a:latin typeface="Times" panose="02020603060405020304" pitchFamily="18" charset="0"/>
              </a:rPr>
              <a:t>CI ,0.92 </a:t>
            </a:r>
            <a:r>
              <a:rPr lang="en-US" sz="3200" dirty="0">
                <a:latin typeface="Times" panose="02020603060405020304" pitchFamily="18" charset="0"/>
              </a:rPr>
              <a:t>to 1.08</a:t>
            </a:r>
            <a:r>
              <a:rPr lang="en-US" sz="3200" dirty="0" smtClean="0">
                <a:latin typeface="Times" panose="02020603060405020304" pitchFamily="18" charset="0"/>
              </a:rPr>
              <a:t>).</a:t>
            </a:r>
            <a:endParaRPr lang="en-US" sz="3200" dirty="0">
              <a:latin typeface="Times" panose="02020603060405020304" pitchFamily="18" charset="0"/>
            </a:endParaRPr>
          </a:p>
        </p:txBody>
      </p:sp>
      <p:sp>
        <p:nvSpPr>
          <p:cNvPr id="4" name="Date Placeholder 3"/>
          <p:cNvSpPr>
            <a:spLocks noGrp="1"/>
          </p:cNvSpPr>
          <p:nvPr>
            <p:ph type="dt" sz="half" idx="10"/>
          </p:nvPr>
        </p:nvSpPr>
        <p:spPr/>
        <p:txBody>
          <a:bodyPr/>
          <a:lstStyle/>
          <a:p>
            <a:pPr>
              <a:defRPr/>
            </a:pPr>
            <a:fld id="{365A5F74-0570-42B8-852F-8781B55DDBF5}"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64</a:t>
            </a:fld>
            <a:endParaRPr lang="en-US">
              <a:solidFill>
                <a:prstClr val="white">
                  <a:tint val="75000"/>
                </a:prstClr>
              </a:solidFill>
            </a:endParaRPr>
          </a:p>
        </p:txBody>
      </p:sp>
      <p:sp>
        <p:nvSpPr>
          <p:cNvPr id="7" name="Rounded Rectangle 6"/>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500" b="1" kern="0" dirty="0" err="1">
                <a:ln w="50800"/>
                <a:solidFill>
                  <a:prstClr val="black">
                    <a:shade val="50000"/>
                  </a:prstClr>
                </a:solidFill>
                <a:latin typeface="Times New Roman" panose="02020603050405020304" pitchFamily="18" charset="0"/>
                <a:cs typeface="Times New Roman" panose="02020603050405020304" pitchFamily="18" charset="0"/>
              </a:rPr>
              <a:t>Aspart</a:t>
            </a: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 vs. Regular insulin </a:t>
            </a:r>
            <a:endParaRPr lang="en-US" sz="4500" b="1" kern="0"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08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Tx/>
            </a:pPr>
            <a:r>
              <a:rPr lang="en-US" sz="3200" dirty="0">
                <a:latin typeface="Times" panose="02020603060405020304" pitchFamily="18" charset="0"/>
              </a:rPr>
              <a:t>702 women with </a:t>
            </a:r>
            <a:r>
              <a:rPr lang="en-US" sz="3200" dirty="0" smtClean="0">
                <a:latin typeface="Times" panose="02020603060405020304" pitchFamily="18" charset="0"/>
              </a:rPr>
              <a:t>GDM or pre-</a:t>
            </a:r>
            <a:r>
              <a:rPr lang="en-US" sz="3200" dirty="0" err="1" smtClean="0">
                <a:latin typeface="Times" panose="02020603060405020304" pitchFamily="18" charset="0"/>
              </a:rPr>
              <a:t>GDMtreated</a:t>
            </a:r>
            <a:r>
              <a:rPr lang="en-US" sz="3200" dirty="0" smtClean="0">
                <a:latin typeface="Times" panose="02020603060405020304" pitchFamily="18" charset="0"/>
              </a:rPr>
              <a:t> </a:t>
            </a:r>
            <a:r>
              <a:rPr lang="en-US" sz="3200" dirty="0">
                <a:latin typeface="Times" panose="02020603060405020304" pitchFamily="18" charset="0"/>
              </a:rPr>
              <a:t>with either </a:t>
            </a:r>
            <a:r>
              <a:rPr lang="en-US" sz="3200" dirty="0" err="1" smtClean="0">
                <a:latin typeface="Times" panose="02020603060405020304" pitchFamily="18" charset="0"/>
              </a:rPr>
              <a:t>glargine</a:t>
            </a:r>
            <a:r>
              <a:rPr lang="en-US" sz="3200" dirty="0" smtClean="0">
                <a:latin typeface="Times" panose="02020603060405020304" pitchFamily="18" charset="0"/>
              </a:rPr>
              <a:t> (</a:t>
            </a:r>
            <a:r>
              <a:rPr lang="en-US" sz="3200" dirty="0">
                <a:latin typeface="Times" panose="02020603060405020304" pitchFamily="18" charset="0"/>
              </a:rPr>
              <a:t>n = 331) or NPH insulin (n = 371) during pregnancy.</a:t>
            </a:r>
          </a:p>
          <a:p>
            <a:pPr>
              <a:buClrTx/>
            </a:pPr>
            <a:r>
              <a:rPr lang="en-US" sz="3200" dirty="0">
                <a:latin typeface="Times" panose="02020603060405020304" pitchFamily="18" charset="0"/>
              </a:rPr>
              <a:t>Baseline characteristics of women treated with </a:t>
            </a:r>
            <a:r>
              <a:rPr lang="en-US" sz="3200" dirty="0" err="1">
                <a:latin typeface="Times" panose="02020603060405020304" pitchFamily="18" charset="0"/>
              </a:rPr>
              <a:t>glargine</a:t>
            </a:r>
            <a:r>
              <a:rPr lang="en-US" sz="3200" dirty="0">
                <a:latin typeface="Times" panose="02020603060405020304" pitchFamily="18" charset="0"/>
              </a:rPr>
              <a:t> </a:t>
            </a:r>
            <a:r>
              <a:rPr lang="en-US" sz="3200" dirty="0" smtClean="0">
                <a:latin typeface="Times" panose="02020603060405020304" pitchFamily="18" charset="0"/>
              </a:rPr>
              <a:t>and NPH </a:t>
            </a:r>
            <a:r>
              <a:rPr lang="en-US" sz="3200" dirty="0">
                <a:latin typeface="Times" panose="02020603060405020304" pitchFamily="18" charset="0"/>
              </a:rPr>
              <a:t>were similar in terms of age </a:t>
            </a:r>
            <a:r>
              <a:rPr lang="en-US" sz="3200" dirty="0" smtClean="0">
                <a:latin typeface="Times" panose="02020603060405020304" pitchFamily="18" charset="0"/>
              </a:rPr>
              <a:t>,duration </a:t>
            </a:r>
            <a:r>
              <a:rPr lang="en-US" sz="3200" dirty="0">
                <a:latin typeface="Times" panose="02020603060405020304" pitchFamily="18" charset="0"/>
              </a:rPr>
              <a:t>of </a:t>
            </a:r>
            <a:r>
              <a:rPr lang="en-US" sz="3200" dirty="0" smtClean="0">
                <a:latin typeface="Times" panose="02020603060405020304" pitchFamily="18" charset="0"/>
              </a:rPr>
              <a:t>diabetes, </a:t>
            </a:r>
            <a:r>
              <a:rPr lang="en-US" sz="3200" dirty="0">
                <a:latin typeface="Times" panose="02020603060405020304" pitchFamily="18" charset="0"/>
              </a:rPr>
              <a:t>BMI </a:t>
            </a:r>
            <a:r>
              <a:rPr lang="en-US" sz="3200" dirty="0" smtClean="0">
                <a:latin typeface="Times" panose="02020603060405020304" pitchFamily="18" charset="0"/>
              </a:rPr>
              <a:t>and </a:t>
            </a:r>
            <a:r>
              <a:rPr lang="en-US" sz="3200" dirty="0">
                <a:latin typeface="Times" panose="02020603060405020304" pitchFamily="18" charset="0"/>
              </a:rPr>
              <a:t>HbA1C at </a:t>
            </a:r>
            <a:r>
              <a:rPr lang="en-US" sz="3200" dirty="0" smtClean="0">
                <a:latin typeface="Times" panose="02020603060405020304" pitchFamily="18" charset="0"/>
              </a:rPr>
              <a:t>conception.</a:t>
            </a:r>
            <a:endParaRPr lang="en-US" sz="3200" dirty="0">
              <a:latin typeface="Times" panose="02020603060405020304" pitchFamily="18" charset="0"/>
            </a:endParaRPr>
          </a:p>
        </p:txBody>
      </p:sp>
      <p:sp>
        <p:nvSpPr>
          <p:cNvPr id="4" name="Date Placeholder 3"/>
          <p:cNvSpPr>
            <a:spLocks noGrp="1"/>
          </p:cNvSpPr>
          <p:nvPr>
            <p:ph type="dt" sz="half" idx="10"/>
          </p:nvPr>
        </p:nvSpPr>
        <p:spPr/>
        <p:txBody>
          <a:bodyPr/>
          <a:lstStyle/>
          <a:p>
            <a:pPr>
              <a:defRPr/>
            </a:pPr>
            <a:fld id="{51B5CA6A-2D4E-477A-BE78-56B1772F3411}"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65</a:t>
            </a:fld>
            <a:endParaRPr lang="en-US">
              <a:solidFill>
                <a:prstClr val="white">
                  <a:tint val="75000"/>
                </a:prstClr>
              </a:solidFill>
            </a:endParaRPr>
          </a:p>
        </p:txBody>
      </p:sp>
      <p:sp>
        <p:nvSpPr>
          <p:cNvPr id="6" name="Rounded Rectangle 5"/>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Meta-analysis of </a:t>
            </a:r>
            <a:r>
              <a:rPr lang="en-US" sz="4000" b="1" kern="0" dirty="0" err="1">
                <a:ln w="50800"/>
                <a:solidFill>
                  <a:prstClr val="black">
                    <a:shade val="50000"/>
                  </a:prstClr>
                </a:solidFill>
                <a:latin typeface="Times New Roman" panose="02020603050405020304" pitchFamily="18" charset="0"/>
                <a:cs typeface="Times New Roman" panose="02020603050405020304" pitchFamily="18" charset="0"/>
              </a:rPr>
              <a:t>glargine</a:t>
            </a: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 studies</a:t>
            </a:r>
            <a:endParaRPr lang="en-US" sz="4000" b="1" kern="0"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84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77071"/>
          </a:xfrm>
        </p:spPr>
        <p:txBody>
          <a:bodyPr>
            <a:noAutofit/>
          </a:bodyPr>
          <a:lstStyle/>
          <a:p>
            <a:pPr>
              <a:buClrTx/>
            </a:pPr>
            <a:r>
              <a:rPr lang="en-US" sz="3200" dirty="0" smtClean="0">
                <a:latin typeface="Times" panose="02020603060405020304" pitchFamily="18" charset="0"/>
              </a:rPr>
              <a:t>There were </a:t>
            </a:r>
            <a:r>
              <a:rPr lang="en-US" sz="3200" dirty="0">
                <a:solidFill>
                  <a:srgbClr val="C00000"/>
                </a:solidFill>
                <a:latin typeface="Times" panose="02020603060405020304" pitchFamily="18" charset="0"/>
              </a:rPr>
              <a:t>no significant differences in birth weight</a:t>
            </a:r>
            <a:r>
              <a:rPr lang="en-US" sz="3200" dirty="0">
                <a:solidFill>
                  <a:srgbClr val="FFC000"/>
                </a:solidFill>
                <a:latin typeface="Times" panose="02020603060405020304" pitchFamily="18" charset="0"/>
              </a:rPr>
              <a:t> </a:t>
            </a:r>
            <a:r>
              <a:rPr lang="en-US" sz="3200" dirty="0" smtClean="0">
                <a:latin typeface="Times" panose="02020603060405020304" pitchFamily="18" charset="0"/>
              </a:rPr>
              <a:t>observed between </a:t>
            </a:r>
            <a:r>
              <a:rPr lang="en-US" sz="3200" dirty="0">
                <a:latin typeface="Times" panose="02020603060405020304" pitchFamily="18" charset="0"/>
              </a:rPr>
              <a:t>the </a:t>
            </a:r>
            <a:r>
              <a:rPr lang="en-US" sz="3200" dirty="0" err="1">
                <a:latin typeface="Times" panose="02020603060405020304" pitchFamily="18" charset="0"/>
              </a:rPr>
              <a:t>glargine</a:t>
            </a:r>
            <a:r>
              <a:rPr lang="en-US" sz="3200" dirty="0">
                <a:latin typeface="Times" panose="02020603060405020304" pitchFamily="18" charset="0"/>
              </a:rPr>
              <a:t> and NPH </a:t>
            </a:r>
            <a:r>
              <a:rPr lang="en-US" sz="3200" dirty="0" smtClean="0">
                <a:latin typeface="Times" panose="02020603060405020304" pitchFamily="18" charset="0"/>
              </a:rPr>
              <a:t>groups.</a:t>
            </a:r>
          </a:p>
          <a:p>
            <a:pPr>
              <a:buClrTx/>
            </a:pPr>
            <a:r>
              <a:rPr lang="en-US" sz="3200" dirty="0" err="1" smtClean="0">
                <a:latin typeface="Times" panose="02020603060405020304" pitchFamily="18" charset="0"/>
              </a:rPr>
              <a:t>Glargine</a:t>
            </a:r>
            <a:r>
              <a:rPr lang="en-US" sz="3200" dirty="0" smtClean="0">
                <a:latin typeface="Times" panose="02020603060405020304" pitchFamily="18" charset="0"/>
              </a:rPr>
              <a:t> </a:t>
            </a:r>
            <a:r>
              <a:rPr lang="en-US" sz="3200" dirty="0">
                <a:latin typeface="Times" panose="02020603060405020304" pitchFamily="18" charset="0"/>
              </a:rPr>
              <a:t>was </a:t>
            </a:r>
            <a:r>
              <a:rPr lang="en-US" sz="3200" dirty="0">
                <a:solidFill>
                  <a:srgbClr val="C00000"/>
                </a:solidFill>
                <a:latin typeface="Times" panose="02020603060405020304" pitchFamily="18" charset="0"/>
              </a:rPr>
              <a:t>not related with higher rates of neonatal hypoglycemia</a:t>
            </a:r>
            <a:r>
              <a:rPr lang="en-US" sz="3200" dirty="0" smtClean="0">
                <a:solidFill>
                  <a:srgbClr val="C00000"/>
                </a:solidFill>
                <a:latin typeface="Times" panose="02020603060405020304" pitchFamily="18" charset="0"/>
              </a:rPr>
              <a:t>, NICU </a:t>
            </a:r>
            <a:r>
              <a:rPr lang="en-US" sz="3200" dirty="0">
                <a:solidFill>
                  <a:srgbClr val="C00000"/>
                </a:solidFill>
                <a:latin typeface="Times" panose="02020603060405020304" pitchFamily="18" charset="0"/>
              </a:rPr>
              <a:t>admission, RDS, neonatal </a:t>
            </a:r>
            <a:r>
              <a:rPr lang="en-US" sz="3200" dirty="0" smtClean="0">
                <a:solidFill>
                  <a:srgbClr val="C00000"/>
                </a:solidFill>
                <a:latin typeface="Times" panose="02020603060405020304" pitchFamily="18" charset="0"/>
              </a:rPr>
              <a:t>jaundice , LGA</a:t>
            </a:r>
            <a:r>
              <a:rPr lang="en-US" sz="3200" dirty="0">
                <a:solidFill>
                  <a:srgbClr val="C00000"/>
                </a:solidFill>
                <a:latin typeface="Times" panose="02020603060405020304" pitchFamily="18" charset="0"/>
              </a:rPr>
              <a:t>, preterm delivery, malformations, or </a:t>
            </a:r>
            <a:r>
              <a:rPr lang="en-US" sz="3200" dirty="0" err="1" smtClean="0">
                <a:solidFill>
                  <a:srgbClr val="C00000"/>
                </a:solidFill>
                <a:latin typeface="Times" panose="02020603060405020304" pitchFamily="18" charset="0"/>
              </a:rPr>
              <a:t>macrosomia</a:t>
            </a:r>
            <a:r>
              <a:rPr lang="en-US" sz="3200" dirty="0" smtClean="0">
                <a:latin typeface="Times" panose="02020603060405020304" pitchFamily="18" charset="0"/>
              </a:rPr>
              <a:t>.</a:t>
            </a:r>
            <a:endParaRPr lang="en-US" sz="3200" dirty="0">
              <a:latin typeface="Times" panose="02020603060405020304" pitchFamily="18" charset="0"/>
            </a:endParaRPr>
          </a:p>
        </p:txBody>
      </p:sp>
      <p:sp>
        <p:nvSpPr>
          <p:cNvPr id="4" name="Date Placeholder 3"/>
          <p:cNvSpPr>
            <a:spLocks noGrp="1"/>
          </p:cNvSpPr>
          <p:nvPr>
            <p:ph type="dt" sz="half" idx="10"/>
          </p:nvPr>
        </p:nvSpPr>
        <p:spPr/>
        <p:txBody>
          <a:bodyPr/>
          <a:lstStyle/>
          <a:p>
            <a:pPr>
              <a:defRPr/>
            </a:pPr>
            <a:fld id="{F6343DA2-931F-4A36-998B-94724FC59292}"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66</a:t>
            </a:fld>
            <a:endParaRPr lang="en-US">
              <a:solidFill>
                <a:prstClr val="white">
                  <a:tint val="75000"/>
                </a:prstClr>
              </a:solidFill>
            </a:endParaRPr>
          </a:p>
        </p:txBody>
      </p:sp>
      <p:sp>
        <p:nvSpPr>
          <p:cNvPr id="6" name="Rounded Rectangle 5"/>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kern="0" dirty="0" err="1">
                <a:ln w="50800"/>
                <a:solidFill>
                  <a:prstClr val="black">
                    <a:shade val="50000"/>
                  </a:prstClr>
                </a:solidFill>
                <a:latin typeface="Times New Roman" panose="02020603050405020304" pitchFamily="18" charset="0"/>
                <a:cs typeface="Times New Roman" panose="02020603050405020304" pitchFamily="18" charset="0"/>
              </a:rPr>
              <a:t>Glargin</a:t>
            </a:r>
            <a:r>
              <a:rPr lang="en-US" sz="4000" b="1" kern="0" dirty="0">
                <a:ln w="50800"/>
                <a:solidFill>
                  <a:prstClr val="black">
                    <a:shade val="50000"/>
                  </a:prstClr>
                </a:solidFill>
                <a:latin typeface="Times New Roman" panose="02020603050405020304" pitchFamily="18" charset="0"/>
                <a:cs typeface="Times New Roman" panose="02020603050405020304" pitchFamily="18" charset="0"/>
              </a:rPr>
              <a:t> vs. NPH insulin </a:t>
            </a:r>
            <a:endParaRPr lang="en-US" sz="4000" b="1" kern="0"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98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7056783" cy="600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fld id="{177545E5-EDC8-4839-B4F9-6FB7E9214A74}" type="datetime1">
              <a:rPr lang="en-US" smtClean="0">
                <a:solidFill>
                  <a:prstClr val="white">
                    <a:tint val="75000"/>
                  </a:prstClr>
                </a:solidFill>
              </a:rPr>
              <a:t>2/25/2016</a:t>
            </a:fld>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67</a:t>
            </a:fld>
            <a:endParaRPr lang="en-US">
              <a:solidFill>
                <a:prstClr val="white">
                  <a:tint val="75000"/>
                </a:prst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6309320"/>
            <a:ext cx="669674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75656" y="6453336"/>
            <a:ext cx="1800200" cy="332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41516" y="5229200"/>
            <a:ext cx="2160240" cy="50405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Times" panose="02020603060405020304" pitchFamily="18" charset="0"/>
              </a:rPr>
              <a:t>0.39 [0.11, 1.40]</a:t>
            </a:r>
            <a:endParaRPr lang="en-US" sz="1500" b="1" dirty="0">
              <a:solidFill>
                <a:schemeClr val="tx1"/>
              </a:solidFill>
              <a:latin typeface="Times" panose="02020603060405020304" pitchFamily="18" charset="0"/>
            </a:endParaRPr>
          </a:p>
        </p:txBody>
      </p:sp>
      <p:sp>
        <p:nvSpPr>
          <p:cNvPr id="5" name="Rectangle 4"/>
          <p:cNvSpPr/>
          <p:nvPr/>
        </p:nvSpPr>
        <p:spPr>
          <a:xfrm>
            <a:off x="2483768" y="3140968"/>
            <a:ext cx="1757748" cy="2880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59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fld id="{BD99C8E9-70E5-4E2A-BB17-616E005E1438}" type="datetime1">
              <a:rPr lang="en-US" smtClean="0">
                <a:solidFill>
                  <a:prstClr val="white">
                    <a:tint val="75000"/>
                  </a:prstClr>
                </a:solidFill>
              </a:rPr>
              <a:t>2/25/2016</a:t>
            </a:fld>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68</a:t>
            </a:fld>
            <a:endParaRPr lang="en-US">
              <a:solidFill>
                <a:prstClr val="white">
                  <a:tint val="75000"/>
                </a:prstClr>
              </a:solidFill>
            </a:endParaRPr>
          </a:p>
        </p:txBody>
      </p:sp>
      <p:sp>
        <p:nvSpPr>
          <p:cNvPr id="2" name="Rectangle 1"/>
          <p:cNvSpPr/>
          <p:nvPr/>
        </p:nvSpPr>
        <p:spPr>
          <a:xfrm>
            <a:off x="179512" y="1772816"/>
            <a:ext cx="1944216" cy="331236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93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1556792"/>
            <a:ext cx="8640960" cy="259228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kern="0" dirty="0">
                <a:ln w="50800"/>
                <a:solidFill>
                  <a:prstClr val="black">
                    <a:shade val="50000"/>
                  </a:prstClr>
                </a:solidFill>
                <a:latin typeface="Times New Roman" panose="02020603050405020304" pitchFamily="18" charset="0"/>
                <a:cs typeface="Times New Roman" panose="02020603050405020304" pitchFamily="18" charset="0"/>
              </a:rPr>
              <a:t>Practical Insulin Therapy</a:t>
            </a:r>
          </a:p>
        </p:txBody>
      </p:sp>
    </p:spTree>
    <p:extLst>
      <p:ext uri="{BB962C8B-B14F-4D97-AF65-F5344CB8AC3E}">
        <p14:creationId xmlns:p14="http://schemas.microsoft.com/office/powerpoint/2010/main" val="332293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7</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992888" cy="606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355976" y="4077072"/>
            <a:ext cx="1440160" cy="363512"/>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latin typeface="Times" panose="02020603060405020304" pitchFamily="18" charset="0"/>
              </a:rPr>
              <a:t>0.68[0.53, 0.87]</a:t>
            </a:r>
            <a:endParaRPr lang="en-US" sz="1500" b="1" dirty="0">
              <a:solidFill>
                <a:schemeClr val="bg1"/>
              </a:solidFill>
              <a:latin typeface="Times" panose="02020603060405020304" pitchFamily="18" charset="0"/>
            </a:endParaRPr>
          </a:p>
        </p:txBody>
      </p:sp>
    </p:spTree>
    <p:extLst>
      <p:ext uri="{BB962C8B-B14F-4D97-AF65-F5344CB8AC3E}">
        <p14:creationId xmlns:p14="http://schemas.microsoft.com/office/powerpoint/2010/main" val="40828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Initiation of Insulin therapy</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b="1" dirty="0"/>
              <a:t>Insulin, which does not cross the placenta, </a:t>
            </a:r>
            <a:r>
              <a:rPr lang="en-US" b="1" dirty="0" smtClean="0"/>
              <a:t>can achieve </a:t>
            </a:r>
            <a:r>
              <a:rPr lang="en-US" b="1" dirty="0"/>
              <a:t>tight metabolic control </a:t>
            </a:r>
            <a:endParaRPr lang="en-US" b="1" dirty="0" smtClean="0"/>
          </a:p>
          <a:p>
            <a:r>
              <a:rPr lang="en-US" b="1" dirty="0"/>
              <a:t>I</a:t>
            </a:r>
            <a:r>
              <a:rPr lang="en-US" b="1" dirty="0" smtClean="0"/>
              <a:t>f FPG levels </a:t>
            </a:r>
            <a:r>
              <a:rPr lang="en-US" b="1" dirty="0"/>
              <a:t>are </a:t>
            </a:r>
            <a:r>
              <a:rPr lang="en-US" b="1" dirty="0">
                <a:solidFill>
                  <a:srgbClr val="C00000"/>
                </a:solidFill>
              </a:rPr>
              <a:t>persistently</a:t>
            </a:r>
            <a:r>
              <a:rPr lang="en-US" b="1" dirty="0"/>
              <a:t> </a:t>
            </a:r>
            <a:r>
              <a:rPr lang="en-US" b="1" dirty="0" smtClean="0"/>
              <a:t> ≥ 95 </a:t>
            </a:r>
            <a:r>
              <a:rPr lang="en-US" b="1" dirty="0"/>
              <a:t>mg/</a:t>
            </a:r>
            <a:r>
              <a:rPr lang="en-US" b="1" dirty="0" err="1"/>
              <a:t>dL</a:t>
            </a:r>
            <a:r>
              <a:rPr lang="en-US" b="1" dirty="0"/>
              <a:t>, if </a:t>
            </a:r>
            <a:r>
              <a:rPr lang="en-US" b="1" dirty="0" smtClean="0"/>
              <a:t>1-hour levels ≥140 </a:t>
            </a:r>
            <a:r>
              <a:rPr lang="en-US" b="1" dirty="0"/>
              <a:t>mg/</a:t>
            </a:r>
            <a:r>
              <a:rPr lang="en-US" b="1" dirty="0" err="1"/>
              <a:t>dL</a:t>
            </a:r>
            <a:r>
              <a:rPr lang="en-US" b="1" dirty="0" smtClean="0"/>
              <a:t>, or </a:t>
            </a:r>
            <a:r>
              <a:rPr lang="en-US" b="1" dirty="0"/>
              <a:t>if 2-hour levels are persistently </a:t>
            </a:r>
            <a:r>
              <a:rPr lang="en-US" b="1" dirty="0" smtClean="0"/>
              <a:t>≥ 120 </a:t>
            </a:r>
            <a:r>
              <a:rPr lang="en-US" b="1" dirty="0"/>
              <a:t>mg/</a:t>
            </a:r>
            <a:r>
              <a:rPr lang="en-US" b="1" dirty="0" err="1"/>
              <a:t>dL</a:t>
            </a:r>
            <a:r>
              <a:rPr lang="en-US" b="1" dirty="0"/>
              <a:t>. </a:t>
            </a:r>
            <a:endParaRPr lang="en-US" b="1" dirty="0" smtClean="0"/>
          </a:p>
          <a:p>
            <a:r>
              <a:rPr lang="en-US" b="1" dirty="0" smtClean="0"/>
              <a:t>These </a:t>
            </a:r>
            <a:r>
              <a:rPr lang="en-US" b="1" dirty="0"/>
              <a:t>thresholds have </a:t>
            </a:r>
            <a:r>
              <a:rPr lang="en-US" b="1" dirty="0">
                <a:solidFill>
                  <a:srgbClr val="C00000"/>
                </a:solidFill>
              </a:rPr>
              <a:t>been largely </a:t>
            </a:r>
            <a:r>
              <a:rPr lang="en-US" b="1" dirty="0" smtClean="0">
                <a:solidFill>
                  <a:srgbClr val="C00000"/>
                </a:solidFill>
              </a:rPr>
              <a:t>extrapolated </a:t>
            </a:r>
            <a:r>
              <a:rPr lang="en-US" b="1" dirty="0" smtClean="0"/>
              <a:t>from </a:t>
            </a:r>
            <a:r>
              <a:rPr lang="en-US" b="1" dirty="0"/>
              <a:t>recommendations for managing </a:t>
            </a:r>
            <a:r>
              <a:rPr lang="en-US" b="1" dirty="0" smtClean="0"/>
              <a:t>pregnancy in </a:t>
            </a:r>
            <a:r>
              <a:rPr lang="en-US" b="1" dirty="0"/>
              <a:t>women with preexisting </a:t>
            </a:r>
            <a:r>
              <a:rPr lang="en-US" b="1" dirty="0" smtClean="0"/>
              <a:t>diabetes.</a:t>
            </a:r>
            <a:endParaRPr lang="en-US" b="1" dirty="0"/>
          </a:p>
        </p:txBody>
      </p:sp>
    </p:spTree>
    <p:extLst>
      <p:ext uri="{BB962C8B-B14F-4D97-AF65-F5344CB8AC3E}">
        <p14:creationId xmlns:p14="http://schemas.microsoft.com/office/powerpoint/2010/main" val="9027146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256584"/>
          </a:xfrm>
        </p:spPr>
        <p:txBody>
          <a:bodyPr/>
          <a:lstStyle/>
          <a:p>
            <a:pPr>
              <a:buFont typeface="Wingdings" panose="05000000000000000000" pitchFamily="2" charset="2"/>
              <a:buChar char="§"/>
            </a:pPr>
            <a:r>
              <a:rPr lang="en-US" sz="3000" dirty="0">
                <a:solidFill>
                  <a:schemeClr val="bg1"/>
                </a:solidFill>
                <a:latin typeface="Times" panose="02020603060405020304" pitchFamily="18" charset="0"/>
              </a:rPr>
              <a:t>The physiology of pregnancy </a:t>
            </a:r>
            <a:r>
              <a:rPr lang="en-US" sz="3000" dirty="0" smtClean="0">
                <a:solidFill>
                  <a:schemeClr val="bg1"/>
                </a:solidFill>
                <a:latin typeface="Times" panose="02020603060405020304" pitchFamily="18" charset="0"/>
              </a:rPr>
              <a:t>requires </a:t>
            </a:r>
            <a:r>
              <a:rPr lang="en-US" sz="3000" dirty="0" smtClean="0">
                <a:solidFill>
                  <a:srgbClr val="C00000"/>
                </a:solidFill>
                <a:latin typeface="Times" panose="02020603060405020304" pitchFamily="18" charset="0"/>
              </a:rPr>
              <a:t>frequent </a:t>
            </a:r>
            <a:r>
              <a:rPr lang="en-US" sz="3000" dirty="0">
                <a:solidFill>
                  <a:srgbClr val="C00000"/>
                </a:solidFill>
                <a:latin typeface="Times" panose="02020603060405020304" pitchFamily="18" charset="0"/>
              </a:rPr>
              <a:t>titration of insulin</a:t>
            </a:r>
            <a:r>
              <a:rPr lang="en-US" sz="3000" dirty="0">
                <a:solidFill>
                  <a:srgbClr val="FFC000"/>
                </a:solidFill>
                <a:latin typeface="Times" panose="02020603060405020304" pitchFamily="18" charset="0"/>
              </a:rPr>
              <a:t> </a:t>
            </a:r>
            <a:r>
              <a:rPr lang="en-US" sz="3000" dirty="0">
                <a:solidFill>
                  <a:schemeClr val="bg1"/>
                </a:solidFill>
                <a:latin typeface="Times" panose="02020603060405020304" pitchFamily="18" charset="0"/>
              </a:rPr>
              <a:t>to </a:t>
            </a:r>
            <a:r>
              <a:rPr lang="en-US" sz="3000" dirty="0" smtClean="0">
                <a:solidFill>
                  <a:schemeClr val="bg1"/>
                </a:solidFill>
                <a:latin typeface="Times" panose="02020603060405020304" pitchFamily="18" charset="0"/>
              </a:rPr>
              <a:t>match changing </a:t>
            </a:r>
            <a:r>
              <a:rPr lang="en-US" sz="3000" dirty="0">
                <a:solidFill>
                  <a:schemeClr val="bg1"/>
                </a:solidFill>
                <a:latin typeface="Times" panose="02020603060405020304" pitchFamily="18" charset="0"/>
              </a:rPr>
              <a:t>requirements. </a:t>
            </a:r>
            <a:endParaRPr lang="en-US" sz="3000" dirty="0" smtClean="0">
              <a:solidFill>
                <a:schemeClr val="bg1"/>
              </a:solidFill>
              <a:latin typeface="Times" panose="02020603060405020304" pitchFamily="18" charset="0"/>
            </a:endParaRPr>
          </a:p>
          <a:p>
            <a:pPr>
              <a:buFont typeface="Wingdings" panose="05000000000000000000" pitchFamily="2" charset="2"/>
              <a:buChar char="§"/>
            </a:pPr>
            <a:r>
              <a:rPr lang="en-US" sz="3000" dirty="0" smtClean="0">
                <a:solidFill>
                  <a:schemeClr val="bg1"/>
                </a:solidFill>
                <a:latin typeface="Times" panose="02020603060405020304" pitchFamily="18" charset="0"/>
              </a:rPr>
              <a:t>In </a:t>
            </a:r>
            <a:r>
              <a:rPr lang="en-US" sz="3000" dirty="0">
                <a:solidFill>
                  <a:schemeClr val="bg1"/>
                </a:solidFill>
                <a:latin typeface="Times" panose="02020603060405020304" pitchFamily="18" charset="0"/>
              </a:rPr>
              <a:t>the </a:t>
            </a:r>
            <a:r>
              <a:rPr lang="en-US" sz="3000" dirty="0">
                <a:solidFill>
                  <a:srgbClr val="C00000"/>
                </a:solidFill>
                <a:latin typeface="Times" panose="02020603060405020304" pitchFamily="18" charset="0"/>
              </a:rPr>
              <a:t>1</a:t>
            </a:r>
            <a:r>
              <a:rPr lang="en-US" sz="3000" dirty="0" smtClean="0">
                <a:latin typeface="Times" panose="02020603060405020304" pitchFamily="18" charset="0"/>
              </a:rPr>
              <a:t> </a:t>
            </a:r>
            <a:r>
              <a:rPr lang="en-US" sz="3000" dirty="0">
                <a:solidFill>
                  <a:schemeClr val="bg1"/>
                </a:solidFill>
                <a:latin typeface="Times" panose="02020603060405020304" pitchFamily="18" charset="0"/>
              </a:rPr>
              <a:t>trimester</a:t>
            </a:r>
            <a:r>
              <a:rPr lang="en-US" sz="3000" dirty="0" smtClean="0">
                <a:solidFill>
                  <a:schemeClr val="bg1"/>
                </a:solidFill>
                <a:latin typeface="Times" panose="02020603060405020304" pitchFamily="18" charset="0"/>
              </a:rPr>
              <a:t>, there </a:t>
            </a:r>
            <a:r>
              <a:rPr lang="en-US" sz="3000" dirty="0">
                <a:solidFill>
                  <a:schemeClr val="bg1"/>
                </a:solidFill>
                <a:latin typeface="Times" panose="02020603060405020304" pitchFamily="18" charset="0"/>
              </a:rPr>
              <a:t>is often a </a:t>
            </a:r>
            <a:r>
              <a:rPr lang="en-US" sz="3000" dirty="0" smtClean="0">
                <a:solidFill>
                  <a:schemeClr val="bg1"/>
                </a:solidFill>
                <a:latin typeface="Times" panose="02020603060405020304" pitchFamily="18" charset="0"/>
              </a:rPr>
              <a:t>   in daily </a:t>
            </a:r>
            <a:r>
              <a:rPr lang="en-US" sz="3000" dirty="0">
                <a:solidFill>
                  <a:schemeClr val="bg1"/>
                </a:solidFill>
                <a:latin typeface="Times" panose="02020603060405020304" pitchFamily="18" charset="0"/>
              </a:rPr>
              <a:t>insulin requirements, and </a:t>
            </a:r>
            <a:r>
              <a:rPr lang="en-US" sz="3000" dirty="0" smtClean="0">
                <a:solidFill>
                  <a:schemeClr val="bg1"/>
                </a:solidFill>
                <a:latin typeface="Times" panose="02020603060405020304" pitchFamily="18" charset="0"/>
              </a:rPr>
              <a:t>women, particularly </a:t>
            </a:r>
            <a:r>
              <a:rPr lang="en-US" sz="3000" dirty="0">
                <a:solidFill>
                  <a:schemeClr val="bg1"/>
                </a:solidFill>
                <a:latin typeface="Times" panose="02020603060405020304" pitchFamily="18" charset="0"/>
              </a:rPr>
              <a:t>those with </a:t>
            </a:r>
            <a:r>
              <a:rPr lang="en-US" sz="3000" dirty="0" smtClean="0">
                <a:solidFill>
                  <a:schemeClr val="bg1"/>
                </a:solidFill>
                <a:latin typeface="Times" panose="02020603060405020304" pitchFamily="18" charset="0"/>
              </a:rPr>
              <a:t>T1DM, may </a:t>
            </a:r>
            <a:r>
              <a:rPr lang="en-US" sz="3000" dirty="0">
                <a:solidFill>
                  <a:schemeClr val="bg1"/>
                </a:solidFill>
                <a:latin typeface="Times" panose="02020603060405020304" pitchFamily="18" charset="0"/>
              </a:rPr>
              <a:t>experience</a:t>
            </a:r>
            <a:r>
              <a:rPr lang="en-US" sz="3000" dirty="0">
                <a:latin typeface="Times" panose="02020603060405020304" pitchFamily="18" charset="0"/>
              </a:rPr>
              <a:t> </a:t>
            </a:r>
            <a:r>
              <a:rPr lang="en-US" sz="3000" dirty="0">
                <a:solidFill>
                  <a:srgbClr val="C00000"/>
                </a:solidFill>
                <a:latin typeface="Times" panose="02020603060405020304" pitchFamily="18" charset="0"/>
              </a:rPr>
              <a:t>increased hypoglycemia.</a:t>
            </a:r>
          </a:p>
          <a:p>
            <a:pPr>
              <a:buFont typeface="Wingdings" panose="05000000000000000000" pitchFamily="2" charset="2"/>
              <a:buChar char="§"/>
            </a:pPr>
            <a:r>
              <a:rPr lang="en-US" sz="3000" dirty="0">
                <a:solidFill>
                  <a:schemeClr val="bg1"/>
                </a:solidFill>
                <a:latin typeface="Times" panose="02020603060405020304" pitchFamily="18" charset="0"/>
              </a:rPr>
              <a:t>In the </a:t>
            </a:r>
            <a:r>
              <a:rPr lang="en-US" sz="3000" dirty="0" smtClean="0">
                <a:solidFill>
                  <a:srgbClr val="C00000"/>
                </a:solidFill>
                <a:latin typeface="Times" panose="02020603060405020304" pitchFamily="18" charset="0"/>
              </a:rPr>
              <a:t>2</a:t>
            </a:r>
            <a:r>
              <a:rPr lang="en-US" sz="3000" dirty="0" smtClean="0">
                <a:solidFill>
                  <a:srgbClr val="FFFF00"/>
                </a:solidFill>
                <a:latin typeface="Times" panose="02020603060405020304" pitchFamily="18" charset="0"/>
              </a:rPr>
              <a:t> </a:t>
            </a:r>
            <a:r>
              <a:rPr lang="en-US" sz="3000" dirty="0">
                <a:solidFill>
                  <a:schemeClr val="bg1"/>
                </a:solidFill>
                <a:latin typeface="Times" panose="02020603060405020304" pitchFamily="18" charset="0"/>
              </a:rPr>
              <a:t>trimester, </a:t>
            </a:r>
            <a:r>
              <a:rPr lang="en-US" sz="3000" dirty="0" smtClean="0">
                <a:solidFill>
                  <a:schemeClr val="bg1"/>
                </a:solidFill>
                <a:latin typeface="Times" panose="02020603060405020304" pitchFamily="18" charset="0"/>
              </a:rPr>
              <a:t>rapidly </a:t>
            </a:r>
            <a:r>
              <a:rPr lang="en-US" sz="3000" dirty="0" smtClean="0">
                <a:solidFill>
                  <a:srgbClr val="C00000"/>
                </a:solidFill>
                <a:latin typeface="Times" panose="02020603060405020304" pitchFamily="18" charset="0"/>
              </a:rPr>
              <a:t>increasing </a:t>
            </a:r>
            <a:r>
              <a:rPr lang="en-US" sz="3000" dirty="0">
                <a:solidFill>
                  <a:schemeClr val="bg1"/>
                </a:solidFill>
                <a:latin typeface="Times" panose="02020603060405020304" pitchFamily="18" charset="0"/>
              </a:rPr>
              <a:t>insulin resistance </a:t>
            </a:r>
            <a:r>
              <a:rPr lang="en-US" sz="3000" dirty="0" smtClean="0">
                <a:solidFill>
                  <a:schemeClr val="bg1"/>
                </a:solidFill>
                <a:latin typeface="Times" panose="02020603060405020304" pitchFamily="18" charset="0"/>
              </a:rPr>
              <a:t>requires</a:t>
            </a:r>
            <a:r>
              <a:rPr lang="en-US" sz="3000" dirty="0" smtClean="0">
                <a:latin typeface="Times" panose="02020603060405020304" pitchFamily="18" charset="0"/>
              </a:rPr>
              <a:t> </a:t>
            </a:r>
            <a:r>
              <a:rPr lang="en-US" sz="3000" u="sng" dirty="0" smtClean="0">
                <a:solidFill>
                  <a:srgbClr val="C00000"/>
                </a:solidFill>
                <a:latin typeface="Times" panose="02020603060405020304" pitchFamily="18" charset="0"/>
              </a:rPr>
              <a:t>weekly </a:t>
            </a:r>
            <a:r>
              <a:rPr lang="en-US" sz="3000" u="sng" dirty="0">
                <a:solidFill>
                  <a:srgbClr val="C00000"/>
                </a:solidFill>
                <a:latin typeface="Times" panose="02020603060405020304" pitchFamily="18" charset="0"/>
              </a:rPr>
              <a:t>or biweekly increases in </a:t>
            </a:r>
            <a:r>
              <a:rPr lang="en-US" sz="3000" u="sng" dirty="0" smtClean="0">
                <a:solidFill>
                  <a:srgbClr val="C00000"/>
                </a:solidFill>
                <a:latin typeface="Times" panose="02020603060405020304" pitchFamily="18" charset="0"/>
              </a:rPr>
              <a:t>insulin dose</a:t>
            </a:r>
            <a:r>
              <a:rPr lang="en-US" sz="3000" dirty="0" smtClean="0">
                <a:solidFill>
                  <a:srgbClr val="C00000"/>
                </a:solidFill>
                <a:latin typeface="Times" panose="02020603060405020304" pitchFamily="18" charset="0"/>
              </a:rPr>
              <a:t> </a:t>
            </a:r>
            <a:r>
              <a:rPr lang="en-US" sz="3000" dirty="0">
                <a:solidFill>
                  <a:schemeClr val="bg1"/>
                </a:solidFill>
                <a:latin typeface="Times" panose="02020603060405020304" pitchFamily="18" charset="0"/>
              </a:rPr>
              <a:t>to achieve glycemic targets.</a:t>
            </a:r>
          </a:p>
        </p:txBody>
      </p:sp>
      <p:sp>
        <p:nvSpPr>
          <p:cNvPr id="4" name="Down Arrow 3"/>
          <p:cNvSpPr/>
          <p:nvPr/>
        </p:nvSpPr>
        <p:spPr>
          <a:xfrm>
            <a:off x="6012160" y="2708920"/>
            <a:ext cx="216024" cy="64807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5" name="Date Placeholder 4"/>
          <p:cNvSpPr>
            <a:spLocks noGrp="1"/>
          </p:cNvSpPr>
          <p:nvPr>
            <p:ph type="dt" sz="half" idx="10"/>
          </p:nvPr>
        </p:nvSpPr>
        <p:spPr/>
        <p:txBody>
          <a:bodyPr/>
          <a:lstStyle/>
          <a:p>
            <a:pPr>
              <a:defRPr/>
            </a:pPr>
            <a:fld id="{71012544-4ACA-432B-8604-5A7CC021687F}" type="datetime1">
              <a:rPr lang="en-US" smtClean="0">
                <a:solidFill>
                  <a:prstClr val="white">
                    <a:tint val="75000"/>
                  </a:prstClr>
                </a:solidFill>
              </a:rPr>
              <a:t>2/25/2016</a:t>
            </a:fld>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71</a:t>
            </a:fld>
            <a:endParaRPr lang="en-US">
              <a:solidFill>
                <a:prstClr val="white">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16632"/>
            <a:ext cx="86693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9828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7E76D5-24AB-462C-B132-168DE1C24653}" type="datetime1">
              <a:rPr lang="en-US" smtClean="0">
                <a:solidFill>
                  <a:prstClr val="white">
                    <a:tint val="75000"/>
                  </a:prstClr>
                </a:solidFill>
              </a:rPr>
              <a:t>2/25/2016</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72</a:t>
            </a:fld>
            <a:endParaRPr lang="en-US">
              <a:solidFill>
                <a:prstClr val="white">
                  <a:tint val="75000"/>
                </a:prstClr>
              </a:solidFill>
            </a:endParaRPr>
          </a:p>
        </p:txBody>
      </p:sp>
      <p:sp>
        <p:nvSpPr>
          <p:cNvPr id="6" name="Rounded Rectangle 5"/>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kern="0" dirty="0">
                <a:ln w="50800"/>
                <a:solidFill>
                  <a:prstClr val="black">
                    <a:shade val="50000"/>
                  </a:prstClr>
                </a:solidFill>
                <a:latin typeface="Times New Roman" panose="02020603050405020304" pitchFamily="18" charset="0"/>
                <a:cs typeface="Times New Roman" panose="02020603050405020304" pitchFamily="18" charset="0"/>
              </a:rPr>
              <a:t>Insulin therapy</a:t>
            </a:r>
            <a:endParaRPr lang="en-US" sz="5000" b="1" kern="0"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457200" y="1711349"/>
            <a:ext cx="8229600" cy="4525963"/>
          </a:xfrm>
        </p:spPr>
        <p:txBody>
          <a:bodyPr/>
          <a:lstStyle/>
          <a:p>
            <a:pPr eaLnBrk="1" hangingPunct="1">
              <a:buFont typeface="Wingdings" panose="05000000000000000000" pitchFamily="2" charset="2"/>
              <a:buChar char="§"/>
            </a:pPr>
            <a:r>
              <a:rPr lang="en-US" dirty="0" smtClean="0">
                <a:solidFill>
                  <a:schemeClr val="bg1"/>
                </a:solidFill>
                <a:latin typeface="Times" panose="02020603060405020304" pitchFamily="18" charset="0"/>
              </a:rPr>
              <a:t>The dose of insulin varies in different populations because of varied rates of obesity, ethnic characteristics, and other demographic criteria</a:t>
            </a:r>
          </a:p>
          <a:p>
            <a:pPr eaLnBrk="1" hangingPunct="1">
              <a:buFont typeface="Wingdings" panose="05000000000000000000" pitchFamily="2" charset="2"/>
              <a:buChar char="§"/>
            </a:pPr>
            <a:r>
              <a:rPr lang="en-US" dirty="0" smtClean="0">
                <a:solidFill>
                  <a:schemeClr val="bg1"/>
                </a:solidFill>
                <a:latin typeface="Times" panose="02020603060405020304" pitchFamily="18" charset="0"/>
              </a:rPr>
              <a:t>the majority of studies have reported a total insulin dose ranging from 0.7 to 2 U/Kg (present pregnant weight) to achieve glucose control</a:t>
            </a:r>
          </a:p>
        </p:txBody>
      </p:sp>
    </p:spTree>
    <p:extLst>
      <p:ext uri="{BB962C8B-B14F-4D97-AF65-F5344CB8AC3E}">
        <p14:creationId xmlns:p14="http://schemas.microsoft.com/office/powerpoint/2010/main" val="16914298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5" name="Content Placeholder 2"/>
          <p:cNvSpPr>
            <a:spLocks noGrp="1"/>
          </p:cNvSpPr>
          <p:nvPr>
            <p:ph idx="1"/>
          </p:nvPr>
        </p:nvSpPr>
        <p:spPr>
          <a:solidFill>
            <a:schemeClr val="tx1"/>
          </a:solidFill>
        </p:spPr>
        <p:txBody>
          <a:bodyPr/>
          <a:lstStyle/>
          <a:p>
            <a:pPr>
              <a:buFont typeface="Wingdings" panose="05000000000000000000" pitchFamily="2" charset="2"/>
              <a:buChar char="§"/>
            </a:pPr>
            <a:r>
              <a:rPr lang="en-US" dirty="0" smtClean="0">
                <a:solidFill>
                  <a:schemeClr val="bg1"/>
                </a:solidFill>
                <a:latin typeface="Times" panose="02020603060405020304" pitchFamily="18" charset="0"/>
              </a:rPr>
              <a:t>If insulin is required because the fasting blood glucose concentration is high, an </a:t>
            </a:r>
            <a:r>
              <a:rPr lang="en-US" dirty="0">
                <a:solidFill>
                  <a:schemeClr val="bg1"/>
                </a:solidFill>
                <a:latin typeface="Times" panose="02020603060405020304" pitchFamily="18" charset="0"/>
              </a:rPr>
              <a:t>intermediate </a:t>
            </a:r>
            <a:r>
              <a:rPr lang="en-US" dirty="0" smtClean="0">
                <a:solidFill>
                  <a:schemeClr val="bg1"/>
                </a:solidFill>
                <a:latin typeface="Times" panose="02020603060405020304" pitchFamily="18" charset="0"/>
              </a:rPr>
              <a:t>(NPH) insulin or long acting- acting</a:t>
            </a:r>
            <a:r>
              <a:rPr lang="en-US" dirty="0">
                <a:solidFill>
                  <a:schemeClr val="bg1"/>
                </a:solidFill>
                <a:latin typeface="Times" panose="02020603060405020304" pitchFamily="18" charset="0"/>
              </a:rPr>
              <a:t> </a:t>
            </a:r>
            <a:r>
              <a:rPr lang="en-US" dirty="0" smtClean="0">
                <a:solidFill>
                  <a:schemeClr val="bg1"/>
                </a:solidFill>
                <a:latin typeface="Times" panose="02020603060405020304" pitchFamily="18" charset="0"/>
              </a:rPr>
              <a:t>insulin (</a:t>
            </a:r>
            <a:r>
              <a:rPr lang="en-US" dirty="0" err="1">
                <a:solidFill>
                  <a:schemeClr val="bg1"/>
                </a:solidFill>
                <a:latin typeface="Times" panose="02020603060405020304" pitchFamily="18" charset="0"/>
              </a:rPr>
              <a:t>determir</a:t>
            </a:r>
            <a:r>
              <a:rPr lang="en-US" dirty="0">
                <a:solidFill>
                  <a:schemeClr val="bg1"/>
                </a:solidFill>
                <a:latin typeface="Times" panose="02020603060405020304" pitchFamily="18" charset="0"/>
              </a:rPr>
              <a:t>) </a:t>
            </a:r>
            <a:r>
              <a:rPr lang="en-US" dirty="0" smtClean="0">
                <a:solidFill>
                  <a:schemeClr val="bg1"/>
                </a:solidFill>
                <a:latin typeface="Times" panose="02020603060405020304" pitchFamily="18" charset="0"/>
              </a:rPr>
              <a:t>, is given before bedtime </a:t>
            </a:r>
          </a:p>
          <a:p>
            <a:pPr>
              <a:buFont typeface="Wingdings" panose="05000000000000000000" pitchFamily="2" charset="2"/>
              <a:buChar char="§"/>
            </a:pPr>
            <a:r>
              <a:rPr lang="en-US" dirty="0" smtClean="0">
                <a:solidFill>
                  <a:schemeClr val="bg1"/>
                </a:solidFill>
                <a:latin typeface="Times" panose="02020603060405020304" pitchFamily="18" charset="0"/>
              </a:rPr>
              <a:t>An initial dose of 0.2 unit /kg body weight</a:t>
            </a:r>
          </a:p>
        </p:txBody>
      </p:sp>
      <p:sp>
        <p:nvSpPr>
          <p:cNvPr id="2" name="Date Placeholder 1"/>
          <p:cNvSpPr>
            <a:spLocks noGrp="1"/>
          </p:cNvSpPr>
          <p:nvPr>
            <p:ph type="dt" sz="half" idx="10"/>
          </p:nvPr>
        </p:nvSpPr>
        <p:spPr/>
        <p:txBody>
          <a:bodyPr/>
          <a:lstStyle/>
          <a:p>
            <a:pPr>
              <a:defRPr/>
            </a:pPr>
            <a:fld id="{13C7F3B0-0842-440B-8A45-1028026D6837}" type="datetime1">
              <a:rPr lang="en-US" smtClean="0">
                <a:solidFill>
                  <a:prstClr val="white">
                    <a:tint val="75000"/>
                  </a:prstClr>
                </a:solidFill>
              </a:rPr>
              <a:t>2/25/2016</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73</a:t>
            </a:fld>
            <a:endParaRPr lang="en-US">
              <a:solidFill>
                <a:prstClr val="white">
                  <a:tint val="75000"/>
                </a:prstClr>
              </a:solidFill>
            </a:endParaRPr>
          </a:p>
        </p:txBody>
      </p:sp>
      <p:sp>
        <p:nvSpPr>
          <p:cNvPr id="6" name="Rounded Rectangle 5"/>
          <p:cNvSpPr/>
          <p:nvPr/>
        </p:nvSpPr>
        <p:spPr>
          <a:xfrm>
            <a:off x="251520" y="188640"/>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kern="0" dirty="0" err="1" smtClean="0">
                <a:ln w="50800"/>
                <a:solidFill>
                  <a:prstClr val="black">
                    <a:shade val="50000"/>
                  </a:prstClr>
                </a:solidFill>
                <a:latin typeface="Times New Roman" panose="02020603050405020304" pitchFamily="18" charset="0"/>
                <a:cs typeface="Times New Roman" panose="02020603050405020304" pitchFamily="18" charset="0"/>
              </a:rPr>
              <a:t>Cont</a:t>
            </a:r>
            <a:endParaRPr lang="en-US" sz="5000" b="1" kern="0"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1505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39070542"/>
              </p:ext>
            </p:extLst>
          </p:nvPr>
        </p:nvGraphicFramePr>
        <p:xfrm>
          <a:off x="611560" y="1907682"/>
          <a:ext cx="7920880" cy="2961478"/>
        </p:xfrm>
        <a:graphic>
          <a:graphicData uri="http://schemas.openxmlformats.org/drawingml/2006/table">
            <a:tbl>
              <a:tblPr firstRow="1" bandRow="1">
                <a:tableStyleId>{5C22544A-7EE6-4342-B048-85BDC9FD1C3A}</a:tableStyleId>
              </a:tblPr>
              <a:tblGrid>
                <a:gridCol w="3960440"/>
                <a:gridCol w="3960440"/>
              </a:tblGrid>
              <a:tr h="602343">
                <a:tc>
                  <a:txBody>
                    <a:bodyPr/>
                    <a:lstStyle/>
                    <a:p>
                      <a:r>
                        <a:rPr lang="en-US" sz="2500" b="1" dirty="0" smtClean="0">
                          <a:latin typeface="Times" panose="02020603060405020304" pitchFamily="18" charset="0"/>
                        </a:rPr>
                        <a:t>Insulin total dose </a:t>
                      </a:r>
                      <a:endParaRPr lang="en-US" sz="2500" b="1" dirty="0">
                        <a:latin typeface="Times" panose="02020603060405020304" pitchFamily="18" charset="0"/>
                      </a:endParaRPr>
                    </a:p>
                  </a:txBody>
                  <a:tcPr>
                    <a:solidFill>
                      <a:schemeClr val="accent4">
                        <a:lumMod val="50000"/>
                      </a:schemeClr>
                    </a:solidFill>
                  </a:tcPr>
                </a:tc>
                <a:tc>
                  <a:txBody>
                    <a:bodyPr/>
                    <a:lstStyle/>
                    <a:p>
                      <a:r>
                        <a:rPr lang="en-US" sz="2500" b="1" dirty="0" smtClean="0">
                          <a:latin typeface="Times" panose="02020603060405020304" pitchFamily="18" charset="0"/>
                        </a:rPr>
                        <a:t>week </a:t>
                      </a:r>
                      <a:endParaRPr lang="en-US" sz="2500" b="1" dirty="0">
                        <a:latin typeface="Times" panose="02020603060405020304" pitchFamily="18" charset="0"/>
                      </a:endParaRPr>
                    </a:p>
                  </a:txBody>
                  <a:tcPr>
                    <a:solidFill>
                      <a:schemeClr val="accent4">
                        <a:lumMod val="50000"/>
                      </a:schemeClr>
                    </a:solidFill>
                  </a:tcPr>
                </a:tc>
              </a:tr>
              <a:tr h="602343">
                <a:tc>
                  <a:txBody>
                    <a:bodyPr/>
                    <a:lstStyle/>
                    <a:p>
                      <a:r>
                        <a:rPr lang="en-US" sz="2500" b="1" dirty="0" smtClean="0">
                          <a:latin typeface="Times" panose="02020603060405020304" pitchFamily="18" charset="0"/>
                        </a:rPr>
                        <a:t>0.7 unit/kg</a:t>
                      </a:r>
                      <a:endParaRPr lang="en-US" sz="2500" b="1" dirty="0">
                        <a:latin typeface="Times" panose="02020603060405020304" pitchFamily="18" charset="0"/>
                      </a:endParaRPr>
                    </a:p>
                  </a:txBody>
                  <a:tcPr/>
                </a:tc>
                <a:tc>
                  <a:txBody>
                    <a:bodyPr/>
                    <a:lstStyle/>
                    <a:p>
                      <a:r>
                        <a:rPr lang="en-US" sz="2500" b="1" dirty="0" smtClean="0">
                          <a:latin typeface="Times" panose="02020603060405020304" pitchFamily="18" charset="0"/>
                        </a:rPr>
                        <a:t>up to week 12</a:t>
                      </a:r>
                      <a:endParaRPr lang="en-US" sz="2500" b="1" dirty="0">
                        <a:latin typeface="Times" panose="02020603060405020304" pitchFamily="18" charset="0"/>
                      </a:endParaRPr>
                    </a:p>
                  </a:txBody>
                  <a:tcPr/>
                </a:tc>
              </a:tr>
              <a:tr h="552106">
                <a:tc>
                  <a:txBody>
                    <a:bodyPr/>
                    <a:lstStyle/>
                    <a:p>
                      <a:r>
                        <a:rPr lang="en-US" sz="2500" b="1" dirty="0" smtClean="0">
                          <a:latin typeface="Times" panose="02020603060405020304" pitchFamily="18" charset="0"/>
                        </a:rPr>
                        <a:t>0.8 unit/kg</a:t>
                      </a:r>
                      <a:endParaRPr lang="en-US" sz="2500" b="1" dirty="0">
                        <a:latin typeface="Times" panose="02020603060405020304" pitchFamily="18" charset="0"/>
                      </a:endParaRPr>
                    </a:p>
                  </a:txBody>
                  <a:tcPr/>
                </a:tc>
                <a:tc>
                  <a:txBody>
                    <a:bodyPr/>
                    <a:lstStyle/>
                    <a:p>
                      <a:r>
                        <a:rPr lang="en-US" sz="2500" b="1" dirty="0" smtClean="0">
                          <a:latin typeface="Times" panose="02020603060405020304" pitchFamily="18" charset="0"/>
                        </a:rPr>
                        <a:t>for weeks 13 to 26</a:t>
                      </a:r>
                    </a:p>
                  </a:txBody>
                  <a:tcPr/>
                </a:tc>
              </a:tr>
              <a:tr h="602343">
                <a:tc>
                  <a:txBody>
                    <a:bodyPr/>
                    <a:lstStyle/>
                    <a:p>
                      <a:r>
                        <a:rPr lang="en-US" sz="2500" b="1" dirty="0" smtClean="0">
                          <a:latin typeface="Times" panose="02020603060405020304" pitchFamily="18" charset="0"/>
                        </a:rPr>
                        <a:t>0.9 unit/kg</a:t>
                      </a:r>
                      <a:endParaRPr lang="en-US" sz="2500" b="1" dirty="0">
                        <a:latin typeface="Times" panose="02020603060405020304" pitchFamily="18" charset="0"/>
                      </a:endParaRPr>
                    </a:p>
                  </a:txBody>
                  <a:tcPr/>
                </a:tc>
                <a:tc>
                  <a:txBody>
                    <a:bodyPr/>
                    <a:lstStyle/>
                    <a:p>
                      <a:r>
                        <a:rPr lang="en-US" sz="2500" b="1" dirty="0" smtClean="0">
                          <a:latin typeface="Times" panose="02020603060405020304" pitchFamily="18" charset="0"/>
                        </a:rPr>
                        <a:t>for weeks 26 to 36</a:t>
                      </a:r>
                      <a:endParaRPr lang="en-US" sz="2500" b="1" dirty="0">
                        <a:latin typeface="Times" panose="02020603060405020304" pitchFamily="18" charset="0"/>
                      </a:endParaRPr>
                    </a:p>
                  </a:txBody>
                  <a:tcPr/>
                </a:tc>
              </a:tr>
              <a:tr h="602343">
                <a:tc>
                  <a:txBody>
                    <a:bodyPr/>
                    <a:lstStyle/>
                    <a:p>
                      <a:r>
                        <a:rPr lang="en-US" sz="2500" b="1" dirty="0" smtClean="0">
                          <a:latin typeface="Times" panose="02020603060405020304" pitchFamily="18" charset="0"/>
                        </a:rPr>
                        <a:t>1.0 unit/kg</a:t>
                      </a:r>
                      <a:endParaRPr lang="en-US" sz="2500" b="1" dirty="0">
                        <a:latin typeface="Times" panose="02020603060405020304" pitchFamily="18" charset="0"/>
                      </a:endParaRPr>
                    </a:p>
                  </a:txBody>
                  <a:tcPr/>
                </a:tc>
                <a:tc>
                  <a:txBody>
                    <a:bodyPr/>
                    <a:lstStyle/>
                    <a:p>
                      <a:r>
                        <a:rPr lang="en-US" sz="2500" b="1" dirty="0" smtClean="0">
                          <a:latin typeface="Times" panose="02020603060405020304" pitchFamily="18" charset="0"/>
                        </a:rPr>
                        <a:t>for weeks 36 to term</a:t>
                      </a:r>
                      <a:endParaRPr lang="en-US" sz="2500" b="1" dirty="0">
                        <a:latin typeface="Times" panose="02020603060405020304" pitchFamily="18" charset="0"/>
                      </a:endParaRPr>
                    </a:p>
                  </a:txBody>
                  <a:tcPr/>
                </a:tc>
              </a:tr>
            </a:tbl>
          </a:graphicData>
        </a:graphic>
      </p:graphicFrame>
      <p:sp>
        <p:nvSpPr>
          <p:cNvPr id="3" name="Date Placeholder 2"/>
          <p:cNvSpPr>
            <a:spLocks noGrp="1"/>
          </p:cNvSpPr>
          <p:nvPr>
            <p:ph type="dt" sz="half" idx="10"/>
          </p:nvPr>
        </p:nvSpPr>
        <p:spPr/>
        <p:txBody>
          <a:bodyPr/>
          <a:lstStyle/>
          <a:p>
            <a:pPr>
              <a:defRPr/>
            </a:pPr>
            <a:fld id="{29E494A4-37EA-4CEB-91CA-CD60D657B439}" type="datetime1">
              <a:rPr lang="en-US" smtClean="0">
                <a:solidFill>
                  <a:prstClr val="white">
                    <a:tint val="75000"/>
                  </a:prstClr>
                </a:solidFill>
              </a:rPr>
              <a:t>2/25/2016</a:t>
            </a:fld>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74</a:t>
            </a:fld>
            <a:endParaRPr lang="en-US">
              <a:solidFill>
                <a:prstClr val="white">
                  <a:tint val="75000"/>
                </a:prstClr>
              </a:solidFill>
            </a:endParaRPr>
          </a:p>
        </p:txBody>
      </p:sp>
      <p:sp>
        <p:nvSpPr>
          <p:cNvPr id="6" name="Rounded Rectangle 5"/>
          <p:cNvSpPr/>
          <p:nvPr/>
        </p:nvSpPr>
        <p:spPr>
          <a:xfrm>
            <a:off x="251520" y="332656"/>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500" b="1" kern="0" dirty="0" smtClean="0">
                <a:ln w="50800"/>
                <a:solidFill>
                  <a:prstClr val="black">
                    <a:shade val="50000"/>
                  </a:prstClr>
                </a:solidFill>
                <a:latin typeface="Times New Roman" panose="02020603050405020304" pitchFamily="18" charset="0"/>
                <a:cs typeface="Times New Roman" panose="02020603050405020304" pitchFamily="18" charset="0"/>
              </a:rPr>
              <a:t>Total Dose</a:t>
            </a:r>
          </a:p>
        </p:txBody>
      </p:sp>
    </p:spTree>
    <p:extLst>
      <p:ext uri="{BB962C8B-B14F-4D97-AF65-F5344CB8AC3E}">
        <p14:creationId xmlns:p14="http://schemas.microsoft.com/office/powerpoint/2010/main" val="21306846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457200" y="1855365"/>
            <a:ext cx="8229600" cy="4525963"/>
          </a:xfrm>
        </p:spPr>
        <p:txBody>
          <a:bodyPr/>
          <a:lstStyle/>
          <a:p>
            <a:pPr>
              <a:buFont typeface="Wingdings" panose="05000000000000000000" pitchFamily="2" charset="2"/>
              <a:buChar char="§"/>
            </a:pPr>
            <a:r>
              <a:rPr lang="en-US" dirty="0" smtClean="0">
                <a:solidFill>
                  <a:schemeClr val="bg1"/>
                </a:solidFill>
                <a:latin typeface="Times" panose="02020603060405020304" pitchFamily="18" charset="0"/>
              </a:rPr>
              <a:t>If postprandial blood glucose concentrations are high, we suggest insulin </a:t>
            </a:r>
            <a:r>
              <a:rPr lang="en-US" dirty="0" err="1" smtClean="0">
                <a:solidFill>
                  <a:schemeClr val="bg1"/>
                </a:solidFill>
                <a:latin typeface="Times" panose="02020603060405020304" pitchFamily="18" charset="0"/>
              </a:rPr>
              <a:t>aspart</a:t>
            </a:r>
            <a:r>
              <a:rPr lang="en-US" dirty="0" smtClean="0">
                <a:solidFill>
                  <a:schemeClr val="bg1"/>
                </a:solidFill>
                <a:latin typeface="Times" panose="02020603060405020304" pitchFamily="18" charset="0"/>
              </a:rPr>
              <a:t> or insulin </a:t>
            </a:r>
            <a:r>
              <a:rPr lang="en-US" dirty="0" err="1" smtClean="0">
                <a:solidFill>
                  <a:schemeClr val="bg1"/>
                </a:solidFill>
                <a:latin typeface="Times" panose="02020603060405020304" pitchFamily="18" charset="0"/>
              </a:rPr>
              <a:t>lispro</a:t>
            </a:r>
            <a:r>
              <a:rPr lang="en-US" dirty="0" smtClean="0">
                <a:solidFill>
                  <a:schemeClr val="bg1"/>
                </a:solidFill>
                <a:latin typeface="Times" panose="02020603060405020304" pitchFamily="18" charset="0"/>
              </a:rPr>
              <a:t> before meals at a dose calculated to be 1.5 units per 10 grams CHO in the breakfast meal and 1 unit per 10 grams CHO in the lunch and dinner meals (or 0.1 IU/Kg)</a:t>
            </a:r>
          </a:p>
        </p:txBody>
      </p:sp>
      <p:sp>
        <p:nvSpPr>
          <p:cNvPr id="2" name="Date Placeholder 1"/>
          <p:cNvSpPr>
            <a:spLocks noGrp="1"/>
          </p:cNvSpPr>
          <p:nvPr>
            <p:ph type="dt" sz="half" idx="10"/>
          </p:nvPr>
        </p:nvSpPr>
        <p:spPr/>
        <p:txBody>
          <a:bodyPr/>
          <a:lstStyle/>
          <a:p>
            <a:pPr>
              <a:defRPr/>
            </a:pPr>
            <a:fld id="{C3C84222-A5AD-4FD7-9E55-A7C34309D042}" type="datetime1">
              <a:rPr lang="en-US" smtClean="0">
                <a:solidFill>
                  <a:prstClr val="white">
                    <a:tint val="75000"/>
                  </a:prstClr>
                </a:solidFill>
              </a:rPr>
              <a:t>2/25/2016</a:t>
            </a:fld>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75</a:t>
            </a:fld>
            <a:endParaRPr lang="en-US">
              <a:solidFill>
                <a:prstClr val="white">
                  <a:tint val="75000"/>
                </a:prstClr>
              </a:solidFill>
            </a:endParaRPr>
          </a:p>
        </p:txBody>
      </p:sp>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500" b="1" kern="0" dirty="0" err="1" smtClean="0">
                <a:ln w="50800"/>
                <a:solidFill>
                  <a:prstClr val="black">
                    <a:shade val="50000"/>
                  </a:prstClr>
                </a:solidFill>
                <a:latin typeface="Times New Roman" panose="02020603050405020304" pitchFamily="18" charset="0"/>
                <a:cs typeface="Times New Roman" panose="02020603050405020304" pitchFamily="18" charset="0"/>
              </a:rPr>
              <a:t>Cont</a:t>
            </a:r>
            <a:endParaRPr lang="en-US" sz="3500" b="1" kern="0" dirty="0" smtClean="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8674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5365"/>
            <a:ext cx="8229600" cy="4525963"/>
          </a:xfrm>
        </p:spPr>
        <p:txBody>
          <a:bodyPr/>
          <a:lstStyle/>
          <a:p>
            <a:pPr>
              <a:buFont typeface="Wingdings" panose="05000000000000000000" pitchFamily="2" charset="2"/>
              <a:buChar char="§"/>
            </a:pPr>
            <a:r>
              <a:rPr lang="en-US" sz="2800" dirty="0" smtClean="0">
                <a:solidFill>
                  <a:schemeClr val="bg1"/>
                </a:solidFill>
                <a:latin typeface="Times" panose="02020603060405020304" pitchFamily="18" charset="0"/>
              </a:rPr>
              <a:t> </a:t>
            </a:r>
            <a:r>
              <a:rPr lang="en-US" sz="2800" dirty="0" smtClean="0">
                <a:solidFill>
                  <a:srgbClr val="C00000"/>
                </a:solidFill>
                <a:latin typeface="Times" panose="02020603060405020304" pitchFamily="18" charset="0"/>
              </a:rPr>
              <a:t>4</a:t>
            </a:r>
            <a:r>
              <a:rPr lang="en-US" sz="2800" dirty="0" smtClean="0">
                <a:solidFill>
                  <a:schemeClr val="bg1"/>
                </a:solidFill>
                <a:latin typeface="Times" panose="02020603060405020304" pitchFamily="18" charset="0"/>
              </a:rPr>
              <a:t> </a:t>
            </a:r>
            <a:r>
              <a:rPr lang="en-US" sz="2800" dirty="0" smtClean="0">
                <a:latin typeface="Times" panose="02020603060405020304" pitchFamily="18" charset="0"/>
              </a:rPr>
              <a:t> </a:t>
            </a:r>
            <a:r>
              <a:rPr lang="en-US" sz="2800" dirty="0">
                <a:solidFill>
                  <a:schemeClr val="bg1"/>
                </a:solidFill>
                <a:latin typeface="Times" panose="02020603060405020304" pitchFamily="18" charset="0"/>
              </a:rPr>
              <a:t>injections a day, </a:t>
            </a:r>
            <a:r>
              <a:rPr lang="en-US" sz="2800" dirty="0" smtClean="0">
                <a:solidFill>
                  <a:schemeClr val="bg1"/>
                </a:solidFill>
                <a:latin typeface="Times" panose="02020603060405020304" pitchFamily="18" charset="0"/>
              </a:rPr>
              <a:t>combining </a:t>
            </a:r>
            <a:r>
              <a:rPr lang="en-US" sz="2800" dirty="0" smtClean="0">
                <a:solidFill>
                  <a:srgbClr val="C00000"/>
                </a:solidFill>
                <a:latin typeface="Times" panose="02020603060405020304" pitchFamily="18" charset="0"/>
              </a:rPr>
              <a:t>3</a:t>
            </a:r>
            <a:r>
              <a:rPr lang="en-US" sz="2800" dirty="0" smtClean="0">
                <a:latin typeface="Times" panose="02020603060405020304" pitchFamily="18" charset="0"/>
              </a:rPr>
              <a:t> </a:t>
            </a:r>
            <a:r>
              <a:rPr lang="en-US" sz="2800" dirty="0">
                <a:solidFill>
                  <a:schemeClr val="bg1"/>
                </a:solidFill>
                <a:latin typeface="Times" panose="02020603060405020304" pitchFamily="18" charset="0"/>
              </a:rPr>
              <a:t>doses of </a:t>
            </a:r>
            <a:r>
              <a:rPr lang="en-US" sz="2800" dirty="0" smtClean="0">
                <a:solidFill>
                  <a:srgbClr val="C00000"/>
                </a:solidFill>
                <a:latin typeface="Times" panose="02020603060405020304" pitchFamily="18" charset="0"/>
              </a:rPr>
              <a:t>regular/</a:t>
            </a:r>
            <a:r>
              <a:rPr lang="en-US" sz="2800" dirty="0" err="1" smtClean="0">
                <a:solidFill>
                  <a:srgbClr val="C00000"/>
                </a:solidFill>
                <a:latin typeface="Times" panose="02020603060405020304" pitchFamily="18" charset="0"/>
              </a:rPr>
              <a:t>Aspart</a:t>
            </a:r>
            <a:r>
              <a:rPr lang="en-US" sz="2800" dirty="0" smtClean="0">
                <a:solidFill>
                  <a:srgbClr val="FFC000"/>
                </a:solidFill>
                <a:latin typeface="Times" panose="02020603060405020304" pitchFamily="18" charset="0"/>
              </a:rPr>
              <a:t> </a:t>
            </a:r>
            <a:r>
              <a:rPr lang="en-US" sz="2800" dirty="0">
                <a:solidFill>
                  <a:schemeClr val="bg1"/>
                </a:solidFill>
                <a:latin typeface="Times" panose="02020603060405020304" pitchFamily="18" charset="0"/>
              </a:rPr>
              <a:t>insulin before each meal, and </a:t>
            </a:r>
            <a:r>
              <a:rPr lang="en-US" sz="2800" dirty="0" smtClean="0">
                <a:solidFill>
                  <a:schemeClr val="bg1"/>
                </a:solidFill>
                <a:latin typeface="Times" panose="02020603060405020304" pitchFamily="18" charset="0"/>
              </a:rPr>
              <a:t>an </a:t>
            </a:r>
            <a:r>
              <a:rPr lang="en-US" sz="2800" dirty="0" smtClean="0">
                <a:solidFill>
                  <a:srgbClr val="C00000"/>
                </a:solidFill>
                <a:latin typeface="Times" panose="02020603060405020304" pitchFamily="18" charset="0"/>
              </a:rPr>
              <a:t>NPH</a:t>
            </a:r>
            <a:r>
              <a:rPr lang="en-US" sz="2800" dirty="0" smtClean="0">
                <a:solidFill>
                  <a:srgbClr val="FFC000"/>
                </a:solidFill>
                <a:latin typeface="Times" panose="02020603060405020304" pitchFamily="18" charset="0"/>
              </a:rPr>
              <a:t> </a:t>
            </a:r>
            <a:r>
              <a:rPr lang="en-US" sz="2800" dirty="0">
                <a:solidFill>
                  <a:srgbClr val="C00000"/>
                </a:solidFill>
                <a:latin typeface="Times" panose="02020603060405020304" pitchFamily="18" charset="0"/>
              </a:rPr>
              <a:t>insulin</a:t>
            </a:r>
            <a:r>
              <a:rPr lang="en-US" sz="2800" dirty="0">
                <a:solidFill>
                  <a:srgbClr val="FFC000"/>
                </a:solidFill>
                <a:latin typeface="Times" panose="02020603060405020304" pitchFamily="18" charset="0"/>
              </a:rPr>
              <a:t> </a:t>
            </a:r>
            <a:r>
              <a:rPr lang="en-US" sz="2800" dirty="0">
                <a:solidFill>
                  <a:schemeClr val="bg1"/>
                </a:solidFill>
                <a:latin typeface="Times" panose="02020603060405020304" pitchFamily="18" charset="0"/>
              </a:rPr>
              <a:t>dose before bedtime. </a:t>
            </a:r>
            <a:endParaRPr lang="en-US" sz="2800" dirty="0" smtClean="0">
              <a:solidFill>
                <a:schemeClr val="bg1"/>
              </a:solidFill>
              <a:latin typeface="Times" panose="02020603060405020304" pitchFamily="18" charset="0"/>
            </a:endParaRPr>
          </a:p>
          <a:p>
            <a:pPr>
              <a:buFont typeface="Wingdings" panose="05000000000000000000" pitchFamily="2" charset="2"/>
              <a:buChar char="§"/>
            </a:pPr>
            <a:r>
              <a:rPr lang="en-US" sz="2800" dirty="0" smtClean="0">
                <a:solidFill>
                  <a:schemeClr val="bg1"/>
                </a:solidFill>
                <a:latin typeface="Times" panose="02020603060405020304" pitchFamily="18" charset="0"/>
              </a:rPr>
              <a:t> </a:t>
            </a:r>
            <a:r>
              <a:rPr lang="en-US" sz="2800" dirty="0" smtClean="0">
                <a:solidFill>
                  <a:srgbClr val="C00000"/>
                </a:solidFill>
                <a:latin typeface="Times" panose="02020603060405020304" pitchFamily="18" charset="0"/>
              </a:rPr>
              <a:t>2</a:t>
            </a:r>
            <a:r>
              <a:rPr lang="en-US" sz="2800" dirty="0" smtClean="0">
                <a:latin typeface="Times" panose="02020603060405020304" pitchFamily="18" charset="0"/>
              </a:rPr>
              <a:t> </a:t>
            </a:r>
            <a:r>
              <a:rPr lang="en-US" sz="2800" dirty="0" smtClean="0">
                <a:solidFill>
                  <a:schemeClr val="bg1"/>
                </a:solidFill>
                <a:latin typeface="Times" panose="02020603060405020304" pitchFamily="18" charset="0"/>
              </a:rPr>
              <a:t>injections regimen </a:t>
            </a:r>
            <a:r>
              <a:rPr lang="en-US" sz="2800" dirty="0">
                <a:solidFill>
                  <a:schemeClr val="bg1"/>
                </a:solidFill>
                <a:latin typeface="Times" panose="02020603060405020304" pitchFamily="18" charset="0"/>
              </a:rPr>
              <a:t>involves giving </a:t>
            </a:r>
            <a:r>
              <a:rPr lang="en-US" sz="2800" dirty="0" smtClean="0">
                <a:solidFill>
                  <a:srgbClr val="C00000"/>
                </a:solidFill>
                <a:latin typeface="Times" panose="02020603060405020304" pitchFamily="18" charset="0"/>
              </a:rPr>
              <a:t>2/3</a:t>
            </a:r>
            <a:r>
              <a:rPr lang="en-US" sz="2800" dirty="0" smtClean="0">
                <a:latin typeface="Times" panose="02020603060405020304" pitchFamily="18" charset="0"/>
              </a:rPr>
              <a:t> </a:t>
            </a:r>
            <a:r>
              <a:rPr lang="en-US" sz="2800" dirty="0">
                <a:solidFill>
                  <a:schemeClr val="bg1"/>
                </a:solidFill>
                <a:latin typeface="Times" panose="02020603060405020304" pitchFamily="18" charset="0"/>
              </a:rPr>
              <a:t>of the total insulin dose </a:t>
            </a:r>
            <a:r>
              <a:rPr lang="en-US" sz="2800" dirty="0" smtClean="0">
                <a:solidFill>
                  <a:schemeClr val="bg1"/>
                </a:solidFill>
                <a:latin typeface="Times" panose="02020603060405020304" pitchFamily="18" charset="0"/>
              </a:rPr>
              <a:t>in the morning, </a:t>
            </a:r>
            <a:r>
              <a:rPr lang="en-US" sz="2800" dirty="0">
                <a:solidFill>
                  <a:schemeClr val="bg1"/>
                </a:solidFill>
                <a:latin typeface="Times" panose="02020603060405020304" pitchFamily="18" charset="0"/>
              </a:rPr>
              <a:t>made up of </a:t>
            </a:r>
            <a:r>
              <a:rPr lang="en-US" sz="2800" dirty="0" smtClean="0">
                <a:solidFill>
                  <a:srgbClr val="C00000"/>
                </a:solidFill>
                <a:latin typeface="Times" panose="02020603060405020304" pitchFamily="18" charset="0"/>
              </a:rPr>
              <a:t>2/1 (NPH/regular or </a:t>
            </a:r>
            <a:r>
              <a:rPr lang="en-US" sz="2800" dirty="0" err="1" smtClean="0">
                <a:solidFill>
                  <a:srgbClr val="C00000"/>
                </a:solidFill>
                <a:latin typeface="Times" panose="02020603060405020304" pitchFamily="18" charset="0"/>
              </a:rPr>
              <a:t>Aspart</a:t>
            </a:r>
            <a:r>
              <a:rPr lang="en-US" sz="2800" dirty="0" smtClean="0">
                <a:solidFill>
                  <a:srgbClr val="C00000"/>
                </a:solidFill>
                <a:latin typeface="Times" panose="02020603060405020304" pitchFamily="18" charset="0"/>
              </a:rPr>
              <a:t>).</a:t>
            </a:r>
          </a:p>
          <a:p>
            <a:pPr>
              <a:buFont typeface="Wingdings" panose="05000000000000000000" pitchFamily="2" charset="2"/>
              <a:buChar char="§"/>
            </a:pPr>
            <a:r>
              <a:rPr lang="en-US" sz="2800" dirty="0" smtClean="0">
                <a:solidFill>
                  <a:schemeClr val="bg1"/>
                </a:solidFill>
                <a:latin typeface="Times" panose="02020603060405020304" pitchFamily="18" charset="0"/>
              </a:rPr>
              <a:t> </a:t>
            </a:r>
            <a:r>
              <a:rPr lang="en-US" sz="2800" dirty="0" smtClean="0">
                <a:solidFill>
                  <a:srgbClr val="C00000"/>
                </a:solidFill>
                <a:latin typeface="Times" panose="02020603060405020304" pitchFamily="18" charset="0"/>
              </a:rPr>
              <a:t>4 injections </a:t>
            </a:r>
            <a:r>
              <a:rPr lang="en-US" sz="2800" dirty="0" smtClean="0">
                <a:solidFill>
                  <a:schemeClr val="bg1"/>
                </a:solidFill>
                <a:latin typeface="Times" panose="02020603060405020304" pitchFamily="18" charset="0"/>
              </a:rPr>
              <a:t>per </a:t>
            </a:r>
            <a:r>
              <a:rPr lang="en-US" sz="2800" dirty="0">
                <a:solidFill>
                  <a:schemeClr val="bg1"/>
                </a:solidFill>
                <a:latin typeface="Times" panose="02020603060405020304" pitchFamily="18" charset="0"/>
              </a:rPr>
              <a:t>day regimen improved </a:t>
            </a:r>
            <a:r>
              <a:rPr lang="en-US" sz="2800" dirty="0" smtClean="0">
                <a:solidFill>
                  <a:schemeClr val="bg1"/>
                </a:solidFill>
                <a:latin typeface="Times" panose="02020603060405020304" pitchFamily="18" charset="0"/>
              </a:rPr>
              <a:t> glycemic </a:t>
            </a:r>
            <a:r>
              <a:rPr lang="en-US" sz="2800" dirty="0">
                <a:solidFill>
                  <a:schemeClr val="bg1"/>
                </a:solidFill>
                <a:latin typeface="Times" panose="02020603060405020304" pitchFamily="18" charset="0"/>
              </a:rPr>
              <a:t>control and perinatal </a:t>
            </a:r>
            <a:r>
              <a:rPr lang="en-US" sz="2800" dirty="0" smtClean="0">
                <a:solidFill>
                  <a:schemeClr val="bg1"/>
                </a:solidFill>
                <a:latin typeface="Times" panose="02020603060405020304" pitchFamily="18" charset="0"/>
              </a:rPr>
              <a:t>outcome compared </a:t>
            </a:r>
            <a:r>
              <a:rPr lang="en-US" sz="2800" dirty="0">
                <a:solidFill>
                  <a:schemeClr val="bg1"/>
                </a:solidFill>
                <a:latin typeface="Times" panose="02020603060405020304" pitchFamily="18" charset="0"/>
              </a:rPr>
              <a:t>to a twice-daily injections regimen in one </a:t>
            </a:r>
            <a:r>
              <a:rPr lang="en-US" sz="2800" dirty="0" smtClean="0">
                <a:solidFill>
                  <a:schemeClr val="bg1"/>
                </a:solidFill>
                <a:latin typeface="Times" panose="02020603060405020304" pitchFamily="18" charset="0"/>
              </a:rPr>
              <a:t>randomized trial.</a:t>
            </a:r>
            <a:endParaRPr lang="en-US" sz="2800" dirty="0">
              <a:solidFill>
                <a:schemeClr val="bg1"/>
              </a:solidFill>
              <a:latin typeface="Times" panose="02020603060405020304" pitchFamily="18" charset="0"/>
            </a:endParaRPr>
          </a:p>
        </p:txBody>
      </p:sp>
      <p:sp>
        <p:nvSpPr>
          <p:cNvPr id="4" name="Date Placeholder 3"/>
          <p:cNvSpPr>
            <a:spLocks noGrp="1"/>
          </p:cNvSpPr>
          <p:nvPr>
            <p:ph type="dt" sz="half" idx="10"/>
          </p:nvPr>
        </p:nvSpPr>
        <p:spPr/>
        <p:txBody>
          <a:bodyPr/>
          <a:lstStyle/>
          <a:p>
            <a:pPr>
              <a:defRPr/>
            </a:pPr>
            <a:fld id="{D2B59BDA-49A4-49BC-8CE5-0138CB5C5A17}" type="datetime1">
              <a:rPr lang="en-US" smtClean="0">
                <a:solidFill>
                  <a:prstClr val="white">
                    <a:tint val="75000"/>
                  </a:prstClr>
                </a:solidFill>
              </a:r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D9E2BE0-A287-41EE-8082-3AF3FB778EA4}" type="slidenum">
              <a:rPr lang="en-US" smtClean="0">
                <a:solidFill>
                  <a:prstClr val="white">
                    <a:tint val="75000"/>
                  </a:prstClr>
                </a:solidFill>
              </a:rPr>
              <a:pPr>
                <a:defRPr/>
              </a:pPr>
              <a:t>76</a:t>
            </a:fld>
            <a:endParaRPr lang="en-US">
              <a:solidFill>
                <a:prstClr val="white">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3804"/>
            <a:ext cx="8229599"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6" y="6021288"/>
            <a:ext cx="309562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443804"/>
            <a:ext cx="8363271" cy="14730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2107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85804" y="1689119"/>
            <a:ext cx="8229600" cy="4525963"/>
          </a:xfrm>
        </p:spPr>
        <p:txBody>
          <a:bodyPr>
            <a:normAutofit lnSpcReduction="10000"/>
          </a:bodyPr>
          <a:lstStyle/>
          <a:p>
            <a:pPr>
              <a:buClrTx/>
            </a:pPr>
            <a:r>
              <a:rPr lang="en-US" dirty="0" smtClean="0">
                <a:latin typeface="Times" panose="02020603060405020304" pitchFamily="18" charset="0"/>
              </a:rPr>
              <a:t>Team work!</a:t>
            </a:r>
          </a:p>
          <a:p>
            <a:pPr>
              <a:buClrTx/>
            </a:pPr>
            <a:r>
              <a:rPr lang="en-US" dirty="0" smtClean="0">
                <a:latin typeface="Times" panose="02020603060405020304" pitchFamily="18" charset="0"/>
              </a:rPr>
              <a:t>Education:</a:t>
            </a:r>
          </a:p>
          <a:p>
            <a:pPr lvl="1">
              <a:buClrTx/>
            </a:pPr>
            <a:r>
              <a:rPr lang="en-US" dirty="0" smtClean="0">
                <a:latin typeface="Times" panose="02020603060405020304" pitchFamily="18" charset="0"/>
              </a:rPr>
              <a:t>structured program, experienced educators</a:t>
            </a:r>
          </a:p>
          <a:p>
            <a:pPr lvl="2">
              <a:buClr>
                <a:srgbClr val="FA680E"/>
              </a:buClr>
              <a:buSzPct val="70000"/>
              <a:buFont typeface="Courier New" pitchFamily="49" charset="0"/>
              <a:buChar char="o"/>
            </a:pPr>
            <a:r>
              <a:rPr lang="en-US" b="1" dirty="0" smtClean="0">
                <a:solidFill>
                  <a:srgbClr val="C00000"/>
                </a:solidFill>
                <a:latin typeface="Times" panose="02020603060405020304" pitchFamily="18" charset="0"/>
              </a:rPr>
              <a:t>Gabric</a:t>
            </a:r>
            <a:r>
              <a:rPr lang="en-US" dirty="0" smtClean="0">
                <a:latin typeface="Times" panose="02020603060405020304" pitchFamily="18" charset="0"/>
              </a:rPr>
              <a:t> Diabetes Education Association: </a:t>
            </a:r>
            <a:r>
              <a:rPr lang="en-US" sz="2400" b="1" i="1" u="sng" dirty="0" smtClean="0">
                <a:latin typeface="Times" panose="02020603060405020304" pitchFamily="18" charset="0"/>
              </a:rPr>
              <a:t>+98 21 82433</a:t>
            </a:r>
            <a:endParaRPr lang="en-US" b="1" i="1" u="sng" dirty="0" smtClean="0">
              <a:latin typeface="Times" panose="02020603060405020304" pitchFamily="18" charset="0"/>
            </a:endParaRPr>
          </a:p>
          <a:p>
            <a:pPr lvl="2">
              <a:buClr>
                <a:srgbClr val="FA680E"/>
              </a:buClr>
              <a:buSzPct val="70000"/>
              <a:buFont typeface="Courier New" pitchFamily="49" charset="0"/>
              <a:buChar char="o"/>
            </a:pPr>
            <a:r>
              <a:rPr lang="en-US" b="1" dirty="0" smtClean="0">
                <a:solidFill>
                  <a:srgbClr val="C00000"/>
                </a:solidFill>
                <a:latin typeface="Times" panose="02020603060405020304" pitchFamily="18" charset="0"/>
              </a:rPr>
              <a:t>Iran Diabetes Society</a:t>
            </a:r>
            <a:r>
              <a:rPr lang="en-US" dirty="0" smtClean="0">
                <a:latin typeface="Times" panose="02020603060405020304" pitchFamily="18" charset="0"/>
              </a:rPr>
              <a:t>: </a:t>
            </a:r>
            <a:r>
              <a:rPr lang="en-US" sz="2400" b="1" i="1" u="sng" dirty="0" smtClean="0">
                <a:latin typeface="Times" panose="02020603060405020304" pitchFamily="18" charset="0"/>
              </a:rPr>
              <a:t>+98 21 8827 5274</a:t>
            </a:r>
            <a:endParaRPr lang="en-US" b="1" i="1" u="sng" dirty="0" smtClean="0">
              <a:latin typeface="Times" panose="02020603060405020304" pitchFamily="18" charset="0"/>
            </a:endParaRPr>
          </a:p>
          <a:p>
            <a:pPr lvl="1">
              <a:buClrTx/>
            </a:pPr>
            <a:r>
              <a:rPr lang="en-US" dirty="0" smtClean="0">
                <a:latin typeface="Times" panose="02020603060405020304" pitchFamily="18" charset="0"/>
              </a:rPr>
              <a:t>Discuss the fundamental principals in each visit</a:t>
            </a:r>
          </a:p>
          <a:p>
            <a:pPr lvl="2">
              <a:buClr>
                <a:srgbClr val="FA680E"/>
              </a:buClr>
              <a:buSzPct val="70000"/>
              <a:buFont typeface="Courier New" pitchFamily="49" charset="0"/>
              <a:buChar char="o"/>
            </a:pPr>
            <a:r>
              <a:rPr lang="en-US" dirty="0" smtClean="0">
                <a:latin typeface="Times" panose="02020603060405020304" pitchFamily="18" charset="0"/>
              </a:rPr>
              <a:t>Supervise self-adjustments</a:t>
            </a:r>
          </a:p>
          <a:p>
            <a:pPr>
              <a:buClrTx/>
            </a:pPr>
            <a:r>
              <a:rPr lang="en-US" dirty="0" smtClean="0">
                <a:latin typeface="Times" panose="02020603060405020304" pitchFamily="18" charset="0"/>
              </a:rPr>
              <a:t>Importance of </a:t>
            </a:r>
            <a:r>
              <a:rPr lang="en-US" b="1" dirty="0" smtClean="0">
                <a:solidFill>
                  <a:schemeClr val="accent5">
                    <a:lumMod val="50000"/>
                  </a:schemeClr>
                </a:solidFill>
                <a:latin typeface="Times" panose="02020603060405020304" pitchFamily="18" charset="0"/>
              </a:rPr>
              <a:t>SMBG</a:t>
            </a:r>
          </a:p>
          <a:p>
            <a:pPr lvl="2">
              <a:buClr>
                <a:srgbClr val="FA680E"/>
              </a:buClr>
              <a:buSzPct val="70000"/>
              <a:buFont typeface="Courier New" pitchFamily="49" charset="0"/>
              <a:buChar char="o"/>
            </a:pPr>
            <a:r>
              <a:rPr lang="en-US" dirty="0" smtClean="0">
                <a:latin typeface="Times" panose="02020603060405020304" pitchFamily="18" charset="0"/>
              </a:rPr>
              <a:t>Have a contact with the patient to assess SMBG chart</a:t>
            </a:r>
          </a:p>
          <a:p>
            <a:pPr>
              <a:buClrTx/>
            </a:pPr>
            <a:r>
              <a:rPr lang="en-US" dirty="0" smtClean="0">
                <a:latin typeface="Times" panose="02020603060405020304" pitchFamily="18" charset="0"/>
              </a:rPr>
              <a:t>Discuss with the patient: OAD or Insulin?</a:t>
            </a:r>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solidFill>
                  <a:prstClr val="black">
                    <a:tint val="75000"/>
                  </a:prstClr>
                </a:solidFill>
              </a:rPr>
              <a:pPr>
                <a:defRPr/>
              </a:pPr>
              <a:t>77</a:t>
            </a:fld>
            <a:endParaRPr lang="en-US">
              <a:solidFill>
                <a:prstClr val="black">
                  <a:tint val="7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6516216" y="1700463"/>
            <a:ext cx="1957566" cy="714380"/>
          </a:xfrm>
          <a:prstGeom prst="roundRect">
            <a:avLst/>
          </a:prstGeom>
          <a:solidFill>
            <a:srgbClr val="FFFFFF">
              <a:shade val="85000"/>
            </a:srgbClr>
          </a:solidFill>
          <a:ln>
            <a:solidFill>
              <a:srgbClr val="7030A0"/>
            </a:solidFill>
            <a:prstDash val="dash"/>
          </a:ln>
          <a:effectLst>
            <a:reflection blurRad="12700" stA="38000" endPos="28000" dist="5000" dir="5400000" sy="-100000" algn="bl" rotWithShape="0"/>
          </a:effectLst>
        </p:spPr>
      </p:pic>
      <p:sp>
        <p:nvSpPr>
          <p:cNvPr id="6" name="Rounded Rectangle 5"/>
          <p:cNvSpPr/>
          <p:nvPr/>
        </p:nvSpPr>
        <p:spPr>
          <a:xfrm>
            <a:off x="251520" y="332656"/>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Take Home Message- 1</a:t>
            </a:r>
            <a:endPar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8552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2072"/>
          </a:xfrm>
        </p:spPr>
        <p:txBody>
          <a:bodyPr>
            <a:normAutofit fontScale="92500" lnSpcReduction="20000"/>
          </a:bodyPr>
          <a:lstStyle/>
          <a:p>
            <a:pPr>
              <a:buClrTx/>
            </a:pPr>
            <a:r>
              <a:rPr lang="en-US" dirty="0" smtClean="0">
                <a:latin typeface="Times" panose="02020603060405020304" pitchFamily="18" charset="0"/>
              </a:rPr>
              <a:t>Dealing with the “</a:t>
            </a:r>
            <a:r>
              <a:rPr lang="en-US" b="1" i="1" u="sng" dirty="0" smtClean="0">
                <a:solidFill>
                  <a:srgbClr val="C00000"/>
                </a:solidFill>
                <a:latin typeface="Times" panose="02020603060405020304" pitchFamily="18" charset="0"/>
              </a:rPr>
              <a:t>Insulin Fear</a:t>
            </a:r>
            <a:r>
              <a:rPr lang="en-US" dirty="0" smtClean="0">
                <a:latin typeface="Times" panose="02020603060405020304" pitchFamily="18" charset="0"/>
              </a:rPr>
              <a:t>”!</a:t>
            </a:r>
          </a:p>
          <a:p>
            <a:pPr>
              <a:buClrTx/>
            </a:pPr>
            <a:r>
              <a:rPr lang="en-US" dirty="0" smtClean="0">
                <a:latin typeface="Times" panose="02020603060405020304" pitchFamily="18" charset="0"/>
              </a:rPr>
              <a:t>Type of insulin to be used?</a:t>
            </a:r>
          </a:p>
          <a:p>
            <a:pPr lvl="1">
              <a:buClrTx/>
            </a:pPr>
            <a:r>
              <a:rPr lang="en-US" dirty="0" smtClean="0">
                <a:latin typeface="Times" panose="02020603060405020304" pitchFamily="18" charset="0"/>
              </a:rPr>
              <a:t>SMBG patterns</a:t>
            </a:r>
          </a:p>
          <a:p>
            <a:pPr lvl="1">
              <a:buClrTx/>
            </a:pPr>
            <a:r>
              <a:rPr lang="en-US" dirty="0" smtClean="0">
                <a:latin typeface="Times" panose="02020603060405020304" pitchFamily="18" charset="0"/>
              </a:rPr>
              <a:t>Prandial </a:t>
            </a:r>
            <a:r>
              <a:rPr lang="en-US" i="1" dirty="0" smtClean="0">
                <a:latin typeface="Times" panose="02020603060405020304" pitchFamily="18" charset="0"/>
              </a:rPr>
              <a:t>vs</a:t>
            </a:r>
            <a:r>
              <a:rPr lang="en-US" dirty="0" smtClean="0">
                <a:latin typeface="Times" panose="02020603060405020304" pitchFamily="18" charset="0"/>
              </a:rPr>
              <a:t>. Basal?</a:t>
            </a:r>
          </a:p>
          <a:p>
            <a:pPr lvl="1">
              <a:buClrTx/>
            </a:pPr>
            <a:r>
              <a:rPr lang="en-US" dirty="0" smtClean="0">
                <a:latin typeface="Times" panose="02020603060405020304" pitchFamily="18" charset="0"/>
              </a:rPr>
              <a:t>Analogues </a:t>
            </a:r>
            <a:r>
              <a:rPr lang="en-US" i="1" dirty="0" smtClean="0">
                <a:latin typeface="Times" panose="02020603060405020304" pitchFamily="18" charset="0"/>
              </a:rPr>
              <a:t>vs</a:t>
            </a:r>
            <a:r>
              <a:rPr lang="en-US" dirty="0" smtClean="0">
                <a:latin typeface="Times" panose="02020603060405020304" pitchFamily="18" charset="0"/>
              </a:rPr>
              <a:t>. Human insulins</a:t>
            </a:r>
          </a:p>
          <a:p>
            <a:pPr lvl="2">
              <a:buClr>
                <a:srgbClr val="00B050"/>
              </a:buClr>
              <a:buSzPct val="90000"/>
              <a:buFont typeface="Courier New" pitchFamily="49" charset="0"/>
              <a:buChar char="o"/>
            </a:pPr>
            <a:r>
              <a:rPr lang="en-US" dirty="0" smtClean="0">
                <a:latin typeface="Times" panose="02020603060405020304" pitchFamily="18" charset="0"/>
              </a:rPr>
              <a:t>Availability?</a:t>
            </a:r>
          </a:p>
          <a:p>
            <a:pPr lvl="2">
              <a:buClr>
                <a:srgbClr val="00B050"/>
              </a:buClr>
              <a:buSzPct val="90000"/>
              <a:buFont typeface="Courier New" pitchFamily="49" charset="0"/>
              <a:buChar char="o"/>
            </a:pPr>
            <a:r>
              <a:rPr lang="en-US" dirty="0" smtClean="0">
                <a:latin typeface="Times" panose="02020603060405020304" pitchFamily="18" charset="0"/>
              </a:rPr>
              <a:t>Cost?</a:t>
            </a:r>
          </a:p>
          <a:p>
            <a:pPr lvl="2">
              <a:buClr>
                <a:srgbClr val="00B050"/>
              </a:buClr>
              <a:buSzPct val="90000"/>
              <a:buFont typeface="Courier New" pitchFamily="49" charset="0"/>
              <a:buChar char="o"/>
            </a:pPr>
            <a:r>
              <a:rPr lang="en-US" dirty="0" smtClean="0">
                <a:latin typeface="Times" panose="02020603060405020304" pitchFamily="18" charset="0"/>
              </a:rPr>
              <a:t>Insurance?</a:t>
            </a:r>
          </a:p>
          <a:p>
            <a:pPr lvl="2">
              <a:buClr>
                <a:srgbClr val="00B050"/>
              </a:buClr>
              <a:buSzPct val="90000"/>
              <a:buFont typeface="Courier New" pitchFamily="49" charset="0"/>
              <a:buChar char="o"/>
            </a:pPr>
            <a:r>
              <a:rPr lang="en-US" dirty="0" smtClean="0">
                <a:latin typeface="Times" panose="02020603060405020304" pitchFamily="18" charset="0"/>
              </a:rPr>
              <a:t>The physician’s experience with insulin therapy</a:t>
            </a:r>
          </a:p>
          <a:p>
            <a:pPr>
              <a:buClrTx/>
            </a:pPr>
            <a:r>
              <a:rPr lang="en-US" dirty="0" smtClean="0">
                <a:latin typeface="Times" panose="02020603060405020304" pitchFamily="18" charset="0"/>
              </a:rPr>
              <a:t>Number of injections?</a:t>
            </a:r>
          </a:p>
          <a:p>
            <a:pPr>
              <a:buClrTx/>
            </a:pPr>
            <a:r>
              <a:rPr lang="en-US" dirty="0" smtClean="0">
                <a:latin typeface="Times" panose="02020603060405020304" pitchFamily="18" charset="0"/>
              </a:rPr>
              <a:t>Starting dose? </a:t>
            </a:r>
            <a:r>
              <a:rPr lang="en-US" sz="2600" b="1" i="1" u="sng" dirty="0" smtClean="0">
                <a:latin typeface="Times" panose="02020603060405020304" pitchFamily="18" charset="0"/>
              </a:rPr>
              <a:t>0.5-1 IU/kg/day </a:t>
            </a:r>
            <a:r>
              <a:rPr lang="en-US" sz="3000" b="1" i="1" u="sng" dirty="0" smtClean="0">
                <a:latin typeface="Times" panose="02020603060405020304" pitchFamily="18" charset="0"/>
              </a:rPr>
              <a:t>?</a:t>
            </a:r>
            <a:endParaRPr lang="en-US" b="1" i="1" u="sng" dirty="0" smtClean="0">
              <a:latin typeface="Times" panose="02020603060405020304" pitchFamily="18" charset="0"/>
            </a:endParaRPr>
          </a:p>
          <a:p>
            <a:pPr>
              <a:buClrTx/>
            </a:pPr>
            <a:r>
              <a:rPr lang="en-US" dirty="0" smtClean="0">
                <a:latin typeface="Times" panose="02020603060405020304" pitchFamily="18" charset="0"/>
              </a:rPr>
              <a:t>Which part of the body to be injected in?</a:t>
            </a:r>
          </a:p>
          <a:p>
            <a:pPr lvl="1">
              <a:buClrTx/>
            </a:pPr>
            <a:r>
              <a:rPr lang="en-US" dirty="0" smtClean="0">
                <a:latin typeface="Times" panose="02020603060405020304" pitchFamily="18" charset="0"/>
              </a:rPr>
              <a:t>Rapid absorption in the abdominal wall</a:t>
            </a:r>
          </a:p>
          <a:p>
            <a:pPr lvl="1">
              <a:buClrTx/>
            </a:pPr>
            <a:r>
              <a:rPr lang="en-US" dirty="0" smtClean="0">
                <a:latin typeface="Times" panose="02020603060405020304" pitchFamily="18" charset="0"/>
              </a:rPr>
              <a:t>Delayed absorption in the thigh</a:t>
            </a:r>
          </a:p>
        </p:txBody>
      </p:sp>
      <p:sp>
        <p:nvSpPr>
          <p:cNvPr id="4" name="Rounded Rectangle 3"/>
          <p:cNvSpPr/>
          <p:nvPr/>
        </p:nvSpPr>
        <p:spPr>
          <a:xfrm>
            <a:off x="251520" y="332656"/>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Take Home Message- </a:t>
            </a:r>
            <a:r>
              <a:rPr lang="en-US" sz="4500" b="1" kern="0" dirty="0" smtClean="0">
                <a:ln w="50800"/>
                <a:solidFill>
                  <a:prstClr val="black">
                    <a:shade val="50000"/>
                  </a:prstClr>
                </a:solidFill>
                <a:latin typeface="Times New Roman" panose="02020603050405020304" pitchFamily="18" charset="0"/>
                <a:cs typeface="Times New Roman" panose="02020603050405020304" pitchFamily="18" charset="0"/>
              </a:rPr>
              <a:t>2</a:t>
            </a:r>
            <a:endParaRPr lang="en-US" sz="4500" b="1" kern="0" dirty="0">
              <a:ln w="50800"/>
              <a:solidFill>
                <a:prstClr val="black">
                  <a:shade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5739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51520" y="1812095"/>
            <a:ext cx="8229600" cy="2048953"/>
          </a:xfrm>
        </p:spPr>
        <p:txBody>
          <a:bodyPr>
            <a:normAutofit/>
          </a:bodyPr>
          <a:lstStyle/>
          <a:p>
            <a:pPr>
              <a:spcAft>
                <a:spcPts val="1200"/>
              </a:spcAft>
              <a:buClrTx/>
            </a:pPr>
            <a:r>
              <a:rPr lang="en-US" sz="3000" u="sng" dirty="0" smtClean="0">
                <a:latin typeface="Times" panose="02020603060405020304" pitchFamily="18" charset="0"/>
              </a:rPr>
              <a:t> </a:t>
            </a:r>
            <a:r>
              <a:rPr lang="en-US" sz="3000" u="sng" dirty="0" smtClean="0">
                <a:solidFill>
                  <a:srgbClr val="C00000"/>
                </a:solidFill>
                <a:latin typeface="Times" panose="02020603060405020304" pitchFamily="18" charset="0"/>
              </a:rPr>
              <a:t>Individualization</a:t>
            </a:r>
            <a:r>
              <a:rPr lang="en-US" sz="3000" dirty="0" smtClean="0">
                <a:solidFill>
                  <a:srgbClr val="C00000"/>
                </a:solidFill>
                <a:latin typeface="Times" panose="02020603060405020304" pitchFamily="18" charset="0"/>
              </a:rPr>
              <a:t> </a:t>
            </a:r>
            <a:r>
              <a:rPr lang="en-US" sz="3000" dirty="0" smtClean="0">
                <a:latin typeface="Times" panose="02020603060405020304" pitchFamily="18" charset="0"/>
              </a:rPr>
              <a:t>of therapy is key, incorporating the </a:t>
            </a:r>
            <a:r>
              <a:rPr lang="en-US" sz="3000" dirty="0" smtClean="0">
                <a:solidFill>
                  <a:srgbClr val="C00000"/>
                </a:solidFill>
                <a:latin typeface="Times" panose="02020603060405020304" pitchFamily="18" charset="0"/>
              </a:rPr>
              <a:t>degree of hyperglycemia </a:t>
            </a:r>
            <a:r>
              <a:rPr lang="en-US" sz="3000" dirty="0" smtClean="0">
                <a:latin typeface="Times" panose="02020603060405020304" pitchFamily="18" charset="0"/>
              </a:rPr>
              <a:t>needing to be addressed and the overall </a:t>
            </a:r>
            <a:r>
              <a:rPr lang="en-US" sz="3000" dirty="0" smtClean="0">
                <a:solidFill>
                  <a:srgbClr val="C00000"/>
                </a:solidFill>
                <a:latin typeface="Times" panose="02020603060405020304" pitchFamily="18" charset="0"/>
              </a:rPr>
              <a:t>capacities </a:t>
            </a:r>
            <a:r>
              <a:rPr lang="en-US" sz="3000" dirty="0" smtClean="0">
                <a:latin typeface="Times" panose="02020603060405020304" pitchFamily="18" charset="0"/>
              </a:rPr>
              <a:t>of the patient.</a:t>
            </a:r>
          </a:p>
        </p:txBody>
      </p:sp>
      <p:sp>
        <p:nvSpPr>
          <p:cNvPr id="4" name="Slide Number Placeholder 3"/>
          <p:cNvSpPr>
            <a:spLocks noGrp="1"/>
          </p:cNvSpPr>
          <p:nvPr>
            <p:ph type="sldNum" sz="quarter" idx="12"/>
          </p:nvPr>
        </p:nvSpPr>
        <p:spPr/>
        <p:txBody>
          <a:bodyPr/>
          <a:lstStyle/>
          <a:p>
            <a:pPr>
              <a:defRPr/>
            </a:pPr>
            <a:fld id="{1268E055-D7DE-4F97-8DF3-0BE8C4FAE6D3}" type="slidenum">
              <a:rPr lang="en-US" smtClean="0">
                <a:solidFill>
                  <a:prstClr val="black">
                    <a:tint val="75000"/>
                  </a:prstClr>
                </a:solidFill>
              </a:rPr>
              <a:pPr>
                <a:defRPr/>
              </a:pPr>
              <a:t>79</a:t>
            </a:fld>
            <a:endParaRPr lang="en-US">
              <a:solidFill>
                <a:prstClr val="black">
                  <a:tint val="75000"/>
                </a:prstClr>
              </a:solidFill>
            </a:endParaRPr>
          </a:p>
        </p:txBody>
      </p:sp>
      <p:pic>
        <p:nvPicPr>
          <p:cNvPr id="5" name="Picture 4"/>
          <p:cNvPicPr>
            <a:picLocks noChangeAspect="1" noChangeArrowheads="1"/>
          </p:cNvPicPr>
          <p:nvPr/>
        </p:nvPicPr>
        <p:blipFill>
          <a:blip r:embed="rId2" cstate="print"/>
          <a:srcRect/>
          <a:stretch>
            <a:fillRect/>
          </a:stretch>
        </p:blipFill>
        <p:spPr bwMode="auto">
          <a:xfrm>
            <a:off x="2966541" y="5157192"/>
            <a:ext cx="3210917" cy="924739"/>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sp>
        <p:nvSpPr>
          <p:cNvPr id="6" name="Rounded Rectangle 5"/>
          <p:cNvSpPr/>
          <p:nvPr/>
        </p:nvSpPr>
        <p:spPr>
          <a:xfrm>
            <a:off x="251520" y="404664"/>
            <a:ext cx="8640960" cy="11521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4500" b="1" kern="0" dirty="0">
                <a:ln w="50800"/>
                <a:solidFill>
                  <a:prstClr val="black">
                    <a:shade val="50000"/>
                  </a:prstClr>
                </a:solidFill>
                <a:latin typeface="Times New Roman" panose="02020603050405020304" pitchFamily="18" charset="0"/>
                <a:cs typeface="Times New Roman" panose="02020603050405020304" pitchFamily="18" charset="0"/>
              </a:rPr>
              <a:t>Take Home Message- 3</a:t>
            </a:r>
            <a:endParaRPr kumimoji="0" lang="en-US" sz="4500" b="1" i="0" u="none" strike="noStrike" kern="0" cap="none" spc="0" normalizeH="0" baseline="0" noProof="0" dirty="0" smtClean="0">
              <a:ln w="50800"/>
              <a:solidFill>
                <a:prstClr val="black">
                  <a:shade val="50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57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8</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dirty="0" smtClean="0">
                <a:ln w="50800"/>
                <a:solidFill>
                  <a:prstClr val="black">
                    <a:shade val="50000"/>
                  </a:prstClr>
                </a:solidFill>
                <a:latin typeface="Times New Roman" panose="02020603050405020304" pitchFamily="18" charset="0"/>
                <a:cs typeface="Times New Roman" panose="02020603050405020304" pitchFamily="18" charset="0"/>
              </a:rPr>
              <a:t>Conclusion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6" y="1916832"/>
            <a:ext cx="8229600" cy="315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683568" y="3573016"/>
            <a:ext cx="77768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20272" y="3244334"/>
            <a:ext cx="14401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3568" y="3933056"/>
            <a:ext cx="48965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2783" y="2636912"/>
            <a:ext cx="7776864" cy="2015936"/>
          </a:xfrm>
          <a:prstGeom prst="rect">
            <a:avLst/>
          </a:prstGeom>
          <a:solidFill>
            <a:schemeClr val="accent6">
              <a:lumMod val="20000"/>
              <a:lumOff val="80000"/>
            </a:schemeClr>
          </a:solidFill>
          <a:ln w="28575">
            <a:noFill/>
          </a:ln>
        </p:spPr>
        <p:txBody>
          <a:bodyPr wrap="square" rtlCol="0">
            <a:spAutoFit/>
          </a:bodyPr>
          <a:lstStyle/>
          <a:p>
            <a:r>
              <a:rPr lang="en-US" sz="2500" b="1" dirty="0" smtClean="0">
                <a:solidFill>
                  <a:schemeClr val="bg1"/>
                </a:solidFill>
                <a:latin typeface="Times" panose="02020603060405020304" pitchFamily="18" charset="0"/>
                <a:cs typeface="+mj-cs"/>
              </a:rPr>
              <a:t>However, no significant difference was observed between the two groups regarding perinatal/neonatal mortality, neonatal hypoglycemia, birth trauma, preterm births, pre-</a:t>
            </a:r>
            <a:r>
              <a:rPr lang="en-US" sz="2500" b="1" dirty="0" err="1" smtClean="0">
                <a:solidFill>
                  <a:schemeClr val="bg1"/>
                </a:solidFill>
                <a:latin typeface="Times" panose="02020603060405020304" pitchFamily="18" charset="0"/>
                <a:cs typeface="+mj-cs"/>
              </a:rPr>
              <a:t>eclampsia</a:t>
            </a:r>
            <a:r>
              <a:rPr lang="en-US" sz="2500" b="1" dirty="0" smtClean="0">
                <a:solidFill>
                  <a:schemeClr val="bg1"/>
                </a:solidFill>
                <a:latin typeface="Times" panose="02020603060405020304" pitchFamily="18" charset="0"/>
                <a:cs typeface="+mj-cs"/>
              </a:rPr>
              <a:t>, caesarean section and labor induction. </a:t>
            </a:r>
            <a:endParaRPr lang="en-US" sz="2500" b="1" dirty="0">
              <a:solidFill>
                <a:schemeClr val="bg1"/>
              </a:solidFill>
              <a:latin typeface="Times" panose="02020603060405020304" pitchFamily="18" charset="0"/>
              <a:cs typeface="+mj-cs"/>
            </a:endParaRPr>
          </a:p>
        </p:txBody>
      </p:sp>
    </p:spTree>
    <p:extLst>
      <p:ext uri="{BB962C8B-B14F-4D97-AF65-F5344CB8AC3E}">
        <p14:creationId xmlns:p14="http://schemas.microsoft.com/office/powerpoint/2010/main" val="40828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8510" y="1412776"/>
            <a:ext cx="8640960" cy="2952328"/>
          </a:xfrm>
          <a:prstGeom prst="roundRect">
            <a:avLst/>
          </a:prstGeom>
          <a:solidFill>
            <a:srgbClr val="00BDBD"/>
          </a:solidFill>
          <a:ln w="25400" cap="flat" cmpd="sng" algn="ctr">
            <a:solidFill>
              <a:sysClr val="windowText" lastClr="000000"/>
            </a:solidFill>
            <a:prstDash val="solid"/>
          </a:ln>
          <a:effectLst/>
        </p:spPr>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lvl="0" algn="ctr">
              <a:defRPr/>
            </a:pPr>
            <a:r>
              <a:rPr lang="en-US" sz="6000" b="1" i="1" kern="0" dirty="0">
                <a:ln w="50800"/>
                <a:solidFill>
                  <a:prstClr val="black">
                    <a:shade val="50000"/>
                  </a:prstClr>
                </a:solidFill>
                <a:latin typeface="Times New Roman" panose="02020603050405020304" pitchFamily="18" charset="0"/>
                <a:cs typeface="Times New Roman" panose="02020603050405020304" pitchFamily="18" charset="0"/>
              </a:rPr>
              <a:t>Thanks for your patience, </a:t>
            </a:r>
            <a:br>
              <a:rPr lang="en-US" sz="6000" b="1" i="1" kern="0" dirty="0">
                <a:ln w="50800"/>
                <a:solidFill>
                  <a:prstClr val="black">
                    <a:shade val="50000"/>
                  </a:prstClr>
                </a:solidFill>
                <a:latin typeface="Times New Roman" panose="02020603050405020304" pitchFamily="18" charset="0"/>
                <a:cs typeface="Times New Roman" panose="02020603050405020304" pitchFamily="18" charset="0"/>
              </a:rPr>
            </a:br>
            <a:r>
              <a:rPr lang="en-US" sz="6000" b="1" i="1" kern="0" dirty="0">
                <a:ln w="50800"/>
                <a:solidFill>
                  <a:prstClr val="black">
                    <a:shade val="50000"/>
                  </a:prstClr>
                </a:solidFill>
                <a:latin typeface="Times New Roman" panose="02020603050405020304" pitchFamily="18" charset="0"/>
                <a:cs typeface="Times New Roman" panose="02020603050405020304" pitchFamily="18" charset="0"/>
              </a:rPr>
              <a:t>dear colleagues!</a:t>
            </a:r>
          </a:p>
        </p:txBody>
      </p:sp>
    </p:spTree>
    <p:extLst>
      <p:ext uri="{BB962C8B-B14F-4D97-AF65-F5344CB8AC3E}">
        <p14:creationId xmlns:p14="http://schemas.microsoft.com/office/powerpoint/2010/main" val="265269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993307"/>
          </a:xfrm>
        </p:spPr>
        <p:txBody>
          <a:bodyPr/>
          <a:lstStyle/>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smtClean="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23823904-EF76-4A1C-B32C-5D6730A56863}" type="datetime1">
              <a:rPr lang="en-US" smtClean="0">
                <a:solidFill>
                  <a:prstClr val="white">
                    <a:tint val="75000"/>
                  </a:prstClr>
                </a:solidFill>
              </a:rPr>
              <a:pPr>
                <a:defRPr/>
              </a:pPr>
              <a:t>2/25/2016</a:t>
            </a:fld>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40B21C76-26E6-438F-9694-6993BB540B2C}" type="slidenum">
              <a:rPr lang="en-US" smtClean="0"/>
              <a:pPr>
                <a:defRPr/>
              </a:pPr>
              <a:t>9</a:t>
            </a:fld>
            <a:endParaRPr lang="en-US"/>
          </a:p>
        </p:txBody>
      </p:sp>
      <p:sp>
        <p:nvSpPr>
          <p:cNvPr id="6" name="Rectangle 5"/>
          <p:cNvSpPr/>
          <p:nvPr/>
        </p:nvSpPr>
        <p:spPr>
          <a:xfrm>
            <a:off x="4120594" y="3244334"/>
            <a:ext cx="2339102" cy="923330"/>
          </a:xfrm>
          <a:prstGeom prst="rect">
            <a:avLst/>
          </a:prstGeom>
        </p:spPr>
        <p:txBody>
          <a:bodyPr wrap="none">
            <a:spAutoFit/>
          </a:bodyPr>
          <a:lstStyle/>
          <a:p>
            <a:r>
              <a:rPr lang="en-US" sz="5400" dirty="0">
                <a:ln w="50800"/>
                <a:solidFill>
                  <a:prstClr val="white"/>
                </a:solidFill>
                <a:latin typeface="Times New Roman" panose="02020603050405020304" pitchFamily="18" charset="0"/>
                <a:cs typeface="Times New Roman" panose="02020603050405020304" pitchFamily="18" charset="0"/>
              </a:rPr>
              <a:t>Agenda</a:t>
            </a:r>
            <a:endParaRPr lang="en-US" sz="5400" dirty="0">
              <a:solidFill>
                <a:prstClr val="white"/>
              </a:solidFill>
            </a:endParaRPr>
          </a:p>
        </p:txBody>
      </p:sp>
      <p:sp>
        <p:nvSpPr>
          <p:cNvPr id="9" name="Rounded Rectangle 8"/>
          <p:cNvSpPr/>
          <p:nvPr/>
        </p:nvSpPr>
        <p:spPr>
          <a:xfrm>
            <a:off x="251520" y="404664"/>
            <a:ext cx="8640960" cy="1152128"/>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000" b="1" dirty="0" smtClean="0">
                <a:ln w="50800"/>
                <a:solidFill>
                  <a:prstClr val="black">
                    <a:shade val="50000"/>
                  </a:prstClr>
                </a:solidFill>
                <a:latin typeface="Times New Roman" panose="02020603050405020304" pitchFamily="18" charset="0"/>
                <a:cs typeface="Times New Roman" panose="02020603050405020304" pitchFamily="18" charset="0"/>
              </a:rPr>
              <a:t>Mild GDM treatment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22" y="2022825"/>
            <a:ext cx="7803556" cy="299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0222" y="3244334"/>
            <a:ext cx="1021458" cy="7607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51493" y="2308230"/>
            <a:ext cx="1018227" cy="584775"/>
          </a:xfrm>
          <a:prstGeom prst="rect">
            <a:avLst/>
          </a:prstGeom>
          <a:noFill/>
        </p:spPr>
        <p:txBody>
          <a:bodyPr wrap="none" rtlCol="0">
            <a:spAutoFit/>
          </a:bodyPr>
          <a:lstStyle/>
          <a:p>
            <a:r>
              <a:rPr lang="en-US" sz="3200" dirty="0" smtClean="0">
                <a:solidFill>
                  <a:srgbClr val="C00000"/>
                </a:solidFill>
              </a:rPr>
              <a:t>2015</a:t>
            </a:r>
            <a:endParaRPr lang="en-US" sz="3200" dirty="0">
              <a:solidFill>
                <a:srgbClr val="C00000"/>
              </a:solidFill>
            </a:endParaRPr>
          </a:p>
        </p:txBody>
      </p:sp>
    </p:spTree>
    <p:extLst>
      <p:ext uri="{BB962C8B-B14F-4D97-AF65-F5344CB8AC3E}">
        <p14:creationId xmlns:p14="http://schemas.microsoft.com/office/powerpoint/2010/main" val="3658534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ception personnalisée">
  <a:themeElements>
    <a:clrScheme name="">
      <a:dk1>
        <a:srgbClr val="969696"/>
      </a:dk1>
      <a:lt1>
        <a:srgbClr val="FFFFFF"/>
      </a:lt1>
      <a:dk2>
        <a:srgbClr val="000066"/>
      </a:dk2>
      <a:lt2>
        <a:srgbClr val="CCFFFF"/>
      </a:lt2>
      <a:accent1>
        <a:srgbClr val="66CCFF"/>
      </a:accent1>
      <a:accent2>
        <a:srgbClr val="FF9900"/>
      </a:accent2>
      <a:accent3>
        <a:srgbClr val="AAAAB8"/>
      </a:accent3>
      <a:accent4>
        <a:srgbClr val="DADADA"/>
      </a:accent4>
      <a:accent5>
        <a:srgbClr val="B8E2FF"/>
      </a:accent5>
      <a:accent6>
        <a:srgbClr val="E78A00"/>
      </a:accent6>
      <a:hlink>
        <a:srgbClr val="FFFFF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808080"/>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Conception personnalisée 16">
        <a:dk1>
          <a:srgbClr val="BBE0E3"/>
        </a:dk1>
        <a:lt1>
          <a:srgbClr val="FFFFFF"/>
        </a:lt1>
        <a:dk2>
          <a:srgbClr val="003399"/>
        </a:dk2>
        <a:lt2>
          <a:srgbClr val="CCFFFF"/>
        </a:lt2>
        <a:accent1>
          <a:srgbClr val="66CCFF"/>
        </a:accent1>
        <a:accent2>
          <a:srgbClr val="FF9900"/>
        </a:accent2>
        <a:accent3>
          <a:srgbClr val="AAADCA"/>
        </a:accent3>
        <a:accent4>
          <a:srgbClr val="DADADA"/>
        </a:accent4>
        <a:accent5>
          <a:srgbClr val="B8E2FF"/>
        </a:accent5>
        <a:accent6>
          <a:srgbClr val="E78A00"/>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arkblue hyperlinks">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1965"/>
    </a:hlink>
    <a:folHlink>
      <a:srgbClr val="001965"/>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2660</TotalTime>
  <Words>3920</Words>
  <Application>Microsoft Office PowerPoint</Application>
  <PresentationFormat>On-screen Show (4:3)</PresentationFormat>
  <Paragraphs>609</Paragraphs>
  <Slides>80</Slides>
  <Notes>9</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80</vt:i4>
      </vt:variant>
    </vt:vector>
  </HeadingPairs>
  <TitlesOfParts>
    <vt:vector size="88" baseType="lpstr">
      <vt:lpstr>1_Office Theme</vt:lpstr>
      <vt:lpstr>17_Office Theme</vt:lpstr>
      <vt:lpstr>18_Office Theme</vt:lpstr>
      <vt:lpstr>Office Theme</vt:lpstr>
      <vt:lpstr>10_Office Theme</vt:lpstr>
      <vt:lpstr>11_Office Theme</vt:lpstr>
      <vt:lpstr>Conception personnalisée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NICE 2015</vt:lpstr>
      <vt:lpstr>NICE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NICE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Initiation of Insulin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Clinical Outcomes among the Infants and Their Mothers.*</dc:title>
  <dc:creator>Dr.Amoozgar</dc:creator>
  <cp:lastModifiedBy>Dr.Hadaegh</cp:lastModifiedBy>
  <cp:revision>356</cp:revision>
  <dcterms:created xsi:type="dcterms:W3CDTF">2015-06-06T02:12:50Z</dcterms:created>
  <dcterms:modified xsi:type="dcterms:W3CDTF">2016-02-25T04:52:45Z</dcterms:modified>
</cp:coreProperties>
</file>