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503" r:id="rId3"/>
    <p:sldId id="340" r:id="rId4"/>
    <p:sldId id="341" r:id="rId5"/>
    <p:sldId id="342" r:id="rId6"/>
    <p:sldId id="490" r:id="rId7"/>
    <p:sldId id="493" r:id="rId8"/>
    <p:sldId id="477" r:id="rId9"/>
    <p:sldId id="489" r:id="rId10"/>
    <p:sldId id="478" r:id="rId11"/>
    <p:sldId id="479" r:id="rId12"/>
    <p:sldId id="480" r:id="rId13"/>
    <p:sldId id="491" r:id="rId14"/>
    <p:sldId id="492" r:id="rId15"/>
    <p:sldId id="481" r:id="rId16"/>
    <p:sldId id="482" r:id="rId17"/>
    <p:sldId id="483" r:id="rId18"/>
    <p:sldId id="485" r:id="rId19"/>
    <p:sldId id="486" r:id="rId20"/>
    <p:sldId id="488" r:id="rId21"/>
    <p:sldId id="487" r:id="rId22"/>
    <p:sldId id="498" r:id="rId23"/>
    <p:sldId id="501" r:id="rId24"/>
    <p:sldId id="347" r:id="rId25"/>
    <p:sldId id="494" r:id="rId26"/>
    <p:sldId id="495" r:id="rId27"/>
    <p:sldId id="496" r:id="rId28"/>
    <p:sldId id="497" r:id="rId29"/>
    <p:sldId id="352" r:id="rId30"/>
    <p:sldId id="353" r:id="rId31"/>
    <p:sldId id="354" r:id="rId32"/>
    <p:sldId id="509" r:id="rId33"/>
    <p:sldId id="506" r:id="rId34"/>
    <p:sldId id="507" r:id="rId35"/>
    <p:sldId id="508" r:id="rId36"/>
    <p:sldId id="499" r:id="rId37"/>
    <p:sldId id="447" r:id="rId38"/>
    <p:sldId id="448" r:id="rId39"/>
    <p:sldId id="449" r:id="rId40"/>
    <p:sldId id="455" r:id="rId41"/>
    <p:sldId id="505" r:id="rId42"/>
    <p:sldId id="370" r:id="rId43"/>
    <p:sldId id="371" r:id="rId44"/>
    <p:sldId id="372" r:id="rId45"/>
    <p:sldId id="373" r:id="rId46"/>
    <p:sldId id="500" r:id="rId47"/>
    <p:sldId id="513" r:id="rId48"/>
    <p:sldId id="374" r:id="rId49"/>
    <p:sldId id="502" r:id="rId50"/>
    <p:sldId id="375" r:id="rId51"/>
    <p:sldId id="510" r:id="rId52"/>
    <p:sldId id="511" r:id="rId53"/>
    <p:sldId id="470" r:id="rId54"/>
    <p:sldId id="512" r:id="rId55"/>
    <p:sldId id="471" r:id="rId56"/>
    <p:sldId id="51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7C465-F766-4513-886E-EDA5E1B5B59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E091-1829-4122-BAF0-ED617B3D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2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The hypoglycemia </a:t>
            </a:r>
            <a:r>
              <a:rPr lang="en-US" altLang="ko-KR" baseline="0" dirty="0" err="1" smtClean="0"/>
              <a:t>unwareness</a:t>
            </a:r>
            <a:r>
              <a:rPr lang="en-US" altLang="ko-KR" baseline="0" dirty="0" smtClean="0"/>
              <a:t> is the result of reduced release of the neurotransmitter norepinephrine and acetylcholine</a:t>
            </a:r>
          </a:p>
          <a:p>
            <a:r>
              <a:rPr lang="en-US" altLang="ko-KR" baseline="0" dirty="0" smtClean="0"/>
              <a:t>There is evidence of decrease beta-adrenergic sensitivity, specifically reduced cardiac </a:t>
            </a:r>
            <a:r>
              <a:rPr lang="en-US" altLang="ko-KR" baseline="0" dirty="0" err="1" smtClean="0"/>
              <a:t>chronotrpic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senstivity</a:t>
            </a:r>
            <a:r>
              <a:rPr lang="en-US" altLang="ko-KR" baseline="0" dirty="0" smtClean="0"/>
              <a:t> to </a:t>
            </a:r>
            <a:r>
              <a:rPr lang="en-US" altLang="ko-KR" baseline="0" dirty="0" err="1" smtClean="0"/>
              <a:t>isoproterenal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6844-0D5F-4B4E-B175-16E1CAA7C8DB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160415-490B-4C58-9CCB-779B36CB0B68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141288"/>
            <a:ext cx="5170487" cy="387667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164013"/>
            <a:ext cx="5181600" cy="46418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lnSpc>
                <a:spcPct val="90000"/>
              </a:lnSpc>
            </a:pPr>
            <a:r>
              <a:rPr lang="en-US" altLang="en-US" b="1" dirty="0" smtClean="0">
                <a:latin typeface="Times" charset="0"/>
                <a:ea typeface="Osaka" charset="-128"/>
              </a:rPr>
              <a:t>Hypoglycemic episodes often go </a:t>
            </a:r>
            <a:r>
              <a:rPr lang="en-US" altLang="en-US" b="1" dirty="0" err="1" smtClean="0">
                <a:latin typeface="Times" charset="0"/>
                <a:ea typeface="Osaka" charset="-128"/>
              </a:rPr>
              <a:t>unrecognised</a:t>
            </a:r>
            <a:r>
              <a:rPr lang="en-US" altLang="en-US" b="1" dirty="0" smtClean="0">
                <a:latin typeface="Times" charset="0"/>
                <a:ea typeface="Osaka" charset="-128"/>
              </a:rPr>
              <a:t> by patients</a:t>
            </a:r>
          </a:p>
          <a:p>
            <a:pPr marL="185738" indent="-185738">
              <a:lnSpc>
                <a:spcPct val="90000"/>
              </a:lnSpc>
            </a:pPr>
            <a:endParaRPr lang="en-US" altLang="en-US" dirty="0" smtClean="0">
              <a:latin typeface="Times" charset="0"/>
              <a:ea typeface="Osaka" charset="-128"/>
            </a:endParaRPr>
          </a:p>
          <a:p>
            <a:pPr marL="185738" indent="-185738">
              <a:lnSpc>
                <a:spcPct val="90000"/>
              </a:lnSpc>
            </a:pPr>
            <a:r>
              <a:rPr lang="en-US" altLang="en-US" b="1" dirty="0" smtClean="0">
                <a:latin typeface="Times" charset="0"/>
                <a:ea typeface="Osaka" charset="-128"/>
              </a:rPr>
              <a:t>Key message: CGMS data have demonstrated that </a:t>
            </a:r>
            <a:r>
              <a:rPr lang="en-US" altLang="en-US" b="1" dirty="0" err="1" smtClean="0">
                <a:latin typeface="Times" charset="0"/>
                <a:ea typeface="Osaka" charset="-128"/>
              </a:rPr>
              <a:t>unrecognised</a:t>
            </a:r>
            <a:r>
              <a:rPr lang="en-US" altLang="en-US" b="1" dirty="0" smtClean="0">
                <a:latin typeface="Times" charset="0"/>
                <a:ea typeface="Osaka" charset="-128"/>
              </a:rPr>
              <a:t> </a:t>
            </a:r>
            <a:r>
              <a:rPr lang="en-US" altLang="en-US" b="1" dirty="0" err="1" smtClean="0">
                <a:latin typeface="Times" charset="0"/>
                <a:ea typeface="Osaka" charset="-128"/>
              </a:rPr>
              <a:t>hypoglycaemic</a:t>
            </a:r>
            <a:r>
              <a:rPr lang="en-US" altLang="en-US" b="1" dirty="0" smtClean="0">
                <a:latin typeface="Times" charset="0"/>
                <a:ea typeface="Osaka" charset="-128"/>
              </a:rPr>
              <a:t> episodes are common and often occur at night.</a:t>
            </a:r>
          </a:p>
          <a:p>
            <a:pPr marL="185738" indent="-185738">
              <a:lnSpc>
                <a:spcPct val="90000"/>
              </a:lnSpc>
            </a:pPr>
            <a:endParaRPr lang="en-US" altLang="en-US" b="1" dirty="0" smtClean="0">
              <a:latin typeface="Times" charset="0"/>
              <a:ea typeface="Osaka" charset="-128"/>
            </a:endParaRPr>
          </a:p>
          <a:p>
            <a:pPr marL="185738" indent="-185738">
              <a:lnSpc>
                <a:spcPct val="90000"/>
              </a:lnSpc>
            </a:pPr>
            <a:r>
              <a:rPr lang="en-US" altLang="en-US" dirty="0" smtClean="0">
                <a:latin typeface="Times" charset="0"/>
                <a:ea typeface="Osaka" charset="-128"/>
              </a:rPr>
              <a:t>Chico study: This study evaluated the usefulness of a continuous glucose monitoring system (CGMS) for identifying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unrecognised</a:t>
            </a:r>
            <a:r>
              <a:rPr lang="en-US" altLang="en-US" dirty="0" smtClean="0">
                <a:latin typeface="Times" charset="0"/>
                <a:ea typeface="Osaka" charset="-128"/>
              </a:rPr>
              <a:t>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hypoglycaemia</a:t>
            </a:r>
            <a:r>
              <a:rPr lang="en-US" altLang="en-US" dirty="0" smtClean="0">
                <a:latin typeface="Times" charset="0"/>
                <a:ea typeface="Osaka" charset="-128"/>
              </a:rPr>
              <a:t> in patients with T1DM and T2DM. A total of 70 patients were monitored using CGMS, and the frequency of asymptomatic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hypoglycaemia</a:t>
            </a:r>
            <a:r>
              <a:rPr lang="en-US" altLang="en-US" dirty="0" smtClean="0">
                <a:latin typeface="Times" charset="0"/>
                <a:ea typeface="Osaka" charset="-128"/>
              </a:rPr>
              <a:t> detected by the CGMS (glucose values &lt;3.3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mmol</a:t>
            </a:r>
            <a:r>
              <a:rPr lang="en-US" altLang="en-US" dirty="0" smtClean="0">
                <a:latin typeface="Times" charset="0"/>
                <a:ea typeface="Osaka" charset="-128"/>
              </a:rPr>
              <a:t>/L) was calculated.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Unrecognised</a:t>
            </a:r>
            <a:r>
              <a:rPr lang="en-US" altLang="en-US" dirty="0" smtClean="0">
                <a:latin typeface="Times" charset="0"/>
                <a:ea typeface="Osaka" charset="-128"/>
              </a:rPr>
              <a:t>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hypoglycaemia</a:t>
            </a:r>
            <a:r>
              <a:rPr lang="en-US" altLang="en-US" dirty="0" smtClean="0">
                <a:latin typeface="Times" charset="0"/>
                <a:ea typeface="Osaka" charset="-128"/>
              </a:rPr>
              <a:t> was identified in 63% of patients with T1DM and 47% of patients with T2DM, as measured by CGMS (n=70) — 74% of all events occurred at night.</a:t>
            </a:r>
            <a:r>
              <a:rPr lang="en-US" altLang="en-US" baseline="30000" dirty="0" smtClean="0">
                <a:latin typeface="Times" charset="0"/>
                <a:ea typeface="Osaka" charset="-128"/>
              </a:rPr>
              <a:t>1</a:t>
            </a:r>
          </a:p>
          <a:p>
            <a:pPr marL="185738" indent="-185738">
              <a:lnSpc>
                <a:spcPct val="90000"/>
              </a:lnSpc>
            </a:pPr>
            <a:endParaRPr lang="en-US" altLang="en-US" dirty="0" smtClean="0">
              <a:latin typeface="Times" charset="0"/>
              <a:ea typeface="Osaka" charset="-128"/>
            </a:endParaRPr>
          </a:p>
          <a:p>
            <a:pPr marL="185738" indent="-185738">
              <a:lnSpc>
                <a:spcPct val="90000"/>
              </a:lnSpc>
            </a:pPr>
            <a:r>
              <a:rPr lang="en-US" altLang="en-US" dirty="0" smtClean="0">
                <a:latin typeface="Times" charset="0"/>
                <a:ea typeface="Osaka" charset="-128"/>
              </a:rPr>
              <a:t>Weber study: CGMS was used for </a:t>
            </a:r>
            <a:r>
              <a:rPr lang="en-US" altLang="en-US" dirty="0" smtClean="0">
                <a:latin typeface="Times" charset="0"/>
                <a:ea typeface="Osaka" charset="-128"/>
                <a:cs typeface="Arial" pitchFamily="34" charset="0"/>
              </a:rPr>
              <a:t>≥</a:t>
            </a:r>
            <a:r>
              <a:rPr lang="en-US" altLang="en-US" dirty="0" smtClean="0">
                <a:latin typeface="Times" charset="0"/>
                <a:ea typeface="Osaka" charset="-128"/>
              </a:rPr>
              <a:t>3 days to identify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hypoglycaemia</a:t>
            </a:r>
            <a:r>
              <a:rPr lang="en-US" altLang="en-US" dirty="0" smtClean="0">
                <a:latin typeface="Times" charset="0"/>
                <a:ea typeface="Osaka" charset="-128"/>
              </a:rPr>
              <a:t> in patients with T2DM (n=31). Similar to the Chico study, there were a substantial number of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hypoglycaemic</a:t>
            </a:r>
            <a:r>
              <a:rPr lang="en-US" altLang="en-US" dirty="0" smtClean="0">
                <a:latin typeface="Times" charset="0"/>
                <a:ea typeface="Osaka" charset="-128"/>
              </a:rPr>
              <a:t> episodes that went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unrecognised</a:t>
            </a:r>
            <a:r>
              <a:rPr lang="en-US" altLang="en-US" dirty="0" smtClean="0">
                <a:latin typeface="Times" charset="0"/>
                <a:ea typeface="Osaka" charset="-128"/>
              </a:rPr>
              <a:t> by patients.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Hypoglycaemic</a:t>
            </a:r>
            <a:r>
              <a:rPr lang="en-US" altLang="en-US" dirty="0" smtClean="0">
                <a:latin typeface="Times" charset="0"/>
                <a:ea typeface="Osaka" charset="-128"/>
              </a:rPr>
              <a:t> events were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categorised</a:t>
            </a:r>
            <a:r>
              <a:rPr lang="en-US" altLang="en-US" dirty="0" smtClean="0">
                <a:latin typeface="Times" charset="0"/>
                <a:ea typeface="Osaka" charset="-128"/>
              </a:rPr>
              <a:t> as ≤2.79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mmol</a:t>
            </a:r>
            <a:r>
              <a:rPr lang="en-US" altLang="en-US" dirty="0" smtClean="0">
                <a:latin typeface="Times" charset="0"/>
                <a:ea typeface="Osaka" charset="-128"/>
              </a:rPr>
              <a:t>/L and borderline events as 2.8–3.9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mmol</a:t>
            </a:r>
            <a:r>
              <a:rPr lang="en-US" altLang="en-US" dirty="0" smtClean="0">
                <a:latin typeface="Times" charset="0"/>
                <a:ea typeface="Osaka" charset="-128"/>
              </a:rPr>
              <a:t>/L — duration and time of day were also recorded. A total of 83% of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hypoglycaemic</a:t>
            </a:r>
            <a:r>
              <a:rPr lang="en-US" altLang="en-US" dirty="0" smtClean="0">
                <a:latin typeface="Times" charset="0"/>
                <a:ea typeface="Osaka" charset="-128"/>
              </a:rPr>
              <a:t> episodes were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recognised</a:t>
            </a:r>
            <a:r>
              <a:rPr lang="en-US" altLang="en-US" dirty="0" smtClean="0">
                <a:latin typeface="Times" charset="0"/>
                <a:ea typeface="Osaka" charset="-128"/>
              </a:rPr>
              <a:t> by CGMS and unnoticed by patients. Of the total classified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hypoglycaemic</a:t>
            </a:r>
            <a:r>
              <a:rPr lang="en-US" altLang="en-US" dirty="0" smtClean="0">
                <a:latin typeface="Times" charset="0"/>
                <a:ea typeface="Osaka" charset="-128"/>
              </a:rPr>
              <a:t> and borderline events, 54% were nocturnal, and all of these went unnoticed by patients.</a:t>
            </a:r>
            <a:r>
              <a:rPr lang="en-US" altLang="en-US" baseline="30000" dirty="0" smtClean="0">
                <a:latin typeface="Times" charset="0"/>
                <a:ea typeface="Osaka" charset="-128"/>
              </a:rPr>
              <a:t>2</a:t>
            </a:r>
          </a:p>
          <a:p>
            <a:pPr marL="185738" indent="-185738">
              <a:lnSpc>
                <a:spcPct val="90000"/>
              </a:lnSpc>
            </a:pPr>
            <a:endParaRPr lang="en-US" altLang="en-US" dirty="0" smtClean="0">
              <a:latin typeface="Times" charset="0"/>
              <a:ea typeface="Osaka" charset="-128"/>
            </a:endParaRPr>
          </a:p>
          <a:p>
            <a:pPr marL="185738" indent="-185738">
              <a:lnSpc>
                <a:spcPct val="90000"/>
              </a:lnSpc>
            </a:pPr>
            <a:r>
              <a:rPr lang="en-US" altLang="en-US" b="1" dirty="0" smtClean="0">
                <a:latin typeface="Times" charset="0"/>
                <a:ea typeface="Osaka" charset="-128"/>
              </a:rPr>
              <a:t>References</a:t>
            </a:r>
          </a:p>
          <a:p>
            <a:pPr marL="185738" indent="-185738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latin typeface="Times" charset="0"/>
                <a:ea typeface="Osaka" charset="-128"/>
              </a:rPr>
              <a:t>Chico A, Vidal-Ríos P,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Subirà</a:t>
            </a:r>
            <a:r>
              <a:rPr lang="en-US" altLang="en-US" dirty="0" smtClean="0">
                <a:latin typeface="Times" charset="0"/>
                <a:ea typeface="Osaka" charset="-128"/>
              </a:rPr>
              <a:t> M,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Novials</a:t>
            </a:r>
            <a:r>
              <a:rPr lang="en-US" altLang="en-US" dirty="0" smtClean="0">
                <a:latin typeface="Times" charset="0"/>
                <a:ea typeface="Osaka" charset="-128"/>
              </a:rPr>
              <a:t> A. The continuous glucose monitoring system is useful for detecting unrecognized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hypoglycemias</a:t>
            </a:r>
            <a:r>
              <a:rPr lang="en-US" altLang="en-US" dirty="0" smtClean="0">
                <a:latin typeface="Times" charset="0"/>
                <a:ea typeface="Osaka" charset="-128"/>
              </a:rPr>
              <a:t> in patients with type 1 and type 2 diabetes but is not better than frequent capillary glucose measurements for improving metabolic control. </a:t>
            </a:r>
            <a:r>
              <a:rPr lang="en-US" altLang="en-US" i="1" dirty="0" smtClean="0">
                <a:latin typeface="Times" charset="0"/>
                <a:ea typeface="Osaka" charset="-128"/>
              </a:rPr>
              <a:t>Diabetes Care</a:t>
            </a:r>
            <a:r>
              <a:rPr lang="en-US" altLang="en-US" dirty="0" smtClean="0">
                <a:latin typeface="Times" charset="0"/>
                <a:ea typeface="Osaka" charset="-128"/>
              </a:rPr>
              <a:t> 2003;26(4):1153–7. </a:t>
            </a:r>
          </a:p>
          <a:p>
            <a:pPr marL="185738" indent="-185738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latin typeface="Times" charset="0"/>
                <a:ea typeface="Osaka" charset="-128"/>
              </a:rPr>
              <a:t>Weber KK,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Lohmann</a:t>
            </a:r>
            <a:r>
              <a:rPr lang="en-US" altLang="en-US" dirty="0" smtClean="0">
                <a:latin typeface="Times" charset="0"/>
                <a:ea typeface="Osaka" charset="-128"/>
              </a:rPr>
              <a:t> T, Busch K,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Donati</a:t>
            </a:r>
            <a:r>
              <a:rPr lang="en-US" altLang="en-US" dirty="0" smtClean="0">
                <a:latin typeface="Times" charset="0"/>
                <a:ea typeface="Osaka" charset="-128"/>
              </a:rPr>
              <a:t>-Hirsch I, Riel R. High frequency of unrecognized </a:t>
            </a:r>
            <a:r>
              <a:rPr lang="en-US" altLang="en-US" dirty="0" err="1" smtClean="0">
                <a:latin typeface="Times" charset="0"/>
                <a:ea typeface="Osaka" charset="-128"/>
              </a:rPr>
              <a:t>hypoglycaemias</a:t>
            </a:r>
            <a:r>
              <a:rPr lang="en-US" altLang="en-US" dirty="0" smtClean="0">
                <a:latin typeface="Times" charset="0"/>
                <a:ea typeface="Osaka" charset="-128"/>
              </a:rPr>
              <a:t> in patients with type 2 diabetes is discovered by continuous glucose monitoring. </a:t>
            </a:r>
            <a:r>
              <a:rPr lang="en-US" altLang="en-US" i="1" dirty="0" err="1" smtClean="0">
                <a:latin typeface="Times" charset="0"/>
                <a:ea typeface="Osaka" charset="-128"/>
              </a:rPr>
              <a:t>Exp</a:t>
            </a:r>
            <a:r>
              <a:rPr lang="en-US" altLang="en-US" i="1" dirty="0" smtClean="0">
                <a:latin typeface="Times" charset="0"/>
                <a:ea typeface="Osaka" charset="-128"/>
              </a:rPr>
              <a:t> </a:t>
            </a:r>
            <a:r>
              <a:rPr lang="en-US" altLang="en-US" i="1" dirty="0" err="1" smtClean="0">
                <a:latin typeface="Times" charset="0"/>
                <a:ea typeface="Osaka" charset="-128"/>
              </a:rPr>
              <a:t>Clin</a:t>
            </a:r>
            <a:r>
              <a:rPr lang="en-US" altLang="en-US" i="1" dirty="0" smtClean="0">
                <a:latin typeface="Times" charset="0"/>
                <a:ea typeface="Osaka" charset="-128"/>
              </a:rPr>
              <a:t> </a:t>
            </a:r>
            <a:r>
              <a:rPr lang="en-US" altLang="en-US" i="1" dirty="0" err="1" smtClean="0">
                <a:latin typeface="Times" charset="0"/>
                <a:ea typeface="Osaka" charset="-128"/>
              </a:rPr>
              <a:t>Endocrinol</a:t>
            </a:r>
            <a:r>
              <a:rPr lang="en-US" altLang="en-US" i="1" dirty="0" smtClean="0">
                <a:latin typeface="Times" charset="0"/>
                <a:ea typeface="Osaka" charset="-128"/>
              </a:rPr>
              <a:t> Diabetes</a:t>
            </a:r>
            <a:r>
              <a:rPr lang="en-US" altLang="en-US" dirty="0" smtClean="0">
                <a:latin typeface="Times" charset="0"/>
                <a:ea typeface="Osaka" charset="-128"/>
              </a:rPr>
              <a:t> 2007;115(8):491–4.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45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>
              <a:spcBef>
                <a:spcPct val="0"/>
              </a:spcBef>
              <a:defRPr/>
            </a:pPr>
            <a:endParaRPr lang="en-US" dirty="0" smtClean="0">
              <a:latin typeface="Arial" charset="0"/>
              <a:cs typeface="ＭＳ Ｐゴシック" charset="0"/>
            </a:endParaRPr>
          </a:p>
          <a:p>
            <a:pPr defTabSz="457200">
              <a:spcBef>
                <a:spcPct val="0"/>
              </a:spcBef>
              <a:defRPr/>
            </a:pPr>
            <a:endParaRPr lang="en-US" dirty="0">
              <a:latin typeface="Arial" charset="0"/>
              <a:cs typeface="ＭＳ Ｐゴシック" charset="0"/>
            </a:endParaRPr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3991" y="8684968"/>
            <a:ext cx="2972392" cy="4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fld id="{E2629A66-C4FA-324C-AC31-64BEC9A350FF}" type="slidenum">
              <a:rPr lang="en-GB" sz="1200">
                <a:solidFill>
                  <a:srgbClr val="000000"/>
                </a:solidFill>
              </a:rPr>
              <a:pPr algn="r" defTabSz="457200" eaLnBrk="1" hangingPunct="1"/>
              <a:t>38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2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949F-3997-5540-B7DE-2B44A80D1D1D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43061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3207" y="8685562"/>
            <a:ext cx="2973247" cy="456888"/>
          </a:xfrm>
          <a:prstGeom prst="rect">
            <a:avLst/>
          </a:prstGeom>
          <a:noFill/>
        </p:spPr>
        <p:txBody>
          <a:bodyPr lIns="93166" tIns="46583" rIns="93166" bIns="46583" anchor="b"/>
          <a:lstStyle/>
          <a:p>
            <a:pPr algn="r">
              <a:defRPr/>
            </a:pPr>
            <a:fld id="{41EC9966-2C98-44BD-BCFD-4222C8CEFA18}" type="slidenum">
              <a:rPr lang="en-US" sz="1200">
                <a:solidFill>
                  <a:srgbClr val="001965"/>
                </a:solidFill>
                <a:ea typeface="MS PGothic"/>
                <a:cs typeface="MS PGothic"/>
              </a:rPr>
              <a:pPr algn="r">
                <a:defRPr/>
              </a:pPr>
              <a:t>40</a:t>
            </a:fld>
            <a:endParaRPr lang="en-US" sz="1200" dirty="0">
              <a:solidFill>
                <a:srgbClr val="001965"/>
              </a:solidFill>
              <a:ea typeface="MS PGothic"/>
              <a:cs typeface="MS PGothic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264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DA5-BCBB-4C07-89D8-8D45A1DFB9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56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8BCDB9-551B-4800-9A97-E08901F3F3F7}" type="slidenum">
              <a:rPr lang="en-US" altLang="en-US" sz="1200" b="0" smtClean="0"/>
              <a:pPr/>
              <a:t>56</a:t>
            </a:fld>
            <a:endParaRPr lang="en-US" altLang="en-US" sz="1200" b="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3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5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5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8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6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5BF2-7113-4D4E-91DA-4E3EFA488FC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C01D-2358-4BA1-A6E8-BF9F99353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42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9" y="1371600"/>
            <a:ext cx="88392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 Hypoglycemia in diabetic patients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F. </a:t>
            </a:r>
            <a:r>
              <a:rPr lang="en-US" dirty="0" err="1" smtClean="0"/>
              <a:t>Hosseinpanah</a:t>
            </a:r>
            <a:r>
              <a:rPr lang="en-US" dirty="0" smtClean="0"/>
              <a:t>, M.D.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Obesity Research Center</a:t>
            </a:r>
          </a:p>
          <a:p>
            <a:pPr>
              <a:lnSpc>
                <a:spcPct val="80000"/>
              </a:lnSpc>
            </a:pPr>
            <a:r>
              <a:rPr lang="en-US" dirty="0"/>
              <a:t>Research Institute for Endocrine sciences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Shahid</a:t>
            </a:r>
            <a:r>
              <a:rPr lang="en-US" dirty="0"/>
              <a:t> </a:t>
            </a:r>
            <a:r>
              <a:rPr lang="en-US" dirty="0" err="1"/>
              <a:t>Beheshti</a:t>
            </a:r>
            <a:r>
              <a:rPr lang="en-US" dirty="0"/>
              <a:t> University</a:t>
            </a:r>
          </a:p>
          <a:p>
            <a:pPr>
              <a:lnSpc>
                <a:spcPct val="80000"/>
              </a:lnSpc>
            </a:pPr>
            <a:r>
              <a:rPr lang="en-US" dirty="0"/>
              <a:t>of Medical Sciences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October 28, 2015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9130"/>
          <a:stretch>
            <a:fillRect/>
          </a:stretch>
        </p:blipFill>
        <p:spPr bwMode="auto">
          <a:xfrm>
            <a:off x="179512" y="523"/>
            <a:ext cx="216024" cy="69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78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22425" y="621511"/>
            <a:ext cx="792063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defTabSz="914400" latinLnBrk="1"/>
            <a:r>
              <a:rPr lang="en-CA" sz="3200" dirty="0"/>
              <a:t>Pathophysiology of glucose counter-regulation</a:t>
            </a:r>
            <a:endParaRPr lang="ko-KR" altLang="en-US" sz="3200" b="1" dirty="0">
              <a:solidFill>
                <a:prstClr val="black"/>
              </a:solidFill>
              <a:latin typeface="Helvetica"/>
              <a:ea typeface="맑은 고딕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69" y="1218700"/>
            <a:ext cx="858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 smtClean="0"/>
          </a:p>
          <a:p>
            <a:r>
              <a:rPr lang="en-CA" sz="2000" dirty="0" smtClean="0"/>
              <a:t> </a:t>
            </a:r>
          </a:p>
          <a:p>
            <a:pPr marL="342900" indent="-342900">
              <a:buFont typeface="Wingdings" charset="2"/>
              <a:buChar char="§"/>
            </a:pPr>
            <a:endParaRPr lang="en-CA" sz="2000" dirty="0"/>
          </a:p>
        </p:txBody>
      </p:sp>
      <p:pic>
        <p:nvPicPr>
          <p:cNvPr id="2" name="Picture 1" descr="screen-captu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695754"/>
            <a:ext cx="8590432" cy="47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68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1850" cy="7064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 smtClean="0"/>
              <a:t>Hypoglycemia-Associated </a:t>
            </a:r>
            <a:r>
              <a:rPr lang="en-US" sz="3600" dirty="0"/>
              <a:t>A</a:t>
            </a:r>
            <a:r>
              <a:rPr lang="en-US" sz="3600" dirty="0" smtClean="0"/>
              <a:t>utonomic Failure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FF00"/>
                </a:solidFill>
              </a:rPr>
              <a:t>(HAAF)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Reduced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counterregulatory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hormone responses, which result in impaired glucose generation </a:t>
            </a:r>
          </a:p>
          <a:p>
            <a:pPr eaLnBrk="1" hangingPunct="1">
              <a:defRPr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Hypoglycemia unawareness, which precludes appropriate behavioral responses, such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eating </a:t>
            </a:r>
          </a:p>
        </p:txBody>
      </p:sp>
    </p:spTree>
    <p:extLst>
      <p:ext uri="{BB962C8B-B14F-4D97-AF65-F5344CB8AC3E}">
        <p14:creationId xmlns:p14="http://schemas.microsoft.com/office/powerpoint/2010/main" val="32398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HAAF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ecent </a:t>
            </a:r>
            <a:r>
              <a:rPr lang="en-US" sz="2800" dirty="0"/>
              <a:t>antecedent hypoglycemia – as well as </a:t>
            </a:r>
            <a:r>
              <a:rPr lang="en-US" sz="2800" dirty="0" smtClean="0"/>
              <a:t>sleep and </a:t>
            </a:r>
            <a:r>
              <a:rPr lang="en-US" sz="2800" dirty="0"/>
              <a:t>prior exercise – causes both </a:t>
            </a:r>
            <a:r>
              <a:rPr lang="en-US" sz="2800" dirty="0">
                <a:solidFill>
                  <a:srgbClr val="FFFF00"/>
                </a:solidFill>
              </a:rPr>
              <a:t>defective </a:t>
            </a:r>
            <a:r>
              <a:rPr lang="en-US" sz="2800" dirty="0" smtClean="0">
                <a:solidFill>
                  <a:srgbClr val="FFFF00"/>
                </a:solidFill>
              </a:rPr>
              <a:t>glucose </a:t>
            </a:r>
            <a:r>
              <a:rPr lang="en-US" sz="2800" dirty="0" err="1" smtClean="0">
                <a:solidFill>
                  <a:srgbClr val="FFFF00"/>
                </a:solidFill>
              </a:rPr>
              <a:t>counterregulation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/>
              <a:t>(by reducing the </a:t>
            </a:r>
            <a:r>
              <a:rPr lang="en-US" sz="2800" dirty="0" err="1" smtClean="0"/>
              <a:t>adrenomedullary</a:t>
            </a:r>
            <a:r>
              <a:rPr lang="en-US" sz="2800" dirty="0"/>
              <a:t> </a:t>
            </a:r>
            <a:r>
              <a:rPr lang="en-US" sz="2800" dirty="0" smtClean="0"/>
              <a:t>epinephrine </a:t>
            </a:r>
            <a:r>
              <a:rPr lang="en-US" sz="2800" dirty="0"/>
              <a:t>response in the setting of absent </a:t>
            </a:r>
            <a:r>
              <a:rPr lang="en-US" sz="2800" dirty="0" smtClean="0"/>
              <a:t>decrements in </a:t>
            </a:r>
            <a:r>
              <a:rPr lang="en-US" sz="2800" dirty="0"/>
              <a:t>insulin  </a:t>
            </a:r>
            <a:r>
              <a:rPr lang="en-US" sz="2800" dirty="0" smtClean="0"/>
              <a:t>and </a:t>
            </a:r>
            <a:r>
              <a:rPr lang="en-US" sz="2800" dirty="0"/>
              <a:t>absent increments in glucagon)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And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ypoglycemia </a:t>
            </a:r>
            <a:r>
              <a:rPr lang="en-US" sz="2800" dirty="0">
                <a:solidFill>
                  <a:srgbClr val="FFFF00"/>
                </a:solidFill>
              </a:rPr>
              <a:t>unawareness </a:t>
            </a:r>
            <a:r>
              <a:rPr lang="en-US" sz="2800" dirty="0"/>
              <a:t>(by reducing the </a:t>
            </a:r>
            <a:r>
              <a:rPr lang="en-US" sz="2800" dirty="0" smtClean="0"/>
              <a:t>sympathetic neural </a:t>
            </a:r>
            <a:r>
              <a:rPr lang="en-US" sz="2800" dirty="0"/>
              <a:t>and the resulting neurogenic symptom responses)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90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0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0013"/>
            <a:ext cx="6858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75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229600" cy="1143000"/>
          </a:xfrm>
        </p:spPr>
        <p:txBody>
          <a:bodyPr/>
          <a:lstStyle/>
          <a:p>
            <a:r>
              <a:rPr lang="en-US" dirty="0" smtClean="0"/>
              <a:t>HAAF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295400"/>
            <a:ext cx="90678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Patients with impaired  </a:t>
            </a:r>
            <a:r>
              <a:rPr lang="en-US" sz="2800" dirty="0" err="1"/>
              <a:t>counterregulation</a:t>
            </a:r>
            <a:r>
              <a:rPr lang="en-US" sz="2800" dirty="0" smtClean="0"/>
              <a:t> have </a:t>
            </a:r>
            <a:r>
              <a:rPr lang="en-US" sz="2800" dirty="0"/>
              <a:t>at least a </a:t>
            </a:r>
            <a:r>
              <a:rPr lang="en-US" sz="2800" dirty="0" smtClean="0">
                <a:solidFill>
                  <a:srgbClr val="FFFF00"/>
                </a:solidFill>
              </a:rPr>
              <a:t>25-fold</a:t>
            </a:r>
            <a:r>
              <a:rPr lang="en-US" sz="2800" dirty="0" smtClean="0"/>
              <a:t> increased </a:t>
            </a:r>
            <a:r>
              <a:rPr lang="en-US" sz="2800" dirty="0"/>
              <a:t>risk for </a:t>
            </a:r>
            <a:r>
              <a:rPr lang="en-US" sz="2800" dirty="0" smtClean="0"/>
              <a:t>severe hypoglycemia compared </a:t>
            </a:r>
            <a:r>
              <a:rPr lang="en-US" sz="2800" dirty="0"/>
              <a:t>with patients </a:t>
            </a:r>
            <a:r>
              <a:rPr lang="en-US" sz="2800" dirty="0" smtClean="0"/>
              <a:t>with a </a:t>
            </a:r>
            <a:r>
              <a:rPr lang="en-US" sz="2800" dirty="0"/>
              <a:t>defective glucagon response but normal epinephrine responses</a:t>
            </a:r>
            <a:endParaRPr lang="en-US" sz="2800" dirty="0" smtClean="0"/>
          </a:p>
          <a:p>
            <a:endParaRPr lang="en-US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Hypoglycemia </a:t>
            </a:r>
            <a:r>
              <a:rPr lang="en-US" dirty="0" smtClean="0"/>
              <a:t>unawareness occurs in </a:t>
            </a: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20–25</a:t>
            </a:r>
            <a:r>
              <a:rPr lang="en-GB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GB" dirty="0">
                <a:latin typeface="Arial" pitchFamily="34" charset="0"/>
                <a:cs typeface="Arial" pitchFamily="34" charset="0"/>
              </a:rPr>
              <a:t> of adults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T1DM and </a:t>
            </a:r>
            <a:r>
              <a:rPr lang="en-US" dirty="0" smtClean="0"/>
              <a:t>is </a:t>
            </a:r>
            <a:r>
              <a:rPr lang="en-US" dirty="0"/>
              <a:t>associated with </a:t>
            </a:r>
            <a:r>
              <a:rPr lang="en-US" dirty="0" smtClean="0">
                <a:solidFill>
                  <a:srgbClr val="FFFF00"/>
                </a:solidFill>
              </a:rPr>
              <a:t>6-fold</a:t>
            </a:r>
            <a:r>
              <a:rPr lang="en-US" dirty="0" smtClean="0"/>
              <a:t> </a:t>
            </a:r>
            <a:r>
              <a:rPr lang="en-US" dirty="0"/>
              <a:t>increased risk </a:t>
            </a:r>
            <a:r>
              <a:rPr lang="en-US" dirty="0" smtClean="0"/>
              <a:t>for severe </a:t>
            </a:r>
            <a:r>
              <a:rPr lang="en-US" dirty="0"/>
              <a:t>hypoglycemia</a:t>
            </a:r>
          </a:p>
        </p:txBody>
      </p:sp>
    </p:spTree>
    <p:extLst>
      <p:ext uri="{BB962C8B-B14F-4D97-AF65-F5344CB8AC3E}">
        <p14:creationId xmlns:p14="http://schemas.microsoft.com/office/powerpoint/2010/main" val="20591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Risk factors for HAAF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bsolute endogenous insulin deficiency</a:t>
            </a:r>
          </a:p>
          <a:p>
            <a:endParaRPr lang="en-US" sz="2800" dirty="0" smtClean="0"/>
          </a:p>
          <a:p>
            <a:r>
              <a:rPr lang="en-US" sz="2800" dirty="0"/>
              <a:t>H</a:t>
            </a:r>
            <a:r>
              <a:rPr lang="en-US" sz="2800" dirty="0" smtClean="0"/>
              <a:t>istory of severe hypoglycemia, hypoglycemia unawareness, or both (as well as recent </a:t>
            </a:r>
            <a:r>
              <a:rPr lang="pt-BR" sz="2800" dirty="0" smtClean="0"/>
              <a:t>antecedent hypoglycemia,  prior exercise, or </a:t>
            </a:r>
            <a:r>
              <a:rPr lang="en-US" sz="2800" dirty="0" smtClean="0"/>
              <a:t>sleep)</a:t>
            </a:r>
          </a:p>
          <a:p>
            <a:endParaRPr lang="en-US" sz="2800" dirty="0" smtClean="0"/>
          </a:p>
          <a:p>
            <a:r>
              <a:rPr lang="en-US" sz="2800" dirty="0" smtClean="0"/>
              <a:t>Aggressive glycemic therapy per se (lower HbA1c, lower glycemic goals)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8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Vicious cycle!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defective </a:t>
            </a:r>
            <a:r>
              <a:rPr lang="en-US" dirty="0"/>
              <a:t>autonomic </a:t>
            </a:r>
            <a:r>
              <a:rPr lang="en-US" dirty="0" err="1"/>
              <a:t>counterregulatory</a:t>
            </a:r>
            <a:r>
              <a:rPr lang="en-US" dirty="0"/>
              <a:t> response </a:t>
            </a:r>
            <a:r>
              <a:rPr lang="en-US" dirty="0" smtClean="0"/>
              <a:t>results primarily </a:t>
            </a:r>
            <a:r>
              <a:rPr lang="en-US" dirty="0"/>
              <a:t>from </a:t>
            </a:r>
            <a:r>
              <a:rPr lang="en-US" dirty="0">
                <a:solidFill>
                  <a:srgbClr val="FFFF00"/>
                </a:solidFill>
              </a:rPr>
              <a:t>prior exposure </a:t>
            </a:r>
            <a:r>
              <a:rPr lang="en-US" dirty="0"/>
              <a:t>to hypoglycemia per </a:t>
            </a:r>
            <a:r>
              <a:rPr lang="en-US" dirty="0" smtClean="0"/>
              <a:t>se; a </a:t>
            </a:r>
            <a:r>
              <a:rPr lang="en-US" dirty="0"/>
              <a:t>situation that occurs most frequently during </a:t>
            </a:r>
            <a:r>
              <a:rPr lang="en-US" dirty="0" smtClean="0"/>
              <a:t>intensive insulin therapy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sets up a </a:t>
            </a:r>
            <a:r>
              <a:rPr lang="en-US" dirty="0">
                <a:solidFill>
                  <a:srgbClr val="FFFF00"/>
                </a:solidFill>
              </a:rPr>
              <a:t>vicious cycle </a:t>
            </a:r>
            <a:r>
              <a:rPr lang="en-US" dirty="0" smtClean="0"/>
              <a:t>whereby hypoglycemia </a:t>
            </a:r>
            <a:r>
              <a:rPr lang="en-US" dirty="0"/>
              <a:t>increases the likelihood of </a:t>
            </a:r>
            <a:r>
              <a:rPr lang="en-US" dirty="0" smtClean="0"/>
              <a:t>subsequent hypoglycemia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324600"/>
            <a:ext cx="270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Diabetes 1991;40:223–226</a:t>
            </a:r>
          </a:p>
        </p:txBody>
      </p:sp>
    </p:spTree>
    <p:extLst>
      <p:ext uri="{BB962C8B-B14F-4D97-AF65-F5344CB8AC3E}">
        <p14:creationId xmlns:p14="http://schemas.microsoft.com/office/powerpoint/2010/main" val="29429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Nocturnal hypoglycemia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991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Longest </a:t>
            </a:r>
            <a:r>
              <a:rPr lang="en-US" sz="2800" dirty="0" err="1"/>
              <a:t>interprandial</a:t>
            </a:r>
            <a:r>
              <a:rPr lang="en-US" sz="2800" dirty="0"/>
              <a:t> period and time </a:t>
            </a:r>
            <a:r>
              <a:rPr lang="en-US" sz="2800" dirty="0" smtClean="0"/>
              <a:t>between SMBG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Time of maximum sensitivity to </a:t>
            </a:r>
            <a:r>
              <a:rPr lang="en-US" sz="2800" dirty="0" smtClean="0"/>
              <a:t>insulin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 err="1"/>
              <a:t>Sympathoadrenal</a:t>
            </a:r>
            <a:r>
              <a:rPr lang="en-US" sz="2800" dirty="0"/>
              <a:t> responses are </a:t>
            </a:r>
            <a:r>
              <a:rPr lang="en-US" sz="2800" dirty="0" smtClean="0"/>
              <a:t>reduced further </a:t>
            </a:r>
            <a:r>
              <a:rPr lang="en-US" sz="2800" dirty="0"/>
              <a:t>during sleep</a:t>
            </a:r>
          </a:p>
        </p:txBody>
      </p:sp>
    </p:spTree>
    <p:extLst>
      <p:ext uri="{BB962C8B-B14F-4D97-AF65-F5344CB8AC3E}">
        <p14:creationId xmlns:p14="http://schemas.microsoft.com/office/powerpoint/2010/main" val="23014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Sleep-Related HAAF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/>
              <a:t>Sleeping patients with T1DM have </a:t>
            </a:r>
            <a:r>
              <a:rPr lang="en-US" dirty="0" smtClean="0">
                <a:solidFill>
                  <a:srgbClr val="FFFF00"/>
                </a:solidFill>
              </a:rPr>
              <a:t>both</a:t>
            </a:r>
            <a:r>
              <a:rPr lang="en-US" dirty="0" smtClean="0"/>
              <a:t> increased </a:t>
            </a:r>
            <a:r>
              <a:rPr lang="en-US" dirty="0"/>
              <a:t>defective glucose </a:t>
            </a:r>
            <a:r>
              <a:rPr lang="en-US" dirty="0" err="1" smtClean="0"/>
              <a:t>counterregulation</a:t>
            </a:r>
            <a:r>
              <a:rPr lang="en-US" dirty="0"/>
              <a:t> </a:t>
            </a:r>
            <a:r>
              <a:rPr lang="en-US" dirty="0" smtClean="0"/>
              <a:t>(a </a:t>
            </a:r>
            <a:r>
              <a:rPr lang="en-US" dirty="0"/>
              <a:t>further reduced epinephrine </a:t>
            </a:r>
            <a:r>
              <a:rPr lang="en-US" dirty="0" smtClean="0"/>
              <a:t>response, in the </a:t>
            </a:r>
            <a:r>
              <a:rPr lang="en-US" dirty="0"/>
              <a:t>setting of absent insulin and </a:t>
            </a:r>
            <a:r>
              <a:rPr lang="en-US" dirty="0" smtClean="0"/>
              <a:t>glucagon responses</a:t>
            </a:r>
            <a:r>
              <a:rPr lang="en-US" dirty="0"/>
              <a:t>) and a form of </a:t>
            </a:r>
            <a:r>
              <a:rPr lang="en-US" dirty="0" smtClean="0"/>
              <a:t>hypoglycemia unawareness </a:t>
            </a:r>
            <a:r>
              <a:rPr lang="en-US" dirty="0"/>
              <a:t>(reduced arousal from </a:t>
            </a:r>
            <a:r>
              <a:rPr lang="en-US" dirty="0" smtClean="0"/>
              <a:t>sleep), the </a:t>
            </a:r>
            <a:r>
              <a:rPr lang="en-US" dirty="0">
                <a:solidFill>
                  <a:srgbClr val="FFFF00"/>
                </a:solidFill>
              </a:rPr>
              <a:t>two components </a:t>
            </a:r>
            <a:r>
              <a:rPr lang="en-US" dirty="0"/>
              <a:t>of HAAF in diabetes.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5759" y="6096000"/>
            <a:ext cx="457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Jones </a:t>
            </a:r>
            <a:r>
              <a:rPr lang="da-DK" dirty="0"/>
              <a:t>TW, et al. </a:t>
            </a:r>
            <a:r>
              <a:rPr lang="da-DK" i="1" dirty="0"/>
              <a:t>N Engl J Med </a:t>
            </a:r>
            <a:r>
              <a:rPr lang="da-DK" dirty="0"/>
              <a:t>338:1657, </a:t>
            </a:r>
            <a:r>
              <a:rPr lang="da-DK" dirty="0" smtClean="0"/>
              <a:t>1998</a:t>
            </a:r>
            <a:endParaRPr lang="da-DK" dirty="0"/>
          </a:p>
          <a:p>
            <a:r>
              <a:rPr lang="en-US" dirty="0" err="1" smtClean="0"/>
              <a:t>Banarer</a:t>
            </a:r>
            <a:r>
              <a:rPr lang="en-US" dirty="0" smtClean="0"/>
              <a:t> </a:t>
            </a:r>
            <a:r>
              <a:rPr lang="en-US" dirty="0"/>
              <a:t>S, et al. </a:t>
            </a:r>
            <a:r>
              <a:rPr lang="en-US" i="1" dirty="0"/>
              <a:t>Diabetes </a:t>
            </a:r>
            <a:r>
              <a:rPr lang="en-US" dirty="0"/>
              <a:t>52:1195, 2003</a:t>
            </a:r>
          </a:p>
        </p:txBody>
      </p:sp>
    </p:spTree>
    <p:extLst>
      <p:ext uri="{BB962C8B-B14F-4D97-AF65-F5344CB8AC3E}">
        <p14:creationId xmlns:p14="http://schemas.microsoft.com/office/powerpoint/2010/main" val="2395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Symptoms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Prevalence</a:t>
            </a:r>
          </a:p>
          <a:p>
            <a:r>
              <a:rPr lang="en-US" dirty="0" smtClean="0"/>
              <a:t>Risk factors</a:t>
            </a:r>
          </a:p>
          <a:p>
            <a:r>
              <a:rPr lang="en-US" dirty="0" smtClean="0"/>
              <a:t>Clinical impact</a:t>
            </a:r>
          </a:p>
          <a:p>
            <a:r>
              <a:rPr lang="en-US" dirty="0" smtClean="0"/>
              <a:t>Prevention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/>
              <a:t>C</a:t>
            </a:r>
            <a:r>
              <a:rPr lang="en-US" dirty="0" smtClean="0"/>
              <a:t>onclusion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543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6096000"/>
            <a:ext cx="6828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Frier</a:t>
            </a:r>
            <a:r>
              <a:rPr lang="en-US" dirty="0"/>
              <a:t>, B. M. </a:t>
            </a:r>
            <a:r>
              <a:rPr lang="en-US" i="1" dirty="0"/>
              <a:t>Nat. Rev. </a:t>
            </a:r>
            <a:r>
              <a:rPr lang="en-US" i="1" dirty="0" err="1"/>
              <a:t>Endocrinol</a:t>
            </a:r>
            <a:r>
              <a:rPr lang="en-US" i="1" dirty="0"/>
              <a:t>. </a:t>
            </a:r>
            <a:r>
              <a:rPr lang="en-US" dirty="0"/>
              <a:t>10, 711–722 (</a:t>
            </a:r>
            <a:r>
              <a:rPr lang="en-US" dirty="0" smtClean="0"/>
              <a:t>2014)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HAAF is </a:t>
            </a:r>
            <a:r>
              <a:rPr lang="en-US" dirty="0"/>
              <a:t>largely preventable and/or reversible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little as </a:t>
            </a:r>
            <a:r>
              <a:rPr lang="en-US" dirty="0">
                <a:solidFill>
                  <a:srgbClr val="FFFF00"/>
                </a:solidFill>
              </a:rPr>
              <a:t>2–3 </a:t>
            </a:r>
            <a:r>
              <a:rPr lang="en-US" dirty="0" smtClean="0">
                <a:solidFill>
                  <a:srgbClr val="FFFF00"/>
                </a:solidFill>
              </a:rPr>
              <a:t>week </a:t>
            </a:r>
            <a:r>
              <a:rPr lang="en-US" dirty="0"/>
              <a:t>of </a:t>
            </a:r>
            <a:r>
              <a:rPr lang="en-US" dirty="0" smtClean="0"/>
              <a:t>scrupulous avoidance </a:t>
            </a:r>
            <a:r>
              <a:rPr lang="en-US" dirty="0"/>
              <a:t>of treatment-induced </a:t>
            </a:r>
            <a:r>
              <a:rPr lang="en-US" dirty="0" smtClean="0"/>
              <a:t>hypoglycemia </a:t>
            </a:r>
            <a:r>
              <a:rPr lang="en-US" dirty="0" smtClean="0">
                <a:solidFill>
                  <a:srgbClr val="FFFF00"/>
                </a:solidFill>
              </a:rPr>
              <a:t>reverses </a:t>
            </a:r>
            <a:r>
              <a:rPr lang="en-US" dirty="0"/>
              <a:t>hypoglycemia unawareness, and improves </a:t>
            </a:r>
            <a:r>
              <a:rPr lang="en-US" dirty="0" smtClean="0"/>
              <a:t>the reduced </a:t>
            </a:r>
            <a:r>
              <a:rPr lang="en-US" dirty="0">
                <a:solidFill>
                  <a:srgbClr val="FFFF00"/>
                </a:solidFill>
              </a:rPr>
              <a:t>epinephrine</a:t>
            </a:r>
            <a:r>
              <a:rPr lang="en-US" dirty="0"/>
              <a:t> component of defective </a:t>
            </a:r>
            <a:r>
              <a:rPr lang="en-US" dirty="0" smtClean="0"/>
              <a:t>glucose </a:t>
            </a:r>
            <a:r>
              <a:rPr lang="en-US" dirty="0" err="1" smtClean="0"/>
              <a:t>counterregulation</a:t>
            </a:r>
            <a:r>
              <a:rPr lang="en-US" dirty="0" smtClean="0"/>
              <a:t> </a:t>
            </a:r>
            <a:r>
              <a:rPr lang="en-US" dirty="0"/>
              <a:t>in most affected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2988" y="5943600"/>
            <a:ext cx="2991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Diabetes,1994, 43:1426–1434</a:t>
            </a:r>
          </a:p>
          <a:p>
            <a:r>
              <a:rPr lang="en-US" dirty="0" smtClean="0"/>
              <a:t>Lancet , 1994,344:283–287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Prevalence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342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05800" cy="5867400"/>
          </a:xfrm>
        </p:spPr>
      </p:pic>
    </p:spTree>
    <p:extLst>
      <p:ext uri="{BB962C8B-B14F-4D97-AF65-F5344CB8AC3E}">
        <p14:creationId xmlns:p14="http://schemas.microsoft.com/office/powerpoint/2010/main" val="29291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12856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>Hypoglycemia is Frequently</a:t>
            </a:r>
            <a:br>
              <a:rPr lang="en-US" altLang="en-US" dirty="0" smtClean="0"/>
            </a:br>
            <a:r>
              <a:rPr lang="en-US" altLang="en-US" dirty="0" smtClean="0"/>
              <a:t>Unrecognized by Patients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245534" y="1295400"/>
            <a:ext cx="8558389" cy="4059238"/>
          </a:xfrm>
        </p:spPr>
        <p:txBody>
          <a:bodyPr>
            <a:normAutofit/>
          </a:bodyPr>
          <a:lstStyle/>
          <a:p>
            <a:pPr eaLnBrk="1" hangingPunct="1">
              <a:buClrTx/>
            </a:pPr>
            <a:r>
              <a:rPr lang="en-US" altLang="en-US" dirty="0" smtClean="0"/>
              <a:t>Many episodes are asymptomatic; CGMS data show that unrecognized hypoglycemia is common in people with insulin-treated diabetes</a:t>
            </a:r>
          </a:p>
          <a:p>
            <a:pPr lvl="1" eaLnBrk="1" hangingPunct="1">
              <a:buClrTx/>
            </a:pPr>
            <a:r>
              <a:rPr lang="en-US" altLang="en-US" sz="2000" dirty="0" smtClean="0"/>
              <a:t>In one study, 63% of patients with type 1 diabetes and 47% of patients with type 2 diabetes had unrecognized hypoglycemia as measured by CGMS (n=70)</a:t>
            </a:r>
            <a:r>
              <a:rPr lang="en-US" altLang="en-US" sz="2000" baseline="30000" dirty="0" smtClean="0"/>
              <a:t>1</a:t>
            </a:r>
            <a:endParaRPr lang="en-US" altLang="en-US" sz="2000" dirty="0" smtClean="0"/>
          </a:p>
          <a:p>
            <a:pPr lvl="1" eaLnBrk="1" hangingPunct="1">
              <a:buClrTx/>
            </a:pPr>
            <a:endParaRPr lang="en-US" altLang="en-US" sz="1800" dirty="0" smtClean="0"/>
          </a:p>
          <a:p>
            <a:pPr lvl="1" eaLnBrk="1" hangingPunct="1">
              <a:buClrTx/>
            </a:pPr>
            <a:endParaRPr lang="en-US" altLang="en-US" sz="1800" dirty="0" smtClean="0"/>
          </a:p>
          <a:p>
            <a:pPr lvl="1" eaLnBrk="1" hangingPunct="1">
              <a:buClrTx/>
            </a:pPr>
            <a:endParaRPr lang="en-US" altLang="en-US" sz="1600" dirty="0" smtClean="0"/>
          </a:p>
          <a:p>
            <a:pPr marL="457200" lvl="1" indent="0" eaLnBrk="1" hangingPunct="1">
              <a:buClrTx/>
              <a:buNone/>
            </a:pPr>
            <a:endParaRPr lang="en-US" altLang="en-US" sz="1800" baseline="30000" dirty="0" smtClean="0"/>
          </a:p>
        </p:txBody>
      </p:sp>
      <p:sp>
        <p:nvSpPr>
          <p:cNvPr id="86020" name="Text Box 66"/>
          <p:cNvSpPr txBox="1">
            <a:spLocks noChangeArrowheads="1"/>
          </p:cNvSpPr>
          <p:nvPr/>
        </p:nvSpPr>
        <p:spPr bwMode="auto">
          <a:xfrm>
            <a:off x="242711" y="5860802"/>
            <a:ext cx="856826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60325" indent="-60325">
              <a:defRPr sz="36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algn="l">
              <a:spcAft>
                <a:spcPct val="25000"/>
              </a:spcAft>
            </a:pPr>
            <a:r>
              <a:rPr lang="en-US" altLang="en-US" sz="1000" dirty="0">
                <a:solidFill>
                  <a:srgbClr val="00030D"/>
                </a:solidFill>
                <a:latin typeface="Verdana" pitchFamily="34" charset="0"/>
                <a:ea typeface="MS PGothic" pitchFamily="34" charset="-128"/>
              </a:rPr>
              <a:t>	</a:t>
            </a:r>
            <a:r>
              <a:rPr lang="en-US" altLang="en-US" sz="1400" dirty="0">
                <a:latin typeface="Verdana" pitchFamily="34" charset="0"/>
                <a:ea typeface="MS PGothic" pitchFamily="34" charset="-128"/>
              </a:rPr>
              <a:t>CGMS, continuous glucose monitoring system</a:t>
            </a:r>
          </a:p>
          <a:p>
            <a:pPr algn="l">
              <a:spcAft>
                <a:spcPct val="25000"/>
              </a:spcAft>
            </a:pPr>
            <a:endParaRPr lang="en-US" altLang="en-US" sz="1400" dirty="0">
              <a:solidFill>
                <a:srgbClr val="00030D"/>
              </a:solidFill>
              <a:latin typeface="Verdana" pitchFamily="34" charset="0"/>
              <a:ea typeface="MS PGothic" pitchFamily="34" charset="-128"/>
            </a:endParaRPr>
          </a:p>
          <a:p>
            <a:pPr algn="r"/>
            <a:r>
              <a:rPr lang="en-US" altLang="en-US" sz="1400" dirty="0">
                <a:solidFill>
                  <a:srgbClr val="00030D"/>
                </a:solidFill>
                <a:latin typeface="Verdana" pitchFamily="34" charset="0"/>
                <a:ea typeface="MS PGothic" pitchFamily="34" charset="-128"/>
              </a:rPr>
              <a:t>	</a:t>
            </a:r>
            <a:r>
              <a:rPr lang="en-US" altLang="en-US" sz="1400" dirty="0">
                <a:latin typeface="Verdana" pitchFamily="34" charset="0"/>
                <a:ea typeface="MS PGothic" pitchFamily="34" charset="-128"/>
              </a:rPr>
              <a:t> </a:t>
            </a:r>
            <a:r>
              <a:rPr lang="en-US" altLang="en-US" sz="1400" dirty="0" smtClean="0">
                <a:latin typeface="Verdana" pitchFamily="34" charset="0"/>
                <a:ea typeface="MS PGothic" pitchFamily="34" charset="-128"/>
              </a:rPr>
              <a:t>Chico </a:t>
            </a:r>
            <a:r>
              <a:rPr lang="en-US" altLang="en-US" sz="1400" i="1" dirty="0">
                <a:latin typeface="Verdana" pitchFamily="34" charset="0"/>
                <a:ea typeface="MS PGothic" pitchFamily="34" charset="-128"/>
              </a:rPr>
              <a:t>et al.</a:t>
            </a:r>
            <a:r>
              <a:rPr lang="en-US" altLang="en-US" sz="1400" dirty="0">
                <a:latin typeface="Verdana" pitchFamily="34" charset="0"/>
                <a:ea typeface="MS PGothic" pitchFamily="34" charset="-128"/>
              </a:rPr>
              <a:t> </a:t>
            </a:r>
            <a:r>
              <a:rPr lang="en-US" altLang="en-US" sz="1400" i="1" dirty="0">
                <a:latin typeface="Verdana" pitchFamily="34" charset="0"/>
                <a:ea typeface="MS PGothic" pitchFamily="34" charset="-128"/>
              </a:rPr>
              <a:t>Diabetes Care</a:t>
            </a:r>
            <a:r>
              <a:rPr lang="en-US" altLang="en-US" sz="1400" dirty="0">
                <a:latin typeface="Verdana" pitchFamily="34" charset="0"/>
                <a:ea typeface="MS PGothic" pitchFamily="34" charset="-128"/>
              </a:rPr>
              <a:t> 2003;26(4):</a:t>
            </a:r>
            <a:r>
              <a:rPr lang="en-US" altLang="en-US" sz="1400" dirty="0" smtClean="0">
                <a:latin typeface="Verdana" pitchFamily="34" charset="0"/>
                <a:ea typeface="MS PGothic" pitchFamily="34" charset="-128"/>
              </a:rPr>
              <a:t>1153–7</a:t>
            </a:r>
            <a:endParaRPr lang="en-US" altLang="en-US" sz="1400" dirty="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84325" name="AutoShape 5"/>
          <p:cNvSpPr>
            <a:spLocks noChangeArrowheads="1"/>
          </p:cNvSpPr>
          <p:nvPr/>
        </p:nvSpPr>
        <p:spPr bwMode="invGray">
          <a:xfrm>
            <a:off x="1117737" y="4474857"/>
            <a:ext cx="7116215" cy="648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635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anchor="ctr">
            <a:flatTx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800" b="1" dirty="0">
                <a:latin typeface="Verdana" pitchFamily="34" charset="0"/>
                <a:ea typeface="ＭＳ Ｐゴシック"/>
                <a:cs typeface="ＭＳ Ｐゴシック"/>
              </a:rPr>
              <a:t>74%</a:t>
            </a:r>
            <a:r>
              <a:rPr lang="en-US" sz="1800" b="1" dirty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of all events occurred</a:t>
            </a:r>
            <a:r>
              <a:rPr lang="en-US" sz="1800" b="1" dirty="0">
                <a:solidFill>
                  <a:srgbClr val="00030D"/>
                </a:solidFill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Verdana" pitchFamily="34" charset="0"/>
                <a:ea typeface="ＭＳ Ｐゴシック"/>
                <a:cs typeface="ＭＳ Ｐゴシック"/>
              </a:rPr>
              <a:t>at night</a:t>
            </a:r>
          </a:p>
        </p:txBody>
      </p:sp>
    </p:spTree>
    <p:extLst>
      <p:ext uri="{BB962C8B-B14F-4D97-AF65-F5344CB8AC3E}">
        <p14:creationId xmlns:p14="http://schemas.microsoft.com/office/powerpoint/2010/main" val="3133034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229600" y="1143000"/>
            <a:ext cx="457200" cy="541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800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983415" y="685800"/>
            <a:ext cx="914400" cy="419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673"/>
            <a:ext cx="914400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48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153400" y="424048"/>
            <a:ext cx="838200" cy="4452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7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590800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Hypoglycemia causes and </a:t>
            </a:r>
            <a:r>
              <a:rPr lang="en-US" sz="4400" b="1" dirty="0" smtClean="0"/>
              <a:t>risk factors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886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Objective</a:t>
            </a:r>
            <a:r>
              <a:rPr lang="en-US" sz="3600" b="1" dirty="0" smtClean="0">
                <a:solidFill>
                  <a:srgbClr val="FFFF00"/>
                </a:solidFill>
              </a:rPr>
              <a:t>:</a:t>
            </a:r>
            <a:r>
              <a:rPr lang="en-US" b="1" dirty="0" smtClean="0"/>
              <a:t>  </a:t>
            </a:r>
            <a:r>
              <a:rPr lang="en-US" sz="2800" dirty="0" smtClean="0"/>
              <a:t>To review </a:t>
            </a:r>
            <a:r>
              <a:rPr lang="en-US" sz="2800" dirty="0"/>
              <a:t>the evidence about the impact of </a:t>
            </a:r>
            <a:r>
              <a:rPr lang="en-US" sz="2800" dirty="0" smtClean="0"/>
              <a:t>hypoglycemia on patients </a:t>
            </a:r>
            <a:r>
              <a:rPr lang="en-US" sz="2800" dirty="0"/>
              <a:t>with diabetes </a:t>
            </a:r>
            <a:r>
              <a:rPr lang="en-US" sz="2800" dirty="0" smtClean="0"/>
              <a:t>that has </a:t>
            </a:r>
            <a:r>
              <a:rPr lang="en-US" sz="2800" dirty="0"/>
              <a:t>become available since the past reviews of this subject by the American Diabetes </a:t>
            </a:r>
            <a:r>
              <a:rPr lang="en-US" sz="2800" dirty="0" smtClean="0"/>
              <a:t>Association and </a:t>
            </a:r>
            <a:r>
              <a:rPr lang="en-US" sz="2800" dirty="0"/>
              <a:t>The Endocrine Society and to provide guidance about how this new information should </a:t>
            </a:r>
            <a:r>
              <a:rPr lang="en-US" sz="2800" dirty="0" smtClean="0"/>
              <a:t>be incorporated </a:t>
            </a:r>
            <a:r>
              <a:rPr lang="en-US" sz="2800" dirty="0"/>
              <a:t>into clinical practice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575" y="6477000"/>
            <a:ext cx="445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J Clin Endocrinol Metab </a:t>
            </a:r>
            <a:r>
              <a:rPr lang="it-IT" b="1" dirty="0"/>
              <a:t>98: 1845–1859, 2013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6" y="23446"/>
            <a:ext cx="8772525" cy="195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Absolute or relative insulin or insulin </a:t>
            </a:r>
            <a:r>
              <a:rPr lang="en-US" dirty="0" err="1"/>
              <a:t>secretagogues</a:t>
            </a:r>
            <a:r>
              <a:rPr lang="en-US" dirty="0"/>
              <a:t> excess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Excessive </a:t>
            </a:r>
            <a:r>
              <a:rPr lang="en-US" dirty="0" smtClean="0"/>
              <a:t>doses</a:t>
            </a:r>
          </a:p>
          <a:p>
            <a:r>
              <a:rPr lang="en-US" dirty="0" smtClean="0"/>
              <a:t>Decreased </a:t>
            </a:r>
            <a:r>
              <a:rPr lang="en-US" dirty="0"/>
              <a:t>clearance (</a:t>
            </a:r>
            <a:r>
              <a:rPr lang="en-US" dirty="0" err="1"/>
              <a:t>eg</a:t>
            </a:r>
            <a:r>
              <a:rPr lang="en-US" dirty="0"/>
              <a:t>, renal impairment, liver failure, and hypothyroidism)</a:t>
            </a:r>
          </a:p>
          <a:p>
            <a:r>
              <a:rPr lang="en-US" dirty="0" smtClean="0"/>
              <a:t>Decreased </a:t>
            </a:r>
            <a:r>
              <a:rPr lang="en-US" dirty="0"/>
              <a:t>glucose production (</a:t>
            </a:r>
            <a:r>
              <a:rPr lang="en-US" dirty="0" err="1"/>
              <a:t>eg</a:t>
            </a:r>
            <a:r>
              <a:rPr lang="en-US" dirty="0"/>
              <a:t>, liver or kidney disease and alcohol ingestion)</a:t>
            </a:r>
          </a:p>
          <a:p>
            <a:r>
              <a:rPr lang="en-US" dirty="0" smtClean="0"/>
              <a:t>Increased </a:t>
            </a:r>
            <a:r>
              <a:rPr lang="en-US" dirty="0"/>
              <a:t>glucose use (</a:t>
            </a:r>
            <a:r>
              <a:rPr lang="en-US" dirty="0" err="1"/>
              <a:t>eg</a:t>
            </a:r>
            <a:r>
              <a:rPr lang="en-US" dirty="0"/>
              <a:t>, exercise)</a:t>
            </a:r>
          </a:p>
          <a:p>
            <a:r>
              <a:rPr lang="en-US" dirty="0" smtClean="0"/>
              <a:t>Increased </a:t>
            </a:r>
            <a:r>
              <a:rPr lang="en-US" dirty="0"/>
              <a:t>insulin sensitivity (</a:t>
            </a:r>
            <a:r>
              <a:rPr lang="en-US" dirty="0" err="1"/>
              <a:t>eg</a:t>
            </a:r>
            <a:r>
              <a:rPr lang="en-US" dirty="0"/>
              <a:t>, exercise, weight loss, and use of insulin sensitizers)</a:t>
            </a:r>
          </a:p>
          <a:p>
            <a:r>
              <a:rPr lang="en-US" dirty="0" smtClean="0"/>
              <a:t>Intentional </a:t>
            </a:r>
            <a:r>
              <a:rPr lang="en-US" dirty="0"/>
              <a:t>hypoglycemia (overdose)</a:t>
            </a:r>
          </a:p>
        </p:txBody>
      </p:sp>
    </p:spTree>
    <p:extLst>
      <p:ext uri="{BB962C8B-B14F-4D97-AF65-F5344CB8AC3E}">
        <p14:creationId xmlns:p14="http://schemas.microsoft.com/office/powerpoint/2010/main" val="21210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Mismatch between insulin or insulin </a:t>
            </a:r>
            <a:r>
              <a:rPr lang="en-US" dirty="0" err="1"/>
              <a:t>secretagogues</a:t>
            </a:r>
            <a:r>
              <a:rPr lang="en-US" dirty="0"/>
              <a:t> and food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/>
              <a:t>Ill-timed insulin doses</a:t>
            </a:r>
          </a:p>
          <a:p>
            <a:r>
              <a:rPr lang="en-US" dirty="0"/>
              <a:t> Missed meals</a:t>
            </a:r>
          </a:p>
          <a:p>
            <a:r>
              <a:rPr lang="en-US" dirty="0"/>
              <a:t> </a:t>
            </a:r>
            <a:r>
              <a:rPr lang="en-US" dirty="0" err="1"/>
              <a:t>Gastroparesis</a:t>
            </a:r>
            <a:endParaRPr lang="en-US" dirty="0"/>
          </a:p>
          <a:p>
            <a:r>
              <a:rPr lang="en-US" dirty="0"/>
              <a:t> Post gastric bypass surgery</a:t>
            </a:r>
          </a:p>
          <a:p>
            <a:r>
              <a:rPr lang="en-US" dirty="0"/>
              <a:t> Gastrointestinal disease with malabsorption (</a:t>
            </a:r>
            <a:r>
              <a:rPr lang="en-US" dirty="0" err="1"/>
              <a:t>eg</a:t>
            </a:r>
            <a:r>
              <a:rPr lang="en-US" dirty="0"/>
              <a:t>, celiac disease)</a:t>
            </a:r>
          </a:p>
        </p:txBody>
      </p:sp>
    </p:spTree>
    <p:extLst>
      <p:ext uri="{BB962C8B-B14F-4D97-AF65-F5344CB8AC3E}">
        <p14:creationId xmlns:p14="http://schemas.microsoft.com/office/powerpoint/2010/main" val="11126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Glucose </a:t>
            </a:r>
            <a:r>
              <a:rPr lang="en-US" b="1" dirty="0" err="1"/>
              <a:t>C</a:t>
            </a:r>
            <a:r>
              <a:rPr lang="en-US" b="1" dirty="0" err="1" smtClean="0"/>
              <a:t>ounterregulation</a:t>
            </a:r>
            <a:r>
              <a:rPr lang="en-US" b="1" dirty="0" smtClean="0"/>
              <a:t> </a:t>
            </a:r>
            <a:r>
              <a:rPr lang="en-US" b="1" dirty="0"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525963"/>
          </a:xfrm>
        </p:spPr>
        <p:txBody>
          <a:bodyPr/>
          <a:lstStyle/>
          <a:p>
            <a:r>
              <a:rPr lang="en-US" dirty="0"/>
              <a:t>Defective hypoglycemia </a:t>
            </a:r>
            <a:r>
              <a:rPr lang="en-US" dirty="0" err="1"/>
              <a:t>counterregulation</a:t>
            </a:r>
            <a:endParaRPr lang="en-US" dirty="0"/>
          </a:p>
          <a:p>
            <a:r>
              <a:rPr lang="en-US" dirty="0" smtClean="0"/>
              <a:t>Hypoglycemia </a:t>
            </a:r>
            <a:r>
              <a:rPr lang="en-US" dirty="0"/>
              <a:t>unawareness</a:t>
            </a:r>
          </a:p>
          <a:p>
            <a:r>
              <a:rPr lang="en-US" dirty="0" smtClean="0"/>
              <a:t>Autonomic </a:t>
            </a:r>
            <a:r>
              <a:rPr lang="en-US" dirty="0"/>
              <a:t>neuropathy</a:t>
            </a:r>
          </a:p>
          <a:p>
            <a:r>
              <a:rPr lang="en-US" dirty="0" smtClean="0"/>
              <a:t>Deficiency </a:t>
            </a:r>
            <a:r>
              <a:rPr lang="en-US" dirty="0"/>
              <a:t>of hormones needed for hypoglycemia </a:t>
            </a:r>
            <a:r>
              <a:rPr lang="en-US" dirty="0" err="1"/>
              <a:t>counterregulation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smtClean="0"/>
              <a:t>adrenal insufficiency </a:t>
            </a:r>
            <a:r>
              <a:rPr lang="en-US" dirty="0"/>
              <a:t>and growth hormone deficiency</a:t>
            </a:r>
          </a:p>
        </p:txBody>
      </p:sp>
    </p:spTree>
    <p:extLst>
      <p:ext uri="{BB962C8B-B14F-4D97-AF65-F5344CB8AC3E}">
        <p14:creationId xmlns:p14="http://schemas.microsoft.com/office/powerpoint/2010/main" val="862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Drugs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Drugs capable of causing hypoglycemia by themselves (</a:t>
            </a:r>
            <a:r>
              <a:rPr lang="en-US" dirty="0" err="1"/>
              <a:t>eg</a:t>
            </a:r>
            <a:r>
              <a:rPr lang="en-US" dirty="0"/>
              <a:t>, alcohol, insulin, sulfonylureas)</a:t>
            </a:r>
          </a:p>
          <a:p>
            <a:r>
              <a:rPr lang="en-US" dirty="0"/>
              <a:t> Drugs that could cause hypoglycemia only in combination with insulin or </a:t>
            </a:r>
            <a:r>
              <a:rPr lang="en-US" dirty="0" smtClean="0"/>
              <a:t>insulin </a:t>
            </a:r>
            <a:r>
              <a:rPr lang="en-US" dirty="0" err="1" smtClean="0"/>
              <a:t>secretagogues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metformin, angiotensin-converting enzyme inhibitors)</a:t>
            </a:r>
          </a:p>
          <a:p>
            <a:r>
              <a:rPr lang="en-US" dirty="0"/>
              <a:t> Drugs that can compromise hypoglycemia awareness (</a:t>
            </a:r>
            <a:r>
              <a:rPr lang="en-US" dirty="0" err="1"/>
              <a:t>eg</a:t>
            </a:r>
            <a:r>
              <a:rPr lang="en-US" dirty="0"/>
              <a:t>, b-blockers)</a:t>
            </a:r>
          </a:p>
          <a:p>
            <a:r>
              <a:rPr lang="en-US" dirty="0"/>
              <a:t> Sudden decrease in drugs that cause hyperglycemia (</a:t>
            </a:r>
            <a:r>
              <a:rPr lang="en-US" dirty="0" err="1"/>
              <a:t>eg</a:t>
            </a:r>
            <a:r>
              <a:rPr lang="en-US" dirty="0"/>
              <a:t>, discontinuing </a:t>
            </a:r>
            <a:r>
              <a:rPr lang="en-US" dirty="0" err="1" smtClean="0"/>
              <a:t>glucocorticosteroids</a:t>
            </a:r>
            <a:r>
              <a:rPr lang="en-US" dirty="0" smtClean="0"/>
              <a:t> or </a:t>
            </a:r>
            <a:r>
              <a:rPr lang="en-US" dirty="0"/>
              <a:t>glucose infusion during hospitalization in insulin-treated patients)</a:t>
            </a:r>
          </a:p>
        </p:txBody>
      </p:sp>
    </p:spTree>
    <p:extLst>
      <p:ext uri="{BB962C8B-B14F-4D97-AF65-F5344CB8AC3E}">
        <p14:creationId xmlns:p14="http://schemas.microsoft.com/office/powerpoint/2010/main" val="7328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dirty="0" smtClean="0"/>
              <a:t>Drug induced hypoglycemia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Errors and medication administration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Lack of diabetes education (</a:t>
            </a:r>
            <a:r>
              <a:rPr lang="en-US" dirty="0" err="1"/>
              <a:t>eg</a:t>
            </a:r>
            <a:r>
              <a:rPr lang="en-US" dirty="0"/>
              <a:t>, injecting insulin into </a:t>
            </a:r>
            <a:r>
              <a:rPr lang="en-US" dirty="0" err="1"/>
              <a:t>lipohypertrophy</a:t>
            </a:r>
            <a:r>
              <a:rPr lang="en-US" dirty="0"/>
              <a:t> or intramuscularly)</a:t>
            </a:r>
          </a:p>
          <a:p>
            <a:r>
              <a:rPr lang="en-US" dirty="0"/>
              <a:t> Poor adherence to regimen or distraction (</a:t>
            </a:r>
            <a:r>
              <a:rPr lang="en-US" dirty="0" err="1"/>
              <a:t>eg</a:t>
            </a:r>
            <a:r>
              <a:rPr lang="en-US" dirty="0"/>
              <a:t>, miscalculated carbohydrate content or </a:t>
            </a:r>
            <a:r>
              <a:rPr lang="en-US" dirty="0" smtClean="0"/>
              <a:t>taking wrong </a:t>
            </a:r>
            <a:r>
              <a:rPr lang="en-US" dirty="0"/>
              <a:t>type of insulin)</a:t>
            </a:r>
          </a:p>
          <a:p>
            <a:r>
              <a:rPr lang="en-US" dirty="0"/>
              <a:t> Functional neurologic deficit (</a:t>
            </a:r>
            <a:r>
              <a:rPr lang="en-US" dirty="0" err="1"/>
              <a:t>eg</a:t>
            </a:r>
            <a:r>
              <a:rPr lang="en-US" dirty="0"/>
              <a:t>, cognitive or visual impairment leading to </a:t>
            </a:r>
            <a:r>
              <a:rPr lang="en-US" dirty="0" smtClean="0"/>
              <a:t>incorrect dosing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0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Impact of hypoglycemia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745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Severe hypoglycemia is associated with major clinical outcomes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90213"/>
            <a:ext cx="8334375" cy="4810034"/>
          </a:xfrm>
        </p:spPr>
        <p:txBody>
          <a:bodyPr/>
          <a:lstStyle/>
          <a:p>
            <a:r>
              <a:rPr lang="en-GB" sz="1800" dirty="0" smtClean="0"/>
              <a:t>In the ADVANCE study, severe </a:t>
            </a:r>
            <a:r>
              <a:rPr lang="en-GB" sz="1800" dirty="0" err="1" smtClean="0"/>
              <a:t>hypoglycemia</a:t>
            </a:r>
            <a:r>
              <a:rPr lang="en-GB" sz="1800" dirty="0" smtClean="0"/>
              <a:t> was associated with increased risk of adverse clinical outcomes: major macrovascular events, major microvascular events, all-cause mortality and CV death (all P&lt;0.001)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4706" y="6013447"/>
            <a:ext cx="7920038" cy="461963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GB" sz="800" dirty="0" smtClean="0">
                <a:solidFill>
                  <a:schemeClr val="tx1"/>
                </a:solidFill>
              </a:rPr>
              <a:t>ADVANCE, Action in Diabetes and Vascular Disease: Preterax and Diamicron Modified Release Controlled Evaluation Study; HR, hazard ratio</a:t>
            </a:r>
          </a:p>
          <a:p>
            <a:pPr defTabSz="457200"/>
            <a:r>
              <a:rPr lang="en-GB" sz="800" dirty="0" smtClean="0">
                <a:solidFill>
                  <a:schemeClr val="tx1"/>
                </a:solidFill>
              </a:rPr>
              <a:t>Zoungas S et al. N Engl J Med. 2010;363:1410-1418</a:t>
            </a:r>
            <a:endParaRPr lang="en-GB" sz="80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728013"/>
              </p:ext>
            </p:extLst>
          </p:nvPr>
        </p:nvGraphicFramePr>
        <p:xfrm>
          <a:off x="2352675" y="2747963"/>
          <a:ext cx="6505575" cy="267176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38425"/>
                <a:gridCol w="2867025"/>
                <a:gridCol w="1000125"/>
              </a:tblGrid>
              <a:tr h="33337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Clinical</a:t>
                      </a:r>
                      <a:r>
                        <a:rPr lang="en-US" sz="1400" b="1" baseline="0" dirty="0" smtClean="0"/>
                        <a:t> outcome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Adjusted HR (95% CI) </a:t>
                      </a:r>
                      <a:r>
                        <a:rPr lang="en-GB" sz="1400" b="1" baseline="0" dirty="0" smtClean="0"/>
                        <a:t>for outcomes among patients who had severe hypoglycemia vs those who did not</a:t>
                      </a:r>
                      <a:endParaRPr lang="en-US" sz="1400" b="1" baseline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/>
                        <a:t>P value </a:t>
                      </a:r>
                      <a:endParaRPr lang="en-US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/>
                        <a:t>Major macrovascular events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/>
                        <a:t>2.88 (2.01–4.12)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/>
                        <a:t>&lt;0.001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97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/>
                        <a:t>Major microvascular events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/>
                        <a:t>1.81 (1.19–2.74)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/>
                        <a:t>&lt;0.001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/>
                        <a:t>Death from CV cause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/>
                        <a:t>2.68 (1.72–4.19)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/>
                        <a:t>&lt;0.001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/>
                        <a:t>Death from any cause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/>
                        <a:t>2.69 (1.97–3.67)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baseline="0" dirty="0" smtClean="0"/>
                        <a:t>&lt;0.001</a:t>
                      </a:r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582670" y="3262199"/>
            <a:ext cx="1541406" cy="1943328"/>
          </a:xfrm>
          <a:prstGeom prst="roundRect">
            <a:avLst>
              <a:gd name="adj" fmla="val 10909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169863" indent="-169863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ADVANCE analysis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T2DM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N=11,140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92D0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5 year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follow-up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170606" y="6647428"/>
            <a:ext cx="179728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rgbClr val="000000"/>
                </a:solidFill>
              </a:rPr>
              <a:t>SAGLB.DIA.14.06.0065a </a:t>
            </a:r>
            <a:r>
              <a:rPr lang="fr-FR" sz="800" dirty="0" smtClean="0">
                <a:solidFill>
                  <a:srgbClr val="000000"/>
                </a:solidFill>
              </a:rPr>
              <a:t>/ 2014.06</a:t>
            </a:r>
            <a:endParaRPr lang="fr-FR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6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Slide Number Placeholder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endParaRPr lang="en-GB" sz="1000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64072" y="1259400"/>
            <a:ext cx="8483066" cy="6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176213" defTabSz="457200">
              <a:lnSpc>
                <a:spcPct val="90000"/>
              </a:lnSpc>
              <a:spcBef>
                <a:spcPts val="1200"/>
              </a:spcBef>
              <a:buClr>
                <a:srgbClr val="81B838"/>
              </a:buClr>
              <a:buSzPct val="100000"/>
              <a:buFont typeface="Arial" pitchFamily="34" charset="0"/>
              <a:buChar char="•"/>
            </a:pPr>
            <a:r>
              <a:rPr lang="en-GB" dirty="0" smtClean="0"/>
              <a:t>In ORIGIN*, severe </a:t>
            </a:r>
            <a:r>
              <a:rPr lang="en-GB" dirty="0" err="1" smtClean="0"/>
              <a:t>hypoglycemia</a:t>
            </a:r>
            <a:r>
              <a:rPr lang="en-GB" dirty="0" smtClean="0"/>
              <a:t> </a:t>
            </a:r>
            <a:r>
              <a:rPr lang="en-GB" dirty="0"/>
              <a:t>was associated with a greater risk for the </a:t>
            </a:r>
            <a:r>
              <a:rPr lang="en-GB" dirty="0" smtClean="0"/>
              <a:t>major CV events, mortality, CV death </a:t>
            </a:r>
            <a:r>
              <a:rPr lang="en-GB" dirty="0"/>
              <a:t>and arrhythmic </a:t>
            </a:r>
            <a:r>
              <a:rPr lang="en-GB" dirty="0" smtClean="0"/>
              <a:t>death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199" y="284164"/>
            <a:ext cx="841057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chemeClr val="tx1"/>
                </a:solidFill>
              </a:rPr>
              <a:t>Severe hypoglycemia is associated with major CV outcomes</a:t>
            </a:r>
            <a:endParaRPr lang="en-US" sz="2600" i="1" dirty="0">
              <a:solidFill>
                <a:schemeClr val="tx1"/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 bwMode="auto">
          <a:xfrm>
            <a:off x="5840151" y="2119472"/>
            <a:ext cx="3031983" cy="2677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>
            <a:lvl1pPr marL="342900" indent="-342900"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r" defTabSz="457200">
              <a:spcBef>
                <a:spcPct val="20000"/>
              </a:spcBef>
              <a:buClr>
                <a:srgbClr val="BCA36A"/>
              </a:buClr>
              <a:buSzPct val="130000"/>
            </a:pPr>
            <a:r>
              <a:rPr lang="en-GB" sz="1600" b="1" dirty="0" smtClean="0">
                <a:solidFill>
                  <a:schemeClr val="tx1"/>
                </a:solidFill>
                <a:latin typeface="Arial"/>
              </a:rPr>
              <a:t>Adjusted HR (95% CI)  P value</a:t>
            </a:r>
            <a:endParaRPr lang="en-GB" sz="16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238116" y="4281828"/>
            <a:ext cx="469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600" dirty="0" smtClean="0">
                <a:latin typeface="Arial"/>
                <a:cs typeface="Arial" pitchFamily="34" charset="0"/>
              </a:rPr>
              <a:t>0.5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73115" y="2451937"/>
            <a:ext cx="3232163" cy="1763207"/>
            <a:chOff x="3717435" y="2425793"/>
            <a:chExt cx="2497627" cy="1362504"/>
          </a:xfrm>
        </p:grpSpPr>
        <p:sp>
          <p:nvSpPr>
            <p:cNvPr id="24" name="Line 48"/>
            <p:cNvSpPr>
              <a:spLocks noChangeShapeType="1"/>
            </p:cNvSpPr>
            <p:nvPr/>
          </p:nvSpPr>
          <p:spPr bwMode="auto">
            <a:xfrm flipV="1">
              <a:off x="3717436" y="3735909"/>
              <a:ext cx="0" cy="5238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V="1">
              <a:off x="4549764" y="3735909"/>
              <a:ext cx="0" cy="5238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V="1">
              <a:off x="5382092" y="3738018"/>
              <a:ext cx="0" cy="4817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 flipV="1">
              <a:off x="5798256" y="3735909"/>
              <a:ext cx="0" cy="5238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 rot="16200000" flipV="1">
              <a:off x="4966249" y="2487095"/>
              <a:ext cx="0" cy="2497627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 flipV="1">
              <a:off x="6214421" y="3735909"/>
              <a:ext cx="0" cy="5238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 flipV="1">
              <a:off x="4965928" y="3738018"/>
              <a:ext cx="0" cy="4817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 flipV="1">
              <a:off x="4133600" y="3735909"/>
              <a:ext cx="0" cy="5238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 flipV="1">
              <a:off x="4133600" y="2425793"/>
              <a:ext cx="0" cy="130663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</p:grp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3778036" y="4281828"/>
            <a:ext cx="469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600" dirty="0" smtClean="0">
                <a:latin typeface="Arial"/>
                <a:cs typeface="Arial" pitchFamily="34" charset="0"/>
              </a:rPr>
              <a:t>1.0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4317952" y="4281828"/>
            <a:ext cx="469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600" dirty="0" smtClean="0">
                <a:latin typeface="Arial"/>
                <a:cs typeface="Arial" pitchFamily="34" charset="0"/>
              </a:rPr>
              <a:t>1.5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853369" y="4281828"/>
            <a:ext cx="469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600" dirty="0">
                <a:latin typeface="Arial"/>
                <a:cs typeface="Arial" pitchFamily="34" charset="0"/>
              </a:rPr>
              <a:t>2</a:t>
            </a:r>
            <a:r>
              <a:rPr lang="en-US" altLang="zh-TW" sz="1600" dirty="0" smtClean="0">
                <a:latin typeface="Arial"/>
                <a:cs typeface="Arial" pitchFamily="34" charset="0"/>
              </a:rPr>
              <a:t>.0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5393284" y="4281828"/>
            <a:ext cx="469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600" dirty="0" smtClean="0">
                <a:latin typeface="Arial"/>
                <a:cs typeface="Arial" pitchFamily="34" charset="0"/>
              </a:rPr>
              <a:t>2.5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5933204" y="4281828"/>
            <a:ext cx="469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600" dirty="0" smtClean="0">
                <a:latin typeface="Arial"/>
                <a:cs typeface="Arial" pitchFamily="34" charset="0"/>
              </a:rPr>
              <a:t>3.0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468619" y="4281828"/>
            <a:ext cx="469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TW" sz="1600" dirty="0">
                <a:latin typeface="Arial"/>
                <a:cs typeface="Arial" pitchFamily="34" charset="0"/>
              </a:rPr>
              <a:t>3</a:t>
            </a:r>
            <a:r>
              <a:rPr lang="en-US" altLang="zh-TW" sz="1600" dirty="0" smtClean="0">
                <a:latin typeface="Arial"/>
                <a:cs typeface="Arial" pitchFamily="34" charset="0"/>
              </a:rPr>
              <a:t>.5</a:t>
            </a:r>
          </a:p>
        </p:txBody>
      </p:sp>
      <p:sp>
        <p:nvSpPr>
          <p:cNvPr id="46" name="Text Placeholder 3"/>
          <p:cNvSpPr txBox="1">
            <a:spLocks/>
          </p:cNvSpPr>
          <p:nvPr/>
        </p:nvSpPr>
        <p:spPr bwMode="auto">
          <a:xfrm>
            <a:off x="580266" y="2119472"/>
            <a:ext cx="3031983" cy="2677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>
            <a:lvl1pPr marL="342900" indent="-342900"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89898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ctr" defTabSz="457200">
              <a:spcBef>
                <a:spcPct val="20000"/>
              </a:spcBef>
              <a:buClr>
                <a:srgbClr val="BCA36A"/>
              </a:buClr>
              <a:buSzPct val="130000"/>
            </a:pPr>
            <a:r>
              <a:rPr lang="en-GB" sz="1600" b="1" dirty="0" smtClean="0">
                <a:solidFill>
                  <a:schemeClr val="tx1"/>
                </a:solidFill>
                <a:latin typeface="Arial"/>
              </a:rPr>
              <a:t>Severe hypoglycemia</a:t>
            </a:r>
            <a:endParaRPr lang="de-DE" sz="16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773980" y="2509946"/>
            <a:ext cx="2961259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0" fontAlgn="base" hangingPunct="0">
              <a:spcAft>
                <a:spcPts val="1300"/>
              </a:spcAft>
            </a:pPr>
            <a:r>
              <a:rPr lang="en-GB" altLang="zh-TW" sz="1600" dirty="0" smtClean="0">
                <a:ea typeface="ＭＳ Ｐゴシック" pitchFamily="34" charset="-128"/>
                <a:cs typeface="Arial" pitchFamily="34" charset="0"/>
              </a:rPr>
              <a:t>CV death or nonfatal MI or stroke</a:t>
            </a:r>
          </a:p>
          <a:p>
            <a:pPr algn="r" defTabSz="457200" eaLnBrk="0" fontAlgn="base" hangingPunct="0">
              <a:spcAft>
                <a:spcPts val="1300"/>
              </a:spcAft>
            </a:pPr>
            <a:r>
              <a:rPr lang="en-GB" altLang="zh-TW" sz="1600" dirty="0" smtClean="0">
                <a:ea typeface="ＭＳ Ｐゴシック" pitchFamily="34" charset="-128"/>
                <a:cs typeface="Arial" pitchFamily="34" charset="0"/>
              </a:rPr>
              <a:t>Total mortality</a:t>
            </a:r>
          </a:p>
          <a:p>
            <a:pPr algn="r" defTabSz="457200" eaLnBrk="0" fontAlgn="base" hangingPunct="0">
              <a:spcAft>
                <a:spcPts val="1300"/>
              </a:spcAft>
            </a:pPr>
            <a:r>
              <a:rPr lang="en-GB" altLang="zh-TW" sz="1600" dirty="0" smtClean="0">
                <a:ea typeface="ＭＳ Ｐゴシック" pitchFamily="34" charset="-128"/>
                <a:cs typeface="Arial" pitchFamily="34" charset="0"/>
              </a:rPr>
              <a:t>CV death</a:t>
            </a:r>
          </a:p>
          <a:p>
            <a:pPr algn="r" defTabSz="457200" eaLnBrk="0" fontAlgn="base" hangingPunct="0">
              <a:spcAft>
                <a:spcPts val="1300"/>
              </a:spcAft>
            </a:pPr>
            <a:r>
              <a:rPr lang="en-GB" altLang="zh-TW" sz="1600" dirty="0" smtClean="0">
                <a:ea typeface="ＭＳ Ｐゴシック" pitchFamily="34" charset="-128"/>
                <a:cs typeface="Arial" pitchFamily="34" charset="0"/>
              </a:rPr>
              <a:t>Arrhythmic death</a:t>
            </a: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6640447" y="2509946"/>
            <a:ext cx="2260554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0" fontAlgn="base" hangingPunct="0">
              <a:spcAft>
                <a:spcPts val="1300"/>
              </a:spcAft>
            </a:pPr>
            <a:r>
              <a:rPr lang="en-GB" altLang="zh-TW" sz="1600" dirty="0" smtClean="0">
                <a:ea typeface="ＭＳ Ｐゴシック" pitchFamily="34" charset="-128"/>
                <a:cs typeface="Arial" pitchFamily="34" charset="0"/>
              </a:rPr>
              <a:t>1.58 </a:t>
            </a:r>
            <a:r>
              <a:rPr lang="en-GB" altLang="zh-TW" sz="1600" dirty="0">
                <a:ea typeface="ＭＳ Ｐゴシック" pitchFamily="34" charset="-128"/>
                <a:cs typeface="Arial" pitchFamily="34" charset="0"/>
              </a:rPr>
              <a:t>(</a:t>
            </a:r>
            <a:r>
              <a:rPr lang="en-GB" altLang="zh-TW" sz="1600" dirty="0" smtClean="0">
                <a:ea typeface="ＭＳ Ｐゴシック" pitchFamily="34" charset="-128"/>
                <a:cs typeface="Arial" pitchFamily="34" charset="0"/>
              </a:rPr>
              <a:t>1.24–2.02)   &lt;0.001</a:t>
            </a:r>
          </a:p>
          <a:p>
            <a:pPr algn="r" defTabSz="457200" eaLnBrk="0" fontAlgn="base" hangingPunct="0">
              <a:spcAft>
                <a:spcPts val="1300"/>
              </a:spcAft>
            </a:pPr>
            <a:r>
              <a:rPr lang="en-GB" altLang="zh-TW" sz="1600" dirty="0" smtClean="0">
                <a:ea typeface="ＭＳ Ｐゴシック" pitchFamily="34" charset="-128"/>
                <a:cs typeface="Arial" pitchFamily="34" charset="0"/>
              </a:rPr>
              <a:t>1.77 (1.39–2.19)   &lt;0.001</a:t>
            </a:r>
          </a:p>
          <a:p>
            <a:pPr algn="r" defTabSz="457200" eaLnBrk="0" fontAlgn="base" hangingPunct="0">
              <a:spcAft>
                <a:spcPts val="1300"/>
              </a:spcAft>
            </a:pPr>
            <a:r>
              <a:rPr lang="en-GB" altLang="zh-TW" sz="1600" dirty="0" smtClean="0">
                <a:ea typeface="ＭＳ Ｐゴシック" pitchFamily="34" charset="-128"/>
                <a:cs typeface="Arial" pitchFamily="34" charset="0"/>
              </a:rPr>
              <a:t>1.71 (1.27–2.30)   &lt;0.001</a:t>
            </a:r>
          </a:p>
          <a:p>
            <a:pPr algn="r" defTabSz="457200" eaLnBrk="0" fontAlgn="base" hangingPunct="0">
              <a:spcAft>
                <a:spcPts val="1300"/>
              </a:spcAft>
            </a:pPr>
            <a:r>
              <a:rPr lang="en-GB" altLang="zh-TW" sz="1600" dirty="0" smtClean="0">
                <a:ea typeface="ＭＳ Ｐゴシック" pitchFamily="34" charset="-128"/>
                <a:cs typeface="Arial" pitchFamily="34" charset="0"/>
              </a:rPr>
              <a:t>1.77 (1.17–2.67)     0.007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69060" y="2650604"/>
            <a:ext cx="864623" cy="77964"/>
            <a:chOff x="4332495" y="2579311"/>
            <a:chExt cx="668130" cy="60246"/>
          </a:xfrm>
          <a:solidFill>
            <a:schemeClr val="accent5"/>
          </a:solidFill>
        </p:grpSpPr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4332495" y="2609434"/>
              <a:ext cx="668130" cy="0"/>
            </a:xfrm>
            <a:prstGeom prst="line">
              <a:avLst/>
            </a:prstGeom>
            <a:grpFill/>
            <a:ln w="285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595812" y="2579311"/>
              <a:ext cx="60246" cy="60246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38546" y="3053961"/>
            <a:ext cx="864623" cy="77964"/>
            <a:chOff x="4463464" y="2879349"/>
            <a:chExt cx="668130" cy="60246"/>
          </a:xfrm>
          <a:solidFill>
            <a:schemeClr val="accent5"/>
          </a:solidFill>
        </p:grpSpPr>
        <p:sp>
          <p:nvSpPr>
            <p:cNvPr id="50" name="Line 44"/>
            <p:cNvSpPr>
              <a:spLocks noChangeShapeType="1"/>
            </p:cNvSpPr>
            <p:nvPr/>
          </p:nvSpPr>
          <p:spPr bwMode="auto">
            <a:xfrm>
              <a:off x="4463464" y="2909472"/>
              <a:ext cx="668130" cy="0"/>
            </a:xfrm>
            <a:prstGeom prst="line">
              <a:avLst/>
            </a:prstGeom>
            <a:grpFill/>
            <a:ln w="285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26781" y="2879349"/>
              <a:ext cx="60246" cy="60246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99875" y="3457318"/>
            <a:ext cx="1123474" cy="77964"/>
            <a:chOff x="4356307" y="3184149"/>
            <a:chExt cx="868155" cy="60246"/>
          </a:xfrm>
          <a:solidFill>
            <a:schemeClr val="accent5"/>
          </a:solidFill>
        </p:grpSpPr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4356307" y="3214272"/>
              <a:ext cx="868155" cy="0"/>
            </a:xfrm>
            <a:prstGeom prst="line">
              <a:avLst/>
            </a:prstGeom>
            <a:grpFill/>
            <a:ln w="285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93443" y="3184149"/>
              <a:ext cx="60246" cy="60246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92020" y="3860674"/>
            <a:ext cx="1641177" cy="77964"/>
            <a:chOff x="4272963" y="3514383"/>
            <a:chExt cx="1268206" cy="60246"/>
          </a:xfrm>
          <a:solidFill>
            <a:schemeClr val="accent5"/>
          </a:solidFill>
        </p:grpSpPr>
        <p:sp>
          <p:nvSpPr>
            <p:cNvPr id="54" name="Line 44"/>
            <p:cNvSpPr>
              <a:spLocks noChangeShapeType="1"/>
            </p:cNvSpPr>
            <p:nvPr/>
          </p:nvSpPr>
          <p:spPr bwMode="auto">
            <a:xfrm>
              <a:off x="4272963" y="3544506"/>
              <a:ext cx="1268206" cy="0"/>
            </a:xfrm>
            <a:prstGeom prst="line">
              <a:avLst/>
            </a:prstGeom>
            <a:grpFill/>
            <a:ln w="285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GB" sz="16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743449" y="3514383"/>
              <a:ext cx="60246" cy="60246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600">
                <a:solidFill>
                  <a:schemeClr val="tx1"/>
                </a:solidFill>
              </a:endParaRPr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572620" y="4695825"/>
            <a:ext cx="8274518" cy="1086222"/>
          </a:xfrm>
          <a:prstGeom prst="roundRect">
            <a:avLst>
              <a:gd name="adj" fmla="val 10909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169863" indent="-169863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400" kern="1200">
                <a:solidFill>
                  <a:srgbClr val="5961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rgbClr val="0092D0"/>
              </a:buClr>
              <a:buFont typeface="Arial"/>
              <a:buNone/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ORIGIN</a:t>
            </a:r>
            <a:endParaRPr lang="en-US" sz="1500" b="1" dirty="0">
              <a:solidFill>
                <a:schemeClr val="bg1"/>
              </a:solidFill>
            </a:endParaRPr>
          </a:p>
          <a:p>
            <a:pPr marL="85725" indent="-85725">
              <a:lnSpc>
                <a:spcPct val="80000"/>
              </a:lnSpc>
              <a:spcBef>
                <a:spcPts val="600"/>
              </a:spcBef>
              <a:buClr>
                <a:srgbClr val="0092D0"/>
              </a:buClr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bg1"/>
                </a:solidFill>
              </a:rPr>
              <a:t>IGT, IFG or early T2DM at </a:t>
            </a:r>
            <a:r>
              <a:rPr lang="en-US" sz="1500" dirty="0" smtClean="0">
                <a:solidFill>
                  <a:schemeClr val="bg1"/>
                </a:solidFill>
              </a:rPr>
              <a:t>high CV risk; N=12,537</a:t>
            </a:r>
            <a:endParaRPr lang="en-US" sz="1500" dirty="0">
              <a:solidFill>
                <a:schemeClr val="bg1"/>
              </a:solidFill>
            </a:endParaRPr>
          </a:p>
          <a:p>
            <a:pPr marL="85725" indent="-85725">
              <a:lnSpc>
                <a:spcPct val="80000"/>
              </a:lnSpc>
              <a:spcBef>
                <a:spcPts val="600"/>
              </a:spcBef>
              <a:buClr>
                <a:srgbClr val="0092D0"/>
              </a:buClr>
              <a:buFont typeface="Arial" pitchFamily="34" charset="0"/>
              <a:buChar char="•"/>
              <a:defRPr/>
            </a:pPr>
            <a:r>
              <a:rPr lang="en-GB" sz="1500" dirty="0">
                <a:solidFill>
                  <a:schemeClr val="bg1"/>
                </a:solidFill>
              </a:rPr>
              <a:t>Randomized to Lantus</a:t>
            </a:r>
            <a:r>
              <a:rPr lang="en-GB" sz="1500" baseline="30000" dirty="0">
                <a:solidFill>
                  <a:schemeClr val="bg1"/>
                </a:solidFill>
                <a:sym typeface="Symbol"/>
              </a:rPr>
              <a:t> </a:t>
            </a:r>
            <a:r>
              <a:rPr lang="en-GB" sz="1500" dirty="0">
                <a:solidFill>
                  <a:schemeClr val="bg1"/>
                </a:solidFill>
              </a:rPr>
              <a:t>(target FPG </a:t>
            </a:r>
            <a:r>
              <a:rPr lang="en-GB" sz="1500" dirty="0" smtClean="0">
                <a:solidFill>
                  <a:schemeClr val="bg1"/>
                </a:solidFill>
              </a:rPr>
              <a:t>≤</a:t>
            </a:r>
            <a:r>
              <a:rPr lang="en-GB" sz="1500" dirty="0">
                <a:solidFill>
                  <a:schemeClr val="bg1"/>
                </a:solidFill>
              </a:rPr>
              <a:t>95 mg/</a:t>
            </a:r>
            <a:r>
              <a:rPr lang="en-GB" sz="1500" dirty="0" err="1">
                <a:solidFill>
                  <a:schemeClr val="bg1"/>
                </a:solidFill>
              </a:rPr>
              <a:t>dL</a:t>
            </a:r>
            <a:r>
              <a:rPr lang="en-GB" sz="1500" dirty="0">
                <a:solidFill>
                  <a:schemeClr val="bg1"/>
                </a:solidFill>
              </a:rPr>
              <a:t> </a:t>
            </a:r>
            <a:r>
              <a:rPr lang="en-GB" sz="1500" dirty="0" smtClean="0">
                <a:solidFill>
                  <a:schemeClr val="bg1"/>
                </a:solidFill>
              </a:rPr>
              <a:t>[</a:t>
            </a:r>
            <a:r>
              <a:rPr lang="en-GB" sz="1500" dirty="0">
                <a:solidFill>
                  <a:schemeClr val="bg1"/>
                </a:solidFill>
              </a:rPr>
              <a:t>5.3 </a:t>
            </a:r>
            <a:r>
              <a:rPr lang="en-GB" sz="1500" dirty="0" err="1">
                <a:solidFill>
                  <a:schemeClr val="bg1"/>
                </a:solidFill>
              </a:rPr>
              <a:t>mmol</a:t>
            </a:r>
            <a:r>
              <a:rPr lang="en-GB" sz="1500" dirty="0">
                <a:solidFill>
                  <a:schemeClr val="bg1"/>
                </a:solidFill>
              </a:rPr>
              <a:t>/L]) vs standard </a:t>
            </a:r>
            <a:r>
              <a:rPr lang="en-GB" sz="1500" dirty="0" smtClean="0">
                <a:solidFill>
                  <a:schemeClr val="bg1"/>
                </a:solidFill>
              </a:rPr>
              <a:t>care for 6.2 years</a:t>
            </a:r>
          </a:p>
          <a:p>
            <a:pPr marL="85725" indent="-85725">
              <a:lnSpc>
                <a:spcPct val="80000"/>
              </a:lnSpc>
              <a:spcBef>
                <a:spcPts val="600"/>
              </a:spcBef>
              <a:buClr>
                <a:srgbClr val="0092D0"/>
              </a:buClr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bg1"/>
                </a:solidFill>
              </a:rPr>
              <a:t>Lantus was associated with a neutral effect on CV outcomes </a:t>
            </a:r>
            <a:r>
              <a:rPr lang="en-GB" sz="1600" dirty="0" err="1">
                <a:solidFill>
                  <a:schemeClr val="bg1"/>
                </a:solidFill>
              </a:rPr>
              <a:t>vs</a:t>
            </a:r>
            <a:r>
              <a:rPr lang="en-GB" sz="1600" dirty="0">
                <a:solidFill>
                  <a:schemeClr val="bg1"/>
                </a:solidFill>
              </a:rPr>
              <a:t> standard </a:t>
            </a:r>
            <a:r>
              <a:rPr lang="en-GB" sz="1600" dirty="0" smtClean="0">
                <a:solidFill>
                  <a:schemeClr val="bg1"/>
                </a:solidFill>
              </a:rPr>
              <a:t>care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88700" y="6015936"/>
            <a:ext cx="7569450" cy="433800"/>
          </a:xfrm>
          <a:prstGeom prst="rect">
            <a:avLst/>
          </a:prstGeom>
        </p:spPr>
        <p:txBody>
          <a:bodyPr/>
          <a:lstStyle/>
          <a:p>
            <a:r>
              <a:rPr lang="en-GB" sz="800" dirty="0" smtClean="0">
                <a:solidFill>
                  <a:schemeClr val="tx1"/>
                </a:solidFill>
              </a:rPr>
              <a:t>*Coprimary outcomes were nonfatal MI, nonfatal stroke or death from CV causes and these events plus revascularization or hospitalization for heart failure</a:t>
            </a:r>
            <a:br>
              <a:rPr lang="en-GB" sz="800" dirty="0" smtClean="0">
                <a:solidFill>
                  <a:schemeClr val="tx1"/>
                </a:solidFill>
              </a:rPr>
            </a:br>
            <a:r>
              <a:rPr lang="en-GB" sz="800" dirty="0" smtClean="0">
                <a:solidFill>
                  <a:schemeClr val="tx1"/>
                </a:solidFill>
              </a:rPr>
              <a:t>ORIGIN Investigators. Eur Heart J. 2013;34:3137-44</a:t>
            </a:r>
          </a:p>
          <a:p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0606" y="6647428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SAGLB.DIA.14.06.0065a </a:t>
            </a:r>
            <a:r>
              <a:rPr lang="fr-FR" sz="800" dirty="0" smtClean="0"/>
              <a:t>/ 2014.06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3821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Nonsevere nocturnal hypoglycemia event (NSNHE) impacts daily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763"/>
            <a:ext cx="8526544" cy="4810034"/>
          </a:xfrm>
        </p:spPr>
        <p:txBody>
          <a:bodyPr/>
          <a:lstStyle/>
          <a:p>
            <a:r>
              <a:rPr lang="en-US" sz="2000" dirty="0" smtClean="0"/>
              <a:t>International survey of 2,108 patients with T1DM or T2DM who reported a NSNHE in the prior month</a:t>
            </a:r>
          </a:p>
          <a:p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Impact on well-being</a:t>
            </a:r>
          </a:p>
          <a:p>
            <a:pPr marL="457200" lvl="1" indent="0">
              <a:buNone/>
            </a:pPr>
            <a:r>
              <a:rPr lang="en-US" sz="1800" b="1" dirty="0" smtClean="0"/>
              <a:t>10.4%  </a:t>
            </a:r>
            <a:r>
              <a:rPr lang="en-US" sz="1800" dirty="0" smtClean="0"/>
              <a:t>woke up from the NSNHE and did not go back to sleep</a:t>
            </a:r>
          </a:p>
          <a:p>
            <a:pPr marL="457200" lvl="1" indent="0">
              <a:buNone/>
            </a:pPr>
            <a:r>
              <a:rPr lang="en-US" sz="1800" b="1" dirty="0" smtClean="0"/>
              <a:t>79.3%  </a:t>
            </a:r>
            <a:r>
              <a:rPr lang="en-US" sz="1800" dirty="0" smtClean="0"/>
              <a:t>said the event impacted their functioning the following day</a:t>
            </a:r>
          </a:p>
          <a:p>
            <a:pPr marL="457200" lvl="1" indent="0">
              <a:buNone/>
            </a:pPr>
            <a:r>
              <a:rPr lang="en-US" sz="1800" b="1" dirty="0" smtClean="0"/>
              <a:t>60.7%  </a:t>
            </a:r>
            <a:r>
              <a:rPr lang="en-US" sz="1800" dirty="0" smtClean="0"/>
              <a:t>reported moderate to severe impact on next day functioning</a:t>
            </a:r>
          </a:p>
          <a:p>
            <a:pPr marL="457200" lvl="1" indent="0">
              <a:buNone/>
            </a:pPr>
            <a:r>
              <a:rPr lang="en-US" sz="1800" b="1" dirty="0" smtClean="0"/>
              <a:t>63.7%  </a:t>
            </a:r>
            <a:r>
              <a:rPr lang="en-US" sz="1800" dirty="0" smtClean="0"/>
              <a:t>said emotional functioning was impacted</a:t>
            </a:r>
          </a:p>
          <a:p>
            <a:pPr marL="457200" lvl="1" indent="0">
              <a:buNone/>
            </a:pPr>
            <a:r>
              <a:rPr lang="en-US" sz="1800" b="1" dirty="0" smtClean="0"/>
              <a:t>43.7%  </a:t>
            </a:r>
            <a:r>
              <a:rPr lang="en-US" sz="1800" dirty="0" smtClean="0"/>
              <a:t>said social functioning was impacted</a:t>
            </a:r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88354" y="6013450"/>
            <a:ext cx="7920038" cy="463550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GB" sz="800" dirty="0" smtClean="0">
                <a:solidFill>
                  <a:srgbClr val="444492"/>
                </a:solidFill>
              </a:rPr>
              <a:t>Brod M et al</a:t>
            </a:r>
            <a:r>
              <a:rPr lang="en-GB" sz="800" dirty="0" smtClean="0">
                <a:solidFill>
                  <a:schemeClr val="tx1"/>
                </a:solidFill>
              </a:rPr>
              <a:t>. Diabetes Obes Metab. 2013;15:546-557</a:t>
            </a:r>
            <a:endParaRPr lang="en-GB" sz="8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3088" y="2181225"/>
            <a:ext cx="7993062" cy="1050801"/>
            <a:chOff x="573088" y="2085975"/>
            <a:chExt cx="8067674" cy="1050801"/>
          </a:xfrm>
        </p:grpSpPr>
        <p:sp>
          <p:nvSpPr>
            <p:cNvPr id="7" name="Rectangle 6"/>
            <p:cNvSpPr/>
            <p:nvPr/>
          </p:nvSpPr>
          <p:spPr>
            <a:xfrm>
              <a:off x="573088" y="2085975"/>
              <a:ext cx="5638799" cy="4888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2000" b="1" dirty="0" smtClean="0">
                  <a:solidFill>
                    <a:schemeClr val="bg1"/>
                  </a:solidFill>
                </a:rPr>
                <a:t>74.2% used insulin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11887" y="2085975"/>
              <a:ext cx="2428875" cy="4888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 smtClean="0">
                  <a:solidFill>
                    <a:srgbClr val="FFFFFF"/>
                  </a:solidFill>
                </a:rPr>
                <a:t>The rest took monotherapy with oral agents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3089" y="2647950"/>
              <a:ext cx="3228974" cy="4888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600" b="1" dirty="0" smtClean="0">
                  <a:solidFill>
                    <a:srgbClr val="FFFFFF"/>
                  </a:solidFill>
                </a:rPr>
                <a:t>32.1% had several </a:t>
              </a:r>
            </a:p>
            <a:p>
              <a:pPr algn="ctr" defTabSz="457200"/>
              <a:r>
                <a:rPr lang="en-US" sz="1600" b="1" dirty="0" smtClean="0">
                  <a:solidFill>
                    <a:srgbClr val="FFFFFF"/>
                  </a:solidFill>
                </a:rPr>
                <a:t>NSNHE events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02063" y="2647950"/>
              <a:ext cx="4838699" cy="4888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457200"/>
              <a:r>
                <a:rPr lang="en-US" sz="1400" dirty="0" smtClean="0">
                  <a:solidFill>
                    <a:srgbClr val="FFFFFF"/>
                  </a:solidFill>
                </a:rPr>
                <a:t>The rest did not report experiencing several NSNHE events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70606" y="6647428"/>
            <a:ext cx="179728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>
                <a:solidFill>
                  <a:srgbClr val="000000"/>
                </a:solidFill>
              </a:rPr>
              <a:t>SAGLB.DIA.14.06.0065a </a:t>
            </a:r>
            <a:r>
              <a:rPr lang="fr-FR" sz="800" dirty="0" smtClean="0">
                <a:solidFill>
                  <a:srgbClr val="000000"/>
                </a:solidFill>
              </a:rPr>
              <a:t>/ 2014.06</a:t>
            </a:r>
            <a:endParaRPr lang="fr-FR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49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episodes of </a:t>
            </a:r>
            <a:r>
              <a:rPr lang="en-US" dirty="0" smtClean="0"/>
              <a:t>an abnormally </a:t>
            </a:r>
            <a:r>
              <a:rPr lang="en-US" dirty="0"/>
              <a:t>low plasma glucose concentration that </a:t>
            </a:r>
            <a:r>
              <a:rPr lang="en-US" dirty="0" smtClean="0"/>
              <a:t>expose the </a:t>
            </a:r>
            <a:r>
              <a:rPr lang="en-US" dirty="0"/>
              <a:t>individual to </a:t>
            </a:r>
            <a:r>
              <a:rPr lang="en-US" dirty="0">
                <a:solidFill>
                  <a:srgbClr val="FFFF00"/>
                </a:solidFill>
              </a:rPr>
              <a:t>potential </a:t>
            </a:r>
            <a:r>
              <a:rPr lang="en-US" dirty="0" smtClean="0">
                <a:solidFill>
                  <a:srgbClr val="FFFF00"/>
                </a:solidFill>
              </a:rPr>
              <a:t>harm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single</a:t>
            </a:r>
            <a:r>
              <a:rPr lang="en-US" dirty="0" smtClean="0"/>
              <a:t> threshold value </a:t>
            </a:r>
            <a:r>
              <a:rPr lang="en-US" dirty="0"/>
              <a:t>for plasma glucose concentration that defines </a:t>
            </a:r>
            <a:r>
              <a:rPr lang="en-US" dirty="0" smtClean="0"/>
              <a:t>hypoglycemia in </a:t>
            </a:r>
            <a:r>
              <a:rPr lang="en-US" dirty="0"/>
              <a:t>diabetes cannot be </a:t>
            </a:r>
            <a:r>
              <a:rPr lang="en-US" dirty="0" smtClean="0"/>
              <a:t>assigned because there are varying threshold for symptoms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0606" y="6647428"/>
            <a:ext cx="1582484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SAGLB.DIA.14.06.0065a </a:t>
            </a:r>
            <a:r>
              <a:rPr lang="fr-FR" sz="800" dirty="0" smtClean="0"/>
              <a:t>/ 2014.06</a:t>
            </a:r>
            <a:endParaRPr lang="fr-FR" sz="800" dirty="0"/>
          </a:p>
        </p:txBody>
      </p:sp>
      <p:sp>
        <p:nvSpPr>
          <p:cNvPr id="16" name="Titre 3"/>
          <p:cNvSpPr txBox="1">
            <a:spLocks/>
          </p:cNvSpPr>
          <p:nvPr/>
        </p:nvSpPr>
        <p:spPr>
          <a:xfrm>
            <a:off x="1037330" y="313553"/>
            <a:ext cx="8521148" cy="6580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2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solidFill>
                  <a:schemeClr val="tx1"/>
                </a:solidFill>
              </a:rPr>
              <a:t>Fear of hypoglycemia reduces patient adherence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53"/>
          <p:cNvSpPr/>
          <p:nvPr/>
        </p:nvSpPr>
        <p:spPr>
          <a:xfrm>
            <a:off x="1443294" y="1832159"/>
            <a:ext cx="6654893" cy="3682815"/>
          </a:xfrm>
          <a:prstGeom prst="roundRect">
            <a:avLst>
              <a:gd name="adj" fmla="val 9082"/>
            </a:avLst>
          </a:prstGeom>
          <a:solidFill>
            <a:sysClr val="window" lastClr="FFFF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fr-FR" sz="1400" kern="0" smtClean="0"/>
          </a:p>
        </p:txBody>
      </p:sp>
      <p:sp>
        <p:nvSpPr>
          <p:cNvPr id="21" name="ZoneTexte 117"/>
          <p:cNvSpPr txBox="1"/>
          <p:nvPr/>
        </p:nvSpPr>
        <p:spPr>
          <a:xfrm>
            <a:off x="1674571" y="1889310"/>
            <a:ext cx="1354379" cy="290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ts val="1500"/>
              </a:lnSpc>
              <a:defRPr/>
            </a:pPr>
            <a:r>
              <a:rPr lang="fr-FR" sz="1600" b="1" kern="0" dirty="0" smtClean="0">
                <a:ea typeface="MS PGothic" panose="020B0600070205080204" pitchFamily="34" charset="-128"/>
              </a:rPr>
              <a:t>Patients, %</a:t>
            </a:r>
            <a:endParaRPr lang="fr-FR" sz="1600" b="1" kern="0" dirty="0">
              <a:ea typeface="MS PGothic" panose="020B0600070205080204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56078" y="2657823"/>
            <a:ext cx="971213" cy="2132277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>
              <a:defRPr/>
            </a:pPr>
            <a:endParaRPr lang="fr-FR" sz="1200" b="1" kern="0" dirty="0">
              <a:ea typeface="MS PGothic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0508" y="3540736"/>
            <a:ext cx="998927" cy="124707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 defTabSz="457200"/>
            <a:endParaRPr lang="fr-FR" sz="1200" b="1" kern="0" dirty="0">
              <a:ea typeface="MS PGothic"/>
            </a:endParaRPr>
          </a:p>
        </p:txBody>
      </p:sp>
      <p:cxnSp>
        <p:nvCxnSpPr>
          <p:cNvPr id="24" name="Connecteur droit 14"/>
          <p:cNvCxnSpPr>
            <a:cxnSpLocks noChangeShapeType="1"/>
          </p:cNvCxnSpPr>
          <p:nvPr/>
        </p:nvCxnSpPr>
        <p:spPr bwMode="auto">
          <a:xfrm>
            <a:off x="2288540" y="2242132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Connecteur droit 15"/>
          <p:cNvCxnSpPr>
            <a:cxnSpLocks noChangeShapeType="1"/>
          </p:cNvCxnSpPr>
          <p:nvPr/>
        </p:nvCxnSpPr>
        <p:spPr bwMode="auto">
          <a:xfrm>
            <a:off x="2288540" y="3086111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Connecteur droit 16"/>
          <p:cNvCxnSpPr>
            <a:cxnSpLocks noChangeShapeType="1"/>
          </p:cNvCxnSpPr>
          <p:nvPr/>
        </p:nvCxnSpPr>
        <p:spPr bwMode="auto">
          <a:xfrm>
            <a:off x="2288540" y="3648381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Connecteur droit 17"/>
          <p:cNvCxnSpPr>
            <a:cxnSpLocks noChangeShapeType="1"/>
          </p:cNvCxnSpPr>
          <p:nvPr/>
        </p:nvCxnSpPr>
        <p:spPr bwMode="auto">
          <a:xfrm>
            <a:off x="2288540" y="4211797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Connecteur droit 18"/>
          <p:cNvCxnSpPr>
            <a:cxnSpLocks noChangeShapeType="1"/>
          </p:cNvCxnSpPr>
          <p:nvPr/>
        </p:nvCxnSpPr>
        <p:spPr bwMode="auto">
          <a:xfrm>
            <a:off x="2288540" y="4774068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Connecteur droit 19"/>
          <p:cNvCxnSpPr>
            <a:cxnSpLocks noChangeShapeType="1"/>
          </p:cNvCxnSpPr>
          <p:nvPr/>
        </p:nvCxnSpPr>
        <p:spPr bwMode="auto">
          <a:xfrm>
            <a:off x="2288540" y="4492360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ZoneTexte 126"/>
          <p:cNvSpPr txBox="1"/>
          <p:nvPr/>
        </p:nvSpPr>
        <p:spPr>
          <a:xfrm>
            <a:off x="2513393" y="2666054"/>
            <a:ext cx="85658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74.1</a:t>
            </a:r>
            <a:endParaRPr lang="fr-FR" sz="2000" kern="0" dirty="0">
              <a:ea typeface="MS PGothic" panose="020B0600070205080204" pitchFamily="34" charset="-128"/>
            </a:endParaRPr>
          </a:p>
        </p:txBody>
      </p:sp>
      <p:sp>
        <p:nvSpPr>
          <p:cNvPr id="31" name="ZoneTexte 127"/>
          <p:cNvSpPr txBox="1"/>
          <p:nvPr/>
        </p:nvSpPr>
        <p:spPr>
          <a:xfrm>
            <a:off x="1900523" y="3796108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>
                <a:ea typeface="MS PGothic" panose="020B0600070205080204" pitchFamily="34" charset="-128"/>
              </a:rPr>
              <a:t>30</a:t>
            </a:r>
          </a:p>
        </p:txBody>
      </p:sp>
      <p:sp>
        <p:nvSpPr>
          <p:cNvPr id="32" name="ZoneTexte 128"/>
          <p:cNvSpPr txBox="1"/>
          <p:nvPr/>
        </p:nvSpPr>
        <p:spPr>
          <a:xfrm>
            <a:off x="1900523" y="3239563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50</a:t>
            </a:r>
          </a:p>
        </p:txBody>
      </p:sp>
      <p:sp>
        <p:nvSpPr>
          <p:cNvPr id="33" name="ZoneTexte 129"/>
          <p:cNvSpPr txBox="1"/>
          <p:nvPr/>
        </p:nvSpPr>
        <p:spPr>
          <a:xfrm>
            <a:off x="1900523" y="4074380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34" name="ZoneTexte 130"/>
          <p:cNvSpPr txBox="1"/>
          <p:nvPr/>
        </p:nvSpPr>
        <p:spPr>
          <a:xfrm>
            <a:off x="1900523" y="3517835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 dirty="0">
                <a:ea typeface="MS PGothic" panose="020B0600070205080204" pitchFamily="34" charset="-128"/>
              </a:rPr>
              <a:t>40</a:t>
            </a:r>
          </a:p>
        </p:txBody>
      </p:sp>
      <p:sp>
        <p:nvSpPr>
          <p:cNvPr id="35" name="ZoneTexte 131"/>
          <p:cNvSpPr txBox="1"/>
          <p:nvPr/>
        </p:nvSpPr>
        <p:spPr>
          <a:xfrm>
            <a:off x="1900523" y="2962435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>
                <a:ea typeface="MS PGothic" panose="020B0600070205080204" pitchFamily="34" charset="-128"/>
              </a:rPr>
              <a:t>60</a:t>
            </a:r>
          </a:p>
        </p:txBody>
      </p:sp>
      <p:sp>
        <p:nvSpPr>
          <p:cNvPr id="36" name="ZoneTexte 132"/>
          <p:cNvSpPr txBox="1"/>
          <p:nvPr/>
        </p:nvSpPr>
        <p:spPr>
          <a:xfrm>
            <a:off x="1900523" y="2405890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>
                <a:ea typeface="MS PGothic" panose="020B0600070205080204" pitchFamily="34" charset="-128"/>
              </a:rPr>
              <a:t>80</a:t>
            </a:r>
          </a:p>
        </p:txBody>
      </p:sp>
      <p:sp>
        <p:nvSpPr>
          <p:cNvPr id="37" name="ZoneTexte 133"/>
          <p:cNvSpPr txBox="1"/>
          <p:nvPr/>
        </p:nvSpPr>
        <p:spPr>
          <a:xfrm>
            <a:off x="1900523" y="2684163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>
                <a:ea typeface="MS PGothic" panose="020B0600070205080204" pitchFamily="34" charset="-128"/>
              </a:rPr>
              <a:t>70</a:t>
            </a:r>
          </a:p>
        </p:txBody>
      </p:sp>
      <p:sp>
        <p:nvSpPr>
          <p:cNvPr id="38" name="ZoneTexte 134"/>
          <p:cNvSpPr txBox="1"/>
          <p:nvPr/>
        </p:nvSpPr>
        <p:spPr>
          <a:xfrm>
            <a:off x="1900523" y="2127618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>
                <a:ea typeface="MS PGothic" panose="020B0600070205080204" pitchFamily="34" charset="-128"/>
              </a:rPr>
              <a:t>90</a:t>
            </a:r>
          </a:p>
        </p:txBody>
      </p:sp>
      <p:sp>
        <p:nvSpPr>
          <p:cNvPr id="39" name="ZoneTexte 135"/>
          <p:cNvSpPr txBox="1"/>
          <p:nvPr/>
        </p:nvSpPr>
        <p:spPr>
          <a:xfrm>
            <a:off x="1900523" y="4351507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>
                <a:ea typeface="MS PGothic" panose="020B0600070205080204" pitchFamily="34" charset="-128"/>
              </a:rPr>
              <a:t>10</a:t>
            </a:r>
          </a:p>
        </p:txBody>
      </p:sp>
      <p:sp>
        <p:nvSpPr>
          <p:cNvPr id="41" name="ZoneTexte 136"/>
          <p:cNvSpPr txBox="1"/>
          <p:nvPr/>
        </p:nvSpPr>
        <p:spPr>
          <a:xfrm>
            <a:off x="2004717" y="4629780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fr-FR" sz="1600" b="1" kern="0">
                <a:ea typeface="MS PGothic" panose="020B0600070205080204" pitchFamily="34" charset="-128"/>
              </a:rPr>
              <a:t>0</a:t>
            </a:r>
          </a:p>
        </p:txBody>
      </p:sp>
      <p:cxnSp>
        <p:nvCxnSpPr>
          <p:cNvPr id="43" name="Connecteur droit 35"/>
          <p:cNvCxnSpPr>
            <a:cxnSpLocks noChangeShapeType="1"/>
          </p:cNvCxnSpPr>
          <p:nvPr/>
        </p:nvCxnSpPr>
        <p:spPr bwMode="auto">
          <a:xfrm>
            <a:off x="2288540" y="2805547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Connecteur droit 36"/>
          <p:cNvCxnSpPr>
            <a:cxnSpLocks noChangeShapeType="1"/>
          </p:cNvCxnSpPr>
          <p:nvPr/>
        </p:nvCxnSpPr>
        <p:spPr bwMode="auto">
          <a:xfrm>
            <a:off x="2288540" y="3367819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Connecteur droit 37"/>
          <p:cNvCxnSpPr>
            <a:cxnSpLocks noChangeShapeType="1"/>
          </p:cNvCxnSpPr>
          <p:nvPr/>
        </p:nvCxnSpPr>
        <p:spPr bwMode="auto">
          <a:xfrm>
            <a:off x="2288540" y="3930089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Connecteur droit 38"/>
          <p:cNvCxnSpPr>
            <a:cxnSpLocks noChangeShapeType="1"/>
          </p:cNvCxnSpPr>
          <p:nvPr/>
        </p:nvCxnSpPr>
        <p:spPr bwMode="auto">
          <a:xfrm>
            <a:off x="2288540" y="2523840"/>
            <a:ext cx="7180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ZoneTexte 141"/>
          <p:cNvSpPr txBox="1"/>
          <p:nvPr/>
        </p:nvSpPr>
        <p:spPr>
          <a:xfrm>
            <a:off x="3591050" y="3554801"/>
            <a:ext cx="85784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43.3</a:t>
            </a:r>
          </a:p>
        </p:txBody>
      </p:sp>
      <p:sp>
        <p:nvSpPr>
          <p:cNvPr id="50" name="Forme libre 142"/>
          <p:cNvSpPr/>
          <p:nvPr/>
        </p:nvSpPr>
        <p:spPr>
          <a:xfrm>
            <a:off x="2360342" y="2190600"/>
            <a:ext cx="5387654" cy="2598355"/>
          </a:xfrm>
          <a:custGeom>
            <a:avLst/>
            <a:gdLst>
              <a:gd name="connsiteX0" fmla="*/ 0 w 4460488"/>
              <a:gd name="connsiteY0" fmla="*/ 0 h 3256156"/>
              <a:gd name="connsiteX1" fmla="*/ 0 w 4460488"/>
              <a:gd name="connsiteY1" fmla="*/ 3256156 h 3256156"/>
              <a:gd name="connsiteX2" fmla="*/ 4460488 w 4460488"/>
              <a:gd name="connsiteY2" fmla="*/ 3256156 h 32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0488" h="3256156">
                <a:moveTo>
                  <a:pt x="0" y="0"/>
                </a:moveTo>
                <a:lnTo>
                  <a:pt x="0" y="3256156"/>
                </a:lnTo>
                <a:lnTo>
                  <a:pt x="4460488" y="325615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fr-FR" kern="0">
              <a:ea typeface="MS PGothic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42295" y="2553614"/>
            <a:ext cx="971213" cy="2236487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>
              <a:defRPr/>
            </a:pPr>
            <a:endParaRPr lang="fr-FR" sz="1200" b="1" kern="0" dirty="0">
              <a:ea typeface="MS PGothic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05466" y="3125046"/>
            <a:ext cx="1000186" cy="16627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8100" h="38100"/>
          </a:sp3d>
        </p:spPr>
        <p:txBody>
          <a:bodyPr lIns="0" rIns="0" anchor="ctr"/>
          <a:lstStyle/>
          <a:p>
            <a:pPr algn="ctr" defTabSz="457200"/>
            <a:endParaRPr lang="fr-FR" sz="1200" b="1" kern="0" dirty="0">
              <a:ea typeface="MS PGothic"/>
            </a:endParaRPr>
          </a:p>
        </p:txBody>
      </p:sp>
      <p:sp>
        <p:nvSpPr>
          <p:cNvPr id="54" name="ZoneTexte 145"/>
          <p:cNvSpPr txBox="1"/>
          <p:nvPr/>
        </p:nvSpPr>
        <p:spPr>
          <a:xfrm>
            <a:off x="5598981" y="2572987"/>
            <a:ext cx="85784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78.2</a:t>
            </a:r>
            <a:endParaRPr lang="fr-FR" sz="2000" kern="0" dirty="0">
              <a:ea typeface="MS PGothic" panose="020B0600070205080204" pitchFamily="34" charset="-128"/>
            </a:endParaRPr>
          </a:p>
        </p:txBody>
      </p:sp>
      <p:sp>
        <p:nvSpPr>
          <p:cNvPr id="55" name="ZoneTexte 146"/>
          <p:cNvSpPr txBox="1"/>
          <p:nvPr/>
        </p:nvSpPr>
        <p:spPr>
          <a:xfrm>
            <a:off x="6677267" y="3137077"/>
            <a:ext cx="85658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2000" b="1" kern="0" dirty="0">
                <a:ea typeface="MS PGothic" panose="020B0600070205080204" pitchFamily="34" charset="-128"/>
              </a:rPr>
              <a:t>57.9</a:t>
            </a:r>
          </a:p>
        </p:txBody>
      </p:sp>
      <p:grpSp>
        <p:nvGrpSpPr>
          <p:cNvPr id="56" name="Groupe 1"/>
          <p:cNvGrpSpPr/>
          <p:nvPr/>
        </p:nvGrpSpPr>
        <p:grpSpPr>
          <a:xfrm>
            <a:off x="3661592" y="2221748"/>
            <a:ext cx="1966362" cy="588613"/>
            <a:chOff x="3552825" y="2219642"/>
            <a:chExt cx="2478088" cy="815980"/>
          </a:xfrm>
        </p:grpSpPr>
        <p:sp>
          <p:nvSpPr>
            <p:cNvPr id="57" name="Rectangle 56"/>
            <p:cNvSpPr/>
            <p:nvPr/>
          </p:nvSpPr>
          <p:spPr>
            <a:xfrm>
              <a:off x="3735388" y="2219642"/>
              <a:ext cx="2295525" cy="430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lnSpc>
                  <a:spcPts val="1700"/>
                </a:lnSpc>
                <a:defRPr/>
              </a:pPr>
              <a:r>
                <a:rPr lang="fr-FR" sz="1400" b="1" kern="0" dirty="0" smtClean="0">
                  <a:solidFill>
                    <a:schemeClr val="bg1"/>
                  </a:solidFill>
                  <a:ea typeface="MS PGothic" panose="020B0600070205080204" pitchFamily="34" charset="-128"/>
                </a:rPr>
                <a:t>T1DM</a:t>
              </a:r>
              <a:endParaRPr lang="fr-FR" sz="1400" b="1" kern="0" dirty="0">
                <a:solidFill>
                  <a:schemeClr val="bg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35388" y="2605404"/>
              <a:ext cx="2206625" cy="430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>
                <a:lnSpc>
                  <a:spcPts val="1700"/>
                </a:lnSpc>
                <a:defRPr/>
              </a:pPr>
              <a:r>
                <a:rPr lang="fr-FR" sz="1400" b="1" kern="0" dirty="0" smtClean="0">
                  <a:solidFill>
                    <a:schemeClr val="bg1"/>
                  </a:solidFill>
                  <a:ea typeface="MS PGothic" panose="020B0600070205080204" pitchFamily="34" charset="-128"/>
                </a:rPr>
                <a:t>T2DM</a:t>
              </a:r>
              <a:endParaRPr lang="fr-FR" sz="1400" b="1" kern="0" dirty="0">
                <a:solidFill>
                  <a:schemeClr val="bg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52825" y="2362200"/>
              <a:ext cx="198438" cy="198438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52825" y="2724150"/>
              <a:ext cx="198438" cy="19685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kern="0"/>
            </a:p>
          </p:txBody>
        </p:sp>
      </p:grpSp>
      <p:sp>
        <p:nvSpPr>
          <p:cNvPr id="61" name="ZoneTexte 151"/>
          <p:cNvSpPr txBox="1"/>
          <p:nvPr/>
        </p:nvSpPr>
        <p:spPr>
          <a:xfrm>
            <a:off x="2491349" y="4787810"/>
            <a:ext cx="205705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1600" b="1" kern="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Following</a:t>
            </a:r>
            <a:r>
              <a:rPr lang="fr-FR" sz="1600" b="1" kern="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fr-FR" sz="1600" b="1" kern="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mild</a:t>
            </a:r>
            <a:r>
              <a:rPr lang="fr-FR" sz="1600" b="1" kern="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fr-FR" sz="1600" b="1" kern="0" dirty="0" err="1">
                <a:solidFill>
                  <a:schemeClr val="bg1"/>
                </a:solidFill>
                <a:ea typeface="MS PGothic" panose="020B0600070205080204" pitchFamily="34" charset="-128"/>
              </a:rPr>
              <a:t>episodes</a:t>
            </a:r>
            <a:endParaRPr lang="fr-FR" sz="1600" kern="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62" name="ZoneTexte 152"/>
          <p:cNvSpPr txBox="1"/>
          <p:nvPr/>
        </p:nvSpPr>
        <p:spPr>
          <a:xfrm>
            <a:off x="5344525" y="4787810"/>
            <a:ext cx="245637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fr-FR" sz="1600" b="1" kern="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Following</a:t>
            </a:r>
            <a:r>
              <a:rPr lang="fr-FR" sz="1600" b="1" kern="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fr-FR" sz="1600" b="1" kern="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severe</a:t>
            </a:r>
            <a:r>
              <a:rPr lang="fr-FR" sz="1600" b="1" kern="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fr-FR" sz="1600" b="1" kern="0" dirty="0" err="1">
                <a:solidFill>
                  <a:schemeClr val="bg1"/>
                </a:solidFill>
                <a:ea typeface="MS PGothic" panose="020B0600070205080204" pitchFamily="34" charset="-128"/>
              </a:rPr>
              <a:t>episodes</a:t>
            </a:r>
            <a:endParaRPr lang="fr-FR" sz="1600" kern="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961848" y="971644"/>
            <a:ext cx="735954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lnSpc>
                <a:spcPts val="2400"/>
              </a:lnSpc>
              <a:spcAft>
                <a:spcPts val="1200"/>
              </a:spcAft>
              <a:buClr>
                <a:srgbClr val="ACB317"/>
              </a:buClr>
              <a:buSzPct val="80000"/>
            </a:pPr>
            <a:r>
              <a:rPr lang="en-US" sz="2000" b="1" dirty="0">
                <a:cs typeface="Arial" charset="0"/>
              </a:rPr>
              <a:t>Proportion of patients modifying insulin dose </a:t>
            </a:r>
            <a:br>
              <a:rPr lang="en-US" sz="2000" b="1" dirty="0">
                <a:cs typeface="Arial" charset="0"/>
              </a:rPr>
            </a:br>
            <a:r>
              <a:rPr lang="en-US" sz="2000" b="1" dirty="0">
                <a:cs typeface="Arial" charset="0"/>
              </a:rPr>
              <a:t>to avoid future </a:t>
            </a:r>
            <a:r>
              <a:rPr lang="en-US" sz="2000" b="1" dirty="0" smtClean="0">
                <a:cs typeface="Arial" charset="0"/>
              </a:rPr>
              <a:t>hypoglycemia</a:t>
            </a:r>
            <a:endParaRPr lang="en-US" sz="2000" b="1" dirty="0">
              <a:cs typeface="Arial" charset="0"/>
            </a:endParaRPr>
          </a:p>
          <a:p>
            <a:pPr algn="ctr" defTabSz="457200" eaLnBrk="0" hangingPunct="0">
              <a:lnSpc>
                <a:spcPts val="2400"/>
              </a:lnSpc>
              <a:spcAft>
                <a:spcPts val="1200"/>
              </a:spcAft>
              <a:buClr>
                <a:srgbClr val="ACB317"/>
              </a:buClr>
            </a:pPr>
            <a:endParaRPr lang="en-US" sz="2000" b="1" dirty="0">
              <a:cs typeface="Arial" charset="0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93075" y="6028286"/>
            <a:ext cx="4222599" cy="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defTabSz="457200">
              <a:lnSpc>
                <a:spcPct val="85000"/>
              </a:lnSpc>
            </a:pPr>
            <a:r>
              <a:rPr lang="da-DK" sz="800" dirty="0">
                <a:ea typeface="ＭＳ Ｐゴシック" charset="-128"/>
              </a:rPr>
              <a:t>Leiter LA et al. Can J Diabetes </a:t>
            </a:r>
            <a:r>
              <a:rPr lang="da-DK" sz="800" dirty="0" smtClean="0">
                <a:ea typeface="ＭＳ Ｐゴシック" charset="-128"/>
              </a:rPr>
              <a:t>2005;29:186-192.</a:t>
            </a:r>
            <a:endParaRPr lang="da-DK" sz="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9487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Prevention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7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trategies to prevent hypoglycemia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/>
              <a:t>Patient </a:t>
            </a:r>
            <a:r>
              <a:rPr lang="en-US" dirty="0" smtClean="0"/>
              <a:t>education</a:t>
            </a:r>
          </a:p>
          <a:p>
            <a:r>
              <a:rPr lang="en-US" dirty="0"/>
              <a:t>Dietary </a:t>
            </a:r>
            <a:r>
              <a:rPr lang="en-US" dirty="0" smtClean="0"/>
              <a:t>intervention</a:t>
            </a:r>
          </a:p>
          <a:p>
            <a:r>
              <a:rPr lang="en-US" dirty="0"/>
              <a:t>Exercise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Medication adjustment</a:t>
            </a:r>
          </a:p>
          <a:p>
            <a:r>
              <a:rPr lang="en-US" dirty="0"/>
              <a:t>Glucose </a:t>
            </a:r>
            <a:r>
              <a:rPr lang="en-US" dirty="0" smtClean="0"/>
              <a:t>monitoring</a:t>
            </a:r>
          </a:p>
          <a:p>
            <a:r>
              <a:rPr lang="en-US" dirty="0"/>
              <a:t>Clinical surveillance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9575" y="6375009"/>
            <a:ext cx="445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J Clin Endocrinol Metab </a:t>
            </a:r>
            <a:r>
              <a:rPr lang="it-IT" b="1" dirty="0"/>
              <a:t>98: 1845–1859,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Hypoglycemia Patient Questionnaire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91600" cy="599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9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Hypoglycemia Patient Questionnaire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1"/>
            <a:ext cx="89153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/>
          <a:lstStyle/>
          <a:p>
            <a:r>
              <a:rPr lang="en-US" dirty="0"/>
              <a:t>Hypoglycemia Provider Checklist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916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" y="152400"/>
            <a:ext cx="891540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6403758"/>
            <a:ext cx="341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Diabetes Care 2015;38:1583–1591</a:t>
            </a:r>
          </a:p>
        </p:txBody>
      </p:sp>
    </p:spTree>
    <p:extLst>
      <p:ext uri="{BB962C8B-B14F-4D97-AF65-F5344CB8AC3E}">
        <p14:creationId xmlns:p14="http://schemas.microsoft.com/office/powerpoint/2010/main" val="9450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Treatment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578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36286"/>
            <a:ext cx="914400" cy="4572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Examples of 15–20 g oral carbohydrates for treatment of 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1219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3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315200" cy="5410200"/>
          </a:xfrm>
        </p:spPr>
      </p:pic>
    </p:spTree>
    <p:extLst>
      <p:ext uri="{BB962C8B-B14F-4D97-AF65-F5344CB8AC3E}">
        <p14:creationId xmlns:p14="http://schemas.microsoft.com/office/powerpoint/2010/main" val="1909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5257800" cy="5181600"/>
          </a:xfrm>
        </p:spPr>
      </p:pic>
    </p:spTree>
    <p:extLst>
      <p:ext uri="{BB962C8B-B14F-4D97-AF65-F5344CB8AC3E}">
        <p14:creationId xmlns:p14="http://schemas.microsoft.com/office/powerpoint/2010/main" val="5471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Adults with type 1 diabetes mellitus have </a:t>
            </a:r>
            <a:r>
              <a:rPr lang="en-US" dirty="0" smtClean="0"/>
              <a:t>nearly 2 </a:t>
            </a:r>
            <a:r>
              <a:rPr lang="en-US" dirty="0"/>
              <a:t>episodes of mild </a:t>
            </a:r>
            <a:r>
              <a:rPr lang="en-US" dirty="0" smtClean="0"/>
              <a:t>hypoglycemia </a:t>
            </a:r>
            <a:r>
              <a:rPr lang="en-US" dirty="0"/>
              <a:t>per week; the annual prevalence of severe </a:t>
            </a:r>
            <a:r>
              <a:rPr lang="en-US" dirty="0" smtClean="0"/>
              <a:t>hypoglycemia </a:t>
            </a:r>
            <a:r>
              <a:rPr lang="en-US" dirty="0"/>
              <a:t>is </a:t>
            </a:r>
            <a:r>
              <a:rPr lang="en-US" dirty="0" smtClean="0">
                <a:solidFill>
                  <a:srgbClr val="FFFF00"/>
                </a:solidFill>
              </a:rPr>
              <a:t>30</a:t>
            </a:r>
            <a:r>
              <a:rPr lang="en-US" dirty="0">
                <a:solidFill>
                  <a:srgbClr val="FFFF00"/>
                </a:solidFill>
              </a:rPr>
              <a:t>%</a:t>
            </a:r>
            <a:r>
              <a:rPr lang="en-US" dirty="0"/>
              <a:t>, with several factors, such as long disease duration, increasing its incidence</a:t>
            </a:r>
          </a:p>
          <a:p>
            <a:r>
              <a:rPr lang="en-US" dirty="0" smtClean="0"/>
              <a:t>Adults </a:t>
            </a:r>
            <a:r>
              <a:rPr lang="en-US" dirty="0"/>
              <a:t>with insulin-treated type 2 diabetes mellitus experience a </a:t>
            </a:r>
            <a:r>
              <a:rPr lang="en-US" dirty="0">
                <a:solidFill>
                  <a:srgbClr val="FFFF00"/>
                </a:solidFill>
              </a:rPr>
              <a:t>lower frequency </a:t>
            </a:r>
            <a:r>
              <a:rPr lang="en-US" dirty="0"/>
              <a:t>of mild and severe </a:t>
            </a:r>
            <a:r>
              <a:rPr lang="en-US" dirty="0" smtClean="0"/>
              <a:t>hypoglycemia </a:t>
            </a:r>
            <a:r>
              <a:rPr lang="en-US" dirty="0"/>
              <a:t>episodes than those with type 1 diabetes mellitus, but frequency rises progressively with increasing duration of insulin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259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Never occurs in patients on diet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exercise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Rarely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occurs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patients on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glucosidase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inhibitors,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biguanides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thiazolidinediones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frequently occurs in patients on insulin</a:t>
            </a:r>
            <a:r>
              <a:rPr lang="en-US" dirty="0"/>
              <a:t> </a:t>
            </a:r>
            <a:r>
              <a:rPr lang="en-US" dirty="0" err="1"/>
              <a:t>secretagogues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especially insulin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r>
              <a:rPr lang="en-US" dirty="0"/>
              <a:t>of </a:t>
            </a:r>
            <a:r>
              <a:rPr lang="en-US" dirty="0" smtClean="0"/>
              <a:t>hypoglycemia </a:t>
            </a:r>
            <a:r>
              <a:rPr lang="en-US" dirty="0"/>
              <a:t>depends on effective patient education, diet, exercise, frequent glucose monitoring and appropriate adjustment of therapies; new technologies, such as real-time continuous glucose monitoring and insulin pumps, might also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lower%20carpet%20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228600"/>
            <a:ext cx="92011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27313" y="3103563"/>
            <a:ext cx="45656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</a:t>
            </a: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857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Symptoms of Hypoglycemia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Pathophysiology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431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675"/>
            <a:ext cx="9143999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4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1839</Words>
  <Application>Microsoft Office PowerPoint</Application>
  <PresentationFormat>On-screen Show (4:3)</PresentationFormat>
  <Paragraphs>248</Paragraphs>
  <Slides>56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 Hypoglycemia in diabetic patients</vt:lpstr>
      <vt:lpstr>Agenda</vt:lpstr>
      <vt:lpstr>PowerPoint Presentation</vt:lpstr>
      <vt:lpstr>Definition</vt:lpstr>
      <vt:lpstr>PowerPoint Presentation</vt:lpstr>
      <vt:lpstr>Symptoms of Hypoglycemia</vt:lpstr>
      <vt:lpstr>PowerPoint Presentation</vt:lpstr>
      <vt:lpstr>PowerPoint Presentation</vt:lpstr>
      <vt:lpstr>PowerPoint Presentation</vt:lpstr>
      <vt:lpstr>PowerPoint Presentation</vt:lpstr>
      <vt:lpstr>Hypoglycemia-Associated Autonomic Failure (HAAF) </vt:lpstr>
      <vt:lpstr>HAAF</vt:lpstr>
      <vt:lpstr>PowerPoint Presentation</vt:lpstr>
      <vt:lpstr>PowerPoint Presentation</vt:lpstr>
      <vt:lpstr>HAAF</vt:lpstr>
      <vt:lpstr>Risk factors for HAAF</vt:lpstr>
      <vt:lpstr>Vicious cycle!</vt:lpstr>
      <vt:lpstr>Nocturnal hypoglycemia</vt:lpstr>
      <vt:lpstr>Sleep-Related HAAF</vt:lpstr>
      <vt:lpstr>PowerPoint Presentation</vt:lpstr>
      <vt:lpstr>HAAF is largely preventable and/or reversible</vt:lpstr>
      <vt:lpstr>PowerPoint Presentation</vt:lpstr>
      <vt:lpstr>PowerPoint Presentation</vt:lpstr>
      <vt:lpstr>Hypoglycemia is Frequently Unrecognized by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Absolute or relative insulin or insulin secretagogues excess</vt:lpstr>
      <vt:lpstr>Mismatch between insulin or insulin secretagogues and food absorption</vt:lpstr>
      <vt:lpstr>Glucose Counterregulation factors</vt:lpstr>
      <vt:lpstr>Drugs</vt:lpstr>
      <vt:lpstr>Drug induced hypoglycemia</vt:lpstr>
      <vt:lpstr>Errors and medication administration issues</vt:lpstr>
      <vt:lpstr>PowerPoint Presentation</vt:lpstr>
      <vt:lpstr>Severe hypoglycemia is associated with major clinical outcomes</vt:lpstr>
      <vt:lpstr>PowerPoint Presentation</vt:lpstr>
      <vt:lpstr>Nonsevere nocturnal hypoglycemia event (NSNHE) impacts daily function</vt:lpstr>
      <vt:lpstr>PowerPoint Presentation</vt:lpstr>
      <vt:lpstr>PowerPoint Presentation</vt:lpstr>
      <vt:lpstr>Strategies to prevent hypoglycemia</vt:lpstr>
      <vt:lpstr>Hypoglycemia Patient Questionnaire</vt:lpstr>
      <vt:lpstr>Hypoglycemia Patient Questionnaire</vt:lpstr>
      <vt:lpstr>Hypoglycemia Provider Checklist</vt:lpstr>
      <vt:lpstr>PowerPoint Presentation</vt:lpstr>
      <vt:lpstr>PowerPoint Presentation</vt:lpstr>
      <vt:lpstr>PowerPoint Presentation</vt:lpstr>
      <vt:lpstr>Examples of 15–20 g oral carbohydrates for treatment of hypoglycemia</vt:lpstr>
      <vt:lpstr>PowerPoint Presentation</vt:lpstr>
      <vt:lpstr>PowerPoint Presentation</vt:lpstr>
      <vt:lpstr>PowerPoint Presentation</vt:lpstr>
      <vt:lpstr>Conclusions</vt:lpstr>
      <vt:lpstr>Conclusion..</vt:lpstr>
      <vt:lpstr>Conclusions..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guidelines moving us towards individualization</dc:title>
  <dc:creator>Hossein Panah</dc:creator>
  <cp:lastModifiedBy>Hossein Panah</cp:lastModifiedBy>
  <cp:revision>103</cp:revision>
  <dcterms:created xsi:type="dcterms:W3CDTF">2014-05-26T14:14:05Z</dcterms:created>
  <dcterms:modified xsi:type="dcterms:W3CDTF">2015-10-28T02:24:15Z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-820953091</vt:i4>
  </property>
  <property fmtid="{D5CDD505-2E9C-101B-9397-08002B2CF9AE}" pid="3" name="_NewReviewCycle">
    <vt:lpwstr/>
  </property>
  <property fmtid="{D5CDD505-2E9C-101B-9397-08002B2CF9AE}" pid="4" name="_EmailSubject">
    <vt:lpwstr>Slidekit</vt:lpwstr>
  </property>
  <property fmtid="{D5CDD505-2E9C-101B-9397-08002B2CF9AE}" pid="5" name="_AuthorEmail">
    <vt:lpwstr>Zohreh.Mozafari@sanofi.com</vt:lpwstr>
  </property>
  <property fmtid="{D5CDD505-2E9C-101B-9397-08002B2CF9AE}" pid="6" name="_AuthorEmailDisplayName">
    <vt:lpwstr>Mozafari, Zohreh PH/AE</vt:lpwstr>
  </property>
</Properties>
</file>