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06" r:id="rId2"/>
    <p:sldId id="256" r:id="rId3"/>
    <p:sldId id="257" r:id="rId4"/>
    <p:sldId id="258" r:id="rId5"/>
    <p:sldId id="259" r:id="rId6"/>
    <p:sldId id="261" r:id="rId7"/>
    <p:sldId id="262" r:id="rId8"/>
    <p:sldId id="263" r:id="rId9"/>
    <p:sldId id="264" r:id="rId10"/>
    <p:sldId id="268" r:id="rId11"/>
    <p:sldId id="266" r:id="rId12"/>
    <p:sldId id="267" r:id="rId13"/>
    <p:sldId id="273" r:id="rId14"/>
    <p:sldId id="272" r:id="rId15"/>
    <p:sldId id="269" r:id="rId16"/>
    <p:sldId id="274" r:id="rId17"/>
    <p:sldId id="275" r:id="rId18"/>
    <p:sldId id="276" r:id="rId19"/>
    <p:sldId id="277" r:id="rId20"/>
    <p:sldId id="278" r:id="rId21"/>
    <p:sldId id="279" r:id="rId22"/>
    <p:sldId id="280" r:id="rId23"/>
    <p:sldId id="289" r:id="rId24"/>
    <p:sldId id="282" r:id="rId25"/>
    <p:sldId id="283" r:id="rId26"/>
    <p:sldId id="284" r:id="rId27"/>
    <p:sldId id="285" r:id="rId28"/>
    <p:sldId id="286" r:id="rId29"/>
    <p:sldId id="288" r:id="rId30"/>
    <p:sldId id="290" r:id="rId31"/>
    <p:sldId id="291" r:id="rId32"/>
    <p:sldId id="293" r:id="rId33"/>
    <p:sldId id="294" r:id="rId34"/>
    <p:sldId id="298" r:id="rId35"/>
    <p:sldId id="300" r:id="rId36"/>
    <p:sldId id="301" r:id="rId37"/>
    <p:sldId id="292" r:id="rId38"/>
    <p:sldId id="302" r:id="rId39"/>
    <p:sldId id="303" r:id="rId40"/>
    <p:sldId id="297" r:id="rId41"/>
    <p:sldId id="304" r:id="rId42"/>
    <p:sldId id="305" r:id="rId43"/>
    <p:sldId id="30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9F06FB-354C-47A3-82D0-064A1371F6D6}" type="datetimeFigureOut">
              <a:rPr lang="en-US" smtClean="0"/>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26422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49F06FB-354C-47A3-82D0-064A1371F6D6}" type="datetimeFigureOut">
              <a:rPr lang="en-US" smtClean="0"/>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269869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49F06FB-354C-47A3-82D0-064A1371F6D6}" type="datetimeFigureOut">
              <a:rPr lang="en-US" smtClean="0"/>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281113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49F06FB-354C-47A3-82D0-064A1371F6D6}" type="datetimeFigureOut">
              <a:rPr lang="en-US" smtClean="0"/>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58F3B-29E8-4113-AA94-186845026D0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93951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9F06FB-354C-47A3-82D0-064A1371F6D6}" type="datetimeFigureOut">
              <a:rPr lang="en-US" smtClean="0"/>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3039341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9F06FB-354C-47A3-82D0-064A1371F6D6}" type="datetimeFigureOut">
              <a:rPr lang="en-US" smtClean="0"/>
              <a:t>11/16/2019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351785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9F06FB-354C-47A3-82D0-064A1371F6D6}" type="datetimeFigureOut">
              <a:rPr lang="en-US" smtClean="0"/>
              <a:t>11/16/2019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2067944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9F06FB-354C-47A3-82D0-064A1371F6D6}" type="datetimeFigureOut">
              <a:rPr lang="en-US" smtClean="0"/>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2930679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9F06FB-354C-47A3-82D0-064A1371F6D6}" type="datetimeFigureOut">
              <a:rPr lang="en-US" smtClean="0"/>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272072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49F06FB-354C-47A3-82D0-064A1371F6D6}" type="datetimeFigureOut">
              <a:rPr lang="en-US" smtClean="0"/>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201005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9F06FB-354C-47A3-82D0-064A1371F6D6}" type="datetimeFigureOut">
              <a:rPr lang="en-US" smtClean="0"/>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415863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9F06FB-354C-47A3-82D0-064A1371F6D6}" type="datetimeFigureOut">
              <a:rPr lang="en-US" smtClean="0"/>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143978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9F06FB-354C-47A3-82D0-064A1371F6D6}" type="datetimeFigureOut">
              <a:rPr lang="en-US" smtClean="0"/>
              <a:t>11/16/2019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3613811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49F06FB-354C-47A3-82D0-064A1371F6D6}" type="datetimeFigureOut">
              <a:rPr lang="en-US" smtClean="0"/>
              <a:t>11/16/2019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332282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9F06FB-354C-47A3-82D0-064A1371F6D6}" type="datetimeFigureOut">
              <a:rPr lang="en-US" smtClean="0"/>
              <a:t>11/16/2019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276707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849F06FB-354C-47A3-82D0-064A1371F6D6}" type="datetimeFigureOut">
              <a:rPr lang="en-US" smtClean="0"/>
              <a:t>11/16/2019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307496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49F06FB-354C-47A3-82D0-064A1371F6D6}" type="datetimeFigureOut">
              <a:rPr lang="en-US" smtClean="0"/>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58F3B-29E8-4113-AA94-186845026D05}" type="slidenum">
              <a:rPr lang="en-US" smtClean="0"/>
              <a:t>‹#›</a:t>
            </a:fld>
            <a:endParaRPr lang="en-US"/>
          </a:p>
        </p:txBody>
      </p:sp>
    </p:spTree>
    <p:extLst>
      <p:ext uri="{BB962C8B-B14F-4D97-AF65-F5344CB8AC3E}">
        <p14:creationId xmlns:p14="http://schemas.microsoft.com/office/powerpoint/2010/main" val="32947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9F06FB-354C-47A3-82D0-064A1371F6D6}" type="datetimeFigureOut">
              <a:rPr lang="en-US" smtClean="0"/>
              <a:t>11/16/2019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7A58F3B-29E8-4113-AA94-186845026D05}" type="slidenum">
              <a:rPr lang="en-US" smtClean="0"/>
              <a:t>‹#›</a:t>
            </a:fld>
            <a:endParaRPr lang="en-US"/>
          </a:p>
        </p:txBody>
      </p:sp>
    </p:spTree>
    <p:extLst>
      <p:ext uri="{BB962C8B-B14F-4D97-AF65-F5344CB8AC3E}">
        <p14:creationId xmlns:p14="http://schemas.microsoft.com/office/powerpoint/2010/main" val="105829390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2701" y="900332"/>
            <a:ext cx="8862646" cy="5134708"/>
          </a:xfrm>
          <a:prstGeom prst="rect">
            <a:avLst/>
          </a:prstGeom>
        </p:spPr>
      </p:pic>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r>
              <a:rPr lang="en-US" dirty="0" smtClean="0"/>
              <a:t> </a:t>
            </a:r>
          </a:p>
          <a:p>
            <a:endParaRPr lang="en-US" dirty="0"/>
          </a:p>
        </p:txBody>
      </p:sp>
    </p:spTree>
    <p:extLst>
      <p:ext uri="{BB962C8B-B14F-4D97-AF65-F5344CB8AC3E}">
        <p14:creationId xmlns:p14="http://schemas.microsoft.com/office/powerpoint/2010/main" val="1876026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1041009" y="1505244"/>
            <a:ext cx="9326879" cy="2554545"/>
          </a:xfrm>
          <a:prstGeom prst="rect">
            <a:avLst/>
          </a:prstGeom>
        </p:spPr>
        <p:txBody>
          <a:bodyPr wrap="square">
            <a:spAutoFit/>
          </a:bodyPr>
          <a:lstStyle/>
          <a:p>
            <a:r>
              <a:rPr lang="en-US" sz="3200" dirty="0"/>
              <a:t>As extensively reviewed and discussed in the 2011 “</a:t>
            </a:r>
            <a:r>
              <a:rPr lang="en-US" sz="3200" dirty="0">
                <a:solidFill>
                  <a:srgbClr val="FFFF00"/>
                </a:solidFill>
              </a:rPr>
              <a:t>Triglycerides and Cardiovascular Disease:</a:t>
            </a:r>
            <a:r>
              <a:rPr lang="en-US" sz="3200" dirty="0"/>
              <a:t> A Scientific Statement From the American Heart Association”1 (summarized in Table 1)</a:t>
            </a:r>
          </a:p>
        </p:txBody>
      </p:sp>
    </p:spTree>
    <p:extLst>
      <p:ext uri="{BB962C8B-B14F-4D97-AF65-F5344CB8AC3E}">
        <p14:creationId xmlns:p14="http://schemas.microsoft.com/office/powerpoint/2010/main" val="2346336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7275" y="413188"/>
            <a:ext cx="7287063" cy="5632311"/>
          </a:xfrm>
          <a:prstGeom prst="rect">
            <a:avLst/>
          </a:prstGeom>
        </p:spPr>
        <p:txBody>
          <a:bodyPr wrap="square">
            <a:spAutoFit/>
          </a:bodyPr>
          <a:lstStyle/>
          <a:p>
            <a:r>
              <a:rPr lang="en-US" sz="2000" dirty="0">
                <a:solidFill>
                  <a:schemeClr val="accent1"/>
                </a:solidFill>
              </a:rPr>
              <a:t>Table 1</a:t>
            </a:r>
            <a:r>
              <a:rPr lang="en-US" sz="2000" dirty="0"/>
              <a:t>.  </a:t>
            </a:r>
            <a:r>
              <a:rPr lang="en-US" sz="2000" u="sng" dirty="0"/>
              <a:t>Clinical Conditions and Drugs Associated With HTG</a:t>
            </a:r>
          </a:p>
          <a:p>
            <a:r>
              <a:rPr lang="en-US" sz="2000" dirty="0">
                <a:solidFill>
                  <a:schemeClr val="accent1"/>
                </a:solidFill>
              </a:rPr>
              <a:t>Clinical conditions</a:t>
            </a:r>
          </a:p>
          <a:p>
            <a:r>
              <a:rPr lang="en-US" sz="2000" dirty="0"/>
              <a:t> </a:t>
            </a:r>
            <a:r>
              <a:rPr lang="en-US" sz="2000" dirty="0">
                <a:solidFill>
                  <a:srgbClr val="FFC000"/>
                </a:solidFill>
              </a:rPr>
              <a:t>Overweight</a:t>
            </a:r>
            <a:r>
              <a:rPr lang="en-US" sz="2000" dirty="0"/>
              <a:t> or obesity*</a:t>
            </a:r>
          </a:p>
          <a:p>
            <a:r>
              <a:rPr lang="en-US" sz="2000" dirty="0"/>
              <a:t> </a:t>
            </a:r>
            <a:r>
              <a:rPr lang="en-US" sz="2000" dirty="0">
                <a:solidFill>
                  <a:srgbClr val="FFC000"/>
                </a:solidFill>
              </a:rPr>
              <a:t>Insulin resistance </a:t>
            </a:r>
            <a:r>
              <a:rPr lang="en-US" sz="2000" dirty="0"/>
              <a:t>or metabolic syndrome*</a:t>
            </a:r>
          </a:p>
          <a:p>
            <a:r>
              <a:rPr lang="en-US" sz="2000" dirty="0"/>
              <a:t> </a:t>
            </a:r>
            <a:r>
              <a:rPr lang="en-US" sz="2000" dirty="0">
                <a:solidFill>
                  <a:srgbClr val="FFC000"/>
                </a:solidFill>
              </a:rPr>
              <a:t>Diabetes mellitus</a:t>
            </a:r>
            <a:r>
              <a:rPr lang="en-US" sz="2000" dirty="0"/>
              <a:t>, especially with poor glycemic control*</a:t>
            </a:r>
          </a:p>
          <a:p>
            <a:r>
              <a:rPr lang="en-US" sz="2000" dirty="0"/>
              <a:t> </a:t>
            </a:r>
            <a:r>
              <a:rPr lang="en-US" sz="2000" dirty="0">
                <a:solidFill>
                  <a:srgbClr val="FFC000"/>
                </a:solidFill>
              </a:rPr>
              <a:t>Alcohol consumption</a:t>
            </a:r>
            <a:r>
              <a:rPr lang="en-US" sz="2000" dirty="0"/>
              <a:t>, especially if in excess*</a:t>
            </a:r>
          </a:p>
          <a:p>
            <a:r>
              <a:rPr lang="en-US" sz="2000" dirty="0"/>
              <a:t> Excess sugar intake, especially if added in food processing</a:t>
            </a:r>
          </a:p>
          <a:p>
            <a:r>
              <a:rPr lang="en-US" sz="2000" dirty="0"/>
              <a:t> High saturated fat intake</a:t>
            </a:r>
          </a:p>
          <a:p>
            <a:r>
              <a:rPr lang="en-US" sz="2000" dirty="0">
                <a:solidFill>
                  <a:srgbClr val="FFC000"/>
                </a:solidFill>
              </a:rPr>
              <a:t> </a:t>
            </a:r>
            <a:r>
              <a:rPr lang="en-US" sz="2000" dirty="0" smtClean="0">
                <a:solidFill>
                  <a:srgbClr val="FFC000"/>
                </a:solidFill>
              </a:rPr>
              <a:t>Hypothyroidism</a:t>
            </a:r>
            <a:r>
              <a:rPr lang="en-US" sz="2000" dirty="0" smtClean="0"/>
              <a:t>†</a:t>
            </a:r>
          </a:p>
          <a:p>
            <a:r>
              <a:rPr lang="en-US" sz="2000" dirty="0" smtClean="0"/>
              <a:t> Chronic kidney disease</a:t>
            </a:r>
          </a:p>
          <a:p>
            <a:r>
              <a:rPr lang="en-US" sz="2000" dirty="0" smtClean="0"/>
              <a:t> </a:t>
            </a:r>
            <a:r>
              <a:rPr lang="en-US" sz="2000" dirty="0"/>
              <a:t>Nephrotic syndrome*</a:t>
            </a:r>
          </a:p>
          <a:p>
            <a:r>
              <a:rPr lang="en-US" sz="2000" dirty="0"/>
              <a:t> Sedentary lifestyle</a:t>
            </a:r>
          </a:p>
          <a:p>
            <a:r>
              <a:rPr lang="en-US" sz="2000" dirty="0"/>
              <a:t> </a:t>
            </a:r>
            <a:r>
              <a:rPr lang="en-US" sz="2000" dirty="0">
                <a:solidFill>
                  <a:srgbClr val="FFC000"/>
                </a:solidFill>
              </a:rPr>
              <a:t>Pregnancy</a:t>
            </a:r>
            <a:r>
              <a:rPr lang="en-US" sz="2000" dirty="0"/>
              <a:t> (especially third trimester)*</a:t>
            </a:r>
          </a:p>
          <a:p>
            <a:r>
              <a:rPr lang="en-US" sz="2000" dirty="0"/>
              <a:t> Lipodystrophy*</a:t>
            </a:r>
          </a:p>
          <a:p>
            <a:r>
              <a:rPr lang="en-US" sz="2000" dirty="0"/>
              <a:t>  </a:t>
            </a:r>
            <a:r>
              <a:rPr lang="en-US" sz="2000" dirty="0">
                <a:solidFill>
                  <a:srgbClr val="FFC000"/>
                </a:solidFill>
              </a:rPr>
              <a:t>Systemic inflammatory diseases </a:t>
            </a:r>
            <a:r>
              <a:rPr lang="en-US" sz="2000" dirty="0"/>
              <a:t>(</a:t>
            </a:r>
            <a:r>
              <a:rPr lang="en-US" sz="2000" dirty="0" err="1" smtClean="0"/>
              <a:t>eg</a:t>
            </a:r>
            <a:r>
              <a:rPr lang="en-US" sz="2000" dirty="0" smtClean="0"/>
              <a:t> , </a:t>
            </a:r>
            <a:r>
              <a:rPr lang="en-US" sz="2000" dirty="0"/>
              <a:t>rheumatoid arthritis, systemic lupus erythematosus, many infections)</a:t>
            </a:r>
          </a:p>
        </p:txBody>
      </p:sp>
    </p:spTree>
    <p:extLst>
      <p:ext uri="{BB962C8B-B14F-4D97-AF65-F5344CB8AC3E}">
        <p14:creationId xmlns:p14="http://schemas.microsoft.com/office/powerpoint/2010/main" val="230920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2019" y="450165"/>
            <a:ext cx="7582486" cy="5816977"/>
          </a:xfrm>
          <a:prstGeom prst="rect">
            <a:avLst/>
          </a:prstGeom>
        </p:spPr>
        <p:txBody>
          <a:bodyPr wrap="square">
            <a:spAutoFit/>
          </a:bodyPr>
          <a:lstStyle/>
          <a:p>
            <a:r>
              <a:rPr lang="en-US" sz="3600" dirty="0">
                <a:solidFill>
                  <a:schemeClr val="accent1"/>
                </a:solidFill>
              </a:rPr>
              <a:t>Drugs</a:t>
            </a:r>
          </a:p>
          <a:p>
            <a:r>
              <a:rPr lang="en-US" sz="2800" dirty="0"/>
              <a:t> </a:t>
            </a:r>
            <a:r>
              <a:rPr lang="en-US" sz="2800" u="sng" dirty="0">
                <a:solidFill>
                  <a:srgbClr val="FFC000"/>
                </a:solidFill>
              </a:rPr>
              <a:t>Oral estrogen</a:t>
            </a:r>
            <a:r>
              <a:rPr lang="en-US" sz="2800" dirty="0"/>
              <a:t>* (contraceptives or postmenopausal replacement)</a:t>
            </a:r>
          </a:p>
          <a:p>
            <a:r>
              <a:rPr lang="en-US" sz="2800" dirty="0"/>
              <a:t> </a:t>
            </a:r>
            <a:r>
              <a:rPr lang="en-US" sz="2800" u="sng" dirty="0">
                <a:solidFill>
                  <a:srgbClr val="FFC000"/>
                </a:solidFill>
              </a:rPr>
              <a:t>Tamoxifen</a:t>
            </a:r>
            <a:r>
              <a:rPr lang="en-US" sz="2800" dirty="0"/>
              <a:t>*</a:t>
            </a:r>
          </a:p>
          <a:p>
            <a:r>
              <a:rPr lang="en-US" sz="2800" u="sng" dirty="0" err="1" smtClean="0">
                <a:solidFill>
                  <a:srgbClr val="FFC000"/>
                </a:solidFill>
              </a:rPr>
              <a:t>orSystemic</a:t>
            </a:r>
            <a:r>
              <a:rPr lang="en-US" sz="2800" u="sng" dirty="0" smtClean="0">
                <a:solidFill>
                  <a:srgbClr val="FFC000"/>
                </a:solidFill>
              </a:rPr>
              <a:t> </a:t>
            </a:r>
            <a:r>
              <a:rPr lang="en-US" sz="2800" u="sng" dirty="0" err="1">
                <a:solidFill>
                  <a:srgbClr val="FFC000"/>
                </a:solidFill>
              </a:rPr>
              <a:t>glucoc</a:t>
            </a:r>
            <a:r>
              <a:rPr lang="en-US" sz="2800" u="sng" dirty="0" err="1" smtClean="0">
                <a:solidFill>
                  <a:srgbClr val="FFC000"/>
                </a:solidFill>
              </a:rPr>
              <a:t>ticoids</a:t>
            </a:r>
            <a:r>
              <a:rPr lang="en-US" sz="2800" dirty="0"/>
              <a:t>*</a:t>
            </a:r>
          </a:p>
          <a:p>
            <a:r>
              <a:rPr lang="en-US" sz="2800" dirty="0"/>
              <a:t> Retinoic acid derivatives*</a:t>
            </a:r>
          </a:p>
          <a:p>
            <a:r>
              <a:rPr lang="en-US" sz="2800" dirty="0"/>
              <a:t> </a:t>
            </a:r>
            <a:r>
              <a:rPr lang="en-US" sz="2800" u="sng" dirty="0">
                <a:solidFill>
                  <a:srgbClr val="FFC000"/>
                </a:solidFill>
              </a:rPr>
              <a:t>Nonselective </a:t>
            </a:r>
            <a:r>
              <a:rPr lang="el-GR" sz="2800" u="sng" dirty="0">
                <a:solidFill>
                  <a:srgbClr val="FFC000"/>
                </a:solidFill>
              </a:rPr>
              <a:t>β-</a:t>
            </a:r>
            <a:r>
              <a:rPr lang="en-US" sz="2800" u="sng" dirty="0">
                <a:solidFill>
                  <a:srgbClr val="FFC000"/>
                </a:solidFill>
              </a:rPr>
              <a:t>blockers</a:t>
            </a:r>
          </a:p>
          <a:p>
            <a:r>
              <a:rPr lang="en-US" sz="2800" dirty="0"/>
              <a:t> </a:t>
            </a:r>
            <a:r>
              <a:rPr lang="en-US" sz="2800" u="sng" dirty="0">
                <a:solidFill>
                  <a:srgbClr val="FFC000"/>
                </a:solidFill>
              </a:rPr>
              <a:t>Thiazide</a:t>
            </a:r>
            <a:r>
              <a:rPr lang="en-US" sz="2800" dirty="0"/>
              <a:t> and loop diuretics</a:t>
            </a:r>
          </a:p>
          <a:p>
            <a:r>
              <a:rPr lang="en-US" sz="2800" dirty="0"/>
              <a:t> Antiretroviral protease inhibitors*</a:t>
            </a:r>
          </a:p>
          <a:p>
            <a:r>
              <a:rPr lang="en-US" sz="2800" dirty="0"/>
              <a:t> Atypical antipsychotics (</a:t>
            </a:r>
            <a:r>
              <a:rPr lang="en-US" sz="2800" dirty="0" err="1"/>
              <a:t>eg</a:t>
            </a:r>
            <a:r>
              <a:rPr lang="en-US" sz="2800" dirty="0"/>
              <a:t>, clozapine, olanzapine, risperidone)</a:t>
            </a:r>
          </a:p>
          <a:p>
            <a:r>
              <a:rPr lang="en-US" sz="2800" dirty="0"/>
              <a:t> </a:t>
            </a:r>
            <a:r>
              <a:rPr lang="en-US" sz="2800" dirty="0" err="1"/>
              <a:t>Sirolimus</a:t>
            </a:r>
            <a:r>
              <a:rPr lang="en-US" sz="2800" dirty="0"/>
              <a:t>,* cyclosporine A,† and tacrolimus</a:t>
            </a:r>
          </a:p>
          <a:p>
            <a:r>
              <a:rPr lang="en-US" sz="2800" dirty="0"/>
              <a:t> Cyclophosphamide</a:t>
            </a:r>
          </a:p>
        </p:txBody>
      </p:sp>
    </p:spTree>
    <p:extLst>
      <p:ext uri="{BB962C8B-B14F-4D97-AF65-F5344CB8AC3E}">
        <p14:creationId xmlns:p14="http://schemas.microsoft.com/office/powerpoint/2010/main" val="2128867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1858" y="970671"/>
            <a:ext cx="9326881" cy="4524315"/>
          </a:xfrm>
          <a:prstGeom prst="rect">
            <a:avLst/>
          </a:prstGeom>
        </p:spPr>
        <p:txBody>
          <a:bodyPr wrap="square">
            <a:spAutoFit/>
          </a:bodyPr>
          <a:lstStyle/>
          <a:p>
            <a:r>
              <a:rPr lang="en-US" sz="2400" dirty="0"/>
              <a:t> When HTG or VHTG appears to be caused, at least in part, by the medications noted in Table 1, treatment options include </a:t>
            </a:r>
            <a:r>
              <a:rPr lang="en-US" sz="2400" dirty="0">
                <a:solidFill>
                  <a:srgbClr val="FFFF00"/>
                </a:solidFill>
              </a:rPr>
              <a:t>eliminating</a:t>
            </a:r>
            <a:r>
              <a:rPr lang="en-US" sz="2400" dirty="0"/>
              <a:t> or </a:t>
            </a:r>
            <a:r>
              <a:rPr lang="en-US" sz="2400" dirty="0">
                <a:solidFill>
                  <a:srgbClr val="FFFF00"/>
                </a:solidFill>
              </a:rPr>
              <a:t>lowering the dose </a:t>
            </a:r>
            <a:r>
              <a:rPr lang="en-US" sz="2400" dirty="0" smtClean="0"/>
              <a:t>of the </a:t>
            </a:r>
            <a:r>
              <a:rPr lang="en-US" sz="2400" dirty="0"/>
              <a:t>inciting agent (</a:t>
            </a:r>
            <a:r>
              <a:rPr lang="en-US" sz="2400" dirty="0" err="1"/>
              <a:t>eg</a:t>
            </a:r>
            <a:r>
              <a:rPr lang="en-US" sz="2400" dirty="0"/>
              <a:t>, dose reduction or elimination of a thiazide diuretic or a retinoid), </a:t>
            </a:r>
            <a:r>
              <a:rPr lang="en-US" sz="2400" dirty="0">
                <a:solidFill>
                  <a:srgbClr val="FFFF00"/>
                </a:solidFill>
              </a:rPr>
              <a:t>substituting</a:t>
            </a:r>
            <a:r>
              <a:rPr lang="en-US" sz="2400" dirty="0"/>
              <a:t> within the same drug class (</a:t>
            </a:r>
            <a:r>
              <a:rPr lang="en-US" sz="2400" dirty="0" err="1"/>
              <a:t>eg</a:t>
            </a:r>
            <a:r>
              <a:rPr lang="en-US" sz="2400" dirty="0"/>
              <a:t>, carvedilol in place of metoprolol for post–myocardial infarction </a:t>
            </a:r>
            <a:r>
              <a:rPr lang="en-US" sz="2400" dirty="0" smtClean="0"/>
              <a:t>cardio protection</a:t>
            </a:r>
            <a:r>
              <a:rPr lang="en-US" sz="2400" dirty="0"/>
              <a:t>), or switching to a different drug class (</a:t>
            </a:r>
            <a:r>
              <a:rPr lang="en-US" sz="2400" dirty="0" err="1"/>
              <a:t>eg</a:t>
            </a:r>
            <a:r>
              <a:rPr lang="en-US" sz="2400" dirty="0"/>
              <a:t>, angiotensin-converting enzyme inhibitor or angiotensin II receptor blocker in place of metoprolol for congestive heart failure). If these changes are not possible or not effective, initiating triglyceride-lowering pharmacotherapy may be required</a:t>
            </a:r>
          </a:p>
        </p:txBody>
      </p:sp>
    </p:spTree>
    <p:extLst>
      <p:ext uri="{BB962C8B-B14F-4D97-AF65-F5344CB8AC3E}">
        <p14:creationId xmlns:p14="http://schemas.microsoft.com/office/powerpoint/2010/main" val="207691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181" y="1209823"/>
            <a:ext cx="10684932" cy="4974020"/>
          </a:xfrm>
          <a:prstGeom prst="rect">
            <a:avLst/>
          </a:prstGeom>
        </p:spPr>
      </p:pic>
    </p:spTree>
    <p:extLst>
      <p:ext uri="{BB962C8B-B14F-4D97-AF65-F5344CB8AC3E}">
        <p14:creationId xmlns:p14="http://schemas.microsoft.com/office/powerpoint/2010/main" val="3935121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631" y="1248901"/>
            <a:ext cx="6096000" cy="3785652"/>
          </a:xfrm>
          <a:prstGeom prst="rect">
            <a:avLst/>
          </a:prstGeom>
        </p:spPr>
        <p:txBody>
          <a:bodyPr>
            <a:spAutoFit/>
          </a:bodyPr>
          <a:lstStyle/>
          <a:p>
            <a:r>
              <a:rPr lang="en-US" sz="4000" dirty="0">
                <a:solidFill>
                  <a:srgbClr val="FFFF00"/>
                </a:solidFill>
              </a:rPr>
              <a:t>EFFECTS OF PRESCRIPTION N-3 FA  AT FDA-APPROVED DOSES IN INDIVIDUALS WITH VHTG  (≥500 MG/DL) </a:t>
            </a:r>
          </a:p>
        </p:txBody>
      </p:sp>
    </p:spTree>
    <p:extLst>
      <p:ext uri="{BB962C8B-B14F-4D97-AF65-F5344CB8AC3E}">
        <p14:creationId xmlns:p14="http://schemas.microsoft.com/office/powerpoint/2010/main" val="179263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32" y="281354"/>
            <a:ext cx="10002128" cy="6386732"/>
          </a:xfrm>
          <a:prstGeom prst="rect">
            <a:avLst/>
          </a:prstGeom>
        </p:spPr>
      </p:pic>
    </p:spTree>
    <p:extLst>
      <p:ext uri="{BB962C8B-B14F-4D97-AF65-F5344CB8AC3E}">
        <p14:creationId xmlns:p14="http://schemas.microsoft.com/office/powerpoint/2010/main" val="76405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234" y="450165"/>
            <a:ext cx="11310424" cy="6119447"/>
          </a:xfrm>
          <a:prstGeom prst="rect">
            <a:avLst/>
          </a:prstGeom>
        </p:spPr>
      </p:pic>
    </p:spTree>
    <p:extLst>
      <p:ext uri="{BB962C8B-B14F-4D97-AF65-F5344CB8AC3E}">
        <p14:creationId xmlns:p14="http://schemas.microsoft.com/office/powerpoint/2010/main" val="344158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098" y="323558"/>
            <a:ext cx="8707902" cy="4893647"/>
          </a:xfrm>
          <a:prstGeom prst="rect">
            <a:avLst/>
          </a:prstGeom>
        </p:spPr>
        <p:txBody>
          <a:bodyPr wrap="square">
            <a:spAutoFit/>
          </a:bodyPr>
          <a:lstStyle/>
          <a:p>
            <a:r>
              <a:rPr lang="en-US" sz="2400" dirty="0"/>
              <a:t>Changes in other lipoprotein classes are also important considerations for evaluating the effects of n-3 FA products; however, it should be noted that measurement of </a:t>
            </a:r>
            <a:r>
              <a:rPr lang="en-US" sz="2400" dirty="0">
                <a:solidFill>
                  <a:srgbClr val="FFFF00"/>
                </a:solidFill>
              </a:rPr>
              <a:t>low-density lipoprotein (LDL)</a:t>
            </a:r>
            <a:r>
              <a:rPr lang="en-US" sz="2400" dirty="0"/>
              <a:t> cholesterol (LDLC) in the context of elevated triglycerides may not be accurate, as discussed further in the Appendix. In patients with VHTG treated with prescription EPA+DHA products, LDL-C increased by ≈</a:t>
            </a:r>
            <a:r>
              <a:rPr lang="en-US" sz="2400" dirty="0">
                <a:solidFill>
                  <a:srgbClr val="FFFF00"/>
                </a:solidFill>
              </a:rPr>
              <a:t>15% to 36%† </a:t>
            </a:r>
            <a:r>
              <a:rPr lang="en-US" sz="2400" dirty="0"/>
              <a:t>(similar to </a:t>
            </a:r>
            <a:r>
              <a:rPr lang="en-US" sz="2400" dirty="0" err="1" smtClean="0"/>
              <a:t>fenofibrate</a:t>
            </a:r>
            <a:r>
              <a:rPr lang="en-US" sz="2400" dirty="0"/>
              <a:t>; Table 3).19,20,22 However, there was no increase in </a:t>
            </a:r>
            <a:r>
              <a:rPr lang="en-US" sz="2400" dirty="0" err="1" smtClean="0"/>
              <a:t>apo</a:t>
            </a:r>
            <a:r>
              <a:rPr lang="en-US" sz="2400" dirty="0" smtClean="0"/>
              <a:t> </a:t>
            </a:r>
            <a:r>
              <a:rPr lang="en-US" sz="2400" dirty="0"/>
              <a:t>B (</a:t>
            </a:r>
            <a:r>
              <a:rPr lang="en-US" sz="2400" dirty="0" err="1"/>
              <a:t>apolipoprotein</a:t>
            </a:r>
            <a:r>
              <a:rPr lang="en-US" sz="2400" dirty="0"/>
              <a:t> B) in the 1 study in which it was reported,22 suggesting that the increase in LDL-C may reflect </a:t>
            </a:r>
            <a:r>
              <a:rPr lang="en-US" sz="2400" dirty="0">
                <a:solidFill>
                  <a:srgbClr val="FFC000"/>
                </a:solidFill>
              </a:rPr>
              <a:t>an increase in the average size of the LDL particles </a:t>
            </a:r>
            <a:r>
              <a:rPr lang="en-US" sz="2400" dirty="0"/>
              <a:t>rather than an increase in LDL particle concentration</a:t>
            </a:r>
          </a:p>
        </p:txBody>
      </p:sp>
    </p:spTree>
    <p:extLst>
      <p:ext uri="{BB962C8B-B14F-4D97-AF65-F5344CB8AC3E}">
        <p14:creationId xmlns:p14="http://schemas.microsoft.com/office/powerpoint/2010/main" val="135783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0" y="689317"/>
            <a:ext cx="8046720" cy="4832092"/>
          </a:xfrm>
          <a:prstGeom prst="rect">
            <a:avLst/>
          </a:prstGeom>
        </p:spPr>
        <p:txBody>
          <a:bodyPr wrap="square">
            <a:spAutoFit/>
          </a:bodyPr>
          <a:lstStyle/>
          <a:p>
            <a:r>
              <a:rPr lang="en-US" sz="2800" dirty="0"/>
              <a:t> In patients with VHTG (</a:t>
            </a:r>
            <a:r>
              <a:rPr lang="en-US" sz="2800" dirty="0">
                <a:solidFill>
                  <a:srgbClr val="FFFF00"/>
                </a:solidFill>
              </a:rPr>
              <a:t>triglycerides, 500–2000 </a:t>
            </a:r>
            <a:r>
              <a:rPr lang="en-US" sz="2800" dirty="0"/>
              <a:t>mg/</a:t>
            </a:r>
            <a:r>
              <a:rPr lang="en-US" sz="2800" dirty="0" err="1"/>
              <a:t>dL</a:t>
            </a:r>
            <a:r>
              <a:rPr lang="en-US" sz="2800" dirty="0"/>
              <a:t>), treatment with </a:t>
            </a:r>
            <a:r>
              <a:rPr lang="en-US" sz="2800" dirty="0">
                <a:solidFill>
                  <a:srgbClr val="FFFF00"/>
                </a:solidFill>
              </a:rPr>
              <a:t>IPE</a:t>
            </a:r>
            <a:r>
              <a:rPr lang="en-US" sz="2800" dirty="0"/>
              <a:t> did not raise LDL-C, and </a:t>
            </a:r>
            <a:r>
              <a:rPr lang="en-US" sz="2800" dirty="0" err="1"/>
              <a:t>apo</a:t>
            </a:r>
            <a:r>
              <a:rPr lang="en-US" sz="2800" dirty="0"/>
              <a:t> B decreased, suggesting differing effects from those of EPA+DHA.21 With regard to high-density lipoprotein cholesterol (HDL-C), 2 studies from the 1990s using O3AEE19,20 reported net </a:t>
            </a:r>
            <a:r>
              <a:rPr lang="en-US" sz="2800" dirty="0" smtClean="0">
                <a:solidFill>
                  <a:srgbClr val="FFC000"/>
                </a:solidFill>
              </a:rPr>
              <a:t>%</a:t>
            </a:r>
            <a:r>
              <a:rPr lang="en-US" sz="2800" dirty="0">
                <a:solidFill>
                  <a:srgbClr val="FFC000"/>
                </a:solidFill>
              </a:rPr>
              <a:t>increases of ≈12.</a:t>
            </a:r>
            <a:r>
              <a:rPr lang="en-US" sz="2800" dirty="0"/>
              <a:t> </a:t>
            </a:r>
            <a:r>
              <a:rPr lang="en-US" sz="2800" dirty="0"/>
              <a:t>In contrast, neither IPE21 nor O3CA22 significantly changed HDL-C. Trials with head-to-head comparisons of these 3 prescription n-3 FA agents are not available</a:t>
            </a:r>
          </a:p>
        </p:txBody>
      </p:sp>
    </p:spTree>
    <p:extLst>
      <p:ext uri="{BB962C8B-B14F-4D97-AF65-F5344CB8AC3E}">
        <p14:creationId xmlns:p14="http://schemas.microsoft.com/office/powerpoint/2010/main" val="54328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3969" y="1155032"/>
            <a:ext cx="7640052" cy="3785652"/>
          </a:xfrm>
          <a:prstGeom prst="rect">
            <a:avLst/>
          </a:prstGeom>
        </p:spPr>
        <p:txBody>
          <a:bodyPr wrap="square">
            <a:spAutoFit/>
          </a:bodyPr>
          <a:lstStyle/>
          <a:p>
            <a:r>
              <a:rPr lang="en-US" sz="6000" dirty="0">
                <a:solidFill>
                  <a:schemeClr val="accent5">
                    <a:lumMod val="40000"/>
                    <a:lumOff val="60000"/>
                  </a:schemeClr>
                </a:solidFill>
                <a:latin typeface="Arial" panose="020B0604020202020204" pitchFamily="34" charset="0"/>
              </a:rPr>
              <a:t>Omega-3 Fatty Acids for the Management of Hypertriglyceridemia</a:t>
            </a:r>
            <a:endParaRPr lang="en-US" sz="6000" dirty="0">
              <a:solidFill>
                <a:schemeClr val="accent5">
                  <a:lumMod val="40000"/>
                  <a:lumOff val="60000"/>
                </a:schemeClr>
              </a:solidFill>
            </a:endParaRPr>
          </a:p>
        </p:txBody>
      </p:sp>
    </p:spTree>
    <p:extLst>
      <p:ext uri="{BB962C8B-B14F-4D97-AF65-F5344CB8AC3E}">
        <p14:creationId xmlns:p14="http://schemas.microsoft.com/office/powerpoint/2010/main" val="2117386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4227" y="633047"/>
            <a:ext cx="8201465" cy="5693866"/>
          </a:xfrm>
          <a:prstGeom prst="rect">
            <a:avLst/>
          </a:prstGeom>
        </p:spPr>
        <p:txBody>
          <a:bodyPr wrap="square">
            <a:spAutoFit/>
          </a:bodyPr>
          <a:lstStyle/>
          <a:p>
            <a:r>
              <a:rPr lang="en-US" sz="2800" dirty="0"/>
              <a:t>Many patients with VHTG will </a:t>
            </a:r>
            <a:r>
              <a:rPr lang="en-US" sz="2800" dirty="0">
                <a:solidFill>
                  <a:srgbClr val="FFFF00"/>
                </a:solidFill>
              </a:rPr>
              <a:t>require multiple medication</a:t>
            </a:r>
            <a:r>
              <a:rPr lang="en-US" sz="2800" dirty="0"/>
              <a:t>s to reduce triglycerides to acceptable levels (in addition to diet, lifestyle, and potentially medication changes). Limited evidence is available from randomized controlled trials on the effects of n-3 FA in combination with </a:t>
            </a:r>
            <a:r>
              <a:rPr lang="en-US" sz="2800" dirty="0" smtClean="0"/>
              <a:t>non statin </a:t>
            </a:r>
            <a:r>
              <a:rPr lang="en-US" sz="2800" dirty="0"/>
              <a:t>therapy for the treatment of VHTG. In patients treated with a combination of 130 mg/d </a:t>
            </a:r>
            <a:r>
              <a:rPr lang="en-US" sz="2800" dirty="0" err="1"/>
              <a:t>fenofibrate</a:t>
            </a:r>
            <a:r>
              <a:rPr lang="en-US" sz="2800" dirty="0"/>
              <a:t> and 4 g/d O3AEE, triglyceride lowering of 61% was observed, which was only marginally better (P=0.06) than the 54% reduction achieved with </a:t>
            </a:r>
            <a:r>
              <a:rPr lang="en-US" sz="2800" dirty="0" err="1"/>
              <a:t>fenofibrate</a:t>
            </a:r>
            <a:r>
              <a:rPr lang="en-US" sz="2800" dirty="0"/>
              <a:t> alone. </a:t>
            </a:r>
          </a:p>
        </p:txBody>
      </p:sp>
    </p:spTree>
    <p:extLst>
      <p:ext uri="{BB962C8B-B14F-4D97-AF65-F5344CB8AC3E}">
        <p14:creationId xmlns:p14="http://schemas.microsoft.com/office/powerpoint/2010/main" val="3203850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286" y="140677"/>
            <a:ext cx="8876714" cy="6309420"/>
          </a:xfrm>
          <a:prstGeom prst="rect">
            <a:avLst/>
          </a:prstGeom>
        </p:spPr>
        <p:txBody>
          <a:bodyPr wrap="square">
            <a:spAutoFit/>
          </a:bodyPr>
          <a:lstStyle/>
          <a:p>
            <a:r>
              <a:rPr lang="en-US" sz="3200" b="1" dirty="0">
                <a:solidFill>
                  <a:srgbClr val="DA0000"/>
                </a:solidFill>
                <a:latin typeface="FrutigerLTStd-Bold"/>
              </a:rPr>
              <a:t>EFFICACY OF N-3 FA AT </a:t>
            </a:r>
            <a:r>
              <a:rPr lang="en-US" sz="3200" b="1" dirty="0" smtClean="0">
                <a:solidFill>
                  <a:srgbClr val="DA0000"/>
                </a:solidFill>
                <a:latin typeface="FrutigerLTStd-Bold"/>
              </a:rPr>
              <a:t>FDA APPROVED</a:t>
            </a:r>
            <a:endParaRPr lang="en-US" sz="3200" b="1" dirty="0">
              <a:solidFill>
                <a:srgbClr val="DA0000"/>
              </a:solidFill>
              <a:latin typeface="FrutigerLTStd-Bold"/>
            </a:endParaRPr>
          </a:p>
          <a:p>
            <a:r>
              <a:rPr lang="en-US" sz="3200" b="1" dirty="0">
                <a:solidFill>
                  <a:srgbClr val="DA0000"/>
                </a:solidFill>
                <a:latin typeface="FrutigerLTStd-Bold"/>
              </a:rPr>
              <a:t>DOSES IN INDIVIDUALS</a:t>
            </a:r>
          </a:p>
          <a:p>
            <a:r>
              <a:rPr lang="en-US" sz="3200" b="1" dirty="0">
                <a:solidFill>
                  <a:srgbClr val="DA0000"/>
                </a:solidFill>
                <a:latin typeface="FrutigerLTStd-Bold"/>
              </a:rPr>
              <a:t>WITH HTG (200–499 MG/DL)</a:t>
            </a:r>
          </a:p>
          <a:p>
            <a:r>
              <a:rPr lang="en-US" sz="2800" dirty="0">
                <a:solidFill>
                  <a:srgbClr val="000000"/>
                </a:solidFill>
                <a:latin typeface="FrutigerLTStd-Light"/>
              </a:rPr>
              <a:t>To evaluate and summarize the existing clinical evidence</a:t>
            </a:r>
          </a:p>
          <a:p>
            <a:r>
              <a:rPr lang="en-US" sz="2800" dirty="0">
                <a:solidFill>
                  <a:srgbClr val="000000"/>
                </a:solidFill>
                <a:latin typeface="FrutigerLTStd-Light"/>
              </a:rPr>
              <a:t>for n-3 FA effects on HTG, we identified and</a:t>
            </a:r>
          </a:p>
          <a:p>
            <a:r>
              <a:rPr lang="en-US" sz="2800" dirty="0">
                <a:solidFill>
                  <a:srgbClr val="000000"/>
                </a:solidFill>
                <a:latin typeface="FrutigerLTStd-Light"/>
              </a:rPr>
              <a:t>compared studies meeting the following criteria: administration</a:t>
            </a:r>
          </a:p>
          <a:p>
            <a:r>
              <a:rPr lang="en-US" sz="2800" dirty="0">
                <a:solidFill>
                  <a:srgbClr val="000000"/>
                </a:solidFill>
                <a:latin typeface="FrutigerLTStd-Light"/>
              </a:rPr>
              <a:t>of 4 g/d prescription n-3 FA or an equivalent</a:t>
            </a:r>
          </a:p>
          <a:p>
            <a:r>
              <a:rPr lang="en-US" sz="2800" dirty="0">
                <a:solidFill>
                  <a:srgbClr val="000000"/>
                </a:solidFill>
                <a:latin typeface="FrutigerLTStd-Light"/>
              </a:rPr>
              <a:t>amount of EPA+DHA from dietary supplements</a:t>
            </a:r>
          </a:p>
          <a:p>
            <a:r>
              <a:rPr lang="en-US" sz="2800" dirty="0">
                <a:solidFill>
                  <a:srgbClr val="000000"/>
                </a:solidFill>
                <a:latin typeface="FrutigerLTStd-Light"/>
              </a:rPr>
              <a:t>(&gt;3 g/d EPA+DHA), mean/median baseline triglyceride</a:t>
            </a:r>
          </a:p>
          <a:p>
            <a:r>
              <a:rPr lang="en-US" sz="2800" dirty="0">
                <a:solidFill>
                  <a:srgbClr val="000000"/>
                </a:solidFill>
                <a:latin typeface="FrutigerLTStd-Light"/>
              </a:rPr>
              <a:t>values between 200 and 499 mg/</a:t>
            </a:r>
            <a:r>
              <a:rPr lang="en-US" sz="2800" dirty="0" err="1">
                <a:solidFill>
                  <a:srgbClr val="000000"/>
                </a:solidFill>
                <a:latin typeface="FrutigerLTStd-Light"/>
              </a:rPr>
              <a:t>dL</a:t>
            </a:r>
            <a:r>
              <a:rPr lang="en-US" sz="2800" dirty="0">
                <a:solidFill>
                  <a:srgbClr val="000000"/>
                </a:solidFill>
                <a:latin typeface="FrutigerLTStd-Light"/>
              </a:rPr>
              <a:t>, results reported</a:t>
            </a:r>
          </a:p>
          <a:p>
            <a:r>
              <a:rPr lang="en-US" sz="2800" dirty="0">
                <a:solidFill>
                  <a:srgbClr val="000000"/>
                </a:solidFill>
                <a:latin typeface="FrutigerLTStd-Light"/>
              </a:rPr>
              <a:t>from at least 20 people per study arm, and inclusion of</a:t>
            </a:r>
          </a:p>
          <a:p>
            <a:r>
              <a:rPr lang="en-US" sz="2800" dirty="0">
                <a:solidFill>
                  <a:srgbClr val="000000"/>
                </a:solidFill>
                <a:latin typeface="FrutigerLTStd-Light"/>
              </a:rPr>
              <a:t>a placebo-control group.</a:t>
            </a:r>
            <a:endParaRPr lang="en-US" sz="2800" dirty="0"/>
          </a:p>
        </p:txBody>
      </p:sp>
    </p:spTree>
    <p:extLst>
      <p:ext uri="{BB962C8B-B14F-4D97-AF65-F5344CB8AC3E}">
        <p14:creationId xmlns:p14="http://schemas.microsoft.com/office/powerpoint/2010/main" val="2237909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74" y="98475"/>
            <a:ext cx="12093526" cy="6720416"/>
          </a:xfrm>
          <a:prstGeom prst="rect">
            <a:avLst/>
          </a:prstGeom>
        </p:spPr>
      </p:pic>
    </p:spTree>
    <p:extLst>
      <p:ext uri="{BB962C8B-B14F-4D97-AF65-F5344CB8AC3E}">
        <p14:creationId xmlns:p14="http://schemas.microsoft.com/office/powerpoint/2010/main" val="3646121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677" y="233172"/>
            <a:ext cx="11915335" cy="6391656"/>
          </a:xfrm>
          <a:prstGeom prst="rect">
            <a:avLst/>
          </a:prstGeom>
        </p:spPr>
      </p:pic>
    </p:spTree>
    <p:extLst>
      <p:ext uri="{BB962C8B-B14F-4D97-AF65-F5344CB8AC3E}">
        <p14:creationId xmlns:p14="http://schemas.microsoft.com/office/powerpoint/2010/main" val="2041382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828" y="211014"/>
            <a:ext cx="10030264" cy="6063198"/>
          </a:xfrm>
          <a:prstGeom prst="rect">
            <a:avLst/>
          </a:prstGeom>
        </p:spPr>
        <p:txBody>
          <a:bodyPr wrap="square">
            <a:spAutoFit/>
          </a:bodyPr>
          <a:lstStyle/>
          <a:p>
            <a:r>
              <a:rPr lang="en-US" sz="3200" b="1" dirty="0">
                <a:solidFill>
                  <a:srgbClr val="DA0000"/>
                </a:solidFill>
                <a:latin typeface="FrutigerLTStd-Bold"/>
              </a:rPr>
              <a:t>n-3 FA as Monotherapy</a:t>
            </a:r>
          </a:p>
          <a:p>
            <a:r>
              <a:rPr lang="en-US" sz="2000" dirty="0">
                <a:solidFill>
                  <a:srgbClr val="FFC000"/>
                </a:solidFill>
                <a:latin typeface="FrutigerLTStd-Light"/>
              </a:rPr>
              <a:t>Six published trials </a:t>
            </a:r>
            <a:r>
              <a:rPr lang="en-US" sz="2000" dirty="0">
                <a:solidFill>
                  <a:srgbClr val="000000"/>
                </a:solidFill>
                <a:latin typeface="FrutigerLTStd-Light"/>
              </a:rPr>
              <a:t>in which 3 to 4 g/d n-3 FA was administered</a:t>
            </a:r>
          </a:p>
          <a:p>
            <a:r>
              <a:rPr lang="en-US" sz="2000" dirty="0">
                <a:solidFill>
                  <a:srgbClr val="000000"/>
                </a:solidFill>
                <a:latin typeface="FrutigerLTStd-Light"/>
              </a:rPr>
              <a:t>to people with HTG not taking other </a:t>
            </a:r>
            <a:r>
              <a:rPr lang="en-US" sz="2000" dirty="0" smtClean="0">
                <a:solidFill>
                  <a:srgbClr val="000000"/>
                </a:solidFill>
                <a:latin typeface="FrutigerLTStd-Light"/>
              </a:rPr>
              <a:t>lipid lowering</a:t>
            </a:r>
            <a:endParaRPr lang="en-US" sz="2000" dirty="0">
              <a:solidFill>
                <a:srgbClr val="000000"/>
              </a:solidFill>
              <a:latin typeface="FrutigerLTStd-Light"/>
            </a:endParaRPr>
          </a:p>
          <a:p>
            <a:r>
              <a:rPr lang="en-US" sz="2000" dirty="0">
                <a:solidFill>
                  <a:srgbClr val="000000"/>
                </a:solidFill>
                <a:latin typeface="FrutigerLTStd-Light"/>
              </a:rPr>
              <a:t>medications were identified as meeting the</a:t>
            </a:r>
          </a:p>
          <a:p>
            <a:r>
              <a:rPr lang="en-US" sz="2000" dirty="0">
                <a:solidFill>
                  <a:srgbClr val="000000"/>
                </a:solidFill>
                <a:latin typeface="FrutigerLTStd-Light"/>
              </a:rPr>
              <a:t>inclusion criteria listed above.28,29,33,36,44–46</a:t>
            </a:r>
            <a:r>
              <a:rPr lang="en-US" sz="2000" dirty="0">
                <a:solidFill>
                  <a:srgbClr val="FFC000"/>
                </a:solidFill>
                <a:latin typeface="FrutigerLTStd-Light"/>
              </a:rPr>
              <a:t>‡ Four studies</a:t>
            </a:r>
          </a:p>
          <a:p>
            <a:r>
              <a:rPr lang="en-US" sz="2000" dirty="0">
                <a:solidFill>
                  <a:srgbClr val="000000"/>
                </a:solidFill>
                <a:latin typeface="FrutigerLTStd-Light"/>
              </a:rPr>
              <a:t>used 4 g/d O3AEE (providing 3.4 g/d EPA+DHA), and</a:t>
            </a:r>
          </a:p>
          <a:p>
            <a:r>
              <a:rPr lang="en-US" sz="2000" dirty="0">
                <a:solidFill>
                  <a:srgbClr val="FFC000"/>
                </a:solidFill>
                <a:latin typeface="FrutigerLTStd-Light"/>
              </a:rPr>
              <a:t>2 studies </a:t>
            </a:r>
            <a:r>
              <a:rPr lang="en-US" sz="2000" dirty="0">
                <a:solidFill>
                  <a:srgbClr val="000000"/>
                </a:solidFill>
                <a:latin typeface="FrutigerLTStd-Light"/>
              </a:rPr>
              <a:t>used similar doses of EPA+DHA from an n-3</a:t>
            </a:r>
          </a:p>
          <a:p>
            <a:r>
              <a:rPr lang="en-US" sz="2000" dirty="0">
                <a:solidFill>
                  <a:srgbClr val="000000"/>
                </a:solidFill>
                <a:latin typeface="FrutigerLTStd-Light"/>
              </a:rPr>
              <a:t>FA medical food (n=1) or dietary supplement (n=1).§</a:t>
            </a:r>
          </a:p>
          <a:p>
            <a:r>
              <a:rPr lang="en-US" sz="2000" dirty="0" smtClean="0">
                <a:solidFill>
                  <a:srgbClr val="000000"/>
                </a:solidFill>
                <a:latin typeface="FrutigerLTStd-Light"/>
              </a:rPr>
              <a:t> </a:t>
            </a:r>
            <a:r>
              <a:rPr lang="en-US" sz="2000" dirty="0">
                <a:solidFill>
                  <a:srgbClr val="000000"/>
                </a:solidFill>
                <a:latin typeface="FrutigerLTStd-Light"/>
              </a:rPr>
              <a:t>On average,</a:t>
            </a:r>
          </a:p>
          <a:p>
            <a:r>
              <a:rPr lang="en-US" sz="2000" dirty="0">
                <a:solidFill>
                  <a:srgbClr val="000000"/>
                </a:solidFill>
                <a:latin typeface="FrutigerLTStd-Light"/>
              </a:rPr>
              <a:t>the triglyceride reduction was </a:t>
            </a:r>
            <a:r>
              <a:rPr lang="en-US" sz="2000" dirty="0">
                <a:solidFill>
                  <a:srgbClr val="000000"/>
                </a:solidFill>
                <a:latin typeface="GandhariUnicode-Roman"/>
              </a:rPr>
              <a:t>≈</a:t>
            </a:r>
            <a:r>
              <a:rPr lang="en-US" sz="2000" dirty="0">
                <a:solidFill>
                  <a:srgbClr val="000000"/>
                </a:solidFill>
                <a:latin typeface="FrutigerLTStd-Light"/>
              </a:rPr>
              <a:t>27% (range, 21%–</a:t>
            </a:r>
          </a:p>
          <a:p>
            <a:r>
              <a:rPr lang="en-US" sz="2000" dirty="0">
                <a:solidFill>
                  <a:srgbClr val="000000"/>
                </a:solidFill>
                <a:latin typeface="FrutigerLTStd-Light"/>
              </a:rPr>
              <a:t>35%), apart from the study of a medical food (3.2 g/d</a:t>
            </a:r>
          </a:p>
          <a:p>
            <a:r>
              <a:rPr lang="en-US" sz="2000" dirty="0">
                <a:solidFill>
                  <a:srgbClr val="000000"/>
                </a:solidFill>
                <a:latin typeface="FrutigerLTStd-Light"/>
              </a:rPr>
              <a:t>EPA+DHA), which specifically recruited people with very</a:t>
            </a:r>
          </a:p>
          <a:p>
            <a:r>
              <a:rPr lang="en-US" sz="2000" dirty="0">
                <a:solidFill>
                  <a:srgbClr val="000000"/>
                </a:solidFill>
                <a:latin typeface="FrutigerLTStd-Light"/>
              </a:rPr>
              <a:t>low blood levels of n-3 FA and reported a 48% reduction.</a:t>
            </a:r>
          </a:p>
          <a:p>
            <a:r>
              <a:rPr lang="en-US" sz="2000" dirty="0">
                <a:solidFill>
                  <a:srgbClr val="000000"/>
                </a:solidFill>
                <a:latin typeface="FrutigerLTStd-Light"/>
              </a:rPr>
              <a:t>45 In 4 trials, 4 g/d O3AEE averaged a 26% reduction</a:t>
            </a:r>
          </a:p>
          <a:p>
            <a:r>
              <a:rPr lang="en-US" sz="2000" dirty="0">
                <a:solidFill>
                  <a:srgbClr val="000000"/>
                </a:solidFill>
                <a:latin typeface="FrutigerLTStd-Light"/>
              </a:rPr>
              <a:t>in triglycerides, whereas the reduction in a dietary</a:t>
            </a:r>
          </a:p>
          <a:p>
            <a:r>
              <a:rPr lang="en-US" sz="2000" dirty="0">
                <a:solidFill>
                  <a:srgbClr val="000000"/>
                </a:solidFill>
                <a:latin typeface="FrutigerLTStd-Light"/>
              </a:rPr>
              <a:t>supplement study of 3 g/d EPA+DHA was 35%.44 An</a:t>
            </a:r>
          </a:p>
          <a:p>
            <a:r>
              <a:rPr lang="en-US" sz="2000" dirty="0">
                <a:solidFill>
                  <a:srgbClr val="000000"/>
                </a:solidFill>
                <a:latin typeface="FrutigerLTStd-Light"/>
              </a:rPr>
              <a:t>earlier study of a dietary supplement that used a </a:t>
            </a:r>
            <a:r>
              <a:rPr lang="en-US" sz="2000" dirty="0" smtClean="0">
                <a:solidFill>
                  <a:srgbClr val="000000"/>
                </a:solidFill>
                <a:latin typeface="FrutigerLTStd-Light"/>
              </a:rPr>
              <a:t>higher </a:t>
            </a:r>
            <a:r>
              <a:rPr lang="en-US" dirty="0" smtClean="0"/>
              <a:t>dose </a:t>
            </a:r>
            <a:r>
              <a:rPr lang="en-US" dirty="0"/>
              <a:t>(4.5 g/d EPA+DHA) reported a 39% reduction in</a:t>
            </a:r>
          </a:p>
          <a:p>
            <a:r>
              <a:rPr lang="en-US" dirty="0"/>
              <a:t>triglycerides after 6 months.</a:t>
            </a:r>
            <a:endParaRPr lang="en-US" sz="2000" dirty="0"/>
          </a:p>
        </p:txBody>
      </p:sp>
    </p:spTree>
    <p:extLst>
      <p:ext uri="{BB962C8B-B14F-4D97-AF65-F5344CB8AC3E}">
        <p14:creationId xmlns:p14="http://schemas.microsoft.com/office/powerpoint/2010/main" val="3688548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249" y="376979"/>
            <a:ext cx="10072468" cy="5878532"/>
          </a:xfrm>
          <a:prstGeom prst="rect">
            <a:avLst/>
          </a:prstGeom>
        </p:spPr>
        <p:txBody>
          <a:bodyPr wrap="square">
            <a:spAutoFit/>
          </a:bodyPr>
          <a:lstStyle/>
          <a:p>
            <a:r>
              <a:rPr lang="en-US" sz="2800" b="1" dirty="0">
                <a:solidFill>
                  <a:srgbClr val="DA0000"/>
                </a:solidFill>
                <a:latin typeface="FrutigerLTStd-Bold"/>
              </a:rPr>
              <a:t>n-3 FA Added to Other Lipid-Lowering</a:t>
            </a:r>
          </a:p>
          <a:p>
            <a:r>
              <a:rPr lang="en-US" sz="2800" b="1" dirty="0">
                <a:solidFill>
                  <a:srgbClr val="DA0000"/>
                </a:solidFill>
                <a:latin typeface="FrutigerLTStd-Bold"/>
              </a:rPr>
              <a:t>Therapies</a:t>
            </a:r>
          </a:p>
          <a:p>
            <a:r>
              <a:rPr lang="en-US" sz="2000" dirty="0">
                <a:solidFill>
                  <a:srgbClr val="FFC000"/>
                </a:solidFill>
                <a:latin typeface="FrutigerLTStd-Light"/>
              </a:rPr>
              <a:t>Eight trials evaluated </a:t>
            </a:r>
            <a:r>
              <a:rPr lang="en-US" sz="2000" dirty="0">
                <a:solidFill>
                  <a:srgbClr val="000000"/>
                </a:solidFill>
                <a:latin typeface="FrutigerLTStd-Light"/>
              </a:rPr>
              <a:t>4 g/d prescription n-3 FA in </a:t>
            </a:r>
            <a:r>
              <a:rPr lang="en-US" sz="2000" dirty="0" smtClean="0">
                <a:solidFill>
                  <a:srgbClr val="000000"/>
                </a:solidFill>
                <a:latin typeface="FrutigerLTStd-Light"/>
              </a:rPr>
              <a:t>people with </a:t>
            </a:r>
            <a:r>
              <a:rPr lang="en-US" sz="2000" dirty="0">
                <a:solidFill>
                  <a:srgbClr val="000000"/>
                </a:solidFill>
                <a:latin typeface="FrutigerLTStd-Light"/>
              </a:rPr>
              <a:t>HTG on background statin therapy.26,30–32,38–41 </a:t>
            </a:r>
            <a:r>
              <a:rPr lang="en-US" sz="2000" dirty="0">
                <a:solidFill>
                  <a:srgbClr val="FFC000"/>
                </a:solidFill>
                <a:latin typeface="FrutigerLTStd-Light"/>
              </a:rPr>
              <a:t>Five </a:t>
            </a:r>
            <a:r>
              <a:rPr lang="en-US" sz="2000" dirty="0" smtClean="0">
                <a:solidFill>
                  <a:srgbClr val="FFC000"/>
                </a:solidFill>
                <a:latin typeface="FrutigerLTStd-Light"/>
              </a:rPr>
              <a:t>of these </a:t>
            </a:r>
            <a:r>
              <a:rPr lang="en-US" sz="2000" dirty="0">
                <a:solidFill>
                  <a:srgbClr val="000000"/>
                </a:solidFill>
                <a:latin typeface="FrutigerLTStd-Light"/>
              </a:rPr>
              <a:t>trials tested O3AEE</a:t>
            </a:r>
            <a:r>
              <a:rPr lang="en-US" sz="2000" dirty="0">
                <a:solidFill>
                  <a:srgbClr val="FFC000"/>
                </a:solidFill>
                <a:latin typeface="FrutigerLTStd-Light"/>
              </a:rPr>
              <a:t>; 2 trials </a:t>
            </a:r>
            <a:r>
              <a:rPr lang="en-US" sz="2000" dirty="0">
                <a:solidFill>
                  <a:srgbClr val="000000"/>
                </a:solidFill>
                <a:latin typeface="FrutigerLTStd-Light"/>
              </a:rPr>
              <a:t>used IPE; and </a:t>
            </a:r>
            <a:r>
              <a:rPr lang="en-US" sz="2000" dirty="0">
                <a:solidFill>
                  <a:srgbClr val="FFC000"/>
                </a:solidFill>
                <a:latin typeface="FrutigerLTStd-Light"/>
              </a:rPr>
              <a:t>1 trial</a:t>
            </a:r>
          </a:p>
          <a:p>
            <a:r>
              <a:rPr lang="en-US" sz="2000" dirty="0">
                <a:solidFill>
                  <a:srgbClr val="000000"/>
                </a:solidFill>
                <a:latin typeface="FrutigerLTStd-Light"/>
              </a:rPr>
              <a:t>used O3CA. The triglyceride decrease was </a:t>
            </a:r>
            <a:r>
              <a:rPr lang="en-US" sz="2000" dirty="0">
                <a:solidFill>
                  <a:srgbClr val="000000"/>
                </a:solidFill>
                <a:latin typeface="GandhariUnicode-Roman"/>
              </a:rPr>
              <a:t>≈</a:t>
            </a:r>
            <a:r>
              <a:rPr lang="en-US" sz="2000" dirty="0">
                <a:solidFill>
                  <a:srgbClr val="000000"/>
                </a:solidFill>
                <a:latin typeface="FrutigerLTStd-Light"/>
              </a:rPr>
              <a:t>21% (</a:t>
            </a:r>
            <a:r>
              <a:rPr lang="en-US" sz="2000" dirty="0" smtClean="0">
                <a:solidFill>
                  <a:srgbClr val="000000"/>
                </a:solidFill>
                <a:latin typeface="FrutigerLTStd-Light"/>
              </a:rPr>
              <a:t>range,15</a:t>
            </a:r>
            <a:r>
              <a:rPr lang="en-US" sz="2000" dirty="0">
                <a:solidFill>
                  <a:srgbClr val="000000"/>
                </a:solidFill>
                <a:latin typeface="FrutigerLTStd-Light"/>
              </a:rPr>
              <a:t>%–25%). Of the 5 O3AEE studies, 2 </a:t>
            </a:r>
            <a:r>
              <a:rPr lang="en-US" sz="2000" dirty="0" smtClean="0">
                <a:solidFill>
                  <a:srgbClr val="000000"/>
                </a:solidFill>
                <a:latin typeface="FrutigerLTStd-Light"/>
              </a:rPr>
              <a:t>administered O3AEE </a:t>
            </a:r>
            <a:r>
              <a:rPr lang="en-US" sz="2000" dirty="0">
                <a:solidFill>
                  <a:srgbClr val="000000"/>
                </a:solidFill>
                <a:latin typeface="FrutigerLTStd-Light"/>
              </a:rPr>
              <a:t>in combination with statin therapy as part of the</a:t>
            </a:r>
          </a:p>
          <a:p>
            <a:r>
              <a:rPr lang="en-US" sz="2000" dirty="0">
                <a:solidFill>
                  <a:srgbClr val="000000"/>
                </a:solidFill>
                <a:latin typeface="FrutigerLTStd-Light"/>
              </a:rPr>
              <a:t>trial design,26,32 and triglycerides were reduced </a:t>
            </a:r>
            <a:r>
              <a:rPr lang="en-US" sz="2000" dirty="0">
                <a:solidFill>
                  <a:srgbClr val="FFC000"/>
                </a:solidFill>
                <a:latin typeface="FrutigerLTStd-Light"/>
              </a:rPr>
              <a:t>17% </a:t>
            </a:r>
            <a:r>
              <a:rPr lang="en-US" sz="2000" dirty="0" smtClean="0">
                <a:solidFill>
                  <a:srgbClr val="FFC000"/>
                </a:solidFill>
                <a:latin typeface="FrutigerLTStd-Light"/>
              </a:rPr>
              <a:t>to19</a:t>
            </a:r>
            <a:r>
              <a:rPr lang="en-US" sz="2000" dirty="0">
                <a:solidFill>
                  <a:srgbClr val="000000"/>
                </a:solidFill>
                <a:latin typeface="FrutigerLTStd-Light"/>
              </a:rPr>
              <a:t>% beyond the reduction achieved by statins, </a:t>
            </a:r>
            <a:r>
              <a:rPr lang="en-US" sz="2000" dirty="0" smtClean="0">
                <a:solidFill>
                  <a:srgbClr val="000000"/>
                </a:solidFill>
                <a:latin typeface="FrutigerLTStd-Light"/>
              </a:rPr>
              <a:t>non–HDLC was </a:t>
            </a:r>
            <a:r>
              <a:rPr lang="en-US" sz="2000" dirty="0">
                <a:solidFill>
                  <a:srgbClr val="000000"/>
                </a:solidFill>
                <a:latin typeface="FrutigerLTStd-Light"/>
              </a:rPr>
              <a:t>decreased 5% to 7%, and LDL-C was unchanged</a:t>
            </a:r>
          </a:p>
          <a:p>
            <a:r>
              <a:rPr lang="en-US" sz="2000" dirty="0">
                <a:solidFill>
                  <a:srgbClr val="000000"/>
                </a:solidFill>
                <a:latin typeface="FrutigerLTStd-Light"/>
              </a:rPr>
              <a:t>versus the statin-only control.26,32 In a third study, in </a:t>
            </a:r>
            <a:r>
              <a:rPr lang="en-US" sz="2000" dirty="0" smtClean="0">
                <a:solidFill>
                  <a:srgbClr val="000000"/>
                </a:solidFill>
                <a:latin typeface="FrutigerLTStd-Light"/>
              </a:rPr>
              <a:t>which all </a:t>
            </a:r>
            <a:r>
              <a:rPr lang="en-US" sz="2000" dirty="0">
                <a:solidFill>
                  <a:srgbClr val="000000"/>
                </a:solidFill>
                <a:latin typeface="FrutigerLTStd-Light"/>
              </a:rPr>
              <a:t>patients were on a stable dose of statin before </a:t>
            </a:r>
            <a:r>
              <a:rPr lang="en-US" sz="2000" dirty="0" smtClean="0">
                <a:solidFill>
                  <a:srgbClr val="000000"/>
                </a:solidFill>
                <a:latin typeface="FrutigerLTStd-Light"/>
              </a:rPr>
              <a:t>beginning O3AEE </a:t>
            </a:r>
            <a:r>
              <a:rPr lang="en-US" sz="2000" dirty="0">
                <a:solidFill>
                  <a:srgbClr val="000000"/>
                </a:solidFill>
                <a:latin typeface="FrutigerLTStd-Light"/>
              </a:rPr>
              <a:t>treatment, there was </a:t>
            </a:r>
            <a:r>
              <a:rPr lang="en-US" sz="2000" dirty="0">
                <a:solidFill>
                  <a:srgbClr val="FFC000"/>
                </a:solidFill>
                <a:latin typeface="FrutigerLTStd-Light"/>
              </a:rPr>
              <a:t>a 25% </a:t>
            </a:r>
            <a:r>
              <a:rPr lang="en-US" sz="2000" dirty="0">
                <a:solidFill>
                  <a:srgbClr val="000000"/>
                </a:solidFill>
                <a:latin typeface="FrutigerLTStd-Light"/>
              </a:rPr>
              <a:t>reduction in</a:t>
            </a:r>
          </a:p>
          <a:p>
            <a:r>
              <a:rPr lang="en-US" sz="2000" dirty="0">
                <a:solidFill>
                  <a:srgbClr val="000000"/>
                </a:solidFill>
                <a:latin typeface="FrutigerLTStd-Light"/>
              </a:rPr>
              <a:t>triglycerides and a marginally significant increase in </a:t>
            </a:r>
            <a:r>
              <a:rPr lang="en-US" sz="2000" dirty="0" smtClean="0">
                <a:solidFill>
                  <a:srgbClr val="000000"/>
                </a:solidFill>
                <a:latin typeface="FrutigerLTStd-Light"/>
              </a:rPr>
              <a:t>LDL-C relative </a:t>
            </a:r>
            <a:r>
              <a:rPr lang="en-US" sz="2000" dirty="0">
                <a:solidFill>
                  <a:srgbClr val="000000"/>
                </a:solidFill>
                <a:latin typeface="FrutigerLTStd-Light"/>
              </a:rPr>
              <a:t>to placebo (median, 3.5% increase; </a:t>
            </a:r>
            <a:r>
              <a:rPr lang="en-US" sz="2000" i="1" dirty="0">
                <a:solidFill>
                  <a:srgbClr val="000000"/>
                </a:solidFill>
                <a:latin typeface="FrutigerLTStd-LightItalic"/>
              </a:rPr>
              <a:t>P</a:t>
            </a:r>
            <a:r>
              <a:rPr lang="en-US" sz="2000" dirty="0">
                <a:solidFill>
                  <a:srgbClr val="000000"/>
                </a:solidFill>
                <a:latin typeface="FrutigerLTStd-Light"/>
              </a:rPr>
              <a:t>=0.052).31</a:t>
            </a:r>
          </a:p>
          <a:p>
            <a:r>
              <a:rPr lang="en-US" sz="2000" dirty="0">
                <a:solidFill>
                  <a:srgbClr val="000000"/>
                </a:solidFill>
                <a:latin typeface="FrutigerLTStd-Light"/>
              </a:rPr>
              <a:t>In this study and another of O3AEE, there was a </a:t>
            </a:r>
            <a:r>
              <a:rPr lang="en-US" sz="2000" dirty="0" smtClean="0">
                <a:solidFill>
                  <a:srgbClr val="000000"/>
                </a:solidFill>
                <a:latin typeface="FrutigerLTStd-Light"/>
              </a:rPr>
              <a:t>modest increase </a:t>
            </a:r>
            <a:r>
              <a:rPr lang="en-US" sz="2000" dirty="0">
                <a:solidFill>
                  <a:srgbClr val="000000"/>
                </a:solidFill>
                <a:latin typeface="FrutigerLTStd-Light"/>
              </a:rPr>
              <a:t>in LDL particle size.25,26 When IPE (4 g/d) </a:t>
            </a:r>
            <a:r>
              <a:rPr lang="en-US" sz="2000" dirty="0" smtClean="0">
                <a:solidFill>
                  <a:srgbClr val="000000"/>
                </a:solidFill>
                <a:latin typeface="FrutigerLTStd-Light"/>
              </a:rPr>
              <a:t>was administered </a:t>
            </a:r>
            <a:r>
              <a:rPr lang="en-US" sz="2000" dirty="0">
                <a:solidFill>
                  <a:srgbClr val="000000"/>
                </a:solidFill>
                <a:latin typeface="FrutigerLTStd-Light"/>
              </a:rPr>
              <a:t>with statins, there were placebo-adjusted</a:t>
            </a:r>
          </a:p>
          <a:p>
            <a:r>
              <a:rPr lang="en-US" sz="2000" dirty="0">
                <a:solidFill>
                  <a:srgbClr val="000000"/>
                </a:solidFill>
                <a:latin typeface="FrutigerLTStd-Light"/>
              </a:rPr>
              <a:t>decreases of 22% in triglycerides, 5% in HDL-C, </a:t>
            </a:r>
            <a:r>
              <a:rPr lang="en-US" sz="2000" dirty="0" smtClean="0">
                <a:solidFill>
                  <a:srgbClr val="000000"/>
                </a:solidFill>
                <a:latin typeface="FrutigerLTStd-Light"/>
              </a:rPr>
              <a:t>14% in </a:t>
            </a:r>
            <a:r>
              <a:rPr lang="en-US" sz="2000" dirty="0">
                <a:solidFill>
                  <a:srgbClr val="000000"/>
                </a:solidFill>
                <a:latin typeface="FrutigerLTStd-Light"/>
              </a:rPr>
              <a:t>non–HDL-C, 9% in </a:t>
            </a:r>
            <a:r>
              <a:rPr lang="en-US" sz="2000" dirty="0" err="1">
                <a:solidFill>
                  <a:srgbClr val="000000"/>
                </a:solidFill>
                <a:latin typeface="FrutigerLTStd-Light"/>
              </a:rPr>
              <a:t>apo</a:t>
            </a:r>
            <a:r>
              <a:rPr lang="en-US" sz="2000" dirty="0">
                <a:solidFill>
                  <a:srgbClr val="000000"/>
                </a:solidFill>
                <a:latin typeface="FrutigerLTStd-Light"/>
              </a:rPr>
              <a:t> B, and 6% in LDL-C,39 </a:t>
            </a:r>
            <a:r>
              <a:rPr lang="en-US" sz="2000" dirty="0" smtClean="0">
                <a:solidFill>
                  <a:srgbClr val="000000"/>
                </a:solidFill>
                <a:latin typeface="FrutigerLTStd-Light"/>
              </a:rPr>
              <a:t>and LDL </a:t>
            </a:r>
            <a:r>
              <a:rPr lang="en-US" sz="2000" dirty="0">
                <a:solidFill>
                  <a:srgbClr val="000000"/>
                </a:solidFill>
                <a:latin typeface="FrutigerLTStd-Light"/>
              </a:rPr>
              <a:t>particle size was modestly increased.47 In the recently</a:t>
            </a:r>
          </a:p>
          <a:p>
            <a:r>
              <a:rPr lang="en-US" sz="2000" dirty="0">
                <a:solidFill>
                  <a:srgbClr val="000000"/>
                </a:solidFill>
                <a:latin typeface="FrutigerLTStd-Light"/>
              </a:rPr>
              <a:t>published results of REDUCE-IT (Reduction of </a:t>
            </a:r>
            <a:r>
              <a:rPr lang="en-US" sz="2000" dirty="0" smtClean="0">
                <a:solidFill>
                  <a:srgbClr val="000000"/>
                </a:solidFill>
                <a:latin typeface="FrutigerLTStd-Light"/>
              </a:rPr>
              <a:t>Cardiovascular Events </a:t>
            </a:r>
            <a:r>
              <a:rPr lang="en-US" sz="2000" dirty="0">
                <a:solidFill>
                  <a:srgbClr val="000000"/>
                </a:solidFill>
                <a:latin typeface="FrutigerLTStd-Light"/>
              </a:rPr>
              <a:t>With EPA Intervention Trial), similar effects </a:t>
            </a:r>
            <a:r>
              <a:rPr lang="en-US" sz="2000" dirty="0" smtClean="0">
                <a:solidFill>
                  <a:srgbClr val="000000"/>
                </a:solidFill>
                <a:latin typeface="FrutigerLTStd-Light"/>
              </a:rPr>
              <a:t>on lipids </a:t>
            </a:r>
            <a:r>
              <a:rPr lang="en-US" sz="2000" dirty="0">
                <a:solidFill>
                  <a:srgbClr val="000000"/>
                </a:solidFill>
                <a:latin typeface="FrutigerLTStd-Light"/>
              </a:rPr>
              <a:t>were reported</a:t>
            </a:r>
            <a:endParaRPr lang="en-US" sz="2000" dirty="0"/>
          </a:p>
        </p:txBody>
      </p:sp>
    </p:spTree>
    <p:extLst>
      <p:ext uri="{BB962C8B-B14F-4D97-AF65-F5344CB8AC3E}">
        <p14:creationId xmlns:p14="http://schemas.microsoft.com/office/powerpoint/2010/main" val="3926272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145" y="281354"/>
            <a:ext cx="8904849" cy="6137037"/>
          </a:xfrm>
          <a:prstGeom prst="rect">
            <a:avLst/>
          </a:prstGeom>
        </p:spPr>
        <p:txBody>
          <a:bodyPr wrap="square">
            <a:spAutoFit/>
          </a:bodyPr>
          <a:lstStyle/>
          <a:p>
            <a:r>
              <a:rPr lang="en-US" sz="2000" dirty="0">
                <a:latin typeface="FrutigerLTStd-Light"/>
              </a:rPr>
              <a:t>Studies of </a:t>
            </a:r>
            <a:r>
              <a:rPr lang="en-US" sz="2000" dirty="0">
                <a:solidFill>
                  <a:srgbClr val="FFC000"/>
                </a:solidFill>
                <a:latin typeface="FrutigerLTStd-Light"/>
              </a:rPr>
              <a:t>combination therapy of omega-3 agents</a:t>
            </a:r>
          </a:p>
          <a:p>
            <a:r>
              <a:rPr lang="en-US" sz="2000" dirty="0">
                <a:solidFill>
                  <a:srgbClr val="FFC000"/>
                </a:solidFill>
                <a:latin typeface="FrutigerLTStd-Light"/>
              </a:rPr>
              <a:t>with fibrates and niacin</a:t>
            </a:r>
            <a:r>
              <a:rPr lang="en-US" sz="2000" dirty="0">
                <a:latin typeface="FrutigerLTStd-Light"/>
              </a:rPr>
              <a:t> in patients with HTG are limited.</a:t>
            </a:r>
          </a:p>
          <a:p>
            <a:r>
              <a:rPr lang="en-US" sz="2000" dirty="0">
                <a:solidFill>
                  <a:srgbClr val="FFC000"/>
                </a:solidFill>
                <a:latin typeface="FrutigerLTStd-Light"/>
              </a:rPr>
              <a:t>In 1 study </a:t>
            </a:r>
            <a:r>
              <a:rPr lang="en-US" sz="2000" dirty="0">
                <a:latin typeface="FrutigerLTStd-Light"/>
              </a:rPr>
              <a:t>of patients with HTG, combination treatment</a:t>
            </a:r>
          </a:p>
          <a:p>
            <a:r>
              <a:rPr lang="en-US" sz="2000" dirty="0">
                <a:latin typeface="FrutigerLTStd-Light"/>
              </a:rPr>
              <a:t>with </a:t>
            </a:r>
            <a:r>
              <a:rPr lang="en-US" sz="2000" dirty="0" err="1">
                <a:solidFill>
                  <a:srgbClr val="FFC000"/>
                </a:solidFill>
                <a:latin typeface="FrutigerLTStd-Light"/>
              </a:rPr>
              <a:t>fenofibrate</a:t>
            </a:r>
            <a:r>
              <a:rPr lang="en-US" sz="2000" dirty="0">
                <a:solidFill>
                  <a:srgbClr val="FFC000"/>
                </a:solidFill>
                <a:latin typeface="FrutigerLTStd-Light"/>
              </a:rPr>
              <a:t> and 2 g/d O3AEE </a:t>
            </a:r>
            <a:r>
              <a:rPr lang="en-US" sz="2000" dirty="0">
                <a:latin typeface="FrutigerLTStd-Light"/>
              </a:rPr>
              <a:t>resulted in a</a:t>
            </a:r>
          </a:p>
          <a:p>
            <a:r>
              <a:rPr lang="en-US" sz="2000" dirty="0">
                <a:latin typeface="FrutigerLTStd-Light"/>
              </a:rPr>
              <a:t>significant 11% greater triglyceride reduction compared</a:t>
            </a:r>
          </a:p>
          <a:p>
            <a:r>
              <a:rPr lang="en-US" sz="2000" dirty="0">
                <a:latin typeface="FrutigerLTStd-Light"/>
              </a:rPr>
              <a:t>with </a:t>
            </a:r>
            <a:r>
              <a:rPr lang="en-US" sz="2000" dirty="0" err="1">
                <a:latin typeface="FrutigerLTStd-Light"/>
              </a:rPr>
              <a:t>fenofibrate</a:t>
            </a:r>
            <a:r>
              <a:rPr lang="en-US" sz="2000" dirty="0">
                <a:latin typeface="FrutigerLTStd-Light"/>
              </a:rPr>
              <a:t> alone.50 In a smaller study (n&lt;20 per</a:t>
            </a:r>
          </a:p>
          <a:p>
            <a:r>
              <a:rPr lang="en-US" sz="2000" dirty="0">
                <a:latin typeface="FrutigerLTStd-Light"/>
              </a:rPr>
              <a:t>arm), patients with metabolic syndrome and HTG were</a:t>
            </a:r>
          </a:p>
          <a:p>
            <a:r>
              <a:rPr lang="en-US" sz="2000" dirty="0">
                <a:latin typeface="FrutigerLTStd-Light"/>
              </a:rPr>
              <a:t>treated with </a:t>
            </a:r>
            <a:r>
              <a:rPr lang="en-US" sz="2000" dirty="0">
                <a:solidFill>
                  <a:srgbClr val="FFC000"/>
                </a:solidFill>
                <a:latin typeface="FrutigerLTStd-Light"/>
              </a:rPr>
              <a:t>O3AEE (4 g/d), extended-release niacin </a:t>
            </a:r>
            <a:r>
              <a:rPr lang="en-US" sz="2000" dirty="0">
                <a:latin typeface="FrutigerLTStd-Light"/>
              </a:rPr>
              <a:t>(2</a:t>
            </a:r>
          </a:p>
          <a:p>
            <a:r>
              <a:rPr lang="en-US" sz="2000" dirty="0">
                <a:latin typeface="FrutigerLTStd-Light"/>
              </a:rPr>
              <a:t>g/d), a combination of both, or placebo for 16 weeks.51</a:t>
            </a:r>
          </a:p>
          <a:p>
            <a:r>
              <a:rPr lang="en-US" sz="2000" dirty="0">
                <a:latin typeface="FrutigerLTStd-Light"/>
              </a:rPr>
              <a:t>Triglycerides decreased by </a:t>
            </a:r>
            <a:r>
              <a:rPr lang="en-US" sz="2000" dirty="0">
                <a:solidFill>
                  <a:srgbClr val="FFC000"/>
                </a:solidFill>
                <a:latin typeface="FrutigerLTStd-Light"/>
              </a:rPr>
              <a:t>13</a:t>
            </a:r>
            <a:r>
              <a:rPr lang="en-US" sz="2000" dirty="0">
                <a:latin typeface="FrutigerLTStd-Light"/>
              </a:rPr>
              <a:t>% in the O3AEE group, by</a:t>
            </a:r>
          </a:p>
          <a:p>
            <a:r>
              <a:rPr lang="en-US" sz="2000" dirty="0">
                <a:solidFill>
                  <a:srgbClr val="FFC000"/>
                </a:solidFill>
                <a:latin typeface="FrutigerLTStd-Light"/>
              </a:rPr>
              <a:t>21</a:t>
            </a:r>
            <a:r>
              <a:rPr lang="en-US" sz="2000" dirty="0">
                <a:latin typeface="FrutigerLTStd-Light"/>
              </a:rPr>
              <a:t>% in the extended-release niacin group, and by </a:t>
            </a:r>
            <a:r>
              <a:rPr lang="en-US" sz="2000" dirty="0">
                <a:solidFill>
                  <a:srgbClr val="FFC000"/>
                </a:solidFill>
                <a:latin typeface="FrutigerLTStd-Light"/>
              </a:rPr>
              <a:t>33</a:t>
            </a:r>
            <a:r>
              <a:rPr lang="en-US" sz="2000" dirty="0">
                <a:latin typeface="FrutigerLTStd-Light"/>
              </a:rPr>
              <a:t>%</a:t>
            </a:r>
          </a:p>
          <a:p>
            <a:r>
              <a:rPr lang="en-US" sz="2000" dirty="0">
                <a:latin typeface="FrutigerLTStd-Light"/>
              </a:rPr>
              <a:t>in the combination arm. </a:t>
            </a:r>
            <a:r>
              <a:rPr lang="en-US" sz="2000" dirty="0">
                <a:solidFill>
                  <a:srgbClr val="002060"/>
                </a:solidFill>
                <a:latin typeface="FrutigerLTStd-Light"/>
              </a:rPr>
              <a:t>Niacin alone also reduced both</a:t>
            </a:r>
          </a:p>
          <a:p>
            <a:r>
              <a:rPr lang="en-US" sz="2000" dirty="0">
                <a:solidFill>
                  <a:srgbClr val="002060"/>
                </a:solidFill>
                <a:latin typeface="FrutigerLTStd-Light"/>
              </a:rPr>
              <a:t>non–HDL-C and </a:t>
            </a:r>
            <a:r>
              <a:rPr lang="en-US" sz="2000" dirty="0" err="1">
                <a:solidFill>
                  <a:srgbClr val="002060"/>
                </a:solidFill>
                <a:latin typeface="FrutigerLTStd-Light"/>
              </a:rPr>
              <a:t>apo</a:t>
            </a:r>
            <a:r>
              <a:rPr lang="en-US" sz="2000" dirty="0">
                <a:solidFill>
                  <a:srgbClr val="002060"/>
                </a:solidFill>
                <a:latin typeface="FrutigerLTStd-Light"/>
              </a:rPr>
              <a:t> B, </a:t>
            </a:r>
            <a:r>
              <a:rPr lang="en-US" sz="2000" dirty="0">
                <a:latin typeface="FrutigerLTStd-Light"/>
              </a:rPr>
              <a:t>whereas O3AEE did not; however,</a:t>
            </a:r>
          </a:p>
          <a:p>
            <a:r>
              <a:rPr lang="en-US" sz="2000" dirty="0">
                <a:latin typeface="FrutigerLTStd-Light"/>
              </a:rPr>
              <a:t>non–HDL-C was significantly lower at baseline in the</a:t>
            </a:r>
          </a:p>
          <a:p>
            <a:r>
              <a:rPr lang="en-US" sz="2000" dirty="0">
                <a:latin typeface="FrutigerLTStd-Light"/>
              </a:rPr>
              <a:t>O3AEE monotherapy group compared with the niacin</a:t>
            </a:r>
          </a:p>
          <a:p>
            <a:r>
              <a:rPr lang="en-US" sz="2000" dirty="0">
                <a:latin typeface="FrutigerLTStd-Light"/>
              </a:rPr>
              <a:t>and combination therapy groups. Overall, these results</a:t>
            </a:r>
          </a:p>
          <a:p>
            <a:r>
              <a:rPr lang="en-US" sz="2000" dirty="0">
                <a:latin typeface="FrutigerLTStd-Light"/>
              </a:rPr>
              <a:t>demonstrate that in patients with HTG, the combination</a:t>
            </a:r>
          </a:p>
          <a:p>
            <a:r>
              <a:rPr lang="en-US" sz="2000" dirty="0">
                <a:latin typeface="FrutigerLTStd-Light"/>
              </a:rPr>
              <a:t>of n-3 FA with </a:t>
            </a:r>
            <a:r>
              <a:rPr lang="en-US" sz="2000" dirty="0" err="1">
                <a:latin typeface="FrutigerLTStd-Light"/>
              </a:rPr>
              <a:t>fenofibrate</a:t>
            </a:r>
            <a:r>
              <a:rPr lang="en-US" sz="2000" dirty="0">
                <a:latin typeface="FrutigerLTStd-Light"/>
              </a:rPr>
              <a:t> or niacin can result in additive</a:t>
            </a:r>
          </a:p>
          <a:p>
            <a:r>
              <a:rPr lang="en-US" sz="2000" dirty="0">
                <a:latin typeface="FrutigerLTStd-Light"/>
              </a:rPr>
              <a:t>triglyceride reductions, but more research is needed.</a:t>
            </a:r>
            <a:endParaRPr lang="en-US" sz="2000" dirty="0"/>
          </a:p>
        </p:txBody>
      </p:sp>
    </p:spTree>
    <p:extLst>
      <p:ext uri="{BB962C8B-B14F-4D97-AF65-F5344CB8AC3E}">
        <p14:creationId xmlns:p14="http://schemas.microsoft.com/office/powerpoint/2010/main" val="44210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181" y="450166"/>
            <a:ext cx="8693834" cy="5755422"/>
          </a:xfrm>
          <a:prstGeom prst="rect">
            <a:avLst/>
          </a:prstGeom>
        </p:spPr>
        <p:txBody>
          <a:bodyPr wrap="square">
            <a:spAutoFit/>
          </a:bodyPr>
          <a:lstStyle/>
          <a:p>
            <a:r>
              <a:rPr lang="en-US" sz="3200" b="1" dirty="0">
                <a:solidFill>
                  <a:srgbClr val="DA0000"/>
                </a:solidFill>
                <a:latin typeface="FrutigerLTStd-Bold"/>
              </a:rPr>
              <a:t>COMPARISON OF EPA+DHA VERSUS</a:t>
            </a:r>
          </a:p>
          <a:p>
            <a:r>
              <a:rPr lang="en-US" sz="3200" b="1" dirty="0">
                <a:solidFill>
                  <a:srgbClr val="DA0000"/>
                </a:solidFill>
                <a:latin typeface="FrutigerLTStd-Bold"/>
              </a:rPr>
              <a:t>EPA-ONLY AGENTS ON LIPIDS AND</a:t>
            </a:r>
          </a:p>
          <a:p>
            <a:r>
              <a:rPr lang="en-US" sz="3200" b="1" dirty="0">
                <a:solidFill>
                  <a:srgbClr val="DA0000"/>
                </a:solidFill>
                <a:latin typeface="FrutigerLTStd-Bold"/>
              </a:rPr>
              <a:t>LIPOPROTEINS IN INDIVIDUALS</a:t>
            </a:r>
          </a:p>
          <a:p>
            <a:r>
              <a:rPr lang="en-US" sz="3200" b="1" dirty="0">
                <a:solidFill>
                  <a:srgbClr val="DA0000"/>
                </a:solidFill>
                <a:latin typeface="FrutigerLTStd-Bold"/>
              </a:rPr>
              <a:t>WITH HTG</a:t>
            </a:r>
          </a:p>
          <a:p>
            <a:r>
              <a:rPr lang="en-US" sz="2400" dirty="0">
                <a:solidFill>
                  <a:srgbClr val="000000"/>
                </a:solidFill>
                <a:latin typeface="FrutigerLTStd-Light"/>
              </a:rPr>
              <a:t>Head-to-head comparisons of EPA alone and EPA+DHA</a:t>
            </a:r>
          </a:p>
          <a:p>
            <a:r>
              <a:rPr lang="en-US" sz="2400" dirty="0">
                <a:solidFill>
                  <a:srgbClr val="000000"/>
                </a:solidFill>
                <a:latin typeface="FrutigerLTStd-Light"/>
              </a:rPr>
              <a:t>agents at FDA-approved doses are not available. However,</a:t>
            </a:r>
          </a:p>
          <a:p>
            <a:r>
              <a:rPr lang="en-US" sz="2400" dirty="0">
                <a:solidFill>
                  <a:srgbClr val="000000"/>
                </a:solidFill>
                <a:latin typeface="FrutigerLTStd-Light"/>
              </a:rPr>
              <a:t>a descriptive comparison of the triglyceride and</a:t>
            </a:r>
          </a:p>
          <a:p>
            <a:r>
              <a:rPr lang="en-US" sz="2400" dirty="0">
                <a:solidFill>
                  <a:srgbClr val="000000"/>
                </a:solidFill>
                <a:latin typeface="FrutigerLTStd-Light"/>
              </a:rPr>
              <a:t>LDL-C effects in major studies of the 3 n-3 FA agents</a:t>
            </a:r>
          </a:p>
          <a:p>
            <a:r>
              <a:rPr lang="en-US" sz="2400" dirty="0">
                <a:solidFill>
                  <a:srgbClr val="000000"/>
                </a:solidFill>
                <a:latin typeface="FrutigerLTStd-Light"/>
              </a:rPr>
              <a:t>in patients with HTG is shown in the Figure</a:t>
            </a:r>
            <a:r>
              <a:rPr lang="en-US" sz="2400" dirty="0" smtClean="0">
                <a:solidFill>
                  <a:srgbClr val="000000"/>
                </a:solidFill>
                <a:latin typeface="FrutigerLTStd-Light"/>
              </a:rPr>
              <a:t>.</a:t>
            </a:r>
            <a:r>
              <a:rPr lang="en-US" sz="2400" dirty="0"/>
              <a:t> The lack of studies directly comparing the 3 prescription</a:t>
            </a:r>
          </a:p>
          <a:p>
            <a:r>
              <a:rPr lang="en-US" sz="2400" dirty="0"/>
              <a:t>n-3 FA agents limits firm conclusions about the comparative</a:t>
            </a:r>
          </a:p>
          <a:p>
            <a:r>
              <a:rPr lang="en-US" sz="2400" dirty="0"/>
              <a:t>effects of these agents on triglycerides and other</a:t>
            </a:r>
          </a:p>
          <a:p>
            <a:r>
              <a:rPr lang="en-US" sz="2400" dirty="0"/>
              <a:t>lipid measures.</a:t>
            </a:r>
          </a:p>
        </p:txBody>
      </p:sp>
    </p:spTree>
    <p:extLst>
      <p:ext uri="{BB962C8B-B14F-4D97-AF65-F5344CB8AC3E}">
        <p14:creationId xmlns:p14="http://schemas.microsoft.com/office/powerpoint/2010/main" val="3153778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748" y="154746"/>
            <a:ext cx="7596553" cy="6583680"/>
          </a:xfrm>
          <a:prstGeom prst="rect">
            <a:avLst/>
          </a:prstGeom>
        </p:spPr>
      </p:pic>
    </p:spTree>
    <p:extLst>
      <p:ext uri="{BB962C8B-B14F-4D97-AF65-F5344CB8AC3E}">
        <p14:creationId xmlns:p14="http://schemas.microsoft.com/office/powerpoint/2010/main" val="4127281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1859" y="281354"/>
            <a:ext cx="8342142" cy="6370975"/>
          </a:xfrm>
          <a:prstGeom prst="rect">
            <a:avLst/>
          </a:prstGeom>
        </p:spPr>
        <p:txBody>
          <a:bodyPr wrap="square">
            <a:spAutoFit/>
          </a:bodyPr>
          <a:lstStyle/>
          <a:p>
            <a:r>
              <a:rPr lang="en-US" sz="2400" dirty="0">
                <a:latin typeface="FrutigerLTStd-Light"/>
              </a:rPr>
              <a:t>Concerns have been raised that DHA-containing</a:t>
            </a:r>
          </a:p>
          <a:p>
            <a:r>
              <a:rPr lang="en-US" sz="2400" dirty="0">
                <a:latin typeface="FrutigerLTStd-Light"/>
              </a:rPr>
              <a:t>prescription agents may raise LDL-C in patients with</a:t>
            </a:r>
          </a:p>
          <a:p>
            <a:r>
              <a:rPr lang="en-US" sz="2400" dirty="0">
                <a:latin typeface="FrutigerLTStd-Light"/>
              </a:rPr>
              <a:t>HTG.53–58 We identified </a:t>
            </a:r>
            <a:r>
              <a:rPr lang="en-US" sz="2400" dirty="0">
                <a:solidFill>
                  <a:srgbClr val="002060"/>
                </a:solidFill>
                <a:latin typeface="FrutigerLTStd-Light"/>
              </a:rPr>
              <a:t>9 trials of patients with HTG</a:t>
            </a:r>
          </a:p>
          <a:p>
            <a:r>
              <a:rPr lang="en-US" sz="2400" dirty="0">
                <a:latin typeface="FrutigerLTStd-Light"/>
              </a:rPr>
              <a:t>that reported effects on LDL-C with 4 g/d of </a:t>
            </a:r>
            <a:r>
              <a:rPr lang="en-US" sz="2400" dirty="0" smtClean="0">
                <a:latin typeface="FrutigerLTStd-Light"/>
              </a:rPr>
              <a:t>DHA containing</a:t>
            </a:r>
            <a:endParaRPr lang="en-US" sz="2400" dirty="0">
              <a:latin typeface="FrutigerLTStd-Light"/>
            </a:endParaRPr>
          </a:p>
          <a:p>
            <a:r>
              <a:rPr lang="en-US" sz="2400" dirty="0">
                <a:latin typeface="FrutigerLTStd-Light"/>
              </a:rPr>
              <a:t>prescription n-3 FA (8 studies of O3AEE</a:t>
            </a:r>
          </a:p>
          <a:p>
            <a:r>
              <a:rPr lang="en-US" sz="2400" dirty="0">
                <a:latin typeface="FrutigerLTStd-Light"/>
              </a:rPr>
              <a:t>and 1 study of O3CA). </a:t>
            </a:r>
            <a:r>
              <a:rPr lang="en-US" sz="2400" dirty="0">
                <a:solidFill>
                  <a:srgbClr val="002060"/>
                </a:solidFill>
                <a:latin typeface="FrutigerLTStd-Light"/>
              </a:rPr>
              <a:t>In 8 of these 9 studies</a:t>
            </a:r>
            <a:r>
              <a:rPr lang="en-US" sz="2400" dirty="0">
                <a:latin typeface="FrutigerLTStd-Light"/>
              </a:rPr>
              <a:t>, </a:t>
            </a:r>
            <a:r>
              <a:rPr lang="en-US" sz="2400" dirty="0" smtClean="0">
                <a:latin typeface="FrutigerLTStd-Light"/>
              </a:rPr>
              <a:t>there </a:t>
            </a:r>
            <a:r>
              <a:rPr lang="en-US" sz="2400" dirty="0" smtClean="0"/>
              <a:t>was </a:t>
            </a:r>
            <a:r>
              <a:rPr lang="en-US" sz="2400" dirty="0"/>
              <a:t>no change in LDL-C versus placebo (4 of which</a:t>
            </a:r>
          </a:p>
          <a:p>
            <a:r>
              <a:rPr lang="en-US" sz="2400" dirty="0"/>
              <a:t>used n-3 FA as an adjunct to statin therapy), whereas</a:t>
            </a:r>
          </a:p>
          <a:p>
            <a:r>
              <a:rPr lang="en-US" sz="2400" dirty="0">
                <a:solidFill>
                  <a:srgbClr val="002060"/>
                </a:solidFill>
              </a:rPr>
              <a:t>in 1 study</a:t>
            </a:r>
            <a:r>
              <a:rPr lang="en-US" sz="2400" dirty="0"/>
              <a:t>, the median LDL-C was marginally increased</a:t>
            </a:r>
          </a:p>
          <a:p>
            <a:r>
              <a:rPr lang="en-US" sz="2400" dirty="0"/>
              <a:t>by 3.5% versus placebo (</a:t>
            </a:r>
            <a:r>
              <a:rPr lang="en-US" sz="2400" i="1" dirty="0"/>
              <a:t>P</a:t>
            </a:r>
            <a:r>
              <a:rPr lang="en-US" sz="2400" dirty="0"/>
              <a:t>=0.052).31 This is similar to</a:t>
            </a:r>
          </a:p>
          <a:p>
            <a:r>
              <a:rPr lang="en-US" sz="2400" dirty="0"/>
              <a:t>the change reported in REDUCE-IT, with a median increase</a:t>
            </a:r>
          </a:p>
          <a:p>
            <a:r>
              <a:rPr lang="en-US" sz="2400" dirty="0"/>
              <a:t>in LDL-C of 3.1% from baseline (</a:t>
            </a:r>
            <a:r>
              <a:rPr lang="en-US" sz="2400" i="1" dirty="0"/>
              <a:t>P</a:t>
            </a:r>
            <a:r>
              <a:rPr lang="en-US" sz="2400" dirty="0"/>
              <a:t>&lt;0.001) for</a:t>
            </a:r>
          </a:p>
          <a:p>
            <a:r>
              <a:rPr lang="en-US" sz="2400" dirty="0"/>
              <a:t>EPA-only.40 In </a:t>
            </a:r>
            <a:r>
              <a:rPr lang="en-US" sz="2400" dirty="0">
                <a:solidFill>
                  <a:srgbClr val="FFC000"/>
                </a:solidFill>
              </a:rPr>
              <a:t>conclusion</a:t>
            </a:r>
            <a:r>
              <a:rPr lang="en-US" sz="2400" dirty="0"/>
              <a:t>, there is no strong evidence</a:t>
            </a:r>
          </a:p>
          <a:p>
            <a:r>
              <a:rPr lang="en-US" sz="2400" dirty="0"/>
              <a:t>that DHA-containing prescription n-3 FA agents used</a:t>
            </a:r>
          </a:p>
          <a:p>
            <a:r>
              <a:rPr lang="en-US" sz="2400" dirty="0"/>
              <a:t>as monotherapy or in combination with statins raise</a:t>
            </a:r>
          </a:p>
          <a:p>
            <a:r>
              <a:rPr lang="en-US" sz="2400" dirty="0"/>
              <a:t>LDL-C in patients with HTG</a:t>
            </a:r>
            <a:r>
              <a:rPr lang="en-US" sz="2400" dirty="0" smtClean="0"/>
              <a:t>. </a:t>
            </a:r>
            <a:endParaRPr lang="en-US" sz="2400" dirty="0"/>
          </a:p>
        </p:txBody>
      </p:sp>
    </p:spTree>
    <p:extLst>
      <p:ext uri="{BB962C8B-B14F-4D97-AF65-F5344CB8AC3E}">
        <p14:creationId xmlns:p14="http://schemas.microsoft.com/office/powerpoint/2010/main" val="411961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8937" y="1299410"/>
            <a:ext cx="8025064" cy="3539430"/>
          </a:xfrm>
          <a:prstGeom prst="rect">
            <a:avLst/>
          </a:prstGeom>
        </p:spPr>
        <p:txBody>
          <a:bodyPr wrap="square">
            <a:spAutoFit/>
          </a:bodyPr>
          <a:lstStyle/>
          <a:p>
            <a:r>
              <a:rPr lang="en-US" sz="2800" dirty="0"/>
              <a:t>Elevated plasma triglycerides are the result of an excess of </a:t>
            </a:r>
            <a:r>
              <a:rPr lang="en-US" sz="2800" dirty="0">
                <a:solidFill>
                  <a:srgbClr val="FFC000"/>
                </a:solidFill>
              </a:rPr>
              <a:t>triglyceride-rich lipoproteins </a:t>
            </a:r>
            <a:r>
              <a:rPr lang="en-US" sz="2800" dirty="0"/>
              <a:t>of several different types, most commonly very-low-density </a:t>
            </a:r>
          </a:p>
          <a:p>
            <a:r>
              <a:rPr lang="en-US" sz="2800" dirty="0"/>
              <a:t> lipoproteins </a:t>
            </a:r>
            <a:r>
              <a:rPr lang="en-US" sz="2800" dirty="0">
                <a:solidFill>
                  <a:schemeClr val="bg1"/>
                </a:solidFill>
              </a:rPr>
              <a:t>(VLDLs) </a:t>
            </a:r>
            <a:r>
              <a:rPr lang="en-US" sz="2800" dirty="0"/>
              <a:t>but also intermediate-density </a:t>
            </a:r>
          </a:p>
          <a:p>
            <a:r>
              <a:rPr lang="en-US" sz="2800" dirty="0"/>
              <a:t> lipoproteins (or </a:t>
            </a:r>
            <a:r>
              <a:rPr lang="en-US" sz="2800" dirty="0">
                <a:solidFill>
                  <a:schemeClr val="bg1"/>
                </a:solidFill>
              </a:rPr>
              <a:t>VLDL remnants</a:t>
            </a:r>
            <a:r>
              <a:rPr lang="en-US" sz="2800" dirty="0"/>
              <a:t>), chylomicrons, or chylomicron remnants</a:t>
            </a:r>
          </a:p>
        </p:txBody>
      </p:sp>
    </p:spTree>
    <p:extLst>
      <p:ext uri="{BB962C8B-B14F-4D97-AF65-F5344CB8AC3E}">
        <p14:creationId xmlns:p14="http://schemas.microsoft.com/office/powerpoint/2010/main" val="1964473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031" y="0"/>
            <a:ext cx="8806375" cy="6309420"/>
          </a:xfrm>
          <a:prstGeom prst="rect">
            <a:avLst/>
          </a:prstGeom>
        </p:spPr>
        <p:txBody>
          <a:bodyPr wrap="square">
            <a:spAutoFit/>
          </a:bodyPr>
          <a:lstStyle/>
          <a:p>
            <a:r>
              <a:rPr lang="en-US" sz="3200" b="1" dirty="0">
                <a:solidFill>
                  <a:srgbClr val="DA0000"/>
                </a:solidFill>
                <a:latin typeface="FrutigerLTStd-Bold"/>
              </a:rPr>
              <a:t>OTHER N-3 FAs FOR MANAGEMENT</a:t>
            </a:r>
          </a:p>
          <a:p>
            <a:r>
              <a:rPr lang="en-US" sz="3200" b="1" dirty="0">
                <a:solidFill>
                  <a:srgbClr val="DA0000"/>
                </a:solidFill>
                <a:latin typeface="FrutigerLTStd-Bold"/>
              </a:rPr>
              <a:t>OF ELEVATED TRIGLYCERIDES</a:t>
            </a:r>
          </a:p>
          <a:p>
            <a:r>
              <a:rPr lang="en-US" sz="2000" dirty="0">
                <a:solidFill>
                  <a:srgbClr val="000000"/>
                </a:solidFill>
                <a:latin typeface="FrutigerLTStd-Light"/>
              </a:rPr>
              <a:t>The majority of research has focused on the evaluation</a:t>
            </a:r>
          </a:p>
          <a:p>
            <a:r>
              <a:rPr lang="en-US" sz="2000" dirty="0">
                <a:solidFill>
                  <a:srgbClr val="000000"/>
                </a:solidFill>
                <a:latin typeface="FrutigerLTStd-Light"/>
              </a:rPr>
              <a:t>of </a:t>
            </a:r>
            <a:r>
              <a:rPr lang="en-US" sz="2000" dirty="0">
                <a:solidFill>
                  <a:srgbClr val="FFC000"/>
                </a:solidFill>
                <a:latin typeface="FrutigerLTStd-Light"/>
              </a:rPr>
              <a:t>EPA and DHA</a:t>
            </a:r>
            <a:r>
              <a:rPr lang="en-US" sz="2000" dirty="0">
                <a:solidFill>
                  <a:srgbClr val="000000"/>
                </a:solidFill>
                <a:latin typeface="FrutigerLTStd-Light"/>
              </a:rPr>
              <a:t>, which are the 2 predominant n-3</a:t>
            </a:r>
          </a:p>
          <a:p>
            <a:r>
              <a:rPr lang="en-US" sz="2000" dirty="0">
                <a:solidFill>
                  <a:srgbClr val="000000"/>
                </a:solidFill>
                <a:latin typeface="FrutigerLTStd-Light"/>
              </a:rPr>
              <a:t>FAs in fish and omega-3 agents. The carbon length</a:t>
            </a:r>
          </a:p>
          <a:p>
            <a:r>
              <a:rPr lang="en-US" sz="2000" dirty="0">
                <a:solidFill>
                  <a:srgbClr val="000000"/>
                </a:solidFill>
                <a:latin typeface="FrutigerLTStd-Light"/>
              </a:rPr>
              <a:t>of the n-3 FA appears to be important for physiological</a:t>
            </a:r>
          </a:p>
          <a:p>
            <a:r>
              <a:rPr lang="en-US" sz="2000" dirty="0">
                <a:solidFill>
                  <a:srgbClr val="000000"/>
                </a:solidFill>
                <a:latin typeface="FrutigerLTStd-Light"/>
              </a:rPr>
              <a:t>effects. EPA has a carbon length of </a:t>
            </a:r>
            <a:r>
              <a:rPr lang="en-US" sz="2000" dirty="0">
                <a:solidFill>
                  <a:srgbClr val="FFC000"/>
                </a:solidFill>
                <a:latin typeface="FrutigerLTStd-Light"/>
              </a:rPr>
              <a:t>20</a:t>
            </a:r>
            <a:r>
              <a:rPr lang="en-US" sz="2000" dirty="0">
                <a:solidFill>
                  <a:srgbClr val="000000"/>
                </a:solidFill>
                <a:latin typeface="FrutigerLTStd-Light"/>
              </a:rPr>
              <a:t>; DHA has</a:t>
            </a:r>
          </a:p>
          <a:p>
            <a:r>
              <a:rPr lang="en-US" sz="2000" dirty="0">
                <a:solidFill>
                  <a:srgbClr val="000000"/>
                </a:solidFill>
                <a:latin typeface="FrutigerLTStd-Light"/>
              </a:rPr>
              <a:t>a carbon length of </a:t>
            </a:r>
            <a:r>
              <a:rPr lang="en-US" sz="2000" dirty="0">
                <a:solidFill>
                  <a:srgbClr val="FFC000"/>
                </a:solidFill>
                <a:latin typeface="FrutigerLTStd-Light"/>
              </a:rPr>
              <a:t>22</a:t>
            </a:r>
            <a:r>
              <a:rPr lang="en-US" sz="2000" dirty="0">
                <a:solidFill>
                  <a:srgbClr val="000000"/>
                </a:solidFill>
                <a:latin typeface="FrutigerLTStd-Light"/>
              </a:rPr>
              <a:t>; and </a:t>
            </a:r>
            <a:r>
              <a:rPr lang="en-US" sz="2000" dirty="0" err="1">
                <a:solidFill>
                  <a:srgbClr val="000000"/>
                </a:solidFill>
                <a:latin typeface="FrutigerLTStd-Light"/>
              </a:rPr>
              <a:t>docosapentaenoic</a:t>
            </a:r>
            <a:r>
              <a:rPr lang="en-US" sz="2000" dirty="0">
                <a:solidFill>
                  <a:srgbClr val="000000"/>
                </a:solidFill>
                <a:latin typeface="FrutigerLTStd-Light"/>
              </a:rPr>
              <a:t> acid,</a:t>
            </a:r>
          </a:p>
          <a:p>
            <a:r>
              <a:rPr lang="en-US" sz="2000" dirty="0">
                <a:solidFill>
                  <a:srgbClr val="000000"/>
                </a:solidFill>
                <a:latin typeface="FrutigerLTStd-Light"/>
              </a:rPr>
              <a:t>the metabolic intermediate of EPA and DHA, is a</a:t>
            </a:r>
          </a:p>
          <a:p>
            <a:r>
              <a:rPr lang="en-US" sz="2000" dirty="0">
                <a:solidFill>
                  <a:srgbClr val="000000"/>
                </a:solidFill>
                <a:latin typeface="FrutigerLTStd-Light"/>
              </a:rPr>
              <a:t>22-carbon n-3 FA (obtained from ruminant animals</a:t>
            </a:r>
          </a:p>
          <a:p>
            <a:r>
              <a:rPr lang="en-US" sz="2000" dirty="0">
                <a:solidFill>
                  <a:srgbClr val="000000"/>
                </a:solidFill>
                <a:latin typeface="FrutigerLTStd-Light"/>
              </a:rPr>
              <a:t>and some marine sources). </a:t>
            </a:r>
            <a:r>
              <a:rPr lang="en-US" sz="2000" dirty="0" err="1">
                <a:solidFill>
                  <a:srgbClr val="000000"/>
                </a:solidFill>
                <a:latin typeface="FrutigerLTStd-Light"/>
              </a:rPr>
              <a:t>Docosapentaenoic</a:t>
            </a:r>
            <a:r>
              <a:rPr lang="en-US" sz="2000" dirty="0">
                <a:solidFill>
                  <a:srgbClr val="000000"/>
                </a:solidFill>
                <a:latin typeface="FrutigerLTStd-Light"/>
              </a:rPr>
              <a:t> acid</a:t>
            </a:r>
          </a:p>
          <a:p>
            <a:r>
              <a:rPr lang="en-US" sz="2000" dirty="0">
                <a:solidFill>
                  <a:srgbClr val="000000"/>
                </a:solidFill>
                <a:latin typeface="FrutigerLTStd-Light"/>
              </a:rPr>
              <a:t>may have significant potential for treating HTG and</a:t>
            </a:r>
          </a:p>
          <a:p>
            <a:r>
              <a:rPr lang="en-US" sz="2000" dirty="0">
                <a:solidFill>
                  <a:srgbClr val="000000"/>
                </a:solidFill>
                <a:latin typeface="FrutigerLTStd-Light"/>
              </a:rPr>
              <a:t>VHTG,63,64 but research on this fatty acid remains limited.</a:t>
            </a:r>
          </a:p>
          <a:p>
            <a:r>
              <a:rPr lang="en-US" sz="2000" dirty="0">
                <a:solidFill>
                  <a:srgbClr val="000000"/>
                </a:solidFill>
                <a:latin typeface="FrutigerLTStd-Light"/>
              </a:rPr>
              <a:t>In a 2-week open-label </a:t>
            </a:r>
            <a:r>
              <a:rPr lang="en-US" sz="2000" dirty="0" smtClean="0">
                <a:solidFill>
                  <a:srgbClr val="000000"/>
                </a:solidFill>
                <a:latin typeface="FrutigerLTStd-Light"/>
              </a:rPr>
              <a:t>cross over </a:t>
            </a:r>
            <a:r>
              <a:rPr lang="en-US" sz="2000" dirty="0">
                <a:solidFill>
                  <a:srgbClr val="000000"/>
                </a:solidFill>
                <a:latin typeface="FrutigerLTStd-Light"/>
              </a:rPr>
              <a:t>comparison of</a:t>
            </a:r>
          </a:p>
          <a:p>
            <a:r>
              <a:rPr lang="en-US" sz="2000" dirty="0">
                <a:solidFill>
                  <a:srgbClr val="000000"/>
                </a:solidFill>
                <a:latin typeface="FrutigerLTStd-Light"/>
              </a:rPr>
              <a:t>4 g/d MAT9001 (containing unspecified amounts of</a:t>
            </a:r>
          </a:p>
          <a:p>
            <a:r>
              <a:rPr lang="en-US" sz="2000" dirty="0">
                <a:solidFill>
                  <a:srgbClr val="000000"/>
                </a:solidFill>
                <a:latin typeface="FrutigerLTStd-Light"/>
              </a:rPr>
              <a:t>free </a:t>
            </a:r>
            <a:r>
              <a:rPr lang="en-US" sz="2000" dirty="0" err="1">
                <a:solidFill>
                  <a:srgbClr val="000000"/>
                </a:solidFill>
                <a:latin typeface="FrutigerLTStd-Light"/>
              </a:rPr>
              <a:t>docosapentaenoic</a:t>
            </a:r>
            <a:r>
              <a:rPr lang="en-US" sz="2000" dirty="0">
                <a:solidFill>
                  <a:srgbClr val="000000"/>
                </a:solidFill>
                <a:latin typeface="FrutigerLTStd-Light"/>
              </a:rPr>
              <a:t> acid and EPA) versus 4 g/d IPE</a:t>
            </a:r>
          </a:p>
          <a:p>
            <a:r>
              <a:rPr lang="en-US" sz="2000" dirty="0">
                <a:solidFill>
                  <a:srgbClr val="000000"/>
                </a:solidFill>
                <a:latin typeface="FrutigerLTStd-Light"/>
              </a:rPr>
              <a:t>in people with HTG, plasma triglycerides were reduced</a:t>
            </a:r>
          </a:p>
          <a:p>
            <a:r>
              <a:rPr lang="en-US" sz="2000" dirty="0">
                <a:solidFill>
                  <a:srgbClr val="000000"/>
                </a:solidFill>
                <a:latin typeface="FrutigerLTStd-Light"/>
              </a:rPr>
              <a:t>33% by MAT9001, which was significantly more than</a:t>
            </a:r>
          </a:p>
          <a:p>
            <a:r>
              <a:rPr lang="en-US" sz="2000" dirty="0">
                <a:solidFill>
                  <a:srgbClr val="000000"/>
                </a:solidFill>
                <a:latin typeface="FrutigerLTStd-Light"/>
              </a:rPr>
              <a:t>the 11% reduction with IPE.</a:t>
            </a:r>
            <a:endParaRPr lang="en-US" sz="2000" dirty="0"/>
          </a:p>
        </p:txBody>
      </p:sp>
    </p:spTree>
    <p:extLst>
      <p:ext uri="{BB962C8B-B14F-4D97-AF65-F5344CB8AC3E}">
        <p14:creationId xmlns:p14="http://schemas.microsoft.com/office/powerpoint/2010/main" val="1416930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7003" y="332128"/>
            <a:ext cx="11844997" cy="4955203"/>
          </a:xfrm>
          <a:prstGeom prst="rect">
            <a:avLst/>
          </a:prstGeom>
        </p:spPr>
        <p:txBody>
          <a:bodyPr wrap="square">
            <a:spAutoFit/>
          </a:bodyPr>
          <a:lstStyle/>
          <a:p>
            <a:r>
              <a:rPr lang="en-US" sz="2800" b="1" dirty="0">
                <a:solidFill>
                  <a:srgbClr val="FFC000"/>
                </a:solidFill>
                <a:latin typeface="FrutigerLTStd-Bold"/>
              </a:rPr>
              <a:t>DOSING CONSIDERATIONS</a:t>
            </a:r>
          </a:p>
          <a:p>
            <a:r>
              <a:rPr lang="en-US" dirty="0">
                <a:solidFill>
                  <a:srgbClr val="000000"/>
                </a:solidFill>
                <a:latin typeface="FrutigerLTStd-Light"/>
              </a:rPr>
              <a:t>The 2002 AHA scientific statement recommended </a:t>
            </a:r>
            <a:r>
              <a:rPr lang="en-US" dirty="0" smtClean="0">
                <a:solidFill>
                  <a:srgbClr val="FFC000"/>
                </a:solidFill>
                <a:latin typeface="FrutigerLTStd-Light"/>
              </a:rPr>
              <a:t>2 to </a:t>
            </a:r>
            <a:r>
              <a:rPr lang="en-US" dirty="0">
                <a:solidFill>
                  <a:srgbClr val="FFC000"/>
                </a:solidFill>
                <a:latin typeface="FrutigerLTStd-Light"/>
              </a:rPr>
              <a:t>4 g/d EPA+DHA </a:t>
            </a:r>
            <a:r>
              <a:rPr lang="en-US" dirty="0">
                <a:solidFill>
                  <a:srgbClr val="000000"/>
                </a:solidFill>
                <a:latin typeface="FrutigerLTStd-Light"/>
              </a:rPr>
              <a:t>taken under a </a:t>
            </a:r>
            <a:r>
              <a:rPr lang="en-US" dirty="0" smtClean="0">
                <a:solidFill>
                  <a:srgbClr val="000000"/>
                </a:solidFill>
                <a:latin typeface="FrutigerLTStd-Light"/>
              </a:rPr>
              <a:t>physician’s</a:t>
            </a:r>
          </a:p>
          <a:p>
            <a:r>
              <a:rPr lang="en-US" dirty="0" smtClean="0">
                <a:solidFill>
                  <a:srgbClr val="000000"/>
                </a:solidFill>
                <a:latin typeface="FrutigerLTStd-Light"/>
              </a:rPr>
              <a:t> supervision to </a:t>
            </a:r>
            <a:r>
              <a:rPr lang="en-US" dirty="0">
                <a:solidFill>
                  <a:srgbClr val="000000"/>
                </a:solidFill>
                <a:latin typeface="FrutigerLTStd-Light"/>
              </a:rPr>
              <a:t>reduce elevated triglycerides.12 Since </a:t>
            </a:r>
            <a:r>
              <a:rPr lang="en-US" dirty="0" smtClean="0">
                <a:solidFill>
                  <a:srgbClr val="000000"/>
                </a:solidFill>
                <a:latin typeface="FrutigerLTStd-Light"/>
              </a:rPr>
              <a:t>then the </a:t>
            </a:r>
            <a:r>
              <a:rPr lang="en-US" dirty="0">
                <a:solidFill>
                  <a:srgbClr val="000000"/>
                </a:solidFill>
                <a:latin typeface="FrutigerLTStd-Light"/>
              </a:rPr>
              <a:t>FDA </a:t>
            </a:r>
            <a:r>
              <a:rPr lang="en-US" dirty="0" smtClean="0">
                <a:solidFill>
                  <a:srgbClr val="000000"/>
                </a:solidFill>
                <a:latin typeface="FrutigerLTStd-Light"/>
              </a:rPr>
              <a:t>has approved </a:t>
            </a:r>
            <a:r>
              <a:rPr lang="en-US" dirty="0">
                <a:solidFill>
                  <a:srgbClr val="000000"/>
                </a:solidFill>
                <a:latin typeface="FrutigerLTStd-Light"/>
              </a:rPr>
              <a:t>prescription n-3 FA agents, and</a:t>
            </a:r>
          </a:p>
          <a:p>
            <a:r>
              <a:rPr lang="en-US" dirty="0">
                <a:solidFill>
                  <a:srgbClr val="000000"/>
                </a:solidFill>
                <a:latin typeface="FrutigerLTStd-Light"/>
              </a:rPr>
              <a:t>their lipid dose-response data have been published.</a:t>
            </a:r>
          </a:p>
          <a:p>
            <a:r>
              <a:rPr lang="en-US" sz="2000" dirty="0">
                <a:solidFill>
                  <a:srgbClr val="FFC000"/>
                </a:solidFill>
                <a:latin typeface="FrutigerLTStd-Light"/>
              </a:rPr>
              <a:t>In studies of O3AEE </a:t>
            </a:r>
            <a:r>
              <a:rPr lang="en-US" dirty="0">
                <a:solidFill>
                  <a:srgbClr val="000000"/>
                </a:solidFill>
                <a:latin typeface="FrutigerLTStd-Light"/>
              </a:rPr>
              <a:t>in patients with HTG, 4 g/d (</a:t>
            </a:r>
            <a:r>
              <a:rPr lang="en-US" dirty="0" smtClean="0">
                <a:solidFill>
                  <a:srgbClr val="000000"/>
                </a:solidFill>
                <a:latin typeface="FrutigerLTStd-Light"/>
              </a:rPr>
              <a:t>3.4g/d </a:t>
            </a:r>
            <a:r>
              <a:rPr lang="en-US" dirty="0">
                <a:solidFill>
                  <a:srgbClr val="000000"/>
                </a:solidFill>
                <a:latin typeface="FrutigerLTStd-Light"/>
              </a:rPr>
              <a:t>EPA+DHA) has demonstrated </a:t>
            </a:r>
            <a:r>
              <a:rPr lang="en-US" dirty="0">
                <a:solidFill>
                  <a:srgbClr val="FFC000"/>
                </a:solidFill>
                <a:latin typeface="FrutigerLTStd-Light"/>
              </a:rPr>
              <a:t>greater efficacy</a:t>
            </a:r>
          </a:p>
          <a:p>
            <a:r>
              <a:rPr lang="en-US" dirty="0">
                <a:solidFill>
                  <a:srgbClr val="000000"/>
                </a:solidFill>
                <a:latin typeface="FrutigerLTStd-Light"/>
              </a:rPr>
              <a:t>(20%–30% reduction) than the 2-g/d dose (1.7 </a:t>
            </a:r>
            <a:r>
              <a:rPr lang="en-US" dirty="0" smtClean="0">
                <a:solidFill>
                  <a:srgbClr val="000000"/>
                </a:solidFill>
                <a:latin typeface="FrutigerLTStd-Light"/>
              </a:rPr>
              <a:t>g/d EPA+DHA</a:t>
            </a:r>
            <a:r>
              <a:rPr lang="en-US" dirty="0">
                <a:solidFill>
                  <a:srgbClr val="000000"/>
                </a:solidFill>
                <a:latin typeface="FrutigerLTStd-Light"/>
              </a:rPr>
              <a:t>), which resulted in modest reductions of</a:t>
            </a:r>
          </a:p>
          <a:p>
            <a:r>
              <a:rPr lang="en-US" dirty="0">
                <a:solidFill>
                  <a:srgbClr val="000000"/>
                </a:solidFill>
                <a:latin typeface="FrutigerLTStd-Light"/>
              </a:rPr>
              <a:t>11% to 15%50,67 or no significant triglyceride reduction.</a:t>
            </a:r>
          </a:p>
          <a:p>
            <a:r>
              <a:rPr lang="en-US" dirty="0">
                <a:solidFill>
                  <a:srgbClr val="000000"/>
                </a:solidFill>
                <a:latin typeface="FrutigerLTStd-Light"/>
              </a:rPr>
              <a:t>36,68 Trials of other prescription n-3 FA agents </a:t>
            </a:r>
            <a:r>
              <a:rPr lang="en-US" dirty="0" smtClean="0">
                <a:solidFill>
                  <a:srgbClr val="000000"/>
                </a:solidFill>
                <a:latin typeface="FrutigerLTStd-Light"/>
              </a:rPr>
              <a:t>have reported </a:t>
            </a:r>
            <a:r>
              <a:rPr lang="en-US" dirty="0">
                <a:solidFill>
                  <a:srgbClr val="000000"/>
                </a:solidFill>
                <a:latin typeface="FrutigerLTStd-Light"/>
              </a:rPr>
              <a:t>a similar dose-response effect for triglyceride</a:t>
            </a:r>
          </a:p>
          <a:p>
            <a:r>
              <a:rPr lang="en-US" dirty="0">
                <a:solidFill>
                  <a:srgbClr val="000000"/>
                </a:solidFill>
                <a:latin typeface="FrutigerLTStd-Light"/>
              </a:rPr>
              <a:t>reduction. For instance, </a:t>
            </a:r>
            <a:r>
              <a:rPr lang="en-US" dirty="0">
                <a:solidFill>
                  <a:srgbClr val="FFC000"/>
                </a:solidFill>
                <a:latin typeface="FrutigerLTStd-Light"/>
              </a:rPr>
              <a:t>4 g/d IPE (</a:t>
            </a:r>
            <a:r>
              <a:rPr lang="en-US" dirty="0">
                <a:solidFill>
                  <a:srgbClr val="FFC000"/>
                </a:solidFill>
                <a:latin typeface="GandhariUnicode-Roman"/>
              </a:rPr>
              <a:t>≈</a:t>
            </a:r>
            <a:r>
              <a:rPr lang="en-US" dirty="0">
                <a:solidFill>
                  <a:srgbClr val="FFC000"/>
                </a:solidFill>
                <a:latin typeface="FrutigerLTStd-Light"/>
              </a:rPr>
              <a:t>3.8 g/d </a:t>
            </a:r>
            <a:r>
              <a:rPr lang="en-US" dirty="0" smtClean="0">
                <a:solidFill>
                  <a:srgbClr val="FFC000"/>
                </a:solidFill>
                <a:latin typeface="FrutigerLTStd-Light"/>
              </a:rPr>
              <a:t>EPA</a:t>
            </a:r>
            <a:r>
              <a:rPr lang="en-US" dirty="0" smtClean="0">
                <a:solidFill>
                  <a:srgbClr val="000000"/>
                </a:solidFill>
                <a:latin typeface="FrutigerLTStd-Light"/>
              </a:rPr>
              <a:t>) resulted </a:t>
            </a:r>
            <a:r>
              <a:rPr lang="en-US" dirty="0">
                <a:solidFill>
                  <a:srgbClr val="000000"/>
                </a:solidFill>
                <a:latin typeface="FrutigerLTStd-Light"/>
              </a:rPr>
              <a:t>in a 22% decrease versus 10% with 2 g/d</a:t>
            </a:r>
          </a:p>
          <a:p>
            <a:r>
              <a:rPr lang="en-US" dirty="0">
                <a:solidFill>
                  <a:srgbClr val="000000"/>
                </a:solidFill>
                <a:latin typeface="FrutigerLTStd-Light"/>
              </a:rPr>
              <a:t>IPE (</a:t>
            </a:r>
            <a:r>
              <a:rPr lang="en-US" dirty="0">
                <a:solidFill>
                  <a:srgbClr val="000000"/>
                </a:solidFill>
                <a:latin typeface="GandhariUnicode-Roman"/>
              </a:rPr>
              <a:t>≈</a:t>
            </a:r>
            <a:r>
              <a:rPr lang="en-US" dirty="0">
                <a:solidFill>
                  <a:srgbClr val="000000"/>
                </a:solidFill>
                <a:latin typeface="FrutigerLTStd-Light"/>
              </a:rPr>
              <a:t>1.9 g/d EPA).39 An earlier open-label study of </a:t>
            </a:r>
            <a:r>
              <a:rPr lang="en-US" dirty="0" smtClean="0">
                <a:solidFill>
                  <a:srgbClr val="000000"/>
                </a:solidFill>
                <a:latin typeface="FrutigerLTStd-Light"/>
              </a:rPr>
              <a:t>2 g/d </a:t>
            </a:r>
            <a:r>
              <a:rPr lang="en-US" dirty="0">
                <a:solidFill>
                  <a:srgbClr val="000000"/>
                </a:solidFill>
                <a:latin typeface="FrutigerLTStd-Light"/>
              </a:rPr>
              <a:t>IPE found that triglycerides decreased only 5%.69</a:t>
            </a:r>
          </a:p>
          <a:p>
            <a:r>
              <a:rPr lang="en-US" dirty="0">
                <a:solidFill>
                  <a:srgbClr val="FFC000"/>
                </a:solidFill>
                <a:latin typeface="FrutigerLTStd-Light"/>
              </a:rPr>
              <a:t>With regard to O3CA</a:t>
            </a:r>
            <a:r>
              <a:rPr lang="en-US" dirty="0">
                <a:solidFill>
                  <a:srgbClr val="000000"/>
                </a:solidFill>
                <a:latin typeface="FrutigerLTStd-Light"/>
              </a:rPr>
              <a:t>, the 2-g/d dose examined in </a:t>
            </a:r>
            <a:r>
              <a:rPr lang="en-US" dirty="0" smtClean="0">
                <a:solidFill>
                  <a:srgbClr val="000000"/>
                </a:solidFill>
                <a:latin typeface="FrutigerLTStd-Light"/>
              </a:rPr>
              <a:t>the ESPRIT </a:t>
            </a:r>
            <a:r>
              <a:rPr lang="en-US" dirty="0">
                <a:solidFill>
                  <a:srgbClr val="000000"/>
                </a:solidFill>
                <a:latin typeface="FrutigerLTStd-Light"/>
              </a:rPr>
              <a:t>trial (</a:t>
            </a:r>
            <a:r>
              <a:rPr lang="en-US" dirty="0" err="1" smtClean="0">
                <a:solidFill>
                  <a:srgbClr val="000000"/>
                </a:solidFill>
                <a:latin typeface="FrutigerLTStd-Light"/>
              </a:rPr>
              <a:t>Epanova</a:t>
            </a:r>
            <a:r>
              <a:rPr lang="en-US" dirty="0" smtClean="0">
                <a:solidFill>
                  <a:srgbClr val="000000"/>
                </a:solidFill>
                <a:latin typeface="FrutigerLTStd-Light"/>
              </a:rPr>
              <a:t> </a:t>
            </a:r>
            <a:r>
              <a:rPr lang="en-US" dirty="0">
                <a:solidFill>
                  <a:srgbClr val="000000"/>
                </a:solidFill>
                <a:latin typeface="FrutigerLTStd-Light"/>
              </a:rPr>
              <a:t>Combined with a Statin in Patients</a:t>
            </a:r>
          </a:p>
          <a:p>
            <a:r>
              <a:rPr lang="en-US" dirty="0">
                <a:solidFill>
                  <a:srgbClr val="000000"/>
                </a:solidFill>
                <a:latin typeface="FrutigerLTStd-Light"/>
              </a:rPr>
              <a:t>with Hypertriglyceridemia to Reduce </a:t>
            </a:r>
            <a:r>
              <a:rPr lang="en-US" dirty="0" smtClean="0">
                <a:solidFill>
                  <a:srgbClr val="000000"/>
                </a:solidFill>
                <a:latin typeface="FrutigerLTStd-Light"/>
              </a:rPr>
              <a:t>Non-HDL Cholesterol</a:t>
            </a:r>
            <a:r>
              <a:rPr lang="en-US" dirty="0">
                <a:solidFill>
                  <a:srgbClr val="000000"/>
                </a:solidFill>
                <a:latin typeface="FrutigerLTStd-Light"/>
              </a:rPr>
              <a:t>; </a:t>
            </a:r>
            <a:r>
              <a:rPr lang="en-US" dirty="0">
                <a:solidFill>
                  <a:srgbClr val="000000"/>
                </a:solidFill>
                <a:latin typeface="GandhariUnicode-Roman"/>
              </a:rPr>
              <a:t>≈</a:t>
            </a:r>
            <a:r>
              <a:rPr lang="en-US" dirty="0">
                <a:solidFill>
                  <a:srgbClr val="000000"/>
                </a:solidFill>
                <a:latin typeface="FrutigerLTStd-Light"/>
              </a:rPr>
              <a:t>1.5 g/d EPA+DHA) reduced triglycerides</a:t>
            </a:r>
          </a:p>
          <a:p>
            <a:r>
              <a:rPr lang="en-US" dirty="0">
                <a:solidFill>
                  <a:srgbClr val="000000"/>
                </a:solidFill>
                <a:latin typeface="FrutigerLTStd-Light"/>
              </a:rPr>
              <a:t>by 9% versus 15% with 4 g/d.41 </a:t>
            </a:r>
            <a:r>
              <a:rPr lang="en-US" dirty="0">
                <a:solidFill>
                  <a:srgbClr val="002060"/>
                </a:solidFill>
                <a:latin typeface="FrutigerLTStd-Light"/>
              </a:rPr>
              <a:t>Clinical research </a:t>
            </a:r>
            <a:r>
              <a:rPr lang="en-US" dirty="0" smtClean="0">
                <a:solidFill>
                  <a:srgbClr val="002060"/>
                </a:solidFill>
                <a:latin typeface="FrutigerLTStd-Light"/>
              </a:rPr>
              <a:t>has further </a:t>
            </a:r>
            <a:r>
              <a:rPr lang="en-US" dirty="0">
                <a:solidFill>
                  <a:srgbClr val="002060"/>
                </a:solidFill>
                <a:latin typeface="FrutigerLTStd-Light"/>
              </a:rPr>
              <a:t>established that doses of &lt;2 g/d EPA+DHA</a:t>
            </a:r>
          </a:p>
          <a:p>
            <a:r>
              <a:rPr lang="en-US" dirty="0">
                <a:solidFill>
                  <a:srgbClr val="002060"/>
                </a:solidFill>
                <a:latin typeface="FrutigerLTStd-Light"/>
              </a:rPr>
              <a:t>are not effective for reducing triglycerides </a:t>
            </a:r>
            <a:r>
              <a:rPr lang="en-US" dirty="0" smtClean="0">
                <a:solidFill>
                  <a:srgbClr val="002060"/>
                </a:solidFill>
                <a:latin typeface="FrutigerLTStd-Light"/>
              </a:rPr>
              <a:t>compared with </a:t>
            </a:r>
            <a:r>
              <a:rPr lang="en-US" dirty="0">
                <a:solidFill>
                  <a:srgbClr val="002060"/>
                </a:solidFill>
                <a:latin typeface="FrutigerLTStd-Light"/>
              </a:rPr>
              <a:t>higher doses</a:t>
            </a:r>
            <a:r>
              <a:rPr lang="en-US" dirty="0">
                <a:solidFill>
                  <a:srgbClr val="000000"/>
                </a:solidFill>
                <a:latin typeface="FrutigerLTStd-Light"/>
              </a:rPr>
              <a:t>, even in people with HTG.33 </a:t>
            </a:r>
            <a:r>
              <a:rPr lang="en-US" dirty="0">
                <a:solidFill>
                  <a:srgbClr val="FFC000"/>
                </a:solidFill>
                <a:latin typeface="FrutigerLTStd-Light"/>
              </a:rPr>
              <a:t>O3CA</a:t>
            </a:r>
          </a:p>
          <a:p>
            <a:r>
              <a:rPr lang="en-US" dirty="0">
                <a:solidFill>
                  <a:srgbClr val="FFC000"/>
                </a:solidFill>
                <a:latin typeface="FrutigerLTStd-Light"/>
              </a:rPr>
              <a:t>(alone) is approved by the FDA at 2 g/d</a:t>
            </a:r>
            <a:r>
              <a:rPr lang="en-US" dirty="0">
                <a:solidFill>
                  <a:srgbClr val="000000"/>
                </a:solidFill>
                <a:latin typeface="FrutigerLTStd-Light"/>
              </a:rPr>
              <a:t>. </a:t>
            </a:r>
            <a:r>
              <a:rPr lang="en-US" dirty="0" smtClean="0">
                <a:solidFill>
                  <a:srgbClr val="000000"/>
                </a:solidFill>
                <a:latin typeface="FrutigerLTStd-Light"/>
              </a:rPr>
              <a:t>However , doses </a:t>
            </a:r>
            <a:r>
              <a:rPr lang="en-US" dirty="0">
                <a:solidFill>
                  <a:srgbClr val="000000"/>
                </a:solidFill>
                <a:latin typeface="FrutigerLTStd-Light"/>
              </a:rPr>
              <a:t>&gt;4 g/d have not been systematically studied for</a:t>
            </a:r>
          </a:p>
          <a:p>
            <a:r>
              <a:rPr lang="en-US" dirty="0">
                <a:solidFill>
                  <a:srgbClr val="000000"/>
                </a:solidFill>
                <a:latin typeface="FrutigerLTStd-Light"/>
              </a:rPr>
              <a:t>any of the n-3 FA agents. </a:t>
            </a:r>
            <a:r>
              <a:rPr lang="en-US" dirty="0">
                <a:solidFill>
                  <a:srgbClr val="C00000"/>
                </a:solidFill>
                <a:latin typeface="FrutigerLTStd-Light"/>
              </a:rPr>
              <a:t>Regardless of the type </a:t>
            </a:r>
            <a:r>
              <a:rPr lang="en-US" dirty="0" smtClean="0">
                <a:solidFill>
                  <a:srgbClr val="C00000"/>
                </a:solidFill>
                <a:latin typeface="FrutigerLTStd-Light"/>
              </a:rPr>
              <a:t>of agent</a:t>
            </a:r>
            <a:r>
              <a:rPr lang="en-US" dirty="0">
                <a:solidFill>
                  <a:srgbClr val="C00000"/>
                </a:solidFill>
                <a:latin typeface="FrutigerLTStd-Light"/>
              </a:rPr>
              <a:t>, 4 g/d prescription n-3 FA agents (providing &gt;3</a:t>
            </a:r>
          </a:p>
          <a:p>
            <a:r>
              <a:rPr lang="en-US" dirty="0">
                <a:solidFill>
                  <a:srgbClr val="C00000"/>
                </a:solidFill>
                <a:latin typeface="FrutigerLTStd-Light"/>
              </a:rPr>
              <a:t>g/d EPA+DHA) have consistently reduced </a:t>
            </a:r>
            <a:r>
              <a:rPr lang="en-US" dirty="0" smtClean="0">
                <a:solidFill>
                  <a:srgbClr val="C00000"/>
                </a:solidFill>
                <a:latin typeface="FrutigerLTStd-Light"/>
              </a:rPr>
              <a:t>triglyceride levels </a:t>
            </a:r>
            <a:r>
              <a:rPr lang="en-US" dirty="0">
                <a:solidFill>
                  <a:srgbClr val="C00000"/>
                </a:solidFill>
                <a:latin typeface="FrutigerLTStd-Light"/>
              </a:rPr>
              <a:t>in patients with elevated triglycerides</a:t>
            </a:r>
            <a:r>
              <a:rPr lang="en-US" dirty="0">
                <a:solidFill>
                  <a:srgbClr val="000000"/>
                </a:solidFill>
                <a:latin typeface="FrutigerLTStd-Light"/>
              </a:rPr>
              <a:t>.</a:t>
            </a:r>
            <a:endParaRPr lang="en-US" dirty="0"/>
          </a:p>
        </p:txBody>
      </p:sp>
    </p:spTree>
    <p:extLst>
      <p:ext uri="{BB962C8B-B14F-4D97-AF65-F5344CB8AC3E}">
        <p14:creationId xmlns:p14="http://schemas.microsoft.com/office/powerpoint/2010/main" val="2710089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239151"/>
            <a:ext cx="8778240" cy="954107"/>
          </a:xfrm>
          <a:prstGeom prst="rect">
            <a:avLst/>
          </a:prstGeom>
        </p:spPr>
        <p:txBody>
          <a:bodyPr wrap="square">
            <a:spAutoFit/>
          </a:bodyPr>
          <a:lstStyle/>
          <a:p>
            <a:r>
              <a:rPr lang="en-US" sz="2800" b="1" dirty="0">
                <a:solidFill>
                  <a:srgbClr val="FFC000"/>
                </a:solidFill>
                <a:latin typeface="FrutigerLTStd-Bold"/>
              </a:rPr>
              <a:t>TREATMENT OF </a:t>
            </a:r>
            <a:r>
              <a:rPr lang="en-US" sz="2800" b="1" dirty="0" smtClean="0">
                <a:solidFill>
                  <a:srgbClr val="FFC000"/>
                </a:solidFill>
                <a:latin typeface="FrutigerLTStd-Bold"/>
              </a:rPr>
              <a:t>MEDICATIONI NDUCED</a:t>
            </a:r>
            <a:endParaRPr lang="en-US" sz="2800" b="1" dirty="0">
              <a:solidFill>
                <a:srgbClr val="FFC000"/>
              </a:solidFill>
              <a:latin typeface="FrutigerLTStd-Bold"/>
            </a:endParaRPr>
          </a:p>
          <a:p>
            <a:r>
              <a:rPr lang="en-US" sz="2800" b="1" dirty="0">
                <a:solidFill>
                  <a:srgbClr val="FFC000"/>
                </a:solidFill>
                <a:latin typeface="FrutigerLTStd-Bold"/>
              </a:rPr>
              <a:t>HTG WITH N-3 FAs</a:t>
            </a:r>
            <a:endParaRPr lang="en-US" sz="2800" dirty="0">
              <a:solidFill>
                <a:srgbClr val="FFC000"/>
              </a:solidFill>
            </a:endParaRPr>
          </a:p>
        </p:txBody>
      </p:sp>
      <p:sp>
        <p:nvSpPr>
          <p:cNvPr id="3" name="Rectangle 2"/>
          <p:cNvSpPr/>
          <p:nvPr/>
        </p:nvSpPr>
        <p:spPr>
          <a:xfrm>
            <a:off x="2926080" y="1434905"/>
            <a:ext cx="6217920" cy="5262979"/>
          </a:xfrm>
          <a:prstGeom prst="rect">
            <a:avLst/>
          </a:prstGeom>
        </p:spPr>
        <p:txBody>
          <a:bodyPr wrap="square">
            <a:spAutoFit/>
          </a:bodyPr>
          <a:lstStyle/>
          <a:p>
            <a:r>
              <a:rPr lang="en-US" sz="2400" dirty="0">
                <a:latin typeface="FrutigerLTStd-Light"/>
              </a:rPr>
              <a:t>The effects of n-3 FA on drug-induced</a:t>
            </a:r>
          </a:p>
          <a:p>
            <a:r>
              <a:rPr lang="en-US" sz="2400" dirty="0">
                <a:latin typeface="FrutigerLTStd-Light"/>
              </a:rPr>
              <a:t>HTG have received relatively little attention, but n-3</a:t>
            </a:r>
          </a:p>
          <a:p>
            <a:r>
              <a:rPr lang="en-US" sz="2400" dirty="0">
                <a:latin typeface="FrutigerLTStd-Light"/>
              </a:rPr>
              <a:t>FAs have uniformly been reported to lower triglycerides</a:t>
            </a:r>
          </a:p>
          <a:p>
            <a:r>
              <a:rPr lang="en-US" sz="2400" dirty="0">
                <a:latin typeface="FrutigerLTStd-Light"/>
              </a:rPr>
              <a:t>when used </a:t>
            </a:r>
            <a:r>
              <a:rPr lang="en-US" sz="2400" dirty="0">
                <a:solidFill>
                  <a:srgbClr val="002060"/>
                </a:solidFill>
                <a:latin typeface="FrutigerLTStd-Light"/>
              </a:rPr>
              <a:t>with interferon</a:t>
            </a:r>
            <a:r>
              <a:rPr lang="en-US" sz="2400" dirty="0">
                <a:latin typeface="FrutigerLTStd-Light"/>
              </a:rPr>
              <a:t>-</a:t>
            </a:r>
            <a:r>
              <a:rPr lang="en-US" sz="2400" dirty="0">
                <a:latin typeface="GandhariUnicode-Roman"/>
              </a:rPr>
              <a:t>α</a:t>
            </a:r>
            <a:r>
              <a:rPr lang="en-US" sz="2400" dirty="0">
                <a:latin typeface="FrutigerLTStd-Light"/>
              </a:rPr>
              <a:t>,70 </a:t>
            </a:r>
            <a:r>
              <a:rPr lang="en-US" sz="2400" dirty="0">
                <a:solidFill>
                  <a:srgbClr val="002060"/>
                </a:solidFill>
                <a:latin typeface="FrutigerLTStd-Light"/>
              </a:rPr>
              <a:t>antipsychotics</a:t>
            </a:r>
            <a:r>
              <a:rPr lang="en-US" sz="2400" dirty="0">
                <a:latin typeface="FrutigerLTStd-Light"/>
              </a:rPr>
              <a:t>,71,72</a:t>
            </a:r>
          </a:p>
          <a:p>
            <a:r>
              <a:rPr lang="en-US" sz="2400" dirty="0">
                <a:solidFill>
                  <a:srgbClr val="002060"/>
                </a:solidFill>
                <a:latin typeface="FrutigerLTStd-Light-SC700"/>
              </a:rPr>
              <a:t>l</a:t>
            </a:r>
            <a:r>
              <a:rPr lang="en-US" sz="2400" dirty="0">
                <a:solidFill>
                  <a:srgbClr val="002060"/>
                </a:solidFill>
                <a:latin typeface="FrutigerLTStd-Light"/>
              </a:rPr>
              <a:t>-asparaginase</a:t>
            </a:r>
            <a:r>
              <a:rPr lang="en-US" sz="2400" dirty="0">
                <a:latin typeface="FrutigerLTStd-Light"/>
              </a:rPr>
              <a:t>,73 oral </a:t>
            </a:r>
            <a:r>
              <a:rPr lang="en-US" sz="2400" dirty="0">
                <a:solidFill>
                  <a:srgbClr val="002060"/>
                </a:solidFill>
                <a:latin typeface="FrutigerLTStd-Light"/>
              </a:rPr>
              <a:t>estrogens</a:t>
            </a:r>
            <a:r>
              <a:rPr lang="en-US" sz="2400" dirty="0">
                <a:latin typeface="FrutigerLTStd-Light"/>
              </a:rPr>
              <a:t>,74 </a:t>
            </a:r>
            <a:r>
              <a:rPr lang="en-US" sz="2400" dirty="0">
                <a:solidFill>
                  <a:srgbClr val="002060"/>
                </a:solidFill>
                <a:latin typeface="FrutigerLTStd-Light"/>
              </a:rPr>
              <a:t>protease inhibitors</a:t>
            </a:r>
            <a:r>
              <a:rPr lang="en-US" sz="2400" dirty="0">
                <a:latin typeface="FrutigerLTStd-Light"/>
              </a:rPr>
              <a:t>,</a:t>
            </a:r>
          </a:p>
          <a:p>
            <a:r>
              <a:rPr lang="en-US" sz="2400" dirty="0">
                <a:latin typeface="FrutigerLTStd-Light"/>
              </a:rPr>
              <a:t>35,75 </a:t>
            </a:r>
            <a:r>
              <a:rPr lang="en-US" sz="2400" dirty="0">
                <a:solidFill>
                  <a:srgbClr val="002060"/>
                </a:solidFill>
                <a:latin typeface="FrutigerLTStd-Light"/>
              </a:rPr>
              <a:t>retinoic acid</a:t>
            </a:r>
            <a:r>
              <a:rPr lang="en-US" sz="2400" dirty="0">
                <a:latin typeface="FrutigerLTStd-Light"/>
              </a:rPr>
              <a:t>,76 and </a:t>
            </a:r>
            <a:r>
              <a:rPr lang="en-US" sz="2400" dirty="0">
                <a:solidFill>
                  <a:srgbClr val="002060"/>
                </a:solidFill>
                <a:latin typeface="FrutigerLTStd-Light"/>
              </a:rPr>
              <a:t>sirolimus.</a:t>
            </a:r>
            <a:r>
              <a:rPr lang="en-US" sz="2400" dirty="0">
                <a:latin typeface="FrutigerLTStd-Light"/>
              </a:rPr>
              <a:t>77 Hence, n-3 FAs</a:t>
            </a:r>
          </a:p>
          <a:p>
            <a:r>
              <a:rPr lang="en-US" sz="2400" dirty="0">
                <a:latin typeface="FrutigerLTStd-Light"/>
              </a:rPr>
              <a:t>appear to be effective for lowering triglycerides in patients</a:t>
            </a:r>
          </a:p>
          <a:p>
            <a:r>
              <a:rPr lang="en-US" sz="2400" dirty="0">
                <a:latin typeface="FrutigerLTStd-Light"/>
              </a:rPr>
              <a:t>with drug-induced HTG.</a:t>
            </a:r>
            <a:endParaRPr lang="en-US" sz="2400" dirty="0"/>
          </a:p>
        </p:txBody>
      </p:sp>
    </p:spTree>
    <p:extLst>
      <p:ext uri="{BB962C8B-B14F-4D97-AF65-F5344CB8AC3E}">
        <p14:creationId xmlns:p14="http://schemas.microsoft.com/office/powerpoint/2010/main" val="72007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948" y="98474"/>
            <a:ext cx="6096000" cy="2062103"/>
          </a:xfrm>
          <a:prstGeom prst="rect">
            <a:avLst/>
          </a:prstGeom>
        </p:spPr>
        <p:txBody>
          <a:bodyPr>
            <a:spAutoFit/>
          </a:bodyPr>
          <a:lstStyle/>
          <a:p>
            <a:r>
              <a:rPr lang="en-US" sz="3200" b="1" dirty="0">
                <a:solidFill>
                  <a:srgbClr val="FFC000"/>
                </a:solidFill>
                <a:latin typeface="FrutigerLTStd-Bold"/>
              </a:rPr>
              <a:t>EFFECTS IN CHILDREN AND</a:t>
            </a:r>
          </a:p>
          <a:p>
            <a:r>
              <a:rPr lang="en-US" sz="3200" b="1" dirty="0">
                <a:solidFill>
                  <a:srgbClr val="FFC000"/>
                </a:solidFill>
                <a:latin typeface="FrutigerLTStd-Bold"/>
              </a:rPr>
              <a:t>ADOLESCENTS WITH ELEVATED</a:t>
            </a:r>
          </a:p>
          <a:p>
            <a:r>
              <a:rPr lang="en-US" sz="3200" b="1" dirty="0">
                <a:solidFill>
                  <a:srgbClr val="FFC000"/>
                </a:solidFill>
                <a:latin typeface="FrutigerLTStd-Bold"/>
              </a:rPr>
              <a:t>TRIGLYCERIDES</a:t>
            </a:r>
            <a:endParaRPr lang="en-US" sz="3200" dirty="0">
              <a:solidFill>
                <a:srgbClr val="FFC000"/>
              </a:solidFill>
            </a:endParaRPr>
          </a:p>
        </p:txBody>
      </p:sp>
      <p:sp>
        <p:nvSpPr>
          <p:cNvPr id="4" name="Rectangle 3"/>
          <p:cNvSpPr/>
          <p:nvPr/>
        </p:nvSpPr>
        <p:spPr>
          <a:xfrm>
            <a:off x="3938954" y="1875144"/>
            <a:ext cx="9467557" cy="4247317"/>
          </a:xfrm>
          <a:prstGeom prst="rect">
            <a:avLst/>
          </a:prstGeom>
        </p:spPr>
        <p:txBody>
          <a:bodyPr wrap="square">
            <a:spAutoFit/>
          </a:bodyPr>
          <a:lstStyle/>
          <a:p>
            <a:r>
              <a:rPr lang="en-US" dirty="0">
                <a:latin typeface="FrutigerLTStd-Light"/>
              </a:rPr>
              <a:t>Prescription doses of n-3 FA appear to be as safe for the</a:t>
            </a:r>
          </a:p>
          <a:p>
            <a:r>
              <a:rPr lang="en-US" dirty="0">
                <a:latin typeface="FrutigerLTStd-Light"/>
              </a:rPr>
              <a:t>management of elevated triglycerides in adolescents</a:t>
            </a:r>
          </a:p>
          <a:p>
            <a:r>
              <a:rPr lang="en-US" dirty="0">
                <a:latin typeface="FrutigerLTStd-Light"/>
              </a:rPr>
              <a:t>and </a:t>
            </a:r>
            <a:r>
              <a:rPr lang="en-US" dirty="0">
                <a:solidFill>
                  <a:srgbClr val="FFC000"/>
                </a:solidFill>
                <a:latin typeface="FrutigerLTStd-Light"/>
              </a:rPr>
              <a:t>children as young as 10 years </a:t>
            </a:r>
            <a:r>
              <a:rPr lang="en-US" dirty="0">
                <a:latin typeface="FrutigerLTStd-Light"/>
              </a:rPr>
              <a:t>of age as they are</a:t>
            </a:r>
          </a:p>
          <a:p>
            <a:r>
              <a:rPr lang="en-US" dirty="0">
                <a:latin typeface="FrutigerLTStd-Light"/>
              </a:rPr>
              <a:t>for adults.78,79 However, n-3 FAs are little studied in this</a:t>
            </a:r>
          </a:p>
          <a:p>
            <a:r>
              <a:rPr lang="en-US" dirty="0">
                <a:latin typeface="FrutigerLTStd-Light"/>
              </a:rPr>
              <a:t>population, and the </a:t>
            </a:r>
            <a:r>
              <a:rPr lang="en-US" dirty="0">
                <a:solidFill>
                  <a:srgbClr val="FFC000"/>
                </a:solidFill>
                <a:latin typeface="FrutigerLTStd-Light"/>
              </a:rPr>
              <a:t>FDA-recommended use of n-3 FAs</a:t>
            </a:r>
          </a:p>
          <a:p>
            <a:r>
              <a:rPr lang="en-US" dirty="0">
                <a:solidFill>
                  <a:srgbClr val="FFC000"/>
                </a:solidFill>
                <a:latin typeface="FrutigerLTStd-Light"/>
              </a:rPr>
              <a:t>for triglyceride lowering remains limited to adults (</a:t>
            </a:r>
            <a:r>
              <a:rPr lang="en-US" dirty="0">
                <a:solidFill>
                  <a:srgbClr val="FFC000"/>
                </a:solidFill>
                <a:latin typeface="GandhariUnicode-Roman"/>
              </a:rPr>
              <a:t>≥</a:t>
            </a:r>
            <a:r>
              <a:rPr lang="en-US" dirty="0">
                <a:solidFill>
                  <a:srgbClr val="FFC000"/>
                </a:solidFill>
                <a:latin typeface="FrutigerLTStd-Light"/>
              </a:rPr>
              <a:t>18</a:t>
            </a:r>
          </a:p>
          <a:p>
            <a:r>
              <a:rPr lang="en-US" dirty="0">
                <a:solidFill>
                  <a:srgbClr val="FFC000"/>
                </a:solidFill>
                <a:latin typeface="FrutigerLTStd-Light"/>
              </a:rPr>
              <a:t>years of age)</a:t>
            </a:r>
            <a:r>
              <a:rPr lang="en-US" dirty="0">
                <a:latin typeface="FrutigerLTStd-Light"/>
              </a:rPr>
              <a:t>.80 Compared with the clearly established</a:t>
            </a:r>
          </a:p>
          <a:p>
            <a:r>
              <a:rPr lang="en-US" dirty="0">
                <a:latin typeface="FrutigerLTStd-Light"/>
              </a:rPr>
              <a:t>benefits of n-3 FAs in adults with hypertriglyceridemia,</a:t>
            </a:r>
          </a:p>
          <a:p>
            <a:r>
              <a:rPr lang="en-US" dirty="0">
                <a:latin typeface="FrutigerLTStd-Light"/>
              </a:rPr>
              <a:t>the few studies of n-3 FA supplementation in children/</a:t>
            </a:r>
          </a:p>
          <a:p>
            <a:r>
              <a:rPr lang="en-US" dirty="0">
                <a:latin typeface="FrutigerLTStd-Light"/>
              </a:rPr>
              <a:t>adolescents with HTG have not shown a significant</a:t>
            </a:r>
          </a:p>
          <a:p>
            <a:r>
              <a:rPr lang="en-US" dirty="0">
                <a:latin typeface="FrutigerLTStd-Light"/>
              </a:rPr>
              <a:t>triglyceride-lowering effect.78,79,81 However, these trials</a:t>
            </a:r>
          </a:p>
          <a:p>
            <a:r>
              <a:rPr lang="en-US" dirty="0">
                <a:solidFill>
                  <a:srgbClr val="FFC000"/>
                </a:solidFill>
                <a:latin typeface="FrutigerLTStd-Light"/>
              </a:rPr>
              <a:t>used lower doses </a:t>
            </a:r>
            <a:r>
              <a:rPr lang="en-US" dirty="0">
                <a:latin typeface="FrutigerLTStd-Light"/>
              </a:rPr>
              <a:t>(&lt;2 g/d EPA+DHA)81 or had relatively</a:t>
            </a:r>
          </a:p>
          <a:p>
            <a:r>
              <a:rPr lang="en-US" dirty="0">
                <a:solidFill>
                  <a:srgbClr val="FFC000"/>
                </a:solidFill>
                <a:latin typeface="FrutigerLTStd-Light"/>
              </a:rPr>
              <a:t>small sample </a:t>
            </a:r>
            <a:r>
              <a:rPr lang="en-US" dirty="0">
                <a:latin typeface="FrutigerLTStd-Light"/>
              </a:rPr>
              <a:t>sizes (&lt;20 participants per study arm)79,81</a:t>
            </a:r>
          </a:p>
          <a:p>
            <a:r>
              <a:rPr lang="en-US" dirty="0">
                <a:latin typeface="FrutigerLTStd-Light"/>
              </a:rPr>
              <a:t>that in some cases included patients with </a:t>
            </a:r>
            <a:r>
              <a:rPr lang="en-US" dirty="0">
                <a:solidFill>
                  <a:srgbClr val="FFC000"/>
                </a:solidFill>
                <a:latin typeface="FrutigerLTStd-Light"/>
              </a:rPr>
              <a:t>only mildly</a:t>
            </a:r>
          </a:p>
          <a:p>
            <a:r>
              <a:rPr lang="en-US" dirty="0">
                <a:solidFill>
                  <a:srgbClr val="FFC000"/>
                </a:solidFill>
                <a:latin typeface="FrutigerLTStd-Light"/>
              </a:rPr>
              <a:t>elevated triglycerides</a:t>
            </a:r>
            <a:r>
              <a:rPr lang="en-US" dirty="0">
                <a:latin typeface="FrutigerLTStd-Light"/>
              </a:rPr>
              <a:t>.8</a:t>
            </a:r>
            <a:endParaRPr lang="en-US" dirty="0"/>
          </a:p>
        </p:txBody>
      </p:sp>
    </p:spTree>
    <p:extLst>
      <p:ext uri="{BB962C8B-B14F-4D97-AF65-F5344CB8AC3E}">
        <p14:creationId xmlns:p14="http://schemas.microsoft.com/office/powerpoint/2010/main" val="3831508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237" y="348567"/>
            <a:ext cx="6096000" cy="646331"/>
          </a:xfrm>
          <a:prstGeom prst="rect">
            <a:avLst/>
          </a:prstGeom>
        </p:spPr>
        <p:txBody>
          <a:bodyPr>
            <a:spAutoFit/>
          </a:bodyPr>
          <a:lstStyle/>
          <a:p>
            <a:r>
              <a:rPr lang="en-US" dirty="0">
                <a:latin typeface="FrutigerLTStd-Light"/>
              </a:rPr>
              <a:t>Kinetic studies have demonstrated that n-3 FAs</a:t>
            </a:r>
          </a:p>
          <a:p>
            <a:r>
              <a:rPr lang="en-US" dirty="0">
                <a:solidFill>
                  <a:srgbClr val="FFC000"/>
                </a:solidFill>
                <a:latin typeface="FrutigerLTStd-Light"/>
              </a:rPr>
              <a:t>reduce hepatic secretion </a:t>
            </a:r>
            <a:r>
              <a:rPr lang="en-US" dirty="0">
                <a:latin typeface="FrutigerLTStd-Light"/>
              </a:rPr>
              <a:t>of triglyceride-rich lipoproteins,</a:t>
            </a:r>
            <a:endParaRPr lang="en-US" dirty="0"/>
          </a:p>
        </p:txBody>
      </p:sp>
      <p:sp>
        <p:nvSpPr>
          <p:cNvPr id="3" name="Rectangle 2"/>
          <p:cNvSpPr/>
          <p:nvPr/>
        </p:nvSpPr>
        <p:spPr>
          <a:xfrm>
            <a:off x="811237" y="1279212"/>
            <a:ext cx="6096000" cy="923330"/>
          </a:xfrm>
          <a:prstGeom prst="rect">
            <a:avLst/>
          </a:prstGeom>
        </p:spPr>
        <p:txBody>
          <a:bodyPr>
            <a:spAutoFit/>
          </a:bodyPr>
          <a:lstStyle/>
          <a:p>
            <a:r>
              <a:rPr lang="en-US" dirty="0">
                <a:solidFill>
                  <a:srgbClr val="FFC000"/>
                </a:solidFill>
                <a:latin typeface="FrutigerLTStd-Light"/>
              </a:rPr>
              <a:t>Inhibition of </a:t>
            </a:r>
            <a:r>
              <a:rPr lang="en-US" dirty="0" err="1">
                <a:solidFill>
                  <a:srgbClr val="FFC000"/>
                </a:solidFill>
                <a:latin typeface="FrutigerLTStd-Light"/>
              </a:rPr>
              <a:t>diacyl</a:t>
            </a:r>
            <a:r>
              <a:rPr lang="en-US" dirty="0">
                <a:solidFill>
                  <a:srgbClr val="FFC000"/>
                </a:solidFill>
                <a:latin typeface="FrutigerLTStd-Light"/>
              </a:rPr>
              <a:t>-glycerol acyl</a:t>
            </a:r>
          </a:p>
          <a:p>
            <a:r>
              <a:rPr lang="en-US" dirty="0">
                <a:solidFill>
                  <a:srgbClr val="FFC000"/>
                </a:solidFill>
                <a:latin typeface="FrutigerLTStd-Light"/>
              </a:rPr>
              <a:t>transferase</a:t>
            </a:r>
            <a:r>
              <a:rPr lang="en-US" dirty="0">
                <a:latin typeface="FrutigerLTStd-Light"/>
              </a:rPr>
              <a:t>, the major triglyceride-synthesizing enzyme</a:t>
            </a:r>
          </a:p>
          <a:p>
            <a:r>
              <a:rPr lang="en-US" dirty="0">
                <a:latin typeface="FrutigerLTStd-Light"/>
              </a:rPr>
              <a:t>in the liver, has also been reported with n-3 FA use</a:t>
            </a:r>
            <a:endParaRPr lang="en-US" dirty="0"/>
          </a:p>
        </p:txBody>
      </p:sp>
      <p:sp>
        <p:nvSpPr>
          <p:cNvPr id="4" name="Rectangle 3"/>
          <p:cNvSpPr/>
          <p:nvPr/>
        </p:nvSpPr>
        <p:spPr>
          <a:xfrm>
            <a:off x="811237" y="2486856"/>
            <a:ext cx="6096000" cy="646331"/>
          </a:xfrm>
          <a:prstGeom prst="rect">
            <a:avLst/>
          </a:prstGeom>
        </p:spPr>
        <p:txBody>
          <a:bodyPr>
            <a:spAutoFit/>
          </a:bodyPr>
          <a:lstStyle/>
          <a:p>
            <a:r>
              <a:rPr lang="en-US" dirty="0">
                <a:latin typeface="FrutigerLTStd-Light"/>
              </a:rPr>
              <a:t>Others have suggested </a:t>
            </a:r>
            <a:r>
              <a:rPr lang="en-US" dirty="0">
                <a:solidFill>
                  <a:srgbClr val="FFC000"/>
                </a:solidFill>
                <a:latin typeface="FrutigerLTStd-Light"/>
              </a:rPr>
              <a:t>inhibition of phosphatidic acid</a:t>
            </a:r>
          </a:p>
          <a:p>
            <a:r>
              <a:rPr lang="en-US" dirty="0">
                <a:solidFill>
                  <a:srgbClr val="FFC000"/>
                </a:solidFill>
                <a:latin typeface="FrutigerLTStd-Light"/>
              </a:rPr>
              <a:t>phosphatase.</a:t>
            </a:r>
            <a:endParaRPr lang="en-US" dirty="0">
              <a:solidFill>
                <a:srgbClr val="FFC000"/>
              </a:solidFill>
            </a:endParaRPr>
          </a:p>
        </p:txBody>
      </p:sp>
      <p:sp>
        <p:nvSpPr>
          <p:cNvPr id="6" name="Rectangle 5"/>
          <p:cNvSpPr/>
          <p:nvPr/>
        </p:nvSpPr>
        <p:spPr>
          <a:xfrm>
            <a:off x="792480" y="3237191"/>
            <a:ext cx="6096000" cy="923330"/>
          </a:xfrm>
          <a:prstGeom prst="rect">
            <a:avLst/>
          </a:prstGeom>
        </p:spPr>
        <p:txBody>
          <a:bodyPr>
            <a:spAutoFit/>
          </a:bodyPr>
          <a:lstStyle/>
          <a:p>
            <a:r>
              <a:rPr lang="pt-BR" dirty="0">
                <a:latin typeface="FrutigerLTStd-Light"/>
              </a:rPr>
              <a:t>Furthermore, EPA reduces de novo lipogenesis</a:t>
            </a:r>
          </a:p>
          <a:p>
            <a:r>
              <a:rPr lang="en-US" dirty="0">
                <a:latin typeface="FrutigerLTStd-Light"/>
              </a:rPr>
              <a:t>by </a:t>
            </a:r>
            <a:r>
              <a:rPr lang="en-US" dirty="0">
                <a:solidFill>
                  <a:srgbClr val="FFC000"/>
                </a:solidFill>
                <a:latin typeface="FrutigerLTStd-Light"/>
              </a:rPr>
              <a:t>inhibiting transcription of the gene for SREBP</a:t>
            </a:r>
          </a:p>
          <a:p>
            <a:r>
              <a:rPr lang="en-US" dirty="0">
                <a:latin typeface="FrutigerLTStd-Light"/>
              </a:rPr>
              <a:t>(sterol regulatory element binding protein)-1c</a:t>
            </a:r>
            <a:endParaRPr lang="en-US" dirty="0"/>
          </a:p>
        </p:txBody>
      </p:sp>
      <p:sp>
        <p:nvSpPr>
          <p:cNvPr id="7" name="Rectangle 6"/>
          <p:cNvSpPr/>
          <p:nvPr/>
        </p:nvSpPr>
        <p:spPr>
          <a:xfrm>
            <a:off x="811237" y="4264525"/>
            <a:ext cx="6096000" cy="1200329"/>
          </a:xfrm>
          <a:prstGeom prst="rect">
            <a:avLst/>
          </a:prstGeom>
        </p:spPr>
        <p:txBody>
          <a:bodyPr>
            <a:spAutoFit/>
          </a:bodyPr>
          <a:lstStyle/>
          <a:p>
            <a:r>
              <a:rPr lang="en-US" dirty="0">
                <a:solidFill>
                  <a:srgbClr val="FFC000"/>
                </a:solidFill>
                <a:latin typeface="FrutigerLTStd-Light"/>
              </a:rPr>
              <a:t>increased peripheral triglyceride</a:t>
            </a:r>
          </a:p>
          <a:p>
            <a:r>
              <a:rPr lang="en-US" dirty="0">
                <a:solidFill>
                  <a:srgbClr val="FFC000"/>
                </a:solidFill>
                <a:latin typeface="FrutigerLTStd-Light"/>
              </a:rPr>
              <a:t>clearance </a:t>
            </a:r>
            <a:r>
              <a:rPr lang="en-US" dirty="0">
                <a:latin typeface="FrutigerLTStd-Light"/>
              </a:rPr>
              <a:t>(by upregulation of lipoprotein lipase) and</a:t>
            </a:r>
          </a:p>
          <a:p>
            <a:r>
              <a:rPr lang="en-US" dirty="0">
                <a:solidFill>
                  <a:srgbClr val="FFC000"/>
                </a:solidFill>
                <a:latin typeface="FrutigerLTStd-Light"/>
              </a:rPr>
              <a:t>a reduction in intrahepatic fatty acid pools</a:t>
            </a:r>
            <a:r>
              <a:rPr lang="en-US" dirty="0">
                <a:latin typeface="FrutigerLTStd-Light"/>
              </a:rPr>
              <a:t>, which are</a:t>
            </a:r>
          </a:p>
          <a:p>
            <a:r>
              <a:rPr lang="en-US" dirty="0">
                <a:latin typeface="FrutigerLTStd-Light"/>
              </a:rPr>
              <a:t>the primary source for hepatic triglyceride synthesis.</a:t>
            </a:r>
            <a:endParaRPr lang="en-US" dirty="0"/>
          </a:p>
        </p:txBody>
      </p:sp>
      <p:sp>
        <p:nvSpPr>
          <p:cNvPr id="8" name="Rectangle 7"/>
          <p:cNvSpPr/>
          <p:nvPr/>
        </p:nvSpPr>
        <p:spPr>
          <a:xfrm>
            <a:off x="8018584" y="1959918"/>
            <a:ext cx="3446585" cy="2554545"/>
          </a:xfrm>
          <a:prstGeom prst="rect">
            <a:avLst/>
          </a:prstGeom>
        </p:spPr>
        <p:txBody>
          <a:bodyPr wrap="square">
            <a:spAutoFit/>
          </a:bodyPr>
          <a:lstStyle/>
          <a:p>
            <a:r>
              <a:rPr lang="en-US" sz="3200" b="1" dirty="0">
                <a:solidFill>
                  <a:srgbClr val="FFC000"/>
                </a:solidFill>
                <a:latin typeface="FrutigerLTStd-Bold"/>
              </a:rPr>
              <a:t>MECHANISMS OF N-3 FA EFFECTS ON</a:t>
            </a:r>
          </a:p>
          <a:p>
            <a:r>
              <a:rPr lang="en-US" sz="3200" b="1" dirty="0">
                <a:solidFill>
                  <a:srgbClr val="FFC000"/>
                </a:solidFill>
                <a:latin typeface="FrutigerLTStd-Bold"/>
              </a:rPr>
              <a:t>LIPOPROTEIN METABOLISM</a:t>
            </a:r>
            <a:endParaRPr lang="en-US" sz="3200" dirty="0">
              <a:solidFill>
                <a:srgbClr val="FFC000"/>
              </a:solidFill>
            </a:endParaRPr>
          </a:p>
        </p:txBody>
      </p:sp>
    </p:spTree>
    <p:extLst>
      <p:ext uri="{BB962C8B-B14F-4D97-AF65-F5344CB8AC3E}">
        <p14:creationId xmlns:p14="http://schemas.microsoft.com/office/powerpoint/2010/main" val="1552374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182" y="309489"/>
            <a:ext cx="8482818" cy="1384995"/>
          </a:xfrm>
          <a:prstGeom prst="rect">
            <a:avLst/>
          </a:prstGeom>
        </p:spPr>
        <p:txBody>
          <a:bodyPr wrap="square">
            <a:spAutoFit/>
          </a:bodyPr>
          <a:lstStyle/>
          <a:p>
            <a:r>
              <a:rPr lang="en-US" sz="2800" b="1" dirty="0">
                <a:solidFill>
                  <a:srgbClr val="FFC000"/>
                </a:solidFill>
                <a:latin typeface="FrutigerLTStd-Bold"/>
              </a:rPr>
              <a:t>SAFETY AND TOLERABILITY OF</a:t>
            </a:r>
          </a:p>
          <a:p>
            <a:r>
              <a:rPr lang="en-US" sz="2800" b="1" dirty="0">
                <a:solidFill>
                  <a:srgbClr val="FFC000"/>
                </a:solidFill>
                <a:latin typeface="FrutigerLTStd-Bold"/>
              </a:rPr>
              <a:t>PRESCRIPTION N-3 FA PRODUCTS</a:t>
            </a:r>
          </a:p>
          <a:p>
            <a:r>
              <a:rPr lang="en-US" sz="2800" b="1" dirty="0">
                <a:solidFill>
                  <a:srgbClr val="C00000"/>
                </a:solidFill>
                <a:latin typeface="FrutigerLTStd-Bold"/>
              </a:rPr>
              <a:t>General</a:t>
            </a:r>
            <a:endParaRPr lang="en-US" sz="2800" dirty="0">
              <a:solidFill>
                <a:srgbClr val="C00000"/>
              </a:solidFill>
            </a:endParaRPr>
          </a:p>
        </p:txBody>
      </p:sp>
      <p:sp>
        <p:nvSpPr>
          <p:cNvPr id="4" name="Rectangle 3"/>
          <p:cNvSpPr/>
          <p:nvPr/>
        </p:nvSpPr>
        <p:spPr>
          <a:xfrm>
            <a:off x="3169504" y="1997612"/>
            <a:ext cx="6945168" cy="3477875"/>
          </a:xfrm>
          <a:prstGeom prst="rect">
            <a:avLst/>
          </a:prstGeom>
        </p:spPr>
        <p:txBody>
          <a:bodyPr wrap="square">
            <a:spAutoFit/>
          </a:bodyPr>
          <a:lstStyle/>
          <a:p>
            <a:r>
              <a:rPr lang="en-US" sz="2000" dirty="0">
                <a:latin typeface="FrutigerLTStd-Light"/>
              </a:rPr>
              <a:t>All forms of n-3 FA products have relatively benign</a:t>
            </a:r>
          </a:p>
          <a:p>
            <a:r>
              <a:rPr lang="en-US" sz="2000" dirty="0">
                <a:latin typeface="FrutigerLTStd-Light"/>
              </a:rPr>
              <a:t>side-effect profiles and are generally safe; however, the</a:t>
            </a:r>
          </a:p>
          <a:p>
            <a:r>
              <a:rPr lang="en-US" sz="2000" dirty="0">
                <a:latin typeface="FrutigerLTStd-Light"/>
              </a:rPr>
              <a:t>evidence for safety of FDA-approved prescription n-3</a:t>
            </a:r>
          </a:p>
          <a:p>
            <a:r>
              <a:rPr lang="en-US" sz="2000" dirty="0">
                <a:latin typeface="FrutigerLTStd-Light"/>
              </a:rPr>
              <a:t>FA agents comes primarily from short-term randomized</a:t>
            </a:r>
          </a:p>
          <a:p>
            <a:r>
              <a:rPr lang="en-US" sz="2000" dirty="0">
                <a:latin typeface="FrutigerLTStd-Light"/>
              </a:rPr>
              <a:t>clinical trials. In clinical trials of prescription n-3 FA</a:t>
            </a:r>
          </a:p>
          <a:p>
            <a:r>
              <a:rPr lang="en-US" sz="2000" dirty="0">
                <a:latin typeface="FrutigerLTStd-Light"/>
              </a:rPr>
              <a:t>agents, tolerability issues have generally been relatively</a:t>
            </a:r>
          </a:p>
          <a:p>
            <a:r>
              <a:rPr lang="en-US" sz="2000" dirty="0">
                <a:latin typeface="FrutigerLTStd-Light"/>
              </a:rPr>
              <a:t>minor (see sections titled </a:t>
            </a:r>
            <a:r>
              <a:rPr lang="en-US" sz="2000" dirty="0">
                <a:solidFill>
                  <a:srgbClr val="FFC000"/>
                </a:solidFill>
                <a:latin typeface="FrutigerLTStd-Light"/>
              </a:rPr>
              <a:t>Gastrointestina</a:t>
            </a:r>
            <a:r>
              <a:rPr lang="en-US" sz="2000" dirty="0">
                <a:latin typeface="FrutigerLTStd-Light"/>
              </a:rPr>
              <a:t>l, </a:t>
            </a:r>
            <a:r>
              <a:rPr lang="en-US" sz="2000" dirty="0" err="1" smtClean="0">
                <a:solidFill>
                  <a:srgbClr val="FFC000"/>
                </a:solidFill>
                <a:latin typeface="FrutigerLTStd-Light"/>
              </a:rPr>
              <a:t>Bleedin</a:t>
            </a:r>
            <a:r>
              <a:rPr lang="en-US" sz="2000" dirty="0" smtClean="0">
                <a:latin typeface="FrutigerLTStd-Light"/>
              </a:rPr>
              <a:t> </a:t>
            </a:r>
            <a:r>
              <a:rPr lang="en-US" sz="2000" dirty="0">
                <a:solidFill>
                  <a:srgbClr val="FFC000"/>
                </a:solidFill>
              </a:rPr>
              <a:t>Fish/Seafood Allergies</a:t>
            </a:r>
            <a:r>
              <a:rPr lang="en-US" sz="2000" dirty="0"/>
              <a:t>, and </a:t>
            </a:r>
            <a:r>
              <a:rPr lang="en-US" sz="2000" dirty="0">
                <a:solidFill>
                  <a:srgbClr val="FFC000"/>
                </a:solidFill>
              </a:rPr>
              <a:t>Glycemic Control) and resulted</a:t>
            </a:r>
          </a:p>
          <a:p>
            <a:r>
              <a:rPr lang="en-US" sz="2000" dirty="0"/>
              <a:t>in </a:t>
            </a:r>
            <a:r>
              <a:rPr lang="en-US" sz="2000" dirty="0">
                <a:solidFill>
                  <a:srgbClr val="FFC000"/>
                </a:solidFill>
              </a:rPr>
              <a:t>drug discontinuation</a:t>
            </a:r>
            <a:r>
              <a:rPr lang="en-US" sz="2000" dirty="0"/>
              <a:t> in only a small percentage</a:t>
            </a:r>
          </a:p>
          <a:p>
            <a:r>
              <a:rPr lang="en-US" sz="2000" dirty="0"/>
              <a:t>of subjects (usually &lt;5%).</a:t>
            </a:r>
          </a:p>
        </p:txBody>
      </p:sp>
    </p:spTree>
    <p:extLst>
      <p:ext uri="{BB962C8B-B14F-4D97-AF65-F5344CB8AC3E}">
        <p14:creationId xmlns:p14="http://schemas.microsoft.com/office/powerpoint/2010/main" val="1528851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8337" y="1269427"/>
            <a:ext cx="6264813" cy="4893647"/>
          </a:xfrm>
          <a:prstGeom prst="rect">
            <a:avLst/>
          </a:prstGeom>
        </p:spPr>
        <p:txBody>
          <a:bodyPr wrap="square">
            <a:spAutoFit/>
          </a:bodyPr>
          <a:lstStyle/>
          <a:p>
            <a:r>
              <a:rPr lang="en-US" sz="3200" b="1" dirty="0">
                <a:solidFill>
                  <a:srgbClr val="DA0000"/>
                </a:solidFill>
                <a:latin typeface="FrutigerLTStd-Bold"/>
              </a:rPr>
              <a:t>Gastrointestinal</a:t>
            </a:r>
          </a:p>
          <a:p>
            <a:r>
              <a:rPr lang="en-US" sz="2800" dirty="0">
                <a:solidFill>
                  <a:srgbClr val="000000"/>
                </a:solidFill>
                <a:latin typeface="FrutigerLTStd-Light"/>
              </a:rPr>
              <a:t>Side effects </a:t>
            </a:r>
            <a:r>
              <a:rPr lang="en-US" sz="2800" dirty="0" smtClean="0">
                <a:solidFill>
                  <a:srgbClr val="000000"/>
                </a:solidFill>
                <a:latin typeface="FrutigerLTStd-Light"/>
              </a:rPr>
              <a:t>of FA </a:t>
            </a:r>
            <a:r>
              <a:rPr lang="en-US" sz="2800" dirty="0">
                <a:solidFill>
                  <a:srgbClr val="000000"/>
                </a:solidFill>
                <a:latin typeface="FrutigerLTStd-Light"/>
              </a:rPr>
              <a:t>can include </a:t>
            </a:r>
            <a:r>
              <a:rPr lang="en-US" sz="2800" dirty="0">
                <a:solidFill>
                  <a:srgbClr val="FFC000"/>
                </a:solidFill>
                <a:latin typeface="FrutigerLTStd-Light"/>
              </a:rPr>
              <a:t>fishy taste</a:t>
            </a:r>
            <a:r>
              <a:rPr lang="en-US" sz="2800" dirty="0">
                <a:solidFill>
                  <a:srgbClr val="000000"/>
                </a:solidFill>
                <a:latin typeface="FrutigerLTStd-Light"/>
              </a:rPr>
              <a:t>, </a:t>
            </a:r>
            <a:r>
              <a:rPr lang="en-US" sz="2800" dirty="0" smtClean="0">
                <a:solidFill>
                  <a:srgbClr val="FFC000"/>
                </a:solidFill>
                <a:latin typeface="FrutigerLTStd-Light"/>
              </a:rPr>
              <a:t>eructation</a:t>
            </a:r>
            <a:r>
              <a:rPr lang="en-US" sz="2800" dirty="0" smtClean="0">
                <a:solidFill>
                  <a:srgbClr val="000000"/>
                </a:solidFill>
                <a:latin typeface="FrutigerLTStd-Light"/>
              </a:rPr>
              <a:t> , </a:t>
            </a:r>
            <a:r>
              <a:rPr lang="en-US" sz="2800" dirty="0" smtClean="0">
                <a:solidFill>
                  <a:srgbClr val="FFC000"/>
                </a:solidFill>
                <a:latin typeface="FrutigerLTStd-Light"/>
              </a:rPr>
              <a:t>diarrhea</a:t>
            </a:r>
            <a:r>
              <a:rPr lang="en-US" sz="2800" dirty="0">
                <a:solidFill>
                  <a:srgbClr val="000000"/>
                </a:solidFill>
                <a:latin typeface="FrutigerLTStd-Light"/>
              </a:rPr>
              <a:t>, and </a:t>
            </a:r>
            <a:r>
              <a:rPr lang="en-US" sz="2800" dirty="0">
                <a:solidFill>
                  <a:srgbClr val="FFC000"/>
                </a:solidFill>
                <a:latin typeface="FrutigerLTStd-Light"/>
              </a:rPr>
              <a:t>nausea</a:t>
            </a:r>
            <a:r>
              <a:rPr lang="en-US" sz="2800" dirty="0">
                <a:solidFill>
                  <a:srgbClr val="000000"/>
                </a:solidFill>
                <a:latin typeface="FrutigerLTStd-Light"/>
              </a:rPr>
              <a:t>. </a:t>
            </a:r>
            <a:r>
              <a:rPr lang="en-US" sz="2800" dirty="0" smtClean="0">
                <a:solidFill>
                  <a:srgbClr val="000000"/>
                </a:solidFill>
                <a:latin typeface="FrutigerLTStd-Light"/>
              </a:rPr>
              <a:t> </a:t>
            </a:r>
            <a:r>
              <a:rPr lang="en-US" sz="2800" dirty="0">
                <a:solidFill>
                  <a:srgbClr val="000000"/>
                </a:solidFill>
                <a:latin typeface="FrutigerLTStd-Light"/>
              </a:rPr>
              <a:t>n-3 </a:t>
            </a:r>
            <a:r>
              <a:rPr lang="en-US" sz="2800" dirty="0" smtClean="0">
                <a:solidFill>
                  <a:srgbClr val="000000"/>
                </a:solidFill>
                <a:latin typeface="FrutigerLTStd-Light"/>
              </a:rPr>
              <a:t>Absorption </a:t>
            </a:r>
            <a:r>
              <a:rPr lang="en-US" sz="2800" dirty="0">
                <a:solidFill>
                  <a:srgbClr val="000000"/>
                </a:solidFill>
                <a:latin typeface="FrutigerLTStd-Light"/>
              </a:rPr>
              <a:t>of the </a:t>
            </a:r>
            <a:r>
              <a:rPr lang="en-US" sz="2800" dirty="0" err="1" smtClean="0">
                <a:solidFill>
                  <a:srgbClr val="000000"/>
                </a:solidFill>
                <a:latin typeface="FrutigerLTStd-Light"/>
              </a:rPr>
              <a:t>ethy</a:t>
            </a:r>
            <a:r>
              <a:rPr lang="en-US" sz="2800" dirty="0" smtClean="0">
                <a:solidFill>
                  <a:srgbClr val="000000"/>
                </a:solidFill>
                <a:latin typeface="FrutigerLTStd-Light"/>
              </a:rPr>
              <a:t> l ester </a:t>
            </a:r>
            <a:r>
              <a:rPr lang="en-US" sz="2800" dirty="0">
                <a:solidFill>
                  <a:srgbClr val="000000"/>
                </a:solidFill>
                <a:latin typeface="FrutigerLTStd-Light"/>
              </a:rPr>
              <a:t>formulations (O3AEE and IPE), although low in </a:t>
            </a:r>
            <a:r>
              <a:rPr lang="en-US" sz="2800" dirty="0" smtClean="0">
                <a:solidFill>
                  <a:srgbClr val="000000"/>
                </a:solidFill>
                <a:latin typeface="FrutigerLTStd-Light"/>
              </a:rPr>
              <a:t>a fasting </a:t>
            </a:r>
            <a:r>
              <a:rPr lang="en-US" sz="2800" dirty="0">
                <a:solidFill>
                  <a:srgbClr val="000000"/>
                </a:solidFill>
                <a:latin typeface="FrutigerLTStd-Light"/>
              </a:rPr>
              <a:t>state, is greatly </a:t>
            </a:r>
            <a:r>
              <a:rPr lang="en-US" sz="2800" dirty="0">
                <a:solidFill>
                  <a:srgbClr val="FFC000"/>
                </a:solidFill>
                <a:latin typeface="FrutigerLTStd-Light"/>
              </a:rPr>
              <a:t>increased by taking them </a:t>
            </a:r>
            <a:r>
              <a:rPr lang="en-US" sz="2800" dirty="0" smtClean="0">
                <a:solidFill>
                  <a:srgbClr val="FFC000"/>
                </a:solidFill>
                <a:latin typeface="FrutigerLTStd-Light"/>
              </a:rPr>
              <a:t>with food</a:t>
            </a:r>
            <a:r>
              <a:rPr lang="en-US" sz="2800" dirty="0">
                <a:solidFill>
                  <a:srgbClr val="000000"/>
                </a:solidFill>
                <a:latin typeface="FrutigerLTStd-Light"/>
              </a:rPr>
              <a:t>, and they are so labeled.93 Although </a:t>
            </a:r>
            <a:r>
              <a:rPr lang="en-US" sz="2800" dirty="0" smtClean="0">
                <a:solidFill>
                  <a:srgbClr val="000000"/>
                </a:solidFill>
                <a:latin typeface="FrutigerLTStd-Light"/>
              </a:rPr>
              <a:t>head-to head comparisons </a:t>
            </a:r>
            <a:r>
              <a:rPr lang="en-US" sz="2800" dirty="0">
                <a:solidFill>
                  <a:srgbClr val="000000"/>
                </a:solidFill>
                <a:latin typeface="FrutigerLTStd-Light"/>
              </a:rPr>
              <a:t>of the 3 prescription agents are not</a:t>
            </a:r>
          </a:p>
          <a:p>
            <a:r>
              <a:rPr lang="en-US" sz="2800" dirty="0">
                <a:solidFill>
                  <a:srgbClr val="000000"/>
                </a:solidFill>
                <a:latin typeface="FrutigerLTStd-Light"/>
              </a:rPr>
              <a:t>available,</a:t>
            </a:r>
            <a:endParaRPr lang="en-US" sz="2800" dirty="0"/>
          </a:p>
        </p:txBody>
      </p:sp>
    </p:spTree>
    <p:extLst>
      <p:ext uri="{BB962C8B-B14F-4D97-AF65-F5344CB8AC3E}">
        <p14:creationId xmlns:p14="http://schemas.microsoft.com/office/powerpoint/2010/main" val="3180100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1389" y="1167771"/>
            <a:ext cx="6236677" cy="4339650"/>
          </a:xfrm>
          <a:prstGeom prst="rect">
            <a:avLst/>
          </a:prstGeom>
        </p:spPr>
        <p:txBody>
          <a:bodyPr wrap="square">
            <a:spAutoFit/>
          </a:bodyPr>
          <a:lstStyle/>
          <a:p>
            <a:r>
              <a:rPr lang="en-US" sz="3600" b="1" dirty="0">
                <a:solidFill>
                  <a:srgbClr val="DA0000"/>
                </a:solidFill>
                <a:latin typeface="FrutigerLTStd-Bold"/>
              </a:rPr>
              <a:t>Bleeding</a:t>
            </a:r>
          </a:p>
          <a:p>
            <a:r>
              <a:rPr lang="en-US" sz="2000" dirty="0">
                <a:solidFill>
                  <a:srgbClr val="000000"/>
                </a:solidFill>
                <a:latin typeface="FrutigerLTStd-Light"/>
              </a:rPr>
              <a:t>Because of the known </a:t>
            </a:r>
            <a:r>
              <a:rPr lang="en-US" sz="2000" dirty="0">
                <a:solidFill>
                  <a:srgbClr val="FFC000"/>
                </a:solidFill>
                <a:latin typeface="FrutigerLTStd-Light"/>
              </a:rPr>
              <a:t>antiplatelet effect of all n-3 FA</a:t>
            </a:r>
          </a:p>
          <a:p>
            <a:r>
              <a:rPr lang="en-US" sz="2000" dirty="0">
                <a:solidFill>
                  <a:srgbClr val="000000"/>
                </a:solidFill>
                <a:latin typeface="FrutigerLTStd-Light"/>
              </a:rPr>
              <a:t>products, FDA prescribing information suggests that </a:t>
            </a:r>
            <a:r>
              <a:rPr lang="en-US" sz="2000" dirty="0" smtClean="0">
                <a:solidFill>
                  <a:srgbClr val="000000"/>
                </a:solidFill>
                <a:latin typeface="FrutigerLTStd-Light"/>
              </a:rPr>
              <a:t>patient  taking </a:t>
            </a:r>
            <a:r>
              <a:rPr lang="en-US" sz="2000" dirty="0">
                <a:solidFill>
                  <a:srgbClr val="000000"/>
                </a:solidFill>
                <a:latin typeface="FrutigerLTStd-Light"/>
              </a:rPr>
              <a:t>both n-3 FAs and an anticoagulant or </a:t>
            </a:r>
            <a:r>
              <a:rPr lang="en-US" sz="2000" dirty="0" smtClean="0">
                <a:solidFill>
                  <a:srgbClr val="000000"/>
                </a:solidFill>
                <a:latin typeface="FrutigerLTStd-Light"/>
              </a:rPr>
              <a:t>antiplatelet agent </a:t>
            </a:r>
            <a:r>
              <a:rPr lang="en-US" sz="2000" dirty="0">
                <a:solidFill>
                  <a:srgbClr val="000000"/>
                </a:solidFill>
                <a:latin typeface="FrutigerLTStd-Light"/>
              </a:rPr>
              <a:t>should be </a:t>
            </a:r>
            <a:r>
              <a:rPr lang="en-US" sz="2000" dirty="0">
                <a:solidFill>
                  <a:srgbClr val="FFC000"/>
                </a:solidFill>
                <a:latin typeface="FrutigerLTStd-Light"/>
              </a:rPr>
              <a:t>monitored periodically</a:t>
            </a:r>
            <a:r>
              <a:rPr lang="en-US" sz="2000" dirty="0">
                <a:solidFill>
                  <a:srgbClr val="000000"/>
                </a:solidFill>
                <a:latin typeface="FrutigerLTStd-Light"/>
              </a:rPr>
              <a:t>. However,</a:t>
            </a:r>
          </a:p>
          <a:p>
            <a:r>
              <a:rPr lang="en-US" sz="2000" dirty="0">
                <a:solidFill>
                  <a:srgbClr val="000000"/>
                </a:solidFill>
                <a:latin typeface="FrutigerLTStd-Light"/>
              </a:rPr>
              <a:t>no specific monitoring is suggested. It is also stated</a:t>
            </a:r>
          </a:p>
          <a:p>
            <a:r>
              <a:rPr lang="en-US" sz="2000" dirty="0">
                <a:solidFill>
                  <a:srgbClr val="000000"/>
                </a:solidFill>
                <a:latin typeface="FrutigerLTStd-Light"/>
              </a:rPr>
              <a:t>that n-3 FAs in combination with such agents do not </a:t>
            </a:r>
            <a:r>
              <a:rPr lang="en-US" sz="2000" dirty="0" smtClean="0">
                <a:solidFill>
                  <a:srgbClr val="000000"/>
                </a:solidFill>
                <a:latin typeface="FrutigerLTStd-Light"/>
              </a:rPr>
              <a:t>produce clinically </a:t>
            </a:r>
            <a:r>
              <a:rPr lang="en-US" sz="2000" dirty="0">
                <a:solidFill>
                  <a:srgbClr val="000000"/>
                </a:solidFill>
                <a:latin typeface="FrutigerLTStd-Light"/>
              </a:rPr>
              <a:t>significant bleeding episodes. This is consistent</a:t>
            </a:r>
          </a:p>
          <a:p>
            <a:r>
              <a:rPr lang="en-US" sz="2000" dirty="0">
                <a:solidFill>
                  <a:srgbClr val="000000"/>
                </a:solidFill>
                <a:latin typeface="FrutigerLTStd-Light"/>
              </a:rPr>
              <a:t>with trials reporting no increased risk of bleeding</a:t>
            </a:r>
          </a:p>
          <a:p>
            <a:r>
              <a:rPr lang="en-US" sz="2000" dirty="0">
                <a:solidFill>
                  <a:srgbClr val="000000"/>
                </a:solidFill>
                <a:latin typeface="FrutigerLTStd-Light"/>
              </a:rPr>
              <a:t>with n-3 FA added to either anticoagulants or </a:t>
            </a:r>
            <a:r>
              <a:rPr lang="en-US" sz="2000" dirty="0" smtClean="0">
                <a:solidFill>
                  <a:srgbClr val="000000"/>
                </a:solidFill>
                <a:latin typeface="FrutigerLTStd-Light"/>
              </a:rPr>
              <a:t>antiplatelet drugs94,95</a:t>
            </a:r>
            <a:endParaRPr lang="en-US" sz="2000" dirty="0"/>
          </a:p>
        </p:txBody>
      </p:sp>
    </p:spTree>
    <p:extLst>
      <p:ext uri="{BB962C8B-B14F-4D97-AF65-F5344CB8AC3E}">
        <p14:creationId xmlns:p14="http://schemas.microsoft.com/office/powerpoint/2010/main" val="3584984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7490" y="2106955"/>
            <a:ext cx="6096000" cy="2369880"/>
          </a:xfrm>
          <a:prstGeom prst="rect">
            <a:avLst/>
          </a:prstGeom>
        </p:spPr>
        <p:txBody>
          <a:bodyPr>
            <a:spAutoFit/>
          </a:bodyPr>
          <a:lstStyle/>
          <a:p>
            <a:r>
              <a:rPr lang="en-US" sz="2800" b="1" dirty="0">
                <a:solidFill>
                  <a:srgbClr val="FFC000"/>
                </a:solidFill>
                <a:latin typeface="FrutigerLTStd-Bold"/>
              </a:rPr>
              <a:t>Fish/Seafood Allergies</a:t>
            </a:r>
          </a:p>
          <a:p>
            <a:r>
              <a:rPr lang="en-US" sz="2400" dirty="0">
                <a:solidFill>
                  <a:srgbClr val="000000"/>
                </a:solidFill>
                <a:latin typeface="FrutigerLTStd-Light"/>
              </a:rPr>
              <a:t>n-3 FAs are highly purified oils and do not appear to </a:t>
            </a:r>
            <a:r>
              <a:rPr lang="en-US" sz="2400" dirty="0" smtClean="0">
                <a:solidFill>
                  <a:srgbClr val="000000"/>
                </a:solidFill>
                <a:latin typeface="FrutigerLTStd-Light"/>
              </a:rPr>
              <a:t>be allergenic.97 </a:t>
            </a:r>
            <a:r>
              <a:rPr lang="en-US" sz="2400" dirty="0">
                <a:solidFill>
                  <a:srgbClr val="000000"/>
                </a:solidFill>
                <a:latin typeface="FrutigerLTStd-Light"/>
              </a:rPr>
              <a:t>Patients allergic to seafood need not </a:t>
            </a:r>
            <a:r>
              <a:rPr lang="en-US" sz="2400" dirty="0" smtClean="0">
                <a:solidFill>
                  <a:srgbClr val="000000"/>
                </a:solidFill>
                <a:latin typeface="FrutigerLTStd-Light"/>
              </a:rPr>
              <a:t>avoid these </a:t>
            </a:r>
            <a:r>
              <a:rPr lang="en-US" sz="2400" dirty="0">
                <a:solidFill>
                  <a:srgbClr val="000000"/>
                </a:solidFill>
                <a:latin typeface="FrutigerLTStd-Light"/>
              </a:rPr>
              <a:t>products, although the FDA labels state to use</a:t>
            </a:r>
          </a:p>
          <a:p>
            <a:r>
              <a:rPr lang="en-US" sz="2400" dirty="0">
                <a:solidFill>
                  <a:srgbClr val="000000"/>
                </a:solidFill>
                <a:latin typeface="FrutigerLTStd-Light"/>
              </a:rPr>
              <a:t>with </a:t>
            </a:r>
            <a:r>
              <a:rPr lang="en-US" sz="2400" dirty="0" smtClean="0">
                <a:solidFill>
                  <a:srgbClr val="000000"/>
                </a:solidFill>
                <a:latin typeface="FrutigerLTStd-Light"/>
              </a:rPr>
              <a:t>caution</a:t>
            </a:r>
            <a:endParaRPr lang="en-US" sz="2400" dirty="0"/>
          </a:p>
        </p:txBody>
      </p:sp>
    </p:spTree>
    <p:extLst>
      <p:ext uri="{BB962C8B-B14F-4D97-AF65-F5344CB8AC3E}">
        <p14:creationId xmlns:p14="http://schemas.microsoft.com/office/powerpoint/2010/main" val="2613685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7255" y="703385"/>
            <a:ext cx="2726467" cy="461665"/>
          </a:xfrm>
          <a:prstGeom prst="rect">
            <a:avLst/>
          </a:prstGeom>
        </p:spPr>
        <p:txBody>
          <a:bodyPr wrap="square">
            <a:spAutoFit/>
          </a:bodyPr>
          <a:lstStyle/>
          <a:p>
            <a:r>
              <a:rPr lang="en-US" sz="2400" b="1" dirty="0">
                <a:solidFill>
                  <a:srgbClr val="FFC000"/>
                </a:solidFill>
                <a:latin typeface="FrutigerLTStd-Bold"/>
              </a:rPr>
              <a:t>Glycemic Control</a:t>
            </a:r>
            <a:endParaRPr lang="en-US" sz="2400" dirty="0">
              <a:solidFill>
                <a:srgbClr val="FFC000"/>
              </a:solidFill>
            </a:endParaRPr>
          </a:p>
        </p:txBody>
      </p:sp>
      <p:sp>
        <p:nvSpPr>
          <p:cNvPr id="3" name="Rectangle 2"/>
          <p:cNvSpPr/>
          <p:nvPr/>
        </p:nvSpPr>
        <p:spPr>
          <a:xfrm>
            <a:off x="3141783" y="1555290"/>
            <a:ext cx="6096000" cy="2308324"/>
          </a:xfrm>
          <a:prstGeom prst="rect">
            <a:avLst/>
          </a:prstGeom>
        </p:spPr>
        <p:txBody>
          <a:bodyPr>
            <a:spAutoFit/>
          </a:bodyPr>
          <a:lstStyle/>
          <a:p>
            <a:r>
              <a:rPr lang="en-US" sz="2400" dirty="0">
                <a:latin typeface="FrutigerLTStd-Light"/>
              </a:rPr>
              <a:t>Early reports suggested that using n-3 FA worsened</a:t>
            </a:r>
          </a:p>
          <a:p>
            <a:r>
              <a:rPr lang="en-US" sz="2400" dirty="0">
                <a:latin typeface="FrutigerLTStd-Light"/>
              </a:rPr>
              <a:t>glycemic control, but meta-analyses of older studies</a:t>
            </a:r>
          </a:p>
          <a:p>
            <a:r>
              <a:rPr lang="en-US" sz="2400" dirty="0">
                <a:latin typeface="FrutigerLTStd-Light"/>
              </a:rPr>
              <a:t>and more recent publications have shown that 4 g/d</a:t>
            </a:r>
            <a:endParaRPr lang="en-US" sz="2400" dirty="0"/>
          </a:p>
        </p:txBody>
      </p:sp>
      <p:sp>
        <p:nvSpPr>
          <p:cNvPr id="4" name="Rectangle 3"/>
          <p:cNvSpPr/>
          <p:nvPr/>
        </p:nvSpPr>
        <p:spPr>
          <a:xfrm>
            <a:off x="3141783" y="3863614"/>
            <a:ext cx="5978769" cy="2308324"/>
          </a:xfrm>
          <a:prstGeom prst="rect">
            <a:avLst/>
          </a:prstGeom>
        </p:spPr>
        <p:txBody>
          <a:bodyPr wrap="square">
            <a:spAutoFit/>
          </a:bodyPr>
          <a:lstStyle/>
          <a:p>
            <a:r>
              <a:rPr lang="en-US" sz="2400" dirty="0">
                <a:latin typeface="FrutigerLTStd-Light"/>
              </a:rPr>
              <a:t>prescription n-3 FA </a:t>
            </a:r>
            <a:r>
              <a:rPr lang="en-US" sz="2400" dirty="0">
                <a:solidFill>
                  <a:srgbClr val="FFC000"/>
                </a:solidFill>
                <a:latin typeface="FrutigerLTStd-Light"/>
              </a:rPr>
              <a:t>does not adversely affect glucose</a:t>
            </a:r>
          </a:p>
          <a:p>
            <a:r>
              <a:rPr lang="en-US" sz="2400" dirty="0">
                <a:solidFill>
                  <a:srgbClr val="FFC000"/>
                </a:solidFill>
                <a:latin typeface="FrutigerLTStd-Light"/>
              </a:rPr>
              <a:t>metabolism.</a:t>
            </a:r>
            <a:r>
              <a:rPr lang="en-US" sz="2400" dirty="0">
                <a:latin typeface="FrutigerLTStd-Light"/>
              </a:rPr>
              <a:t>98–100 REDUCE-IT did not find an increase in</a:t>
            </a:r>
          </a:p>
          <a:p>
            <a:r>
              <a:rPr lang="en-US" sz="2400" dirty="0">
                <a:latin typeface="FrutigerLTStd-Light"/>
              </a:rPr>
              <a:t>hemoglobin A1c or in new-onset diabetes mellitus.40</a:t>
            </a:r>
            <a:endParaRPr lang="en-US" sz="2400" dirty="0"/>
          </a:p>
        </p:txBody>
      </p:sp>
    </p:spTree>
    <p:extLst>
      <p:ext uri="{BB962C8B-B14F-4D97-AF65-F5344CB8AC3E}">
        <p14:creationId xmlns:p14="http://schemas.microsoft.com/office/powerpoint/2010/main" val="414808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89" y="806116"/>
            <a:ext cx="7700211" cy="4832092"/>
          </a:xfrm>
          <a:prstGeom prst="rect">
            <a:avLst/>
          </a:prstGeom>
        </p:spPr>
        <p:txBody>
          <a:bodyPr wrap="square">
            <a:spAutoFit/>
          </a:bodyPr>
          <a:lstStyle/>
          <a:p>
            <a:r>
              <a:rPr lang="en-US" sz="2800" dirty="0"/>
              <a:t> The 2011 statement cited epidemiological evidence that </a:t>
            </a:r>
            <a:r>
              <a:rPr lang="en-US" sz="2800" dirty="0">
                <a:solidFill>
                  <a:schemeClr val="accent1"/>
                </a:solidFill>
              </a:rPr>
              <a:t>a moderate elevation</a:t>
            </a:r>
            <a:r>
              <a:rPr lang="en-US" sz="2800" dirty="0"/>
              <a:t> in triglycerides is often associated with increased atherosclerotic cardiovascular disease </a:t>
            </a:r>
            <a:r>
              <a:rPr lang="en-US" sz="2800" dirty="0">
                <a:solidFill>
                  <a:schemeClr val="bg1"/>
                </a:solidFill>
              </a:rPr>
              <a:t>(ASCVD</a:t>
            </a:r>
            <a:r>
              <a:rPr lang="en-US" sz="2800" dirty="0"/>
              <a:t>) risk. More recent evidence from </a:t>
            </a:r>
            <a:r>
              <a:rPr lang="en-US" sz="2800" dirty="0" err="1" smtClean="0"/>
              <a:t>mendelian</a:t>
            </a:r>
            <a:r>
              <a:rPr lang="en-US" sz="2800" dirty="0" smtClean="0"/>
              <a:t> </a:t>
            </a:r>
            <a:r>
              <a:rPr lang="en-US" sz="2800" dirty="0"/>
              <a:t>randomization studies has shown that elevated triglycerides associated </a:t>
            </a:r>
            <a:r>
              <a:rPr lang="en-US" sz="2800" dirty="0">
                <a:solidFill>
                  <a:srgbClr val="FFC000"/>
                </a:solidFill>
              </a:rPr>
              <a:t>with genetic variants may be a causal factor for ASCVD and possibly for premature all-cause mortality.</a:t>
            </a:r>
          </a:p>
        </p:txBody>
      </p:sp>
    </p:spTree>
    <p:extLst>
      <p:ext uri="{BB962C8B-B14F-4D97-AF65-F5344CB8AC3E}">
        <p14:creationId xmlns:p14="http://schemas.microsoft.com/office/powerpoint/2010/main" val="1729432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015" y="407963"/>
            <a:ext cx="8932985" cy="1200329"/>
          </a:xfrm>
          <a:prstGeom prst="rect">
            <a:avLst/>
          </a:prstGeom>
        </p:spPr>
        <p:txBody>
          <a:bodyPr wrap="square">
            <a:spAutoFit/>
          </a:bodyPr>
          <a:lstStyle/>
          <a:p>
            <a:r>
              <a:rPr lang="en-US" sz="2400" b="1" dirty="0">
                <a:solidFill>
                  <a:srgbClr val="FFC000"/>
                </a:solidFill>
                <a:latin typeface="FrutigerLTStd-Bold"/>
              </a:rPr>
              <a:t>SUMMARY OF LIPID EFFECTS FOR N-3</a:t>
            </a:r>
          </a:p>
          <a:p>
            <a:r>
              <a:rPr lang="en-US" sz="2400" b="1" dirty="0">
                <a:solidFill>
                  <a:srgbClr val="FFC000"/>
                </a:solidFill>
                <a:latin typeface="FrutigerLTStd-Bold"/>
              </a:rPr>
              <a:t>FA AT FDA-APPROVED PRESCRIPTION</a:t>
            </a:r>
          </a:p>
          <a:p>
            <a:r>
              <a:rPr lang="en-US" sz="2400" b="1" dirty="0">
                <a:solidFill>
                  <a:srgbClr val="FFC000"/>
                </a:solidFill>
                <a:latin typeface="FrutigerLTStd-Bold"/>
              </a:rPr>
              <a:t>DOSES</a:t>
            </a:r>
            <a:endParaRPr lang="en-US" sz="2400" dirty="0">
              <a:solidFill>
                <a:srgbClr val="FFC000"/>
              </a:solidFill>
            </a:endParaRPr>
          </a:p>
        </p:txBody>
      </p:sp>
      <p:sp>
        <p:nvSpPr>
          <p:cNvPr id="3" name="Rectangle 2"/>
          <p:cNvSpPr/>
          <p:nvPr/>
        </p:nvSpPr>
        <p:spPr>
          <a:xfrm>
            <a:off x="445476" y="1723018"/>
            <a:ext cx="11676185" cy="4247317"/>
          </a:xfrm>
          <a:prstGeom prst="rect">
            <a:avLst/>
          </a:prstGeom>
        </p:spPr>
        <p:txBody>
          <a:bodyPr wrap="square">
            <a:spAutoFit/>
          </a:bodyPr>
          <a:lstStyle/>
          <a:p>
            <a:r>
              <a:rPr lang="en-US" dirty="0">
                <a:latin typeface="FrutigerLTStd-Light"/>
              </a:rPr>
              <a:t>Prescription n-3 FA at a dose of 4 g/d has consistently</a:t>
            </a:r>
          </a:p>
          <a:p>
            <a:r>
              <a:rPr lang="en-US" dirty="0">
                <a:latin typeface="FrutigerLTStd-Light"/>
              </a:rPr>
              <a:t>produced significant reductions in triglyceride levels </a:t>
            </a:r>
            <a:r>
              <a:rPr lang="en-US" dirty="0" smtClean="0">
                <a:latin typeface="FrutigerLTStd-Light"/>
              </a:rPr>
              <a:t>in patients </a:t>
            </a:r>
            <a:r>
              <a:rPr lang="en-US" dirty="0">
                <a:latin typeface="FrutigerLTStd-Light"/>
              </a:rPr>
              <a:t>with HTG or VHTG, and this effect is greater in</a:t>
            </a:r>
          </a:p>
          <a:p>
            <a:r>
              <a:rPr lang="en-US" dirty="0">
                <a:latin typeface="FrutigerLTStd-Light"/>
              </a:rPr>
              <a:t>patients with VHTG than in those with HTG (as for </a:t>
            </a:r>
            <a:r>
              <a:rPr lang="en-US" dirty="0" smtClean="0">
                <a:latin typeface="FrutigerLTStd-Light"/>
              </a:rPr>
              <a:t>triglyceride</a:t>
            </a:r>
            <a:endParaRPr lang="en-US" dirty="0">
              <a:latin typeface="FrutigerLTStd-Light"/>
            </a:endParaRPr>
          </a:p>
          <a:p>
            <a:r>
              <a:rPr lang="en-US" dirty="0">
                <a:latin typeface="FrutigerLTStd-Light"/>
              </a:rPr>
              <a:t>lowering agents in general). </a:t>
            </a:r>
            <a:r>
              <a:rPr lang="en-US" dirty="0" smtClean="0">
                <a:latin typeface="FrutigerLTStd-Light"/>
              </a:rPr>
              <a:t>doe </a:t>
            </a:r>
            <a:r>
              <a:rPr lang="en-US" dirty="0" smtClean="0">
                <a:solidFill>
                  <a:srgbClr val="FFC000"/>
                </a:solidFill>
                <a:latin typeface="FrutigerLTStd-Light"/>
              </a:rPr>
              <a:t>Statin </a:t>
            </a:r>
            <a:r>
              <a:rPr lang="en-US" dirty="0">
                <a:solidFill>
                  <a:srgbClr val="FFC000"/>
                </a:solidFill>
                <a:latin typeface="FrutigerLTStd-Light"/>
              </a:rPr>
              <a:t>treatment </a:t>
            </a:r>
            <a:r>
              <a:rPr lang="en-US" dirty="0">
                <a:latin typeface="FrutigerLTStd-Light"/>
              </a:rPr>
              <a:t>s </a:t>
            </a:r>
            <a:r>
              <a:rPr lang="en-US" dirty="0">
                <a:latin typeface="FrutigerLTStd-Light"/>
              </a:rPr>
              <a:t>not appear to influence the degree of triglyceride</a:t>
            </a:r>
          </a:p>
          <a:p>
            <a:r>
              <a:rPr lang="en-US" dirty="0">
                <a:latin typeface="FrutigerLTStd-Light"/>
              </a:rPr>
              <a:t>reduction with n-3 FA administration in patients with</a:t>
            </a:r>
          </a:p>
          <a:p>
            <a:r>
              <a:rPr lang="en-US" dirty="0">
                <a:latin typeface="FrutigerLTStd-Light"/>
              </a:rPr>
              <a:t>HTG (</a:t>
            </a:r>
            <a:r>
              <a:rPr lang="en-US" dirty="0">
                <a:latin typeface="GandhariUnicode-Roman"/>
              </a:rPr>
              <a:t>≈</a:t>
            </a:r>
            <a:r>
              <a:rPr lang="en-US" dirty="0">
                <a:latin typeface="FrutigerLTStd-Light"/>
              </a:rPr>
              <a:t>20%–30% triglyceride reduction), </a:t>
            </a:r>
            <a:r>
              <a:rPr lang="en-US" dirty="0" smtClean="0">
                <a:latin typeface="FrutigerLTStd-Light"/>
              </a:rPr>
              <a:t>although this </a:t>
            </a:r>
            <a:r>
              <a:rPr lang="en-US" dirty="0">
                <a:latin typeface="FrutigerLTStd-Light"/>
              </a:rPr>
              <a:t>has not been thoroughly evaluated. Increased LDLC</a:t>
            </a:r>
          </a:p>
          <a:p>
            <a:r>
              <a:rPr lang="en-US" dirty="0">
                <a:latin typeface="FrutigerLTStd-Light"/>
              </a:rPr>
              <a:t>with prescription n-3 FA treatment is uncommon in</a:t>
            </a:r>
          </a:p>
          <a:p>
            <a:r>
              <a:rPr lang="en-US" dirty="0">
                <a:latin typeface="FrutigerLTStd-Light"/>
              </a:rPr>
              <a:t>individuals with HTG, regardless of the agent </a:t>
            </a:r>
            <a:r>
              <a:rPr lang="en-US" dirty="0" smtClean="0">
                <a:latin typeface="FrutigerLTStd-Light"/>
              </a:rPr>
              <a:t>used When </a:t>
            </a:r>
            <a:r>
              <a:rPr lang="en-US" dirty="0">
                <a:latin typeface="FrutigerLTStd-Light"/>
              </a:rPr>
              <a:t>triglyceride reductions exceed 30% with n-3 </a:t>
            </a:r>
            <a:r>
              <a:rPr lang="en-US" dirty="0" smtClean="0">
                <a:latin typeface="FrutigerLTStd-Light"/>
              </a:rPr>
              <a:t>FA </a:t>
            </a:r>
            <a:r>
              <a:rPr lang="en-US" dirty="0" smtClean="0"/>
              <a:t>prescription </a:t>
            </a:r>
            <a:r>
              <a:rPr lang="en-US" dirty="0"/>
              <a:t>therapy, as is more common in the treatment</a:t>
            </a:r>
          </a:p>
          <a:p>
            <a:r>
              <a:rPr lang="en-US" dirty="0"/>
              <a:t>of VHTG, increases in LDL-C have been </a:t>
            </a:r>
            <a:r>
              <a:rPr lang="en-US" dirty="0" smtClean="0"/>
              <a:t>reported for </a:t>
            </a:r>
            <a:r>
              <a:rPr lang="en-US" dirty="0"/>
              <a:t>products that contain DHA</a:t>
            </a:r>
            <a:r>
              <a:rPr lang="en-US" dirty="0">
                <a:solidFill>
                  <a:srgbClr val="FFC000"/>
                </a:solidFill>
              </a:rPr>
              <a:t>. Modest reductions in</a:t>
            </a:r>
          </a:p>
          <a:p>
            <a:r>
              <a:rPr lang="en-US" dirty="0">
                <a:solidFill>
                  <a:srgbClr val="FFC000"/>
                </a:solidFill>
              </a:rPr>
              <a:t>non–HDL-C (5%–14%) </a:t>
            </a:r>
            <a:r>
              <a:rPr lang="en-US" dirty="0"/>
              <a:t>and </a:t>
            </a:r>
            <a:r>
              <a:rPr lang="en-US" dirty="0" err="1">
                <a:solidFill>
                  <a:srgbClr val="FFC000"/>
                </a:solidFill>
              </a:rPr>
              <a:t>apo</a:t>
            </a:r>
            <a:r>
              <a:rPr lang="en-US" dirty="0">
                <a:solidFill>
                  <a:srgbClr val="FFC000"/>
                </a:solidFill>
              </a:rPr>
              <a:t> B (2%–9%) </a:t>
            </a:r>
            <a:r>
              <a:rPr lang="en-US" dirty="0"/>
              <a:t>have been</a:t>
            </a:r>
          </a:p>
          <a:p>
            <a:r>
              <a:rPr lang="en-US" dirty="0"/>
              <a:t>reported with n-3 FA therapy in HTG, which may </a:t>
            </a:r>
            <a:r>
              <a:rPr lang="en-US" dirty="0" err="1" smtClean="0"/>
              <a:t>reflec</a:t>
            </a:r>
            <a:r>
              <a:rPr lang="en-US" dirty="0" smtClean="0"/>
              <a:t> t improved </a:t>
            </a:r>
            <a:r>
              <a:rPr lang="en-US" dirty="0" err="1" smtClean="0"/>
              <a:t>athergenic</a:t>
            </a:r>
            <a:r>
              <a:rPr lang="en-US" dirty="0" smtClean="0"/>
              <a:t> </a:t>
            </a:r>
            <a:r>
              <a:rPr lang="en-US" dirty="0" smtClean="0"/>
              <a:t>risk. </a:t>
            </a:r>
            <a:r>
              <a:rPr lang="en-US" dirty="0" smtClean="0"/>
              <a:t>Prescription </a:t>
            </a:r>
            <a:r>
              <a:rPr lang="en-US" dirty="0"/>
              <a:t>n-3 FAs at doses of 2 g/d</a:t>
            </a:r>
          </a:p>
          <a:p>
            <a:r>
              <a:rPr lang="en-US" dirty="0"/>
              <a:t>provided roughly </a:t>
            </a:r>
            <a:r>
              <a:rPr lang="en-US" dirty="0">
                <a:solidFill>
                  <a:srgbClr val="FFC000"/>
                </a:solidFill>
              </a:rPr>
              <a:t>one-half</a:t>
            </a:r>
            <a:r>
              <a:rPr lang="en-US" dirty="0"/>
              <a:t> the triglyceride-lowering </a:t>
            </a:r>
            <a:r>
              <a:rPr lang="en-US" dirty="0" smtClean="0"/>
              <a:t>efficacy of </a:t>
            </a:r>
            <a:r>
              <a:rPr lang="en-US" dirty="0"/>
              <a:t>4 g/d, the former in some cases not </a:t>
            </a:r>
            <a:r>
              <a:rPr lang="en-US" dirty="0" smtClean="0"/>
              <a:t>differing significantly </a:t>
            </a:r>
            <a:r>
              <a:rPr lang="en-US" dirty="0"/>
              <a:t>from </a:t>
            </a:r>
            <a:r>
              <a:rPr lang="en-US" dirty="0" smtClean="0"/>
              <a:t>placebo.</a:t>
            </a:r>
            <a:endParaRPr lang="en-US" dirty="0"/>
          </a:p>
        </p:txBody>
      </p:sp>
    </p:spTree>
    <p:extLst>
      <p:ext uri="{BB962C8B-B14F-4D97-AF65-F5344CB8AC3E}">
        <p14:creationId xmlns:p14="http://schemas.microsoft.com/office/powerpoint/2010/main" val="505337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181" y="351691"/>
            <a:ext cx="10986867" cy="6288259"/>
          </a:xfrm>
          <a:prstGeom prst="rect">
            <a:avLst/>
          </a:prstGeom>
        </p:spPr>
      </p:pic>
    </p:spTree>
    <p:extLst>
      <p:ext uri="{BB962C8B-B14F-4D97-AF65-F5344CB8AC3E}">
        <p14:creationId xmlns:p14="http://schemas.microsoft.com/office/powerpoint/2010/main" val="2527047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700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19900"/>
          </a:xfrm>
          <a:prstGeom prst="rect">
            <a:avLst/>
          </a:prstGeom>
        </p:spPr>
      </p:pic>
    </p:spTree>
    <p:extLst>
      <p:ext uri="{BB962C8B-B14F-4D97-AF65-F5344CB8AC3E}">
        <p14:creationId xmlns:p14="http://schemas.microsoft.com/office/powerpoint/2010/main" val="426691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758" y="1"/>
            <a:ext cx="8855242" cy="6740307"/>
          </a:xfrm>
          <a:prstGeom prst="rect">
            <a:avLst/>
          </a:prstGeom>
        </p:spPr>
        <p:txBody>
          <a:bodyPr wrap="square">
            <a:spAutoFit/>
          </a:bodyPr>
          <a:lstStyle/>
          <a:p>
            <a:r>
              <a:rPr lang="en-US" sz="2400" dirty="0"/>
              <a:t>Fasting plasma triglyceride concentrations may be categorized as normal </a:t>
            </a:r>
            <a:r>
              <a:rPr lang="en-US" sz="2400" dirty="0">
                <a:solidFill>
                  <a:schemeClr val="accent1"/>
                </a:solidFill>
              </a:rPr>
              <a:t>(&lt;150 mg/</a:t>
            </a:r>
            <a:r>
              <a:rPr lang="en-US" sz="2400" dirty="0" err="1">
                <a:solidFill>
                  <a:schemeClr val="accent1"/>
                </a:solidFill>
              </a:rPr>
              <a:t>dL</a:t>
            </a:r>
            <a:r>
              <a:rPr lang="en-US" sz="2400" dirty="0"/>
              <a:t>*), borderline (150– 199 mg/</a:t>
            </a:r>
            <a:r>
              <a:rPr lang="en-US" sz="2400" dirty="0" err="1"/>
              <a:t>dL</a:t>
            </a:r>
            <a:r>
              <a:rPr lang="en-US" sz="2400" dirty="0"/>
              <a:t>), high triglyceride (</a:t>
            </a:r>
            <a:r>
              <a:rPr lang="en-US" sz="2400" dirty="0">
                <a:solidFill>
                  <a:schemeClr val="accent1"/>
                </a:solidFill>
              </a:rPr>
              <a:t>HTG; 200–499 mg/</a:t>
            </a:r>
            <a:r>
              <a:rPr lang="en-US" sz="2400" dirty="0" err="1">
                <a:solidFill>
                  <a:schemeClr val="accent1"/>
                </a:solidFill>
              </a:rPr>
              <a:t>dL</a:t>
            </a:r>
            <a:r>
              <a:rPr lang="en-US" sz="2400" dirty="0"/>
              <a:t>), and very HTG (</a:t>
            </a:r>
            <a:r>
              <a:rPr lang="en-US" sz="2400" dirty="0">
                <a:solidFill>
                  <a:schemeClr val="accent1"/>
                </a:solidFill>
              </a:rPr>
              <a:t>VHTG; ≥500 mg/</a:t>
            </a:r>
            <a:r>
              <a:rPr lang="en-US" sz="2400" dirty="0" err="1">
                <a:solidFill>
                  <a:schemeClr val="accent1"/>
                </a:solidFill>
              </a:rPr>
              <a:t>dL</a:t>
            </a:r>
            <a:r>
              <a:rPr lang="en-US" sz="2400" dirty="0"/>
              <a:t>).1,8 Risk of acute pancreatitis is increased in patients with VHTG, especially those with triglycerides </a:t>
            </a:r>
            <a:r>
              <a:rPr lang="en-US" sz="2400" dirty="0">
                <a:solidFill>
                  <a:schemeClr val="accent1"/>
                </a:solidFill>
              </a:rPr>
              <a:t>≥1000 mg/dL.9 </a:t>
            </a:r>
            <a:r>
              <a:rPr lang="en-US" sz="2400" dirty="0"/>
              <a:t>For VHTG, the primary goal of therapy is to reduce triglycerides to &lt;500 mg/ dL,10 whereas there is no specific treatment goal for HTG. </a:t>
            </a:r>
            <a:r>
              <a:rPr lang="en-US" sz="2400" u="sng" dirty="0"/>
              <a:t>For all degrees of triglyceride elevation</a:t>
            </a:r>
            <a:r>
              <a:rPr lang="en-US" sz="2400" dirty="0"/>
              <a:t>, treatment or elimination of secondary causes and </a:t>
            </a:r>
            <a:r>
              <a:rPr lang="en-US" sz="2400" dirty="0">
                <a:solidFill>
                  <a:schemeClr val="accent1"/>
                </a:solidFill>
              </a:rPr>
              <a:t>intensive diet and lifestyle changes</a:t>
            </a:r>
            <a:r>
              <a:rPr lang="en-US" sz="2400" dirty="0"/>
              <a:t> are recommended before direct pharmacotherapy.11 Such changes include </a:t>
            </a:r>
            <a:r>
              <a:rPr lang="en-US" sz="2400" dirty="0">
                <a:solidFill>
                  <a:schemeClr val="bg1"/>
                </a:solidFill>
              </a:rPr>
              <a:t>weight loss</a:t>
            </a:r>
            <a:r>
              <a:rPr lang="en-US" sz="2400" dirty="0"/>
              <a:t>, </a:t>
            </a:r>
            <a:r>
              <a:rPr lang="en-US" sz="2400" dirty="0">
                <a:solidFill>
                  <a:schemeClr val="bg1"/>
                </a:solidFill>
              </a:rPr>
              <a:t>increased physical activity</a:t>
            </a:r>
            <a:r>
              <a:rPr lang="en-US" sz="2400" dirty="0"/>
              <a:t>, </a:t>
            </a:r>
            <a:r>
              <a:rPr lang="en-US" sz="2400" dirty="0">
                <a:solidFill>
                  <a:schemeClr val="bg1"/>
                </a:solidFill>
              </a:rPr>
              <a:t>limited alcohol consumption</a:t>
            </a:r>
            <a:r>
              <a:rPr lang="en-US" sz="2400" dirty="0"/>
              <a:t>, and adoption of various healthy dietary practices such as decreased consumption of refined carbohydrates and simple sugars, substitution of saturated and trans fats with unsaturated fats, and increased consumption of seafood (especially species high in omega-3 fatty acids [n-3 FAs]). </a:t>
            </a:r>
          </a:p>
        </p:txBody>
      </p:sp>
    </p:spTree>
    <p:extLst>
      <p:ext uri="{BB962C8B-B14F-4D97-AF65-F5344CB8AC3E}">
        <p14:creationId xmlns:p14="http://schemas.microsoft.com/office/powerpoint/2010/main" val="200514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963" y="225083"/>
            <a:ext cx="8693834" cy="6124754"/>
          </a:xfrm>
          <a:prstGeom prst="rect">
            <a:avLst/>
          </a:prstGeom>
        </p:spPr>
        <p:txBody>
          <a:bodyPr wrap="square">
            <a:spAutoFit/>
          </a:bodyPr>
          <a:lstStyle/>
          <a:p>
            <a:r>
              <a:rPr lang="en-US" sz="2800" dirty="0"/>
              <a:t>The 2002 AHA scientific statement on fish and n-3 FAs recommended </a:t>
            </a:r>
            <a:r>
              <a:rPr lang="en-US" sz="2800" dirty="0">
                <a:solidFill>
                  <a:srgbClr val="FFC000"/>
                </a:solidFill>
              </a:rPr>
              <a:t>increased dietary omega-3 intake plus dietary supplements </a:t>
            </a:r>
            <a:r>
              <a:rPr lang="en-US" sz="2800" dirty="0"/>
              <a:t>to achieve 2 to 4 g/d n-3 FA (referring to the total amount of </a:t>
            </a:r>
            <a:r>
              <a:rPr lang="en-US" sz="2800" dirty="0" err="1"/>
              <a:t>eicosapentaenoic</a:t>
            </a:r>
            <a:r>
              <a:rPr lang="en-US" sz="2800" dirty="0"/>
              <a:t> acid [EPA] plus docosahexaenoic acid [DHA]) for triglyceride-lowering treatment (</a:t>
            </a:r>
            <a:r>
              <a:rPr lang="en-US" sz="2800" dirty="0" err="1"/>
              <a:t>ie</a:t>
            </a:r>
            <a:r>
              <a:rPr lang="en-US" sz="2800" dirty="0"/>
              <a:t>, medical management of HTG) under the supervision of a physician. (No prescription n-3 FAs were available at the time).12 A </a:t>
            </a:r>
            <a:r>
              <a:rPr lang="en-US" sz="2800" dirty="0">
                <a:solidFill>
                  <a:srgbClr val="FF0000"/>
                </a:solidFill>
              </a:rPr>
              <a:t>recent AHA </a:t>
            </a:r>
            <a:r>
              <a:rPr lang="en-US" sz="2800" dirty="0"/>
              <a:t>science advisory has addressed the use of n-3 FA supplementation to reduce ASCVD risk.13 This advisory focuses specifically on the use of n-3 FA agents to treat HTG and VHTG</a:t>
            </a:r>
          </a:p>
        </p:txBody>
      </p:sp>
      <p:sp>
        <p:nvSpPr>
          <p:cNvPr id="3" name="Rectangle 2"/>
          <p:cNvSpPr/>
          <p:nvPr/>
        </p:nvSpPr>
        <p:spPr>
          <a:xfrm flipH="1" flipV="1">
            <a:off x="2743200" y="5275660"/>
            <a:ext cx="304800" cy="136098796"/>
          </a:xfrm>
          <a:prstGeom prst="rect">
            <a:avLst/>
          </a:prstGeom>
        </p:spPr>
        <p:txBody>
          <a:bodyPr wrap="square">
            <a:spAutoFit/>
          </a:bodyPr>
          <a:lstStyle/>
          <a:p>
            <a:r>
              <a:rPr lang="en-US" dirty="0"/>
              <a:t>The 2002 AHA scientific statement on fish and n-3 FAs recommended increased dietary omega-3 intake plus dietary supplements to achieve 2 to 4 g/d n-3 FA (referring to the total amount of </a:t>
            </a:r>
            <a:r>
              <a:rPr lang="en-US" dirty="0" err="1"/>
              <a:t>eicosapentaenoic</a:t>
            </a:r>
            <a:r>
              <a:rPr lang="en-US" dirty="0"/>
              <a:t> acid [EPA] plus docosahexaenoic acid [DHA]) for triglyceride-lowering treatment (</a:t>
            </a:r>
            <a:r>
              <a:rPr lang="en-US" dirty="0" err="1"/>
              <a:t>ie</a:t>
            </a:r>
            <a:r>
              <a:rPr lang="en-US" dirty="0"/>
              <a:t>, medical management of HTG) under the supervision of a physician. (No prescription n-3 FAs were available at the time).12 A recent AHA science advisory has addressed the use of n-3 FA supplementation to reduce ASCVD risk.13 This advisory focuses specifically on the use of n-3 FA agents to treat HTG and VHTG</a:t>
            </a:r>
          </a:p>
        </p:txBody>
      </p:sp>
    </p:spTree>
    <p:extLst>
      <p:ext uri="{BB962C8B-B14F-4D97-AF65-F5344CB8AC3E}">
        <p14:creationId xmlns:p14="http://schemas.microsoft.com/office/powerpoint/2010/main" val="184671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4228" y="900333"/>
            <a:ext cx="8637563" cy="5262979"/>
          </a:xfrm>
          <a:prstGeom prst="rect">
            <a:avLst/>
          </a:prstGeom>
        </p:spPr>
        <p:txBody>
          <a:bodyPr wrap="square">
            <a:spAutoFit/>
          </a:bodyPr>
          <a:lstStyle/>
          <a:p>
            <a:r>
              <a:rPr lang="en-US" sz="2800" dirty="0">
                <a:solidFill>
                  <a:schemeClr val="accent1"/>
                </a:solidFill>
              </a:rPr>
              <a:t>Since 2004</a:t>
            </a:r>
            <a:r>
              <a:rPr lang="en-US" sz="2800" dirty="0"/>
              <a:t>, several types of prescription n-3 FA agents have been approved by the US Food and Drug Administration (FDA) for the treatment of VHTG. </a:t>
            </a:r>
            <a:r>
              <a:rPr lang="en-US" sz="2800" dirty="0">
                <a:solidFill>
                  <a:schemeClr val="accent1"/>
                </a:solidFill>
              </a:rPr>
              <a:t>The typical dose is four 1-g capsules daily, providing &gt;3 g/d EPA+DHA</a:t>
            </a:r>
            <a:r>
              <a:rPr lang="en-US" sz="2800" dirty="0"/>
              <a:t>. Dietary supplements containing n-3 FA are also widely available in a variety of chemical forms </a:t>
            </a:r>
          </a:p>
          <a:p>
            <a:r>
              <a:rPr lang="en-US" sz="2800" dirty="0" smtClean="0"/>
              <a:t>. </a:t>
            </a:r>
            <a:r>
              <a:rPr lang="en-US" sz="2800" dirty="0"/>
              <a:t>However, because these supplements are </a:t>
            </a:r>
            <a:r>
              <a:rPr lang="en-US" sz="2800" dirty="0">
                <a:solidFill>
                  <a:schemeClr val="accent1"/>
                </a:solidFill>
              </a:rPr>
              <a:t>neither reviewed nor approved </a:t>
            </a:r>
            <a:r>
              <a:rPr lang="en-US" sz="2800" dirty="0"/>
              <a:t>by the FDA, they are not indicated for triglyceride lowering in patients with any degree of triglyceride elevation</a:t>
            </a:r>
          </a:p>
        </p:txBody>
      </p:sp>
    </p:spTree>
    <p:extLst>
      <p:ext uri="{BB962C8B-B14F-4D97-AF65-F5344CB8AC3E}">
        <p14:creationId xmlns:p14="http://schemas.microsoft.com/office/powerpoint/2010/main" val="74151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448" y="984738"/>
            <a:ext cx="8581292" cy="4647426"/>
          </a:xfrm>
          <a:prstGeom prst="rect">
            <a:avLst/>
          </a:prstGeom>
        </p:spPr>
        <p:txBody>
          <a:bodyPr wrap="square">
            <a:spAutoFit/>
          </a:bodyPr>
          <a:lstStyle/>
          <a:p>
            <a:r>
              <a:rPr lang="en-US" sz="2800" dirty="0"/>
              <a:t>FDA-approved prescription n-3 FA products include </a:t>
            </a:r>
            <a:r>
              <a:rPr lang="en-US" sz="3200" dirty="0" err="1">
                <a:solidFill>
                  <a:schemeClr val="accent1"/>
                </a:solidFill>
              </a:rPr>
              <a:t>Lovaza</a:t>
            </a:r>
            <a:r>
              <a:rPr lang="en-US" sz="2800" dirty="0"/>
              <a:t> and its generic (n-3-acid-ethyl esters [</a:t>
            </a:r>
            <a:r>
              <a:rPr lang="en-US" sz="2800" dirty="0">
                <a:solidFill>
                  <a:srgbClr val="FFC000"/>
                </a:solidFill>
              </a:rPr>
              <a:t>O3AEE</a:t>
            </a:r>
            <a:r>
              <a:rPr lang="en-US" sz="2800" dirty="0"/>
              <a:t>]; </a:t>
            </a:r>
            <a:r>
              <a:rPr lang="en-US" sz="2800" u="sng" dirty="0"/>
              <a:t>EPA 0.465 g and DHA 0.375 </a:t>
            </a:r>
            <a:r>
              <a:rPr lang="en-US" sz="2800" dirty="0"/>
              <a:t>g/capsule), </a:t>
            </a:r>
            <a:r>
              <a:rPr lang="en-US" sz="3200" dirty="0" err="1" smtClean="0">
                <a:solidFill>
                  <a:schemeClr val="accent1"/>
                </a:solidFill>
              </a:rPr>
              <a:t>Omtryg</a:t>
            </a:r>
            <a:r>
              <a:rPr lang="en-US" sz="2800" dirty="0" smtClean="0"/>
              <a:t> </a:t>
            </a:r>
            <a:r>
              <a:rPr lang="en-US" sz="2800" dirty="0"/>
              <a:t>(a similar O3AEE product but not clinically available), </a:t>
            </a:r>
            <a:r>
              <a:rPr lang="en-US" sz="3200" dirty="0" err="1">
                <a:solidFill>
                  <a:schemeClr val="accent1"/>
                </a:solidFill>
              </a:rPr>
              <a:t>Vascepa</a:t>
            </a:r>
            <a:r>
              <a:rPr lang="en-US" sz="2800" dirty="0"/>
              <a:t> (an ethyl ester product </a:t>
            </a:r>
            <a:r>
              <a:rPr lang="en-US" sz="2800" u="sng" dirty="0"/>
              <a:t>consisting of EPA without DHA</a:t>
            </a:r>
            <a:r>
              <a:rPr lang="en-US" sz="2800" dirty="0"/>
              <a:t>, chemical term </a:t>
            </a:r>
            <a:r>
              <a:rPr lang="en-US" sz="2800" dirty="0" err="1"/>
              <a:t>icosapent</a:t>
            </a:r>
            <a:r>
              <a:rPr lang="en-US" sz="2800" dirty="0"/>
              <a:t> ethyl [</a:t>
            </a:r>
            <a:r>
              <a:rPr lang="en-US" sz="2800" dirty="0">
                <a:solidFill>
                  <a:srgbClr val="FFC000"/>
                </a:solidFill>
              </a:rPr>
              <a:t>IPE</a:t>
            </a:r>
            <a:r>
              <a:rPr lang="en-US" sz="2800" dirty="0"/>
              <a:t>]; </a:t>
            </a:r>
            <a:r>
              <a:rPr lang="en-US" sz="2800" u="sng" dirty="0"/>
              <a:t>EPA 0.98 </a:t>
            </a:r>
            <a:r>
              <a:rPr lang="en-US" sz="2800" dirty="0"/>
              <a:t>g/capsule), and </a:t>
            </a:r>
            <a:r>
              <a:rPr lang="en-US" sz="3200" dirty="0" err="1">
                <a:solidFill>
                  <a:schemeClr val="accent1"/>
                </a:solidFill>
              </a:rPr>
              <a:t>Epanova</a:t>
            </a:r>
            <a:r>
              <a:rPr lang="en-US" sz="2800" dirty="0"/>
              <a:t> (n-3-carboxylic acid [</a:t>
            </a:r>
            <a:r>
              <a:rPr lang="en-US" sz="2800" dirty="0">
                <a:solidFill>
                  <a:srgbClr val="FFC000"/>
                </a:solidFill>
              </a:rPr>
              <a:t>O3CA</a:t>
            </a:r>
            <a:r>
              <a:rPr lang="en-US" sz="2800" dirty="0"/>
              <a:t>]; </a:t>
            </a:r>
            <a:r>
              <a:rPr lang="en-US" sz="2800" u="sng" dirty="0"/>
              <a:t>EPA 0.55 g and DHA 0.2 g/capsule</a:t>
            </a:r>
            <a:r>
              <a:rPr lang="en-US" sz="2800" dirty="0"/>
              <a:t>, not clinically available). </a:t>
            </a:r>
          </a:p>
        </p:txBody>
      </p:sp>
    </p:spTree>
    <p:extLst>
      <p:ext uri="{BB962C8B-B14F-4D97-AF65-F5344CB8AC3E}">
        <p14:creationId xmlns:p14="http://schemas.microsoft.com/office/powerpoint/2010/main" val="834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7268" y="1547446"/>
            <a:ext cx="6836898" cy="3785652"/>
          </a:xfrm>
          <a:prstGeom prst="rect">
            <a:avLst/>
          </a:prstGeom>
        </p:spPr>
        <p:txBody>
          <a:bodyPr wrap="square">
            <a:spAutoFit/>
          </a:bodyPr>
          <a:lstStyle/>
          <a:p>
            <a:r>
              <a:rPr lang="en-US" sz="4000" dirty="0">
                <a:solidFill>
                  <a:schemeClr val="accent1"/>
                </a:solidFill>
              </a:rPr>
              <a:t>MODIFIABLE CAUSES OF ELEVATED TRIGLYCERIDES SHOULD BE ADDRESSED BEFORE PHARMACOTHERAPY IS INITIATED </a:t>
            </a:r>
          </a:p>
        </p:txBody>
      </p:sp>
    </p:spTree>
    <p:extLst>
      <p:ext uri="{BB962C8B-B14F-4D97-AF65-F5344CB8AC3E}">
        <p14:creationId xmlns:p14="http://schemas.microsoft.com/office/powerpoint/2010/main" val="14309663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3463</TotalTime>
  <Words>3388</Words>
  <Application>Microsoft Office PowerPoint</Application>
  <PresentationFormat>Widescreen</PresentationFormat>
  <Paragraphs>259</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Century Gothic</vt:lpstr>
      <vt:lpstr>FrutigerLTStd-Bold</vt:lpstr>
      <vt:lpstr>FrutigerLTStd-Light</vt:lpstr>
      <vt:lpstr>FrutigerLTStd-LightItalic</vt:lpstr>
      <vt:lpstr>FrutigerLTStd-Light-SC700</vt:lpstr>
      <vt:lpstr>GandhariUnicode-Roman</vt:lpstr>
      <vt:lpstr>Wingdings 3</vt:lpstr>
      <vt:lpstr>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dr.Rezaee</dc:creator>
  <cp:lastModifiedBy>dr.Rezaee</cp:lastModifiedBy>
  <cp:revision>88</cp:revision>
  <dcterms:created xsi:type="dcterms:W3CDTF">2019-11-10T15:52:15Z</dcterms:created>
  <dcterms:modified xsi:type="dcterms:W3CDTF">2019-11-17T17:29:18Z</dcterms:modified>
</cp:coreProperties>
</file>