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2" r:id="rId4"/>
    <p:sldId id="263" r:id="rId5"/>
    <p:sldId id="264" r:id="rId6"/>
    <p:sldId id="273" r:id="rId7"/>
    <p:sldId id="265" r:id="rId8"/>
    <p:sldId id="266" r:id="rId9"/>
    <p:sldId id="267" r:id="rId10"/>
    <p:sldId id="268" r:id="rId11"/>
    <p:sldId id="270" r:id="rId12"/>
    <p:sldId id="269" r:id="rId13"/>
    <p:sldId id="271" r:id="rId14"/>
    <p:sldId id="272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91D75-2B4D-4320-A850-F28641591B22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D6C1B-8C97-46B5-A61E-E7F209CC4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023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0A15-0BC4-483A-9EA7-CF39F687AC52}" type="datetime1">
              <a:rPr lang="en-US" smtClean="0"/>
              <a:t>6/28/2015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9AE8FBD-8929-4EA3-87BB-06FC936014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31E01-1956-4F27-B375-66FC11E176C9}" type="datetime1">
              <a:rPr lang="en-US" smtClean="0"/>
              <a:t>6/28/2015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E8FBD-8929-4EA3-87BB-06FC936014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FE0C-E1E8-40AB-BC22-ABB4AF270D2C}" type="datetime1">
              <a:rPr lang="en-US" smtClean="0"/>
              <a:t>6/28/2015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E8FBD-8929-4EA3-87BB-06FC936014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F2DD-92E0-45EB-8CE1-FD1A3E025E16}" type="datetime1">
              <a:rPr lang="en-US" smtClean="0"/>
              <a:t>6/28/2015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E8FBD-8929-4EA3-87BB-06FC936014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B3B54-3EF1-47F4-BC4C-F31B99C2247B}" type="datetime1">
              <a:rPr lang="en-US" smtClean="0"/>
              <a:t>6/28/2015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AE8FBD-8929-4EA3-87BB-06FC936014C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C8C82-0E30-4B1D-A3B2-20F35CB20C93}" type="datetime1">
              <a:rPr lang="en-US" smtClean="0"/>
              <a:t>6/28/2015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E8FBD-8929-4EA3-87BB-06FC936014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252B-EA1C-4F7A-BF44-CCD15B7687E0}" type="datetime1">
              <a:rPr lang="en-US" smtClean="0"/>
              <a:t>6/28/2015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E8FBD-8929-4EA3-87BB-06FC936014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BC2D-E035-440A-8E86-BD2320F1A4A3}" type="datetime1">
              <a:rPr lang="en-US" smtClean="0"/>
              <a:t>6/28/2015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E8FBD-8929-4EA3-87BB-06FC936014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A625-8D75-488C-82F0-F716785DE078}" type="datetime1">
              <a:rPr lang="en-US" smtClean="0"/>
              <a:t>6/28/2015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E8FBD-8929-4EA3-87BB-06FC936014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D2A2-B707-4060-8DD8-D263A664F42B}" type="datetime1">
              <a:rPr lang="en-US" smtClean="0"/>
              <a:t>6/28/2015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E8FBD-8929-4EA3-87BB-06FC936014C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DA46A-A417-43E2-BF6F-1BC6EA9E133F}" type="datetime1">
              <a:rPr lang="en-US" smtClean="0"/>
              <a:t>6/28/2015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9AE8FBD-8929-4EA3-87BB-06FC936014C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528E6E6-906E-434A-8CB8-B9A9B4D9D944}" type="datetime1">
              <a:rPr lang="en-US" smtClean="0"/>
              <a:t>6/28/2015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9AE8FBD-8929-4EA3-87BB-06FC936014C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143000"/>
            <a:ext cx="6858000" cy="5735782"/>
          </a:xfrm>
        </p:spPr>
        <p:txBody>
          <a:bodyPr>
            <a:normAutofit/>
          </a:bodyPr>
          <a:lstStyle/>
          <a:p>
            <a:endParaRPr lang="en-US" dirty="0" smtClean="0">
              <a:latin typeface="Arial Rounded MT Bold" panose="020F0704030504030204" pitchFamily="34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49 years  old woman with hypertension and </a:t>
            </a:r>
            <a:r>
              <a:rPr lang="en-US" dirty="0" err="1">
                <a:latin typeface="Comic Sans MS" panose="030F0702030302020204" pitchFamily="66" charset="0"/>
              </a:rPr>
              <a:t>paraaortic</a:t>
            </a:r>
            <a:r>
              <a:rPr lang="en-US" dirty="0">
                <a:latin typeface="Comic Sans MS" panose="030F0702030302020204" pitchFamily="66" charset="0"/>
              </a:rPr>
              <a:t> mass </a:t>
            </a:r>
            <a:endParaRPr lang="en-US" dirty="0">
              <a:latin typeface="Arial Rounded MT Bold" panose="020F0704030504030204" pitchFamily="34" charset="0"/>
            </a:endParaRPr>
          </a:p>
          <a:p>
            <a:endParaRPr lang="en-US" dirty="0" smtClean="0">
              <a:latin typeface="Arial Rounded MT Bold" panose="020F0704030504030204" pitchFamily="34" charset="0"/>
            </a:endParaRPr>
          </a:p>
          <a:p>
            <a:endParaRPr lang="en-US" dirty="0" smtClean="0">
              <a:latin typeface="Arial Rounded MT Bold" panose="020F0704030504030204" pitchFamily="34" charset="0"/>
            </a:endParaRPr>
          </a:p>
          <a:p>
            <a:r>
              <a:rPr lang="en-US" dirty="0" err="1" smtClean="0">
                <a:latin typeface="Arial Rounded MT Bold" panose="020F0704030504030204" pitchFamily="34" charset="0"/>
              </a:rPr>
              <a:t>Dr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ghasemzade</a:t>
            </a:r>
            <a:endParaRPr lang="en-US" dirty="0">
              <a:latin typeface="Arial Rounded MT Bold" panose="020F0704030504030204" pitchFamily="34" charset="0"/>
            </a:endParaRPr>
          </a:p>
          <a:p>
            <a:r>
              <a:rPr lang="en-US" dirty="0" smtClean="0">
                <a:latin typeface="Arial Rounded MT Bold" panose="020F0704030504030204" pitchFamily="34" charset="0"/>
              </a:rPr>
              <a:t>JUNE 2015</a:t>
            </a:r>
          </a:p>
          <a:p>
            <a:r>
              <a:rPr lang="en-US" dirty="0" smtClean="0">
                <a:latin typeface="Arial Rounded MT Bold" panose="020F0704030504030204" pitchFamily="34" charset="0"/>
              </a:rPr>
              <a:t>TIR 1394</a:t>
            </a:r>
          </a:p>
        </p:txBody>
      </p:sp>
    </p:spTree>
    <p:extLst>
      <p:ext uri="{BB962C8B-B14F-4D97-AF65-F5344CB8AC3E}">
        <p14:creationId xmlns:p14="http://schemas.microsoft.com/office/powerpoint/2010/main" val="274289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J Clin Endocrinol Metab, June 2014, 99(6):1915–1942</a:t>
            </a:r>
            <a:endParaRPr lang="en-US" dirty="0"/>
          </a:p>
        </p:txBody>
      </p:sp>
      <p:pic>
        <p:nvPicPr>
          <p:cNvPr id="2050" name="Picture 2" descr="C:\Users\Hosna\Desktop\kkkkkkk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2400"/>
            <a:ext cx="8229599" cy="632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/>
          <p:cNvSpPr/>
          <p:nvPr/>
        </p:nvSpPr>
        <p:spPr>
          <a:xfrm>
            <a:off x="2971800" y="4267200"/>
            <a:ext cx="17526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7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685482"/>
          </a:xfrm>
        </p:spPr>
        <p:txBody>
          <a:bodyPr>
            <a:normAutofit/>
          </a:bodyPr>
          <a:lstStyle/>
          <a:p>
            <a:r>
              <a:rPr lang="en-US" sz="2400" b="1" dirty="0"/>
              <a:t>4.0 Perioperative Medical Management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10600" cy="4983163"/>
          </a:xfrm>
        </p:spPr>
        <p:txBody>
          <a:bodyPr>
            <a:normAutofit fontScale="92500" lnSpcReduction="10000"/>
          </a:bodyPr>
          <a:lstStyle/>
          <a:p>
            <a:r>
              <a:rPr lang="en-US" sz="1800" b="0" dirty="0">
                <a:latin typeface="Comic Sans MS" panose="030F0702030302020204" pitchFamily="66" charset="0"/>
              </a:rPr>
              <a:t>4.1 We recommend that all patients with a </a:t>
            </a:r>
            <a:r>
              <a:rPr lang="en-US" sz="1800" b="0" dirty="0" smtClean="0">
                <a:latin typeface="Comic Sans MS" panose="030F0702030302020204" pitchFamily="66" charset="0"/>
              </a:rPr>
              <a:t>hormonally functional </a:t>
            </a:r>
            <a:r>
              <a:rPr lang="en-US" sz="1800" b="0" dirty="0">
                <a:latin typeface="Comic Sans MS" panose="030F0702030302020204" pitchFamily="66" charset="0"/>
              </a:rPr>
              <a:t>PPGL should undergo preoperative </a:t>
            </a:r>
            <a:r>
              <a:rPr lang="en-US" sz="1800" b="0" dirty="0" smtClean="0">
                <a:latin typeface="Comic Sans MS" panose="030F0702030302020204" pitchFamily="66" charset="0"/>
              </a:rPr>
              <a:t>blockade to </a:t>
            </a:r>
            <a:r>
              <a:rPr lang="en-US" sz="1800" b="0" dirty="0">
                <a:latin typeface="Comic Sans MS" panose="030F0702030302020204" pitchFamily="66" charset="0"/>
              </a:rPr>
              <a:t>prevent perioperative cardiovascular complications. (</a:t>
            </a:r>
            <a:r>
              <a:rPr lang="en-US" sz="1800" dirty="0" smtClean="0">
                <a:latin typeface="Comic Sans MS" panose="030F0702030302020204" pitchFamily="66" charset="0"/>
              </a:rPr>
              <a:t>1</a:t>
            </a:r>
            <a:r>
              <a:rPr lang="en-US" sz="1800" b="0" dirty="0" smtClean="0">
                <a:latin typeface="Comic Sans MS" panose="030F0702030302020204" pitchFamily="66" charset="0"/>
              </a:rPr>
              <a:t>,low) We </a:t>
            </a:r>
            <a:r>
              <a:rPr lang="en-US" sz="1800" b="0" dirty="0">
                <a:latin typeface="Comic Sans MS" panose="030F0702030302020204" pitchFamily="66" charset="0"/>
              </a:rPr>
              <a:t>suggest -adrenergic receptor blockers as </a:t>
            </a:r>
            <a:r>
              <a:rPr lang="en-US" sz="1800" b="0" dirty="0" smtClean="0">
                <a:latin typeface="Comic Sans MS" panose="030F0702030302020204" pitchFamily="66" charset="0"/>
              </a:rPr>
              <a:t>the first </a:t>
            </a:r>
            <a:r>
              <a:rPr lang="en-US" sz="1800" b="0" dirty="0">
                <a:latin typeface="Comic Sans MS" panose="030F0702030302020204" pitchFamily="66" charset="0"/>
              </a:rPr>
              <a:t>choice. (</a:t>
            </a:r>
            <a:r>
              <a:rPr lang="en-US" sz="1800" dirty="0" smtClean="0">
                <a:latin typeface="Comic Sans MS" panose="030F0702030302020204" pitchFamily="66" charset="0"/>
              </a:rPr>
              <a:t>2</a:t>
            </a:r>
            <a:r>
              <a:rPr lang="en-US" sz="1800" b="0" dirty="0" smtClean="0">
                <a:latin typeface="Comic Sans MS" panose="030F0702030302020204" pitchFamily="66" charset="0"/>
              </a:rPr>
              <a:t>,low)</a:t>
            </a:r>
          </a:p>
          <a:p>
            <a:r>
              <a:rPr lang="en-US" sz="1800" b="0" dirty="0" smtClean="0">
                <a:latin typeface="Comic Sans MS" panose="030F0702030302020204" pitchFamily="66" charset="0"/>
              </a:rPr>
              <a:t>4.2 We recommend </a:t>
            </a:r>
            <a:r>
              <a:rPr lang="en-US" sz="1800" b="0" dirty="0">
                <a:latin typeface="Comic Sans MS" panose="030F0702030302020204" pitchFamily="66" charset="0"/>
              </a:rPr>
              <a:t>preoperative medical treatment </a:t>
            </a:r>
            <a:r>
              <a:rPr lang="en-US" sz="1800" b="0" dirty="0" smtClean="0">
                <a:latin typeface="Comic Sans MS" panose="030F0702030302020204" pitchFamily="66" charset="0"/>
              </a:rPr>
              <a:t>for 7 </a:t>
            </a:r>
            <a:r>
              <a:rPr lang="en-US" sz="1800" b="0" dirty="0">
                <a:latin typeface="Comic Sans MS" panose="030F0702030302020204" pitchFamily="66" charset="0"/>
              </a:rPr>
              <a:t>to 14 days to allow adequate time to normalize </a:t>
            </a:r>
            <a:r>
              <a:rPr lang="en-US" sz="1800" b="0" dirty="0" smtClean="0">
                <a:latin typeface="Comic Sans MS" panose="030F0702030302020204" pitchFamily="66" charset="0"/>
              </a:rPr>
              <a:t>blood pressure </a:t>
            </a:r>
            <a:r>
              <a:rPr lang="en-US" sz="1800" b="0" dirty="0">
                <a:latin typeface="Comic Sans MS" panose="030F0702030302020204" pitchFamily="66" charset="0"/>
              </a:rPr>
              <a:t>and heart rate. Treatment should also include </a:t>
            </a:r>
            <a:r>
              <a:rPr lang="en-US" sz="1800" b="0" dirty="0" smtClean="0">
                <a:latin typeface="Comic Sans MS" panose="030F0702030302020204" pitchFamily="66" charset="0"/>
              </a:rPr>
              <a:t>a high-sodium </a:t>
            </a:r>
            <a:r>
              <a:rPr lang="en-US" sz="1800" b="0" dirty="0">
                <a:latin typeface="Comic Sans MS" panose="030F0702030302020204" pitchFamily="66" charset="0"/>
              </a:rPr>
              <a:t>diet and fluid intake to reverse </a:t>
            </a:r>
            <a:r>
              <a:rPr lang="en-US" sz="1800" b="0" dirty="0" smtClean="0">
                <a:latin typeface="Comic Sans MS" panose="030F0702030302020204" pitchFamily="66" charset="0"/>
              </a:rPr>
              <a:t>catecholamine- induced </a:t>
            </a:r>
            <a:r>
              <a:rPr lang="en-US" sz="1800" b="0" dirty="0">
                <a:latin typeface="Comic Sans MS" panose="030F0702030302020204" pitchFamily="66" charset="0"/>
              </a:rPr>
              <a:t>blood volume contraction </a:t>
            </a:r>
            <a:r>
              <a:rPr lang="en-US" sz="1800" b="0" dirty="0" smtClean="0">
                <a:latin typeface="Comic Sans MS" panose="030F0702030302020204" pitchFamily="66" charset="0"/>
              </a:rPr>
              <a:t>preoperatively to </a:t>
            </a:r>
            <a:r>
              <a:rPr lang="en-US" sz="1800" b="0" dirty="0">
                <a:latin typeface="Comic Sans MS" panose="030F0702030302020204" pitchFamily="66" charset="0"/>
              </a:rPr>
              <a:t>prevent severe hypotension after tumor removal</a:t>
            </a:r>
            <a:r>
              <a:rPr lang="en-US" sz="1800" b="0" dirty="0" smtClean="0">
                <a:latin typeface="Comic Sans MS" panose="030F0702030302020204" pitchFamily="66" charset="0"/>
              </a:rPr>
              <a:t>. (</a:t>
            </a:r>
            <a:r>
              <a:rPr lang="en-US" sz="1800" dirty="0" smtClean="0">
                <a:latin typeface="Comic Sans MS" panose="030F0702030302020204" pitchFamily="66" charset="0"/>
              </a:rPr>
              <a:t>1</a:t>
            </a:r>
            <a:r>
              <a:rPr lang="en-US" sz="1800" b="0" dirty="0" smtClean="0">
                <a:latin typeface="Comic Sans MS" panose="030F0702030302020204" pitchFamily="66" charset="0"/>
              </a:rPr>
              <a:t>,low)</a:t>
            </a:r>
          </a:p>
          <a:p>
            <a:endParaRPr lang="en-US" sz="1800" b="0" dirty="0" smtClean="0">
              <a:latin typeface="Comic Sans MS" panose="030F0702030302020204" pitchFamily="66" charset="0"/>
            </a:endParaRPr>
          </a:p>
          <a:p>
            <a:r>
              <a:rPr lang="en-US" sz="1800" b="0" dirty="0">
                <a:latin typeface="Comic Sans MS" panose="030F0702030302020204" pitchFamily="66" charset="0"/>
              </a:rPr>
              <a:t>4.3 We recommend monitoring blood pressure, </a:t>
            </a:r>
            <a:r>
              <a:rPr lang="en-US" sz="1800" b="0" dirty="0" smtClean="0">
                <a:latin typeface="Comic Sans MS" panose="030F0702030302020204" pitchFamily="66" charset="0"/>
              </a:rPr>
              <a:t>heart rate</a:t>
            </a:r>
            <a:r>
              <a:rPr lang="en-US" sz="1800" b="0" dirty="0">
                <a:latin typeface="Comic Sans MS" panose="030F0702030302020204" pitchFamily="66" charset="0"/>
              </a:rPr>
              <a:t>, and blood glucose levels with adjustment of </a:t>
            </a:r>
            <a:r>
              <a:rPr lang="en-US" sz="1800" b="0" dirty="0" smtClean="0">
                <a:latin typeface="Comic Sans MS" panose="030F0702030302020204" pitchFamily="66" charset="0"/>
              </a:rPr>
              <a:t>associated </a:t>
            </a:r>
            <a:r>
              <a:rPr lang="en-US" sz="1800" b="0" dirty="0">
                <a:latin typeface="Comic Sans MS" panose="030F0702030302020204" pitchFamily="66" charset="0"/>
              </a:rPr>
              <a:t>therapies in the immediate postoperative </a:t>
            </a:r>
            <a:r>
              <a:rPr lang="en-US" sz="1800" b="0" dirty="0" smtClean="0">
                <a:latin typeface="Comic Sans MS" panose="030F0702030302020204" pitchFamily="66" charset="0"/>
              </a:rPr>
              <a:t>period.(</a:t>
            </a:r>
            <a:r>
              <a:rPr lang="en-US" sz="1800" dirty="0" smtClean="0">
                <a:latin typeface="Comic Sans MS" panose="030F0702030302020204" pitchFamily="66" charset="0"/>
              </a:rPr>
              <a:t>1,low</a:t>
            </a:r>
            <a:r>
              <a:rPr lang="en-US" sz="1800" b="0" dirty="0" smtClean="0">
                <a:latin typeface="Comic Sans MS" panose="030F0702030302020204" pitchFamily="66" charset="0"/>
              </a:rPr>
              <a:t>)</a:t>
            </a:r>
          </a:p>
          <a:p>
            <a:endParaRPr lang="en-US" sz="1800" b="0" dirty="0" smtClean="0">
              <a:latin typeface="Comic Sans MS" panose="030F0702030302020204" pitchFamily="66" charset="0"/>
            </a:endParaRPr>
          </a:p>
          <a:p>
            <a:r>
              <a:rPr lang="en-US" sz="1800" b="0" dirty="0" smtClean="0">
                <a:latin typeface="Comic Sans MS" panose="030F0702030302020204" pitchFamily="66" charset="0"/>
              </a:rPr>
              <a:t> </a:t>
            </a:r>
            <a:r>
              <a:rPr lang="en-US" sz="1800" b="0" dirty="0">
                <a:latin typeface="Comic Sans MS" panose="030F0702030302020204" pitchFamily="66" charset="0"/>
              </a:rPr>
              <a:t>4.4 We suggest measuring plasma or urine levels </a:t>
            </a:r>
            <a:r>
              <a:rPr lang="en-US" sz="1800" b="0" dirty="0" smtClean="0">
                <a:latin typeface="Comic Sans MS" panose="030F0702030302020204" pitchFamily="66" charset="0"/>
              </a:rPr>
              <a:t>of </a:t>
            </a:r>
            <a:r>
              <a:rPr lang="en-US" sz="1800" b="0" dirty="0" err="1" smtClean="0">
                <a:latin typeface="Comic Sans MS" panose="030F0702030302020204" pitchFamily="66" charset="0"/>
              </a:rPr>
              <a:t>metanephrines</a:t>
            </a:r>
            <a:r>
              <a:rPr lang="en-US" sz="1800" b="0" dirty="0" smtClean="0">
                <a:latin typeface="Comic Sans MS" panose="030F0702030302020204" pitchFamily="66" charset="0"/>
              </a:rPr>
              <a:t> </a:t>
            </a:r>
            <a:r>
              <a:rPr lang="en-US" sz="1800" b="0" dirty="0">
                <a:latin typeface="Comic Sans MS" panose="030F0702030302020204" pitchFamily="66" charset="0"/>
              </a:rPr>
              <a:t>on follow-up to diagnose persistent </a:t>
            </a:r>
            <a:r>
              <a:rPr lang="en-US" sz="1800" b="0" dirty="0" smtClean="0">
                <a:latin typeface="Comic Sans MS" panose="030F0702030302020204" pitchFamily="66" charset="0"/>
              </a:rPr>
              <a:t>disease. We </a:t>
            </a:r>
            <a:r>
              <a:rPr lang="en-US" sz="1800" b="0" dirty="0">
                <a:latin typeface="Comic Sans MS" panose="030F0702030302020204" pitchFamily="66" charset="0"/>
              </a:rPr>
              <a:t>suggest lifelong annual biochemical testing </a:t>
            </a:r>
            <a:r>
              <a:rPr lang="en-US" sz="1800" b="0" dirty="0" smtClean="0">
                <a:latin typeface="Comic Sans MS" panose="030F0702030302020204" pitchFamily="66" charset="0"/>
              </a:rPr>
              <a:t>to assess </a:t>
            </a:r>
            <a:r>
              <a:rPr lang="en-US" sz="1800" b="0" dirty="0">
                <a:latin typeface="Comic Sans MS" panose="030F0702030302020204" pitchFamily="66" charset="0"/>
              </a:rPr>
              <a:t>for recurrent or metastatic disease. (</a:t>
            </a:r>
            <a:r>
              <a:rPr lang="en-US" sz="1800" dirty="0" smtClean="0">
                <a:latin typeface="Comic Sans MS" panose="030F0702030302020204" pitchFamily="66" charset="0"/>
              </a:rPr>
              <a:t>2</a:t>
            </a:r>
            <a:r>
              <a:rPr lang="en-US" sz="1800" b="0" dirty="0" smtClean="0">
                <a:latin typeface="Comic Sans MS" panose="030F0702030302020204" pitchFamily="66" charset="0"/>
              </a:rPr>
              <a:t>,low)</a:t>
            </a:r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J Clin Endocrinol Metab, June 2014, 99(6):1915–1942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24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J Clin Endocrinol Metab, June 2014, 99(6):1915–1942</a:t>
            </a:r>
            <a:endParaRPr lang="en-US" dirty="0"/>
          </a:p>
        </p:txBody>
      </p:sp>
      <p:pic>
        <p:nvPicPr>
          <p:cNvPr id="3074" name="Picture 2" descr="C:\Users\Hosna\Desktop\lkklk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86868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2764211"/>
            <a:ext cx="8382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Target blood </a:t>
            </a:r>
            <a:r>
              <a:rPr lang="en-US" dirty="0">
                <a:latin typeface="Comic Sans MS" panose="030F0702030302020204" pitchFamily="66" charset="0"/>
              </a:rPr>
              <a:t>pressure of less than </a:t>
            </a:r>
            <a:r>
              <a:rPr lang="en-US" dirty="0" smtClean="0">
                <a:latin typeface="Comic Sans MS" panose="030F0702030302020204" pitchFamily="66" charset="0"/>
              </a:rPr>
              <a:t>130/80mmHg while seated and </a:t>
            </a:r>
            <a:r>
              <a:rPr lang="en-US" dirty="0">
                <a:latin typeface="Comic Sans MS" panose="030F0702030302020204" pitchFamily="66" charset="0"/>
              </a:rPr>
              <a:t>greater than 90 mm Hg systolic while standing </a:t>
            </a:r>
            <a:r>
              <a:rPr lang="en-US" dirty="0" smtClean="0">
                <a:latin typeface="Comic Sans MS" panose="030F0702030302020204" pitchFamily="66" charset="0"/>
              </a:rPr>
              <a:t>seems reasonable</a:t>
            </a:r>
            <a:r>
              <a:rPr lang="en-US" dirty="0">
                <a:latin typeface="Comic Sans MS" panose="030F0702030302020204" pitchFamily="66" charset="0"/>
              </a:rPr>
              <a:t>, with a target heart rate of 60–70 bpm </a:t>
            </a:r>
            <a:r>
              <a:rPr lang="en-US" dirty="0" smtClean="0">
                <a:latin typeface="Comic Sans MS" panose="030F0702030302020204" pitchFamily="66" charset="0"/>
              </a:rPr>
              <a:t>seated and </a:t>
            </a:r>
            <a:r>
              <a:rPr lang="en-US" dirty="0">
                <a:latin typeface="Comic Sans MS" panose="030F0702030302020204" pitchFamily="66" charset="0"/>
              </a:rPr>
              <a:t>70–80 bpm </a:t>
            </a:r>
            <a:r>
              <a:rPr lang="en-US" dirty="0" smtClean="0">
                <a:latin typeface="Comic Sans MS" panose="030F0702030302020204" pitchFamily="66" charset="0"/>
              </a:rPr>
              <a:t>standing.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These </a:t>
            </a:r>
            <a:r>
              <a:rPr lang="en-US" dirty="0">
                <a:latin typeface="Comic Sans MS" panose="030F0702030302020204" pitchFamily="66" charset="0"/>
              </a:rPr>
              <a:t>targets </a:t>
            </a:r>
            <a:r>
              <a:rPr lang="en-US" dirty="0" smtClean="0">
                <a:latin typeface="Comic Sans MS" panose="030F0702030302020204" pitchFamily="66" charset="0"/>
              </a:rPr>
              <a:t>should be </a:t>
            </a:r>
            <a:r>
              <a:rPr lang="en-US" dirty="0">
                <a:latin typeface="Comic Sans MS" panose="030F0702030302020204" pitchFamily="66" charset="0"/>
              </a:rPr>
              <a:t>modified in each patient according to age and </a:t>
            </a:r>
            <a:r>
              <a:rPr lang="en-US" dirty="0" smtClean="0">
                <a:latin typeface="Comic Sans MS" panose="030F0702030302020204" pitchFamily="66" charset="0"/>
              </a:rPr>
              <a:t>accompanying cardiovascular disease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To document successful tumor removal, </a:t>
            </a:r>
            <a:r>
              <a:rPr lang="en-US" dirty="0" smtClean="0">
                <a:latin typeface="Comic Sans MS" panose="030F0702030302020204" pitchFamily="66" charset="0"/>
              </a:rPr>
              <a:t>biochemical testing </a:t>
            </a:r>
            <a:r>
              <a:rPr lang="en-US" dirty="0">
                <a:latin typeface="Comic Sans MS" panose="030F0702030302020204" pitchFamily="66" charset="0"/>
              </a:rPr>
              <a:t>should be performed upon recovery of the </a:t>
            </a:r>
            <a:r>
              <a:rPr lang="en-US" dirty="0" smtClean="0">
                <a:latin typeface="Comic Sans MS" panose="030F0702030302020204" pitchFamily="66" charset="0"/>
              </a:rPr>
              <a:t>patient from </a:t>
            </a:r>
            <a:r>
              <a:rPr lang="en-US" dirty="0">
                <a:latin typeface="Comic Sans MS" panose="030F0702030302020204" pitchFamily="66" charset="0"/>
              </a:rPr>
              <a:t>surgery (</a:t>
            </a:r>
            <a:r>
              <a:rPr lang="en-US" dirty="0" err="1">
                <a:latin typeface="Comic Sans MS" panose="030F0702030302020204" pitchFamily="66" charset="0"/>
              </a:rPr>
              <a:t>eg</a:t>
            </a:r>
            <a:r>
              <a:rPr lang="en-US" dirty="0">
                <a:latin typeface="Comic Sans MS" panose="030F0702030302020204" pitchFamily="66" charset="0"/>
              </a:rPr>
              <a:t>, 2–4 </a:t>
            </a:r>
            <a:r>
              <a:rPr lang="en-US" dirty="0" err="1">
                <a:latin typeface="Comic Sans MS" panose="030F0702030302020204" pitchFamily="66" charset="0"/>
              </a:rPr>
              <a:t>wk</a:t>
            </a:r>
            <a:r>
              <a:rPr lang="en-US" dirty="0">
                <a:latin typeface="Comic Sans MS" panose="030F0702030302020204" pitchFamily="66" charset="0"/>
              </a:rPr>
              <a:t> after surgery).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86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J Clin Endocrinol Metab, June 2014, 99(6):1915–1942</a:t>
            </a:r>
            <a:endParaRPr lang="en-US" dirty="0"/>
          </a:p>
        </p:txBody>
      </p:sp>
      <p:pic>
        <p:nvPicPr>
          <p:cNvPr id="4098" name="Picture 2" descr="C:\Users\Hosna\Desktop\lllllllllll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7620000" cy="6126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470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686800" cy="5440363"/>
          </a:xfrm>
        </p:spPr>
        <p:txBody>
          <a:bodyPr>
            <a:normAutofit fontScale="92500"/>
          </a:bodyPr>
          <a:lstStyle/>
          <a:p>
            <a:r>
              <a:rPr lang="en-US" sz="2100" b="0" dirty="0">
                <a:latin typeface="Comic Sans MS" panose="030F0702030302020204" pitchFamily="66" charset="0"/>
              </a:rPr>
              <a:t>Chemotherapy is chosen in case of rapidly progressive metastatic</a:t>
            </a:r>
          </a:p>
          <a:p>
            <a:r>
              <a:rPr lang="en-US" sz="2100" b="0" dirty="0" err="1">
                <a:latin typeface="Comic Sans MS" panose="030F0702030302020204" pitchFamily="66" charset="0"/>
              </a:rPr>
              <a:t>pheochromocytoma</a:t>
            </a:r>
            <a:r>
              <a:rPr lang="en-US" sz="2100" b="0" dirty="0">
                <a:latin typeface="Comic Sans MS" panose="030F0702030302020204" pitchFamily="66" charset="0"/>
              </a:rPr>
              <a:t> or in those patients where functional imaging with MIBG is </a:t>
            </a:r>
            <a:r>
              <a:rPr lang="en-US" sz="2100" b="0" dirty="0" smtClean="0">
                <a:latin typeface="Comic Sans MS" panose="030F0702030302020204" pitchFamily="66" charset="0"/>
              </a:rPr>
              <a:t>negative.</a:t>
            </a:r>
            <a:endParaRPr lang="en-US" sz="2100" b="0" dirty="0">
              <a:latin typeface="Comic Sans MS" panose="030F0702030302020204" pitchFamily="66" charset="0"/>
            </a:endParaRPr>
          </a:p>
          <a:p>
            <a:r>
              <a:rPr lang="en-US" sz="2100" b="0" dirty="0" smtClean="0">
                <a:latin typeface="Comic Sans MS" panose="030F0702030302020204" pitchFamily="66" charset="0"/>
              </a:rPr>
              <a:t>Combination </a:t>
            </a:r>
            <a:r>
              <a:rPr lang="en-US" sz="2100" b="0" dirty="0">
                <a:latin typeface="Comic Sans MS" panose="030F0702030302020204" pitchFamily="66" charset="0"/>
              </a:rPr>
              <a:t>chemotherapy with cyclophosphamide, vincristine and </a:t>
            </a:r>
            <a:r>
              <a:rPr lang="en-US" sz="2100" b="0" dirty="0" err="1">
                <a:latin typeface="Comic Sans MS" panose="030F0702030302020204" pitchFamily="66" charset="0"/>
              </a:rPr>
              <a:t>dacarbazine</a:t>
            </a:r>
            <a:r>
              <a:rPr lang="en-US" sz="2100" b="0" dirty="0">
                <a:latin typeface="Comic Sans MS" panose="030F0702030302020204" pitchFamily="66" charset="0"/>
              </a:rPr>
              <a:t> </a:t>
            </a:r>
            <a:r>
              <a:rPr lang="en-US" sz="2100" b="0" dirty="0" smtClean="0">
                <a:latin typeface="Comic Sans MS" panose="030F0702030302020204" pitchFamily="66" charset="0"/>
              </a:rPr>
              <a:t>shows transient </a:t>
            </a:r>
            <a:r>
              <a:rPr lang="en-US" sz="2100" b="0" dirty="0">
                <a:latin typeface="Comic Sans MS" panose="030F0702030302020204" pitchFamily="66" charset="0"/>
              </a:rPr>
              <a:t>partial remission in one third of patients </a:t>
            </a:r>
            <a:r>
              <a:rPr lang="en-US" sz="2100" b="0" dirty="0" smtClean="0">
                <a:latin typeface="Comic Sans MS" panose="030F0702030302020204" pitchFamily="66" charset="0"/>
              </a:rPr>
              <a:t> ,other </a:t>
            </a:r>
            <a:r>
              <a:rPr lang="en-US" sz="2100" b="0" dirty="0">
                <a:latin typeface="Comic Sans MS" panose="030F0702030302020204" pitchFamily="66" charset="0"/>
              </a:rPr>
              <a:t>regimens include </a:t>
            </a:r>
            <a:r>
              <a:rPr lang="en-US" sz="2100" b="0" dirty="0" err="1">
                <a:latin typeface="Comic Sans MS" panose="030F0702030302020204" pitchFamily="66" charset="0"/>
              </a:rPr>
              <a:t>etoposide</a:t>
            </a:r>
            <a:r>
              <a:rPr lang="en-US" sz="2100" b="0" dirty="0">
                <a:latin typeface="Comic Sans MS" panose="030F0702030302020204" pitchFamily="66" charset="0"/>
              </a:rPr>
              <a:t> </a:t>
            </a:r>
            <a:r>
              <a:rPr lang="en-US" sz="2100" b="0" dirty="0" smtClean="0">
                <a:latin typeface="Comic Sans MS" panose="030F0702030302020204" pitchFamily="66" charset="0"/>
              </a:rPr>
              <a:t>and cisplatin </a:t>
            </a:r>
            <a:r>
              <a:rPr lang="en-US" sz="2100" b="0" dirty="0">
                <a:latin typeface="Comic Sans MS" panose="030F0702030302020204" pitchFamily="66" charset="0"/>
              </a:rPr>
              <a:t>or </a:t>
            </a:r>
            <a:r>
              <a:rPr lang="en-US" sz="2100" b="0" dirty="0" err="1">
                <a:latin typeface="Comic Sans MS" panose="030F0702030302020204" pitchFamily="66" charset="0"/>
              </a:rPr>
              <a:t>etoposide</a:t>
            </a:r>
            <a:r>
              <a:rPr lang="en-US" sz="2100" b="0" dirty="0">
                <a:latin typeface="Comic Sans MS" panose="030F0702030302020204" pitchFamily="66" charset="0"/>
              </a:rPr>
              <a:t> and </a:t>
            </a:r>
            <a:r>
              <a:rPr lang="en-US" sz="2100" b="0" dirty="0" err="1">
                <a:latin typeface="Comic Sans MS" panose="030F0702030302020204" pitchFamily="66" charset="0"/>
              </a:rPr>
              <a:t>lomustine</a:t>
            </a:r>
            <a:r>
              <a:rPr lang="en-US" sz="2100" b="0" dirty="0">
                <a:latin typeface="Comic Sans MS" panose="030F0702030302020204" pitchFamily="66" charset="0"/>
              </a:rPr>
              <a:t> with </a:t>
            </a:r>
            <a:r>
              <a:rPr lang="en-US" sz="2100" b="0" dirty="0" smtClean="0">
                <a:latin typeface="Comic Sans MS" panose="030F0702030302020204" pitchFamily="66" charset="0"/>
              </a:rPr>
              <a:t>5-fluorouracil.</a:t>
            </a:r>
            <a:r>
              <a:rPr lang="en-US" sz="2100" b="0" dirty="0">
                <a:latin typeface="Comic Sans MS" panose="030F0702030302020204" pitchFamily="66" charset="0"/>
              </a:rPr>
              <a:t> </a:t>
            </a:r>
            <a:endParaRPr lang="en-US" sz="2100" b="0" dirty="0" smtClean="0">
              <a:latin typeface="Comic Sans MS" panose="030F0702030302020204" pitchFamily="66" charset="0"/>
            </a:endParaRPr>
          </a:p>
          <a:p>
            <a:endParaRPr lang="en-US" sz="2100" b="0" dirty="0">
              <a:latin typeface="Comic Sans MS" panose="030F0702030302020204" pitchFamily="66" charset="0"/>
            </a:endParaRPr>
          </a:p>
          <a:p>
            <a:r>
              <a:rPr lang="en-US" sz="2100" b="0" dirty="0" smtClean="0">
                <a:latin typeface="Comic Sans MS" panose="030F0702030302020204" pitchFamily="66" charset="0"/>
              </a:rPr>
              <a:t>50</a:t>
            </a:r>
            <a:r>
              <a:rPr lang="en-US" sz="2100" b="0" dirty="0">
                <a:latin typeface="Comic Sans MS" panose="030F0702030302020204" pitchFamily="66" charset="0"/>
              </a:rPr>
              <a:t>% of patients </a:t>
            </a:r>
            <a:r>
              <a:rPr lang="en-US" sz="2100" b="0" dirty="0" smtClean="0">
                <a:latin typeface="Comic Sans MS" panose="030F0702030302020204" pitchFamily="66" charset="0"/>
              </a:rPr>
              <a:t>that are </a:t>
            </a:r>
            <a:r>
              <a:rPr lang="en-US" sz="2100" b="0" dirty="0">
                <a:latin typeface="Comic Sans MS" panose="030F0702030302020204" pitchFamily="66" charset="0"/>
              </a:rPr>
              <a:t>successfully operated remain with hypertension </a:t>
            </a:r>
            <a:r>
              <a:rPr lang="en-US" sz="2100" b="0" dirty="0" smtClean="0">
                <a:latin typeface="Comic Sans MS" panose="030F0702030302020204" pitchFamily="66" charset="0"/>
              </a:rPr>
              <a:t>and </a:t>
            </a:r>
            <a:r>
              <a:rPr lang="en-US" sz="2100" b="0" dirty="0">
                <a:latin typeface="Comic Sans MS" panose="030F0702030302020204" pitchFamily="66" charset="0"/>
              </a:rPr>
              <a:t>overall 16% of </a:t>
            </a:r>
            <a:r>
              <a:rPr lang="en-US" sz="2100" b="0" dirty="0" smtClean="0">
                <a:latin typeface="Comic Sans MS" panose="030F0702030302020204" pitchFamily="66" charset="0"/>
              </a:rPr>
              <a:t>patients operated </a:t>
            </a:r>
            <a:r>
              <a:rPr lang="en-US" sz="2100" b="0" dirty="0">
                <a:latin typeface="Comic Sans MS" panose="030F0702030302020204" pitchFamily="66" charset="0"/>
              </a:rPr>
              <a:t>for </a:t>
            </a:r>
            <a:r>
              <a:rPr lang="en-US" sz="2100" b="0" dirty="0" err="1">
                <a:latin typeface="Comic Sans MS" panose="030F0702030302020204" pitchFamily="66" charset="0"/>
              </a:rPr>
              <a:t>pheochromocytoma</a:t>
            </a:r>
            <a:r>
              <a:rPr lang="en-US" sz="2100" b="0" dirty="0">
                <a:latin typeface="Comic Sans MS" panose="030F0702030302020204" pitchFamily="66" charset="0"/>
              </a:rPr>
              <a:t>/</a:t>
            </a:r>
            <a:r>
              <a:rPr lang="en-US" sz="2100" b="0" dirty="0" err="1">
                <a:latin typeface="Comic Sans MS" panose="030F0702030302020204" pitchFamily="66" charset="0"/>
              </a:rPr>
              <a:t>paraganglioma</a:t>
            </a:r>
            <a:r>
              <a:rPr lang="en-US" sz="2100" b="0" dirty="0">
                <a:latin typeface="Comic Sans MS" panose="030F0702030302020204" pitchFamily="66" charset="0"/>
              </a:rPr>
              <a:t> have recurrence within 10 years </a:t>
            </a:r>
            <a:r>
              <a:rPr lang="en-US" sz="2100" b="0" dirty="0" smtClean="0">
                <a:latin typeface="Comic Sans MS" panose="030F0702030302020204" pitchFamily="66" charset="0"/>
              </a:rPr>
              <a:t>post-surgery</a:t>
            </a:r>
          </a:p>
          <a:p>
            <a:endParaRPr lang="en-US" sz="2100" b="0" dirty="0">
              <a:latin typeface="Comic Sans MS" panose="030F0702030302020204" pitchFamily="66" charset="0"/>
            </a:endParaRPr>
          </a:p>
          <a:p>
            <a:r>
              <a:rPr lang="en-US" sz="2100" b="0" dirty="0" smtClean="0">
                <a:latin typeface="Comic Sans MS" panose="030F0702030302020204" pitchFamily="66" charset="0"/>
              </a:rPr>
              <a:t>Furthermore</a:t>
            </a:r>
            <a:r>
              <a:rPr lang="en-US" sz="2100" b="0" dirty="0">
                <a:latin typeface="Comic Sans MS" panose="030F0702030302020204" pitchFamily="66" charset="0"/>
              </a:rPr>
              <a:t>, in a large cohort of patients </a:t>
            </a:r>
            <a:r>
              <a:rPr lang="en-US" sz="2100" b="0" dirty="0" smtClean="0">
                <a:latin typeface="Comic Sans MS" panose="030F0702030302020204" pitchFamily="66" charset="0"/>
              </a:rPr>
              <a:t>with </a:t>
            </a:r>
            <a:r>
              <a:rPr lang="en-US" sz="2100" b="0" dirty="0" err="1" smtClean="0">
                <a:latin typeface="Comic Sans MS" panose="030F0702030302020204" pitchFamily="66" charset="0"/>
              </a:rPr>
              <a:t>pheochromocytoma</a:t>
            </a:r>
            <a:r>
              <a:rPr lang="en-US" sz="2100" b="0" dirty="0" smtClean="0">
                <a:latin typeface="Comic Sans MS" panose="030F0702030302020204" pitchFamily="66" charset="0"/>
              </a:rPr>
              <a:t> </a:t>
            </a:r>
            <a:r>
              <a:rPr lang="en-US" sz="2100" b="0" dirty="0">
                <a:latin typeface="Comic Sans MS" panose="030F0702030302020204" pitchFamily="66" charset="0"/>
              </a:rPr>
              <a:t>mortality from </a:t>
            </a:r>
            <a:r>
              <a:rPr lang="en-US" sz="2100" b="0" dirty="0" smtClean="0">
                <a:latin typeface="Comic Sans MS" panose="030F0702030302020204" pitchFamily="66" charset="0"/>
              </a:rPr>
              <a:t>a second </a:t>
            </a:r>
            <a:r>
              <a:rPr lang="en-US" sz="2100" b="0" dirty="0">
                <a:latin typeface="Comic Sans MS" panose="030F0702030302020204" pitchFamily="66" charset="0"/>
              </a:rPr>
              <a:t>neoplasia was fourfold higher compared to the general </a:t>
            </a:r>
            <a:r>
              <a:rPr lang="en-US" sz="2100" b="0" dirty="0" smtClean="0">
                <a:latin typeface="Comic Sans MS" panose="030F0702030302020204" pitchFamily="66" charset="0"/>
              </a:rPr>
              <a:t>population.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3000" y="6324600"/>
            <a:ext cx="5105400" cy="304800"/>
          </a:xfrm>
        </p:spPr>
        <p:txBody>
          <a:bodyPr/>
          <a:lstStyle/>
          <a:p>
            <a:r>
              <a:rPr lang="en-US" i="1" dirty="0" err="1"/>
              <a:t>Nucl</a:t>
            </a:r>
            <a:r>
              <a:rPr lang="en-US" i="1" dirty="0"/>
              <a:t> Med Biol</a:t>
            </a:r>
            <a:r>
              <a:rPr lang="en-US" dirty="0"/>
              <a:t>. Author manuscript; available in PMC 2008 December 8.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09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D:\hosna usb\Photographing\Canon Camera\20131011_07214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52400"/>
            <a:ext cx="5880436" cy="6477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473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305800" cy="3916363"/>
          </a:xfrm>
        </p:spPr>
        <p:txBody>
          <a:bodyPr>
            <a:normAutofit lnSpcReduction="10000"/>
          </a:bodyPr>
          <a:lstStyle/>
          <a:p>
            <a:r>
              <a:rPr lang="en-US" sz="1800" b="0" dirty="0" smtClean="0">
                <a:latin typeface="Comic Sans MS" panose="030F0702030302020204" pitchFamily="66" charset="0"/>
              </a:rPr>
              <a:t> A </a:t>
            </a:r>
            <a:r>
              <a:rPr lang="en-US" sz="1800" b="0" i="1" dirty="0" err="1">
                <a:latin typeface="Comic Sans MS" panose="030F0702030302020204" pitchFamily="66" charset="0"/>
              </a:rPr>
              <a:t>paraganglioma</a:t>
            </a:r>
            <a:r>
              <a:rPr lang="en-US" sz="1800" b="0" i="1" dirty="0">
                <a:latin typeface="Comic Sans MS" panose="030F0702030302020204" pitchFamily="66" charset="0"/>
              </a:rPr>
              <a:t> </a:t>
            </a:r>
            <a:r>
              <a:rPr lang="en-US" sz="1800" b="0" dirty="0">
                <a:latin typeface="Comic Sans MS" panose="030F0702030302020204" pitchFamily="66" charset="0"/>
              </a:rPr>
              <a:t>is a tumor derived from </a:t>
            </a:r>
            <a:r>
              <a:rPr lang="en-US" sz="1800" b="0" dirty="0" smtClean="0">
                <a:latin typeface="Comic Sans MS" panose="030F0702030302020204" pitchFamily="66" charset="0"/>
              </a:rPr>
              <a:t>extra-adrenal </a:t>
            </a:r>
            <a:r>
              <a:rPr lang="en-US" sz="1800" b="0" dirty="0" err="1" smtClean="0">
                <a:latin typeface="Comic Sans MS" panose="030F0702030302020204" pitchFamily="66" charset="0"/>
              </a:rPr>
              <a:t>chromaffin</a:t>
            </a:r>
            <a:r>
              <a:rPr lang="en-US" sz="1800" b="0" dirty="0" smtClean="0">
                <a:latin typeface="Comic Sans MS" panose="030F0702030302020204" pitchFamily="66" charset="0"/>
              </a:rPr>
              <a:t> </a:t>
            </a:r>
            <a:r>
              <a:rPr lang="en-US" sz="1800" b="0" dirty="0">
                <a:latin typeface="Comic Sans MS" panose="030F0702030302020204" pitchFamily="66" charset="0"/>
              </a:rPr>
              <a:t>cells of the </a:t>
            </a:r>
            <a:r>
              <a:rPr lang="en-US" sz="1800" b="0" dirty="0" smtClean="0">
                <a:latin typeface="Comic Sans MS" panose="030F0702030302020204" pitchFamily="66" charset="0"/>
              </a:rPr>
              <a:t>sympathetic  </a:t>
            </a:r>
            <a:r>
              <a:rPr lang="en-US" sz="1800" b="0" dirty="0" smtClean="0">
                <a:latin typeface="Comic Sans MS" panose="030F0702030302020204" pitchFamily="66" charset="0"/>
              </a:rPr>
              <a:t>paravertebral </a:t>
            </a:r>
            <a:r>
              <a:rPr lang="en-US" sz="1800" b="0" dirty="0" smtClean="0">
                <a:latin typeface="Comic Sans MS" panose="030F0702030302020204" pitchFamily="66" charset="0"/>
              </a:rPr>
              <a:t> ganglia </a:t>
            </a:r>
            <a:r>
              <a:rPr lang="en-US" sz="1800" b="0" dirty="0">
                <a:latin typeface="Comic Sans MS" panose="030F0702030302020204" pitchFamily="66" charset="0"/>
              </a:rPr>
              <a:t>of thorax, abdomen, and pelvis</a:t>
            </a:r>
            <a:r>
              <a:rPr lang="en-US" sz="1800" b="0" dirty="0" smtClean="0">
                <a:latin typeface="Comic Sans MS" panose="030F0702030302020204" pitchFamily="66" charset="0"/>
              </a:rPr>
              <a:t>.</a:t>
            </a:r>
          </a:p>
          <a:p>
            <a:endParaRPr lang="en-US" sz="1800" b="0" dirty="0" smtClean="0">
              <a:latin typeface="Comic Sans MS" panose="030F0702030302020204" pitchFamily="66" charset="0"/>
            </a:endParaRPr>
          </a:p>
          <a:p>
            <a:r>
              <a:rPr lang="en-US" sz="1800" b="0" dirty="0" smtClean="0">
                <a:latin typeface="Comic Sans MS" panose="030F0702030302020204" pitchFamily="66" charset="0"/>
              </a:rPr>
              <a:t>About </a:t>
            </a:r>
            <a:r>
              <a:rPr lang="en-US" sz="1800" b="0" dirty="0" smtClean="0">
                <a:latin typeface="Comic Sans MS" panose="030F0702030302020204" pitchFamily="66" charset="0"/>
              </a:rPr>
              <a:t>80 to </a:t>
            </a:r>
            <a:r>
              <a:rPr lang="en-US" sz="1800" b="0" dirty="0">
                <a:latin typeface="Comic Sans MS" panose="030F0702030302020204" pitchFamily="66" charset="0"/>
              </a:rPr>
              <a:t>85% of </a:t>
            </a:r>
            <a:r>
              <a:rPr lang="en-US" sz="1800" b="0" dirty="0" err="1">
                <a:latin typeface="Comic Sans MS" panose="030F0702030302020204" pitchFamily="66" charset="0"/>
              </a:rPr>
              <a:t>chromaffin</a:t>
            </a:r>
            <a:r>
              <a:rPr lang="en-US" sz="1800" b="0" dirty="0">
                <a:latin typeface="Comic Sans MS" panose="030F0702030302020204" pitchFamily="66" charset="0"/>
              </a:rPr>
              <a:t>-cell tumors are </a:t>
            </a:r>
            <a:r>
              <a:rPr lang="en-US" sz="1800" b="0" dirty="0" err="1">
                <a:latin typeface="Comic Sans MS" panose="030F0702030302020204" pitchFamily="66" charset="0"/>
              </a:rPr>
              <a:t>pheochromocytomas</a:t>
            </a:r>
            <a:r>
              <a:rPr lang="en-US" sz="1800" b="0" dirty="0">
                <a:latin typeface="Comic Sans MS" panose="030F0702030302020204" pitchFamily="66" charset="0"/>
              </a:rPr>
              <a:t>,</a:t>
            </a:r>
          </a:p>
          <a:p>
            <a:r>
              <a:rPr lang="en-US" sz="1800" b="0" dirty="0">
                <a:latin typeface="Comic Sans MS" panose="030F0702030302020204" pitchFamily="66" charset="0"/>
              </a:rPr>
              <a:t>whereas 15 to20%are </a:t>
            </a:r>
            <a:r>
              <a:rPr lang="en-US" sz="1800" b="0" dirty="0" err="1" smtClean="0">
                <a:latin typeface="Comic Sans MS" panose="030F0702030302020204" pitchFamily="66" charset="0"/>
              </a:rPr>
              <a:t>paragangliomas</a:t>
            </a:r>
            <a:r>
              <a:rPr lang="en-US" sz="1800" b="0" dirty="0" smtClean="0">
                <a:latin typeface="Comic Sans MS" panose="030F0702030302020204" pitchFamily="66" charset="0"/>
              </a:rPr>
              <a:t>.</a:t>
            </a:r>
          </a:p>
          <a:p>
            <a:endParaRPr lang="en-US" sz="1800" b="0" dirty="0" smtClean="0">
              <a:latin typeface="Comic Sans MS" panose="030F0702030302020204" pitchFamily="66" charset="0"/>
            </a:endParaRPr>
          </a:p>
          <a:p>
            <a:r>
              <a:rPr lang="en-US" sz="1800" b="0" dirty="0" smtClean="0">
                <a:latin typeface="Comic Sans MS" panose="030F0702030302020204" pitchFamily="66" charset="0"/>
              </a:rPr>
              <a:t>The </a:t>
            </a:r>
            <a:r>
              <a:rPr lang="en-US" sz="1800" b="0" dirty="0">
                <a:latin typeface="Comic Sans MS" panose="030F0702030302020204" pitchFamily="66" charset="0"/>
              </a:rPr>
              <a:t>prevalence of PPGL in patients with </a:t>
            </a:r>
            <a:r>
              <a:rPr lang="en-US" sz="1800" b="0" dirty="0" smtClean="0">
                <a:latin typeface="Comic Sans MS" panose="030F0702030302020204" pitchFamily="66" charset="0"/>
              </a:rPr>
              <a:t>hypertension in </a:t>
            </a:r>
            <a:r>
              <a:rPr lang="en-US" sz="1800" b="0" dirty="0">
                <a:latin typeface="Comic Sans MS" panose="030F0702030302020204" pitchFamily="66" charset="0"/>
              </a:rPr>
              <a:t>general outpatient clinics varies between 0.2 and 0.6</a:t>
            </a:r>
            <a:r>
              <a:rPr lang="en-US" sz="1800" b="0" dirty="0" smtClean="0">
                <a:latin typeface="Comic Sans MS" panose="030F0702030302020204" pitchFamily="66" charset="0"/>
              </a:rPr>
              <a:t>%.</a:t>
            </a:r>
          </a:p>
          <a:p>
            <a:endParaRPr lang="en-US" sz="1800" b="0" dirty="0" smtClean="0">
              <a:latin typeface="Comic Sans MS" panose="030F0702030302020204" pitchFamily="66" charset="0"/>
            </a:endParaRPr>
          </a:p>
          <a:p>
            <a:r>
              <a:rPr lang="en-US" sz="1800" b="0" dirty="0" smtClean="0"/>
              <a:t> </a:t>
            </a:r>
            <a:r>
              <a:rPr lang="en-US" sz="1800" b="0" dirty="0">
                <a:latin typeface="Comic Sans MS" panose="030F0702030302020204" pitchFamily="66" charset="0"/>
              </a:rPr>
              <a:t>Malignancy is defined as the presence of metastases </a:t>
            </a:r>
            <a:r>
              <a:rPr lang="en-US" sz="1800" b="0" dirty="0">
                <a:latin typeface="Comic Sans MS" panose="030F0702030302020204" pitchFamily="66" charset="0"/>
              </a:rPr>
              <a:t>in </a:t>
            </a:r>
            <a:r>
              <a:rPr lang="en-US" sz="1800" b="0" dirty="0" err="1">
                <a:latin typeface="Comic Sans MS" panose="030F0702030302020204" pitchFamily="66" charset="0"/>
              </a:rPr>
              <a:t>nonchromaffin</a:t>
            </a:r>
            <a:r>
              <a:rPr lang="en-US" sz="1800" b="0" dirty="0">
                <a:latin typeface="Comic Sans MS" panose="030F0702030302020204" pitchFamily="66" charset="0"/>
              </a:rPr>
              <a:t> </a:t>
            </a:r>
            <a:r>
              <a:rPr lang="en-US" sz="1800" b="0" dirty="0">
                <a:latin typeface="Comic Sans MS" panose="030F0702030302020204" pitchFamily="66" charset="0"/>
              </a:rPr>
              <a:t>tissue; the prevalence varies between </a:t>
            </a:r>
            <a:r>
              <a:rPr lang="en-US" sz="1800" b="0" dirty="0">
                <a:latin typeface="Comic Sans MS" panose="030F0702030302020204" pitchFamily="66" charset="0"/>
              </a:rPr>
              <a:t>10 and </a:t>
            </a:r>
            <a:r>
              <a:rPr lang="en-US" sz="1800" b="0" dirty="0">
                <a:latin typeface="Comic Sans MS" panose="030F0702030302020204" pitchFamily="66" charset="0"/>
              </a:rPr>
              <a:t>17</a:t>
            </a:r>
            <a:r>
              <a:rPr lang="en-US" sz="1800" b="0" dirty="0" smtClean="0">
                <a:latin typeface="Comic Sans MS" panose="030F0702030302020204" pitchFamily="66" charset="0"/>
              </a:rPr>
              <a:t>%.</a:t>
            </a:r>
            <a:endParaRPr lang="en-US" sz="1800" b="0" dirty="0">
              <a:latin typeface="Comic Sans MS" panose="030F0702030302020204" pitchFamily="66" charset="0"/>
            </a:endParaRPr>
          </a:p>
          <a:p>
            <a:endParaRPr lang="en-US" sz="1800" b="0" dirty="0">
              <a:latin typeface="Comic Sans MS" panose="030F0702030302020204" pitchFamily="66" charset="0"/>
            </a:endParaRPr>
          </a:p>
          <a:p>
            <a:endParaRPr lang="en-US" sz="18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C:\Users\Hosna\Desktop\tit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3" y="1"/>
            <a:ext cx="8905875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5800" y="6400800"/>
            <a:ext cx="6019800" cy="304800"/>
          </a:xfrm>
        </p:spPr>
        <p:txBody>
          <a:bodyPr/>
          <a:lstStyle/>
          <a:p>
            <a:r>
              <a:rPr lang="it-IT" sz="1200" dirty="0"/>
              <a:t>J Clin Endocrinol Metab, June 2014, 99(6):1915–1942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8487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29600" cy="1371600"/>
          </a:xfrm>
        </p:spPr>
        <p:txBody>
          <a:bodyPr>
            <a:normAutofit/>
          </a:bodyPr>
          <a:lstStyle/>
          <a:p>
            <a:r>
              <a:rPr lang="en-US" sz="2400" b="1" dirty="0"/>
              <a:t>Biochemical Testing for Diagnosis of</a:t>
            </a:r>
            <a:br>
              <a:rPr lang="en-US" sz="2400" b="1" dirty="0"/>
            </a:br>
            <a:r>
              <a:rPr lang="en-US" sz="2400" b="1" dirty="0" err="1"/>
              <a:t>Pheochromocytoma</a:t>
            </a:r>
            <a:r>
              <a:rPr lang="en-US" sz="2400" b="1" dirty="0"/>
              <a:t> and </a:t>
            </a:r>
            <a:r>
              <a:rPr lang="en-US" sz="2400" b="1" dirty="0" err="1"/>
              <a:t>Paraganglioma</a:t>
            </a:r>
            <a:r>
              <a:rPr lang="en-US" sz="2400" b="1" dirty="0"/>
              <a:t> (PPGL)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b="0" dirty="0">
                <a:latin typeface="Comic Sans MS" panose="030F0702030302020204" pitchFamily="66" charset="0"/>
              </a:rPr>
              <a:t>1.1 We recommend that initial biochemical </a:t>
            </a:r>
            <a:r>
              <a:rPr lang="en-US" sz="1800" b="0" dirty="0" smtClean="0">
                <a:latin typeface="Comic Sans MS" panose="030F0702030302020204" pitchFamily="66" charset="0"/>
              </a:rPr>
              <a:t>testing for </a:t>
            </a:r>
            <a:r>
              <a:rPr lang="en-US" sz="1800" b="0" dirty="0">
                <a:latin typeface="Comic Sans MS" panose="030F0702030302020204" pitchFamily="66" charset="0"/>
              </a:rPr>
              <a:t>PPGLs should include measurements of plasma </a:t>
            </a:r>
            <a:r>
              <a:rPr lang="en-US" sz="1800" b="0" dirty="0" smtClean="0">
                <a:latin typeface="Comic Sans MS" panose="030F0702030302020204" pitchFamily="66" charset="0"/>
              </a:rPr>
              <a:t>free </a:t>
            </a:r>
            <a:r>
              <a:rPr lang="en-US" sz="1800" b="0" dirty="0" err="1" smtClean="0">
                <a:latin typeface="Comic Sans MS" panose="030F0702030302020204" pitchFamily="66" charset="0"/>
              </a:rPr>
              <a:t>metanephrines</a:t>
            </a:r>
            <a:r>
              <a:rPr lang="en-US" sz="1800" b="0" dirty="0" smtClean="0">
                <a:latin typeface="Comic Sans MS" panose="030F0702030302020204" pitchFamily="66" charset="0"/>
              </a:rPr>
              <a:t> </a:t>
            </a:r>
            <a:r>
              <a:rPr lang="en-US" sz="1800" b="0" dirty="0">
                <a:latin typeface="Comic Sans MS" panose="030F0702030302020204" pitchFamily="66" charset="0"/>
              </a:rPr>
              <a:t>or urinary fractionated </a:t>
            </a:r>
            <a:r>
              <a:rPr lang="en-US" sz="1800" b="0" dirty="0" err="1">
                <a:latin typeface="Comic Sans MS" panose="030F0702030302020204" pitchFamily="66" charset="0"/>
              </a:rPr>
              <a:t>metanephrines</a:t>
            </a:r>
            <a:r>
              <a:rPr lang="en-US" sz="1800" b="0" dirty="0" smtClean="0">
                <a:latin typeface="Comic Sans MS" panose="030F0702030302020204" pitchFamily="66" charset="0"/>
              </a:rPr>
              <a:t>.(</a:t>
            </a:r>
            <a:r>
              <a:rPr lang="en-US" sz="1800" dirty="0" smtClean="0">
                <a:latin typeface="Comic Sans MS" panose="030F0702030302020204" pitchFamily="66" charset="0"/>
              </a:rPr>
              <a:t>high</a:t>
            </a:r>
            <a:r>
              <a:rPr lang="en-US" sz="1800" b="0" dirty="0" smtClean="0">
                <a:latin typeface="Comic Sans MS" panose="030F0702030302020204" pitchFamily="66" charset="0"/>
              </a:rPr>
              <a:t>)</a:t>
            </a:r>
            <a:endParaRPr lang="en-US" sz="1800" b="0" dirty="0">
              <a:latin typeface="Comic Sans MS" panose="030F0702030302020204" pitchFamily="66" charset="0"/>
            </a:endParaRPr>
          </a:p>
          <a:p>
            <a:r>
              <a:rPr lang="en-US" sz="1800" b="0" dirty="0">
                <a:latin typeface="Comic Sans MS" panose="030F0702030302020204" pitchFamily="66" charset="0"/>
              </a:rPr>
              <a:t>1.2 We suggest using liquid chromatography </a:t>
            </a:r>
            <a:r>
              <a:rPr lang="en-US" sz="1800" b="0" dirty="0" smtClean="0">
                <a:latin typeface="Comic Sans MS" panose="030F0702030302020204" pitchFamily="66" charset="0"/>
              </a:rPr>
              <a:t>with mass </a:t>
            </a:r>
            <a:r>
              <a:rPr lang="en-US" sz="1800" b="0" dirty="0">
                <a:latin typeface="Comic Sans MS" panose="030F0702030302020204" pitchFamily="66" charset="0"/>
              </a:rPr>
              <a:t>spectrometric or electrochemical detection </a:t>
            </a:r>
            <a:r>
              <a:rPr lang="en-US" sz="1800" b="0" dirty="0" smtClean="0">
                <a:latin typeface="Comic Sans MS" panose="030F0702030302020204" pitchFamily="66" charset="0"/>
              </a:rPr>
              <a:t>methods rather </a:t>
            </a:r>
            <a:r>
              <a:rPr lang="en-US" sz="1800" b="0" dirty="0">
                <a:latin typeface="Comic Sans MS" panose="030F0702030302020204" pitchFamily="66" charset="0"/>
              </a:rPr>
              <a:t>than other laboratory methods to establish a </a:t>
            </a:r>
            <a:r>
              <a:rPr lang="en-US" sz="1800" b="0" dirty="0" smtClean="0">
                <a:latin typeface="Comic Sans MS" panose="030F0702030302020204" pitchFamily="66" charset="0"/>
              </a:rPr>
              <a:t>biochemical diagnosis </a:t>
            </a:r>
            <a:r>
              <a:rPr lang="en-US" sz="1800" b="0" dirty="0">
                <a:latin typeface="Comic Sans MS" panose="030F0702030302020204" pitchFamily="66" charset="0"/>
              </a:rPr>
              <a:t>of PPGL. </a:t>
            </a:r>
            <a:r>
              <a:rPr lang="en-US" sz="1800" b="0" dirty="0" smtClean="0">
                <a:latin typeface="Comic Sans MS" panose="030F0702030302020204" pitchFamily="66" charset="0"/>
              </a:rPr>
              <a:t>(</a:t>
            </a:r>
            <a:r>
              <a:rPr lang="en-US" sz="1800" dirty="0" smtClean="0">
                <a:latin typeface="Comic Sans MS" panose="030F0702030302020204" pitchFamily="66" charset="0"/>
              </a:rPr>
              <a:t>low</a:t>
            </a:r>
            <a:r>
              <a:rPr lang="en-US" sz="1800" b="0" dirty="0" smtClean="0">
                <a:latin typeface="Comic Sans MS" panose="030F0702030302020204" pitchFamily="66" charset="0"/>
              </a:rPr>
              <a:t>)</a:t>
            </a:r>
            <a:endParaRPr lang="en-US" sz="1800" b="0" dirty="0">
              <a:latin typeface="Comic Sans MS" panose="030F0702030302020204" pitchFamily="66" charset="0"/>
            </a:endParaRPr>
          </a:p>
          <a:p>
            <a:r>
              <a:rPr lang="en-US" sz="1800" b="0" dirty="0">
                <a:latin typeface="Comic Sans MS" panose="030F0702030302020204" pitchFamily="66" charset="0"/>
              </a:rPr>
              <a:t>1.3 For measurements of plasma </a:t>
            </a:r>
            <a:r>
              <a:rPr lang="en-US" sz="1800" b="0" dirty="0" err="1">
                <a:latin typeface="Comic Sans MS" panose="030F0702030302020204" pitchFamily="66" charset="0"/>
              </a:rPr>
              <a:t>metanephrines</a:t>
            </a:r>
            <a:r>
              <a:rPr lang="en-US" sz="1800" b="0" dirty="0">
                <a:latin typeface="Comic Sans MS" panose="030F0702030302020204" pitchFamily="66" charset="0"/>
              </a:rPr>
              <a:t>, </a:t>
            </a:r>
            <a:r>
              <a:rPr lang="en-US" sz="1800" b="0" dirty="0" smtClean="0">
                <a:latin typeface="Comic Sans MS" panose="030F0702030302020204" pitchFamily="66" charset="0"/>
              </a:rPr>
              <a:t>we suggest </a:t>
            </a:r>
            <a:r>
              <a:rPr lang="en-US" sz="1800" b="0" dirty="0">
                <a:latin typeface="Comic Sans MS" panose="030F0702030302020204" pitchFamily="66" charset="0"/>
              </a:rPr>
              <a:t>drawing blood with the patient in the </a:t>
            </a:r>
            <a:r>
              <a:rPr lang="en-US" sz="1800" dirty="0">
                <a:latin typeface="Comic Sans MS" panose="030F0702030302020204" pitchFamily="66" charset="0"/>
              </a:rPr>
              <a:t>supine</a:t>
            </a:r>
            <a:r>
              <a:rPr lang="en-US" sz="1800" b="0" dirty="0">
                <a:latin typeface="Comic Sans MS" panose="030F0702030302020204" pitchFamily="66" charset="0"/>
              </a:rPr>
              <a:t> </a:t>
            </a:r>
            <a:r>
              <a:rPr lang="en-US" sz="1800" b="0" dirty="0" smtClean="0">
                <a:latin typeface="Comic Sans MS" panose="030F0702030302020204" pitchFamily="66" charset="0"/>
              </a:rPr>
              <a:t>position and </a:t>
            </a:r>
            <a:r>
              <a:rPr lang="en-US" sz="1800" b="0" dirty="0">
                <a:latin typeface="Comic Sans MS" panose="030F0702030302020204" pitchFamily="66" charset="0"/>
              </a:rPr>
              <a:t>use of reference intervals established in the </a:t>
            </a:r>
            <a:r>
              <a:rPr lang="en-US" sz="1800" b="0" dirty="0" smtClean="0">
                <a:latin typeface="Comic Sans MS" panose="030F0702030302020204" pitchFamily="66" charset="0"/>
              </a:rPr>
              <a:t>same position</a:t>
            </a:r>
            <a:r>
              <a:rPr lang="en-US" sz="1800" b="0" dirty="0">
                <a:latin typeface="Comic Sans MS" panose="030F0702030302020204" pitchFamily="66" charset="0"/>
              </a:rPr>
              <a:t>. </a:t>
            </a:r>
            <a:r>
              <a:rPr lang="en-US" sz="1800" b="0" dirty="0" smtClean="0">
                <a:latin typeface="Comic Sans MS" panose="030F0702030302020204" pitchFamily="66" charset="0"/>
              </a:rPr>
              <a:t>(</a:t>
            </a:r>
            <a:r>
              <a:rPr lang="en-US" sz="1800" dirty="0" smtClean="0">
                <a:latin typeface="Comic Sans MS" panose="030F0702030302020204" pitchFamily="66" charset="0"/>
              </a:rPr>
              <a:t>low</a:t>
            </a:r>
            <a:r>
              <a:rPr lang="en-US" sz="1800" b="0" dirty="0" smtClean="0">
                <a:latin typeface="Comic Sans MS" panose="030F0702030302020204" pitchFamily="66" charset="0"/>
              </a:rPr>
              <a:t>)</a:t>
            </a:r>
            <a:endParaRPr lang="en-US" sz="1800" b="0" dirty="0">
              <a:latin typeface="Comic Sans MS" panose="030F0702030302020204" pitchFamily="66" charset="0"/>
            </a:endParaRPr>
          </a:p>
          <a:p>
            <a:r>
              <a:rPr lang="en-US" sz="1800" b="0" dirty="0">
                <a:latin typeface="Comic Sans MS" panose="030F0702030302020204" pitchFamily="66" charset="0"/>
              </a:rPr>
              <a:t>1.4 We recommend that all patients with positive </a:t>
            </a:r>
            <a:r>
              <a:rPr lang="en-US" sz="1800" b="0" dirty="0" smtClean="0">
                <a:latin typeface="Comic Sans MS" panose="030F0702030302020204" pitchFamily="66" charset="0"/>
              </a:rPr>
              <a:t>test results </a:t>
            </a:r>
            <a:r>
              <a:rPr lang="en-US" sz="1800" b="0" dirty="0">
                <a:latin typeface="Comic Sans MS" panose="030F0702030302020204" pitchFamily="66" charset="0"/>
              </a:rPr>
              <a:t>should receive appropriate follow-up according </a:t>
            </a:r>
            <a:r>
              <a:rPr lang="en-US" sz="1800" b="0" dirty="0" smtClean="0">
                <a:latin typeface="Comic Sans MS" panose="030F0702030302020204" pitchFamily="66" charset="0"/>
              </a:rPr>
              <a:t>to the </a:t>
            </a:r>
            <a:r>
              <a:rPr lang="en-US" sz="1800" b="0" dirty="0">
                <a:latin typeface="Comic Sans MS" panose="030F0702030302020204" pitchFamily="66" charset="0"/>
              </a:rPr>
              <a:t>extent of increased values and clinical presentation</a:t>
            </a:r>
            <a:r>
              <a:rPr lang="en-US" sz="1800" b="0" dirty="0" smtClean="0">
                <a:latin typeface="Comic Sans MS" panose="030F0702030302020204" pitchFamily="66" charset="0"/>
              </a:rPr>
              <a:t>.(</a:t>
            </a:r>
            <a:r>
              <a:rPr lang="en-US" sz="1800" dirty="0" smtClean="0">
                <a:latin typeface="Comic Sans MS" panose="030F0702030302020204" pitchFamily="66" charset="0"/>
              </a:rPr>
              <a:t>low</a:t>
            </a:r>
            <a:r>
              <a:rPr lang="en-US" sz="1800" b="0" dirty="0" smtClean="0">
                <a:latin typeface="Comic Sans MS" panose="030F0702030302020204" pitchFamily="66" charset="0"/>
              </a:rPr>
              <a:t>)</a:t>
            </a:r>
            <a:endParaRPr lang="en-US" sz="1800" dirty="0">
              <a:latin typeface="Comic Sans MS" panose="030F0702030302020204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J Clin Endocrinol Metab, June 2014, 99(6):1915–1942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81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5791200" cy="755073"/>
          </a:xfrm>
        </p:spPr>
        <p:txBody>
          <a:bodyPr>
            <a:normAutofit/>
          </a:bodyPr>
          <a:lstStyle/>
          <a:p>
            <a:r>
              <a:rPr lang="en-US" sz="2400" b="1" dirty="0"/>
              <a:t>2.0 Imaging Studies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458200" cy="5410200"/>
          </a:xfrm>
        </p:spPr>
        <p:txBody>
          <a:bodyPr>
            <a:noAutofit/>
          </a:bodyPr>
          <a:lstStyle/>
          <a:p>
            <a:r>
              <a:rPr lang="en-US" sz="1800" b="0" dirty="0" smtClean="0">
                <a:latin typeface="Comic Sans MS" panose="030F0702030302020204" pitchFamily="66" charset="0"/>
              </a:rPr>
              <a:t>2.1We recommend </a:t>
            </a:r>
            <a:r>
              <a:rPr lang="en-US" sz="1800" b="0" dirty="0">
                <a:latin typeface="Comic Sans MS" panose="030F0702030302020204" pitchFamily="66" charset="0"/>
              </a:rPr>
              <a:t>that imaging studies to </a:t>
            </a:r>
            <a:r>
              <a:rPr lang="en-US" sz="1800" b="0" dirty="0" smtClean="0">
                <a:latin typeface="Comic Sans MS" panose="030F0702030302020204" pitchFamily="66" charset="0"/>
              </a:rPr>
              <a:t>locate PPGL should </a:t>
            </a:r>
            <a:r>
              <a:rPr lang="en-US" sz="1800" b="0" dirty="0">
                <a:latin typeface="Comic Sans MS" panose="030F0702030302020204" pitchFamily="66" charset="0"/>
              </a:rPr>
              <a:t>be initiated once there is clear biochemical </a:t>
            </a:r>
            <a:r>
              <a:rPr lang="en-US" sz="1800" b="0" dirty="0" smtClean="0">
                <a:latin typeface="Comic Sans MS" panose="030F0702030302020204" pitchFamily="66" charset="0"/>
              </a:rPr>
              <a:t>evidence of </a:t>
            </a:r>
            <a:r>
              <a:rPr lang="en-US" sz="1800" b="0" dirty="0">
                <a:latin typeface="Comic Sans MS" panose="030F0702030302020204" pitchFamily="66" charset="0"/>
              </a:rPr>
              <a:t>a PPGL. </a:t>
            </a:r>
            <a:r>
              <a:rPr lang="en-US" sz="1800" b="0" dirty="0" smtClean="0">
                <a:latin typeface="Comic Sans MS" panose="030F0702030302020204" pitchFamily="66" charset="0"/>
              </a:rPr>
              <a:t>(</a:t>
            </a:r>
            <a:r>
              <a:rPr lang="en-US" sz="1800" dirty="0" smtClean="0">
                <a:latin typeface="Comic Sans MS" panose="030F0702030302020204" pitchFamily="66" charset="0"/>
              </a:rPr>
              <a:t>low</a:t>
            </a:r>
            <a:r>
              <a:rPr lang="en-US" sz="1800" b="0" dirty="0" smtClean="0">
                <a:latin typeface="Comic Sans MS" panose="030F0702030302020204" pitchFamily="66" charset="0"/>
              </a:rPr>
              <a:t>) </a:t>
            </a:r>
            <a:endParaRPr lang="en-US" sz="1800" b="0" dirty="0" smtClean="0">
              <a:latin typeface="Comic Sans MS" panose="030F0702030302020204" pitchFamily="66" charset="0"/>
            </a:endParaRPr>
          </a:p>
          <a:p>
            <a:endParaRPr lang="en-US" sz="1800" b="0" dirty="0" smtClean="0">
              <a:latin typeface="Comic Sans MS" panose="030F0702030302020204" pitchFamily="66" charset="0"/>
            </a:endParaRPr>
          </a:p>
          <a:p>
            <a:r>
              <a:rPr lang="en-US" sz="1800" b="0" dirty="0" smtClean="0">
                <a:latin typeface="Comic Sans MS" panose="030F0702030302020204" pitchFamily="66" charset="0"/>
              </a:rPr>
              <a:t>2.2We suggest </a:t>
            </a:r>
            <a:r>
              <a:rPr lang="en-US" sz="1800" b="0" dirty="0" smtClean="0">
                <a:latin typeface="Comic Sans MS" panose="030F0702030302020204" pitchFamily="66" charset="0"/>
              </a:rPr>
              <a:t>CT rather </a:t>
            </a:r>
            <a:r>
              <a:rPr lang="en-US" sz="1800" b="0" dirty="0" smtClean="0">
                <a:latin typeface="Comic Sans MS" panose="030F0702030302020204" pitchFamily="66" charset="0"/>
              </a:rPr>
              <a:t>than MRI </a:t>
            </a:r>
            <a:r>
              <a:rPr lang="en-US" sz="1800" b="0" dirty="0">
                <a:latin typeface="Comic Sans MS" panose="030F0702030302020204" pitchFamily="66" charset="0"/>
              </a:rPr>
              <a:t>as the first-choice </a:t>
            </a:r>
            <a:r>
              <a:rPr lang="en-US" sz="1800" b="0" dirty="0" smtClean="0">
                <a:latin typeface="Comic Sans MS" panose="030F0702030302020204" pitchFamily="66" charset="0"/>
              </a:rPr>
              <a:t>imaging modality </a:t>
            </a:r>
            <a:r>
              <a:rPr lang="en-US" sz="1800" b="0" dirty="0">
                <a:latin typeface="Comic Sans MS" panose="030F0702030302020204" pitchFamily="66" charset="0"/>
              </a:rPr>
              <a:t>because of its excellent spatial </a:t>
            </a:r>
            <a:r>
              <a:rPr lang="en-US" sz="1800" b="0" dirty="0" smtClean="0">
                <a:latin typeface="Comic Sans MS" panose="030F0702030302020204" pitchFamily="66" charset="0"/>
              </a:rPr>
              <a:t>resolution for </a:t>
            </a:r>
            <a:r>
              <a:rPr lang="en-US" sz="1800" b="0" dirty="0">
                <a:latin typeface="Comic Sans MS" panose="030F0702030302020204" pitchFamily="66" charset="0"/>
              </a:rPr>
              <a:t>thorax, abdomen, and pelvis. </a:t>
            </a:r>
            <a:r>
              <a:rPr lang="en-US" sz="1800" b="0" dirty="0" smtClean="0">
                <a:latin typeface="Comic Sans MS" panose="030F0702030302020204" pitchFamily="66" charset="0"/>
              </a:rPr>
              <a:t>(</a:t>
            </a:r>
            <a:r>
              <a:rPr lang="en-US" sz="1800" dirty="0" smtClean="0">
                <a:latin typeface="Comic Sans MS" panose="030F0702030302020204" pitchFamily="66" charset="0"/>
              </a:rPr>
              <a:t>low</a:t>
            </a:r>
            <a:r>
              <a:rPr lang="en-US" sz="1800" b="0" dirty="0" smtClean="0">
                <a:latin typeface="Comic Sans MS" panose="030F0702030302020204" pitchFamily="66" charset="0"/>
              </a:rPr>
              <a:t>)</a:t>
            </a:r>
          </a:p>
          <a:p>
            <a:endParaRPr lang="en-US" sz="1800" b="0" dirty="0">
              <a:latin typeface="Comic Sans MS" panose="030F0702030302020204" pitchFamily="66" charset="0"/>
            </a:endParaRPr>
          </a:p>
          <a:p>
            <a:r>
              <a:rPr lang="en-US" sz="1800" b="0" dirty="0">
                <a:latin typeface="Comic Sans MS" panose="030F0702030302020204" pitchFamily="66" charset="0"/>
              </a:rPr>
              <a:t>2.3 We recommend MRI in patients with </a:t>
            </a:r>
            <a:r>
              <a:rPr lang="en-US" sz="1800" dirty="0" smtClean="0">
                <a:latin typeface="Comic Sans MS" panose="030F0702030302020204" pitchFamily="66" charset="0"/>
              </a:rPr>
              <a:t>metastatic PPGL</a:t>
            </a:r>
            <a:r>
              <a:rPr lang="en-US" sz="1800" b="0" dirty="0">
                <a:latin typeface="Comic Sans MS" panose="030F0702030302020204" pitchFamily="66" charset="0"/>
              </a:rPr>
              <a:t>, for detection of skull base and neck </a:t>
            </a:r>
            <a:r>
              <a:rPr lang="en-US" sz="1800" b="0" dirty="0" err="1" smtClean="0">
                <a:latin typeface="Comic Sans MS" panose="030F0702030302020204" pitchFamily="66" charset="0"/>
              </a:rPr>
              <a:t>paragangliomas</a:t>
            </a:r>
            <a:r>
              <a:rPr lang="en-US" sz="1800" b="0" dirty="0" smtClean="0">
                <a:latin typeface="Comic Sans MS" panose="030F0702030302020204" pitchFamily="66" charset="0"/>
              </a:rPr>
              <a:t>, in </a:t>
            </a:r>
            <a:r>
              <a:rPr lang="en-US" sz="1800" b="0" dirty="0">
                <a:latin typeface="Comic Sans MS" panose="030F0702030302020204" pitchFamily="66" charset="0"/>
              </a:rPr>
              <a:t>patients with surgical clips that cause </a:t>
            </a:r>
            <a:r>
              <a:rPr lang="en-US" sz="1800" b="0" dirty="0" smtClean="0">
                <a:latin typeface="Comic Sans MS" panose="030F0702030302020204" pitchFamily="66" charset="0"/>
              </a:rPr>
              <a:t>artifacts when </a:t>
            </a:r>
            <a:r>
              <a:rPr lang="en-US" sz="1800" b="0" dirty="0">
                <a:latin typeface="Comic Sans MS" panose="030F0702030302020204" pitchFamily="66" charset="0"/>
              </a:rPr>
              <a:t>using CT, in patients with an allergy to CT </a:t>
            </a:r>
            <a:r>
              <a:rPr lang="en-US" sz="1800" b="0" dirty="0" smtClean="0">
                <a:latin typeface="Comic Sans MS" panose="030F0702030302020204" pitchFamily="66" charset="0"/>
              </a:rPr>
              <a:t>contrast, and </a:t>
            </a:r>
            <a:r>
              <a:rPr lang="en-US" sz="1800" b="0" dirty="0">
                <a:latin typeface="Comic Sans MS" panose="030F0702030302020204" pitchFamily="66" charset="0"/>
              </a:rPr>
              <a:t>in patients in whom radiation exposure should </a:t>
            </a:r>
            <a:r>
              <a:rPr lang="en-US" sz="1800" b="0" dirty="0" smtClean="0">
                <a:latin typeface="Comic Sans MS" panose="030F0702030302020204" pitchFamily="66" charset="0"/>
              </a:rPr>
              <a:t>be limited </a:t>
            </a:r>
            <a:r>
              <a:rPr lang="en-US" sz="1800" b="0" dirty="0">
                <a:latin typeface="Comic Sans MS" panose="030F0702030302020204" pitchFamily="66" charset="0"/>
              </a:rPr>
              <a:t>(children, pregnant women, patients with </a:t>
            </a:r>
            <a:r>
              <a:rPr lang="en-US" sz="1800" b="0" dirty="0" smtClean="0">
                <a:latin typeface="Comic Sans MS" panose="030F0702030302020204" pitchFamily="66" charset="0"/>
              </a:rPr>
              <a:t>known </a:t>
            </a:r>
            <a:r>
              <a:rPr lang="en-US" sz="1800" b="0" dirty="0" smtClean="0">
                <a:latin typeface="Comic Sans MS" panose="030F0702030302020204" pitchFamily="66" charset="0"/>
              </a:rPr>
              <a:t> </a:t>
            </a:r>
            <a:r>
              <a:rPr lang="en-US" sz="1800" b="0" dirty="0" err="1" smtClean="0">
                <a:latin typeface="Comic Sans MS" panose="030F0702030302020204" pitchFamily="66" charset="0"/>
              </a:rPr>
              <a:t>germline</a:t>
            </a:r>
            <a:r>
              <a:rPr lang="en-US" sz="1800" b="0" dirty="0" smtClean="0">
                <a:latin typeface="Comic Sans MS" panose="030F0702030302020204" pitchFamily="66" charset="0"/>
              </a:rPr>
              <a:t> </a:t>
            </a:r>
            <a:r>
              <a:rPr lang="en-US" sz="1800" b="0" dirty="0">
                <a:latin typeface="Comic Sans MS" panose="030F0702030302020204" pitchFamily="66" charset="0"/>
              </a:rPr>
              <a:t>mutations, and those with recent excessive </a:t>
            </a:r>
            <a:r>
              <a:rPr lang="en-US" sz="1800" b="0" dirty="0" smtClean="0">
                <a:latin typeface="Comic Sans MS" panose="030F0702030302020204" pitchFamily="66" charset="0"/>
              </a:rPr>
              <a:t>radiation </a:t>
            </a:r>
            <a:r>
              <a:rPr lang="en-US" sz="1800" b="0" dirty="0" smtClean="0">
                <a:latin typeface="Comic Sans MS" panose="030F0702030302020204" pitchFamily="66" charset="0"/>
              </a:rPr>
              <a:t>exposure. </a:t>
            </a:r>
            <a:r>
              <a:rPr lang="en-US" sz="1800" b="0" dirty="0">
                <a:latin typeface="Comic Sans MS" panose="030F0702030302020204" pitchFamily="66" charset="0"/>
              </a:rPr>
              <a:t>(</a:t>
            </a:r>
            <a:r>
              <a:rPr lang="en-US" sz="1800" dirty="0" smtClean="0">
                <a:latin typeface="Comic Sans MS" panose="030F0702030302020204" pitchFamily="66" charset="0"/>
              </a:rPr>
              <a:t>1,</a:t>
            </a:r>
            <a:r>
              <a:rPr lang="en-US" sz="1800" b="0" dirty="0" smtClean="0">
                <a:latin typeface="Comic Sans MS" panose="030F0702030302020204" pitchFamily="66" charset="0"/>
              </a:rPr>
              <a:t>low)</a:t>
            </a:r>
            <a:endParaRPr lang="en-US" sz="1800" b="0" dirty="0">
              <a:latin typeface="Comic Sans MS" panose="030F0702030302020204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J Clin Endocrinol Metab, June 2014, 99(6):1915–1942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01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"/>
            <a:ext cx="5791200" cy="838518"/>
          </a:xfrm>
        </p:spPr>
        <p:txBody>
          <a:bodyPr>
            <a:normAutofit/>
          </a:bodyPr>
          <a:lstStyle/>
          <a:p>
            <a:r>
              <a:rPr lang="en-US" sz="2400" b="1" dirty="0"/>
              <a:t>2.0 Imaging Studies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620000" cy="5059363"/>
          </a:xfrm>
        </p:spPr>
        <p:txBody>
          <a:bodyPr>
            <a:normAutofit/>
          </a:bodyPr>
          <a:lstStyle/>
          <a:p>
            <a:r>
              <a:rPr lang="en-US" sz="1800" b="0" dirty="0">
                <a:latin typeface="Comic Sans MS" panose="030F0702030302020204" pitchFamily="66" charset="0"/>
              </a:rPr>
              <a:t>2.4 We suggest the use of 123I-metaiodobenzylguanidine (MIBG) </a:t>
            </a:r>
            <a:r>
              <a:rPr lang="en-US" sz="1800" b="0" dirty="0" err="1">
                <a:latin typeface="Comic Sans MS" panose="030F0702030302020204" pitchFamily="66" charset="0"/>
              </a:rPr>
              <a:t>scintigraphy</a:t>
            </a:r>
            <a:r>
              <a:rPr lang="en-US" sz="1800" b="0" dirty="0">
                <a:latin typeface="Comic Sans MS" panose="030F0702030302020204" pitchFamily="66" charset="0"/>
              </a:rPr>
              <a:t> as a functional imaging modality in patients with metastatic PPGL detected by other imaging modalities when radiotherapy using 131I-MIBG is planned, and occasionally in some patients with an increased risk for metastatic disease due to large size of the primary tumor or to extra-adrenal, multifocal (except skull base and neck PPGLs), or recurrent disease. (</a:t>
            </a:r>
            <a:r>
              <a:rPr lang="en-US" sz="1800" dirty="0">
                <a:latin typeface="Comic Sans MS" panose="030F0702030302020204" pitchFamily="66" charset="0"/>
              </a:rPr>
              <a:t>2,</a:t>
            </a:r>
            <a:r>
              <a:rPr lang="en-US" sz="1800" b="0" dirty="0">
                <a:latin typeface="Comic Sans MS" panose="030F0702030302020204" pitchFamily="66" charset="0"/>
              </a:rPr>
              <a:t>very low</a:t>
            </a:r>
            <a:r>
              <a:rPr lang="en-US" sz="1800" b="0" dirty="0" smtClean="0">
                <a:latin typeface="Comic Sans MS" panose="030F0702030302020204" pitchFamily="66" charset="0"/>
              </a:rPr>
              <a:t>)</a:t>
            </a:r>
          </a:p>
          <a:p>
            <a:endParaRPr lang="en-US" sz="1800" b="0" dirty="0">
              <a:latin typeface="Comic Sans MS" panose="030F0702030302020204" pitchFamily="66" charset="0"/>
            </a:endParaRPr>
          </a:p>
          <a:p>
            <a:r>
              <a:rPr lang="en-US" sz="1800" b="0" dirty="0">
                <a:latin typeface="Comic Sans MS" panose="030F0702030302020204" pitchFamily="66" charset="0"/>
              </a:rPr>
              <a:t>2.5 We suggest the use of 18F-fluorodeoxyglucose (18FFDG) PET/CT scanning in patients with metastatic disease. </a:t>
            </a:r>
            <a:endParaRPr lang="en-US" sz="1800" b="0" dirty="0" smtClean="0">
              <a:latin typeface="Comic Sans MS" panose="030F0702030302020204" pitchFamily="66" charset="0"/>
            </a:endParaRPr>
          </a:p>
          <a:p>
            <a:endParaRPr lang="en-US" sz="1800" b="0" dirty="0">
              <a:latin typeface="Comic Sans MS" panose="030F0702030302020204" pitchFamily="66" charset="0"/>
            </a:endParaRPr>
          </a:p>
          <a:p>
            <a:r>
              <a:rPr lang="en-US" sz="1800" b="0" dirty="0" smtClean="0">
                <a:latin typeface="Comic Sans MS" panose="030F0702030302020204" pitchFamily="66" charset="0"/>
              </a:rPr>
              <a:t>18F-FDGPET/CT is </a:t>
            </a:r>
            <a:r>
              <a:rPr lang="en-US" sz="1800" b="0" dirty="0">
                <a:latin typeface="Comic Sans MS" panose="030F0702030302020204" pitchFamily="66" charset="0"/>
              </a:rPr>
              <a:t>the preferred imaging modality over 123I-MIBG </a:t>
            </a:r>
            <a:r>
              <a:rPr lang="en-US" sz="1800" b="0" dirty="0" err="1">
                <a:latin typeface="Comic Sans MS" panose="030F0702030302020204" pitchFamily="66" charset="0"/>
              </a:rPr>
              <a:t>scintigraphy</a:t>
            </a:r>
            <a:r>
              <a:rPr lang="en-US" sz="1800" b="0" dirty="0">
                <a:latin typeface="Comic Sans MS" panose="030F0702030302020204" pitchFamily="66" charset="0"/>
              </a:rPr>
              <a:t> in patients with known metastatic PPGL. (</a:t>
            </a:r>
            <a:r>
              <a:rPr lang="en-US" sz="1800" dirty="0">
                <a:latin typeface="Comic Sans MS" panose="030F0702030302020204" pitchFamily="66" charset="0"/>
              </a:rPr>
              <a:t>2,</a:t>
            </a:r>
            <a:r>
              <a:rPr lang="en-US" sz="1800" b="0" dirty="0">
                <a:latin typeface="Comic Sans MS" panose="030F0702030302020204" pitchFamily="66" charset="0"/>
              </a:rPr>
              <a:t>moderate)</a:t>
            </a:r>
            <a:endParaRPr lang="en-US" sz="1800" dirty="0">
              <a:latin typeface="Comic Sans MS" panose="030F0702030302020204" pitchFamily="66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J Clin Endocrinol Metab, June 2014, 99(6):1915–1942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61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228600"/>
            <a:ext cx="5791200" cy="1371600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Arial Rounded MT Bold" panose="020F0704030504030204" pitchFamily="34" charset="0"/>
              </a:rPr>
              <a:t>Genetic Testing</a:t>
            </a:r>
            <a:endParaRPr lang="en-US" sz="24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0" dirty="0" err="1" smtClean="0">
                <a:latin typeface="Comic Sans MS" panose="030F0702030302020204" pitchFamily="66" charset="0"/>
              </a:rPr>
              <a:t>Paraganglioma</a:t>
            </a:r>
            <a:endParaRPr lang="en-US" sz="2400" b="0" dirty="0" smtClean="0">
              <a:latin typeface="Comic Sans MS" panose="030F0702030302020204" pitchFamily="66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0" dirty="0" smtClean="0">
                <a:latin typeface="Comic Sans MS" panose="030F0702030302020204" pitchFamily="66" charset="0"/>
              </a:rPr>
              <a:t>Bilateral </a:t>
            </a:r>
            <a:r>
              <a:rPr lang="en-US" sz="2400" b="0" dirty="0">
                <a:latin typeface="Comic Sans MS" panose="030F0702030302020204" pitchFamily="66" charset="0"/>
              </a:rPr>
              <a:t>adrenal </a:t>
            </a:r>
            <a:r>
              <a:rPr lang="en-US" sz="2400" b="0" dirty="0" err="1" smtClean="0">
                <a:latin typeface="Comic Sans MS" panose="030F0702030302020204" pitchFamily="66" charset="0"/>
              </a:rPr>
              <a:t>pheochromocytoma</a:t>
            </a:r>
            <a:endParaRPr lang="en-US" sz="2400" b="0" dirty="0" smtClean="0">
              <a:latin typeface="Comic Sans MS" panose="030F0702030302020204" pitchFamily="66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0" dirty="0" smtClean="0">
                <a:latin typeface="Comic Sans MS" panose="030F0702030302020204" pitchFamily="66" charset="0"/>
              </a:rPr>
              <a:t>Unilateral </a:t>
            </a:r>
            <a:r>
              <a:rPr lang="en-US" sz="2400" b="0" dirty="0">
                <a:latin typeface="Comic Sans MS" panose="030F0702030302020204" pitchFamily="66" charset="0"/>
              </a:rPr>
              <a:t>adrenal </a:t>
            </a:r>
            <a:r>
              <a:rPr lang="en-US" sz="2400" b="0" dirty="0" err="1">
                <a:latin typeface="Comic Sans MS" panose="030F0702030302020204" pitchFamily="66" charset="0"/>
              </a:rPr>
              <a:t>pheochromocytoma</a:t>
            </a:r>
            <a:r>
              <a:rPr lang="en-US" sz="2400" b="0" dirty="0">
                <a:latin typeface="Comic Sans MS" panose="030F0702030302020204" pitchFamily="66" charset="0"/>
              </a:rPr>
              <a:t> and a </a:t>
            </a:r>
            <a:r>
              <a:rPr lang="en-US" sz="2400" b="0" dirty="0" smtClean="0">
                <a:latin typeface="Comic Sans MS" panose="030F0702030302020204" pitchFamily="66" charset="0"/>
              </a:rPr>
              <a:t>family </a:t>
            </a:r>
            <a:r>
              <a:rPr lang="en-US" sz="2400" b="0" dirty="0">
                <a:latin typeface="Comic Sans MS" panose="030F0702030302020204" pitchFamily="66" charset="0"/>
              </a:rPr>
              <a:t>history </a:t>
            </a:r>
            <a:r>
              <a:rPr lang="en-US" sz="2400" b="0" dirty="0" smtClean="0">
                <a:latin typeface="Comic Sans MS" panose="030F0702030302020204" pitchFamily="66" charset="0"/>
              </a:rPr>
              <a:t>of </a:t>
            </a:r>
            <a:r>
              <a:rPr lang="en-US" sz="2400" b="0" dirty="0" err="1" smtClean="0">
                <a:latin typeface="Comic Sans MS" panose="030F0702030302020204" pitchFamily="66" charset="0"/>
              </a:rPr>
              <a:t>pheochromocytoma</a:t>
            </a:r>
            <a:r>
              <a:rPr lang="en-US" sz="2400" b="0" dirty="0" smtClean="0">
                <a:latin typeface="Comic Sans MS" panose="030F0702030302020204" pitchFamily="66" charset="0"/>
              </a:rPr>
              <a:t>/</a:t>
            </a:r>
            <a:r>
              <a:rPr lang="en-US" sz="2400" b="0" dirty="0" err="1" smtClean="0">
                <a:latin typeface="Comic Sans MS" panose="030F0702030302020204" pitchFamily="66" charset="0"/>
              </a:rPr>
              <a:t>paraganglioma</a:t>
            </a:r>
            <a:endParaRPr lang="en-US" sz="2400" b="0" dirty="0" smtClean="0">
              <a:latin typeface="Comic Sans MS" panose="030F0702030302020204" pitchFamily="66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0" dirty="0" smtClean="0">
                <a:latin typeface="Comic Sans MS" panose="030F0702030302020204" pitchFamily="66" charset="0"/>
              </a:rPr>
              <a:t>Unilateral adrenal </a:t>
            </a:r>
            <a:r>
              <a:rPr lang="en-US" sz="2400" b="0" dirty="0" err="1">
                <a:latin typeface="Comic Sans MS" panose="030F0702030302020204" pitchFamily="66" charset="0"/>
              </a:rPr>
              <a:t>pheochromocytoma</a:t>
            </a:r>
            <a:r>
              <a:rPr lang="en-US" sz="2400" b="0" dirty="0">
                <a:latin typeface="Comic Sans MS" panose="030F0702030302020204" pitchFamily="66" charset="0"/>
              </a:rPr>
              <a:t> with onset at a young </a:t>
            </a:r>
            <a:r>
              <a:rPr lang="en-US" sz="2400" b="0" dirty="0" smtClean="0">
                <a:latin typeface="Comic Sans MS" panose="030F0702030302020204" pitchFamily="66" charset="0"/>
              </a:rPr>
              <a:t>age(&lt;</a:t>
            </a:r>
            <a:r>
              <a:rPr lang="en-US" sz="2400" b="0" dirty="0">
                <a:latin typeface="Comic Sans MS" panose="030F0702030302020204" pitchFamily="66" charset="0"/>
              </a:rPr>
              <a:t>30 </a:t>
            </a:r>
            <a:r>
              <a:rPr lang="en-US" sz="2400" b="0" dirty="0" smtClean="0">
                <a:latin typeface="Comic Sans MS" panose="030F0702030302020204" pitchFamily="66" charset="0"/>
              </a:rPr>
              <a:t>years)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0" dirty="0" smtClean="0">
                <a:latin typeface="Comic Sans MS" panose="030F0702030302020204" pitchFamily="66" charset="0"/>
              </a:rPr>
              <a:t>Other </a:t>
            </a:r>
            <a:r>
              <a:rPr lang="en-US" sz="2400" b="0" dirty="0">
                <a:latin typeface="Comic Sans MS" panose="030F0702030302020204" pitchFamily="66" charset="0"/>
              </a:rPr>
              <a:t>clinical findings suggestive of </a:t>
            </a:r>
            <a:r>
              <a:rPr lang="en-US" sz="2400" b="0" dirty="0" smtClean="0">
                <a:latin typeface="Comic Sans MS" panose="030F0702030302020204" pitchFamily="66" charset="0"/>
              </a:rPr>
              <a:t>one of </a:t>
            </a:r>
            <a:r>
              <a:rPr lang="en-US" sz="2400" b="0" dirty="0">
                <a:latin typeface="Comic Sans MS" panose="030F0702030302020204" pitchFamily="66" charset="0"/>
              </a:rPr>
              <a:t>the previously discussed </a:t>
            </a:r>
            <a:r>
              <a:rPr lang="en-US" sz="2400" b="0" dirty="0" err="1">
                <a:latin typeface="Comic Sans MS" panose="030F0702030302020204" pitchFamily="66" charset="0"/>
              </a:rPr>
              <a:t>syndromic</a:t>
            </a:r>
            <a:r>
              <a:rPr lang="en-US" sz="2400" b="0" dirty="0">
                <a:latin typeface="Comic Sans MS" panose="030F0702030302020204" pitchFamily="66" charset="0"/>
              </a:rPr>
              <a:t> disorders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Williams text 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4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5791200" cy="686118"/>
          </a:xfrm>
        </p:spPr>
        <p:txBody>
          <a:bodyPr>
            <a:normAutofit/>
          </a:bodyPr>
          <a:lstStyle/>
          <a:p>
            <a:r>
              <a:rPr lang="en-US" sz="2400" b="1" dirty="0"/>
              <a:t>3.0 Genetic Testing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305800" cy="4800600"/>
          </a:xfrm>
        </p:spPr>
        <p:txBody>
          <a:bodyPr/>
          <a:lstStyle/>
          <a:p>
            <a:r>
              <a:rPr lang="en-US" b="0" dirty="0" smtClean="0">
                <a:solidFill>
                  <a:schemeClr val="accent5"/>
                </a:solidFill>
                <a:latin typeface="Comic Sans MS" panose="030F0702030302020204" pitchFamily="66" charset="0"/>
              </a:rPr>
              <a:t>3.1</a:t>
            </a:r>
            <a:r>
              <a:rPr lang="en-US" b="0" dirty="0" smtClean="0">
                <a:latin typeface="Comic Sans MS" panose="030F0702030302020204" pitchFamily="66" charset="0"/>
              </a:rPr>
              <a:t>We recommend </a:t>
            </a:r>
            <a:r>
              <a:rPr lang="en-US" b="0" dirty="0">
                <a:latin typeface="Comic Sans MS" panose="030F0702030302020204" pitchFamily="66" charset="0"/>
              </a:rPr>
              <a:t>that all patients with PPGLs </a:t>
            </a:r>
            <a:r>
              <a:rPr lang="en-US" b="0" dirty="0" smtClean="0">
                <a:latin typeface="Comic Sans MS" panose="030F0702030302020204" pitchFamily="66" charset="0"/>
              </a:rPr>
              <a:t>should be </a:t>
            </a:r>
            <a:r>
              <a:rPr lang="en-US" b="0" dirty="0">
                <a:latin typeface="Comic Sans MS" panose="030F0702030302020204" pitchFamily="66" charset="0"/>
              </a:rPr>
              <a:t>engaged in shared decision making for genetic testing</a:t>
            </a:r>
            <a:r>
              <a:rPr lang="en-US" b="0" dirty="0" smtClean="0">
                <a:latin typeface="Comic Sans MS" panose="030F0702030302020204" pitchFamily="66" charset="0"/>
              </a:rPr>
              <a:t>.(</a:t>
            </a:r>
            <a:r>
              <a:rPr lang="en-US" dirty="0" smtClean="0">
                <a:latin typeface="Comic Sans MS" panose="030F0702030302020204" pitchFamily="66" charset="0"/>
              </a:rPr>
              <a:t>1</a:t>
            </a:r>
            <a:r>
              <a:rPr lang="en-US" b="0" dirty="0" smtClean="0">
                <a:latin typeface="Comic Sans MS" panose="030F0702030302020204" pitchFamily="66" charset="0"/>
              </a:rPr>
              <a:t>,moderate)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There </a:t>
            </a:r>
            <a:r>
              <a:rPr lang="en-US" dirty="0">
                <a:latin typeface="Comic Sans MS" panose="030F0702030302020204" pitchFamily="66" charset="0"/>
              </a:rPr>
              <a:t>are several reasons to consider genetic testing </a:t>
            </a:r>
            <a:r>
              <a:rPr lang="en-US" dirty="0" smtClean="0">
                <a:latin typeface="Comic Sans MS" panose="030F0702030302020204" pitchFamily="66" charset="0"/>
              </a:rPr>
              <a:t>in all </a:t>
            </a:r>
            <a:r>
              <a:rPr lang="en-US" dirty="0">
                <a:latin typeface="Comic Sans MS" panose="030F0702030302020204" pitchFamily="66" charset="0"/>
              </a:rPr>
              <a:t>patients who present with PPGLs</a:t>
            </a:r>
            <a:r>
              <a:rPr lang="en-US" b="0" dirty="0">
                <a:latin typeface="Comic Sans MS" panose="030F0702030302020204" pitchFamily="66" charset="0"/>
              </a:rPr>
              <a:t>: </a:t>
            </a:r>
            <a:endParaRPr lang="en-US" b="0" dirty="0" smtClean="0">
              <a:latin typeface="Comic Sans MS" panose="030F0702030302020204" pitchFamily="66" charset="0"/>
            </a:endParaRPr>
          </a:p>
          <a:p>
            <a:r>
              <a:rPr lang="en-US" b="0" dirty="0" smtClean="0">
                <a:latin typeface="Comic Sans MS" panose="030F0702030302020204" pitchFamily="66" charset="0"/>
              </a:rPr>
              <a:t>1</a:t>
            </a:r>
            <a:r>
              <a:rPr lang="en-US" b="0" dirty="0">
                <a:latin typeface="Comic Sans MS" panose="030F0702030302020204" pitchFamily="66" charset="0"/>
              </a:rPr>
              <a:t>) at least </a:t>
            </a:r>
            <a:r>
              <a:rPr lang="en-US" b="0" dirty="0" smtClean="0">
                <a:latin typeface="Comic Sans MS" panose="030F0702030302020204" pitchFamily="66" charset="0"/>
              </a:rPr>
              <a:t>one-third of </a:t>
            </a:r>
            <a:r>
              <a:rPr lang="en-US" b="0" dirty="0">
                <a:latin typeface="Comic Sans MS" panose="030F0702030302020204" pitchFamily="66" charset="0"/>
              </a:rPr>
              <a:t>all patients with PPGLs have disease-causing </a:t>
            </a:r>
            <a:r>
              <a:rPr lang="en-US" b="0" dirty="0" err="1" smtClean="0">
                <a:latin typeface="Comic Sans MS" panose="030F0702030302020204" pitchFamily="66" charset="0"/>
              </a:rPr>
              <a:t>germline</a:t>
            </a:r>
            <a:r>
              <a:rPr lang="en-US" b="0" dirty="0">
                <a:latin typeface="Comic Sans MS" panose="030F0702030302020204" pitchFamily="66" charset="0"/>
              </a:rPr>
              <a:t> </a:t>
            </a:r>
            <a:r>
              <a:rPr lang="en-US" b="0" dirty="0" smtClean="0">
                <a:latin typeface="Comic Sans MS" panose="030F0702030302020204" pitchFamily="66" charset="0"/>
              </a:rPr>
              <a:t>mutations. </a:t>
            </a:r>
          </a:p>
          <a:p>
            <a:r>
              <a:rPr lang="en-US" b="0" dirty="0" smtClean="0">
                <a:latin typeface="Comic Sans MS" panose="030F0702030302020204" pitchFamily="66" charset="0"/>
              </a:rPr>
              <a:t>2</a:t>
            </a:r>
            <a:r>
              <a:rPr lang="en-US" b="0" dirty="0">
                <a:latin typeface="Comic Sans MS" panose="030F0702030302020204" pitchFamily="66" charset="0"/>
              </a:rPr>
              <a:t>) mutations of </a:t>
            </a:r>
            <a:r>
              <a:rPr lang="en-US" b="0" i="1" dirty="0">
                <a:latin typeface="Comic Sans MS" panose="030F0702030302020204" pitchFamily="66" charset="0"/>
              </a:rPr>
              <a:t>SDHB </a:t>
            </a:r>
            <a:r>
              <a:rPr lang="en-US" b="0" dirty="0">
                <a:latin typeface="Comic Sans MS" panose="030F0702030302020204" pitchFamily="66" charset="0"/>
              </a:rPr>
              <a:t>lead </a:t>
            </a:r>
            <a:r>
              <a:rPr lang="en-US" b="0" dirty="0" smtClean="0">
                <a:latin typeface="Comic Sans MS" panose="030F0702030302020204" pitchFamily="66" charset="0"/>
              </a:rPr>
              <a:t>to metastatic </a:t>
            </a:r>
            <a:r>
              <a:rPr lang="en-US" b="0" dirty="0">
                <a:latin typeface="Comic Sans MS" panose="030F0702030302020204" pitchFamily="66" charset="0"/>
              </a:rPr>
              <a:t>disease in 40% or more of affected </a:t>
            </a:r>
            <a:r>
              <a:rPr lang="en-US" b="0" dirty="0" smtClean="0">
                <a:latin typeface="Comic Sans MS" panose="030F0702030302020204" pitchFamily="66" charset="0"/>
              </a:rPr>
              <a:t>patients.</a:t>
            </a:r>
            <a:endParaRPr lang="en-US" b="0" dirty="0">
              <a:latin typeface="Comic Sans MS" panose="030F0702030302020204" pitchFamily="66" charset="0"/>
            </a:endParaRPr>
          </a:p>
          <a:p>
            <a:r>
              <a:rPr lang="en-US" b="0" dirty="0" smtClean="0">
                <a:latin typeface="Comic Sans MS" panose="030F0702030302020204" pitchFamily="66" charset="0"/>
              </a:rPr>
              <a:t>3</a:t>
            </a:r>
            <a:r>
              <a:rPr lang="en-US" b="0" dirty="0">
                <a:latin typeface="Comic Sans MS" panose="030F0702030302020204" pitchFamily="66" charset="0"/>
              </a:rPr>
              <a:t>) establishing a hereditary syndrome </a:t>
            </a:r>
            <a:r>
              <a:rPr lang="en-US" b="0" dirty="0" smtClean="0">
                <a:latin typeface="Comic Sans MS" panose="030F0702030302020204" pitchFamily="66" charset="0"/>
              </a:rPr>
              <a:t>in the </a:t>
            </a:r>
            <a:r>
              <a:rPr lang="en-US" b="0" dirty="0" err="1">
                <a:latin typeface="Comic Sans MS" panose="030F0702030302020204" pitchFamily="66" charset="0"/>
              </a:rPr>
              <a:t>proband</a:t>
            </a:r>
            <a:r>
              <a:rPr lang="en-US" b="0" dirty="0">
                <a:latin typeface="Comic Sans MS" panose="030F0702030302020204" pitchFamily="66" charset="0"/>
              </a:rPr>
              <a:t> may result in earlier diagnosis and </a:t>
            </a:r>
            <a:r>
              <a:rPr lang="en-US" b="0" dirty="0" smtClean="0">
                <a:latin typeface="Comic Sans MS" panose="030F0702030302020204" pitchFamily="66" charset="0"/>
              </a:rPr>
              <a:t>treatment of </a:t>
            </a:r>
            <a:r>
              <a:rPr lang="en-US" b="0" dirty="0">
                <a:latin typeface="Comic Sans MS" panose="030F0702030302020204" pitchFamily="66" charset="0"/>
              </a:rPr>
              <a:t>PPGLs and other </a:t>
            </a:r>
            <a:r>
              <a:rPr lang="en-US" b="0" dirty="0" err="1">
                <a:latin typeface="Comic Sans MS" panose="030F0702030302020204" pitchFamily="66" charset="0"/>
              </a:rPr>
              <a:t>syndromic</a:t>
            </a:r>
            <a:r>
              <a:rPr lang="en-US" b="0" dirty="0">
                <a:latin typeface="Comic Sans MS" panose="030F0702030302020204" pitchFamily="66" charset="0"/>
              </a:rPr>
              <a:t> manifestations </a:t>
            </a:r>
            <a:r>
              <a:rPr lang="en-US" b="0" dirty="0" smtClean="0">
                <a:latin typeface="Comic Sans MS" panose="030F0702030302020204" pitchFamily="66" charset="0"/>
              </a:rPr>
              <a:t>in relatives.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J Clin Endocrinol Metab, June 2014, 99(6):1915–1942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37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4099214"/>
            <a:ext cx="8762998" cy="2911186"/>
          </a:xfrm>
        </p:spPr>
        <p:txBody>
          <a:bodyPr/>
          <a:lstStyle/>
          <a:p>
            <a:r>
              <a:rPr lang="en-US" b="0" dirty="0" smtClean="0"/>
              <a:t>features </a:t>
            </a:r>
            <a:r>
              <a:rPr lang="en-US" b="0" dirty="0"/>
              <a:t>that indicate a high likelihood of a </a:t>
            </a:r>
            <a:r>
              <a:rPr lang="en-US" b="0" dirty="0" smtClean="0"/>
              <a:t>hereditary cause: </a:t>
            </a:r>
          </a:p>
          <a:p>
            <a:r>
              <a:rPr lang="en-US" b="0" dirty="0" smtClean="0"/>
              <a:t>1)positive family history</a:t>
            </a:r>
            <a:r>
              <a:rPr lang="en-US" b="0" dirty="0"/>
              <a:t> </a:t>
            </a:r>
            <a:r>
              <a:rPr lang="en-US" b="0" dirty="0" smtClean="0"/>
              <a:t>(based </a:t>
            </a:r>
            <a:r>
              <a:rPr lang="en-US" b="0" dirty="0"/>
              <a:t>on family pedigree or identification of a </a:t>
            </a:r>
            <a:r>
              <a:rPr lang="en-US" b="0" dirty="0" smtClean="0"/>
              <a:t>PPGL susceptibility gene </a:t>
            </a:r>
            <a:r>
              <a:rPr lang="en-US" b="0" dirty="0"/>
              <a:t>mutation in a relative), </a:t>
            </a:r>
            <a:endParaRPr lang="en-US" b="0" dirty="0" smtClean="0"/>
          </a:p>
          <a:p>
            <a:r>
              <a:rPr lang="en-US" b="0" dirty="0" smtClean="0"/>
              <a:t>2) </a:t>
            </a:r>
            <a:r>
              <a:rPr lang="en-US" b="0" dirty="0" err="1" smtClean="0"/>
              <a:t>syndromic</a:t>
            </a:r>
            <a:r>
              <a:rPr lang="en-US" b="0" dirty="0" smtClean="0"/>
              <a:t> </a:t>
            </a:r>
            <a:r>
              <a:rPr lang="en-US" b="0" dirty="0"/>
              <a:t>features,</a:t>
            </a:r>
          </a:p>
          <a:p>
            <a:r>
              <a:rPr lang="en-US" b="0" dirty="0" smtClean="0"/>
              <a:t>3) Multifocal (5 fold), </a:t>
            </a:r>
            <a:r>
              <a:rPr lang="en-US" b="0" dirty="0"/>
              <a:t>bilateral, </a:t>
            </a:r>
            <a:r>
              <a:rPr lang="en-US" b="0" dirty="0" smtClean="0"/>
              <a:t>extra adrenal (4 fold) or </a:t>
            </a:r>
            <a:r>
              <a:rPr lang="en-US" b="0" dirty="0"/>
              <a:t>metastatic </a:t>
            </a:r>
            <a:r>
              <a:rPr lang="en-US" b="0" dirty="0" smtClean="0"/>
              <a:t>disease.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J Clin Endocrinol Metab, June 2014, 99(6):1915–1942</a:t>
            </a:r>
            <a:endParaRPr lang="en-US" dirty="0"/>
          </a:p>
        </p:txBody>
      </p:sp>
      <p:pic>
        <p:nvPicPr>
          <p:cNvPr id="5" name="Picture 2" descr="C:\Users\Hosna\Desktop\tit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636"/>
            <a:ext cx="8915399" cy="413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884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7620000" cy="5821363"/>
          </a:xfrm>
        </p:spPr>
        <p:txBody>
          <a:bodyPr/>
          <a:lstStyle/>
          <a:p>
            <a:r>
              <a:rPr lang="en-US" b="0" dirty="0">
                <a:solidFill>
                  <a:schemeClr val="accent5"/>
                </a:solidFill>
              </a:rPr>
              <a:t>3.2</a:t>
            </a:r>
            <a:r>
              <a:rPr lang="en-US" b="0" dirty="0"/>
              <a:t> We recommend the use of a clinical </a:t>
            </a:r>
            <a:r>
              <a:rPr lang="en-US" b="0" dirty="0" smtClean="0"/>
              <a:t>feature-driven diagnostic </a:t>
            </a:r>
            <a:r>
              <a:rPr lang="en-US" b="0" dirty="0"/>
              <a:t>algorithm to establish the priorities for </a:t>
            </a:r>
            <a:r>
              <a:rPr lang="en-US" b="0" dirty="0" smtClean="0"/>
              <a:t>specific genetic </a:t>
            </a:r>
            <a:r>
              <a:rPr lang="en-US" b="0" dirty="0"/>
              <a:t>testing in PPGL patients with suspected </a:t>
            </a:r>
            <a:r>
              <a:rPr lang="en-US" b="0" dirty="0" err="1" smtClean="0"/>
              <a:t>germline</a:t>
            </a:r>
            <a:r>
              <a:rPr lang="en-US" b="0" dirty="0"/>
              <a:t> </a:t>
            </a:r>
            <a:r>
              <a:rPr lang="en-US" b="0" dirty="0" smtClean="0"/>
              <a:t>mutations</a:t>
            </a:r>
            <a:r>
              <a:rPr lang="en-US" b="0" dirty="0"/>
              <a:t>. (</a:t>
            </a:r>
            <a:r>
              <a:rPr lang="en-US" dirty="0" smtClean="0"/>
              <a:t>1</a:t>
            </a:r>
            <a:r>
              <a:rPr lang="en-US" b="0" dirty="0" smtClean="0"/>
              <a:t>,moderate)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J Clin Endocrinol Metab, June 2014, 99(6):1915–1942</a:t>
            </a:r>
            <a:endParaRPr lang="en-US" dirty="0"/>
          </a:p>
        </p:txBody>
      </p:sp>
      <p:pic>
        <p:nvPicPr>
          <p:cNvPr id="1026" name="Picture 2" descr="C:\Users\Hosna\Desktop\jjjjjj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9" y="1882053"/>
            <a:ext cx="9315450" cy="280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/>
          <p:cNvSpPr/>
          <p:nvPr/>
        </p:nvSpPr>
        <p:spPr>
          <a:xfrm>
            <a:off x="8721437" y="4003962"/>
            <a:ext cx="642504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5106118"/>
            <a:ext cx="77585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anose="030F0702030302020204" pitchFamily="66" charset="0"/>
              </a:rPr>
              <a:t>3.3</a:t>
            </a:r>
            <a:r>
              <a:rPr lang="en-US" dirty="0">
                <a:latin typeface="Comic Sans MS" panose="030F0702030302020204" pitchFamily="66" charset="0"/>
              </a:rPr>
              <a:t> We suggest that patients with </a:t>
            </a:r>
            <a:r>
              <a:rPr lang="en-US" dirty="0" err="1">
                <a:latin typeface="Comic Sans MS" panose="030F0702030302020204" pitchFamily="66" charset="0"/>
              </a:rPr>
              <a:t>paraganglioma</a:t>
            </a:r>
            <a:r>
              <a:rPr lang="en-US" dirty="0">
                <a:latin typeface="Comic Sans MS" panose="030F0702030302020204" pitchFamily="66" charset="0"/>
              </a:rPr>
              <a:t> undergo testing of SDH mutations and that patients with metastatic disease undergo testing for </a:t>
            </a:r>
            <a:r>
              <a:rPr lang="en-US" i="1" dirty="0">
                <a:latin typeface="Comic Sans MS" panose="030F0702030302020204" pitchFamily="66" charset="0"/>
              </a:rPr>
              <a:t>SDHB </a:t>
            </a:r>
            <a:r>
              <a:rPr lang="en-US" dirty="0">
                <a:latin typeface="Comic Sans MS" panose="030F0702030302020204" pitchFamily="66" charset="0"/>
              </a:rPr>
              <a:t>mutations. (2, moderate)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284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370</TotalTime>
  <Words>1176</Words>
  <Application>Microsoft Office PowerPoint</Application>
  <PresentationFormat>On-screen Show (4:3)</PresentationFormat>
  <Paragraphs>83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Essential</vt:lpstr>
      <vt:lpstr>PowerPoint Presentation</vt:lpstr>
      <vt:lpstr>PowerPoint Presentation</vt:lpstr>
      <vt:lpstr>Biochemical Testing for Diagnosis of Pheochromocytoma and Paraganglioma (PPGL)</vt:lpstr>
      <vt:lpstr>2.0 Imaging Studies</vt:lpstr>
      <vt:lpstr>2.0 Imaging Studies</vt:lpstr>
      <vt:lpstr>Genetic Testing</vt:lpstr>
      <vt:lpstr>3.0 Genetic Testing</vt:lpstr>
      <vt:lpstr>PowerPoint Presentation</vt:lpstr>
      <vt:lpstr>PowerPoint Presentation</vt:lpstr>
      <vt:lpstr>PowerPoint Presentation</vt:lpstr>
      <vt:lpstr>4.0 Perioperative Medical Management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49 year old woman with hypertension and paraaortic</dc:title>
  <dc:creator>Hosna</dc:creator>
  <cp:lastModifiedBy>Hosna</cp:lastModifiedBy>
  <cp:revision>16</cp:revision>
  <dcterms:created xsi:type="dcterms:W3CDTF">2015-06-28T11:06:17Z</dcterms:created>
  <dcterms:modified xsi:type="dcterms:W3CDTF">2015-06-28T18:40:23Z</dcterms:modified>
</cp:coreProperties>
</file>