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5" r:id="rId3"/>
    <p:sldId id="327" r:id="rId4"/>
    <p:sldId id="326" r:id="rId5"/>
    <p:sldId id="264" r:id="rId6"/>
    <p:sldId id="260" r:id="rId7"/>
    <p:sldId id="263" r:id="rId8"/>
    <p:sldId id="267" r:id="rId9"/>
    <p:sldId id="266" r:id="rId10"/>
    <p:sldId id="265" r:id="rId11"/>
    <p:sldId id="269" r:id="rId12"/>
    <p:sldId id="270" r:id="rId13"/>
    <p:sldId id="324" r:id="rId14"/>
    <p:sldId id="285" r:id="rId15"/>
    <p:sldId id="286" r:id="rId16"/>
    <p:sldId id="288" r:id="rId17"/>
    <p:sldId id="331" r:id="rId18"/>
    <p:sldId id="292" r:id="rId19"/>
    <p:sldId id="305" r:id="rId20"/>
    <p:sldId id="293" r:id="rId21"/>
    <p:sldId id="322" r:id="rId22"/>
    <p:sldId id="257" r:id="rId23"/>
    <p:sldId id="314" r:id="rId24"/>
    <p:sldId id="274" r:id="rId25"/>
    <p:sldId id="317" r:id="rId26"/>
    <p:sldId id="330" r:id="rId27"/>
    <p:sldId id="329" r:id="rId28"/>
    <p:sldId id="328" r:id="rId29"/>
    <p:sldId id="319" r:id="rId30"/>
    <p:sldId id="318" r:id="rId31"/>
    <p:sldId id="320" r:id="rId32"/>
    <p:sldId id="33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3684" autoAdjust="0"/>
  </p:normalViewPr>
  <p:slideViewPr>
    <p:cSldViewPr snapToGrid="0">
      <p:cViewPr varScale="1">
        <p:scale>
          <a:sx n="65" d="100"/>
          <a:sy n="65" d="100"/>
        </p:scale>
        <p:origin x="6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0610A-95D7-4A98-A325-705BE9E515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2B5B-E4ED-4A32-9860-ABAEC0EC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assay used in the study period was a commercial third-generation TSH receptor autoantibody enzyme linked immunosorbent assay (ELISA) 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2B5B-E4ED-4A32-9860-ABAEC0EC26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7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BA08-AAE8-4D00-9618-317A4DCF0DC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680D-755E-4E32-95EB-73ED40BF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4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"/>
          <a:stretch/>
        </p:blipFill>
        <p:spPr>
          <a:xfrm>
            <a:off x="0" y="314960"/>
            <a:ext cx="12192000" cy="63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83" t="5125" r="5849" b="2317"/>
          <a:stretch/>
        </p:blipFill>
        <p:spPr>
          <a:xfrm>
            <a:off x="3579372" y="120869"/>
            <a:ext cx="5475290" cy="67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987" y="1027906"/>
            <a:ext cx="58880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481" y="862429"/>
            <a:ext cx="6635037" cy="48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are FNA changes after iodine therapy?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Grave’s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 toxic MNG?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of graves disease or toxic MNG?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after I131 therapy?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How suspicious thyroid nodules should be managed?  </a:t>
            </a:r>
          </a:p>
        </p:txBody>
      </p:sp>
    </p:spTree>
    <p:extLst>
      <p:ext uri="{BB962C8B-B14F-4D97-AF65-F5344CB8AC3E}">
        <p14:creationId xmlns:p14="http://schemas.microsoft.com/office/powerpoint/2010/main" val="35904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30" y="523746"/>
            <a:ext cx="97019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6" y="755780"/>
            <a:ext cx="11373028" cy="49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3" y="839757"/>
            <a:ext cx="11257694" cy="45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Results: </a:t>
            </a:r>
            <a:r>
              <a:rPr lang="en-US" sz="2400" dirty="0"/>
              <a:t>The systematic review and meta‐analysis included 7 studies with 2582 </a:t>
            </a:r>
            <a:r>
              <a:rPr lang="en-US" sz="2400" dirty="0" smtClean="0"/>
              <a:t>patients overall</a:t>
            </a:r>
            <a:r>
              <a:rPr lang="en-US" sz="2400" dirty="0"/>
              <a:t>. The prevalence of any thyroid cancer was 11.5%. The presence of </a:t>
            </a:r>
            <a:r>
              <a:rPr lang="en-US" sz="2400" dirty="0" smtClean="0"/>
              <a:t>at least </a:t>
            </a:r>
            <a:r>
              <a:rPr lang="en-US" sz="2400" dirty="0"/>
              <a:t>one thyroid nodule in patients with GD was associated with higher risk for </a:t>
            </a:r>
            <a:r>
              <a:rPr lang="en-US" sz="2400" dirty="0" smtClean="0"/>
              <a:t>thyroid cancer </a:t>
            </a:r>
            <a:r>
              <a:rPr lang="en-US" sz="2400" i="1" u="sng" dirty="0"/>
              <a:t>(odds ratio [OR] 5.3, 95% confidence interval [CI] 2.4‐11.6, I2 83%).</a:t>
            </a:r>
            <a:r>
              <a:rPr lang="en-US" sz="2400" dirty="0"/>
              <a:t> A </a:t>
            </a:r>
            <a:r>
              <a:rPr lang="en-US" sz="2400" dirty="0" smtClean="0"/>
              <a:t>subgroup analysis </a:t>
            </a:r>
            <a:r>
              <a:rPr lang="en-US" sz="2400" dirty="0"/>
              <a:t>showed no difference in thyroid cancer risk in patients with GD according </a:t>
            </a:r>
            <a:r>
              <a:rPr lang="en-US" sz="2400" dirty="0" smtClean="0"/>
              <a:t>to the </a:t>
            </a:r>
            <a:r>
              <a:rPr lang="en-US" sz="2400" dirty="0"/>
              <a:t>number of nodules </a:t>
            </a:r>
            <a:r>
              <a:rPr lang="en-US" sz="2400" i="1" u="sng" dirty="0"/>
              <a:t>(solitary versus multiple) (OR 1.4, 95% CI 0.9‐2.3, I2 0%).</a:t>
            </a:r>
          </a:p>
          <a:p>
            <a:r>
              <a:rPr lang="en-US" sz="2400" b="1" dirty="0"/>
              <a:t>Conclusions: </a:t>
            </a:r>
            <a:r>
              <a:rPr lang="en-US" sz="2400" dirty="0"/>
              <a:t>The presence of thyroid nodules is </a:t>
            </a:r>
            <a:r>
              <a:rPr lang="en-US" sz="2400" i="1" u="sng" dirty="0"/>
              <a:t>positively associated </a:t>
            </a:r>
            <a:r>
              <a:rPr lang="en-US" sz="2400" dirty="0"/>
              <a:t>with the </a:t>
            </a:r>
            <a:r>
              <a:rPr lang="en-US" sz="2400" dirty="0" smtClean="0"/>
              <a:t>prevalence of </a:t>
            </a:r>
            <a:r>
              <a:rPr lang="en-US" sz="2400" dirty="0"/>
              <a:t>thyroid cancer in surgically treated patients with GD. However, further </a:t>
            </a:r>
            <a:r>
              <a:rPr lang="en-US" sz="2400" dirty="0" smtClean="0"/>
              <a:t>prospective research </a:t>
            </a:r>
            <a:r>
              <a:rPr lang="en-US" sz="2400" dirty="0"/>
              <a:t>is needed as the heterogeneity among the studies is high.</a:t>
            </a:r>
          </a:p>
        </p:txBody>
      </p:sp>
    </p:spTree>
    <p:extLst>
      <p:ext uri="{BB962C8B-B14F-4D97-AF65-F5344CB8AC3E}">
        <p14:creationId xmlns:p14="http://schemas.microsoft.com/office/powerpoint/2010/main" val="42511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30" y="1332047"/>
            <a:ext cx="7402539" cy="28354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4440" y="5448899"/>
            <a:ext cx="33051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728" y="883920"/>
            <a:ext cx="9678543" cy="5404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4943" y="1844914"/>
            <a:ext cx="8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80880" y="1840151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What are FNA changes after iodine therapy</a:t>
            </a: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Grave’s or toxic MNG?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of graves disease or toxic MNG?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after I131 therapy?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How suspicious thyroid nodules should be managed?  </a:t>
            </a:r>
          </a:p>
        </p:txBody>
      </p:sp>
    </p:spTree>
    <p:extLst>
      <p:ext uri="{BB962C8B-B14F-4D97-AF65-F5344CB8AC3E}">
        <p14:creationId xmlns:p14="http://schemas.microsoft.com/office/powerpoint/2010/main" val="4636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43" y="365125"/>
            <a:ext cx="10717314" cy="53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are FNA changes after iodine therapy?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Grave’s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 toxic MNG?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 cancer in follow up of graves disease or toxic MNG?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after I131 therapy?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How suspicious thyroid nodules should be managed?  </a:t>
            </a:r>
          </a:p>
        </p:txBody>
      </p:sp>
    </p:spTree>
    <p:extLst>
      <p:ext uri="{BB962C8B-B14F-4D97-AF65-F5344CB8AC3E}">
        <p14:creationId xmlns:p14="http://schemas.microsoft.com/office/powerpoint/2010/main" val="30890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42"/>
          <a:stretch/>
        </p:blipFill>
        <p:spPr>
          <a:xfrm>
            <a:off x="1590675" y="333594"/>
            <a:ext cx="8772525" cy="279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5711716"/>
            <a:ext cx="28670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406" y="365125"/>
            <a:ext cx="5249188" cy="6256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9998" y="3666931"/>
            <a:ext cx="5221203" cy="26125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9998" y="1046567"/>
            <a:ext cx="5221203" cy="2877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8741" y="-148656"/>
            <a:ext cx="8059019" cy="6759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6122" y="4149858"/>
            <a:ext cx="8151638" cy="2448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623" y="3938859"/>
            <a:ext cx="8818673" cy="20833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6245" y="5943600"/>
            <a:ext cx="8637555" cy="2307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5180" y="6206869"/>
            <a:ext cx="8455076" cy="30589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are FNA changes after iodine therapy?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Grave’s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 toxic MNG?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 cancer in follow up of graves disease or toxic MNG?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after I131 therapy?</a:t>
            </a: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How suspicious thyroid nodules should be managed?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288" y="4836384"/>
            <a:ext cx="414337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282085"/>
            <a:ext cx="9182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AACE = American Association of Clinical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Endocrinologists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American College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American College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American Thyroid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British Thyroid Association</a:t>
            </a:r>
          </a:p>
        </p:txBody>
      </p:sp>
    </p:spTree>
    <p:extLst>
      <p:ext uri="{BB962C8B-B14F-4D97-AF65-F5344CB8AC3E}">
        <p14:creationId xmlns:p14="http://schemas.microsoft.com/office/powerpoint/2010/main" val="28372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3853"/>
            <a:ext cx="10515600" cy="56731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For the indeterminate </a:t>
            </a:r>
            <a:r>
              <a:rPr lang="en-US" sz="2400" dirty="0" smtClean="0"/>
              <a:t>categories:</a:t>
            </a:r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the </a:t>
            </a:r>
            <a:r>
              <a:rPr lang="en-US" sz="2400" i="1" u="sng" dirty="0">
                <a:solidFill>
                  <a:srgbClr val="C00000"/>
                </a:solidFill>
              </a:rPr>
              <a:t>European consensus </a:t>
            </a:r>
            <a:r>
              <a:rPr lang="en-US" sz="2400" dirty="0"/>
              <a:t>group advocates for </a:t>
            </a:r>
            <a:r>
              <a:rPr lang="en-US" sz="2400" i="1" u="sng" dirty="0" smtClean="0">
                <a:solidFill>
                  <a:srgbClr val="C00000"/>
                </a:solidFill>
              </a:rPr>
              <a:t>surgery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baseline="30000" dirty="0"/>
          </a:p>
          <a:p>
            <a:pPr marL="0" indent="0" algn="just">
              <a:buNone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          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The </a:t>
            </a:r>
            <a:r>
              <a:rPr lang="en-US" sz="2400" i="1" u="sng" dirty="0">
                <a:solidFill>
                  <a:srgbClr val="C00000"/>
                </a:solidFill>
              </a:rPr>
              <a:t>BTA</a:t>
            </a:r>
            <a:r>
              <a:rPr lang="en-US" sz="2400" dirty="0"/>
              <a:t> recommends repeating </a:t>
            </a:r>
            <a:r>
              <a:rPr lang="en-US" sz="2400" i="1" u="sng" dirty="0">
                <a:solidFill>
                  <a:srgbClr val="C00000"/>
                </a:solidFill>
              </a:rPr>
              <a:t>FNA</a:t>
            </a:r>
            <a:r>
              <a:rPr lang="en-US" sz="2400" dirty="0"/>
              <a:t> or </a:t>
            </a:r>
            <a:r>
              <a:rPr lang="en-US" sz="2400" i="1" u="sng" dirty="0">
                <a:solidFill>
                  <a:srgbClr val="C00000"/>
                </a:solidFill>
              </a:rPr>
              <a:t>core biopsy </a:t>
            </a:r>
            <a:r>
              <a:rPr lang="en-US" sz="2400" dirty="0" smtClean="0"/>
              <a:t>under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</a:t>
            </a:r>
            <a:r>
              <a:rPr lang="en-US" sz="2400" i="1" u="sng" dirty="0">
                <a:solidFill>
                  <a:srgbClr val="C00000"/>
                </a:solidFill>
              </a:rPr>
              <a:t>ultrasound</a:t>
            </a:r>
            <a:r>
              <a:rPr lang="en-US" sz="2400" dirty="0" smtClean="0"/>
              <a:t> </a:t>
            </a:r>
            <a:r>
              <a:rPr lang="en-US" sz="2400" dirty="0"/>
              <a:t>guidance, and if the result is still </a:t>
            </a:r>
            <a:r>
              <a:rPr lang="en-US" sz="2400" dirty="0" smtClean="0"/>
              <a:t>indeterminate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</a:t>
            </a:r>
            <a:r>
              <a:rPr lang="en-US" sz="2400" dirty="0"/>
              <a:t>then the next option is </a:t>
            </a:r>
            <a:r>
              <a:rPr lang="en-US" sz="2400" i="1" u="sng" dirty="0">
                <a:solidFill>
                  <a:srgbClr val="C00000"/>
                </a:solidFill>
              </a:rPr>
              <a:t>surgery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baseline="30000" dirty="0"/>
          </a:p>
          <a:p>
            <a:pPr marL="0" indent="0" algn="just">
              <a:buNone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           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The </a:t>
            </a:r>
            <a:r>
              <a:rPr lang="en-US" sz="2400" dirty="0"/>
              <a:t>AACE/ACE/AME recommends </a:t>
            </a:r>
            <a:r>
              <a:rPr lang="en-US" sz="2400" i="1" u="sng" dirty="0">
                <a:solidFill>
                  <a:srgbClr val="C00000"/>
                </a:solidFill>
              </a:rPr>
              <a:t>repeating the FNA </a:t>
            </a:r>
            <a:r>
              <a:rPr lang="en-US" sz="2400" dirty="0" smtClean="0"/>
              <a:t>while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</a:t>
            </a:r>
            <a:r>
              <a:rPr lang="en-US" sz="2400" i="1" u="sng" dirty="0">
                <a:solidFill>
                  <a:srgbClr val="C00000"/>
                </a:solidFill>
              </a:rPr>
              <a:t>considering the ultrasound features </a:t>
            </a:r>
            <a:r>
              <a:rPr lang="en-US" sz="2400" dirty="0"/>
              <a:t>and the clinical data for </a:t>
            </a:r>
            <a:r>
              <a:rPr lang="en-US" sz="2400" dirty="0" smtClean="0"/>
              <a:t>TIR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</a:t>
            </a:r>
            <a:r>
              <a:rPr lang="en-US" sz="2400" dirty="0"/>
              <a:t>3A, and surgery or careful follow-up for TIR 3B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The </a:t>
            </a:r>
            <a:r>
              <a:rPr lang="en-US" sz="2400" i="1" u="sng" dirty="0">
                <a:solidFill>
                  <a:srgbClr val="C00000"/>
                </a:solidFill>
              </a:rPr>
              <a:t>ATA</a:t>
            </a:r>
            <a:r>
              <a:rPr lang="en-US" sz="2400" dirty="0"/>
              <a:t> recommends that an indeterminate result </a:t>
            </a:r>
            <a:r>
              <a:rPr lang="en-US" sz="2400" dirty="0" smtClean="0"/>
              <a:t>be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</a:t>
            </a:r>
            <a:r>
              <a:rPr lang="en-US" sz="2400" i="1" u="sng" dirty="0">
                <a:solidFill>
                  <a:srgbClr val="C00000"/>
                </a:solidFill>
              </a:rPr>
              <a:t>correlated</a:t>
            </a:r>
            <a:r>
              <a:rPr lang="en-US" sz="2400" dirty="0"/>
              <a:t> with the </a:t>
            </a:r>
            <a:r>
              <a:rPr lang="en-US" sz="2400" i="1" u="sng" dirty="0">
                <a:solidFill>
                  <a:srgbClr val="C00000"/>
                </a:solidFill>
              </a:rPr>
              <a:t>ultrasound</a:t>
            </a:r>
            <a:r>
              <a:rPr lang="en-US" sz="2400" dirty="0"/>
              <a:t> and </a:t>
            </a:r>
            <a:r>
              <a:rPr lang="en-US" sz="2400" i="1" u="sng" dirty="0">
                <a:solidFill>
                  <a:srgbClr val="C00000"/>
                </a:solidFill>
              </a:rPr>
              <a:t>clinical findings </a:t>
            </a:r>
            <a:r>
              <a:rPr lang="en-US" sz="2400" dirty="0"/>
              <a:t>in order </a:t>
            </a:r>
            <a:r>
              <a:rPr lang="en-US" sz="2400" dirty="0" smtClean="0"/>
              <a:t>to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</a:t>
            </a:r>
            <a:r>
              <a:rPr lang="en-US" sz="2400" dirty="0"/>
              <a:t>decide on </a:t>
            </a:r>
            <a:r>
              <a:rPr lang="en-US" sz="2400" i="1" u="sng" dirty="0">
                <a:solidFill>
                  <a:srgbClr val="C00000"/>
                </a:solidFill>
              </a:rPr>
              <a:t>close observation</a:t>
            </a:r>
            <a:r>
              <a:rPr lang="en-US" sz="2400" dirty="0"/>
              <a:t>, </a:t>
            </a:r>
            <a:r>
              <a:rPr lang="en-US" sz="2400" i="1" u="sng" dirty="0">
                <a:solidFill>
                  <a:srgbClr val="C00000"/>
                </a:solidFill>
              </a:rPr>
              <a:t>repeating the FNA</a:t>
            </a:r>
            <a:r>
              <a:rPr lang="en-US" sz="2400" dirty="0"/>
              <a:t>, or </a:t>
            </a:r>
            <a:r>
              <a:rPr lang="en-US" sz="2400" i="1" u="sng" dirty="0">
                <a:solidFill>
                  <a:srgbClr val="C00000"/>
                </a:solidFill>
              </a:rPr>
              <a:t>surgery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4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3875" y="5870527"/>
            <a:ext cx="320992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9" y="496466"/>
            <a:ext cx="8810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What are FNA changes after iodine therapy?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Grave’s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 toxic MNG?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of graves disease or toxic MNG?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after I131 therapy?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How suspicious thyroid nodules should be managed?  </a:t>
            </a:r>
          </a:p>
        </p:txBody>
      </p:sp>
    </p:spTree>
    <p:extLst>
      <p:ext uri="{BB962C8B-B14F-4D97-AF65-F5344CB8AC3E}">
        <p14:creationId xmlns:p14="http://schemas.microsoft.com/office/powerpoint/2010/main" val="31530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489" y="0"/>
            <a:ext cx="7031421" cy="6930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5131" y="819807"/>
            <a:ext cx="7252138" cy="46245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65131" y="2145370"/>
            <a:ext cx="7252138" cy="713444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4772" y="3937383"/>
            <a:ext cx="7252138" cy="676658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0"/>
            <a:ext cx="5691004" cy="5973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92"/>
          <a:stretch/>
        </p:blipFill>
        <p:spPr>
          <a:xfrm>
            <a:off x="5691004" y="0"/>
            <a:ext cx="6432399" cy="62865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102" y="3931916"/>
            <a:ext cx="5616359" cy="2027918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693" y="1867291"/>
            <a:ext cx="5616359" cy="2027918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07" y="1027906"/>
            <a:ext cx="8902186" cy="4662630"/>
          </a:xfrm>
        </p:spPr>
      </p:pic>
    </p:spTree>
    <p:extLst>
      <p:ext uri="{BB962C8B-B14F-4D97-AF65-F5344CB8AC3E}">
        <p14:creationId xmlns:p14="http://schemas.microsoft.com/office/powerpoint/2010/main" val="1771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are FNA changes after iodine therapy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US" sz="24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Grave’s or toxic MNG?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of graves disease or toxic MNG?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Risk of cancer in follow up after I131 therapy?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How suspicious thyroid nodules should be managed?  </a:t>
            </a:r>
          </a:p>
        </p:txBody>
      </p:sp>
    </p:spTree>
    <p:extLst>
      <p:ext uri="{BB962C8B-B14F-4D97-AF65-F5344CB8AC3E}">
        <p14:creationId xmlns:p14="http://schemas.microsoft.com/office/powerpoint/2010/main" val="11109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600075"/>
            <a:ext cx="11144250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46" y="5559425"/>
            <a:ext cx="91154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thyrotoxicosis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ethiology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diagnosis of hyperthyroidism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apparent based on the clinical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biochemical evaluation, diagnostic testing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include, depending on available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 and resources: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(1)determination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radioactive iodine uptake (RAIU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(2)measurement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thyroidal blood flow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ultrasonography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(3) measurement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recommendation, moderate-quality evidence.</a:t>
            </a:r>
          </a:p>
        </p:txBody>
      </p:sp>
    </p:spTree>
    <p:extLst>
      <p:ext uri="{BB962C8B-B14F-4D97-AF65-F5344CB8AC3E}">
        <p14:creationId xmlns:p14="http://schemas.microsoft.com/office/powerpoint/2010/main" val="13092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initial diagnostic testing depends on cost, availability, and local expertise. 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setting of overt thyrotoxicosis, newer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bioassays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96–97%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 of 99%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GD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7" y="595855"/>
            <a:ext cx="11700196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9295" y="365125"/>
            <a:ext cx="9993410" cy="62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656</Words>
  <Application>Microsoft Office PowerPoint</Application>
  <PresentationFormat>Widescreen</PresentationFormat>
  <Paragraphs>68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Devanagari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thyrotoxicosis ethiology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leyla1361@yahoo.com</dc:creator>
  <cp:lastModifiedBy>Saloon3</cp:lastModifiedBy>
  <cp:revision>62</cp:revision>
  <dcterms:created xsi:type="dcterms:W3CDTF">2019-10-24T14:45:43Z</dcterms:created>
  <dcterms:modified xsi:type="dcterms:W3CDTF">2019-10-28T10:27:43Z</dcterms:modified>
</cp:coreProperties>
</file>