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667" y="-271106"/>
            <a:ext cx="12569780" cy="80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Pulmonary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Obesity:</a:t>
            </a:r>
          </a:p>
          <a:p>
            <a:pPr lvl="1"/>
            <a:r>
              <a:rPr lang="en-US" dirty="0" smtClean="0"/>
              <a:t>Reduced</a:t>
            </a:r>
          </a:p>
          <a:p>
            <a:pPr lvl="2"/>
            <a:r>
              <a:rPr lang="en-US" dirty="0" smtClean="0"/>
              <a:t>Chest wall</a:t>
            </a:r>
          </a:p>
          <a:p>
            <a:pPr lvl="2"/>
            <a:r>
              <a:rPr lang="en-US" dirty="0" smtClean="0"/>
              <a:t>Lung compliance</a:t>
            </a:r>
          </a:p>
          <a:p>
            <a:pPr lvl="2"/>
            <a:r>
              <a:rPr lang="en-US" dirty="0" smtClean="0"/>
              <a:t>Gas exchange</a:t>
            </a:r>
          </a:p>
          <a:p>
            <a:pPr lvl="1"/>
            <a:r>
              <a:rPr lang="en-US" dirty="0" smtClean="0"/>
              <a:t>Increased</a:t>
            </a:r>
          </a:p>
          <a:p>
            <a:pPr lvl="2"/>
            <a:r>
              <a:rPr lang="en-US" dirty="0" smtClean="0"/>
              <a:t>V/P mismatch</a:t>
            </a:r>
          </a:p>
          <a:p>
            <a:pPr lvl="2"/>
            <a:r>
              <a:rPr lang="en-US" dirty="0" smtClean="0"/>
              <a:t>Airway resistance</a:t>
            </a:r>
          </a:p>
          <a:p>
            <a:pPr lvl="2"/>
            <a:r>
              <a:rPr lang="en-US" dirty="0" smtClean="0"/>
              <a:t>Work of breathing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887" y="2424984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05059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Pulmonary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977227"/>
            <a:ext cx="8596668" cy="3880773"/>
          </a:xfrm>
        </p:spPr>
        <p:txBody>
          <a:bodyPr/>
          <a:lstStyle/>
          <a:p>
            <a:r>
              <a:rPr lang="en-US" dirty="0" smtClean="0"/>
              <a:t>Sleep apnea</a:t>
            </a:r>
          </a:p>
          <a:p>
            <a:r>
              <a:rPr lang="en-US" dirty="0" smtClean="0"/>
              <a:t>HOS</a:t>
            </a:r>
          </a:p>
          <a:p>
            <a:r>
              <a:rPr lang="en-US" dirty="0" smtClean="0"/>
              <a:t>Asthma</a:t>
            </a:r>
          </a:p>
          <a:p>
            <a:r>
              <a:rPr lang="en-US" dirty="0" smtClean="0"/>
              <a:t>COPD</a:t>
            </a:r>
          </a:p>
          <a:p>
            <a:r>
              <a:rPr lang="en-US" dirty="0" smtClean="0"/>
              <a:t>Dyspnea by walking less than 200f)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523" y="2625859"/>
            <a:ext cx="3239384" cy="24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Obstructive sleep apnea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88% of candidates for bariatric </a:t>
            </a:r>
            <a:r>
              <a:rPr lang="en-US" dirty="0" err="1" smtClean="0"/>
              <a:t>surg</a:t>
            </a:r>
            <a:endParaRPr lang="en-US" dirty="0" smtClean="0"/>
          </a:p>
          <a:p>
            <a:r>
              <a:rPr lang="en-US" dirty="0" smtClean="0"/>
              <a:t>Mechanism: stenosis &amp; </a:t>
            </a:r>
            <a:r>
              <a:rPr lang="en-US" dirty="0" err="1" smtClean="0"/>
              <a:t>obs</a:t>
            </a:r>
            <a:r>
              <a:rPr lang="en-US" dirty="0" smtClean="0"/>
              <a:t> of airways in sleep=&gt;</a:t>
            </a:r>
            <a:r>
              <a:rPr lang="en-US" dirty="0"/>
              <a:t>sleep hypoxia</a:t>
            </a:r>
            <a:r>
              <a:rPr lang="en-US" dirty="0" smtClean="0"/>
              <a:t>=&gt;arrhythmia &amp; </a:t>
            </a:r>
            <a:r>
              <a:rPr lang="en-US" dirty="0" err="1" smtClean="0"/>
              <a:t>pul</a:t>
            </a:r>
            <a:r>
              <a:rPr lang="en-US" dirty="0" smtClean="0"/>
              <a:t> HTN</a:t>
            </a:r>
          </a:p>
          <a:p>
            <a:r>
              <a:rPr lang="en-US" dirty="0" smtClean="0"/>
              <a:t>Narcotic &amp; </a:t>
            </a:r>
            <a:r>
              <a:rPr lang="en-US" dirty="0"/>
              <a:t>anesthetic drugs </a:t>
            </a:r>
            <a:r>
              <a:rPr lang="en-US" dirty="0" smtClean="0"/>
              <a:t>=&gt;severe hypoxia &amp; respiratory arrest </a:t>
            </a:r>
          </a:p>
          <a:p>
            <a:r>
              <a:rPr lang="en-US" dirty="0" smtClean="0"/>
              <a:t>Symptom:</a:t>
            </a:r>
          </a:p>
          <a:p>
            <a:pPr lvl="1"/>
            <a:r>
              <a:rPr lang="en-US" dirty="0" err="1" smtClean="0"/>
              <a:t>Ioud</a:t>
            </a:r>
            <a:r>
              <a:rPr lang="en-US" dirty="0" smtClean="0"/>
              <a:t> snoring/tiredness on walking/sleep during driving or sitting</a:t>
            </a:r>
          </a:p>
          <a:p>
            <a:r>
              <a:rPr lang="en-US" dirty="0" smtClean="0"/>
              <a:t>DX: polysomnography (PSG) </a:t>
            </a:r>
            <a:r>
              <a:rPr lang="en-US" dirty="0" err="1" smtClean="0"/>
              <a:t>routin</a:t>
            </a:r>
            <a:r>
              <a:rPr lang="en-US" dirty="0" smtClean="0"/>
              <a:t> or selective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Continuous positive airway pressure(CPAP) before &amp; after </a:t>
            </a:r>
            <a:r>
              <a:rPr lang="en-US" dirty="0" err="1" smtClean="0"/>
              <a:t>surg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138" y="4336387"/>
            <a:ext cx="2286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Obesity hypoventilation syndrome</a:t>
            </a:r>
            <a:br>
              <a:rPr lang="en-US" dirty="0" smtClean="0"/>
            </a:br>
            <a:r>
              <a:rPr lang="en-US" dirty="0" smtClean="0"/>
              <a:t>OHS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Severe </a:t>
            </a:r>
            <a:r>
              <a:rPr lang="en-US" dirty="0" err="1" smtClean="0"/>
              <a:t>pul</a:t>
            </a:r>
            <a:r>
              <a:rPr lang="en-US" dirty="0" smtClean="0"/>
              <a:t> dysfunction: co2 retention</a:t>
            </a:r>
            <a:r>
              <a:rPr lang="en-US" dirty="0"/>
              <a:t>=&gt;</a:t>
            </a:r>
            <a:r>
              <a:rPr lang="en-US" dirty="0" err="1"/>
              <a:t>hypersomnolence</a:t>
            </a:r>
            <a:r>
              <a:rPr lang="en-US" dirty="0" smtClean="0"/>
              <a:t>=&gt;co2 narcosis </a:t>
            </a:r>
            <a:r>
              <a:rPr lang="en-US" dirty="0"/>
              <a:t>&amp; arrest</a:t>
            </a:r>
            <a:r>
              <a:rPr lang="en-US" dirty="0" smtClean="0"/>
              <a:t>=&gt;=&gt;need to ICU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hyoxia</a:t>
            </a:r>
            <a:r>
              <a:rPr lang="en-US" dirty="0" smtClean="0"/>
              <a:t> during sleeping</a:t>
            </a:r>
          </a:p>
          <a:p>
            <a:r>
              <a:rPr lang="en-US" dirty="0" err="1" smtClean="0"/>
              <a:t>Symp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Severe dyspnea</a:t>
            </a:r>
          </a:p>
          <a:p>
            <a:pPr lvl="1"/>
            <a:r>
              <a:rPr lang="en-US" dirty="0" smtClean="0"/>
              <a:t>excessive day time sleepiness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: BMI&gt;30/ Pco2&gt;45 without res or neuromuscular dis/po2&lt;55/</a:t>
            </a:r>
            <a:r>
              <a:rPr lang="en-US" dirty="0" err="1" smtClean="0"/>
              <a:t>polycytemia</a:t>
            </a:r>
            <a:endParaRPr lang="en-US" dirty="0" smtClean="0"/>
          </a:p>
          <a:p>
            <a:r>
              <a:rPr lang="en-US" dirty="0" smtClean="0"/>
              <a:t>Screening:</a:t>
            </a:r>
          </a:p>
          <a:p>
            <a:pPr lvl="1"/>
            <a:r>
              <a:rPr lang="en-US" dirty="0" smtClean="0"/>
              <a:t>Day time pulse </a:t>
            </a:r>
            <a:r>
              <a:rPr lang="en-US" dirty="0" err="1" smtClean="0"/>
              <a:t>oxymetry</a:t>
            </a:r>
            <a:r>
              <a:rPr lang="en-US" dirty="0" smtClean="0"/>
              <a:t> &lt;94%</a:t>
            </a:r>
          </a:p>
          <a:p>
            <a:pPr lvl="1"/>
            <a:r>
              <a:rPr lang="en-US" dirty="0" smtClean="0"/>
              <a:t>Serum bicarbonate &gt;27</a:t>
            </a:r>
          </a:p>
          <a:p>
            <a:pPr lvl="1"/>
            <a:r>
              <a:rPr lang="en-US" dirty="0" smtClean="0"/>
              <a:t>ABG if above tests are abnormal: pco2&gt;45/po2&lt;70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059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0809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Pulmonary function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977227"/>
            <a:ext cx="8596668" cy="388077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Dx</a:t>
            </a:r>
            <a:r>
              <a:rPr lang="en-US" dirty="0" smtClean="0"/>
              <a:t> of COPD</a:t>
            </a:r>
          </a:p>
          <a:p>
            <a:r>
              <a:rPr lang="en-US" dirty="0" smtClean="0"/>
              <a:t>For oxygen users at home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978" y="3537666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6058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Pulmonary specialist </a:t>
            </a:r>
            <a:r>
              <a:rPr lang="en-US" sz="6600" dirty="0" smtClean="0"/>
              <a:t>consult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667417"/>
            <a:ext cx="8596668" cy="38807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95966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GI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70436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Symptomatic patient</a:t>
            </a:r>
          </a:p>
          <a:p>
            <a:pPr lvl="1"/>
            <a:r>
              <a:rPr lang="en-US" dirty="0" smtClean="0"/>
              <a:t>EGD(preferred) or UGI (</a:t>
            </a:r>
            <a:r>
              <a:rPr lang="en-US" dirty="0" err="1" smtClean="0"/>
              <a:t>barret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/lesion of UGI/ hiatal hernia/ HP)</a:t>
            </a:r>
          </a:p>
          <a:p>
            <a:r>
              <a:rPr lang="en-US" dirty="0" smtClean="0"/>
              <a:t>Non symptomatic:</a:t>
            </a:r>
          </a:p>
          <a:p>
            <a:pPr lvl="1"/>
            <a:r>
              <a:rPr lang="en-US" dirty="0" smtClean="0"/>
              <a:t>LAGB &amp; sleeve:</a:t>
            </a:r>
          </a:p>
          <a:p>
            <a:pPr lvl="2"/>
            <a:r>
              <a:rPr lang="en-US" dirty="0" err="1" smtClean="0"/>
              <a:t>Nothiong</a:t>
            </a:r>
            <a:r>
              <a:rPr lang="en-US" dirty="0" smtClean="0"/>
              <a:t> </a:t>
            </a:r>
            <a:r>
              <a:rPr lang="en-US" dirty="0" err="1" smtClean="0"/>
              <a:t>orUGI</a:t>
            </a:r>
            <a:r>
              <a:rPr lang="en-US" dirty="0" smtClean="0"/>
              <a:t> for hiatal hernia &amp; esophageal </a:t>
            </a:r>
            <a:r>
              <a:rPr lang="en-US" dirty="0" err="1" smtClean="0"/>
              <a:t>dismotility</a:t>
            </a:r>
            <a:endParaRPr lang="en-US" dirty="0" smtClean="0"/>
          </a:p>
          <a:p>
            <a:pPr lvl="1"/>
            <a:r>
              <a:rPr lang="en-US" dirty="0" smtClean="0"/>
              <a:t>RYGB &amp; BPD &amp; DS:</a:t>
            </a:r>
          </a:p>
          <a:p>
            <a:pPr lvl="2"/>
            <a:r>
              <a:rPr lang="en-US" dirty="0" err="1" smtClean="0"/>
              <a:t>Routin</a:t>
            </a:r>
            <a:r>
              <a:rPr lang="en-US" dirty="0" smtClean="0"/>
              <a:t> UGI or EGD</a:t>
            </a:r>
          </a:p>
          <a:p>
            <a:r>
              <a:rPr lang="en-US" dirty="0" err="1" smtClean="0"/>
              <a:t>Revisional</a:t>
            </a:r>
            <a:r>
              <a:rPr lang="en-US" dirty="0" smtClean="0"/>
              <a:t> </a:t>
            </a:r>
            <a:r>
              <a:rPr lang="en-US" dirty="0" err="1" smtClean="0"/>
              <a:t>op:EGD</a:t>
            </a:r>
            <a:r>
              <a:rPr lang="en-US" dirty="0" smtClean="0"/>
              <a:t> &amp;/or UGI</a:t>
            </a:r>
          </a:p>
          <a:p>
            <a:r>
              <a:rPr lang="en-US" dirty="0" smtClean="0"/>
              <a:t>Colon cancer screening</a:t>
            </a:r>
          </a:p>
          <a:p>
            <a:r>
              <a:rPr lang="en-US" dirty="0" smtClean="0"/>
              <a:t>HP screening</a:t>
            </a:r>
          </a:p>
          <a:p>
            <a:pPr lvl="1"/>
            <a:r>
              <a:rPr lang="en-US" dirty="0" smtClean="0"/>
              <a:t>For high prevalence areas</a:t>
            </a:r>
          </a:p>
          <a:p>
            <a:pPr lvl="1"/>
            <a:r>
              <a:rPr lang="en-US" dirty="0" smtClean="0"/>
              <a:t>By stool Antigen &amp; UBT</a:t>
            </a:r>
          </a:p>
          <a:p>
            <a:pPr lvl="1"/>
            <a:r>
              <a:rPr lang="en-US" dirty="0" err="1" smtClean="0"/>
              <a:t>Tx</a:t>
            </a:r>
            <a:r>
              <a:rPr lang="en-US" dirty="0" smtClean="0"/>
              <a:t> especially before RYGB &amp; MGB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310" y="3129566"/>
            <a:ext cx="2277481" cy="22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21724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Psychological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59834"/>
            <a:ext cx="8596668" cy="3880773"/>
          </a:xfrm>
        </p:spPr>
        <p:txBody>
          <a:bodyPr/>
          <a:lstStyle/>
          <a:p>
            <a:r>
              <a:rPr lang="en-US" dirty="0" smtClean="0"/>
              <a:t>Interview</a:t>
            </a:r>
          </a:p>
          <a:p>
            <a:r>
              <a:rPr lang="en-US" dirty="0" smtClean="0"/>
              <a:t>Form filling test: rarely</a:t>
            </a:r>
          </a:p>
          <a:p>
            <a:r>
              <a:rPr lang="en-US" dirty="0" smtClean="0"/>
              <a:t>Selective evaluation is recommended</a:t>
            </a:r>
          </a:p>
          <a:p>
            <a:r>
              <a:rPr lang="en-US" dirty="0" smtClean="0"/>
              <a:t>Contraindications:</a:t>
            </a:r>
          </a:p>
          <a:p>
            <a:pPr lvl="1"/>
            <a:r>
              <a:rPr lang="en-US" dirty="0" smtClean="0"/>
              <a:t>Active drug users</a:t>
            </a:r>
          </a:p>
          <a:p>
            <a:pPr lvl="1"/>
            <a:r>
              <a:rPr lang="en-US" dirty="0" smtClean="0"/>
              <a:t>Schizophrenia</a:t>
            </a:r>
          </a:p>
          <a:p>
            <a:pPr lvl="1"/>
            <a:r>
              <a:rPr lang="en-US" dirty="0" smtClean="0"/>
              <a:t>Not understanding the risk &amp; benefit of </a:t>
            </a:r>
            <a:r>
              <a:rPr lang="en-US" dirty="0" err="1" smtClean="0"/>
              <a:t>surg</a:t>
            </a:r>
            <a:r>
              <a:rPr lang="en-US" dirty="0" smtClean="0"/>
              <a:t> medication after operation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9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82333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Ultrasonography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165141"/>
            <a:ext cx="8596668" cy="3880773"/>
          </a:xfrm>
        </p:spPr>
        <p:txBody>
          <a:bodyPr/>
          <a:lstStyle/>
          <a:p>
            <a:r>
              <a:rPr lang="en-US" dirty="0" smtClean="0"/>
              <a:t>Abdominopelvic US</a:t>
            </a:r>
          </a:p>
          <a:p>
            <a:r>
              <a:rPr lang="en-US" dirty="0" smtClean="0"/>
              <a:t>Liver size</a:t>
            </a:r>
          </a:p>
          <a:p>
            <a:r>
              <a:rPr lang="en-US" dirty="0" smtClean="0"/>
              <a:t>Gallstone</a:t>
            </a:r>
          </a:p>
          <a:p>
            <a:pPr lvl="1"/>
            <a:r>
              <a:rPr lang="en-US" dirty="0" smtClean="0"/>
              <a:t>Cholecystectomy at the same operation or after weight loss (controversy)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743" y="2508763"/>
            <a:ext cx="2286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2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31572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LAB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52372"/>
            <a:ext cx="8596668" cy="3880773"/>
          </a:xfrm>
        </p:spPr>
        <p:txBody>
          <a:bodyPr/>
          <a:lstStyle/>
          <a:p>
            <a:r>
              <a:rPr lang="en-US" dirty="0" smtClean="0"/>
              <a:t>CBC/diff/FBS/</a:t>
            </a:r>
            <a:r>
              <a:rPr lang="en-US" dirty="0" err="1" smtClean="0"/>
              <a:t>Hb</a:t>
            </a:r>
            <a:r>
              <a:rPr lang="en-US" dirty="0" smtClean="0"/>
              <a:t> A1c/BUN/CREAT/Uric Acid/TG/</a:t>
            </a:r>
            <a:r>
              <a:rPr lang="en-US" dirty="0" err="1" smtClean="0"/>
              <a:t>Cholestrol</a:t>
            </a:r>
            <a:r>
              <a:rPr lang="en-US" dirty="0" smtClean="0"/>
              <a:t>/HDL/LDL</a:t>
            </a:r>
          </a:p>
          <a:p>
            <a:r>
              <a:rPr lang="en-US" dirty="0" err="1" smtClean="0"/>
              <a:t>Alb</a:t>
            </a:r>
            <a:r>
              <a:rPr lang="en-US" dirty="0" smtClean="0"/>
              <a:t>/</a:t>
            </a:r>
            <a:r>
              <a:rPr lang="en-US" dirty="0" err="1" smtClean="0"/>
              <a:t>Prot</a:t>
            </a:r>
            <a:r>
              <a:rPr lang="en-US" dirty="0" smtClean="0"/>
              <a:t>/SGOT/SGPT/LDH/</a:t>
            </a:r>
            <a:r>
              <a:rPr lang="en-US" dirty="0" err="1" smtClean="0"/>
              <a:t>ALKPh</a:t>
            </a:r>
            <a:r>
              <a:rPr lang="en-US" dirty="0" smtClean="0"/>
              <a:t>/</a:t>
            </a:r>
            <a:r>
              <a:rPr lang="en-US" dirty="0" err="1" smtClean="0"/>
              <a:t>Bili</a:t>
            </a:r>
            <a:r>
              <a:rPr lang="en-US" dirty="0" smtClean="0"/>
              <a:t> DR&amp;TOTAL/PT/PTT/INR</a:t>
            </a:r>
          </a:p>
          <a:p>
            <a:r>
              <a:rPr lang="en-US" dirty="0" smtClean="0"/>
              <a:t>T3/T4/TSH/PTH/CORTISOL</a:t>
            </a:r>
          </a:p>
          <a:p>
            <a:r>
              <a:rPr lang="en-US" dirty="0" smtClean="0"/>
              <a:t>Na/K/Ca/</a:t>
            </a:r>
            <a:r>
              <a:rPr lang="en-US" dirty="0" err="1" smtClean="0"/>
              <a:t>Ph</a:t>
            </a:r>
            <a:r>
              <a:rPr lang="en-US" dirty="0" smtClean="0"/>
              <a:t>/Iron/Ferritin/TIBC/</a:t>
            </a:r>
            <a:r>
              <a:rPr lang="en-US" dirty="0" err="1" smtClean="0"/>
              <a:t>Vit</a:t>
            </a:r>
            <a:r>
              <a:rPr lang="en-US" dirty="0" smtClean="0"/>
              <a:t> D3/Zinc/</a:t>
            </a:r>
            <a:r>
              <a:rPr lang="en-US" dirty="0" err="1" smtClean="0"/>
              <a:t>Vit</a:t>
            </a:r>
            <a:r>
              <a:rPr lang="en-US" dirty="0" smtClean="0"/>
              <a:t> B12</a:t>
            </a:r>
          </a:p>
          <a:p>
            <a:r>
              <a:rPr lang="en-US" dirty="0" smtClean="0"/>
              <a:t>HBS Ag &amp; Ab/HCV/HIV</a:t>
            </a:r>
          </a:p>
          <a:p>
            <a:r>
              <a:rPr lang="en-US" dirty="0" smtClean="0"/>
              <a:t>BHCG/BG &amp; Rh</a:t>
            </a:r>
          </a:p>
          <a:p>
            <a:r>
              <a:rPr lang="en-US" dirty="0" smtClean="0"/>
              <a:t>U/A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5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Bariatric surgery</a:t>
            </a:r>
            <a:br>
              <a:rPr lang="en-US" dirty="0" smtClean="0"/>
            </a:br>
            <a:r>
              <a:rPr lang="en-US" dirty="0" err="1" smtClean="0"/>
              <a:t>preop</a:t>
            </a:r>
            <a:r>
              <a:rPr lang="en-US" dirty="0" smtClean="0"/>
              <a:t> preparation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Z.Zarghamifard</a:t>
            </a:r>
            <a:endParaRPr lang="en-US" dirty="0" smtClean="0"/>
          </a:p>
          <a:p>
            <a:pPr algn="ctr"/>
            <a:r>
              <a:rPr lang="en-US" dirty="0" smtClean="0"/>
              <a:t>General surgeon &amp; fellowship of MIS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605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Inform consent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SUMMERY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4223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Consult:</a:t>
            </a:r>
          </a:p>
          <a:p>
            <a:pPr lvl="1"/>
            <a:r>
              <a:rPr lang="en-US" dirty="0" smtClean="0"/>
              <a:t>Cardiologist</a:t>
            </a:r>
          </a:p>
          <a:p>
            <a:pPr lvl="1"/>
            <a:r>
              <a:rPr lang="en-US" dirty="0" smtClean="0"/>
              <a:t>Pulmonologist</a:t>
            </a:r>
          </a:p>
          <a:p>
            <a:pPr lvl="1"/>
            <a:r>
              <a:rPr lang="en-US" dirty="0" smtClean="0"/>
              <a:t>Psychiatrist</a:t>
            </a:r>
          </a:p>
          <a:p>
            <a:pPr lvl="1"/>
            <a:r>
              <a:rPr lang="en-US" dirty="0" smtClean="0"/>
              <a:t>Dietitian</a:t>
            </a:r>
          </a:p>
          <a:p>
            <a:pPr lvl="1"/>
            <a:r>
              <a:rPr lang="en-US" dirty="0" smtClean="0"/>
              <a:t>Sport specialist</a:t>
            </a:r>
          </a:p>
          <a:p>
            <a:pPr lvl="1"/>
            <a:r>
              <a:rPr lang="en-US" dirty="0" smtClean="0"/>
              <a:t>Endocrinologist if need</a:t>
            </a:r>
          </a:p>
          <a:p>
            <a:r>
              <a:rPr lang="en-US" dirty="0" smtClean="0"/>
              <a:t>GI evaluation</a:t>
            </a:r>
          </a:p>
          <a:p>
            <a:r>
              <a:rPr lang="en-US" dirty="0" smtClean="0"/>
              <a:t>LAB Tests</a:t>
            </a:r>
          </a:p>
          <a:p>
            <a:r>
              <a:rPr lang="en-US" dirty="0" smtClean="0"/>
              <a:t>US</a:t>
            </a:r>
          </a:p>
          <a:p>
            <a:r>
              <a:rPr lang="en-US" dirty="0" smtClean="0"/>
              <a:t>Mammography &amp; pap smear??</a:t>
            </a:r>
            <a:endParaRPr lang="en-US" dirty="0" smtClean="0"/>
          </a:p>
          <a:p>
            <a:r>
              <a:rPr lang="en-US" dirty="0" smtClean="0"/>
              <a:t>Inform consent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7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97"/>
            <a:ext cx="11925837" cy="689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0864" y="57353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520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8536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Bariatric surgery</a:t>
            </a:r>
            <a:br>
              <a:rPr lang="en-US" dirty="0"/>
            </a:br>
            <a:r>
              <a:rPr lang="en-US" dirty="0" err="1"/>
              <a:t>preop</a:t>
            </a:r>
            <a:r>
              <a:rPr lang="en-US" dirty="0"/>
              <a:t> </a:t>
            </a:r>
            <a:r>
              <a:rPr lang="en-US" dirty="0" smtClean="0"/>
              <a:t>preparation</a:t>
            </a:r>
            <a:br>
              <a:rPr lang="en-US" dirty="0" smtClean="0"/>
            </a:b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783327"/>
            <a:ext cx="8596668" cy="3880773"/>
          </a:xfrm>
        </p:spPr>
        <p:txBody>
          <a:bodyPr/>
          <a:lstStyle/>
          <a:p>
            <a:r>
              <a:rPr lang="en-US" dirty="0" smtClean="0"/>
              <a:t>Planning the surgery</a:t>
            </a:r>
          </a:p>
          <a:p>
            <a:r>
              <a:rPr lang="en-US" dirty="0" smtClean="0"/>
              <a:t>Patient 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752" y="351472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Preop</a:t>
            </a:r>
            <a:r>
              <a:rPr lang="en-US" dirty="0" smtClean="0"/>
              <a:t>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status</a:t>
            </a:r>
          </a:p>
          <a:p>
            <a:r>
              <a:rPr lang="en-US" dirty="0" smtClean="0"/>
              <a:t>VTE &amp; PE</a:t>
            </a:r>
          </a:p>
          <a:p>
            <a:r>
              <a:rPr lang="en-US" dirty="0" smtClean="0"/>
              <a:t>Sleep apnea &amp; obesity hypoventilation syndrome(OHS)</a:t>
            </a:r>
          </a:p>
          <a:p>
            <a:r>
              <a:rPr lang="en-US" dirty="0" smtClean="0"/>
              <a:t>GI evaluation</a:t>
            </a:r>
          </a:p>
          <a:p>
            <a:r>
              <a:rPr lang="en-US" dirty="0" smtClean="0"/>
              <a:t>Psychiatric evaluation</a:t>
            </a:r>
          </a:p>
          <a:p>
            <a:r>
              <a:rPr lang="en-US" dirty="0" smtClean="0"/>
              <a:t>Lab test</a:t>
            </a:r>
          </a:p>
          <a:p>
            <a:r>
              <a:rPr lang="en-US" dirty="0" smtClean="0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0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26155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Cardiac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37107"/>
            <a:ext cx="8596668" cy="3880773"/>
          </a:xfrm>
        </p:spPr>
        <p:txBody>
          <a:bodyPr/>
          <a:lstStyle/>
          <a:p>
            <a:r>
              <a:rPr lang="en-US" dirty="0" smtClean="0"/>
              <a:t>Increased risk of CAD in obesity especially in:</a:t>
            </a:r>
          </a:p>
          <a:p>
            <a:pPr lvl="1"/>
            <a:r>
              <a:rPr lang="en-US" dirty="0" smtClean="0"/>
              <a:t>Age &gt;50 </a:t>
            </a:r>
          </a:p>
          <a:p>
            <a:pPr lvl="1"/>
            <a:r>
              <a:rPr lang="en-US" dirty="0" err="1" smtClean="0"/>
              <a:t>Hx</a:t>
            </a:r>
            <a:r>
              <a:rPr lang="en-US" dirty="0" smtClean="0"/>
              <a:t> of CAD</a:t>
            </a:r>
          </a:p>
          <a:p>
            <a:pPr lvl="1"/>
            <a:r>
              <a:rPr lang="en-US" dirty="0" smtClean="0"/>
              <a:t>DM</a:t>
            </a:r>
          </a:p>
          <a:p>
            <a:pPr lvl="1"/>
            <a:r>
              <a:rPr lang="en-US" dirty="0" smtClean="0"/>
              <a:t>Hyperlipidemia</a:t>
            </a:r>
          </a:p>
          <a:p>
            <a:pPr lvl="1"/>
            <a:r>
              <a:rPr lang="en-US" dirty="0" smtClean="0"/>
              <a:t>HTN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556" y="3432555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5733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Cardiac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59835"/>
            <a:ext cx="8596668" cy="3880773"/>
          </a:xfrm>
        </p:spPr>
        <p:txBody>
          <a:bodyPr/>
          <a:lstStyle/>
          <a:p>
            <a:r>
              <a:rPr lang="en-US" dirty="0" err="1" smtClean="0"/>
              <a:t>Hx</a:t>
            </a:r>
            <a:r>
              <a:rPr lang="en-US" dirty="0" smtClean="0"/>
              <a:t> &amp; </a:t>
            </a:r>
            <a:r>
              <a:rPr lang="en-US" dirty="0" err="1" smtClean="0"/>
              <a:t>Ph</a:t>
            </a:r>
            <a:r>
              <a:rPr lang="en-US" dirty="0" smtClean="0"/>
              <a:t> Exam</a:t>
            </a:r>
          </a:p>
          <a:p>
            <a:r>
              <a:rPr lang="en-US" dirty="0" smtClean="0"/>
              <a:t>ECG: increased QT interval in obesity =&gt;</a:t>
            </a:r>
            <a:r>
              <a:rPr lang="en-US" dirty="0"/>
              <a:t>arrhythmia </a:t>
            </a:r>
            <a:r>
              <a:rPr lang="en-US" dirty="0" smtClean="0"/>
              <a:t>=&gt;sudden death</a:t>
            </a:r>
          </a:p>
          <a:p>
            <a:r>
              <a:rPr lang="en-US" dirty="0" smtClean="0"/>
              <a:t>In selected patients:</a:t>
            </a:r>
          </a:p>
          <a:p>
            <a:pPr lvl="1"/>
            <a:r>
              <a:rPr lang="en-US" dirty="0" smtClean="0"/>
              <a:t>Echo</a:t>
            </a:r>
          </a:p>
          <a:p>
            <a:pPr lvl="1"/>
            <a:r>
              <a:rPr lang="en-US" dirty="0" smtClean="0"/>
              <a:t>Stress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Venous </a:t>
            </a:r>
            <a:r>
              <a:rPr lang="en-US" dirty="0" smtClean="0"/>
              <a:t>thromboembolism (VTE)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pulmonary </a:t>
            </a:r>
            <a:r>
              <a:rPr lang="en-US" dirty="0" smtClean="0"/>
              <a:t>emboli (PE)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cause of death after leak in bariatric surgery</a:t>
            </a:r>
          </a:p>
          <a:p>
            <a:r>
              <a:rPr lang="en-US" dirty="0" smtClean="0"/>
              <a:t>In 0.2 to 3.5 %</a:t>
            </a:r>
          </a:p>
          <a:p>
            <a:r>
              <a:rPr lang="en-US" dirty="0" smtClean="0"/>
              <a:t>High risk patients:</a:t>
            </a:r>
          </a:p>
          <a:p>
            <a:pPr lvl="1"/>
            <a:r>
              <a:rPr lang="en-US" dirty="0" smtClean="0"/>
              <a:t>Male</a:t>
            </a:r>
          </a:p>
          <a:p>
            <a:pPr lvl="1"/>
            <a:r>
              <a:rPr lang="en-US" dirty="0" smtClean="0"/>
              <a:t>High BMI</a:t>
            </a:r>
          </a:p>
          <a:p>
            <a:pPr lvl="1"/>
            <a:r>
              <a:rPr lang="en-US" dirty="0" smtClean="0"/>
              <a:t>op time&gt;3h</a:t>
            </a:r>
          </a:p>
          <a:p>
            <a:pPr lvl="1"/>
            <a:r>
              <a:rPr lang="en-US" dirty="0" err="1" smtClean="0"/>
              <a:t>hypercoagulable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Very high risk patients:</a:t>
            </a:r>
          </a:p>
          <a:p>
            <a:pPr lvl="1"/>
            <a:r>
              <a:rPr lang="en-US" dirty="0" smtClean="0"/>
              <a:t>BMI&gt;55</a:t>
            </a:r>
          </a:p>
          <a:p>
            <a:pPr lvl="1"/>
            <a:r>
              <a:rPr lang="en-US" dirty="0" smtClean="0"/>
              <a:t>OHS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236" y="2976898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Venous thromboembolism </a:t>
            </a:r>
            <a:br>
              <a:rPr lang="en-US" dirty="0"/>
            </a:br>
            <a:r>
              <a:rPr lang="en-US" dirty="0"/>
              <a:t>&amp; pulmonary emboli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the risk</a:t>
            </a:r>
          </a:p>
          <a:p>
            <a:pPr lvl="1"/>
            <a:r>
              <a:rPr lang="en-US" dirty="0" smtClean="0"/>
              <a:t>Increasing ambulation</a:t>
            </a:r>
          </a:p>
          <a:p>
            <a:pPr lvl="1"/>
            <a:r>
              <a:rPr lang="en-US" dirty="0" smtClean="0"/>
              <a:t>Smoking cessation</a:t>
            </a:r>
          </a:p>
          <a:p>
            <a:pPr lvl="1"/>
            <a:r>
              <a:rPr lang="en-US" dirty="0" smtClean="0"/>
              <a:t>W reduction</a:t>
            </a:r>
          </a:p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Thromboembolism deterrent hose (TED)</a:t>
            </a:r>
          </a:p>
          <a:p>
            <a:pPr lvl="1"/>
            <a:r>
              <a:rPr lang="en-US" dirty="0" smtClean="0"/>
              <a:t>IPCD</a:t>
            </a:r>
            <a:endParaRPr lang="en-US" dirty="0"/>
          </a:p>
          <a:p>
            <a:pPr lvl="1"/>
            <a:r>
              <a:rPr lang="en-US" dirty="0" smtClean="0"/>
              <a:t>Anticoagulant( heparin or LMWH)</a:t>
            </a:r>
          </a:p>
          <a:p>
            <a:pPr lvl="1"/>
            <a:r>
              <a:rPr lang="en-US" dirty="0" smtClean="0"/>
              <a:t>IVC filter: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20810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605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Cardiologist consult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12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493</Words>
  <Application>Microsoft Office PowerPoint</Application>
  <PresentationFormat>Widescreen</PresentationFormat>
  <Paragraphs>140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PowerPoint Presentation</vt:lpstr>
      <vt:lpstr>Bariatric surgery preop preparation</vt:lpstr>
      <vt:lpstr>Bariatric surgery preop preparation WHY?</vt:lpstr>
      <vt:lpstr>Preop preparation</vt:lpstr>
      <vt:lpstr>Cardiac status</vt:lpstr>
      <vt:lpstr>Cardiac status</vt:lpstr>
      <vt:lpstr>Venous thromboembolism (VTE)  &amp; pulmonary emboli (PE)</vt:lpstr>
      <vt:lpstr>Venous thromboembolism  &amp; pulmonary emboli</vt:lpstr>
      <vt:lpstr>Cardiologist consult</vt:lpstr>
      <vt:lpstr>Pulmonary status</vt:lpstr>
      <vt:lpstr>Pulmonary status</vt:lpstr>
      <vt:lpstr>Obstructive sleep apnea</vt:lpstr>
      <vt:lpstr>Obesity hypoventilation syndrome OHS</vt:lpstr>
      <vt:lpstr>Pulmonary function test</vt:lpstr>
      <vt:lpstr>Pulmonary specialist consult</vt:lpstr>
      <vt:lpstr>GI evaluation</vt:lpstr>
      <vt:lpstr>Psychological evaluation</vt:lpstr>
      <vt:lpstr>Ultrasonography </vt:lpstr>
      <vt:lpstr>LAB tests </vt:lpstr>
      <vt:lpstr>Inform consent</vt:lpstr>
      <vt:lpstr>SUMMERY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Bariatric surgery preop preparation</dc:title>
  <dc:creator>ahura</dc:creator>
  <cp:lastModifiedBy>ahura</cp:lastModifiedBy>
  <cp:revision>29</cp:revision>
  <dcterms:created xsi:type="dcterms:W3CDTF">2014-12-16T05:20:50Z</dcterms:created>
  <dcterms:modified xsi:type="dcterms:W3CDTF">2014-12-17T21:56:54Z</dcterms:modified>
</cp:coreProperties>
</file>