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2" r:id="rId3"/>
    <p:sldId id="288" r:id="rId4"/>
    <p:sldId id="257" r:id="rId5"/>
    <p:sldId id="258" r:id="rId6"/>
    <p:sldId id="263" r:id="rId7"/>
    <p:sldId id="285" r:id="rId8"/>
    <p:sldId id="278" r:id="rId9"/>
    <p:sldId id="270" r:id="rId10"/>
    <p:sldId id="280" r:id="rId11"/>
    <p:sldId id="276" r:id="rId12"/>
    <p:sldId id="283" r:id="rId13"/>
    <p:sldId id="286" r:id="rId14"/>
    <p:sldId id="284" r:id="rId15"/>
    <p:sldId id="261" r:id="rId16"/>
    <p:sldId id="269" r:id="rId17"/>
    <p:sldId id="268" r:id="rId18"/>
    <p:sldId id="272" r:id="rId19"/>
    <p:sldId id="274" r:id="rId20"/>
    <p:sldId id="289" r:id="rId21"/>
    <p:sldId id="291" r:id="rId22"/>
    <p:sldId id="273" r:id="rId23"/>
    <p:sldId id="292" r:id="rId24"/>
    <p:sldId id="2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4C"/>
    <a:srgbClr val="00153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0" autoAdjust="0"/>
    <p:restoredTop sz="94660"/>
  </p:normalViewPr>
  <p:slideViewPr>
    <p:cSldViewPr snapToGrid="0">
      <p:cViewPr varScale="1">
        <p:scale>
          <a:sx n="66" d="100"/>
          <a:sy n="66" d="100"/>
        </p:scale>
        <p:origin x="7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12/24/2017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582647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3442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610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073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12/24/2017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360028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7537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92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91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662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2A54C80-263E-416B-A8E0-580EDEADCBDC}" type="datetimeFigureOut">
              <a:rPr lang="en-US" smtClean="0"/>
              <a:t>12/24/2017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19954A3-9DFD-4C44-94BA-B95130A3BA1C}"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80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12/24/2017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99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12/24/2017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05603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9" y="1788455"/>
            <a:ext cx="8241746" cy="1172459"/>
          </a:xfrm>
          <a:solidFill>
            <a:schemeClr val="bg1"/>
          </a:solidFill>
        </p:spPr>
        <p:txBody>
          <a:bodyPr/>
          <a:lstStyle/>
          <a:p>
            <a:r>
              <a:rPr lang="en-US" sz="6000" b="1" i="1" dirty="0">
                <a:solidFill>
                  <a:srgbClr val="002060"/>
                </a:solidFill>
                <a:latin typeface="Aparajita" panose="020B0604020202020204" pitchFamily="34" charset="0"/>
                <a:cs typeface="Aparajita" panose="020B0604020202020204" pitchFamily="34" charset="0"/>
              </a:rPr>
              <a:t>Case Discussion</a:t>
            </a:r>
            <a:endParaRPr lang="en-US" sz="6000" i="1" dirty="0">
              <a:latin typeface="Aparajita" panose="020B0604020202020204" pitchFamily="34" charset="0"/>
              <a:cs typeface="Aparajita" panose="020B0604020202020204" pitchFamily="34" charset="0"/>
            </a:endParaRPr>
          </a:p>
        </p:txBody>
      </p:sp>
      <p:sp>
        <p:nvSpPr>
          <p:cNvPr id="3" name="Subtitle 2"/>
          <p:cNvSpPr>
            <a:spLocks noGrp="1"/>
          </p:cNvSpPr>
          <p:nvPr>
            <p:ph type="subTitle" idx="1"/>
          </p:nvPr>
        </p:nvSpPr>
        <p:spPr>
          <a:xfrm>
            <a:off x="2679906" y="4180115"/>
            <a:ext cx="6831673" cy="862402"/>
          </a:xfrm>
        </p:spPr>
        <p:txBody>
          <a:bodyPr>
            <a:normAutofit lnSpcReduction="10000"/>
          </a:bodyPr>
          <a:lstStyle/>
          <a:p>
            <a:r>
              <a:rPr lang="en-US" dirty="0" smtClean="0">
                <a:latin typeface="Aparajita" panose="020B0604020202020204" pitchFamily="34" charset="0"/>
                <a:cs typeface="Aparajita" panose="020B0604020202020204" pitchFamily="34" charset="0"/>
              </a:rPr>
              <a:t>By:</a:t>
            </a:r>
          </a:p>
          <a:p>
            <a:r>
              <a:rPr lang="en-US" dirty="0" err="1" smtClean="0">
                <a:latin typeface="Aparajita" panose="020B0604020202020204" pitchFamily="34" charset="0"/>
                <a:cs typeface="Aparajita" panose="020B0604020202020204" pitchFamily="34" charset="0"/>
              </a:rPr>
              <a:t>Dr</a:t>
            </a:r>
            <a:r>
              <a:rPr lang="en-US" dirty="0" smtClean="0">
                <a:latin typeface="Aparajita" panose="020B0604020202020204" pitchFamily="34" charset="0"/>
                <a:cs typeface="Aparajita" panose="020B0604020202020204" pitchFamily="34" charset="0"/>
              </a:rPr>
              <a:t> </a:t>
            </a:r>
            <a:r>
              <a:rPr lang="en-US" dirty="0" err="1" smtClean="0">
                <a:latin typeface="Aparajita" panose="020B0604020202020204" pitchFamily="34" charset="0"/>
                <a:cs typeface="Aparajita" panose="020B0604020202020204" pitchFamily="34" charset="0"/>
              </a:rPr>
              <a:t>Batoul</a:t>
            </a:r>
            <a:r>
              <a:rPr lang="en-US" dirty="0" smtClean="0">
                <a:latin typeface="Aparajita" panose="020B0604020202020204" pitchFamily="34" charset="0"/>
                <a:cs typeface="Aparajita" panose="020B0604020202020204" pitchFamily="34" charset="0"/>
              </a:rPr>
              <a:t> </a:t>
            </a:r>
            <a:r>
              <a:rPr lang="en-US" dirty="0" err="1">
                <a:latin typeface="Aparajita" panose="020B0604020202020204" pitchFamily="34" charset="0"/>
                <a:cs typeface="Aparajita" panose="020B0604020202020204" pitchFamily="34" charset="0"/>
              </a:rPr>
              <a:t>B</a:t>
            </a:r>
            <a:r>
              <a:rPr lang="en-US" dirty="0" err="1" smtClean="0">
                <a:latin typeface="Aparajita" panose="020B0604020202020204" pitchFamily="34" charset="0"/>
                <a:cs typeface="Aparajita" panose="020B0604020202020204" pitchFamily="34" charset="0"/>
              </a:rPr>
              <a:t>irjandi</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517561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3200"/>
            <a:ext cx="9601200" cy="740229"/>
          </a:xfrm>
        </p:spPr>
        <p:txBody>
          <a:bodyPr>
            <a:normAutofit/>
          </a:bodyPr>
          <a:lstStyle/>
          <a:p>
            <a:pPr algn="ctr"/>
            <a:r>
              <a:rPr lang="en-US" b="1" i="1" u="sng" dirty="0">
                <a:solidFill>
                  <a:srgbClr val="C00000"/>
                </a:solidFill>
                <a:latin typeface="Aparajita" panose="020B0604020202020204" pitchFamily="34" charset="0"/>
                <a:cs typeface="Aparajita" panose="020B0604020202020204" pitchFamily="34" charset="0"/>
              </a:rPr>
              <a:t>Precocious puberty</a:t>
            </a:r>
            <a:endParaRPr lang="en-US" dirty="0"/>
          </a:p>
        </p:txBody>
      </p:sp>
      <p:sp>
        <p:nvSpPr>
          <p:cNvPr id="3" name="Text Placeholder 2"/>
          <p:cNvSpPr>
            <a:spLocks noGrp="1"/>
          </p:cNvSpPr>
          <p:nvPr>
            <p:ph type="body" idx="1"/>
          </p:nvPr>
        </p:nvSpPr>
        <p:spPr>
          <a:xfrm>
            <a:off x="1371600" y="943429"/>
            <a:ext cx="4709886" cy="406400"/>
          </a:xfrm>
        </p:spPr>
        <p:txBody>
          <a:bodyPr/>
          <a:lstStyle/>
          <a:p>
            <a:pPr algn="ctr"/>
            <a:r>
              <a:rPr lang="en-US" dirty="0" smtClean="0">
                <a:solidFill>
                  <a:schemeClr val="accent6">
                    <a:lumMod val="75000"/>
                  </a:schemeClr>
                </a:solidFill>
              </a:rPr>
              <a:t>In girls</a:t>
            </a:r>
            <a:endParaRPr lang="en-US" dirty="0">
              <a:solidFill>
                <a:schemeClr val="accent6">
                  <a:lumMod val="75000"/>
                </a:schemeClr>
              </a:solidFill>
            </a:endParaRPr>
          </a:p>
        </p:txBody>
      </p:sp>
      <p:sp>
        <p:nvSpPr>
          <p:cNvPr id="4" name="Content Placeholder 3"/>
          <p:cNvSpPr>
            <a:spLocks noGrp="1"/>
          </p:cNvSpPr>
          <p:nvPr>
            <p:ph sz="half" idx="2"/>
          </p:nvPr>
        </p:nvSpPr>
        <p:spPr>
          <a:xfrm>
            <a:off x="1371600" y="1349829"/>
            <a:ext cx="4709886" cy="5094514"/>
          </a:xfrm>
          <a:solidFill>
            <a:schemeClr val="accent6">
              <a:lumMod val="40000"/>
              <a:lumOff val="60000"/>
            </a:schemeClr>
          </a:solidFill>
        </p:spPr>
        <p:txBody>
          <a:bodyPr>
            <a:normAutofit fontScale="92500" lnSpcReduction="20000"/>
          </a:bodyPr>
          <a:lstStyle/>
          <a:p>
            <a:pPr algn="just"/>
            <a:r>
              <a:rPr lang="en-US" sz="2200" dirty="0" smtClean="0">
                <a:latin typeface="Aparajita" panose="020B0604020202020204" pitchFamily="34" charset="0"/>
                <a:cs typeface="Aparajita" panose="020B0604020202020204" pitchFamily="34" charset="0"/>
              </a:rPr>
              <a:t> </a:t>
            </a:r>
            <a:r>
              <a:rPr lang="en-US" sz="2200" dirty="0">
                <a:latin typeface="Aparajita" panose="020B0604020202020204" pitchFamily="34" charset="0"/>
                <a:cs typeface="Aparajita" panose="020B0604020202020204" pitchFamily="34" charset="0"/>
              </a:rPr>
              <a:t>far more common in </a:t>
            </a:r>
            <a:r>
              <a:rPr lang="en-US" sz="2200" dirty="0" smtClean="0">
                <a:latin typeface="Aparajita" panose="020B0604020202020204" pitchFamily="34" charset="0"/>
                <a:cs typeface="Aparajita" panose="020B0604020202020204" pitchFamily="34" charset="0"/>
              </a:rPr>
              <a:t>girls</a:t>
            </a:r>
          </a:p>
          <a:p>
            <a:pPr algn="just"/>
            <a:r>
              <a:rPr lang="en-US" sz="2200" dirty="0">
                <a:latin typeface="Aparajita" panose="020B0604020202020204" pitchFamily="34" charset="0"/>
                <a:cs typeface="Aparajita" panose="020B0604020202020204" pitchFamily="34" charset="0"/>
              </a:rPr>
              <a:t>typical </a:t>
            </a:r>
            <a:r>
              <a:rPr lang="en-US" sz="2200" dirty="0" smtClean="0">
                <a:latin typeface="Aparajita" panose="020B0604020202020204" pitchFamily="34" charset="0"/>
                <a:cs typeface="Aparajita" panose="020B0604020202020204" pitchFamily="34" charset="0"/>
              </a:rPr>
              <a:t>presentation consists </a:t>
            </a:r>
            <a:r>
              <a:rPr lang="en-US" sz="2200" dirty="0">
                <a:latin typeface="Aparajita" panose="020B0604020202020204" pitchFamily="34" charset="0"/>
                <a:cs typeface="Aparajita" panose="020B0604020202020204" pitchFamily="34" charset="0"/>
              </a:rPr>
              <a:t>of vaginal </a:t>
            </a:r>
            <a:r>
              <a:rPr lang="en-US" sz="2200" dirty="0" smtClean="0">
                <a:latin typeface="Aparajita" panose="020B0604020202020204" pitchFamily="34" charset="0"/>
                <a:cs typeface="Aparajita" panose="020B0604020202020204" pitchFamily="34" charset="0"/>
              </a:rPr>
              <a:t>bleeding(</a:t>
            </a:r>
            <a:r>
              <a:rPr lang="en-US" sz="2200" dirty="0">
                <a:latin typeface="Aparajita" panose="020B0604020202020204" pitchFamily="34" charset="0"/>
                <a:cs typeface="Aparajita" panose="020B0604020202020204" pitchFamily="34" charset="0"/>
              </a:rPr>
              <a:t>Typically </a:t>
            </a:r>
            <a:r>
              <a:rPr lang="en-US" sz="2200" dirty="0" smtClean="0">
                <a:latin typeface="Aparajita" panose="020B0604020202020204" pitchFamily="34" charset="0"/>
                <a:cs typeface="Aparajita" panose="020B0604020202020204" pitchFamily="34" charset="0"/>
              </a:rPr>
              <a:t>painless, sometimes </a:t>
            </a:r>
            <a:r>
              <a:rPr lang="en-US" sz="2200" dirty="0">
                <a:latin typeface="Aparajita" panose="020B0604020202020204" pitchFamily="34" charset="0"/>
                <a:cs typeface="Aparajita" panose="020B0604020202020204" pitchFamily="34" charset="0"/>
              </a:rPr>
              <a:t>profuse, and usually accompanied by </a:t>
            </a:r>
            <a:r>
              <a:rPr lang="en-US" sz="2200" dirty="0" smtClean="0">
                <a:latin typeface="Aparajita" panose="020B0604020202020204" pitchFamily="34" charset="0"/>
                <a:cs typeface="Aparajita" panose="020B0604020202020204" pitchFamily="34" charset="0"/>
              </a:rPr>
              <a:t>the development </a:t>
            </a:r>
            <a:r>
              <a:rPr lang="en-US" sz="2200" dirty="0">
                <a:latin typeface="Aparajita" panose="020B0604020202020204" pitchFamily="34" charset="0"/>
                <a:cs typeface="Aparajita" panose="020B0604020202020204" pitchFamily="34" charset="0"/>
              </a:rPr>
              <a:t>of breast </a:t>
            </a:r>
            <a:r>
              <a:rPr lang="en-US" sz="2200" dirty="0" smtClean="0">
                <a:latin typeface="Aparajita" panose="020B0604020202020204" pitchFamily="34" charset="0"/>
                <a:cs typeface="Aparajita" panose="020B0604020202020204" pitchFamily="34" charset="0"/>
              </a:rPr>
              <a:t>tissue(</a:t>
            </a:r>
            <a:r>
              <a:rPr lang="en-US" sz="2200" dirty="0">
                <a:latin typeface="Aparajita" panose="020B0604020202020204" pitchFamily="34" charset="0"/>
                <a:cs typeface="Aparajita" panose="020B0604020202020204" pitchFamily="34" charset="0"/>
              </a:rPr>
              <a:t>Tanner II or </a:t>
            </a:r>
            <a:r>
              <a:rPr lang="en-US" sz="2200" dirty="0" smtClean="0">
                <a:latin typeface="Aparajita" panose="020B0604020202020204" pitchFamily="34" charset="0"/>
                <a:cs typeface="Aparajita" panose="020B0604020202020204" pitchFamily="34" charset="0"/>
              </a:rPr>
              <a:t>III)</a:t>
            </a:r>
          </a:p>
          <a:p>
            <a:pPr algn="just"/>
            <a:r>
              <a:rPr lang="en-US" sz="2200" dirty="0">
                <a:latin typeface="Aparajita" panose="020B0604020202020204" pitchFamily="34" charset="0"/>
                <a:cs typeface="Aparajita" panose="020B0604020202020204" pitchFamily="34" charset="0"/>
              </a:rPr>
              <a:t>The first episode can occur </a:t>
            </a:r>
            <a:r>
              <a:rPr lang="en-US" sz="2200" dirty="0" smtClean="0">
                <a:latin typeface="Aparajita" panose="020B0604020202020204" pitchFamily="34" charset="0"/>
                <a:cs typeface="Aparajita" panose="020B0604020202020204" pitchFamily="34" charset="0"/>
              </a:rPr>
              <a:t>as early </a:t>
            </a:r>
            <a:r>
              <a:rPr lang="en-US" sz="2200" dirty="0">
                <a:latin typeface="Aparajita" panose="020B0604020202020204" pitchFamily="34" charset="0"/>
                <a:cs typeface="Aparajita" panose="020B0604020202020204" pitchFamily="34" charset="0"/>
              </a:rPr>
              <a:t>as during the first few months of life or as late </a:t>
            </a:r>
            <a:r>
              <a:rPr lang="en-US" sz="2200" dirty="0" smtClean="0">
                <a:latin typeface="Aparajita" panose="020B0604020202020204" pitchFamily="34" charset="0"/>
                <a:cs typeface="Aparajita" panose="020B0604020202020204" pitchFamily="34" charset="0"/>
              </a:rPr>
              <a:t>as age </a:t>
            </a:r>
            <a:r>
              <a:rPr lang="en-US" sz="2200" dirty="0">
                <a:latin typeface="Aparajita" panose="020B0604020202020204" pitchFamily="34" charset="0"/>
                <a:cs typeface="Aparajita" panose="020B0604020202020204" pitchFamily="34" charset="0"/>
              </a:rPr>
              <a:t>6 or 7 </a:t>
            </a:r>
            <a:r>
              <a:rPr lang="en-US" sz="2200" dirty="0" smtClean="0">
                <a:latin typeface="Aparajita" panose="020B0604020202020204" pitchFamily="34" charset="0"/>
                <a:cs typeface="Aparajita" panose="020B0604020202020204" pitchFamily="34" charset="0"/>
              </a:rPr>
              <a:t>years &amp; subsequent </a:t>
            </a:r>
            <a:r>
              <a:rPr lang="en-US" sz="2200" dirty="0">
                <a:latin typeface="Aparajita" panose="020B0604020202020204" pitchFamily="34" charset="0"/>
                <a:cs typeface="Aparajita" panose="020B0604020202020204" pitchFamily="34" charset="0"/>
              </a:rPr>
              <a:t>episodes are </a:t>
            </a:r>
            <a:r>
              <a:rPr lang="en-US" sz="2200" dirty="0" smtClean="0">
                <a:latin typeface="Aparajita" panose="020B0604020202020204" pitchFamily="34" charset="0"/>
                <a:cs typeface="Aparajita" panose="020B0604020202020204" pitchFamily="34" charset="0"/>
              </a:rPr>
              <a:t>highly unpredictable</a:t>
            </a:r>
            <a:r>
              <a:rPr lang="en-US" sz="2200" dirty="0">
                <a:latin typeface="Aparajita" panose="020B0604020202020204" pitchFamily="34" charset="0"/>
                <a:cs typeface="Aparajita" panose="020B0604020202020204" pitchFamily="34" charset="0"/>
              </a:rPr>
              <a:t>.</a:t>
            </a:r>
            <a:endParaRPr lang="en-US" sz="2200" dirty="0" smtClean="0">
              <a:latin typeface="Aparajita" panose="020B0604020202020204" pitchFamily="34" charset="0"/>
              <a:cs typeface="Aparajita" panose="020B0604020202020204" pitchFamily="34" charset="0"/>
            </a:endParaRPr>
          </a:p>
          <a:p>
            <a:pPr algn="just"/>
            <a:r>
              <a:rPr lang="en-US" sz="2200" dirty="0" smtClean="0">
                <a:latin typeface="Aparajita" panose="020B0604020202020204" pitchFamily="34" charset="0"/>
                <a:cs typeface="Aparajita" panose="020B0604020202020204" pitchFamily="34" charset="0"/>
              </a:rPr>
              <a:t>Classic biochemical </a:t>
            </a:r>
            <a:r>
              <a:rPr lang="en-US" sz="2200" dirty="0">
                <a:latin typeface="Aparajita" panose="020B0604020202020204" pitchFamily="34" charset="0"/>
                <a:cs typeface="Aparajita" panose="020B0604020202020204" pitchFamily="34" charset="0"/>
              </a:rPr>
              <a:t>findings :</a:t>
            </a:r>
            <a:r>
              <a:rPr lang="en-US" sz="2200" dirty="0" smtClean="0">
                <a:latin typeface="Aparajita" panose="020B0604020202020204" pitchFamily="34" charset="0"/>
                <a:cs typeface="Aparajita" panose="020B0604020202020204" pitchFamily="34" charset="0"/>
              </a:rPr>
              <a:t> </a:t>
            </a:r>
            <a:r>
              <a:rPr lang="en-US" sz="2200" dirty="0">
                <a:latin typeface="Aparajita" panose="020B0604020202020204" pitchFamily="34" charset="0"/>
                <a:cs typeface="Aparajita" panose="020B0604020202020204" pitchFamily="34" charset="0"/>
              </a:rPr>
              <a:t>elevated estradiol </a:t>
            </a:r>
            <a:r>
              <a:rPr lang="en-US" sz="2200" dirty="0" smtClean="0">
                <a:latin typeface="Aparajita" panose="020B0604020202020204" pitchFamily="34" charset="0"/>
                <a:cs typeface="Aparajita" panose="020B0604020202020204" pitchFamily="34" charset="0"/>
              </a:rPr>
              <a:t>and </a:t>
            </a:r>
            <a:r>
              <a:rPr lang="en-US" sz="2200" dirty="0" err="1" smtClean="0">
                <a:latin typeface="Aparajita" panose="020B0604020202020204" pitchFamily="34" charset="0"/>
                <a:cs typeface="Aparajita" panose="020B0604020202020204" pitchFamily="34" charset="0"/>
              </a:rPr>
              <a:t>estrone</a:t>
            </a:r>
            <a:r>
              <a:rPr lang="en-US" sz="2200" dirty="0" smtClean="0">
                <a:latin typeface="Aparajita" panose="020B0604020202020204" pitchFamily="34" charset="0"/>
                <a:cs typeface="Aparajita" panose="020B0604020202020204" pitchFamily="34" charset="0"/>
              </a:rPr>
              <a:t> levels with </a:t>
            </a:r>
            <a:r>
              <a:rPr lang="en-US" sz="2200" dirty="0">
                <a:latin typeface="Aparajita" panose="020B0604020202020204" pitchFamily="34" charset="0"/>
                <a:cs typeface="Aparajita" panose="020B0604020202020204" pitchFamily="34" charset="0"/>
              </a:rPr>
              <a:t>suppressed </a:t>
            </a:r>
            <a:r>
              <a:rPr lang="en-US" sz="2200" dirty="0" smtClean="0">
                <a:latin typeface="Aparajita" panose="020B0604020202020204" pitchFamily="34" charset="0"/>
                <a:cs typeface="Aparajita" panose="020B0604020202020204" pitchFamily="34" charset="0"/>
              </a:rPr>
              <a:t>gonadotropins</a:t>
            </a:r>
          </a:p>
          <a:p>
            <a:pPr algn="just"/>
            <a:r>
              <a:rPr lang="en-US" sz="2200" dirty="0">
                <a:latin typeface="Aparajita" panose="020B0604020202020204" pitchFamily="34" charset="0"/>
                <a:cs typeface="Aparajita" panose="020B0604020202020204" pitchFamily="34" charset="0"/>
              </a:rPr>
              <a:t>Pelvic ultrasound typically reveals a large unilateral </a:t>
            </a:r>
            <a:r>
              <a:rPr lang="en-US" sz="2200" dirty="0" smtClean="0">
                <a:latin typeface="Aparajita" panose="020B0604020202020204" pitchFamily="34" charset="0"/>
                <a:cs typeface="Aparajita" panose="020B0604020202020204" pitchFamily="34" charset="0"/>
              </a:rPr>
              <a:t>ovarian cyst </a:t>
            </a:r>
            <a:r>
              <a:rPr lang="en-US" sz="2200" dirty="0">
                <a:latin typeface="Aparajita" panose="020B0604020202020204" pitchFamily="34" charset="0"/>
                <a:cs typeface="Aparajita" panose="020B0604020202020204" pitchFamily="34" charset="0"/>
              </a:rPr>
              <a:t>which may be hemorrhagic and appear to have </a:t>
            </a:r>
            <a:r>
              <a:rPr lang="en-US" sz="2200" dirty="0" smtClean="0">
                <a:latin typeface="Aparajita" panose="020B0604020202020204" pitchFamily="34" charset="0"/>
                <a:cs typeface="Aparajita" panose="020B0604020202020204" pitchFamily="34" charset="0"/>
              </a:rPr>
              <a:t>mixed cystic </a:t>
            </a:r>
            <a:r>
              <a:rPr lang="en-US" sz="2200" dirty="0">
                <a:latin typeface="Aparajita" panose="020B0604020202020204" pitchFamily="34" charset="0"/>
                <a:cs typeface="Aparajita" panose="020B0604020202020204" pitchFamily="34" charset="0"/>
              </a:rPr>
              <a:t>and solid </a:t>
            </a:r>
            <a:r>
              <a:rPr lang="en-US" sz="2200" dirty="0" smtClean="0">
                <a:latin typeface="Aparajita" panose="020B0604020202020204" pitchFamily="34" charset="0"/>
                <a:cs typeface="Aparajita" panose="020B0604020202020204" pitchFamily="34" charset="0"/>
              </a:rPr>
              <a:t>elements</a:t>
            </a:r>
          </a:p>
          <a:p>
            <a:pPr algn="just"/>
            <a:r>
              <a:rPr lang="en-US" sz="2200" dirty="0">
                <a:latin typeface="Aparajita" panose="020B0604020202020204" pitchFamily="34" charset="0"/>
                <a:cs typeface="Aparajita" panose="020B0604020202020204" pitchFamily="34" charset="0"/>
              </a:rPr>
              <a:t>in most cases adults with </a:t>
            </a:r>
            <a:r>
              <a:rPr lang="en-US" sz="2200" dirty="0" smtClean="0">
                <a:latin typeface="Aparajita" panose="020B0604020202020204" pitchFamily="34" charset="0"/>
                <a:cs typeface="Aparajita" panose="020B0604020202020204" pitchFamily="34" charset="0"/>
              </a:rPr>
              <a:t>MAS have </a:t>
            </a:r>
            <a:r>
              <a:rPr lang="en-US" sz="2200" dirty="0">
                <a:latin typeface="Aparajita" panose="020B0604020202020204" pitchFamily="34" charset="0"/>
                <a:cs typeface="Aparajita" panose="020B0604020202020204" pitchFamily="34" charset="0"/>
              </a:rPr>
              <a:t>been able to have </a:t>
            </a:r>
            <a:r>
              <a:rPr lang="en-US" sz="2200" dirty="0" smtClean="0">
                <a:latin typeface="Aparajita" panose="020B0604020202020204" pitchFamily="34" charset="0"/>
                <a:cs typeface="Aparajita" panose="020B0604020202020204" pitchFamily="34" charset="0"/>
              </a:rPr>
              <a:t>children</a:t>
            </a:r>
          </a:p>
          <a:p>
            <a:pPr algn="just"/>
            <a:r>
              <a:rPr lang="en-US" sz="2200" dirty="0">
                <a:latin typeface="Aparajita" panose="020B0604020202020204" pitchFamily="34" charset="0"/>
                <a:cs typeface="Aparajita" panose="020B0604020202020204" pitchFamily="34" charset="0"/>
              </a:rPr>
              <a:t>Current </a:t>
            </a:r>
            <a:r>
              <a:rPr lang="en-US" sz="2200" dirty="0" smtClean="0">
                <a:latin typeface="Aparajita" panose="020B0604020202020204" pitchFamily="34" charset="0"/>
                <a:cs typeface="Aparajita" panose="020B0604020202020204" pitchFamily="34" charset="0"/>
              </a:rPr>
              <a:t>treatment: </a:t>
            </a:r>
            <a:r>
              <a:rPr lang="en-US" sz="2200" dirty="0">
                <a:latin typeface="Aparajita" panose="020B0604020202020204" pitchFamily="34" charset="0"/>
                <a:cs typeface="Aparajita" panose="020B0604020202020204" pitchFamily="34" charset="0"/>
              </a:rPr>
              <a:t>anti-estrogens</a:t>
            </a:r>
            <a:endParaRPr lang="en-US" sz="2200" dirty="0" smtClean="0">
              <a:latin typeface="Aparajita" panose="020B0604020202020204" pitchFamily="34" charset="0"/>
              <a:cs typeface="Aparajita" panose="020B0604020202020204" pitchFamily="34" charset="0"/>
            </a:endParaRPr>
          </a:p>
          <a:p>
            <a:endParaRPr lang="en-US" dirty="0" smtClean="0"/>
          </a:p>
          <a:p>
            <a:endParaRPr lang="en-US" dirty="0"/>
          </a:p>
        </p:txBody>
      </p:sp>
      <p:sp>
        <p:nvSpPr>
          <p:cNvPr id="5" name="Text Placeholder 4"/>
          <p:cNvSpPr>
            <a:spLocks noGrp="1"/>
          </p:cNvSpPr>
          <p:nvPr>
            <p:ph type="body" sz="quarter" idx="3"/>
          </p:nvPr>
        </p:nvSpPr>
        <p:spPr>
          <a:xfrm>
            <a:off x="6226628" y="943430"/>
            <a:ext cx="4742369" cy="406399"/>
          </a:xfrm>
        </p:spPr>
        <p:txBody>
          <a:bodyPr/>
          <a:lstStyle/>
          <a:p>
            <a:pPr algn="ctr"/>
            <a:r>
              <a:rPr lang="en-US" dirty="0" smtClean="0">
                <a:solidFill>
                  <a:srgbClr val="0070C0"/>
                </a:solidFill>
              </a:rPr>
              <a:t>In boys</a:t>
            </a:r>
            <a:endParaRPr lang="en-US" dirty="0">
              <a:solidFill>
                <a:srgbClr val="0070C0"/>
              </a:solidFill>
            </a:endParaRPr>
          </a:p>
        </p:txBody>
      </p:sp>
      <p:sp>
        <p:nvSpPr>
          <p:cNvPr id="6" name="Content Placeholder 5"/>
          <p:cNvSpPr>
            <a:spLocks noGrp="1"/>
          </p:cNvSpPr>
          <p:nvPr>
            <p:ph sz="quarter" idx="4"/>
          </p:nvPr>
        </p:nvSpPr>
        <p:spPr>
          <a:xfrm>
            <a:off x="6226629" y="1451429"/>
            <a:ext cx="4742369" cy="4992914"/>
          </a:xfrm>
          <a:solidFill>
            <a:schemeClr val="accent5">
              <a:lumMod val="40000"/>
              <a:lumOff val="60000"/>
            </a:schemeClr>
          </a:solidFill>
        </p:spPr>
        <p:txBody>
          <a:bodyPr>
            <a:normAutofit/>
          </a:bodyPr>
          <a:lstStyle/>
          <a:p>
            <a:r>
              <a:rPr lang="en-US" dirty="0" smtClean="0">
                <a:latin typeface="Aparajita" panose="020B0604020202020204" pitchFamily="34" charset="0"/>
                <a:cs typeface="Aparajita" panose="020B0604020202020204" pitchFamily="34" charset="0"/>
              </a:rPr>
              <a:t>Very rare </a:t>
            </a:r>
          </a:p>
          <a:p>
            <a:r>
              <a:rPr lang="en-US" dirty="0">
                <a:latin typeface="Aparajita" panose="020B0604020202020204" pitchFamily="34" charset="0"/>
                <a:cs typeface="Aparajita" panose="020B0604020202020204" pitchFamily="34" charset="0"/>
              </a:rPr>
              <a:t>when present, is more likely </a:t>
            </a:r>
            <a:r>
              <a:rPr lang="en-US" dirty="0" smtClean="0">
                <a:latin typeface="Aparajita" panose="020B0604020202020204" pitchFamily="34" charset="0"/>
                <a:cs typeface="Aparajita" panose="020B0604020202020204" pitchFamily="34" charset="0"/>
              </a:rPr>
              <a:t>to be </a:t>
            </a:r>
            <a:r>
              <a:rPr lang="en-US" dirty="0">
                <a:latin typeface="Aparajita" panose="020B0604020202020204" pitchFamily="34" charset="0"/>
                <a:cs typeface="Aparajita" panose="020B0604020202020204" pitchFamily="34" charset="0"/>
              </a:rPr>
              <a:t>subtle and indolent in </a:t>
            </a:r>
            <a:r>
              <a:rPr lang="en-US" dirty="0" smtClean="0">
                <a:latin typeface="Aparajita" panose="020B0604020202020204" pitchFamily="34" charset="0"/>
                <a:cs typeface="Aparajita" panose="020B0604020202020204" pitchFamily="34" charset="0"/>
              </a:rPr>
              <a:t>boys</a:t>
            </a:r>
          </a:p>
          <a:p>
            <a:r>
              <a:rPr lang="en-US" dirty="0">
                <a:latin typeface="Aparajita" panose="020B0604020202020204" pitchFamily="34" charset="0"/>
                <a:cs typeface="Aparajita" panose="020B0604020202020204" pitchFamily="34" charset="0"/>
              </a:rPr>
              <a:t>limited to the testicular </a:t>
            </a:r>
            <a:r>
              <a:rPr lang="en-US" dirty="0" err="1">
                <a:latin typeface="Aparajita" panose="020B0604020202020204" pitchFamily="34" charset="0"/>
                <a:cs typeface="Aparajita" panose="020B0604020202020204" pitchFamily="34" charset="0"/>
              </a:rPr>
              <a:t>Sertoli</a:t>
            </a: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cells</a:t>
            </a:r>
          </a:p>
          <a:p>
            <a:r>
              <a:rPr lang="en-US" dirty="0">
                <a:latin typeface="Aparajita" panose="020B0604020202020204" pitchFamily="34" charset="0"/>
                <a:cs typeface="Aparajita" panose="020B0604020202020204" pitchFamily="34" charset="0"/>
              </a:rPr>
              <a:t>resulted in either </a:t>
            </a:r>
            <a:r>
              <a:rPr lang="en-US" dirty="0" smtClean="0">
                <a:latin typeface="Aparajita" panose="020B0604020202020204" pitchFamily="34" charset="0"/>
                <a:cs typeface="Aparajita" panose="020B0604020202020204" pitchFamily="34" charset="0"/>
              </a:rPr>
              <a:t>unilateral or </a:t>
            </a:r>
            <a:r>
              <a:rPr lang="en-US" dirty="0">
                <a:latin typeface="Aparajita" panose="020B0604020202020204" pitchFamily="34" charset="0"/>
                <a:cs typeface="Aparajita" panose="020B0604020202020204" pitchFamily="34" charset="0"/>
              </a:rPr>
              <a:t>bilateral </a:t>
            </a:r>
            <a:r>
              <a:rPr lang="en-US" dirty="0" err="1">
                <a:latin typeface="Aparajita" panose="020B0604020202020204" pitchFamily="34" charset="0"/>
                <a:cs typeface="Aparajita" panose="020B0604020202020204" pitchFamily="34" charset="0"/>
              </a:rPr>
              <a:t>macroorchidism</a:t>
            </a:r>
            <a:r>
              <a:rPr lang="en-US" dirty="0">
                <a:latin typeface="Aparajita" panose="020B0604020202020204" pitchFamily="34" charset="0"/>
                <a:cs typeface="Aparajita" panose="020B0604020202020204" pitchFamily="34" charset="0"/>
              </a:rPr>
              <a:t> without </a:t>
            </a:r>
            <a:r>
              <a:rPr lang="en-US" dirty="0" smtClean="0">
                <a:latin typeface="Aparajita" panose="020B0604020202020204" pitchFamily="34" charset="0"/>
                <a:cs typeface="Aparajita" panose="020B0604020202020204" pitchFamily="34" charset="0"/>
              </a:rPr>
              <a:t>precocious puberty</a:t>
            </a:r>
          </a:p>
          <a:p>
            <a:r>
              <a:rPr lang="en-US" dirty="0">
                <a:latin typeface="Aparajita" panose="020B0604020202020204" pitchFamily="34" charset="0"/>
                <a:cs typeface="Aparajita" panose="020B0604020202020204" pitchFamily="34" charset="0"/>
              </a:rPr>
              <a:t>many of </a:t>
            </a:r>
            <a:r>
              <a:rPr lang="en-US" dirty="0" smtClean="0">
                <a:latin typeface="Aparajita" panose="020B0604020202020204" pitchFamily="34" charset="0"/>
                <a:cs typeface="Aparajita" panose="020B0604020202020204" pitchFamily="34" charset="0"/>
              </a:rPr>
              <a:t>these cases </a:t>
            </a:r>
            <a:r>
              <a:rPr lang="en-US" dirty="0">
                <a:latin typeface="Aparajita" panose="020B0604020202020204" pitchFamily="34" charset="0"/>
                <a:cs typeface="Aparajita" panose="020B0604020202020204" pitchFamily="34" charset="0"/>
              </a:rPr>
              <a:t>have also been associated with </a:t>
            </a:r>
            <a:r>
              <a:rPr lang="en-US" dirty="0" smtClean="0">
                <a:latin typeface="Aparajita" panose="020B0604020202020204" pitchFamily="34" charset="0"/>
                <a:cs typeface="Aparajita" panose="020B0604020202020204" pitchFamily="34" charset="0"/>
              </a:rPr>
              <a:t>testicular </a:t>
            </a:r>
            <a:r>
              <a:rPr lang="en-US" dirty="0" err="1" smtClean="0">
                <a:latin typeface="Aparajita" panose="020B0604020202020204" pitchFamily="34" charset="0"/>
                <a:cs typeface="Aparajita" panose="020B0604020202020204" pitchFamily="34" charset="0"/>
              </a:rPr>
              <a:t>microlithiasis</a:t>
            </a:r>
            <a:r>
              <a:rPr lang="en-US" dirty="0" smtClean="0">
                <a:latin typeface="Aparajita" panose="020B0604020202020204" pitchFamily="34" charset="0"/>
                <a:cs typeface="Aparajita" panose="020B0604020202020204" pitchFamily="34" charset="0"/>
              </a:rPr>
              <a:t>, which </a:t>
            </a:r>
            <a:r>
              <a:rPr lang="en-US" dirty="0">
                <a:latin typeface="Aparajita" panose="020B0604020202020204" pitchFamily="34" charset="0"/>
                <a:cs typeface="Aparajita" panose="020B0604020202020204" pitchFamily="34" charset="0"/>
              </a:rPr>
              <a:t>has also been identified in males of </a:t>
            </a:r>
            <a:r>
              <a:rPr lang="en-US" dirty="0" smtClean="0">
                <a:latin typeface="Aparajita" panose="020B0604020202020204" pitchFamily="34" charset="0"/>
                <a:cs typeface="Aparajita" panose="020B0604020202020204" pitchFamily="34" charset="0"/>
              </a:rPr>
              <a:t>all ages </a:t>
            </a:r>
            <a:r>
              <a:rPr lang="en-US" dirty="0">
                <a:latin typeface="Aparajita" panose="020B0604020202020204" pitchFamily="34" charset="0"/>
                <a:cs typeface="Aparajita" panose="020B0604020202020204" pitchFamily="34" charset="0"/>
              </a:rPr>
              <a:t>with </a:t>
            </a:r>
            <a:r>
              <a:rPr lang="en-US" dirty="0" smtClean="0">
                <a:latin typeface="Aparajita" panose="020B0604020202020204" pitchFamily="34" charset="0"/>
                <a:cs typeface="Aparajita" panose="020B0604020202020204" pitchFamily="34" charset="0"/>
              </a:rPr>
              <a:t>MAS</a:t>
            </a:r>
          </a:p>
          <a:p>
            <a:r>
              <a:rPr lang="en-US" dirty="0">
                <a:latin typeface="Aparajita" panose="020B0604020202020204" pitchFamily="34" charset="0"/>
                <a:cs typeface="Aparajita" panose="020B0604020202020204" pitchFamily="34" charset="0"/>
              </a:rPr>
              <a:t>combination therapy in the </a:t>
            </a:r>
            <a:r>
              <a:rPr lang="en-US" dirty="0" smtClean="0">
                <a:latin typeface="Aparajita" panose="020B0604020202020204" pitchFamily="34" charset="0"/>
                <a:cs typeface="Aparajita" panose="020B0604020202020204" pitchFamily="34" charset="0"/>
              </a:rPr>
              <a:t>form of </a:t>
            </a:r>
            <a:r>
              <a:rPr lang="en-US" dirty="0">
                <a:latin typeface="Aparajita" panose="020B0604020202020204" pitchFamily="34" charset="0"/>
                <a:cs typeface="Aparajita" panose="020B0604020202020204" pitchFamily="34" charset="0"/>
              </a:rPr>
              <a:t>an androgen receptor blocker </a:t>
            </a:r>
            <a:r>
              <a:rPr lang="en-US" dirty="0" smtClean="0">
                <a:latin typeface="Aparajita" panose="020B0604020202020204" pitchFamily="34" charset="0"/>
                <a:cs typeface="Aparajita" panose="020B0604020202020204" pitchFamily="34" charset="0"/>
              </a:rPr>
              <a:t>(spironolactone, </a:t>
            </a:r>
            <a:r>
              <a:rPr lang="en-US" dirty="0" err="1" smtClean="0">
                <a:latin typeface="Aparajita" panose="020B0604020202020204" pitchFamily="34" charset="0"/>
                <a:cs typeface="Aparajita" panose="020B0604020202020204" pitchFamily="34" charset="0"/>
              </a:rPr>
              <a:t>flutamide</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or </a:t>
            </a:r>
            <a:r>
              <a:rPr lang="en-US" dirty="0" err="1">
                <a:latin typeface="Aparajita" panose="020B0604020202020204" pitchFamily="34" charset="0"/>
                <a:cs typeface="Aparajita" panose="020B0604020202020204" pitchFamily="34" charset="0"/>
              </a:rPr>
              <a:t>cyproterone</a:t>
            </a: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acetate) </a:t>
            </a:r>
            <a:r>
              <a:rPr lang="en-US" dirty="0">
                <a:latin typeface="Aparajita" panose="020B0604020202020204" pitchFamily="34" charset="0"/>
                <a:cs typeface="Aparajita" panose="020B0604020202020204" pitchFamily="34" charset="0"/>
              </a:rPr>
              <a:t>along with a </a:t>
            </a:r>
            <a:r>
              <a:rPr lang="en-US" dirty="0" smtClean="0">
                <a:latin typeface="Aparajita" panose="020B0604020202020204" pitchFamily="34" charset="0"/>
                <a:cs typeface="Aparajita" panose="020B0604020202020204" pitchFamily="34" charset="0"/>
              </a:rPr>
              <a:t>compound that </a:t>
            </a:r>
            <a:r>
              <a:rPr lang="en-US" dirty="0">
                <a:latin typeface="Aparajita" panose="020B0604020202020204" pitchFamily="34" charset="0"/>
                <a:cs typeface="Aparajita" panose="020B0604020202020204" pitchFamily="34" charset="0"/>
              </a:rPr>
              <a:t>interferes with sex steroid synthesis </a:t>
            </a:r>
            <a:r>
              <a:rPr lang="en-US" dirty="0" smtClean="0">
                <a:latin typeface="Aparajita" panose="020B0604020202020204" pitchFamily="34" charset="0"/>
                <a:cs typeface="Aparajita" panose="020B0604020202020204" pitchFamily="34" charset="0"/>
              </a:rPr>
              <a:t>(ketoconazole </a:t>
            </a:r>
            <a:r>
              <a:rPr lang="en-US" dirty="0">
                <a:latin typeface="Aparajita" panose="020B0604020202020204" pitchFamily="34" charset="0"/>
                <a:cs typeface="Aparajita" panose="020B0604020202020204" pitchFamily="34" charset="0"/>
              </a:rPr>
              <a:t>or an aromatase </a:t>
            </a:r>
            <a:r>
              <a:rPr lang="en-US" dirty="0" smtClean="0">
                <a:latin typeface="Aparajita" panose="020B0604020202020204" pitchFamily="34" charset="0"/>
                <a:cs typeface="Aparajita" panose="020B0604020202020204" pitchFamily="34" charset="0"/>
              </a:rPr>
              <a:t>inhibitor)</a:t>
            </a:r>
          </a:p>
          <a:p>
            <a:endParaRPr lang="en-US" dirty="0"/>
          </a:p>
        </p:txBody>
      </p:sp>
      <p:sp>
        <p:nvSpPr>
          <p:cNvPr id="7" name="Rounded Rectangle 6"/>
          <p:cNvSpPr/>
          <p:nvPr/>
        </p:nvSpPr>
        <p:spPr>
          <a:xfrm>
            <a:off x="3672114" y="6444343"/>
            <a:ext cx="5355772" cy="41365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parajita" panose="020B0604020202020204" pitchFamily="34" charset="0"/>
                <a:cs typeface="Aparajita" panose="020B0604020202020204" pitchFamily="34" charset="0"/>
              </a:rPr>
              <a:t>Collins</a:t>
            </a:r>
            <a:r>
              <a:rPr lang="en-US" dirty="0">
                <a:solidFill>
                  <a:srgbClr val="002060"/>
                </a:solidFill>
                <a:latin typeface="Aparajita" panose="020B0604020202020204" pitchFamily="34" charset="0"/>
                <a:cs typeface="Aparajita" panose="020B0604020202020204" pitchFamily="34" charset="0"/>
              </a:rPr>
              <a:t> et al. </a:t>
            </a:r>
            <a:r>
              <a:rPr lang="en-US" dirty="0" err="1">
                <a:solidFill>
                  <a:srgbClr val="002060"/>
                </a:solidFill>
                <a:latin typeface="Aparajita" panose="020B0604020202020204" pitchFamily="34" charset="0"/>
                <a:cs typeface="Aparajita" panose="020B0604020202020204" pitchFamily="34" charset="0"/>
              </a:rPr>
              <a:t>Orphanet</a:t>
            </a:r>
            <a:r>
              <a:rPr lang="en-US" dirty="0">
                <a:solidFill>
                  <a:srgbClr val="002060"/>
                </a:solidFill>
                <a:latin typeface="Aparajita" panose="020B0604020202020204" pitchFamily="34" charset="0"/>
                <a:cs typeface="Aparajita" panose="020B0604020202020204" pitchFamily="34" charset="0"/>
              </a:rPr>
              <a:t> Journal of Rare Diseases </a:t>
            </a:r>
            <a:r>
              <a:rPr lang="en-US" b="1" dirty="0">
                <a:solidFill>
                  <a:srgbClr val="002060"/>
                </a:solidFill>
                <a:latin typeface="Aparajita" panose="020B0604020202020204" pitchFamily="34" charset="0"/>
                <a:cs typeface="Aparajita" panose="020B0604020202020204" pitchFamily="34" charset="0"/>
              </a:rPr>
              <a:t>2012</a:t>
            </a:r>
            <a:r>
              <a:rPr lang="en-US" dirty="0">
                <a:solidFill>
                  <a:srgbClr val="002060"/>
                </a:solidFill>
                <a:latin typeface="Aparajita" panose="020B0604020202020204" pitchFamily="34" charset="0"/>
                <a:cs typeface="Aparajita" panose="020B0604020202020204" pitchFamily="34" charset="0"/>
              </a:rPr>
              <a:t>, 7(</a:t>
            </a:r>
            <a:r>
              <a:rPr lang="en-US" dirty="0" err="1">
                <a:solidFill>
                  <a:srgbClr val="002060"/>
                </a:solidFill>
                <a:latin typeface="Aparajita" panose="020B0604020202020204" pitchFamily="34" charset="0"/>
                <a:cs typeface="Aparajita" panose="020B0604020202020204" pitchFamily="34" charset="0"/>
              </a:rPr>
              <a:t>Suppl</a:t>
            </a:r>
            <a:r>
              <a:rPr lang="en-US" dirty="0">
                <a:solidFill>
                  <a:srgbClr val="002060"/>
                </a:solidFill>
                <a:latin typeface="Aparajita" panose="020B0604020202020204" pitchFamily="34" charset="0"/>
                <a:cs typeface="Aparajita" panose="020B0604020202020204" pitchFamily="34" charset="0"/>
              </a:rPr>
              <a:t> 1):S4</a:t>
            </a:r>
          </a:p>
        </p:txBody>
      </p:sp>
      <p:pic>
        <p:nvPicPr>
          <p:cNvPr id="8" name="Picture 7"/>
          <p:cNvPicPr>
            <a:picLocks noChangeAspect="1"/>
          </p:cNvPicPr>
          <p:nvPr/>
        </p:nvPicPr>
        <p:blipFill>
          <a:blip r:embed="rId2"/>
          <a:stretch>
            <a:fillRect/>
          </a:stretch>
        </p:blipFill>
        <p:spPr>
          <a:xfrm>
            <a:off x="0" y="0"/>
            <a:ext cx="1367797" cy="2177143"/>
          </a:xfrm>
          <a:prstGeom prst="rect">
            <a:avLst/>
          </a:prstGeom>
        </p:spPr>
      </p:pic>
    </p:spTree>
    <p:extLst>
      <p:ext uri="{BB962C8B-B14F-4D97-AF65-F5344CB8AC3E}">
        <p14:creationId xmlns:p14="http://schemas.microsoft.com/office/powerpoint/2010/main" val="2381848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0914"/>
            <a:ext cx="9601200" cy="725715"/>
          </a:xfrm>
        </p:spPr>
        <p:txBody>
          <a:bodyPr/>
          <a:lstStyle/>
          <a:p>
            <a:pPr algn="ctr"/>
            <a:r>
              <a:rPr lang="en-US" b="1" i="1" u="sng" dirty="0">
                <a:solidFill>
                  <a:srgbClr val="C00000"/>
                </a:solidFill>
                <a:latin typeface="Aparajita" panose="020B0604020202020204" pitchFamily="34" charset="0"/>
                <a:cs typeface="Aparajita" panose="020B0604020202020204" pitchFamily="34" charset="0"/>
              </a:rPr>
              <a:t>Growth hormone excess</a:t>
            </a:r>
          </a:p>
        </p:txBody>
      </p:sp>
      <p:sp>
        <p:nvSpPr>
          <p:cNvPr id="3" name="Content Placeholder 2"/>
          <p:cNvSpPr>
            <a:spLocks noGrp="1"/>
          </p:cNvSpPr>
          <p:nvPr>
            <p:ph idx="1"/>
          </p:nvPr>
        </p:nvSpPr>
        <p:spPr>
          <a:xfrm>
            <a:off x="1371600" y="1523999"/>
            <a:ext cx="9601200" cy="4020457"/>
          </a:xfrm>
          <a:solidFill>
            <a:schemeClr val="accent5">
              <a:lumMod val="20000"/>
              <a:lumOff val="80000"/>
            </a:schemeClr>
          </a:solidFill>
        </p:spPr>
        <p:txBody>
          <a:bodyPr>
            <a:noAutofit/>
          </a:bodyPr>
          <a:lstStyle/>
          <a:p>
            <a:pPr algn="just"/>
            <a:r>
              <a:rPr lang="en-US" sz="2800" dirty="0">
                <a:solidFill>
                  <a:srgbClr val="002060"/>
                </a:solidFill>
                <a:latin typeface="Aparajita" panose="020B0604020202020204" pitchFamily="34" charset="0"/>
                <a:cs typeface="Aparajita" panose="020B0604020202020204" pitchFamily="34" charset="0"/>
              </a:rPr>
              <a:t>It is always accompanied by skull base </a:t>
            </a:r>
            <a:r>
              <a:rPr lang="en-US" sz="2800" dirty="0" smtClean="0">
                <a:solidFill>
                  <a:srgbClr val="002060"/>
                </a:solidFill>
                <a:latin typeface="Aparajita" panose="020B0604020202020204" pitchFamily="34" charset="0"/>
                <a:cs typeface="Aparajita" panose="020B0604020202020204" pitchFamily="34" charset="0"/>
              </a:rPr>
              <a:t>FD</a:t>
            </a:r>
            <a:endParaRPr lang="en-US" sz="2800" dirty="0">
              <a:solidFill>
                <a:srgbClr val="002060"/>
              </a:solidFill>
              <a:latin typeface="Aparajita" panose="020B0604020202020204" pitchFamily="34" charset="0"/>
              <a:cs typeface="Aparajita" panose="020B0604020202020204" pitchFamily="34" charset="0"/>
            </a:endParaRPr>
          </a:p>
          <a:p>
            <a:pPr algn="just"/>
            <a:r>
              <a:rPr lang="en-US" sz="2800" dirty="0" smtClean="0">
                <a:solidFill>
                  <a:srgbClr val="002060"/>
                </a:solidFill>
                <a:latin typeface="Aparajita" panose="020B0604020202020204" pitchFamily="34" charset="0"/>
                <a:cs typeface="Aparajita" panose="020B0604020202020204" pitchFamily="34" charset="0"/>
              </a:rPr>
              <a:t> </a:t>
            </a:r>
            <a:r>
              <a:rPr lang="en-US" sz="2800" dirty="0" smtClean="0">
                <a:solidFill>
                  <a:srgbClr val="002060"/>
                </a:solidFill>
                <a:latin typeface="Aparajita" panose="020B0604020202020204" pitchFamily="34" charset="0"/>
                <a:cs typeface="Aparajita" panose="020B0604020202020204" pitchFamily="34" charset="0"/>
              </a:rPr>
              <a:t>the vast </a:t>
            </a:r>
            <a:r>
              <a:rPr lang="en-US" sz="2800" dirty="0">
                <a:solidFill>
                  <a:srgbClr val="002060"/>
                </a:solidFill>
                <a:latin typeface="Aparajita" panose="020B0604020202020204" pitchFamily="34" charset="0"/>
                <a:cs typeface="Aparajita" panose="020B0604020202020204" pitchFamily="34" charset="0"/>
              </a:rPr>
              <a:t>majority of patients also have </a:t>
            </a:r>
            <a:r>
              <a:rPr lang="en-US" sz="2800" dirty="0" err="1">
                <a:solidFill>
                  <a:srgbClr val="002060"/>
                </a:solidFill>
                <a:latin typeface="Aparajita" panose="020B0604020202020204" pitchFamily="34" charset="0"/>
                <a:cs typeface="Aparajita" panose="020B0604020202020204" pitchFamily="34" charset="0"/>
              </a:rPr>
              <a:t>hyperprolactinemia</a:t>
            </a:r>
            <a:r>
              <a:rPr lang="en-US" sz="2800" dirty="0" smtClean="0">
                <a:solidFill>
                  <a:srgbClr val="002060"/>
                </a:solidFill>
                <a:latin typeface="Aparajita" panose="020B0604020202020204" pitchFamily="34" charset="0"/>
                <a:cs typeface="Aparajita" panose="020B0604020202020204" pitchFamily="34" charset="0"/>
              </a:rPr>
              <a:t>.</a:t>
            </a:r>
          </a:p>
          <a:p>
            <a:pPr algn="just"/>
            <a:r>
              <a:rPr lang="en-US" sz="2800" dirty="0">
                <a:solidFill>
                  <a:srgbClr val="002060"/>
                </a:solidFill>
                <a:latin typeface="Aparajita" panose="020B0604020202020204" pitchFamily="34" charset="0"/>
                <a:cs typeface="Aparajita" panose="020B0604020202020204" pitchFamily="34" charset="0"/>
              </a:rPr>
              <a:t>if a </a:t>
            </a:r>
            <a:r>
              <a:rPr lang="en-US" sz="2800" dirty="0" smtClean="0">
                <a:solidFill>
                  <a:srgbClr val="002060"/>
                </a:solidFill>
                <a:latin typeface="Aparajita" panose="020B0604020202020204" pitchFamily="34" charset="0"/>
                <a:cs typeface="Aparajita" panose="020B0604020202020204" pitchFamily="34" charset="0"/>
              </a:rPr>
              <a:t>patient with </a:t>
            </a:r>
            <a:r>
              <a:rPr lang="en-US" sz="2800" dirty="0">
                <a:solidFill>
                  <a:srgbClr val="002060"/>
                </a:solidFill>
                <a:latin typeface="Aparajita" panose="020B0604020202020204" pitchFamily="34" charset="0"/>
                <a:cs typeface="Aparajita" panose="020B0604020202020204" pitchFamily="34" charset="0"/>
              </a:rPr>
              <a:t>precocious puberty achieves his/her </a:t>
            </a:r>
            <a:r>
              <a:rPr lang="en-US" sz="2800" dirty="0" smtClean="0">
                <a:solidFill>
                  <a:srgbClr val="002060"/>
                </a:solidFill>
                <a:latin typeface="Aparajita" panose="020B0604020202020204" pitchFamily="34" charset="0"/>
                <a:cs typeface="Aparajita" panose="020B0604020202020204" pitchFamily="34" charset="0"/>
              </a:rPr>
              <a:t>predicted height</a:t>
            </a:r>
            <a:r>
              <a:rPr lang="en-US" sz="2800" dirty="0">
                <a:solidFill>
                  <a:srgbClr val="002060"/>
                </a:solidFill>
                <a:latin typeface="Aparajita" panose="020B0604020202020204" pitchFamily="34" charset="0"/>
                <a:cs typeface="Aparajita" panose="020B0604020202020204" pitchFamily="34" charset="0"/>
              </a:rPr>
              <a:t>, this can be a sign of GH excess, as </a:t>
            </a:r>
            <a:r>
              <a:rPr lang="en-US" sz="2800" dirty="0" smtClean="0">
                <a:solidFill>
                  <a:srgbClr val="002060"/>
                </a:solidFill>
                <a:latin typeface="Aparajita" panose="020B0604020202020204" pitchFamily="34" charset="0"/>
                <a:cs typeface="Aparajita" panose="020B0604020202020204" pitchFamily="34" charset="0"/>
              </a:rPr>
              <a:t>precocious puberty </a:t>
            </a:r>
            <a:r>
              <a:rPr lang="en-US" sz="2800" dirty="0">
                <a:solidFill>
                  <a:srgbClr val="002060"/>
                </a:solidFill>
                <a:latin typeface="Aparajita" panose="020B0604020202020204" pitchFamily="34" charset="0"/>
                <a:cs typeface="Aparajita" panose="020B0604020202020204" pitchFamily="34" charset="0"/>
              </a:rPr>
              <a:t>should have resulted in short stature</a:t>
            </a:r>
            <a:r>
              <a:rPr lang="en-US" sz="2800" dirty="0" smtClean="0">
                <a:solidFill>
                  <a:srgbClr val="002060"/>
                </a:solidFill>
                <a:latin typeface="Aparajita" panose="020B0604020202020204" pitchFamily="34" charset="0"/>
                <a:cs typeface="Aparajita" panose="020B0604020202020204" pitchFamily="34" charset="0"/>
              </a:rPr>
              <a:t>.</a:t>
            </a:r>
          </a:p>
          <a:p>
            <a:pPr algn="just"/>
            <a:r>
              <a:rPr lang="en-US" sz="2800" dirty="0">
                <a:solidFill>
                  <a:srgbClr val="002060"/>
                </a:solidFill>
                <a:latin typeface="Aparajita" panose="020B0604020202020204" pitchFamily="34" charset="0"/>
                <a:cs typeface="Aparajita" panose="020B0604020202020204" pitchFamily="34" charset="0"/>
              </a:rPr>
              <a:t>the most important reason to diagnose </a:t>
            </a:r>
            <a:r>
              <a:rPr lang="en-US" sz="2800" dirty="0" smtClean="0">
                <a:solidFill>
                  <a:srgbClr val="002060"/>
                </a:solidFill>
                <a:latin typeface="Aparajita" panose="020B0604020202020204" pitchFamily="34" charset="0"/>
                <a:cs typeface="Aparajita" panose="020B0604020202020204" pitchFamily="34" charset="0"/>
              </a:rPr>
              <a:t>GH excess </a:t>
            </a:r>
            <a:r>
              <a:rPr lang="en-US" sz="2800" dirty="0">
                <a:solidFill>
                  <a:srgbClr val="002060"/>
                </a:solidFill>
                <a:latin typeface="Aparajita" panose="020B0604020202020204" pitchFamily="34" charset="0"/>
                <a:cs typeface="Aparajita" panose="020B0604020202020204" pitchFamily="34" charset="0"/>
              </a:rPr>
              <a:t>in association with FD is that it is associated </a:t>
            </a:r>
            <a:r>
              <a:rPr lang="en-US" sz="2800" dirty="0" smtClean="0">
                <a:solidFill>
                  <a:srgbClr val="002060"/>
                </a:solidFill>
                <a:latin typeface="Aparajita" panose="020B0604020202020204" pitchFamily="34" charset="0"/>
                <a:cs typeface="Aparajita" panose="020B0604020202020204" pitchFamily="34" charset="0"/>
              </a:rPr>
              <a:t>with an </a:t>
            </a:r>
            <a:r>
              <a:rPr lang="en-US" sz="2800" dirty="0">
                <a:solidFill>
                  <a:srgbClr val="002060"/>
                </a:solidFill>
                <a:latin typeface="Aparajita" panose="020B0604020202020204" pitchFamily="34" charset="0"/>
                <a:cs typeface="Aparajita" panose="020B0604020202020204" pitchFamily="34" charset="0"/>
              </a:rPr>
              <a:t>increase in morbidity, specifically in the </a:t>
            </a:r>
            <a:r>
              <a:rPr lang="en-US" sz="2800" dirty="0" smtClean="0">
                <a:solidFill>
                  <a:srgbClr val="002060"/>
                </a:solidFill>
                <a:latin typeface="Aparajita" panose="020B0604020202020204" pitchFamily="34" charset="0"/>
                <a:cs typeface="Aparajita" panose="020B0604020202020204" pitchFamily="34" charset="0"/>
              </a:rPr>
              <a:t>craniofacial region</a:t>
            </a:r>
            <a:r>
              <a:rPr lang="en-US" sz="2800" dirty="0">
                <a:solidFill>
                  <a:srgbClr val="002060"/>
                </a:solidFill>
                <a:latin typeface="Aparajita" panose="020B0604020202020204" pitchFamily="34" charset="0"/>
                <a:cs typeface="Aparajita" panose="020B0604020202020204" pitchFamily="34" charset="0"/>
              </a:rPr>
              <a:t>. GH excess in FD is associated with </a:t>
            </a:r>
            <a:r>
              <a:rPr lang="en-US" sz="2800" dirty="0" smtClean="0">
                <a:solidFill>
                  <a:srgbClr val="002060"/>
                </a:solidFill>
                <a:latin typeface="Aparajita" panose="020B0604020202020204" pitchFamily="34" charset="0"/>
                <a:cs typeface="Aparajita" panose="020B0604020202020204" pitchFamily="34" charset="0"/>
              </a:rPr>
              <a:t>macrocephaly and </a:t>
            </a:r>
            <a:r>
              <a:rPr lang="en-US" sz="2800" dirty="0">
                <a:solidFill>
                  <a:srgbClr val="002060"/>
                </a:solidFill>
                <a:latin typeface="Aparajita" panose="020B0604020202020204" pitchFamily="34" charset="0"/>
                <a:cs typeface="Aparajita" panose="020B0604020202020204" pitchFamily="34" charset="0"/>
              </a:rPr>
              <a:t>vision </a:t>
            </a:r>
            <a:r>
              <a:rPr lang="en-US" sz="2800" dirty="0" smtClean="0">
                <a:solidFill>
                  <a:srgbClr val="002060"/>
                </a:solidFill>
                <a:latin typeface="Aparajita" panose="020B0604020202020204" pitchFamily="34" charset="0"/>
                <a:cs typeface="Aparajita" panose="020B0604020202020204" pitchFamily="34" charset="0"/>
              </a:rPr>
              <a:t>loss.</a:t>
            </a:r>
            <a:endParaRPr lang="en-US" sz="2800" dirty="0">
              <a:solidFill>
                <a:srgbClr val="002060"/>
              </a:solidFill>
              <a:latin typeface="Aparajita" panose="020B0604020202020204" pitchFamily="34" charset="0"/>
              <a:cs typeface="Aparajita" panose="020B0604020202020204" pitchFamily="34" charset="0"/>
            </a:endParaRPr>
          </a:p>
        </p:txBody>
      </p:sp>
      <p:sp>
        <p:nvSpPr>
          <p:cNvPr id="6" name="Rounded Rectangle 5"/>
          <p:cNvSpPr/>
          <p:nvPr/>
        </p:nvSpPr>
        <p:spPr>
          <a:xfrm>
            <a:off x="3570514" y="5791200"/>
            <a:ext cx="6110515" cy="7257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5029" y="5921826"/>
            <a:ext cx="6096000" cy="4354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parajita" panose="020B0604020202020204" pitchFamily="34" charset="0"/>
                <a:cs typeface="Aparajita" panose="020B0604020202020204" pitchFamily="34" charset="0"/>
              </a:rPr>
              <a:t>Collins</a:t>
            </a:r>
            <a:r>
              <a:rPr lang="en-US" sz="2000" dirty="0">
                <a:solidFill>
                  <a:srgbClr val="002060"/>
                </a:solidFill>
                <a:latin typeface="Aparajita" panose="020B0604020202020204" pitchFamily="34" charset="0"/>
                <a:cs typeface="Aparajita" panose="020B0604020202020204" pitchFamily="34" charset="0"/>
              </a:rPr>
              <a:t> et al. </a:t>
            </a:r>
            <a:r>
              <a:rPr lang="en-US" sz="2000" dirty="0" err="1">
                <a:solidFill>
                  <a:srgbClr val="002060"/>
                </a:solidFill>
                <a:latin typeface="Aparajita" panose="020B0604020202020204" pitchFamily="34" charset="0"/>
                <a:cs typeface="Aparajita" panose="020B0604020202020204" pitchFamily="34" charset="0"/>
              </a:rPr>
              <a:t>Orphanet</a:t>
            </a:r>
            <a:r>
              <a:rPr lang="en-US" sz="2000" dirty="0">
                <a:solidFill>
                  <a:srgbClr val="002060"/>
                </a:solidFill>
                <a:latin typeface="Aparajita" panose="020B0604020202020204" pitchFamily="34" charset="0"/>
                <a:cs typeface="Aparajita" panose="020B0604020202020204" pitchFamily="34" charset="0"/>
              </a:rPr>
              <a:t> Journal of Rare Diseases </a:t>
            </a:r>
            <a:r>
              <a:rPr lang="en-US" sz="2000" b="1" dirty="0">
                <a:solidFill>
                  <a:srgbClr val="002060"/>
                </a:solidFill>
                <a:latin typeface="Aparajita" panose="020B0604020202020204" pitchFamily="34" charset="0"/>
                <a:cs typeface="Aparajita" panose="020B0604020202020204" pitchFamily="34" charset="0"/>
              </a:rPr>
              <a:t>2012</a:t>
            </a:r>
            <a:r>
              <a:rPr lang="en-US" sz="2000" dirty="0">
                <a:solidFill>
                  <a:srgbClr val="002060"/>
                </a:solidFill>
                <a:latin typeface="Aparajita" panose="020B0604020202020204" pitchFamily="34" charset="0"/>
                <a:cs typeface="Aparajita" panose="020B0604020202020204" pitchFamily="34" charset="0"/>
              </a:rPr>
              <a:t>, 7(</a:t>
            </a:r>
            <a:r>
              <a:rPr lang="en-US" sz="2000" dirty="0" err="1">
                <a:solidFill>
                  <a:srgbClr val="002060"/>
                </a:solidFill>
                <a:latin typeface="Aparajita" panose="020B0604020202020204" pitchFamily="34" charset="0"/>
                <a:cs typeface="Aparajita" panose="020B0604020202020204" pitchFamily="34" charset="0"/>
              </a:rPr>
              <a:t>Suppl</a:t>
            </a:r>
            <a:r>
              <a:rPr lang="en-US" sz="2000" dirty="0">
                <a:solidFill>
                  <a:srgbClr val="002060"/>
                </a:solidFill>
                <a:latin typeface="Aparajita" panose="020B0604020202020204" pitchFamily="34" charset="0"/>
                <a:cs typeface="Aparajita" panose="020B0604020202020204" pitchFamily="34" charset="0"/>
              </a:rPr>
              <a:t> 1):S4</a:t>
            </a:r>
          </a:p>
        </p:txBody>
      </p:sp>
      <p:pic>
        <p:nvPicPr>
          <p:cNvPr id="4" name="Picture 3"/>
          <p:cNvPicPr>
            <a:picLocks noChangeAspect="1"/>
          </p:cNvPicPr>
          <p:nvPr/>
        </p:nvPicPr>
        <p:blipFill>
          <a:blip r:embed="rId2"/>
          <a:stretch>
            <a:fillRect/>
          </a:stretch>
        </p:blipFill>
        <p:spPr>
          <a:xfrm>
            <a:off x="1" y="0"/>
            <a:ext cx="1741713" cy="2177143"/>
          </a:xfrm>
          <a:prstGeom prst="rect">
            <a:avLst/>
          </a:prstGeom>
        </p:spPr>
      </p:pic>
    </p:spTree>
    <p:extLst>
      <p:ext uri="{BB962C8B-B14F-4D97-AF65-F5344CB8AC3E}">
        <p14:creationId xmlns:p14="http://schemas.microsoft.com/office/powerpoint/2010/main" val="140270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828" y="348344"/>
            <a:ext cx="2133601" cy="798286"/>
          </a:xfrm>
        </p:spPr>
        <p:txBody>
          <a:bodyPr/>
          <a:lstStyle/>
          <a:p>
            <a:pPr algn="ctr"/>
            <a:r>
              <a:rPr lang="en-US" b="1" i="1" u="sng" dirty="0">
                <a:solidFill>
                  <a:srgbClr val="C00000"/>
                </a:solidFill>
                <a:latin typeface="Aparajita" panose="020B0604020202020204" pitchFamily="34" charset="0"/>
                <a:cs typeface="Aparajita" panose="020B0604020202020204" pitchFamily="34" charset="0"/>
              </a:rPr>
              <a:t>Thyroid</a:t>
            </a:r>
          </a:p>
        </p:txBody>
      </p:sp>
      <p:sp>
        <p:nvSpPr>
          <p:cNvPr id="3" name="Content Placeholder 2"/>
          <p:cNvSpPr>
            <a:spLocks noGrp="1"/>
          </p:cNvSpPr>
          <p:nvPr>
            <p:ph idx="1"/>
          </p:nvPr>
        </p:nvSpPr>
        <p:spPr>
          <a:xfrm>
            <a:off x="1371600" y="1146630"/>
            <a:ext cx="9601200" cy="4720770"/>
          </a:xfrm>
          <a:solidFill>
            <a:schemeClr val="accent5">
              <a:lumMod val="20000"/>
              <a:lumOff val="80000"/>
            </a:schemeClr>
          </a:solidFill>
        </p:spPr>
        <p:txBody>
          <a:bodyPr>
            <a:normAutofit fontScale="92500" lnSpcReduction="20000"/>
          </a:bodyPr>
          <a:lstStyle/>
          <a:p>
            <a:pPr algn="just"/>
            <a:endParaRPr lang="en-US" dirty="0" smtClean="0"/>
          </a:p>
          <a:p>
            <a:pPr algn="just"/>
            <a:r>
              <a:rPr lang="en-US" sz="2200" dirty="0" smtClean="0">
                <a:latin typeface="Aparajita" panose="020B0604020202020204" pitchFamily="34" charset="0"/>
                <a:cs typeface="Aparajita" panose="020B0604020202020204" pitchFamily="34" charset="0"/>
              </a:rPr>
              <a:t>2/3 </a:t>
            </a:r>
            <a:r>
              <a:rPr lang="en-US" sz="2200" dirty="0">
                <a:latin typeface="Aparajita" panose="020B0604020202020204" pitchFamily="34" charset="0"/>
                <a:cs typeface="Aparajita" panose="020B0604020202020204" pitchFamily="34" charset="0"/>
              </a:rPr>
              <a:t>of the patients </a:t>
            </a:r>
            <a:r>
              <a:rPr lang="en-US" sz="2200" dirty="0" smtClean="0">
                <a:latin typeface="Aparajita" panose="020B0604020202020204" pitchFamily="34" charset="0"/>
                <a:cs typeface="Aparajita" panose="020B0604020202020204" pitchFamily="34" charset="0"/>
              </a:rPr>
              <a:t>had involvement </a:t>
            </a:r>
            <a:r>
              <a:rPr lang="en-US" sz="2200" dirty="0">
                <a:latin typeface="Aparajita" panose="020B0604020202020204" pitchFamily="34" charset="0"/>
                <a:cs typeface="Aparajita" panose="020B0604020202020204" pitchFamily="34" charset="0"/>
              </a:rPr>
              <a:t>of the thyroid when assessed by the </a:t>
            </a:r>
            <a:r>
              <a:rPr lang="en-US" sz="2200" dirty="0" smtClean="0">
                <a:latin typeface="Aparajita" panose="020B0604020202020204" pitchFamily="34" charset="0"/>
                <a:cs typeface="Aparajita" panose="020B0604020202020204" pitchFamily="34" charset="0"/>
              </a:rPr>
              <a:t>most sensitive </a:t>
            </a:r>
            <a:r>
              <a:rPr lang="en-US" sz="2200" dirty="0">
                <a:latin typeface="Aparajita" panose="020B0604020202020204" pitchFamily="34" charset="0"/>
                <a:cs typeface="Aparajita" panose="020B0604020202020204" pitchFamily="34" charset="0"/>
              </a:rPr>
              <a:t>method for assessing </a:t>
            </a:r>
            <a:r>
              <a:rPr lang="en-US" sz="2200" dirty="0" smtClean="0">
                <a:latin typeface="Aparajita" panose="020B0604020202020204" pitchFamily="34" charset="0"/>
                <a:cs typeface="Aparajita" panose="020B0604020202020204" pitchFamily="34" charset="0"/>
              </a:rPr>
              <a:t>thyroid.</a:t>
            </a:r>
            <a:endParaRPr lang="en-US" sz="2200" dirty="0" smtClean="0">
              <a:latin typeface="Aparajita" panose="020B0604020202020204" pitchFamily="34" charset="0"/>
              <a:cs typeface="Aparajita" panose="020B0604020202020204" pitchFamily="34" charset="0"/>
            </a:endParaRPr>
          </a:p>
          <a:p>
            <a:pPr algn="just"/>
            <a:r>
              <a:rPr lang="en-US" sz="2200" dirty="0">
                <a:latin typeface="Aparajita" panose="020B0604020202020204" pitchFamily="34" charset="0"/>
                <a:cs typeface="Aparajita" panose="020B0604020202020204" pitchFamily="34" charset="0"/>
              </a:rPr>
              <a:t>about 1/2 of the patients </a:t>
            </a:r>
            <a:r>
              <a:rPr lang="en-US" sz="2200" dirty="0" smtClean="0">
                <a:latin typeface="Aparajita" panose="020B0604020202020204" pitchFamily="34" charset="0"/>
                <a:cs typeface="Aparajita" panose="020B0604020202020204" pitchFamily="34" charset="0"/>
              </a:rPr>
              <a:t>who had </a:t>
            </a:r>
            <a:r>
              <a:rPr lang="en-US" sz="2200" dirty="0">
                <a:latin typeface="Aparajita" panose="020B0604020202020204" pitchFamily="34" charset="0"/>
                <a:cs typeface="Aparajita" panose="020B0604020202020204" pitchFamily="34" charset="0"/>
              </a:rPr>
              <a:t>involvement of the thyroid detected on </a:t>
            </a:r>
            <a:r>
              <a:rPr lang="en-US" sz="2200" dirty="0" smtClean="0">
                <a:latin typeface="Aparajita" panose="020B0604020202020204" pitchFamily="34" charset="0"/>
                <a:cs typeface="Aparajita" panose="020B0604020202020204" pitchFamily="34" charset="0"/>
              </a:rPr>
              <a:t>ultrasound had </a:t>
            </a:r>
            <a:r>
              <a:rPr lang="en-US" sz="2200" dirty="0">
                <a:latin typeface="Aparajita" panose="020B0604020202020204" pitchFamily="34" charset="0"/>
                <a:cs typeface="Aparajita" panose="020B0604020202020204" pitchFamily="34" charset="0"/>
              </a:rPr>
              <a:t>frank </a:t>
            </a:r>
            <a:r>
              <a:rPr lang="en-US" sz="2200" dirty="0" smtClean="0">
                <a:latin typeface="Aparajita" panose="020B0604020202020204" pitchFamily="34" charset="0"/>
                <a:cs typeface="Aparajita" panose="020B0604020202020204" pitchFamily="34" charset="0"/>
              </a:rPr>
              <a:t>hyperthyroidism.</a:t>
            </a:r>
            <a:endParaRPr lang="en-US" sz="2200" dirty="0" smtClean="0">
              <a:latin typeface="Aparajita" panose="020B0604020202020204" pitchFamily="34" charset="0"/>
              <a:cs typeface="Aparajita" panose="020B0604020202020204" pitchFamily="34" charset="0"/>
            </a:endParaRPr>
          </a:p>
          <a:p>
            <a:pPr algn="just"/>
            <a:r>
              <a:rPr lang="en-US" sz="2200" dirty="0">
                <a:latin typeface="Aparajita" panose="020B0604020202020204" pitchFamily="34" charset="0"/>
                <a:cs typeface="Aparajita" panose="020B0604020202020204" pitchFamily="34" charset="0"/>
              </a:rPr>
              <a:t>the </a:t>
            </a:r>
            <a:r>
              <a:rPr lang="en-US" sz="2200" dirty="0" smtClean="0">
                <a:latin typeface="Aparajita" panose="020B0604020202020204" pitchFamily="34" charset="0"/>
                <a:cs typeface="Aparajita" panose="020B0604020202020204" pitchFamily="34" charset="0"/>
              </a:rPr>
              <a:t>thyroid findings </a:t>
            </a:r>
            <a:r>
              <a:rPr lang="en-US" sz="2200" dirty="0">
                <a:latin typeface="Aparajita" panose="020B0604020202020204" pitchFamily="34" charset="0"/>
                <a:cs typeface="Aparajita" panose="020B0604020202020204" pitchFamily="34" charset="0"/>
              </a:rPr>
              <a:t>exist along a </a:t>
            </a:r>
            <a:r>
              <a:rPr lang="en-US" sz="2200" dirty="0">
                <a:solidFill>
                  <a:srgbClr val="C00000"/>
                </a:solidFill>
                <a:latin typeface="Aparajita" panose="020B0604020202020204" pitchFamily="34" charset="0"/>
                <a:cs typeface="Aparajita" panose="020B0604020202020204" pitchFamily="34" charset="0"/>
              </a:rPr>
              <a:t>spectrum</a:t>
            </a:r>
            <a:r>
              <a:rPr lang="en-US" sz="2200" dirty="0">
                <a:latin typeface="Aparajita" panose="020B0604020202020204" pitchFamily="34" charset="0"/>
                <a:cs typeface="Aparajita" panose="020B0604020202020204" pitchFamily="34" charset="0"/>
              </a:rPr>
              <a:t> from an isolated </a:t>
            </a:r>
            <a:r>
              <a:rPr lang="en-US" sz="2200" dirty="0" smtClean="0">
                <a:latin typeface="Aparajita" panose="020B0604020202020204" pitchFamily="34" charset="0"/>
                <a:cs typeface="Aparajita" panose="020B0604020202020204" pitchFamily="34" charset="0"/>
              </a:rPr>
              <a:t>area seen </a:t>
            </a:r>
            <a:r>
              <a:rPr lang="en-US" sz="2200" dirty="0">
                <a:latin typeface="Aparajita" panose="020B0604020202020204" pitchFamily="34" charset="0"/>
                <a:cs typeface="Aparajita" panose="020B0604020202020204" pitchFamily="34" charset="0"/>
              </a:rPr>
              <a:t>on ultrasound with no clinical findings to </a:t>
            </a:r>
            <a:r>
              <a:rPr lang="en-US" sz="2200" dirty="0" smtClean="0">
                <a:latin typeface="Aparajita" panose="020B0604020202020204" pitchFamily="34" charset="0"/>
                <a:cs typeface="Aparajita" panose="020B0604020202020204" pitchFamily="34" charset="0"/>
              </a:rPr>
              <a:t>patients with </a:t>
            </a:r>
            <a:r>
              <a:rPr lang="en-US" sz="2200" dirty="0">
                <a:latin typeface="Aparajita" panose="020B0604020202020204" pitchFamily="34" charset="0"/>
                <a:cs typeface="Aparajita" panose="020B0604020202020204" pitchFamily="34" charset="0"/>
              </a:rPr>
              <a:t>obvious goiters, and hyperthyroidism that </a:t>
            </a:r>
            <a:r>
              <a:rPr lang="en-US" sz="2200" dirty="0" smtClean="0">
                <a:latin typeface="Aparajita" panose="020B0604020202020204" pitchFamily="34" charset="0"/>
                <a:cs typeface="Aparajita" panose="020B0604020202020204" pitchFamily="34" charset="0"/>
              </a:rPr>
              <a:t>is unable </a:t>
            </a:r>
            <a:r>
              <a:rPr lang="en-US" sz="2200" dirty="0">
                <a:latin typeface="Aparajita" panose="020B0604020202020204" pitchFamily="34" charset="0"/>
                <a:cs typeface="Aparajita" panose="020B0604020202020204" pitchFamily="34" charset="0"/>
              </a:rPr>
              <a:t>to be adequately controlled with </a:t>
            </a:r>
            <a:r>
              <a:rPr lang="en-US" sz="2200" dirty="0" smtClean="0">
                <a:latin typeface="Aparajita" panose="020B0604020202020204" pitchFamily="34" charset="0"/>
                <a:cs typeface="Aparajita" panose="020B0604020202020204" pitchFamily="34" charset="0"/>
              </a:rPr>
              <a:t>medications and </a:t>
            </a:r>
            <a:r>
              <a:rPr lang="en-US" sz="2200" dirty="0">
                <a:latin typeface="Aparajita" panose="020B0604020202020204" pitchFamily="34" charset="0"/>
                <a:cs typeface="Aparajita" panose="020B0604020202020204" pitchFamily="34" charset="0"/>
              </a:rPr>
              <a:t>requires either surgery or </a:t>
            </a:r>
            <a:r>
              <a:rPr lang="en-US" sz="2200" dirty="0" smtClean="0">
                <a:latin typeface="Aparajita" panose="020B0604020202020204" pitchFamily="34" charset="0"/>
                <a:cs typeface="Aparajita" panose="020B0604020202020204" pitchFamily="34" charset="0"/>
              </a:rPr>
              <a:t>ablation.</a:t>
            </a:r>
            <a:endParaRPr lang="en-US" sz="2200" dirty="0" smtClean="0">
              <a:latin typeface="Aparajita" panose="020B0604020202020204" pitchFamily="34" charset="0"/>
              <a:cs typeface="Aparajita" panose="020B0604020202020204" pitchFamily="34" charset="0"/>
            </a:endParaRPr>
          </a:p>
          <a:p>
            <a:pPr algn="just"/>
            <a:r>
              <a:rPr lang="en-US" sz="2200" dirty="0">
                <a:latin typeface="Aparajita" panose="020B0604020202020204" pitchFamily="34" charset="0"/>
                <a:cs typeface="Aparajita" panose="020B0604020202020204" pitchFamily="34" charset="0"/>
              </a:rPr>
              <a:t>the </a:t>
            </a:r>
            <a:r>
              <a:rPr lang="en-US" sz="2200" dirty="0" err="1">
                <a:latin typeface="Aparajita" panose="020B0604020202020204" pitchFamily="34" charset="0"/>
                <a:cs typeface="Aparajita" panose="020B0604020202020204" pitchFamily="34" charset="0"/>
              </a:rPr>
              <a:t>gsp</a:t>
            </a:r>
            <a:r>
              <a:rPr lang="en-US" sz="2200" dirty="0">
                <a:latin typeface="Aparajita" panose="020B0604020202020204" pitchFamily="34" charset="0"/>
                <a:cs typeface="Aparajita" panose="020B0604020202020204" pitchFamily="34" charset="0"/>
              </a:rPr>
              <a:t> mutation </a:t>
            </a:r>
            <a:r>
              <a:rPr lang="en-US" sz="2200" dirty="0" smtClean="0">
                <a:latin typeface="Aparajita" panose="020B0604020202020204" pitchFamily="34" charset="0"/>
                <a:cs typeface="Aparajita" panose="020B0604020202020204" pitchFamily="34" charset="0"/>
              </a:rPr>
              <a:t>:</a:t>
            </a:r>
            <a:r>
              <a:rPr lang="en-US" sz="2200" dirty="0">
                <a:latin typeface="Aparajita" panose="020B0604020202020204" pitchFamily="34" charset="0"/>
                <a:cs typeface="Aparajita" panose="020B0604020202020204" pitchFamily="34" charset="0"/>
              </a:rPr>
              <a:t> </a:t>
            </a:r>
            <a:r>
              <a:rPr lang="en-US" sz="2200" dirty="0" smtClean="0">
                <a:latin typeface="Aparajita" panose="020B0604020202020204" pitchFamily="34" charset="0"/>
                <a:cs typeface="Aparajita" panose="020B0604020202020204" pitchFamily="34" charset="0"/>
              </a:rPr>
              <a:t>activation </a:t>
            </a:r>
            <a:r>
              <a:rPr lang="en-US" sz="2200" dirty="0">
                <a:latin typeface="Aparajita" panose="020B0604020202020204" pitchFamily="34" charset="0"/>
                <a:cs typeface="Aparajita" panose="020B0604020202020204" pitchFamily="34" charset="0"/>
              </a:rPr>
              <a:t>of the </a:t>
            </a:r>
            <a:r>
              <a:rPr lang="en-US" sz="2200" dirty="0" smtClean="0">
                <a:latin typeface="Aparajita" panose="020B0604020202020204" pitchFamily="34" charset="0"/>
                <a:cs typeface="Aparajita" panose="020B0604020202020204" pitchFamily="34" charset="0"/>
              </a:rPr>
              <a:t>TSH/G-protein/</a:t>
            </a:r>
            <a:r>
              <a:rPr lang="en-US" sz="2200" dirty="0" err="1" smtClean="0">
                <a:latin typeface="Aparajita" panose="020B0604020202020204" pitchFamily="34" charset="0"/>
                <a:cs typeface="Aparajita" panose="020B0604020202020204" pitchFamily="34" charset="0"/>
              </a:rPr>
              <a:t>cAMP</a:t>
            </a:r>
            <a:r>
              <a:rPr lang="en-US" sz="2200" dirty="0">
                <a:latin typeface="Aparajita" panose="020B0604020202020204" pitchFamily="34" charset="0"/>
                <a:cs typeface="Aparajita" panose="020B0604020202020204" pitchFamily="34" charset="0"/>
              </a:rPr>
              <a:t> </a:t>
            </a:r>
            <a:r>
              <a:rPr lang="en-US" sz="2200" dirty="0" smtClean="0">
                <a:latin typeface="Aparajita" panose="020B0604020202020204" pitchFamily="34" charset="0"/>
                <a:cs typeface="Aparajita" panose="020B0604020202020204" pitchFamily="34" charset="0"/>
              </a:rPr>
              <a:t>result </a:t>
            </a:r>
            <a:r>
              <a:rPr lang="en-US" sz="2200" dirty="0">
                <a:latin typeface="Aparajita" panose="020B0604020202020204" pitchFamily="34" charset="0"/>
                <a:cs typeface="Aparajita" panose="020B0604020202020204" pitchFamily="34" charset="0"/>
              </a:rPr>
              <a:t>in both </a:t>
            </a:r>
            <a:r>
              <a:rPr lang="en-US" sz="2200" dirty="0" smtClean="0">
                <a:latin typeface="Aparajita" panose="020B0604020202020204" pitchFamily="34" charset="0"/>
                <a:cs typeface="Aparajita" panose="020B0604020202020204" pitchFamily="34" charset="0"/>
              </a:rPr>
              <a:t>hyperplasia and </a:t>
            </a:r>
            <a:r>
              <a:rPr lang="en-US" sz="2200" dirty="0" err="1" smtClean="0">
                <a:latin typeface="Aparajita" panose="020B0604020202020204" pitchFamily="34" charset="0"/>
                <a:cs typeface="Aparajita" panose="020B0604020202020204" pitchFamily="34" charset="0"/>
              </a:rPr>
              <a:t>hyperfunction</a:t>
            </a:r>
            <a:r>
              <a:rPr lang="en-US" sz="2200" dirty="0" smtClean="0">
                <a:latin typeface="Aparajita" panose="020B0604020202020204" pitchFamily="34" charset="0"/>
                <a:cs typeface="Aparajita" panose="020B0604020202020204" pitchFamily="34" charset="0"/>
              </a:rPr>
              <a:t>. </a:t>
            </a:r>
            <a:r>
              <a:rPr lang="en-US" sz="2200" dirty="0">
                <a:latin typeface="Aparajita" panose="020B0604020202020204" pitchFamily="34" charset="0"/>
                <a:cs typeface="Aparajita" panose="020B0604020202020204" pitchFamily="34" charset="0"/>
              </a:rPr>
              <a:t>Additionally, </a:t>
            </a:r>
            <a:r>
              <a:rPr lang="en-US" sz="2200" dirty="0" smtClean="0">
                <a:latin typeface="Aparajita" panose="020B0604020202020204" pitchFamily="34" charset="0"/>
                <a:cs typeface="Aparajita" panose="020B0604020202020204" pitchFamily="34" charset="0"/>
              </a:rPr>
              <a:t>results </a:t>
            </a:r>
            <a:r>
              <a:rPr lang="en-US" sz="2200" dirty="0">
                <a:latin typeface="Aparajita" panose="020B0604020202020204" pitchFamily="34" charset="0"/>
                <a:cs typeface="Aparajita" panose="020B0604020202020204" pitchFamily="34" charset="0"/>
              </a:rPr>
              <a:t>in increased </a:t>
            </a:r>
            <a:r>
              <a:rPr lang="en-US" sz="2200" dirty="0" smtClean="0">
                <a:latin typeface="Aparajita" panose="020B0604020202020204" pitchFamily="34" charset="0"/>
                <a:cs typeface="Aparajita" panose="020B0604020202020204" pitchFamily="34" charset="0"/>
              </a:rPr>
              <a:t>T4 </a:t>
            </a:r>
            <a:r>
              <a:rPr lang="en-US" sz="2200" dirty="0">
                <a:latin typeface="Aparajita" panose="020B0604020202020204" pitchFamily="34" charset="0"/>
                <a:cs typeface="Aparajita" panose="020B0604020202020204" pitchFamily="34" charset="0"/>
              </a:rPr>
              <a:t>to </a:t>
            </a:r>
            <a:r>
              <a:rPr lang="en-US" sz="2200" dirty="0" smtClean="0">
                <a:latin typeface="Aparajita" panose="020B0604020202020204" pitchFamily="34" charset="0"/>
                <a:cs typeface="Aparajita" panose="020B0604020202020204" pitchFamily="34" charset="0"/>
              </a:rPr>
              <a:t>T3 conversion (</a:t>
            </a:r>
            <a:r>
              <a:rPr lang="en-US" sz="2200" dirty="0" smtClean="0">
                <a:solidFill>
                  <a:srgbClr val="C00000"/>
                </a:solidFill>
                <a:latin typeface="Aparajita" panose="020B0604020202020204" pitchFamily="34" charset="0"/>
                <a:cs typeface="Aparajita" panose="020B0604020202020204" pitchFamily="34" charset="0"/>
              </a:rPr>
              <a:t>T3 </a:t>
            </a:r>
            <a:r>
              <a:rPr lang="en-US" sz="2200" dirty="0" err="1" smtClean="0">
                <a:solidFill>
                  <a:srgbClr val="C00000"/>
                </a:solidFill>
                <a:latin typeface="Aparajita" panose="020B0604020202020204" pitchFamily="34" charset="0"/>
                <a:cs typeface="Aparajita" panose="020B0604020202020204" pitchFamily="34" charset="0"/>
              </a:rPr>
              <a:t>dom</a:t>
            </a:r>
            <a:r>
              <a:rPr lang="en-US" sz="2200" dirty="0" smtClean="0">
                <a:latin typeface="Aparajita" panose="020B0604020202020204" pitchFamily="34" charset="0"/>
                <a:cs typeface="Aparajita" panose="020B0604020202020204" pitchFamily="34" charset="0"/>
              </a:rPr>
              <a:t>)</a:t>
            </a:r>
          </a:p>
          <a:p>
            <a:pPr algn="just"/>
            <a:r>
              <a:rPr lang="en-US" sz="2200" dirty="0">
                <a:latin typeface="Aparajita" panose="020B0604020202020204" pitchFamily="34" charset="0"/>
                <a:cs typeface="Aparajita" panose="020B0604020202020204" pitchFamily="34" charset="0"/>
              </a:rPr>
              <a:t>In patients </a:t>
            </a:r>
            <a:r>
              <a:rPr lang="en-US" sz="2200" dirty="0" smtClean="0">
                <a:latin typeface="Aparajita" panose="020B0604020202020204" pitchFamily="34" charset="0"/>
                <a:cs typeface="Aparajita" panose="020B0604020202020204" pitchFamily="34" charset="0"/>
              </a:rPr>
              <a:t>in whom </a:t>
            </a:r>
            <a:r>
              <a:rPr lang="en-US" sz="2200" dirty="0">
                <a:latin typeface="Aparajita" panose="020B0604020202020204" pitchFamily="34" charset="0"/>
                <a:cs typeface="Aparajita" panose="020B0604020202020204" pitchFamily="34" charset="0"/>
              </a:rPr>
              <a:t>the only abnormality is an abnormal ultrasound, </a:t>
            </a:r>
            <a:r>
              <a:rPr lang="en-US" sz="2200" dirty="0" smtClean="0">
                <a:latin typeface="Aparajita" panose="020B0604020202020204" pitchFamily="34" charset="0"/>
                <a:cs typeface="Aparajita" panose="020B0604020202020204" pitchFamily="34" charset="0"/>
              </a:rPr>
              <a:t>it is </a:t>
            </a:r>
            <a:r>
              <a:rPr lang="en-US" sz="2200" dirty="0">
                <a:latin typeface="Aparajita" panose="020B0604020202020204" pitchFamily="34" charset="0"/>
                <a:cs typeface="Aparajita" panose="020B0604020202020204" pitchFamily="34" charset="0"/>
              </a:rPr>
              <a:t>important to continue to check TSH and thyroid </a:t>
            </a:r>
            <a:r>
              <a:rPr lang="en-US" sz="2200" dirty="0" smtClean="0">
                <a:latin typeface="Aparajita" panose="020B0604020202020204" pitchFamily="34" charset="0"/>
                <a:cs typeface="Aparajita" panose="020B0604020202020204" pitchFamily="34" charset="0"/>
              </a:rPr>
              <a:t>hormone periodically </a:t>
            </a:r>
            <a:r>
              <a:rPr lang="en-US" sz="2200" dirty="0">
                <a:latin typeface="Aparajita" panose="020B0604020202020204" pitchFamily="34" charset="0"/>
                <a:cs typeface="Aparajita" panose="020B0604020202020204" pitchFamily="34" charset="0"/>
              </a:rPr>
              <a:t>as the development of frank </a:t>
            </a:r>
            <a:r>
              <a:rPr lang="en-US" sz="2200" dirty="0" smtClean="0">
                <a:latin typeface="Aparajita" panose="020B0604020202020204" pitchFamily="34" charset="0"/>
                <a:cs typeface="Aparajita" panose="020B0604020202020204" pitchFamily="34" charset="0"/>
              </a:rPr>
              <a:t>hyperthyroidism may </a:t>
            </a:r>
            <a:r>
              <a:rPr lang="en-US" sz="2200" dirty="0">
                <a:latin typeface="Aparajita" panose="020B0604020202020204" pitchFamily="34" charset="0"/>
                <a:cs typeface="Aparajita" panose="020B0604020202020204" pitchFamily="34" charset="0"/>
              </a:rPr>
              <a:t>occur later. The ultrasound findings in </a:t>
            </a:r>
            <a:r>
              <a:rPr lang="en-US" sz="2200" dirty="0" smtClean="0">
                <a:latin typeface="Aparajita" panose="020B0604020202020204" pitchFamily="34" charset="0"/>
                <a:cs typeface="Aparajita" panose="020B0604020202020204" pitchFamily="34" charset="0"/>
              </a:rPr>
              <a:t>MAS are </a:t>
            </a:r>
            <a:r>
              <a:rPr lang="en-US" sz="2200" dirty="0">
                <a:latin typeface="Aparajita" panose="020B0604020202020204" pitchFamily="34" charset="0"/>
                <a:cs typeface="Aparajita" panose="020B0604020202020204" pitchFamily="34" charset="0"/>
              </a:rPr>
              <a:t>usually a mixture of mostly </a:t>
            </a:r>
            <a:r>
              <a:rPr lang="en-US" sz="2200" dirty="0">
                <a:solidFill>
                  <a:srgbClr val="C00000"/>
                </a:solidFill>
                <a:latin typeface="Aparajita" panose="020B0604020202020204" pitchFamily="34" charset="0"/>
                <a:cs typeface="Aparajita" panose="020B0604020202020204" pitchFamily="34" charset="0"/>
              </a:rPr>
              <a:t>cystic with some </a:t>
            </a:r>
            <a:r>
              <a:rPr lang="en-US" sz="2200" dirty="0" smtClean="0">
                <a:solidFill>
                  <a:srgbClr val="C00000"/>
                </a:solidFill>
                <a:latin typeface="Aparajita" panose="020B0604020202020204" pitchFamily="34" charset="0"/>
                <a:cs typeface="Aparajita" panose="020B0604020202020204" pitchFamily="34" charset="0"/>
              </a:rPr>
              <a:t>solid lesions(</a:t>
            </a:r>
            <a:r>
              <a:rPr lang="en-US" sz="2200" dirty="0">
                <a:solidFill>
                  <a:srgbClr val="C00000"/>
                </a:solidFill>
                <a:latin typeface="Aparajita" panose="020B0604020202020204" pitchFamily="34" charset="0"/>
                <a:cs typeface="Aparajita" panose="020B0604020202020204" pitchFamily="34" charset="0"/>
              </a:rPr>
              <a:t>Swiss </a:t>
            </a:r>
            <a:r>
              <a:rPr lang="en-US" sz="2200" dirty="0" smtClean="0">
                <a:solidFill>
                  <a:srgbClr val="C00000"/>
                </a:solidFill>
                <a:latin typeface="Aparajita" panose="020B0604020202020204" pitchFamily="34" charset="0"/>
                <a:cs typeface="Aparajita" panose="020B0604020202020204" pitchFamily="34" charset="0"/>
              </a:rPr>
              <a:t>cheese appearance</a:t>
            </a:r>
            <a:r>
              <a:rPr lang="en-US" sz="2200" dirty="0" smtClean="0">
                <a:latin typeface="Aparajita" panose="020B0604020202020204" pitchFamily="34" charset="0"/>
                <a:cs typeface="Aparajita" panose="020B0604020202020204" pitchFamily="34" charset="0"/>
              </a:rPr>
              <a:t>)</a:t>
            </a:r>
          </a:p>
          <a:p>
            <a:r>
              <a:rPr lang="en-US" sz="2200" dirty="0">
                <a:latin typeface="Aparajita" panose="020B0604020202020204" pitchFamily="34" charset="0"/>
                <a:cs typeface="Aparajita" panose="020B0604020202020204" pitchFamily="34" charset="0"/>
              </a:rPr>
              <a:t>definitive treatment, </a:t>
            </a:r>
            <a:r>
              <a:rPr lang="en-US" sz="2200" dirty="0" smtClean="0">
                <a:latin typeface="Aparajita" panose="020B0604020202020204" pitchFamily="34" charset="0"/>
                <a:cs typeface="Aparajita" panose="020B0604020202020204" pitchFamily="34" charset="0"/>
              </a:rPr>
              <a:t>which usually </a:t>
            </a:r>
            <a:r>
              <a:rPr lang="en-US" sz="2200" dirty="0">
                <a:latin typeface="Aparajita" panose="020B0604020202020204" pitchFamily="34" charset="0"/>
                <a:cs typeface="Aparajita" panose="020B0604020202020204" pitchFamily="34" charset="0"/>
              </a:rPr>
              <a:t>means surgery or ablation with </a:t>
            </a:r>
            <a:r>
              <a:rPr lang="en-US" sz="2200" dirty="0" smtClean="0">
                <a:latin typeface="Aparajita" panose="020B0604020202020204" pitchFamily="34" charset="0"/>
                <a:cs typeface="Aparajita" panose="020B0604020202020204" pitchFamily="34" charset="0"/>
              </a:rPr>
              <a:t>radioactive iodine</a:t>
            </a:r>
            <a:r>
              <a:rPr lang="en-US" sz="2200" dirty="0">
                <a:latin typeface="Aparajita" panose="020B0604020202020204" pitchFamily="34" charset="0"/>
                <a:cs typeface="Aparajita" panose="020B0604020202020204" pitchFamily="34" charset="0"/>
              </a:rPr>
              <a:t>.</a:t>
            </a:r>
          </a:p>
        </p:txBody>
      </p:sp>
      <p:pic>
        <p:nvPicPr>
          <p:cNvPr id="4" name="Picture 3"/>
          <p:cNvPicPr>
            <a:picLocks noChangeAspect="1"/>
          </p:cNvPicPr>
          <p:nvPr/>
        </p:nvPicPr>
        <p:blipFill>
          <a:blip r:embed="rId2"/>
          <a:stretch>
            <a:fillRect/>
          </a:stretch>
        </p:blipFill>
        <p:spPr>
          <a:xfrm>
            <a:off x="740228" y="0"/>
            <a:ext cx="3947887" cy="1441031"/>
          </a:xfrm>
          <a:prstGeom prst="rect">
            <a:avLst/>
          </a:prstGeom>
        </p:spPr>
      </p:pic>
      <p:sp>
        <p:nvSpPr>
          <p:cNvPr id="5" name="Rectangle 4"/>
          <p:cNvSpPr/>
          <p:nvPr/>
        </p:nvSpPr>
        <p:spPr>
          <a:xfrm>
            <a:off x="3744687" y="5867400"/>
            <a:ext cx="5704114" cy="504371"/>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parajita" panose="020B0604020202020204" pitchFamily="34" charset="0"/>
                <a:cs typeface="Aparajita" panose="020B0604020202020204" pitchFamily="34" charset="0"/>
              </a:rPr>
              <a:t>Collins</a:t>
            </a:r>
            <a:r>
              <a:rPr lang="en-US" dirty="0">
                <a:solidFill>
                  <a:srgbClr val="002060"/>
                </a:solidFill>
                <a:latin typeface="Aparajita" panose="020B0604020202020204" pitchFamily="34" charset="0"/>
                <a:cs typeface="Aparajita" panose="020B0604020202020204" pitchFamily="34" charset="0"/>
              </a:rPr>
              <a:t> et al. </a:t>
            </a:r>
            <a:r>
              <a:rPr lang="en-US" dirty="0" err="1">
                <a:solidFill>
                  <a:srgbClr val="002060"/>
                </a:solidFill>
                <a:latin typeface="Aparajita" panose="020B0604020202020204" pitchFamily="34" charset="0"/>
                <a:cs typeface="Aparajita" panose="020B0604020202020204" pitchFamily="34" charset="0"/>
              </a:rPr>
              <a:t>Orphanet</a:t>
            </a:r>
            <a:r>
              <a:rPr lang="en-US" dirty="0">
                <a:solidFill>
                  <a:srgbClr val="002060"/>
                </a:solidFill>
                <a:latin typeface="Aparajita" panose="020B0604020202020204" pitchFamily="34" charset="0"/>
                <a:cs typeface="Aparajita" panose="020B0604020202020204" pitchFamily="34" charset="0"/>
              </a:rPr>
              <a:t> Journal of Rare Diseases </a:t>
            </a:r>
            <a:r>
              <a:rPr lang="en-US" b="1" dirty="0">
                <a:solidFill>
                  <a:srgbClr val="002060"/>
                </a:solidFill>
                <a:latin typeface="Aparajita" panose="020B0604020202020204" pitchFamily="34" charset="0"/>
                <a:cs typeface="Aparajita" panose="020B0604020202020204" pitchFamily="34" charset="0"/>
              </a:rPr>
              <a:t>2012</a:t>
            </a:r>
            <a:r>
              <a:rPr lang="en-US" dirty="0">
                <a:solidFill>
                  <a:srgbClr val="002060"/>
                </a:solidFill>
                <a:latin typeface="Aparajita" panose="020B0604020202020204" pitchFamily="34" charset="0"/>
                <a:cs typeface="Aparajita" panose="020B0604020202020204" pitchFamily="34" charset="0"/>
              </a:rPr>
              <a:t>, 7(</a:t>
            </a:r>
            <a:r>
              <a:rPr lang="en-US" dirty="0" err="1">
                <a:solidFill>
                  <a:srgbClr val="002060"/>
                </a:solidFill>
                <a:latin typeface="Aparajita" panose="020B0604020202020204" pitchFamily="34" charset="0"/>
                <a:cs typeface="Aparajita" panose="020B0604020202020204" pitchFamily="34" charset="0"/>
              </a:rPr>
              <a:t>Suppl</a:t>
            </a:r>
            <a:r>
              <a:rPr lang="en-US" dirty="0">
                <a:solidFill>
                  <a:srgbClr val="002060"/>
                </a:solidFill>
                <a:latin typeface="Aparajita" panose="020B0604020202020204" pitchFamily="34" charset="0"/>
                <a:cs typeface="Aparajita" panose="020B0604020202020204" pitchFamily="34" charset="0"/>
              </a:rPr>
              <a:t> 1):S4</a:t>
            </a:r>
          </a:p>
        </p:txBody>
      </p:sp>
      <p:sp>
        <p:nvSpPr>
          <p:cNvPr id="6" name="Rounded Rectangle 5"/>
          <p:cNvSpPr/>
          <p:nvPr/>
        </p:nvSpPr>
        <p:spPr>
          <a:xfrm>
            <a:off x="6589486" y="6326052"/>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660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78543"/>
          </a:xfrm>
        </p:spPr>
        <p:txBody>
          <a:bodyPr>
            <a:normAutofit fontScale="90000"/>
          </a:bodyPr>
          <a:lstStyle/>
          <a:p>
            <a:pPr algn="ctr"/>
            <a:r>
              <a:rPr lang="en-US" b="1" i="1" u="sng" dirty="0">
                <a:solidFill>
                  <a:srgbClr val="C00000"/>
                </a:solidFill>
                <a:latin typeface="Aparajita" panose="020B0604020202020204" pitchFamily="34" charset="0"/>
                <a:cs typeface="Aparajita" panose="020B0604020202020204" pitchFamily="34" charset="0"/>
              </a:rPr>
              <a:t>Hypophosphatemia</a:t>
            </a:r>
          </a:p>
        </p:txBody>
      </p:sp>
      <p:sp>
        <p:nvSpPr>
          <p:cNvPr id="3" name="Content Placeholder 2"/>
          <p:cNvSpPr>
            <a:spLocks noGrp="1"/>
          </p:cNvSpPr>
          <p:nvPr>
            <p:ph idx="1"/>
          </p:nvPr>
        </p:nvSpPr>
        <p:spPr>
          <a:xfrm>
            <a:off x="2162629" y="1509486"/>
            <a:ext cx="8505371" cy="4034971"/>
          </a:xfrm>
          <a:solidFill>
            <a:schemeClr val="accent5">
              <a:lumMod val="20000"/>
              <a:lumOff val="80000"/>
            </a:schemeClr>
          </a:solidFill>
        </p:spPr>
        <p:txBody>
          <a:bodyPr/>
          <a:lstStyle/>
          <a:p>
            <a:pPr algn="just"/>
            <a:r>
              <a:rPr lang="en-US" sz="2400" dirty="0">
                <a:latin typeface="Aparajita" panose="020B0604020202020204" pitchFamily="34" charset="0"/>
                <a:cs typeface="Aparajita" panose="020B0604020202020204" pitchFamily="34" charset="0"/>
              </a:rPr>
              <a:t>Overproduction of FGF23 by FD tissue was </a:t>
            </a:r>
            <a:r>
              <a:rPr lang="en-US" sz="2400" dirty="0" smtClean="0">
                <a:latin typeface="Aparajita" panose="020B0604020202020204" pitchFamily="34" charset="0"/>
                <a:cs typeface="Aparajita" panose="020B0604020202020204" pitchFamily="34" charset="0"/>
              </a:rPr>
              <a:t>found to </a:t>
            </a:r>
            <a:r>
              <a:rPr lang="en-US" sz="2400" dirty="0">
                <a:latin typeface="Aparajita" panose="020B0604020202020204" pitchFamily="34" charset="0"/>
                <a:cs typeface="Aparajita" panose="020B0604020202020204" pitchFamily="34" charset="0"/>
              </a:rPr>
              <a:t>be the </a:t>
            </a:r>
            <a:r>
              <a:rPr lang="en-US" sz="2400" dirty="0" smtClean="0">
                <a:latin typeface="Aparajita" panose="020B0604020202020204" pitchFamily="34" charset="0"/>
                <a:cs typeface="Aparajita" panose="020B0604020202020204" pitchFamily="34" charset="0"/>
              </a:rPr>
              <a:t>cause</a:t>
            </a:r>
          </a:p>
          <a:p>
            <a:pPr algn="just"/>
            <a:r>
              <a:rPr lang="en-US" sz="2400" dirty="0">
                <a:latin typeface="Aparajita" panose="020B0604020202020204" pitchFamily="34" charset="0"/>
                <a:cs typeface="Aparajita" panose="020B0604020202020204" pitchFamily="34" charset="0"/>
              </a:rPr>
              <a:t>unlike many other </a:t>
            </a:r>
            <a:r>
              <a:rPr lang="en-US" sz="2400" dirty="0" err="1">
                <a:latin typeface="Aparajita" panose="020B0604020202020204" pitchFamily="34" charset="0"/>
                <a:cs typeface="Aparajita" panose="020B0604020202020204" pitchFamily="34" charset="0"/>
              </a:rPr>
              <a:t>extraskeletal</a:t>
            </a: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manifestations aspects</a:t>
            </a:r>
            <a:r>
              <a:rPr lang="en-US" sz="2400" dirty="0">
                <a:latin typeface="Aparajita" panose="020B0604020202020204" pitchFamily="34" charset="0"/>
                <a:cs typeface="Aparajita" panose="020B0604020202020204" pitchFamily="34" charset="0"/>
              </a:rPr>
              <a:t>, renal phosphate wasting can </a:t>
            </a:r>
            <a:r>
              <a:rPr lang="en-US" sz="2400" dirty="0" smtClean="0">
                <a:latin typeface="Aparajita" panose="020B0604020202020204" pitchFamily="34" charset="0"/>
                <a:cs typeface="Aparajita" panose="020B0604020202020204" pitchFamily="34" charset="0"/>
              </a:rPr>
              <a:t>spontaneously resolve </a:t>
            </a:r>
            <a:r>
              <a:rPr lang="en-US" sz="2400" dirty="0">
                <a:latin typeface="Aparajita" panose="020B0604020202020204" pitchFamily="34" charset="0"/>
                <a:cs typeface="Aparajita" panose="020B0604020202020204" pitchFamily="34" charset="0"/>
              </a:rPr>
              <a:t>as patients </a:t>
            </a:r>
            <a:r>
              <a:rPr lang="en-US" sz="2400" dirty="0" smtClean="0">
                <a:latin typeface="Aparajita" panose="020B0604020202020204" pitchFamily="34" charset="0"/>
                <a:cs typeface="Aparajita" panose="020B0604020202020204" pitchFamily="34" charset="0"/>
              </a:rPr>
              <a:t>age</a:t>
            </a:r>
          </a:p>
          <a:p>
            <a:pPr algn="just"/>
            <a:r>
              <a:rPr lang="en-US" sz="2400" dirty="0">
                <a:latin typeface="Aparajita" panose="020B0604020202020204" pitchFamily="34" charset="0"/>
                <a:cs typeface="Aparajita" panose="020B0604020202020204" pitchFamily="34" charset="0"/>
              </a:rPr>
              <a:t>The clinical </a:t>
            </a:r>
            <a:r>
              <a:rPr lang="en-US" sz="2400" dirty="0" err="1">
                <a:latin typeface="Aparajita" panose="020B0604020202020204" pitchFamily="34" charset="0"/>
                <a:cs typeface="Aparajita" panose="020B0604020202020204" pitchFamily="34" charset="0"/>
              </a:rPr>
              <a:t>sequelae</a:t>
            </a:r>
            <a:r>
              <a:rPr lang="en-US" sz="2400" dirty="0">
                <a:latin typeface="Aparajita" panose="020B0604020202020204" pitchFamily="34" charset="0"/>
                <a:cs typeface="Aparajita" panose="020B0604020202020204" pitchFamily="34" charset="0"/>
              </a:rPr>
              <a:t> and significance of </a:t>
            </a:r>
            <a:r>
              <a:rPr lang="en-US" sz="2400" dirty="0" smtClean="0">
                <a:latin typeface="Aparajita" panose="020B0604020202020204" pitchFamily="34" charset="0"/>
                <a:cs typeface="Aparajita" panose="020B0604020202020204" pitchFamily="34" charset="0"/>
              </a:rPr>
              <a:t>hypophosphatemia are </a:t>
            </a:r>
            <a:r>
              <a:rPr lang="en-US" sz="2400" dirty="0">
                <a:latin typeface="Aparajita" panose="020B0604020202020204" pitchFamily="34" charset="0"/>
                <a:cs typeface="Aparajita" panose="020B0604020202020204" pitchFamily="34" charset="0"/>
              </a:rPr>
              <a:t>an earlier age of first fracture, more </a:t>
            </a:r>
            <a:r>
              <a:rPr lang="en-US" sz="2400" dirty="0" err="1" smtClean="0">
                <a:latin typeface="Aparajita" panose="020B0604020202020204" pitchFamily="34" charset="0"/>
                <a:cs typeface="Aparajita" panose="020B0604020202020204" pitchFamily="34" charset="0"/>
              </a:rPr>
              <a:t>fractures,and</a:t>
            </a: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bone </a:t>
            </a:r>
            <a:r>
              <a:rPr lang="en-US" sz="2400" dirty="0" smtClean="0">
                <a:latin typeface="Aparajita" panose="020B0604020202020204" pitchFamily="34" charset="0"/>
                <a:cs typeface="Aparajita" panose="020B0604020202020204" pitchFamily="34" charset="0"/>
              </a:rPr>
              <a:t>pain</a:t>
            </a:r>
          </a:p>
          <a:p>
            <a:pPr algn="just"/>
            <a:r>
              <a:rPr lang="en-US" sz="2400" dirty="0">
                <a:latin typeface="Aparajita" panose="020B0604020202020204" pitchFamily="34" charset="0"/>
                <a:cs typeface="Aparajita" panose="020B0604020202020204" pitchFamily="34" charset="0"/>
              </a:rPr>
              <a:t>Treatment of hypophosphatemia is the same as in </a:t>
            </a:r>
            <a:r>
              <a:rPr lang="en-US" sz="2400" dirty="0" smtClean="0">
                <a:latin typeface="Aparajita" panose="020B0604020202020204" pitchFamily="34" charset="0"/>
                <a:cs typeface="Aparajita" panose="020B0604020202020204" pitchFamily="34" charset="0"/>
              </a:rPr>
              <a:t>other FGF23-mediated </a:t>
            </a:r>
            <a:r>
              <a:rPr lang="en-US" sz="2400" dirty="0">
                <a:latin typeface="Aparajita" panose="020B0604020202020204" pitchFamily="34" charset="0"/>
                <a:cs typeface="Aparajita" panose="020B0604020202020204" pitchFamily="34" charset="0"/>
              </a:rPr>
              <a:t>phosphate wasting disorders, </a:t>
            </a:r>
            <a:r>
              <a:rPr lang="en-US" sz="2400" dirty="0" smtClean="0">
                <a:latin typeface="Aparajita" panose="020B0604020202020204" pitchFamily="34" charset="0"/>
                <a:cs typeface="Aparajita" panose="020B0604020202020204" pitchFamily="34" charset="0"/>
              </a:rPr>
              <a:t>and involves </a:t>
            </a:r>
            <a:r>
              <a:rPr lang="en-US" sz="2400" dirty="0">
                <a:latin typeface="Aparajita" panose="020B0604020202020204" pitchFamily="34" charset="0"/>
                <a:cs typeface="Aparajita" panose="020B0604020202020204" pitchFamily="34" charset="0"/>
              </a:rPr>
              <a:t>the use of phosphate and active vitamin D (</a:t>
            </a:r>
            <a:r>
              <a:rPr lang="en-US" sz="2400" dirty="0" err="1" smtClean="0">
                <a:latin typeface="Aparajita" panose="020B0604020202020204" pitchFamily="34" charset="0"/>
                <a:cs typeface="Aparajita" panose="020B0604020202020204" pitchFamily="34" charset="0"/>
              </a:rPr>
              <a:t>calcitriol</a:t>
            </a: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or </a:t>
            </a:r>
            <a:r>
              <a:rPr lang="en-US" sz="2400" dirty="0" err="1">
                <a:latin typeface="Aparajita" panose="020B0604020202020204" pitchFamily="34" charset="0"/>
                <a:cs typeface="Aparajita" panose="020B0604020202020204" pitchFamily="34" charset="0"/>
              </a:rPr>
              <a:t>alfacalcidiol</a:t>
            </a:r>
            <a:r>
              <a:rPr lang="en-US" dirty="0"/>
              <a:t>)</a:t>
            </a:r>
          </a:p>
        </p:txBody>
      </p:sp>
      <p:sp>
        <p:nvSpPr>
          <p:cNvPr id="4" name="Rectangle 3"/>
          <p:cNvSpPr/>
          <p:nvPr/>
        </p:nvSpPr>
        <p:spPr>
          <a:xfrm>
            <a:off x="3744687" y="5867400"/>
            <a:ext cx="5704114" cy="504371"/>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parajita" panose="020B0604020202020204" pitchFamily="34" charset="0"/>
                <a:cs typeface="Aparajita" panose="020B0604020202020204" pitchFamily="34" charset="0"/>
              </a:rPr>
              <a:t>Collins</a:t>
            </a:r>
            <a:r>
              <a:rPr lang="en-US" dirty="0">
                <a:solidFill>
                  <a:srgbClr val="002060"/>
                </a:solidFill>
                <a:latin typeface="Aparajita" panose="020B0604020202020204" pitchFamily="34" charset="0"/>
                <a:cs typeface="Aparajita" panose="020B0604020202020204" pitchFamily="34" charset="0"/>
              </a:rPr>
              <a:t> et al. </a:t>
            </a:r>
            <a:r>
              <a:rPr lang="en-US" dirty="0" err="1">
                <a:solidFill>
                  <a:srgbClr val="002060"/>
                </a:solidFill>
                <a:latin typeface="Aparajita" panose="020B0604020202020204" pitchFamily="34" charset="0"/>
                <a:cs typeface="Aparajita" panose="020B0604020202020204" pitchFamily="34" charset="0"/>
              </a:rPr>
              <a:t>Orphanet</a:t>
            </a:r>
            <a:r>
              <a:rPr lang="en-US" dirty="0">
                <a:solidFill>
                  <a:srgbClr val="002060"/>
                </a:solidFill>
                <a:latin typeface="Aparajita" panose="020B0604020202020204" pitchFamily="34" charset="0"/>
                <a:cs typeface="Aparajita" panose="020B0604020202020204" pitchFamily="34" charset="0"/>
              </a:rPr>
              <a:t> Journal of Rare Diseases </a:t>
            </a:r>
            <a:r>
              <a:rPr lang="en-US" b="1" dirty="0">
                <a:solidFill>
                  <a:srgbClr val="002060"/>
                </a:solidFill>
                <a:latin typeface="Aparajita" panose="020B0604020202020204" pitchFamily="34" charset="0"/>
                <a:cs typeface="Aparajita" panose="020B0604020202020204" pitchFamily="34" charset="0"/>
              </a:rPr>
              <a:t>2012</a:t>
            </a:r>
            <a:r>
              <a:rPr lang="en-US" dirty="0">
                <a:solidFill>
                  <a:srgbClr val="002060"/>
                </a:solidFill>
                <a:latin typeface="Aparajita" panose="020B0604020202020204" pitchFamily="34" charset="0"/>
                <a:cs typeface="Aparajita" panose="020B0604020202020204" pitchFamily="34" charset="0"/>
              </a:rPr>
              <a:t>, 7(</a:t>
            </a:r>
            <a:r>
              <a:rPr lang="en-US" dirty="0" err="1">
                <a:solidFill>
                  <a:srgbClr val="002060"/>
                </a:solidFill>
                <a:latin typeface="Aparajita" panose="020B0604020202020204" pitchFamily="34" charset="0"/>
                <a:cs typeface="Aparajita" panose="020B0604020202020204" pitchFamily="34" charset="0"/>
              </a:rPr>
              <a:t>Suppl</a:t>
            </a:r>
            <a:r>
              <a:rPr lang="en-US" dirty="0">
                <a:solidFill>
                  <a:srgbClr val="002060"/>
                </a:solidFill>
                <a:latin typeface="Aparajita" panose="020B0604020202020204" pitchFamily="34" charset="0"/>
                <a:cs typeface="Aparajita" panose="020B0604020202020204" pitchFamily="34" charset="0"/>
              </a:rPr>
              <a:t> 1):S4</a:t>
            </a:r>
          </a:p>
        </p:txBody>
      </p:sp>
    </p:spTree>
    <p:extLst>
      <p:ext uri="{BB962C8B-B14F-4D97-AF65-F5344CB8AC3E}">
        <p14:creationId xmlns:p14="http://schemas.microsoft.com/office/powerpoint/2010/main" val="2743380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0286"/>
            <a:ext cx="9601200" cy="754743"/>
          </a:xfrm>
        </p:spPr>
        <p:txBody>
          <a:bodyPr/>
          <a:lstStyle/>
          <a:p>
            <a:pPr algn="ctr"/>
            <a:r>
              <a:rPr lang="en-US" b="1" i="1" u="sng" dirty="0">
                <a:solidFill>
                  <a:srgbClr val="C00000"/>
                </a:solidFill>
                <a:latin typeface="Aparajita" panose="020B0604020202020204" pitchFamily="34" charset="0"/>
                <a:cs typeface="Aparajita" panose="020B0604020202020204" pitchFamily="34" charset="0"/>
              </a:rPr>
              <a:t>Cushing’s syndrome</a:t>
            </a:r>
            <a:endParaRPr lang="en-US" dirty="0"/>
          </a:p>
        </p:txBody>
      </p:sp>
      <p:sp>
        <p:nvSpPr>
          <p:cNvPr id="3" name="Content Placeholder 2"/>
          <p:cNvSpPr>
            <a:spLocks noGrp="1"/>
          </p:cNvSpPr>
          <p:nvPr>
            <p:ph idx="1"/>
          </p:nvPr>
        </p:nvSpPr>
        <p:spPr>
          <a:xfrm>
            <a:off x="2075543" y="1045029"/>
            <a:ext cx="8650514" cy="4078515"/>
          </a:xfrm>
          <a:solidFill>
            <a:schemeClr val="accent5">
              <a:lumMod val="20000"/>
              <a:lumOff val="80000"/>
            </a:schemeClr>
          </a:solidFill>
        </p:spPr>
        <p:txBody>
          <a:bodyPr>
            <a:normAutofit/>
          </a:bodyPr>
          <a:lstStyle/>
          <a:p>
            <a:pPr algn="just"/>
            <a:endParaRPr lang="en-US" sz="2400" dirty="0" smtClean="0">
              <a:latin typeface="Aparajita" panose="020B0604020202020204" pitchFamily="34" charset="0"/>
              <a:cs typeface="Aparajita" panose="020B0604020202020204" pitchFamily="34" charset="0"/>
            </a:endParaRPr>
          </a:p>
          <a:p>
            <a:pPr algn="just"/>
            <a:r>
              <a:rPr lang="en-US" sz="2400" dirty="0" smtClean="0">
                <a:latin typeface="Aparajita" panose="020B0604020202020204" pitchFamily="34" charset="0"/>
                <a:cs typeface="Aparajita" panose="020B0604020202020204" pitchFamily="34" charset="0"/>
              </a:rPr>
              <a:t>the </a:t>
            </a:r>
            <a:r>
              <a:rPr lang="en-US" sz="2400" dirty="0">
                <a:latin typeface="Aparajita" panose="020B0604020202020204" pitchFamily="34" charset="0"/>
                <a:cs typeface="Aparajita" panose="020B0604020202020204" pitchFamily="34" charset="0"/>
              </a:rPr>
              <a:t>rarest of endocrine </a:t>
            </a:r>
            <a:r>
              <a:rPr lang="en-US" sz="2400" dirty="0" smtClean="0">
                <a:latin typeface="Aparajita" panose="020B0604020202020204" pitchFamily="34" charset="0"/>
                <a:cs typeface="Aparajita" panose="020B0604020202020204" pitchFamily="34" charset="0"/>
              </a:rPr>
              <a:t>abnormalities found </a:t>
            </a:r>
            <a:r>
              <a:rPr lang="en-US" sz="2400" dirty="0">
                <a:latin typeface="Aparajita" panose="020B0604020202020204" pitchFamily="34" charset="0"/>
                <a:cs typeface="Aparajita" panose="020B0604020202020204" pitchFamily="34" charset="0"/>
              </a:rPr>
              <a:t>in </a:t>
            </a:r>
            <a:r>
              <a:rPr lang="en-US" sz="2400" dirty="0" smtClean="0">
                <a:latin typeface="Aparajita" panose="020B0604020202020204" pitchFamily="34" charset="0"/>
                <a:cs typeface="Aparajita" panose="020B0604020202020204" pitchFamily="34" charset="0"/>
              </a:rPr>
              <a:t>MAS</a:t>
            </a:r>
          </a:p>
          <a:p>
            <a:pPr algn="just"/>
            <a:r>
              <a:rPr lang="en-US" sz="2400" dirty="0">
                <a:latin typeface="Aparajita" panose="020B0604020202020204" pitchFamily="34" charset="0"/>
                <a:cs typeface="Aparajita" panose="020B0604020202020204" pitchFamily="34" charset="0"/>
              </a:rPr>
              <a:t>It always occurs in the </a:t>
            </a:r>
            <a:r>
              <a:rPr lang="en-US" sz="2400" dirty="0" smtClean="0">
                <a:latin typeface="Aparajita" panose="020B0604020202020204" pitchFamily="34" charset="0"/>
                <a:cs typeface="Aparajita" panose="020B0604020202020204" pitchFamily="34" charset="0"/>
              </a:rPr>
              <a:t>neonatal period</a:t>
            </a:r>
            <a:r>
              <a:rPr lang="en-US" sz="2400" dirty="0">
                <a:latin typeface="Aparajita" panose="020B0604020202020204" pitchFamily="34" charset="0"/>
                <a:cs typeface="Aparajita" panose="020B0604020202020204" pitchFamily="34" charset="0"/>
              </a:rPr>
              <a:t>, which parallels the involution of the fetal </a:t>
            </a:r>
            <a:r>
              <a:rPr lang="en-US" sz="2400" dirty="0" smtClean="0">
                <a:latin typeface="Aparajita" panose="020B0604020202020204" pitchFamily="34" charset="0"/>
                <a:cs typeface="Aparajita" panose="020B0604020202020204" pitchFamily="34" charset="0"/>
              </a:rPr>
              <a:t>adrenal gland </a:t>
            </a:r>
            <a:r>
              <a:rPr lang="en-US" sz="2400" dirty="0">
                <a:latin typeface="Aparajita" panose="020B0604020202020204" pitchFamily="34" charset="0"/>
                <a:cs typeface="Aparajita" panose="020B0604020202020204" pitchFamily="34" charset="0"/>
              </a:rPr>
              <a:t>and may suggest a differential effect of the </a:t>
            </a:r>
            <a:r>
              <a:rPr lang="en-US" sz="2400" dirty="0" err="1" smtClean="0">
                <a:latin typeface="Aparajita" panose="020B0604020202020204" pitchFamily="34" charset="0"/>
                <a:cs typeface="Aparajita" panose="020B0604020202020204" pitchFamily="34" charset="0"/>
              </a:rPr>
              <a:t>gsp</a:t>
            </a: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mutation </a:t>
            </a:r>
            <a:r>
              <a:rPr lang="en-US" sz="2400" dirty="0">
                <a:latin typeface="Aparajita" panose="020B0604020202020204" pitchFamily="34" charset="0"/>
                <a:cs typeface="Aparajita" panose="020B0604020202020204" pitchFamily="34" charset="0"/>
              </a:rPr>
              <a:t>on the fetal adrenal, which is supported by </a:t>
            </a:r>
            <a:r>
              <a:rPr lang="en-US" sz="2400" dirty="0" smtClean="0">
                <a:latin typeface="Aparajita" panose="020B0604020202020204" pitchFamily="34" charset="0"/>
                <a:cs typeface="Aparajita" panose="020B0604020202020204" pitchFamily="34" charset="0"/>
              </a:rPr>
              <a:t>the fact </a:t>
            </a:r>
            <a:r>
              <a:rPr lang="en-US" sz="2400" dirty="0">
                <a:latin typeface="Aparajita" panose="020B0604020202020204" pitchFamily="34" charset="0"/>
                <a:cs typeface="Aparajita" panose="020B0604020202020204" pitchFamily="34" charset="0"/>
              </a:rPr>
              <a:t>that both glands are always </a:t>
            </a:r>
            <a:r>
              <a:rPr lang="en-US" sz="2400" dirty="0" smtClean="0">
                <a:latin typeface="Aparajita" panose="020B0604020202020204" pitchFamily="34" charset="0"/>
                <a:cs typeface="Aparajita" panose="020B0604020202020204" pitchFamily="34" charset="0"/>
              </a:rPr>
              <a:t>involved</a:t>
            </a:r>
          </a:p>
          <a:p>
            <a:pPr algn="just"/>
            <a:r>
              <a:rPr lang="en-US" sz="2400" dirty="0" smtClean="0">
                <a:latin typeface="Aparajita" panose="020B0604020202020204" pitchFamily="34" charset="0"/>
                <a:cs typeface="Aparajita" panose="020B0604020202020204" pitchFamily="34" charset="0"/>
              </a:rPr>
              <a:t>Associated with </a:t>
            </a:r>
            <a:r>
              <a:rPr lang="en-US" sz="2400" dirty="0">
                <a:latin typeface="Aparajita" panose="020B0604020202020204" pitchFamily="34" charset="0"/>
                <a:cs typeface="Aparajita" panose="020B0604020202020204" pitchFamily="34" charset="0"/>
              </a:rPr>
              <a:t>increased and early </a:t>
            </a:r>
            <a:r>
              <a:rPr lang="en-US" sz="2400" dirty="0" smtClean="0">
                <a:latin typeface="Aparajita" panose="020B0604020202020204" pitchFamily="34" charset="0"/>
                <a:cs typeface="Aparajita" panose="020B0604020202020204" pitchFamily="34" charset="0"/>
              </a:rPr>
              <a:t>mortality(</a:t>
            </a:r>
            <a:r>
              <a:rPr lang="en-US" sz="2400" dirty="0">
                <a:latin typeface="Aparajita" panose="020B0604020202020204" pitchFamily="34" charset="0"/>
                <a:cs typeface="Aparajita" panose="020B0604020202020204" pitchFamily="34" charset="0"/>
              </a:rPr>
              <a:t>Most of </a:t>
            </a:r>
            <a:r>
              <a:rPr lang="en-US" sz="2400" dirty="0" smtClean="0">
                <a:latin typeface="Aparajita" panose="020B0604020202020204" pitchFamily="34" charset="0"/>
                <a:cs typeface="Aparajita" panose="020B0604020202020204" pitchFamily="34" charset="0"/>
              </a:rPr>
              <a:t>the early </a:t>
            </a:r>
            <a:r>
              <a:rPr lang="en-US" sz="2400" dirty="0">
                <a:latin typeface="Aparajita" panose="020B0604020202020204" pitchFamily="34" charset="0"/>
                <a:cs typeface="Aparajita" panose="020B0604020202020204" pitchFamily="34" charset="0"/>
              </a:rPr>
              <a:t>mortality associated with Cushing’s syndrome </a:t>
            </a:r>
            <a:r>
              <a:rPr lang="en-US" sz="2400" dirty="0" smtClean="0">
                <a:latin typeface="Aparajita" panose="020B0604020202020204" pitchFamily="34" charset="0"/>
                <a:cs typeface="Aparajita" panose="020B0604020202020204" pitchFamily="34" charset="0"/>
              </a:rPr>
              <a:t>in MAS </a:t>
            </a:r>
            <a:r>
              <a:rPr lang="en-US" sz="2400" dirty="0">
                <a:latin typeface="Aparajita" panose="020B0604020202020204" pitchFamily="34" charset="0"/>
                <a:cs typeface="Aparajita" panose="020B0604020202020204" pitchFamily="34" charset="0"/>
              </a:rPr>
              <a:t>is due to opportunistic </a:t>
            </a:r>
            <a:r>
              <a:rPr lang="en-US" sz="2400" dirty="0" err="1" smtClean="0">
                <a:latin typeface="Aparajita" panose="020B0604020202020204" pitchFamily="34" charset="0"/>
                <a:cs typeface="Aparajita" panose="020B0604020202020204" pitchFamily="34" charset="0"/>
              </a:rPr>
              <a:t>infections</a:t>
            </a:r>
            <a:r>
              <a:rPr lang="en-US" sz="2400" dirty="0" err="1">
                <a:latin typeface="Aparajita" panose="020B0604020202020204" pitchFamily="34" charset="0"/>
                <a:cs typeface="Aparajita" panose="020B0604020202020204" pitchFamily="34" charset="0"/>
              </a:rPr>
              <a:t>notably</a:t>
            </a: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for Pneumocystis </a:t>
            </a:r>
            <a:r>
              <a:rPr lang="en-US" sz="2400" dirty="0">
                <a:latin typeface="Aparajita" panose="020B0604020202020204" pitchFamily="34" charset="0"/>
                <a:cs typeface="Aparajita" panose="020B0604020202020204" pitchFamily="34" charset="0"/>
              </a:rPr>
              <a:t>species</a:t>
            </a:r>
            <a:r>
              <a:rPr lang="en-US" sz="2400" dirty="0" smtClean="0">
                <a:latin typeface="Aparajita" panose="020B0604020202020204" pitchFamily="34" charset="0"/>
                <a:cs typeface="Aparajita" panose="020B0604020202020204" pitchFamily="34" charset="0"/>
              </a:rPr>
              <a:t> </a:t>
            </a:r>
          </a:p>
          <a:p>
            <a:pPr algn="just"/>
            <a:r>
              <a:rPr lang="en-US" sz="2400" dirty="0">
                <a:latin typeface="Aparajita" panose="020B0604020202020204" pitchFamily="34" charset="0"/>
                <a:cs typeface="Aparajita" panose="020B0604020202020204" pitchFamily="34" charset="0"/>
              </a:rPr>
              <a:t>T</a:t>
            </a:r>
            <a:r>
              <a:rPr lang="en-US" sz="2400" dirty="0" smtClean="0">
                <a:latin typeface="Aparajita" panose="020B0604020202020204" pitchFamily="34" charset="0"/>
                <a:cs typeface="Aparajita" panose="020B0604020202020204" pitchFamily="34" charset="0"/>
              </a:rPr>
              <a:t>reatment</a:t>
            </a: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usually </a:t>
            </a:r>
            <a:r>
              <a:rPr lang="en-US" sz="2400" dirty="0">
                <a:latin typeface="Aparajita" panose="020B0604020202020204" pitchFamily="34" charset="0"/>
                <a:cs typeface="Aparajita" panose="020B0604020202020204" pitchFamily="34" charset="0"/>
              </a:rPr>
              <a:t>involves surgical removal </a:t>
            </a:r>
            <a:r>
              <a:rPr lang="en-US" sz="2400" dirty="0" smtClean="0">
                <a:latin typeface="Aparajita" panose="020B0604020202020204" pitchFamily="34" charset="0"/>
                <a:cs typeface="Aparajita" panose="020B0604020202020204" pitchFamily="34" charset="0"/>
              </a:rPr>
              <a:t>of diseased </a:t>
            </a:r>
            <a:r>
              <a:rPr lang="en-US" sz="2400" dirty="0">
                <a:latin typeface="Aparajita" panose="020B0604020202020204" pitchFamily="34" charset="0"/>
                <a:cs typeface="Aparajita" panose="020B0604020202020204" pitchFamily="34" charset="0"/>
              </a:rPr>
              <a:t>adrenal glands</a:t>
            </a:r>
          </a:p>
        </p:txBody>
      </p:sp>
      <p:sp>
        <p:nvSpPr>
          <p:cNvPr id="4" name="Rectangle 3"/>
          <p:cNvSpPr/>
          <p:nvPr/>
        </p:nvSpPr>
        <p:spPr>
          <a:xfrm>
            <a:off x="3744687" y="5867400"/>
            <a:ext cx="5704114" cy="504371"/>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parajita" panose="020B0604020202020204" pitchFamily="34" charset="0"/>
                <a:cs typeface="Aparajita" panose="020B0604020202020204" pitchFamily="34" charset="0"/>
              </a:rPr>
              <a:t>Collins</a:t>
            </a:r>
            <a:r>
              <a:rPr lang="en-US" dirty="0">
                <a:solidFill>
                  <a:srgbClr val="002060"/>
                </a:solidFill>
                <a:latin typeface="Aparajita" panose="020B0604020202020204" pitchFamily="34" charset="0"/>
                <a:cs typeface="Aparajita" panose="020B0604020202020204" pitchFamily="34" charset="0"/>
              </a:rPr>
              <a:t> et al. </a:t>
            </a:r>
            <a:r>
              <a:rPr lang="en-US" dirty="0" err="1">
                <a:solidFill>
                  <a:srgbClr val="002060"/>
                </a:solidFill>
                <a:latin typeface="Aparajita" panose="020B0604020202020204" pitchFamily="34" charset="0"/>
                <a:cs typeface="Aparajita" panose="020B0604020202020204" pitchFamily="34" charset="0"/>
              </a:rPr>
              <a:t>Orphanet</a:t>
            </a:r>
            <a:r>
              <a:rPr lang="en-US" dirty="0">
                <a:solidFill>
                  <a:srgbClr val="002060"/>
                </a:solidFill>
                <a:latin typeface="Aparajita" panose="020B0604020202020204" pitchFamily="34" charset="0"/>
                <a:cs typeface="Aparajita" panose="020B0604020202020204" pitchFamily="34" charset="0"/>
              </a:rPr>
              <a:t> Journal of Rare Diseases </a:t>
            </a:r>
            <a:r>
              <a:rPr lang="en-US" b="1" dirty="0">
                <a:solidFill>
                  <a:srgbClr val="002060"/>
                </a:solidFill>
                <a:latin typeface="Aparajita" panose="020B0604020202020204" pitchFamily="34" charset="0"/>
                <a:cs typeface="Aparajita" panose="020B0604020202020204" pitchFamily="34" charset="0"/>
              </a:rPr>
              <a:t>2012</a:t>
            </a:r>
            <a:r>
              <a:rPr lang="en-US" dirty="0">
                <a:solidFill>
                  <a:srgbClr val="002060"/>
                </a:solidFill>
                <a:latin typeface="Aparajita" panose="020B0604020202020204" pitchFamily="34" charset="0"/>
                <a:cs typeface="Aparajita" panose="020B0604020202020204" pitchFamily="34" charset="0"/>
              </a:rPr>
              <a:t>, 7(</a:t>
            </a:r>
            <a:r>
              <a:rPr lang="en-US" dirty="0" err="1">
                <a:solidFill>
                  <a:srgbClr val="002060"/>
                </a:solidFill>
                <a:latin typeface="Aparajita" panose="020B0604020202020204" pitchFamily="34" charset="0"/>
                <a:cs typeface="Aparajita" panose="020B0604020202020204" pitchFamily="34" charset="0"/>
              </a:rPr>
              <a:t>Suppl</a:t>
            </a:r>
            <a:r>
              <a:rPr lang="en-US" dirty="0">
                <a:solidFill>
                  <a:srgbClr val="002060"/>
                </a:solidFill>
                <a:latin typeface="Aparajita" panose="020B0604020202020204" pitchFamily="34" charset="0"/>
                <a:cs typeface="Aparajita" panose="020B0604020202020204" pitchFamily="34" charset="0"/>
              </a:rPr>
              <a:t> 1):S4</a:t>
            </a:r>
          </a:p>
        </p:txBody>
      </p:sp>
    </p:spTree>
    <p:extLst>
      <p:ext uri="{BB962C8B-B14F-4D97-AF65-F5344CB8AC3E}">
        <p14:creationId xmlns:p14="http://schemas.microsoft.com/office/powerpoint/2010/main" val="2425406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32849" y="717453"/>
            <a:ext cx="5943508" cy="562708"/>
          </a:xfrm>
        </p:spPr>
        <p:txBody>
          <a:bodyPr/>
          <a:lstStyle/>
          <a:p>
            <a:pPr algn="l"/>
            <a:endParaRPr lang="en-US" sz="2800" dirty="0"/>
          </a:p>
        </p:txBody>
      </p:sp>
      <p:sp>
        <p:nvSpPr>
          <p:cNvPr id="3" name="Subtitle 2"/>
          <p:cNvSpPr>
            <a:spLocks noGrp="1"/>
          </p:cNvSpPr>
          <p:nvPr>
            <p:ph type="subTitle" idx="1"/>
          </p:nvPr>
        </p:nvSpPr>
        <p:spPr>
          <a:xfrm>
            <a:off x="1561514" y="1659988"/>
            <a:ext cx="9019399" cy="3151163"/>
          </a:xfrm>
          <a:solidFill>
            <a:schemeClr val="accent5">
              <a:lumMod val="50000"/>
            </a:schemeClr>
          </a:solidFill>
        </p:spPr>
        <p:txBody>
          <a:bodyPr/>
          <a:lstStyle/>
          <a:p>
            <a:pPr marL="342900" indent="-342900" algn="just">
              <a:buFont typeface="Wingdings" panose="05000000000000000000" pitchFamily="2" charset="2"/>
              <a:buChar char="§"/>
            </a:pPr>
            <a:r>
              <a:rPr lang="en-US" sz="2400" b="1" i="1" u="sng" dirty="0">
                <a:solidFill>
                  <a:schemeClr val="bg1"/>
                </a:solidFill>
              </a:rPr>
              <a:t>Methods</a:t>
            </a:r>
            <a:r>
              <a:rPr lang="en-US" sz="2400" b="1" i="1" u="sng" dirty="0" smtClean="0">
                <a:solidFill>
                  <a:schemeClr val="bg1"/>
                </a:solidFill>
              </a:rPr>
              <a:t>:</a:t>
            </a:r>
          </a:p>
          <a:p>
            <a:pPr algn="just"/>
            <a:endParaRPr lang="en-US" b="1" i="1" u="sng" dirty="0" smtClean="0">
              <a:solidFill>
                <a:schemeClr val="bg1"/>
              </a:solidFill>
            </a:endParaRPr>
          </a:p>
          <a:p>
            <a:pPr marL="342900" indent="-342900" algn="just">
              <a:buFont typeface="Wingdings" panose="05000000000000000000" pitchFamily="2" charset="2"/>
              <a:buChar char="§"/>
            </a:pPr>
            <a:r>
              <a:rPr lang="en-US" dirty="0" smtClean="0">
                <a:solidFill>
                  <a:schemeClr val="bg1"/>
                </a:solidFill>
              </a:rPr>
              <a:t>All </a:t>
            </a:r>
            <a:r>
              <a:rPr lang="en-US" dirty="0">
                <a:solidFill>
                  <a:schemeClr val="bg1"/>
                </a:solidFill>
              </a:rPr>
              <a:t>studies and case reports of acromegaly in patients with MAS were </a:t>
            </a:r>
            <a:r>
              <a:rPr lang="en-US" dirty="0" smtClean="0">
                <a:solidFill>
                  <a:schemeClr val="bg1"/>
                </a:solidFill>
              </a:rPr>
              <a:t>systematically sought </a:t>
            </a:r>
            <a:r>
              <a:rPr lang="en-US" dirty="0">
                <a:solidFill>
                  <a:schemeClr val="bg1"/>
                </a:solidFill>
              </a:rPr>
              <a:t>in the world literature up to January </a:t>
            </a:r>
            <a:r>
              <a:rPr lang="en-US" dirty="0" smtClean="0">
                <a:solidFill>
                  <a:schemeClr val="bg1"/>
                </a:solidFill>
              </a:rPr>
              <a:t>2013.</a:t>
            </a:r>
          </a:p>
          <a:p>
            <a:pPr marL="342900" indent="-342900" algn="just">
              <a:buFont typeface="Wingdings" panose="05000000000000000000" pitchFamily="2" charset="2"/>
              <a:buChar char="§"/>
            </a:pPr>
            <a:r>
              <a:rPr lang="en-US" dirty="0" smtClean="0">
                <a:solidFill>
                  <a:schemeClr val="bg1"/>
                </a:solidFill>
              </a:rPr>
              <a:t> </a:t>
            </a:r>
            <a:r>
              <a:rPr lang="en-US" dirty="0">
                <a:solidFill>
                  <a:schemeClr val="bg1"/>
                </a:solidFill>
              </a:rPr>
              <a:t>A</a:t>
            </a:r>
            <a:r>
              <a:rPr lang="en-US" dirty="0" smtClean="0">
                <a:solidFill>
                  <a:schemeClr val="bg1"/>
                </a:solidFill>
              </a:rPr>
              <a:t>lso </a:t>
            </a:r>
            <a:r>
              <a:rPr lang="en-US" dirty="0">
                <a:solidFill>
                  <a:schemeClr val="bg1"/>
                </a:solidFill>
              </a:rPr>
              <a:t>included new data (from three </a:t>
            </a:r>
            <a:r>
              <a:rPr lang="en-US" dirty="0" smtClean="0">
                <a:solidFill>
                  <a:schemeClr val="bg1"/>
                </a:solidFill>
              </a:rPr>
              <a:t>unreported cases</a:t>
            </a:r>
            <a:r>
              <a:rPr lang="en-US" dirty="0">
                <a:solidFill>
                  <a:schemeClr val="bg1"/>
                </a:solidFill>
              </a:rPr>
              <a:t>) and updated data on 23 previously reported patients from </a:t>
            </a:r>
            <a:r>
              <a:rPr lang="en-US" dirty="0" smtClean="0">
                <a:solidFill>
                  <a:schemeClr val="bg1"/>
                </a:solidFill>
              </a:rPr>
              <a:t>two </a:t>
            </a:r>
            <a:r>
              <a:rPr lang="en-US" dirty="0">
                <a:solidFill>
                  <a:schemeClr val="bg1"/>
                </a:solidFill>
              </a:rPr>
              <a:t>centers</a:t>
            </a:r>
            <a:r>
              <a:rPr lang="en-US" dirty="0" smtClean="0">
                <a:solidFill>
                  <a:schemeClr val="bg1"/>
                </a:solidFill>
              </a:rPr>
              <a:t>.(N=112)</a:t>
            </a:r>
            <a:endParaRPr lang="en-US" dirty="0">
              <a:solidFill>
                <a:schemeClr val="bg1"/>
              </a:solidFill>
            </a:endParaRPr>
          </a:p>
        </p:txBody>
      </p:sp>
      <p:sp>
        <p:nvSpPr>
          <p:cNvPr id="5" name="Rounded Rectangle 4"/>
          <p:cNvSpPr/>
          <p:nvPr/>
        </p:nvSpPr>
        <p:spPr>
          <a:xfrm>
            <a:off x="1149756" y="5544456"/>
            <a:ext cx="6934702" cy="580572"/>
          </a:xfrm>
          <a:prstGeom prst="roundRect">
            <a:avLst/>
          </a:prstGeom>
          <a:solidFill>
            <a:srgbClr val="00153E">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u="sng" dirty="0">
              <a:solidFill>
                <a:schemeClr val="tx1"/>
              </a:solidFill>
              <a:latin typeface="Aparajita" panose="020B0604020202020204" pitchFamily="34" charset="0"/>
              <a:cs typeface="Aparajita" panose="020B0604020202020204" pitchFamily="34" charset="0"/>
            </a:endParaRPr>
          </a:p>
        </p:txBody>
      </p:sp>
      <p:pic>
        <p:nvPicPr>
          <p:cNvPr id="4" name="Picture 3"/>
          <p:cNvPicPr>
            <a:picLocks noChangeAspect="1"/>
          </p:cNvPicPr>
          <p:nvPr/>
        </p:nvPicPr>
        <p:blipFill>
          <a:blip r:embed="rId2"/>
          <a:stretch>
            <a:fillRect/>
          </a:stretch>
        </p:blipFill>
        <p:spPr>
          <a:xfrm>
            <a:off x="6595727" y="622569"/>
            <a:ext cx="4772025" cy="752475"/>
          </a:xfrm>
          <a:prstGeom prst="rect">
            <a:avLst/>
          </a:prstGeom>
        </p:spPr>
      </p:pic>
      <p:sp>
        <p:nvSpPr>
          <p:cNvPr id="6" name="Rectangle 5"/>
          <p:cNvSpPr/>
          <p:nvPr/>
        </p:nvSpPr>
        <p:spPr>
          <a:xfrm>
            <a:off x="1149756" y="5689600"/>
            <a:ext cx="6963730" cy="30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002060"/>
                </a:solidFill>
              </a:rPr>
              <a:t>Salenave</a:t>
            </a:r>
            <a:r>
              <a:rPr lang="en-US" dirty="0">
                <a:solidFill>
                  <a:srgbClr val="002060"/>
                </a:solidFill>
              </a:rPr>
              <a:t> et al </a:t>
            </a:r>
            <a:r>
              <a:rPr lang="it-IT" dirty="0">
                <a:solidFill>
                  <a:srgbClr val="002060"/>
                </a:solidFill>
              </a:rPr>
              <a:t>J Clin Endocrinol Metab, June 2014, 99(6):1955–1969</a:t>
            </a:r>
            <a:endParaRPr lang="en-US" dirty="0">
              <a:solidFill>
                <a:srgbClr val="002060"/>
              </a:solidFill>
            </a:endParaRPr>
          </a:p>
        </p:txBody>
      </p:sp>
    </p:spTree>
    <p:extLst>
      <p:ext uri="{BB962C8B-B14F-4D97-AF65-F5344CB8AC3E}">
        <p14:creationId xmlns:p14="http://schemas.microsoft.com/office/powerpoint/2010/main" val="635421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770012" cy="87923"/>
          </a:xfrm>
        </p:spPr>
        <p:txBody>
          <a:bodyPr>
            <a:normAutofit fontScale="90000"/>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58079201"/>
              </p:ext>
            </p:extLst>
          </p:nvPr>
        </p:nvGraphicFramePr>
        <p:xfrm>
          <a:off x="1371600" y="773725"/>
          <a:ext cx="9601200" cy="4801300"/>
        </p:xfrm>
        <a:graphic>
          <a:graphicData uri="http://schemas.openxmlformats.org/drawingml/2006/table">
            <a:tbl>
              <a:tblPr firstRow="1" bandRow="1">
                <a:tableStyleId>{5C22544A-7EE6-4342-B048-85BDC9FD1C3A}</a:tableStyleId>
              </a:tblPr>
              <a:tblGrid>
                <a:gridCol w="3200400"/>
                <a:gridCol w="3200400"/>
                <a:gridCol w="3200400"/>
              </a:tblGrid>
              <a:tr h="903145">
                <a:tc>
                  <a:txBody>
                    <a:bodyPr/>
                    <a:lstStyle/>
                    <a:p>
                      <a:endParaRPr lang="en-US" dirty="0"/>
                    </a:p>
                  </a:txBody>
                  <a:tcPr>
                    <a:noFill/>
                  </a:tcPr>
                </a:tc>
                <a:tc>
                  <a:txBody>
                    <a:bodyPr/>
                    <a:lstStyle/>
                    <a:p>
                      <a:pPr algn="ctr"/>
                      <a:endParaRPr lang="en-US" sz="2400" dirty="0" smtClean="0">
                        <a:latin typeface="Aparajita" panose="020B0604020202020204" pitchFamily="34" charset="0"/>
                        <a:cs typeface="Aparajita" panose="020B0604020202020204" pitchFamily="34" charset="0"/>
                      </a:endParaRPr>
                    </a:p>
                    <a:p>
                      <a:pPr algn="ctr"/>
                      <a:r>
                        <a:rPr lang="en-US" sz="2400" dirty="0" smtClean="0">
                          <a:latin typeface="Aparajita" panose="020B0604020202020204" pitchFamily="34" charset="0"/>
                          <a:cs typeface="Aparajita" panose="020B0604020202020204" pitchFamily="34" charset="0"/>
                        </a:rPr>
                        <a:t>Acromegaly</a:t>
                      </a:r>
                      <a:endParaRPr lang="en-US" sz="2400" dirty="0">
                        <a:latin typeface="Aparajita" panose="020B0604020202020204" pitchFamily="34" charset="0"/>
                        <a:cs typeface="Aparajita" panose="020B0604020202020204" pitchFamily="34" charset="0"/>
                      </a:endParaRP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latin typeface="Aparajita" panose="020B0604020202020204" pitchFamily="34" charset="0"/>
                        <a:cs typeface="Aparajita"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Aparajita" panose="020B0604020202020204" pitchFamily="34" charset="0"/>
                          <a:cs typeface="Aparajita" panose="020B0604020202020204" pitchFamily="34" charset="0"/>
                        </a:rPr>
                        <a:t>Acromegaly in MAS</a:t>
                      </a:r>
                    </a:p>
                    <a:p>
                      <a:endParaRPr lang="en-US" sz="2400" dirty="0">
                        <a:latin typeface="Aparajita" panose="020B0604020202020204" pitchFamily="34" charset="0"/>
                        <a:cs typeface="Aparajita" panose="020B0604020202020204" pitchFamily="34" charset="0"/>
                      </a:endParaRPr>
                    </a:p>
                  </a:txBody>
                  <a:tcPr>
                    <a:solidFill>
                      <a:srgbClr val="FFFF99"/>
                    </a:solidFill>
                  </a:tcPr>
                </a:tc>
              </a:tr>
              <a:tr h="903145">
                <a:tc>
                  <a:txBody>
                    <a:bodyPr/>
                    <a:lstStyle/>
                    <a:p>
                      <a:pPr algn="ctr"/>
                      <a:r>
                        <a:rPr lang="en-US" sz="2400" dirty="0" smtClean="0">
                          <a:latin typeface="Aparajita" panose="020B0604020202020204" pitchFamily="34" charset="0"/>
                          <a:cs typeface="Aparajita" panose="020B0604020202020204" pitchFamily="34" charset="0"/>
                        </a:rPr>
                        <a:t>Prevalence</a:t>
                      </a:r>
                      <a:endParaRPr lang="en-US" sz="2400" dirty="0">
                        <a:latin typeface="Aparajita" panose="020B0604020202020204" pitchFamily="34" charset="0"/>
                        <a:cs typeface="Aparajita" panose="020B0604020202020204" pitchFamily="34" charset="0"/>
                      </a:endParaRPr>
                    </a:p>
                  </a:txBody>
                  <a:tcPr/>
                </a:tc>
                <a:tc>
                  <a:txBody>
                    <a:bodyPr/>
                    <a:lstStyle/>
                    <a:p>
                      <a:pPr algn="ctr"/>
                      <a:r>
                        <a:rPr lang="en-US" sz="2800" b="1" dirty="0" smtClean="0">
                          <a:solidFill>
                            <a:schemeClr val="tx1"/>
                          </a:solidFill>
                          <a:latin typeface="Aparajita" panose="020B0604020202020204" pitchFamily="34" charset="0"/>
                          <a:cs typeface="Aparajita" panose="020B0604020202020204" pitchFamily="34" charset="0"/>
                        </a:rPr>
                        <a:t>40-130/million</a:t>
                      </a:r>
                      <a:endParaRPr lang="en-US" sz="2800" b="1" dirty="0">
                        <a:solidFill>
                          <a:schemeClr val="tx1"/>
                        </a:solidFill>
                        <a:latin typeface="Aparajita" panose="020B0604020202020204" pitchFamily="34" charset="0"/>
                        <a:cs typeface="Aparajita" panose="020B0604020202020204" pitchFamily="34" charset="0"/>
                      </a:endParaRPr>
                    </a:p>
                  </a:txBody>
                  <a:tcPr>
                    <a:solidFill>
                      <a:schemeClr val="accent5">
                        <a:alpha val="59000"/>
                      </a:schemeClr>
                    </a:solidFill>
                  </a:tcPr>
                </a:tc>
                <a:tc>
                  <a:txBody>
                    <a:bodyPr/>
                    <a:lstStyle/>
                    <a:p>
                      <a:pPr algn="ctr"/>
                      <a:r>
                        <a:rPr lang="en-US" sz="2400" b="1" dirty="0" smtClean="0">
                          <a:latin typeface="Aparajita" panose="020B0604020202020204" pitchFamily="34" charset="0"/>
                          <a:cs typeface="Aparajita" panose="020B0604020202020204" pitchFamily="34" charset="0"/>
                        </a:rPr>
                        <a:t>20-30% MAS</a:t>
                      </a:r>
                    </a:p>
                    <a:p>
                      <a:pPr algn="ctr"/>
                      <a:r>
                        <a:rPr lang="en-US" sz="2400" b="1" dirty="0" smtClean="0">
                          <a:latin typeface="Aparajita" panose="020B0604020202020204" pitchFamily="34" charset="0"/>
                          <a:cs typeface="Aparajita" panose="020B0604020202020204" pitchFamily="34" charset="0"/>
                        </a:rPr>
                        <a:t>MAS: 1/100000-1/1000000</a:t>
                      </a:r>
                      <a:endParaRPr lang="en-US" sz="2400" b="1" dirty="0">
                        <a:latin typeface="Aparajita" panose="020B0604020202020204" pitchFamily="34" charset="0"/>
                        <a:cs typeface="Aparajita" panose="020B0604020202020204" pitchFamily="34" charset="0"/>
                      </a:endParaRPr>
                    </a:p>
                  </a:txBody>
                  <a:tcPr>
                    <a:solidFill>
                      <a:srgbClr val="FFFF99">
                        <a:alpha val="54000"/>
                      </a:srgbClr>
                    </a:solidFill>
                  </a:tcPr>
                </a:tc>
              </a:tr>
              <a:tr h="903145">
                <a:tc>
                  <a:txBody>
                    <a:bodyPr/>
                    <a:lstStyle/>
                    <a:p>
                      <a:pPr algn="ctr"/>
                      <a:r>
                        <a:rPr lang="en-US" sz="2400" dirty="0" smtClean="0">
                          <a:latin typeface="Aparajita" panose="020B0604020202020204" pitchFamily="34" charset="0"/>
                          <a:cs typeface="Aparajita" panose="020B0604020202020204" pitchFamily="34" charset="0"/>
                        </a:rPr>
                        <a:t>Mean of age</a:t>
                      </a:r>
                      <a:endParaRPr lang="en-US" sz="2400" dirty="0">
                        <a:latin typeface="Aparajita" panose="020B0604020202020204" pitchFamily="34" charset="0"/>
                        <a:cs typeface="Aparajita" panose="020B0604020202020204" pitchFamily="34" charset="0"/>
                      </a:endParaRPr>
                    </a:p>
                  </a:txBody>
                  <a:tcPr/>
                </a:tc>
                <a:tc>
                  <a:txBody>
                    <a:bodyPr/>
                    <a:lstStyle/>
                    <a:p>
                      <a:pPr algn="ctr"/>
                      <a:r>
                        <a:rPr lang="en-US" sz="2800" b="1" dirty="0" smtClean="0">
                          <a:latin typeface="Aparajita" panose="020B0604020202020204" pitchFamily="34" charset="0"/>
                          <a:cs typeface="Aparajita" panose="020B0604020202020204" pitchFamily="34" charset="0"/>
                        </a:rPr>
                        <a:t>40</a:t>
                      </a:r>
                      <a:endParaRPr lang="en-US" sz="2800" b="1" dirty="0">
                        <a:latin typeface="Aparajita" panose="020B0604020202020204" pitchFamily="34" charset="0"/>
                        <a:cs typeface="Aparajita" panose="020B0604020202020204" pitchFamily="34" charset="0"/>
                      </a:endParaRPr>
                    </a:p>
                  </a:txBody>
                  <a:tcPr/>
                </a:tc>
                <a:tc>
                  <a:txBody>
                    <a:bodyPr/>
                    <a:lstStyle/>
                    <a:p>
                      <a:pPr algn="ctr"/>
                      <a:r>
                        <a:rPr lang="en-US" sz="2400" b="1" dirty="0" smtClean="0">
                          <a:latin typeface="Aparajita" panose="020B0604020202020204" pitchFamily="34" charset="0"/>
                          <a:cs typeface="Aparajita" panose="020B0604020202020204" pitchFamily="34" charset="0"/>
                        </a:rPr>
                        <a:t>30</a:t>
                      </a:r>
                      <a:endParaRPr lang="en-US" sz="2400" b="1" dirty="0">
                        <a:latin typeface="Aparajita" panose="020B0604020202020204" pitchFamily="34" charset="0"/>
                        <a:cs typeface="Aparajita" panose="020B0604020202020204" pitchFamily="34" charset="0"/>
                      </a:endParaRPr>
                    </a:p>
                  </a:txBody>
                  <a:tcPr/>
                </a:tc>
              </a:tr>
              <a:tr h="903145">
                <a:tc>
                  <a:txBody>
                    <a:bodyPr/>
                    <a:lstStyle/>
                    <a:p>
                      <a:pPr algn="ctr"/>
                      <a:r>
                        <a:rPr lang="en-US" sz="2400" dirty="0" smtClean="0">
                          <a:latin typeface="Aparajita" panose="020B0604020202020204" pitchFamily="34" charset="0"/>
                          <a:cs typeface="Aparajita" panose="020B0604020202020204" pitchFamily="34" charset="0"/>
                        </a:rPr>
                        <a:t>Adenoma in </a:t>
                      </a:r>
                    </a:p>
                    <a:p>
                      <a:pPr algn="ctr"/>
                      <a:r>
                        <a:rPr lang="en-US" sz="2400" dirty="0" smtClean="0">
                          <a:latin typeface="Aparajita" panose="020B0604020202020204" pitchFamily="34" charset="0"/>
                          <a:cs typeface="Aparajita" panose="020B0604020202020204" pitchFamily="34" charset="0"/>
                        </a:rPr>
                        <a:t>imaging</a:t>
                      </a:r>
                      <a:endParaRPr lang="en-US" sz="2400" dirty="0">
                        <a:latin typeface="Aparajita" panose="020B0604020202020204" pitchFamily="34" charset="0"/>
                        <a:cs typeface="Aparajita" panose="020B0604020202020204" pitchFamily="34" charset="0"/>
                      </a:endParaRPr>
                    </a:p>
                  </a:txBody>
                  <a:tcPr/>
                </a:tc>
                <a:tc>
                  <a:txBody>
                    <a:bodyPr/>
                    <a:lstStyle/>
                    <a:p>
                      <a:pPr algn="ctr"/>
                      <a:r>
                        <a:rPr lang="en-US" sz="2400" b="1" dirty="0" smtClean="0">
                          <a:latin typeface="Aparajita" panose="020B0604020202020204" pitchFamily="34" charset="0"/>
                          <a:cs typeface="Aparajita" panose="020B0604020202020204" pitchFamily="34" charset="0"/>
                        </a:rPr>
                        <a:t>95%(</a:t>
                      </a:r>
                      <a:r>
                        <a:rPr lang="en-US" sz="2400" b="1" dirty="0" err="1" smtClean="0">
                          <a:latin typeface="Aparajita" panose="020B0604020202020204" pitchFamily="34" charset="0"/>
                          <a:cs typeface="Aparajita" panose="020B0604020202020204" pitchFamily="34" charset="0"/>
                        </a:rPr>
                        <a:t>pure+mix</a:t>
                      </a:r>
                      <a:r>
                        <a:rPr lang="en-US" b="1" dirty="0" smtClean="0">
                          <a:latin typeface="Aparajita" panose="020B0604020202020204" pitchFamily="34" charset="0"/>
                          <a:cs typeface="Aparajita" panose="020B0604020202020204" pitchFamily="34" charset="0"/>
                        </a:rPr>
                        <a:t>)</a:t>
                      </a:r>
                      <a:endParaRPr lang="en-US" b="1" dirty="0">
                        <a:latin typeface="Aparajita" panose="020B0604020202020204" pitchFamily="34" charset="0"/>
                        <a:cs typeface="Aparajita" panose="020B0604020202020204" pitchFamily="34" charset="0"/>
                      </a:endParaRPr>
                    </a:p>
                  </a:txBody>
                  <a:tcPr>
                    <a:solidFill>
                      <a:schemeClr val="accent5">
                        <a:alpha val="57000"/>
                      </a:schemeClr>
                    </a:solidFill>
                  </a:tcPr>
                </a:tc>
                <a:tc>
                  <a:txBody>
                    <a:bodyPr/>
                    <a:lstStyle/>
                    <a:p>
                      <a:pPr algn="ctr"/>
                      <a:r>
                        <a:rPr lang="en-US" sz="2400" b="1" dirty="0" smtClean="0">
                          <a:latin typeface="Aparajita" panose="020B0604020202020204" pitchFamily="34" charset="0"/>
                          <a:cs typeface="Aparajita" panose="020B0604020202020204" pitchFamily="34" charset="0"/>
                        </a:rPr>
                        <a:t>54%    </a:t>
                      </a:r>
                      <a:endParaRPr lang="en-US" sz="2400" b="1" dirty="0">
                        <a:latin typeface="Aparajita" panose="020B0604020202020204" pitchFamily="34" charset="0"/>
                        <a:cs typeface="Aparajita" panose="020B0604020202020204" pitchFamily="34" charset="0"/>
                      </a:endParaRPr>
                    </a:p>
                  </a:txBody>
                  <a:tcPr>
                    <a:solidFill>
                      <a:srgbClr val="FFFF99">
                        <a:alpha val="61000"/>
                      </a:srgbClr>
                    </a:solidFill>
                  </a:tcPr>
                </a:tc>
              </a:tr>
              <a:tr h="903145">
                <a:tc>
                  <a:txBody>
                    <a:bodyPr/>
                    <a:lstStyle/>
                    <a:p>
                      <a:pPr algn="ctr"/>
                      <a:r>
                        <a:rPr lang="en-US" sz="2400" dirty="0" smtClean="0">
                          <a:latin typeface="Aparajita" panose="020B0604020202020204" pitchFamily="34" charset="0"/>
                          <a:cs typeface="Aparajita" panose="020B0604020202020204" pitchFamily="34" charset="0"/>
                        </a:rPr>
                        <a:t>Surgery response</a:t>
                      </a:r>
                      <a:endParaRPr lang="en-US" sz="2400" dirty="0">
                        <a:latin typeface="Aparajita" panose="020B0604020202020204" pitchFamily="34" charset="0"/>
                        <a:cs typeface="Aparajita" panose="020B0604020202020204" pitchFamily="34" charset="0"/>
                      </a:endParaRPr>
                    </a:p>
                  </a:txBody>
                  <a:tcPr/>
                </a:tc>
                <a:tc>
                  <a:txBody>
                    <a:bodyPr/>
                    <a:lstStyle/>
                    <a:p>
                      <a:pPr algn="ctr"/>
                      <a:r>
                        <a:rPr lang="en-US" sz="2400" b="1" dirty="0" smtClean="0">
                          <a:latin typeface="Aparajita" panose="020B0604020202020204" pitchFamily="34" charset="0"/>
                          <a:cs typeface="Aparajita" panose="020B0604020202020204" pitchFamily="34" charset="0"/>
                        </a:rPr>
                        <a:t>70% micro &amp;50% </a:t>
                      </a:r>
                      <a:r>
                        <a:rPr lang="en-US" sz="2400" b="1" dirty="0" err="1" smtClean="0">
                          <a:latin typeface="Aparajita" panose="020B0604020202020204" pitchFamily="34" charset="0"/>
                          <a:cs typeface="Aparajita" panose="020B0604020202020204" pitchFamily="34" charset="0"/>
                        </a:rPr>
                        <a:t>macroadenoma</a:t>
                      </a:r>
                      <a:endParaRPr lang="en-US" sz="2400" b="1" dirty="0">
                        <a:latin typeface="Aparajita" panose="020B0604020202020204" pitchFamily="34" charset="0"/>
                        <a:cs typeface="Aparajita" panose="020B0604020202020204" pitchFamily="34" charset="0"/>
                      </a:endParaRPr>
                    </a:p>
                  </a:txBody>
                  <a:tcPr/>
                </a:tc>
                <a:tc>
                  <a:txBody>
                    <a:bodyPr/>
                    <a:lstStyle/>
                    <a:p>
                      <a:pPr algn="ctr"/>
                      <a:r>
                        <a:rPr lang="en-US" sz="2400" b="1" dirty="0" smtClean="0">
                          <a:latin typeface="Aparajita" panose="020B0604020202020204" pitchFamily="34" charset="0"/>
                          <a:cs typeface="Aparajita" panose="020B0604020202020204" pitchFamily="34" charset="0"/>
                        </a:rPr>
                        <a:t>12%</a:t>
                      </a:r>
                      <a:endParaRPr lang="en-US" sz="2400" b="1" dirty="0">
                        <a:latin typeface="Aparajita" panose="020B0604020202020204" pitchFamily="34" charset="0"/>
                        <a:cs typeface="Aparajita" panose="020B0604020202020204" pitchFamily="34" charset="0"/>
                      </a:endParaRPr>
                    </a:p>
                  </a:txBody>
                  <a:tcPr/>
                </a:tc>
              </a:tr>
            </a:tbl>
          </a:graphicData>
        </a:graphic>
      </p:graphicFrame>
    </p:spTree>
    <p:extLst>
      <p:ext uri="{BB962C8B-B14F-4D97-AF65-F5344CB8AC3E}">
        <p14:creationId xmlns:p14="http://schemas.microsoft.com/office/powerpoint/2010/main" val="2961942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61257"/>
            <a:ext cx="9601200" cy="928914"/>
          </a:xfrm>
        </p:spPr>
        <p:txBody>
          <a:bodyPr>
            <a:normAutofit/>
          </a:bodyPr>
          <a:lstStyle/>
          <a:p>
            <a:pPr algn="ctr"/>
            <a:r>
              <a:rPr lang="en-US" b="1" i="1" dirty="0">
                <a:solidFill>
                  <a:srgbClr val="C00000"/>
                </a:solidFill>
                <a:latin typeface="Aparajita" panose="020B0604020202020204" pitchFamily="34" charset="0"/>
                <a:cs typeface="Aparajita" panose="020B0604020202020204" pitchFamily="34" charset="0"/>
              </a:rPr>
              <a:t>Treatment</a:t>
            </a:r>
            <a:r>
              <a:rPr lang="en-US" b="1" dirty="0">
                <a:solidFill>
                  <a:srgbClr val="C00000"/>
                </a:solidFill>
              </a:rPr>
              <a:t> </a:t>
            </a:r>
            <a:endParaRPr lang="en-US" dirty="0"/>
          </a:p>
        </p:txBody>
      </p:sp>
      <p:sp>
        <p:nvSpPr>
          <p:cNvPr id="3" name="Content Placeholder 2"/>
          <p:cNvSpPr>
            <a:spLocks noGrp="1"/>
          </p:cNvSpPr>
          <p:nvPr>
            <p:ph idx="1"/>
          </p:nvPr>
        </p:nvSpPr>
        <p:spPr>
          <a:xfrm>
            <a:off x="1371600" y="798287"/>
            <a:ext cx="9601200" cy="5007426"/>
          </a:xfrm>
        </p:spPr>
        <p:txBody>
          <a:bodyPr>
            <a:normAutofit fontScale="92500" lnSpcReduction="10000"/>
          </a:bodyPr>
          <a:lstStyle/>
          <a:p>
            <a:pPr marL="0" indent="0">
              <a:buNone/>
            </a:pPr>
            <a:r>
              <a:rPr lang="en-US" sz="3000" b="1" u="sng" dirty="0">
                <a:solidFill>
                  <a:srgbClr val="C00000"/>
                </a:solidFill>
                <a:latin typeface="Aparajita" panose="020B0604020202020204" pitchFamily="34" charset="0"/>
                <a:cs typeface="Aparajita" panose="020B0604020202020204" pitchFamily="34" charset="0"/>
              </a:rPr>
              <a:t>Surgery:</a:t>
            </a:r>
          </a:p>
          <a:p>
            <a:pPr algn="just"/>
            <a:r>
              <a:rPr lang="en-US" sz="2200" dirty="0">
                <a:solidFill>
                  <a:srgbClr val="002060"/>
                </a:solidFill>
                <a:latin typeface="Aparajita" panose="020B0604020202020204" pitchFamily="34" charset="0"/>
                <a:cs typeface="Aparajita" panose="020B0604020202020204" pitchFamily="34" charset="0"/>
              </a:rPr>
              <a:t>Difficult or impossible in patients with </a:t>
            </a:r>
            <a:r>
              <a:rPr lang="en-US" sz="2200" dirty="0" smtClean="0">
                <a:solidFill>
                  <a:srgbClr val="002060"/>
                </a:solidFill>
                <a:latin typeface="Aparajita" panose="020B0604020202020204" pitchFamily="34" charset="0"/>
                <a:cs typeface="Aparajita" panose="020B0604020202020204" pitchFamily="34" charset="0"/>
              </a:rPr>
              <a:t>MAS (</a:t>
            </a:r>
            <a:r>
              <a:rPr lang="en-US" sz="2400" dirty="0" smtClean="0">
                <a:solidFill>
                  <a:srgbClr val="002060"/>
                </a:solidFill>
                <a:latin typeface="Aparajita" panose="020B0604020202020204" pitchFamily="34" charset="0"/>
                <a:cs typeface="Aparajita" panose="020B0604020202020204" pitchFamily="34" charset="0"/>
              </a:rPr>
              <a:t>due to the thickness of the cranial dysplasia at the skull base particularly when it involves the sphenoid bone and to the risk of hemorrhage given the high vascularity of fibrous dysplasia </a:t>
            </a:r>
            <a:r>
              <a:rPr lang="en-US" sz="2200" dirty="0" smtClean="0">
                <a:solidFill>
                  <a:srgbClr val="002060"/>
                </a:solidFill>
                <a:latin typeface="Aparajita" panose="020B0604020202020204" pitchFamily="34" charset="0"/>
                <a:cs typeface="Aparajita" panose="020B0604020202020204" pitchFamily="34" charset="0"/>
              </a:rPr>
              <a:t>) and generally requires performing a </a:t>
            </a:r>
            <a:r>
              <a:rPr lang="en-US" sz="2200" b="1" dirty="0" smtClean="0">
                <a:solidFill>
                  <a:srgbClr val="C00000"/>
                </a:solidFill>
                <a:latin typeface="Aparajita" panose="020B0604020202020204" pitchFamily="34" charset="0"/>
                <a:cs typeface="Aparajita" panose="020B0604020202020204" pitchFamily="34" charset="0"/>
              </a:rPr>
              <a:t>total </a:t>
            </a:r>
            <a:r>
              <a:rPr lang="en-US" sz="2200" b="1" dirty="0" err="1" smtClean="0">
                <a:solidFill>
                  <a:srgbClr val="C00000"/>
                </a:solidFill>
                <a:latin typeface="Aparajita" panose="020B0604020202020204" pitchFamily="34" charset="0"/>
                <a:cs typeface="Aparajita" panose="020B0604020202020204" pitchFamily="34" charset="0"/>
              </a:rPr>
              <a:t>hypophysectomy</a:t>
            </a:r>
            <a:r>
              <a:rPr lang="en-US" sz="2200" dirty="0" smtClean="0">
                <a:solidFill>
                  <a:srgbClr val="C00000"/>
                </a:solidFill>
                <a:latin typeface="Aparajita" panose="020B0604020202020204" pitchFamily="34" charset="0"/>
                <a:cs typeface="Aparajita" panose="020B0604020202020204" pitchFamily="34" charset="0"/>
              </a:rPr>
              <a:t> </a:t>
            </a:r>
            <a:r>
              <a:rPr lang="en-US" sz="2200" dirty="0" smtClean="0">
                <a:solidFill>
                  <a:srgbClr val="002060"/>
                </a:solidFill>
                <a:latin typeface="Aparajita" panose="020B0604020202020204" pitchFamily="34" charset="0"/>
                <a:cs typeface="Aparajita" panose="020B0604020202020204" pitchFamily="34" charset="0"/>
              </a:rPr>
              <a:t>due to diffuse </a:t>
            </a:r>
            <a:r>
              <a:rPr lang="en-US" sz="2200" dirty="0">
                <a:solidFill>
                  <a:srgbClr val="002060"/>
                </a:solidFill>
                <a:latin typeface="Aparajita" panose="020B0604020202020204" pitchFamily="34" charset="0"/>
                <a:cs typeface="Aparajita" panose="020B0604020202020204" pitchFamily="34" charset="0"/>
              </a:rPr>
              <a:t>involvement of the pituitary</a:t>
            </a:r>
            <a:r>
              <a:rPr lang="en-US" sz="2200" dirty="0" smtClean="0">
                <a:solidFill>
                  <a:srgbClr val="002060"/>
                </a:solidFill>
                <a:latin typeface="Aparajita" panose="020B0604020202020204" pitchFamily="34" charset="0"/>
                <a:cs typeface="Aparajita" panose="020B0604020202020204" pitchFamily="34" charset="0"/>
              </a:rPr>
              <a:t>.</a:t>
            </a:r>
          </a:p>
          <a:p>
            <a:pPr algn="just"/>
            <a:r>
              <a:rPr lang="en-US" sz="2200" b="1" dirty="0">
                <a:solidFill>
                  <a:srgbClr val="C00000"/>
                </a:solidFill>
                <a:latin typeface="Aparajita" panose="020B0604020202020204" pitchFamily="34" charset="0"/>
                <a:cs typeface="Aparajita" panose="020B0604020202020204" pitchFamily="34" charset="0"/>
              </a:rPr>
              <a:t>Only 25 </a:t>
            </a:r>
            <a:r>
              <a:rPr lang="en-US" sz="2200" dirty="0">
                <a:solidFill>
                  <a:srgbClr val="002060"/>
                </a:solidFill>
                <a:latin typeface="Aparajita" panose="020B0604020202020204" pitchFamily="34" charset="0"/>
                <a:cs typeface="Aparajita" panose="020B0604020202020204" pitchFamily="34" charset="0"/>
              </a:rPr>
              <a:t>of 112 </a:t>
            </a:r>
            <a:r>
              <a:rPr lang="en-US" sz="2200" dirty="0" smtClean="0">
                <a:solidFill>
                  <a:srgbClr val="002060"/>
                </a:solidFill>
                <a:latin typeface="Aparajita" panose="020B0604020202020204" pitchFamily="34" charset="0"/>
                <a:cs typeface="Aparajita" panose="020B0604020202020204" pitchFamily="34" charset="0"/>
              </a:rPr>
              <a:t>patient underwent </a:t>
            </a:r>
            <a:r>
              <a:rPr lang="en-US" sz="2200" dirty="0">
                <a:solidFill>
                  <a:srgbClr val="002060"/>
                </a:solidFill>
                <a:latin typeface="Aparajita" panose="020B0604020202020204" pitchFamily="34" charset="0"/>
                <a:cs typeface="Aparajita" panose="020B0604020202020204" pitchFamily="34" charset="0"/>
              </a:rPr>
              <a:t>surgery</a:t>
            </a:r>
            <a:r>
              <a:rPr lang="en-US" sz="2200" dirty="0" smtClean="0">
                <a:solidFill>
                  <a:srgbClr val="002060"/>
                </a:solidFill>
                <a:latin typeface="Aparajita" panose="020B0604020202020204" pitchFamily="34" charset="0"/>
                <a:cs typeface="Aparajita" panose="020B0604020202020204" pitchFamily="34" charset="0"/>
              </a:rPr>
              <a:t>.</a:t>
            </a:r>
            <a:r>
              <a:rPr lang="en-US" sz="2200" b="1" dirty="0" smtClean="0">
                <a:solidFill>
                  <a:srgbClr val="002060"/>
                </a:solidFill>
                <a:latin typeface="Aparajita" panose="020B0604020202020204" pitchFamily="34" charset="0"/>
                <a:cs typeface="Aparajita" panose="020B0604020202020204" pitchFamily="34" charset="0"/>
              </a:rPr>
              <a:t>(</a:t>
            </a:r>
            <a:r>
              <a:rPr lang="en-US" sz="2400" b="1" dirty="0" smtClean="0">
                <a:solidFill>
                  <a:srgbClr val="002060"/>
                </a:solidFill>
                <a:latin typeface="Aparajita" panose="020B0604020202020204" pitchFamily="34" charset="0"/>
                <a:cs typeface="Aparajita" panose="020B0604020202020204" pitchFamily="34" charset="0"/>
              </a:rPr>
              <a:t>trans-</a:t>
            </a:r>
            <a:r>
              <a:rPr lang="en-US" sz="2400" b="1" dirty="0" err="1" smtClean="0">
                <a:solidFill>
                  <a:srgbClr val="002060"/>
                </a:solidFill>
                <a:latin typeface="Aparajita" panose="020B0604020202020204" pitchFamily="34" charset="0"/>
                <a:cs typeface="Aparajita" panose="020B0604020202020204" pitchFamily="34" charset="0"/>
              </a:rPr>
              <a:t>sphenoidal</a:t>
            </a:r>
            <a:r>
              <a:rPr lang="en-US" sz="2400" b="1" dirty="0" smtClean="0">
                <a:solidFill>
                  <a:srgbClr val="002060"/>
                </a:solidFill>
                <a:latin typeface="Aparajita" panose="020B0604020202020204" pitchFamily="34" charset="0"/>
                <a:cs typeface="Aparajita" panose="020B0604020202020204" pitchFamily="34" charset="0"/>
              </a:rPr>
              <a:t>,</a:t>
            </a:r>
            <a:r>
              <a:rPr lang="en-US" sz="2400" b="1" dirty="0">
                <a:solidFill>
                  <a:srgbClr val="002060"/>
                </a:solidFill>
                <a:latin typeface="Aparajita" panose="020B0604020202020204" pitchFamily="34" charset="0"/>
                <a:cs typeface="Aparajita" panose="020B0604020202020204" pitchFamily="34" charset="0"/>
              </a:rPr>
              <a:t> </a:t>
            </a:r>
            <a:r>
              <a:rPr lang="en-US" sz="2400" b="1" dirty="0" err="1" smtClean="0">
                <a:solidFill>
                  <a:srgbClr val="002060"/>
                </a:solidFill>
                <a:latin typeface="Aparajita" panose="020B0604020202020204" pitchFamily="34" charset="0"/>
                <a:cs typeface="Aparajita" panose="020B0604020202020204" pitchFamily="34" charset="0"/>
              </a:rPr>
              <a:t>transethmoidal,transfrontal</a:t>
            </a:r>
            <a:r>
              <a:rPr lang="en-US" sz="2400" b="1" dirty="0">
                <a:solidFill>
                  <a:srgbClr val="002060"/>
                </a:solidFill>
                <a:latin typeface="Aparajita" panose="020B0604020202020204" pitchFamily="34" charset="0"/>
                <a:cs typeface="Aparajita" panose="020B0604020202020204" pitchFamily="34" charset="0"/>
              </a:rPr>
              <a:t>)</a:t>
            </a:r>
            <a:endParaRPr lang="en-US" sz="2200" b="1" dirty="0" smtClean="0">
              <a:solidFill>
                <a:srgbClr val="002060"/>
              </a:solidFill>
              <a:latin typeface="Aparajita" panose="020B0604020202020204" pitchFamily="34" charset="0"/>
              <a:cs typeface="Aparajita" panose="020B0604020202020204" pitchFamily="34" charset="0"/>
            </a:endParaRPr>
          </a:p>
          <a:p>
            <a:pPr algn="just"/>
            <a:r>
              <a:rPr lang="en-US" sz="2200" dirty="0">
                <a:solidFill>
                  <a:srgbClr val="002060"/>
                </a:solidFill>
                <a:latin typeface="Aparajita" panose="020B0604020202020204" pitchFamily="34" charset="0"/>
                <a:cs typeface="Aparajita" panose="020B0604020202020204" pitchFamily="34" charset="0"/>
              </a:rPr>
              <a:t>Acromegaly was controlled postoperatively in </a:t>
            </a:r>
            <a:r>
              <a:rPr lang="en-US" sz="2200" dirty="0" smtClean="0">
                <a:solidFill>
                  <a:srgbClr val="002060"/>
                </a:solidFill>
                <a:latin typeface="Aparajita" panose="020B0604020202020204" pitchFamily="34" charset="0"/>
                <a:cs typeface="Aparajita" panose="020B0604020202020204" pitchFamily="34" charset="0"/>
              </a:rPr>
              <a:t>only </a:t>
            </a:r>
            <a:r>
              <a:rPr lang="en-US" sz="2200" b="1" dirty="0" smtClean="0">
                <a:solidFill>
                  <a:srgbClr val="C00000"/>
                </a:solidFill>
                <a:latin typeface="Aparajita" panose="020B0604020202020204" pitchFamily="34" charset="0"/>
                <a:cs typeface="Aparajita" panose="020B0604020202020204" pitchFamily="34" charset="0"/>
              </a:rPr>
              <a:t>three </a:t>
            </a:r>
            <a:r>
              <a:rPr lang="en-US" sz="2200" b="1" dirty="0">
                <a:solidFill>
                  <a:srgbClr val="C00000"/>
                </a:solidFill>
                <a:latin typeface="Aparajita" panose="020B0604020202020204" pitchFamily="34" charset="0"/>
                <a:cs typeface="Aparajita" panose="020B0604020202020204" pitchFamily="34" charset="0"/>
              </a:rPr>
              <a:t>(12%) </a:t>
            </a:r>
            <a:r>
              <a:rPr lang="en-US" sz="2200" dirty="0">
                <a:solidFill>
                  <a:srgbClr val="002060"/>
                </a:solidFill>
                <a:latin typeface="Aparajita" panose="020B0604020202020204" pitchFamily="34" charset="0"/>
                <a:cs typeface="Aparajita" panose="020B0604020202020204" pitchFamily="34" charset="0"/>
              </a:rPr>
              <a:t>of the </a:t>
            </a:r>
            <a:r>
              <a:rPr lang="en-US" sz="2200" b="1" dirty="0">
                <a:solidFill>
                  <a:srgbClr val="002060"/>
                </a:solidFill>
                <a:latin typeface="Aparajita" panose="020B0604020202020204" pitchFamily="34" charset="0"/>
                <a:cs typeface="Aparajita" panose="020B0604020202020204" pitchFamily="34" charset="0"/>
              </a:rPr>
              <a:t>25</a:t>
            </a:r>
            <a:r>
              <a:rPr lang="en-US" sz="2200" dirty="0">
                <a:solidFill>
                  <a:srgbClr val="002060"/>
                </a:solidFill>
                <a:latin typeface="Aparajita" panose="020B0604020202020204" pitchFamily="34" charset="0"/>
                <a:cs typeface="Aparajita" panose="020B0604020202020204" pitchFamily="34" charset="0"/>
              </a:rPr>
              <a:t> patients operated; one had </a:t>
            </a:r>
            <a:r>
              <a:rPr lang="en-US" sz="2200" dirty="0" smtClean="0">
                <a:solidFill>
                  <a:srgbClr val="002060"/>
                </a:solidFill>
                <a:latin typeface="Aparajita" panose="020B0604020202020204" pitchFamily="34" charset="0"/>
                <a:cs typeface="Aparajita" panose="020B0604020202020204" pitchFamily="34" charset="0"/>
              </a:rPr>
              <a:t>been irradiated </a:t>
            </a:r>
            <a:r>
              <a:rPr lang="en-US" sz="2200" dirty="0">
                <a:solidFill>
                  <a:srgbClr val="002060"/>
                </a:solidFill>
                <a:latin typeface="Aparajita" panose="020B0604020202020204" pitchFamily="34" charset="0"/>
                <a:cs typeface="Aparajita" panose="020B0604020202020204" pitchFamily="34" charset="0"/>
              </a:rPr>
              <a:t>by gamma-knife before surgery </a:t>
            </a:r>
            <a:r>
              <a:rPr lang="en-US" sz="2200" dirty="0" smtClean="0">
                <a:solidFill>
                  <a:srgbClr val="002060"/>
                </a:solidFill>
                <a:latin typeface="Aparajita" panose="020B0604020202020204" pitchFamily="34" charset="0"/>
                <a:cs typeface="Aparajita" panose="020B0604020202020204" pitchFamily="34" charset="0"/>
              </a:rPr>
              <a:t>and </a:t>
            </a:r>
            <a:r>
              <a:rPr lang="en-US" sz="2200" dirty="0" err="1" smtClean="0">
                <a:solidFill>
                  <a:srgbClr val="002060"/>
                </a:solidFill>
                <a:latin typeface="Aparajita" panose="020B0604020202020204" pitchFamily="34" charset="0"/>
                <a:cs typeface="Aparajita" panose="020B0604020202020204" pitchFamily="34" charset="0"/>
              </a:rPr>
              <a:t>th</a:t>
            </a:r>
            <a:r>
              <a:rPr lang="en-US" sz="2200" dirty="0" smtClean="0">
                <a:solidFill>
                  <a:srgbClr val="002060"/>
                </a:solidFill>
                <a:latin typeface="Aparajita" panose="020B0604020202020204" pitchFamily="34" charset="0"/>
                <a:cs typeface="Aparajita" panose="020B0604020202020204" pitchFamily="34" charset="0"/>
              </a:rPr>
              <a:t> other </a:t>
            </a:r>
            <a:r>
              <a:rPr lang="en-US" sz="2200" dirty="0">
                <a:solidFill>
                  <a:srgbClr val="002060"/>
                </a:solidFill>
                <a:latin typeface="Aparajita" panose="020B0604020202020204" pitchFamily="34" charset="0"/>
                <a:cs typeface="Aparajita" panose="020B0604020202020204" pitchFamily="34" charset="0"/>
              </a:rPr>
              <a:t>two had either a large </a:t>
            </a:r>
            <a:r>
              <a:rPr lang="en-US" sz="2200" dirty="0" smtClean="0">
                <a:solidFill>
                  <a:srgbClr val="002060"/>
                </a:solidFill>
                <a:latin typeface="Aparajita" panose="020B0604020202020204" pitchFamily="34" charset="0"/>
                <a:cs typeface="Aparajita" panose="020B0604020202020204" pitchFamily="34" charset="0"/>
              </a:rPr>
              <a:t>or </a:t>
            </a:r>
            <a:r>
              <a:rPr lang="en-US" sz="2200" dirty="0">
                <a:solidFill>
                  <a:srgbClr val="002060"/>
                </a:solidFill>
                <a:latin typeface="Aparajita" panose="020B0604020202020204" pitchFamily="34" charset="0"/>
                <a:cs typeface="Aparajita" panose="020B0604020202020204" pitchFamily="34" charset="0"/>
              </a:rPr>
              <a:t>a total </a:t>
            </a:r>
            <a:r>
              <a:rPr lang="en-US" sz="2200" dirty="0" err="1" smtClean="0">
                <a:solidFill>
                  <a:srgbClr val="002060"/>
                </a:solidFill>
                <a:latin typeface="Aparajita" panose="020B0604020202020204" pitchFamily="34" charset="0"/>
                <a:cs typeface="Aparajita" panose="020B0604020202020204" pitchFamily="34" charset="0"/>
              </a:rPr>
              <a:t>hypophysectomy</a:t>
            </a:r>
            <a:r>
              <a:rPr lang="en-US" sz="2600" dirty="0" smtClean="0">
                <a:solidFill>
                  <a:srgbClr val="002060"/>
                </a:solidFill>
                <a:latin typeface="Aparajita" panose="020B0604020202020204" pitchFamily="34" charset="0"/>
                <a:cs typeface="Aparajita" panose="020B0604020202020204" pitchFamily="34" charset="0"/>
              </a:rPr>
              <a:t>.</a:t>
            </a:r>
          </a:p>
          <a:p>
            <a:pPr algn="just"/>
            <a:r>
              <a:rPr lang="en-US" sz="2400" dirty="0">
                <a:solidFill>
                  <a:srgbClr val="002060"/>
                </a:solidFill>
                <a:latin typeface="Aparajita" panose="020B0604020202020204" pitchFamily="34" charset="0"/>
                <a:cs typeface="Aparajita" panose="020B0604020202020204" pitchFamily="34" charset="0"/>
              </a:rPr>
              <a:t>Interestingly, on examining a series of pituitary </a:t>
            </a:r>
            <a:r>
              <a:rPr lang="en-US" sz="2400" dirty="0" smtClean="0">
                <a:solidFill>
                  <a:srgbClr val="002060"/>
                </a:solidFill>
                <a:latin typeface="Aparajita" panose="020B0604020202020204" pitchFamily="34" charset="0"/>
                <a:cs typeface="Aparajita" panose="020B0604020202020204" pitchFamily="34" charset="0"/>
              </a:rPr>
              <a:t>specimens removed </a:t>
            </a:r>
            <a:r>
              <a:rPr lang="en-US" sz="2400" dirty="0">
                <a:solidFill>
                  <a:srgbClr val="002060"/>
                </a:solidFill>
                <a:latin typeface="Aparajita" panose="020B0604020202020204" pitchFamily="34" charset="0"/>
                <a:cs typeface="Aparajita" panose="020B0604020202020204" pitchFamily="34" charset="0"/>
              </a:rPr>
              <a:t>at surgery or obtained at autopsy, it </a:t>
            </a:r>
            <a:r>
              <a:rPr lang="en-US" sz="2400" dirty="0" smtClean="0">
                <a:solidFill>
                  <a:srgbClr val="002060"/>
                </a:solidFill>
                <a:latin typeface="Aparajita" panose="020B0604020202020204" pitchFamily="34" charset="0"/>
                <a:cs typeface="Aparajita" panose="020B0604020202020204" pitchFamily="34" charset="0"/>
              </a:rPr>
              <a:t>was observed </a:t>
            </a:r>
            <a:r>
              <a:rPr lang="en-US" sz="2400" dirty="0">
                <a:solidFill>
                  <a:srgbClr val="002060"/>
                </a:solidFill>
                <a:latin typeface="Aparajita" panose="020B0604020202020204" pitchFamily="34" charset="0"/>
                <a:cs typeface="Aparajita" panose="020B0604020202020204" pitchFamily="34" charset="0"/>
              </a:rPr>
              <a:t>that the disease was diffuse in the pituitary, </a:t>
            </a:r>
            <a:r>
              <a:rPr lang="en-US" sz="2400" dirty="0" smtClean="0">
                <a:solidFill>
                  <a:srgbClr val="002060"/>
                </a:solidFill>
                <a:latin typeface="Aparajita" panose="020B0604020202020204" pitchFamily="34" charset="0"/>
                <a:cs typeface="Aparajita" panose="020B0604020202020204" pitchFamily="34" charset="0"/>
              </a:rPr>
              <a:t>with hyperplastic and neoplastic changes associated with overrepresentation of </a:t>
            </a:r>
            <a:r>
              <a:rPr lang="en-US" sz="2400" dirty="0" err="1">
                <a:solidFill>
                  <a:srgbClr val="002060"/>
                </a:solidFill>
                <a:latin typeface="Aparajita" panose="020B0604020202020204" pitchFamily="34" charset="0"/>
                <a:cs typeface="Aparajita" panose="020B0604020202020204" pitchFamily="34" charset="0"/>
              </a:rPr>
              <a:t>somatotroph</a:t>
            </a:r>
            <a:r>
              <a:rPr lang="en-US" sz="2400" dirty="0">
                <a:solidFill>
                  <a:srgbClr val="002060"/>
                </a:solidFill>
                <a:latin typeface="Aparajita" panose="020B0604020202020204" pitchFamily="34" charset="0"/>
                <a:cs typeface="Aparajita" panose="020B0604020202020204" pitchFamily="34" charset="0"/>
              </a:rPr>
              <a:t> cells in structurally </a:t>
            </a:r>
            <a:r>
              <a:rPr lang="en-US" sz="2400" dirty="0" smtClean="0">
                <a:solidFill>
                  <a:srgbClr val="002060"/>
                </a:solidFill>
                <a:latin typeface="Aparajita" panose="020B0604020202020204" pitchFamily="34" charset="0"/>
                <a:cs typeface="Aparajita" panose="020B0604020202020204" pitchFamily="34" charset="0"/>
              </a:rPr>
              <a:t>intact tissue </a:t>
            </a:r>
            <a:r>
              <a:rPr lang="en-US" sz="2400" dirty="0">
                <a:solidFill>
                  <a:srgbClr val="002060"/>
                </a:solidFill>
                <a:latin typeface="Aparajita" panose="020B0604020202020204" pitchFamily="34" charset="0"/>
                <a:cs typeface="Aparajita" panose="020B0604020202020204" pitchFamily="34" charset="0"/>
              </a:rPr>
              <a:t>areas. Genetic analysis of multiple </a:t>
            </a:r>
            <a:r>
              <a:rPr lang="en-US" sz="2400" dirty="0" err="1" smtClean="0">
                <a:solidFill>
                  <a:srgbClr val="002060"/>
                </a:solidFill>
                <a:latin typeface="Aparajita" panose="020B0604020202020204" pitchFamily="34" charset="0"/>
                <a:cs typeface="Aparajita" panose="020B0604020202020204" pitchFamily="34" charset="0"/>
              </a:rPr>
              <a:t>microdissected</a:t>
            </a:r>
            <a:r>
              <a:rPr lang="en-US" sz="2400" dirty="0">
                <a:solidFill>
                  <a:srgbClr val="002060"/>
                </a:solidFill>
                <a:latin typeface="Aparajita" panose="020B0604020202020204" pitchFamily="34" charset="0"/>
                <a:cs typeface="Aparajita" panose="020B0604020202020204" pitchFamily="34" charset="0"/>
              </a:rPr>
              <a:t> </a:t>
            </a:r>
            <a:r>
              <a:rPr lang="en-US" sz="2400" dirty="0" smtClean="0">
                <a:solidFill>
                  <a:srgbClr val="002060"/>
                </a:solidFill>
                <a:latin typeface="Aparajita" panose="020B0604020202020204" pitchFamily="34" charset="0"/>
                <a:cs typeface="Aparajita" panose="020B0604020202020204" pitchFamily="34" charset="0"/>
              </a:rPr>
              <a:t>samples </a:t>
            </a:r>
            <a:r>
              <a:rPr lang="en-US" sz="2400" dirty="0">
                <a:solidFill>
                  <a:srgbClr val="002060"/>
                </a:solidFill>
                <a:latin typeface="Aparajita" panose="020B0604020202020204" pitchFamily="34" charset="0"/>
                <a:cs typeface="Aparajita" panose="020B0604020202020204" pitchFamily="34" charset="0"/>
              </a:rPr>
              <a:t>of any type of histological areas </a:t>
            </a:r>
            <a:r>
              <a:rPr lang="en-US" sz="2400" dirty="0">
                <a:solidFill>
                  <a:srgbClr val="C00000"/>
                </a:solidFill>
                <a:latin typeface="Aparajita" panose="020B0604020202020204" pitchFamily="34" charset="0"/>
                <a:cs typeface="Aparajita" panose="020B0604020202020204" pitchFamily="34" charset="0"/>
              </a:rPr>
              <a:t>consistently </a:t>
            </a:r>
            <a:r>
              <a:rPr lang="en-US" sz="2400" dirty="0" smtClean="0">
                <a:solidFill>
                  <a:srgbClr val="C00000"/>
                </a:solidFill>
                <a:latin typeface="Aparajita" panose="020B0604020202020204" pitchFamily="34" charset="0"/>
                <a:cs typeface="Aparajita" panose="020B0604020202020204" pitchFamily="34" charset="0"/>
              </a:rPr>
              <a:t>revealed identical </a:t>
            </a:r>
            <a:r>
              <a:rPr lang="en-US" sz="2400" i="1" dirty="0">
                <a:solidFill>
                  <a:srgbClr val="C00000"/>
                </a:solidFill>
                <a:latin typeface="Aparajita" panose="020B0604020202020204" pitchFamily="34" charset="0"/>
                <a:cs typeface="Aparajita" panose="020B0604020202020204" pitchFamily="34" charset="0"/>
              </a:rPr>
              <a:t>GNAS </a:t>
            </a:r>
            <a:r>
              <a:rPr lang="en-US" sz="2400" dirty="0">
                <a:solidFill>
                  <a:srgbClr val="C00000"/>
                </a:solidFill>
                <a:latin typeface="Aparajita" panose="020B0604020202020204" pitchFamily="34" charset="0"/>
                <a:cs typeface="Aparajita" panose="020B0604020202020204" pitchFamily="34" charset="0"/>
              </a:rPr>
              <a:t>mutations </a:t>
            </a:r>
            <a:r>
              <a:rPr lang="en-US" sz="2400" dirty="0">
                <a:solidFill>
                  <a:srgbClr val="002060"/>
                </a:solidFill>
                <a:latin typeface="Aparajita" panose="020B0604020202020204" pitchFamily="34" charset="0"/>
                <a:cs typeface="Aparajita" panose="020B0604020202020204" pitchFamily="34" charset="0"/>
              </a:rPr>
              <a:t>in individual </a:t>
            </a:r>
            <a:r>
              <a:rPr lang="en-US" sz="2400" dirty="0" smtClean="0">
                <a:solidFill>
                  <a:srgbClr val="002060"/>
                </a:solidFill>
                <a:latin typeface="Aparajita" panose="020B0604020202020204" pitchFamily="34" charset="0"/>
                <a:cs typeface="Aparajita" panose="020B0604020202020204" pitchFamily="34" charset="0"/>
              </a:rPr>
              <a:t>patients. </a:t>
            </a:r>
            <a:r>
              <a:rPr lang="en-US" sz="2400" dirty="0">
                <a:solidFill>
                  <a:srgbClr val="002060"/>
                </a:solidFill>
                <a:latin typeface="Aparajita" panose="020B0604020202020204" pitchFamily="34" charset="0"/>
                <a:cs typeface="Aparajita" panose="020B0604020202020204" pitchFamily="34" charset="0"/>
              </a:rPr>
              <a:t>This suggests that the primary change </a:t>
            </a:r>
            <a:r>
              <a:rPr lang="en-US" sz="2400" dirty="0" smtClean="0">
                <a:solidFill>
                  <a:srgbClr val="002060"/>
                </a:solidFill>
                <a:latin typeface="Aparajita" panose="020B0604020202020204" pitchFamily="34" charset="0"/>
                <a:cs typeface="Aparajita" panose="020B0604020202020204" pitchFamily="34" charset="0"/>
              </a:rPr>
              <a:t>underlying acromegaly </a:t>
            </a:r>
            <a:r>
              <a:rPr lang="en-US" sz="2400" dirty="0">
                <a:solidFill>
                  <a:srgbClr val="002060"/>
                </a:solidFill>
                <a:latin typeface="Aparajita" panose="020B0604020202020204" pitchFamily="34" charset="0"/>
                <a:cs typeface="Aparajita" panose="020B0604020202020204" pitchFamily="34" charset="0"/>
              </a:rPr>
              <a:t>in patients with MAS is </a:t>
            </a:r>
            <a:r>
              <a:rPr lang="en-US" sz="2400" dirty="0" err="1">
                <a:solidFill>
                  <a:srgbClr val="002060"/>
                </a:solidFill>
                <a:latin typeface="Aparajita" panose="020B0604020202020204" pitchFamily="34" charset="0"/>
                <a:cs typeface="Aparajita" panose="020B0604020202020204" pitchFamily="34" charset="0"/>
              </a:rPr>
              <a:t>somatotroph</a:t>
            </a:r>
            <a:r>
              <a:rPr lang="en-US" sz="2400" dirty="0">
                <a:solidFill>
                  <a:srgbClr val="002060"/>
                </a:solidFill>
                <a:latin typeface="Aparajita" panose="020B0604020202020204" pitchFamily="34" charset="0"/>
                <a:cs typeface="Aparajita" panose="020B0604020202020204" pitchFamily="34" charset="0"/>
              </a:rPr>
              <a:t> </a:t>
            </a:r>
            <a:r>
              <a:rPr lang="en-US" sz="2400" dirty="0" smtClean="0">
                <a:solidFill>
                  <a:srgbClr val="002060"/>
                </a:solidFill>
                <a:latin typeface="Aparajita" panose="020B0604020202020204" pitchFamily="34" charset="0"/>
                <a:cs typeface="Aparajita" panose="020B0604020202020204" pitchFamily="34" charset="0"/>
              </a:rPr>
              <a:t>hyperplasia involving </a:t>
            </a:r>
            <a:r>
              <a:rPr lang="en-US" sz="2400" dirty="0">
                <a:solidFill>
                  <a:srgbClr val="002060"/>
                </a:solidFill>
                <a:latin typeface="Aparajita" panose="020B0604020202020204" pitchFamily="34" charset="0"/>
                <a:cs typeface="Aparajita" panose="020B0604020202020204" pitchFamily="34" charset="0"/>
              </a:rPr>
              <a:t>the </a:t>
            </a:r>
            <a:r>
              <a:rPr lang="en-US" sz="2400" dirty="0">
                <a:solidFill>
                  <a:srgbClr val="C00000"/>
                </a:solidFill>
                <a:latin typeface="Aparajita" panose="020B0604020202020204" pitchFamily="34" charset="0"/>
                <a:cs typeface="Aparajita" panose="020B0604020202020204" pitchFamily="34" charset="0"/>
              </a:rPr>
              <a:t>entire pituitary gland</a:t>
            </a:r>
            <a:r>
              <a:rPr lang="en-US" sz="2400" dirty="0">
                <a:solidFill>
                  <a:srgbClr val="002060"/>
                </a:solidFill>
                <a:latin typeface="Aparajita" panose="020B0604020202020204" pitchFamily="34" charset="0"/>
                <a:cs typeface="Aparajita" panose="020B0604020202020204" pitchFamily="34" charset="0"/>
              </a:rPr>
              <a:t>, with or </a:t>
            </a:r>
            <a:r>
              <a:rPr lang="en-US" sz="2400" dirty="0" smtClean="0">
                <a:solidFill>
                  <a:srgbClr val="002060"/>
                </a:solidFill>
                <a:latin typeface="Aparajita" panose="020B0604020202020204" pitchFamily="34" charset="0"/>
                <a:cs typeface="Aparajita" panose="020B0604020202020204" pitchFamily="34" charset="0"/>
              </a:rPr>
              <a:t>without development </a:t>
            </a:r>
            <a:r>
              <a:rPr lang="en-US" sz="2400" dirty="0">
                <a:solidFill>
                  <a:srgbClr val="002060"/>
                </a:solidFill>
                <a:latin typeface="Aparajita" panose="020B0604020202020204" pitchFamily="34" charset="0"/>
                <a:cs typeface="Aparajita" panose="020B0604020202020204" pitchFamily="34" charset="0"/>
              </a:rPr>
              <a:t>of a </a:t>
            </a:r>
            <a:r>
              <a:rPr lang="en-US" sz="2400" dirty="0" err="1">
                <a:solidFill>
                  <a:srgbClr val="002060"/>
                </a:solidFill>
                <a:latin typeface="Aparajita" panose="020B0604020202020204" pitchFamily="34" charset="0"/>
                <a:cs typeface="Aparajita" panose="020B0604020202020204" pitchFamily="34" charset="0"/>
              </a:rPr>
              <a:t>somatotroph</a:t>
            </a:r>
            <a:r>
              <a:rPr lang="en-US" sz="2400" dirty="0">
                <a:solidFill>
                  <a:srgbClr val="002060"/>
                </a:solidFill>
                <a:latin typeface="Aparajita" panose="020B0604020202020204" pitchFamily="34" charset="0"/>
                <a:cs typeface="Aparajita" panose="020B0604020202020204" pitchFamily="34" charset="0"/>
              </a:rPr>
              <a:t> adenoma.</a:t>
            </a:r>
          </a:p>
          <a:p>
            <a:pPr marL="0" indent="0" algn="just">
              <a:buNone/>
            </a:pPr>
            <a:endParaRPr lang="en-US" sz="3600" dirty="0">
              <a:solidFill>
                <a:srgbClr val="002060"/>
              </a:solidFill>
              <a:latin typeface="Aparajita" panose="020B0604020202020204" pitchFamily="34" charset="0"/>
              <a:cs typeface="Aparajita" panose="020B0604020202020204" pitchFamily="34" charset="0"/>
            </a:endParaRPr>
          </a:p>
        </p:txBody>
      </p:sp>
      <p:sp>
        <p:nvSpPr>
          <p:cNvPr id="5" name="Rounded Rectangle 4"/>
          <p:cNvSpPr/>
          <p:nvPr/>
        </p:nvSpPr>
        <p:spPr>
          <a:xfrm>
            <a:off x="3048000" y="6110515"/>
            <a:ext cx="7112001" cy="39188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14599" y="6075625"/>
            <a:ext cx="7315201" cy="461665"/>
          </a:xfrm>
          <a:prstGeom prst="rect">
            <a:avLst/>
          </a:prstGeom>
          <a:noFill/>
        </p:spPr>
        <p:txBody>
          <a:bodyPr wrap="square" rtlCol="0">
            <a:spAutoFit/>
          </a:bodyPr>
          <a:lstStyle/>
          <a:p>
            <a:pPr algn="ctr"/>
            <a:r>
              <a:rPr lang="en-US" sz="2400" b="1" dirty="0" err="1">
                <a:latin typeface="Aparajita" panose="020B0604020202020204" pitchFamily="34" charset="0"/>
                <a:cs typeface="Aparajita" panose="020B0604020202020204" pitchFamily="34" charset="0"/>
              </a:rPr>
              <a:t>Salenave</a:t>
            </a:r>
            <a:r>
              <a:rPr lang="en-US" sz="2400" b="1" dirty="0">
                <a:latin typeface="Aparajita" panose="020B0604020202020204" pitchFamily="34" charset="0"/>
                <a:cs typeface="Aparajita" panose="020B0604020202020204" pitchFamily="34" charset="0"/>
              </a:rPr>
              <a:t> </a:t>
            </a:r>
            <a:r>
              <a:rPr lang="en-US" sz="2400" b="1" dirty="0" smtClean="0">
                <a:latin typeface="Aparajita" panose="020B0604020202020204" pitchFamily="34" charset="0"/>
                <a:cs typeface="Aparajita" panose="020B0604020202020204" pitchFamily="34" charset="0"/>
              </a:rPr>
              <a:t>et al </a:t>
            </a:r>
            <a:r>
              <a:rPr lang="it-IT" sz="2400" b="1" dirty="0" smtClean="0">
                <a:latin typeface="Aparajita" panose="020B0604020202020204" pitchFamily="34" charset="0"/>
                <a:cs typeface="Aparajita" panose="020B0604020202020204" pitchFamily="34" charset="0"/>
              </a:rPr>
              <a:t>J </a:t>
            </a:r>
            <a:r>
              <a:rPr lang="it-IT" sz="2400" b="1" dirty="0">
                <a:latin typeface="Aparajita" panose="020B0604020202020204" pitchFamily="34" charset="0"/>
                <a:cs typeface="Aparajita" panose="020B0604020202020204" pitchFamily="34" charset="0"/>
              </a:rPr>
              <a:t>Clin Endocrinol Metab, June 2014, 99(6):1955–1969</a:t>
            </a:r>
            <a:endParaRPr lang="en-US" sz="2400" b="1" dirty="0">
              <a:latin typeface="Aparajita" panose="020B0604020202020204" pitchFamily="34" charset="0"/>
              <a:cs typeface="Aparajita" panose="020B0604020202020204" pitchFamily="34" charset="0"/>
            </a:endParaRPr>
          </a:p>
        </p:txBody>
      </p:sp>
      <p:sp>
        <p:nvSpPr>
          <p:cNvPr id="8" name="Rounded Rectangle 7"/>
          <p:cNvSpPr/>
          <p:nvPr/>
        </p:nvSpPr>
        <p:spPr>
          <a:xfrm>
            <a:off x="2514599" y="6075625"/>
            <a:ext cx="7315201" cy="426776"/>
          </a:xfrm>
          <a:prstGeom prst="roundRect">
            <a:avLst/>
          </a:prstGeom>
          <a:solidFill>
            <a:schemeClr val="accent1">
              <a:alpha val="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Tree>
    <p:extLst>
      <p:ext uri="{BB962C8B-B14F-4D97-AF65-F5344CB8AC3E}">
        <p14:creationId xmlns:p14="http://schemas.microsoft.com/office/powerpoint/2010/main" val="1668616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5772"/>
            <a:ext cx="9601200" cy="667658"/>
          </a:xfrm>
        </p:spPr>
        <p:txBody>
          <a:bodyPr>
            <a:normAutofit fontScale="90000"/>
          </a:bodyPr>
          <a:lstStyle/>
          <a:p>
            <a:r>
              <a:rPr lang="en-US" b="1" u="sng" dirty="0">
                <a:solidFill>
                  <a:srgbClr val="C00000"/>
                </a:solidFill>
                <a:latin typeface="Aparajita" panose="020B0604020202020204" pitchFamily="34" charset="0"/>
                <a:cs typeface="Aparajita" panose="020B0604020202020204" pitchFamily="34" charset="0"/>
              </a:rPr>
              <a:t>Medical management:</a:t>
            </a:r>
            <a:br>
              <a:rPr lang="en-US" b="1" u="sng" dirty="0">
                <a:solidFill>
                  <a:srgbClr val="C00000"/>
                </a:solidFill>
                <a:latin typeface="Aparajita" panose="020B0604020202020204" pitchFamily="34" charset="0"/>
                <a:cs typeface="Aparajita" panose="020B0604020202020204" pitchFamily="34" charset="0"/>
              </a:rPr>
            </a:br>
            <a:endParaRPr lang="en-US" dirty="0"/>
          </a:p>
        </p:txBody>
      </p:sp>
      <p:sp>
        <p:nvSpPr>
          <p:cNvPr id="3" name="Content Placeholder 2"/>
          <p:cNvSpPr>
            <a:spLocks noGrp="1"/>
          </p:cNvSpPr>
          <p:nvPr>
            <p:ph idx="1"/>
          </p:nvPr>
        </p:nvSpPr>
        <p:spPr>
          <a:xfrm>
            <a:off x="1371599" y="943430"/>
            <a:ext cx="10181771" cy="4905828"/>
          </a:xfrm>
          <a:solidFill>
            <a:schemeClr val="accent5">
              <a:lumMod val="20000"/>
              <a:lumOff val="80000"/>
            </a:schemeClr>
          </a:solidFill>
        </p:spPr>
        <p:txBody>
          <a:bodyPr/>
          <a:lstStyle/>
          <a:p>
            <a:pPr algn="just">
              <a:buFont typeface="Wingdings" panose="05000000000000000000" pitchFamily="2" charset="2"/>
              <a:buChar char="ü"/>
            </a:pPr>
            <a:r>
              <a:rPr lang="en-US" sz="2400" i="1" dirty="0" smtClean="0">
                <a:solidFill>
                  <a:schemeClr val="tx1"/>
                </a:solidFill>
                <a:latin typeface="Aparajita" panose="020B0604020202020204" pitchFamily="34" charset="0"/>
                <a:cs typeface="Aparajita" panose="020B0604020202020204" pitchFamily="34" charset="0"/>
              </a:rPr>
              <a:t>Medical </a:t>
            </a:r>
            <a:r>
              <a:rPr lang="en-US" sz="2400" i="1" dirty="0">
                <a:solidFill>
                  <a:schemeClr val="tx1"/>
                </a:solidFill>
                <a:latin typeface="Aparajita" panose="020B0604020202020204" pitchFamily="34" charset="0"/>
                <a:cs typeface="Aparajita" panose="020B0604020202020204" pitchFamily="34" charset="0"/>
              </a:rPr>
              <a:t>treatment is </a:t>
            </a:r>
            <a:r>
              <a:rPr lang="en-US" sz="2400" b="1" i="1" dirty="0">
                <a:solidFill>
                  <a:srgbClr val="C00000"/>
                </a:solidFill>
                <a:latin typeface="Aparajita" panose="020B0604020202020204" pitchFamily="34" charset="0"/>
                <a:cs typeface="Aparajita" panose="020B0604020202020204" pitchFamily="34" charset="0"/>
              </a:rPr>
              <a:t>preferred</a:t>
            </a:r>
            <a:r>
              <a:rPr lang="en-US" sz="2400" i="1" dirty="0">
                <a:solidFill>
                  <a:srgbClr val="C00000"/>
                </a:solidFill>
                <a:latin typeface="Aparajita" panose="020B0604020202020204" pitchFamily="34" charset="0"/>
                <a:cs typeface="Aparajita" panose="020B0604020202020204" pitchFamily="34" charset="0"/>
              </a:rPr>
              <a:t> </a:t>
            </a:r>
            <a:r>
              <a:rPr lang="en-US" sz="2400" i="1" dirty="0">
                <a:solidFill>
                  <a:schemeClr val="tx1"/>
                </a:solidFill>
                <a:latin typeface="Aparajita" panose="020B0604020202020204" pitchFamily="34" charset="0"/>
                <a:cs typeface="Aparajita" panose="020B0604020202020204" pitchFamily="34" charset="0"/>
              </a:rPr>
              <a:t>in patients with MAS-associated </a:t>
            </a:r>
            <a:r>
              <a:rPr lang="en-US" sz="2400" i="1" dirty="0" smtClean="0">
                <a:solidFill>
                  <a:schemeClr val="tx1"/>
                </a:solidFill>
                <a:latin typeface="Aparajita" panose="020B0604020202020204" pitchFamily="34" charset="0"/>
                <a:cs typeface="Aparajita" panose="020B0604020202020204" pitchFamily="34" charset="0"/>
              </a:rPr>
              <a:t>acromegaly.</a:t>
            </a:r>
          </a:p>
          <a:p>
            <a:pPr algn="just">
              <a:buFont typeface="Wingdings" panose="05000000000000000000" pitchFamily="2" charset="2"/>
              <a:buChar char="ü"/>
            </a:pPr>
            <a:r>
              <a:rPr lang="en-US" sz="2400" i="1" dirty="0" smtClean="0">
                <a:solidFill>
                  <a:schemeClr val="tx1"/>
                </a:solidFill>
                <a:latin typeface="Aparajita" panose="020B0604020202020204" pitchFamily="34" charset="0"/>
                <a:cs typeface="Aparajita" panose="020B0604020202020204" pitchFamily="34" charset="0"/>
              </a:rPr>
              <a:t> </a:t>
            </a:r>
            <a:r>
              <a:rPr lang="en-US" sz="2400" i="1" dirty="0">
                <a:solidFill>
                  <a:schemeClr val="tx1"/>
                </a:solidFill>
                <a:latin typeface="Aparajita" panose="020B0604020202020204" pitchFamily="34" charset="0"/>
                <a:cs typeface="Aparajita" panose="020B0604020202020204" pitchFamily="34" charset="0"/>
              </a:rPr>
              <a:t>SAs improve GH/IGF-1 levels in most patients, but do not achieve normal levels in the majority. In these  patients, the GH receptor antagonist </a:t>
            </a:r>
            <a:r>
              <a:rPr lang="en-US" sz="2400" i="1" dirty="0" err="1">
                <a:solidFill>
                  <a:schemeClr val="tx1"/>
                </a:solidFill>
                <a:latin typeface="Aparajita" panose="020B0604020202020204" pitchFamily="34" charset="0"/>
                <a:cs typeface="Aparajita" panose="020B0604020202020204" pitchFamily="34" charset="0"/>
              </a:rPr>
              <a:t>pegvisomant</a:t>
            </a:r>
            <a:r>
              <a:rPr lang="en-US" sz="2400" i="1" dirty="0">
                <a:solidFill>
                  <a:schemeClr val="tx1"/>
                </a:solidFill>
                <a:latin typeface="Aparajita" panose="020B0604020202020204" pitchFamily="34" charset="0"/>
                <a:cs typeface="Aparajita" panose="020B0604020202020204" pitchFamily="34" charset="0"/>
              </a:rPr>
              <a:t> is often effective at normalizing IGF-1 levels. </a:t>
            </a:r>
            <a:endParaRPr lang="en-US" sz="2400" i="1" dirty="0" smtClean="0">
              <a:solidFill>
                <a:schemeClr val="tx1"/>
              </a:solidFill>
              <a:latin typeface="Aparajita" panose="020B0604020202020204" pitchFamily="34" charset="0"/>
              <a:cs typeface="Aparajita" panose="020B0604020202020204" pitchFamily="34" charset="0"/>
            </a:endParaRPr>
          </a:p>
          <a:p>
            <a:pPr algn="just">
              <a:buFont typeface="Wingdings" panose="05000000000000000000" pitchFamily="2" charset="2"/>
              <a:buChar char="ü"/>
            </a:pPr>
            <a:r>
              <a:rPr lang="en-US" sz="2400" i="1" dirty="0" smtClean="0">
                <a:solidFill>
                  <a:schemeClr val="tx1"/>
                </a:solidFill>
                <a:latin typeface="Aparajita" panose="020B0604020202020204" pitchFamily="34" charset="0"/>
                <a:cs typeface="Aparajita" panose="020B0604020202020204" pitchFamily="34" charset="0"/>
              </a:rPr>
              <a:t>Since </a:t>
            </a:r>
            <a:r>
              <a:rPr lang="en-US" sz="2400" i="1" dirty="0">
                <a:solidFill>
                  <a:schemeClr val="tx1"/>
                </a:solidFill>
                <a:latin typeface="Aparajita" panose="020B0604020202020204" pitchFamily="34" charset="0"/>
                <a:cs typeface="Aparajita" panose="020B0604020202020204" pitchFamily="34" charset="0"/>
              </a:rPr>
              <a:t>most of the GH secreting tumors co-secrete prolactin, dopamine agonists are usually necessary</a:t>
            </a:r>
            <a:r>
              <a:rPr lang="en-US" sz="2400" i="1" dirty="0" smtClean="0">
                <a:solidFill>
                  <a:schemeClr val="tx1"/>
                </a:solidFill>
                <a:latin typeface="Aparajita" panose="020B0604020202020204" pitchFamily="34" charset="0"/>
                <a:cs typeface="Aparajita" panose="020B0604020202020204" pitchFamily="34" charset="0"/>
              </a:rPr>
              <a:t>.</a:t>
            </a:r>
          </a:p>
          <a:p>
            <a:pPr marL="0" indent="0">
              <a:buNone/>
            </a:pPr>
            <a:endParaRPr lang="en-US" i="1" dirty="0">
              <a:solidFill>
                <a:srgbClr val="002060"/>
              </a:solidFill>
              <a:latin typeface="Aparajita" panose="020B0604020202020204" pitchFamily="34" charset="0"/>
              <a:cs typeface="Aparajita" panose="020B0604020202020204" pitchFamily="34" charset="0"/>
            </a:endParaRPr>
          </a:p>
          <a:p>
            <a:pPr marL="0" indent="0">
              <a:buNone/>
            </a:pPr>
            <a:endParaRPr lang="en-US" dirty="0">
              <a:solidFill>
                <a:srgbClr val="002060"/>
              </a:solidFill>
              <a:latin typeface="Aparajita" panose="020B0604020202020204" pitchFamily="34" charset="0"/>
              <a:cs typeface="Aparajita" panose="020B0604020202020204" pitchFamily="34" charset="0"/>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02851401"/>
              </p:ext>
            </p:extLst>
          </p:nvPr>
        </p:nvGraphicFramePr>
        <p:xfrm>
          <a:off x="2032000" y="3465363"/>
          <a:ext cx="8128000" cy="2645151"/>
        </p:xfrm>
        <a:graphic>
          <a:graphicData uri="http://schemas.openxmlformats.org/drawingml/2006/table">
            <a:tbl>
              <a:tblPr firstRow="1" bandRow="1">
                <a:tableStyleId>{7DF18680-E054-41AD-8BC1-D1AEF772440D}</a:tableStyleId>
              </a:tblPr>
              <a:tblGrid>
                <a:gridCol w="4064000"/>
                <a:gridCol w="4064000"/>
              </a:tblGrid>
              <a:tr h="548385">
                <a:tc>
                  <a:txBody>
                    <a:bodyPr/>
                    <a:lstStyle/>
                    <a:p>
                      <a:pPr algn="ctr"/>
                      <a:r>
                        <a:rPr lang="en-US" sz="2800" dirty="0" smtClean="0">
                          <a:solidFill>
                            <a:srgbClr val="C00000"/>
                          </a:solidFill>
                          <a:latin typeface="Aparajita" panose="020B0604020202020204" pitchFamily="34" charset="0"/>
                          <a:cs typeface="Aparajita" panose="020B0604020202020204" pitchFamily="34" charset="0"/>
                        </a:rPr>
                        <a:t>drug</a:t>
                      </a:r>
                      <a:endParaRPr lang="en-US" sz="2800" dirty="0">
                        <a:solidFill>
                          <a:srgbClr val="C00000"/>
                        </a:solidFill>
                        <a:latin typeface="Aparajita" panose="020B0604020202020204" pitchFamily="34" charset="0"/>
                        <a:cs typeface="Aparajita" panose="020B0604020202020204" pitchFamily="34" charset="0"/>
                      </a:endParaRPr>
                    </a:p>
                  </a:txBody>
                  <a:tcPr/>
                </a:tc>
                <a:tc>
                  <a:txBody>
                    <a:bodyPr/>
                    <a:lstStyle/>
                    <a:p>
                      <a:pPr algn="ctr"/>
                      <a:r>
                        <a:rPr lang="en-US" sz="2400" dirty="0" smtClean="0">
                          <a:solidFill>
                            <a:srgbClr val="C00000"/>
                          </a:solidFill>
                          <a:latin typeface="Aparajita" panose="020B0604020202020204" pitchFamily="34" charset="0"/>
                          <a:cs typeface="Aparajita" panose="020B0604020202020204" pitchFamily="34" charset="0"/>
                        </a:rPr>
                        <a:t>Response(%)</a:t>
                      </a:r>
                      <a:endParaRPr lang="en-US" sz="2400" dirty="0">
                        <a:solidFill>
                          <a:srgbClr val="C00000"/>
                        </a:solidFill>
                        <a:latin typeface="Aparajita" panose="020B0604020202020204" pitchFamily="34" charset="0"/>
                        <a:cs typeface="Aparajita" panose="020B0604020202020204" pitchFamily="34" charset="0"/>
                      </a:endParaRPr>
                    </a:p>
                  </a:txBody>
                  <a:tcPr/>
                </a:tc>
              </a:tr>
              <a:tr h="548385">
                <a:tc>
                  <a:txBody>
                    <a:bodyPr/>
                    <a:lstStyle/>
                    <a:p>
                      <a:pPr algn="l"/>
                      <a:r>
                        <a:rPr lang="en-US" sz="2400" b="1" dirty="0" smtClean="0">
                          <a:latin typeface="Aparajita" panose="020B0604020202020204" pitchFamily="34" charset="0"/>
                          <a:cs typeface="Aparajita" panose="020B0604020202020204" pitchFamily="34" charset="0"/>
                        </a:rPr>
                        <a:t>DAs</a:t>
                      </a:r>
                      <a:endParaRPr lang="en-US" sz="2400" b="1" dirty="0">
                        <a:latin typeface="Aparajita" panose="020B0604020202020204" pitchFamily="34" charset="0"/>
                        <a:cs typeface="Aparajita" panose="020B0604020202020204" pitchFamily="34" charset="0"/>
                      </a:endParaRPr>
                    </a:p>
                  </a:txBody>
                  <a:tcPr/>
                </a:tc>
                <a:tc>
                  <a:txBody>
                    <a:bodyPr/>
                    <a:lstStyle/>
                    <a:p>
                      <a:r>
                        <a:rPr lang="en-US" sz="2800" b="1" dirty="0" smtClean="0">
                          <a:latin typeface="Aparajita" panose="020B0604020202020204" pitchFamily="34" charset="0"/>
                          <a:cs typeface="Aparajita" panose="020B0604020202020204" pitchFamily="34" charset="0"/>
                        </a:rPr>
                        <a:t>12.5%  (</a:t>
                      </a:r>
                      <a:r>
                        <a:rPr lang="en-US" sz="2800" b="0" i="0" u="none" strike="noStrike" kern="1200" baseline="0" dirty="0" smtClean="0">
                          <a:solidFill>
                            <a:schemeClr val="dk1"/>
                          </a:solidFill>
                          <a:latin typeface="Aparajita" panose="020B0604020202020204" pitchFamily="34" charset="0"/>
                          <a:ea typeface="+mn-ea"/>
                          <a:cs typeface="Aparajita" panose="020B0604020202020204" pitchFamily="34" charset="0"/>
                        </a:rPr>
                        <a:t>4 of 32 patients)</a:t>
                      </a:r>
                      <a:endParaRPr lang="en-US" sz="2800" b="1" dirty="0">
                        <a:latin typeface="Aparajita" panose="020B0604020202020204" pitchFamily="34" charset="0"/>
                        <a:cs typeface="Aparajita" panose="020B0604020202020204" pitchFamily="34" charset="0"/>
                      </a:endParaRPr>
                    </a:p>
                  </a:txBody>
                  <a:tcPr/>
                </a:tc>
              </a:tr>
              <a:tr h="999996">
                <a:tc>
                  <a:txBody>
                    <a:bodyPr/>
                    <a:lstStyle/>
                    <a:p>
                      <a:r>
                        <a:rPr lang="en-US" sz="2400" b="1" i="0" u="none" strike="noStrike" kern="1200" baseline="0" dirty="0" smtClean="0">
                          <a:solidFill>
                            <a:schemeClr val="dk1"/>
                          </a:solidFill>
                          <a:latin typeface="Aparajita" panose="020B0604020202020204" pitchFamily="34" charset="0"/>
                          <a:ea typeface="+mn-ea"/>
                          <a:cs typeface="Aparajita" panose="020B0604020202020204" pitchFamily="34" charset="0"/>
                        </a:rPr>
                        <a:t>SAs ± DAs</a:t>
                      </a:r>
                      <a:endParaRPr lang="en-US" sz="2400" b="1" dirty="0">
                        <a:latin typeface="Aparajita" panose="020B0604020202020204" pitchFamily="34" charset="0"/>
                        <a:cs typeface="Aparajita" panose="020B0604020202020204" pitchFamily="34" charset="0"/>
                      </a:endParaRPr>
                    </a:p>
                  </a:txBody>
                  <a:tcPr/>
                </a:tc>
                <a:tc>
                  <a:txBody>
                    <a:bodyPr/>
                    <a:lstStyle/>
                    <a:p>
                      <a:r>
                        <a:rPr lang="en-US" sz="2800" b="1" dirty="0" smtClean="0">
                          <a:latin typeface="Aparajita" panose="020B0604020202020204" pitchFamily="34" charset="0"/>
                          <a:cs typeface="Aparajita" panose="020B0604020202020204" pitchFamily="34" charset="0"/>
                        </a:rPr>
                        <a:t>32%</a:t>
                      </a:r>
                      <a:r>
                        <a:rPr lang="en-US" sz="2800" dirty="0" smtClean="0">
                          <a:latin typeface="Aparajita" panose="020B0604020202020204" pitchFamily="34" charset="0"/>
                          <a:cs typeface="Aparajita" panose="020B0604020202020204" pitchFamily="34" charset="0"/>
                        </a:rPr>
                        <a:t>    (18 of 56 </a:t>
                      </a:r>
                      <a:r>
                        <a:rPr lang="en-US" sz="2800" b="0" i="0" u="none" strike="noStrike" kern="1200" baseline="0" dirty="0" smtClean="0">
                          <a:solidFill>
                            <a:schemeClr val="dk1"/>
                          </a:solidFill>
                          <a:latin typeface="Aparajita" panose="020B0604020202020204" pitchFamily="34" charset="0"/>
                          <a:ea typeface="+mn-ea"/>
                          <a:cs typeface="Aparajita" panose="020B0604020202020204" pitchFamily="34" charset="0"/>
                        </a:rPr>
                        <a:t>patients)</a:t>
                      </a:r>
                    </a:p>
                    <a:p>
                      <a:r>
                        <a:rPr lang="en-US" sz="2800" b="0" i="0" u="none" strike="noStrike" kern="1200" baseline="0" dirty="0" smtClean="0">
                          <a:solidFill>
                            <a:schemeClr val="dk1"/>
                          </a:solidFill>
                          <a:latin typeface="Aparajita" panose="020B0604020202020204" pitchFamily="34" charset="0"/>
                          <a:ea typeface="+mn-ea"/>
                          <a:cs typeface="Aparajita" panose="020B0604020202020204" pitchFamily="34" charset="0"/>
                        </a:rPr>
                        <a:t>(</a:t>
                      </a:r>
                      <a:r>
                        <a:rPr lang="en-US" sz="2000" b="0" i="0" u="none" strike="noStrike" kern="1200" baseline="0" dirty="0" smtClean="0">
                          <a:solidFill>
                            <a:schemeClr val="dk1"/>
                          </a:solidFill>
                          <a:latin typeface="Aparajita" panose="020B0604020202020204" pitchFamily="34" charset="0"/>
                          <a:ea typeface="+mn-ea"/>
                          <a:cs typeface="Aparajita" panose="020B0604020202020204" pitchFamily="34" charset="0"/>
                        </a:rPr>
                        <a:t>14% macro &amp; 46% micro</a:t>
                      </a:r>
                      <a:r>
                        <a:rPr lang="en-US" sz="2800" b="0" i="0" u="none" strike="noStrike" kern="1200" baseline="0" dirty="0" smtClean="0">
                          <a:solidFill>
                            <a:schemeClr val="dk1"/>
                          </a:solidFill>
                          <a:latin typeface="Aparajita" panose="020B0604020202020204" pitchFamily="34" charset="0"/>
                          <a:ea typeface="+mn-ea"/>
                          <a:cs typeface="Aparajita" panose="020B0604020202020204" pitchFamily="34" charset="0"/>
                        </a:rPr>
                        <a:t>)</a:t>
                      </a:r>
                      <a:endParaRPr lang="en-US" sz="2800" dirty="0">
                        <a:latin typeface="Aparajita" panose="020B0604020202020204" pitchFamily="34" charset="0"/>
                        <a:cs typeface="Aparajita" panose="020B0604020202020204" pitchFamily="34" charset="0"/>
                      </a:endParaRPr>
                    </a:p>
                  </a:txBody>
                  <a:tcPr/>
                </a:tc>
              </a:tr>
              <a:tr h="548385">
                <a:tc>
                  <a:txBody>
                    <a:bodyPr/>
                    <a:lstStyle/>
                    <a:p>
                      <a:r>
                        <a:rPr lang="en-US" sz="2400" b="1" i="0" u="none" strike="noStrike" kern="1200" baseline="0" dirty="0" err="1" smtClean="0">
                          <a:solidFill>
                            <a:schemeClr val="dk1"/>
                          </a:solidFill>
                          <a:latin typeface="Aparajita" panose="020B0604020202020204" pitchFamily="34" charset="0"/>
                          <a:ea typeface="+mn-ea"/>
                          <a:cs typeface="Aparajita" panose="020B0604020202020204" pitchFamily="34" charset="0"/>
                        </a:rPr>
                        <a:t>Pegvisomant</a:t>
                      </a:r>
                      <a:endParaRPr lang="en-US" sz="2400" b="1" dirty="0">
                        <a:latin typeface="Aparajita" panose="020B0604020202020204" pitchFamily="34" charset="0"/>
                        <a:cs typeface="Aparajita" panose="020B0604020202020204" pitchFamily="34" charset="0"/>
                      </a:endParaRPr>
                    </a:p>
                  </a:txBody>
                  <a:tcPr/>
                </a:tc>
                <a:tc>
                  <a:txBody>
                    <a:bodyPr/>
                    <a:lstStyle/>
                    <a:p>
                      <a:r>
                        <a:rPr lang="en-US" sz="2800" b="1" dirty="0" smtClean="0">
                          <a:solidFill>
                            <a:srgbClr val="C00000"/>
                          </a:solidFill>
                          <a:latin typeface="Aparajita" panose="020B0604020202020204" pitchFamily="34" charset="0"/>
                          <a:cs typeface="Aparajita" panose="020B0604020202020204" pitchFamily="34" charset="0"/>
                        </a:rPr>
                        <a:t>76%      (10 of 13 </a:t>
                      </a:r>
                      <a:r>
                        <a:rPr lang="en-US" sz="2800" b="1" i="0" u="none" strike="noStrike" kern="1200" baseline="0" dirty="0" smtClean="0">
                          <a:solidFill>
                            <a:srgbClr val="C00000"/>
                          </a:solidFill>
                          <a:latin typeface="Aparajita" panose="020B0604020202020204" pitchFamily="34" charset="0"/>
                          <a:ea typeface="+mn-ea"/>
                          <a:cs typeface="Aparajita" panose="020B0604020202020204" pitchFamily="34" charset="0"/>
                        </a:rPr>
                        <a:t>patients)</a:t>
                      </a:r>
                      <a:endParaRPr lang="en-US" sz="2800" b="1" dirty="0">
                        <a:solidFill>
                          <a:srgbClr val="C00000"/>
                        </a:solidFill>
                        <a:latin typeface="Aparajita" panose="020B0604020202020204" pitchFamily="34" charset="0"/>
                        <a:cs typeface="Aparajita" panose="020B0604020202020204" pitchFamily="34" charset="0"/>
                      </a:endParaRPr>
                    </a:p>
                  </a:txBody>
                  <a:tcPr/>
                </a:tc>
              </a:tr>
            </a:tbl>
          </a:graphicData>
        </a:graphic>
      </p:graphicFrame>
      <p:sp>
        <p:nvSpPr>
          <p:cNvPr id="6" name="Rounded Rectangle 5"/>
          <p:cNvSpPr/>
          <p:nvPr/>
        </p:nvSpPr>
        <p:spPr>
          <a:xfrm>
            <a:off x="2815771" y="6197600"/>
            <a:ext cx="6894286" cy="46082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5772" y="6310085"/>
            <a:ext cx="6894285" cy="3483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rPr>
              <a:t>Salenave</a:t>
            </a:r>
            <a:r>
              <a:rPr lang="en-US" b="1" dirty="0">
                <a:solidFill>
                  <a:schemeClr val="tx1"/>
                </a:solidFill>
              </a:rPr>
              <a:t> </a:t>
            </a:r>
            <a:r>
              <a:rPr lang="en-US" dirty="0">
                <a:solidFill>
                  <a:schemeClr val="tx1"/>
                </a:solidFill>
              </a:rPr>
              <a:t>et al </a:t>
            </a:r>
            <a:r>
              <a:rPr lang="it-IT" dirty="0">
                <a:solidFill>
                  <a:schemeClr val="tx1"/>
                </a:solidFill>
              </a:rPr>
              <a:t>J Clin Endocrinol Metab, June 2014, 99(6):1955–1969</a:t>
            </a:r>
            <a:endParaRPr lang="en-US" dirty="0">
              <a:solidFill>
                <a:schemeClr val="tx1"/>
              </a:solidFill>
            </a:endParaRPr>
          </a:p>
        </p:txBody>
      </p:sp>
    </p:spTree>
    <p:extLst>
      <p:ext uri="{BB962C8B-B14F-4D97-AF65-F5344CB8AC3E}">
        <p14:creationId xmlns:p14="http://schemas.microsoft.com/office/powerpoint/2010/main" val="4268529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494972"/>
            <a:ext cx="8361229" cy="130628"/>
          </a:xfrm>
        </p:spPr>
        <p:txBody>
          <a:bodyPr/>
          <a:lstStyle/>
          <a:p>
            <a:endParaRPr lang="en-US" dirty="0"/>
          </a:p>
        </p:txBody>
      </p:sp>
      <p:sp>
        <p:nvSpPr>
          <p:cNvPr id="3" name="Subtitle 2"/>
          <p:cNvSpPr>
            <a:spLocks noGrp="1"/>
          </p:cNvSpPr>
          <p:nvPr>
            <p:ph type="subTitle" idx="1"/>
          </p:nvPr>
        </p:nvSpPr>
        <p:spPr>
          <a:xfrm>
            <a:off x="1915128" y="1625600"/>
            <a:ext cx="8361229" cy="3416917"/>
          </a:xfrm>
          <a:solidFill>
            <a:schemeClr val="accent5">
              <a:lumMod val="20000"/>
              <a:lumOff val="80000"/>
            </a:schemeClr>
          </a:solidFill>
        </p:spPr>
        <p:txBody>
          <a:bodyPr>
            <a:noAutofit/>
          </a:bodyPr>
          <a:lstStyle/>
          <a:p>
            <a:pPr algn="just"/>
            <a:r>
              <a:rPr lang="en-US" sz="3200" dirty="0" smtClean="0">
                <a:latin typeface="Aparajita" panose="020B0604020202020204" pitchFamily="34" charset="0"/>
                <a:cs typeface="Aparajita" panose="020B0604020202020204" pitchFamily="34" charset="0"/>
              </a:rPr>
              <a:t>Due to </a:t>
            </a:r>
            <a:r>
              <a:rPr lang="en-US" sz="3200" dirty="0">
                <a:latin typeface="Aparajita" panose="020B0604020202020204" pitchFamily="34" charset="0"/>
                <a:cs typeface="Aparajita" panose="020B0604020202020204" pitchFamily="34" charset="0"/>
              </a:rPr>
              <a:t>the convenience of treatment (once </a:t>
            </a:r>
            <a:r>
              <a:rPr lang="en-US" sz="3200" dirty="0" smtClean="0">
                <a:latin typeface="Aparajita" panose="020B0604020202020204" pitchFamily="34" charset="0"/>
                <a:cs typeface="Aparajita" panose="020B0604020202020204" pitchFamily="34" charset="0"/>
              </a:rPr>
              <a:t>monthly injections), </a:t>
            </a:r>
            <a:r>
              <a:rPr lang="en-US" sz="3200" dirty="0" smtClean="0">
                <a:solidFill>
                  <a:srgbClr val="C00000"/>
                </a:solidFill>
                <a:latin typeface="Aparajita" panose="020B0604020202020204" pitchFamily="34" charset="0"/>
                <a:cs typeface="Aparajita" panose="020B0604020202020204" pitchFamily="34" charset="0"/>
              </a:rPr>
              <a:t>SAs</a:t>
            </a:r>
            <a:r>
              <a:rPr lang="en-US" sz="3200" dirty="0" smtClean="0">
                <a:solidFill>
                  <a:srgbClr val="002060"/>
                </a:solidFill>
                <a:latin typeface="Aparajita" panose="020B0604020202020204" pitchFamily="34" charset="0"/>
                <a:cs typeface="Aparajita" panose="020B0604020202020204" pitchFamily="34" charset="0"/>
              </a:rPr>
              <a:t> </a:t>
            </a:r>
            <a:r>
              <a:rPr lang="en-US" sz="3200" dirty="0">
                <a:latin typeface="Aparajita" panose="020B0604020202020204" pitchFamily="34" charset="0"/>
                <a:cs typeface="Aparajita" panose="020B0604020202020204" pitchFamily="34" charset="0"/>
              </a:rPr>
              <a:t>remain the </a:t>
            </a:r>
            <a:r>
              <a:rPr lang="en-US" sz="3200" dirty="0">
                <a:solidFill>
                  <a:srgbClr val="C00000"/>
                </a:solidFill>
                <a:latin typeface="Aparajita" panose="020B0604020202020204" pitchFamily="34" charset="0"/>
                <a:cs typeface="Aparajita" panose="020B0604020202020204" pitchFamily="34" charset="0"/>
              </a:rPr>
              <a:t>first</a:t>
            </a:r>
            <a:r>
              <a:rPr lang="en-US" sz="3200" dirty="0">
                <a:latin typeface="Aparajita" panose="020B0604020202020204" pitchFamily="34" charset="0"/>
                <a:cs typeface="Aparajita" panose="020B0604020202020204" pitchFamily="34" charset="0"/>
              </a:rPr>
              <a:t> intention treatment. If, after a </a:t>
            </a:r>
            <a:r>
              <a:rPr lang="en-US" sz="3200" dirty="0" smtClean="0">
                <a:latin typeface="Aparajita" panose="020B0604020202020204" pitchFamily="34" charset="0"/>
                <a:cs typeface="Aparajita" panose="020B0604020202020204" pitchFamily="34" charset="0"/>
              </a:rPr>
              <a:t>short (3–6 </a:t>
            </a:r>
            <a:r>
              <a:rPr lang="en-US" sz="3200" dirty="0" err="1">
                <a:latin typeface="Aparajita" panose="020B0604020202020204" pitchFamily="34" charset="0"/>
                <a:cs typeface="Aparajita" panose="020B0604020202020204" pitchFamily="34" charset="0"/>
              </a:rPr>
              <a:t>mo</a:t>
            </a:r>
            <a:r>
              <a:rPr lang="en-US" sz="3200" dirty="0">
                <a:latin typeface="Aparajita" panose="020B0604020202020204" pitchFamily="34" charset="0"/>
                <a:cs typeface="Aparajita" panose="020B0604020202020204" pitchFamily="34" charset="0"/>
              </a:rPr>
              <a:t>) trial of SA, IGF-1 levels decrease but do </a:t>
            </a:r>
            <a:r>
              <a:rPr lang="en-US" sz="3200" dirty="0" smtClean="0">
                <a:latin typeface="Aparajita" panose="020B0604020202020204" pitchFamily="34" charset="0"/>
                <a:cs typeface="Aparajita" panose="020B0604020202020204" pitchFamily="34" charset="0"/>
              </a:rPr>
              <a:t>not normalize</a:t>
            </a:r>
            <a:r>
              <a:rPr lang="en-US" sz="3200" dirty="0">
                <a:latin typeface="Aparajita" panose="020B0604020202020204" pitchFamily="34" charset="0"/>
                <a:cs typeface="Aparajita" panose="020B0604020202020204" pitchFamily="34" charset="0"/>
              </a:rPr>
              <a:t>, the </a:t>
            </a:r>
            <a:r>
              <a:rPr lang="en-US" sz="3200" u="sng" dirty="0">
                <a:solidFill>
                  <a:srgbClr val="C00000"/>
                </a:solidFill>
                <a:latin typeface="Aparajita" panose="020B0604020202020204" pitchFamily="34" charset="0"/>
                <a:cs typeface="Aparajita" panose="020B0604020202020204" pitchFamily="34" charset="0"/>
              </a:rPr>
              <a:t>addition of </a:t>
            </a:r>
            <a:r>
              <a:rPr lang="en-US" sz="3200" u="sng" dirty="0" err="1">
                <a:solidFill>
                  <a:srgbClr val="C00000"/>
                </a:solidFill>
                <a:latin typeface="Aparajita" panose="020B0604020202020204" pitchFamily="34" charset="0"/>
                <a:cs typeface="Aparajita" panose="020B0604020202020204" pitchFamily="34" charset="0"/>
              </a:rPr>
              <a:t>pegvisomant</a:t>
            </a:r>
            <a:r>
              <a:rPr lang="en-US" sz="3200" u="sng" dirty="0">
                <a:solidFill>
                  <a:srgbClr val="C00000"/>
                </a:solidFill>
                <a:latin typeface="Aparajita" panose="020B0604020202020204" pitchFamily="34" charset="0"/>
                <a:cs typeface="Aparajita" panose="020B0604020202020204" pitchFamily="34" charset="0"/>
              </a:rPr>
              <a:t> to SA </a:t>
            </a:r>
            <a:r>
              <a:rPr lang="en-US" sz="3200" dirty="0">
                <a:latin typeface="Aparajita" panose="020B0604020202020204" pitchFamily="34" charset="0"/>
                <a:cs typeface="Aparajita" panose="020B0604020202020204" pitchFamily="34" charset="0"/>
              </a:rPr>
              <a:t>may be </a:t>
            </a:r>
            <a:r>
              <a:rPr lang="en-US" sz="3200" dirty="0" smtClean="0">
                <a:latin typeface="Aparajita" panose="020B0604020202020204" pitchFamily="34" charset="0"/>
                <a:cs typeface="Aparajita" panose="020B0604020202020204" pitchFamily="34" charset="0"/>
              </a:rPr>
              <a:t>proposed rather </a:t>
            </a:r>
            <a:r>
              <a:rPr lang="en-US" sz="3200" dirty="0">
                <a:latin typeface="Aparajita" panose="020B0604020202020204" pitchFamily="34" charset="0"/>
                <a:cs typeface="Aparajita" panose="020B0604020202020204" pitchFamily="34" charset="0"/>
              </a:rPr>
              <a:t>than shifting from SA to </a:t>
            </a:r>
            <a:r>
              <a:rPr lang="en-US" sz="3200" dirty="0" err="1">
                <a:latin typeface="Aparajita" panose="020B0604020202020204" pitchFamily="34" charset="0"/>
                <a:cs typeface="Aparajita" panose="020B0604020202020204" pitchFamily="34" charset="0"/>
              </a:rPr>
              <a:t>pegvisomant</a:t>
            </a:r>
            <a:r>
              <a:rPr lang="en-US" sz="3200" dirty="0">
                <a:latin typeface="Aparajita" panose="020B0604020202020204" pitchFamily="34" charset="0"/>
                <a:cs typeface="Aparajita" panose="020B0604020202020204" pitchFamily="34" charset="0"/>
              </a:rPr>
              <a:t>, as </a:t>
            </a:r>
            <a:r>
              <a:rPr lang="en-US" sz="3200" dirty="0" smtClean="0">
                <a:latin typeface="Aparajita" panose="020B0604020202020204" pitchFamily="34" charset="0"/>
                <a:cs typeface="Aparajita" panose="020B0604020202020204" pitchFamily="34" charset="0"/>
              </a:rPr>
              <a:t>in sporadic </a:t>
            </a:r>
            <a:r>
              <a:rPr lang="en-US" sz="3200" dirty="0">
                <a:latin typeface="Aparajita" panose="020B0604020202020204" pitchFamily="34" charset="0"/>
                <a:cs typeface="Aparajita" panose="020B0604020202020204" pitchFamily="34" charset="0"/>
              </a:rPr>
              <a:t>acromegaly</a:t>
            </a:r>
          </a:p>
        </p:txBody>
      </p:sp>
      <p:sp>
        <p:nvSpPr>
          <p:cNvPr id="5" name="Rectangle 4"/>
          <p:cNvSpPr/>
          <p:nvPr/>
        </p:nvSpPr>
        <p:spPr>
          <a:xfrm>
            <a:off x="1161144" y="5508171"/>
            <a:ext cx="6894285" cy="406400"/>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rPr>
              <a:t>Salenave</a:t>
            </a:r>
            <a:r>
              <a:rPr lang="en-US" b="1" dirty="0">
                <a:solidFill>
                  <a:schemeClr val="tx1"/>
                </a:solidFill>
              </a:rPr>
              <a:t> </a:t>
            </a:r>
            <a:r>
              <a:rPr lang="en-US" dirty="0">
                <a:solidFill>
                  <a:schemeClr val="tx1"/>
                </a:solidFill>
              </a:rPr>
              <a:t>et al </a:t>
            </a:r>
            <a:r>
              <a:rPr lang="it-IT" dirty="0">
                <a:solidFill>
                  <a:schemeClr val="tx1"/>
                </a:solidFill>
              </a:rPr>
              <a:t>J Clin Endocrinol Metab, June 2014, 99(6):1955–1969</a:t>
            </a:r>
            <a:endParaRPr lang="en-US" dirty="0">
              <a:solidFill>
                <a:schemeClr val="tx1"/>
              </a:solidFill>
            </a:endParaRPr>
          </a:p>
        </p:txBody>
      </p:sp>
      <p:sp>
        <p:nvSpPr>
          <p:cNvPr id="6" name="Chevron 5">
            <a:hlinkClick r:id="rId2" action="ppaction://hlinksldjump"/>
          </p:cNvPr>
          <p:cNvSpPr/>
          <p:nvPr/>
        </p:nvSpPr>
        <p:spPr>
          <a:xfrm>
            <a:off x="3614057" y="2627086"/>
            <a:ext cx="420914" cy="15965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a:hlinkClick r:id="rId3" action="ppaction://hlinksldjump"/>
          </p:cNvPr>
          <p:cNvSpPr/>
          <p:nvPr/>
        </p:nvSpPr>
        <p:spPr>
          <a:xfrm>
            <a:off x="11611429" y="6473371"/>
            <a:ext cx="449942" cy="384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575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81837" y="0"/>
            <a:ext cx="6078828" cy="684901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Rounded Rectangle 4"/>
          <p:cNvSpPr/>
          <p:nvPr/>
        </p:nvSpPr>
        <p:spPr>
          <a:xfrm>
            <a:off x="2968283" y="2771335"/>
            <a:ext cx="2602523" cy="351693"/>
          </a:xfrm>
          <a:prstGeom prst="roundRect">
            <a:avLst/>
          </a:prstGeom>
          <a:solidFill>
            <a:schemeClr val="accent1">
              <a:alpha val="11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569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29" y="348344"/>
            <a:ext cx="10638971" cy="1393369"/>
          </a:xfrm>
          <a:ln w="38100">
            <a:solidFill>
              <a:srgbClr val="C00000"/>
            </a:solidFill>
          </a:ln>
        </p:spPr>
        <p:txBody>
          <a:bodyPr>
            <a:noAutofit/>
          </a:bodyPr>
          <a:lstStyle/>
          <a:p>
            <a:pPr algn="ctr"/>
            <a:r>
              <a:rPr lang="en-US" sz="3200" dirty="0">
                <a:latin typeface="Aparajita" panose="020B0604020202020204" pitchFamily="34" charset="0"/>
                <a:cs typeface="Aparajita" panose="020B0604020202020204" pitchFamily="34" charset="0"/>
              </a:rPr>
              <a:t>High-dose intramuscular </a:t>
            </a:r>
            <a:r>
              <a:rPr lang="en-US" sz="3200" dirty="0" err="1">
                <a:latin typeface="Aparajita" panose="020B0604020202020204" pitchFamily="34" charset="0"/>
                <a:cs typeface="Aparajita" panose="020B0604020202020204" pitchFamily="34" charset="0"/>
              </a:rPr>
              <a:t>octreotide</a:t>
            </a:r>
            <a:r>
              <a:rPr lang="en-US" sz="3200" dirty="0">
                <a:latin typeface="Aparajita" panose="020B0604020202020204" pitchFamily="34" charset="0"/>
                <a:cs typeface="Aparajita" panose="020B0604020202020204" pitchFamily="34" charset="0"/>
              </a:rPr>
              <a:t> in patients with </a:t>
            </a:r>
            <a:r>
              <a:rPr lang="en-US" sz="3200" dirty="0" smtClean="0">
                <a:latin typeface="Aparajita" panose="020B0604020202020204" pitchFamily="34" charset="0"/>
                <a:cs typeface="Aparajita" panose="020B0604020202020204" pitchFamily="34" charset="0"/>
              </a:rPr>
              <a:t>acromegaly inadequately </a:t>
            </a:r>
            <a:r>
              <a:rPr lang="en-US" sz="3200" dirty="0">
                <a:latin typeface="Aparajita" panose="020B0604020202020204" pitchFamily="34" charset="0"/>
                <a:cs typeface="Aparajita" panose="020B0604020202020204" pitchFamily="34" charset="0"/>
              </a:rPr>
              <a:t>controlled on conventional </a:t>
            </a:r>
            <a:r>
              <a:rPr lang="en-US" sz="3200" dirty="0" err="1" smtClean="0">
                <a:latin typeface="Aparajita" panose="020B0604020202020204" pitchFamily="34" charset="0"/>
                <a:cs typeface="Aparajita" panose="020B0604020202020204" pitchFamily="34" charset="0"/>
              </a:rPr>
              <a:t>somatostatin</a:t>
            </a:r>
            <a:r>
              <a:rPr lang="en-US" sz="3200" dirty="0">
                <a:latin typeface="Aparajita" panose="020B0604020202020204" pitchFamily="34" charset="0"/>
                <a:cs typeface="Aparajita" panose="020B0604020202020204" pitchFamily="34" charset="0"/>
              </a:rPr>
              <a:t> </a:t>
            </a:r>
            <a:r>
              <a:rPr lang="en-US" sz="3200" dirty="0" smtClean="0">
                <a:latin typeface="Aparajita" panose="020B0604020202020204" pitchFamily="34" charset="0"/>
                <a:cs typeface="Aparajita" panose="020B0604020202020204" pitchFamily="34" charset="0"/>
              </a:rPr>
              <a:t>analogue </a:t>
            </a:r>
            <a:r>
              <a:rPr lang="en-US" sz="3200" dirty="0">
                <a:latin typeface="Aparajita" panose="020B0604020202020204" pitchFamily="34" charset="0"/>
                <a:cs typeface="Aparajita" panose="020B0604020202020204" pitchFamily="34" charset="0"/>
              </a:rPr>
              <a:t>therapy: </a:t>
            </a:r>
            <a:r>
              <a:rPr lang="en-US" sz="3200" dirty="0" smtClean="0">
                <a:latin typeface="Aparajita" panose="020B0604020202020204" pitchFamily="34" charset="0"/>
                <a:cs typeface="Aparajita" panose="020B0604020202020204" pitchFamily="34" charset="0"/>
              </a:rPr>
              <a:t/>
            </a:r>
            <a:br>
              <a:rPr lang="en-US" sz="3200" dirty="0" smtClean="0">
                <a:latin typeface="Aparajita" panose="020B0604020202020204" pitchFamily="34" charset="0"/>
                <a:cs typeface="Aparajita" panose="020B0604020202020204" pitchFamily="34" charset="0"/>
              </a:rPr>
            </a:br>
            <a:r>
              <a:rPr lang="en-US" sz="3200" dirty="0" smtClean="0">
                <a:latin typeface="Aparajita" panose="020B0604020202020204" pitchFamily="34" charset="0"/>
                <a:cs typeface="Aparajita" panose="020B0604020202020204" pitchFamily="34" charset="0"/>
              </a:rPr>
              <a:t>a randomized controlled </a:t>
            </a:r>
            <a:r>
              <a:rPr lang="en-US" sz="3200" dirty="0">
                <a:latin typeface="Aparajita" panose="020B0604020202020204" pitchFamily="34" charset="0"/>
                <a:cs typeface="Aparajita" panose="020B0604020202020204" pitchFamily="34" charset="0"/>
              </a:rPr>
              <a:t>trial</a:t>
            </a:r>
          </a:p>
        </p:txBody>
      </p:sp>
      <p:sp>
        <p:nvSpPr>
          <p:cNvPr id="3" name="Content Placeholder 2"/>
          <p:cNvSpPr>
            <a:spLocks noGrp="1"/>
          </p:cNvSpPr>
          <p:nvPr>
            <p:ph idx="1"/>
          </p:nvPr>
        </p:nvSpPr>
        <p:spPr>
          <a:xfrm>
            <a:off x="1371600" y="1886857"/>
            <a:ext cx="9891486" cy="4354285"/>
          </a:xfrm>
          <a:solidFill>
            <a:schemeClr val="accent5">
              <a:lumMod val="20000"/>
              <a:lumOff val="80000"/>
            </a:schemeClr>
          </a:solidFill>
        </p:spPr>
        <p:txBody>
          <a:bodyPr>
            <a:noAutofit/>
          </a:bodyPr>
          <a:lstStyle/>
          <a:p>
            <a:pPr algn="just"/>
            <a:endParaRPr lang="en-US" sz="2400" i="1" dirty="0" smtClean="0">
              <a:solidFill>
                <a:srgbClr val="C00000"/>
              </a:solidFill>
              <a:latin typeface="Aparajita" panose="020B0604020202020204" pitchFamily="34" charset="0"/>
              <a:cs typeface="Aparajita" panose="020B0604020202020204" pitchFamily="34" charset="0"/>
            </a:endParaRPr>
          </a:p>
          <a:p>
            <a:pPr algn="just"/>
            <a:r>
              <a:rPr lang="en-US" sz="2400" i="1" dirty="0" smtClean="0">
                <a:solidFill>
                  <a:srgbClr val="C00000"/>
                </a:solidFill>
                <a:latin typeface="Aparajita" panose="020B0604020202020204" pitchFamily="34" charset="0"/>
                <a:cs typeface="Aparajita" panose="020B0604020202020204" pitchFamily="34" charset="0"/>
              </a:rPr>
              <a:t>Design</a:t>
            </a:r>
            <a:r>
              <a:rPr lang="en-US" sz="2400" dirty="0">
                <a:latin typeface="Aparajita" panose="020B0604020202020204" pitchFamily="34" charset="0"/>
                <a:cs typeface="Aparajita" panose="020B0604020202020204" pitchFamily="34" charset="0"/>
              </a:rPr>
              <a:t>: A 24-week prospective, </a:t>
            </a:r>
            <a:r>
              <a:rPr lang="en-US" sz="2400" dirty="0" err="1">
                <a:latin typeface="Aparajita" panose="020B0604020202020204" pitchFamily="34" charset="0"/>
                <a:cs typeface="Aparajita" panose="020B0604020202020204" pitchFamily="34" charset="0"/>
              </a:rPr>
              <a:t>multicentre</a:t>
            </a:r>
            <a:r>
              <a:rPr lang="en-US" sz="2400" dirty="0">
                <a:latin typeface="Aparajita" panose="020B0604020202020204" pitchFamily="34" charset="0"/>
                <a:cs typeface="Aparajita" panose="020B0604020202020204" pitchFamily="34" charset="0"/>
              </a:rPr>
              <a:t>, </a:t>
            </a:r>
            <a:r>
              <a:rPr lang="en-US" sz="2400" dirty="0" err="1">
                <a:latin typeface="Aparajita" panose="020B0604020202020204" pitchFamily="34" charset="0"/>
                <a:cs typeface="Aparajita" panose="020B0604020202020204" pitchFamily="34" charset="0"/>
              </a:rPr>
              <a:t>randomised</a:t>
            </a:r>
            <a:r>
              <a:rPr lang="en-US" sz="2400" dirty="0">
                <a:latin typeface="Aparajita" panose="020B0604020202020204" pitchFamily="34" charset="0"/>
                <a:cs typeface="Aparajita" panose="020B0604020202020204" pitchFamily="34" charset="0"/>
              </a:rPr>
              <a:t>, open-label trial conducted from 12 </a:t>
            </a:r>
            <a:r>
              <a:rPr lang="en-US" sz="2400" dirty="0" smtClean="0">
                <a:latin typeface="Aparajita" panose="020B0604020202020204" pitchFamily="34" charset="0"/>
                <a:cs typeface="Aparajita" panose="020B0604020202020204" pitchFamily="34" charset="0"/>
              </a:rPr>
              <a:t>December 2005 </a:t>
            </a:r>
            <a:r>
              <a:rPr lang="en-US" sz="2400" dirty="0">
                <a:latin typeface="Aparajita" panose="020B0604020202020204" pitchFamily="34" charset="0"/>
                <a:cs typeface="Aparajita" panose="020B0604020202020204" pitchFamily="34" charset="0"/>
              </a:rPr>
              <a:t>to 23 October 2007 in patients with persistently uncontrolled acromegaly despite </a:t>
            </a:r>
            <a:r>
              <a:rPr lang="en-US" sz="2400" dirty="0" smtClean="0">
                <a:latin typeface="Aparajita" panose="020B0604020202020204" pitchFamily="34" charset="0"/>
                <a:cs typeface="Aparajita" panose="020B0604020202020204" pitchFamily="34" charset="0"/>
              </a:rPr>
              <a:t>≥ 6month conventional </a:t>
            </a:r>
            <a:r>
              <a:rPr lang="en-US" sz="2400" dirty="0">
                <a:latin typeface="Aparajita" panose="020B0604020202020204" pitchFamily="34" charset="0"/>
                <a:cs typeface="Aparajita" panose="020B0604020202020204" pitchFamily="34" charset="0"/>
              </a:rPr>
              <a:t>SSA therapy.</a:t>
            </a:r>
          </a:p>
          <a:p>
            <a:pPr algn="just"/>
            <a:r>
              <a:rPr lang="en-US" sz="2400" i="1" dirty="0">
                <a:solidFill>
                  <a:srgbClr val="C00000"/>
                </a:solidFill>
                <a:latin typeface="Aparajita" panose="020B0604020202020204" pitchFamily="34" charset="0"/>
                <a:cs typeface="Aparajita" panose="020B0604020202020204" pitchFamily="34" charset="0"/>
              </a:rPr>
              <a:t>Methods</a:t>
            </a:r>
            <a:r>
              <a:rPr lang="en-US" sz="2400" dirty="0">
                <a:latin typeface="Aparajita" panose="020B0604020202020204" pitchFamily="34" charset="0"/>
                <a:cs typeface="Aparajita" panose="020B0604020202020204" pitchFamily="34" charset="0"/>
              </a:rPr>
              <a:t>: Patients </a:t>
            </a:r>
            <a:r>
              <a:rPr lang="en-US" sz="2400" dirty="0" smtClean="0">
                <a:latin typeface="Aparajita" panose="020B0604020202020204" pitchFamily="34" charset="0"/>
                <a:cs typeface="Aparajita" panose="020B0604020202020204" pitchFamily="34" charset="0"/>
              </a:rPr>
              <a:t>with</a:t>
            </a:r>
            <a:r>
              <a:rPr lang="en-US" sz="2400" dirty="0">
                <a:latin typeface="Aparajita" panose="020B0604020202020204" pitchFamily="34" charset="0"/>
                <a:cs typeface="Aparajita" panose="020B0604020202020204" pitchFamily="34" charset="0"/>
              </a:rPr>
              <a:t> ≥ </a:t>
            </a:r>
            <a:r>
              <a:rPr lang="en-US" sz="2400" dirty="0" smtClean="0">
                <a:latin typeface="Aparajita" panose="020B0604020202020204" pitchFamily="34" charset="0"/>
                <a:cs typeface="Aparajita" panose="020B0604020202020204" pitchFamily="34" charset="0"/>
              </a:rPr>
              <a:t>50</a:t>
            </a:r>
            <a:r>
              <a:rPr lang="en-US" sz="2400" dirty="0">
                <a:latin typeface="Aparajita" panose="020B0604020202020204" pitchFamily="34" charset="0"/>
                <a:cs typeface="Aparajita" panose="020B0604020202020204" pitchFamily="34" charset="0"/>
              </a:rPr>
              <a:t>% reduction in GH levels during previous SSA treatment were </a:t>
            </a:r>
            <a:r>
              <a:rPr lang="en-US" sz="2400" dirty="0" smtClean="0">
                <a:latin typeface="Aparajita" panose="020B0604020202020204" pitchFamily="34" charset="0"/>
                <a:cs typeface="Aparajita" panose="020B0604020202020204" pitchFamily="34" charset="0"/>
              </a:rPr>
              <a:t>randomized to </a:t>
            </a:r>
            <a:r>
              <a:rPr lang="en-US" sz="2400" dirty="0">
                <a:latin typeface="Aparajita" panose="020B0604020202020204" pitchFamily="34" charset="0"/>
                <a:cs typeface="Aparajita" panose="020B0604020202020204" pitchFamily="34" charset="0"/>
              </a:rPr>
              <a:t>high-dose (60 mg/28 days) or high-frequency (30 mg/21 days) </a:t>
            </a:r>
            <a:r>
              <a:rPr lang="en-US" sz="2400" dirty="0" err="1">
                <a:latin typeface="Aparajita" panose="020B0604020202020204" pitchFamily="34" charset="0"/>
                <a:cs typeface="Aparajita" panose="020B0604020202020204" pitchFamily="34" charset="0"/>
              </a:rPr>
              <a:t>octreotide</a:t>
            </a:r>
            <a:r>
              <a:rPr lang="en-US" sz="2400" dirty="0">
                <a:latin typeface="Aparajita" panose="020B0604020202020204" pitchFamily="34" charset="0"/>
                <a:cs typeface="Aparajita" panose="020B0604020202020204" pitchFamily="34" charset="0"/>
              </a:rPr>
              <a:t> </a:t>
            </a:r>
            <a:r>
              <a:rPr lang="en-US" sz="2400" dirty="0" err="1">
                <a:latin typeface="Aparajita" panose="020B0604020202020204" pitchFamily="34" charset="0"/>
                <a:cs typeface="Aparajita" panose="020B0604020202020204" pitchFamily="34" charset="0"/>
              </a:rPr>
              <a:t>i.m</a:t>
            </a:r>
            <a:r>
              <a:rPr lang="en-US" sz="2400" dirty="0">
                <a:latin typeface="Aparajita" panose="020B0604020202020204" pitchFamily="34" charset="0"/>
                <a:cs typeface="Aparajita" panose="020B0604020202020204" pitchFamily="34" charset="0"/>
              </a:rPr>
              <a:t>. injection. </a:t>
            </a:r>
            <a:r>
              <a:rPr lang="en-US" sz="2400" dirty="0" smtClean="0">
                <a:latin typeface="Aparajita" panose="020B0604020202020204" pitchFamily="34" charset="0"/>
                <a:cs typeface="Aparajita" panose="020B0604020202020204" pitchFamily="34" charset="0"/>
              </a:rPr>
              <a:t>Primary end-points </a:t>
            </a:r>
            <a:r>
              <a:rPr lang="en-US" sz="2400" dirty="0">
                <a:latin typeface="Aparajita" panose="020B0604020202020204" pitchFamily="34" charset="0"/>
                <a:cs typeface="Aparajita" panose="020B0604020202020204" pitchFamily="34" charset="0"/>
              </a:rPr>
              <a:t>were week 12 and 24 reduction in serum IGF1 and GH from baseline. Secondary end </a:t>
            </a:r>
            <a:r>
              <a:rPr lang="en-US" sz="2400" dirty="0" smtClean="0">
                <a:latin typeface="Aparajita" panose="020B0604020202020204" pitchFamily="34" charset="0"/>
                <a:cs typeface="Aparajita" panose="020B0604020202020204" pitchFamily="34" charset="0"/>
              </a:rPr>
              <a:t>points included </a:t>
            </a:r>
            <a:r>
              <a:rPr lang="en-US" sz="2400" dirty="0">
                <a:latin typeface="Aparajita" panose="020B0604020202020204" pitchFamily="34" charset="0"/>
                <a:cs typeface="Aparajita" panose="020B0604020202020204" pitchFamily="34" charset="0"/>
              </a:rPr>
              <a:t>IGF1 </a:t>
            </a:r>
            <a:r>
              <a:rPr lang="en-US" sz="2400" dirty="0" err="1">
                <a:latin typeface="Aparajita" panose="020B0604020202020204" pitchFamily="34" charset="0"/>
                <a:cs typeface="Aparajita" panose="020B0604020202020204" pitchFamily="34" charset="0"/>
              </a:rPr>
              <a:t>normalisation</a:t>
            </a:r>
            <a:r>
              <a:rPr lang="en-US" sz="2400" dirty="0">
                <a:latin typeface="Aparajita" panose="020B0604020202020204" pitchFamily="34" charset="0"/>
                <a:cs typeface="Aparajita" panose="020B0604020202020204" pitchFamily="34" charset="0"/>
              </a:rPr>
              <a:t> and </a:t>
            </a:r>
            <a:r>
              <a:rPr lang="en-US" sz="2400" dirty="0" err="1">
                <a:latin typeface="Aparajita" panose="020B0604020202020204" pitchFamily="34" charset="0"/>
                <a:cs typeface="Aparajita" panose="020B0604020202020204" pitchFamily="34" charset="0"/>
              </a:rPr>
              <a:t>tumour</a:t>
            </a:r>
            <a:r>
              <a:rPr lang="en-US" sz="2400" dirty="0">
                <a:latin typeface="Aparajita" panose="020B0604020202020204" pitchFamily="34" charset="0"/>
                <a:cs typeface="Aparajita" panose="020B0604020202020204" pitchFamily="34" charset="0"/>
              </a:rPr>
              <a:t> shrinkage rates, and safety/tolerability evaluations</a:t>
            </a:r>
            <a:r>
              <a:rPr lang="en-US" sz="2400" dirty="0" smtClean="0">
                <a:latin typeface="Aparajita" panose="020B0604020202020204" pitchFamily="34" charset="0"/>
                <a:cs typeface="Aparajita" panose="020B0604020202020204" pitchFamily="34" charset="0"/>
              </a:rPr>
              <a:t>.</a:t>
            </a:r>
            <a:endParaRPr lang="en-US" sz="2400" dirty="0">
              <a:latin typeface="Aparajita" panose="020B0604020202020204" pitchFamily="34" charset="0"/>
              <a:cs typeface="Aparajita" panose="020B0604020202020204" pitchFamily="34" charset="0"/>
            </a:endParaRPr>
          </a:p>
        </p:txBody>
      </p:sp>
      <p:sp>
        <p:nvSpPr>
          <p:cNvPr id="4" name="Rounded Rectangle 3"/>
          <p:cNvSpPr/>
          <p:nvPr/>
        </p:nvSpPr>
        <p:spPr>
          <a:xfrm>
            <a:off x="2510971" y="6342743"/>
            <a:ext cx="7039429" cy="515257"/>
          </a:xfrm>
          <a:prstGeom prst="round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2060"/>
                </a:solidFill>
                <a:latin typeface="Aparajita" panose="020B0604020202020204" pitchFamily="34" charset="0"/>
                <a:cs typeface="Aparajita" panose="020B0604020202020204" pitchFamily="34" charset="0"/>
              </a:rPr>
              <a:t>Andrea </a:t>
            </a:r>
            <a:r>
              <a:rPr lang="en-US" sz="2000" b="1" dirty="0" err="1" smtClean="0">
                <a:solidFill>
                  <a:srgbClr val="002060"/>
                </a:solidFill>
                <a:latin typeface="Aparajita" panose="020B0604020202020204" pitchFamily="34" charset="0"/>
                <a:cs typeface="Aparajita" panose="020B0604020202020204" pitchFamily="34" charset="0"/>
              </a:rPr>
              <a:t>Giustina</a:t>
            </a:r>
            <a:r>
              <a:rPr lang="en-US" sz="2000" b="1" dirty="0" smtClean="0">
                <a:solidFill>
                  <a:srgbClr val="002060"/>
                </a:solidFill>
                <a:latin typeface="Aparajita" panose="020B0604020202020204" pitchFamily="34" charset="0"/>
                <a:cs typeface="Aparajita" panose="020B0604020202020204" pitchFamily="34" charset="0"/>
              </a:rPr>
              <a:t> </a:t>
            </a:r>
            <a:r>
              <a:rPr lang="en-US" sz="2000" dirty="0" smtClean="0">
                <a:solidFill>
                  <a:srgbClr val="002060"/>
                </a:solidFill>
                <a:latin typeface="Aparajita" panose="020B0604020202020204" pitchFamily="34" charset="0"/>
                <a:cs typeface="Aparajita" panose="020B0604020202020204" pitchFamily="34" charset="0"/>
              </a:rPr>
              <a:t>et al.</a:t>
            </a:r>
            <a:r>
              <a:rPr lang="en-US" sz="2000" dirty="0">
                <a:latin typeface="Aparajita" panose="020B0604020202020204" pitchFamily="34" charset="0"/>
                <a:cs typeface="Aparajita" panose="020B0604020202020204" pitchFamily="34" charset="0"/>
              </a:rPr>
              <a:t> </a:t>
            </a:r>
            <a:r>
              <a:rPr lang="en-US" sz="2000" dirty="0">
                <a:solidFill>
                  <a:srgbClr val="002060"/>
                </a:solidFill>
                <a:latin typeface="Aparajita" panose="020B0604020202020204" pitchFamily="34" charset="0"/>
                <a:cs typeface="Aparajita" panose="020B0604020202020204" pitchFamily="34" charset="0"/>
              </a:rPr>
              <a:t>European Journal of Endocrinology (</a:t>
            </a:r>
            <a:r>
              <a:rPr lang="en-US" sz="2000" b="1" dirty="0">
                <a:solidFill>
                  <a:srgbClr val="002060"/>
                </a:solidFill>
                <a:latin typeface="Aparajita" panose="020B0604020202020204" pitchFamily="34" charset="0"/>
                <a:cs typeface="Aparajita" panose="020B0604020202020204" pitchFamily="34" charset="0"/>
              </a:rPr>
              <a:t>2009</a:t>
            </a:r>
            <a:r>
              <a:rPr lang="en-US" sz="2000" dirty="0">
                <a:solidFill>
                  <a:srgbClr val="002060"/>
                </a:solidFill>
                <a:latin typeface="Aparajita" panose="020B0604020202020204" pitchFamily="34" charset="0"/>
                <a:cs typeface="Aparajita" panose="020B0604020202020204" pitchFamily="34" charset="0"/>
              </a:rPr>
              <a:t>) 161 331–338</a:t>
            </a:r>
          </a:p>
        </p:txBody>
      </p:sp>
    </p:spTree>
    <p:extLst>
      <p:ext uri="{BB962C8B-B14F-4D97-AF65-F5344CB8AC3E}">
        <p14:creationId xmlns:p14="http://schemas.microsoft.com/office/powerpoint/2010/main" val="801370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9601200" cy="537029"/>
          </a:xfrm>
        </p:spPr>
        <p:txBody>
          <a:bodyPr>
            <a:normAutofit fontScale="90000"/>
          </a:bodyPr>
          <a:lstStyle/>
          <a:p>
            <a:pPr algn="ctr"/>
            <a:r>
              <a:rPr lang="en-US" i="1" dirty="0">
                <a:solidFill>
                  <a:srgbClr val="C00000"/>
                </a:solidFill>
                <a:latin typeface="Aparajita" panose="020B0604020202020204" pitchFamily="34" charset="0"/>
                <a:cs typeface="Aparajita" panose="020B0604020202020204" pitchFamily="34" charset="0"/>
              </a:rPr>
              <a:t>Results</a:t>
            </a:r>
            <a:r>
              <a:rPr lang="en-US" dirty="0">
                <a:latin typeface="Aparajita" panose="020B0604020202020204" pitchFamily="34" charset="0"/>
                <a:cs typeface="Aparajita" panose="020B0604020202020204" pitchFamily="34" charset="0"/>
              </a:rPr>
              <a:t>: </a:t>
            </a:r>
            <a:br>
              <a:rPr lang="en-US" dirty="0">
                <a:latin typeface="Aparajita" panose="020B0604020202020204" pitchFamily="34" charset="0"/>
                <a:cs typeface="Aparajita" panose="020B0604020202020204" pitchFamily="34" charset="0"/>
              </a:rPr>
            </a:br>
            <a:endParaRPr lang="en-US" dirty="0"/>
          </a:p>
        </p:txBody>
      </p:sp>
      <p:sp>
        <p:nvSpPr>
          <p:cNvPr id="3" name="Content Placeholder 2"/>
          <p:cNvSpPr>
            <a:spLocks noGrp="1"/>
          </p:cNvSpPr>
          <p:nvPr>
            <p:ph sz="half" idx="1"/>
          </p:nvPr>
        </p:nvSpPr>
        <p:spPr>
          <a:xfrm>
            <a:off x="1371600" y="1117599"/>
            <a:ext cx="5029200" cy="5326743"/>
          </a:xfrm>
          <a:solidFill>
            <a:schemeClr val="accent5">
              <a:lumMod val="20000"/>
              <a:lumOff val="80000"/>
            </a:schemeClr>
          </a:solidFill>
          <a:ln w="38100">
            <a:solidFill>
              <a:srgbClr val="00B050"/>
            </a:solidFill>
          </a:ln>
        </p:spPr>
        <p:txBody>
          <a:bodyPr/>
          <a:lstStyle/>
          <a:p>
            <a:pPr algn="just">
              <a:buFont typeface="Wingdings" panose="05000000000000000000" pitchFamily="2" charset="2"/>
              <a:buChar char="Ø"/>
            </a:pPr>
            <a:endParaRPr lang="en-US" sz="2400" dirty="0" smtClean="0">
              <a:latin typeface="Aparajita" panose="020B0604020202020204" pitchFamily="34" charset="0"/>
              <a:cs typeface="Aparajita" panose="020B0604020202020204" pitchFamily="34" charset="0"/>
            </a:endParaRPr>
          </a:p>
          <a:p>
            <a:pPr algn="just">
              <a:buFont typeface="Wingdings" panose="05000000000000000000" pitchFamily="2" charset="2"/>
              <a:buChar char="Ø"/>
            </a:pPr>
            <a:endParaRPr lang="en-US" sz="2400" dirty="0">
              <a:latin typeface="Aparajita" panose="020B0604020202020204" pitchFamily="34" charset="0"/>
              <a:cs typeface="Aparajita" panose="020B0604020202020204" pitchFamily="34" charset="0"/>
            </a:endParaRPr>
          </a:p>
          <a:p>
            <a:pPr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Significantly, more patients (10 out of 11) achieved week 24 IGF1 reduction in the high-dose than the high-frequency group (8 out of 15; P&lt;0.05).</a:t>
            </a:r>
          </a:p>
          <a:p>
            <a:pPr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In the high-dose group only, week-24 IGF1 values were significantly reduced (P=0.02) versus baseline.</a:t>
            </a:r>
          </a:p>
          <a:p>
            <a:pPr algn="just">
              <a:buFont typeface="Wingdings" panose="05000000000000000000" pitchFamily="2" charset="2"/>
              <a:buChar char="Ø"/>
            </a:pPr>
            <a:r>
              <a:rPr lang="en-US" sz="2400" dirty="0" err="1" smtClean="0">
                <a:latin typeface="Aparajita" panose="020B0604020202020204" pitchFamily="34" charset="0"/>
                <a:cs typeface="Aparajita" panose="020B0604020202020204" pitchFamily="34" charset="0"/>
              </a:rPr>
              <a:t>Normalisation</a:t>
            </a:r>
            <a:r>
              <a:rPr lang="en-US" sz="2400" dirty="0" smtClean="0">
                <a:latin typeface="Aparajita" panose="020B0604020202020204" pitchFamily="34" charset="0"/>
                <a:cs typeface="Aparajita" panose="020B0604020202020204" pitchFamily="34" charset="0"/>
              </a:rPr>
              <a:t> of IGF1 occurred only with the high-dose regimen (4/11; P=0.02).</a:t>
            </a:r>
          </a:p>
          <a:p>
            <a:pPr marL="0" indent="0" algn="just">
              <a:buNone/>
            </a:pPr>
            <a:endParaRPr lang="en-US" sz="2800" dirty="0"/>
          </a:p>
        </p:txBody>
      </p:sp>
      <p:pic>
        <p:nvPicPr>
          <p:cNvPr id="5" name="Content Placeholder 3"/>
          <p:cNvPicPr>
            <a:picLocks noGrp="1" noChangeAspect="1"/>
          </p:cNvPicPr>
          <p:nvPr>
            <p:ph sz="half" idx="2"/>
          </p:nvPr>
        </p:nvPicPr>
        <p:blipFill>
          <a:blip r:embed="rId2"/>
          <a:stretch>
            <a:fillRect/>
          </a:stretch>
        </p:blipFill>
        <p:spPr>
          <a:xfrm>
            <a:off x="6647544" y="1117599"/>
            <a:ext cx="5384800" cy="5326743"/>
          </a:xfrm>
          <a:prstGeom prst="rect">
            <a:avLst/>
          </a:prstGeom>
        </p:spPr>
      </p:pic>
      <p:sp>
        <p:nvSpPr>
          <p:cNvPr id="4" name="Chevron 3">
            <a:hlinkClick r:id="rId3" action="ppaction://hlinksldjump"/>
          </p:cNvPr>
          <p:cNvSpPr/>
          <p:nvPr/>
        </p:nvSpPr>
        <p:spPr>
          <a:xfrm>
            <a:off x="11553371" y="6647543"/>
            <a:ext cx="484632" cy="21045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9913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2086"/>
          </a:xfrm>
        </p:spPr>
        <p:txBody>
          <a:bodyPr>
            <a:normAutofit fontScale="90000"/>
          </a:bodyPr>
          <a:lstStyle/>
          <a:p>
            <a:r>
              <a:rPr lang="en-US" b="1" u="sng" dirty="0">
                <a:solidFill>
                  <a:srgbClr val="C00000"/>
                </a:solidFill>
                <a:latin typeface="Aparajita" panose="020B0604020202020204" pitchFamily="34" charset="0"/>
                <a:cs typeface="Aparajita" panose="020B0604020202020204" pitchFamily="34" charset="0"/>
              </a:rPr>
              <a:t>Radiation:</a:t>
            </a:r>
            <a:br>
              <a:rPr lang="en-US" b="1" u="sng" dirty="0">
                <a:solidFill>
                  <a:srgbClr val="C00000"/>
                </a:solidFill>
                <a:latin typeface="Aparajita" panose="020B0604020202020204" pitchFamily="34" charset="0"/>
                <a:cs typeface="Aparajita" panose="020B0604020202020204" pitchFamily="34" charset="0"/>
              </a:rPr>
            </a:br>
            <a:endParaRPr lang="en-US" dirty="0"/>
          </a:p>
        </p:txBody>
      </p:sp>
      <p:sp>
        <p:nvSpPr>
          <p:cNvPr id="3" name="Content Placeholder 2"/>
          <p:cNvSpPr>
            <a:spLocks noGrp="1"/>
          </p:cNvSpPr>
          <p:nvPr>
            <p:ph idx="1"/>
          </p:nvPr>
        </p:nvSpPr>
        <p:spPr>
          <a:xfrm>
            <a:off x="1371600" y="1770743"/>
            <a:ext cx="9601200" cy="3773715"/>
          </a:xfrm>
          <a:solidFill>
            <a:schemeClr val="accent1">
              <a:lumMod val="60000"/>
              <a:lumOff val="40000"/>
            </a:schemeClr>
          </a:solidFill>
        </p:spPr>
        <p:txBody>
          <a:bodyPr/>
          <a:lstStyle/>
          <a:p>
            <a:pPr algn="just">
              <a:buFont typeface="Wingdings" panose="05000000000000000000" pitchFamily="2" charset="2"/>
              <a:buChar char="Ø"/>
            </a:pPr>
            <a:endParaRPr lang="en-US" sz="2800" dirty="0" smtClean="0">
              <a:solidFill>
                <a:srgbClr val="002060"/>
              </a:solidFill>
              <a:latin typeface="Aparajita" panose="020B0604020202020204" pitchFamily="34" charset="0"/>
              <a:cs typeface="Aparajita" panose="020B0604020202020204" pitchFamily="34" charset="0"/>
            </a:endParaRPr>
          </a:p>
          <a:p>
            <a:pPr algn="just">
              <a:buFont typeface="Wingdings" panose="05000000000000000000" pitchFamily="2" charset="2"/>
              <a:buChar char="Ø"/>
            </a:pPr>
            <a:r>
              <a:rPr lang="en-US" sz="2800" dirty="0" smtClean="0">
                <a:solidFill>
                  <a:srgbClr val="002060"/>
                </a:solidFill>
                <a:latin typeface="Aparajita" panose="020B0604020202020204" pitchFamily="34" charset="0"/>
                <a:cs typeface="Aparajita" panose="020B0604020202020204" pitchFamily="34" charset="0"/>
              </a:rPr>
              <a:t>Pituitary </a:t>
            </a:r>
            <a:r>
              <a:rPr lang="en-US" sz="2800" dirty="0">
                <a:solidFill>
                  <a:srgbClr val="002060"/>
                </a:solidFill>
                <a:latin typeface="Aparajita" panose="020B0604020202020204" pitchFamily="34" charset="0"/>
                <a:cs typeface="Aparajita" panose="020B0604020202020204" pitchFamily="34" charset="0"/>
              </a:rPr>
              <a:t>irradiation was used in </a:t>
            </a:r>
            <a:r>
              <a:rPr lang="en-US" sz="2800" dirty="0">
                <a:solidFill>
                  <a:srgbClr val="C00000"/>
                </a:solidFill>
                <a:latin typeface="Aparajita" panose="020B0604020202020204" pitchFamily="34" charset="0"/>
                <a:cs typeface="Aparajita" panose="020B0604020202020204" pitchFamily="34" charset="0"/>
              </a:rPr>
              <a:t>29</a:t>
            </a:r>
            <a:r>
              <a:rPr lang="en-US" sz="2800" dirty="0">
                <a:solidFill>
                  <a:srgbClr val="002060"/>
                </a:solidFill>
                <a:latin typeface="Aparajita" panose="020B0604020202020204" pitchFamily="34" charset="0"/>
                <a:cs typeface="Aparajita" panose="020B0604020202020204" pitchFamily="34" charset="0"/>
              </a:rPr>
              <a:t> </a:t>
            </a:r>
            <a:r>
              <a:rPr lang="en-US" sz="2800" dirty="0" smtClean="0">
                <a:solidFill>
                  <a:srgbClr val="002060"/>
                </a:solidFill>
                <a:latin typeface="Aparajita" panose="020B0604020202020204" pitchFamily="34" charset="0"/>
                <a:cs typeface="Aparajita" panose="020B0604020202020204" pitchFamily="34" charset="0"/>
              </a:rPr>
              <a:t>cases</a:t>
            </a:r>
          </a:p>
          <a:p>
            <a:pPr algn="just">
              <a:buFont typeface="Wingdings" panose="05000000000000000000" pitchFamily="2" charset="2"/>
              <a:buChar char="Ø"/>
            </a:pPr>
            <a:r>
              <a:rPr lang="en-US" sz="2800" dirty="0">
                <a:solidFill>
                  <a:srgbClr val="002060"/>
                </a:solidFill>
                <a:latin typeface="Aparajita" panose="020B0604020202020204" pitchFamily="34" charset="0"/>
                <a:cs typeface="Aparajita" panose="020B0604020202020204" pitchFamily="34" charset="0"/>
              </a:rPr>
              <a:t>Radiotherapy was </a:t>
            </a:r>
            <a:r>
              <a:rPr lang="en-US" sz="2800" dirty="0" smtClean="0">
                <a:solidFill>
                  <a:srgbClr val="002060"/>
                </a:solidFill>
                <a:latin typeface="Aparajita" panose="020B0604020202020204" pitchFamily="34" charset="0"/>
                <a:cs typeface="Aparajita" panose="020B0604020202020204" pitchFamily="34" charset="0"/>
              </a:rPr>
              <a:t>reported </a:t>
            </a:r>
            <a:r>
              <a:rPr lang="en-US" sz="2800" dirty="0">
                <a:solidFill>
                  <a:srgbClr val="002060"/>
                </a:solidFill>
                <a:latin typeface="Aparajita" panose="020B0604020202020204" pitchFamily="34" charset="0"/>
                <a:cs typeface="Aparajita" panose="020B0604020202020204" pitchFamily="34" charset="0"/>
              </a:rPr>
              <a:t>to be effective in </a:t>
            </a:r>
            <a:r>
              <a:rPr lang="en-US" sz="2800" dirty="0" smtClean="0">
                <a:solidFill>
                  <a:srgbClr val="002060"/>
                </a:solidFill>
                <a:latin typeface="Aparajita" panose="020B0604020202020204" pitchFamily="34" charset="0"/>
                <a:cs typeface="Aparajita" panose="020B0604020202020204" pitchFamily="34" charset="0"/>
              </a:rPr>
              <a:t>only </a:t>
            </a:r>
            <a:r>
              <a:rPr lang="en-US" sz="2800" dirty="0" smtClean="0">
                <a:solidFill>
                  <a:srgbClr val="C00000"/>
                </a:solidFill>
                <a:latin typeface="Aparajita" panose="020B0604020202020204" pitchFamily="34" charset="0"/>
                <a:cs typeface="Aparajita" panose="020B0604020202020204" pitchFamily="34" charset="0"/>
              </a:rPr>
              <a:t>four</a:t>
            </a:r>
            <a:r>
              <a:rPr lang="en-US" sz="2800" dirty="0" smtClean="0">
                <a:solidFill>
                  <a:srgbClr val="002060"/>
                </a:solidFill>
                <a:latin typeface="Aparajita" panose="020B0604020202020204" pitchFamily="34" charset="0"/>
                <a:cs typeface="Aparajita" panose="020B0604020202020204" pitchFamily="34" charset="0"/>
              </a:rPr>
              <a:t> </a:t>
            </a:r>
            <a:r>
              <a:rPr lang="en-US" sz="2800" dirty="0" smtClean="0">
                <a:solidFill>
                  <a:srgbClr val="002060"/>
                </a:solidFill>
                <a:latin typeface="Aparajita" panose="020B0604020202020204" pitchFamily="34" charset="0"/>
                <a:cs typeface="Aparajita" panose="020B0604020202020204" pitchFamily="34" charset="0"/>
              </a:rPr>
              <a:t>patients(13%)</a:t>
            </a:r>
            <a:endParaRPr lang="en-US" sz="2800" dirty="0" smtClean="0">
              <a:solidFill>
                <a:srgbClr val="002060"/>
              </a:solidFill>
              <a:latin typeface="Aparajita" panose="020B0604020202020204" pitchFamily="34" charset="0"/>
              <a:cs typeface="Aparajita" panose="020B0604020202020204" pitchFamily="34" charset="0"/>
            </a:endParaRPr>
          </a:p>
          <a:p>
            <a:pPr algn="just">
              <a:buFont typeface="Wingdings" panose="05000000000000000000" pitchFamily="2" charset="2"/>
              <a:buChar char="Ø"/>
            </a:pPr>
            <a:r>
              <a:rPr lang="en-US" sz="2800" dirty="0">
                <a:solidFill>
                  <a:srgbClr val="002060"/>
                </a:solidFill>
                <a:latin typeface="Aparajita" panose="020B0604020202020204" pitchFamily="34" charset="0"/>
                <a:cs typeface="Aparajita" panose="020B0604020202020204" pitchFamily="34" charset="0"/>
              </a:rPr>
              <a:t>the </a:t>
            </a:r>
            <a:r>
              <a:rPr lang="en-US" sz="2800" dirty="0" smtClean="0">
                <a:solidFill>
                  <a:srgbClr val="002060"/>
                </a:solidFill>
                <a:latin typeface="Aparajita" panose="020B0604020202020204" pitchFamily="34" charset="0"/>
                <a:cs typeface="Aparajita" panose="020B0604020202020204" pitchFamily="34" charset="0"/>
              </a:rPr>
              <a:t>disease was </a:t>
            </a:r>
            <a:r>
              <a:rPr lang="en-US" sz="2800" dirty="0">
                <a:solidFill>
                  <a:srgbClr val="002060"/>
                </a:solidFill>
                <a:latin typeface="Aparajita" panose="020B0604020202020204" pitchFamily="34" charset="0"/>
                <a:cs typeface="Aparajita" panose="020B0604020202020204" pitchFamily="34" charset="0"/>
              </a:rPr>
              <a:t>not controlled by irradiation alone in four, and </a:t>
            </a:r>
            <a:r>
              <a:rPr lang="en-US" sz="2800" dirty="0" smtClean="0">
                <a:solidFill>
                  <a:srgbClr val="002060"/>
                </a:solidFill>
                <a:latin typeface="Aparajita" panose="020B0604020202020204" pitchFamily="34" charset="0"/>
                <a:cs typeface="Aparajita" panose="020B0604020202020204" pitchFamily="34" charset="0"/>
              </a:rPr>
              <a:t>all needed </a:t>
            </a:r>
            <a:r>
              <a:rPr lang="en-US" sz="2800" dirty="0">
                <a:solidFill>
                  <a:srgbClr val="002060"/>
                </a:solidFill>
                <a:latin typeface="Aparajita" panose="020B0604020202020204" pitchFamily="34" charset="0"/>
                <a:cs typeface="Aparajita" panose="020B0604020202020204" pitchFamily="34" charset="0"/>
              </a:rPr>
              <a:t>adjuvant </a:t>
            </a:r>
            <a:r>
              <a:rPr lang="en-US" sz="2800" dirty="0" smtClean="0">
                <a:solidFill>
                  <a:srgbClr val="002060"/>
                </a:solidFill>
                <a:latin typeface="Aparajita" panose="020B0604020202020204" pitchFamily="34" charset="0"/>
                <a:cs typeface="Aparajita" panose="020B0604020202020204" pitchFamily="34" charset="0"/>
              </a:rPr>
              <a:t>therapy</a:t>
            </a:r>
          </a:p>
          <a:p>
            <a:pPr algn="just">
              <a:buFont typeface="Wingdings" panose="05000000000000000000" pitchFamily="2" charset="2"/>
              <a:buChar char="Ø"/>
            </a:pPr>
            <a:r>
              <a:rPr lang="en-US" sz="2800" dirty="0">
                <a:solidFill>
                  <a:srgbClr val="002060"/>
                </a:solidFill>
                <a:latin typeface="Aparajita" panose="020B0604020202020204" pitchFamily="34" charset="0"/>
                <a:cs typeface="Aparajita" panose="020B0604020202020204" pitchFamily="34" charset="0"/>
              </a:rPr>
              <a:t>Radiotherapy is </a:t>
            </a:r>
            <a:r>
              <a:rPr lang="en-US" sz="2800" b="1" dirty="0">
                <a:solidFill>
                  <a:srgbClr val="C00000"/>
                </a:solidFill>
                <a:latin typeface="Aparajita" panose="020B0604020202020204" pitchFamily="34" charset="0"/>
                <a:cs typeface="Aparajita" panose="020B0604020202020204" pitchFamily="34" charset="0"/>
              </a:rPr>
              <a:t>not</a:t>
            </a:r>
            <a:r>
              <a:rPr lang="en-US" sz="2800" dirty="0">
                <a:solidFill>
                  <a:srgbClr val="002060"/>
                </a:solidFill>
                <a:latin typeface="Aparajita" panose="020B0604020202020204" pitchFamily="34" charset="0"/>
                <a:cs typeface="Aparajita" panose="020B0604020202020204" pitchFamily="34" charset="0"/>
              </a:rPr>
              <a:t> a good choice in these patients, due to the stimulation of </a:t>
            </a:r>
            <a:r>
              <a:rPr lang="en-US" sz="2800" dirty="0" err="1">
                <a:solidFill>
                  <a:srgbClr val="002060"/>
                </a:solidFill>
                <a:latin typeface="Aparajita" panose="020B0604020202020204" pitchFamily="34" charset="0"/>
                <a:cs typeface="Aparajita" panose="020B0604020202020204" pitchFamily="34" charset="0"/>
              </a:rPr>
              <a:t>sarcomatous</a:t>
            </a:r>
            <a:r>
              <a:rPr lang="en-US" sz="2800" dirty="0">
                <a:solidFill>
                  <a:srgbClr val="002060"/>
                </a:solidFill>
                <a:latin typeface="Aparajita" panose="020B0604020202020204" pitchFamily="34" charset="0"/>
                <a:cs typeface="Aparajita" panose="020B0604020202020204" pitchFamily="34" charset="0"/>
              </a:rPr>
              <a:t>  transformation of dysplastic bones</a:t>
            </a:r>
          </a:p>
          <a:p>
            <a:pPr marL="0" indent="0" algn="just">
              <a:buNone/>
            </a:pPr>
            <a:endParaRPr lang="en-US" dirty="0" smtClean="0"/>
          </a:p>
          <a:p>
            <a:pPr>
              <a:buFont typeface="Wingdings" panose="05000000000000000000" pitchFamily="2" charset="2"/>
              <a:buChar char="Ø"/>
            </a:pPr>
            <a:endParaRPr lang="en-US" dirty="0" smtClean="0"/>
          </a:p>
          <a:p>
            <a:pPr marL="0" indent="0">
              <a:buNone/>
            </a:pPr>
            <a:endParaRPr lang="en-US" dirty="0"/>
          </a:p>
        </p:txBody>
      </p:sp>
      <p:sp>
        <p:nvSpPr>
          <p:cNvPr id="4" name="Rounded Rectangle 3"/>
          <p:cNvSpPr/>
          <p:nvPr/>
        </p:nvSpPr>
        <p:spPr>
          <a:xfrm>
            <a:off x="2714171" y="5747657"/>
            <a:ext cx="6894286" cy="711200"/>
          </a:xfrm>
          <a:prstGeom prst="round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14171" y="5892800"/>
            <a:ext cx="6908800" cy="3773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rPr>
              <a:t>Salenave</a:t>
            </a:r>
            <a:r>
              <a:rPr lang="en-US" b="1" dirty="0">
                <a:solidFill>
                  <a:schemeClr val="tx1"/>
                </a:solidFill>
              </a:rPr>
              <a:t> </a:t>
            </a:r>
            <a:r>
              <a:rPr lang="en-US" dirty="0">
                <a:solidFill>
                  <a:schemeClr val="tx1"/>
                </a:solidFill>
              </a:rPr>
              <a:t>et al </a:t>
            </a:r>
            <a:r>
              <a:rPr lang="it-IT" dirty="0">
                <a:solidFill>
                  <a:schemeClr val="tx1"/>
                </a:solidFill>
              </a:rPr>
              <a:t>J Clin Endocrinol Metab, June </a:t>
            </a:r>
            <a:r>
              <a:rPr lang="it-IT" b="1" dirty="0">
                <a:solidFill>
                  <a:schemeClr val="tx1"/>
                </a:solidFill>
              </a:rPr>
              <a:t>2014</a:t>
            </a:r>
            <a:r>
              <a:rPr lang="it-IT" dirty="0">
                <a:solidFill>
                  <a:schemeClr val="tx1"/>
                </a:solidFill>
              </a:rPr>
              <a:t>, 99(6):1955–1969</a:t>
            </a:r>
            <a:endParaRPr lang="en-US" dirty="0">
              <a:solidFill>
                <a:schemeClr val="tx1"/>
              </a:solidFill>
            </a:endParaRPr>
          </a:p>
        </p:txBody>
      </p:sp>
    </p:spTree>
    <p:extLst>
      <p:ext uri="{BB962C8B-B14F-4D97-AF65-F5344CB8AC3E}">
        <p14:creationId xmlns:p14="http://schemas.microsoft.com/office/powerpoint/2010/main" val="4237180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54628"/>
            <a:ext cx="9601200" cy="885371"/>
          </a:xfrm>
        </p:spPr>
        <p:txBody>
          <a:bodyPr/>
          <a:lstStyle/>
          <a:p>
            <a:pPr algn="ctr"/>
            <a:r>
              <a:rPr lang="en-US" i="1" u="sng" dirty="0" smtClean="0">
                <a:solidFill>
                  <a:srgbClr val="C00000"/>
                </a:solidFill>
                <a:latin typeface="Aparajita" panose="020B0604020202020204" pitchFamily="34" charset="0"/>
                <a:cs typeface="Aparajita" panose="020B0604020202020204" pitchFamily="34" charset="0"/>
              </a:rPr>
              <a:t>PLAN:</a:t>
            </a:r>
            <a:endParaRPr lang="en-US" i="1" u="sng" dirty="0">
              <a:solidFill>
                <a:srgbClr val="C00000"/>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2002970" y="4180114"/>
            <a:ext cx="8853715" cy="1770743"/>
          </a:xfrm>
        </p:spPr>
        <p:txBody>
          <a:bodyPr>
            <a:normAutofit/>
          </a:bodyPr>
          <a:lstStyle/>
          <a:p>
            <a:r>
              <a:rPr lang="en-US" sz="3200" dirty="0" smtClean="0">
                <a:latin typeface="Aparajita" panose="020B0604020202020204" pitchFamily="34" charset="0"/>
                <a:cs typeface="Aparajita" panose="020B0604020202020204" pitchFamily="34" charset="0"/>
              </a:rPr>
              <a:t>Increasing the dose of </a:t>
            </a:r>
            <a:r>
              <a:rPr lang="en-US" sz="3200" dirty="0" err="1" smtClean="0">
                <a:latin typeface="Aparajita" panose="020B0604020202020204" pitchFamily="34" charset="0"/>
                <a:cs typeface="Aparajita" panose="020B0604020202020204" pitchFamily="34" charset="0"/>
              </a:rPr>
              <a:t>sandostatin</a:t>
            </a:r>
            <a:r>
              <a:rPr lang="en-US" sz="3200" dirty="0" smtClean="0">
                <a:latin typeface="Aparajita" panose="020B0604020202020204" pitchFamily="34" charset="0"/>
                <a:cs typeface="Aparajita" panose="020B0604020202020204" pitchFamily="34" charset="0"/>
              </a:rPr>
              <a:t> </a:t>
            </a:r>
            <a:r>
              <a:rPr lang="en-US" sz="3200" dirty="0" smtClean="0">
                <a:latin typeface="Aparajita" panose="020B0604020202020204" pitchFamily="34" charset="0"/>
                <a:cs typeface="Aparajita" panose="020B0604020202020204" pitchFamily="34" charset="0"/>
              </a:rPr>
              <a:t>LAR( </a:t>
            </a:r>
            <a:r>
              <a:rPr lang="en-US" sz="3200" dirty="0" smtClean="0">
                <a:latin typeface="Aparajita" panose="020B0604020202020204" pitchFamily="34" charset="0"/>
                <a:cs typeface="Aparajita" panose="020B0604020202020204" pitchFamily="34" charset="0"/>
              </a:rPr>
              <a:t>up to 60 </a:t>
            </a:r>
            <a:r>
              <a:rPr lang="en-US" sz="3200" dirty="0" smtClean="0">
                <a:latin typeface="Aparajita" panose="020B0604020202020204" pitchFamily="34" charset="0"/>
                <a:cs typeface="Aparajita" panose="020B0604020202020204" pitchFamily="34" charset="0"/>
              </a:rPr>
              <a:t>mg)</a:t>
            </a:r>
            <a:endParaRPr lang="en-US" sz="3200" dirty="0" smtClean="0">
              <a:latin typeface="Aparajita" panose="020B0604020202020204" pitchFamily="34" charset="0"/>
              <a:cs typeface="Aparajita" panose="020B0604020202020204" pitchFamily="34" charset="0"/>
            </a:endParaRPr>
          </a:p>
          <a:p>
            <a:r>
              <a:rPr lang="en-US" sz="3200" dirty="0" smtClean="0">
                <a:latin typeface="Aparajita" panose="020B0604020202020204" pitchFamily="34" charset="0"/>
                <a:cs typeface="Aparajita" panose="020B0604020202020204" pitchFamily="34" charset="0"/>
              </a:rPr>
              <a:t>F/U 6 month later with IGF1,GH</a:t>
            </a:r>
            <a:endParaRPr lang="en-US" sz="3200" dirty="0">
              <a:latin typeface="Aparajita" panose="020B0604020202020204" pitchFamily="34" charset="0"/>
              <a:cs typeface="Aparajita" panose="020B0604020202020204" pitchFamily="34" charset="0"/>
            </a:endParaRPr>
          </a:p>
        </p:txBody>
      </p:sp>
      <p:pic>
        <p:nvPicPr>
          <p:cNvPr id="4" name="Picture 3"/>
          <p:cNvPicPr>
            <a:picLocks noChangeAspect="1"/>
          </p:cNvPicPr>
          <p:nvPr/>
        </p:nvPicPr>
        <p:blipFill>
          <a:blip r:embed="rId2"/>
          <a:stretch>
            <a:fillRect/>
          </a:stretch>
        </p:blipFill>
        <p:spPr>
          <a:xfrm>
            <a:off x="0" y="0"/>
            <a:ext cx="4667250" cy="3609975"/>
          </a:xfrm>
          <a:prstGeom prst="rect">
            <a:avLst/>
          </a:prstGeom>
        </p:spPr>
      </p:pic>
    </p:spTree>
    <p:extLst>
      <p:ext uri="{BB962C8B-B14F-4D97-AF65-F5344CB8AC3E}">
        <p14:creationId xmlns:p14="http://schemas.microsoft.com/office/powerpoint/2010/main" val="2445847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paeez"/>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975430" y="1596571"/>
            <a:ext cx="6110514" cy="402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3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76330"/>
          </a:xfrm>
        </p:spPr>
        <p:txBody>
          <a:bodyPr>
            <a:normAutofit fontScale="90000"/>
          </a:bodyPr>
          <a:lstStyle/>
          <a:p>
            <a:endParaRPr lang="en-US" dirty="0"/>
          </a:p>
        </p:txBody>
      </p:sp>
      <p:sp>
        <p:nvSpPr>
          <p:cNvPr id="3" name="Content Placeholder 2"/>
          <p:cNvSpPr>
            <a:spLocks noGrp="1"/>
          </p:cNvSpPr>
          <p:nvPr>
            <p:ph idx="1"/>
          </p:nvPr>
        </p:nvSpPr>
        <p:spPr>
          <a:xfrm>
            <a:off x="1371600" y="1378039"/>
            <a:ext cx="9601200" cy="4489361"/>
          </a:xfrm>
          <a:solidFill>
            <a:schemeClr val="accent5">
              <a:lumMod val="20000"/>
              <a:lumOff val="80000"/>
            </a:schemeClr>
          </a:solidFill>
        </p:spPr>
        <p:txBody>
          <a:bodyPr>
            <a:normAutofit lnSpcReduction="10000"/>
          </a:bodyPr>
          <a:lstStyle/>
          <a:p>
            <a:pPr algn="just"/>
            <a:r>
              <a:rPr lang="en-US" sz="2800" dirty="0">
                <a:solidFill>
                  <a:srgbClr val="002060"/>
                </a:solidFill>
                <a:latin typeface="Aparajita" panose="020B0604020202020204" pitchFamily="34" charset="0"/>
                <a:cs typeface="Aparajita" panose="020B0604020202020204" pitchFamily="34" charset="0"/>
              </a:rPr>
              <a:t>Patients with MAS have a somatic (</a:t>
            </a:r>
            <a:r>
              <a:rPr lang="en-US" sz="2800" dirty="0" err="1">
                <a:solidFill>
                  <a:srgbClr val="002060"/>
                </a:solidFill>
                <a:latin typeface="Aparajita" panose="020B0604020202020204" pitchFamily="34" charset="0"/>
                <a:cs typeface="Aparajita" panose="020B0604020202020204" pitchFamily="34" charset="0"/>
              </a:rPr>
              <a:t>postzygotic</a:t>
            </a:r>
            <a:r>
              <a:rPr lang="en-US" sz="2800" dirty="0">
                <a:solidFill>
                  <a:srgbClr val="002060"/>
                </a:solidFill>
                <a:latin typeface="Aparajita" panose="020B0604020202020204" pitchFamily="34" charset="0"/>
                <a:cs typeface="Aparajita" panose="020B0604020202020204" pitchFamily="34" charset="0"/>
              </a:rPr>
              <a:t>) mutation of the alpha subunit of the </a:t>
            </a:r>
            <a:r>
              <a:rPr lang="en-US" sz="2800" dirty="0" smtClean="0">
                <a:solidFill>
                  <a:srgbClr val="002060"/>
                </a:solidFill>
                <a:latin typeface="Aparajita" panose="020B0604020202020204" pitchFamily="34" charset="0"/>
                <a:cs typeface="Aparajita" panose="020B0604020202020204" pitchFamily="34" charset="0"/>
              </a:rPr>
              <a:t>G </a:t>
            </a:r>
            <a:r>
              <a:rPr lang="en-US" sz="2800" dirty="0">
                <a:solidFill>
                  <a:srgbClr val="002060"/>
                </a:solidFill>
                <a:latin typeface="Aparajita" panose="020B0604020202020204" pitchFamily="34" charset="0"/>
                <a:cs typeface="Aparajita" panose="020B0604020202020204" pitchFamily="34" charset="0"/>
              </a:rPr>
              <a:t>protein that activates adenylyl </a:t>
            </a:r>
            <a:r>
              <a:rPr lang="en-US" sz="2800" dirty="0" err="1" smtClean="0">
                <a:solidFill>
                  <a:srgbClr val="002060"/>
                </a:solidFill>
                <a:latin typeface="Aparajita" panose="020B0604020202020204" pitchFamily="34" charset="0"/>
                <a:cs typeface="Aparajita" panose="020B0604020202020204" pitchFamily="34" charset="0"/>
              </a:rPr>
              <a:t>cyclase</a:t>
            </a:r>
            <a:r>
              <a:rPr lang="en-US" sz="2800" dirty="0" smtClean="0">
                <a:solidFill>
                  <a:srgbClr val="002060"/>
                </a:solidFill>
                <a:latin typeface="Aparajita" panose="020B0604020202020204" pitchFamily="34" charset="0"/>
                <a:cs typeface="Aparajita" panose="020B0604020202020204" pitchFamily="34" charset="0"/>
              </a:rPr>
              <a:t>. </a:t>
            </a:r>
            <a:endParaRPr lang="en-US" sz="2800" dirty="0">
              <a:solidFill>
                <a:srgbClr val="002060"/>
              </a:solidFill>
              <a:latin typeface="Aparajita" panose="020B0604020202020204" pitchFamily="34" charset="0"/>
              <a:cs typeface="Aparajita" panose="020B0604020202020204" pitchFamily="34" charset="0"/>
            </a:endParaRPr>
          </a:p>
          <a:p>
            <a:pPr algn="just"/>
            <a:r>
              <a:rPr lang="en-US" sz="2800" dirty="0" smtClean="0">
                <a:solidFill>
                  <a:srgbClr val="002060"/>
                </a:solidFill>
                <a:latin typeface="Aparajita" panose="020B0604020202020204" pitchFamily="34" charset="0"/>
                <a:cs typeface="Aparajita" panose="020B0604020202020204" pitchFamily="34" charset="0"/>
              </a:rPr>
              <a:t> </a:t>
            </a:r>
            <a:r>
              <a:rPr lang="en-US" sz="2800" dirty="0">
                <a:solidFill>
                  <a:srgbClr val="002060"/>
                </a:solidFill>
                <a:latin typeface="Aparajita" panose="020B0604020202020204" pitchFamily="34" charset="0"/>
                <a:cs typeface="Aparajita" panose="020B0604020202020204" pitchFamily="34" charset="0"/>
              </a:rPr>
              <a:t>This mutation leads to continued stimulation of endocrine function (</a:t>
            </a:r>
            <a:r>
              <a:rPr lang="en-US" sz="2800" dirty="0" err="1">
                <a:solidFill>
                  <a:srgbClr val="002060"/>
                </a:solidFill>
                <a:latin typeface="Aparajita" panose="020B0604020202020204" pitchFamily="34" charset="0"/>
                <a:cs typeface="Aparajita" panose="020B0604020202020204" pitchFamily="34" charset="0"/>
              </a:rPr>
              <a:t>eg</a:t>
            </a:r>
            <a:r>
              <a:rPr lang="en-US" sz="2800" dirty="0">
                <a:solidFill>
                  <a:srgbClr val="002060"/>
                </a:solidFill>
                <a:latin typeface="Aparajita" panose="020B0604020202020204" pitchFamily="34" charset="0"/>
                <a:cs typeface="Aparajita" panose="020B0604020202020204" pitchFamily="34" charset="0"/>
              </a:rPr>
              <a:t>, precocious puberty, thyrotoxicosis, gigantism or acromegaly, Cushing syndrome, and </a:t>
            </a:r>
            <a:r>
              <a:rPr lang="en-US" sz="2800" dirty="0" err="1">
                <a:solidFill>
                  <a:srgbClr val="002060"/>
                </a:solidFill>
                <a:latin typeface="Aparajita" panose="020B0604020202020204" pitchFamily="34" charset="0"/>
                <a:cs typeface="Aparajita" panose="020B0604020202020204" pitchFamily="34" charset="0"/>
              </a:rPr>
              <a:t>hypophosphatemic</a:t>
            </a:r>
            <a:r>
              <a:rPr lang="en-US" sz="2800" dirty="0">
                <a:solidFill>
                  <a:srgbClr val="002060"/>
                </a:solidFill>
                <a:latin typeface="Aparajita" panose="020B0604020202020204" pitchFamily="34" charset="0"/>
                <a:cs typeface="Aparajita" panose="020B0604020202020204" pitchFamily="34" charset="0"/>
              </a:rPr>
              <a:t> rickets) in various combinations</a:t>
            </a:r>
            <a:r>
              <a:rPr lang="en-US" sz="2800" dirty="0" smtClean="0">
                <a:solidFill>
                  <a:srgbClr val="002060"/>
                </a:solidFill>
                <a:latin typeface="Aparajita" panose="020B0604020202020204" pitchFamily="34" charset="0"/>
                <a:cs typeface="Aparajita" panose="020B0604020202020204" pitchFamily="34" charset="0"/>
              </a:rPr>
              <a:t>.</a:t>
            </a:r>
          </a:p>
          <a:p>
            <a:pPr algn="just"/>
            <a:r>
              <a:rPr lang="en-US" sz="2800" dirty="0" smtClean="0">
                <a:solidFill>
                  <a:srgbClr val="002060"/>
                </a:solidFill>
                <a:latin typeface="Aparajita" panose="020B0604020202020204" pitchFamily="34" charset="0"/>
                <a:cs typeface="Aparajita" panose="020B0604020202020204" pitchFamily="34" charset="0"/>
              </a:rPr>
              <a:t> </a:t>
            </a:r>
            <a:r>
              <a:rPr lang="en-US" sz="2800" dirty="0">
                <a:solidFill>
                  <a:srgbClr val="002060"/>
                </a:solidFill>
                <a:latin typeface="Aparajita" panose="020B0604020202020204" pitchFamily="34" charset="0"/>
                <a:cs typeface="Aparajita" panose="020B0604020202020204" pitchFamily="34" charset="0"/>
              </a:rPr>
              <a:t>Mutations can be found in other non-endocrine organs (liver and heart) resulting in cholestasis and/or hepatitis, intestinal polyps, and cardiac arrhythmias, respectively. A heightened risk of malignancy has also been reported </a:t>
            </a:r>
          </a:p>
          <a:p>
            <a:pPr algn="just"/>
            <a:r>
              <a:rPr lang="en-US" sz="2800" dirty="0" err="1" smtClean="0">
                <a:solidFill>
                  <a:srgbClr val="C00000"/>
                </a:solidFill>
                <a:latin typeface="Aparajita" panose="020B0604020202020204" pitchFamily="34" charset="0"/>
                <a:cs typeface="Aparajita" panose="020B0604020202020204" pitchFamily="34" charset="0"/>
              </a:rPr>
              <a:t>Germline</a:t>
            </a:r>
            <a:r>
              <a:rPr lang="en-US" sz="2800" dirty="0" smtClean="0">
                <a:solidFill>
                  <a:srgbClr val="C00000"/>
                </a:solidFill>
                <a:latin typeface="Aparajita" panose="020B0604020202020204" pitchFamily="34" charset="0"/>
                <a:cs typeface="Aparajita" panose="020B0604020202020204" pitchFamily="34" charset="0"/>
              </a:rPr>
              <a:t> </a:t>
            </a:r>
            <a:r>
              <a:rPr lang="en-US" sz="2800" dirty="0">
                <a:solidFill>
                  <a:srgbClr val="C00000"/>
                </a:solidFill>
                <a:latin typeface="Aparajita" panose="020B0604020202020204" pitchFamily="34" charset="0"/>
                <a:cs typeface="Aparajita" panose="020B0604020202020204" pitchFamily="34" charset="0"/>
              </a:rPr>
              <a:t>occurrences </a:t>
            </a:r>
            <a:r>
              <a:rPr lang="en-US" sz="2800" dirty="0">
                <a:solidFill>
                  <a:srgbClr val="002060"/>
                </a:solidFill>
                <a:latin typeface="Aparajita" panose="020B0604020202020204" pitchFamily="34" charset="0"/>
                <a:cs typeface="Aparajita" panose="020B0604020202020204" pitchFamily="34" charset="0"/>
              </a:rPr>
              <a:t>of this mutation would presumably be </a:t>
            </a:r>
            <a:r>
              <a:rPr lang="en-US" sz="2800" b="1" i="1" u="sng" dirty="0" smtClean="0">
                <a:solidFill>
                  <a:srgbClr val="C00000"/>
                </a:solidFill>
                <a:latin typeface="Aparajita" panose="020B0604020202020204" pitchFamily="34" charset="0"/>
                <a:cs typeface="Aparajita" panose="020B0604020202020204" pitchFamily="34" charset="0"/>
              </a:rPr>
              <a:t>lethal</a:t>
            </a:r>
            <a:endParaRPr lang="en-US" sz="2800" b="1" i="1" u="sng" dirty="0">
              <a:solidFill>
                <a:srgbClr val="C00000"/>
              </a:solidFill>
              <a:latin typeface="Aparajita" panose="020B0604020202020204" pitchFamily="34" charset="0"/>
              <a:cs typeface="Aparajita" panose="020B0604020202020204" pitchFamily="34" charset="0"/>
            </a:endParaRPr>
          </a:p>
        </p:txBody>
      </p:sp>
      <p:sp>
        <p:nvSpPr>
          <p:cNvPr id="4" name="Rounded Rectangle 3"/>
          <p:cNvSpPr/>
          <p:nvPr/>
        </p:nvSpPr>
        <p:spPr>
          <a:xfrm>
            <a:off x="2902857" y="5979886"/>
            <a:ext cx="6415313" cy="449943"/>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t>
            </a:r>
            <a:r>
              <a:rPr lang="en-US" sz="2400" dirty="0" smtClean="0">
                <a:solidFill>
                  <a:srgbClr val="00194C"/>
                </a:solidFill>
                <a:latin typeface="Aparajita" panose="020B0604020202020204" pitchFamily="34" charset="0"/>
                <a:cs typeface="Aparajita" panose="020B0604020202020204" pitchFamily="34" charset="0"/>
              </a:rPr>
              <a:t> </a:t>
            </a:r>
            <a:r>
              <a:rPr lang="en-US" sz="2400" b="1" dirty="0" err="1">
                <a:solidFill>
                  <a:srgbClr val="00194C"/>
                </a:solidFill>
                <a:latin typeface="Aparajita" panose="020B0604020202020204" pitchFamily="34" charset="0"/>
                <a:cs typeface="Aparajita" panose="020B0604020202020204" pitchFamily="34" charset="0"/>
              </a:rPr>
              <a:t>Lumbroso</a:t>
            </a:r>
            <a:r>
              <a:rPr lang="en-US" sz="2400" dirty="0">
                <a:solidFill>
                  <a:srgbClr val="00194C"/>
                </a:solidFill>
                <a:latin typeface="Aparajita" panose="020B0604020202020204" pitchFamily="34" charset="0"/>
                <a:cs typeface="Aparajita" panose="020B0604020202020204" pitchFamily="34" charset="0"/>
              </a:rPr>
              <a:t> S et al</a:t>
            </a:r>
            <a:r>
              <a:rPr lang="it-IT" sz="2400" dirty="0">
                <a:solidFill>
                  <a:srgbClr val="00194C"/>
                </a:solidFill>
                <a:latin typeface="Aparajita" panose="020B0604020202020204" pitchFamily="34" charset="0"/>
                <a:cs typeface="Aparajita" panose="020B0604020202020204" pitchFamily="34" charset="0"/>
              </a:rPr>
              <a:t> J Clin Endocrinol Metab 2004; 89:210</a:t>
            </a:r>
            <a:r>
              <a:rPr lang="it-IT" dirty="0">
                <a:solidFill>
                  <a:srgbClr val="00194C"/>
                </a:solidFill>
                <a:latin typeface="Aparajita" panose="020B0604020202020204" pitchFamily="34" charset="0"/>
                <a:cs typeface="Aparajita" panose="020B0604020202020204" pitchFamily="34" charset="0"/>
              </a:rPr>
              <a:t>7</a:t>
            </a:r>
            <a:r>
              <a:rPr lang="en-US" dirty="0" smtClean="0"/>
              <a:t>.</a:t>
            </a:r>
            <a:endParaRPr lang="en-US" dirty="0"/>
          </a:p>
        </p:txBody>
      </p:sp>
    </p:spTree>
    <p:extLst>
      <p:ext uri="{BB962C8B-B14F-4D97-AF65-F5344CB8AC3E}">
        <p14:creationId xmlns:p14="http://schemas.microsoft.com/office/powerpoint/2010/main" val="2887729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physiopathology of mccune albrig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315" y="502277"/>
            <a:ext cx="8731877" cy="607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910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6289" y="1881188"/>
            <a:ext cx="11349109" cy="1215984"/>
          </a:xfrm>
        </p:spPr>
        <p:txBody>
          <a:bodyPr/>
          <a:lstStyle/>
          <a:p>
            <a:endParaRPr lang="en-US" dirty="0"/>
          </a:p>
        </p:txBody>
      </p:sp>
      <p:sp>
        <p:nvSpPr>
          <p:cNvPr id="6" name="Content Placeholder 5"/>
          <p:cNvSpPr>
            <a:spLocks noGrp="1"/>
          </p:cNvSpPr>
          <p:nvPr>
            <p:ph idx="1"/>
          </p:nvPr>
        </p:nvSpPr>
        <p:spPr>
          <a:xfrm>
            <a:off x="2489982" y="1376875"/>
            <a:ext cx="7413673" cy="4490525"/>
          </a:xfr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t="100000" r="100000"/>
            </a:path>
            <a:tileRect l="-100000" b="-100000"/>
          </a:gradFill>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a:t> </a:t>
            </a:r>
            <a:r>
              <a:rPr lang="en-US" dirty="0" smtClean="0"/>
              <a:t>  </a:t>
            </a:r>
            <a:r>
              <a:rPr lang="en-US" sz="3600" b="1" i="1" u="sng" dirty="0" smtClean="0"/>
              <a:t>Triad</a:t>
            </a:r>
            <a:endParaRPr lang="en-US" sz="3600" b="1" i="1" u="sng" dirty="0"/>
          </a:p>
        </p:txBody>
      </p:sp>
      <p:sp>
        <p:nvSpPr>
          <p:cNvPr id="7" name="Rounded Rectangle 6"/>
          <p:cNvSpPr/>
          <p:nvPr/>
        </p:nvSpPr>
        <p:spPr>
          <a:xfrm>
            <a:off x="4740812" y="1968598"/>
            <a:ext cx="2926080" cy="788670"/>
          </a:xfrm>
          <a:prstGeom prst="roundRect">
            <a:avLst/>
          </a:prstGeom>
          <a:solidFill>
            <a:srgbClr val="00206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café-au-</a:t>
            </a:r>
            <a:r>
              <a:rPr lang="en-US" sz="2400" dirty="0" err="1"/>
              <a:t>lait</a:t>
            </a:r>
            <a:r>
              <a:rPr lang="en-US" sz="2400" dirty="0"/>
              <a:t> spots</a:t>
            </a:r>
          </a:p>
        </p:txBody>
      </p:sp>
      <p:sp>
        <p:nvSpPr>
          <p:cNvPr id="8" name="Rounded Rectangle 7"/>
          <p:cNvSpPr/>
          <p:nvPr/>
        </p:nvSpPr>
        <p:spPr>
          <a:xfrm>
            <a:off x="4698609" y="3376246"/>
            <a:ext cx="4740813" cy="84406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Precocious puberty- </a:t>
            </a:r>
            <a:r>
              <a:rPr lang="en-US" sz="2000" b="1" dirty="0" err="1" smtClean="0"/>
              <a:t>endocrinopathies</a:t>
            </a:r>
            <a:endParaRPr lang="en-US" sz="2000" b="1" dirty="0"/>
          </a:p>
        </p:txBody>
      </p:sp>
      <p:sp>
        <p:nvSpPr>
          <p:cNvPr id="9" name="Rounded Rectangle 8"/>
          <p:cNvSpPr/>
          <p:nvPr/>
        </p:nvSpPr>
        <p:spPr>
          <a:xfrm>
            <a:off x="4740812" y="4839286"/>
            <a:ext cx="3573194" cy="77372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Fibrous dysplasia bone</a:t>
            </a:r>
            <a:endParaRPr lang="en-US" sz="2400" dirty="0"/>
          </a:p>
        </p:txBody>
      </p:sp>
      <p:cxnSp>
        <p:nvCxnSpPr>
          <p:cNvPr id="12" name="Straight Connector 11"/>
          <p:cNvCxnSpPr/>
          <p:nvPr/>
        </p:nvCxnSpPr>
        <p:spPr>
          <a:xfrm flipV="1">
            <a:off x="3840480" y="2335237"/>
            <a:ext cx="900332" cy="146304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40480" y="3798277"/>
            <a:ext cx="858129" cy="422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40480" y="3798277"/>
            <a:ext cx="858129" cy="147710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9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9151" y="140676"/>
            <a:ext cx="4853354" cy="6576647"/>
          </a:xfrm>
          <a:prstGeom prst="rect">
            <a:avLst/>
          </a:prstGeom>
        </p:spPr>
      </p:pic>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5739618" y="140677"/>
            <a:ext cx="4909625" cy="6576646"/>
          </a:xfrm>
          <a:prstGeom prst="rect">
            <a:avLst/>
          </a:prstGeom>
          <a:solidFill>
            <a:schemeClr val="bg1"/>
          </a:solidFill>
        </p:spPr>
      </p:pic>
      <p:sp>
        <p:nvSpPr>
          <p:cNvPr id="4" name="Text Placeholder 3"/>
          <p:cNvSpPr>
            <a:spLocks noGrp="1"/>
          </p:cNvSpPr>
          <p:nvPr>
            <p:ph type="body" sz="half" idx="2"/>
          </p:nvPr>
        </p:nvSpPr>
        <p:spPr/>
        <p:txBody>
          <a:bodyPr/>
          <a:lstStyle/>
          <a:p>
            <a:endParaRPr lang="en-US" dirty="0"/>
          </a:p>
        </p:txBody>
      </p:sp>
      <p:sp>
        <p:nvSpPr>
          <p:cNvPr id="7" name="Rounded Rectangle 6"/>
          <p:cNvSpPr/>
          <p:nvPr/>
        </p:nvSpPr>
        <p:spPr>
          <a:xfrm>
            <a:off x="239151" y="1533377"/>
            <a:ext cx="3742006" cy="359330"/>
          </a:xfrm>
          <a:prstGeom prst="roundRect">
            <a:avLst/>
          </a:prstGeom>
          <a:solidFill>
            <a:schemeClr val="accent1">
              <a:alpha val="0"/>
            </a:schemeClr>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9151" y="5401994"/>
            <a:ext cx="3742006" cy="351692"/>
          </a:xfrm>
          <a:prstGeom prst="round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855569" y="70338"/>
            <a:ext cx="1153551" cy="6676009"/>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stretch>
            <a:fillRect/>
          </a:stretch>
        </p:blipFill>
        <p:spPr>
          <a:xfrm rot="16200000">
            <a:off x="8257893" y="3131554"/>
            <a:ext cx="6416785" cy="812800"/>
          </a:xfrm>
          <a:prstGeom prst="rect">
            <a:avLst/>
          </a:prstGeom>
        </p:spPr>
      </p:pic>
    </p:spTree>
    <p:extLst>
      <p:ext uri="{BB962C8B-B14F-4D97-AF65-F5344CB8AC3E}">
        <p14:creationId xmlns:p14="http://schemas.microsoft.com/office/powerpoint/2010/main" val="3100880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6769" y="168812"/>
            <a:ext cx="9791114" cy="5750975"/>
          </a:xfrm>
          <a:prstGeom prst="rect">
            <a:avLst/>
          </a:prstGeom>
        </p:spPr>
      </p:pic>
      <p:sp>
        <p:nvSpPr>
          <p:cNvPr id="5" name="Rounded Rectangle 4"/>
          <p:cNvSpPr/>
          <p:nvPr/>
        </p:nvSpPr>
        <p:spPr>
          <a:xfrm>
            <a:off x="2206171" y="6125029"/>
            <a:ext cx="7953829" cy="732971"/>
          </a:xfrm>
          <a:prstGeom prst="roundRect">
            <a:avLst/>
          </a:prstGeom>
          <a:pattFill prst="pct7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6170" y="6273800"/>
            <a:ext cx="7953829" cy="43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Collins et al</a:t>
            </a:r>
            <a:r>
              <a:rPr lang="en-US" dirty="0">
                <a:solidFill>
                  <a:schemeClr val="tx1"/>
                </a:solidFill>
              </a:rPr>
              <a:t>. </a:t>
            </a:r>
            <a:r>
              <a:rPr lang="en-US" dirty="0" err="1">
                <a:solidFill>
                  <a:schemeClr val="tx1"/>
                </a:solidFill>
              </a:rPr>
              <a:t>Orphanet</a:t>
            </a:r>
            <a:r>
              <a:rPr lang="en-US" dirty="0">
                <a:solidFill>
                  <a:schemeClr val="tx1"/>
                </a:solidFill>
              </a:rPr>
              <a:t> Journal of Rare Diseases </a:t>
            </a:r>
            <a:r>
              <a:rPr lang="en-US" b="1" dirty="0">
                <a:solidFill>
                  <a:schemeClr val="tx1"/>
                </a:solidFill>
              </a:rPr>
              <a:t>2012</a:t>
            </a:r>
            <a:r>
              <a:rPr lang="en-US" dirty="0">
                <a:solidFill>
                  <a:schemeClr val="tx1"/>
                </a:solidFill>
              </a:rPr>
              <a:t>, 7(</a:t>
            </a:r>
            <a:r>
              <a:rPr lang="en-US" dirty="0" err="1">
                <a:solidFill>
                  <a:schemeClr val="tx1"/>
                </a:solidFill>
              </a:rPr>
              <a:t>Suppl</a:t>
            </a:r>
            <a:r>
              <a:rPr lang="en-US" dirty="0">
                <a:solidFill>
                  <a:schemeClr val="tx1"/>
                </a:solidFill>
              </a:rPr>
              <a:t> 1):S4</a:t>
            </a:r>
          </a:p>
        </p:txBody>
      </p:sp>
    </p:spTree>
    <p:extLst>
      <p:ext uri="{BB962C8B-B14F-4D97-AF65-F5344CB8AC3E}">
        <p14:creationId xmlns:p14="http://schemas.microsoft.com/office/powerpoint/2010/main" val="2284906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0915"/>
            <a:ext cx="9601200" cy="696686"/>
          </a:xfrm>
        </p:spPr>
        <p:txBody>
          <a:bodyPr>
            <a:normAutofit/>
          </a:bodyPr>
          <a:lstStyle/>
          <a:p>
            <a:pPr algn="ctr"/>
            <a:r>
              <a:rPr lang="en-US" b="1" i="1" u="sng" dirty="0">
                <a:solidFill>
                  <a:srgbClr val="C00000"/>
                </a:solidFill>
                <a:latin typeface="Aparajita" panose="020B0604020202020204" pitchFamily="34" charset="0"/>
                <a:cs typeface="Aparajita" panose="020B0604020202020204" pitchFamily="34" charset="0"/>
              </a:rPr>
              <a:t>Café-au-</a:t>
            </a:r>
            <a:r>
              <a:rPr lang="en-US" b="1" i="1" u="sng" dirty="0" err="1">
                <a:solidFill>
                  <a:srgbClr val="C00000"/>
                </a:solidFill>
                <a:latin typeface="Aparajita" panose="020B0604020202020204" pitchFamily="34" charset="0"/>
                <a:cs typeface="Aparajita" panose="020B0604020202020204" pitchFamily="34" charset="0"/>
              </a:rPr>
              <a:t>lait</a:t>
            </a:r>
            <a:r>
              <a:rPr lang="en-US" b="1" i="1" u="sng" dirty="0">
                <a:solidFill>
                  <a:srgbClr val="C00000"/>
                </a:solidFill>
                <a:latin typeface="Aparajita" panose="020B0604020202020204" pitchFamily="34" charset="0"/>
                <a:cs typeface="Aparajita" panose="020B0604020202020204" pitchFamily="34" charset="0"/>
              </a:rPr>
              <a:t> spots</a:t>
            </a:r>
          </a:p>
        </p:txBody>
      </p:sp>
      <p:sp>
        <p:nvSpPr>
          <p:cNvPr id="3" name="Content Placeholder 2"/>
          <p:cNvSpPr>
            <a:spLocks noGrp="1"/>
          </p:cNvSpPr>
          <p:nvPr>
            <p:ph idx="1"/>
          </p:nvPr>
        </p:nvSpPr>
        <p:spPr>
          <a:xfrm>
            <a:off x="1371599" y="1233714"/>
            <a:ext cx="9935029" cy="4633686"/>
          </a:xfrm>
          <a:solidFill>
            <a:schemeClr val="accent5">
              <a:lumMod val="20000"/>
              <a:lumOff val="80000"/>
            </a:schemeClr>
          </a:solidFill>
        </p:spPr>
        <p:txBody>
          <a:bodyPr>
            <a:normAutofit/>
          </a:bodyPr>
          <a:lstStyle/>
          <a:p>
            <a:pPr algn="just"/>
            <a:r>
              <a:rPr lang="en-US" sz="2400" dirty="0">
                <a:latin typeface="Aparajita" panose="020B0604020202020204" pitchFamily="34" charset="0"/>
                <a:cs typeface="Aparajita" panose="020B0604020202020204" pitchFamily="34" charset="0"/>
              </a:rPr>
              <a:t>can be seen </a:t>
            </a:r>
            <a:r>
              <a:rPr lang="en-US" sz="2400" dirty="0" smtClean="0">
                <a:latin typeface="Aparajita" panose="020B0604020202020204" pitchFamily="34" charset="0"/>
                <a:cs typeface="Aparajita" panose="020B0604020202020204" pitchFamily="34" charset="0"/>
              </a:rPr>
              <a:t>in MAS </a:t>
            </a:r>
            <a:r>
              <a:rPr lang="en-US" sz="2400" dirty="0">
                <a:latin typeface="Aparajita" panose="020B0604020202020204" pitchFamily="34" charset="0"/>
                <a:cs typeface="Aparajita" panose="020B0604020202020204" pitchFamily="34" charset="0"/>
              </a:rPr>
              <a:t>are typically the first manifestation of the </a:t>
            </a:r>
            <a:r>
              <a:rPr lang="en-US" sz="2400" dirty="0" smtClean="0">
                <a:latin typeface="Aparajita" panose="020B0604020202020204" pitchFamily="34" charset="0"/>
                <a:cs typeface="Aparajita" panose="020B0604020202020204" pitchFamily="34" charset="0"/>
              </a:rPr>
              <a:t>disease,</a:t>
            </a:r>
            <a:r>
              <a:rPr lang="en-US" sz="2400" dirty="0">
                <a:latin typeface="Aparajita" panose="020B0604020202020204" pitchFamily="34" charset="0"/>
                <a:cs typeface="Aparajita" panose="020B0604020202020204" pitchFamily="34" charset="0"/>
              </a:rPr>
              <a:t> usually appearing either at or shortly after birth. As </a:t>
            </a:r>
            <a:r>
              <a:rPr lang="en-US" sz="2400" dirty="0" err="1" smtClean="0">
                <a:latin typeface="Aparajita" panose="020B0604020202020204" pitchFamily="34" charset="0"/>
                <a:cs typeface="Aparajita" panose="020B0604020202020204" pitchFamily="34" charset="0"/>
              </a:rPr>
              <a:t>such,they</a:t>
            </a: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can be an </a:t>
            </a:r>
            <a:r>
              <a:rPr lang="en-US" sz="2400" dirty="0">
                <a:solidFill>
                  <a:srgbClr val="C00000"/>
                </a:solidFill>
                <a:latin typeface="Aparajita" panose="020B0604020202020204" pitchFamily="34" charset="0"/>
                <a:cs typeface="Aparajita" panose="020B0604020202020204" pitchFamily="34" charset="0"/>
              </a:rPr>
              <a:t>early clue </a:t>
            </a:r>
            <a:r>
              <a:rPr lang="en-US" sz="2400" dirty="0">
                <a:latin typeface="Aparajita" panose="020B0604020202020204" pitchFamily="34" charset="0"/>
                <a:cs typeface="Aparajita" panose="020B0604020202020204" pitchFamily="34" charset="0"/>
              </a:rPr>
              <a:t>to the diagnosis</a:t>
            </a:r>
            <a:r>
              <a:rPr lang="en-US" sz="2400" dirty="0" smtClean="0">
                <a:latin typeface="Aparajita" panose="020B0604020202020204" pitchFamily="34" charset="0"/>
                <a:cs typeface="Aparajita" panose="020B0604020202020204" pitchFamily="34" charset="0"/>
              </a:rPr>
              <a:t>.</a:t>
            </a:r>
          </a:p>
          <a:p>
            <a:pPr algn="just"/>
            <a:r>
              <a:rPr lang="en-US" sz="2400" dirty="0">
                <a:solidFill>
                  <a:srgbClr val="C00000"/>
                </a:solidFill>
                <a:latin typeface="Aparajita" panose="020B0604020202020204" pitchFamily="34" charset="0"/>
                <a:cs typeface="Aparajita" panose="020B0604020202020204" pitchFamily="34" charset="0"/>
              </a:rPr>
              <a:t>usually</a:t>
            </a:r>
            <a:r>
              <a:rPr lang="en-US" sz="2400" dirty="0">
                <a:latin typeface="Aparajita" panose="020B0604020202020204" pitchFamily="34" charset="0"/>
                <a:cs typeface="Aparajita" panose="020B0604020202020204" pitchFamily="34" charset="0"/>
              </a:rPr>
              <a:t> show some association with (“respect”) to the </a:t>
            </a:r>
            <a:r>
              <a:rPr lang="en-US" sz="2400" dirty="0" smtClean="0">
                <a:solidFill>
                  <a:srgbClr val="C00000"/>
                </a:solidFill>
                <a:latin typeface="Aparajita" panose="020B0604020202020204" pitchFamily="34" charset="0"/>
                <a:cs typeface="Aparajita" panose="020B0604020202020204" pitchFamily="34" charset="0"/>
              </a:rPr>
              <a:t>midline</a:t>
            </a: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while this is often the case, there are </a:t>
            </a:r>
            <a:r>
              <a:rPr lang="en-US" sz="2400" dirty="0" smtClean="0">
                <a:latin typeface="Aparajita" panose="020B0604020202020204" pitchFamily="34" charset="0"/>
                <a:cs typeface="Aparajita" panose="020B0604020202020204" pitchFamily="34" charset="0"/>
              </a:rPr>
              <a:t>frequent exceptions).</a:t>
            </a:r>
          </a:p>
          <a:p>
            <a:pPr algn="just"/>
            <a:r>
              <a:rPr lang="en-US" sz="2400" dirty="0">
                <a:latin typeface="Aparajita" panose="020B0604020202020204" pitchFamily="34" charset="0"/>
                <a:cs typeface="Aparajita" panose="020B0604020202020204" pitchFamily="34" charset="0"/>
              </a:rPr>
              <a:t>Contrary to what has been previously reported, we </a:t>
            </a:r>
            <a:r>
              <a:rPr lang="en-US" sz="2400" dirty="0" smtClean="0">
                <a:latin typeface="Aparajita" panose="020B0604020202020204" pitchFamily="34" charset="0"/>
                <a:cs typeface="Aparajita" panose="020B0604020202020204" pitchFamily="34" charset="0"/>
              </a:rPr>
              <a:t>have </a:t>
            </a:r>
            <a:r>
              <a:rPr lang="en-US" sz="2400" dirty="0" smtClean="0">
                <a:solidFill>
                  <a:srgbClr val="C00000"/>
                </a:solidFill>
                <a:latin typeface="Aparajita" panose="020B0604020202020204" pitchFamily="34" charset="0"/>
                <a:cs typeface="Aparajita" panose="020B0604020202020204" pitchFamily="34" charset="0"/>
              </a:rPr>
              <a:t>not</a:t>
            </a: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observed a correlation between the </a:t>
            </a:r>
            <a:r>
              <a:rPr lang="en-US" sz="2400" dirty="0">
                <a:solidFill>
                  <a:srgbClr val="C00000"/>
                </a:solidFill>
                <a:latin typeface="Aparajita" panose="020B0604020202020204" pitchFamily="34" charset="0"/>
                <a:cs typeface="Aparajita" panose="020B0604020202020204" pitchFamily="34" charset="0"/>
              </a:rPr>
              <a:t>size</a:t>
            </a:r>
            <a:r>
              <a:rPr lang="en-US" sz="2400" dirty="0">
                <a:latin typeface="Aparajita" panose="020B0604020202020204" pitchFamily="34" charset="0"/>
                <a:cs typeface="Aparajita" panose="020B0604020202020204" pitchFamily="34" charset="0"/>
              </a:rPr>
              <a:t> of the </a:t>
            </a:r>
            <a:r>
              <a:rPr lang="en-US" sz="2400" dirty="0" smtClean="0">
                <a:latin typeface="Aparajita" panose="020B0604020202020204" pitchFamily="34" charset="0"/>
                <a:cs typeface="Aparajita" panose="020B0604020202020204" pitchFamily="34" charset="0"/>
              </a:rPr>
              <a:t>spots and </a:t>
            </a:r>
            <a:r>
              <a:rPr lang="en-US" sz="2400" dirty="0">
                <a:latin typeface="Aparajita" panose="020B0604020202020204" pitchFamily="34" charset="0"/>
                <a:cs typeface="Aparajita" panose="020B0604020202020204" pitchFamily="34" charset="0"/>
              </a:rPr>
              <a:t>the </a:t>
            </a:r>
            <a:r>
              <a:rPr lang="en-US" sz="2400" dirty="0">
                <a:solidFill>
                  <a:srgbClr val="C00000"/>
                </a:solidFill>
                <a:latin typeface="Aparajita" panose="020B0604020202020204" pitchFamily="34" charset="0"/>
                <a:cs typeface="Aparajita" panose="020B0604020202020204" pitchFamily="34" charset="0"/>
              </a:rPr>
              <a:t>extent</a:t>
            </a:r>
            <a:r>
              <a:rPr lang="en-US" sz="2400" dirty="0">
                <a:latin typeface="Aparajita" panose="020B0604020202020204" pitchFamily="34" charset="0"/>
                <a:cs typeface="Aparajita" panose="020B0604020202020204" pitchFamily="34" charset="0"/>
              </a:rPr>
              <a:t> of the disease. </a:t>
            </a:r>
            <a:r>
              <a:rPr lang="en-US" sz="2400" dirty="0">
                <a:solidFill>
                  <a:srgbClr val="C00000"/>
                </a:solidFill>
                <a:latin typeface="Aparajita" panose="020B0604020202020204" pitchFamily="34" charset="0"/>
                <a:cs typeface="Aparajita" panose="020B0604020202020204" pitchFamily="34" charset="0"/>
              </a:rPr>
              <a:t>Nor</a:t>
            </a:r>
            <a:r>
              <a:rPr lang="en-US" sz="2400" dirty="0">
                <a:latin typeface="Aparajita" panose="020B0604020202020204" pitchFamily="34" charset="0"/>
                <a:cs typeface="Aparajita" panose="020B0604020202020204" pitchFamily="34" charset="0"/>
              </a:rPr>
              <a:t> have </a:t>
            </a:r>
            <a:r>
              <a:rPr lang="en-US" sz="2400" dirty="0" smtClean="0">
                <a:latin typeface="Aparajita" panose="020B0604020202020204" pitchFamily="34" charset="0"/>
                <a:cs typeface="Aparajita" panose="020B0604020202020204" pitchFamily="34" charset="0"/>
              </a:rPr>
              <a:t>observed </a:t>
            </a:r>
            <a:r>
              <a:rPr lang="en-US" sz="2400" dirty="0">
                <a:latin typeface="Aparajita" panose="020B0604020202020204" pitchFamily="34" charset="0"/>
                <a:cs typeface="Aparajita" panose="020B0604020202020204" pitchFamily="34" charset="0"/>
              </a:rPr>
              <a:t>a </a:t>
            </a:r>
            <a:r>
              <a:rPr lang="en-US" sz="2400" dirty="0" smtClean="0">
                <a:latin typeface="Aparajita" panose="020B0604020202020204" pitchFamily="34" charset="0"/>
                <a:cs typeface="Aparajita" panose="020B0604020202020204" pitchFamily="34" charset="0"/>
              </a:rPr>
              <a:t>correlation between </a:t>
            </a:r>
            <a:r>
              <a:rPr lang="en-US" sz="2400" dirty="0">
                <a:solidFill>
                  <a:srgbClr val="C00000"/>
                </a:solidFill>
                <a:latin typeface="Aparajita" panose="020B0604020202020204" pitchFamily="34" charset="0"/>
                <a:cs typeface="Aparajita" panose="020B0604020202020204" pitchFamily="34" charset="0"/>
              </a:rPr>
              <a:t>side</a:t>
            </a:r>
            <a:r>
              <a:rPr lang="en-US" sz="2400" dirty="0">
                <a:latin typeface="Aparajita" panose="020B0604020202020204" pitchFamily="34" charset="0"/>
                <a:cs typeface="Aparajita" panose="020B0604020202020204" pitchFamily="34" charset="0"/>
              </a:rPr>
              <a:t> of the body on which the spot </a:t>
            </a:r>
            <a:r>
              <a:rPr lang="en-US" sz="2400" dirty="0" smtClean="0">
                <a:latin typeface="Aparajita" panose="020B0604020202020204" pitchFamily="34" charset="0"/>
                <a:cs typeface="Aparajita" panose="020B0604020202020204" pitchFamily="34" charset="0"/>
              </a:rPr>
              <a:t>is found </a:t>
            </a:r>
            <a:r>
              <a:rPr lang="en-US" sz="2400" dirty="0">
                <a:latin typeface="Aparajita" panose="020B0604020202020204" pitchFamily="34" charset="0"/>
                <a:cs typeface="Aparajita" panose="020B0604020202020204" pitchFamily="34" charset="0"/>
              </a:rPr>
              <a:t>and the side of the body on which the </a:t>
            </a:r>
            <a:r>
              <a:rPr lang="en-US" sz="2400" dirty="0">
                <a:solidFill>
                  <a:srgbClr val="C00000"/>
                </a:solidFill>
                <a:latin typeface="Aparajita" panose="020B0604020202020204" pitchFamily="34" charset="0"/>
                <a:cs typeface="Aparajita" panose="020B0604020202020204" pitchFamily="34" charset="0"/>
              </a:rPr>
              <a:t>FD</a:t>
            </a:r>
            <a:r>
              <a:rPr lang="en-US" sz="2400" dirty="0">
                <a:latin typeface="Aparajita" panose="020B0604020202020204" pitchFamily="34" charset="0"/>
                <a:cs typeface="Aparajita" panose="020B0604020202020204" pitchFamily="34" charset="0"/>
              </a:rPr>
              <a:t> is found</a:t>
            </a:r>
            <a:r>
              <a:rPr lang="en-US" sz="2400" dirty="0" smtClean="0">
                <a:latin typeface="Aparajita" panose="020B0604020202020204" pitchFamily="34" charset="0"/>
                <a:cs typeface="Aparajita" panose="020B0604020202020204" pitchFamily="34" charset="0"/>
              </a:rPr>
              <a:t>.</a:t>
            </a:r>
          </a:p>
          <a:p>
            <a:pPr algn="just"/>
            <a:r>
              <a:rPr lang="en-US" sz="2400" dirty="0">
                <a:latin typeface="Aparajita" panose="020B0604020202020204" pitchFamily="34" charset="0"/>
                <a:cs typeface="Aparajita" panose="020B0604020202020204" pitchFamily="34" charset="0"/>
              </a:rPr>
              <a:t>The café-au-</a:t>
            </a:r>
            <a:r>
              <a:rPr lang="en-US" sz="2400" dirty="0" err="1">
                <a:latin typeface="Aparajita" panose="020B0604020202020204" pitchFamily="34" charset="0"/>
                <a:cs typeface="Aparajita" panose="020B0604020202020204" pitchFamily="34" charset="0"/>
              </a:rPr>
              <a:t>lait</a:t>
            </a:r>
            <a:r>
              <a:rPr lang="en-US" sz="2400" dirty="0">
                <a:latin typeface="Aparajita" panose="020B0604020202020204" pitchFamily="34" charset="0"/>
                <a:cs typeface="Aparajita" panose="020B0604020202020204" pitchFamily="34" charset="0"/>
              </a:rPr>
              <a:t> spots seen in association with FD </a:t>
            </a:r>
            <a:r>
              <a:rPr lang="en-US" sz="2400" dirty="0" smtClean="0">
                <a:latin typeface="Aparajita" panose="020B0604020202020204" pitchFamily="34" charset="0"/>
                <a:cs typeface="Aparajita" panose="020B0604020202020204" pitchFamily="34" charset="0"/>
              </a:rPr>
              <a:t>are the </a:t>
            </a:r>
            <a:r>
              <a:rPr lang="en-US" sz="2400" dirty="0">
                <a:latin typeface="Aparajita" panose="020B0604020202020204" pitchFamily="34" charset="0"/>
                <a:cs typeface="Aparajita" panose="020B0604020202020204" pitchFamily="34" charset="0"/>
              </a:rPr>
              <a:t>result of </a:t>
            </a:r>
            <a:r>
              <a:rPr lang="en-US" sz="2400" dirty="0" err="1">
                <a:solidFill>
                  <a:srgbClr val="C00000"/>
                </a:solidFill>
                <a:latin typeface="Aparajita" panose="020B0604020202020204" pitchFamily="34" charset="0"/>
                <a:cs typeface="Aparajita" panose="020B0604020202020204" pitchFamily="34" charset="0"/>
              </a:rPr>
              <a:t>gsp</a:t>
            </a:r>
            <a:r>
              <a:rPr lang="en-US" sz="2400" dirty="0">
                <a:solidFill>
                  <a:srgbClr val="C00000"/>
                </a:solidFill>
                <a:latin typeface="Aparajita" panose="020B0604020202020204" pitchFamily="34" charset="0"/>
                <a:cs typeface="Aparajita" panose="020B0604020202020204" pitchFamily="34" charset="0"/>
              </a:rPr>
              <a:t>-bearing melanocytes </a:t>
            </a:r>
            <a:r>
              <a:rPr lang="en-US" sz="2400" dirty="0">
                <a:latin typeface="Aparajita" panose="020B0604020202020204" pitchFamily="34" charset="0"/>
                <a:cs typeface="Aparajita" panose="020B0604020202020204" pitchFamily="34" charset="0"/>
              </a:rPr>
              <a:t>in which </a:t>
            </a:r>
            <a:r>
              <a:rPr lang="en-US" sz="2400" dirty="0" smtClean="0">
                <a:latin typeface="Aparajita" panose="020B0604020202020204" pitchFamily="34" charset="0"/>
                <a:cs typeface="Aparajita" panose="020B0604020202020204" pitchFamily="34" charset="0"/>
              </a:rPr>
              <a:t>the mutation </a:t>
            </a:r>
            <a:r>
              <a:rPr lang="en-US" sz="2400" dirty="0">
                <a:latin typeface="Aparajita" panose="020B0604020202020204" pitchFamily="34" charset="0"/>
                <a:cs typeface="Aparajita" panose="020B0604020202020204" pitchFamily="34" charset="0"/>
              </a:rPr>
              <a:t>brings about c-AMP-mediated </a:t>
            </a:r>
            <a:r>
              <a:rPr lang="en-US" sz="2400" dirty="0" err="1">
                <a:latin typeface="Aparajita" panose="020B0604020202020204" pitchFamily="34" charset="0"/>
                <a:cs typeface="Aparajita" panose="020B0604020202020204" pitchFamily="34" charset="0"/>
              </a:rPr>
              <a:t>tyrosinase</a:t>
            </a: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gene  activation </a:t>
            </a:r>
            <a:r>
              <a:rPr lang="en-US" sz="2400" dirty="0">
                <a:latin typeface="Aparajita" panose="020B0604020202020204" pitchFamily="34" charset="0"/>
                <a:cs typeface="Aparajita" panose="020B0604020202020204" pitchFamily="34" charset="0"/>
              </a:rPr>
              <a:t>and melanin production in </a:t>
            </a:r>
            <a:r>
              <a:rPr lang="en-US" sz="2400" dirty="0" smtClean="0">
                <a:latin typeface="Aparajita" panose="020B0604020202020204" pitchFamily="34" charset="0"/>
                <a:cs typeface="Aparajita" panose="020B0604020202020204" pitchFamily="34" charset="0"/>
              </a:rPr>
              <a:t>mutation-bearing cells</a:t>
            </a:r>
          </a:p>
          <a:p>
            <a:pPr algn="just"/>
            <a:r>
              <a:rPr lang="en-US" sz="2400" dirty="0">
                <a:latin typeface="Aparajita" panose="020B0604020202020204" pitchFamily="34" charset="0"/>
                <a:cs typeface="Aparajita" panose="020B0604020202020204" pitchFamily="34" charset="0"/>
              </a:rPr>
              <a:t>There are no well-defined effective </a:t>
            </a:r>
            <a:r>
              <a:rPr lang="en-US" sz="2400" dirty="0" smtClean="0">
                <a:latin typeface="Aparajita" panose="020B0604020202020204" pitchFamily="34" charset="0"/>
                <a:cs typeface="Aparajita" panose="020B0604020202020204" pitchFamily="34" charset="0"/>
              </a:rPr>
              <a:t>treatments for </a:t>
            </a:r>
            <a:r>
              <a:rPr lang="en-US" sz="2400" dirty="0">
                <a:latin typeface="Aparajita" panose="020B0604020202020204" pitchFamily="34" charset="0"/>
                <a:cs typeface="Aparajita" panose="020B0604020202020204" pitchFamily="34" charset="0"/>
              </a:rPr>
              <a:t>the hyperpigmentation seen in MAS</a:t>
            </a:r>
            <a:endParaRPr lang="en-US" sz="2400" dirty="0" smtClean="0">
              <a:latin typeface="Aparajita" panose="020B0604020202020204" pitchFamily="34" charset="0"/>
              <a:cs typeface="Aparajita" panose="020B0604020202020204" pitchFamily="34" charset="0"/>
            </a:endParaRPr>
          </a:p>
          <a:p>
            <a:endParaRPr lang="en-US" dirty="0"/>
          </a:p>
        </p:txBody>
      </p:sp>
      <p:sp>
        <p:nvSpPr>
          <p:cNvPr id="4" name="Rounded Rectangle 3"/>
          <p:cNvSpPr/>
          <p:nvPr/>
        </p:nvSpPr>
        <p:spPr>
          <a:xfrm>
            <a:off x="2757714" y="5983512"/>
            <a:ext cx="6081486" cy="649517"/>
          </a:xfrm>
          <a:prstGeom prst="round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772229" y="6096001"/>
            <a:ext cx="6052457" cy="4209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parajita" panose="020B0604020202020204" pitchFamily="34" charset="0"/>
                <a:cs typeface="Aparajita" panose="020B0604020202020204" pitchFamily="34" charset="0"/>
              </a:rPr>
              <a:t>Collins</a:t>
            </a:r>
            <a:r>
              <a:rPr lang="en-US" sz="2000" dirty="0">
                <a:solidFill>
                  <a:srgbClr val="002060"/>
                </a:solidFill>
                <a:latin typeface="Aparajita" panose="020B0604020202020204" pitchFamily="34" charset="0"/>
                <a:cs typeface="Aparajita" panose="020B0604020202020204" pitchFamily="34" charset="0"/>
              </a:rPr>
              <a:t> et al. </a:t>
            </a:r>
            <a:r>
              <a:rPr lang="en-US" sz="2000" dirty="0" err="1">
                <a:solidFill>
                  <a:srgbClr val="002060"/>
                </a:solidFill>
                <a:latin typeface="Aparajita" panose="020B0604020202020204" pitchFamily="34" charset="0"/>
                <a:cs typeface="Aparajita" panose="020B0604020202020204" pitchFamily="34" charset="0"/>
              </a:rPr>
              <a:t>Orphanet</a:t>
            </a:r>
            <a:r>
              <a:rPr lang="en-US" sz="2000" dirty="0">
                <a:solidFill>
                  <a:srgbClr val="002060"/>
                </a:solidFill>
                <a:latin typeface="Aparajita" panose="020B0604020202020204" pitchFamily="34" charset="0"/>
                <a:cs typeface="Aparajita" panose="020B0604020202020204" pitchFamily="34" charset="0"/>
              </a:rPr>
              <a:t> Journal of Rare Diseases </a:t>
            </a:r>
            <a:r>
              <a:rPr lang="en-US" sz="2000" b="1" dirty="0">
                <a:solidFill>
                  <a:srgbClr val="002060"/>
                </a:solidFill>
                <a:latin typeface="Aparajita" panose="020B0604020202020204" pitchFamily="34" charset="0"/>
                <a:cs typeface="Aparajita" panose="020B0604020202020204" pitchFamily="34" charset="0"/>
              </a:rPr>
              <a:t>2012</a:t>
            </a:r>
            <a:r>
              <a:rPr lang="en-US" sz="2000" dirty="0">
                <a:solidFill>
                  <a:srgbClr val="002060"/>
                </a:solidFill>
                <a:latin typeface="Aparajita" panose="020B0604020202020204" pitchFamily="34" charset="0"/>
                <a:cs typeface="Aparajita" panose="020B0604020202020204" pitchFamily="34" charset="0"/>
              </a:rPr>
              <a:t>, 7(</a:t>
            </a:r>
            <a:r>
              <a:rPr lang="en-US" sz="2000" dirty="0" err="1">
                <a:solidFill>
                  <a:srgbClr val="002060"/>
                </a:solidFill>
                <a:latin typeface="Aparajita" panose="020B0604020202020204" pitchFamily="34" charset="0"/>
                <a:cs typeface="Aparajita" panose="020B0604020202020204" pitchFamily="34" charset="0"/>
              </a:rPr>
              <a:t>Suppl</a:t>
            </a:r>
            <a:r>
              <a:rPr lang="en-US" sz="2000" dirty="0">
                <a:solidFill>
                  <a:srgbClr val="002060"/>
                </a:solidFill>
                <a:latin typeface="Aparajita" panose="020B0604020202020204" pitchFamily="34" charset="0"/>
                <a:cs typeface="Aparajita" panose="020B0604020202020204" pitchFamily="34" charset="0"/>
              </a:rPr>
              <a:t> 1):S4</a:t>
            </a:r>
          </a:p>
        </p:txBody>
      </p:sp>
      <p:pic>
        <p:nvPicPr>
          <p:cNvPr id="7" name="Picture 6"/>
          <p:cNvPicPr>
            <a:picLocks noChangeAspect="1"/>
          </p:cNvPicPr>
          <p:nvPr/>
        </p:nvPicPr>
        <p:blipFill>
          <a:blip r:embed="rId2"/>
          <a:stretch>
            <a:fillRect/>
          </a:stretch>
        </p:blipFill>
        <p:spPr>
          <a:xfrm>
            <a:off x="1" y="0"/>
            <a:ext cx="1371600" cy="2394857"/>
          </a:xfrm>
          <a:prstGeom prst="rect">
            <a:avLst/>
          </a:prstGeom>
        </p:spPr>
      </p:pic>
    </p:spTree>
    <p:extLst>
      <p:ext uri="{BB962C8B-B14F-4D97-AF65-F5344CB8AC3E}">
        <p14:creationId xmlns:p14="http://schemas.microsoft.com/office/powerpoint/2010/main" val="3912494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80143"/>
          </a:xfrm>
        </p:spPr>
        <p:txBody>
          <a:bodyPr/>
          <a:lstStyle/>
          <a:p>
            <a:pPr algn="ctr"/>
            <a:r>
              <a:rPr lang="en-US" b="1" i="1" u="sng" dirty="0">
                <a:solidFill>
                  <a:srgbClr val="C00000"/>
                </a:solidFill>
                <a:latin typeface="Aparajita" panose="020B0604020202020204" pitchFamily="34" charset="0"/>
                <a:cs typeface="Aparajita" panose="020B0604020202020204" pitchFamily="34" charset="0"/>
              </a:rPr>
              <a:t>fibrous dysplasia</a:t>
            </a:r>
            <a:endParaRPr lang="en-US" b="1" i="1" u="sng" dirty="0">
              <a:solidFill>
                <a:srgbClr val="C00000"/>
              </a:solidFill>
            </a:endParaRPr>
          </a:p>
        </p:txBody>
      </p:sp>
      <p:sp>
        <p:nvSpPr>
          <p:cNvPr id="3" name="Content Placeholder 2"/>
          <p:cNvSpPr>
            <a:spLocks noGrp="1"/>
          </p:cNvSpPr>
          <p:nvPr>
            <p:ph idx="1"/>
          </p:nvPr>
        </p:nvSpPr>
        <p:spPr>
          <a:xfrm>
            <a:off x="1371600" y="1640114"/>
            <a:ext cx="10094686" cy="4271665"/>
          </a:xfrm>
          <a:solidFill>
            <a:schemeClr val="accent5">
              <a:lumMod val="20000"/>
              <a:lumOff val="80000"/>
            </a:schemeClr>
          </a:solidFill>
        </p:spPr>
        <p:txBody>
          <a:bodyPr>
            <a:noAutofit/>
          </a:bodyPr>
          <a:lstStyle/>
          <a:p>
            <a:pPr marL="285750" indent="-285750" algn="just">
              <a:buFont typeface="Wingdings" panose="05000000000000000000" pitchFamily="2" charset="2"/>
              <a:buChar char="ü"/>
            </a:pPr>
            <a:r>
              <a:rPr lang="en-US" sz="2400" dirty="0">
                <a:solidFill>
                  <a:srgbClr val="002060"/>
                </a:solidFill>
                <a:latin typeface="Aparajita" panose="020B0604020202020204" pitchFamily="34" charset="0"/>
                <a:cs typeface="Aparajita" panose="020B0604020202020204" pitchFamily="34" charset="0"/>
              </a:rPr>
              <a:t>Bone disease may present as </a:t>
            </a:r>
            <a:r>
              <a:rPr lang="en-US" sz="2400" b="1" dirty="0" err="1">
                <a:solidFill>
                  <a:srgbClr val="C00000"/>
                </a:solidFill>
                <a:latin typeface="Aparajita" panose="020B0604020202020204" pitchFamily="34" charset="0"/>
                <a:cs typeface="Aparajita" panose="020B0604020202020204" pitchFamily="34" charset="0"/>
              </a:rPr>
              <a:t>polyostotic</a:t>
            </a:r>
            <a:r>
              <a:rPr lang="en-US" sz="2400" b="1" dirty="0">
                <a:solidFill>
                  <a:srgbClr val="C00000"/>
                </a:solidFill>
                <a:latin typeface="Aparajita" panose="020B0604020202020204" pitchFamily="34" charset="0"/>
                <a:cs typeface="Aparajita" panose="020B0604020202020204" pitchFamily="34" charset="0"/>
              </a:rPr>
              <a:t> or </a:t>
            </a:r>
            <a:r>
              <a:rPr lang="en-US" sz="2400" b="1" dirty="0" err="1">
                <a:solidFill>
                  <a:srgbClr val="C00000"/>
                </a:solidFill>
                <a:latin typeface="Aparajita" panose="020B0604020202020204" pitchFamily="34" charset="0"/>
                <a:cs typeface="Aparajita" panose="020B0604020202020204" pitchFamily="34" charset="0"/>
              </a:rPr>
              <a:t>monostotic</a:t>
            </a:r>
            <a:r>
              <a:rPr lang="en-US" sz="2400" b="1" dirty="0">
                <a:solidFill>
                  <a:srgbClr val="C00000"/>
                </a:solidFill>
                <a:latin typeface="Aparajita" panose="020B0604020202020204" pitchFamily="34" charset="0"/>
                <a:cs typeface="Aparajita" panose="020B0604020202020204" pitchFamily="34" charset="0"/>
              </a:rPr>
              <a:t> </a:t>
            </a:r>
            <a:r>
              <a:rPr lang="en-US" sz="2400" dirty="0">
                <a:solidFill>
                  <a:srgbClr val="002060"/>
                </a:solidFill>
                <a:latin typeface="Aparajita" panose="020B0604020202020204" pitchFamily="34" charset="0"/>
                <a:cs typeface="Aparajita" panose="020B0604020202020204" pitchFamily="34" charset="0"/>
              </a:rPr>
              <a:t>fibrous dysplasia. </a:t>
            </a:r>
            <a:r>
              <a:rPr lang="en-US" sz="2400" dirty="0" err="1">
                <a:solidFill>
                  <a:srgbClr val="002060"/>
                </a:solidFill>
                <a:latin typeface="Aparajita" panose="020B0604020202020204" pitchFamily="34" charset="0"/>
                <a:cs typeface="Aparajita" panose="020B0604020202020204" pitchFamily="34" charset="0"/>
              </a:rPr>
              <a:t>Polyostotic</a:t>
            </a:r>
            <a:r>
              <a:rPr lang="en-US" sz="2400" dirty="0">
                <a:solidFill>
                  <a:srgbClr val="002060"/>
                </a:solidFill>
                <a:latin typeface="Aparajita" panose="020B0604020202020204" pitchFamily="34" charset="0"/>
                <a:cs typeface="Aparajita" panose="020B0604020202020204" pitchFamily="34" charset="0"/>
              </a:rPr>
              <a:t> involvement characterized by multiple separated foci of dysplasia-is typically seen in the face but also in the extremities, or both. Fibrous dysplasia of the extremities predisposes for pathological </a:t>
            </a:r>
            <a:r>
              <a:rPr lang="en-US" sz="2400" b="1" dirty="0">
                <a:solidFill>
                  <a:srgbClr val="002060"/>
                </a:solidFill>
                <a:latin typeface="Aparajita" panose="020B0604020202020204" pitchFamily="34" charset="0"/>
                <a:cs typeface="Aparajita" panose="020B0604020202020204" pitchFamily="34" charset="0"/>
              </a:rPr>
              <a:t>fractures</a:t>
            </a:r>
            <a:r>
              <a:rPr lang="en-US" sz="2400" dirty="0" smtClean="0">
                <a:solidFill>
                  <a:srgbClr val="002060"/>
                </a:solidFill>
                <a:latin typeface="Aparajita" panose="020B0604020202020204" pitchFamily="34" charset="0"/>
                <a:cs typeface="Aparajita" panose="020B0604020202020204" pitchFamily="34" charset="0"/>
              </a:rPr>
              <a:t>.</a:t>
            </a:r>
            <a:endParaRPr lang="en-US" sz="2400" dirty="0">
              <a:solidFill>
                <a:srgbClr val="002060"/>
              </a:solidFill>
              <a:latin typeface="Aparajita" panose="020B0604020202020204" pitchFamily="34" charset="0"/>
              <a:cs typeface="Aparajita" panose="020B0604020202020204" pitchFamily="34" charset="0"/>
            </a:endParaRPr>
          </a:p>
          <a:p>
            <a:pPr marL="285750" indent="-285750" algn="just">
              <a:buFont typeface="Wingdings" panose="05000000000000000000" pitchFamily="2" charset="2"/>
              <a:buChar char="ü"/>
            </a:pPr>
            <a:r>
              <a:rPr lang="en-US" sz="2400" dirty="0">
                <a:solidFill>
                  <a:srgbClr val="002060"/>
                </a:solidFill>
                <a:latin typeface="Aparajita" panose="020B0604020202020204" pitchFamily="34" charset="0"/>
                <a:cs typeface="Aparajita" panose="020B0604020202020204" pitchFamily="34" charset="0"/>
              </a:rPr>
              <a:t>Massive thickening of the facial bones may lead to bizarre disfigurement with cosmetic and psychosocial sequel. Further, the encasement of cranial nerves carries the risk of function loss, like </a:t>
            </a:r>
            <a:r>
              <a:rPr lang="en-US" sz="2400" b="1" dirty="0">
                <a:solidFill>
                  <a:srgbClr val="002060"/>
                </a:solidFill>
                <a:latin typeface="Aparajita" panose="020B0604020202020204" pitchFamily="34" charset="0"/>
                <a:cs typeface="Aparajita" panose="020B0604020202020204" pitchFamily="34" charset="0"/>
              </a:rPr>
              <a:t>visual impairment</a:t>
            </a:r>
            <a:r>
              <a:rPr lang="en-US" sz="2400" dirty="0">
                <a:solidFill>
                  <a:srgbClr val="002060"/>
                </a:solidFill>
                <a:latin typeface="Aparajita" panose="020B0604020202020204" pitchFamily="34" charset="0"/>
                <a:cs typeface="Aparajita" panose="020B0604020202020204" pitchFamily="34" charset="0"/>
              </a:rPr>
              <a:t> </a:t>
            </a:r>
            <a:r>
              <a:rPr lang="en-US" sz="2400" b="1" dirty="0">
                <a:solidFill>
                  <a:srgbClr val="002060"/>
                </a:solidFill>
                <a:latin typeface="Aparajita" panose="020B0604020202020204" pitchFamily="34" charset="0"/>
                <a:cs typeface="Aparajita" panose="020B0604020202020204" pitchFamily="34" charset="0"/>
              </a:rPr>
              <a:t>or hearing loss</a:t>
            </a:r>
            <a:r>
              <a:rPr lang="en-US" sz="2400" dirty="0" smtClean="0">
                <a:solidFill>
                  <a:srgbClr val="002060"/>
                </a:solidFill>
                <a:latin typeface="Aparajita" panose="020B0604020202020204" pitchFamily="34" charset="0"/>
                <a:cs typeface="Aparajita" panose="020B0604020202020204" pitchFamily="34" charset="0"/>
              </a:rPr>
              <a:t>.</a:t>
            </a:r>
            <a:endParaRPr lang="en-US" sz="2400" dirty="0">
              <a:solidFill>
                <a:srgbClr val="002060"/>
              </a:solidFill>
              <a:latin typeface="Aparajita" panose="020B0604020202020204" pitchFamily="34" charset="0"/>
              <a:cs typeface="Aparajita" panose="020B0604020202020204" pitchFamily="34" charset="0"/>
            </a:endParaRPr>
          </a:p>
          <a:p>
            <a:pPr marL="285750" indent="-285750" algn="just">
              <a:buFont typeface="Wingdings" panose="05000000000000000000" pitchFamily="2" charset="2"/>
              <a:buChar char="ü"/>
            </a:pPr>
            <a:r>
              <a:rPr lang="en-US" sz="2400" dirty="0">
                <a:solidFill>
                  <a:srgbClr val="002060"/>
                </a:solidFill>
                <a:latin typeface="Aparajita" panose="020B0604020202020204" pitchFamily="34" charset="0"/>
                <a:cs typeface="Aparajita" panose="020B0604020202020204" pitchFamily="34" charset="0"/>
              </a:rPr>
              <a:t>Sometimes the syndrome may lead to </a:t>
            </a:r>
            <a:r>
              <a:rPr lang="en-US" sz="2400" b="1" dirty="0">
                <a:solidFill>
                  <a:srgbClr val="002060"/>
                </a:solidFill>
                <a:latin typeface="Aparajita" panose="020B0604020202020204" pitchFamily="34" charset="0"/>
                <a:cs typeface="Aparajita" panose="020B0604020202020204" pitchFamily="34" charset="0"/>
              </a:rPr>
              <a:t>enhanced intracranial pressure</a:t>
            </a:r>
            <a:r>
              <a:rPr lang="en-US" sz="2400" dirty="0" smtClean="0">
                <a:solidFill>
                  <a:srgbClr val="002060"/>
                </a:solidFill>
                <a:latin typeface="Aparajita" panose="020B0604020202020204" pitchFamily="34" charset="0"/>
                <a:cs typeface="Aparajita" panose="020B0604020202020204" pitchFamily="34" charset="0"/>
              </a:rPr>
              <a:t>.</a:t>
            </a:r>
          </a:p>
          <a:p>
            <a:pPr marL="285750" indent="-285750" algn="just">
              <a:buFont typeface="Wingdings" panose="05000000000000000000" pitchFamily="2" charset="2"/>
              <a:buChar char="ü"/>
            </a:pPr>
            <a:r>
              <a:rPr lang="en-US" sz="2400" dirty="0" smtClean="0">
                <a:solidFill>
                  <a:srgbClr val="002060"/>
                </a:solidFill>
                <a:latin typeface="Aparajita" panose="020B0604020202020204" pitchFamily="34" charset="0"/>
                <a:cs typeface="Aparajita" panose="020B0604020202020204" pitchFamily="34" charset="0"/>
              </a:rPr>
              <a:t>IV </a:t>
            </a:r>
            <a:r>
              <a:rPr lang="en-US" sz="2400" dirty="0">
                <a:solidFill>
                  <a:srgbClr val="002060"/>
                </a:solidFill>
                <a:latin typeface="Aparajita" panose="020B0604020202020204" pitchFamily="34" charset="0"/>
                <a:cs typeface="Aparajita" panose="020B0604020202020204" pitchFamily="34" charset="0"/>
              </a:rPr>
              <a:t>bisphosphonates (particularly </a:t>
            </a:r>
            <a:r>
              <a:rPr lang="en-US" sz="2400" dirty="0" err="1">
                <a:solidFill>
                  <a:srgbClr val="002060"/>
                </a:solidFill>
                <a:latin typeface="Aparajita" panose="020B0604020202020204" pitchFamily="34" charset="0"/>
                <a:cs typeface="Aparajita" panose="020B0604020202020204" pitchFamily="34" charset="0"/>
              </a:rPr>
              <a:t>pamidronate</a:t>
            </a:r>
            <a:r>
              <a:rPr lang="en-US" sz="2400" dirty="0">
                <a:solidFill>
                  <a:srgbClr val="002060"/>
                </a:solidFill>
                <a:latin typeface="Aparajita" panose="020B0604020202020204" pitchFamily="34" charset="0"/>
                <a:cs typeface="Aparajita" panose="020B0604020202020204" pitchFamily="34" charset="0"/>
              </a:rPr>
              <a:t>, alendronate, and </a:t>
            </a:r>
            <a:r>
              <a:rPr lang="en-US" sz="2400" dirty="0" err="1">
                <a:solidFill>
                  <a:srgbClr val="002060"/>
                </a:solidFill>
                <a:latin typeface="Aparajita" panose="020B0604020202020204" pitchFamily="34" charset="0"/>
                <a:cs typeface="Aparajita" panose="020B0604020202020204" pitchFamily="34" charset="0"/>
              </a:rPr>
              <a:t>zoledronate</a:t>
            </a:r>
            <a:r>
              <a:rPr lang="en-US" sz="2400" dirty="0">
                <a:solidFill>
                  <a:srgbClr val="002060"/>
                </a:solidFill>
                <a:latin typeface="Aparajita" panose="020B0604020202020204" pitchFamily="34" charset="0"/>
                <a:cs typeface="Aparajita" panose="020B0604020202020204" pitchFamily="34" charset="0"/>
              </a:rPr>
              <a:t>) </a:t>
            </a:r>
            <a:r>
              <a:rPr lang="en-US" sz="2400" dirty="0" smtClean="0">
                <a:solidFill>
                  <a:srgbClr val="002060"/>
                </a:solidFill>
                <a:latin typeface="Aparajita" panose="020B0604020202020204" pitchFamily="34" charset="0"/>
                <a:cs typeface="Aparajita" panose="020B0604020202020204" pitchFamily="34" charset="0"/>
              </a:rPr>
              <a:t>may </a:t>
            </a:r>
            <a:r>
              <a:rPr lang="en-US" sz="2400" dirty="0">
                <a:solidFill>
                  <a:srgbClr val="002060"/>
                </a:solidFill>
                <a:latin typeface="Aparajita" panose="020B0604020202020204" pitchFamily="34" charset="0"/>
                <a:cs typeface="Aparajita" panose="020B0604020202020204" pitchFamily="34" charset="0"/>
              </a:rPr>
              <a:t>have beneficial effects on the bony disease, with regard to reducing both bone pain and the frequency of pathologic </a:t>
            </a:r>
            <a:r>
              <a:rPr lang="en-US" sz="2400" dirty="0" smtClean="0">
                <a:solidFill>
                  <a:srgbClr val="002060"/>
                </a:solidFill>
                <a:latin typeface="Aparajita" panose="020B0604020202020204" pitchFamily="34" charset="0"/>
                <a:cs typeface="Aparajita" panose="020B0604020202020204" pitchFamily="34" charset="0"/>
              </a:rPr>
              <a:t>fractures.</a:t>
            </a:r>
            <a:endParaRPr lang="en-US" sz="2400" dirty="0">
              <a:solidFill>
                <a:srgbClr val="002060"/>
              </a:solidFill>
              <a:latin typeface="Aparajita" panose="020B0604020202020204" pitchFamily="34" charset="0"/>
              <a:cs typeface="Aparajita" panose="020B0604020202020204" pitchFamily="34" charset="0"/>
            </a:endParaRPr>
          </a:p>
          <a:p>
            <a:endParaRPr lang="en-US" sz="2800" dirty="0"/>
          </a:p>
        </p:txBody>
      </p:sp>
      <p:sp>
        <p:nvSpPr>
          <p:cNvPr id="7" name="TextBox 6"/>
          <p:cNvSpPr txBox="1"/>
          <p:nvPr/>
        </p:nvSpPr>
        <p:spPr>
          <a:xfrm>
            <a:off x="3189513" y="6154057"/>
            <a:ext cx="5965373" cy="461665"/>
          </a:xfrm>
          <a:prstGeom prst="rect">
            <a:avLst/>
          </a:prstGeom>
          <a:solidFill>
            <a:schemeClr val="bg2"/>
          </a:solidFill>
          <a:ln w="34925">
            <a:solidFill>
              <a:srgbClr val="C00000"/>
            </a:solidFill>
          </a:ln>
        </p:spPr>
        <p:txBody>
          <a:bodyPr wrap="square" rtlCol="0">
            <a:spAutoFit/>
          </a:bodyPr>
          <a:lstStyle/>
          <a:p>
            <a:pPr algn="ctr"/>
            <a:r>
              <a:rPr lang="en-US" sz="2400" b="1" dirty="0" err="1">
                <a:latin typeface="Aparajita" panose="020B0604020202020204" pitchFamily="34" charset="0"/>
                <a:cs typeface="Aparajita" panose="020B0604020202020204" pitchFamily="34" charset="0"/>
              </a:rPr>
              <a:t>Classen</a:t>
            </a:r>
            <a:r>
              <a:rPr lang="en-US" sz="2400" dirty="0">
                <a:latin typeface="Aparajita" panose="020B0604020202020204" pitchFamily="34" charset="0"/>
                <a:cs typeface="Aparajita" panose="020B0604020202020204" pitchFamily="34" charset="0"/>
              </a:rPr>
              <a:t> et al. Journal of Medical Case Reports </a:t>
            </a:r>
            <a:r>
              <a:rPr lang="en-US" sz="2400" b="1" dirty="0">
                <a:latin typeface="Aparajita" panose="020B0604020202020204" pitchFamily="34" charset="0"/>
                <a:cs typeface="Aparajita" panose="020B0604020202020204" pitchFamily="34" charset="0"/>
              </a:rPr>
              <a:t>2012</a:t>
            </a:r>
            <a:r>
              <a:rPr lang="en-US" sz="2400" dirty="0">
                <a:latin typeface="Aparajita" panose="020B0604020202020204" pitchFamily="34" charset="0"/>
                <a:cs typeface="Aparajita" panose="020B0604020202020204" pitchFamily="34" charset="0"/>
              </a:rPr>
              <a:t>, 6:32</a:t>
            </a:r>
          </a:p>
        </p:txBody>
      </p:sp>
      <p:pic>
        <p:nvPicPr>
          <p:cNvPr id="4" name="Picture 3"/>
          <p:cNvPicPr>
            <a:picLocks noChangeAspect="1"/>
          </p:cNvPicPr>
          <p:nvPr/>
        </p:nvPicPr>
        <p:blipFill>
          <a:blip r:embed="rId2"/>
          <a:stretch>
            <a:fillRect/>
          </a:stretch>
        </p:blipFill>
        <p:spPr>
          <a:xfrm>
            <a:off x="0" y="-48302"/>
            <a:ext cx="2917371" cy="1688418"/>
          </a:xfrm>
          <a:prstGeom prst="rect">
            <a:avLst/>
          </a:prstGeom>
        </p:spPr>
      </p:pic>
    </p:spTree>
    <p:extLst>
      <p:ext uri="{BB962C8B-B14F-4D97-AF65-F5344CB8AC3E}">
        <p14:creationId xmlns:p14="http://schemas.microsoft.com/office/powerpoint/2010/main" val="157005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2527</TotalTime>
  <Words>1974</Words>
  <Application>Microsoft Office PowerPoint</Application>
  <PresentationFormat>Widescreen</PresentationFormat>
  <Paragraphs>146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Aparajita</vt:lpstr>
      <vt:lpstr>Franklin Gothic Book</vt:lpstr>
      <vt:lpstr>Wingdings</vt:lpstr>
      <vt:lpstr>Crop</vt:lpstr>
      <vt:lpstr>Case Discussion</vt:lpstr>
      <vt:lpstr>PowerPoint Presentation</vt:lpstr>
      <vt:lpstr>PowerPoint Presentation</vt:lpstr>
      <vt:lpstr>PowerPoint Presentation</vt:lpstr>
      <vt:lpstr>PowerPoint Presentation</vt:lpstr>
      <vt:lpstr>PowerPoint Presentation</vt:lpstr>
      <vt:lpstr>PowerPoint Presentation</vt:lpstr>
      <vt:lpstr>Café-au-lait spots</vt:lpstr>
      <vt:lpstr>fibrous dysplasia</vt:lpstr>
      <vt:lpstr>Precocious puberty</vt:lpstr>
      <vt:lpstr>Growth hormone excess</vt:lpstr>
      <vt:lpstr>Thyroid</vt:lpstr>
      <vt:lpstr>Hypophosphatemia</vt:lpstr>
      <vt:lpstr>Cushing’s syndrome</vt:lpstr>
      <vt:lpstr>PowerPoint Presentation</vt:lpstr>
      <vt:lpstr>PowerPoint Presentation</vt:lpstr>
      <vt:lpstr>Treatment </vt:lpstr>
      <vt:lpstr>Medical management: </vt:lpstr>
      <vt:lpstr>PowerPoint Presentation</vt:lpstr>
      <vt:lpstr>High-dose intramuscular octreotide in patients with acromegaly inadequately controlled on conventional somatostatin analogue therapy:  a randomized controlled trial</vt:lpstr>
      <vt:lpstr>Results:  </vt:lpstr>
      <vt:lpstr>Radiation: </vt:lpstr>
      <vt:lpstr>PLAN: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169</cp:revision>
  <dcterms:created xsi:type="dcterms:W3CDTF">2017-12-19T13:34:27Z</dcterms:created>
  <dcterms:modified xsi:type="dcterms:W3CDTF">2017-12-24T19:13:32Z</dcterms:modified>
</cp:coreProperties>
</file>