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76"/>
  </p:notesMasterIdLst>
  <p:sldIdLst>
    <p:sldId id="349" r:id="rId2"/>
    <p:sldId id="350" r:id="rId3"/>
    <p:sldId id="325" r:id="rId4"/>
    <p:sldId id="326"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8" r:id="rId21"/>
    <p:sldId id="343" r:id="rId22"/>
    <p:sldId id="344" r:id="rId23"/>
    <p:sldId id="345" r:id="rId24"/>
    <p:sldId id="256" r:id="rId25"/>
    <p:sldId id="285" r:id="rId26"/>
    <p:sldId id="270" r:id="rId27"/>
    <p:sldId id="319" r:id="rId28"/>
    <p:sldId id="277" r:id="rId29"/>
    <p:sldId id="274" r:id="rId30"/>
    <p:sldId id="273" r:id="rId31"/>
    <p:sldId id="269" r:id="rId32"/>
    <p:sldId id="275" r:id="rId33"/>
    <p:sldId id="280" r:id="rId34"/>
    <p:sldId id="281" r:id="rId35"/>
    <p:sldId id="282" r:id="rId36"/>
    <p:sldId id="284" r:id="rId37"/>
    <p:sldId id="276" r:id="rId38"/>
    <p:sldId id="279" r:id="rId39"/>
    <p:sldId id="304" r:id="rId40"/>
    <p:sldId id="263" r:id="rId41"/>
    <p:sldId id="262" r:id="rId42"/>
    <p:sldId id="301" r:id="rId43"/>
    <p:sldId id="286" r:id="rId44"/>
    <p:sldId id="316" r:id="rId45"/>
    <p:sldId id="298" r:id="rId46"/>
    <p:sldId id="299" r:id="rId47"/>
    <p:sldId id="297" r:id="rId48"/>
    <p:sldId id="300" r:id="rId49"/>
    <p:sldId id="317" r:id="rId50"/>
    <p:sldId id="320" r:id="rId51"/>
    <p:sldId id="266" r:id="rId52"/>
    <p:sldId id="308" r:id="rId53"/>
    <p:sldId id="291" r:id="rId54"/>
    <p:sldId id="287" r:id="rId55"/>
    <p:sldId id="313" r:id="rId56"/>
    <p:sldId id="315" r:id="rId57"/>
    <p:sldId id="306" r:id="rId58"/>
    <p:sldId id="310" r:id="rId59"/>
    <p:sldId id="311" r:id="rId60"/>
    <p:sldId id="312" r:id="rId61"/>
    <p:sldId id="305" r:id="rId62"/>
    <p:sldId id="289" r:id="rId63"/>
    <p:sldId id="290" r:id="rId64"/>
    <p:sldId id="292" r:id="rId65"/>
    <p:sldId id="295" r:id="rId66"/>
    <p:sldId id="347" r:id="rId67"/>
    <p:sldId id="293" r:id="rId68"/>
    <p:sldId id="294" r:id="rId69"/>
    <p:sldId id="267" r:id="rId70"/>
    <p:sldId id="309" r:id="rId71"/>
    <p:sldId id="318" r:id="rId72"/>
    <p:sldId id="321" r:id="rId73"/>
    <p:sldId id="322" r:id="rId74"/>
    <p:sldId id="346" r:id="rId75"/>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99CCFF"/>
    <a:srgbClr val="9494A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68123" autoAdjust="0"/>
  </p:normalViewPr>
  <p:slideViewPr>
    <p:cSldViewPr>
      <p:cViewPr varScale="1">
        <p:scale>
          <a:sx n="56" d="100"/>
          <a:sy n="56" d="100"/>
        </p:scale>
        <p:origin x="-173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endParaRPr lang="en-US"/>
          </a:p>
        </p:txBody>
      </p:sp>
      <p:sp>
        <p:nvSpPr>
          <p:cNvPr id="285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5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5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p>
        </p:txBody>
      </p:sp>
      <p:sp>
        <p:nvSpPr>
          <p:cNvPr id="285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B9133FE-C0E8-4CBC-89DB-552D651B2B69}" type="slidenum">
              <a:rPr lang="en-US"/>
              <a:pPr/>
              <a:t>‹#›</a:t>
            </a:fld>
            <a:endParaRPr lang="en-US"/>
          </a:p>
        </p:txBody>
      </p:sp>
    </p:spTree>
    <p:extLst>
      <p:ext uri="{BB962C8B-B14F-4D97-AF65-F5344CB8AC3E}">
        <p14:creationId xmlns:p14="http://schemas.microsoft.com/office/powerpoint/2010/main" val="2732866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9133FE-C0E8-4CBC-89DB-552D651B2B69}"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5B55F-966E-4C6A-A8E2-BE6BF995135B}" type="slidenum">
              <a:rPr lang="en-US"/>
              <a:pPr/>
              <a:t>31</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Regular physical activity can improve your self-image, make you feel better about yourself, and lift your mood. You can not only make yourself happier, but also those around you. In fact, exercise training has been shown to be comparable to seeing a therapist or taking medication for depression.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F185E-5C03-423F-82A1-313E4C00F698}" type="slidenum">
              <a:rPr lang="en-US"/>
              <a:pPr/>
              <a:t>32</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r>
              <a:rPr lang="en-US"/>
              <a:t>Stress and anxiety can lead to overeating. If you overeat as a way to cope with stress, you’ll find that exercise is a better coping mechanism.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D873B-C4BA-4AEE-97F6-5A708C59617F}" type="slidenum">
              <a:rPr lang="en-US"/>
              <a:pPr/>
              <a:t>33</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If you have type 2 diabetes, exercise can improve your blood glucose control.</a:t>
            </a:r>
          </a:p>
          <a:p>
            <a:r>
              <a:rPr lang="en-US"/>
              <a:t>Let’s look at how it does that.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FB1D2-6999-4CE4-BC80-F3A494BF3B7F}" type="slidenum">
              <a:rPr lang="en-US"/>
              <a:pPr/>
              <a:t>34</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pPr marL="685800" lvl="1" indent="-228600">
              <a:buFontTx/>
              <a:buAutoNum type="arabicPeriod"/>
            </a:pPr>
            <a:r>
              <a:rPr lang="en-US" sz="1400" dirty="0"/>
              <a:t>Physical activity helps your muscles use insulin more efficiently, so you need less insulin. This blood-glucose lowering effect only lasts a few days after exercise, so to get the most out of your exercise, try to do some physical activity every day (or at least 3-5 days a week).</a:t>
            </a:r>
          </a:p>
          <a:p>
            <a:pPr marL="685800" lvl="1" indent="-228600">
              <a:buFontTx/>
              <a:buAutoNum type="arabicPeriod"/>
            </a:pPr>
            <a:r>
              <a:rPr lang="en-US" sz="1400" dirty="0"/>
              <a:t>Your liver begins making less glucose as it becomes more sensitive to insulin.</a:t>
            </a:r>
          </a:p>
          <a:p>
            <a:pPr marL="685800" lvl="1" indent="-228600">
              <a:buFontTx/>
              <a:buAutoNum type="arabicPeriod"/>
            </a:pPr>
            <a:r>
              <a:rPr lang="en-US" sz="1400" dirty="0"/>
              <a:t>More muscle means lower glucose. Muscle uses more glucose, even at rest.</a:t>
            </a:r>
          </a:p>
          <a:p>
            <a:pPr marL="685800" lvl="1" indent="-228600">
              <a:buFontTx/>
              <a:buAutoNum type="arabicPeriod"/>
            </a:pPr>
            <a:r>
              <a:rPr lang="en-US" sz="1400" dirty="0"/>
              <a:t>Exercise helps you lose weight and keep it off. A loss of even 10-20 lbs can really improve your blood glucose.</a:t>
            </a:r>
          </a:p>
          <a:p>
            <a:pPr marL="685800" lvl="1" indent="-228600">
              <a:buFontTx/>
              <a:buAutoNum type="arabicPeriod"/>
            </a:pPr>
            <a:r>
              <a:rPr lang="en-US" sz="1400" dirty="0"/>
              <a:t>Exercise is also beneficial for type 1 diabetes, but usually does not improve blood glucose control unless insulin and food intake are well balanced with physical activity.</a:t>
            </a:r>
          </a:p>
          <a:p>
            <a:pPr marL="2057400" lvl="4" indent="-228600">
              <a:buFontTx/>
              <a:buAutoNum type="arabicPeriod"/>
            </a:pPr>
            <a:endParaRPr lang="en-US" sz="1400" dirty="0"/>
          </a:p>
          <a:p>
            <a:pPr marL="2057400" lvl="4" indent="-228600">
              <a:buFontTx/>
              <a:buAutoNum type="arabicPeriod"/>
            </a:pPr>
            <a:endParaRPr lang="en-US" sz="1800" dirty="0"/>
          </a:p>
          <a:p>
            <a:pPr marL="2057400" lvl="4" indent="-228600">
              <a:buFontTx/>
              <a:buAutoNum type="arabicPeriod"/>
            </a:pPr>
            <a:endParaRPr lang="en-US" sz="1000" dirty="0"/>
          </a:p>
          <a:p>
            <a:pPr marL="2057400" lvl="4" indent="-228600">
              <a:buFontTx/>
              <a:buAutoNum type="arabicPeriod"/>
            </a:pPr>
            <a:endParaRPr lang="en-US" sz="1000" dirty="0"/>
          </a:p>
          <a:p>
            <a:pPr marL="2057400" lvl="4" indent="-228600">
              <a:buFontTx/>
              <a:buAutoNum type="arabicPeriod"/>
            </a:pPr>
            <a:endParaRPr lang="en-US" sz="1000" dirty="0"/>
          </a:p>
          <a:p>
            <a:pPr marL="2057400" lvl="4" indent="-228600">
              <a:buFontTx/>
              <a:buAutoNum type="arabicPeriod"/>
            </a:pP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3417B-A2F6-4F5C-8779-B23C8474BD78}" type="slidenum">
              <a:rPr lang="en-US"/>
              <a:pPr/>
              <a:t>35</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t> When you have diabetes, you have a much higher risk of heart disease, so exercise is especially beneficial to your heart.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5B03A-6BDE-411D-B562-1B4873CEC298}" type="slidenum">
              <a:rPr lang="en-US"/>
              <a:pPr/>
              <a:t>36</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1. A strong heart does a better job of pumping blood throughout the body.</a:t>
            </a:r>
          </a:p>
          <a:p>
            <a:r>
              <a:rPr lang="en-US"/>
              <a:t>2. Reducing the resting heart rate and blood pressure put less work on the heart.</a:t>
            </a:r>
          </a:p>
          <a:p>
            <a:r>
              <a:rPr lang="en-US"/>
              <a:t>3. Exercise lowers total cholesterol, raises HDL (good) cholesterol, and lowers triglycerides</a:t>
            </a:r>
          </a:p>
          <a:p>
            <a:r>
              <a:rPr lang="en-US"/>
              <a:t>4. All of these help reduce your risk of heart attack and stroke.</a:t>
            </a:r>
          </a:p>
          <a:p>
            <a:pPr lvl="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68661-C20D-4941-A2C9-4F5C8EDE392B}" type="slidenum">
              <a:rPr lang="en-US"/>
              <a:pPr/>
              <a:t>37</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sz="1400"/>
              <a:t>Modern technology like elevators, dishwashers, washing machines, remote controls, and computers has eliminated the daily chores and activities of your grandparents era. </a:t>
            </a:r>
          </a:p>
          <a:p>
            <a:r>
              <a:rPr lang="en-US"/>
              <a:t>Inactivity has made us sitting ducks for diseases like heart disease, high blood pressure, high cholesterol and other blood fats, obesity and overweight, and type 2 diabetes.</a:t>
            </a:r>
          </a:p>
          <a:p>
            <a:r>
              <a:rPr lang="en-US"/>
              <a:t>(Ask audience to stop and figure how much time each day is spent sitting and being inactive.)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9E528-0466-47B2-B2D1-BD5514301A76}" type="slidenum">
              <a:rPr lang="en-US"/>
              <a:pPr/>
              <a:t>38</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t>It’s not a leisure activity that you do only if you have time. It’s necessary if you want to stay healthy.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F61C1-7D87-4490-83D8-457B58A81B78}" type="slidenum">
              <a:rPr lang="en-US"/>
              <a:pPr/>
              <a:t>39</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r>
              <a:rPr lang="en-US"/>
              <a:t>It’s been said that instead of checking with your doctor to see if you can exercise, people with diabetes should check with their doctor if they are thinking of NOT exercising.</a:t>
            </a:r>
          </a:p>
          <a:p>
            <a:r>
              <a:rPr lang="en-US"/>
              <a:t>It is recommended to find out if you have any limitations (we don’t mean excuses!) and if you should emphasize certain types of activities over others if you are over 35 years old,  have had diabetes for more than 10 years, or have certain medical conditions. This does NOT mean you shouldn’t exercise! It simply means talk to your doctor so they can support you in your effort and help you come up with safe and enjoyable ways of increasing your activity level.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B1EE4-F5B9-40E7-8093-D6F24B0EAF9B}" type="slidenum">
              <a:rPr lang="en-US"/>
              <a:pPr/>
              <a:t>40</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r>
              <a:rPr lang="en-US"/>
              <a:t>When you do activities like walking, mowing the lawn, dancing, swimming, biking, or vacuuming, you use the large muscles in your body in a continuous, repetitive way. These types of activities can improve your health by strengthening your muscles (including your heart), promoting weight loss, reducing blood glucose, and improving your stamina and energy level.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9133FE-C0E8-4CBC-89DB-552D651B2B69}" type="slidenum">
              <a:rPr lang="en-US" smtClean="0"/>
              <a:pPr/>
              <a:t>21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84421-8031-43A3-8A48-AC37F0741AF0}" type="slidenum">
              <a:rPr lang="en-US"/>
              <a:pPr/>
              <a:t>41</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a:t>Activities that require pushing, pulling, and lifting – or resistance activities – can help strengthen specific muscles or groups of muscles. They also improve balance and reduce risk of falls, reduce your risk of osteoporosis and bone fracture, increase your energy level and increase your body’s sensitivity to insulin.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A0C92-F965-44E4-956E-63946885C6A9}" type="slidenum">
              <a:rPr lang="en-US"/>
              <a:pPr/>
              <a:t>42</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r>
              <a:rPr lang="en-US"/>
              <a:t>You can do stretching anytime, anywhere. Stretching improves your balance and coordination. Stretch during breaks throughout the day and after you complete your exercise during the cool-down to increase flexibility and prevent soreness and injury.</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C0870-7532-43B7-A952-05DA077A37D9}" type="slidenum">
              <a:rPr lang="en-US"/>
              <a:pPr/>
              <a:t>43</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pPr marL="228600" indent="-228600">
              <a:buFontTx/>
              <a:buAutoNum type="arabicPeriod"/>
            </a:pPr>
            <a:r>
              <a:rPr lang="en-US"/>
              <a:t>First choose a type of activity that you will enjoy and that’s convenient for you. Walking is the most popular type of exercise and it’s safe for most people to do. If you are unable to walk, you might choose swimming, chair exercises, or water exercises.</a:t>
            </a:r>
          </a:p>
          <a:p>
            <a:pPr marL="228600" indent="-228600">
              <a:buFontTx/>
              <a:buAutoNum type="arabicPeriod"/>
            </a:pPr>
            <a:r>
              <a:rPr lang="en-US"/>
              <a:t>Set your long-term goal – to get the most benefit from physical activity, it’s recommended to be moderately active at least 30 minutes, 3-5 days a week.</a:t>
            </a:r>
          </a:p>
          <a:p>
            <a:pPr marL="228600" indent="-228600">
              <a:buFontTx/>
              <a:buAutoNum type="arabicPeriod"/>
            </a:pPr>
            <a:r>
              <a:rPr lang="en-US"/>
              <a:t>Be sure to wear appropriate clothing and shoes for the activity you select.</a:t>
            </a:r>
          </a:p>
          <a:p>
            <a:pPr marL="228600" indent="-228600">
              <a:buFontTx/>
              <a:buAutoNum type="arabicPeriod"/>
            </a:pPr>
            <a:r>
              <a:rPr lang="en-US"/>
              <a:t>Walking with a partner can help keep you motivated and provide some support. But, don’t rely on a partner who is not totally committed – that can actually be detrimental to your success.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A1C60-9D28-4480-9465-111BF8429E50}" type="slidenum">
              <a:rPr lang="en-US"/>
              <a:pPr/>
              <a:t>44</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r>
              <a:rPr lang="en-US"/>
              <a:t>Ignore the old saying “No Pain, No Gain.”  Doing too much too fast is one of the major reasons people quit their exercise program after the first few weeks. They experience soreness or injury and give up.</a:t>
            </a:r>
          </a:p>
          <a:p>
            <a:r>
              <a:rPr lang="en-US"/>
              <a:t>Set your first goal for one week and start slowly.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BF194-FD39-485B-AF3A-737A67E807C4}" type="slidenum">
              <a:rPr lang="en-US"/>
              <a:pPr/>
              <a:t>45</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r>
              <a:rPr lang="en-US"/>
              <a:t>If you’re not used to walking, begin very slowly. Start with 3 days a week. You can break up the time into 5-10 minute increments if that’s easier for you. After the first week, gradually increase the length of time and frequency every 1-2 weeks.</a:t>
            </a:r>
          </a:p>
          <a:p>
            <a:r>
              <a:rPr lang="en-US"/>
              <a:t>Be sure to write in a book or on your log sheet how far and how long you walk each day.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2C0B8-895F-48D0-98AC-6BEB7795BE8A}" type="slidenum">
              <a:rPr lang="en-US"/>
              <a:pPr/>
              <a:t>46</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en-US"/>
              <a:t> 1. A pedometer is a good motivator to let you know how many steps you’re taking each day and to let you know how you’re progressing toward reaching your daily goals. It also helps you determine what types of activities give you more steps and therefore more exercise.</a:t>
            </a:r>
          </a:p>
          <a:p>
            <a:r>
              <a:rPr lang="en-US"/>
              <a:t>You can purchase a pedometer at a sporting goods store for $15 to $50.</a:t>
            </a:r>
          </a:p>
          <a:p>
            <a:r>
              <a:rPr lang="en-US"/>
              <a:t>2.  Find out first how many steps you typically take in a day, then add 500-1000 steps/day as your first week’s goal. 3. Gradually add steps every 1-2 weeks until  you reach your longer-term goal (at least 3,000-4,000 steps more than your baseline)</a:t>
            </a:r>
          </a:p>
          <a:p>
            <a:r>
              <a:rPr lang="en-US"/>
              <a:t>Agent Note:  The 10,000 steps goals used in many programs may be too unrealistic for some adults, especially if they are very sedentary - and may discourage rather than encourage them.)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96CE2-1C4A-410B-9E49-6DF1A2AB17F6}" type="slidenum">
              <a:rPr lang="en-US"/>
              <a:pPr/>
              <a:t>47</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a:t>To avoid boredom and overusing the same muscles, vary your type of activity.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5B595-78A4-4DE5-9323-A3F17D550C87}" type="slidenum">
              <a:rPr lang="en-US"/>
              <a:pPr/>
              <a:t>48</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en-US" sz="1400"/>
              <a:t>Review your blood glucose results in your log book and note the amazing effect your physical activity has on your blood glucose levels. This can be very motivating to continue your physical activity plan.</a:t>
            </a:r>
          </a:p>
          <a:p>
            <a:r>
              <a:rPr lang="en-US" sz="1400"/>
              <a:t>(The Pre BG is blood glucose before meals; the Post BG is blood glucose 2 hours after a meal; Carb is the number of grams of carbohydrate at the meal).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A6F6E-527C-4438-8B7E-B7E0D929669D}" type="slidenum">
              <a:rPr lang="en-US"/>
              <a:pPr/>
              <a:t>49</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t>Reward yourself for reaching your goals. Use smaller rewards for reaching shorter term goals such as walking 30 minutes a day for 5 days a week. Use larger rewards for reaching larger goals such as walking 5 days a week for a month.</a:t>
            </a:r>
          </a:p>
          <a:p>
            <a:r>
              <a:rPr lang="en-US"/>
              <a:t>Avoid using food for rewards. Instead, give yourself rewards specific to your interests – whether you enjoy taking a luxurious bubble bath or a night on the town with your spouse or friend.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4A903-2879-4E09-B93E-BFF9954E1599}" type="slidenum">
              <a:rPr lang="en-US"/>
              <a:pPr/>
              <a:t>50</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n-US"/>
              <a:t>Use the handout entitled “Beginning a Physical Activity Plan” and ask participants to complete their goals and sign.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19FF3-387E-440E-B189-939CDD4EA0C3}" type="slidenum">
              <a:rPr lang="en-US"/>
              <a:pPr/>
              <a:t>24</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r>
              <a:rPr lang="en-US" dirty="0"/>
              <a:t>The benefits from regular physical activity in people with diabetes are tremendous. Today we’ll try to convince you that your time and effort will give you rewards that far outweigh any risks or negative feelings you have about physical activity.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16B5F-9064-4225-A8A0-A3D0C0A3460C}" type="slidenum">
              <a:rPr lang="en-US"/>
              <a:pPr/>
              <a:t>51</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t>There are no specific rules about how much your blood glucose will drop with exercise. How your body reacts to your activity depends on several things.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89835-73D7-4BA8-A63C-B98A0A5FE954}" type="slidenum">
              <a:rPr lang="en-US"/>
              <a:pPr/>
              <a:t>52</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r>
              <a:rPr lang="en-US"/>
              <a:t>The most important thing in finding how your body responds to your activity is to check your blood glucose before and after exercise – and during exercise if it lasts 45 minutes or longer. Be sure to record it in your log book so you can go back and find a pattern.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F45A2-FF2B-4FD9-9795-404A92B15F2E}" type="slidenum">
              <a:rPr lang="en-US"/>
              <a:pPr/>
              <a:t>53</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pPr marL="228600" indent="-228600">
              <a:buFontTx/>
              <a:buAutoNum type="arabicPeriod"/>
            </a:pPr>
            <a:r>
              <a:rPr lang="en-US" dirty="0"/>
              <a:t>Since exercising muscles use glucose for energy, your blood glucose will usually decrease with physical activity.</a:t>
            </a:r>
          </a:p>
          <a:p>
            <a:pPr marL="228600" indent="-228600">
              <a:buFontTx/>
              <a:buAutoNum type="arabicPeriod"/>
            </a:pPr>
            <a:r>
              <a:rPr lang="en-US" dirty="0"/>
              <a:t>However, if your blood glucose is over 300 or over 250 and you have ketones in your urine or blood, it means your body does not have adequate insulin for your muscles to use glucose for energy. Instead, it is breaking down fat for energy, producing ketones. Consequently, if you take insulin and have ketones, your blood glucose level can increase.</a:t>
            </a:r>
          </a:p>
          <a:p>
            <a:pPr marL="228600" indent="-228600">
              <a:buFontTx/>
              <a:buAutoNum type="arabicPeriod"/>
            </a:pPr>
            <a:r>
              <a:rPr lang="en-US" dirty="0"/>
              <a:t>In some cases during very intense exercise, especially in people who are normally sedentary, blood glucose levels can increase during and after exercise due to the release of hormones in response to the stress of intense exercise. This is usually temporary and often occurs when someone first begins an exercise program.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863C0-B4C2-47D7-9E4A-089D6173E856}" type="slidenum">
              <a:rPr lang="en-US"/>
              <a:pPr/>
              <a:t>54</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r>
              <a:rPr lang="en-US"/>
              <a:t>These are the medications that can cause low blood glucose reactions. If you take other types like Glucophage (metformin), Avandia, Actos, or Precose, your blood glucose is not likely to drop too low.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A95E6-EA1A-4936-99C2-A803D263D66E}" type="slidenum">
              <a:rPr lang="en-US"/>
              <a:pPr/>
              <a:t>55</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en-US"/>
              <a:t>What are these symptoms indicating? (let audience answer)</a:t>
            </a:r>
          </a:p>
          <a:p>
            <a:r>
              <a:rPr lang="en-US"/>
              <a:t>Yes, low blood glucose or hypoglycemia. Sweating would usually also be a symptom of low blood glucose, but she already may be sweating from walking briskly. So, that wouldn’t necessarily be a clue. </a:t>
            </a:r>
          </a:p>
          <a:p>
            <a:r>
              <a:rPr lang="en-US"/>
              <a:t>How should she treat herself? (answers on next slide)</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C98CB-CB98-44D3-9583-B233232AD31B}" type="slidenum">
              <a:rPr lang="en-US"/>
              <a:pPr/>
              <a:t>56</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r>
              <a:rPr lang="en-US"/>
              <a:t>If Sandra has symptoms of low blood glucose, she should ideally check her blood glucose if she has her meter with her.</a:t>
            </a:r>
          </a:p>
          <a:p>
            <a:r>
              <a:rPr lang="en-US"/>
              <a:t>She should then eat or drink something containing about 15 grams of carbohydrate and wait 15 minutes. If her blood glucose is still less than 70 or she doesn’t feel better, she should take 15 grams of carbohydrate again.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7995A-FD66-4ACB-BDE0-D8F588E029A5}" type="slidenum">
              <a:rPr lang="en-US"/>
              <a:pPr/>
              <a:t>57</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r>
              <a:rPr lang="en-US"/>
              <a:t>Low blood glucose does not</a:t>
            </a:r>
            <a:r>
              <a:rPr lang="en-US" b="1"/>
              <a:t> only</a:t>
            </a:r>
            <a:r>
              <a:rPr lang="en-US"/>
              <a:t> occur during exercise, but can also occur for up to 24-48 hours after exercising depending on how long and how intensely you exercise. This is the time your body is replenishing the stored carbohydrate in your muscles and liver that you used during exercise. </a:t>
            </a:r>
          </a:p>
          <a:p>
            <a:r>
              <a:rPr lang="en-US"/>
              <a:t>Therefore, it’s also important to </a:t>
            </a:r>
            <a:r>
              <a:rPr lang="en-US" b="1"/>
              <a:t>check your blood glucose after you exercise</a:t>
            </a:r>
            <a:r>
              <a:rPr lang="en-US"/>
              <a:t>. </a:t>
            </a:r>
          </a:p>
          <a:p>
            <a:r>
              <a:rPr lang="en-US"/>
              <a:t>If you exercise in the evening and you take insulin, you may need to add an extra snack after you exercise to prevent night-time hypoglycemia.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70991-C566-4C5A-B49B-4A26AC269B7E}" type="slidenum">
              <a:rPr lang="en-US"/>
              <a:pPr/>
              <a:t>58</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n-US"/>
              <a:t>Ask audience the question to elicit some discussion.</a:t>
            </a:r>
          </a:p>
          <a:p>
            <a:r>
              <a:rPr lang="en-US" b="1" i="1"/>
              <a:t>Click mouse twice</a:t>
            </a:r>
            <a:r>
              <a:rPr lang="en-US"/>
              <a:t>: If Sandra plans on walking in the afternoon at a particular time each day, she should adjust her insulin dose based on her individual response to the intensity and time of her walks.  She should use her blood glucose readings to determine how much her blood glucose tends to drop during and after she walks. She should talk to her doctor or diabetes educator about how to adjust her insulin for exercise.  </a:t>
            </a:r>
          </a:p>
          <a:p>
            <a:r>
              <a:rPr lang="en-US" b="1" i="1"/>
              <a:t>Click mouse twice:</a:t>
            </a:r>
            <a:r>
              <a:rPr lang="en-US"/>
              <a:t> The choice between decreasing her insulin or adding a snack will depend on several things.</a:t>
            </a:r>
          </a:p>
          <a:p>
            <a:r>
              <a:rPr lang="en-US"/>
              <a:t>If she is trying to lose weight, she will want to avoid eating extra snacks if she can adjust her medication instead. If her activity is unplanned and she was unable to adjust her medication, she would likely need a snack, depending on her blood glucose level.</a:t>
            </a:r>
          </a:p>
          <a:p>
            <a:r>
              <a:rPr lang="en-US"/>
              <a:t>If she plans exercise for longer than about 30-45 minutes, she will need a carbohydrate snack.</a:t>
            </a:r>
          </a:p>
          <a:p>
            <a:r>
              <a:rPr lang="en-US" b="1" i="1"/>
              <a:t>Mouse click: </a:t>
            </a:r>
            <a:r>
              <a:rPr lang="en-US"/>
              <a:t>She should always check her blood glucose before and after exercise and during prolonged exercise.</a:t>
            </a:r>
            <a:endParaRPr lang="en-US" b="1" i="1"/>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F0B19-EF16-4F73-ABBC-C2E5DFBE293B}" type="slidenum">
              <a:rPr lang="en-US"/>
              <a:pPr/>
              <a:t>59</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t>The amount of additional carbohydrate you need for exercise will depend the time of activity, the type, intensity, and duration and your blood glucose level. </a:t>
            </a:r>
          </a:p>
          <a:p>
            <a:r>
              <a:rPr lang="en-US"/>
              <a:t>If you’re exercising at a moderate level for 45 minutes, you may need about 15 grams of carbohydrate.</a:t>
            </a:r>
          </a:p>
          <a:p>
            <a:r>
              <a:rPr lang="en-US"/>
              <a:t>However, you may not need any extra carbohydrate if your activity is within 1-3 hours after a meal.</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55DA0-2985-42E2-B072-9DF9841F877E}" type="slidenum">
              <a:rPr lang="en-US"/>
              <a:pPr/>
              <a:t>60</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t>These are examples of snacks that contain 15 grams of carbohydrate that could be used before or during physical activity. </a:t>
            </a:r>
          </a:p>
          <a:p>
            <a:r>
              <a:rPr lang="en-US"/>
              <a:t>If you drink sports drinks, it’s best to use those with less than 8% carbohydrate. Otherwise, they can cause stomach cramping during the activity.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45319-4A6E-4796-B455-2A322DD92E77}" type="slidenum">
              <a:rPr lang="en-US"/>
              <a:pPr/>
              <a:t>25</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r>
              <a:rPr lang="en-US" dirty="0"/>
              <a:t>Regular physical activity can do more for type 2 diabetes than any pill could ever do. Like a magic wand, exercise can transform your body, your health and you.</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09C89-9076-41B8-8C91-E72F5E6A1278}" type="slidenum">
              <a:rPr lang="en-US"/>
              <a:pPr/>
              <a:t>61</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a:t>If you’re trying to lose weight, you should not routinely eat a snack prior to exercise or you will limit your success with weight loss.</a:t>
            </a:r>
          </a:p>
          <a:p>
            <a:r>
              <a:rPr lang="en-US"/>
              <a:t>If you find you have to eat extra food due to hypoglycemia frequently, discuss this with your diabetes educator or physician. They will give you suggestions on how to adjust your medication or change your schedule to prevent low blood glucose during exercise.</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CD5E9-9C33-46CD-BBAB-D4C7BC296908}" type="slidenum">
              <a:rPr lang="en-US"/>
              <a:pPr/>
              <a:t>62</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a:t>If you have diabetes-related complications, an exercise stress test is recommended.</a:t>
            </a:r>
          </a:p>
          <a:p>
            <a:r>
              <a:rPr lang="en-US"/>
              <a:t>Some activities may be safer for you to do than others, and the way you do the activities may be modified so you can perform them safely.</a:t>
            </a:r>
          </a:p>
          <a:p>
            <a:r>
              <a:rPr lang="en-US"/>
              <a:t>Most moderate lifestyle activities, the type that are encouraged to fit into your daily routine, are safe to do when you have complications.</a:t>
            </a:r>
          </a:p>
          <a:p>
            <a:r>
              <a:rPr lang="en-US"/>
              <a:t>Following are some general guidelines for exercising if you have diabetes complications.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E05BB-9EB9-4254-A7E7-614BE408D441}" type="slidenum">
              <a:rPr lang="en-US"/>
              <a:pPr/>
              <a:t>63</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a:t>If you have heart disease, exercise is still beneficial, but can also be unsafe if it’s too strenuous. Your doctor may suggest that you enter a supervised cardiac rehabilitation program when you first begin your physical training. Definitely get your doctor’s okay to do more than just moderate walking or water exercises.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14ED2-EB5B-411F-B074-9357C3B893C7}" type="slidenum">
              <a:rPr lang="en-US"/>
              <a:pPr/>
              <a:t>64</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a:t>If you have hypertension, make sure your blood pressure is in control before you begin a new exercise program since your blood pressure response to exercise will be greater.</a:t>
            </a:r>
          </a:p>
          <a:p>
            <a:r>
              <a:rPr lang="en-US"/>
              <a:t>If you have high blood pressure, it’s best to avoid very strenuous activities like heavy weight lifting and straining which can increase your blood pressure significantly. But, keep in mind that walking and moderate activity can lower your blood pressure.</a:t>
            </a:r>
          </a:p>
          <a:p>
            <a:r>
              <a:rPr lang="en-US"/>
              <a:t>Some medications like beta-blockers change your heart-rate response to physical activity and can mask the signs and symptoms of hypoglycemia. Be sure to monitor your blood glucose and blood pressure.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B5A92-899C-44DD-908C-17C211D2D015}" type="slidenum">
              <a:rPr lang="en-US"/>
              <a:pPr/>
              <a:t>65</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r>
              <a:rPr lang="en-US"/>
              <a:t>If you have advanced diabetic retinopathy, you should avoid activities that increase pressure to your eyes or head. Mild or background retinopathy is not a concern with most exercise. If you’re not sure, ask your doctor is you should limit these types of activities. </a:t>
            </a:r>
          </a:p>
          <a:p>
            <a:r>
              <a:rPr lang="en-US"/>
              <a:t>This includes any activities that require your head to be below your waist, such as touching your toes, weight lifting, and high-impact activities that cause jarring or bouncing like jumping, jogging and high-impact aerobics.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59FCE-6385-4D2A-B355-7D20F9C13CF5}" type="slidenum">
              <a:rPr lang="en-US"/>
              <a:pPr/>
              <a:t>67</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a:t>If you have kidney disease, choose less strenuous activities like walking and water exercises that do not increase your blood pressure.</a:t>
            </a:r>
          </a:p>
          <a:p>
            <a:r>
              <a:rPr lang="en-US"/>
              <a:t>(Exercise is known to temporarily increase protein excretion.)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E797E-C98C-4D2F-A4B9-C42400D4C4E2}" type="slidenum">
              <a:rPr lang="en-US"/>
              <a:pPr/>
              <a:t>68</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en-US"/>
              <a:t>If you have diabetic neuropathy, you may have decreased sensation to your feet. This can result in injury to your feet during exercise.</a:t>
            </a:r>
          </a:p>
          <a:p>
            <a:r>
              <a:rPr lang="en-US"/>
              <a:t>If you don’t feel blisters and soreness in your feet, you may continue exercising without realizing that you’re hurting your feet. </a:t>
            </a:r>
          </a:p>
          <a:p>
            <a:r>
              <a:rPr lang="en-US"/>
              <a:t>Avoid high-impact, weight-bearing exercise like running, jogging, or walking long distances. Choose activities that put less stress on your feet, like biking, swimming, chair exercise and light household chores.</a:t>
            </a:r>
          </a:p>
          <a:p>
            <a:r>
              <a:rPr lang="en-US"/>
              <a:t>Check your feet after exercise for blisters, reddened areas, or injuries. Call your doctor if they don’t improve within 24 hours.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BB137-DC6D-4FD8-A022-112DF2D94F3A}" type="slidenum">
              <a:rPr lang="en-US"/>
              <a:pPr/>
              <a:t>69</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pPr marL="228600" indent="-228600"/>
            <a:r>
              <a:rPr lang="en-US"/>
              <a:t>To Exercise Safely:</a:t>
            </a:r>
          </a:p>
          <a:p>
            <a:pPr marL="228600" indent="-228600">
              <a:buFontTx/>
              <a:buChar char="•"/>
            </a:pPr>
            <a:r>
              <a:rPr lang="en-US"/>
              <a:t>Check your blood glucose before exercise – if it’s over 250-300, don’t exercise and check your ketones if you’ve been taught. If it’s less than 100, eat a snack first. Check BG during exercise when longer than 45 minutes. Check after exercise as your body is using glucose to replenish stored carbohydrate.</a:t>
            </a:r>
          </a:p>
          <a:p>
            <a:pPr marL="228600" indent="-228600">
              <a:buFontTx/>
              <a:buChar char="•"/>
            </a:pPr>
            <a:r>
              <a:rPr lang="en-US"/>
              <a:t>Carry glucose tablets or other convenient sources of carbohydrate if you take insulin or oral meds that can cause low blood glucose. Other examples include Lifesavers 8-10, Raisins 2 tablespoons.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BA148-A385-4F4A-A755-1BC3803BB1CB}" type="slidenum">
              <a:rPr lang="en-US"/>
              <a:pPr/>
              <a:t>70</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pPr marL="228600" indent="-228600">
              <a:buFontTx/>
              <a:buAutoNum type="arabicPeriod"/>
            </a:pPr>
            <a:r>
              <a:rPr lang="en-US"/>
              <a:t>Stop exercising if you feel dizzy, light-headed, or have any type of unusual pain.</a:t>
            </a:r>
          </a:p>
          <a:p>
            <a:pPr marL="228600" indent="-228600">
              <a:buFontTx/>
              <a:buAutoNum type="arabicPeriod"/>
            </a:pPr>
            <a:r>
              <a:rPr lang="en-US"/>
              <a:t>Exercising in extremely hot or cold weather can be dangerous.</a:t>
            </a:r>
          </a:p>
          <a:p>
            <a:pPr marL="228600" indent="-228600">
              <a:buFontTx/>
              <a:buAutoNum type="arabicPeriod"/>
            </a:pPr>
            <a:r>
              <a:rPr lang="en-US"/>
              <a:t>Wear proper shoes that fit well.</a:t>
            </a:r>
          </a:p>
          <a:p>
            <a:pPr marL="228600" indent="-228600">
              <a:buFontTx/>
              <a:buAutoNum type="arabicPeriod"/>
            </a:pPr>
            <a:endParaRPr lang="en-US"/>
          </a:p>
          <a:p>
            <a:pPr marL="228600" indent="-228600"/>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F63BA-0F70-49B4-AA84-235C8D5A9E16}" type="slidenum">
              <a:rPr lang="en-US"/>
              <a:pPr/>
              <a:t>71</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pPr marL="228600" indent="-228600">
              <a:buFontTx/>
              <a:buAutoNum type="arabicPeriod"/>
            </a:pPr>
            <a:r>
              <a:rPr lang="en-US"/>
              <a:t>Wear an ID bracelet or necklace when you are exercising away from home so that paramedics will know you have diabetes in an emergency</a:t>
            </a:r>
          </a:p>
          <a:p>
            <a:pPr marL="228600" indent="-228600">
              <a:buFontTx/>
              <a:buAutoNum type="arabicPeriod"/>
            </a:pPr>
            <a:r>
              <a:rPr lang="en-US"/>
              <a:t> Include a warm-up before you exercise: do a slower version of the activity you plan to do. Then after exercise, gradually reduce the intensity until your heart rate returns to normal. Then stretch the muscles you’ve used during the activity (as muscles contract during exercise).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03A9B-C8D7-41D8-855C-3E1DE4B2227F}" type="slidenum">
              <a:rPr lang="en-US"/>
              <a:pPr/>
              <a:t>26</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a:t>Some people feel like they don’t have enough energy to exercise. But, if you give it a chance, you’ll find that physical activity gives you more energy than you’ve ever had – allowing you to do the things you previously felt you didn’t have enough energy to do.</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t>
            </a:r>
            <a:endParaRPr lang="en-US" dirty="0"/>
          </a:p>
        </p:txBody>
      </p:sp>
      <p:sp>
        <p:nvSpPr>
          <p:cNvPr id="4" name="Slide Number Placeholder 3"/>
          <p:cNvSpPr>
            <a:spLocks noGrp="1"/>
          </p:cNvSpPr>
          <p:nvPr>
            <p:ph type="sldNum" sz="quarter" idx="10"/>
          </p:nvPr>
        </p:nvSpPr>
        <p:spPr/>
        <p:txBody>
          <a:bodyPr/>
          <a:lstStyle/>
          <a:p>
            <a:fld id="{4B9133FE-C0E8-4CBC-89DB-552D651B2B69}" type="slidenum">
              <a:rPr lang="en-US" smtClean="0"/>
              <a:pPr/>
              <a:t>74</a:t>
            </a:fld>
            <a:endParaRPr lang="en-US"/>
          </a:p>
        </p:txBody>
      </p:sp>
    </p:spTree>
    <p:extLst>
      <p:ext uri="{BB962C8B-B14F-4D97-AF65-F5344CB8AC3E}">
        <p14:creationId xmlns:p14="http://schemas.microsoft.com/office/powerpoint/2010/main" val="349332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7413-9C27-47B7-A662-8F338AFFD8E7}" type="slidenum">
              <a:rPr lang="en-US"/>
              <a:pPr/>
              <a:t>27</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a:t>Exercise boosts your metabolism and helps you burn extra calories, even after you’re done exercising.</a:t>
            </a:r>
          </a:p>
          <a:p>
            <a:r>
              <a:rPr lang="en-US"/>
              <a:t>Exercise combined with eating less can help you lose weight and keep if off. The pounds come off faster and stay off if you add exercise. </a:t>
            </a:r>
          </a:p>
          <a:p>
            <a:r>
              <a:rPr lang="en-US"/>
              <a:t>Even a small amount of weight loss (10-20 lbs) can improve your blood glucose levels if you’re overweight.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9386D-537C-4E73-B68D-74455835D7E7}" type="slidenum">
              <a:rPr lang="en-US"/>
              <a:pPr/>
              <a:t>28</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dirty="0"/>
              <a:t>Exercise can help you stay independent as you get older. It decreases the risk of muscle and joint injury, aches and pains. It slows bone loss as you 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D9865-E8FE-4DBD-99FD-7442620C82CF}" type="slidenum">
              <a:rPr lang="en-US"/>
              <a:pPr/>
              <a:t>29</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a:t>We naturally lose muscle as we age. Physical activity helps not only prevent muscle loss, but also build muscle and lose fat.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D419D-35F9-441B-8ECF-DF29E0FD0753}" type="slidenum">
              <a:rPr lang="en-US"/>
              <a:pPr/>
              <a:t>30</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r>
              <a:rPr lang="en-US"/>
              <a:t>Studies show that regular physical activity can help prevent some of the sexual problems that can be caused by aging, lack of physical activity, and high blood glucose levels.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3650" name="Group 2"/>
          <p:cNvGrpSpPr>
            <a:grpSpLocks/>
          </p:cNvGrpSpPr>
          <p:nvPr/>
        </p:nvGrpSpPr>
        <p:grpSpPr bwMode="auto">
          <a:xfrm>
            <a:off x="0" y="0"/>
            <a:ext cx="9144000" cy="6858000"/>
            <a:chOff x="0" y="0"/>
            <a:chExt cx="5760" cy="4320"/>
          </a:xfrm>
        </p:grpSpPr>
        <p:sp>
          <p:nvSpPr>
            <p:cNvPr id="2836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endParaRPr lang="en-US" sz="2400">
                <a:latin typeface="Times New Roman" pitchFamily="18" charset="0"/>
              </a:endParaRPr>
            </a:p>
          </p:txBody>
        </p:sp>
        <p:sp>
          <p:nvSpPr>
            <p:cNvPr id="28365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endParaRPr lang="en-US" sz="2400">
                <a:latin typeface="Times New Roman" pitchFamily="18" charset="0"/>
              </a:endParaRPr>
            </a:p>
          </p:txBody>
        </p:sp>
        <p:grpSp>
          <p:nvGrpSpPr>
            <p:cNvPr id="283653" name="Group 5"/>
            <p:cNvGrpSpPr>
              <a:grpSpLocks/>
            </p:cNvGrpSpPr>
            <p:nvPr/>
          </p:nvGrpSpPr>
          <p:grpSpPr bwMode="auto">
            <a:xfrm>
              <a:off x="0" y="672"/>
              <a:ext cx="1806" cy="1989"/>
              <a:chOff x="0" y="672"/>
              <a:chExt cx="1806" cy="1989"/>
            </a:xfrm>
          </p:grpSpPr>
          <p:sp>
            <p:nvSpPr>
              <p:cNvPr id="28365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18" charset="0"/>
                </a:endParaRPr>
              </a:p>
            </p:txBody>
          </p:sp>
          <p:sp>
            <p:nvSpPr>
              <p:cNvPr id="28365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18" charset="0"/>
                </a:endParaRPr>
              </a:p>
            </p:txBody>
          </p:sp>
          <p:sp>
            <p:nvSpPr>
              <p:cNvPr id="28365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18" charset="0"/>
                </a:endParaRPr>
              </a:p>
            </p:txBody>
          </p:sp>
          <p:sp>
            <p:nvSpPr>
              <p:cNvPr id="28365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endParaRPr lang="en-US" sz="2400">
                  <a:latin typeface="Times New Roman" pitchFamily="18" charset="0"/>
                </a:endParaRPr>
              </a:p>
            </p:txBody>
          </p:sp>
          <p:sp>
            <p:nvSpPr>
              <p:cNvPr id="28365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18" charset="0"/>
                </a:endParaRPr>
              </a:p>
            </p:txBody>
          </p:sp>
          <p:sp>
            <p:nvSpPr>
              <p:cNvPr id="28365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18" charset="0"/>
                </a:endParaRPr>
              </a:p>
            </p:txBody>
          </p:sp>
          <p:sp>
            <p:nvSpPr>
              <p:cNvPr id="28366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endParaRPr lang="en-US" sz="2400">
                  <a:latin typeface="Times New Roman" pitchFamily="18" charset="0"/>
                </a:endParaRPr>
              </a:p>
            </p:txBody>
          </p:sp>
          <p:sp>
            <p:nvSpPr>
              <p:cNvPr id="28366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18" charset="0"/>
                </a:endParaRPr>
              </a:p>
            </p:txBody>
          </p:sp>
          <p:sp>
            <p:nvSpPr>
              <p:cNvPr id="28366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18" charset="0"/>
                </a:endParaRPr>
              </a:p>
            </p:txBody>
          </p:sp>
          <p:sp>
            <p:nvSpPr>
              <p:cNvPr id="28366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18" charset="0"/>
                </a:endParaRPr>
              </a:p>
            </p:txBody>
          </p:sp>
        </p:grpSp>
      </p:grpSp>
      <p:sp>
        <p:nvSpPr>
          <p:cNvPr id="28366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83665" name="Rectangle 17"/>
          <p:cNvSpPr>
            <a:spLocks noGrp="1" noChangeArrowheads="1"/>
          </p:cNvSpPr>
          <p:nvPr>
            <p:ph type="ftr" sz="quarter" idx="3"/>
          </p:nvPr>
        </p:nvSpPr>
        <p:spPr/>
        <p:txBody>
          <a:bodyPr/>
          <a:lstStyle>
            <a:lvl1pPr>
              <a:defRPr/>
            </a:lvl1pPr>
          </a:lstStyle>
          <a:p>
            <a:endParaRPr lang="en-US"/>
          </a:p>
        </p:txBody>
      </p:sp>
      <p:sp>
        <p:nvSpPr>
          <p:cNvPr id="283666" name="Rectangle 18"/>
          <p:cNvSpPr>
            <a:spLocks noGrp="1" noChangeArrowheads="1"/>
          </p:cNvSpPr>
          <p:nvPr>
            <p:ph type="sldNum" sz="quarter" idx="4"/>
          </p:nvPr>
        </p:nvSpPr>
        <p:spPr/>
        <p:txBody>
          <a:bodyPr/>
          <a:lstStyle>
            <a:lvl1pPr>
              <a:defRPr/>
            </a:lvl1pPr>
          </a:lstStyle>
          <a:p>
            <a:fld id="{5B1B020D-7A28-4D6B-B553-B5B222704A29}" type="slidenum">
              <a:rPr lang="en-US"/>
              <a:pPr/>
              <a:t>‹#›</a:t>
            </a:fld>
            <a:endParaRPr lang="en-US"/>
          </a:p>
        </p:txBody>
      </p:sp>
      <p:sp>
        <p:nvSpPr>
          <p:cNvPr id="2836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836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6144097-4466-4C21-B19A-7D7B09551C8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F115E84-CB6E-4FFE-B43D-4754490FC441}"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98E58A82-0694-4071-A0D0-B189B6D7A0DA}"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4A24C27F-DDFD-4C95-A8AD-40778A0CF8EA}" type="slidenum">
              <a:rPr lang="en-US"/>
              <a:pPr/>
              <a:t>‹#›</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9EC7E06F-8F27-472C-9D19-796EDBD4D45D}"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5637648E-A92B-4E86-B323-4142C5B34413}"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610B3BAF-5518-42B3-8613-34506DF8E9BD}"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8980D9E-65E5-4F09-8902-5BAFAD875CE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385D568-D51E-4805-BEAC-A8589B05860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07E84C-E144-408A-8C86-AD3C6702AC9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83630BBA-722A-4421-9804-4B27E7E53AA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CDDD4B01-10FD-432E-A20E-FAD1C805AEE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D1837651-7456-43EB-B0ED-8A6BCA422172}"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1D64F89-0DC0-44E9-9C05-B07765385C3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3A20EF8-D441-4C4A-AD38-A4C0EC7D4519}"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826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02252F9F-50E5-4064-BBDE-D179D5E6A9AE}" type="slidenum">
              <a:rPr lang="en-US"/>
              <a:pPr/>
              <a:t>‹#›</a:t>
            </a:fld>
            <a:endParaRPr lang="en-US"/>
          </a:p>
        </p:txBody>
      </p:sp>
      <p:grpSp>
        <p:nvGrpSpPr>
          <p:cNvPr id="282628" name="Group 4"/>
          <p:cNvGrpSpPr>
            <a:grpSpLocks/>
          </p:cNvGrpSpPr>
          <p:nvPr/>
        </p:nvGrpSpPr>
        <p:grpSpPr bwMode="auto">
          <a:xfrm>
            <a:off x="0" y="0"/>
            <a:ext cx="9144000" cy="546100"/>
            <a:chOff x="0" y="0"/>
            <a:chExt cx="5760" cy="344"/>
          </a:xfrm>
        </p:grpSpPr>
        <p:sp>
          <p:nvSpPr>
            <p:cNvPr id="2826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endParaRPr lang="en-US" sz="2400">
                <a:latin typeface="Times New Roman" pitchFamily="18" charset="0"/>
              </a:endParaRPr>
            </a:p>
          </p:txBody>
        </p:sp>
        <p:sp>
          <p:nvSpPr>
            <p:cNvPr id="2826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eaLnBrk="1" hangingPunct="1"/>
              <a:endParaRPr lang="en-US" sz="2400">
                <a:latin typeface="Times New Roman" pitchFamily="18" charset="0"/>
              </a:endParaRPr>
            </a:p>
          </p:txBody>
        </p:sp>
        <p:sp>
          <p:nvSpPr>
            <p:cNvPr id="2826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2826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2826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sp>
          <p:nvSpPr>
            <p:cNvPr id="2826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2826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eaLnBrk="1" hangingPunct="1"/>
              <a:endParaRPr lang="en-US" sz="2400">
                <a:latin typeface="Times New Roman" pitchFamily="18" charset="0"/>
              </a:endParaRPr>
            </a:p>
          </p:txBody>
        </p:sp>
        <p:sp>
          <p:nvSpPr>
            <p:cNvPr id="2826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sp>
          <p:nvSpPr>
            <p:cNvPr id="2826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grpSp>
      <p:sp>
        <p:nvSpPr>
          <p:cNvPr id="28263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263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26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p>
        </p:txBody>
      </p:sp>
    </p:spTree>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r_bozorgmanesh@endocrine.ac.i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image" Target="../media/image27.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www.vkrshop.com/catalog/vkrfitness_multi_function_pedometer_1704754.ht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www.heartratemonitorsusa.com/Pages/Pedometers-pages-new/AccuSplit-Pedometers/accu-split-eagle-180.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lipsahoy.com/webgraphics2/as3457.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7.wmf"/></Relationships>
</file>

<file path=ppt/slides/_rels/slide5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1.emf"/><Relationship Id="rId4" Type="http://schemas.openxmlformats.org/officeDocument/2006/relationships/image" Target="../media/image40.emf"/></Relationships>
</file>

<file path=ppt/slides/_rels/slide5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44.wmf"/><Relationship Id="rId5" Type="http://schemas.openxmlformats.org/officeDocument/2006/relationships/image" Target="../media/image43.emf"/><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6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vmlDrawing" Target="../drawings/vmlDrawing7.vml"/><Relationship Id="rId5" Type="http://schemas.openxmlformats.org/officeDocument/2006/relationships/image" Target="../media/image59.emf"/><Relationship Id="rId4" Type="http://schemas.openxmlformats.org/officeDocument/2006/relationships/oleObject" Target="../embeddings/oleObject7.bin"/></Relationships>
</file>

<file path=ppt/slides/_rels/slide7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458200" cy="1371600"/>
          </a:xfrm>
        </p:spPr>
        <p:txBody>
          <a:bodyPr/>
          <a:lstStyle/>
          <a:p>
            <a:pPr algn="ctr"/>
            <a:r>
              <a:rPr lang="en-US" sz="6600" dirty="0" smtClean="0">
                <a:latin typeface="Aurora Script" pitchFamily="66" charset="0"/>
              </a:rPr>
              <a:t>M. Bozorgmanesh M.D</a:t>
            </a:r>
            <a:endParaRPr lang="en-US" sz="6600" dirty="0">
              <a:latin typeface="Aurora Script" pitchFamily="66" charset="0"/>
            </a:endParaRPr>
          </a:p>
        </p:txBody>
      </p:sp>
      <p:sp>
        <p:nvSpPr>
          <p:cNvPr id="3" name="Subtitle 2"/>
          <p:cNvSpPr>
            <a:spLocks noGrp="1"/>
          </p:cNvSpPr>
          <p:nvPr>
            <p:ph type="subTitle" idx="1"/>
          </p:nvPr>
        </p:nvSpPr>
        <p:spPr>
          <a:xfrm>
            <a:off x="1371600" y="4419600"/>
            <a:ext cx="6553200" cy="1295400"/>
          </a:xfrm>
        </p:spPr>
        <p:txBody>
          <a:bodyPr/>
          <a:lstStyle/>
          <a:p>
            <a:r>
              <a:rPr lang="en-US" sz="1600" dirty="0" smtClean="0"/>
              <a:t>Prevention of Metabolic Disorders Research Center, </a:t>
            </a:r>
          </a:p>
          <a:p>
            <a:r>
              <a:rPr lang="en-US" sz="1600" dirty="0" smtClean="0"/>
              <a:t>Research Institute for Endocrine Sciences (RIES), </a:t>
            </a:r>
          </a:p>
          <a:p>
            <a:r>
              <a:rPr lang="en-US" sz="1600" dirty="0" smtClean="0"/>
              <a:t>Shahid Beheshti University (M.C.), Tehran, Iran</a:t>
            </a:r>
            <a:br>
              <a:rPr lang="en-US" sz="1600" dirty="0" smtClean="0"/>
            </a:br>
            <a:r>
              <a:rPr lang="en-US" sz="1600" dirty="0" smtClean="0"/>
              <a:t>E-mail:</a:t>
            </a:r>
            <a:r>
              <a:rPr lang="en-US" sz="1600" dirty="0" smtClean="0">
                <a:hlinkClick r:id="rId2"/>
              </a:rPr>
              <a:t> mr_bozorgmanesh@endocrine.ac.ir</a:t>
            </a:r>
            <a:r>
              <a:rPr lang="en-US" sz="1600" u="sng" dirty="0" smtClean="0"/>
              <a:t> </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907113" y="1600200"/>
            <a:ext cx="5329774" cy="4525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We hope</a:t>
            </a:r>
            <a:endParaRPr lang="en-US" b="1" dirty="0">
              <a:solidFill>
                <a:srgbClr val="FFFF00"/>
              </a:solidFill>
              <a:latin typeface="Times New Roman" pitchFamily="18" charset="0"/>
              <a:cs typeface="Times New Roman" pitchFamily="18" charset="0"/>
            </a:endParaRPr>
          </a:p>
        </p:txBody>
      </p:sp>
      <p:sp>
        <p:nvSpPr>
          <p:cNvPr id="3" name="Subtitle 2"/>
          <p:cNvSpPr>
            <a:spLocks noGrp="1"/>
          </p:cNvSpPr>
          <p:nvPr>
            <p:ph idx="1"/>
          </p:nvPr>
        </p:nvSpPr>
        <p:spPr/>
        <p:txBody>
          <a:bodyPr>
            <a:normAutofit lnSpcReduction="10000"/>
          </a:bodyPr>
          <a:lstStyle/>
          <a:p>
            <a:pPr algn="ctr">
              <a:buNone/>
            </a:pPr>
            <a:r>
              <a:rPr lang="en-US" dirty="0" smtClean="0">
                <a:solidFill>
                  <a:schemeClr val="tx1"/>
                </a:solidFill>
                <a:latin typeface="Times New Roman" pitchFamily="18" charset="0"/>
                <a:cs typeface="Times New Roman" pitchFamily="18" charset="0"/>
              </a:rPr>
              <a:t>that it will aid </a:t>
            </a:r>
            <a:r>
              <a:rPr lang="en-US" b="1" dirty="0" smtClean="0">
                <a:solidFill>
                  <a:schemeClr val="tx1"/>
                </a:solidFill>
                <a:latin typeface="Times New Roman" pitchFamily="18" charset="0"/>
                <a:cs typeface="Times New Roman" pitchFamily="18" charset="0"/>
              </a:rPr>
              <a:t>health professionals </a:t>
            </a:r>
            <a:r>
              <a:rPr lang="en-US" dirty="0" smtClean="0">
                <a:solidFill>
                  <a:schemeClr val="tx1"/>
                </a:solidFill>
                <a:latin typeface="Times New Roman" pitchFamily="18" charset="0"/>
                <a:cs typeface="Times New Roman" pitchFamily="18" charset="0"/>
              </a:rPr>
              <a:t>faced with the need to provide </a:t>
            </a:r>
          </a:p>
          <a:p>
            <a:pPr algn="ctr">
              <a:buNone/>
            </a:pPr>
            <a:r>
              <a:rPr lang="en-US" dirty="0" smtClean="0">
                <a:solidFill>
                  <a:schemeClr val="tx1"/>
                </a:solidFill>
                <a:latin typeface="Times New Roman" pitchFamily="18" charset="0"/>
                <a:cs typeface="Times New Roman" pitchFamily="18" charset="0"/>
              </a:rPr>
              <a:t>people with </a:t>
            </a:r>
            <a:r>
              <a:rPr lang="en-US" b="1" dirty="0" smtClean="0">
                <a:solidFill>
                  <a:schemeClr val="tx1"/>
                </a:solidFill>
                <a:latin typeface="Times New Roman" pitchFamily="18" charset="0"/>
                <a:cs typeface="Times New Roman" pitchFamily="18" charset="0"/>
              </a:rPr>
              <a:t>type 1 and 2 diabetes </a:t>
            </a:r>
          </a:p>
          <a:p>
            <a:pPr algn="ctr">
              <a:buNone/>
            </a:pPr>
            <a:r>
              <a:rPr lang="en-US" b="1" dirty="0" smtClean="0">
                <a:solidFill>
                  <a:schemeClr val="tx1"/>
                </a:solidFill>
                <a:latin typeface="Times New Roman" pitchFamily="18" charset="0"/>
                <a:cs typeface="Times New Roman" pitchFamily="18" charset="0"/>
              </a:rPr>
              <a:t>detailed advice </a:t>
            </a:r>
          </a:p>
          <a:p>
            <a:pPr algn="ctr">
              <a:buNone/>
            </a:pPr>
            <a:r>
              <a:rPr lang="en-US" dirty="0" smtClean="0">
                <a:solidFill>
                  <a:schemeClr val="tx1"/>
                </a:solidFill>
                <a:latin typeface="Times New Roman" pitchFamily="18" charset="0"/>
                <a:cs typeface="Times New Roman" pitchFamily="18" charset="0"/>
              </a:rPr>
              <a:t>to help them </a:t>
            </a:r>
          </a:p>
          <a:p>
            <a:pPr algn="ctr">
              <a:buNone/>
            </a:pPr>
            <a:r>
              <a:rPr lang="en-US" b="1" dirty="0" smtClean="0">
                <a:solidFill>
                  <a:schemeClr val="tx1"/>
                </a:solidFill>
                <a:latin typeface="Times New Roman" pitchFamily="18" charset="0"/>
                <a:cs typeface="Times New Roman" pitchFamily="18" charset="0"/>
              </a:rPr>
              <a:t>Exercise Safely</a:t>
            </a:r>
          </a:p>
          <a:p>
            <a:pPr algn="ctr">
              <a:buNone/>
            </a:pPr>
            <a:r>
              <a:rPr lang="en-US" dirty="0" smtClean="0">
                <a:solidFill>
                  <a:schemeClr val="tx1"/>
                </a:solidFill>
                <a:latin typeface="Times New Roman" pitchFamily="18" charset="0"/>
                <a:cs typeface="Times New Roman" pitchFamily="18" charset="0"/>
              </a:rPr>
              <a:t> and with maximum enjoyment</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tretch>
            <a:fillRect/>
          </a:stretch>
        </p:blipFill>
        <p:spPr bwMode="auto">
          <a:xfrm>
            <a:off x="2922782" y="1981200"/>
            <a:ext cx="3298436" cy="3886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tx1"/>
                </a:solidFill>
                <a:latin typeface="Times New Roman" pitchFamily="18" charset="0"/>
                <a:cs typeface="Times New Roman" pitchFamily="18" charset="0"/>
              </a:rPr>
              <a:t>An important distinction to make is</a:t>
            </a:r>
            <a:endParaRPr lang="en-US" dirty="0"/>
          </a:p>
        </p:txBody>
      </p:sp>
      <p:sp>
        <p:nvSpPr>
          <p:cNvPr id="3" name="Subtitle 2"/>
          <p:cNvSpPr>
            <a:spLocks noGrp="1"/>
          </p:cNvSpPr>
          <p:nvPr>
            <p:ph idx="1"/>
          </p:nvPr>
        </p:nvSpPr>
        <p:spPr/>
        <p:txBody>
          <a:bodyPr>
            <a:normAutofit/>
          </a:bodyPr>
          <a:lstStyle/>
          <a:p>
            <a:pPr algn="ctr">
              <a:buNone/>
            </a:pPr>
            <a:r>
              <a:rPr lang="en-US" sz="6600" b="1" dirty="0" smtClean="0">
                <a:solidFill>
                  <a:srgbClr val="FFFF00"/>
                </a:solidFill>
                <a:latin typeface="Times New Roman" pitchFamily="18" charset="0"/>
                <a:cs typeface="Times New Roman" pitchFamily="18" charset="0"/>
              </a:rPr>
              <a:t>Physical Activity</a:t>
            </a:r>
          </a:p>
          <a:p>
            <a:pPr algn="ctr">
              <a:buNone/>
            </a:pPr>
            <a:r>
              <a:rPr lang="en-US" b="1" dirty="0" smtClean="0">
                <a:solidFill>
                  <a:srgbClr val="FFFF00"/>
                </a:solidFill>
                <a:latin typeface="Times New Roman" pitchFamily="18" charset="0"/>
                <a:cs typeface="Times New Roman" pitchFamily="18" charset="0"/>
              </a:rPr>
              <a:t>And</a:t>
            </a:r>
          </a:p>
          <a:p>
            <a:pPr algn="ctr">
              <a:buNone/>
            </a:pPr>
            <a:r>
              <a:rPr lang="en-US" sz="6600" b="1" dirty="0" smtClean="0">
                <a:solidFill>
                  <a:srgbClr val="FFFF00"/>
                </a:solidFill>
                <a:latin typeface="Times New Roman" pitchFamily="18" charset="0"/>
                <a:cs typeface="Times New Roman" pitchFamily="18" charset="0"/>
              </a:rPr>
              <a:t>Exercise </a:t>
            </a:r>
            <a:endParaRPr lang="en-US" sz="6600" b="1"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Physical Activity </a:t>
            </a:r>
            <a:br>
              <a:rPr lang="en-US" b="1" dirty="0" smtClean="0">
                <a:solidFill>
                  <a:srgbClr val="FFFF00"/>
                </a:solidFill>
                <a:latin typeface="Times New Roman" pitchFamily="18" charset="0"/>
                <a:cs typeface="Times New Roman" pitchFamily="18" charset="0"/>
              </a:rPr>
            </a:br>
            <a:endParaRPr lang="en-US" dirty="0">
              <a:solidFill>
                <a:srgbClr val="FFFF00"/>
              </a:solidFill>
            </a:endParaRPr>
          </a:p>
        </p:txBody>
      </p:sp>
      <p:sp>
        <p:nvSpPr>
          <p:cNvPr id="3" name="Subtitle 2"/>
          <p:cNvSpPr>
            <a:spLocks noGrp="1"/>
          </p:cNvSpPr>
          <p:nvPr>
            <p:ph idx="1"/>
          </p:nvPr>
        </p:nvSpPr>
        <p:spPr>
          <a:xfrm>
            <a:off x="457200" y="1447800"/>
            <a:ext cx="8229600" cy="4648200"/>
          </a:xfrm>
        </p:spPr>
        <p:txBody>
          <a:bodyPr>
            <a:noAutofit/>
          </a:bodyPr>
          <a:lstStyle/>
          <a:p>
            <a:pPr algn="ctr">
              <a:buNone/>
            </a:pPr>
            <a:r>
              <a:rPr lang="en-US" sz="4000" dirty="0" smtClean="0">
                <a:solidFill>
                  <a:schemeClr val="tx1"/>
                </a:solidFill>
                <a:latin typeface="Times New Roman" pitchFamily="18" charset="0"/>
                <a:cs typeface="Times New Roman" pitchFamily="18" charset="0"/>
              </a:rPr>
              <a:t>A behavior, specifically a body movement that occurs from</a:t>
            </a:r>
            <a:r>
              <a:rPr lang="en-US" sz="4000" baseline="30000" dirty="0" smtClean="0">
                <a:solidFill>
                  <a:schemeClr val="tx1"/>
                </a:solidFill>
                <a:latin typeface="Times New Roman" pitchFamily="18" charset="0"/>
                <a:cs typeface="Times New Roman" pitchFamily="18" charset="0"/>
              </a:rPr>
              <a:t> </a:t>
            </a:r>
            <a:r>
              <a:rPr lang="en-US" sz="4000" dirty="0" smtClean="0">
                <a:solidFill>
                  <a:schemeClr val="tx1"/>
                </a:solidFill>
                <a:latin typeface="Times New Roman" pitchFamily="18" charset="0"/>
                <a:cs typeface="Times New Roman" pitchFamily="18" charset="0"/>
              </a:rPr>
              <a:t>skeletal muscle contraction and results in</a:t>
            </a:r>
          </a:p>
          <a:p>
            <a:pPr algn="ctr">
              <a:buNone/>
            </a:pPr>
            <a:r>
              <a:rPr lang="en-US" sz="4000" b="1" u="sng" dirty="0" smtClean="0">
                <a:solidFill>
                  <a:schemeClr val="tx1"/>
                </a:solidFill>
                <a:latin typeface="Times New Roman" pitchFamily="18" charset="0"/>
                <a:cs typeface="Times New Roman" pitchFamily="18" charset="0"/>
              </a:rPr>
              <a:t> Increased Energy</a:t>
            </a:r>
            <a:r>
              <a:rPr lang="en-US" sz="4000" b="1" u="sng" baseline="30000" dirty="0" smtClean="0">
                <a:solidFill>
                  <a:schemeClr val="tx1"/>
                </a:solidFill>
                <a:latin typeface="Times New Roman" pitchFamily="18" charset="0"/>
                <a:cs typeface="Times New Roman" pitchFamily="18" charset="0"/>
              </a:rPr>
              <a:t> </a:t>
            </a:r>
            <a:r>
              <a:rPr lang="en-US" sz="4000" b="1" u="sng" dirty="0" smtClean="0">
                <a:solidFill>
                  <a:schemeClr val="tx1"/>
                </a:solidFill>
                <a:latin typeface="Times New Roman" pitchFamily="18" charset="0"/>
                <a:cs typeface="Times New Roman" pitchFamily="18" charset="0"/>
              </a:rPr>
              <a:t>Expenditure </a:t>
            </a:r>
          </a:p>
          <a:p>
            <a:pPr algn="ctr">
              <a:buNone/>
            </a:pPr>
            <a:r>
              <a:rPr lang="en-US" sz="4000" b="1" dirty="0" smtClean="0">
                <a:solidFill>
                  <a:schemeClr val="tx1"/>
                </a:solidFill>
                <a:latin typeface="Times New Roman" pitchFamily="18" charset="0"/>
                <a:cs typeface="Times New Roman" pitchFamily="18" charset="0"/>
              </a:rPr>
              <a:t>above </a:t>
            </a:r>
          </a:p>
          <a:p>
            <a:pPr algn="ctr">
              <a:buNone/>
            </a:pPr>
            <a:r>
              <a:rPr lang="en-US" sz="4000" b="1" u="sng" dirty="0" smtClean="0">
                <a:solidFill>
                  <a:schemeClr val="tx1"/>
                </a:solidFill>
                <a:latin typeface="Times New Roman" pitchFamily="18" charset="0"/>
                <a:cs typeface="Times New Roman" pitchFamily="18" charset="0"/>
              </a:rPr>
              <a:t>Resting Metabolic Rate.</a:t>
            </a:r>
            <a:endParaRPr lang="en-US" sz="4000" b="1" u="sng"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371600"/>
          </a:xfrm>
        </p:spPr>
        <p:txBody>
          <a:bodyPr/>
          <a:lstStyle/>
          <a:p>
            <a:pPr algn="ctr"/>
            <a:r>
              <a:rPr lang="en-US" dirty="0" smtClean="0">
                <a:solidFill>
                  <a:srgbClr val="FFFF00"/>
                </a:solidFill>
                <a:latin typeface="Times New Roman" pitchFamily="18" charset="0"/>
                <a:cs typeface="Times New Roman" pitchFamily="18" charset="0"/>
              </a:rPr>
              <a:t>Exercise</a:t>
            </a:r>
            <a:br>
              <a:rPr lang="en-US" dirty="0" smtClean="0">
                <a:solidFill>
                  <a:srgbClr val="FFFF00"/>
                </a:solidFill>
                <a:latin typeface="Times New Roman" pitchFamily="18" charset="0"/>
                <a:cs typeface="Times New Roman" pitchFamily="18" charset="0"/>
              </a:rPr>
            </a:br>
            <a:r>
              <a:rPr lang="en-US" dirty="0" smtClean="0">
                <a:solidFill>
                  <a:srgbClr val="FFFF00"/>
                </a:solidFill>
                <a:latin typeface="Times New Roman" pitchFamily="18" charset="0"/>
                <a:cs typeface="Times New Roman" pitchFamily="18" charset="0"/>
              </a:rPr>
              <a:t> or</a:t>
            </a:r>
            <a:br>
              <a:rPr lang="en-US" dirty="0" smtClean="0">
                <a:solidFill>
                  <a:srgbClr val="FFFF00"/>
                </a:solidFill>
                <a:latin typeface="Times New Roman" pitchFamily="18" charset="0"/>
                <a:cs typeface="Times New Roman" pitchFamily="18" charset="0"/>
              </a:rPr>
            </a:br>
            <a:r>
              <a:rPr lang="en-US" baseline="30000" dirty="0" smtClean="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a:t>
            </a:r>
            <a:r>
              <a:rPr lang="en-US" b="1" dirty="0" smtClean="0">
                <a:solidFill>
                  <a:srgbClr val="FFFF00"/>
                </a:solidFill>
                <a:latin typeface="Times New Roman" pitchFamily="18" charset="0"/>
                <a:cs typeface="Times New Roman" pitchFamily="18" charset="0"/>
              </a:rPr>
              <a:t>Exercise Training</a:t>
            </a:r>
            <a:r>
              <a:rPr lang="en-US" dirty="0" smtClean="0">
                <a:solidFill>
                  <a:srgbClr val="FFFF00"/>
                </a:solidFill>
                <a:latin typeface="Times New Roman" pitchFamily="18" charset="0"/>
                <a:cs typeface="Times New Roman" pitchFamily="18" charset="0"/>
              </a:rPr>
              <a:t>," </a:t>
            </a:r>
            <a:endParaRPr lang="en-US" dirty="0">
              <a:solidFill>
                <a:srgbClr val="FFFF00"/>
              </a:solidFill>
            </a:endParaRPr>
          </a:p>
        </p:txBody>
      </p:sp>
      <p:sp>
        <p:nvSpPr>
          <p:cNvPr id="3" name="Subtitle 2"/>
          <p:cNvSpPr>
            <a:spLocks noGrp="1"/>
          </p:cNvSpPr>
          <p:nvPr>
            <p:ph idx="1"/>
          </p:nvPr>
        </p:nvSpPr>
        <p:spPr>
          <a:xfrm>
            <a:off x="457200" y="2286000"/>
            <a:ext cx="8229600" cy="3886200"/>
          </a:xfrm>
        </p:spPr>
        <p:txBody>
          <a:bodyPr>
            <a:noAutofit/>
          </a:bodyPr>
          <a:lstStyle/>
          <a:p>
            <a:pPr algn="ctr">
              <a:buNone/>
            </a:pPr>
            <a:r>
              <a:rPr lang="en-US" sz="4000" dirty="0" smtClean="0">
                <a:solidFill>
                  <a:schemeClr val="tx1"/>
                </a:solidFill>
                <a:latin typeface="Times New Roman" pitchFamily="18" charset="0"/>
                <a:cs typeface="Times New Roman" pitchFamily="18" charset="0"/>
              </a:rPr>
              <a:t>A specific type of physical activity</a:t>
            </a:r>
            <a:r>
              <a:rPr lang="en-US" sz="4000" baseline="30000" dirty="0" smtClean="0">
                <a:solidFill>
                  <a:schemeClr val="tx1"/>
                </a:solidFill>
                <a:latin typeface="Times New Roman" pitchFamily="18" charset="0"/>
                <a:cs typeface="Times New Roman" pitchFamily="18" charset="0"/>
              </a:rPr>
              <a:t> </a:t>
            </a:r>
            <a:r>
              <a:rPr lang="en-US" sz="4000" dirty="0" smtClean="0">
                <a:solidFill>
                  <a:schemeClr val="tx1"/>
                </a:solidFill>
                <a:latin typeface="Times New Roman" pitchFamily="18" charset="0"/>
                <a:cs typeface="Times New Roman" pitchFamily="18" charset="0"/>
              </a:rPr>
              <a:t>that is performed with </a:t>
            </a:r>
          </a:p>
          <a:p>
            <a:pPr algn="ctr">
              <a:buNone/>
            </a:pPr>
            <a:r>
              <a:rPr lang="en-US" sz="4000" b="1" dirty="0" smtClean="0">
                <a:solidFill>
                  <a:schemeClr val="tx1"/>
                </a:solidFill>
                <a:latin typeface="Times New Roman" pitchFamily="18" charset="0"/>
                <a:cs typeface="Times New Roman" pitchFamily="18" charset="0"/>
              </a:rPr>
              <a:t>The Intention </a:t>
            </a:r>
            <a:endParaRPr lang="fa-IR" sz="4000" b="1" dirty="0" smtClean="0">
              <a:solidFill>
                <a:schemeClr val="tx1"/>
              </a:solidFill>
              <a:latin typeface="Times New Roman" pitchFamily="18" charset="0"/>
              <a:cs typeface="Times New Roman" pitchFamily="18" charset="0"/>
            </a:endParaRPr>
          </a:p>
          <a:p>
            <a:pPr algn="ctr">
              <a:buNone/>
            </a:pPr>
            <a:r>
              <a:rPr lang="en-US" sz="4000" dirty="0" smtClean="0">
                <a:solidFill>
                  <a:schemeClr val="tx1"/>
                </a:solidFill>
                <a:latin typeface="Times New Roman" pitchFamily="18" charset="0"/>
                <a:cs typeface="Times New Roman" pitchFamily="18" charset="0"/>
              </a:rPr>
              <a:t>of </a:t>
            </a:r>
            <a:endParaRPr lang="fa-IR" sz="4000" dirty="0" smtClean="0">
              <a:solidFill>
                <a:schemeClr val="tx1"/>
              </a:solidFill>
              <a:latin typeface="Times New Roman" pitchFamily="18" charset="0"/>
              <a:cs typeface="Times New Roman" pitchFamily="18" charset="0"/>
            </a:endParaRPr>
          </a:p>
          <a:p>
            <a:pPr algn="ctr">
              <a:buNone/>
            </a:pPr>
            <a:r>
              <a:rPr lang="en-US" sz="4000" b="1" dirty="0" smtClean="0">
                <a:solidFill>
                  <a:schemeClr val="tx1"/>
                </a:solidFill>
                <a:latin typeface="Times New Roman" pitchFamily="18" charset="0"/>
                <a:cs typeface="Times New Roman" pitchFamily="18" charset="0"/>
              </a:rPr>
              <a:t>Enhancing Physical Fitness </a:t>
            </a:r>
            <a:endParaRPr lang="en-US" sz="40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609600"/>
            <a:ext cx="8229600" cy="5638800"/>
          </a:xfrm>
        </p:spPr>
        <p:txBody>
          <a:bodyPr>
            <a:normAutofit/>
          </a:bodyPr>
          <a:lstStyle/>
          <a:p>
            <a:pPr algn="ctr">
              <a:buNone/>
            </a:pPr>
            <a:r>
              <a:rPr lang="en-US" dirty="0" smtClean="0">
                <a:solidFill>
                  <a:schemeClr val="tx1"/>
                </a:solidFill>
                <a:latin typeface="Times New Roman" pitchFamily="18" charset="0"/>
                <a:cs typeface="Times New Roman" pitchFamily="18" charset="0"/>
              </a:rPr>
              <a:t>The major component of physical fitness</a:t>
            </a:r>
            <a:r>
              <a:rPr lang="en-US" baseline="30000"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that has been related to the primary prevention of diabetes</a:t>
            </a:r>
            <a:r>
              <a:rPr lang="en-US" baseline="30000"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is </a:t>
            </a:r>
          </a:p>
          <a:p>
            <a:pPr algn="ctr">
              <a:buNone/>
            </a:pPr>
            <a:r>
              <a:rPr lang="en-US" sz="9600" b="1" dirty="0" smtClean="0">
                <a:solidFill>
                  <a:schemeClr val="tx1"/>
                </a:solidFill>
                <a:latin typeface="Times New Roman" pitchFamily="18" charset="0"/>
                <a:cs typeface="Times New Roman" pitchFamily="18" charset="0"/>
              </a:rPr>
              <a:t>Aerobic Power </a:t>
            </a:r>
          </a:p>
          <a:p>
            <a:pPr algn="ctr">
              <a:buNone/>
            </a:pPr>
            <a:r>
              <a:rPr lang="en-US" dirty="0" smtClean="0">
                <a:solidFill>
                  <a:schemeClr val="tx1"/>
                </a:solidFill>
                <a:latin typeface="Times New Roman" pitchFamily="18" charset="0"/>
                <a:cs typeface="Times New Roman" pitchFamily="18" charset="0"/>
              </a:rPr>
              <a:t>or </a:t>
            </a:r>
          </a:p>
          <a:p>
            <a:pPr algn="ctr">
              <a:buNone/>
            </a:pPr>
            <a:r>
              <a:rPr lang="en-US" sz="4400" b="1" u="sng" dirty="0" smtClean="0">
                <a:solidFill>
                  <a:schemeClr val="tx1"/>
                </a:solidFill>
                <a:latin typeface="Times New Roman" pitchFamily="18" charset="0"/>
                <a:cs typeface="Times New Roman" pitchFamily="18" charset="0"/>
              </a:rPr>
              <a:t>"Cardio-Respiratory Fitness."</a:t>
            </a:r>
            <a:endParaRPr lang="en-US" sz="4400" b="1"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56  0.125 0.16644  C 0.125 0.25831  0.069 0.33287  0 0.33287  C -0.069 0.33287  -0.125 0.25831  -0.125 0.16644  C -0.125 0.07456  -0.069 0  0 0  Z" pathEditMode="relative" ptsTypes="">
                                      <p:cBhvr>
                                        <p:cTn id="6"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Types of exercise </a:t>
            </a:r>
            <a:endParaRPr lang="en-US" b="1" dirty="0">
              <a:solidFill>
                <a:srgbClr val="FFFF00"/>
              </a:solidFill>
              <a:latin typeface="Times New Roman" pitchFamily="18" charset="0"/>
              <a:cs typeface="Times New Roman" pitchFamily="18" charset="0"/>
            </a:endParaRPr>
          </a:p>
        </p:txBody>
      </p:sp>
      <p:sp>
        <p:nvSpPr>
          <p:cNvPr id="3" name="Subtitle 2"/>
          <p:cNvSpPr>
            <a:spLocks noGrp="1"/>
          </p:cNvSpPr>
          <p:nvPr>
            <p:ph idx="1"/>
          </p:nvPr>
        </p:nvSpPr>
        <p:spPr/>
        <p:txBody>
          <a:bodyPr>
            <a:normAutofit/>
          </a:bodyPr>
          <a:lstStyle/>
          <a:p>
            <a:pPr marL="514350" indent="-514350" algn="l">
              <a:buClr>
                <a:srgbClr val="FFFF00"/>
              </a:buClr>
              <a:buFont typeface="+mj-lt"/>
              <a:buAutoNum type="arabicPeriod"/>
            </a:pPr>
            <a:r>
              <a:rPr lang="en-US" b="1" dirty="0" smtClean="0">
                <a:solidFill>
                  <a:schemeClr val="tx1"/>
                </a:solidFill>
                <a:latin typeface="Times New Roman" pitchFamily="18" charset="0"/>
                <a:cs typeface="Times New Roman" pitchFamily="18" charset="0"/>
              </a:rPr>
              <a:t>Aerobic/anaerobic </a:t>
            </a:r>
          </a:p>
          <a:p>
            <a:pPr marL="514350" indent="-514350" algn="l">
              <a:buClr>
                <a:srgbClr val="FFFF00"/>
              </a:buClr>
              <a:buFont typeface="+mj-lt"/>
              <a:buAutoNum type="arabicPeriod"/>
            </a:pPr>
            <a:r>
              <a:rPr lang="en-US" b="1" dirty="0" smtClean="0">
                <a:solidFill>
                  <a:schemeClr val="tx1"/>
                </a:solidFill>
                <a:latin typeface="Times New Roman" pitchFamily="18" charset="0"/>
                <a:cs typeface="Times New Roman" pitchFamily="18" charset="0"/>
              </a:rPr>
              <a:t>Short, &lt;30 min </a:t>
            </a:r>
          </a:p>
          <a:p>
            <a:pPr marL="971550" lvl="1" indent="-514350" algn="l">
              <a:buClr>
                <a:srgbClr val="FFFF00"/>
              </a:buClr>
            </a:pPr>
            <a:r>
              <a:rPr lang="en-US" b="1" dirty="0" smtClean="0">
                <a:solidFill>
                  <a:schemeClr val="tx1"/>
                </a:solidFill>
                <a:latin typeface="Times New Roman" pitchFamily="18" charset="0"/>
                <a:cs typeface="Times New Roman" pitchFamily="18" charset="0"/>
              </a:rPr>
              <a:t>intermediate 30-60 min</a:t>
            </a:r>
          </a:p>
          <a:p>
            <a:pPr marL="971550" lvl="1" indent="-514350" algn="l">
              <a:buClr>
                <a:srgbClr val="FFFF00"/>
              </a:buClr>
            </a:pPr>
            <a:r>
              <a:rPr lang="en-US" b="1" dirty="0" smtClean="0">
                <a:solidFill>
                  <a:schemeClr val="tx1"/>
                </a:solidFill>
                <a:latin typeface="Times New Roman" pitchFamily="18" charset="0"/>
                <a:cs typeface="Times New Roman" pitchFamily="18" charset="0"/>
              </a:rPr>
              <a:t>prolonged &gt;60 min</a:t>
            </a:r>
          </a:p>
          <a:p>
            <a:pPr marL="514350" indent="-514350" algn="l">
              <a:buClr>
                <a:srgbClr val="FFFF00"/>
              </a:buClr>
              <a:buFont typeface="+mj-lt"/>
              <a:buAutoNum type="arabicPeriod"/>
            </a:pPr>
            <a:r>
              <a:rPr lang="en-US" b="1" dirty="0" smtClean="0">
                <a:solidFill>
                  <a:schemeClr val="tx1"/>
                </a:solidFill>
                <a:latin typeface="Times New Roman" pitchFamily="18" charset="0"/>
                <a:cs typeface="Times New Roman" pitchFamily="18" charset="0"/>
              </a:rPr>
              <a:t>Intensity </a:t>
            </a:r>
          </a:p>
          <a:p>
            <a:pPr marL="971550" lvl="1" indent="-514350">
              <a:buClr>
                <a:srgbClr val="FFFF00"/>
              </a:buClr>
            </a:pPr>
            <a:r>
              <a:rPr lang="en-US"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HR </a:t>
            </a:r>
            <a:r>
              <a:rPr lang="en-US" sz="1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MAX </a:t>
            </a:r>
            <a:r>
              <a:rPr lang="en-US"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220 - AGE </a:t>
            </a:r>
            <a:endParaRPr lang="en-US" sz="3200" dirty="0" smtClean="0">
              <a:solidFill>
                <a:schemeClr val="tx1"/>
              </a:solidFill>
              <a:latin typeface="Times New Roman" pitchFamily="18" charset="0"/>
              <a:cs typeface="Times New Roman" pitchFamily="18" charset="0"/>
            </a:endParaRPr>
          </a:p>
          <a:p>
            <a:pPr marL="514350" indent="-514350"/>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54211" y="1600200"/>
            <a:ext cx="3435578" cy="4525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Grading of Exercise Intensity</a:t>
            </a:r>
            <a:br>
              <a:rPr lang="en-US" dirty="0" smtClean="0">
                <a:latin typeface="Times New Roman" pitchFamily="18" charset="0"/>
                <a:cs typeface="Times New Roman" pitchFamily="18" charset="0"/>
              </a:rPr>
            </a:br>
            <a:endParaRPr lang="en-US" dirty="0"/>
          </a:p>
        </p:txBody>
      </p:sp>
      <p:graphicFrame>
        <p:nvGraphicFramePr>
          <p:cNvPr id="4" name="Content Placeholder 3"/>
          <p:cNvGraphicFramePr>
            <a:graphicFrameLocks noGrp="1"/>
          </p:cNvGraphicFramePr>
          <p:nvPr>
            <p:ph idx="1"/>
          </p:nvPr>
        </p:nvGraphicFramePr>
        <p:xfrm>
          <a:off x="457200" y="1600200"/>
          <a:ext cx="8229600" cy="40538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3200" dirty="0" smtClean="0">
                          <a:latin typeface="Times New Roman" pitchFamily="18" charset="0"/>
                          <a:cs typeface="Times New Roman" pitchFamily="18" charset="0"/>
                        </a:rPr>
                        <a:t>Intensity</a:t>
                      </a:r>
                      <a:endParaRPr lang="en-US" sz="3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HR MAX (%)</a:t>
                      </a:r>
                    </a:p>
                  </a:txBody>
                  <a:tcPr/>
                </a:tc>
              </a:tr>
              <a:tr h="370840">
                <a:tc>
                  <a:txBody>
                    <a:bodyPr/>
                    <a:lstStyle/>
                    <a:p>
                      <a:pPr algn="l"/>
                      <a:r>
                        <a:rPr lang="en-US" sz="3200" dirty="0" smtClean="0">
                          <a:latin typeface="Times New Roman" pitchFamily="18" charset="0"/>
                          <a:cs typeface="Times New Roman" pitchFamily="18" charset="0"/>
                        </a:rPr>
                        <a:t>Very mild</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&lt;35</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Mild </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35-54</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Moderate</a:t>
                      </a:r>
                      <a:r>
                        <a:rPr lang="en-US" sz="3200" baseline="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55-69</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Heavy</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70-90</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Very heavy </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&gt;90</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Maximal</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100</a:t>
                      </a:r>
                      <a:endParaRPr lang="en-US" sz="3200"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19600"/>
          </a:xfrm>
        </p:spPr>
        <p:txBody>
          <a:bodyPr/>
          <a:lstStyle/>
          <a:p>
            <a:pPr algn="ctr"/>
            <a:r>
              <a:rPr lang="en-US" dirty="0">
                <a:latin typeface="Times New Roman" pitchFamily="18" charset="0"/>
                <a:cs typeface="Times New Roman" pitchFamily="18" charset="0"/>
              </a:rPr>
              <a:t>There is no doubt that </a:t>
            </a:r>
            <a:br>
              <a:rPr lang="en-US" dirty="0">
                <a:latin typeface="Times New Roman" pitchFamily="18" charset="0"/>
                <a:cs typeface="Times New Roman" pitchFamily="18" charset="0"/>
              </a:rPr>
            </a:br>
            <a:r>
              <a:rPr lang="en-US" b="1" dirty="0">
                <a:latin typeface="Times New Roman" pitchFamily="18" charset="0"/>
                <a:cs typeface="Times New Roman" pitchFamily="18" charset="0"/>
              </a:rPr>
              <a:t>Diabetes</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must be regarded as   one of the </a:t>
            </a:r>
            <a:r>
              <a:rPr lang="en-US" b="1" dirty="0">
                <a:latin typeface="Times New Roman" pitchFamily="18" charset="0"/>
                <a:cs typeface="Times New Roman" pitchFamily="18" charset="0"/>
              </a:rPr>
              <a:t>Penalties</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of </a:t>
            </a:r>
            <a:br>
              <a:rPr lang="en-US" dirty="0">
                <a:latin typeface="Times New Roman" pitchFamily="18" charset="0"/>
                <a:cs typeface="Times New Roman" pitchFamily="18" charset="0"/>
              </a:rPr>
            </a:br>
            <a:r>
              <a:rPr lang="en-US" b="1" dirty="0">
                <a:latin typeface="Times New Roman" pitchFamily="18" charset="0"/>
                <a:cs typeface="Times New Roman" pitchFamily="18" charset="0"/>
              </a:rPr>
              <a:t>Advanced Civilization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0"/>
            <a:ext cx="7162800" cy="6858000"/>
          </a:xfrm>
        </p:spPr>
      </p:pic>
      <p:sp>
        <p:nvSpPr>
          <p:cNvPr id="5" name="TextBox 4"/>
          <p:cNvSpPr txBox="1"/>
          <p:nvPr/>
        </p:nvSpPr>
        <p:spPr>
          <a:xfrm>
            <a:off x="457200" y="5410200"/>
            <a:ext cx="8229600" cy="1077218"/>
          </a:xfrm>
          <a:prstGeom prst="rect">
            <a:avLst/>
          </a:prstGeom>
          <a:noFill/>
        </p:spPr>
        <p:txBody>
          <a:bodyPr wrap="square" rtlCol="0">
            <a:spAutoFit/>
          </a:bodyPr>
          <a:lstStyle/>
          <a:p>
            <a:r>
              <a:rPr lang="en-US" sz="3200" dirty="0">
                <a:latin typeface="Times New Roman" pitchFamily="18" charset="0"/>
                <a:cs typeface="Times New Roman" pitchFamily="18" charset="0"/>
              </a:rPr>
              <a:t>Robert </a:t>
            </a:r>
            <a:r>
              <a:rPr lang="en-US" sz="3200" dirty="0" err="1">
                <a:latin typeface="Times New Roman" pitchFamily="18" charset="0"/>
                <a:cs typeface="Times New Roman" pitchFamily="18" charset="0"/>
              </a:rPr>
              <a:t>Saundby</a:t>
            </a:r>
            <a:r>
              <a:rPr lang="en-US" sz="3200" dirty="0">
                <a:latin typeface="Times New Roman" pitchFamily="18" charset="0"/>
                <a:cs typeface="Times New Roman" pitchFamily="18" charset="0"/>
              </a:rPr>
              <a:t>, the Birmingham </a:t>
            </a:r>
            <a:r>
              <a:rPr lang="en-US" sz="3200" dirty="0" err="1">
                <a:latin typeface="Times New Roman" pitchFamily="18" charset="0"/>
                <a:cs typeface="Times New Roman" pitchFamily="18" charset="0"/>
              </a:rPr>
              <a:t>Physicain</a:t>
            </a:r>
            <a:r>
              <a:rPr lang="en-US" sz="3200" dirty="0">
                <a:latin typeface="Times New Roman" pitchFamily="18" charset="0"/>
                <a:cs typeface="Times New Roman" pitchFamily="18" charset="0"/>
              </a:rPr>
              <a:t>, 1897, Medical </a:t>
            </a:r>
            <a:r>
              <a:rPr lang="en-US" sz="3200" dirty="0" smtClean="0">
                <a:latin typeface="Times New Roman" pitchFamily="18" charset="0"/>
                <a:cs typeface="Times New Roman" pitchFamily="18" charset="0"/>
              </a:rPr>
              <a:t>Annual</a:t>
            </a:r>
            <a:endParaRPr lang="en-US" sz="3200" dirty="0">
              <a:latin typeface="Times New Roman" pitchFamily="18" charset="0"/>
              <a:cs typeface="Times New Roman" pitchFamily="18" charset="0"/>
            </a:endParaRPr>
          </a:p>
        </p:txBody>
      </p:sp>
      <p:sp>
        <p:nvSpPr>
          <p:cNvPr id="7" name="TextBox 6"/>
          <p:cNvSpPr txBox="1"/>
          <p:nvPr/>
        </p:nvSpPr>
        <p:spPr>
          <a:xfrm>
            <a:off x="990600" y="5780782"/>
            <a:ext cx="7162800" cy="1077218"/>
          </a:xfrm>
          <a:prstGeom prst="rect">
            <a:avLst/>
          </a:prstGeom>
          <a:solidFill>
            <a:schemeClr val="tx1"/>
          </a:solidFill>
        </p:spPr>
        <p:txBody>
          <a:bodyPr wrap="square" rtlCol="0">
            <a:spAutoFit/>
          </a:bodyPr>
          <a:lstStyle/>
          <a:p>
            <a:r>
              <a:rPr lang="en-US" sz="3200" dirty="0" smtClean="0">
                <a:solidFill>
                  <a:srgbClr val="000000"/>
                </a:solidFill>
              </a:rPr>
              <a:t>Stop Resting in Peace and </a:t>
            </a:r>
          </a:p>
          <a:p>
            <a:r>
              <a:rPr lang="en-US" sz="3200" dirty="0" smtClean="0">
                <a:solidFill>
                  <a:srgbClr val="000000"/>
                </a:solidFill>
              </a:rPr>
              <a:t>Start Getting Some Exercise</a:t>
            </a:r>
            <a:endParaRPr lang="en-US" sz="3200" dirty="0">
              <a:solidFill>
                <a:srgbClr val="000000"/>
              </a:solidFill>
            </a:endParaRPr>
          </a:p>
        </p:txBody>
      </p:sp>
    </p:spTree>
    <p:extLst>
      <p:ext uri="{BB962C8B-B14F-4D97-AF65-F5344CB8AC3E}">
        <p14:creationId xmlns:p14="http://schemas.microsoft.com/office/powerpoint/2010/main" val="8243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ctr"/>
            <a:r>
              <a:rPr lang="en-US" sz="3200" b="1" dirty="0" smtClean="0">
                <a:solidFill>
                  <a:srgbClr val="FFFF00"/>
                </a:solidFill>
                <a:latin typeface="Times New Roman" pitchFamily="18" charset="0"/>
                <a:cs typeface="Times New Roman" pitchFamily="18" charset="0"/>
              </a:rPr>
              <a:t>Different heart rate for a 33 y/o person</a:t>
            </a:r>
            <a:endParaRPr lang="en-US" sz="3200" b="1" dirty="0">
              <a:solidFill>
                <a:srgbClr val="FFFF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759960"/>
        </p:xfrm>
        <a:graphic>
          <a:graphicData uri="http://schemas.openxmlformats.org/drawingml/2006/table">
            <a:tbl>
              <a:tblPr firstRow="1" bandRow="1">
                <a:tableStyleId>{5C22544A-7EE6-4342-B048-85BDC9FD1C3A}</a:tableStyleId>
              </a:tblPr>
              <a:tblGrid>
                <a:gridCol w="1981200"/>
                <a:gridCol w="3505200"/>
                <a:gridCol w="2743200"/>
              </a:tblGrid>
              <a:tr h="787400">
                <a:tc>
                  <a:txBody>
                    <a:bodyPr/>
                    <a:lstStyle/>
                    <a:p>
                      <a:pPr algn="ctr"/>
                      <a:r>
                        <a:rPr lang="en-US" sz="2400" b="1" dirty="0" smtClean="0">
                          <a:latin typeface="Times New Roman" pitchFamily="18" charset="0"/>
                          <a:cs typeface="Times New Roman" pitchFamily="18" charset="0"/>
                        </a:rPr>
                        <a:t>Level of Intensity</a:t>
                      </a:r>
                      <a:endParaRPr lang="en-US" sz="2400" b="1" dirty="0">
                        <a:latin typeface="Times New Roman" pitchFamily="18" charset="0"/>
                        <a:cs typeface="Times New Roman" pitchFamily="18" charset="0"/>
                      </a:endParaRPr>
                    </a:p>
                  </a:txBody>
                  <a:tcPr anchor="ctr"/>
                </a:tc>
                <a:tc>
                  <a:txBody>
                    <a:bodyPr/>
                    <a:lstStyle/>
                    <a:p>
                      <a:pPr algn="ctr"/>
                      <a:r>
                        <a:rPr lang="en-US" sz="2400" b="1" dirty="0" smtClean="0">
                          <a:latin typeface="Times New Roman" pitchFamily="18" charset="0"/>
                          <a:cs typeface="Times New Roman" pitchFamily="18" charset="0"/>
                        </a:rPr>
                        <a:t>Formula </a:t>
                      </a:r>
                      <a:endParaRPr lang="en-US" sz="2400" b="1" dirty="0">
                        <a:latin typeface="Times New Roman" pitchFamily="18" charset="0"/>
                        <a:cs typeface="Times New Roman" pitchFamily="18" charset="0"/>
                      </a:endParaRPr>
                    </a:p>
                  </a:txBody>
                  <a:tcPr anchor="ctr"/>
                </a:tc>
                <a:tc>
                  <a:txBody>
                    <a:bodyPr/>
                    <a:lstStyle/>
                    <a:p>
                      <a:pPr algn="ctr"/>
                      <a:r>
                        <a:rPr lang="en-US" sz="2400" b="1" dirty="0" smtClean="0">
                          <a:latin typeface="Times New Roman" pitchFamily="18" charset="0"/>
                          <a:cs typeface="Times New Roman" pitchFamily="18" charset="0"/>
                        </a:rPr>
                        <a:t>Heart Bit</a:t>
                      </a:r>
                      <a:endParaRPr lang="en-US" sz="2400" b="1" dirty="0">
                        <a:latin typeface="Times New Roman" pitchFamily="18" charset="0"/>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Very light</a:t>
                      </a:r>
                      <a:r>
                        <a:rPr lang="en-US" sz="2400" b="1" baseline="0"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(220-33)*(&lt;0.35)</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&lt;65 Bit/Min</a:t>
                      </a:r>
                      <a:endParaRPr lang="en-US" sz="2400" b="0" dirty="0">
                        <a:latin typeface="+mn-lt"/>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Light</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(220-33)*(0.35-0.54)</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65-101 Bit/Min</a:t>
                      </a:r>
                      <a:endParaRPr lang="en-US" sz="2400" b="0" dirty="0">
                        <a:latin typeface="+mn-lt"/>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Moderate </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(220-33)*(0.55-60.69)</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102-129 Bit/Min</a:t>
                      </a:r>
                      <a:endParaRPr lang="en-US" sz="2400" b="0" dirty="0">
                        <a:latin typeface="+mn-lt"/>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Hard</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(220-33)*(0.70-0.89)</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130-166 Bit/Min</a:t>
                      </a:r>
                      <a:endParaRPr lang="en-US" sz="2400" b="0" dirty="0">
                        <a:latin typeface="+mn-lt"/>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Very hard</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(220-33)*(&gt;0.90)</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&gt;= 167 Bit/Min</a:t>
                      </a:r>
                      <a:endParaRPr lang="en-US" sz="2400" b="0" dirty="0">
                        <a:latin typeface="+mn-lt"/>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b="1" dirty="0" smtClean="0">
                <a:latin typeface="Times New Roman" pitchFamily="18" charset="0"/>
                <a:cs typeface="Times New Roman" pitchFamily="18" charset="0"/>
              </a:rPr>
              <a:t>Rating of Perceived Exertion Scale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343400"/>
          </a:xfrm>
        </p:spPr>
        <p:txBody>
          <a:bodyPr>
            <a:noAutofit/>
          </a:bodyPr>
          <a:lstStyle/>
          <a:p>
            <a:pPr marL="514350" indent="-514350">
              <a:buClr>
                <a:srgbClr val="FFFF00"/>
              </a:buClr>
              <a:buFont typeface="+mj-lt"/>
              <a:buAutoNum type="arabicPeriod"/>
            </a:pPr>
            <a:r>
              <a:rPr lang="en-US" sz="2400" dirty="0" smtClean="0">
                <a:latin typeface="Times New Roman" pitchFamily="18" charset="0"/>
                <a:cs typeface="Times New Roman" pitchFamily="18" charset="0"/>
              </a:rPr>
              <a:t>No exertion at all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Extremely light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Very light - (easy walking slowly at a comfortable pace)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 Light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 Somewhat hard (It is quite an effort; you feel tired but can continue)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  Hard (heavy)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Very hard (very strenuous, and you are very fatigued)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Extremely hard (You can not continue for long at this pace)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Maximal exertion </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Autofit/>
          </a:bodyPr>
          <a:lstStyle/>
          <a:p>
            <a:r>
              <a:rPr lang="en-US" sz="3600" b="1" dirty="0" smtClean="0">
                <a:solidFill>
                  <a:schemeClr val="accent6">
                    <a:lumMod val="60000"/>
                    <a:lumOff val="40000"/>
                  </a:schemeClr>
                </a:solidFill>
                <a:latin typeface="Times New Roman" pitchFamily="18" charset="0"/>
                <a:cs typeface="Times New Roman" pitchFamily="18" charset="0"/>
              </a:rPr>
              <a:t>Extra carbohydrate amount and insulin dose reduction for different sessions</a:t>
            </a:r>
            <a:endParaRPr lang="en-US" sz="3600" b="1" dirty="0">
              <a:solidFill>
                <a:schemeClr val="accent6">
                  <a:lumMod val="60000"/>
                  <a:lumOff val="4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286000"/>
                <a:gridCol w="2057400"/>
                <a:gridCol w="2057400"/>
                <a:gridCol w="1828800"/>
              </a:tblGrid>
              <a:tr h="370840">
                <a:tc>
                  <a:txBody>
                    <a:bodyPr/>
                    <a:lstStyle/>
                    <a:p>
                      <a:pPr algn="ctr"/>
                      <a:endParaRPr lang="en-US" dirty="0">
                        <a:latin typeface="Times New Roman" pitchFamily="18" charset="0"/>
                        <a:cs typeface="Times New Roman" pitchFamily="18" charset="0"/>
                      </a:endParaRPr>
                    </a:p>
                  </a:txBody>
                  <a:tcPr/>
                </a:tc>
                <a:tc gridSpan="3">
                  <a:txBody>
                    <a:bodyPr/>
                    <a:lstStyle/>
                    <a:p>
                      <a:pPr algn="ctr"/>
                      <a:r>
                        <a:rPr lang="en-US" dirty="0" smtClean="0">
                          <a:latin typeface="Times New Roman" pitchFamily="18" charset="0"/>
                          <a:cs typeface="Times New Roman" pitchFamily="18" charset="0"/>
                        </a:rPr>
                        <a:t>Duration (min)</a:t>
                      </a:r>
                      <a:endParaRPr lang="en-US"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dirty="0"/>
                    </a:p>
                  </a:txBody>
                  <a:tcPr/>
                </a:tc>
              </a:tr>
              <a:tr h="370840">
                <a:tc>
                  <a:txBody>
                    <a:bodyPr/>
                    <a:lstStyle/>
                    <a:p>
                      <a:pPr algn="ctr"/>
                      <a:r>
                        <a:rPr lang="en-US" dirty="0" smtClean="0">
                          <a:latin typeface="Times New Roman" pitchFamily="18" charset="0"/>
                          <a:cs typeface="Times New Roman" pitchFamily="18" charset="0"/>
                        </a:rPr>
                        <a:t>Intensity </a:t>
                      </a:r>
                    </a:p>
                    <a:p>
                      <a:pPr algn="ctr"/>
                      <a:r>
                        <a:rPr lang="en-US" dirty="0" smtClean="0">
                          <a:latin typeface="Times New Roman" pitchFamily="18" charset="0"/>
                          <a:cs typeface="Times New Roman" pitchFamily="18" charset="0"/>
                        </a:rPr>
                        <a:t>(% of Max HR)</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Short</a:t>
                      </a:r>
                    </a:p>
                    <a:p>
                      <a:pPr algn="ctr"/>
                      <a:r>
                        <a:rPr lang="en-US" dirty="0" smtClean="0">
                          <a:latin typeface="Times New Roman" pitchFamily="18" charset="0"/>
                          <a:cs typeface="Times New Roman" pitchFamily="18" charset="0"/>
                        </a:rPr>
                        <a:t> (&lt;30)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Intermediate</a:t>
                      </a:r>
                      <a:r>
                        <a:rPr lang="en-US" baseline="0" dirty="0" smtClean="0">
                          <a:latin typeface="Times New Roman" pitchFamily="18" charset="0"/>
                          <a:cs typeface="Times New Roman" pitchFamily="18" charset="0"/>
                        </a:rPr>
                        <a:t> </a:t>
                      </a:r>
                    </a:p>
                    <a:p>
                      <a:pPr algn="ctr"/>
                      <a:r>
                        <a:rPr lang="en-US" baseline="0" dirty="0" smtClean="0">
                          <a:latin typeface="Times New Roman" pitchFamily="18" charset="0"/>
                          <a:cs typeface="Times New Roman" pitchFamily="18" charset="0"/>
                        </a:rPr>
                        <a:t>(30-60)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Long</a:t>
                      </a:r>
                    </a:p>
                    <a:p>
                      <a:pPr algn="ctr"/>
                      <a:r>
                        <a:rPr lang="en-US" dirty="0" smtClean="0">
                          <a:latin typeface="Times New Roman" pitchFamily="18" charset="0"/>
                          <a:cs typeface="Times New Roman" pitchFamily="18" charset="0"/>
                        </a:rPr>
                        <a:t> (&gt;60)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Light (&lt;60)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0-10 g</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10-20 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10-20 g/h</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Moderate  (60-75)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10-20 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20-60 g</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20-100 g/h</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Hard (&gt;75)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0-30 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30-100 g</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30-100 g/h</a:t>
                      </a:r>
                      <a:endParaRPr lang="en-US" b="1" dirty="0">
                        <a:latin typeface="Times New Roman" pitchFamily="18" charset="0"/>
                        <a:cs typeface="Times New Roman" pitchFamily="18" charset="0"/>
                      </a:endParaRPr>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576088023"/>
              </p:ext>
            </p:extLst>
          </p:nvPr>
        </p:nvGraphicFramePr>
        <p:xfrm>
          <a:off x="381000" y="4114800"/>
          <a:ext cx="8229600" cy="2123440"/>
        </p:xfrm>
        <a:graphic>
          <a:graphicData uri="http://schemas.openxmlformats.org/drawingml/2006/table">
            <a:tbl>
              <a:tblPr firstRow="1" bandRow="1">
                <a:tableStyleId>{5C22544A-7EE6-4342-B048-85BDC9FD1C3A}</a:tableStyleId>
              </a:tblPr>
              <a:tblGrid>
                <a:gridCol w="2286000"/>
                <a:gridCol w="2057400"/>
                <a:gridCol w="2057400"/>
                <a:gridCol w="1828800"/>
              </a:tblGrid>
              <a:tr h="370840">
                <a:tc>
                  <a:txBody>
                    <a:bodyPr/>
                    <a:lstStyle/>
                    <a:p>
                      <a:pPr algn="ctr"/>
                      <a:endParaRPr lang="en-US" dirty="0">
                        <a:latin typeface="Times New Roman" pitchFamily="18" charset="0"/>
                        <a:cs typeface="Times New Roman" pitchFamily="18" charset="0"/>
                      </a:endParaRPr>
                    </a:p>
                  </a:txBody>
                  <a:tcPr/>
                </a:tc>
                <a:tc gridSpan="3">
                  <a:txBody>
                    <a:bodyPr/>
                    <a:lstStyle/>
                    <a:p>
                      <a:pPr algn="ctr"/>
                      <a:r>
                        <a:rPr lang="en-US" dirty="0" smtClean="0">
                          <a:latin typeface="Times New Roman" pitchFamily="18" charset="0"/>
                          <a:cs typeface="Times New Roman" pitchFamily="18" charset="0"/>
                        </a:rPr>
                        <a:t>Duration (min)</a:t>
                      </a:r>
                      <a:endParaRPr lang="en-US"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dirty="0"/>
                    </a:p>
                  </a:txBody>
                  <a:tcPr/>
                </a:tc>
              </a:tr>
              <a:tr h="370840">
                <a:tc>
                  <a:txBody>
                    <a:bodyPr/>
                    <a:lstStyle/>
                    <a:p>
                      <a:pPr algn="ctr"/>
                      <a:r>
                        <a:rPr lang="en-US" dirty="0" smtClean="0">
                          <a:latin typeface="Times New Roman" pitchFamily="18" charset="0"/>
                          <a:cs typeface="Times New Roman" pitchFamily="18" charset="0"/>
                        </a:rPr>
                        <a:t>Intensity </a:t>
                      </a:r>
                    </a:p>
                    <a:p>
                      <a:pPr algn="ctr"/>
                      <a:r>
                        <a:rPr lang="en-US" dirty="0" smtClean="0">
                          <a:latin typeface="Times New Roman" pitchFamily="18" charset="0"/>
                          <a:cs typeface="Times New Roman" pitchFamily="18" charset="0"/>
                        </a:rPr>
                        <a:t>(% of Max HR)</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Short</a:t>
                      </a:r>
                    </a:p>
                    <a:p>
                      <a:pPr algn="ctr"/>
                      <a:r>
                        <a:rPr lang="en-US" dirty="0" smtClean="0">
                          <a:latin typeface="Times New Roman" pitchFamily="18" charset="0"/>
                          <a:cs typeface="Times New Roman" pitchFamily="18" charset="0"/>
                        </a:rPr>
                        <a:t> (&lt;30)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Intermediate</a:t>
                      </a:r>
                      <a:r>
                        <a:rPr lang="en-US" baseline="0" dirty="0" smtClean="0">
                          <a:latin typeface="Times New Roman" pitchFamily="18" charset="0"/>
                          <a:cs typeface="Times New Roman" pitchFamily="18" charset="0"/>
                        </a:rPr>
                        <a:t> </a:t>
                      </a:r>
                    </a:p>
                    <a:p>
                      <a:pPr algn="ctr"/>
                      <a:r>
                        <a:rPr lang="en-US" baseline="0" dirty="0" smtClean="0">
                          <a:latin typeface="Times New Roman" pitchFamily="18" charset="0"/>
                          <a:cs typeface="Times New Roman" pitchFamily="18" charset="0"/>
                        </a:rPr>
                        <a:t>(30-60)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Long</a:t>
                      </a:r>
                    </a:p>
                    <a:p>
                      <a:pPr algn="ctr"/>
                      <a:r>
                        <a:rPr lang="en-US" dirty="0" smtClean="0">
                          <a:latin typeface="Times New Roman" pitchFamily="18" charset="0"/>
                          <a:cs typeface="Times New Roman" pitchFamily="18" charset="0"/>
                        </a:rPr>
                        <a:t> (&gt;60)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Light (&lt;60)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 serving</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 serving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serving</a:t>
                      </a:r>
                      <a:r>
                        <a:rPr lang="en-US" b="1" dirty="0" smtClean="0">
                          <a:latin typeface="Times New Roman" pitchFamily="18" charset="0"/>
                          <a:cs typeface="Times New Roman" pitchFamily="18" charset="0"/>
                        </a:rPr>
                        <a:t> /h</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Moderate  (60-75)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 serving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2-4</a:t>
                      </a:r>
                      <a:r>
                        <a:rPr lang="en-US" dirty="0" smtClean="0">
                          <a:latin typeface="Times New Roman" pitchFamily="18" charset="0"/>
                          <a:cs typeface="Times New Roman" pitchFamily="18" charset="0"/>
                        </a:rPr>
                        <a:t> serving</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4 </a:t>
                      </a:r>
                      <a:r>
                        <a:rPr lang="en-US" dirty="0" smtClean="0">
                          <a:latin typeface="Times New Roman" pitchFamily="18" charset="0"/>
                          <a:cs typeface="Times New Roman" pitchFamily="18" charset="0"/>
                        </a:rPr>
                        <a:t> serving</a:t>
                      </a:r>
                      <a:r>
                        <a:rPr lang="en-US" b="1" dirty="0" smtClean="0">
                          <a:latin typeface="Times New Roman" pitchFamily="18" charset="0"/>
                          <a:cs typeface="Times New Roman" pitchFamily="18" charset="0"/>
                        </a:rPr>
                        <a:t>/h</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Hard (&gt;75)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 serving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3-6</a:t>
                      </a:r>
                      <a:r>
                        <a:rPr lang="en-US" dirty="0" smtClean="0">
                          <a:latin typeface="Times New Roman" pitchFamily="18" charset="0"/>
                          <a:cs typeface="Times New Roman" pitchFamily="18" charset="0"/>
                        </a:rPr>
                        <a:t> serving</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serving</a:t>
                      </a:r>
                      <a:r>
                        <a:rPr lang="en-US" b="1" dirty="0" smtClean="0">
                          <a:latin typeface="Times New Roman" pitchFamily="18" charset="0"/>
                          <a:cs typeface="Times New Roman" pitchFamily="18" charset="0"/>
                        </a:rPr>
                        <a:t> /h</a:t>
                      </a:r>
                      <a:endParaRPr lang="en-US" b="1" dirty="0">
                        <a:latin typeface="Times New Roman" pitchFamily="18" charset="0"/>
                        <a:cs typeface="Times New Roman" pitchFamily="18" charset="0"/>
                      </a:endParaRPr>
                    </a:p>
                  </a:txBody>
                  <a:tcPr/>
                </a:tc>
              </a:tr>
            </a:tbl>
          </a:graphicData>
        </a:graphic>
      </p:graphicFrame>
      <p:sp>
        <p:nvSpPr>
          <p:cNvPr id="9" name="TextBox 8"/>
          <p:cNvSpPr txBox="1"/>
          <p:nvPr/>
        </p:nvSpPr>
        <p:spPr>
          <a:xfrm>
            <a:off x="2743200" y="2438400"/>
            <a:ext cx="5867400" cy="369332"/>
          </a:xfrm>
          <a:prstGeom prst="rect">
            <a:avLst/>
          </a:prstGeom>
          <a:noFill/>
        </p:spPr>
        <p:txBody>
          <a:bodyPr wrap="square" rtlCol="0">
            <a:spAutoFit/>
          </a:bodyP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989572040"/>
              </p:ext>
            </p:extLst>
          </p:nvPr>
        </p:nvGraphicFramePr>
        <p:xfrm>
          <a:off x="2133600" y="1066800"/>
          <a:ext cx="6591300" cy="1005840"/>
        </p:xfrm>
        <a:graphic>
          <a:graphicData uri="http://schemas.openxmlformats.org/drawingml/2006/table">
            <a:tbl>
              <a:tblPr firstRow="1" bandRow="1">
                <a:tableStyleId>{5C22544A-7EE6-4342-B048-85BDC9FD1C3A}</a:tableStyleId>
              </a:tblPr>
              <a:tblGrid>
                <a:gridCol w="2197100"/>
                <a:gridCol w="2197100"/>
                <a:gridCol w="2197100"/>
              </a:tblGrid>
              <a:tr h="370840">
                <a:tc>
                  <a:txBody>
                    <a:bodyPr/>
                    <a:lstStyle/>
                    <a:p>
                      <a:pPr algn="l"/>
                      <a:r>
                        <a:rPr lang="en-US" sz="6000" dirty="0" smtClean="0"/>
                        <a:t>0</a:t>
                      </a:r>
                      <a:endParaRPr lang="en-US" sz="6000" dirty="0"/>
                    </a:p>
                  </a:txBody>
                  <a:tcPr/>
                </a:tc>
                <a:tc>
                  <a:txBody>
                    <a:bodyPr/>
                    <a:lstStyle/>
                    <a:p>
                      <a:pPr algn="r"/>
                      <a:r>
                        <a:rPr lang="en-US" sz="6000" dirty="0" smtClean="0"/>
                        <a:t>10</a:t>
                      </a:r>
                      <a:endParaRPr lang="en-US" sz="6000" dirty="0"/>
                    </a:p>
                  </a:txBody>
                  <a:tcPr/>
                </a:tc>
                <a:tc>
                  <a:txBody>
                    <a:bodyPr/>
                    <a:lstStyle/>
                    <a:p>
                      <a:pPr algn="r"/>
                      <a:r>
                        <a:rPr lang="en-US" sz="6000" dirty="0" smtClean="0"/>
                        <a:t>20</a:t>
                      </a:r>
                      <a:endParaRPr lang="en-US" sz="60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82783238"/>
              </p:ext>
            </p:extLst>
          </p:nvPr>
        </p:nvGraphicFramePr>
        <p:xfrm>
          <a:off x="2743200" y="1061918"/>
          <a:ext cx="1524000" cy="3058061"/>
        </p:xfrm>
        <a:graphic>
          <a:graphicData uri="http://schemas.openxmlformats.org/drawingml/2006/table">
            <a:tbl>
              <a:tblPr firstRow="1" bandRow="1">
                <a:tableStyleId>{5C22544A-7EE6-4342-B048-85BDC9FD1C3A}</a:tableStyleId>
              </a:tblPr>
              <a:tblGrid>
                <a:gridCol w="1524000"/>
              </a:tblGrid>
              <a:tr h="995482">
                <a:tc>
                  <a:txBody>
                    <a:bodyPr/>
                    <a:lstStyle/>
                    <a:p>
                      <a:r>
                        <a:rPr lang="en-US" sz="5400" dirty="0" smtClean="0"/>
                        <a:t>-10</a:t>
                      </a:r>
                      <a:endParaRPr lang="en-US" sz="5400" dirty="0"/>
                    </a:p>
                  </a:txBody>
                  <a:tcPr/>
                </a:tc>
              </a:tr>
              <a:tr h="1061621">
                <a:tc>
                  <a:txBody>
                    <a:bodyPr/>
                    <a:lstStyle/>
                    <a:p>
                      <a:r>
                        <a:rPr lang="en-US" sz="5400" dirty="0" smtClean="0"/>
                        <a:t>20</a:t>
                      </a:r>
                      <a:endParaRPr lang="en-US" sz="5400" dirty="0"/>
                    </a:p>
                  </a:txBody>
                  <a:tcPr/>
                </a:tc>
              </a:tr>
              <a:tr h="1000958">
                <a:tc>
                  <a:txBody>
                    <a:bodyPr/>
                    <a:lstStyle/>
                    <a:p>
                      <a:r>
                        <a:rPr lang="en-US" sz="5400" dirty="0" smtClean="0"/>
                        <a:t>30</a:t>
                      </a:r>
                      <a:endParaRPr lang="en-US" sz="54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Autofit/>
          </a:bodyPr>
          <a:lstStyle/>
          <a:p>
            <a:pPr algn="ctr"/>
            <a:r>
              <a:rPr lang="en-US" sz="3600" b="1" dirty="0" smtClean="0">
                <a:solidFill>
                  <a:schemeClr val="accent6">
                    <a:lumMod val="60000"/>
                    <a:lumOff val="40000"/>
                  </a:schemeClr>
                </a:solidFill>
                <a:latin typeface="Times New Roman" pitchFamily="18" charset="0"/>
                <a:cs typeface="Times New Roman" pitchFamily="18" charset="0"/>
              </a:rPr>
              <a:t>Decrease in insulin dosage for efforts of different intensity and duration</a:t>
            </a:r>
            <a:endParaRPr lang="en-US" sz="3600" b="1" dirty="0">
              <a:solidFill>
                <a:schemeClr val="accent6">
                  <a:lumMod val="60000"/>
                  <a:lumOff val="4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77080"/>
        </p:xfrm>
        <a:graphic>
          <a:graphicData uri="http://schemas.openxmlformats.org/drawingml/2006/table">
            <a:tbl>
              <a:tblPr firstRow="1" bandRow="1">
                <a:tableStyleId>{5C22544A-7EE6-4342-B048-85BDC9FD1C3A}</a:tableStyleId>
              </a:tblPr>
              <a:tblGrid>
                <a:gridCol w="1981200"/>
                <a:gridCol w="1600200"/>
                <a:gridCol w="2438400"/>
                <a:gridCol w="2209800"/>
              </a:tblGrid>
              <a:tr h="370840">
                <a:tc>
                  <a:txBody>
                    <a:bodyPr/>
                    <a:lstStyle/>
                    <a:p>
                      <a:pPr algn="ctr"/>
                      <a:endParaRPr lang="en-US" dirty="0">
                        <a:latin typeface="Times New Roman" pitchFamily="18" charset="0"/>
                        <a:cs typeface="Times New Roman" pitchFamily="18" charset="0"/>
                      </a:endParaRPr>
                    </a:p>
                  </a:txBody>
                  <a:tcPr anchor="ctr"/>
                </a:tc>
                <a:tc gridSpan="3">
                  <a:txBody>
                    <a:bodyPr/>
                    <a:lstStyle/>
                    <a:p>
                      <a:pPr algn="ctr"/>
                      <a:r>
                        <a:rPr lang="en-US" dirty="0" smtClean="0">
                          <a:latin typeface="Times New Roman" pitchFamily="18" charset="0"/>
                          <a:cs typeface="Times New Roman" pitchFamily="18" charset="0"/>
                        </a:rPr>
                        <a:t>Duration (min)</a:t>
                      </a:r>
                      <a:endParaRPr lang="en-US" dirty="0">
                        <a:latin typeface="Times New Roman" pitchFamily="18" charset="0"/>
                        <a:cs typeface="Times New Roman" pitchFamily="18" charset="0"/>
                      </a:endParaRPr>
                    </a:p>
                  </a:txBody>
                  <a:tcPr anchor="ctr"/>
                </a:tc>
                <a:tc hMerge="1">
                  <a:txBody>
                    <a:bodyPr/>
                    <a:lstStyle/>
                    <a:p>
                      <a:endParaRPr lang="en-US"/>
                    </a:p>
                  </a:txBody>
                  <a:tcPr/>
                </a:tc>
                <a:tc hMerge="1">
                  <a:txBody>
                    <a:bodyPr/>
                    <a:lstStyle/>
                    <a:p>
                      <a:endParaRPr lang="en-US" dirty="0"/>
                    </a:p>
                  </a:txBody>
                  <a:tcPr/>
                </a:tc>
              </a:tr>
              <a:tr h="370840">
                <a:tc>
                  <a:txBody>
                    <a:bodyPr/>
                    <a:lstStyle/>
                    <a:p>
                      <a:pPr algn="ctr"/>
                      <a:r>
                        <a:rPr lang="en-US" dirty="0" smtClean="0">
                          <a:latin typeface="Times New Roman" pitchFamily="18" charset="0"/>
                          <a:cs typeface="Times New Roman" pitchFamily="18" charset="0"/>
                        </a:rPr>
                        <a:t>Intensity </a:t>
                      </a:r>
                    </a:p>
                    <a:p>
                      <a:pPr algn="ctr"/>
                      <a:r>
                        <a:rPr lang="en-US" dirty="0" smtClean="0">
                          <a:latin typeface="Times New Roman" pitchFamily="18" charset="0"/>
                          <a:cs typeface="Times New Roman" pitchFamily="18" charset="0"/>
                        </a:rPr>
                        <a:t>(% of Max HR)</a:t>
                      </a:r>
                      <a:endParaRPr lang="en-US" dirty="0">
                        <a:latin typeface="Times New Roman" pitchFamily="18" charset="0"/>
                        <a:cs typeface="Times New Roman" pitchFamily="18" charset="0"/>
                      </a:endParaRPr>
                    </a:p>
                  </a:txBody>
                  <a:tcPr anchor="ctr"/>
                </a:tc>
                <a:tc>
                  <a:txBody>
                    <a:bodyPr/>
                    <a:lstStyle/>
                    <a:p>
                      <a:pPr algn="ctr"/>
                      <a:r>
                        <a:rPr lang="en-US" dirty="0" smtClean="0">
                          <a:latin typeface="Times New Roman" pitchFamily="18" charset="0"/>
                          <a:cs typeface="Times New Roman" pitchFamily="18" charset="0"/>
                        </a:rPr>
                        <a:t>Short</a:t>
                      </a:r>
                    </a:p>
                    <a:p>
                      <a:pPr algn="ctr"/>
                      <a:r>
                        <a:rPr lang="en-US" dirty="0" smtClean="0">
                          <a:latin typeface="Times New Roman" pitchFamily="18" charset="0"/>
                          <a:cs typeface="Times New Roman" pitchFamily="18" charset="0"/>
                        </a:rPr>
                        <a:t> (&lt;30)</a:t>
                      </a:r>
                      <a:endParaRPr lang="en-US" dirty="0">
                        <a:latin typeface="Times New Roman" pitchFamily="18" charset="0"/>
                        <a:cs typeface="Times New Roman" pitchFamily="18" charset="0"/>
                      </a:endParaRPr>
                    </a:p>
                  </a:txBody>
                  <a:tcPr anchor="ctr"/>
                </a:tc>
                <a:tc>
                  <a:txBody>
                    <a:bodyPr/>
                    <a:lstStyle/>
                    <a:p>
                      <a:pPr algn="ctr"/>
                      <a:r>
                        <a:rPr lang="en-US" dirty="0" smtClean="0">
                          <a:latin typeface="Times New Roman" pitchFamily="18" charset="0"/>
                          <a:cs typeface="Times New Roman" pitchFamily="18" charset="0"/>
                        </a:rPr>
                        <a:t>Intermediate</a:t>
                      </a:r>
                      <a:r>
                        <a:rPr lang="en-US" baseline="0" dirty="0" smtClean="0">
                          <a:latin typeface="Times New Roman" pitchFamily="18" charset="0"/>
                          <a:cs typeface="Times New Roman" pitchFamily="18" charset="0"/>
                        </a:rPr>
                        <a:t> </a:t>
                      </a:r>
                    </a:p>
                    <a:p>
                      <a:pPr algn="ctr"/>
                      <a:r>
                        <a:rPr lang="en-US" baseline="0" dirty="0" smtClean="0">
                          <a:latin typeface="Times New Roman" pitchFamily="18" charset="0"/>
                          <a:cs typeface="Times New Roman" pitchFamily="18" charset="0"/>
                        </a:rPr>
                        <a:t>(30-60)</a:t>
                      </a:r>
                      <a:endParaRPr lang="en-US" dirty="0">
                        <a:latin typeface="Times New Roman" pitchFamily="18" charset="0"/>
                        <a:cs typeface="Times New Roman" pitchFamily="18" charset="0"/>
                      </a:endParaRPr>
                    </a:p>
                  </a:txBody>
                  <a:tcPr anchor="ctr"/>
                </a:tc>
                <a:tc>
                  <a:txBody>
                    <a:bodyPr/>
                    <a:lstStyle/>
                    <a:p>
                      <a:pPr algn="ctr"/>
                      <a:r>
                        <a:rPr lang="en-US" dirty="0" smtClean="0">
                          <a:latin typeface="Times New Roman" pitchFamily="18" charset="0"/>
                          <a:cs typeface="Times New Roman" pitchFamily="18" charset="0"/>
                        </a:rPr>
                        <a:t>Long</a:t>
                      </a:r>
                    </a:p>
                    <a:p>
                      <a:pPr algn="ctr"/>
                      <a:r>
                        <a:rPr lang="en-US" dirty="0" smtClean="0">
                          <a:latin typeface="Times New Roman" pitchFamily="18" charset="0"/>
                          <a:cs typeface="Times New Roman" pitchFamily="18" charset="0"/>
                        </a:rPr>
                        <a:t> (&gt;60)</a:t>
                      </a:r>
                      <a:endParaRPr lang="en-US" dirty="0">
                        <a:latin typeface="Times New Roman" pitchFamily="18" charset="0"/>
                        <a:cs typeface="Times New Roman" pitchFamily="18" charset="0"/>
                      </a:endParaRPr>
                    </a:p>
                  </a:txBody>
                  <a:tcPr anchor="ctr"/>
                </a:tc>
              </a:tr>
              <a:tr h="370840">
                <a:tc>
                  <a:txBody>
                    <a:bodyPr/>
                    <a:lstStyle/>
                    <a:p>
                      <a:pPr algn="l"/>
                      <a:r>
                        <a:rPr lang="en-US" dirty="0" smtClean="0">
                          <a:latin typeface="Times New Roman" pitchFamily="18" charset="0"/>
                          <a:cs typeface="Times New Roman" pitchFamily="18" charset="0"/>
                        </a:rPr>
                        <a:t>Light (&lt;60)</a:t>
                      </a:r>
                      <a:endParaRPr lang="en-US"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5-10% /h exercise</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5-10%</a:t>
                      </a:r>
                      <a:r>
                        <a:rPr lang="en-US" b="0" baseline="0" dirty="0" smtClean="0">
                          <a:latin typeface="Times New Roman" pitchFamily="18" charset="0"/>
                          <a:cs typeface="Times New Roman" pitchFamily="18" charset="0"/>
                        </a:rPr>
                        <a:t> </a:t>
                      </a:r>
                      <a:r>
                        <a:rPr lang="en-US" b="0" dirty="0" smtClean="0">
                          <a:latin typeface="Times New Roman" pitchFamily="18" charset="0"/>
                          <a:cs typeface="Times New Roman" pitchFamily="18" charset="0"/>
                        </a:rPr>
                        <a:t>/h exercise</a:t>
                      </a:r>
                    </a:p>
                  </a:txBody>
                  <a:tcPr anchor="ctr"/>
                </a:tc>
              </a:tr>
              <a:tr h="370840">
                <a:tc>
                  <a:txBody>
                    <a:bodyPr/>
                    <a:lstStyle/>
                    <a:p>
                      <a:pPr algn="l"/>
                      <a:r>
                        <a:rPr lang="en-US" dirty="0" smtClean="0">
                          <a:latin typeface="Times New Roman" pitchFamily="18" charset="0"/>
                          <a:cs typeface="Times New Roman" pitchFamily="18" charset="0"/>
                        </a:rPr>
                        <a:t>Moderate  (60-75)</a:t>
                      </a:r>
                      <a:endParaRPr lang="en-US"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10-50%</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10-20%</a:t>
                      </a: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5-10% /h exercise</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5-10% /h exercise</a:t>
                      </a:r>
                    </a:p>
                  </a:txBody>
                  <a:tcPr anchor="ctr"/>
                </a:tc>
              </a:tr>
              <a:tr h="370840">
                <a:tc>
                  <a:txBody>
                    <a:bodyPr/>
                    <a:lstStyle/>
                    <a:p>
                      <a:pPr algn="l"/>
                      <a:r>
                        <a:rPr lang="en-US" dirty="0" smtClean="0">
                          <a:latin typeface="Times New Roman" pitchFamily="18" charset="0"/>
                          <a:cs typeface="Times New Roman" pitchFamily="18" charset="0"/>
                        </a:rPr>
                        <a:t>Hard (&gt;75)</a:t>
                      </a:r>
                      <a:endParaRPr lang="en-US"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10-50%</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10-20%</a:t>
                      </a: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5-20% /h exercise</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5-20%/h exercise</a:t>
                      </a:r>
                    </a:p>
                  </a:txBody>
                  <a:tcPr anchor="ct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90600"/>
            <a:ext cx="6019800" cy="3200400"/>
          </a:xfrm>
        </p:spPr>
        <p:txBody>
          <a:bodyPr/>
          <a:lstStyle/>
          <a:p>
            <a:pPr algn="ctr"/>
            <a:r>
              <a:rPr lang="en-US" b="1" dirty="0">
                <a:solidFill>
                  <a:schemeClr val="bg1">
                    <a:lumMod val="75000"/>
                  </a:schemeClr>
                </a:solidFill>
                <a:latin typeface="Times New Roman" pitchFamily="18" charset="0"/>
                <a:cs typeface="Times New Roman" pitchFamily="18" charset="0"/>
              </a:rPr>
              <a:t>Physical Activity </a:t>
            </a:r>
            <a:r>
              <a:rPr lang="en-US" b="1" dirty="0" smtClean="0">
                <a:solidFill>
                  <a:schemeClr val="accent6">
                    <a:lumMod val="60000"/>
                    <a:lumOff val="40000"/>
                  </a:schemeClr>
                </a:solidFill>
                <a:latin typeface="Times New Roman" pitchFamily="18" charset="0"/>
                <a:cs typeface="Times New Roman" pitchFamily="18" charset="0"/>
              </a:rPr>
              <a:t/>
            </a:r>
            <a:br>
              <a:rPr lang="en-US" b="1" dirty="0" smtClean="0">
                <a:solidFill>
                  <a:schemeClr val="accent6">
                    <a:lumMod val="60000"/>
                    <a:lumOff val="40000"/>
                  </a:schemeClr>
                </a:solidFill>
                <a:latin typeface="Times New Roman" pitchFamily="18" charset="0"/>
                <a:cs typeface="Times New Roman" pitchFamily="18" charset="0"/>
              </a:rPr>
            </a:br>
            <a:r>
              <a:rPr lang="en-US" b="1" dirty="0" smtClean="0">
                <a:solidFill>
                  <a:schemeClr val="accent6">
                    <a:lumMod val="60000"/>
                    <a:lumOff val="40000"/>
                  </a:schemeClr>
                </a:solidFill>
                <a:latin typeface="Times New Roman" pitchFamily="18" charset="0"/>
                <a:cs typeface="Times New Roman" pitchFamily="18" charset="0"/>
              </a:rPr>
              <a:t>and </a:t>
            </a:r>
            <a:br>
              <a:rPr lang="en-US" b="1" dirty="0" smtClean="0">
                <a:solidFill>
                  <a:schemeClr val="accent6">
                    <a:lumMod val="60000"/>
                    <a:lumOff val="40000"/>
                  </a:schemeClr>
                </a:solidFill>
                <a:latin typeface="Times New Roman" pitchFamily="18" charset="0"/>
                <a:cs typeface="Times New Roman" pitchFamily="18" charset="0"/>
              </a:rPr>
            </a:br>
            <a:r>
              <a:rPr lang="en-US" b="1" dirty="0" smtClean="0">
                <a:solidFill>
                  <a:schemeClr val="bg1">
                    <a:lumMod val="75000"/>
                  </a:schemeClr>
                </a:solidFill>
                <a:latin typeface="Times New Roman" pitchFamily="18" charset="0"/>
                <a:cs typeface="Times New Roman" pitchFamily="18" charset="0"/>
              </a:rPr>
              <a:t>Type 2</a:t>
            </a:r>
            <a:r>
              <a:rPr lang="en-US" b="1" dirty="0" smtClean="0">
                <a:solidFill>
                  <a:schemeClr val="accent6">
                    <a:lumMod val="60000"/>
                    <a:lumOff val="40000"/>
                  </a:schemeClr>
                </a:solidFill>
                <a:latin typeface="Times New Roman" pitchFamily="18" charset="0"/>
                <a:cs typeface="Times New Roman" pitchFamily="18" charset="0"/>
              </a:rPr>
              <a:t> </a:t>
            </a:r>
            <a:r>
              <a:rPr lang="en-US" b="1" dirty="0" smtClean="0">
                <a:solidFill>
                  <a:schemeClr val="bg1">
                    <a:lumMod val="75000"/>
                  </a:schemeClr>
                </a:solidFill>
                <a:latin typeface="Times New Roman" pitchFamily="18" charset="0"/>
                <a:cs typeface="Times New Roman" pitchFamily="18" charset="0"/>
              </a:rPr>
              <a:t>Diabetes</a:t>
            </a:r>
            <a:endParaRPr lang="en-US" b="1" dirty="0">
              <a:solidFill>
                <a:schemeClr val="bg1">
                  <a:lumMod val="75000"/>
                </a:schemeClr>
              </a:solidFill>
              <a:latin typeface="Times New Roman" pitchFamily="18" charset="0"/>
              <a:cs typeface="Times New Roman" pitchFamily="18" charset="0"/>
            </a:endParaRPr>
          </a:p>
        </p:txBody>
      </p:sp>
      <p:graphicFrame>
        <p:nvGraphicFramePr>
          <p:cNvPr id="2053" name="Object 5"/>
          <p:cNvGraphicFramePr>
            <a:graphicFrameLocks noChangeAspect="1"/>
          </p:cNvGraphicFramePr>
          <p:nvPr/>
        </p:nvGraphicFramePr>
        <p:xfrm>
          <a:off x="6096000" y="3048000"/>
          <a:ext cx="2438400" cy="2079625"/>
        </p:xfrm>
        <a:graphic>
          <a:graphicData uri="http://schemas.openxmlformats.org/presentationml/2006/ole">
            <mc:AlternateContent xmlns:mc="http://schemas.openxmlformats.org/markup-compatibility/2006">
              <mc:Choice xmlns:v="urn:schemas-microsoft-com:vml" Requires="v">
                <p:oleObj spid="_x0000_s2058" name="Clip" r:id="rId4" imgW="1076760" imgH="916920" progId="">
                  <p:embed/>
                </p:oleObj>
              </mc:Choice>
              <mc:Fallback>
                <p:oleObj name="Clip" r:id="rId4" imgW="1076760" imgH="91692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00"/>
                        <a:ext cx="2438400" cy="207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ubtitle 6"/>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4"/>
          <p:cNvSpPr>
            <a:spLocks noGrp="1" noChangeArrowheads="1"/>
          </p:cNvSpPr>
          <p:nvPr>
            <p:ph type="title"/>
          </p:nvPr>
        </p:nvSpPr>
        <p:spPr>
          <a:xfrm>
            <a:off x="609600" y="990600"/>
            <a:ext cx="8153400" cy="1371600"/>
          </a:xfrm>
          <a:effectLst>
            <a:outerShdw dist="107763" dir="18900000" algn="ctr" rotWithShape="0">
              <a:schemeClr val="bg2">
                <a:alpha val="50000"/>
              </a:schemeClr>
            </a:outerShdw>
          </a:effectLst>
        </p:spPr>
        <p:txBody>
          <a:bodyPr/>
          <a:lstStyle/>
          <a:p>
            <a:r>
              <a:rPr lang="en-US" sz="5400"/>
              <a:t>Physical Activity Is Like Magic for Type 2 Diabetes</a:t>
            </a:r>
          </a:p>
        </p:txBody>
      </p:sp>
      <p:pic>
        <p:nvPicPr>
          <p:cNvPr id="349195" name="Picture 11" descr="4fefiirn[1]"/>
          <p:cNvPicPr>
            <a:picLocks noGrp="1" noChangeAspect="1" noChangeArrowheads="1"/>
          </p:cNvPicPr>
          <p:nvPr>
            <p:ph sz="half" idx="1"/>
          </p:nvPr>
        </p:nvPicPr>
        <p:blipFill>
          <a:blip r:embed="rId3" cstate="print"/>
          <a:srcRect/>
          <a:stretch>
            <a:fillRect/>
          </a:stretch>
        </p:blipFill>
        <p:spPr>
          <a:xfrm>
            <a:off x="5562600" y="1981200"/>
            <a:ext cx="3005138" cy="47244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sz="4000"/>
              <a:t>What Can Physical Activity Do For You?</a:t>
            </a:r>
          </a:p>
        </p:txBody>
      </p:sp>
      <p:sp>
        <p:nvSpPr>
          <p:cNvPr id="305155" name="Rectangle 3"/>
          <p:cNvSpPr>
            <a:spLocks noGrp="1" noChangeArrowheads="1"/>
          </p:cNvSpPr>
          <p:nvPr>
            <p:ph type="body" sz="half" idx="1"/>
          </p:nvPr>
        </p:nvSpPr>
        <p:spPr/>
        <p:txBody>
          <a:bodyPr/>
          <a:lstStyle/>
          <a:p>
            <a:endParaRPr lang="en-US" sz="4000" dirty="0"/>
          </a:p>
          <a:p>
            <a:r>
              <a:rPr lang="en-US" sz="4000" dirty="0"/>
              <a:t>Give you more energy</a:t>
            </a:r>
          </a:p>
        </p:txBody>
      </p:sp>
      <p:pic>
        <p:nvPicPr>
          <p:cNvPr id="305157" name="Picture 5" descr="lhtf30au[1]"/>
          <p:cNvPicPr>
            <a:picLocks noGrp="1" noChangeAspect="1" noChangeArrowheads="1"/>
          </p:cNvPicPr>
          <p:nvPr>
            <p:ph sz="half" idx="2"/>
          </p:nvPr>
        </p:nvPicPr>
        <p:blipFill>
          <a:blip r:embed="rId3" cstate="print"/>
          <a:srcRect/>
          <a:stretch>
            <a:fillRect/>
          </a:stretch>
        </p:blipFill>
        <p:spPr>
          <a:xfrm>
            <a:off x="5130800" y="1981200"/>
            <a:ext cx="3071813" cy="3886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5157"/>
                                        </p:tgtEl>
                                        <p:attrNameLst>
                                          <p:attrName>style.visibility</p:attrName>
                                        </p:attrNameLst>
                                      </p:cBhvr>
                                      <p:to>
                                        <p:strVal val="visible"/>
                                      </p:to>
                                    </p:set>
                                    <p:animEffect transition="in" filter="blinds(horizontal)">
                                      <p:cBhvr>
                                        <p:cTn id="7" dur="500"/>
                                        <p:tgtEl>
                                          <p:spTgt spid="3051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5155">
                                            <p:txEl>
                                              <p:pRg st="1" end="1"/>
                                            </p:txEl>
                                          </p:spTgt>
                                        </p:tgtEl>
                                        <p:attrNameLst>
                                          <p:attrName>style.visibility</p:attrName>
                                        </p:attrNameLst>
                                      </p:cBhvr>
                                      <p:to>
                                        <p:strVal val="visible"/>
                                      </p:to>
                                    </p:set>
                                    <p:animEffect transition="in" filter="blinds(horizontal)">
                                      <p:cBhvr>
                                        <p:cTn id="12" dur="500"/>
                                        <p:tgtEl>
                                          <p:spTgt spid="305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Grp="1" noChangeArrowheads="1"/>
          </p:cNvSpPr>
          <p:nvPr>
            <p:ph type="title"/>
          </p:nvPr>
        </p:nvSpPr>
        <p:spPr/>
        <p:txBody>
          <a:bodyPr/>
          <a:lstStyle/>
          <a:p>
            <a:r>
              <a:rPr lang="en-US" sz="4000"/>
              <a:t>What Can Physical Activity Do For You?</a:t>
            </a:r>
          </a:p>
        </p:txBody>
      </p:sp>
      <p:sp>
        <p:nvSpPr>
          <p:cNvPr id="476165" name="Rectangle 5"/>
          <p:cNvSpPr>
            <a:spLocks noGrp="1" noChangeArrowheads="1"/>
          </p:cNvSpPr>
          <p:nvPr>
            <p:ph type="body" sz="half" idx="1"/>
          </p:nvPr>
        </p:nvSpPr>
        <p:spPr/>
        <p:txBody>
          <a:bodyPr/>
          <a:lstStyle/>
          <a:p>
            <a:endParaRPr lang="en-US" sz="4000"/>
          </a:p>
          <a:p>
            <a:r>
              <a:rPr lang="en-US" sz="4000"/>
              <a:t>Help you lose weight and keep it off</a:t>
            </a:r>
          </a:p>
        </p:txBody>
      </p:sp>
      <p:pic>
        <p:nvPicPr>
          <p:cNvPr id="476167" name="Picture 7" descr="BD05203_"/>
          <p:cNvPicPr>
            <a:picLocks noGrp="1" noChangeAspect="1" noChangeArrowheads="1"/>
          </p:cNvPicPr>
          <p:nvPr>
            <p:ph sz="half" idx="2"/>
          </p:nvPr>
        </p:nvPicPr>
        <p:blipFill>
          <a:blip r:embed="rId3" cstate="print"/>
          <a:srcRect/>
          <a:stretch>
            <a:fillRect/>
          </a:stretch>
        </p:blipFill>
        <p:spPr>
          <a:xfrm>
            <a:off x="5257800" y="2743200"/>
            <a:ext cx="2971800" cy="22637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Grp="1" noChangeArrowheads="1"/>
          </p:cNvSpPr>
          <p:nvPr>
            <p:ph type="title"/>
          </p:nvPr>
        </p:nvSpPr>
        <p:spPr/>
        <p:txBody>
          <a:bodyPr/>
          <a:lstStyle/>
          <a:p>
            <a:r>
              <a:rPr lang="en-US" sz="4000" dirty="0"/>
              <a:t>What Can Physical Activity Do For You?</a:t>
            </a:r>
          </a:p>
        </p:txBody>
      </p:sp>
      <p:sp>
        <p:nvSpPr>
          <p:cNvPr id="322565" name="Rectangle 5"/>
          <p:cNvSpPr>
            <a:spLocks noGrp="1" noChangeArrowheads="1"/>
          </p:cNvSpPr>
          <p:nvPr>
            <p:ph type="body" sz="half" idx="1"/>
          </p:nvPr>
        </p:nvSpPr>
        <p:spPr>
          <a:xfrm>
            <a:off x="457200" y="1981200"/>
            <a:ext cx="4800600" cy="3886200"/>
          </a:xfrm>
        </p:spPr>
        <p:txBody>
          <a:bodyPr/>
          <a:lstStyle/>
          <a:p>
            <a:r>
              <a:rPr lang="en-US" sz="4000" dirty="0"/>
              <a:t>Increase flexibility and strength</a:t>
            </a:r>
          </a:p>
          <a:p>
            <a:r>
              <a:rPr lang="en-US" sz="4000" dirty="0"/>
              <a:t>Slow bone loss</a:t>
            </a:r>
          </a:p>
          <a:p>
            <a:r>
              <a:rPr lang="en-US" sz="4000" dirty="0"/>
              <a:t>Provide better quality of life</a:t>
            </a:r>
          </a:p>
          <a:p>
            <a:endParaRPr lang="en-US" sz="4000" dirty="0"/>
          </a:p>
        </p:txBody>
      </p:sp>
      <p:pic>
        <p:nvPicPr>
          <p:cNvPr id="322569" name="Picture 9" descr="atft1u10[1]"/>
          <p:cNvPicPr>
            <a:picLocks noGrp="1" noChangeAspect="1" noChangeArrowheads="1"/>
          </p:cNvPicPr>
          <p:nvPr>
            <p:ph sz="half" idx="2"/>
          </p:nvPr>
        </p:nvPicPr>
        <p:blipFill>
          <a:blip r:embed="rId3" cstate="print"/>
          <a:srcRect/>
          <a:stretch>
            <a:fillRect/>
          </a:stretch>
        </p:blipFill>
        <p:spPr>
          <a:xfrm>
            <a:off x="5562600" y="2057400"/>
            <a:ext cx="2659063" cy="38433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2565">
                                            <p:txEl>
                                              <p:pRg st="0" end="0"/>
                                            </p:txEl>
                                          </p:spTgt>
                                        </p:tgtEl>
                                        <p:attrNameLst>
                                          <p:attrName>style.visibility</p:attrName>
                                        </p:attrNameLst>
                                      </p:cBhvr>
                                      <p:to>
                                        <p:strVal val="visible"/>
                                      </p:to>
                                    </p:set>
                                    <p:animEffect transition="in" filter="blinds(horizontal)">
                                      <p:cBhvr>
                                        <p:cTn id="7" dur="500"/>
                                        <p:tgtEl>
                                          <p:spTgt spid="322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2565">
                                            <p:txEl>
                                              <p:pRg st="1" end="1"/>
                                            </p:txEl>
                                          </p:spTgt>
                                        </p:tgtEl>
                                        <p:attrNameLst>
                                          <p:attrName>style.visibility</p:attrName>
                                        </p:attrNameLst>
                                      </p:cBhvr>
                                      <p:to>
                                        <p:strVal val="visible"/>
                                      </p:to>
                                    </p:set>
                                    <p:animEffect transition="in" filter="blinds(horizontal)">
                                      <p:cBhvr>
                                        <p:cTn id="12" dur="500"/>
                                        <p:tgtEl>
                                          <p:spTgt spid="3225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2565">
                                            <p:txEl>
                                              <p:pRg st="2" end="2"/>
                                            </p:txEl>
                                          </p:spTgt>
                                        </p:tgtEl>
                                        <p:attrNameLst>
                                          <p:attrName>style.visibility</p:attrName>
                                        </p:attrNameLst>
                                      </p:cBhvr>
                                      <p:to>
                                        <p:strVal val="visible"/>
                                      </p:to>
                                    </p:set>
                                    <p:animEffect transition="in" filter="blinds(horizontal)">
                                      <p:cBhvr>
                                        <p:cTn id="17" dur="500"/>
                                        <p:tgtEl>
                                          <p:spTgt spid="3225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4000"/>
              <a:t>What Can Physical Activity Do For You?</a:t>
            </a:r>
          </a:p>
        </p:txBody>
      </p:sp>
      <p:sp>
        <p:nvSpPr>
          <p:cNvPr id="313348" name="Rectangle 4"/>
          <p:cNvSpPr>
            <a:spLocks noGrp="1" noChangeArrowheads="1"/>
          </p:cNvSpPr>
          <p:nvPr>
            <p:ph type="body" sz="half" idx="1"/>
          </p:nvPr>
        </p:nvSpPr>
        <p:spPr/>
        <p:txBody>
          <a:bodyPr/>
          <a:lstStyle/>
          <a:p>
            <a:endParaRPr lang="en-US" sz="4000"/>
          </a:p>
          <a:p>
            <a:r>
              <a:rPr lang="en-US" sz="4000"/>
              <a:t>Build muscle</a:t>
            </a:r>
          </a:p>
        </p:txBody>
      </p:sp>
      <p:pic>
        <p:nvPicPr>
          <p:cNvPr id="313351" name="Picture 7" descr="qmdd1hj_[1]"/>
          <p:cNvPicPr>
            <a:picLocks noGrp="1" noChangeAspect="1" noChangeArrowheads="1"/>
          </p:cNvPicPr>
          <p:nvPr>
            <p:ph sz="quarter" idx="3"/>
          </p:nvPr>
        </p:nvPicPr>
        <p:blipFill>
          <a:blip r:embed="rId3" cstate="print"/>
          <a:srcRect/>
          <a:stretch>
            <a:fillRect/>
          </a:stretch>
        </p:blipFill>
        <p:spPr>
          <a:xfrm>
            <a:off x="4953000" y="2286000"/>
            <a:ext cx="3381375" cy="337820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900113" y="333375"/>
            <a:ext cx="8077200" cy="1431925"/>
          </a:xfrm>
        </p:spPr>
        <p:txBody>
          <a:bodyPr/>
          <a:lstStyle/>
          <a:p>
            <a:pPr algn="ctr"/>
            <a:r>
              <a:rPr lang="en-GB" sz="6600" b="1" dirty="0" smtClean="0">
                <a:solidFill>
                  <a:srgbClr val="FFFF00"/>
                </a:solidFill>
                <a:latin typeface="Times New Roman" pitchFamily="18" charset="0"/>
                <a:cs typeface="Times New Roman" pitchFamily="18" charset="0"/>
              </a:rPr>
              <a:t>Diabetes Treatments</a:t>
            </a:r>
            <a:endParaRPr lang="en-GB" sz="6600" b="1" dirty="0">
              <a:solidFill>
                <a:srgbClr val="FFFF00"/>
              </a:solidFill>
              <a:latin typeface="Times New Roman" pitchFamily="18" charset="0"/>
              <a:cs typeface="Times New Roman" pitchFamily="18" charset="0"/>
            </a:endParaRPr>
          </a:p>
        </p:txBody>
      </p:sp>
      <p:sp>
        <p:nvSpPr>
          <p:cNvPr id="227331" name="Rectangle 3"/>
          <p:cNvSpPr>
            <a:spLocks noGrp="1" noChangeArrowheads="1"/>
          </p:cNvSpPr>
          <p:nvPr>
            <p:ph type="body" idx="1"/>
          </p:nvPr>
        </p:nvSpPr>
        <p:spPr/>
        <p:txBody>
          <a:bodyPr>
            <a:normAutofit fontScale="92500" lnSpcReduction="20000"/>
          </a:bodyPr>
          <a:lstStyle/>
          <a:p>
            <a:pPr>
              <a:lnSpc>
                <a:spcPct val="90000"/>
              </a:lnSpc>
              <a:buFont typeface="Wingdings" pitchFamily="2" charset="2"/>
              <a:buNone/>
            </a:pPr>
            <a:r>
              <a:rPr lang="en-GB" sz="2800" u="sng" dirty="0">
                <a:latin typeface="Times New Roman" pitchFamily="18" charset="0"/>
                <a:cs typeface="Times New Roman" pitchFamily="18" charset="0"/>
              </a:rPr>
              <a:t>Lifestyle treatments</a:t>
            </a:r>
          </a:p>
          <a:p>
            <a:pPr>
              <a:lnSpc>
                <a:spcPct val="90000"/>
              </a:lnSpc>
            </a:pPr>
            <a:r>
              <a:rPr lang="en-GB" sz="2800" dirty="0">
                <a:latin typeface="Times New Roman" pitchFamily="18" charset="0"/>
                <a:cs typeface="Times New Roman" pitchFamily="18" charset="0"/>
              </a:rPr>
              <a:t>Diet</a:t>
            </a:r>
          </a:p>
          <a:p>
            <a:pPr>
              <a:lnSpc>
                <a:spcPct val="90000"/>
              </a:lnSpc>
            </a:pPr>
            <a:r>
              <a:rPr lang="en-GB" sz="2800" dirty="0" smtClean="0">
                <a:latin typeface="Times New Roman" pitchFamily="18" charset="0"/>
                <a:cs typeface="Times New Roman" pitchFamily="18" charset="0"/>
              </a:rPr>
              <a:t>Weight control if overweight or obese</a:t>
            </a:r>
          </a:p>
          <a:p>
            <a:pPr>
              <a:lnSpc>
                <a:spcPct val="90000"/>
              </a:lnSpc>
            </a:pPr>
            <a:endParaRPr lang="en-GB" sz="2800" b="1" dirty="0" smtClean="0">
              <a:solidFill>
                <a:srgbClr val="FF9900"/>
              </a:solidFill>
              <a:effectLst/>
              <a:latin typeface="Times New Roman" pitchFamily="18" charset="0"/>
              <a:cs typeface="Times New Roman" pitchFamily="18" charset="0"/>
            </a:endParaRPr>
          </a:p>
          <a:p>
            <a:pPr>
              <a:lnSpc>
                <a:spcPct val="90000"/>
              </a:lnSpc>
            </a:pPr>
            <a:r>
              <a:rPr lang="en-GB" sz="7200" b="1" dirty="0" smtClean="0">
                <a:solidFill>
                  <a:srgbClr val="FF9900"/>
                </a:solidFill>
                <a:effectLst>
                  <a:outerShdw blurRad="38100" dist="38100" dir="2700000" algn="tl">
                    <a:srgbClr val="000000">
                      <a:alpha val="43137"/>
                    </a:srgbClr>
                  </a:outerShdw>
                </a:effectLst>
                <a:latin typeface="Times New Roman" pitchFamily="18" charset="0"/>
                <a:cs typeface="Times New Roman" pitchFamily="18" charset="0"/>
              </a:rPr>
              <a:t>Physical Activity</a:t>
            </a:r>
          </a:p>
          <a:p>
            <a:pPr>
              <a:lnSpc>
                <a:spcPct val="90000"/>
              </a:lnSpc>
              <a:buFont typeface="Wingdings" pitchFamily="2" charset="2"/>
              <a:buNone/>
            </a:pPr>
            <a:endParaRPr lang="en-GB" sz="1200" dirty="0">
              <a:latin typeface="Times New Roman" pitchFamily="18" charset="0"/>
              <a:cs typeface="Times New Roman" pitchFamily="18" charset="0"/>
            </a:endParaRPr>
          </a:p>
          <a:p>
            <a:pPr>
              <a:lnSpc>
                <a:spcPct val="90000"/>
              </a:lnSpc>
              <a:buFont typeface="Wingdings" pitchFamily="2" charset="2"/>
              <a:buNone/>
            </a:pPr>
            <a:r>
              <a:rPr lang="en-GB" sz="2400" u="sng" dirty="0">
                <a:latin typeface="Times New Roman" pitchFamily="18" charset="0"/>
                <a:cs typeface="Times New Roman" pitchFamily="18" charset="0"/>
              </a:rPr>
              <a:t>Pharmacological treatments</a:t>
            </a:r>
            <a:endParaRPr lang="en-GB" sz="2400" dirty="0">
              <a:latin typeface="Times New Roman" pitchFamily="18" charset="0"/>
              <a:cs typeface="Times New Roman" pitchFamily="18" charset="0"/>
            </a:endParaRPr>
          </a:p>
          <a:p>
            <a:pPr>
              <a:lnSpc>
                <a:spcPct val="90000"/>
              </a:lnSpc>
            </a:pPr>
            <a:r>
              <a:rPr lang="en-GB" sz="2400" dirty="0">
                <a:latin typeface="Times New Roman" pitchFamily="18" charset="0"/>
                <a:cs typeface="Times New Roman" pitchFamily="18" charset="0"/>
              </a:rPr>
              <a:t>Oral anti-diabetic agents</a:t>
            </a:r>
          </a:p>
          <a:p>
            <a:pPr>
              <a:lnSpc>
                <a:spcPct val="90000"/>
              </a:lnSpc>
            </a:pPr>
            <a:r>
              <a:rPr lang="en-GB" sz="2400" dirty="0">
                <a:latin typeface="Times New Roman" pitchFamily="18" charset="0"/>
                <a:cs typeface="Times New Roman" pitchFamily="18" charset="0"/>
              </a:rPr>
              <a:t>Insulin</a:t>
            </a:r>
          </a:p>
          <a:p>
            <a:pPr>
              <a:lnSpc>
                <a:spcPct val="90000"/>
              </a:lnSpc>
            </a:pPr>
            <a:r>
              <a:rPr lang="en-GB" sz="2400" dirty="0">
                <a:latin typeface="Times New Roman" pitchFamily="18" charset="0"/>
                <a:cs typeface="Times New Roman" pitchFamily="18" charset="0"/>
              </a:rPr>
              <a:t>Anti-</a:t>
            </a:r>
            <a:r>
              <a:rPr lang="en-GB" sz="2400" dirty="0" err="1">
                <a:latin typeface="Times New Roman" pitchFamily="18" charset="0"/>
                <a:cs typeface="Times New Roman" pitchFamily="18" charset="0"/>
              </a:rPr>
              <a:t>hypertensives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statins</a:t>
            </a:r>
            <a:r>
              <a:rPr lang="en-GB" sz="2400" dirty="0">
                <a:latin typeface="Times New Roman" pitchFamily="18" charset="0"/>
                <a:cs typeface="Times New Roman" pitchFamily="18" charset="0"/>
              </a:rPr>
              <a:t>, etc….</a:t>
            </a:r>
          </a:p>
          <a:p>
            <a:pPr>
              <a:lnSpc>
                <a:spcPct val="90000"/>
              </a:lnSpc>
            </a:pPr>
            <a:endParaRPr lang="en-GB" sz="2400" dirty="0">
              <a:latin typeface="Times New Roman" pitchFamily="18" charset="0"/>
              <a:cs typeface="Times New Roman" pitchFamily="18" charset="0"/>
            </a:endParaRPr>
          </a:p>
        </p:txBody>
      </p:sp>
      <p:sp>
        <p:nvSpPr>
          <p:cNvPr id="227332" name="AutoShape 4"/>
          <p:cNvSpPr>
            <a:spLocks noChangeArrowheads="1"/>
          </p:cNvSpPr>
          <p:nvPr/>
        </p:nvSpPr>
        <p:spPr bwMode="auto">
          <a:xfrm>
            <a:off x="3708400" y="4149725"/>
            <a:ext cx="485775" cy="976313"/>
          </a:xfrm>
          <a:prstGeom prst="downArrow">
            <a:avLst>
              <a:gd name="adj1" fmla="val 50000"/>
              <a:gd name="adj2" fmla="val 50245"/>
            </a:avLst>
          </a:prstGeom>
          <a:noFill/>
          <a:ln w="9525" algn="ctr">
            <a:noFill/>
            <a:miter lim="800000"/>
            <a:headEnd/>
            <a:tailEnd/>
          </a:ln>
          <a:effectLst/>
        </p:spPr>
        <p:txBody>
          <a:bodyPr wrap="none" anchor="ctr"/>
          <a:lstStyle/>
          <a:p>
            <a:endParaRPr lang="en-US"/>
          </a:p>
        </p:txBody>
      </p:sp>
      <p:sp>
        <p:nvSpPr>
          <p:cNvPr id="227333" name="AutoShape 5"/>
          <p:cNvSpPr>
            <a:spLocks noChangeArrowheads="1"/>
          </p:cNvSpPr>
          <p:nvPr/>
        </p:nvSpPr>
        <p:spPr bwMode="auto">
          <a:xfrm>
            <a:off x="3203575" y="4292600"/>
            <a:ext cx="485775" cy="976313"/>
          </a:xfrm>
          <a:prstGeom prst="downArrow">
            <a:avLst>
              <a:gd name="adj1" fmla="val 50000"/>
              <a:gd name="adj2" fmla="val 50245"/>
            </a:avLst>
          </a:prstGeom>
          <a:noFill/>
          <a:ln w="9525" algn="ctr">
            <a:noFill/>
            <a:miter lim="800000"/>
            <a:headEnd/>
            <a:tailEnd/>
          </a:ln>
          <a:effectLst/>
        </p:spPr>
        <p:txBody>
          <a:bodyPr wrap="none" anchor="ctr"/>
          <a:lstStyle/>
          <a:p>
            <a:endParaRPr lang="en-US"/>
          </a:p>
        </p:txBody>
      </p:sp>
      <p:sp>
        <p:nvSpPr>
          <p:cNvPr id="227334" name="AutoShape 6"/>
          <p:cNvSpPr>
            <a:spLocks noChangeArrowheads="1"/>
          </p:cNvSpPr>
          <p:nvPr/>
        </p:nvSpPr>
        <p:spPr bwMode="auto">
          <a:xfrm>
            <a:off x="3635375" y="4221163"/>
            <a:ext cx="936625" cy="976312"/>
          </a:xfrm>
          <a:prstGeom prst="downArrow">
            <a:avLst>
              <a:gd name="adj1" fmla="val 50000"/>
              <a:gd name="adj2" fmla="val 26059"/>
            </a:avLst>
          </a:prstGeom>
          <a:noFill/>
          <a:ln w="9525" algn="ctr">
            <a:noFill/>
            <a:miter lim="800000"/>
            <a:headEnd/>
            <a:tailEnd/>
          </a:ln>
          <a:effectLst/>
        </p:spPr>
        <p:txBody>
          <a:bodyPr wrap="none" anchor="ctr"/>
          <a:lstStyle/>
          <a:p>
            <a:pPr algn="ctr"/>
            <a:endParaRPr lang="en-US">
              <a:solidFill>
                <a:schemeClr val="tx1"/>
              </a:solidFill>
              <a:effectLst>
                <a:outerShdw blurRad="38100" dist="38100" dir="2700000" algn="tl">
                  <a:srgbClr val="000000"/>
                </a:outerShdw>
              </a:effectLst>
            </a:endParaRPr>
          </a:p>
        </p:txBody>
      </p:sp>
      <p:pic>
        <p:nvPicPr>
          <p:cNvPr id="227335" name="Picture 7" descr="MPj04037050000[1]"/>
          <p:cNvPicPr>
            <a:picLocks noChangeAspect="1" noChangeArrowheads="1"/>
          </p:cNvPicPr>
          <p:nvPr/>
        </p:nvPicPr>
        <p:blipFill>
          <a:blip r:embed="rId2" cstate="print"/>
          <a:srcRect/>
          <a:stretch>
            <a:fillRect/>
          </a:stretch>
        </p:blipFill>
        <p:spPr bwMode="auto">
          <a:xfrm>
            <a:off x="6072198" y="4889500"/>
            <a:ext cx="2298706" cy="1539896"/>
          </a:xfrm>
          <a:prstGeom prst="rect">
            <a:avLst/>
          </a:prstGeom>
          <a:noFill/>
        </p:spPr>
      </p:pic>
      <p:pic>
        <p:nvPicPr>
          <p:cNvPr id="227341" name="Picture 13" descr="MPj04004980000[1]"/>
          <p:cNvPicPr>
            <a:picLocks noChangeAspect="1" noChangeArrowheads="1"/>
          </p:cNvPicPr>
          <p:nvPr/>
        </p:nvPicPr>
        <p:blipFill>
          <a:blip r:embed="rId3" cstate="print"/>
          <a:srcRect/>
          <a:stretch>
            <a:fillRect/>
          </a:stretch>
        </p:blipFill>
        <p:spPr bwMode="auto">
          <a:xfrm>
            <a:off x="6781800" y="1752600"/>
            <a:ext cx="1512888" cy="17287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7331">
                                            <p:txEl>
                                              <p:pRg st="4" end="4"/>
                                            </p:txEl>
                                          </p:spTgt>
                                        </p:tgtEl>
                                        <p:attrNameLst>
                                          <p:attrName>style.visibility</p:attrName>
                                        </p:attrNameLst>
                                      </p:cBhvr>
                                      <p:to>
                                        <p:strVal val="visible"/>
                                      </p:to>
                                    </p:set>
                                    <p:anim calcmode="lin" valueType="num">
                                      <p:cBhvr additive="base">
                                        <p:cTn id="7" dur="500" fill="hold"/>
                                        <p:tgtEl>
                                          <p:spTgt spid="22733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73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mph" presetSubtype="0" nodeType="clickEffect">
                                  <p:stCondLst>
                                    <p:cond delay="0"/>
                                  </p:stCondLst>
                                  <p:childTnLst>
                                    <p:set>
                                      <p:cBhvr override="childStyle">
                                        <p:cTn id="12" dur="indefinite"/>
                                        <p:tgtEl>
                                          <p:spTgt spid="227331">
                                            <p:txEl>
                                              <p:pRg st="4" end="4"/>
                                            </p:txEl>
                                          </p:spTgt>
                                        </p:tgtEl>
                                        <p:attrNameLst>
                                          <p:attrName>style.fontFamily</p:attrName>
                                        </p:attrNameLst>
                                      </p:cBhvr>
                                      <p:to>
                                        <p:strVal val="Times New Roma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227331">
                                            <p:txEl>
                                              <p:pRg st="4" end="4"/>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227331">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sz="4000"/>
              <a:t>What Can Physical Activity Do For You?</a:t>
            </a:r>
          </a:p>
        </p:txBody>
      </p:sp>
      <p:sp>
        <p:nvSpPr>
          <p:cNvPr id="310275" name="Rectangle 3"/>
          <p:cNvSpPr>
            <a:spLocks noGrp="1" noChangeArrowheads="1"/>
          </p:cNvSpPr>
          <p:nvPr>
            <p:ph type="body" sz="half" idx="1"/>
          </p:nvPr>
        </p:nvSpPr>
        <p:spPr/>
        <p:txBody>
          <a:bodyPr/>
          <a:lstStyle/>
          <a:p>
            <a:endParaRPr lang="en-US" sz="4000"/>
          </a:p>
          <a:p>
            <a:r>
              <a:rPr lang="en-US" sz="4000"/>
              <a:t>Improve your sex life</a:t>
            </a:r>
          </a:p>
        </p:txBody>
      </p:sp>
      <p:pic>
        <p:nvPicPr>
          <p:cNvPr id="310278" name="Picture 6" descr="BD00006_"/>
          <p:cNvPicPr>
            <a:picLocks noGrp="1" noChangeAspect="1" noChangeArrowheads="1"/>
          </p:cNvPicPr>
          <p:nvPr>
            <p:ph sz="quarter" idx="3"/>
          </p:nvPr>
        </p:nvPicPr>
        <p:blipFill>
          <a:blip r:embed="rId3" cstate="print"/>
          <a:srcRect/>
          <a:stretch>
            <a:fillRect/>
          </a:stretch>
        </p:blipFill>
        <p:spPr>
          <a:xfrm>
            <a:off x="4953000" y="2286000"/>
            <a:ext cx="3044825" cy="33528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5" name="Rectangle 5"/>
          <p:cNvSpPr>
            <a:spLocks noGrp="1" noChangeArrowheads="1"/>
          </p:cNvSpPr>
          <p:nvPr>
            <p:ph type="title"/>
          </p:nvPr>
        </p:nvSpPr>
        <p:spPr/>
        <p:txBody>
          <a:bodyPr/>
          <a:lstStyle/>
          <a:p>
            <a:r>
              <a:rPr lang="en-US" sz="4000"/>
              <a:t>What Can Physical Activity Do For You?</a:t>
            </a:r>
          </a:p>
        </p:txBody>
      </p:sp>
      <p:sp>
        <p:nvSpPr>
          <p:cNvPr id="302086" name="Rectangle 6"/>
          <p:cNvSpPr>
            <a:spLocks noGrp="1" noChangeArrowheads="1"/>
          </p:cNvSpPr>
          <p:nvPr>
            <p:ph type="body" sz="half" idx="1"/>
          </p:nvPr>
        </p:nvSpPr>
        <p:spPr/>
        <p:txBody>
          <a:bodyPr/>
          <a:lstStyle/>
          <a:p>
            <a:endParaRPr lang="en-US" sz="4000"/>
          </a:p>
          <a:p>
            <a:r>
              <a:rPr lang="en-US" sz="4000"/>
              <a:t>Lift your mood</a:t>
            </a:r>
          </a:p>
          <a:p>
            <a:r>
              <a:rPr lang="en-US" sz="4000"/>
              <a:t>Treat depression</a:t>
            </a:r>
          </a:p>
        </p:txBody>
      </p:sp>
      <p:pic>
        <p:nvPicPr>
          <p:cNvPr id="302090" name="Picture 10" descr="1uxujcav[1]"/>
          <p:cNvPicPr>
            <a:picLocks noGrp="1" noChangeAspect="1" noChangeArrowheads="1"/>
          </p:cNvPicPr>
          <p:nvPr>
            <p:ph sz="half" idx="2"/>
          </p:nvPr>
        </p:nvPicPr>
        <p:blipFill>
          <a:blip r:embed="rId3" cstate="print"/>
          <a:srcRect/>
          <a:stretch>
            <a:fillRect/>
          </a:stretch>
        </p:blipFill>
        <p:spPr>
          <a:xfrm>
            <a:off x="4648200" y="2303463"/>
            <a:ext cx="4038600" cy="32400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2086">
                                            <p:txEl>
                                              <p:pRg st="1" end="1"/>
                                            </p:txEl>
                                          </p:spTgt>
                                        </p:tgtEl>
                                        <p:attrNameLst>
                                          <p:attrName>style.visibility</p:attrName>
                                        </p:attrNameLst>
                                      </p:cBhvr>
                                      <p:to>
                                        <p:strVal val="visible"/>
                                      </p:to>
                                    </p:set>
                                    <p:animEffect transition="in" filter="blinds(horizontal)">
                                      <p:cBhvr>
                                        <p:cTn id="7" dur="500"/>
                                        <p:tgtEl>
                                          <p:spTgt spid="3020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2086">
                                            <p:txEl>
                                              <p:pRg st="2" end="2"/>
                                            </p:txEl>
                                          </p:spTgt>
                                        </p:tgtEl>
                                        <p:attrNameLst>
                                          <p:attrName>style.visibility</p:attrName>
                                        </p:attrNameLst>
                                      </p:cBhvr>
                                      <p:to>
                                        <p:strVal val="visible"/>
                                      </p:to>
                                    </p:set>
                                    <p:animEffect transition="in" filter="blinds(horizontal)">
                                      <p:cBhvr>
                                        <p:cTn id="12" dur="500"/>
                                        <p:tgtEl>
                                          <p:spTgt spid="3020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4"/>
          <p:cNvSpPr>
            <a:spLocks noGrp="1" noChangeArrowheads="1"/>
          </p:cNvSpPr>
          <p:nvPr>
            <p:ph type="title"/>
          </p:nvPr>
        </p:nvSpPr>
        <p:spPr/>
        <p:txBody>
          <a:bodyPr/>
          <a:lstStyle/>
          <a:p>
            <a:r>
              <a:rPr lang="en-US" sz="4000"/>
              <a:t>What Can Physical Activity Do For You?</a:t>
            </a:r>
          </a:p>
        </p:txBody>
      </p:sp>
      <p:sp>
        <p:nvSpPr>
          <p:cNvPr id="315397" name="Rectangle 5"/>
          <p:cNvSpPr>
            <a:spLocks noGrp="1" noChangeArrowheads="1"/>
          </p:cNvSpPr>
          <p:nvPr>
            <p:ph type="body" sz="half" idx="1"/>
          </p:nvPr>
        </p:nvSpPr>
        <p:spPr/>
        <p:txBody>
          <a:bodyPr/>
          <a:lstStyle/>
          <a:p>
            <a:endParaRPr lang="en-US" sz="4000"/>
          </a:p>
          <a:p>
            <a:r>
              <a:rPr lang="en-US" sz="4000"/>
              <a:t>Reduce stress and anxiety</a:t>
            </a:r>
          </a:p>
        </p:txBody>
      </p:sp>
      <p:pic>
        <p:nvPicPr>
          <p:cNvPr id="315403" name="Picture 11" descr="b1up3dvs[1]"/>
          <p:cNvPicPr>
            <a:picLocks noGrp="1" noChangeAspect="1" noChangeArrowheads="1"/>
          </p:cNvPicPr>
          <p:nvPr>
            <p:ph sz="quarter" idx="3"/>
          </p:nvPr>
        </p:nvPicPr>
        <p:blipFill>
          <a:blip r:embed="rId3" cstate="print"/>
          <a:srcRect/>
          <a:stretch>
            <a:fillRect/>
          </a:stretch>
        </p:blipFill>
        <p:spPr>
          <a:xfrm>
            <a:off x="4114800" y="2971800"/>
            <a:ext cx="4664075" cy="2897188"/>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title"/>
          </p:nvPr>
        </p:nvSpPr>
        <p:spPr/>
        <p:txBody>
          <a:bodyPr/>
          <a:lstStyle/>
          <a:p>
            <a:r>
              <a:rPr lang="en-US" sz="4000"/>
              <a:t>What Can Physical Activity Do For You?</a:t>
            </a:r>
          </a:p>
        </p:txBody>
      </p:sp>
      <p:sp>
        <p:nvSpPr>
          <p:cNvPr id="328709" name="Rectangle 5"/>
          <p:cNvSpPr>
            <a:spLocks noGrp="1" noChangeArrowheads="1"/>
          </p:cNvSpPr>
          <p:nvPr>
            <p:ph type="body" sz="half" idx="1"/>
          </p:nvPr>
        </p:nvSpPr>
        <p:spPr/>
        <p:txBody>
          <a:bodyPr/>
          <a:lstStyle/>
          <a:p>
            <a:endParaRPr lang="en-US" sz="4000"/>
          </a:p>
          <a:p>
            <a:r>
              <a:rPr lang="en-US" sz="4000"/>
              <a:t>Improve blood glucose control</a:t>
            </a:r>
          </a:p>
          <a:p>
            <a:pPr>
              <a:buFont typeface="Wingdings" pitchFamily="2" charset="2"/>
              <a:buNone/>
            </a:pPr>
            <a:r>
              <a:rPr lang="en-US" sz="4000"/>
              <a:t>   (lowers A1C)</a:t>
            </a:r>
          </a:p>
        </p:txBody>
      </p:sp>
      <p:pic>
        <p:nvPicPr>
          <p:cNvPr id="328711" name="Picture 7" descr="j0286867"/>
          <p:cNvPicPr>
            <a:picLocks noGrp="1" noChangeAspect="1" noChangeArrowheads="1"/>
          </p:cNvPicPr>
          <p:nvPr>
            <p:ph sz="half" idx="2"/>
          </p:nvPr>
        </p:nvPicPr>
        <p:blipFill>
          <a:blip r:embed="rId3" cstate="print"/>
          <a:srcRect/>
          <a:stretch>
            <a:fillRect/>
          </a:stretch>
        </p:blipFill>
        <p:spPr>
          <a:xfrm>
            <a:off x="5105400" y="2438400"/>
            <a:ext cx="3505200" cy="295592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457200" y="838200"/>
            <a:ext cx="8229600" cy="1371600"/>
          </a:xfrm>
        </p:spPr>
        <p:txBody>
          <a:bodyPr/>
          <a:lstStyle/>
          <a:p>
            <a:r>
              <a:rPr lang="en-US" sz="4000"/>
              <a:t>Physical activity lowers blood glucose in type 2 diabetes by helping:</a:t>
            </a:r>
          </a:p>
        </p:txBody>
      </p:sp>
      <p:sp>
        <p:nvSpPr>
          <p:cNvPr id="330755" name="Rectangle 3"/>
          <p:cNvSpPr>
            <a:spLocks noGrp="1" noChangeArrowheads="1"/>
          </p:cNvSpPr>
          <p:nvPr>
            <p:ph type="body" sz="half" idx="1"/>
          </p:nvPr>
        </p:nvSpPr>
        <p:spPr>
          <a:xfrm>
            <a:off x="457200" y="1981200"/>
            <a:ext cx="7010400" cy="3886200"/>
          </a:xfrm>
        </p:spPr>
        <p:txBody>
          <a:bodyPr/>
          <a:lstStyle/>
          <a:p>
            <a:endParaRPr lang="en-US"/>
          </a:p>
          <a:p>
            <a:r>
              <a:rPr lang="en-US"/>
              <a:t>muscle cells become more sensitive to insulin</a:t>
            </a:r>
          </a:p>
          <a:p>
            <a:r>
              <a:rPr lang="en-US"/>
              <a:t>keep the liver from producing too much glucose</a:t>
            </a:r>
          </a:p>
          <a:p>
            <a:r>
              <a:rPr lang="en-US"/>
              <a:t>build more muscle</a:t>
            </a:r>
          </a:p>
          <a:p>
            <a:r>
              <a:rPr lang="en-US"/>
              <a:t>you lose weight and keep it off</a:t>
            </a:r>
          </a:p>
        </p:txBody>
      </p:sp>
      <p:pic>
        <p:nvPicPr>
          <p:cNvPr id="330756" name="Picture 4" descr="j0286867"/>
          <p:cNvPicPr>
            <a:picLocks noGrp="1" noChangeAspect="1" noChangeArrowheads="1"/>
          </p:cNvPicPr>
          <p:nvPr>
            <p:ph sz="half" idx="2"/>
          </p:nvPr>
        </p:nvPicPr>
        <p:blipFill>
          <a:blip r:embed="rId3" cstate="print"/>
          <a:srcRect l="-2251" r="41492" b="25252"/>
          <a:stretch>
            <a:fillRect/>
          </a:stretch>
        </p:blipFill>
        <p:spPr>
          <a:xfrm>
            <a:off x="7010400" y="4343400"/>
            <a:ext cx="1616075" cy="1676400"/>
          </a:xfrm>
          <a:solidFill>
            <a:schemeClr val="bg1"/>
          </a:solidFill>
          <a:ln/>
        </p:spPr>
      </p:pic>
      <p:sp>
        <p:nvSpPr>
          <p:cNvPr id="330758" name="Text Box 6"/>
          <p:cNvSpPr txBox="1">
            <a:spLocks noChangeArrowheads="1"/>
          </p:cNvSpPr>
          <p:nvPr/>
        </p:nvSpPr>
        <p:spPr bwMode="auto">
          <a:xfrm>
            <a:off x="7772400" y="5943600"/>
            <a:ext cx="1143000" cy="366713"/>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0755">
                                            <p:txEl>
                                              <p:pRg st="1" end="1"/>
                                            </p:txEl>
                                          </p:spTgt>
                                        </p:tgtEl>
                                        <p:attrNameLst>
                                          <p:attrName>style.visibility</p:attrName>
                                        </p:attrNameLst>
                                      </p:cBhvr>
                                      <p:to>
                                        <p:strVal val="visible"/>
                                      </p:to>
                                    </p:set>
                                    <p:animEffect transition="in" filter="blinds(horizontal)">
                                      <p:cBhvr>
                                        <p:cTn id="7" dur="500"/>
                                        <p:tgtEl>
                                          <p:spTgt spid="3307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0755">
                                            <p:txEl>
                                              <p:pRg st="2" end="2"/>
                                            </p:txEl>
                                          </p:spTgt>
                                        </p:tgtEl>
                                        <p:attrNameLst>
                                          <p:attrName>style.visibility</p:attrName>
                                        </p:attrNameLst>
                                      </p:cBhvr>
                                      <p:to>
                                        <p:strVal val="visible"/>
                                      </p:to>
                                    </p:set>
                                    <p:animEffect transition="in" filter="blinds(horizontal)">
                                      <p:cBhvr>
                                        <p:cTn id="12" dur="500"/>
                                        <p:tgtEl>
                                          <p:spTgt spid="3307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0755">
                                            <p:txEl>
                                              <p:pRg st="3" end="3"/>
                                            </p:txEl>
                                          </p:spTgt>
                                        </p:tgtEl>
                                        <p:attrNameLst>
                                          <p:attrName>style.visibility</p:attrName>
                                        </p:attrNameLst>
                                      </p:cBhvr>
                                      <p:to>
                                        <p:strVal val="visible"/>
                                      </p:to>
                                    </p:set>
                                    <p:animEffect transition="in" filter="blinds(horizontal)">
                                      <p:cBhvr>
                                        <p:cTn id="17" dur="500"/>
                                        <p:tgtEl>
                                          <p:spTgt spid="3307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0755">
                                            <p:txEl>
                                              <p:pRg st="4" end="4"/>
                                            </p:txEl>
                                          </p:spTgt>
                                        </p:tgtEl>
                                        <p:attrNameLst>
                                          <p:attrName>style.visibility</p:attrName>
                                        </p:attrNameLst>
                                      </p:cBhvr>
                                      <p:to>
                                        <p:strVal val="visible"/>
                                      </p:to>
                                    </p:set>
                                    <p:animEffect transition="in" filter="blinds(horizontal)">
                                      <p:cBhvr>
                                        <p:cTn id="22" dur="500"/>
                                        <p:tgtEl>
                                          <p:spTgt spid="330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title"/>
          </p:nvPr>
        </p:nvSpPr>
        <p:spPr/>
        <p:txBody>
          <a:bodyPr/>
          <a:lstStyle/>
          <a:p>
            <a:r>
              <a:rPr lang="en-US" sz="4000"/>
              <a:t>What Can Physical Activity Do For You?</a:t>
            </a:r>
          </a:p>
        </p:txBody>
      </p:sp>
      <p:sp>
        <p:nvSpPr>
          <p:cNvPr id="332805" name="Rectangle 5"/>
          <p:cNvSpPr>
            <a:spLocks noGrp="1" noChangeArrowheads="1"/>
          </p:cNvSpPr>
          <p:nvPr>
            <p:ph type="body" sz="half" idx="1"/>
          </p:nvPr>
        </p:nvSpPr>
        <p:spPr/>
        <p:txBody>
          <a:bodyPr/>
          <a:lstStyle/>
          <a:p>
            <a:endParaRPr lang="en-US" sz="4000"/>
          </a:p>
          <a:p>
            <a:r>
              <a:rPr lang="en-US" sz="4000"/>
              <a:t>Keep your heart healthy</a:t>
            </a:r>
          </a:p>
        </p:txBody>
      </p:sp>
      <p:pic>
        <p:nvPicPr>
          <p:cNvPr id="332819" name="Picture 19" descr="qbpjrxzo[1]"/>
          <p:cNvPicPr>
            <a:picLocks noGrp="1" noChangeAspect="1" noChangeArrowheads="1"/>
          </p:cNvPicPr>
          <p:nvPr>
            <p:ph sz="quarter" idx="2"/>
          </p:nvPr>
        </p:nvPicPr>
        <p:blipFill>
          <a:blip r:embed="rId3" cstate="print"/>
          <a:srcRect/>
          <a:stretch>
            <a:fillRect/>
          </a:stretch>
        </p:blipFill>
        <p:spPr>
          <a:xfrm>
            <a:off x="4724400" y="2057400"/>
            <a:ext cx="3330575" cy="3810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sz="4000"/>
              <a:t>Physical activity helps your heart by:</a:t>
            </a:r>
          </a:p>
        </p:txBody>
      </p:sp>
      <p:sp>
        <p:nvSpPr>
          <p:cNvPr id="336899" name="Rectangle 3"/>
          <p:cNvSpPr>
            <a:spLocks noGrp="1" noChangeArrowheads="1"/>
          </p:cNvSpPr>
          <p:nvPr>
            <p:ph type="body" sz="half" idx="1"/>
          </p:nvPr>
        </p:nvSpPr>
        <p:spPr>
          <a:xfrm>
            <a:off x="457200" y="1981200"/>
            <a:ext cx="5867400" cy="4343400"/>
          </a:xfrm>
        </p:spPr>
        <p:txBody>
          <a:bodyPr/>
          <a:lstStyle/>
          <a:p>
            <a:pPr>
              <a:lnSpc>
                <a:spcPct val="80000"/>
              </a:lnSpc>
            </a:pPr>
            <a:endParaRPr lang="en-US" sz="2000"/>
          </a:p>
          <a:p>
            <a:pPr>
              <a:lnSpc>
                <a:spcPct val="80000"/>
              </a:lnSpc>
            </a:pPr>
            <a:r>
              <a:rPr lang="en-US"/>
              <a:t>Strengthening heart muscle</a:t>
            </a:r>
          </a:p>
          <a:p>
            <a:pPr>
              <a:lnSpc>
                <a:spcPct val="80000"/>
              </a:lnSpc>
            </a:pPr>
            <a:r>
              <a:rPr lang="en-US"/>
              <a:t>Lowering resting heart rate</a:t>
            </a:r>
          </a:p>
          <a:p>
            <a:pPr>
              <a:lnSpc>
                <a:spcPct val="80000"/>
              </a:lnSpc>
            </a:pPr>
            <a:r>
              <a:rPr lang="en-US"/>
              <a:t>Lowering blood pressure</a:t>
            </a:r>
          </a:p>
          <a:p>
            <a:pPr>
              <a:lnSpc>
                <a:spcPct val="80000"/>
              </a:lnSpc>
            </a:pPr>
            <a:r>
              <a:rPr lang="en-US"/>
              <a:t>Improving cholesterol</a:t>
            </a:r>
          </a:p>
          <a:p>
            <a:pPr>
              <a:lnSpc>
                <a:spcPct val="80000"/>
              </a:lnSpc>
            </a:pPr>
            <a:r>
              <a:rPr lang="en-US"/>
              <a:t>Reducing risk of heart attack and stroke</a:t>
            </a:r>
          </a:p>
          <a:p>
            <a:pPr lvl="1">
              <a:lnSpc>
                <a:spcPct val="80000"/>
              </a:lnSpc>
            </a:pPr>
            <a:endParaRPr lang="en-US" sz="3200"/>
          </a:p>
        </p:txBody>
      </p:sp>
      <p:pic>
        <p:nvPicPr>
          <p:cNvPr id="336911" name="Picture 15" descr="us_abxaz[1]"/>
          <p:cNvPicPr>
            <a:picLocks noChangeAspect="1" noChangeArrowheads="1"/>
          </p:cNvPicPr>
          <p:nvPr/>
        </p:nvPicPr>
        <p:blipFill>
          <a:blip r:embed="rId3" cstate="print"/>
          <a:srcRect/>
          <a:stretch>
            <a:fillRect/>
          </a:stretch>
        </p:blipFill>
        <p:spPr bwMode="auto">
          <a:xfrm>
            <a:off x="6629400" y="3962400"/>
            <a:ext cx="2216150" cy="23256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6899">
                                            <p:txEl>
                                              <p:pRg st="1" end="1"/>
                                            </p:txEl>
                                          </p:spTgt>
                                        </p:tgtEl>
                                        <p:attrNameLst>
                                          <p:attrName>style.visibility</p:attrName>
                                        </p:attrNameLst>
                                      </p:cBhvr>
                                      <p:to>
                                        <p:strVal val="visible"/>
                                      </p:to>
                                    </p:set>
                                    <p:animEffect transition="in" filter="blinds(horizontal)">
                                      <p:cBhvr>
                                        <p:cTn id="7" dur="500"/>
                                        <p:tgtEl>
                                          <p:spTgt spid="3368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6899">
                                            <p:txEl>
                                              <p:pRg st="2" end="2"/>
                                            </p:txEl>
                                          </p:spTgt>
                                        </p:tgtEl>
                                        <p:attrNameLst>
                                          <p:attrName>style.visibility</p:attrName>
                                        </p:attrNameLst>
                                      </p:cBhvr>
                                      <p:to>
                                        <p:strVal val="visible"/>
                                      </p:to>
                                    </p:set>
                                    <p:animEffect transition="in" filter="blinds(horizontal)">
                                      <p:cBhvr>
                                        <p:cTn id="12" dur="500"/>
                                        <p:tgtEl>
                                          <p:spTgt spid="336899">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36899">
                                            <p:txEl>
                                              <p:pRg st="3" end="3"/>
                                            </p:txEl>
                                          </p:spTgt>
                                        </p:tgtEl>
                                        <p:attrNameLst>
                                          <p:attrName>style.visibility</p:attrName>
                                        </p:attrNameLst>
                                      </p:cBhvr>
                                      <p:to>
                                        <p:strVal val="visible"/>
                                      </p:to>
                                    </p:set>
                                    <p:animEffect transition="in" filter="blinds(horizontal)">
                                      <p:cBhvr>
                                        <p:cTn id="15" dur="500"/>
                                        <p:tgtEl>
                                          <p:spTgt spid="33689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36899">
                                            <p:txEl>
                                              <p:pRg st="4" end="4"/>
                                            </p:txEl>
                                          </p:spTgt>
                                        </p:tgtEl>
                                        <p:attrNameLst>
                                          <p:attrName>style.visibility</p:attrName>
                                        </p:attrNameLst>
                                      </p:cBhvr>
                                      <p:to>
                                        <p:strVal val="visible"/>
                                      </p:to>
                                    </p:set>
                                    <p:animEffect transition="in" filter="blinds(horizontal)">
                                      <p:cBhvr>
                                        <p:cTn id="20" dur="500"/>
                                        <p:tgtEl>
                                          <p:spTgt spid="33689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6899">
                                            <p:txEl>
                                              <p:pRg st="5" end="5"/>
                                            </p:txEl>
                                          </p:spTgt>
                                        </p:tgtEl>
                                        <p:attrNameLst>
                                          <p:attrName>style.visibility</p:attrName>
                                        </p:attrNameLst>
                                      </p:cBhvr>
                                      <p:to>
                                        <p:strVal val="visible"/>
                                      </p:to>
                                    </p:set>
                                    <p:animEffect transition="in" filter="blinds(horizontal)">
                                      <p:cBhvr>
                                        <p:cTn id="25" dur="500"/>
                                        <p:tgtEl>
                                          <p:spTgt spid="336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a:t>“Sitting” through life increases your risk of:</a:t>
            </a:r>
          </a:p>
        </p:txBody>
      </p:sp>
      <p:sp>
        <p:nvSpPr>
          <p:cNvPr id="319491" name="Rectangle 3"/>
          <p:cNvSpPr>
            <a:spLocks noGrp="1" noChangeArrowheads="1"/>
          </p:cNvSpPr>
          <p:nvPr>
            <p:ph type="body" sz="half" idx="1"/>
          </p:nvPr>
        </p:nvSpPr>
        <p:spPr/>
        <p:txBody>
          <a:bodyPr/>
          <a:lstStyle/>
          <a:p>
            <a:r>
              <a:rPr lang="en-US"/>
              <a:t>heart disease</a:t>
            </a:r>
          </a:p>
          <a:p>
            <a:r>
              <a:rPr lang="en-US"/>
              <a:t>high blood pressure</a:t>
            </a:r>
          </a:p>
          <a:p>
            <a:r>
              <a:rPr lang="en-US"/>
              <a:t>high cholesterol</a:t>
            </a:r>
          </a:p>
          <a:p>
            <a:r>
              <a:rPr lang="en-US"/>
              <a:t>overweight</a:t>
            </a:r>
          </a:p>
          <a:p>
            <a:r>
              <a:rPr lang="en-US"/>
              <a:t>type 2 diabetes</a:t>
            </a:r>
          </a:p>
        </p:txBody>
      </p:sp>
      <p:pic>
        <p:nvPicPr>
          <p:cNvPr id="319493" name="Picture 5" descr="ehqiberv[1]"/>
          <p:cNvPicPr>
            <a:picLocks noGrp="1" noChangeAspect="1" noChangeArrowheads="1"/>
          </p:cNvPicPr>
          <p:nvPr>
            <p:ph sz="half" idx="2"/>
          </p:nvPr>
        </p:nvPicPr>
        <p:blipFill>
          <a:blip r:embed="rId3" cstate="print"/>
          <a:srcRect/>
          <a:stretch>
            <a:fillRect/>
          </a:stretch>
        </p:blipFill>
        <p:spPr>
          <a:xfrm>
            <a:off x="5105400" y="2667000"/>
            <a:ext cx="3505200" cy="26622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Effect transition="in" filter="blinds(horizontal)">
                                      <p:cBhvr>
                                        <p:cTn id="7" dur="500"/>
                                        <p:tgtEl>
                                          <p:spTgt spid="319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9491">
                                            <p:txEl>
                                              <p:pRg st="1" end="1"/>
                                            </p:txEl>
                                          </p:spTgt>
                                        </p:tgtEl>
                                        <p:attrNameLst>
                                          <p:attrName>style.visibility</p:attrName>
                                        </p:attrNameLst>
                                      </p:cBhvr>
                                      <p:to>
                                        <p:strVal val="visible"/>
                                      </p:to>
                                    </p:set>
                                    <p:animEffect transition="in" filter="blinds(horizontal)">
                                      <p:cBhvr>
                                        <p:cTn id="12" dur="500"/>
                                        <p:tgtEl>
                                          <p:spTgt spid="319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9491">
                                            <p:txEl>
                                              <p:pRg st="2" end="2"/>
                                            </p:txEl>
                                          </p:spTgt>
                                        </p:tgtEl>
                                        <p:attrNameLst>
                                          <p:attrName>style.visibility</p:attrName>
                                        </p:attrNameLst>
                                      </p:cBhvr>
                                      <p:to>
                                        <p:strVal val="visible"/>
                                      </p:to>
                                    </p:set>
                                    <p:animEffect transition="in" filter="blinds(horizontal)">
                                      <p:cBhvr>
                                        <p:cTn id="17" dur="500"/>
                                        <p:tgtEl>
                                          <p:spTgt spid="319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9491">
                                            <p:txEl>
                                              <p:pRg st="3" end="3"/>
                                            </p:txEl>
                                          </p:spTgt>
                                        </p:tgtEl>
                                        <p:attrNameLst>
                                          <p:attrName>style.visibility</p:attrName>
                                        </p:attrNameLst>
                                      </p:cBhvr>
                                      <p:to>
                                        <p:strVal val="visible"/>
                                      </p:to>
                                    </p:set>
                                    <p:animEffect transition="in" filter="blinds(horizontal)">
                                      <p:cBhvr>
                                        <p:cTn id="22" dur="500"/>
                                        <p:tgtEl>
                                          <p:spTgt spid="319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9491">
                                            <p:txEl>
                                              <p:pRg st="4" end="4"/>
                                            </p:txEl>
                                          </p:spTgt>
                                        </p:tgtEl>
                                        <p:attrNameLst>
                                          <p:attrName>style.visibility</p:attrName>
                                        </p:attrNameLst>
                                      </p:cBhvr>
                                      <p:to>
                                        <p:strVal val="visible"/>
                                      </p:to>
                                    </p:set>
                                    <p:animEffect transition="in" filter="blinds(horizontal)">
                                      <p:cBhvr>
                                        <p:cTn id="27" dur="500"/>
                                        <p:tgtEl>
                                          <p:spTgt spid="319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533400" y="1371600"/>
            <a:ext cx="8229600" cy="1371600"/>
          </a:xfrm>
          <a:effectLst>
            <a:outerShdw dist="107763" dir="18900000" algn="ctr" rotWithShape="0">
              <a:schemeClr val="bg2">
                <a:alpha val="50000"/>
              </a:schemeClr>
            </a:outerShdw>
          </a:effectLst>
        </p:spPr>
        <p:txBody>
          <a:bodyPr/>
          <a:lstStyle/>
          <a:p>
            <a:pPr algn="ctr"/>
            <a:r>
              <a:rPr lang="en-US" b="1" i="1"/>
              <a:t>We now must plan physical activity into our schedule</a:t>
            </a:r>
          </a:p>
        </p:txBody>
      </p:sp>
      <p:pic>
        <p:nvPicPr>
          <p:cNvPr id="326661" name="Picture 5" descr="j0212043"/>
          <p:cNvPicPr>
            <a:picLocks noChangeAspect="1" noChangeArrowheads="1"/>
          </p:cNvPicPr>
          <p:nvPr/>
        </p:nvPicPr>
        <p:blipFill>
          <a:blip r:embed="rId3" cstate="print"/>
          <a:srcRect/>
          <a:stretch>
            <a:fillRect/>
          </a:stretch>
        </p:blipFill>
        <p:spPr bwMode="auto">
          <a:xfrm>
            <a:off x="2895600" y="3352800"/>
            <a:ext cx="3352800" cy="284003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t>Getting Started</a:t>
            </a:r>
          </a:p>
        </p:txBody>
      </p:sp>
      <p:sp>
        <p:nvSpPr>
          <p:cNvPr id="398341" name="Rectangle 5"/>
          <p:cNvSpPr>
            <a:spLocks noGrp="1" noChangeArrowheads="1"/>
          </p:cNvSpPr>
          <p:nvPr>
            <p:ph type="body" sz="half" idx="2"/>
          </p:nvPr>
        </p:nvSpPr>
        <p:spPr>
          <a:xfrm>
            <a:off x="4191000" y="1676400"/>
            <a:ext cx="4724400" cy="4419600"/>
          </a:xfrm>
        </p:spPr>
        <p:txBody>
          <a:bodyPr/>
          <a:lstStyle/>
          <a:p>
            <a:r>
              <a:rPr lang="en-US"/>
              <a:t>Check with your doctor if you:</a:t>
            </a:r>
          </a:p>
          <a:p>
            <a:pPr lvl="1"/>
            <a:r>
              <a:rPr lang="en-US"/>
              <a:t>Are over age 35</a:t>
            </a:r>
          </a:p>
          <a:p>
            <a:pPr lvl="1"/>
            <a:r>
              <a:rPr lang="en-US"/>
              <a:t>Have had diabetes more than 10 years</a:t>
            </a:r>
          </a:p>
          <a:p>
            <a:pPr lvl="1"/>
            <a:r>
              <a:rPr lang="en-US"/>
              <a:t>Have high blood pressure, heart disease, poor circulation, or other diabetes complications</a:t>
            </a:r>
          </a:p>
        </p:txBody>
      </p:sp>
      <p:graphicFrame>
        <p:nvGraphicFramePr>
          <p:cNvPr id="398342" name="Object 6"/>
          <p:cNvGraphicFramePr>
            <a:graphicFrameLocks noGrp="1" noChangeAspect="1"/>
          </p:cNvGraphicFramePr>
          <p:nvPr>
            <p:ph sz="half" idx="1"/>
          </p:nvPr>
        </p:nvGraphicFramePr>
        <p:xfrm>
          <a:off x="228600" y="1981200"/>
          <a:ext cx="3886200" cy="3775075"/>
        </p:xfrm>
        <a:graphic>
          <a:graphicData uri="http://schemas.openxmlformats.org/presentationml/2006/ole">
            <mc:AlternateContent xmlns:mc="http://schemas.openxmlformats.org/markup-compatibility/2006">
              <mc:Choice xmlns:v="urn:schemas-microsoft-com:vml" Requires="v">
                <p:oleObj spid="_x0000_s398347" name="Clip" r:id="rId4" imgW="1849320" imgH="1797120" progId="">
                  <p:embed/>
                </p:oleObj>
              </mc:Choice>
              <mc:Fallback>
                <p:oleObj name="Clip" r:id="rId4" imgW="1849320" imgH="179712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3886200"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8341">
                                            <p:txEl>
                                              <p:pRg st="1" end="1"/>
                                            </p:txEl>
                                          </p:spTgt>
                                        </p:tgtEl>
                                        <p:attrNameLst>
                                          <p:attrName>style.visibility</p:attrName>
                                        </p:attrNameLst>
                                      </p:cBhvr>
                                      <p:to>
                                        <p:strVal val="visible"/>
                                      </p:to>
                                    </p:set>
                                    <p:animEffect transition="in" filter="blinds(horizontal)">
                                      <p:cBhvr>
                                        <p:cTn id="7" dur="500"/>
                                        <p:tgtEl>
                                          <p:spTgt spid="3983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8341">
                                            <p:txEl>
                                              <p:pRg st="2" end="2"/>
                                            </p:txEl>
                                          </p:spTgt>
                                        </p:tgtEl>
                                        <p:attrNameLst>
                                          <p:attrName>style.visibility</p:attrName>
                                        </p:attrNameLst>
                                      </p:cBhvr>
                                      <p:to>
                                        <p:strVal val="visible"/>
                                      </p:to>
                                    </p:set>
                                    <p:animEffect transition="in" filter="blinds(horizontal)">
                                      <p:cBhvr>
                                        <p:cTn id="12" dur="500"/>
                                        <p:tgtEl>
                                          <p:spTgt spid="3983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8341">
                                            <p:txEl>
                                              <p:pRg st="3" end="3"/>
                                            </p:txEl>
                                          </p:spTgt>
                                        </p:tgtEl>
                                        <p:attrNameLst>
                                          <p:attrName>style.visibility</p:attrName>
                                        </p:attrNameLst>
                                      </p:cBhvr>
                                      <p:to>
                                        <p:strVal val="visible"/>
                                      </p:to>
                                    </p:set>
                                    <p:animEffect transition="in" filter="blinds(horizontal)">
                                      <p:cBhvr>
                                        <p:cTn id="17" dur="500"/>
                                        <p:tgtEl>
                                          <p:spTgt spid="398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61979" y="1600200"/>
            <a:ext cx="6020041" cy="4525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Aerobic Activity	</a:t>
            </a:r>
          </a:p>
        </p:txBody>
      </p:sp>
      <p:sp>
        <p:nvSpPr>
          <p:cNvPr id="289796" name="Rectangle 4"/>
          <p:cNvSpPr>
            <a:spLocks noGrp="1" noChangeArrowheads="1"/>
          </p:cNvSpPr>
          <p:nvPr>
            <p:ph type="body" sz="half" idx="1"/>
          </p:nvPr>
        </p:nvSpPr>
        <p:spPr/>
        <p:txBody>
          <a:bodyPr/>
          <a:lstStyle/>
          <a:p>
            <a:pPr>
              <a:lnSpc>
                <a:spcPct val="90000"/>
              </a:lnSpc>
            </a:pPr>
            <a:r>
              <a:rPr lang="en-US" sz="2800"/>
              <a:t>Walking briskly</a:t>
            </a:r>
          </a:p>
          <a:p>
            <a:pPr>
              <a:lnSpc>
                <a:spcPct val="90000"/>
              </a:lnSpc>
            </a:pPr>
            <a:r>
              <a:rPr lang="en-US" sz="2800"/>
              <a:t>Dancing</a:t>
            </a:r>
          </a:p>
          <a:p>
            <a:pPr>
              <a:lnSpc>
                <a:spcPct val="90000"/>
              </a:lnSpc>
            </a:pPr>
            <a:r>
              <a:rPr lang="en-US" sz="2800"/>
              <a:t>Bicycling</a:t>
            </a:r>
          </a:p>
          <a:p>
            <a:pPr>
              <a:lnSpc>
                <a:spcPct val="90000"/>
              </a:lnSpc>
            </a:pPr>
            <a:r>
              <a:rPr lang="en-US" sz="2800"/>
              <a:t>Hiking</a:t>
            </a:r>
          </a:p>
          <a:p>
            <a:pPr>
              <a:lnSpc>
                <a:spcPct val="90000"/>
              </a:lnSpc>
            </a:pPr>
            <a:r>
              <a:rPr lang="en-US" sz="2800"/>
              <a:t>Jogging/running</a:t>
            </a:r>
          </a:p>
          <a:p>
            <a:pPr>
              <a:lnSpc>
                <a:spcPct val="90000"/>
              </a:lnSpc>
            </a:pPr>
            <a:r>
              <a:rPr lang="en-US" sz="2800"/>
              <a:t>Skating</a:t>
            </a:r>
          </a:p>
          <a:p>
            <a:pPr>
              <a:lnSpc>
                <a:spcPct val="90000"/>
              </a:lnSpc>
            </a:pPr>
            <a:r>
              <a:rPr lang="en-US" sz="2800"/>
              <a:t>Stair climbing</a:t>
            </a:r>
          </a:p>
          <a:p>
            <a:pPr>
              <a:lnSpc>
                <a:spcPct val="90000"/>
              </a:lnSpc>
            </a:pPr>
            <a:r>
              <a:rPr lang="en-US" sz="2800"/>
              <a:t>Swimming</a:t>
            </a:r>
          </a:p>
          <a:p>
            <a:pPr>
              <a:lnSpc>
                <a:spcPct val="90000"/>
              </a:lnSpc>
            </a:pPr>
            <a:r>
              <a:rPr lang="en-US" sz="2800"/>
              <a:t>Water exercise</a:t>
            </a:r>
          </a:p>
          <a:p>
            <a:pPr>
              <a:lnSpc>
                <a:spcPct val="90000"/>
              </a:lnSpc>
            </a:pPr>
            <a:endParaRPr lang="en-US" sz="2800"/>
          </a:p>
        </p:txBody>
      </p:sp>
      <p:graphicFrame>
        <p:nvGraphicFramePr>
          <p:cNvPr id="289799" name="Object 7"/>
          <p:cNvGraphicFramePr>
            <a:graphicFrameLocks noGrp="1" noChangeAspect="1"/>
          </p:cNvGraphicFramePr>
          <p:nvPr>
            <p:ph type="clipArt" sz="half" idx="2"/>
          </p:nvPr>
        </p:nvGraphicFramePr>
        <p:xfrm>
          <a:off x="5105400" y="1905000"/>
          <a:ext cx="3092450" cy="4191000"/>
        </p:xfrm>
        <a:graphic>
          <a:graphicData uri="http://schemas.openxmlformats.org/presentationml/2006/ole">
            <mc:AlternateContent xmlns:mc="http://schemas.openxmlformats.org/markup-compatibility/2006">
              <mc:Choice xmlns:v="urn:schemas-microsoft-com:vml" Requires="v">
                <p:oleObj spid="_x0000_s289804" name="Clip" r:id="rId4" imgW="1334160" imgH="1806840" progId="">
                  <p:embed/>
                </p:oleObj>
              </mc:Choice>
              <mc:Fallback>
                <p:oleObj name="Clip" r:id="rId4" imgW="1334160" imgH="1806840"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905000"/>
                        <a:ext cx="30924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Resistance Activities</a:t>
            </a:r>
          </a:p>
        </p:txBody>
      </p:sp>
      <p:sp>
        <p:nvSpPr>
          <p:cNvPr id="288771" name="Rectangle 3"/>
          <p:cNvSpPr>
            <a:spLocks noGrp="1" noChangeArrowheads="1"/>
          </p:cNvSpPr>
          <p:nvPr>
            <p:ph type="body" sz="half" idx="1"/>
          </p:nvPr>
        </p:nvSpPr>
        <p:spPr>
          <a:xfrm>
            <a:off x="457200" y="1752600"/>
            <a:ext cx="4724400" cy="4800600"/>
          </a:xfrm>
        </p:spPr>
        <p:txBody>
          <a:bodyPr/>
          <a:lstStyle/>
          <a:p>
            <a:r>
              <a:rPr lang="en-US"/>
              <a:t>“Push, Pull, and Lift” Activities</a:t>
            </a:r>
          </a:p>
          <a:p>
            <a:pPr lvl="1"/>
            <a:r>
              <a:rPr lang="en-US"/>
              <a:t>increase muscle strength</a:t>
            </a:r>
          </a:p>
          <a:p>
            <a:pPr lvl="1"/>
            <a:r>
              <a:rPr lang="en-US"/>
              <a:t>prevent falls</a:t>
            </a:r>
          </a:p>
          <a:p>
            <a:pPr lvl="1"/>
            <a:r>
              <a:rPr lang="en-US"/>
              <a:t>increase mobility</a:t>
            </a:r>
          </a:p>
          <a:p>
            <a:pPr lvl="1"/>
            <a:r>
              <a:rPr lang="en-US"/>
              <a:t>improve blood glucose control</a:t>
            </a:r>
          </a:p>
          <a:p>
            <a:endParaRPr lang="en-US" sz="2800"/>
          </a:p>
        </p:txBody>
      </p:sp>
      <p:graphicFrame>
        <p:nvGraphicFramePr>
          <p:cNvPr id="288774" name="Object 6"/>
          <p:cNvGraphicFramePr>
            <a:graphicFrameLocks noGrp="1" noChangeAspect="1"/>
          </p:cNvGraphicFramePr>
          <p:nvPr>
            <p:ph sz="quarter" idx="3"/>
          </p:nvPr>
        </p:nvGraphicFramePr>
        <p:xfrm>
          <a:off x="6553200" y="1752600"/>
          <a:ext cx="1752600" cy="1444625"/>
        </p:xfrm>
        <a:graphic>
          <a:graphicData uri="http://schemas.openxmlformats.org/presentationml/2006/ole">
            <mc:AlternateContent xmlns:mc="http://schemas.openxmlformats.org/markup-compatibility/2006">
              <mc:Choice xmlns:v="urn:schemas-microsoft-com:vml" Requires="v">
                <p:oleObj spid="_x0000_s288779" name="Clip" r:id="rId4" imgW="4671000" imgH="3847320" progId="">
                  <p:embed/>
                </p:oleObj>
              </mc:Choice>
              <mc:Fallback>
                <p:oleObj name="Clip" r:id="rId4" imgW="4671000" imgH="384732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52600"/>
                        <a:ext cx="17526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8777" name="Picture 9" descr="pol2lonf[1]"/>
          <p:cNvPicPr>
            <a:picLocks noGrp="1" noChangeAspect="1" noChangeArrowheads="1"/>
          </p:cNvPicPr>
          <p:nvPr>
            <p:ph sz="quarter" idx="2"/>
          </p:nvPr>
        </p:nvPicPr>
        <p:blipFill>
          <a:blip r:embed="rId6" cstate="print"/>
          <a:srcRect/>
          <a:stretch>
            <a:fillRect/>
          </a:stretch>
        </p:blipFill>
        <p:spPr>
          <a:xfrm>
            <a:off x="5105400" y="2438400"/>
            <a:ext cx="1619250" cy="3505200"/>
          </a:xfrm>
          <a:noFill/>
          <a:ln/>
        </p:spPr>
      </p:pic>
      <p:pic>
        <p:nvPicPr>
          <p:cNvPr id="288781" name="Picture 13" descr="vlurfbfx[1]"/>
          <p:cNvPicPr>
            <a:picLocks noChangeAspect="1" noChangeArrowheads="1"/>
          </p:cNvPicPr>
          <p:nvPr/>
        </p:nvPicPr>
        <p:blipFill>
          <a:blip r:embed="rId7" cstate="print"/>
          <a:srcRect/>
          <a:stretch>
            <a:fillRect/>
          </a:stretch>
        </p:blipFill>
        <p:spPr bwMode="auto">
          <a:xfrm>
            <a:off x="7162800" y="3733800"/>
            <a:ext cx="1806575" cy="2681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8771">
                                            <p:txEl>
                                              <p:pRg st="1" end="1"/>
                                            </p:txEl>
                                          </p:spTgt>
                                        </p:tgtEl>
                                        <p:attrNameLst>
                                          <p:attrName>style.visibility</p:attrName>
                                        </p:attrNameLst>
                                      </p:cBhvr>
                                      <p:to>
                                        <p:strVal val="visible"/>
                                      </p:to>
                                    </p:set>
                                    <p:animEffect transition="in" filter="blinds(horizontal)">
                                      <p:cBhvr>
                                        <p:cTn id="7" dur="500"/>
                                        <p:tgtEl>
                                          <p:spTgt spid="288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8771">
                                            <p:txEl>
                                              <p:pRg st="2" end="2"/>
                                            </p:txEl>
                                          </p:spTgt>
                                        </p:tgtEl>
                                        <p:attrNameLst>
                                          <p:attrName>style.visibility</p:attrName>
                                        </p:attrNameLst>
                                      </p:cBhvr>
                                      <p:to>
                                        <p:strVal val="visible"/>
                                      </p:to>
                                    </p:set>
                                    <p:animEffect transition="in" filter="blinds(horizontal)">
                                      <p:cBhvr>
                                        <p:cTn id="12" dur="500"/>
                                        <p:tgtEl>
                                          <p:spTgt spid="288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8771">
                                            <p:txEl>
                                              <p:pRg st="3" end="3"/>
                                            </p:txEl>
                                          </p:spTgt>
                                        </p:tgtEl>
                                        <p:attrNameLst>
                                          <p:attrName>style.visibility</p:attrName>
                                        </p:attrNameLst>
                                      </p:cBhvr>
                                      <p:to>
                                        <p:strVal val="visible"/>
                                      </p:to>
                                    </p:set>
                                    <p:animEffect transition="in" filter="blinds(horizontal)">
                                      <p:cBhvr>
                                        <p:cTn id="17" dur="500"/>
                                        <p:tgtEl>
                                          <p:spTgt spid="288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8771">
                                            <p:txEl>
                                              <p:pRg st="4" end="4"/>
                                            </p:txEl>
                                          </p:spTgt>
                                        </p:tgtEl>
                                        <p:attrNameLst>
                                          <p:attrName>style.visibility</p:attrName>
                                        </p:attrNameLst>
                                      </p:cBhvr>
                                      <p:to>
                                        <p:strVal val="visible"/>
                                      </p:to>
                                    </p:set>
                                    <p:animEffect transition="in" filter="blinds(horizontal)">
                                      <p:cBhvr>
                                        <p:cTn id="22" dur="500"/>
                                        <p:tgtEl>
                                          <p:spTgt spid="288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5" name="Rectangle 7"/>
          <p:cNvSpPr>
            <a:spLocks noGrp="1" noChangeArrowheads="1"/>
          </p:cNvSpPr>
          <p:nvPr>
            <p:ph type="title"/>
          </p:nvPr>
        </p:nvSpPr>
        <p:spPr/>
        <p:txBody>
          <a:bodyPr/>
          <a:lstStyle/>
          <a:p>
            <a:r>
              <a:rPr lang="en-US"/>
              <a:t>Stretching</a:t>
            </a:r>
          </a:p>
        </p:txBody>
      </p:sp>
      <p:sp>
        <p:nvSpPr>
          <p:cNvPr id="391176" name="Rectangle 8"/>
          <p:cNvSpPr>
            <a:spLocks noGrp="1" noChangeArrowheads="1"/>
          </p:cNvSpPr>
          <p:nvPr>
            <p:ph type="body" sz="half" idx="1"/>
          </p:nvPr>
        </p:nvSpPr>
        <p:spPr>
          <a:xfrm>
            <a:off x="457200" y="1981200"/>
            <a:ext cx="4648200" cy="3886200"/>
          </a:xfrm>
        </p:spPr>
        <p:txBody>
          <a:bodyPr/>
          <a:lstStyle/>
          <a:p>
            <a:r>
              <a:rPr lang="en-US"/>
              <a:t>Improves your balance and coordination</a:t>
            </a:r>
          </a:p>
          <a:p>
            <a:r>
              <a:rPr lang="en-US"/>
              <a:t>Makes you more flexible</a:t>
            </a:r>
          </a:p>
          <a:p>
            <a:r>
              <a:rPr lang="en-US"/>
              <a:t>Reduces stiffness</a:t>
            </a:r>
          </a:p>
          <a:p>
            <a:r>
              <a:rPr lang="en-US"/>
              <a:t>Reduces your risk of injury</a:t>
            </a:r>
          </a:p>
          <a:p>
            <a:endParaRPr lang="en-US"/>
          </a:p>
          <a:p>
            <a:endParaRPr lang="en-US" sz="2800"/>
          </a:p>
        </p:txBody>
      </p:sp>
      <p:graphicFrame>
        <p:nvGraphicFramePr>
          <p:cNvPr id="391172" name="Object 4"/>
          <p:cNvGraphicFramePr>
            <a:graphicFrameLocks noGrp="1" noChangeAspect="1"/>
          </p:cNvGraphicFramePr>
          <p:nvPr>
            <p:ph sz="half" idx="2"/>
          </p:nvPr>
        </p:nvGraphicFramePr>
        <p:xfrm>
          <a:off x="4953000" y="2590800"/>
          <a:ext cx="3657600" cy="2671763"/>
        </p:xfrm>
        <a:graphic>
          <a:graphicData uri="http://schemas.openxmlformats.org/presentationml/2006/ole">
            <mc:AlternateContent xmlns:mc="http://schemas.openxmlformats.org/markup-compatibility/2006">
              <mc:Choice xmlns:v="urn:schemas-microsoft-com:vml" Requires="v">
                <p:oleObj spid="_x0000_s391177" name="Clip" r:id="rId4" imgW="1068840" imgH="693720" progId="">
                  <p:embed/>
                </p:oleObj>
              </mc:Choice>
              <mc:Fallback>
                <p:oleObj name="Clip" r:id="rId4" imgW="1068840" imgH="69372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590800"/>
                        <a:ext cx="3657600"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1176">
                                            <p:txEl>
                                              <p:pRg st="0" end="0"/>
                                            </p:txEl>
                                          </p:spTgt>
                                        </p:tgtEl>
                                        <p:attrNameLst>
                                          <p:attrName>style.visibility</p:attrName>
                                        </p:attrNameLst>
                                      </p:cBhvr>
                                      <p:to>
                                        <p:strVal val="visible"/>
                                      </p:to>
                                    </p:set>
                                    <p:animEffect transition="in" filter="blinds(horizontal)">
                                      <p:cBhvr>
                                        <p:cTn id="7" dur="500"/>
                                        <p:tgtEl>
                                          <p:spTgt spid="391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1176">
                                            <p:txEl>
                                              <p:pRg st="1" end="1"/>
                                            </p:txEl>
                                          </p:spTgt>
                                        </p:tgtEl>
                                        <p:attrNameLst>
                                          <p:attrName>style.visibility</p:attrName>
                                        </p:attrNameLst>
                                      </p:cBhvr>
                                      <p:to>
                                        <p:strVal val="visible"/>
                                      </p:to>
                                    </p:set>
                                    <p:animEffect transition="in" filter="blinds(horizontal)">
                                      <p:cBhvr>
                                        <p:cTn id="12" dur="500"/>
                                        <p:tgtEl>
                                          <p:spTgt spid="391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1176">
                                            <p:txEl>
                                              <p:pRg st="2" end="2"/>
                                            </p:txEl>
                                          </p:spTgt>
                                        </p:tgtEl>
                                        <p:attrNameLst>
                                          <p:attrName>style.visibility</p:attrName>
                                        </p:attrNameLst>
                                      </p:cBhvr>
                                      <p:to>
                                        <p:strVal val="visible"/>
                                      </p:to>
                                    </p:set>
                                    <p:animEffect transition="in" filter="blinds(horizontal)">
                                      <p:cBhvr>
                                        <p:cTn id="17" dur="500"/>
                                        <p:tgtEl>
                                          <p:spTgt spid="391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1176">
                                            <p:txEl>
                                              <p:pRg st="3" end="3"/>
                                            </p:txEl>
                                          </p:spTgt>
                                        </p:tgtEl>
                                        <p:attrNameLst>
                                          <p:attrName>style.visibility</p:attrName>
                                        </p:attrNameLst>
                                      </p:cBhvr>
                                      <p:to>
                                        <p:strVal val="visible"/>
                                      </p:to>
                                    </p:set>
                                    <p:animEffect transition="in" filter="blinds(horizontal)">
                                      <p:cBhvr>
                                        <p:cTn id="22" dur="500"/>
                                        <p:tgtEl>
                                          <p:spTgt spid="3911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t>How Can You Begin?</a:t>
            </a:r>
          </a:p>
        </p:txBody>
      </p:sp>
      <p:sp>
        <p:nvSpPr>
          <p:cNvPr id="351236" name="Rectangle 4"/>
          <p:cNvSpPr>
            <a:spLocks noGrp="1" noChangeArrowheads="1"/>
          </p:cNvSpPr>
          <p:nvPr>
            <p:ph type="body" sz="half" idx="1"/>
          </p:nvPr>
        </p:nvSpPr>
        <p:spPr>
          <a:xfrm>
            <a:off x="304800" y="1981200"/>
            <a:ext cx="5029200" cy="4572000"/>
          </a:xfrm>
        </p:spPr>
        <p:txBody>
          <a:bodyPr/>
          <a:lstStyle/>
          <a:p>
            <a:r>
              <a:rPr lang="en-US"/>
              <a:t>Choose activity (example: brisk walking)</a:t>
            </a:r>
          </a:p>
          <a:p>
            <a:r>
              <a:rPr lang="en-US"/>
              <a:t>Set a long-term goal - at least 30 minutes a day, 3-5 days a week</a:t>
            </a:r>
          </a:p>
          <a:p>
            <a:r>
              <a:rPr lang="en-US"/>
              <a:t>Buy comfortable walking shoes</a:t>
            </a:r>
          </a:p>
          <a:p>
            <a:r>
              <a:rPr lang="en-US"/>
              <a:t>Get a partner</a:t>
            </a:r>
          </a:p>
        </p:txBody>
      </p:sp>
      <p:pic>
        <p:nvPicPr>
          <p:cNvPr id="351238" name="Picture 6" descr="hm1ax1na[1]"/>
          <p:cNvPicPr>
            <a:picLocks noGrp="1" noChangeAspect="1" noChangeArrowheads="1"/>
          </p:cNvPicPr>
          <p:nvPr>
            <p:ph sz="half" idx="2"/>
          </p:nvPr>
        </p:nvPicPr>
        <p:blipFill>
          <a:blip r:embed="rId3" cstate="print"/>
          <a:srcRect/>
          <a:stretch>
            <a:fillRect/>
          </a:stretch>
        </p:blipFill>
        <p:spPr>
          <a:xfrm>
            <a:off x="5257800" y="2286000"/>
            <a:ext cx="3443288" cy="39624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1236">
                                            <p:txEl>
                                              <p:pRg st="0" end="0"/>
                                            </p:txEl>
                                          </p:spTgt>
                                        </p:tgtEl>
                                        <p:attrNameLst>
                                          <p:attrName>style.visibility</p:attrName>
                                        </p:attrNameLst>
                                      </p:cBhvr>
                                      <p:to>
                                        <p:strVal val="visible"/>
                                      </p:to>
                                    </p:set>
                                    <p:animEffect transition="in" filter="blinds(horizontal)">
                                      <p:cBhvr>
                                        <p:cTn id="7" dur="500"/>
                                        <p:tgtEl>
                                          <p:spTgt spid="351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1236">
                                            <p:txEl>
                                              <p:pRg st="1" end="1"/>
                                            </p:txEl>
                                          </p:spTgt>
                                        </p:tgtEl>
                                        <p:attrNameLst>
                                          <p:attrName>style.visibility</p:attrName>
                                        </p:attrNameLst>
                                      </p:cBhvr>
                                      <p:to>
                                        <p:strVal val="visible"/>
                                      </p:to>
                                    </p:set>
                                    <p:animEffect transition="in" filter="blinds(horizontal)">
                                      <p:cBhvr>
                                        <p:cTn id="12" dur="500"/>
                                        <p:tgtEl>
                                          <p:spTgt spid="351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1236">
                                            <p:txEl>
                                              <p:pRg st="2" end="2"/>
                                            </p:txEl>
                                          </p:spTgt>
                                        </p:tgtEl>
                                        <p:attrNameLst>
                                          <p:attrName>style.visibility</p:attrName>
                                        </p:attrNameLst>
                                      </p:cBhvr>
                                      <p:to>
                                        <p:strVal val="visible"/>
                                      </p:to>
                                    </p:set>
                                    <p:animEffect transition="in" filter="blinds(horizontal)">
                                      <p:cBhvr>
                                        <p:cTn id="17" dur="500"/>
                                        <p:tgtEl>
                                          <p:spTgt spid="351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1236">
                                            <p:txEl>
                                              <p:pRg st="3" end="3"/>
                                            </p:txEl>
                                          </p:spTgt>
                                        </p:tgtEl>
                                        <p:attrNameLst>
                                          <p:attrName>style.visibility</p:attrName>
                                        </p:attrNameLst>
                                      </p:cBhvr>
                                      <p:to>
                                        <p:strVal val="visible"/>
                                      </p:to>
                                    </p:set>
                                    <p:animEffect transition="in" filter="blinds(horizontal)">
                                      <p:cBhvr>
                                        <p:cTn id="22" dur="500"/>
                                        <p:tgtEl>
                                          <p:spTgt spid="351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a:t>Start Slowly</a:t>
            </a:r>
          </a:p>
        </p:txBody>
      </p:sp>
      <p:sp>
        <p:nvSpPr>
          <p:cNvPr id="448522" name="Rectangle 10"/>
          <p:cNvSpPr>
            <a:spLocks noGrp="1" noChangeArrowheads="1"/>
          </p:cNvSpPr>
          <p:nvPr>
            <p:ph type="body" sz="half" idx="1"/>
          </p:nvPr>
        </p:nvSpPr>
        <p:spPr/>
        <p:txBody>
          <a:bodyPr/>
          <a:lstStyle/>
          <a:p>
            <a:endParaRPr lang="en-US"/>
          </a:p>
          <a:p>
            <a:r>
              <a:rPr lang="en-US"/>
              <a:t>Set short-term goal for one week</a:t>
            </a:r>
          </a:p>
          <a:p>
            <a:r>
              <a:rPr lang="en-US"/>
              <a:t>Do less than you think you can</a:t>
            </a:r>
          </a:p>
          <a:p>
            <a:endParaRPr lang="en-US"/>
          </a:p>
          <a:p>
            <a:endParaRPr lang="en-US" sz="2800"/>
          </a:p>
        </p:txBody>
      </p:sp>
      <p:sp>
        <p:nvSpPr>
          <p:cNvPr id="448516" name="Oval 4"/>
          <p:cNvSpPr>
            <a:spLocks noChangeArrowheads="1"/>
          </p:cNvSpPr>
          <p:nvPr/>
        </p:nvSpPr>
        <p:spPr bwMode="auto">
          <a:xfrm>
            <a:off x="4800600" y="1981200"/>
            <a:ext cx="3886200" cy="3810000"/>
          </a:xfrm>
          <a:prstGeom prst="ellipse">
            <a:avLst/>
          </a:prstGeom>
          <a:solidFill>
            <a:schemeClr val="accent1"/>
          </a:solidFill>
          <a:ln w="76200">
            <a:solidFill>
              <a:schemeClr val="tx1"/>
            </a:solidFill>
            <a:round/>
            <a:headEnd/>
            <a:tailEnd/>
          </a:ln>
          <a:effectLst/>
        </p:spPr>
        <p:txBody>
          <a:bodyPr wrap="none" anchor="ctr"/>
          <a:lstStyle/>
          <a:p>
            <a:endParaRPr lang="en-US"/>
          </a:p>
        </p:txBody>
      </p:sp>
      <p:sp>
        <p:nvSpPr>
          <p:cNvPr id="448517" name="Text Box 5"/>
          <p:cNvSpPr txBox="1">
            <a:spLocks noChangeArrowheads="1"/>
          </p:cNvSpPr>
          <p:nvPr/>
        </p:nvSpPr>
        <p:spPr bwMode="auto">
          <a:xfrm>
            <a:off x="5410200" y="2971800"/>
            <a:ext cx="2667000" cy="1922463"/>
          </a:xfrm>
          <a:prstGeom prst="rect">
            <a:avLst/>
          </a:prstGeom>
          <a:noFill/>
          <a:ln w="9525">
            <a:noFill/>
            <a:miter lim="800000"/>
            <a:headEnd/>
            <a:tailEnd/>
          </a:ln>
          <a:effectLst/>
        </p:spPr>
        <p:txBody>
          <a:bodyPr>
            <a:spAutoFit/>
          </a:bodyPr>
          <a:lstStyle/>
          <a:p>
            <a:pPr>
              <a:spcBef>
                <a:spcPct val="50000"/>
              </a:spcBef>
            </a:pPr>
            <a:r>
              <a:rPr lang="en-US" sz="4800" b="1"/>
              <a:t>No Pain</a:t>
            </a:r>
          </a:p>
          <a:p>
            <a:pPr>
              <a:spcBef>
                <a:spcPct val="50000"/>
              </a:spcBef>
            </a:pPr>
            <a:r>
              <a:rPr lang="en-US" sz="4800" b="1"/>
              <a:t>No Gain</a:t>
            </a:r>
          </a:p>
        </p:txBody>
      </p:sp>
      <p:sp>
        <p:nvSpPr>
          <p:cNvPr id="448519" name="Line 7"/>
          <p:cNvSpPr>
            <a:spLocks noChangeShapeType="1"/>
          </p:cNvSpPr>
          <p:nvPr/>
        </p:nvSpPr>
        <p:spPr bwMode="auto">
          <a:xfrm>
            <a:off x="5334000" y="2590800"/>
            <a:ext cx="2971800" cy="2438400"/>
          </a:xfrm>
          <a:prstGeom prst="line">
            <a:avLst/>
          </a:prstGeom>
          <a:noFill/>
          <a:ln w="76200">
            <a:solidFill>
              <a:schemeClr val="tx1"/>
            </a:solidFill>
            <a:round/>
            <a:headEnd/>
            <a:tailEnd/>
          </a:ln>
          <a:effectLst/>
        </p:spPr>
        <p:txBody>
          <a:bodyPr/>
          <a:lstStyle/>
          <a:p>
            <a:endParaRPr lang="en-US"/>
          </a:p>
        </p:txBody>
      </p:sp>
      <p:sp>
        <p:nvSpPr>
          <p:cNvPr id="448521" name="Text Box 9"/>
          <p:cNvSpPr txBox="1">
            <a:spLocks noChangeArrowheads="1"/>
          </p:cNvSpPr>
          <p:nvPr/>
        </p:nvSpPr>
        <p:spPr bwMode="auto">
          <a:xfrm>
            <a:off x="685800" y="2362200"/>
            <a:ext cx="2438400" cy="366713"/>
          </a:xfrm>
          <a:prstGeom prst="rect">
            <a:avLst/>
          </a:prstGeom>
          <a:noFill/>
          <a:ln w="9525">
            <a:noFill/>
            <a:miter lim="800000"/>
            <a:headEnd/>
            <a:tailEnd/>
          </a:ln>
          <a:effectLst/>
        </p:spPr>
        <p:txBody>
          <a:bodyPr>
            <a:spAutoFit/>
          </a:bodyPr>
          <a:lstStyle/>
          <a:p>
            <a:pPr algn="l">
              <a:spcBef>
                <a:spcPct val="50000"/>
              </a:spcBef>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Gradually Increase Activity</a:t>
            </a:r>
          </a:p>
        </p:txBody>
      </p:sp>
      <p:sp>
        <p:nvSpPr>
          <p:cNvPr id="374787" name="Rectangle 3"/>
          <p:cNvSpPr>
            <a:spLocks noGrp="1" noChangeArrowheads="1"/>
          </p:cNvSpPr>
          <p:nvPr>
            <p:ph type="body" sz="half" idx="1"/>
          </p:nvPr>
        </p:nvSpPr>
        <p:spPr>
          <a:xfrm>
            <a:off x="533400" y="1752600"/>
            <a:ext cx="6096000" cy="3886200"/>
          </a:xfrm>
        </p:spPr>
        <p:txBody>
          <a:bodyPr/>
          <a:lstStyle/>
          <a:p>
            <a:pPr>
              <a:buFont typeface="Wingdings" pitchFamily="2" charset="2"/>
              <a:buNone/>
            </a:pPr>
            <a:r>
              <a:rPr lang="en-US" b="1">
                <a:solidFill>
                  <a:schemeClr val="hlink"/>
                </a:solidFill>
              </a:rPr>
              <a:t>Beginning Exercisers:</a:t>
            </a:r>
          </a:p>
          <a:p>
            <a:pPr>
              <a:buFont typeface="Wingdings" pitchFamily="2" charset="2"/>
              <a:buNone/>
            </a:pPr>
            <a:r>
              <a:rPr lang="en-US"/>
              <a:t>First Week</a:t>
            </a:r>
            <a:r>
              <a:rPr lang="en-US">
                <a:solidFill>
                  <a:schemeClr val="hlink"/>
                </a:solidFill>
              </a:rPr>
              <a:t>  </a:t>
            </a:r>
            <a:r>
              <a:rPr lang="en-US"/>
              <a:t>- 3 times a week</a:t>
            </a:r>
          </a:p>
          <a:p>
            <a:r>
              <a:rPr lang="en-US">
                <a:solidFill>
                  <a:srgbClr val="FF9933"/>
                </a:solidFill>
              </a:rPr>
              <a:t>Morning:</a:t>
            </a:r>
            <a:r>
              <a:rPr lang="en-US"/>
              <a:t> </a:t>
            </a:r>
            <a:r>
              <a:rPr lang="en-US" sz="2800"/>
              <a:t>Walk 5-10 minutes </a:t>
            </a:r>
          </a:p>
          <a:p>
            <a:r>
              <a:rPr lang="en-US">
                <a:solidFill>
                  <a:srgbClr val="FF9933"/>
                </a:solidFill>
              </a:rPr>
              <a:t>Lunch:</a:t>
            </a:r>
            <a:r>
              <a:rPr lang="en-US"/>
              <a:t> </a:t>
            </a:r>
            <a:r>
              <a:rPr lang="en-US" sz="2800"/>
              <a:t>	Walk 5-10 minutes </a:t>
            </a:r>
          </a:p>
          <a:p>
            <a:r>
              <a:rPr lang="en-US">
                <a:solidFill>
                  <a:srgbClr val="FF9933"/>
                </a:solidFill>
              </a:rPr>
              <a:t>After dinner:</a:t>
            </a:r>
            <a:r>
              <a:rPr lang="en-US"/>
              <a:t> </a:t>
            </a:r>
            <a:r>
              <a:rPr lang="en-US" sz="2800"/>
              <a:t>	Walk 5-10 minutes</a:t>
            </a:r>
          </a:p>
        </p:txBody>
      </p:sp>
      <p:pic>
        <p:nvPicPr>
          <p:cNvPr id="374788" name="Picture 4" descr="kw1etmmu[1]"/>
          <p:cNvPicPr>
            <a:picLocks noGrp="1" noChangeAspect="1" noChangeArrowheads="1"/>
          </p:cNvPicPr>
          <p:nvPr>
            <p:ph sz="half" idx="2"/>
          </p:nvPr>
        </p:nvPicPr>
        <p:blipFill>
          <a:blip r:embed="rId3" cstate="print"/>
          <a:srcRect/>
          <a:stretch>
            <a:fillRect/>
          </a:stretch>
        </p:blipFill>
        <p:spPr>
          <a:xfrm>
            <a:off x="6400800" y="2209800"/>
            <a:ext cx="2590800" cy="2420938"/>
          </a:xfrm>
          <a:noFill/>
          <a:ln/>
        </p:spPr>
      </p:pic>
      <p:sp>
        <p:nvSpPr>
          <p:cNvPr id="374794" name="Text Box 10"/>
          <p:cNvSpPr txBox="1">
            <a:spLocks noChangeArrowheads="1"/>
          </p:cNvSpPr>
          <p:nvPr/>
        </p:nvSpPr>
        <p:spPr bwMode="auto">
          <a:xfrm>
            <a:off x="762000" y="5638800"/>
            <a:ext cx="7467600" cy="946150"/>
          </a:xfrm>
          <a:prstGeom prst="rect">
            <a:avLst/>
          </a:prstGeom>
          <a:noFill/>
          <a:ln w="9525">
            <a:noFill/>
            <a:miter lim="800000"/>
            <a:headEnd/>
            <a:tailEnd/>
          </a:ln>
          <a:effectLst/>
        </p:spPr>
        <p:txBody>
          <a:bodyPr>
            <a:spAutoFit/>
          </a:bodyPr>
          <a:lstStyle/>
          <a:p>
            <a:pPr>
              <a:spcBef>
                <a:spcPct val="50000"/>
              </a:spcBef>
            </a:pPr>
            <a:r>
              <a:rPr lang="en-US" sz="2800">
                <a:solidFill>
                  <a:schemeClr val="hlink"/>
                </a:solidFill>
              </a:rPr>
              <a:t>Keep track of how long and how far you walk each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4787">
                                            <p:txEl>
                                              <p:pRg st="2" end="2"/>
                                            </p:txEl>
                                          </p:spTgt>
                                        </p:tgtEl>
                                        <p:attrNameLst>
                                          <p:attrName>style.visibility</p:attrName>
                                        </p:attrNameLst>
                                      </p:cBhvr>
                                      <p:to>
                                        <p:strVal val="visible"/>
                                      </p:to>
                                    </p:set>
                                    <p:animEffect transition="in" filter="blinds(horizontal)">
                                      <p:cBhvr>
                                        <p:cTn id="7" dur="500"/>
                                        <p:tgtEl>
                                          <p:spTgt spid="37478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4787">
                                            <p:txEl>
                                              <p:pRg st="3" end="3"/>
                                            </p:txEl>
                                          </p:spTgt>
                                        </p:tgtEl>
                                        <p:attrNameLst>
                                          <p:attrName>style.visibility</p:attrName>
                                        </p:attrNameLst>
                                      </p:cBhvr>
                                      <p:to>
                                        <p:strVal val="visible"/>
                                      </p:to>
                                    </p:set>
                                    <p:animEffect transition="in" filter="blinds(horizontal)">
                                      <p:cBhvr>
                                        <p:cTn id="10" dur="500"/>
                                        <p:tgtEl>
                                          <p:spTgt spid="37478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4787">
                                            <p:txEl>
                                              <p:pRg st="4" end="4"/>
                                            </p:txEl>
                                          </p:spTgt>
                                        </p:tgtEl>
                                        <p:attrNameLst>
                                          <p:attrName>style.visibility</p:attrName>
                                        </p:attrNameLst>
                                      </p:cBhvr>
                                      <p:to>
                                        <p:strVal val="visible"/>
                                      </p:to>
                                    </p:set>
                                    <p:animEffect transition="in" filter="blinds(horizontal)">
                                      <p:cBhvr>
                                        <p:cTn id="13" dur="500"/>
                                        <p:tgtEl>
                                          <p:spTgt spid="37478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74794">
                                            <p:txEl>
                                              <p:pRg st="0" end="0"/>
                                            </p:txEl>
                                          </p:spTgt>
                                        </p:tgtEl>
                                        <p:attrNameLst>
                                          <p:attrName>style.visibility</p:attrName>
                                        </p:attrNameLst>
                                      </p:cBhvr>
                                      <p:to>
                                        <p:strVal val="visible"/>
                                      </p:to>
                                    </p:set>
                                    <p:animEffect transition="in" filter="blinds(horizontal)">
                                      <p:cBhvr>
                                        <p:cTn id="18" dur="500"/>
                                        <p:tgtEl>
                                          <p:spTgt spid="3747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2" name="Rectangle 4"/>
          <p:cNvSpPr>
            <a:spLocks noGrp="1" noChangeArrowheads="1"/>
          </p:cNvSpPr>
          <p:nvPr>
            <p:ph type="title"/>
          </p:nvPr>
        </p:nvSpPr>
        <p:spPr/>
        <p:txBody>
          <a:bodyPr/>
          <a:lstStyle/>
          <a:p>
            <a:r>
              <a:rPr lang="en-US"/>
              <a:t>Keep Track of Your Steps</a:t>
            </a:r>
          </a:p>
        </p:txBody>
      </p:sp>
      <p:sp>
        <p:nvSpPr>
          <p:cNvPr id="380933" name="Rectangle 5"/>
          <p:cNvSpPr>
            <a:spLocks noGrp="1" noChangeArrowheads="1"/>
          </p:cNvSpPr>
          <p:nvPr>
            <p:ph type="body" sz="half" idx="1"/>
          </p:nvPr>
        </p:nvSpPr>
        <p:spPr>
          <a:xfrm>
            <a:off x="457200" y="1981200"/>
            <a:ext cx="6172200" cy="4419600"/>
          </a:xfrm>
        </p:spPr>
        <p:txBody>
          <a:bodyPr/>
          <a:lstStyle/>
          <a:p>
            <a:pPr>
              <a:buFont typeface="Wingdings" pitchFamily="2" charset="2"/>
              <a:buNone/>
            </a:pPr>
            <a:r>
              <a:rPr lang="en-US">
                <a:solidFill>
                  <a:srgbClr val="FF9933"/>
                </a:solidFill>
              </a:rPr>
              <a:t>Use a pedometer</a:t>
            </a:r>
          </a:p>
          <a:p>
            <a:r>
              <a:rPr lang="en-US" sz="2800"/>
              <a:t>Keep track of how many steps you normally take in a day for one week</a:t>
            </a:r>
          </a:p>
          <a:p>
            <a:r>
              <a:rPr lang="en-US" sz="2800"/>
              <a:t>Gradually add 500-1,000 steps a day</a:t>
            </a:r>
          </a:p>
          <a:p>
            <a:r>
              <a:rPr lang="en-US" sz="2800"/>
              <a:t>Set a goal of at least 3,000 to </a:t>
            </a:r>
          </a:p>
          <a:p>
            <a:pPr>
              <a:buFont typeface="Wingdings" pitchFamily="2" charset="2"/>
              <a:buNone/>
            </a:pPr>
            <a:r>
              <a:rPr lang="en-US" sz="2800"/>
              <a:t>    4,000 steps more than your baseline</a:t>
            </a:r>
          </a:p>
        </p:txBody>
      </p:sp>
      <p:sp>
        <p:nvSpPr>
          <p:cNvPr id="380938" name="AutoShape 10" descr="VKRfitness Multi Function DT-05">
            <a:hlinkClick r:id="rId3"/>
          </p:cNvPr>
          <p:cNvSpPr>
            <a:spLocks noChangeAspect="1" noChangeArrowheads="1"/>
          </p:cNvSpPr>
          <p:nvPr/>
        </p:nvSpPr>
        <p:spPr bwMode="auto">
          <a:xfrm>
            <a:off x="3924300" y="2824163"/>
            <a:ext cx="1295400" cy="1209675"/>
          </a:xfrm>
          <a:prstGeom prst="rect">
            <a:avLst/>
          </a:prstGeom>
          <a:noFill/>
        </p:spPr>
        <p:txBody>
          <a:bodyPr/>
          <a:lstStyle/>
          <a:p>
            <a:endParaRPr lang="en-US"/>
          </a:p>
        </p:txBody>
      </p:sp>
      <p:sp>
        <p:nvSpPr>
          <p:cNvPr id="380948" name="AutoShape 20" descr="AE180-125">
            <a:hlinkClick r:id="rId4"/>
          </p:cNvPr>
          <p:cNvSpPr>
            <a:spLocks noChangeAspect="1" noChangeArrowheads="1"/>
          </p:cNvSpPr>
          <p:nvPr/>
        </p:nvSpPr>
        <p:spPr bwMode="auto">
          <a:xfrm>
            <a:off x="4076700" y="2833688"/>
            <a:ext cx="990600" cy="1190625"/>
          </a:xfrm>
          <a:prstGeom prst="rect">
            <a:avLst/>
          </a:prstGeom>
          <a:noFill/>
        </p:spPr>
        <p:txBody>
          <a:bodyPr/>
          <a:lstStyle/>
          <a:p>
            <a:endParaRPr lang="en-US"/>
          </a:p>
        </p:txBody>
      </p:sp>
      <p:sp>
        <p:nvSpPr>
          <p:cNvPr id="380950" name="AutoShape 22" descr="AE180-125">
            <a:hlinkClick r:id="rId4"/>
          </p:cNvPr>
          <p:cNvSpPr>
            <a:spLocks noChangeAspect="1" noChangeArrowheads="1"/>
          </p:cNvSpPr>
          <p:nvPr/>
        </p:nvSpPr>
        <p:spPr bwMode="auto">
          <a:xfrm>
            <a:off x="4076700" y="2833688"/>
            <a:ext cx="990600" cy="1190625"/>
          </a:xfrm>
          <a:prstGeom prst="rect">
            <a:avLst/>
          </a:prstGeom>
          <a:noFill/>
        </p:spPr>
        <p:txBody>
          <a:bodyPr/>
          <a:lstStyle/>
          <a:p>
            <a:endParaRPr lang="en-US"/>
          </a:p>
        </p:txBody>
      </p:sp>
      <p:sp>
        <p:nvSpPr>
          <p:cNvPr id="380952" name="AutoShape 24" descr="rypsports_1771_1648709"/>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80954" name="AutoShape 26" descr="rypsports_1771_1648709"/>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80956" name="AutoShape 28" descr="rypsports_1771_1648709"/>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80958" name="AutoShape 30" descr="rypsports_1771_1648709"/>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380966" name="Picture 38" descr="Untitled-1"/>
          <p:cNvPicPr>
            <a:picLocks noGrp="1" noChangeAspect="1" noChangeArrowheads="1"/>
          </p:cNvPicPr>
          <p:nvPr>
            <p:ph sz="quarter" idx="3"/>
          </p:nvPr>
        </p:nvPicPr>
        <p:blipFill>
          <a:blip r:embed="rId5" cstate="print"/>
          <a:srcRect/>
          <a:stretch>
            <a:fillRect/>
          </a:stretch>
        </p:blipFill>
        <p:spPr>
          <a:xfrm>
            <a:off x="6553200" y="3429000"/>
            <a:ext cx="2438400" cy="1736725"/>
          </a:xfrm>
          <a:noFill/>
          <a:ln/>
        </p:spPr>
      </p:pic>
      <p:sp>
        <p:nvSpPr>
          <p:cNvPr id="380971" name="Text Box 43"/>
          <p:cNvSpPr txBox="1">
            <a:spLocks noChangeArrowheads="1"/>
          </p:cNvSpPr>
          <p:nvPr/>
        </p:nvSpPr>
        <p:spPr bwMode="auto">
          <a:xfrm>
            <a:off x="6553200" y="4572000"/>
            <a:ext cx="184150" cy="366713"/>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0933">
                                            <p:txEl>
                                              <p:pRg st="1" end="1"/>
                                            </p:txEl>
                                          </p:spTgt>
                                        </p:tgtEl>
                                        <p:attrNameLst>
                                          <p:attrName>style.visibility</p:attrName>
                                        </p:attrNameLst>
                                      </p:cBhvr>
                                      <p:to>
                                        <p:strVal val="visible"/>
                                      </p:to>
                                    </p:set>
                                    <p:animEffect transition="in" filter="blinds(horizontal)">
                                      <p:cBhvr>
                                        <p:cTn id="7" dur="500"/>
                                        <p:tgtEl>
                                          <p:spTgt spid="3809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0933">
                                            <p:txEl>
                                              <p:pRg st="2" end="2"/>
                                            </p:txEl>
                                          </p:spTgt>
                                        </p:tgtEl>
                                        <p:attrNameLst>
                                          <p:attrName>style.visibility</p:attrName>
                                        </p:attrNameLst>
                                      </p:cBhvr>
                                      <p:to>
                                        <p:strVal val="visible"/>
                                      </p:to>
                                    </p:set>
                                    <p:animEffect transition="in" filter="blinds(horizontal)">
                                      <p:cBhvr>
                                        <p:cTn id="12" dur="500"/>
                                        <p:tgtEl>
                                          <p:spTgt spid="3809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0933">
                                            <p:txEl>
                                              <p:pRg st="3" end="3"/>
                                            </p:txEl>
                                          </p:spTgt>
                                        </p:tgtEl>
                                        <p:attrNameLst>
                                          <p:attrName>style.visibility</p:attrName>
                                        </p:attrNameLst>
                                      </p:cBhvr>
                                      <p:to>
                                        <p:strVal val="visible"/>
                                      </p:to>
                                    </p:set>
                                    <p:animEffect transition="in" filter="blinds(horizontal)">
                                      <p:cBhvr>
                                        <p:cTn id="17" dur="500"/>
                                        <p:tgtEl>
                                          <p:spTgt spid="38093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80933">
                                            <p:txEl>
                                              <p:pRg st="4" end="4"/>
                                            </p:txEl>
                                          </p:spTgt>
                                        </p:tgtEl>
                                        <p:attrNameLst>
                                          <p:attrName>style.visibility</p:attrName>
                                        </p:attrNameLst>
                                      </p:cBhvr>
                                      <p:to>
                                        <p:strVal val="visible"/>
                                      </p:to>
                                    </p:set>
                                    <p:animEffect transition="in" filter="blinds(horizontal)">
                                      <p:cBhvr>
                                        <p:cTn id="20" dur="500"/>
                                        <p:tgtEl>
                                          <p:spTgt spid="3809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t>Vary Your Activities</a:t>
            </a:r>
          </a:p>
        </p:txBody>
      </p:sp>
      <p:graphicFrame>
        <p:nvGraphicFramePr>
          <p:cNvPr id="373891" name="Group 131"/>
          <p:cNvGraphicFramePr>
            <a:graphicFrameLocks noGrp="1"/>
          </p:cNvGraphicFramePr>
          <p:nvPr>
            <p:ph sz="half" idx="2"/>
          </p:nvPr>
        </p:nvGraphicFramePr>
        <p:xfrm>
          <a:off x="381000" y="1752600"/>
          <a:ext cx="8458200" cy="2141538"/>
        </p:xfrm>
        <a:graphic>
          <a:graphicData uri="http://schemas.openxmlformats.org/drawingml/2006/table">
            <a:tbl>
              <a:tblPr/>
              <a:tblGrid>
                <a:gridCol w="1692275"/>
                <a:gridCol w="1692275"/>
                <a:gridCol w="1549400"/>
                <a:gridCol w="1831975"/>
                <a:gridCol w="1692275"/>
              </a:tblGrid>
              <a:tr h="6096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Monday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Tuesday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Thursday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5319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Walk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Swim/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Water Aerobics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Walk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Swim/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Water Aerobics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Walk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3892" name="Group 132"/>
          <p:cNvGraphicFramePr>
            <a:graphicFrameLocks noGrp="1"/>
          </p:cNvGraphicFramePr>
          <p:nvPr>
            <p:ph sz="half" idx="1"/>
          </p:nvPr>
        </p:nvGraphicFramePr>
        <p:xfrm>
          <a:off x="381000" y="4495800"/>
          <a:ext cx="8458200" cy="1676400"/>
        </p:xfrm>
        <a:graphic>
          <a:graphicData uri="http://schemas.openxmlformats.org/drawingml/2006/table">
            <a:tbl>
              <a:tblPr/>
              <a:tblGrid>
                <a:gridCol w="1693863"/>
                <a:gridCol w="1690687"/>
                <a:gridCol w="1612900"/>
                <a:gridCol w="1766888"/>
                <a:gridCol w="1693862"/>
              </a:tblGrid>
              <a:tr h="577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Monday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Tuesday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Thursday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098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Exercise bike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Dance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Exercise Bike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Dance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Exercise Bike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304800" y="609600"/>
            <a:ext cx="8229600" cy="1371600"/>
          </a:xfrm>
        </p:spPr>
        <p:txBody>
          <a:bodyPr/>
          <a:lstStyle/>
          <a:p>
            <a:r>
              <a:rPr lang="en-US" sz="4000"/>
              <a:t>Keep A Record of Physical Activity</a:t>
            </a:r>
            <a:br>
              <a:rPr lang="en-US" sz="4000"/>
            </a:br>
            <a:endParaRPr lang="en-US" sz="3200"/>
          </a:p>
        </p:txBody>
      </p:sp>
      <p:graphicFrame>
        <p:nvGraphicFramePr>
          <p:cNvPr id="384447" name="Group 447"/>
          <p:cNvGraphicFramePr>
            <a:graphicFrameLocks noGrp="1"/>
          </p:cNvGraphicFramePr>
          <p:nvPr>
            <p:ph sz="half" idx="4294967295"/>
          </p:nvPr>
        </p:nvGraphicFramePr>
        <p:xfrm>
          <a:off x="609600" y="1828800"/>
          <a:ext cx="8001000" cy="4495800"/>
        </p:xfrm>
        <a:graphic>
          <a:graphicData uri="http://schemas.openxmlformats.org/drawingml/2006/table">
            <a:tbl>
              <a:tblPr/>
              <a:tblGrid>
                <a:gridCol w="1066800"/>
                <a:gridCol w="990600"/>
                <a:gridCol w="838200"/>
                <a:gridCol w="914400"/>
                <a:gridCol w="914400"/>
                <a:gridCol w="838200"/>
                <a:gridCol w="914400"/>
                <a:gridCol w="1524000"/>
              </a:tblGrid>
              <a:tr h="647700">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Breakfast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Lunch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Activity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47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Pre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Post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Carb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Pre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Post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Carb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endParaRPr lang="en-US"/>
                    </a:p>
                  </a:txBody>
                  <a:tcPr/>
                </a:tc>
              </a:tr>
              <a:tr h="665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Sun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1"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1" u="none" strike="noStrike" cap="none" normalizeH="0" baseline="0" smtClean="0">
                          <a:ln>
                            <a:noFill/>
                          </a:ln>
                          <a:solidFill>
                            <a:schemeClr val="hlink"/>
                          </a:solidFill>
                          <a:effectLst/>
                          <a:latin typeface="Arial Narrow" pitchFamily="34" charset="0"/>
                        </a:rPr>
                        <a:t>Walked 30 min at 10:00am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Mon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1"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1" u="none" strike="noStrike" cap="none" normalizeH="0" baseline="0" smtClean="0">
                          <a:ln>
                            <a:noFill/>
                          </a:ln>
                          <a:solidFill>
                            <a:schemeClr val="hlink"/>
                          </a:solidFill>
                          <a:effectLst/>
                          <a:latin typeface="Arial Narrow" pitchFamily="34" charset="0"/>
                        </a:rPr>
                        <a:t>Vacuumed 20 min at 4:00 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Tues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1" u="none" strike="noStrike" cap="none" normalizeH="0" baseline="0" smtClean="0">
                          <a:ln>
                            <a:noFill/>
                          </a:ln>
                          <a:solidFill>
                            <a:schemeClr val="hlink"/>
                          </a:solidFill>
                          <a:effectLst/>
                          <a:latin typeface="Arial Narrow" pitchFamily="34" charset="0"/>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Reward Yourself</a:t>
            </a:r>
          </a:p>
        </p:txBody>
      </p:sp>
      <p:sp>
        <p:nvSpPr>
          <p:cNvPr id="451587" name="Rectangle 3"/>
          <p:cNvSpPr>
            <a:spLocks noGrp="1" noChangeArrowheads="1"/>
          </p:cNvSpPr>
          <p:nvPr>
            <p:ph type="body" sz="half" idx="1"/>
          </p:nvPr>
        </p:nvSpPr>
        <p:spPr>
          <a:xfrm>
            <a:off x="457200" y="1981200"/>
            <a:ext cx="6324600" cy="3886200"/>
          </a:xfrm>
        </p:spPr>
        <p:txBody>
          <a:bodyPr/>
          <a:lstStyle/>
          <a:p>
            <a:r>
              <a:rPr lang="en-US"/>
              <a:t>Use non-food rewards for reaching goals such as:</a:t>
            </a:r>
          </a:p>
          <a:p>
            <a:pPr lvl="1"/>
            <a:r>
              <a:rPr lang="en-US"/>
              <a:t>New book</a:t>
            </a:r>
          </a:p>
          <a:p>
            <a:pPr lvl="1"/>
            <a:r>
              <a:rPr lang="en-US"/>
              <a:t>Ticket to a play or ballgame</a:t>
            </a:r>
          </a:p>
          <a:p>
            <a:pPr lvl="1"/>
            <a:r>
              <a:rPr lang="en-US"/>
              <a:t>New clothes or walking shoes</a:t>
            </a:r>
          </a:p>
          <a:p>
            <a:pPr lvl="1"/>
            <a:r>
              <a:rPr lang="en-US"/>
              <a:t>Bubble bath</a:t>
            </a:r>
          </a:p>
          <a:p>
            <a:pPr lvl="1"/>
            <a:r>
              <a:rPr lang="en-US"/>
              <a:t>Get-away weekend </a:t>
            </a:r>
          </a:p>
          <a:p>
            <a:pPr lvl="1"/>
            <a:endParaRPr lang="en-US"/>
          </a:p>
          <a:p>
            <a:endParaRPr lang="en-US" sz="2800"/>
          </a:p>
        </p:txBody>
      </p:sp>
      <p:pic>
        <p:nvPicPr>
          <p:cNvPr id="451596" name="Picture 12" descr="kwb11o20[1]"/>
          <p:cNvPicPr>
            <a:picLocks noChangeAspect="1" noChangeArrowheads="1"/>
          </p:cNvPicPr>
          <p:nvPr/>
        </p:nvPicPr>
        <p:blipFill>
          <a:blip r:embed="rId3" cstate="print"/>
          <a:srcRect/>
          <a:stretch>
            <a:fillRect/>
          </a:stretch>
        </p:blipFill>
        <p:spPr bwMode="auto">
          <a:xfrm>
            <a:off x="6858000" y="2133600"/>
            <a:ext cx="1544638" cy="25796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900113" y="333375"/>
            <a:ext cx="8077200" cy="1431925"/>
          </a:xfrm>
        </p:spPr>
        <p:style>
          <a:lnRef idx="0">
            <a:schemeClr val="dk1"/>
          </a:lnRef>
          <a:fillRef idx="3">
            <a:schemeClr val="dk1"/>
          </a:fillRef>
          <a:effectRef idx="3">
            <a:schemeClr val="dk1"/>
          </a:effectRef>
          <a:fontRef idx="minor">
            <a:schemeClr val="lt1"/>
          </a:fontRef>
        </p:style>
        <p:txBody>
          <a:bodyPr/>
          <a:lstStyle/>
          <a:p>
            <a:r>
              <a:rPr lang="en-GB" b="1" dirty="0">
                <a:solidFill>
                  <a:srgbClr val="FFFF00"/>
                </a:solidFill>
                <a:latin typeface="Times New Roman" pitchFamily="18" charset="0"/>
                <a:cs typeface="Times New Roman" pitchFamily="18" charset="0"/>
              </a:rPr>
              <a:t>Benefits of physical activity</a:t>
            </a:r>
          </a:p>
        </p:txBody>
      </p:sp>
      <p:sp>
        <p:nvSpPr>
          <p:cNvPr id="228355" name="Rectangle 3"/>
          <p:cNvSpPr>
            <a:spLocks noGrp="1" noChangeArrowheads="1"/>
          </p:cNvSpPr>
          <p:nvPr>
            <p:ph type="body" idx="1"/>
          </p:nvPr>
        </p:nvSpPr>
        <p:spPr>
          <a:xfrm>
            <a:off x="971550" y="1916113"/>
            <a:ext cx="8172450" cy="4681537"/>
          </a:xfrm>
        </p:spPr>
        <p:txBody>
          <a:bodyPr/>
          <a:lstStyle/>
          <a:p>
            <a:pPr>
              <a:lnSpc>
                <a:spcPct val="80000"/>
              </a:lnSpc>
              <a:buFont typeface="Wingdings" pitchFamily="2" charset="2"/>
              <a:buNone/>
            </a:pPr>
            <a:r>
              <a:rPr lang="en-GB" sz="1800" b="1" dirty="0">
                <a:effectLst/>
                <a:latin typeface="Times New Roman" pitchFamily="18" charset="0"/>
                <a:cs typeface="Times New Roman" pitchFamily="18" charset="0"/>
              </a:rPr>
              <a:t>Physical activity has been shown to have favourable effects on all</a:t>
            </a:r>
          </a:p>
          <a:p>
            <a:pPr>
              <a:lnSpc>
                <a:spcPct val="80000"/>
              </a:lnSpc>
              <a:buFont typeface="Wingdings" pitchFamily="2" charset="2"/>
              <a:buNone/>
            </a:pPr>
            <a:r>
              <a:rPr lang="en-GB" sz="1800" b="1" dirty="0">
                <a:effectLst/>
                <a:latin typeface="Times New Roman" pitchFamily="18" charset="0"/>
                <a:cs typeface="Times New Roman" pitchFamily="18" charset="0"/>
              </a:rPr>
              <a:t>components of the metabolic syndrome</a:t>
            </a:r>
          </a:p>
          <a:p>
            <a:pPr>
              <a:lnSpc>
                <a:spcPct val="80000"/>
              </a:lnSpc>
              <a:buFont typeface="Wingdings" pitchFamily="2" charset="2"/>
              <a:buNone/>
            </a:pPr>
            <a:endParaRPr lang="en-GB" sz="1800" dirty="0">
              <a:latin typeface="Times New Roman" pitchFamily="18" charset="0"/>
              <a:cs typeface="Times New Roman" pitchFamily="18" charset="0"/>
            </a:endParaRPr>
          </a:p>
          <a:p>
            <a:pPr>
              <a:lnSpc>
                <a:spcPct val="80000"/>
              </a:lnSpc>
            </a:pPr>
            <a:r>
              <a:rPr lang="en-US" sz="1600" dirty="0">
                <a:effectLst/>
                <a:latin typeface="Times New Roman" pitchFamily="18" charset="0"/>
                <a:cs typeface="Times New Roman" pitchFamily="18" charset="0"/>
              </a:rPr>
              <a:t>Reduce adiposity</a:t>
            </a:r>
          </a:p>
          <a:p>
            <a:pPr>
              <a:lnSpc>
                <a:spcPct val="80000"/>
              </a:lnSpc>
            </a:pPr>
            <a:r>
              <a:rPr lang="en-US" sz="1600" dirty="0">
                <a:effectLst/>
                <a:latin typeface="Times New Roman" pitchFamily="18" charset="0"/>
                <a:cs typeface="Times New Roman" pitchFamily="18" charset="0"/>
              </a:rPr>
              <a:t>Improve lipid profile (↑ HDL, ↓ LDL)</a:t>
            </a:r>
          </a:p>
          <a:p>
            <a:pPr>
              <a:lnSpc>
                <a:spcPct val="80000"/>
              </a:lnSpc>
            </a:pPr>
            <a:r>
              <a:rPr lang="en-US" sz="1600" dirty="0">
                <a:effectLst/>
                <a:latin typeface="Times New Roman" pitchFamily="18" charset="0"/>
                <a:cs typeface="Times New Roman" pitchFamily="18" charset="0"/>
              </a:rPr>
              <a:t>Reduce blood pressure</a:t>
            </a:r>
          </a:p>
          <a:p>
            <a:pPr>
              <a:lnSpc>
                <a:spcPct val="80000"/>
              </a:lnSpc>
            </a:pPr>
            <a:r>
              <a:rPr lang="en-US" sz="1600" dirty="0">
                <a:effectLst/>
                <a:latin typeface="Times New Roman" pitchFamily="18" charset="0"/>
                <a:cs typeface="Times New Roman" pitchFamily="18" charset="0"/>
              </a:rPr>
              <a:t>Increase muscle mass</a:t>
            </a:r>
          </a:p>
          <a:p>
            <a:pPr>
              <a:lnSpc>
                <a:spcPct val="80000"/>
              </a:lnSpc>
            </a:pPr>
            <a:r>
              <a:rPr lang="en-US" sz="1600" dirty="0">
                <a:effectLst/>
                <a:latin typeface="Times New Roman" pitchFamily="18" charset="0"/>
                <a:cs typeface="Times New Roman" pitchFamily="18" charset="0"/>
              </a:rPr>
              <a:t>Improved insulin sensitivity (up to 25%)</a:t>
            </a:r>
          </a:p>
          <a:p>
            <a:pPr>
              <a:lnSpc>
                <a:spcPct val="80000"/>
              </a:lnSpc>
            </a:pPr>
            <a:endParaRPr lang="en-US" sz="1600" dirty="0">
              <a:effectLst/>
              <a:latin typeface="Times New Roman" pitchFamily="18" charset="0"/>
              <a:cs typeface="Times New Roman" pitchFamily="18" charset="0"/>
            </a:endParaRPr>
          </a:p>
          <a:p>
            <a:pPr>
              <a:lnSpc>
                <a:spcPct val="80000"/>
              </a:lnSpc>
              <a:buFont typeface="Wingdings" pitchFamily="2" charset="2"/>
              <a:buNone/>
            </a:pPr>
            <a:r>
              <a:rPr lang="en-US" sz="1800" b="1" dirty="0">
                <a:effectLst/>
                <a:latin typeface="Times New Roman" pitchFamily="18" charset="0"/>
                <a:cs typeface="Times New Roman" pitchFamily="18" charset="0"/>
              </a:rPr>
              <a:t>Reduce morbidity/mortality</a:t>
            </a:r>
          </a:p>
          <a:p>
            <a:pPr>
              <a:lnSpc>
                <a:spcPct val="80000"/>
              </a:lnSpc>
              <a:buFont typeface="Wingdings" pitchFamily="2" charset="2"/>
              <a:buNone/>
            </a:pPr>
            <a:endParaRPr lang="en-US" sz="1800" dirty="0">
              <a:effectLst/>
              <a:latin typeface="Times New Roman" pitchFamily="18" charset="0"/>
              <a:cs typeface="Times New Roman" pitchFamily="18" charset="0"/>
            </a:endParaRPr>
          </a:p>
          <a:p>
            <a:pPr>
              <a:lnSpc>
                <a:spcPct val="80000"/>
              </a:lnSpc>
            </a:pPr>
            <a:r>
              <a:rPr lang="en-US" sz="1600" dirty="0">
                <a:effectLst/>
                <a:latin typeface="Times New Roman" pitchFamily="18" charset="0"/>
                <a:cs typeface="Times New Roman" pitchFamily="18" charset="0"/>
              </a:rPr>
              <a:t>Stroke</a:t>
            </a:r>
          </a:p>
          <a:p>
            <a:pPr>
              <a:lnSpc>
                <a:spcPct val="80000"/>
              </a:lnSpc>
            </a:pPr>
            <a:r>
              <a:rPr lang="en-US" sz="1600" dirty="0">
                <a:effectLst/>
                <a:latin typeface="Times New Roman" pitchFamily="18" charset="0"/>
                <a:cs typeface="Times New Roman" pitchFamily="18" charset="0"/>
              </a:rPr>
              <a:t>Osteoporosis</a:t>
            </a:r>
          </a:p>
          <a:p>
            <a:pPr>
              <a:lnSpc>
                <a:spcPct val="80000"/>
              </a:lnSpc>
            </a:pPr>
            <a:r>
              <a:rPr lang="en-US" sz="1600" dirty="0">
                <a:effectLst/>
                <a:latin typeface="Times New Roman" pitchFamily="18" charset="0"/>
                <a:cs typeface="Times New Roman" pitchFamily="18" charset="0"/>
              </a:rPr>
              <a:t>Cancer</a:t>
            </a:r>
          </a:p>
          <a:p>
            <a:pPr>
              <a:lnSpc>
                <a:spcPct val="80000"/>
              </a:lnSpc>
            </a:pPr>
            <a:r>
              <a:rPr lang="en-US" sz="1600" dirty="0">
                <a:effectLst/>
                <a:latin typeface="Times New Roman" pitchFamily="18" charset="0"/>
                <a:cs typeface="Times New Roman" pitchFamily="18" charset="0"/>
              </a:rPr>
              <a:t>All cause mortality</a:t>
            </a:r>
          </a:p>
          <a:p>
            <a:pPr>
              <a:lnSpc>
                <a:spcPct val="80000"/>
              </a:lnSpc>
            </a:pPr>
            <a:r>
              <a:rPr lang="en-US" sz="1600" dirty="0">
                <a:effectLst/>
                <a:latin typeface="Times New Roman" pitchFamily="18" charset="0"/>
                <a:cs typeface="Times New Roman" pitchFamily="18" charset="0"/>
              </a:rPr>
              <a:t>Cardiovascular disease</a:t>
            </a:r>
            <a:endParaRPr lang="en-GB" sz="1000" dirty="0">
              <a:latin typeface="Times New Roman" pitchFamily="18" charset="0"/>
              <a:cs typeface="Times New Roman" pitchFamily="18" charset="0"/>
            </a:endParaRPr>
          </a:p>
          <a:p>
            <a:pPr>
              <a:lnSpc>
                <a:spcPct val="80000"/>
              </a:lnSpc>
              <a:buFont typeface="Wingdings" pitchFamily="2" charset="2"/>
              <a:buNone/>
            </a:pPr>
            <a:endParaRPr lang="en-GB" sz="1000" dirty="0">
              <a:latin typeface="Times New Roman" pitchFamily="18" charset="0"/>
              <a:cs typeface="Times New Roman" pitchFamily="18" charset="0"/>
            </a:endParaRPr>
          </a:p>
          <a:p>
            <a:pPr>
              <a:lnSpc>
                <a:spcPct val="80000"/>
              </a:lnSpc>
              <a:buFont typeface="Wingdings" pitchFamily="2" charset="2"/>
              <a:buNone/>
            </a:pPr>
            <a:endParaRPr lang="en-GB" sz="1000" dirty="0">
              <a:latin typeface="Times New Roman" pitchFamily="18" charset="0"/>
              <a:cs typeface="Times New Roman" pitchFamily="18" charset="0"/>
            </a:endParaRPr>
          </a:p>
          <a:p>
            <a:pPr>
              <a:lnSpc>
                <a:spcPct val="80000"/>
              </a:lnSpc>
              <a:buFont typeface="Wingdings" pitchFamily="2" charset="2"/>
              <a:buNone/>
            </a:pPr>
            <a:r>
              <a:rPr lang="en-GB" sz="1400" dirty="0">
                <a:latin typeface="Times New Roman" pitchFamily="18" charset="0"/>
                <a:cs typeface="Times New Roman" pitchFamily="18" charset="0"/>
              </a:rPr>
              <a:t>Parliamentary Office of Science and Technology. Health Benefits of physical activity, 2001, Number 162.</a:t>
            </a:r>
          </a:p>
        </p:txBody>
      </p:sp>
      <p:pic>
        <p:nvPicPr>
          <p:cNvPr id="228358" name="Picture 6" descr="as3457tn">
            <a:hlinkClick r:id="rId2"/>
          </p:cNvPr>
          <p:cNvPicPr>
            <a:picLocks noChangeAspect="1" noChangeArrowheads="1"/>
          </p:cNvPicPr>
          <p:nvPr/>
        </p:nvPicPr>
        <p:blipFill>
          <a:blip r:embed="rId3" cstate="print"/>
          <a:srcRect/>
          <a:stretch>
            <a:fillRect/>
          </a:stretch>
        </p:blipFill>
        <p:spPr bwMode="auto">
          <a:xfrm>
            <a:off x="6516688" y="3213100"/>
            <a:ext cx="1281112" cy="1255713"/>
          </a:xfrm>
          <a:prstGeom prst="rect">
            <a:avLst/>
          </a:prstGeom>
          <a:noFill/>
        </p:spPr>
      </p:pic>
      <p:sp>
        <p:nvSpPr>
          <p:cNvPr id="228360" name="Text Box 8"/>
          <p:cNvSpPr txBox="1">
            <a:spLocks noChangeArrowheads="1"/>
          </p:cNvSpPr>
          <p:nvPr/>
        </p:nvSpPr>
        <p:spPr bwMode="auto">
          <a:xfrm>
            <a:off x="6011863" y="4365625"/>
            <a:ext cx="2376487" cy="762000"/>
          </a:xfrm>
          <a:prstGeom prst="rect">
            <a:avLst/>
          </a:prstGeom>
          <a:noFill/>
          <a:ln w="9525" algn="ctr">
            <a:noFill/>
            <a:miter lim="800000"/>
            <a:headEnd/>
            <a:tailEnd/>
          </a:ln>
          <a:effectLst/>
        </p:spPr>
        <p:txBody>
          <a:bodyPr>
            <a:spAutoFit/>
          </a:bodyPr>
          <a:lstStyle/>
          <a:p>
            <a:endParaRPr lang="en-US">
              <a:effectLst>
                <a:outerShdw blurRad="38100" dist="38100" dir="2700000" algn="tl">
                  <a:srgbClr val="000000"/>
                </a:outerShdw>
              </a:effectLst>
            </a:endParaRPr>
          </a:p>
        </p:txBody>
      </p:sp>
      <p:sp>
        <p:nvSpPr>
          <p:cNvPr id="228363" name="Text Box 11"/>
          <p:cNvSpPr txBox="1">
            <a:spLocks noChangeArrowheads="1"/>
          </p:cNvSpPr>
          <p:nvPr/>
        </p:nvSpPr>
        <p:spPr bwMode="auto">
          <a:xfrm>
            <a:off x="6011863" y="4581525"/>
            <a:ext cx="2447925" cy="1465263"/>
          </a:xfrm>
          <a:prstGeom prst="rect">
            <a:avLst/>
          </a:prstGeom>
          <a:noFill/>
          <a:ln w="9525" algn="ctr">
            <a:noFill/>
            <a:miter lim="800000"/>
            <a:headEnd/>
            <a:tailEnd/>
          </a:ln>
          <a:effectLst/>
        </p:spPr>
        <p:txBody>
          <a:bodyPr>
            <a:spAutoFit/>
          </a:bodyPr>
          <a:lstStyle/>
          <a:p>
            <a:pPr algn="ctr"/>
            <a:r>
              <a:rPr lang="en-US" sz="1800" b="0" dirty="0">
                <a:effectLst/>
                <a:latin typeface="Times New Roman" pitchFamily="18" charset="0"/>
                <a:cs typeface="Times New Roman" pitchFamily="18" charset="0"/>
              </a:rPr>
              <a:t>Around 40% of CHD deaths are associated with inadequate physical activity</a:t>
            </a:r>
          </a:p>
          <a:p>
            <a:endParaRPr lang="en-GB" sz="1800"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22835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0" dur="2000" fill="hold"/>
                                        <p:tgtEl>
                                          <p:spTgt spid="22835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4" dur="2000" fill="hold"/>
                                        <p:tgtEl>
                                          <p:spTgt spid="2283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90" name="Rectangle 6"/>
          <p:cNvSpPr>
            <a:spLocks noGrp="1" noChangeArrowheads="1"/>
          </p:cNvSpPr>
          <p:nvPr>
            <p:ph type="title"/>
          </p:nvPr>
        </p:nvSpPr>
        <p:spPr/>
        <p:txBody>
          <a:bodyPr/>
          <a:lstStyle/>
          <a:p>
            <a:r>
              <a:rPr lang="en-US" sz="4000"/>
              <a:t>Beginning A Physical Activity Plan</a:t>
            </a:r>
          </a:p>
        </p:txBody>
      </p:sp>
      <p:sp>
        <p:nvSpPr>
          <p:cNvPr id="502791" name="Rectangle 7"/>
          <p:cNvSpPr>
            <a:spLocks noGrp="1" noChangeArrowheads="1"/>
          </p:cNvSpPr>
          <p:nvPr>
            <p:ph type="body" idx="1"/>
          </p:nvPr>
        </p:nvSpPr>
        <p:spPr/>
        <p:txBody>
          <a:bodyPr/>
          <a:lstStyle/>
          <a:p>
            <a:r>
              <a:rPr lang="en-US"/>
              <a:t>Type of activities</a:t>
            </a:r>
          </a:p>
          <a:p>
            <a:r>
              <a:rPr lang="en-US"/>
              <a:t>List your long-term goal</a:t>
            </a:r>
          </a:p>
          <a:p>
            <a:r>
              <a:rPr lang="en-US"/>
              <a:t>List your goal for first week</a:t>
            </a:r>
          </a:p>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sz="4000"/>
              <a:t>Effect of Physical Activity on Blood Glucose</a:t>
            </a:r>
          </a:p>
        </p:txBody>
      </p:sp>
      <p:sp>
        <p:nvSpPr>
          <p:cNvPr id="293891" name="Rectangle 3"/>
          <p:cNvSpPr>
            <a:spLocks noGrp="1" noChangeArrowheads="1"/>
          </p:cNvSpPr>
          <p:nvPr>
            <p:ph type="body" sz="half" idx="1"/>
          </p:nvPr>
        </p:nvSpPr>
        <p:spPr>
          <a:xfrm>
            <a:off x="457200" y="1981200"/>
            <a:ext cx="8305800" cy="4419600"/>
          </a:xfrm>
        </p:spPr>
        <p:txBody>
          <a:bodyPr/>
          <a:lstStyle/>
          <a:p>
            <a:pPr>
              <a:lnSpc>
                <a:spcPct val="90000"/>
              </a:lnSpc>
            </a:pPr>
            <a:r>
              <a:rPr lang="en-US"/>
              <a:t>Depends on:</a:t>
            </a:r>
          </a:p>
          <a:p>
            <a:pPr lvl="1">
              <a:lnSpc>
                <a:spcPct val="90000"/>
              </a:lnSpc>
            </a:pPr>
            <a:r>
              <a:rPr lang="en-US" sz="3200"/>
              <a:t>your blood glucose level before you exercise</a:t>
            </a:r>
          </a:p>
          <a:p>
            <a:pPr lvl="1">
              <a:lnSpc>
                <a:spcPct val="90000"/>
              </a:lnSpc>
            </a:pPr>
            <a:r>
              <a:rPr lang="en-US" sz="3200"/>
              <a:t>diabetes medication</a:t>
            </a:r>
          </a:p>
          <a:p>
            <a:pPr lvl="1">
              <a:lnSpc>
                <a:spcPct val="90000"/>
              </a:lnSpc>
            </a:pPr>
            <a:r>
              <a:rPr lang="en-US" sz="3200"/>
              <a:t>when and how much you ate last </a:t>
            </a:r>
          </a:p>
          <a:p>
            <a:pPr lvl="1">
              <a:lnSpc>
                <a:spcPct val="90000"/>
              </a:lnSpc>
            </a:pPr>
            <a:r>
              <a:rPr lang="en-US" sz="3200"/>
              <a:t>your physical fitness</a:t>
            </a:r>
          </a:p>
          <a:p>
            <a:pPr lvl="1">
              <a:lnSpc>
                <a:spcPct val="90000"/>
              </a:lnSpc>
            </a:pPr>
            <a:r>
              <a:rPr lang="en-US" sz="3200"/>
              <a:t>type of activity</a:t>
            </a:r>
          </a:p>
        </p:txBody>
      </p:sp>
      <p:pic>
        <p:nvPicPr>
          <p:cNvPr id="293909" name="Picture 21" descr="j0286867"/>
          <p:cNvPicPr>
            <a:picLocks noGrp="1" noChangeAspect="1" noChangeArrowheads="1"/>
          </p:cNvPicPr>
          <p:nvPr>
            <p:ph sz="half" idx="2"/>
          </p:nvPr>
        </p:nvPicPr>
        <p:blipFill>
          <a:blip r:embed="rId3" cstate="print"/>
          <a:srcRect/>
          <a:stretch>
            <a:fillRect/>
          </a:stretch>
        </p:blipFill>
        <p:spPr>
          <a:xfrm>
            <a:off x="6400800" y="4648200"/>
            <a:ext cx="2438400" cy="20558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3891">
                                            <p:txEl>
                                              <p:pRg st="1" end="1"/>
                                            </p:txEl>
                                          </p:spTgt>
                                        </p:tgtEl>
                                        <p:attrNameLst>
                                          <p:attrName>style.visibility</p:attrName>
                                        </p:attrNameLst>
                                      </p:cBhvr>
                                      <p:to>
                                        <p:strVal val="visible"/>
                                      </p:to>
                                    </p:set>
                                    <p:animEffect transition="in" filter="blinds(horizontal)">
                                      <p:cBhvr>
                                        <p:cTn id="7" dur="500"/>
                                        <p:tgtEl>
                                          <p:spTgt spid="293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3891">
                                            <p:txEl>
                                              <p:pRg st="2" end="2"/>
                                            </p:txEl>
                                          </p:spTgt>
                                        </p:tgtEl>
                                        <p:attrNameLst>
                                          <p:attrName>style.visibility</p:attrName>
                                        </p:attrNameLst>
                                      </p:cBhvr>
                                      <p:to>
                                        <p:strVal val="visible"/>
                                      </p:to>
                                    </p:set>
                                    <p:animEffect transition="in" filter="blinds(horizontal)">
                                      <p:cBhvr>
                                        <p:cTn id="12" dur="500"/>
                                        <p:tgtEl>
                                          <p:spTgt spid="293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3891">
                                            <p:txEl>
                                              <p:pRg st="3" end="3"/>
                                            </p:txEl>
                                          </p:spTgt>
                                        </p:tgtEl>
                                        <p:attrNameLst>
                                          <p:attrName>style.visibility</p:attrName>
                                        </p:attrNameLst>
                                      </p:cBhvr>
                                      <p:to>
                                        <p:strVal val="visible"/>
                                      </p:to>
                                    </p:set>
                                    <p:animEffect transition="in" filter="blinds(horizontal)">
                                      <p:cBhvr>
                                        <p:cTn id="17" dur="500"/>
                                        <p:tgtEl>
                                          <p:spTgt spid="2938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3891">
                                            <p:txEl>
                                              <p:pRg st="4" end="4"/>
                                            </p:txEl>
                                          </p:spTgt>
                                        </p:tgtEl>
                                        <p:attrNameLst>
                                          <p:attrName>style.visibility</p:attrName>
                                        </p:attrNameLst>
                                      </p:cBhvr>
                                      <p:to>
                                        <p:strVal val="visible"/>
                                      </p:to>
                                    </p:set>
                                    <p:animEffect transition="in" filter="blinds(horizontal)">
                                      <p:cBhvr>
                                        <p:cTn id="22" dur="500"/>
                                        <p:tgtEl>
                                          <p:spTgt spid="2938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3891">
                                            <p:txEl>
                                              <p:pRg st="5" end="5"/>
                                            </p:txEl>
                                          </p:spTgt>
                                        </p:tgtEl>
                                        <p:attrNameLst>
                                          <p:attrName>style.visibility</p:attrName>
                                        </p:attrNameLst>
                                      </p:cBhvr>
                                      <p:to>
                                        <p:strVal val="visible"/>
                                      </p:to>
                                    </p:set>
                                    <p:animEffect transition="in" filter="blinds(horizontal)">
                                      <p:cBhvr>
                                        <p:cTn id="27" dur="500"/>
                                        <p:tgtEl>
                                          <p:spTgt spid="293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sz="4000"/>
              <a:t>Effect of Physical Activity on Blood Glucose</a:t>
            </a:r>
          </a:p>
        </p:txBody>
      </p:sp>
      <p:sp>
        <p:nvSpPr>
          <p:cNvPr id="412675" name="Rectangle 3"/>
          <p:cNvSpPr>
            <a:spLocks noGrp="1" noChangeArrowheads="1"/>
          </p:cNvSpPr>
          <p:nvPr>
            <p:ph type="body" sz="half" idx="1"/>
          </p:nvPr>
        </p:nvSpPr>
        <p:spPr>
          <a:xfrm>
            <a:off x="457200" y="1981200"/>
            <a:ext cx="7848600" cy="3886200"/>
          </a:xfrm>
        </p:spPr>
        <p:txBody>
          <a:bodyPr/>
          <a:lstStyle/>
          <a:p>
            <a:endParaRPr lang="en-US" sz="2800"/>
          </a:p>
          <a:p>
            <a:r>
              <a:rPr lang="en-US" sz="3600"/>
              <a:t>Blood glucose checks before and after exercise are the key</a:t>
            </a:r>
          </a:p>
        </p:txBody>
      </p:sp>
      <p:pic>
        <p:nvPicPr>
          <p:cNvPr id="412676" name="Picture 4" descr="1ucpmnzz[1]"/>
          <p:cNvPicPr>
            <a:picLocks noGrp="1" noChangeAspect="1" noChangeArrowheads="1"/>
          </p:cNvPicPr>
          <p:nvPr>
            <p:ph type="clipArt" sz="half" idx="2"/>
          </p:nvPr>
        </p:nvPicPr>
        <p:blipFill>
          <a:blip r:embed="rId3" cstate="print"/>
          <a:srcRect/>
          <a:stretch>
            <a:fillRect/>
          </a:stretch>
        </p:blipFill>
        <p:spPr>
          <a:xfrm>
            <a:off x="2438400" y="3962400"/>
            <a:ext cx="3581400" cy="1749425"/>
          </a:xfrm>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sz="4000"/>
              <a:t>Effect of Physical Activity on Blood Glucose</a:t>
            </a:r>
          </a:p>
        </p:txBody>
      </p:sp>
      <p:sp>
        <p:nvSpPr>
          <p:cNvPr id="359427" name="Rectangle 3"/>
          <p:cNvSpPr>
            <a:spLocks noGrp="1" noChangeArrowheads="1"/>
          </p:cNvSpPr>
          <p:nvPr>
            <p:ph type="body" idx="1"/>
          </p:nvPr>
        </p:nvSpPr>
        <p:spPr>
          <a:xfrm>
            <a:off x="914400" y="1981200"/>
            <a:ext cx="8229600" cy="4419600"/>
          </a:xfrm>
        </p:spPr>
        <p:txBody>
          <a:bodyPr/>
          <a:lstStyle/>
          <a:p>
            <a:pPr>
              <a:lnSpc>
                <a:spcPct val="90000"/>
              </a:lnSpc>
            </a:pPr>
            <a:r>
              <a:rPr lang="en-US"/>
              <a:t>Physical activity usually lowers blood     glucose </a:t>
            </a:r>
          </a:p>
          <a:p>
            <a:pPr>
              <a:lnSpc>
                <a:spcPct val="90000"/>
              </a:lnSpc>
            </a:pPr>
            <a:endParaRPr lang="en-US"/>
          </a:p>
          <a:p>
            <a:pPr>
              <a:lnSpc>
                <a:spcPct val="90000"/>
              </a:lnSpc>
            </a:pPr>
            <a:r>
              <a:rPr lang="en-US"/>
              <a:t>Physical activity can raise your blood glucose if:</a:t>
            </a:r>
          </a:p>
          <a:p>
            <a:pPr lvl="1">
              <a:lnSpc>
                <a:spcPct val="90000"/>
              </a:lnSpc>
            </a:pPr>
            <a:r>
              <a:rPr lang="en-US"/>
              <a:t>your BG is &gt;250 mg/dl before your exercise and you have ketones </a:t>
            </a:r>
          </a:p>
          <a:p>
            <a:pPr lvl="1">
              <a:lnSpc>
                <a:spcPct val="90000"/>
              </a:lnSpc>
            </a:pPr>
            <a:r>
              <a:rPr lang="en-US"/>
              <a:t>you’re starting a new vigorous exercise program</a:t>
            </a:r>
            <a:endParaRPr lang="en-US" sz="2400"/>
          </a:p>
          <a:p>
            <a:pPr lvl="1">
              <a:lnSpc>
                <a:spcPct val="90000"/>
              </a:lnSpc>
            </a:pPr>
            <a:endParaRPr lang="en-US" sz="2400"/>
          </a:p>
        </p:txBody>
      </p:sp>
      <p:sp>
        <p:nvSpPr>
          <p:cNvPr id="359428" name="AutoShape 4"/>
          <p:cNvSpPr>
            <a:spLocks noChangeArrowheads="1"/>
          </p:cNvSpPr>
          <p:nvPr/>
        </p:nvSpPr>
        <p:spPr bwMode="auto">
          <a:xfrm>
            <a:off x="381000" y="2133600"/>
            <a:ext cx="533400" cy="609600"/>
          </a:xfrm>
          <a:prstGeom prst="down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endParaRPr lang="en-US"/>
          </a:p>
        </p:txBody>
      </p:sp>
      <p:sp>
        <p:nvSpPr>
          <p:cNvPr id="359429" name="AutoShape 5"/>
          <p:cNvSpPr>
            <a:spLocks noChangeArrowheads="1"/>
          </p:cNvSpPr>
          <p:nvPr/>
        </p:nvSpPr>
        <p:spPr bwMode="auto">
          <a:xfrm>
            <a:off x="381000" y="3657600"/>
            <a:ext cx="533400" cy="609600"/>
          </a:xfrm>
          <a:prstGeom prst="up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4000"/>
              <a:t>Physical Activity and Low Blood Glucose</a:t>
            </a:r>
          </a:p>
        </p:txBody>
      </p:sp>
      <p:sp>
        <p:nvSpPr>
          <p:cNvPr id="354307" name="Rectangle 3"/>
          <p:cNvSpPr>
            <a:spLocks noGrp="1" noChangeArrowheads="1"/>
          </p:cNvSpPr>
          <p:nvPr>
            <p:ph type="body" sz="half" idx="1"/>
          </p:nvPr>
        </p:nvSpPr>
        <p:spPr>
          <a:xfrm>
            <a:off x="457200" y="1981200"/>
            <a:ext cx="7391400" cy="3886200"/>
          </a:xfrm>
        </p:spPr>
        <p:txBody>
          <a:bodyPr/>
          <a:lstStyle/>
          <a:p>
            <a:pPr>
              <a:lnSpc>
                <a:spcPct val="90000"/>
              </a:lnSpc>
            </a:pPr>
            <a:r>
              <a:rPr lang="en-US"/>
              <a:t>Low blood glucose can result from exercise </a:t>
            </a:r>
            <a:r>
              <a:rPr lang="en-US" b="1"/>
              <a:t>only</a:t>
            </a:r>
            <a:r>
              <a:rPr lang="en-US"/>
              <a:t> if you take:</a:t>
            </a:r>
          </a:p>
          <a:p>
            <a:pPr lvl="1">
              <a:lnSpc>
                <a:spcPct val="90000"/>
              </a:lnSpc>
            </a:pPr>
            <a:r>
              <a:rPr lang="en-US" sz="3200"/>
              <a:t>insulin</a:t>
            </a:r>
          </a:p>
          <a:p>
            <a:pPr lvl="1">
              <a:lnSpc>
                <a:spcPct val="90000"/>
              </a:lnSpc>
            </a:pPr>
            <a:r>
              <a:rPr lang="en-US" sz="3200"/>
              <a:t>oral diabetes medication (pills)</a:t>
            </a:r>
          </a:p>
          <a:p>
            <a:pPr lvl="2">
              <a:lnSpc>
                <a:spcPct val="90000"/>
              </a:lnSpc>
            </a:pPr>
            <a:r>
              <a:rPr lang="en-US" sz="2800"/>
              <a:t>sulfonylureas (DiaBeta, Amaryl, Glucotrol, micronase)</a:t>
            </a:r>
          </a:p>
          <a:p>
            <a:pPr lvl="2">
              <a:lnSpc>
                <a:spcPct val="90000"/>
              </a:lnSpc>
            </a:pPr>
            <a:r>
              <a:rPr lang="en-US" sz="2800"/>
              <a:t>nateglinide (Starlix) or repaglinide (Prandin</a:t>
            </a:r>
            <a:r>
              <a:rPr lang="en-US"/>
              <a:t>)</a:t>
            </a:r>
          </a:p>
          <a:p>
            <a:pPr lvl="1">
              <a:lnSpc>
                <a:spcPct val="90000"/>
              </a:lnSpc>
            </a:pPr>
            <a:endParaRPr lang="en-US" sz="2400"/>
          </a:p>
        </p:txBody>
      </p:sp>
      <p:pic>
        <p:nvPicPr>
          <p:cNvPr id="354310" name="Picture 6" descr="t2faucrn[1]"/>
          <p:cNvPicPr>
            <a:picLocks noGrp="1" noChangeAspect="1" noChangeArrowheads="1"/>
          </p:cNvPicPr>
          <p:nvPr>
            <p:ph sz="quarter" idx="3"/>
          </p:nvPr>
        </p:nvPicPr>
        <p:blipFill>
          <a:blip r:embed="rId3" cstate="print"/>
          <a:srcRect/>
          <a:stretch>
            <a:fillRect/>
          </a:stretch>
        </p:blipFill>
        <p:spPr>
          <a:xfrm>
            <a:off x="6858000" y="5724525"/>
            <a:ext cx="963613" cy="681038"/>
          </a:xfrm>
          <a:noFill/>
          <a:ln/>
        </p:spPr>
      </p:pic>
      <p:pic>
        <p:nvPicPr>
          <p:cNvPr id="354312" name="Picture 8" descr="0yohacnp[1]"/>
          <p:cNvPicPr>
            <a:picLocks noChangeAspect="1" noChangeArrowheads="1"/>
          </p:cNvPicPr>
          <p:nvPr/>
        </p:nvPicPr>
        <p:blipFill>
          <a:blip r:embed="rId4" cstate="print"/>
          <a:srcRect/>
          <a:stretch>
            <a:fillRect/>
          </a:stretch>
        </p:blipFill>
        <p:spPr bwMode="auto">
          <a:xfrm>
            <a:off x="8001000" y="4495800"/>
            <a:ext cx="561975" cy="205898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91" name="Rectangle 19"/>
          <p:cNvSpPr>
            <a:spLocks noGrp="1" noChangeArrowheads="1"/>
          </p:cNvSpPr>
          <p:nvPr>
            <p:ph type="title"/>
          </p:nvPr>
        </p:nvSpPr>
        <p:spPr/>
        <p:txBody>
          <a:bodyPr/>
          <a:lstStyle/>
          <a:p>
            <a:r>
              <a:rPr lang="en-US"/>
              <a:t>What Is Happening to Sandra?</a:t>
            </a:r>
          </a:p>
        </p:txBody>
      </p:sp>
      <p:sp>
        <p:nvSpPr>
          <p:cNvPr id="438275" name="Rectangle 3"/>
          <p:cNvSpPr>
            <a:spLocks noGrp="1" noChangeArrowheads="1"/>
          </p:cNvSpPr>
          <p:nvPr>
            <p:ph type="body" sz="half" idx="1"/>
          </p:nvPr>
        </p:nvSpPr>
        <p:spPr>
          <a:xfrm>
            <a:off x="457200" y="1905000"/>
            <a:ext cx="5029200" cy="4267200"/>
          </a:xfrm>
        </p:spPr>
        <p:txBody>
          <a:bodyPr/>
          <a:lstStyle/>
          <a:p>
            <a:r>
              <a:rPr lang="en-US"/>
              <a:t>Sandra takes insulin and is walking briskly in her neighborhood in the late afternoon. She becomes shaky, is unable to think clearly, and has changes in her vision.</a:t>
            </a:r>
            <a:r>
              <a:rPr lang="en-US" sz="2800"/>
              <a:t> </a:t>
            </a:r>
          </a:p>
          <a:p>
            <a:endParaRPr lang="en-US" sz="2800"/>
          </a:p>
        </p:txBody>
      </p:sp>
      <p:pic>
        <p:nvPicPr>
          <p:cNvPr id="438293" name="Picture 21" descr="Walking 07"/>
          <p:cNvPicPr>
            <a:picLocks noGrp="1" noChangeAspect="1" noChangeArrowheads="1"/>
          </p:cNvPicPr>
          <p:nvPr>
            <p:ph sz="half" idx="2"/>
          </p:nvPr>
        </p:nvPicPr>
        <p:blipFill>
          <a:blip r:embed="rId3" cstate="print"/>
          <a:srcRect/>
          <a:stretch>
            <a:fillRect/>
          </a:stretch>
        </p:blipFill>
        <p:spPr>
          <a:xfrm>
            <a:off x="6248400" y="2286000"/>
            <a:ext cx="2244725" cy="3276600"/>
          </a:xfrm>
          <a:noFill/>
          <a:ln/>
        </p:spPr>
      </p:pic>
      <p:sp>
        <p:nvSpPr>
          <p:cNvPr id="438294" name="Text Box 22"/>
          <p:cNvSpPr txBox="1">
            <a:spLocks noChangeArrowheads="1"/>
          </p:cNvSpPr>
          <p:nvPr/>
        </p:nvSpPr>
        <p:spPr bwMode="auto">
          <a:xfrm>
            <a:off x="1066800" y="5867400"/>
            <a:ext cx="7239000" cy="579438"/>
          </a:xfrm>
          <a:prstGeom prst="rect">
            <a:avLst/>
          </a:prstGeom>
          <a:noFill/>
          <a:ln w="9525">
            <a:noFill/>
            <a:miter lim="800000"/>
            <a:headEnd/>
            <a:tailEnd/>
          </a:ln>
          <a:effectLst/>
        </p:spPr>
        <p:txBody>
          <a:bodyPr>
            <a:spAutoFit/>
          </a:bodyPr>
          <a:lstStyle/>
          <a:p>
            <a:pPr algn="l">
              <a:spcBef>
                <a:spcPct val="50000"/>
              </a:spcBef>
            </a:pPr>
            <a:r>
              <a:rPr lang="en-US" sz="3200">
                <a:solidFill>
                  <a:srgbClr val="FF9933"/>
                </a:solidFill>
              </a:rPr>
              <a:t>What should Sandra do?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sz="4000"/>
              <a:t>Treatment for Low Blood Glucose</a:t>
            </a:r>
          </a:p>
        </p:txBody>
      </p:sp>
      <p:sp>
        <p:nvSpPr>
          <p:cNvPr id="441347" name="Rectangle 3"/>
          <p:cNvSpPr>
            <a:spLocks noGrp="1" noChangeArrowheads="1"/>
          </p:cNvSpPr>
          <p:nvPr>
            <p:ph type="body" sz="half" idx="1"/>
          </p:nvPr>
        </p:nvSpPr>
        <p:spPr>
          <a:xfrm>
            <a:off x="457200" y="1981200"/>
            <a:ext cx="5029200" cy="3886200"/>
          </a:xfrm>
        </p:spPr>
        <p:txBody>
          <a:bodyPr/>
          <a:lstStyle/>
          <a:p>
            <a:pPr>
              <a:buFont typeface="Wingdings" pitchFamily="2" charset="2"/>
              <a:buNone/>
            </a:pPr>
            <a:r>
              <a:rPr lang="en-US"/>
              <a:t>Equal to about 15 grams of carbohydrate:</a:t>
            </a:r>
          </a:p>
          <a:p>
            <a:r>
              <a:rPr lang="en-US" sz="2800"/>
              <a:t>½ cup fruit juice</a:t>
            </a:r>
          </a:p>
          <a:p>
            <a:r>
              <a:rPr lang="en-US" sz="2800"/>
              <a:t>½ cup soft drink (not diet)</a:t>
            </a:r>
          </a:p>
          <a:p>
            <a:r>
              <a:rPr lang="en-US" sz="2800"/>
              <a:t>3 glucose tablets</a:t>
            </a:r>
          </a:p>
          <a:p>
            <a:r>
              <a:rPr lang="en-US" sz="2800"/>
              <a:t>8 Lifesavers</a:t>
            </a:r>
          </a:p>
        </p:txBody>
      </p:sp>
      <p:pic>
        <p:nvPicPr>
          <p:cNvPr id="441350" name="Picture 6" descr="2qjbocze[1]"/>
          <p:cNvPicPr>
            <a:picLocks noGrp="1" noChangeAspect="1" noChangeArrowheads="1"/>
          </p:cNvPicPr>
          <p:nvPr>
            <p:ph sz="quarter" idx="3"/>
          </p:nvPr>
        </p:nvPicPr>
        <p:blipFill>
          <a:blip r:embed="rId3" cstate="print"/>
          <a:srcRect/>
          <a:stretch>
            <a:fillRect/>
          </a:stretch>
        </p:blipFill>
        <p:spPr>
          <a:xfrm>
            <a:off x="5791200" y="2590800"/>
            <a:ext cx="1414463" cy="979488"/>
          </a:xfrm>
          <a:noFill/>
          <a:ln/>
        </p:spPr>
      </p:pic>
      <p:pic>
        <p:nvPicPr>
          <p:cNvPr id="441352" name="Picture 8" descr="w2dqqh2q[1]"/>
          <p:cNvPicPr>
            <a:picLocks noChangeAspect="1" noChangeArrowheads="1"/>
          </p:cNvPicPr>
          <p:nvPr/>
        </p:nvPicPr>
        <p:blipFill>
          <a:blip r:embed="rId4" cstate="print"/>
          <a:srcRect/>
          <a:stretch>
            <a:fillRect/>
          </a:stretch>
        </p:blipFill>
        <p:spPr bwMode="auto">
          <a:xfrm>
            <a:off x="6400800" y="3886200"/>
            <a:ext cx="1046163" cy="1752600"/>
          </a:xfrm>
          <a:prstGeom prst="rect">
            <a:avLst/>
          </a:prstGeom>
          <a:noFill/>
        </p:spPr>
      </p:pic>
      <p:pic>
        <p:nvPicPr>
          <p:cNvPr id="441358" name="Picture 14" descr="dbl0uqu_[1]"/>
          <p:cNvPicPr>
            <a:picLocks noGrp="1" noChangeAspect="1" noChangeArrowheads="1"/>
          </p:cNvPicPr>
          <p:nvPr>
            <p:ph sz="quarter" idx="2"/>
          </p:nvPr>
        </p:nvPicPr>
        <p:blipFill>
          <a:blip r:embed="rId5" cstate="print"/>
          <a:srcRect/>
          <a:stretch>
            <a:fillRect/>
          </a:stretch>
        </p:blipFill>
        <p:spPr>
          <a:xfrm>
            <a:off x="7543800" y="2286000"/>
            <a:ext cx="1155700" cy="1866900"/>
          </a:xfrm>
          <a:noFill/>
          <a:ln/>
        </p:spPr>
      </p:pic>
      <p:sp>
        <p:nvSpPr>
          <p:cNvPr id="441364" name="Text Box 20"/>
          <p:cNvSpPr txBox="1">
            <a:spLocks noChangeArrowheads="1"/>
          </p:cNvSpPr>
          <p:nvPr/>
        </p:nvSpPr>
        <p:spPr bwMode="auto">
          <a:xfrm>
            <a:off x="7696200" y="2971800"/>
            <a:ext cx="914400" cy="947738"/>
          </a:xfrm>
          <a:prstGeom prst="rect">
            <a:avLst/>
          </a:prstGeom>
          <a:solidFill>
            <a:schemeClr val="tx1"/>
          </a:solidFill>
          <a:ln w="9525">
            <a:noFill/>
            <a:miter lim="800000"/>
            <a:headEnd/>
            <a:tailEnd/>
          </a:ln>
          <a:effectLst/>
        </p:spPr>
        <p:txBody>
          <a:bodyPr>
            <a:spAutoFit/>
          </a:bodyPr>
          <a:lstStyle/>
          <a:p>
            <a:pPr>
              <a:spcBef>
                <a:spcPct val="50000"/>
              </a:spcBef>
            </a:pPr>
            <a:endParaRPr lang="en-US" sz="1600" b="1">
              <a:solidFill>
                <a:srgbClr val="000000"/>
              </a:solidFill>
              <a:latin typeface="Clarendon Condensed" pitchFamily="18" charset="0"/>
            </a:endParaRPr>
          </a:p>
          <a:p>
            <a:pPr>
              <a:spcBef>
                <a:spcPct val="50000"/>
              </a:spcBef>
            </a:pPr>
            <a:r>
              <a:rPr lang="en-US" sz="1600" b="1">
                <a:solidFill>
                  <a:schemeClr val="bg1"/>
                </a:solidFill>
                <a:latin typeface="Arial Narrow" pitchFamily="34" charset="0"/>
              </a:rPr>
              <a:t>Glucose Tablets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sz="4000"/>
              <a:t>Physical Activity and Hypoglycemia</a:t>
            </a:r>
          </a:p>
        </p:txBody>
      </p:sp>
      <p:sp>
        <p:nvSpPr>
          <p:cNvPr id="409603" name="Rectangle 3"/>
          <p:cNvSpPr>
            <a:spLocks noGrp="1" noChangeArrowheads="1"/>
          </p:cNvSpPr>
          <p:nvPr>
            <p:ph type="body" sz="half" idx="1"/>
          </p:nvPr>
        </p:nvSpPr>
        <p:spPr>
          <a:xfrm>
            <a:off x="457200" y="2209800"/>
            <a:ext cx="4724400" cy="3352800"/>
          </a:xfrm>
        </p:spPr>
        <p:txBody>
          <a:bodyPr/>
          <a:lstStyle/>
          <a:p>
            <a:r>
              <a:rPr lang="en-US" sz="3600"/>
              <a:t>More common </a:t>
            </a:r>
            <a:r>
              <a:rPr lang="en-US" sz="3600" b="1"/>
              <a:t>after</a:t>
            </a:r>
            <a:r>
              <a:rPr lang="en-US" sz="3600"/>
              <a:t> physical activity</a:t>
            </a:r>
          </a:p>
          <a:p>
            <a:r>
              <a:rPr lang="en-US" sz="3600"/>
              <a:t>Body is replenishing stored carbohydrate (glycogen)</a:t>
            </a:r>
          </a:p>
          <a:p>
            <a:endParaRPr lang="en-US" sz="3600"/>
          </a:p>
        </p:txBody>
      </p:sp>
      <p:pic>
        <p:nvPicPr>
          <p:cNvPr id="409609" name="Picture 9" descr="02sojl1d[1]"/>
          <p:cNvPicPr>
            <a:picLocks noGrp="1" noChangeAspect="1" noChangeArrowheads="1"/>
          </p:cNvPicPr>
          <p:nvPr>
            <p:ph sz="half" idx="2"/>
          </p:nvPr>
        </p:nvPicPr>
        <p:blipFill>
          <a:blip r:embed="rId3" cstate="print"/>
          <a:srcRect/>
          <a:stretch>
            <a:fillRect/>
          </a:stretch>
        </p:blipFill>
        <p:spPr>
          <a:xfrm>
            <a:off x="5029200" y="1905000"/>
            <a:ext cx="3233738" cy="3352800"/>
          </a:xfrm>
          <a:noFill/>
          <a:ln/>
        </p:spPr>
      </p:pic>
      <p:sp>
        <p:nvSpPr>
          <p:cNvPr id="409624" name="Text Box 24"/>
          <p:cNvSpPr txBox="1">
            <a:spLocks noChangeArrowheads="1"/>
          </p:cNvSpPr>
          <p:nvPr/>
        </p:nvSpPr>
        <p:spPr bwMode="auto">
          <a:xfrm>
            <a:off x="381000" y="6019800"/>
            <a:ext cx="8458200" cy="519113"/>
          </a:xfrm>
          <a:prstGeom prst="rect">
            <a:avLst/>
          </a:prstGeom>
          <a:noFill/>
          <a:ln w="9525">
            <a:noFill/>
            <a:miter lim="800000"/>
            <a:headEnd/>
            <a:tailEnd/>
          </a:ln>
          <a:effectLst/>
        </p:spPr>
        <p:txBody>
          <a:bodyPr>
            <a:spAutoFit/>
          </a:bodyPr>
          <a:lstStyle/>
          <a:p>
            <a:pPr>
              <a:spcBef>
                <a:spcPct val="50000"/>
              </a:spcBef>
            </a:pPr>
            <a:r>
              <a:rPr lang="en-US" sz="2800" i="1">
                <a:solidFill>
                  <a:schemeClr val="hlink"/>
                </a:solidFill>
              </a:rPr>
              <a:t>Check your blood glucose after you exercise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sz="4000"/>
              <a:t/>
            </a:r>
            <a:br>
              <a:rPr lang="en-US" sz="4000"/>
            </a:br>
            <a:r>
              <a:rPr lang="en-US" sz="4000"/>
              <a:t>How Can Sandra Prevent Low Blood Glucose Next Time?</a:t>
            </a:r>
          </a:p>
        </p:txBody>
      </p:sp>
      <p:sp>
        <p:nvSpPr>
          <p:cNvPr id="420868" name="Rectangle 4"/>
          <p:cNvSpPr>
            <a:spLocks noGrp="1" noChangeArrowheads="1"/>
          </p:cNvSpPr>
          <p:nvPr>
            <p:ph type="body" sz="half" idx="1"/>
          </p:nvPr>
        </p:nvSpPr>
        <p:spPr>
          <a:xfrm>
            <a:off x="304800" y="2438400"/>
            <a:ext cx="3810000" cy="3886200"/>
          </a:xfrm>
        </p:spPr>
        <p:txBody>
          <a:bodyPr/>
          <a:lstStyle/>
          <a:p>
            <a:pPr algn="ctr">
              <a:buFont typeface="Wingdings" pitchFamily="2" charset="2"/>
              <a:buNone/>
            </a:pPr>
            <a:r>
              <a:rPr lang="en-US" sz="3200" b="1" u="sng" dirty="0"/>
              <a:t>Adjust Insulin</a:t>
            </a:r>
            <a:r>
              <a:rPr lang="en-US" sz="3200" dirty="0"/>
              <a:t>	</a:t>
            </a:r>
          </a:p>
          <a:p>
            <a:r>
              <a:rPr lang="en-US" dirty="0"/>
              <a:t>For planned, regularly scheduled physical activity</a:t>
            </a:r>
          </a:p>
        </p:txBody>
      </p:sp>
      <p:sp>
        <p:nvSpPr>
          <p:cNvPr id="420869" name="Rectangle 5"/>
          <p:cNvSpPr>
            <a:spLocks noGrp="1" noChangeArrowheads="1"/>
          </p:cNvSpPr>
          <p:nvPr>
            <p:ph type="body" sz="half" idx="2"/>
          </p:nvPr>
        </p:nvSpPr>
        <p:spPr>
          <a:xfrm>
            <a:off x="4419600" y="2438400"/>
            <a:ext cx="3962400" cy="3429000"/>
          </a:xfrm>
        </p:spPr>
        <p:txBody>
          <a:bodyPr/>
          <a:lstStyle/>
          <a:p>
            <a:pPr algn="ctr">
              <a:buFont typeface="Wingdings" pitchFamily="2" charset="2"/>
              <a:buNone/>
            </a:pPr>
            <a:r>
              <a:rPr lang="en-US" sz="3200" b="1" u="sng"/>
              <a:t>Eat Snack</a:t>
            </a:r>
          </a:p>
          <a:p>
            <a:r>
              <a:rPr lang="en-US"/>
              <a:t>For unplanned physical activity</a:t>
            </a:r>
          </a:p>
          <a:p>
            <a:r>
              <a:rPr lang="en-US"/>
              <a:t>When exercising for an extended period of time</a:t>
            </a:r>
            <a:r>
              <a:rPr lang="en-US" sz="3200"/>
              <a:t>  </a:t>
            </a:r>
          </a:p>
          <a:p>
            <a:endParaRPr lang="en-US" sz="3200"/>
          </a:p>
        </p:txBody>
      </p:sp>
      <p:graphicFrame>
        <p:nvGraphicFramePr>
          <p:cNvPr id="420872" name="Object 8"/>
          <p:cNvGraphicFramePr>
            <a:graphicFrameLocks noChangeAspect="1"/>
          </p:cNvGraphicFramePr>
          <p:nvPr/>
        </p:nvGraphicFramePr>
        <p:xfrm>
          <a:off x="3962400" y="2895600"/>
          <a:ext cx="287338" cy="1516063"/>
        </p:xfrm>
        <a:graphic>
          <a:graphicData uri="http://schemas.openxmlformats.org/presentationml/2006/ole">
            <mc:AlternateContent xmlns:mc="http://schemas.openxmlformats.org/markup-compatibility/2006">
              <mc:Choice xmlns:v="urn:schemas-microsoft-com:vml" Requires="v">
                <p:oleObj spid="_x0000_s420877" name="Clip" r:id="rId4" imgW="647280" imgH="3420720" progId="">
                  <p:embed/>
                </p:oleObj>
              </mc:Choice>
              <mc:Fallback>
                <p:oleObj name="Clip" r:id="rId4" imgW="647280" imgH="342072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895600"/>
                        <a:ext cx="287338" cy="151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0873" name="Picture 9" descr="__hju4u3[1]"/>
          <p:cNvPicPr>
            <a:picLocks noChangeAspect="1" noChangeArrowheads="1"/>
          </p:cNvPicPr>
          <p:nvPr/>
        </p:nvPicPr>
        <p:blipFill>
          <a:blip r:embed="rId6" cstate="print"/>
          <a:srcRect/>
          <a:stretch>
            <a:fillRect/>
          </a:stretch>
        </p:blipFill>
        <p:spPr bwMode="auto">
          <a:xfrm>
            <a:off x="7696200" y="2895600"/>
            <a:ext cx="1282700" cy="1177925"/>
          </a:xfrm>
          <a:prstGeom prst="rect">
            <a:avLst/>
          </a:prstGeom>
          <a:noFill/>
        </p:spPr>
      </p:pic>
      <p:sp>
        <p:nvSpPr>
          <p:cNvPr id="420876" name="Text Box 12"/>
          <p:cNvSpPr txBox="1">
            <a:spLocks noChangeArrowheads="1"/>
          </p:cNvSpPr>
          <p:nvPr/>
        </p:nvSpPr>
        <p:spPr bwMode="auto">
          <a:xfrm>
            <a:off x="533400" y="5715000"/>
            <a:ext cx="7772400" cy="946150"/>
          </a:xfrm>
          <a:prstGeom prst="rect">
            <a:avLst/>
          </a:prstGeom>
          <a:noFill/>
          <a:ln w="9525">
            <a:noFill/>
            <a:miter lim="800000"/>
            <a:headEnd/>
            <a:tailEnd/>
          </a:ln>
          <a:effectLst/>
        </p:spPr>
        <p:txBody>
          <a:bodyPr>
            <a:spAutoFit/>
          </a:bodyPr>
          <a:lstStyle/>
          <a:p>
            <a:pPr algn="l">
              <a:spcBef>
                <a:spcPct val="50000"/>
              </a:spcBef>
            </a:pPr>
            <a:r>
              <a:rPr lang="en-US" sz="2800" i="1">
                <a:solidFill>
                  <a:schemeClr val="hlink"/>
                </a:solidFill>
              </a:rPr>
              <a:t>Check blood glucose before, during, and after exercise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0872"/>
                                        </p:tgtEl>
                                        <p:attrNameLst>
                                          <p:attrName>style.visibility</p:attrName>
                                        </p:attrNameLst>
                                      </p:cBhvr>
                                      <p:to>
                                        <p:strVal val="visible"/>
                                      </p:to>
                                    </p:set>
                                    <p:animEffect transition="in" filter="blinds(horizontal)">
                                      <p:cBhvr>
                                        <p:cTn id="7" dur="500"/>
                                        <p:tgtEl>
                                          <p:spTgt spid="4208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0868">
                                            <p:txEl>
                                              <p:pRg st="0" end="0"/>
                                            </p:txEl>
                                          </p:spTgt>
                                        </p:tgtEl>
                                        <p:attrNameLst>
                                          <p:attrName>style.visibility</p:attrName>
                                        </p:attrNameLst>
                                      </p:cBhvr>
                                      <p:to>
                                        <p:strVal val="visible"/>
                                      </p:to>
                                    </p:set>
                                    <p:animEffect transition="in" filter="blinds(horizontal)">
                                      <p:cBhvr>
                                        <p:cTn id="12" dur="500"/>
                                        <p:tgtEl>
                                          <p:spTgt spid="42086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20868">
                                            <p:txEl>
                                              <p:pRg st="1" end="1"/>
                                            </p:txEl>
                                          </p:spTgt>
                                        </p:tgtEl>
                                        <p:attrNameLst>
                                          <p:attrName>style.visibility</p:attrName>
                                        </p:attrNameLst>
                                      </p:cBhvr>
                                      <p:to>
                                        <p:strVal val="visible"/>
                                      </p:to>
                                    </p:set>
                                    <p:animEffect transition="in" filter="blinds(horizontal)">
                                      <p:cBhvr>
                                        <p:cTn id="15" dur="500"/>
                                        <p:tgtEl>
                                          <p:spTgt spid="4208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20873"/>
                                        </p:tgtEl>
                                        <p:attrNameLst>
                                          <p:attrName>style.visibility</p:attrName>
                                        </p:attrNameLst>
                                      </p:cBhvr>
                                      <p:to>
                                        <p:strVal val="visible"/>
                                      </p:to>
                                    </p:set>
                                    <p:animEffect transition="in" filter="blinds(horizontal)">
                                      <p:cBhvr>
                                        <p:cTn id="20" dur="500"/>
                                        <p:tgtEl>
                                          <p:spTgt spid="42087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20869">
                                            <p:txEl>
                                              <p:pRg st="0" end="0"/>
                                            </p:txEl>
                                          </p:spTgt>
                                        </p:tgtEl>
                                        <p:attrNameLst>
                                          <p:attrName>style.visibility</p:attrName>
                                        </p:attrNameLst>
                                      </p:cBhvr>
                                      <p:to>
                                        <p:strVal val="visible"/>
                                      </p:to>
                                    </p:set>
                                    <p:animEffect transition="in" filter="blinds(horizontal)">
                                      <p:cBhvr>
                                        <p:cTn id="25" dur="500"/>
                                        <p:tgtEl>
                                          <p:spTgt spid="420869">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20869">
                                            <p:txEl>
                                              <p:pRg st="1" end="1"/>
                                            </p:txEl>
                                          </p:spTgt>
                                        </p:tgtEl>
                                        <p:attrNameLst>
                                          <p:attrName>style.visibility</p:attrName>
                                        </p:attrNameLst>
                                      </p:cBhvr>
                                      <p:to>
                                        <p:strVal val="visible"/>
                                      </p:to>
                                    </p:set>
                                    <p:animEffect transition="in" filter="blinds(horizontal)">
                                      <p:cBhvr>
                                        <p:cTn id="28" dur="500"/>
                                        <p:tgtEl>
                                          <p:spTgt spid="420869">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20869">
                                            <p:txEl>
                                              <p:pRg st="2" end="2"/>
                                            </p:txEl>
                                          </p:spTgt>
                                        </p:tgtEl>
                                        <p:attrNameLst>
                                          <p:attrName>style.visibility</p:attrName>
                                        </p:attrNameLst>
                                      </p:cBhvr>
                                      <p:to>
                                        <p:strVal val="visible"/>
                                      </p:to>
                                    </p:set>
                                    <p:animEffect transition="in" filter="blinds(horizontal)">
                                      <p:cBhvr>
                                        <p:cTn id="31" dur="500"/>
                                        <p:tgtEl>
                                          <p:spTgt spid="42086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20876"/>
                                        </p:tgtEl>
                                        <p:attrNameLst>
                                          <p:attrName>style.visibility</p:attrName>
                                        </p:attrNameLst>
                                      </p:cBhvr>
                                      <p:to>
                                        <p:strVal val="visible"/>
                                      </p:to>
                                    </p:set>
                                    <p:animEffect transition="in" filter="blinds(horizontal)">
                                      <p:cBhvr>
                                        <p:cTn id="36" dur="500"/>
                                        <p:tgtEl>
                                          <p:spTgt spid="420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sz="4000"/>
              <a:t>Carbohydrate Snacks for Physical Activity</a:t>
            </a:r>
          </a:p>
        </p:txBody>
      </p:sp>
      <p:graphicFrame>
        <p:nvGraphicFramePr>
          <p:cNvPr id="425006" name="Group 46"/>
          <p:cNvGraphicFramePr>
            <a:graphicFrameLocks noGrp="1"/>
          </p:cNvGraphicFramePr>
          <p:nvPr>
            <p:ph idx="1"/>
          </p:nvPr>
        </p:nvGraphicFramePr>
        <p:xfrm>
          <a:off x="838200" y="2133600"/>
          <a:ext cx="7772400" cy="3886201"/>
        </p:xfrm>
        <a:graphic>
          <a:graphicData uri="http://schemas.openxmlformats.org/drawingml/2006/table">
            <a:tbl>
              <a:tblPr/>
              <a:tblGrid>
                <a:gridCol w="2384425"/>
                <a:gridCol w="2384425"/>
                <a:gridCol w="3003550"/>
              </a:tblGrid>
              <a:tr h="1066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smtClean="0">
                          <a:ln>
                            <a:noFill/>
                          </a:ln>
                          <a:solidFill>
                            <a:schemeClr val="bg1"/>
                          </a:solidFill>
                          <a:effectLst/>
                          <a:latin typeface="Arial" charset="0"/>
                        </a:rPr>
                        <a:t>Intensity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smtClean="0">
                          <a:ln>
                            <a:noFill/>
                          </a:ln>
                          <a:solidFill>
                            <a:schemeClr val="bg1"/>
                          </a:solidFill>
                          <a:effectLst/>
                          <a:latin typeface="Arial" charset="0"/>
                        </a:rPr>
                        <a:t>Time (minutes)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smtClean="0">
                          <a:ln>
                            <a:noFill/>
                          </a:ln>
                          <a:solidFill>
                            <a:schemeClr val="bg1"/>
                          </a:solidFill>
                          <a:effectLst/>
                          <a:latin typeface="Arial" charset="0"/>
                        </a:rPr>
                        <a:t>Carbohydrate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0652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Less than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May not be needed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15 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Over 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30-50 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900113" y="333375"/>
            <a:ext cx="8077200" cy="1431925"/>
          </a:xfrm>
        </p:spPr>
        <p:style>
          <a:lnRef idx="0">
            <a:schemeClr val="dk1"/>
          </a:lnRef>
          <a:fillRef idx="3">
            <a:schemeClr val="dk1"/>
          </a:fillRef>
          <a:effectRef idx="3">
            <a:schemeClr val="dk1"/>
          </a:effectRef>
          <a:fontRef idx="minor">
            <a:schemeClr val="lt1"/>
          </a:fontRef>
        </p:style>
        <p:txBody>
          <a:bodyPr/>
          <a:lstStyle/>
          <a:p>
            <a:r>
              <a:rPr lang="en-GB" b="1" dirty="0">
                <a:solidFill>
                  <a:srgbClr val="FFFF00"/>
                </a:solidFill>
                <a:latin typeface="Times New Roman" pitchFamily="18" charset="0"/>
                <a:cs typeface="Times New Roman" pitchFamily="18" charset="0"/>
              </a:rPr>
              <a:t>Benefits of physical activity</a:t>
            </a:r>
          </a:p>
        </p:txBody>
      </p:sp>
      <p:sp>
        <p:nvSpPr>
          <p:cNvPr id="228355" name="Rectangle 3"/>
          <p:cNvSpPr>
            <a:spLocks noGrp="1" noChangeArrowheads="1"/>
          </p:cNvSpPr>
          <p:nvPr>
            <p:ph type="body" idx="1"/>
          </p:nvPr>
        </p:nvSpPr>
        <p:spPr>
          <a:xfrm>
            <a:off x="971550" y="1916113"/>
            <a:ext cx="8172450" cy="4681537"/>
          </a:xfrm>
        </p:spPr>
        <p:txBody>
          <a:bodyPr>
            <a:normAutofit/>
          </a:bodyPr>
          <a:lstStyle/>
          <a:p>
            <a:pPr algn="ctr">
              <a:lnSpc>
                <a:spcPct val="80000"/>
              </a:lnSpc>
              <a:buFont typeface="Wingdings" pitchFamily="2" charset="2"/>
              <a:buNone/>
            </a:pPr>
            <a:r>
              <a:rPr lang="en-GB" b="1" dirty="0" smtClean="0">
                <a:effectLst/>
                <a:latin typeface="Times New Roman" pitchFamily="18" charset="0"/>
                <a:cs typeface="Times New Roman" pitchFamily="18" charset="0"/>
              </a:rPr>
              <a:t>In patients w</a:t>
            </a:r>
            <a:r>
              <a:rPr lang="en-GB" b="1" dirty="0" smtClean="0">
                <a:latin typeface="Times New Roman" pitchFamily="18" charset="0"/>
                <a:cs typeface="Times New Roman" pitchFamily="18" charset="0"/>
              </a:rPr>
              <a:t>h</a:t>
            </a:r>
            <a:r>
              <a:rPr lang="en-GB" b="1" dirty="0" smtClean="0">
                <a:effectLst/>
                <a:latin typeface="Times New Roman" pitchFamily="18" charset="0"/>
                <a:cs typeface="Times New Roman" pitchFamily="18" charset="0"/>
              </a:rPr>
              <a:t>o </a:t>
            </a:r>
            <a:r>
              <a:rPr lang="en-GB" b="1" i="1" dirty="0" smtClean="0">
                <a:effectLst/>
                <a:latin typeface="Times New Roman" pitchFamily="18" charset="0"/>
                <a:cs typeface="Times New Roman" pitchFamily="18" charset="0"/>
              </a:rPr>
              <a:t>do</a:t>
            </a:r>
            <a:r>
              <a:rPr lang="en-GB" b="1" dirty="0" smtClean="0">
                <a:effectLst/>
                <a:latin typeface="Times New Roman" pitchFamily="18" charset="0"/>
                <a:cs typeface="Times New Roman" pitchFamily="18" charset="0"/>
              </a:rPr>
              <a:t> have  Diabetes</a:t>
            </a:r>
            <a:endParaRPr lang="en-GB" b="1" dirty="0">
              <a:effectLst/>
              <a:latin typeface="Times New Roman" pitchFamily="18" charset="0"/>
              <a:cs typeface="Times New Roman" pitchFamily="18" charset="0"/>
            </a:endParaRPr>
          </a:p>
          <a:p>
            <a:pPr>
              <a:lnSpc>
                <a:spcPct val="80000"/>
              </a:lnSpc>
              <a:buFont typeface="Wingdings" pitchFamily="2" charset="2"/>
              <a:buNone/>
            </a:pPr>
            <a:endParaRPr lang="en-GB" sz="1800" dirty="0">
              <a:latin typeface="Times New Roman" pitchFamily="18" charset="0"/>
              <a:cs typeface="Times New Roman" pitchFamily="18" charset="0"/>
            </a:endParaRPr>
          </a:p>
          <a:p>
            <a:pPr>
              <a:lnSpc>
                <a:spcPct val="80000"/>
              </a:lnSpc>
              <a:buClr>
                <a:srgbClr val="FFFF00"/>
              </a:buClr>
            </a:pPr>
            <a:r>
              <a:rPr lang="en-US" sz="2800" dirty="0" smtClean="0">
                <a:effectLst/>
                <a:latin typeface="Times New Roman" pitchFamily="18" charset="0"/>
                <a:cs typeface="Times New Roman" pitchFamily="18" charset="0"/>
              </a:rPr>
              <a:t>Lower blood glucose concentration</a:t>
            </a:r>
          </a:p>
          <a:p>
            <a:pPr>
              <a:lnSpc>
                <a:spcPct val="80000"/>
              </a:lnSpc>
              <a:buClr>
                <a:srgbClr val="FFFF00"/>
              </a:buClr>
            </a:pPr>
            <a:r>
              <a:rPr lang="en-US" sz="2800" dirty="0" smtClean="0">
                <a:latin typeface="Times New Roman" pitchFamily="18" charset="0"/>
                <a:cs typeface="Times New Roman" pitchFamily="18" charset="0"/>
              </a:rPr>
              <a:t>Reduce HbA1C</a:t>
            </a:r>
          </a:p>
          <a:p>
            <a:pPr>
              <a:lnSpc>
                <a:spcPct val="80000"/>
              </a:lnSpc>
              <a:buClr>
                <a:srgbClr val="FFFF00"/>
              </a:buClr>
            </a:pPr>
            <a:r>
              <a:rPr lang="en-US" sz="2800" dirty="0" smtClean="0">
                <a:effectLst/>
                <a:latin typeface="Times New Roman" pitchFamily="18" charset="0"/>
                <a:cs typeface="Times New Roman" pitchFamily="18" charset="0"/>
              </a:rPr>
              <a:t>Reduced the dose of oral hypoglycemic agents and/or insulin needed</a:t>
            </a:r>
          </a:p>
          <a:p>
            <a:pPr>
              <a:lnSpc>
                <a:spcPct val="80000"/>
              </a:lnSpc>
              <a:buClr>
                <a:srgbClr val="FFFF00"/>
              </a:buClr>
            </a:pPr>
            <a:r>
              <a:rPr lang="en-US" sz="2800" dirty="0" smtClean="0">
                <a:latin typeface="Times New Roman" pitchFamily="18" charset="0"/>
                <a:cs typeface="Times New Roman" pitchFamily="18" charset="0"/>
              </a:rPr>
              <a:t>Increase the chance that  the diabetes  can  be managed without any pharmacologic intervention </a:t>
            </a:r>
            <a:endParaRPr lang="en-US" sz="2800" dirty="0">
              <a:effectLst/>
              <a:latin typeface="Times New Roman" pitchFamily="18" charset="0"/>
              <a:cs typeface="Times New Roman" pitchFamily="18" charset="0"/>
            </a:endParaRPr>
          </a:p>
          <a:p>
            <a:pPr>
              <a:lnSpc>
                <a:spcPct val="80000"/>
              </a:lnSpc>
              <a:buClr>
                <a:srgbClr val="FFFF00"/>
              </a:buClr>
            </a:pPr>
            <a:r>
              <a:rPr lang="en-US" sz="2800" dirty="0" smtClean="0">
                <a:effectLst/>
                <a:latin typeface="Times New Roman" pitchFamily="18" charset="0"/>
                <a:cs typeface="Times New Roman" pitchFamily="18" charset="0"/>
              </a:rPr>
              <a:t>Increase insulin sensitivity</a:t>
            </a:r>
          </a:p>
          <a:p>
            <a:pPr>
              <a:lnSpc>
                <a:spcPct val="80000"/>
              </a:lnSpc>
              <a:buClr>
                <a:srgbClr val="FFFF00"/>
              </a:buClr>
            </a:pPr>
            <a:r>
              <a:rPr lang="en-US" sz="2800" dirty="0" smtClean="0">
                <a:latin typeface="Times New Roman" pitchFamily="18" charset="0"/>
                <a:cs typeface="Times New Roman" pitchFamily="18" charset="0"/>
              </a:rPr>
              <a:t>Reduces hyperinsulinemia </a:t>
            </a:r>
            <a:endParaRPr lang="en-US" sz="2800" dirty="0">
              <a:effectLst/>
              <a:latin typeface="Times New Roman" pitchFamily="18" charset="0"/>
              <a:cs typeface="Times New Roman" pitchFamily="18" charset="0"/>
            </a:endParaRPr>
          </a:p>
          <a:p>
            <a:pPr>
              <a:lnSpc>
                <a:spcPct val="80000"/>
              </a:lnSpc>
            </a:pPr>
            <a:endParaRPr lang="en-US" sz="1600" dirty="0">
              <a:effectLst/>
              <a:latin typeface="Times New Roman" pitchFamily="18" charset="0"/>
              <a:cs typeface="Times New Roman" pitchFamily="18" charset="0"/>
            </a:endParaRPr>
          </a:p>
          <a:p>
            <a:pPr>
              <a:lnSpc>
                <a:spcPct val="80000"/>
              </a:lnSpc>
              <a:buFont typeface="Wingdings" pitchFamily="2" charset="2"/>
              <a:buNone/>
            </a:pPr>
            <a:r>
              <a:rPr lang="en-GB" sz="1400" dirty="0" smtClean="0">
                <a:latin typeface="Times New Roman" pitchFamily="18" charset="0"/>
                <a:cs typeface="Times New Roman" pitchFamily="18" charset="0"/>
              </a:rPr>
              <a:t>Parliamentary </a:t>
            </a:r>
            <a:r>
              <a:rPr lang="en-GB" sz="1400" dirty="0">
                <a:latin typeface="Times New Roman" pitchFamily="18" charset="0"/>
                <a:cs typeface="Times New Roman" pitchFamily="18" charset="0"/>
              </a:rPr>
              <a:t>Office of Science and Technology. Health Benefits of physical activity, 2001, Number 162.</a:t>
            </a:r>
          </a:p>
        </p:txBody>
      </p:sp>
      <p:sp>
        <p:nvSpPr>
          <p:cNvPr id="228360" name="Text Box 8"/>
          <p:cNvSpPr txBox="1">
            <a:spLocks noChangeArrowheads="1"/>
          </p:cNvSpPr>
          <p:nvPr/>
        </p:nvSpPr>
        <p:spPr bwMode="auto">
          <a:xfrm>
            <a:off x="6011863" y="4365625"/>
            <a:ext cx="2376487" cy="762000"/>
          </a:xfrm>
          <a:prstGeom prst="rect">
            <a:avLst/>
          </a:prstGeom>
          <a:noFill/>
          <a:ln w="9525" algn="ctr">
            <a:noFill/>
            <a:miter lim="800000"/>
            <a:headEnd/>
            <a:tailEnd/>
          </a:ln>
          <a:effectLst/>
        </p:spPr>
        <p:txBody>
          <a:bodyPr>
            <a:spAutoFit/>
          </a:bodyPr>
          <a:lstStyle/>
          <a:p>
            <a:endParaRPr lang="en-US">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pPr algn="ctr"/>
            <a:r>
              <a:rPr lang="en-US" sz="4000" dirty="0"/>
              <a:t>Carbohydrate Snacks for Physical Activity</a:t>
            </a:r>
          </a:p>
        </p:txBody>
      </p:sp>
      <p:sp>
        <p:nvSpPr>
          <p:cNvPr id="428035" name="Rectangle 3"/>
          <p:cNvSpPr>
            <a:spLocks noGrp="1" noChangeArrowheads="1"/>
          </p:cNvSpPr>
          <p:nvPr>
            <p:ph type="body" idx="1"/>
          </p:nvPr>
        </p:nvSpPr>
        <p:spPr/>
        <p:txBody>
          <a:bodyPr/>
          <a:lstStyle/>
          <a:p>
            <a:pPr algn="ctr">
              <a:lnSpc>
                <a:spcPct val="90000"/>
              </a:lnSpc>
              <a:buFont typeface="Wingdings" pitchFamily="2" charset="2"/>
              <a:buNone/>
            </a:pPr>
            <a:r>
              <a:rPr lang="en-US" b="1" dirty="0">
                <a:solidFill>
                  <a:schemeClr val="hlink"/>
                </a:solidFill>
              </a:rPr>
              <a:t>Examples of 15 gram carbohydrate snacks</a:t>
            </a:r>
          </a:p>
          <a:p>
            <a:pPr>
              <a:lnSpc>
                <a:spcPct val="90000"/>
              </a:lnSpc>
            </a:pPr>
            <a:r>
              <a:rPr lang="en-US" sz="2800" dirty="0"/>
              <a:t>6 saltine-type crackers</a:t>
            </a:r>
          </a:p>
          <a:p>
            <a:pPr>
              <a:lnSpc>
                <a:spcPct val="90000"/>
              </a:lnSpc>
            </a:pPr>
            <a:r>
              <a:rPr lang="en-US" sz="2800" dirty="0"/>
              <a:t>1 cup yogurt</a:t>
            </a:r>
          </a:p>
          <a:p>
            <a:pPr>
              <a:lnSpc>
                <a:spcPct val="90000"/>
              </a:lnSpc>
            </a:pPr>
            <a:r>
              <a:rPr lang="en-US" sz="2800" dirty="0"/>
              <a:t>2 fig bars</a:t>
            </a:r>
          </a:p>
          <a:p>
            <a:pPr>
              <a:lnSpc>
                <a:spcPct val="90000"/>
              </a:lnSpc>
            </a:pPr>
            <a:r>
              <a:rPr lang="en-US" sz="2800" dirty="0"/>
              <a:t>1 ounce sport or energy bar</a:t>
            </a:r>
          </a:p>
          <a:p>
            <a:pPr>
              <a:lnSpc>
                <a:spcPct val="90000"/>
              </a:lnSpc>
            </a:pPr>
            <a:r>
              <a:rPr lang="en-US" sz="2800" dirty="0"/>
              <a:t>8 ounces sports drink - ideally with less than 8% carbohydrate</a:t>
            </a:r>
          </a:p>
          <a:p>
            <a:pPr>
              <a:lnSpc>
                <a:spcPct val="90000"/>
              </a:lnSpc>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714625"/>
            <a:ext cx="1866900" cy="1257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399" y="2696337"/>
            <a:ext cx="2143125" cy="184752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088" y="2696337"/>
            <a:ext cx="2448026" cy="206961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1704" y="2585289"/>
            <a:ext cx="2596514" cy="22917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45" y="16138"/>
            <a:ext cx="9134239" cy="6841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28034"/>
                                        </p:tgtEl>
                                        <p:attrNameLst>
                                          <p:attrName>style.visibility</p:attrName>
                                        </p:attrNameLst>
                                      </p:cBhvr>
                                      <p:to>
                                        <p:strVal val="visible"/>
                                      </p:to>
                                    </p:set>
                                    <p:animEffect transition="in" filter="fade">
                                      <p:cBhvr>
                                        <p:cTn id="7" dur="2000"/>
                                        <p:tgtEl>
                                          <p:spTgt spid="428034"/>
                                        </p:tgtEl>
                                      </p:cBhvr>
                                    </p:animEffect>
                                    <p:anim calcmode="lin" valueType="num">
                                      <p:cBhvr>
                                        <p:cTn id="8" dur="2000" fill="hold"/>
                                        <p:tgtEl>
                                          <p:spTgt spid="428034"/>
                                        </p:tgtEl>
                                        <p:attrNameLst>
                                          <p:attrName>ppt_w</p:attrName>
                                        </p:attrNameLst>
                                      </p:cBhvr>
                                      <p:tavLst>
                                        <p:tav tm="0" fmla="#ppt_w*sin(2.5*pi*$)">
                                          <p:val>
                                            <p:fltVal val="0"/>
                                          </p:val>
                                        </p:tav>
                                        <p:tav tm="100000">
                                          <p:val>
                                            <p:fltVal val="1"/>
                                          </p:val>
                                        </p:tav>
                                      </p:tavLst>
                                    </p:anim>
                                    <p:anim calcmode="lin" valueType="num">
                                      <p:cBhvr>
                                        <p:cTn id="9" dur="2000" fill="hold"/>
                                        <p:tgtEl>
                                          <p:spTgt spid="42803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8035">
                                            <p:txEl>
                                              <p:pRg st="0" end="0"/>
                                            </p:txEl>
                                          </p:spTgt>
                                        </p:tgtEl>
                                        <p:attrNameLst>
                                          <p:attrName>style.visibility</p:attrName>
                                        </p:attrNameLst>
                                      </p:cBhvr>
                                      <p:to>
                                        <p:strVal val="visible"/>
                                      </p:to>
                                    </p:set>
                                    <p:animEffect transition="in" filter="fade">
                                      <p:cBhvr>
                                        <p:cTn id="14" dur="1000"/>
                                        <p:tgtEl>
                                          <p:spTgt spid="428035">
                                            <p:txEl>
                                              <p:pRg st="0" end="0"/>
                                            </p:txEl>
                                          </p:spTgt>
                                        </p:tgtEl>
                                      </p:cBhvr>
                                    </p:animEffect>
                                    <p:anim calcmode="lin" valueType="num">
                                      <p:cBhvr>
                                        <p:cTn id="15" dur="1000" fill="hold"/>
                                        <p:tgtEl>
                                          <p:spTgt spid="4280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28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28035">
                                            <p:txEl>
                                              <p:pRg st="1" end="1"/>
                                            </p:txEl>
                                          </p:spTgt>
                                        </p:tgtEl>
                                        <p:attrNameLst>
                                          <p:attrName>style.visibility</p:attrName>
                                        </p:attrNameLst>
                                      </p:cBhvr>
                                      <p:to>
                                        <p:strVal val="visible"/>
                                      </p:to>
                                    </p:set>
                                    <p:anim calcmode="lin" valueType="num">
                                      <p:cBhvr>
                                        <p:cTn id="21" dur="1000" fill="hold"/>
                                        <p:tgtEl>
                                          <p:spTgt spid="42803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2803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2803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2803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28035">
                                            <p:txEl>
                                              <p:pRg st="2" end="2"/>
                                            </p:txEl>
                                          </p:spTgt>
                                        </p:tgtEl>
                                        <p:attrNameLst>
                                          <p:attrName>style.visibility</p:attrName>
                                        </p:attrNameLst>
                                      </p:cBhvr>
                                      <p:to>
                                        <p:strVal val="visible"/>
                                      </p:to>
                                    </p:set>
                                    <p:anim calcmode="lin" valueType="num">
                                      <p:cBhvr>
                                        <p:cTn id="34" dur="1000" fill="hold"/>
                                        <p:tgtEl>
                                          <p:spTgt spid="428035">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428035">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428035">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42803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428035">
                                            <p:txEl>
                                              <p:pRg st="3" end="3"/>
                                            </p:txEl>
                                          </p:spTgt>
                                        </p:tgtEl>
                                        <p:attrNameLst>
                                          <p:attrName>style.visibility</p:attrName>
                                        </p:attrNameLst>
                                      </p:cBhvr>
                                      <p:to>
                                        <p:strVal val="visible"/>
                                      </p:to>
                                    </p:set>
                                    <p:anim calcmode="lin" valueType="num">
                                      <p:cBhvr>
                                        <p:cTn id="50" dur="1000" fill="hold"/>
                                        <p:tgtEl>
                                          <p:spTgt spid="428035">
                                            <p:txEl>
                                              <p:pRg st="3" end="3"/>
                                            </p:txEl>
                                          </p:spTgt>
                                        </p:tgtEl>
                                        <p:attrNameLst>
                                          <p:attrName>ppt_w</p:attrName>
                                        </p:attrNameLst>
                                      </p:cBhvr>
                                      <p:tavLst>
                                        <p:tav tm="0">
                                          <p:val>
                                            <p:fltVal val="0"/>
                                          </p:val>
                                        </p:tav>
                                        <p:tav tm="100000">
                                          <p:val>
                                            <p:strVal val="#ppt_w"/>
                                          </p:val>
                                        </p:tav>
                                      </p:tavLst>
                                    </p:anim>
                                    <p:anim calcmode="lin" valueType="num">
                                      <p:cBhvr>
                                        <p:cTn id="51" dur="1000" fill="hold"/>
                                        <p:tgtEl>
                                          <p:spTgt spid="428035">
                                            <p:txEl>
                                              <p:pRg st="3" end="3"/>
                                            </p:txEl>
                                          </p:spTgt>
                                        </p:tgtEl>
                                        <p:attrNameLst>
                                          <p:attrName>ppt_h</p:attrName>
                                        </p:attrNameLst>
                                      </p:cBhvr>
                                      <p:tavLst>
                                        <p:tav tm="0">
                                          <p:val>
                                            <p:fltVal val="0"/>
                                          </p:val>
                                        </p:tav>
                                        <p:tav tm="100000">
                                          <p:val>
                                            <p:strVal val="#ppt_h"/>
                                          </p:val>
                                        </p:tav>
                                      </p:tavLst>
                                    </p:anim>
                                    <p:anim calcmode="lin" valueType="num">
                                      <p:cBhvr>
                                        <p:cTn id="52" dur="1000" fill="hold"/>
                                        <p:tgtEl>
                                          <p:spTgt spid="428035">
                                            <p:txEl>
                                              <p:pRg st="3" end="3"/>
                                            </p:txEl>
                                          </p:spTgt>
                                        </p:tgtEl>
                                        <p:attrNameLst>
                                          <p:attrName>style.rotation</p:attrName>
                                        </p:attrNameLst>
                                      </p:cBhvr>
                                      <p:tavLst>
                                        <p:tav tm="0">
                                          <p:val>
                                            <p:fltVal val="90"/>
                                          </p:val>
                                        </p:tav>
                                        <p:tav tm="100000">
                                          <p:val>
                                            <p:fltVal val="0"/>
                                          </p:val>
                                        </p:tav>
                                      </p:tavLst>
                                    </p:anim>
                                    <p:animEffect transition="in" filter="fade">
                                      <p:cBhvr>
                                        <p:cTn id="53" dur="1000"/>
                                        <p:tgtEl>
                                          <p:spTgt spid="42803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heel(1)">
                                      <p:cBhvr>
                                        <p:cTn id="58" dur="2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28035">
                                            <p:txEl>
                                              <p:pRg st="4" end="4"/>
                                            </p:txEl>
                                          </p:spTgt>
                                        </p:tgtEl>
                                        <p:attrNameLst>
                                          <p:attrName>style.visibility</p:attrName>
                                        </p:attrNameLst>
                                      </p:cBhvr>
                                      <p:to>
                                        <p:strVal val="visible"/>
                                      </p:to>
                                    </p:set>
                                    <p:anim calcmode="lin" valueType="num">
                                      <p:cBhvr>
                                        <p:cTn id="63" dur="1000" fill="hold"/>
                                        <p:tgtEl>
                                          <p:spTgt spid="428035">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428035">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428035">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428035">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428035">
                                            <p:txEl>
                                              <p:pRg st="5" end="5"/>
                                            </p:txEl>
                                          </p:spTgt>
                                        </p:tgtEl>
                                        <p:attrNameLst>
                                          <p:attrName>style.visibility</p:attrName>
                                        </p:attrNameLst>
                                      </p:cBhvr>
                                      <p:to>
                                        <p:strVal val="visible"/>
                                      </p:to>
                                    </p:set>
                                    <p:anim calcmode="lin" valueType="num">
                                      <p:cBhvr>
                                        <p:cTn id="78" dur="1000" fill="hold"/>
                                        <p:tgtEl>
                                          <p:spTgt spid="428035">
                                            <p:txEl>
                                              <p:pRg st="5" end="5"/>
                                            </p:txEl>
                                          </p:spTgt>
                                        </p:tgtEl>
                                        <p:attrNameLst>
                                          <p:attrName>ppt_w</p:attrName>
                                        </p:attrNameLst>
                                      </p:cBhvr>
                                      <p:tavLst>
                                        <p:tav tm="0">
                                          <p:val>
                                            <p:fltVal val="0"/>
                                          </p:val>
                                        </p:tav>
                                        <p:tav tm="100000">
                                          <p:val>
                                            <p:strVal val="#ppt_w"/>
                                          </p:val>
                                        </p:tav>
                                      </p:tavLst>
                                    </p:anim>
                                    <p:anim calcmode="lin" valueType="num">
                                      <p:cBhvr>
                                        <p:cTn id="79" dur="1000" fill="hold"/>
                                        <p:tgtEl>
                                          <p:spTgt spid="428035">
                                            <p:txEl>
                                              <p:pRg st="5" end="5"/>
                                            </p:txEl>
                                          </p:spTgt>
                                        </p:tgtEl>
                                        <p:attrNameLst>
                                          <p:attrName>ppt_h</p:attrName>
                                        </p:attrNameLst>
                                      </p:cBhvr>
                                      <p:tavLst>
                                        <p:tav tm="0">
                                          <p:val>
                                            <p:fltVal val="0"/>
                                          </p:val>
                                        </p:tav>
                                        <p:tav tm="100000">
                                          <p:val>
                                            <p:strVal val="#ppt_h"/>
                                          </p:val>
                                        </p:tav>
                                      </p:tavLst>
                                    </p:anim>
                                    <p:anim calcmode="lin" valueType="num">
                                      <p:cBhvr>
                                        <p:cTn id="80" dur="1000" fill="hold"/>
                                        <p:tgtEl>
                                          <p:spTgt spid="428035">
                                            <p:txEl>
                                              <p:pRg st="5" end="5"/>
                                            </p:txEl>
                                          </p:spTgt>
                                        </p:tgtEl>
                                        <p:attrNameLst>
                                          <p:attrName>style.rotation</p:attrName>
                                        </p:attrNameLst>
                                      </p:cBhvr>
                                      <p:tavLst>
                                        <p:tav tm="0">
                                          <p:val>
                                            <p:fltVal val="90"/>
                                          </p:val>
                                        </p:tav>
                                        <p:tav tm="100000">
                                          <p:val>
                                            <p:fltVal val="0"/>
                                          </p:val>
                                        </p:tav>
                                      </p:tavLst>
                                    </p:anim>
                                    <p:animEffect transition="in" filter="fade">
                                      <p:cBhvr>
                                        <p:cTn id="81" dur="1000"/>
                                        <p:tgtEl>
                                          <p:spTgt spid="428035">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1000" fill="hold"/>
                                        <p:tgtEl>
                                          <p:spTgt spid="6"/>
                                        </p:tgtEl>
                                        <p:attrNameLst>
                                          <p:attrName>ppt_w</p:attrName>
                                        </p:attrNameLst>
                                      </p:cBhvr>
                                      <p:tavLst>
                                        <p:tav tm="0">
                                          <p:val>
                                            <p:fltVal val="0"/>
                                          </p:val>
                                        </p:tav>
                                        <p:tav tm="100000">
                                          <p:val>
                                            <p:strVal val="#ppt_w"/>
                                          </p:val>
                                        </p:tav>
                                      </p:tavLst>
                                    </p:anim>
                                    <p:anim calcmode="lin" valueType="num">
                                      <p:cBhvr>
                                        <p:cTn id="87" dur="1000" fill="hold"/>
                                        <p:tgtEl>
                                          <p:spTgt spid="6"/>
                                        </p:tgtEl>
                                        <p:attrNameLst>
                                          <p:attrName>ppt_h</p:attrName>
                                        </p:attrNameLst>
                                      </p:cBhvr>
                                      <p:tavLst>
                                        <p:tav tm="0">
                                          <p:val>
                                            <p:fltVal val="0"/>
                                          </p:val>
                                        </p:tav>
                                        <p:tav tm="100000">
                                          <p:val>
                                            <p:strVal val="#ppt_h"/>
                                          </p:val>
                                        </p:tav>
                                      </p:tavLst>
                                    </p:anim>
                                    <p:anim calcmode="lin" valueType="num">
                                      <p:cBhvr>
                                        <p:cTn id="88" dur="1000" fill="hold"/>
                                        <p:tgtEl>
                                          <p:spTgt spid="6"/>
                                        </p:tgtEl>
                                        <p:attrNameLst>
                                          <p:attrName>style.rotation</p:attrName>
                                        </p:attrNameLst>
                                      </p:cBhvr>
                                      <p:tavLst>
                                        <p:tav tm="0">
                                          <p:val>
                                            <p:fltVal val="90"/>
                                          </p:val>
                                        </p:tav>
                                        <p:tav tm="100000">
                                          <p:val>
                                            <p:fltVal val="0"/>
                                          </p:val>
                                        </p:tav>
                                      </p:tavLst>
                                    </p:anim>
                                    <p:animEffect transition="in" filter="fade">
                                      <p:cBhvr>
                                        <p:cTn id="8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4000"/>
              <a:t>Beware of Too Many Snacks</a:t>
            </a:r>
          </a:p>
        </p:txBody>
      </p:sp>
      <p:sp>
        <p:nvSpPr>
          <p:cNvPr id="405507" name="Rectangle 3"/>
          <p:cNvSpPr>
            <a:spLocks noGrp="1" noChangeArrowheads="1"/>
          </p:cNvSpPr>
          <p:nvPr>
            <p:ph type="body" sz="half" idx="1"/>
          </p:nvPr>
        </p:nvSpPr>
        <p:spPr>
          <a:xfrm>
            <a:off x="304800" y="1676400"/>
            <a:ext cx="5181600" cy="3886200"/>
          </a:xfrm>
        </p:spPr>
        <p:txBody>
          <a:bodyPr/>
          <a:lstStyle/>
          <a:p>
            <a:r>
              <a:rPr lang="en-US"/>
              <a:t>Avoid routinely eating extra food if you’re trying to lose weight</a:t>
            </a:r>
          </a:p>
          <a:p>
            <a:pPr lvl="1"/>
            <a:r>
              <a:rPr lang="en-US" sz="3200"/>
              <a:t>ask about adjusting your medication dosages</a:t>
            </a:r>
          </a:p>
          <a:p>
            <a:pPr lvl="1"/>
            <a:r>
              <a:rPr lang="en-US" sz="3200"/>
              <a:t>change the time of day you exercise</a:t>
            </a:r>
          </a:p>
          <a:p>
            <a:endParaRPr lang="en-US"/>
          </a:p>
        </p:txBody>
      </p:sp>
      <p:pic>
        <p:nvPicPr>
          <p:cNvPr id="405508" name="Picture 4" descr="_derimfc[1]"/>
          <p:cNvPicPr>
            <a:picLocks noChangeAspect="1" noChangeArrowheads="1"/>
          </p:cNvPicPr>
          <p:nvPr/>
        </p:nvPicPr>
        <p:blipFill>
          <a:blip r:embed="rId3" cstate="print"/>
          <a:srcRect/>
          <a:stretch>
            <a:fillRect/>
          </a:stretch>
        </p:blipFill>
        <p:spPr bwMode="auto">
          <a:xfrm>
            <a:off x="5638800" y="2514600"/>
            <a:ext cx="2822575" cy="28956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sz="4000"/>
              <a:t>Exercising With Diabetes Complications</a:t>
            </a:r>
          </a:p>
        </p:txBody>
      </p:sp>
      <p:sp>
        <p:nvSpPr>
          <p:cNvPr id="357379" name="Rectangle 3"/>
          <p:cNvSpPr>
            <a:spLocks noGrp="1" noChangeArrowheads="1"/>
          </p:cNvSpPr>
          <p:nvPr>
            <p:ph type="body" idx="1"/>
          </p:nvPr>
        </p:nvSpPr>
        <p:spPr/>
        <p:txBody>
          <a:bodyPr/>
          <a:lstStyle/>
          <a:p>
            <a:r>
              <a:rPr lang="en-US"/>
              <a:t>If you have diabetes complications:</a:t>
            </a:r>
          </a:p>
          <a:p>
            <a:pPr lvl="1"/>
            <a:r>
              <a:rPr lang="en-US" sz="3200"/>
              <a:t> An exercise stress test is recommended</a:t>
            </a:r>
          </a:p>
          <a:p>
            <a:pPr lvl="1"/>
            <a:r>
              <a:rPr lang="en-US" sz="3200"/>
              <a:t> Don’t consider diabetes a barrier to exercise</a:t>
            </a:r>
          </a:p>
          <a:p>
            <a:pPr lvl="2"/>
            <a:r>
              <a:rPr lang="en-US" sz="2800"/>
              <a:t>Most moderate lifestyle activities are safe</a:t>
            </a:r>
          </a:p>
          <a:p>
            <a:pPr lvl="2"/>
            <a:r>
              <a:rPr lang="en-US" sz="2800"/>
              <a:t>Some activities may need to be modified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z="4000"/>
              <a:t>Exercising With Heart Disease</a:t>
            </a:r>
          </a:p>
        </p:txBody>
      </p:sp>
      <p:sp>
        <p:nvSpPr>
          <p:cNvPr id="358404" name="Rectangle 4"/>
          <p:cNvSpPr>
            <a:spLocks noGrp="1" noChangeArrowheads="1"/>
          </p:cNvSpPr>
          <p:nvPr>
            <p:ph type="body" sz="half" idx="1"/>
          </p:nvPr>
        </p:nvSpPr>
        <p:spPr/>
        <p:txBody>
          <a:bodyPr/>
          <a:lstStyle/>
          <a:p>
            <a:pPr algn="ctr">
              <a:buFont typeface="Wingdings" pitchFamily="2" charset="2"/>
              <a:buNone/>
            </a:pPr>
            <a:r>
              <a:rPr lang="en-US" sz="3200" b="1"/>
              <a:t>Caution:</a:t>
            </a:r>
          </a:p>
          <a:p>
            <a:r>
              <a:rPr lang="en-US" sz="3200"/>
              <a:t>Very strenuous activity</a:t>
            </a:r>
          </a:p>
          <a:p>
            <a:r>
              <a:rPr lang="en-US" sz="3200"/>
              <a:t>Heavy lifting or straining</a:t>
            </a:r>
          </a:p>
          <a:p>
            <a:r>
              <a:rPr lang="en-US" sz="3200"/>
              <a:t>Exercise in extreme cold or heat</a:t>
            </a:r>
          </a:p>
        </p:txBody>
      </p:sp>
      <p:sp>
        <p:nvSpPr>
          <p:cNvPr id="358405" name="Rectangle 5"/>
          <p:cNvSpPr>
            <a:spLocks noGrp="1" noChangeArrowheads="1"/>
          </p:cNvSpPr>
          <p:nvPr>
            <p:ph type="body" sz="half" idx="2"/>
          </p:nvPr>
        </p:nvSpPr>
        <p:spPr/>
        <p:txBody>
          <a:bodyPr/>
          <a:lstStyle/>
          <a:p>
            <a:pPr algn="ctr">
              <a:buFont typeface="Wingdings" pitchFamily="2" charset="2"/>
              <a:buNone/>
            </a:pPr>
            <a:r>
              <a:rPr lang="en-US" sz="3200" b="1"/>
              <a:t>Choose:</a:t>
            </a:r>
          </a:p>
          <a:p>
            <a:r>
              <a:rPr lang="en-US" sz="3200"/>
              <a:t>Moderate activity such as walking, swimming, biking,  gardening</a:t>
            </a:r>
          </a:p>
          <a:p>
            <a:r>
              <a:rPr lang="en-US" sz="3200"/>
              <a:t>Moderate lifting, stretching</a:t>
            </a:r>
          </a:p>
          <a:p>
            <a:endParaRPr lang="en-US" sz="3200"/>
          </a:p>
        </p:txBody>
      </p:sp>
      <p:pic>
        <p:nvPicPr>
          <p:cNvPr id="358406" name="Picture 6" descr="zazjkxb0[1]"/>
          <p:cNvPicPr>
            <a:picLocks noChangeAspect="1" noChangeArrowheads="1"/>
          </p:cNvPicPr>
          <p:nvPr/>
        </p:nvPicPr>
        <p:blipFill>
          <a:blip r:embed="rId3" cstate="print"/>
          <a:srcRect/>
          <a:stretch>
            <a:fillRect/>
          </a:stretch>
        </p:blipFill>
        <p:spPr bwMode="auto">
          <a:xfrm>
            <a:off x="7543800" y="762000"/>
            <a:ext cx="14001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sz="4000"/>
              <a:t>Exercising with Hypertension </a:t>
            </a:r>
            <a:br>
              <a:rPr lang="en-US" sz="4000"/>
            </a:br>
            <a:r>
              <a:rPr lang="en-US" sz="4000"/>
              <a:t>(high blood pressure)</a:t>
            </a:r>
          </a:p>
        </p:txBody>
      </p:sp>
      <p:sp>
        <p:nvSpPr>
          <p:cNvPr id="361476" name="Rectangle 4"/>
          <p:cNvSpPr>
            <a:spLocks noGrp="1" noChangeArrowheads="1"/>
          </p:cNvSpPr>
          <p:nvPr>
            <p:ph type="body" sz="half" idx="1"/>
          </p:nvPr>
        </p:nvSpPr>
        <p:spPr/>
        <p:txBody>
          <a:bodyPr/>
          <a:lstStyle/>
          <a:p>
            <a:pPr algn="ctr">
              <a:buFont typeface="Wingdings" pitchFamily="2" charset="2"/>
              <a:buNone/>
            </a:pPr>
            <a:r>
              <a:rPr lang="en-US" sz="3200" b="1"/>
              <a:t>Caution</a:t>
            </a:r>
          </a:p>
          <a:p>
            <a:r>
              <a:rPr lang="en-US" sz="3200"/>
              <a:t>Very strenuous activity</a:t>
            </a:r>
          </a:p>
          <a:p>
            <a:r>
              <a:rPr lang="en-US" sz="3200"/>
              <a:t>Heavy lifting or straining</a:t>
            </a:r>
          </a:p>
        </p:txBody>
      </p:sp>
      <p:sp>
        <p:nvSpPr>
          <p:cNvPr id="361477" name="Rectangle 5"/>
          <p:cNvSpPr>
            <a:spLocks noGrp="1" noChangeArrowheads="1"/>
          </p:cNvSpPr>
          <p:nvPr>
            <p:ph type="body" sz="half" idx="2"/>
          </p:nvPr>
        </p:nvSpPr>
        <p:spPr/>
        <p:txBody>
          <a:bodyPr/>
          <a:lstStyle/>
          <a:p>
            <a:pPr algn="ctr">
              <a:buFont typeface="Wingdings" pitchFamily="2" charset="2"/>
              <a:buNone/>
            </a:pPr>
            <a:r>
              <a:rPr lang="en-US" sz="3200" b="1"/>
              <a:t>Choose</a:t>
            </a:r>
          </a:p>
          <a:p>
            <a:r>
              <a:rPr lang="en-US" sz="3200"/>
              <a:t>Moderate activity like:</a:t>
            </a:r>
          </a:p>
          <a:p>
            <a:pPr lvl="1"/>
            <a:r>
              <a:rPr lang="en-US" sz="2800"/>
              <a:t> walking</a:t>
            </a:r>
          </a:p>
          <a:p>
            <a:pPr lvl="1"/>
            <a:r>
              <a:rPr lang="en-US" sz="2800"/>
              <a:t> weight lifting with    light weights</a:t>
            </a:r>
          </a:p>
          <a:p>
            <a:pPr lvl="1"/>
            <a:r>
              <a:rPr lang="en-US" sz="2800"/>
              <a:t> stretching</a:t>
            </a:r>
          </a:p>
        </p:txBody>
      </p:sp>
      <p:pic>
        <p:nvPicPr>
          <p:cNvPr id="361478" name="Picture 6" descr="j0199354"/>
          <p:cNvPicPr>
            <a:picLocks noChangeAspect="1" noChangeArrowheads="1"/>
          </p:cNvPicPr>
          <p:nvPr/>
        </p:nvPicPr>
        <p:blipFill>
          <a:blip r:embed="rId3" cstate="print"/>
          <a:srcRect/>
          <a:stretch>
            <a:fillRect/>
          </a:stretch>
        </p:blipFill>
        <p:spPr bwMode="auto">
          <a:xfrm>
            <a:off x="7391400" y="609600"/>
            <a:ext cx="1338263" cy="1962150"/>
          </a:xfrm>
          <a:prstGeom prst="rect">
            <a:avLst/>
          </a:prstGeom>
          <a:noFill/>
        </p:spPr>
      </p:pic>
      <p:sp>
        <p:nvSpPr>
          <p:cNvPr id="361479" name="Text Box 7"/>
          <p:cNvSpPr txBox="1">
            <a:spLocks noChangeArrowheads="1"/>
          </p:cNvSpPr>
          <p:nvPr/>
        </p:nvSpPr>
        <p:spPr bwMode="auto">
          <a:xfrm>
            <a:off x="533400" y="5867400"/>
            <a:ext cx="8077200" cy="519113"/>
          </a:xfrm>
          <a:prstGeom prst="rect">
            <a:avLst/>
          </a:prstGeom>
          <a:noFill/>
          <a:ln w="9525">
            <a:noFill/>
            <a:miter lim="800000"/>
            <a:headEnd/>
            <a:tailEnd/>
          </a:ln>
          <a:effectLst/>
        </p:spPr>
        <p:txBody>
          <a:bodyPr>
            <a:spAutoFit/>
          </a:bodyPr>
          <a:lstStyle/>
          <a:p>
            <a:pPr>
              <a:spcBef>
                <a:spcPct val="50000"/>
              </a:spcBef>
            </a:pPr>
            <a:r>
              <a:rPr lang="en-US" sz="2800" i="1">
                <a:solidFill>
                  <a:schemeClr val="hlink"/>
                </a:solidFill>
              </a:rPr>
              <a:t>Make sure your blood pressure is in control first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sz="4000"/>
              <a:t>Exercising with Retinopathy </a:t>
            </a:r>
            <a:br>
              <a:rPr lang="en-US" sz="4000"/>
            </a:br>
            <a:r>
              <a:rPr lang="en-US" sz="4000"/>
              <a:t>(eye disease)</a:t>
            </a:r>
          </a:p>
        </p:txBody>
      </p:sp>
      <p:sp>
        <p:nvSpPr>
          <p:cNvPr id="365571" name="Rectangle 3"/>
          <p:cNvSpPr>
            <a:spLocks noGrp="1" noChangeArrowheads="1"/>
          </p:cNvSpPr>
          <p:nvPr>
            <p:ph type="body" sz="half" idx="1"/>
          </p:nvPr>
        </p:nvSpPr>
        <p:spPr>
          <a:xfrm>
            <a:off x="228600" y="1981200"/>
            <a:ext cx="4267200" cy="4343400"/>
          </a:xfrm>
        </p:spPr>
        <p:txBody>
          <a:bodyPr/>
          <a:lstStyle/>
          <a:p>
            <a:pPr algn="ctr">
              <a:lnSpc>
                <a:spcPct val="90000"/>
              </a:lnSpc>
              <a:buFont typeface="Wingdings" pitchFamily="2" charset="2"/>
              <a:buNone/>
            </a:pPr>
            <a:r>
              <a:rPr lang="en-US" b="1"/>
              <a:t>Caution</a:t>
            </a:r>
          </a:p>
          <a:p>
            <a:pPr>
              <a:lnSpc>
                <a:spcPct val="90000"/>
              </a:lnSpc>
            </a:pPr>
            <a:r>
              <a:rPr lang="en-US"/>
              <a:t>Strenuous exercise </a:t>
            </a:r>
          </a:p>
          <a:p>
            <a:pPr>
              <a:lnSpc>
                <a:spcPct val="90000"/>
              </a:lnSpc>
            </a:pPr>
            <a:r>
              <a:rPr lang="en-US"/>
              <a:t>Heavy lifting and straining</a:t>
            </a:r>
          </a:p>
          <a:p>
            <a:pPr>
              <a:lnSpc>
                <a:spcPct val="90000"/>
              </a:lnSpc>
            </a:pPr>
            <a:r>
              <a:rPr lang="en-US"/>
              <a:t>High-impact aerobics, jogging</a:t>
            </a:r>
          </a:p>
          <a:p>
            <a:pPr>
              <a:lnSpc>
                <a:spcPct val="90000"/>
              </a:lnSpc>
            </a:pPr>
            <a:r>
              <a:rPr lang="en-US"/>
              <a:t>Bending your head below your waist – toe touching</a:t>
            </a:r>
          </a:p>
        </p:txBody>
      </p:sp>
      <p:sp>
        <p:nvSpPr>
          <p:cNvPr id="365572" name="Rectangle 4"/>
          <p:cNvSpPr>
            <a:spLocks noGrp="1" noChangeArrowheads="1"/>
          </p:cNvSpPr>
          <p:nvPr>
            <p:ph type="body" sz="half" idx="2"/>
          </p:nvPr>
        </p:nvSpPr>
        <p:spPr>
          <a:xfrm>
            <a:off x="4495800" y="1981200"/>
            <a:ext cx="4191000" cy="4343400"/>
          </a:xfrm>
        </p:spPr>
        <p:txBody>
          <a:bodyPr/>
          <a:lstStyle/>
          <a:p>
            <a:pPr algn="ctr">
              <a:lnSpc>
                <a:spcPct val="90000"/>
              </a:lnSpc>
              <a:buFont typeface="Wingdings" pitchFamily="2" charset="2"/>
              <a:buNone/>
            </a:pPr>
            <a:r>
              <a:rPr lang="en-US" b="1"/>
              <a:t>Choose</a:t>
            </a:r>
          </a:p>
          <a:p>
            <a:pPr>
              <a:lnSpc>
                <a:spcPct val="90000"/>
              </a:lnSpc>
            </a:pPr>
            <a:r>
              <a:rPr lang="en-US"/>
              <a:t>Moderate, low-impact activities:</a:t>
            </a:r>
          </a:p>
          <a:p>
            <a:pPr lvl="1">
              <a:lnSpc>
                <a:spcPct val="90000"/>
              </a:lnSpc>
            </a:pPr>
            <a:r>
              <a:rPr lang="en-US"/>
              <a:t> walking</a:t>
            </a:r>
          </a:p>
          <a:p>
            <a:pPr lvl="1">
              <a:lnSpc>
                <a:spcPct val="90000"/>
              </a:lnSpc>
            </a:pPr>
            <a:r>
              <a:rPr lang="en-US"/>
              <a:t> cycling</a:t>
            </a:r>
          </a:p>
          <a:p>
            <a:pPr lvl="1">
              <a:lnSpc>
                <a:spcPct val="90000"/>
              </a:lnSpc>
            </a:pPr>
            <a:r>
              <a:rPr lang="en-US"/>
              <a:t> water exercise</a:t>
            </a:r>
          </a:p>
          <a:p>
            <a:pPr>
              <a:lnSpc>
                <a:spcPct val="90000"/>
              </a:lnSpc>
            </a:pPr>
            <a:r>
              <a:rPr lang="en-US"/>
              <a:t>Moderate daily chores that don’t require lifting or bending your head below your waist</a:t>
            </a:r>
          </a:p>
        </p:txBody>
      </p:sp>
      <p:pic>
        <p:nvPicPr>
          <p:cNvPr id="365577" name="Picture 9" descr="411tlnvl[1]"/>
          <p:cNvPicPr>
            <a:picLocks noChangeAspect="1" noChangeArrowheads="1"/>
          </p:cNvPicPr>
          <p:nvPr/>
        </p:nvPicPr>
        <p:blipFill>
          <a:blip r:embed="rId3" cstate="print"/>
          <a:srcRect/>
          <a:stretch>
            <a:fillRect/>
          </a:stretch>
        </p:blipFill>
        <p:spPr bwMode="auto">
          <a:xfrm>
            <a:off x="7239000" y="609600"/>
            <a:ext cx="1493838" cy="1277938"/>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38200"/>
          </a:xfrm>
        </p:spPr>
        <p:txBody>
          <a:bodyPr/>
          <a:lstStyle/>
          <a:p>
            <a:pPr algn="ctr"/>
            <a:r>
              <a:rPr lang="en-US" sz="3600" b="1" dirty="0" smtClean="0">
                <a:solidFill>
                  <a:schemeClr val="accent2">
                    <a:lumMod val="40000"/>
                    <a:lumOff val="60000"/>
                  </a:schemeClr>
                </a:solidFill>
                <a:latin typeface="Times New Roman" pitchFamily="18" charset="0"/>
                <a:cs typeface="Times New Roman" pitchFamily="18" charset="0"/>
              </a:rPr>
              <a:t>Consideration for activity restriction in Diabetic Retinopathy</a:t>
            </a:r>
            <a:endParaRPr lang="en-US" sz="3600" b="1" dirty="0">
              <a:solidFill>
                <a:schemeClr val="accent2">
                  <a:lumMod val="40000"/>
                  <a:lumOff val="6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0" y="1600202"/>
          <a:ext cx="9144000" cy="5283924"/>
        </p:xfrm>
        <a:graphic>
          <a:graphicData uri="http://schemas.openxmlformats.org/drawingml/2006/table">
            <a:tbl>
              <a:tblPr firstRow="1" bandRow="1">
                <a:tableStyleId>{5C22544A-7EE6-4342-B048-85BDC9FD1C3A}</a:tableStyleId>
              </a:tblPr>
              <a:tblGrid>
                <a:gridCol w="1524000"/>
                <a:gridCol w="3810000"/>
                <a:gridCol w="3810000"/>
              </a:tblGrid>
              <a:tr h="816428">
                <a:tc>
                  <a:txBody>
                    <a:bodyPr/>
                    <a:lstStyle/>
                    <a:p>
                      <a:pPr algn="ctr"/>
                      <a:r>
                        <a:rPr lang="en-US" sz="2400" dirty="0" smtClean="0"/>
                        <a:t>Level of DR</a:t>
                      </a:r>
                      <a:endParaRPr lang="en-US" sz="2400" dirty="0"/>
                    </a:p>
                  </a:txBody>
                  <a:tcPr anchor="ctr"/>
                </a:tc>
                <a:tc>
                  <a:txBody>
                    <a:bodyPr/>
                    <a:lstStyle/>
                    <a:p>
                      <a:pPr algn="ctr"/>
                      <a:r>
                        <a:rPr lang="en-US" sz="2400" dirty="0" smtClean="0"/>
                        <a:t>Acceptable  activities</a:t>
                      </a:r>
                      <a:endParaRPr lang="en-US" sz="2400" dirty="0"/>
                    </a:p>
                  </a:txBody>
                  <a:tcPr anchor="ctr"/>
                </a:tc>
                <a:tc>
                  <a:txBody>
                    <a:bodyPr/>
                    <a:lstStyle/>
                    <a:p>
                      <a:pPr algn="ctr"/>
                      <a:r>
                        <a:rPr lang="en-US" sz="2400" dirty="0" smtClean="0"/>
                        <a:t>Discouraged</a:t>
                      </a:r>
                      <a:r>
                        <a:rPr lang="en-US" sz="2400" baseline="0" dirty="0" smtClean="0"/>
                        <a:t> activities</a:t>
                      </a:r>
                      <a:endParaRPr lang="en-US" sz="2400" dirty="0"/>
                    </a:p>
                  </a:txBody>
                  <a:tcPr anchor="ctr"/>
                </a:tc>
              </a:tr>
              <a:tr h="816428">
                <a:tc>
                  <a:txBody>
                    <a:bodyPr/>
                    <a:lstStyle/>
                    <a:p>
                      <a:pPr algn="l"/>
                      <a:r>
                        <a:rPr lang="en-US" sz="2400" dirty="0" smtClean="0"/>
                        <a:t>No</a:t>
                      </a:r>
                      <a:r>
                        <a:rPr lang="en-US" sz="2400" baseline="0" dirty="0" smtClean="0"/>
                        <a:t> </a:t>
                      </a:r>
                      <a:endParaRPr lang="en-US" sz="2400" dirty="0"/>
                    </a:p>
                  </a:txBody>
                  <a:tcPr anchor="ctr"/>
                </a:tc>
                <a:tc>
                  <a:txBody>
                    <a:bodyPr/>
                    <a:lstStyle/>
                    <a:p>
                      <a:pPr algn="ctr"/>
                      <a:r>
                        <a:rPr lang="en-US" sz="2400" dirty="0" smtClean="0"/>
                        <a:t>Dictated</a:t>
                      </a:r>
                      <a:r>
                        <a:rPr lang="en-US" sz="2400" baseline="0" dirty="0" smtClean="0"/>
                        <a:t> by medical status</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r>
              <a:tr h="816428">
                <a:tc>
                  <a:txBody>
                    <a:bodyPr/>
                    <a:lstStyle/>
                    <a:p>
                      <a:pPr algn="l"/>
                      <a:r>
                        <a:rPr lang="en-US" sz="2400" dirty="0" smtClean="0"/>
                        <a:t>Mild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r>
              <a:tr h="816428">
                <a:tc>
                  <a:txBody>
                    <a:bodyPr/>
                    <a:lstStyle/>
                    <a:p>
                      <a:pPr algn="l"/>
                      <a:r>
                        <a:rPr lang="en-US" sz="2400" dirty="0" smtClean="0"/>
                        <a:t>Moderate</a:t>
                      </a:r>
                      <a:r>
                        <a:rPr lang="en-US" sz="2400" baseline="0" dirty="0" smtClean="0"/>
                        <a:t>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c>
                  <a:txBody>
                    <a:bodyPr/>
                    <a:lstStyle/>
                    <a:p>
                      <a:pPr algn="ctr"/>
                      <a:r>
                        <a:rPr lang="en-US" sz="2400" dirty="0" smtClean="0"/>
                        <a:t>Power lifting,</a:t>
                      </a:r>
                      <a:r>
                        <a:rPr lang="en-US" sz="2400" baseline="0" dirty="0" smtClean="0"/>
                        <a:t> heavy  valsalva</a:t>
                      </a:r>
                      <a:endParaRPr lang="en-US" sz="2400" dirty="0"/>
                    </a:p>
                  </a:txBody>
                  <a:tcPr anchor="ctr"/>
                </a:tc>
              </a:tr>
              <a:tr h="816428">
                <a:tc>
                  <a:txBody>
                    <a:bodyPr/>
                    <a:lstStyle/>
                    <a:p>
                      <a:pPr algn="l"/>
                      <a:r>
                        <a:rPr lang="en-US" sz="2400" dirty="0" smtClean="0"/>
                        <a:t>Severe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c>
                  <a:txBody>
                    <a:bodyPr/>
                    <a:lstStyle/>
                    <a:p>
                      <a:pPr algn="ctr"/>
                      <a:r>
                        <a:rPr lang="en-US" sz="2400" dirty="0" smtClean="0"/>
                        <a:t>Jarring, Boxing</a:t>
                      </a:r>
                      <a:endParaRPr lang="en-US" sz="2400" dirty="0"/>
                    </a:p>
                  </a:txBody>
                  <a:tcPr anchor="ctr"/>
                </a:tc>
              </a:tr>
              <a:tr h="1175658">
                <a:tc>
                  <a:txBody>
                    <a:bodyPr/>
                    <a:lstStyle/>
                    <a:p>
                      <a:pPr algn="l"/>
                      <a:r>
                        <a:rPr lang="en-US" sz="2400" dirty="0" smtClean="0"/>
                        <a:t>PDR</a:t>
                      </a:r>
                      <a:endParaRPr lang="en-US" sz="2400" dirty="0"/>
                    </a:p>
                  </a:txBody>
                  <a:tcPr anchor="ctr"/>
                </a:tc>
                <a:tc>
                  <a:txBody>
                    <a:bodyPr/>
                    <a:lstStyle/>
                    <a:p>
                      <a:pPr algn="ctr"/>
                      <a:r>
                        <a:rPr lang="en-US" sz="2400" dirty="0" smtClean="0"/>
                        <a:t>Walking , Low impact aerobic,  Swimming, Stationary cycling</a:t>
                      </a:r>
                      <a:endParaRPr lang="en-US" sz="2400" dirty="0"/>
                    </a:p>
                  </a:txBody>
                  <a:tcPr anchor="ctr"/>
                </a:tc>
                <a:tc>
                  <a:txBody>
                    <a:bodyPr/>
                    <a:lstStyle/>
                    <a:p>
                      <a:pPr algn="ctr"/>
                      <a:r>
                        <a:rPr lang="en-US" sz="2400" dirty="0" smtClean="0"/>
                        <a:t>Weight lifting,  High</a:t>
                      </a:r>
                      <a:r>
                        <a:rPr lang="en-US" sz="2400" baseline="0" dirty="0" smtClean="0"/>
                        <a:t> impact, aerobic , Racquet sports , </a:t>
                      </a:r>
                      <a:endParaRPr lang="en-US" sz="2400" dirty="0"/>
                    </a:p>
                  </a:txBody>
                  <a:tcPr anchor="ct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sz="4000"/>
              <a:t>Exercising with Nephropathy (kidney disease)</a:t>
            </a:r>
          </a:p>
        </p:txBody>
      </p:sp>
      <p:sp>
        <p:nvSpPr>
          <p:cNvPr id="363523" name="Rectangle 3"/>
          <p:cNvSpPr>
            <a:spLocks noGrp="1" noChangeArrowheads="1"/>
          </p:cNvSpPr>
          <p:nvPr>
            <p:ph type="body" sz="half" idx="1"/>
          </p:nvPr>
        </p:nvSpPr>
        <p:spPr/>
        <p:txBody>
          <a:bodyPr/>
          <a:lstStyle/>
          <a:p>
            <a:pPr algn="ctr">
              <a:buFont typeface="Wingdings" pitchFamily="2" charset="2"/>
              <a:buNone/>
            </a:pPr>
            <a:r>
              <a:rPr lang="en-US" sz="3200" b="1"/>
              <a:t>Caution</a:t>
            </a:r>
          </a:p>
          <a:p>
            <a:r>
              <a:rPr lang="en-US" sz="3200"/>
              <a:t>Strenuous activity</a:t>
            </a:r>
          </a:p>
        </p:txBody>
      </p:sp>
      <p:sp>
        <p:nvSpPr>
          <p:cNvPr id="363524" name="Rectangle 4"/>
          <p:cNvSpPr>
            <a:spLocks noGrp="1" noChangeArrowheads="1"/>
          </p:cNvSpPr>
          <p:nvPr>
            <p:ph type="body" sz="half" idx="2"/>
          </p:nvPr>
        </p:nvSpPr>
        <p:spPr>
          <a:xfrm>
            <a:off x="4495800" y="1981200"/>
            <a:ext cx="4191000" cy="3886200"/>
          </a:xfrm>
        </p:spPr>
        <p:txBody>
          <a:bodyPr/>
          <a:lstStyle/>
          <a:p>
            <a:pPr algn="ctr">
              <a:buFont typeface="Wingdings" pitchFamily="2" charset="2"/>
              <a:buNone/>
            </a:pPr>
            <a:r>
              <a:rPr lang="en-US" sz="3200" b="1"/>
              <a:t>Choose</a:t>
            </a:r>
          </a:p>
          <a:p>
            <a:r>
              <a:rPr lang="en-US" sz="3200"/>
              <a:t>Light to moderate activity like walking, light housework, gardening, water exercise</a:t>
            </a:r>
          </a:p>
        </p:txBody>
      </p:sp>
      <p:pic>
        <p:nvPicPr>
          <p:cNvPr id="363525" name="Picture 5" descr="sn_hpemx[1]"/>
          <p:cNvPicPr>
            <a:picLocks noChangeAspect="1" noChangeArrowheads="1"/>
          </p:cNvPicPr>
          <p:nvPr/>
        </p:nvPicPr>
        <p:blipFill>
          <a:blip r:embed="rId3" cstate="print"/>
          <a:srcRect/>
          <a:stretch>
            <a:fillRect/>
          </a:stretch>
        </p:blipFill>
        <p:spPr bwMode="auto">
          <a:xfrm>
            <a:off x="7696200" y="838200"/>
            <a:ext cx="1074738" cy="14478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sz="4000"/>
              <a:t>Exercising with Neuropathy </a:t>
            </a:r>
            <a:br>
              <a:rPr lang="en-US" sz="4000"/>
            </a:br>
            <a:r>
              <a:rPr lang="en-US" sz="4000"/>
              <a:t>(nerve disease)</a:t>
            </a:r>
          </a:p>
        </p:txBody>
      </p:sp>
      <p:sp>
        <p:nvSpPr>
          <p:cNvPr id="364547" name="Rectangle 3"/>
          <p:cNvSpPr>
            <a:spLocks noGrp="1" noChangeArrowheads="1"/>
          </p:cNvSpPr>
          <p:nvPr>
            <p:ph type="body" sz="half" idx="1"/>
          </p:nvPr>
        </p:nvSpPr>
        <p:spPr>
          <a:xfrm>
            <a:off x="228600" y="1981200"/>
            <a:ext cx="4343400" cy="3886200"/>
          </a:xfrm>
        </p:spPr>
        <p:txBody>
          <a:bodyPr/>
          <a:lstStyle/>
          <a:p>
            <a:pPr algn="ctr">
              <a:lnSpc>
                <a:spcPct val="90000"/>
              </a:lnSpc>
              <a:buFont typeface="Wingdings" pitchFamily="2" charset="2"/>
              <a:buNone/>
            </a:pPr>
            <a:r>
              <a:rPr lang="en-US" sz="3200" b="1"/>
              <a:t>Caution</a:t>
            </a:r>
          </a:p>
          <a:p>
            <a:pPr>
              <a:lnSpc>
                <a:spcPct val="90000"/>
              </a:lnSpc>
            </a:pPr>
            <a:r>
              <a:rPr lang="en-US" sz="3200"/>
              <a:t>Weight-bearing, high impact, strenuous, or prolonged exercise:</a:t>
            </a:r>
          </a:p>
          <a:p>
            <a:pPr lvl="1">
              <a:lnSpc>
                <a:spcPct val="90000"/>
              </a:lnSpc>
            </a:pPr>
            <a:r>
              <a:rPr lang="en-US" sz="2800"/>
              <a:t>jogging/running</a:t>
            </a:r>
          </a:p>
          <a:p>
            <a:pPr lvl="1">
              <a:lnSpc>
                <a:spcPct val="90000"/>
              </a:lnSpc>
            </a:pPr>
            <a:r>
              <a:rPr lang="en-US" sz="2800"/>
              <a:t> step exercise</a:t>
            </a:r>
          </a:p>
          <a:p>
            <a:pPr lvl="1">
              <a:lnSpc>
                <a:spcPct val="90000"/>
              </a:lnSpc>
            </a:pPr>
            <a:r>
              <a:rPr lang="en-US" sz="2800"/>
              <a:t> jumping</a:t>
            </a:r>
          </a:p>
          <a:p>
            <a:pPr lvl="1">
              <a:lnSpc>
                <a:spcPct val="90000"/>
              </a:lnSpc>
            </a:pPr>
            <a:r>
              <a:rPr lang="en-US" sz="2800"/>
              <a:t> exercise in heat/cold </a:t>
            </a:r>
          </a:p>
        </p:txBody>
      </p:sp>
      <p:sp>
        <p:nvSpPr>
          <p:cNvPr id="364548" name="Rectangle 4"/>
          <p:cNvSpPr>
            <a:spLocks noGrp="1" noChangeArrowheads="1"/>
          </p:cNvSpPr>
          <p:nvPr>
            <p:ph type="body" sz="half" idx="2"/>
          </p:nvPr>
        </p:nvSpPr>
        <p:spPr>
          <a:xfrm>
            <a:off x="4648200" y="2057400"/>
            <a:ext cx="4038600" cy="3886200"/>
          </a:xfrm>
        </p:spPr>
        <p:txBody>
          <a:bodyPr/>
          <a:lstStyle/>
          <a:p>
            <a:pPr algn="ctr">
              <a:lnSpc>
                <a:spcPct val="80000"/>
              </a:lnSpc>
              <a:buFont typeface="Wingdings" pitchFamily="2" charset="2"/>
              <a:buNone/>
            </a:pPr>
            <a:r>
              <a:rPr lang="en-US" sz="3200" b="1"/>
              <a:t>Choose</a:t>
            </a:r>
          </a:p>
          <a:p>
            <a:pPr>
              <a:lnSpc>
                <a:spcPct val="80000"/>
              </a:lnSpc>
            </a:pPr>
            <a:r>
              <a:rPr lang="en-US" sz="3200"/>
              <a:t>Low impact, moderate activities:</a:t>
            </a:r>
          </a:p>
          <a:p>
            <a:pPr lvl="1">
              <a:lnSpc>
                <a:spcPct val="80000"/>
              </a:lnSpc>
            </a:pPr>
            <a:r>
              <a:rPr lang="en-US" sz="2800"/>
              <a:t> biking</a:t>
            </a:r>
          </a:p>
          <a:p>
            <a:pPr lvl="1">
              <a:lnSpc>
                <a:spcPct val="80000"/>
              </a:lnSpc>
            </a:pPr>
            <a:r>
              <a:rPr lang="en-US" sz="2800"/>
              <a:t> swimming</a:t>
            </a:r>
          </a:p>
          <a:p>
            <a:pPr lvl="1">
              <a:lnSpc>
                <a:spcPct val="80000"/>
              </a:lnSpc>
            </a:pPr>
            <a:r>
              <a:rPr lang="en-US" sz="2800"/>
              <a:t> chair exercises</a:t>
            </a:r>
          </a:p>
          <a:p>
            <a:pPr lvl="1">
              <a:lnSpc>
                <a:spcPct val="80000"/>
              </a:lnSpc>
            </a:pPr>
            <a:r>
              <a:rPr lang="en-US" sz="2800"/>
              <a:t> stretching</a:t>
            </a:r>
          </a:p>
          <a:p>
            <a:pPr lvl="1">
              <a:lnSpc>
                <a:spcPct val="80000"/>
              </a:lnSpc>
            </a:pPr>
            <a:r>
              <a:rPr lang="en-US" sz="2800"/>
              <a:t> light to moderate daily activities</a:t>
            </a:r>
            <a:r>
              <a:rPr lang="en-US"/>
              <a:t> </a:t>
            </a:r>
          </a:p>
        </p:txBody>
      </p:sp>
      <p:sp>
        <p:nvSpPr>
          <p:cNvPr id="364552" name="AutoShape 8" descr="Image of a foot with the veins and bones showing."/>
          <p:cNvSpPr>
            <a:spLocks noChangeAspect="1" noChangeArrowheads="1"/>
          </p:cNvSpPr>
          <p:nvPr/>
        </p:nvSpPr>
        <p:spPr bwMode="auto">
          <a:xfrm>
            <a:off x="3952875" y="2405063"/>
            <a:ext cx="1238250" cy="2047875"/>
          </a:xfrm>
          <a:prstGeom prst="rect">
            <a:avLst/>
          </a:prstGeom>
          <a:noFill/>
        </p:spPr>
        <p:txBody>
          <a:bodyPr/>
          <a:lstStyle/>
          <a:p>
            <a:endParaRPr lang="en-US"/>
          </a:p>
        </p:txBody>
      </p:sp>
      <p:sp>
        <p:nvSpPr>
          <p:cNvPr id="364554" name="AutoShape 10" descr="Image of a foot with the veins and bones showing."/>
          <p:cNvSpPr>
            <a:spLocks noChangeAspect="1" noChangeArrowheads="1"/>
          </p:cNvSpPr>
          <p:nvPr/>
        </p:nvSpPr>
        <p:spPr bwMode="auto">
          <a:xfrm>
            <a:off x="3952875" y="2405063"/>
            <a:ext cx="1238250" cy="2047875"/>
          </a:xfrm>
          <a:prstGeom prst="rect">
            <a:avLst/>
          </a:prstGeom>
          <a:noFill/>
        </p:spPr>
        <p:txBody>
          <a:bodyPr/>
          <a:lstStyle/>
          <a:p>
            <a:endParaRPr lang="en-US"/>
          </a:p>
        </p:txBody>
      </p:sp>
      <p:sp>
        <p:nvSpPr>
          <p:cNvPr id="364556" name="AutoShape 12" descr="Image of a foot with the veins and bones showing."/>
          <p:cNvSpPr>
            <a:spLocks noChangeAspect="1" noChangeArrowheads="1"/>
          </p:cNvSpPr>
          <p:nvPr/>
        </p:nvSpPr>
        <p:spPr bwMode="auto">
          <a:xfrm>
            <a:off x="155575" y="46038"/>
            <a:ext cx="1238250" cy="2047875"/>
          </a:xfrm>
          <a:prstGeom prst="rect">
            <a:avLst/>
          </a:prstGeom>
          <a:noFill/>
        </p:spPr>
        <p:txBody>
          <a:bodyPr/>
          <a:lstStyle/>
          <a:p>
            <a:endParaRPr lang="en-US"/>
          </a:p>
        </p:txBody>
      </p:sp>
      <p:pic>
        <p:nvPicPr>
          <p:cNvPr id="364557" name="Picture 13" descr="lwtrg2rk[1]"/>
          <p:cNvPicPr>
            <a:picLocks noChangeAspect="1" noChangeArrowheads="1"/>
          </p:cNvPicPr>
          <p:nvPr/>
        </p:nvPicPr>
        <p:blipFill>
          <a:blip r:embed="rId3" cstate="print"/>
          <a:srcRect/>
          <a:stretch>
            <a:fillRect/>
          </a:stretch>
        </p:blipFill>
        <p:spPr bwMode="auto">
          <a:xfrm>
            <a:off x="7315200" y="533400"/>
            <a:ext cx="1616075" cy="1657350"/>
          </a:xfrm>
          <a:prstGeom prst="rect">
            <a:avLst/>
          </a:prstGeom>
          <a:noFill/>
        </p:spPr>
      </p:pic>
      <p:sp>
        <p:nvSpPr>
          <p:cNvPr id="364558" name="Text Box 14"/>
          <p:cNvSpPr txBox="1">
            <a:spLocks noChangeArrowheads="1"/>
          </p:cNvSpPr>
          <p:nvPr/>
        </p:nvSpPr>
        <p:spPr bwMode="auto">
          <a:xfrm>
            <a:off x="609600" y="6172200"/>
            <a:ext cx="7848600" cy="519113"/>
          </a:xfrm>
          <a:prstGeom prst="rect">
            <a:avLst/>
          </a:prstGeom>
          <a:noFill/>
          <a:ln w="9525">
            <a:noFill/>
            <a:miter lim="800000"/>
            <a:headEnd/>
            <a:tailEnd/>
          </a:ln>
          <a:effectLst/>
        </p:spPr>
        <p:txBody>
          <a:bodyPr>
            <a:spAutoFit/>
          </a:bodyPr>
          <a:lstStyle/>
          <a:p>
            <a:pPr>
              <a:spcBef>
                <a:spcPct val="50000"/>
              </a:spcBef>
            </a:pPr>
            <a:r>
              <a:rPr lang="en-US" sz="2800" i="1">
                <a:solidFill>
                  <a:schemeClr val="hlink"/>
                </a:solidFill>
              </a:rPr>
              <a:t>Check feet after exercise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Exercise Safely</a:t>
            </a:r>
          </a:p>
        </p:txBody>
      </p:sp>
      <p:sp>
        <p:nvSpPr>
          <p:cNvPr id="297987" name="Rectangle 3"/>
          <p:cNvSpPr>
            <a:spLocks noGrp="1" noChangeArrowheads="1"/>
          </p:cNvSpPr>
          <p:nvPr>
            <p:ph type="body" sz="half" idx="1"/>
          </p:nvPr>
        </p:nvSpPr>
        <p:spPr>
          <a:xfrm>
            <a:off x="457200" y="1981200"/>
            <a:ext cx="7772400" cy="4343400"/>
          </a:xfrm>
        </p:spPr>
        <p:txBody>
          <a:bodyPr/>
          <a:lstStyle/>
          <a:p>
            <a:r>
              <a:rPr lang="en-US"/>
              <a:t>Check your blood glucose before and after exercise</a:t>
            </a:r>
          </a:p>
          <a:p>
            <a:r>
              <a:rPr lang="en-US"/>
              <a:t>Don’t exercise if your blood glucose is too high or too low</a:t>
            </a:r>
          </a:p>
          <a:p>
            <a:r>
              <a:rPr lang="en-US"/>
              <a:t>Carry carbohydrate to treat low blood glucose if you are at risk</a:t>
            </a:r>
          </a:p>
          <a:p>
            <a:pPr lvl="1"/>
            <a:endParaRPr lang="en-US" sz="3200"/>
          </a:p>
        </p:txBody>
      </p:sp>
      <p:pic>
        <p:nvPicPr>
          <p:cNvPr id="297992" name="Picture 8" descr="j0286867"/>
          <p:cNvPicPr>
            <a:picLocks noGrp="1" noChangeAspect="1" noChangeArrowheads="1"/>
          </p:cNvPicPr>
          <p:nvPr>
            <p:ph sz="half" idx="2"/>
          </p:nvPr>
        </p:nvPicPr>
        <p:blipFill>
          <a:blip r:embed="rId3" cstate="print"/>
          <a:srcRect l="-2251" r="41492" b="25252"/>
          <a:stretch>
            <a:fillRect/>
          </a:stretch>
        </p:blipFill>
        <p:spPr>
          <a:xfrm>
            <a:off x="6781800" y="4572000"/>
            <a:ext cx="1668463" cy="1558925"/>
          </a:xfrm>
          <a:solidFill>
            <a:schemeClr val="bg1"/>
          </a:solidFill>
          <a:ln/>
        </p:spPr>
      </p:pic>
      <p:sp>
        <p:nvSpPr>
          <p:cNvPr id="297997" name="Text Box 13"/>
          <p:cNvSpPr txBox="1">
            <a:spLocks noChangeArrowheads="1"/>
          </p:cNvSpPr>
          <p:nvPr/>
        </p:nvSpPr>
        <p:spPr bwMode="auto">
          <a:xfrm>
            <a:off x="7620000" y="6096000"/>
            <a:ext cx="1295400" cy="366713"/>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pic>
        <p:nvPicPr>
          <p:cNvPr id="297998" name="Picture 14" descr="BD15020_"/>
          <p:cNvPicPr>
            <a:picLocks noChangeAspect="1" noChangeArrowheads="1"/>
          </p:cNvPicPr>
          <p:nvPr/>
        </p:nvPicPr>
        <p:blipFill>
          <a:blip r:embed="rId4" cstate="print"/>
          <a:srcRect/>
          <a:stretch>
            <a:fillRect/>
          </a:stretch>
        </p:blipFill>
        <p:spPr bwMode="auto">
          <a:xfrm>
            <a:off x="4514850" y="3371850"/>
            <a:ext cx="114300" cy="1143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09600" y="762000"/>
            <a:ext cx="7772400" cy="5181600"/>
          </a:xfrm>
        </p:spPr>
        <p:txBody>
          <a:bodyPr>
            <a:normAutofit lnSpcReduction="10000"/>
          </a:bodyPr>
          <a:lstStyle/>
          <a:p>
            <a:pPr algn="ctr"/>
            <a:r>
              <a:rPr lang="en-US" dirty="0">
                <a:solidFill>
                  <a:srgbClr val="FFFF00"/>
                </a:solidFill>
                <a:latin typeface="Times New Roman" pitchFamily="18" charset="0"/>
                <a:cs typeface="Times New Roman" pitchFamily="18" charset="0"/>
              </a:rPr>
              <a:t>The purpose of this position statement is </a:t>
            </a:r>
            <a:r>
              <a:rPr lang="en-US" dirty="0" smtClean="0">
                <a:solidFill>
                  <a:srgbClr val="FFFF00"/>
                </a:solidFill>
                <a:latin typeface="Times New Roman" pitchFamily="18" charset="0"/>
                <a:cs typeface="Times New Roman" pitchFamily="18" charset="0"/>
              </a:rPr>
              <a:t>to</a:t>
            </a:r>
          </a:p>
          <a:p>
            <a:pPr algn="ctr"/>
            <a:r>
              <a:rPr lang="en-US" dirty="0" smtClean="0">
                <a:solidFill>
                  <a:srgbClr val="FFFF00"/>
                </a:solidFill>
                <a:latin typeface="Times New Roman" pitchFamily="18" charset="0"/>
                <a:cs typeface="Times New Roman" pitchFamily="18" charset="0"/>
              </a:rPr>
              <a:t> Update and Crystallize Current Thinking </a:t>
            </a:r>
          </a:p>
          <a:p>
            <a:pPr algn="ctr"/>
            <a:r>
              <a:rPr lang="en-US" dirty="0" smtClean="0">
                <a:solidFill>
                  <a:srgbClr val="FFFF00"/>
                </a:solidFill>
                <a:latin typeface="Times New Roman" pitchFamily="18" charset="0"/>
                <a:cs typeface="Times New Roman" pitchFamily="18" charset="0"/>
              </a:rPr>
              <a:t>on</a:t>
            </a:r>
          </a:p>
          <a:p>
            <a:pPr algn="ctr"/>
            <a:r>
              <a:rPr lang="en-US" sz="6000" dirty="0" smtClean="0">
                <a:solidFill>
                  <a:srgbClr val="FFFF00"/>
                </a:solidFill>
                <a:latin typeface="Times New Roman" pitchFamily="18" charset="0"/>
                <a:cs typeface="Times New Roman" pitchFamily="18" charset="0"/>
              </a:rPr>
              <a:t> </a:t>
            </a:r>
            <a:r>
              <a:rPr lang="en-US" sz="6000" b="1" dirty="0" smtClean="0">
                <a:solidFill>
                  <a:srgbClr val="FFFF00"/>
                </a:solidFill>
                <a:latin typeface="Times New Roman" pitchFamily="18" charset="0"/>
                <a:cs typeface="Times New Roman" pitchFamily="18" charset="0"/>
              </a:rPr>
              <a:t>The Role of Exercise </a:t>
            </a:r>
          </a:p>
          <a:p>
            <a:pPr algn="ctr"/>
            <a:r>
              <a:rPr lang="en-US" sz="3500" dirty="0" smtClean="0">
                <a:solidFill>
                  <a:srgbClr val="FFFF00"/>
                </a:solidFill>
                <a:latin typeface="Times New Roman" pitchFamily="18" charset="0"/>
                <a:cs typeface="Times New Roman" pitchFamily="18" charset="0"/>
              </a:rPr>
              <a:t>in </a:t>
            </a:r>
            <a:r>
              <a:rPr lang="en-US" sz="3500" dirty="0">
                <a:solidFill>
                  <a:srgbClr val="FFFF00"/>
                </a:solidFill>
                <a:latin typeface="Times New Roman" pitchFamily="18" charset="0"/>
                <a:cs typeface="Times New Roman" pitchFamily="18" charset="0"/>
              </a:rPr>
              <a:t>patients with </a:t>
            </a:r>
            <a:endParaRPr lang="en-US" sz="3500" dirty="0" smtClean="0">
              <a:solidFill>
                <a:srgbClr val="FFFF00"/>
              </a:solidFill>
              <a:latin typeface="Times New Roman" pitchFamily="18" charset="0"/>
              <a:cs typeface="Times New Roman" pitchFamily="18" charset="0"/>
            </a:endParaRPr>
          </a:p>
          <a:p>
            <a:pPr algn="ctr"/>
            <a:r>
              <a:rPr lang="en-US" sz="6000" b="1" dirty="0" smtClean="0">
                <a:solidFill>
                  <a:srgbClr val="FFFF00"/>
                </a:solidFill>
                <a:latin typeface="Times New Roman" pitchFamily="18" charset="0"/>
                <a:cs typeface="Times New Roman" pitchFamily="18" charset="0"/>
              </a:rPr>
              <a:t>Types 1 </a:t>
            </a:r>
            <a:r>
              <a:rPr lang="en-US" sz="6000" b="1" dirty="0">
                <a:solidFill>
                  <a:srgbClr val="FFFF00"/>
                </a:solidFill>
                <a:latin typeface="Times New Roman" pitchFamily="18" charset="0"/>
                <a:cs typeface="Times New Roman" pitchFamily="18" charset="0"/>
              </a:rPr>
              <a:t>and 2 </a:t>
            </a:r>
            <a:r>
              <a:rPr lang="en-US" sz="6000" b="1" dirty="0" smtClean="0">
                <a:solidFill>
                  <a:srgbClr val="FFFF00"/>
                </a:solidFill>
                <a:latin typeface="Times New Roman" pitchFamily="18" charset="0"/>
                <a:cs typeface="Times New Roman" pitchFamily="18" charset="0"/>
              </a:rPr>
              <a:t>Diabetes</a:t>
            </a:r>
            <a:r>
              <a:rPr lang="en-US" dirty="0" smtClean="0">
                <a:solidFill>
                  <a:srgbClr val="FFFF00"/>
                </a:solidFill>
                <a:latin typeface="Times New Roman" pitchFamily="18" charset="0"/>
                <a:cs typeface="Times New Roman" pitchFamily="18" charset="0"/>
              </a:rPr>
              <a:t>.</a:t>
            </a:r>
            <a:r>
              <a:rPr lang="en-US" dirty="0">
                <a:solidFill>
                  <a:srgbClr val="FFFF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Exercise Safely</a:t>
            </a:r>
          </a:p>
        </p:txBody>
      </p:sp>
      <p:sp>
        <p:nvSpPr>
          <p:cNvPr id="415747" name="Rectangle 3"/>
          <p:cNvSpPr>
            <a:spLocks noGrp="1" noChangeArrowheads="1"/>
          </p:cNvSpPr>
          <p:nvPr>
            <p:ph type="body" idx="1"/>
          </p:nvPr>
        </p:nvSpPr>
        <p:spPr/>
        <p:txBody>
          <a:bodyPr/>
          <a:lstStyle/>
          <a:p>
            <a:r>
              <a:rPr lang="en-US"/>
              <a:t>Stop exercising if you feel pain, lightheaded, or short of breath </a:t>
            </a:r>
          </a:p>
          <a:p>
            <a:r>
              <a:rPr lang="en-US"/>
              <a:t>Avoid strenuous activity in extremely hot, humid, or cold weather</a:t>
            </a:r>
          </a:p>
          <a:p>
            <a:r>
              <a:rPr lang="en-US"/>
              <a:t>Wear proper shoes for the activity to reduce the risk of injury</a:t>
            </a:r>
          </a:p>
        </p:txBody>
      </p:sp>
      <p:pic>
        <p:nvPicPr>
          <p:cNvPr id="415748" name="Picture 4" descr="1_ezydvs[1]"/>
          <p:cNvPicPr>
            <a:picLocks noChangeAspect="1" noChangeArrowheads="1"/>
          </p:cNvPicPr>
          <p:nvPr/>
        </p:nvPicPr>
        <p:blipFill>
          <a:blip r:embed="rId3" cstate="print"/>
          <a:srcRect/>
          <a:stretch>
            <a:fillRect/>
          </a:stretch>
        </p:blipFill>
        <p:spPr bwMode="auto">
          <a:xfrm>
            <a:off x="7162800" y="4572000"/>
            <a:ext cx="1427163" cy="146685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a:t>Exercise Safely</a:t>
            </a:r>
          </a:p>
        </p:txBody>
      </p:sp>
      <p:sp>
        <p:nvSpPr>
          <p:cNvPr id="466947" name="Rectangle 3"/>
          <p:cNvSpPr>
            <a:spLocks noGrp="1" noChangeArrowheads="1"/>
          </p:cNvSpPr>
          <p:nvPr>
            <p:ph type="body" sz="half" idx="1"/>
          </p:nvPr>
        </p:nvSpPr>
        <p:spPr>
          <a:xfrm>
            <a:off x="457200" y="1981200"/>
            <a:ext cx="7467600" cy="3886200"/>
          </a:xfrm>
        </p:spPr>
        <p:txBody>
          <a:bodyPr/>
          <a:lstStyle/>
          <a:p>
            <a:r>
              <a:rPr lang="en-US"/>
              <a:t>Wear diabetes identification </a:t>
            </a:r>
          </a:p>
          <a:p>
            <a:r>
              <a:rPr lang="en-US"/>
              <a:t>Include warm-up and cool-down sessions</a:t>
            </a:r>
          </a:p>
          <a:p>
            <a:r>
              <a:rPr lang="en-US"/>
              <a:t>Drink plenty of fluid</a:t>
            </a:r>
          </a:p>
        </p:txBody>
      </p:sp>
      <p:graphicFrame>
        <p:nvGraphicFramePr>
          <p:cNvPr id="466948" name="Object 4"/>
          <p:cNvGraphicFramePr>
            <a:graphicFrameLocks noGrp="1" noChangeAspect="1"/>
          </p:cNvGraphicFramePr>
          <p:nvPr>
            <p:ph sz="half" idx="2"/>
          </p:nvPr>
        </p:nvGraphicFramePr>
        <p:xfrm>
          <a:off x="5257800" y="4343400"/>
          <a:ext cx="2668588" cy="1733550"/>
        </p:xfrm>
        <a:graphic>
          <a:graphicData uri="http://schemas.openxmlformats.org/presentationml/2006/ole">
            <mc:AlternateContent xmlns:mc="http://schemas.openxmlformats.org/markup-compatibility/2006">
              <mc:Choice xmlns:v="urn:schemas-microsoft-com:vml" Requires="v">
                <p:oleObj spid="_x0000_s466953" name="Clip" r:id="rId4" imgW="1068840" imgH="693720" progId="">
                  <p:embed/>
                </p:oleObj>
              </mc:Choice>
              <mc:Fallback>
                <p:oleObj name="Clip" r:id="rId4" imgW="1068840" imgH="69372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43400"/>
                        <a:ext cx="266858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6" name="Rectangle 4"/>
          <p:cNvSpPr>
            <a:spLocks noChangeArrowheads="1"/>
          </p:cNvSpPr>
          <p:nvPr/>
        </p:nvSpPr>
        <p:spPr bwMode="auto">
          <a:xfrm>
            <a:off x="685800" y="1371600"/>
            <a:ext cx="4572000" cy="5216525"/>
          </a:xfrm>
          <a:prstGeom prst="rect">
            <a:avLst/>
          </a:prstGeom>
          <a:noFill/>
          <a:ln w="9525">
            <a:noFill/>
            <a:miter lim="800000"/>
            <a:headEnd/>
            <a:tailEnd/>
          </a:ln>
          <a:effectLst/>
        </p:spPr>
        <p:txBody>
          <a:bodyPr>
            <a:spAutoFit/>
          </a:bodyPr>
          <a:lstStyle/>
          <a:p>
            <a:r>
              <a:rPr lang="en-US" sz="2800" i="1">
                <a:effectLst>
                  <a:outerShdw blurRad="38100" dist="38100" dir="2700000" algn="tl">
                    <a:srgbClr val="000000"/>
                  </a:outerShdw>
                </a:effectLst>
              </a:rPr>
              <a:t>One step and another step. I am slow but I am steady.”</a:t>
            </a:r>
          </a:p>
          <a:p>
            <a:endParaRPr lang="en-US" sz="2800" i="1">
              <a:effectLst>
                <a:outerShdw blurRad="38100" dist="38100" dir="2700000" algn="tl">
                  <a:srgbClr val="000000"/>
                </a:outerShdw>
              </a:effectLst>
            </a:endParaRPr>
          </a:p>
          <a:p>
            <a:r>
              <a:rPr lang="en-US" sz="2800" i="1">
                <a:effectLst>
                  <a:outerShdw blurRad="38100" dist="38100" dir="2700000" algn="tl">
                    <a:srgbClr val="000000"/>
                  </a:outerShdw>
                </a:effectLst>
              </a:rPr>
              <a:t>“One step, another step. One step and another. Slow and steady.”</a:t>
            </a:r>
          </a:p>
          <a:p>
            <a:endParaRPr lang="en-US" sz="2800" i="1">
              <a:effectLst>
                <a:outerShdw blurRad="38100" dist="38100" dir="2700000" algn="tl">
                  <a:srgbClr val="000000"/>
                </a:outerShdw>
              </a:effectLst>
            </a:endParaRPr>
          </a:p>
          <a:p>
            <a:r>
              <a:rPr lang="en-US" sz="2800" i="1">
                <a:effectLst>
                  <a:outerShdw blurRad="38100" dist="38100" dir="2700000" algn="tl">
                    <a:srgbClr val="000000"/>
                  </a:outerShdw>
                </a:effectLst>
              </a:rPr>
              <a:t>“One step and another. </a:t>
            </a:r>
          </a:p>
          <a:p>
            <a:r>
              <a:rPr lang="en-US" sz="2800" i="1">
                <a:effectLst>
                  <a:outerShdw blurRad="38100" dist="38100" dir="2700000" algn="tl">
                    <a:srgbClr val="000000"/>
                  </a:outerShdw>
                </a:effectLst>
              </a:rPr>
              <a:t>I can do it!”</a:t>
            </a:r>
          </a:p>
          <a:p>
            <a:endParaRPr lang="en-US" sz="2800" i="1">
              <a:effectLst>
                <a:outerShdw blurRad="38100" dist="38100" dir="2700000" algn="tl">
                  <a:srgbClr val="000000"/>
                </a:outerShdw>
              </a:effectLst>
            </a:endParaRPr>
          </a:p>
          <a:p>
            <a:r>
              <a:rPr lang="en-US" sz="2800" i="1">
                <a:effectLst>
                  <a:outerShdw blurRad="38100" dist="38100" dir="2700000" algn="tl">
                    <a:srgbClr val="000000"/>
                  </a:outerShdw>
                </a:effectLst>
              </a:rPr>
              <a:t>“ I am slow but I am steady. And I am the winner !”</a:t>
            </a:r>
            <a:r>
              <a:rPr lang="en-US" i="1">
                <a:effectLst>
                  <a:outerShdw blurRad="38100" dist="38100" dir="2700000" algn="tl">
                    <a:srgbClr val="000000"/>
                  </a:outerShdw>
                </a:effectLst>
              </a:rPr>
              <a:t>  </a:t>
            </a:r>
          </a:p>
        </p:txBody>
      </p:sp>
      <p:pic>
        <p:nvPicPr>
          <p:cNvPr id="509957" name="Picture 5" descr="j0215306"/>
          <p:cNvPicPr>
            <a:picLocks noChangeAspect="1" noChangeArrowheads="1"/>
          </p:cNvPicPr>
          <p:nvPr/>
        </p:nvPicPr>
        <p:blipFill>
          <a:blip r:embed="rId2" cstate="print"/>
          <a:srcRect/>
          <a:stretch>
            <a:fillRect/>
          </a:stretch>
        </p:blipFill>
        <p:spPr bwMode="auto">
          <a:xfrm>
            <a:off x="6019800" y="2209800"/>
            <a:ext cx="2060575" cy="2895600"/>
          </a:xfrm>
          <a:prstGeom prst="rect">
            <a:avLst/>
          </a:prstGeom>
          <a:noFill/>
          <a:ln w="9525">
            <a:noFill/>
            <a:miter lim="800000"/>
            <a:headEnd/>
            <a:tailEnd/>
          </a:ln>
        </p:spPr>
      </p:pic>
      <p:sp>
        <p:nvSpPr>
          <p:cNvPr id="509959" name="Rectangle 7"/>
          <p:cNvSpPr>
            <a:spLocks noGrp="1" noChangeArrowheads="1"/>
          </p:cNvSpPr>
          <p:nvPr>
            <p:ph type="title"/>
          </p:nvPr>
        </p:nvSpPr>
        <p:spPr>
          <a:xfrm>
            <a:off x="457200" y="228600"/>
            <a:ext cx="8229600" cy="1371600"/>
          </a:xfrm>
        </p:spPr>
        <p:txBody>
          <a:bodyPr/>
          <a:lstStyle/>
          <a:p>
            <a:r>
              <a:rPr lang="en-US"/>
              <a:t>Words of the Wise...</a:t>
            </a:r>
          </a:p>
        </p:txBody>
      </p:sp>
      <p:sp>
        <p:nvSpPr>
          <p:cNvPr id="509960" name="Text Box 8"/>
          <p:cNvSpPr txBox="1">
            <a:spLocks noChangeArrowheads="1"/>
          </p:cNvSpPr>
          <p:nvPr/>
        </p:nvSpPr>
        <p:spPr bwMode="auto">
          <a:xfrm>
            <a:off x="5791200" y="5638800"/>
            <a:ext cx="3352800" cy="915988"/>
          </a:xfrm>
          <a:prstGeom prst="rect">
            <a:avLst/>
          </a:prstGeom>
          <a:noFill/>
          <a:ln w="9525">
            <a:noFill/>
            <a:miter lim="800000"/>
            <a:headEnd/>
            <a:tailEnd/>
          </a:ln>
          <a:effectLst/>
        </p:spPr>
        <p:txBody>
          <a:bodyPr>
            <a:spAutoFit/>
          </a:bodyPr>
          <a:lstStyle/>
          <a:p>
            <a:endParaRPr lang="en-US" i="1">
              <a:effectLst>
                <a:outerShdw blurRad="38100" dist="38100" dir="2700000" algn="tl">
                  <a:srgbClr val="000000"/>
                </a:outerShdw>
              </a:effectLst>
            </a:endParaRPr>
          </a:p>
          <a:p>
            <a:r>
              <a:rPr lang="en-US">
                <a:effectLst>
                  <a:outerShdw blurRad="38100" dist="38100" dir="2700000" algn="tl">
                    <a:srgbClr val="000000"/>
                  </a:outerShdw>
                </a:effectLst>
              </a:rPr>
              <a:t>The Tortoise in</a:t>
            </a:r>
            <a:r>
              <a:rPr lang="en-US" i="1">
                <a:effectLst>
                  <a:outerShdw blurRad="38100" dist="38100" dir="2700000" algn="tl">
                    <a:srgbClr val="000000"/>
                  </a:outerShdw>
                </a:effectLst>
              </a:rPr>
              <a:t> The Tortoise and the Hare</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0" name="Rectangle 4"/>
          <p:cNvSpPr>
            <a:spLocks noChangeArrowheads="1"/>
          </p:cNvSpPr>
          <p:nvPr/>
        </p:nvSpPr>
        <p:spPr bwMode="auto">
          <a:xfrm>
            <a:off x="381000" y="2057400"/>
            <a:ext cx="4876800" cy="4540250"/>
          </a:xfrm>
          <a:prstGeom prst="rect">
            <a:avLst/>
          </a:prstGeom>
          <a:noFill/>
          <a:ln w="9525">
            <a:noFill/>
            <a:miter lim="800000"/>
            <a:headEnd/>
            <a:tailEnd/>
          </a:ln>
          <a:effectLst/>
        </p:spPr>
        <p:txBody>
          <a:bodyPr>
            <a:spAutoFit/>
          </a:bodyPr>
          <a:lstStyle/>
          <a:p>
            <a:r>
              <a:rPr lang="en-US" sz="3200" i="1">
                <a:effectLst>
                  <a:outerShdw blurRad="38100" dist="38100" dir="2700000" algn="tl">
                    <a:srgbClr val="000000"/>
                  </a:outerShdw>
                </a:effectLst>
              </a:rPr>
              <a:t>“ I can take a little rest.”</a:t>
            </a:r>
          </a:p>
          <a:p>
            <a:endParaRPr lang="en-US" sz="3200" i="1">
              <a:effectLst>
                <a:outerShdw blurRad="38100" dist="38100" dir="2700000" algn="tl">
                  <a:srgbClr val="000000"/>
                </a:outerShdw>
              </a:effectLst>
            </a:endParaRPr>
          </a:p>
          <a:p>
            <a:r>
              <a:rPr lang="en-US" sz="3200" i="1">
                <a:effectLst>
                  <a:outerShdw blurRad="38100" dist="38100" dir="2700000" algn="tl">
                    <a:srgbClr val="000000"/>
                  </a:outerShdw>
                </a:effectLst>
              </a:rPr>
              <a:t>“ Zzzzzzzzzzzzzzzzzzzz.”</a:t>
            </a:r>
          </a:p>
          <a:p>
            <a:endParaRPr lang="en-US" sz="3200" i="1">
              <a:effectLst>
                <a:outerShdw blurRad="38100" dist="38100" dir="2700000" algn="tl">
                  <a:srgbClr val="000000"/>
                </a:outerShdw>
              </a:effectLst>
            </a:endParaRPr>
          </a:p>
          <a:p>
            <a:endParaRPr lang="en-US" sz="3200" i="1">
              <a:effectLst>
                <a:outerShdw blurRad="38100" dist="38100" dir="2700000" algn="tl">
                  <a:srgbClr val="000000"/>
                </a:outerShdw>
              </a:effectLst>
            </a:endParaRPr>
          </a:p>
          <a:p>
            <a:endParaRPr lang="en-US" sz="3200">
              <a:effectLst>
                <a:outerShdw blurRad="38100" dist="38100" dir="2700000" algn="tl">
                  <a:srgbClr val="000000"/>
                </a:outerShdw>
              </a:effectLst>
            </a:endParaRPr>
          </a:p>
          <a:p>
            <a:endParaRPr lang="en-US" sz="3200">
              <a:effectLst>
                <a:outerShdw blurRad="38100" dist="38100" dir="2700000" algn="tl">
                  <a:srgbClr val="000000"/>
                </a:outerShdw>
              </a:effectLst>
            </a:endParaRPr>
          </a:p>
          <a:p>
            <a:endParaRPr lang="en-US" sz="3200">
              <a:effectLst>
                <a:outerShdw blurRad="38100" dist="38100" dir="2700000" algn="tl">
                  <a:srgbClr val="000000"/>
                </a:outerShdw>
              </a:effectLst>
            </a:endParaRPr>
          </a:p>
          <a:p>
            <a:r>
              <a:rPr lang="en-US">
                <a:effectLst>
                  <a:outerShdw blurRad="38100" dist="38100" dir="2700000" algn="tl">
                    <a:srgbClr val="000000"/>
                  </a:outerShdw>
                </a:effectLst>
              </a:rPr>
              <a:t>The Hare</a:t>
            </a:r>
          </a:p>
          <a:p>
            <a:r>
              <a:rPr lang="en-US">
                <a:effectLst>
                  <a:outerShdw blurRad="38100" dist="38100" dir="2700000" algn="tl">
                    <a:srgbClr val="000000"/>
                  </a:outerShdw>
                </a:effectLst>
              </a:rPr>
              <a:t>in</a:t>
            </a:r>
            <a:r>
              <a:rPr lang="en-US" i="1">
                <a:effectLst>
                  <a:outerShdw blurRad="38100" dist="38100" dir="2700000" algn="tl">
                    <a:srgbClr val="000000"/>
                  </a:outerShdw>
                </a:effectLst>
              </a:rPr>
              <a:t> The Tortoise and the Hare</a:t>
            </a:r>
          </a:p>
        </p:txBody>
      </p:sp>
      <p:pic>
        <p:nvPicPr>
          <p:cNvPr id="510981" name="Picture 5" descr="j0128093"/>
          <p:cNvPicPr>
            <a:picLocks noChangeAspect="1" noChangeArrowheads="1"/>
          </p:cNvPicPr>
          <p:nvPr/>
        </p:nvPicPr>
        <p:blipFill>
          <a:blip r:embed="rId2" cstate="print"/>
          <a:srcRect/>
          <a:stretch>
            <a:fillRect/>
          </a:stretch>
        </p:blipFill>
        <p:spPr bwMode="auto">
          <a:xfrm>
            <a:off x="5257800" y="2514600"/>
            <a:ext cx="3276600" cy="2667000"/>
          </a:xfrm>
          <a:prstGeom prst="rect">
            <a:avLst/>
          </a:prstGeom>
          <a:noFill/>
          <a:ln w="9525">
            <a:noFill/>
            <a:miter lim="800000"/>
            <a:headEnd/>
            <a:tailEnd/>
          </a:ln>
        </p:spPr>
      </p:pic>
      <p:sp>
        <p:nvSpPr>
          <p:cNvPr id="510982" name="Rectangle 6"/>
          <p:cNvSpPr>
            <a:spLocks noGrp="1" noChangeArrowheads="1"/>
          </p:cNvSpPr>
          <p:nvPr>
            <p:ph type="title"/>
          </p:nvPr>
        </p:nvSpPr>
        <p:spPr/>
        <p:txBody>
          <a:bodyPr/>
          <a:lstStyle/>
          <a:p>
            <a:r>
              <a:rPr lang="en-US"/>
              <a:t>Words of the Unwise...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xercise and pills 2"/>
          <p:cNvPicPr>
            <a:picLocks noGrp="1" noChangeAspect="1" noChangeArrowheads="1"/>
          </p:cNvPicPr>
          <p:nvPr>
            <p:ph idx="1"/>
          </p:nvPr>
        </p:nvPicPr>
        <p:blipFill>
          <a:blip r:embed="rId3" cstate="print"/>
          <a:srcRect/>
          <a:stretch>
            <a:fillRect/>
          </a:stretch>
        </p:blipFill>
        <p:spPr>
          <a:xfrm>
            <a:off x="838200" y="457200"/>
            <a:ext cx="7848600" cy="5549106"/>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681621" y="1600200"/>
            <a:ext cx="5780757" cy="4525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733800"/>
          </a:xfrm>
        </p:spPr>
        <p:txBody>
          <a:bodyPr>
            <a:noAutofit/>
          </a:bodyPr>
          <a:lstStyle/>
          <a:p>
            <a:pPr algn="ctr"/>
            <a:r>
              <a:rPr lang="en-US" sz="3200" dirty="0" smtClean="0">
                <a:solidFill>
                  <a:srgbClr val="FFFF00"/>
                </a:solidFill>
                <a:latin typeface="Times New Roman" pitchFamily="18" charset="0"/>
                <a:cs typeface="Times New Roman" pitchFamily="18" charset="0"/>
              </a:rPr>
              <a:t>Any one setting out to deliver a lecture on </a:t>
            </a:r>
            <a:r>
              <a:rPr lang="en-US" sz="3200" b="1" dirty="0" smtClean="0">
                <a:solidFill>
                  <a:srgbClr val="FFFF00"/>
                </a:solidFill>
                <a:latin typeface="Times New Roman" pitchFamily="18" charset="0"/>
                <a:cs typeface="Times New Roman" pitchFamily="18" charset="0"/>
              </a:rPr>
              <a:t>diabetes and exercise</a:t>
            </a:r>
            <a:r>
              <a:rPr lang="en-US" sz="3200" dirty="0" smtClean="0">
                <a:solidFill>
                  <a:srgbClr val="FFFF00"/>
                </a:solidFill>
                <a:latin typeface="Times New Roman" pitchFamily="18" charset="0"/>
                <a:cs typeface="Times New Roman" pitchFamily="18" charset="0"/>
              </a:rPr>
              <a:t>, </a:t>
            </a:r>
            <a:br>
              <a:rPr lang="en-US" sz="3200" dirty="0" smtClean="0">
                <a:solidFill>
                  <a:srgbClr val="FFFF00"/>
                </a:solidFill>
                <a:latin typeface="Times New Roman" pitchFamily="18" charset="0"/>
                <a:cs typeface="Times New Roman" pitchFamily="18" charset="0"/>
              </a:rPr>
            </a:br>
            <a:r>
              <a:rPr lang="en-US" sz="3200" dirty="0" smtClean="0">
                <a:solidFill>
                  <a:srgbClr val="FFFF00"/>
                </a:solidFill>
                <a:latin typeface="Times New Roman" pitchFamily="18" charset="0"/>
                <a:cs typeface="Times New Roman" pitchFamily="18" charset="0"/>
              </a:rPr>
              <a:t>must come to grips with the fact that </a:t>
            </a:r>
            <a:br>
              <a:rPr lang="en-US" sz="3200" dirty="0" smtClean="0">
                <a:solidFill>
                  <a:srgbClr val="FFFF00"/>
                </a:solidFill>
                <a:latin typeface="Times New Roman" pitchFamily="18" charset="0"/>
                <a:cs typeface="Times New Roman" pitchFamily="18" charset="0"/>
              </a:rPr>
            </a:br>
            <a:r>
              <a:rPr lang="en-US" sz="3200" b="1" dirty="0" smtClean="0">
                <a:solidFill>
                  <a:srgbClr val="FFFF00"/>
                </a:solidFill>
                <a:latin typeface="Times New Roman" pitchFamily="18" charset="0"/>
                <a:cs typeface="Times New Roman" pitchFamily="18" charset="0"/>
              </a:rPr>
              <a:t>the risk and benefits </a:t>
            </a: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dirty="0" smtClean="0">
                <a:solidFill>
                  <a:srgbClr val="FFFF00"/>
                </a:solidFill>
                <a:latin typeface="Times New Roman" pitchFamily="18" charset="0"/>
                <a:cs typeface="Times New Roman" pitchFamily="18" charset="0"/>
              </a:rPr>
              <a:t>are very different for </a:t>
            </a:r>
            <a:br>
              <a:rPr lang="en-US" sz="3200" dirty="0" smtClean="0">
                <a:solidFill>
                  <a:srgbClr val="FFFF00"/>
                </a:solidFill>
                <a:latin typeface="Times New Roman" pitchFamily="18" charset="0"/>
                <a:cs typeface="Times New Roman" pitchFamily="18" charset="0"/>
              </a:rPr>
            </a:br>
            <a:r>
              <a:rPr lang="en-US" sz="3200" b="1" dirty="0" smtClean="0">
                <a:solidFill>
                  <a:srgbClr val="FFFF00"/>
                </a:solidFill>
                <a:latin typeface="Times New Roman" pitchFamily="18" charset="0"/>
                <a:cs typeface="Times New Roman" pitchFamily="18" charset="0"/>
              </a:rPr>
              <a:t>the two types </a:t>
            </a:r>
            <a:endParaRPr lang="en-US" sz="3200" b="1" dirty="0">
              <a:solidFill>
                <a:srgbClr val="FFFF00"/>
              </a:solidFill>
              <a:latin typeface="Times New Roman" pitchFamily="18" charset="0"/>
              <a:cs typeface="Times New Roman" pitchFamily="18" charset="0"/>
            </a:endParaRPr>
          </a:p>
        </p:txBody>
      </p:sp>
      <p:sp>
        <p:nvSpPr>
          <p:cNvPr id="3" name="Subtitle 2"/>
          <p:cNvSpPr>
            <a:spLocks noGrp="1"/>
          </p:cNvSpPr>
          <p:nvPr>
            <p:ph idx="1"/>
          </p:nvPr>
        </p:nvSpPr>
        <p:spPr>
          <a:xfrm>
            <a:off x="457200" y="4648200"/>
            <a:ext cx="8229600" cy="1219200"/>
          </a:xfrm>
        </p:spPr>
        <p:txBody>
          <a:bodyPr>
            <a:normAutofit/>
          </a:bodyPr>
          <a:lstStyle/>
          <a:p>
            <a:pPr algn="ctr"/>
            <a:r>
              <a:rPr lang="en-US" dirty="0" smtClean="0">
                <a:solidFill>
                  <a:srgbClr val="FFFF00"/>
                </a:solidFill>
                <a:latin typeface="Times New Roman" pitchFamily="18" charset="0"/>
                <a:cs typeface="Times New Roman" pitchFamily="18" charset="0"/>
              </a:rPr>
              <a:t>We’ll be congratulated for having got the balance right</a:t>
            </a:r>
            <a:endParaRPr lang="en-US"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8759</TotalTime>
  <Words>5405</Words>
  <Application>Microsoft Office PowerPoint</Application>
  <PresentationFormat>On-screen Show (4:3)</PresentationFormat>
  <Paragraphs>720</Paragraphs>
  <Slides>74</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Pixel</vt:lpstr>
      <vt:lpstr>Clip</vt:lpstr>
      <vt:lpstr>M. Bozorgmanesh M.D</vt:lpstr>
      <vt:lpstr>There is no doubt that  Diabetes  must be regarded as   one of the Penalties  of  Advanced Civilization </vt:lpstr>
      <vt:lpstr>Diabetes Treatments</vt:lpstr>
      <vt:lpstr>PowerPoint Presentation</vt:lpstr>
      <vt:lpstr>Benefits of physical activity</vt:lpstr>
      <vt:lpstr>Benefits of physical activity</vt:lpstr>
      <vt:lpstr>PowerPoint Presentation</vt:lpstr>
      <vt:lpstr>PowerPoint Presentation</vt:lpstr>
      <vt:lpstr>Any one setting out to deliver a lecture on diabetes and exercise,  must come to grips with the fact that  the risk and benefits  are very different for  the two types </vt:lpstr>
      <vt:lpstr>PowerPoint Presentation</vt:lpstr>
      <vt:lpstr>We hope</vt:lpstr>
      <vt:lpstr>PowerPoint Presentation</vt:lpstr>
      <vt:lpstr>An important distinction to make is</vt:lpstr>
      <vt:lpstr>Physical Activity  </vt:lpstr>
      <vt:lpstr>Exercise  or  "Exercise Training," </vt:lpstr>
      <vt:lpstr>PowerPoint Presentation</vt:lpstr>
      <vt:lpstr>Types of exercise </vt:lpstr>
      <vt:lpstr>PowerPoint Presentation</vt:lpstr>
      <vt:lpstr>Grading of Exercise Intensity </vt:lpstr>
      <vt:lpstr>Different heart rate for a 33 y/o person</vt:lpstr>
      <vt:lpstr>Rating of Perceived Exertion Scale</vt:lpstr>
      <vt:lpstr>Extra carbohydrate amount and insulin dose reduction for different sessions</vt:lpstr>
      <vt:lpstr>Decrease in insulin dosage for efforts of different intensity and duration</vt:lpstr>
      <vt:lpstr>Physical Activity  and  Type 2 Diabetes</vt:lpstr>
      <vt:lpstr>Physical Activity Is Like Magic for Type 2 Diabetes</vt:lpstr>
      <vt:lpstr>What Can Physical Activity Do For You?</vt:lpstr>
      <vt:lpstr>What Can Physical Activity Do For You?</vt:lpstr>
      <vt:lpstr>What Can Physical Activity Do For You?</vt:lpstr>
      <vt:lpstr>What Can Physical Activity Do For You?</vt:lpstr>
      <vt:lpstr>What Can Physical Activity Do For You?</vt:lpstr>
      <vt:lpstr>What Can Physical Activity Do For You?</vt:lpstr>
      <vt:lpstr>What Can Physical Activity Do For You?</vt:lpstr>
      <vt:lpstr>What Can Physical Activity Do For You?</vt:lpstr>
      <vt:lpstr>Physical activity lowers blood glucose in type 2 diabetes by helping:</vt:lpstr>
      <vt:lpstr>What Can Physical Activity Do For You?</vt:lpstr>
      <vt:lpstr>Physical activity helps your heart by:</vt:lpstr>
      <vt:lpstr>“Sitting” through life increases your risk of:</vt:lpstr>
      <vt:lpstr>We now must plan physical activity into our schedule</vt:lpstr>
      <vt:lpstr>Getting Started</vt:lpstr>
      <vt:lpstr>Aerobic Activity </vt:lpstr>
      <vt:lpstr>Resistance Activities</vt:lpstr>
      <vt:lpstr>Stretching</vt:lpstr>
      <vt:lpstr>How Can You Begin?</vt:lpstr>
      <vt:lpstr>Start Slowly</vt:lpstr>
      <vt:lpstr>Gradually Increase Activity</vt:lpstr>
      <vt:lpstr>Keep Track of Your Steps</vt:lpstr>
      <vt:lpstr>Vary Your Activities</vt:lpstr>
      <vt:lpstr>Keep A Record of Physical Activity </vt:lpstr>
      <vt:lpstr>Reward Yourself</vt:lpstr>
      <vt:lpstr>Beginning A Physical Activity Plan</vt:lpstr>
      <vt:lpstr>Effect of Physical Activity on Blood Glucose</vt:lpstr>
      <vt:lpstr>Effect of Physical Activity on Blood Glucose</vt:lpstr>
      <vt:lpstr>Effect of Physical Activity on Blood Glucose</vt:lpstr>
      <vt:lpstr>Physical Activity and Low Blood Glucose</vt:lpstr>
      <vt:lpstr>What Is Happening to Sandra?</vt:lpstr>
      <vt:lpstr>Treatment for Low Blood Glucose</vt:lpstr>
      <vt:lpstr>Physical Activity and Hypoglycemia</vt:lpstr>
      <vt:lpstr> How Can Sandra Prevent Low Blood Glucose Next Time?</vt:lpstr>
      <vt:lpstr>Carbohydrate Snacks for Physical Activity</vt:lpstr>
      <vt:lpstr>Carbohydrate Snacks for Physical Activity</vt:lpstr>
      <vt:lpstr>Beware of Too Many Snacks</vt:lpstr>
      <vt:lpstr>Exercising With Diabetes Complications</vt:lpstr>
      <vt:lpstr>Exercising With Heart Disease</vt:lpstr>
      <vt:lpstr>Exercising with Hypertension  (high blood pressure)</vt:lpstr>
      <vt:lpstr>Exercising with Retinopathy  (eye disease)</vt:lpstr>
      <vt:lpstr>Consideration for activity restriction in Diabetic Retinopathy</vt:lpstr>
      <vt:lpstr>Exercising with Nephropathy (kidney disease)</vt:lpstr>
      <vt:lpstr>Exercising with Neuropathy  (nerve disease)</vt:lpstr>
      <vt:lpstr>Exercise Safely</vt:lpstr>
      <vt:lpstr>Exercise Safely</vt:lpstr>
      <vt:lpstr>Exercise Safely</vt:lpstr>
      <vt:lpstr>Words of the Wise...</vt:lpstr>
      <vt:lpstr>Words of the Unwise...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and Diabetes</dc:title>
  <dc:creator>FACS UGA</dc:creator>
  <cp:lastModifiedBy>Dr. Bozorgmanesh</cp:lastModifiedBy>
  <cp:revision>214</cp:revision>
  <dcterms:created xsi:type="dcterms:W3CDTF">2003-12-17T20:25:37Z</dcterms:created>
  <dcterms:modified xsi:type="dcterms:W3CDTF">2013-08-25T05:16:06Z</dcterms:modified>
</cp:coreProperties>
</file>