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9" r:id="rId4"/>
    <p:sldId id="257" r:id="rId5"/>
    <p:sldId id="287" r:id="rId6"/>
    <p:sldId id="286" r:id="rId7"/>
    <p:sldId id="292" r:id="rId8"/>
    <p:sldId id="291" r:id="rId9"/>
    <p:sldId id="290" r:id="rId10"/>
    <p:sldId id="293" r:id="rId11"/>
    <p:sldId id="295" r:id="rId12"/>
    <p:sldId id="294" r:id="rId13"/>
    <p:sldId id="258" r:id="rId14"/>
    <p:sldId id="259" r:id="rId15"/>
    <p:sldId id="263" r:id="rId16"/>
    <p:sldId id="262" r:id="rId17"/>
    <p:sldId id="261" r:id="rId18"/>
    <p:sldId id="260" r:id="rId19"/>
    <p:sldId id="264" r:id="rId20"/>
    <p:sldId id="266" r:id="rId21"/>
    <p:sldId id="267" r:id="rId22"/>
    <p:sldId id="276" r:id="rId23"/>
    <p:sldId id="282" r:id="rId24"/>
    <p:sldId id="281" r:id="rId25"/>
    <p:sldId id="280" r:id="rId26"/>
    <p:sldId id="279" r:id="rId27"/>
    <p:sldId id="278" r:id="rId28"/>
    <p:sldId id="277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fa-IR" sz="4800" b="1" dirty="0" smtClean="0">
                <a:cs typeface="2  Nazanin" pitchFamily="2" charset="-78"/>
              </a:rPr>
              <a:t>رویکرد سایکوسوماتیک به دیابت</a:t>
            </a:r>
            <a:endParaRPr lang="en-US" sz="4800" b="1" dirty="0">
              <a:cs typeface="2 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rtl="1"/>
            <a:r>
              <a:rPr lang="fa-IR" sz="2400" dirty="0" smtClean="0">
                <a:cs typeface="2  Nazanin" pitchFamily="2" charset="-78"/>
              </a:rPr>
              <a:t>دکتر سید شهاب بنی هاشم</a:t>
            </a:r>
          </a:p>
          <a:p>
            <a:pPr rtl="1"/>
            <a:r>
              <a:rPr lang="fa-IR" sz="2400" dirty="0" smtClean="0">
                <a:cs typeface="2  Nazanin" pitchFamily="2" charset="-78"/>
              </a:rPr>
              <a:t>متخصص روانپزشکی فلوشیپ سایکوسوماتیک</a:t>
            </a:r>
          </a:p>
          <a:p>
            <a:pPr rtl="1"/>
            <a:r>
              <a:rPr lang="fa-IR" sz="2400" dirty="0" smtClean="0">
                <a:cs typeface="2  Nazanin" pitchFamily="2" charset="-78"/>
              </a:rPr>
              <a:t>استادیار دانشگاه علوم پزشکی شهید بهشتی</a:t>
            </a:r>
          </a:p>
          <a:p>
            <a:pPr rtl="1"/>
            <a:r>
              <a:rPr lang="fa-IR" sz="2400" dirty="0" smtClean="0">
                <a:cs typeface="2  Nazanin" pitchFamily="2" charset="-78"/>
              </a:rPr>
              <a:t>بیمارستان طالقانی</a:t>
            </a:r>
            <a:endParaRPr lang="en-US" sz="2400" dirty="0">
              <a:cs typeface="2 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GENERAL CONSIDERATIONS IN PSYCHOSOCIAL CARE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600200"/>
            <a:ext cx="9372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integrated with collaborative, patient-centered</a:t>
            </a:r>
            <a:r>
              <a:rPr lang="fa-IR" sz="2800" dirty="0" smtClean="0"/>
              <a:t> </a:t>
            </a:r>
            <a:r>
              <a:rPr lang="en-US" sz="2800" dirty="0" smtClean="0"/>
              <a:t>medical care</a:t>
            </a:r>
          </a:p>
          <a:p>
            <a:r>
              <a:rPr lang="en-US" sz="2800" dirty="0" smtClean="0"/>
              <a:t>assessment of symptoms of </a:t>
            </a:r>
            <a:endParaRPr lang="fa-IR" sz="2800" dirty="0" smtClean="0"/>
          </a:p>
          <a:p>
            <a:pPr lvl="1"/>
            <a:r>
              <a:rPr lang="en-US" sz="2000" dirty="0" smtClean="0"/>
              <a:t>Diabetes distress</a:t>
            </a:r>
            <a:endParaRPr lang="fa-IR" sz="2000" dirty="0" smtClean="0"/>
          </a:p>
          <a:p>
            <a:pPr lvl="1"/>
            <a:r>
              <a:rPr lang="en-US" sz="2000" dirty="0" smtClean="0"/>
              <a:t>Depression</a:t>
            </a:r>
            <a:endParaRPr lang="fa-IR" sz="2000" dirty="0" smtClean="0"/>
          </a:p>
          <a:p>
            <a:pPr lvl="1"/>
            <a:r>
              <a:rPr lang="en-US" sz="2000" dirty="0" smtClean="0"/>
              <a:t>Anxiety</a:t>
            </a:r>
            <a:endParaRPr lang="fa-IR" sz="2000" dirty="0" smtClean="0"/>
          </a:p>
          <a:p>
            <a:pPr lvl="1"/>
            <a:r>
              <a:rPr lang="en-US" sz="2000" dirty="0" smtClean="0"/>
              <a:t>Disordered eating</a:t>
            </a:r>
            <a:endParaRPr lang="fa-IR" sz="2000" dirty="0" smtClean="0"/>
          </a:p>
          <a:p>
            <a:pPr lvl="1"/>
            <a:r>
              <a:rPr lang="en-US" sz="2000" dirty="0" smtClean="0"/>
              <a:t>Cognitive capacities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19809629">
            <a:off x="3591527" y="295268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caregivers and family members </a:t>
            </a:r>
            <a:br>
              <a:rPr lang="en-US" sz="2000" dirty="0" smtClean="0">
                <a:solidFill>
                  <a:srgbClr val="FF0000"/>
                </a:solidFill>
              </a:rPr>
            </a:b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GENERAL CONSIDERATIONS IN PSYCHOSOCIAL CARE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600200"/>
            <a:ext cx="9372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integrated with collaborative, patient-centered</a:t>
            </a:r>
            <a:r>
              <a:rPr lang="fa-IR" sz="2800" dirty="0" smtClean="0"/>
              <a:t> </a:t>
            </a:r>
            <a:r>
              <a:rPr lang="en-US" sz="2800" dirty="0" smtClean="0"/>
              <a:t>medical care</a:t>
            </a:r>
          </a:p>
          <a:p>
            <a:r>
              <a:rPr lang="en-US" sz="2800" dirty="0" smtClean="0"/>
              <a:t>assessment of symptoms of </a:t>
            </a:r>
            <a:endParaRPr lang="fa-IR" sz="2800" dirty="0" smtClean="0"/>
          </a:p>
          <a:p>
            <a:pPr lvl="1"/>
            <a:r>
              <a:rPr lang="en-US" sz="2000" dirty="0" smtClean="0"/>
              <a:t>Diabetes distress</a:t>
            </a:r>
            <a:endParaRPr lang="fa-IR" sz="2000" dirty="0" smtClean="0"/>
          </a:p>
          <a:p>
            <a:pPr lvl="1"/>
            <a:r>
              <a:rPr lang="en-US" sz="2000" dirty="0" smtClean="0"/>
              <a:t>Depression</a:t>
            </a:r>
            <a:endParaRPr lang="fa-IR" sz="2000" dirty="0" smtClean="0"/>
          </a:p>
          <a:p>
            <a:pPr lvl="1"/>
            <a:r>
              <a:rPr lang="en-US" sz="2000" dirty="0" smtClean="0"/>
              <a:t>Anxiety</a:t>
            </a:r>
            <a:endParaRPr lang="fa-IR" sz="2000" dirty="0" smtClean="0"/>
          </a:p>
          <a:p>
            <a:pPr lvl="1"/>
            <a:r>
              <a:rPr lang="en-US" sz="2000" dirty="0" smtClean="0"/>
              <a:t>Disordered eating</a:t>
            </a:r>
            <a:endParaRPr lang="fa-IR" sz="2000" dirty="0" smtClean="0"/>
          </a:p>
          <a:p>
            <a:pPr lvl="1"/>
            <a:r>
              <a:rPr lang="en-US" sz="2000" dirty="0" smtClean="0"/>
              <a:t>Cognitive capacities</a:t>
            </a:r>
            <a:endParaRPr lang="en-US" dirty="0" smtClean="0"/>
          </a:p>
          <a:p>
            <a:r>
              <a:rPr lang="en-US" sz="2800" dirty="0" smtClean="0"/>
              <a:t>monitoring patient performance of self-management behaviors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19809629">
            <a:off x="3591527" y="295268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caregivers and family members </a:t>
            </a:r>
            <a:br>
              <a:rPr lang="en-US" sz="2000" dirty="0" smtClean="0">
                <a:solidFill>
                  <a:srgbClr val="FF0000"/>
                </a:solidFill>
              </a:rPr>
            </a:b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GENERAL CONSIDERATIONS IN PSYCHOSOCIAL CARE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600200"/>
            <a:ext cx="9372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integrated with collaborative, patient-centered</a:t>
            </a:r>
            <a:r>
              <a:rPr lang="fa-IR" sz="2800" dirty="0" smtClean="0"/>
              <a:t> </a:t>
            </a:r>
            <a:r>
              <a:rPr lang="en-US" sz="2800" dirty="0" smtClean="0"/>
              <a:t>medical care</a:t>
            </a:r>
          </a:p>
          <a:p>
            <a:r>
              <a:rPr lang="en-US" sz="2800" dirty="0" smtClean="0"/>
              <a:t>assessment of symptoms of </a:t>
            </a:r>
            <a:endParaRPr lang="fa-IR" sz="2800" dirty="0" smtClean="0"/>
          </a:p>
          <a:p>
            <a:pPr lvl="1"/>
            <a:r>
              <a:rPr lang="en-US" sz="2000" dirty="0" smtClean="0"/>
              <a:t>Diabetes distress</a:t>
            </a:r>
            <a:endParaRPr lang="fa-IR" sz="2000" dirty="0" smtClean="0"/>
          </a:p>
          <a:p>
            <a:pPr lvl="1"/>
            <a:r>
              <a:rPr lang="en-US" sz="2000" dirty="0" smtClean="0"/>
              <a:t>Depression</a:t>
            </a:r>
            <a:endParaRPr lang="fa-IR" sz="2000" dirty="0" smtClean="0"/>
          </a:p>
          <a:p>
            <a:pPr lvl="1"/>
            <a:r>
              <a:rPr lang="en-US" sz="2000" dirty="0" smtClean="0"/>
              <a:t>Anxiety</a:t>
            </a:r>
            <a:endParaRPr lang="fa-IR" sz="2000" dirty="0" smtClean="0"/>
          </a:p>
          <a:p>
            <a:pPr lvl="1"/>
            <a:r>
              <a:rPr lang="en-US" sz="2000" dirty="0" smtClean="0"/>
              <a:t>Disordered eating</a:t>
            </a:r>
            <a:endParaRPr lang="fa-IR" sz="2000" dirty="0" smtClean="0"/>
          </a:p>
          <a:p>
            <a:pPr lvl="1"/>
            <a:r>
              <a:rPr lang="en-US" sz="2000" dirty="0" smtClean="0"/>
              <a:t>Cognitive capacities</a:t>
            </a:r>
            <a:endParaRPr lang="en-US" dirty="0" smtClean="0"/>
          </a:p>
          <a:p>
            <a:r>
              <a:rPr lang="en-US" sz="2800" dirty="0" smtClean="0"/>
              <a:t>monitoring patient performance of self-management behaviors </a:t>
            </a:r>
          </a:p>
          <a:p>
            <a:r>
              <a:rPr lang="en-US" sz="2800" dirty="0" smtClean="0"/>
              <a:t>life circumstances that can affect physical and psychological health outcomes </a:t>
            </a:r>
            <a:endParaRPr lang="fa-IR" sz="2800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19809629">
            <a:off x="3591527" y="295268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caregivers and family members </a:t>
            </a:r>
            <a:br>
              <a:rPr lang="en-US" sz="2000" dirty="0" smtClean="0">
                <a:solidFill>
                  <a:srgbClr val="FF0000"/>
                </a:solidFill>
              </a:rPr>
            </a:b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89958"/>
            <a:ext cx="8077200" cy="6666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28600"/>
            <a:ext cx="7162800" cy="92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181600" y="1143000"/>
            <a:ext cx="3124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990600"/>
            <a:ext cx="2514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6848"/>
            <a:ext cx="1876425" cy="872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1652741"/>
            <a:ext cx="838200" cy="337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7728" y="1371600"/>
            <a:ext cx="35365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28600"/>
            <a:ext cx="7162800" cy="92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181600" y="1143000"/>
            <a:ext cx="3124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990600"/>
            <a:ext cx="2514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36584"/>
            <a:ext cx="10021139" cy="797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28600"/>
            <a:ext cx="7162800" cy="92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181600" y="1143000"/>
            <a:ext cx="3124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990600"/>
            <a:ext cx="2514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00982"/>
            <a:ext cx="9372600" cy="985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28600"/>
            <a:ext cx="7162800" cy="92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181600" y="1143000"/>
            <a:ext cx="3124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990600"/>
            <a:ext cx="2514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71600"/>
            <a:ext cx="944478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28600"/>
            <a:ext cx="7162800" cy="92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181600" y="1143000"/>
            <a:ext cx="3124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990600"/>
            <a:ext cx="2514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488" y="1400175"/>
            <a:ext cx="89630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28600"/>
            <a:ext cx="7162800" cy="92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181600" y="1143000"/>
            <a:ext cx="3124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990600"/>
            <a:ext cx="2514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488" y="1371600"/>
            <a:ext cx="89630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GENERAL CONSIDERATIONS IN PSYCHOSOCIAL CARE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28600"/>
            <a:ext cx="7162800" cy="92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181600" y="1143000"/>
            <a:ext cx="3124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990600"/>
            <a:ext cx="2514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" y="1371600"/>
            <a:ext cx="897255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referral of a person with diabetes to a mental health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referral of a person with diabetes to a mental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791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If self-care remains impaired after tailored diabetes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referral of a person with diabetes to a mental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791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If self-care remains impaired after tailored diabetes education</a:t>
            </a:r>
          </a:p>
          <a:p>
            <a:r>
              <a:rPr lang="en-US" sz="2400" dirty="0" smtClean="0"/>
              <a:t>If a person has a positive screen depressive symptoms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referral of a person with diabetes to a mental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791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If self-care remains impaired after tailored diabetes education</a:t>
            </a:r>
          </a:p>
          <a:p>
            <a:r>
              <a:rPr lang="en-US" sz="2400" dirty="0" smtClean="0"/>
              <a:t>If a person has a positive screen depressive symptoms</a:t>
            </a:r>
          </a:p>
          <a:p>
            <a:r>
              <a:rPr lang="en-US" sz="2400" dirty="0" smtClean="0"/>
              <a:t>In the disordered eating behavior, an eating disorder, patterns of eating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referral of a person with diabetes to a mental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791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If self-care remains impaired after tailored diabetes education</a:t>
            </a:r>
          </a:p>
          <a:p>
            <a:r>
              <a:rPr lang="en-US" sz="2400" dirty="0" smtClean="0"/>
              <a:t>If a person has a positive screen depressive symptoms</a:t>
            </a:r>
          </a:p>
          <a:p>
            <a:r>
              <a:rPr lang="en-US" sz="2400" dirty="0" smtClean="0"/>
              <a:t>In the disordered eating behavior, an eating disorder, patterns of eating</a:t>
            </a:r>
          </a:p>
          <a:p>
            <a:r>
              <a:rPr lang="en-US" sz="2400" dirty="0" smtClean="0"/>
              <a:t>If omission of insulin or oral medication to cause weight loss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referral of a person with diabetes to a mental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791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If self-care remains impaired after tailored diabetes education</a:t>
            </a:r>
          </a:p>
          <a:p>
            <a:r>
              <a:rPr lang="en-US" sz="2400" dirty="0" smtClean="0"/>
              <a:t>If a person has a positive screen depressive symptoms</a:t>
            </a:r>
          </a:p>
          <a:p>
            <a:r>
              <a:rPr lang="en-US" sz="2400" dirty="0" smtClean="0"/>
              <a:t>In the disordered eating behavior, an eating disorder, patterns of eating</a:t>
            </a:r>
          </a:p>
          <a:p>
            <a:r>
              <a:rPr lang="en-US" sz="2400" dirty="0" smtClean="0"/>
              <a:t>If omission of insulin or oral medication to cause weight loss</a:t>
            </a:r>
          </a:p>
          <a:p>
            <a:r>
              <a:rPr lang="en-US" sz="2400" dirty="0" smtClean="0"/>
              <a:t>If positive screen for anxiety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referral of a person with diabetes to a mental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791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If self-care remains impaired after tailored diabetes education</a:t>
            </a:r>
          </a:p>
          <a:p>
            <a:r>
              <a:rPr lang="en-US" sz="2400" dirty="0" smtClean="0"/>
              <a:t>If a person has a positive screen depressive symptoms</a:t>
            </a:r>
          </a:p>
          <a:p>
            <a:r>
              <a:rPr lang="en-US" sz="2400" dirty="0" smtClean="0"/>
              <a:t>In the disordered eating behavior, an eating disorder, patterns of eating</a:t>
            </a:r>
          </a:p>
          <a:p>
            <a:r>
              <a:rPr lang="en-US" sz="2400" dirty="0" smtClean="0"/>
              <a:t>If omission of insulin or oral medication to cause weight loss</a:t>
            </a:r>
          </a:p>
          <a:p>
            <a:r>
              <a:rPr lang="en-US" sz="2400" dirty="0" smtClean="0"/>
              <a:t>If positive screen for anxiety</a:t>
            </a:r>
          </a:p>
          <a:p>
            <a:r>
              <a:rPr lang="en-US" sz="2400" dirty="0" smtClean="0"/>
              <a:t>If a serious mental illness is suspected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referral of a person with diabetes to a mental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791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If self-care remains impaired after tailored diabetes education</a:t>
            </a:r>
          </a:p>
          <a:p>
            <a:r>
              <a:rPr lang="en-US" sz="2400" dirty="0" smtClean="0"/>
              <a:t>If a person has a positive screen depressive symptoms</a:t>
            </a:r>
          </a:p>
          <a:p>
            <a:r>
              <a:rPr lang="en-US" sz="2400" dirty="0" smtClean="0"/>
              <a:t>In the disordered eating behavior, an eating disorder, patterns of eating</a:t>
            </a:r>
          </a:p>
          <a:p>
            <a:r>
              <a:rPr lang="en-US" sz="2400" dirty="0" smtClean="0"/>
              <a:t>If omission of insulin or oral medication to cause weight loss</a:t>
            </a:r>
          </a:p>
          <a:p>
            <a:r>
              <a:rPr lang="en-US" sz="2400" dirty="0" smtClean="0"/>
              <a:t>If positive screen for anxiety</a:t>
            </a:r>
          </a:p>
          <a:p>
            <a:r>
              <a:rPr lang="en-US" sz="2400" dirty="0" smtClean="0"/>
              <a:t>If a serious mental illness is suspected</a:t>
            </a:r>
          </a:p>
          <a:p>
            <a:r>
              <a:rPr lang="en-US" sz="2400" dirty="0" smtClean="0"/>
              <a:t>In youth and families self-care difficulties, repeated hospitalizations for diabetic </a:t>
            </a:r>
            <a:r>
              <a:rPr lang="en-US" sz="2400" dirty="0" err="1" smtClean="0"/>
              <a:t>ketoacidosis</a:t>
            </a:r>
            <a:r>
              <a:rPr lang="en-US" sz="2400" dirty="0" smtClean="0"/>
              <a:t>, or significant distress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referral of a person with diabetes to a mental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791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If self-care remains impaired after tailored diabetes education</a:t>
            </a:r>
          </a:p>
          <a:p>
            <a:r>
              <a:rPr lang="en-US" sz="2400" dirty="0" smtClean="0"/>
              <a:t>If a person has a positive screen depressive symptoms</a:t>
            </a:r>
          </a:p>
          <a:p>
            <a:r>
              <a:rPr lang="en-US" sz="2400" dirty="0" smtClean="0"/>
              <a:t>In the disordered eating behavior, an eating disorder, patterns of eating</a:t>
            </a:r>
          </a:p>
          <a:p>
            <a:r>
              <a:rPr lang="en-US" sz="2400" dirty="0" smtClean="0"/>
              <a:t>If omission of insulin or oral medication to cause weight loss</a:t>
            </a:r>
          </a:p>
          <a:p>
            <a:r>
              <a:rPr lang="en-US" sz="2400" dirty="0" smtClean="0"/>
              <a:t>If positive screen for anxiety</a:t>
            </a:r>
          </a:p>
          <a:p>
            <a:r>
              <a:rPr lang="en-US" sz="2400" dirty="0" smtClean="0"/>
              <a:t>If a serious mental illness is suspected</a:t>
            </a:r>
          </a:p>
          <a:p>
            <a:r>
              <a:rPr lang="en-US" sz="2400" dirty="0" smtClean="0"/>
              <a:t>In youth and families self-care difficulties, repeated hospitalizations for diabetic </a:t>
            </a:r>
            <a:r>
              <a:rPr lang="en-US" sz="2400" dirty="0" err="1" smtClean="0"/>
              <a:t>ketoacidosis</a:t>
            </a:r>
            <a:r>
              <a:rPr lang="en-US" sz="2400" dirty="0" smtClean="0"/>
              <a:t>, or significant distress</a:t>
            </a:r>
          </a:p>
          <a:p>
            <a:r>
              <a:rPr lang="en-US" sz="2400" dirty="0" smtClean="0"/>
              <a:t>If a person screens positive for cognitive impairment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GENERAL CONSIDERATIONS IN PSYCHOSOCIAL CARE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600200"/>
            <a:ext cx="9372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integrated with collaborative, patient-centered</a:t>
            </a:r>
            <a:r>
              <a:rPr lang="fa-IR" sz="2800" dirty="0" smtClean="0"/>
              <a:t> </a:t>
            </a:r>
            <a:r>
              <a:rPr lang="en-US" sz="2800" dirty="0" smtClean="0"/>
              <a:t>medical care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referral of a person with diabetes to a mental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791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If self-care remains impaired after tailored diabetes education</a:t>
            </a:r>
          </a:p>
          <a:p>
            <a:r>
              <a:rPr lang="en-US" sz="2400" dirty="0" smtClean="0"/>
              <a:t>If a person has a positive screen depressive symptoms</a:t>
            </a:r>
          </a:p>
          <a:p>
            <a:r>
              <a:rPr lang="en-US" sz="2400" dirty="0" smtClean="0"/>
              <a:t>In the disordered eating behavior, an eating disorder, patterns of eating</a:t>
            </a:r>
          </a:p>
          <a:p>
            <a:r>
              <a:rPr lang="en-US" sz="2400" dirty="0" smtClean="0"/>
              <a:t>If omission of insulin or oral medication to cause weight loss</a:t>
            </a:r>
          </a:p>
          <a:p>
            <a:r>
              <a:rPr lang="en-US" sz="2400" dirty="0" smtClean="0"/>
              <a:t>If positive screen for anxiety</a:t>
            </a:r>
          </a:p>
          <a:p>
            <a:r>
              <a:rPr lang="en-US" sz="2400" dirty="0" smtClean="0"/>
              <a:t>If a serious mental illness is suspected</a:t>
            </a:r>
          </a:p>
          <a:p>
            <a:r>
              <a:rPr lang="en-US" sz="2400" dirty="0" smtClean="0"/>
              <a:t>In youth and families self-care difficulties, repeated hospitalizations for diabetic </a:t>
            </a:r>
            <a:r>
              <a:rPr lang="en-US" sz="2400" dirty="0" err="1" smtClean="0"/>
              <a:t>ketoacidosis</a:t>
            </a:r>
            <a:r>
              <a:rPr lang="en-US" sz="2400" dirty="0" smtClean="0"/>
              <a:t>, or significant distress</a:t>
            </a:r>
          </a:p>
          <a:p>
            <a:r>
              <a:rPr lang="en-US" sz="2400" dirty="0" smtClean="0"/>
              <a:t>If a person screens positive for cognitive impairment</a:t>
            </a:r>
          </a:p>
          <a:p>
            <a:r>
              <a:rPr lang="en-US" sz="2400" dirty="0" smtClean="0"/>
              <a:t>Declining or impaired ability to perform diabetes self-care behaviors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referral of a person with diabetes to a mental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791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If self-care remains impaired after tailored diabetes education</a:t>
            </a:r>
          </a:p>
          <a:p>
            <a:r>
              <a:rPr lang="en-US" sz="2400" dirty="0" smtClean="0"/>
              <a:t>If a person has a positive screen depressive symptoms</a:t>
            </a:r>
          </a:p>
          <a:p>
            <a:r>
              <a:rPr lang="en-US" sz="2400" dirty="0" smtClean="0"/>
              <a:t>In the disordered eating behavior, an eating disorder, patterns of eating</a:t>
            </a:r>
          </a:p>
          <a:p>
            <a:r>
              <a:rPr lang="en-US" sz="2400" dirty="0" smtClean="0"/>
              <a:t>If omission of insulin or oral medication to cause weight loss</a:t>
            </a:r>
          </a:p>
          <a:p>
            <a:r>
              <a:rPr lang="en-US" sz="2400" dirty="0" smtClean="0"/>
              <a:t>If positive screen for anxiety</a:t>
            </a:r>
          </a:p>
          <a:p>
            <a:r>
              <a:rPr lang="en-US" sz="2400" dirty="0" smtClean="0"/>
              <a:t>If a serious mental illness is suspected</a:t>
            </a:r>
          </a:p>
          <a:p>
            <a:r>
              <a:rPr lang="en-US" sz="2400" dirty="0" smtClean="0"/>
              <a:t>In youth and families self-care difficulties, repeated hospitalizations for diabetic </a:t>
            </a:r>
            <a:r>
              <a:rPr lang="en-US" sz="2400" dirty="0" err="1" smtClean="0"/>
              <a:t>ketoacidosis</a:t>
            </a:r>
            <a:r>
              <a:rPr lang="en-US" sz="2400" dirty="0" smtClean="0"/>
              <a:t>, or significant distress</a:t>
            </a:r>
          </a:p>
          <a:p>
            <a:r>
              <a:rPr lang="en-US" sz="2400" dirty="0" smtClean="0"/>
              <a:t>If a person screens positive for cognitive impairment</a:t>
            </a:r>
          </a:p>
          <a:p>
            <a:r>
              <a:rPr lang="en-US" sz="2400" dirty="0" smtClean="0"/>
              <a:t>Declining or impaired ability to perform diabetes self-care behaviors</a:t>
            </a:r>
          </a:p>
          <a:p>
            <a:r>
              <a:rPr lang="en-US" sz="2400" dirty="0" smtClean="0"/>
              <a:t>Before undergoing bariatric surgery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GENERAL CONSIDERATIONS IN PSYCHOSOCIAL CARE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600200"/>
            <a:ext cx="9372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integrated with collaborative, patient-centered</a:t>
            </a:r>
            <a:r>
              <a:rPr lang="fa-IR" sz="2800" dirty="0" smtClean="0"/>
              <a:t> </a:t>
            </a:r>
            <a:r>
              <a:rPr lang="en-US" sz="2800" dirty="0" smtClean="0"/>
              <a:t>medical care</a:t>
            </a:r>
          </a:p>
          <a:p>
            <a:r>
              <a:rPr lang="en-US" sz="2800" dirty="0" smtClean="0"/>
              <a:t>assessment of symptoms of </a:t>
            </a:r>
            <a:endParaRPr lang="fa-IR" sz="2800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GENERAL CONSIDERATIONS IN PSYCHOSOCIAL CARE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600200"/>
            <a:ext cx="9372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integrated with collaborative, patient-centered</a:t>
            </a:r>
            <a:r>
              <a:rPr lang="fa-IR" sz="2800" dirty="0" smtClean="0"/>
              <a:t> </a:t>
            </a:r>
            <a:r>
              <a:rPr lang="en-US" sz="2800" dirty="0" smtClean="0"/>
              <a:t>medical care</a:t>
            </a:r>
          </a:p>
          <a:p>
            <a:r>
              <a:rPr lang="en-US" sz="2800" dirty="0" smtClean="0"/>
              <a:t>assessment of symptoms of </a:t>
            </a:r>
            <a:endParaRPr lang="fa-IR" sz="2800" dirty="0" smtClean="0"/>
          </a:p>
          <a:p>
            <a:pPr lvl="1"/>
            <a:r>
              <a:rPr lang="en-US" sz="2000" dirty="0" smtClean="0"/>
              <a:t>Diabetes distress</a:t>
            </a:r>
            <a:endParaRPr lang="fa-IR" sz="2000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GENERAL CONSIDERATIONS IN PSYCHOSOCIAL CARE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600200"/>
            <a:ext cx="9372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integrated with collaborative, patient-centered</a:t>
            </a:r>
            <a:r>
              <a:rPr lang="fa-IR" sz="2800" dirty="0" smtClean="0"/>
              <a:t> </a:t>
            </a:r>
            <a:r>
              <a:rPr lang="en-US" sz="2800" dirty="0" smtClean="0"/>
              <a:t>medical care</a:t>
            </a:r>
          </a:p>
          <a:p>
            <a:r>
              <a:rPr lang="en-US" sz="2800" dirty="0" smtClean="0"/>
              <a:t>assessment of symptoms of </a:t>
            </a:r>
            <a:endParaRPr lang="fa-IR" sz="2800" dirty="0" smtClean="0"/>
          </a:p>
          <a:p>
            <a:pPr lvl="1"/>
            <a:r>
              <a:rPr lang="en-US" sz="2000" dirty="0" smtClean="0"/>
              <a:t>Diabetes distress</a:t>
            </a:r>
            <a:endParaRPr lang="fa-IR" sz="2000" dirty="0" smtClean="0"/>
          </a:p>
          <a:p>
            <a:pPr lvl="1"/>
            <a:r>
              <a:rPr lang="en-US" sz="2000" dirty="0" smtClean="0"/>
              <a:t>Depression</a:t>
            </a:r>
            <a:endParaRPr lang="fa-IR" sz="2000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GENERAL CONSIDERATIONS IN PSYCHOSOCIAL CARE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600200"/>
            <a:ext cx="9372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integrated with collaborative, patient-centered</a:t>
            </a:r>
            <a:r>
              <a:rPr lang="fa-IR" sz="2800" dirty="0" smtClean="0"/>
              <a:t> </a:t>
            </a:r>
            <a:r>
              <a:rPr lang="en-US" sz="2800" dirty="0" smtClean="0"/>
              <a:t>medical care</a:t>
            </a:r>
          </a:p>
          <a:p>
            <a:r>
              <a:rPr lang="en-US" sz="2800" dirty="0" smtClean="0"/>
              <a:t>assessment of symptoms of </a:t>
            </a:r>
            <a:endParaRPr lang="fa-IR" sz="2800" dirty="0" smtClean="0"/>
          </a:p>
          <a:p>
            <a:pPr lvl="1"/>
            <a:r>
              <a:rPr lang="en-US" sz="2000" dirty="0" smtClean="0"/>
              <a:t>Diabetes distress</a:t>
            </a:r>
            <a:endParaRPr lang="fa-IR" sz="2000" dirty="0" smtClean="0"/>
          </a:p>
          <a:p>
            <a:pPr lvl="1"/>
            <a:r>
              <a:rPr lang="en-US" sz="2000" dirty="0" smtClean="0"/>
              <a:t>Depression</a:t>
            </a:r>
            <a:endParaRPr lang="fa-IR" sz="2000" dirty="0" smtClean="0"/>
          </a:p>
          <a:p>
            <a:pPr lvl="1"/>
            <a:r>
              <a:rPr lang="en-US" sz="2000" dirty="0" smtClean="0"/>
              <a:t>Anxiety</a:t>
            </a:r>
            <a:endParaRPr lang="fa-IR" sz="2000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GENERAL CONSIDERATIONS IN PSYCHOSOCIAL CARE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600200"/>
            <a:ext cx="9372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integrated with collaborative, patient-centered</a:t>
            </a:r>
            <a:r>
              <a:rPr lang="fa-IR" sz="2800" dirty="0" smtClean="0"/>
              <a:t> </a:t>
            </a:r>
            <a:r>
              <a:rPr lang="en-US" sz="2800" dirty="0" smtClean="0"/>
              <a:t>medical care</a:t>
            </a:r>
          </a:p>
          <a:p>
            <a:r>
              <a:rPr lang="en-US" sz="2800" dirty="0" smtClean="0"/>
              <a:t>assessment of symptoms of </a:t>
            </a:r>
            <a:endParaRPr lang="fa-IR" sz="2800" dirty="0" smtClean="0"/>
          </a:p>
          <a:p>
            <a:pPr lvl="1"/>
            <a:r>
              <a:rPr lang="en-US" sz="2000" dirty="0" smtClean="0"/>
              <a:t>Diabetes distress</a:t>
            </a:r>
            <a:endParaRPr lang="fa-IR" sz="2000" dirty="0" smtClean="0"/>
          </a:p>
          <a:p>
            <a:pPr lvl="1"/>
            <a:r>
              <a:rPr lang="en-US" sz="2000" dirty="0" smtClean="0"/>
              <a:t>Depression</a:t>
            </a:r>
            <a:endParaRPr lang="fa-IR" sz="2000" dirty="0" smtClean="0"/>
          </a:p>
          <a:p>
            <a:pPr lvl="1"/>
            <a:r>
              <a:rPr lang="en-US" sz="2000" dirty="0" smtClean="0"/>
              <a:t>Anxiety</a:t>
            </a:r>
            <a:endParaRPr lang="fa-IR" sz="2000" dirty="0" smtClean="0"/>
          </a:p>
          <a:p>
            <a:pPr lvl="1"/>
            <a:r>
              <a:rPr lang="en-US" sz="2000" dirty="0" smtClean="0"/>
              <a:t>Disordered eating</a:t>
            </a:r>
            <a:endParaRPr lang="fa-IR" sz="2000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GENERAL CONSIDERATIONS IN PSYCHOSOCIAL CARE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600200"/>
            <a:ext cx="9372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integrated with collaborative, patient-centered</a:t>
            </a:r>
            <a:r>
              <a:rPr lang="fa-IR" sz="2800" dirty="0" smtClean="0"/>
              <a:t> </a:t>
            </a:r>
            <a:r>
              <a:rPr lang="en-US" sz="2800" dirty="0" smtClean="0"/>
              <a:t>medical care</a:t>
            </a:r>
          </a:p>
          <a:p>
            <a:r>
              <a:rPr lang="en-US" sz="2800" dirty="0" smtClean="0"/>
              <a:t>assessment of symptoms of </a:t>
            </a:r>
            <a:endParaRPr lang="fa-IR" sz="2800" dirty="0" smtClean="0"/>
          </a:p>
          <a:p>
            <a:pPr lvl="1"/>
            <a:r>
              <a:rPr lang="en-US" sz="2000" dirty="0" smtClean="0"/>
              <a:t>Diabetes distress</a:t>
            </a:r>
            <a:endParaRPr lang="fa-IR" sz="2000" dirty="0" smtClean="0"/>
          </a:p>
          <a:p>
            <a:pPr lvl="1"/>
            <a:r>
              <a:rPr lang="en-US" sz="2000" dirty="0" smtClean="0"/>
              <a:t>Depression</a:t>
            </a:r>
            <a:endParaRPr lang="fa-IR" sz="2000" dirty="0" smtClean="0"/>
          </a:p>
          <a:p>
            <a:pPr lvl="1"/>
            <a:r>
              <a:rPr lang="en-US" sz="2000" dirty="0" smtClean="0"/>
              <a:t>Anxiety</a:t>
            </a:r>
            <a:endParaRPr lang="fa-IR" sz="2000" dirty="0" smtClean="0"/>
          </a:p>
          <a:p>
            <a:pPr lvl="1"/>
            <a:r>
              <a:rPr lang="en-US" sz="2000" dirty="0" smtClean="0"/>
              <a:t>Disordered eating</a:t>
            </a:r>
            <a:endParaRPr lang="fa-IR" sz="2000" dirty="0" smtClean="0"/>
          </a:p>
          <a:p>
            <a:pPr lvl="1"/>
            <a:r>
              <a:rPr lang="en-US" sz="2000" dirty="0" smtClean="0"/>
              <a:t>Cognitive capacities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890</Words>
  <Application>Microsoft Office PowerPoint</Application>
  <PresentationFormat>On-screen Show (4:3)</PresentationFormat>
  <Paragraphs>147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2  Nazanin</vt:lpstr>
      <vt:lpstr>Arial</vt:lpstr>
      <vt:lpstr>Calibri</vt:lpstr>
      <vt:lpstr>Office Theme</vt:lpstr>
      <vt:lpstr>رویکرد سایکوسوماتیک به دیابت</vt:lpstr>
      <vt:lpstr>GENERAL CONSIDERATIONS IN PSYCHOSOCIAL CARE </vt:lpstr>
      <vt:lpstr>GENERAL CONSIDERATIONS IN PSYCHOSOCIAL CARE </vt:lpstr>
      <vt:lpstr>GENERAL CONSIDERATIONS IN PSYCHOSOCIAL CARE </vt:lpstr>
      <vt:lpstr>GENERAL CONSIDERATIONS IN PSYCHOSOCIAL CARE </vt:lpstr>
      <vt:lpstr>GENERAL CONSIDERATIONS IN PSYCHOSOCIAL CARE </vt:lpstr>
      <vt:lpstr>GENERAL CONSIDERATIONS IN PSYCHOSOCIAL CARE </vt:lpstr>
      <vt:lpstr>GENERAL CONSIDERATIONS IN PSYCHOSOCIAL CARE </vt:lpstr>
      <vt:lpstr>GENERAL CONSIDERATIONS IN PSYCHOSOCIAL CARE </vt:lpstr>
      <vt:lpstr>GENERAL CONSIDERATIONS IN PSYCHOSOCIAL CARE </vt:lpstr>
      <vt:lpstr>GENERAL CONSIDERATIONS IN PSYCHOSOCIAL CARE </vt:lpstr>
      <vt:lpstr>GENERAL CONSIDERATIONS IN PSYCHOSOCIAL CARE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referral of a person with diabetes to a mental health</vt:lpstr>
      <vt:lpstr>referral of a person with diabetes to a mental health</vt:lpstr>
      <vt:lpstr>referral of a person with diabetes to a mental health</vt:lpstr>
      <vt:lpstr>referral of a person with diabetes to a mental health</vt:lpstr>
      <vt:lpstr>referral of a person with diabetes to a mental health</vt:lpstr>
      <vt:lpstr>referral of a person with diabetes to a mental health</vt:lpstr>
      <vt:lpstr>referral of a person with diabetes to a mental health</vt:lpstr>
      <vt:lpstr>referral of a person with diabetes to a mental health</vt:lpstr>
      <vt:lpstr>referral of a person with diabetes to a mental health</vt:lpstr>
      <vt:lpstr>referral of a person with diabetes to a mental health</vt:lpstr>
      <vt:lpstr>referral of a person with diabetes to a mental health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رویکرد سایکوسوماتیک به دیابت</dc:title>
  <dc:creator>sh.banihashem</dc:creator>
  <cp:lastModifiedBy>Windows User</cp:lastModifiedBy>
  <cp:revision>18</cp:revision>
  <dcterms:created xsi:type="dcterms:W3CDTF">2006-08-16T00:00:00Z</dcterms:created>
  <dcterms:modified xsi:type="dcterms:W3CDTF">2019-03-05T09:22:06Z</dcterms:modified>
</cp:coreProperties>
</file>