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36"/>
  </p:notesMasterIdLst>
  <p:handoutMasterIdLst>
    <p:handoutMasterId r:id="rId37"/>
  </p:handoutMasterIdLst>
  <p:sldIdLst>
    <p:sldId id="445" r:id="rId2"/>
    <p:sldId id="472" r:id="rId3"/>
    <p:sldId id="473" r:id="rId4"/>
    <p:sldId id="486" r:id="rId5"/>
    <p:sldId id="487" r:id="rId6"/>
    <p:sldId id="488" r:id="rId7"/>
    <p:sldId id="489" r:id="rId8"/>
    <p:sldId id="517" r:id="rId9"/>
    <p:sldId id="490" r:id="rId10"/>
    <p:sldId id="491" r:id="rId11"/>
    <p:sldId id="492" r:id="rId12"/>
    <p:sldId id="518" r:id="rId13"/>
    <p:sldId id="507" r:id="rId14"/>
    <p:sldId id="506" r:id="rId15"/>
    <p:sldId id="519" r:id="rId16"/>
    <p:sldId id="504" r:id="rId17"/>
    <p:sldId id="503" r:id="rId18"/>
    <p:sldId id="494" r:id="rId19"/>
    <p:sldId id="493" r:id="rId20"/>
    <p:sldId id="495" r:id="rId21"/>
    <p:sldId id="505" r:id="rId22"/>
    <p:sldId id="502" r:id="rId23"/>
    <p:sldId id="520" r:id="rId24"/>
    <p:sldId id="496" r:id="rId25"/>
    <p:sldId id="497" r:id="rId26"/>
    <p:sldId id="516" r:id="rId27"/>
    <p:sldId id="499" r:id="rId28"/>
    <p:sldId id="500" r:id="rId29"/>
    <p:sldId id="501" r:id="rId30"/>
    <p:sldId id="523" r:id="rId31"/>
    <p:sldId id="522" r:id="rId32"/>
    <p:sldId id="509" r:id="rId33"/>
    <p:sldId id="515" r:id="rId34"/>
    <p:sldId id="485" r:id="rId35"/>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87" d="100"/>
          <a:sy n="87" d="100"/>
        </p:scale>
        <p:origin x="-157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208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208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E06CDE91-F0E5-400F-B426-B9C779D46A4D}" type="slidenum">
              <a:rPr lang="en-US"/>
              <a:pPr>
                <a:defRPr/>
              </a:pPr>
              <a:t>‹#›</a:t>
            </a:fld>
            <a:endParaRPr lang="en-US"/>
          </a:p>
        </p:txBody>
      </p:sp>
    </p:spTree>
    <p:extLst>
      <p:ext uri="{BB962C8B-B14F-4D97-AF65-F5344CB8AC3E}">
        <p14:creationId xmlns:p14="http://schemas.microsoft.com/office/powerpoint/2010/main" val="295576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22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2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22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DF0FDAA-2570-42C7-8A73-22F31C5DAC8E}" type="slidenum">
              <a:rPr lang="en-US"/>
              <a:pPr>
                <a:defRPr/>
              </a:pPr>
              <a:t>‹#›</a:t>
            </a:fld>
            <a:endParaRPr lang="en-US"/>
          </a:p>
        </p:txBody>
      </p:sp>
    </p:spTree>
    <p:extLst>
      <p:ext uri="{BB962C8B-B14F-4D97-AF65-F5344CB8AC3E}">
        <p14:creationId xmlns:p14="http://schemas.microsoft.com/office/powerpoint/2010/main" val="415732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Saturated fatty acids and some unsaturated fatty acids such as oleic acid are nonessential (i.e., they can be synthesized). Most ω-6 and ω-3 fatty acids are essential; they cannot</a:t>
            </a:r>
            <a:r>
              <a:rPr lang="en-US" baseline="0" dirty="0" smtClean="0"/>
              <a:t> </a:t>
            </a:r>
            <a:r>
              <a:rPr lang="en-US" dirty="0" smtClean="0"/>
              <a:t>be synthesized and are usually required for health, especially during development and in times of physiologic stress.</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4</a:t>
            </a:fld>
            <a:endParaRPr lang="en-US"/>
          </a:p>
        </p:txBody>
      </p:sp>
    </p:spTree>
    <p:extLst>
      <p:ext uri="{BB962C8B-B14F-4D97-AF65-F5344CB8AC3E}">
        <p14:creationId xmlns:p14="http://schemas.microsoft.com/office/powerpoint/2010/main" val="410941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Exogenous Lipid Transport:</a:t>
            </a:r>
          </a:p>
          <a:p>
            <a:r>
              <a:rPr lang="en-US" dirty="0" smtClean="0"/>
              <a:t>Dietary fat and cholesterol (top left) absorbed by the duodenum and proximal jejunum are used to generate chylomicrons that are secreted at the lateral borders of enterocytes and enter mesenteric </a:t>
            </a:r>
            <a:r>
              <a:rPr lang="en-US" dirty="0" err="1" smtClean="0"/>
              <a:t>lymphatics</a:t>
            </a:r>
            <a:r>
              <a:rPr lang="en-US" dirty="0" smtClean="0"/>
              <a:t>. They access the plasma via the thoracic duct and are rapidly metabolized by LPL to yield chylomicron remnants. These are taken up by remnant receptors</a:t>
            </a:r>
            <a:r>
              <a:rPr lang="en-US" baseline="0" dirty="0" smtClean="0"/>
              <a:t> </a:t>
            </a:r>
            <a:r>
              <a:rPr lang="en-US" dirty="0" smtClean="0"/>
              <a:t>(LRP1/HSPG) and by LDL receptors in the liver. Free fatty acids liberated by the action of LPL are available to adipose tissue for storage and to other tissues (e.g., skeletal muscle, heart) for use as energy substrates.</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9</a:t>
            </a:fld>
            <a:endParaRPr lang="en-US"/>
          </a:p>
        </p:txBody>
      </p:sp>
    </p:spTree>
    <p:extLst>
      <p:ext uri="{BB962C8B-B14F-4D97-AF65-F5344CB8AC3E}">
        <p14:creationId xmlns:p14="http://schemas.microsoft.com/office/powerpoint/2010/main" val="70796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Cholesterol cannot be metabolized by peripheral tissues and must be returned to the liver for excretion. This process, known as reverse cholesterol transport, is dependent on HDL and its precursors.</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10</a:t>
            </a:fld>
            <a:endParaRPr lang="en-US"/>
          </a:p>
        </p:txBody>
      </p:sp>
    </p:spTree>
    <p:extLst>
      <p:ext uri="{BB962C8B-B14F-4D97-AF65-F5344CB8AC3E}">
        <p14:creationId xmlns:p14="http://schemas.microsoft.com/office/powerpoint/2010/main" val="122381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Wikimedia commons.</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13</a:t>
            </a:fld>
            <a:endParaRPr lang="en-US"/>
          </a:p>
        </p:txBody>
      </p:sp>
    </p:spTree>
    <p:extLst>
      <p:ext uri="{BB962C8B-B14F-4D97-AF65-F5344CB8AC3E}">
        <p14:creationId xmlns:p14="http://schemas.microsoft.com/office/powerpoint/2010/main" val="24032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AACE 2017: In the absence of ASCVD risk factors, screen middle-aged individuals (Men Aged 45-65 Years, Women Aged 55-65 Years) for dyslipidemia at least once every 1 to 2 years. More frequent lipid testing is recommended when multiple global ASCVD risk factors are present.</a:t>
            </a:r>
            <a:endParaRPr lang="en-US" dirty="0"/>
          </a:p>
        </p:txBody>
      </p:sp>
      <p:sp>
        <p:nvSpPr>
          <p:cNvPr id="4" name="Slide Number Placeholder 3"/>
          <p:cNvSpPr>
            <a:spLocks noGrp="1"/>
          </p:cNvSpPr>
          <p:nvPr>
            <p:ph type="sldNum" sz="quarter" idx="10"/>
          </p:nvPr>
        </p:nvSpPr>
        <p:spPr/>
        <p:txBody>
          <a:bodyPr/>
          <a:lstStyle/>
          <a:p>
            <a:pPr>
              <a:defRPr/>
            </a:pPr>
            <a:fld id="{BDF0FDAA-2570-42C7-8A73-22F31C5DAC8E}" type="slidenum">
              <a:rPr lang="en-US" smtClean="0"/>
              <a:pPr>
                <a:defRPr/>
              </a:pPr>
              <a:t>25</a:t>
            </a:fld>
            <a:endParaRPr lang="en-US"/>
          </a:p>
        </p:txBody>
      </p:sp>
    </p:spTree>
    <p:extLst>
      <p:ext uri="{BB962C8B-B14F-4D97-AF65-F5344CB8AC3E}">
        <p14:creationId xmlns:p14="http://schemas.microsoft.com/office/powerpoint/2010/main" val="19313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grpSp>
      </p:grpSp>
      <p:sp>
        <p:nvSpPr>
          <p:cNvPr id="768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68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2F9CE175-9017-467F-8600-BB04DF1EAEC8}" type="slidenum">
              <a:rPr lang="en-US"/>
              <a:pPr>
                <a:defRPr/>
              </a:pPr>
              <a:t>‹#›</a:t>
            </a:fld>
            <a:endParaRPr lang="en-US"/>
          </a:p>
        </p:txBody>
      </p:sp>
    </p:spTree>
    <p:extLst>
      <p:ext uri="{BB962C8B-B14F-4D97-AF65-F5344CB8AC3E}">
        <p14:creationId xmlns:p14="http://schemas.microsoft.com/office/powerpoint/2010/main" val="170799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1B01F54-FB4B-4E00-8FFE-79D8CA40B5B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554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BFCBA9-60F4-40C0-9905-1B964AE4CF5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484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3F238BD-B968-424E-993D-86A9FC9A276C}"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194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fa-IR"/>
          </a:p>
        </p:txBody>
      </p:sp>
      <p:sp>
        <p:nvSpPr>
          <p:cNvPr id="3" name="Media Placeholder 2"/>
          <p:cNvSpPr>
            <a:spLocks noGrp="1"/>
          </p:cNvSpPr>
          <p:nvPr>
            <p:ph type="media" sz="half" idx="1"/>
          </p:nvPr>
        </p:nvSpPr>
        <p:spPr>
          <a:xfrm>
            <a:off x="457200" y="1981200"/>
            <a:ext cx="4038600" cy="3886200"/>
          </a:xfrm>
        </p:spPr>
        <p:txBody>
          <a:bodyPr/>
          <a:lstStyle/>
          <a:p>
            <a:pPr lvl="0"/>
            <a:endParaRPr lang="fa-IR" noProof="0" smtClean="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3C7ADA-14F8-4A0A-9DC4-45E19147A79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737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C5F7A65-BDE6-4889-9B0D-28FA4DD7FE3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692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0388CD8-A635-4237-870D-089A1058E2E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738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2A7355B-83ED-47A9-94F4-107C6B4946B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0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02E1DE5-0C54-4D3F-A7FF-59D9C674A2B9}"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1986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44D8D40-D1DD-4D26-B10F-079F74C2438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757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EB05CFC-81D0-4D48-AD92-10D12D885A6B}"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060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B0C08D3-08A1-4E29-A137-3573E34E941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495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BB9E9E5-A4BA-438C-B749-F2E2E2B822F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312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cs typeface="Arial" pitchFamily="34" charset="0"/>
              </a:defRPr>
            </a:lvl1pPr>
          </a:lstStyle>
          <a:p>
            <a:pPr>
              <a:defRPr/>
            </a:pPr>
            <a:endParaRPr lang="en-US"/>
          </a:p>
        </p:txBody>
      </p:sp>
      <p:sp>
        <p:nvSpPr>
          <p:cNvPr id="7577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Arial" pitchFamily="34" charset="0"/>
              </a:defRPr>
            </a:lvl1pPr>
          </a:lstStyle>
          <a:p>
            <a:pPr>
              <a:defRPr/>
            </a:pPr>
            <a:fld id="{22AD11A1-35A4-4B47-B0D7-34148E9EF9E6}"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45"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4216" y="1916832"/>
            <a:ext cx="7199784" cy="2209800"/>
          </a:xfrm>
        </p:spPr>
        <p:txBody>
          <a:bodyPr/>
          <a:lstStyle/>
          <a:p>
            <a:pPr algn="ctr"/>
            <a:r>
              <a:rPr lang="en-US" altLang="en-US" sz="3200" b="1" dirty="0" smtClean="0">
                <a:cs typeface="B Mitra" panose="00000400000000000000" pitchFamily="2" charset="-78"/>
              </a:rPr>
              <a:t>An Introduction to </a:t>
            </a:r>
            <a:br>
              <a:rPr lang="en-US" altLang="en-US" sz="3200" b="1" dirty="0" smtClean="0">
                <a:cs typeface="B Mitra" panose="00000400000000000000" pitchFamily="2" charset="-78"/>
              </a:rPr>
            </a:br>
            <a:r>
              <a:rPr lang="en-US" altLang="en-US" sz="3200" b="1" dirty="0" smtClean="0">
                <a:cs typeface="B Mitra" panose="00000400000000000000" pitchFamily="2" charset="-78"/>
              </a:rPr>
              <a:t>Lipid Metabolism and Dyslipidemia</a:t>
            </a:r>
            <a:endParaRPr lang="en-US" sz="3200" dirty="0"/>
          </a:p>
        </p:txBody>
      </p:sp>
      <p:sp>
        <p:nvSpPr>
          <p:cNvPr id="3" name="Subtitle 2"/>
          <p:cNvSpPr>
            <a:spLocks noGrp="1"/>
          </p:cNvSpPr>
          <p:nvPr>
            <p:ph type="subTitle" idx="1"/>
          </p:nvPr>
        </p:nvSpPr>
        <p:spPr>
          <a:xfrm>
            <a:off x="1030351" y="4221088"/>
            <a:ext cx="7515944" cy="1944216"/>
          </a:xfrm>
        </p:spPr>
        <p:txBody>
          <a:bodyPr/>
          <a:lstStyle/>
          <a:p>
            <a:pPr algn="ctr"/>
            <a:r>
              <a:rPr lang="en-US" sz="2000" b="1" dirty="0" err="1"/>
              <a:t>Hengameh</a:t>
            </a:r>
            <a:r>
              <a:rPr lang="en-US" sz="2000" b="1" dirty="0"/>
              <a:t> </a:t>
            </a:r>
            <a:r>
              <a:rPr lang="en-US" sz="2000" b="1" dirty="0" err="1" smtClean="0"/>
              <a:t>Abdi</a:t>
            </a:r>
            <a:endParaRPr lang="en-US" sz="2000" b="1" dirty="0" smtClean="0"/>
          </a:p>
          <a:p>
            <a:pPr algn="ctr"/>
            <a:r>
              <a:rPr lang="en-US" sz="2000" b="1" dirty="0" smtClean="0"/>
              <a:t>Endocrine </a:t>
            </a:r>
            <a:r>
              <a:rPr lang="en-US" sz="2000" b="1" dirty="0"/>
              <a:t>Research Center</a:t>
            </a:r>
          </a:p>
          <a:p>
            <a:pPr algn="ctr"/>
            <a:r>
              <a:rPr lang="en-US" sz="2000" b="1" dirty="0"/>
              <a:t>Research Institute for Endocrine sciences</a:t>
            </a:r>
          </a:p>
          <a:p>
            <a:pPr algn="ctr"/>
            <a:r>
              <a:rPr lang="en-US" sz="2000" b="1" dirty="0" err="1"/>
              <a:t>Shahid</a:t>
            </a:r>
            <a:r>
              <a:rPr lang="en-US" sz="2000" b="1" dirty="0"/>
              <a:t> </a:t>
            </a:r>
            <a:r>
              <a:rPr lang="en-US" sz="2000" b="1" dirty="0" err="1"/>
              <a:t>Beheshti</a:t>
            </a:r>
            <a:r>
              <a:rPr lang="en-US" sz="2000" b="1" dirty="0"/>
              <a:t> University of Medical Sciences</a:t>
            </a:r>
          </a:p>
          <a:p>
            <a:pPr algn="ctr"/>
            <a:r>
              <a:rPr lang="en-US" sz="2000" b="1" dirty="0" smtClean="0"/>
              <a:t>24 January 2019</a:t>
            </a:r>
          </a:p>
          <a:p>
            <a:pPr algn="ctr"/>
            <a:r>
              <a:rPr lang="en-US" sz="2000" b="1" dirty="0" smtClean="0"/>
              <a:t>Symposium of Nutrition in Dyslipidemia</a:t>
            </a:r>
          </a:p>
          <a:p>
            <a:pPr algn="ctr"/>
            <a:r>
              <a:rPr lang="en-US" sz="2000" b="1" dirty="0" smtClean="0"/>
              <a:t>Tehran</a:t>
            </a:r>
            <a:endParaRPr lang="en-US" sz="2000" b="1" dirty="0"/>
          </a:p>
          <a:p>
            <a:pPr algn="ctr"/>
            <a:endParaRPr lang="en-US" sz="2000" b="1" dirty="0"/>
          </a:p>
          <a:p>
            <a:pPr algn="ctr"/>
            <a:endParaRPr lang="en-US" sz="2000" b="1" dirty="0"/>
          </a:p>
          <a:p>
            <a:pPr algn="ctr"/>
            <a:endParaRPr lang="en-US" sz="20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88640"/>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46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1224136"/>
          </a:xfrm>
        </p:spPr>
        <p:txBody>
          <a:bodyPr/>
          <a:lstStyle/>
          <a:p>
            <a:pPr algn="ctr"/>
            <a:r>
              <a:rPr lang="en-US" sz="2400" b="1" dirty="0" smtClean="0">
                <a:solidFill>
                  <a:srgbClr val="002060"/>
                </a:solidFill>
              </a:rPr>
              <a:t>HDL metabolism and reverse cholesterol transport</a:t>
            </a:r>
            <a:endParaRPr lang="en-US" sz="24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10</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450" y="1040971"/>
            <a:ext cx="5191125" cy="562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683" y="1340767"/>
            <a:ext cx="6250330" cy="2554545"/>
          </a:xfrm>
          <a:prstGeom prst="rect">
            <a:avLst/>
          </a:prstGeom>
          <a:noFill/>
        </p:spPr>
        <p:txBody>
          <a:bodyPr wrap="square" rtlCol="0">
            <a:spAutoFit/>
          </a:bodyPr>
          <a:lstStyle/>
          <a:p>
            <a:pPr algn="just"/>
            <a:r>
              <a:rPr lang="en-US" sz="1600" dirty="0" smtClean="0"/>
              <a:t>HDL, high-density lipoprotein</a:t>
            </a:r>
          </a:p>
          <a:p>
            <a:pPr algn="just"/>
            <a:r>
              <a:rPr lang="en-US" sz="1600" dirty="0" smtClean="0"/>
              <a:t>LDLR, low-density lipoprotein receptor</a:t>
            </a:r>
          </a:p>
          <a:p>
            <a:pPr algn="just"/>
            <a:r>
              <a:rPr lang="en-US" sz="1600" dirty="0" smtClean="0"/>
              <a:t>IDL, intermediate-density lipoprotein</a:t>
            </a:r>
          </a:p>
          <a:p>
            <a:pPr algn="just"/>
            <a:r>
              <a:rPr lang="en-US" sz="1600" dirty="0" smtClean="0"/>
              <a:t>VLDL</a:t>
            </a:r>
            <a:r>
              <a:rPr lang="en-US" sz="1600" dirty="0"/>
              <a:t>, </a:t>
            </a:r>
            <a:r>
              <a:rPr lang="en-US" sz="1600" dirty="0" smtClean="0"/>
              <a:t>very-low-density lipoprotein</a:t>
            </a:r>
          </a:p>
          <a:p>
            <a:pPr algn="just"/>
            <a:r>
              <a:rPr lang="en-US" sz="1600" dirty="0"/>
              <a:t>LCAT, </a:t>
            </a:r>
            <a:r>
              <a:rPr lang="en-US" sz="1600" dirty="0" err="1"/>
              <a:t>lecithin:cholesterol</a:t>
            </a:r>
            <a:r>
              <a:rPr lang="en-US" sz="1600" dirty="0"/>
              <a:t> </a:t>
            </a:r>
            <a:r>
              <a:rPr lang="en-US" sz="1600" dirty="0" smtClean="0"/>
              <a:t>acyl </a:t>
            </a:r>
            <a:r>
              <a:rPr lang="en-US" sz="1600" dirty="0" err="1" smtClean="0"/>
              <a:t>transferase</a:t>
            </a:r>
            <a:endParaRPr lang="en-US" sz="1600" dirty="0" smtClean="0"/>
          </a:p>
          <a:p>
            <a:pPr algn="just"/>
            <a:r>
              <a:rPr lang="en-US" sz="1600" dirty="0"/>
              <a:t>CE, </a:t>
            </a:r>
            <a:r>
              <a:rPr lang="en-US" sz="1600" dirty="0" err="1"/>
              <a:t>cholesteryl</a:t>
            </a:r>
            <a:r>
              <a:rPr lang="en-US" sz="1600" dirty="0"/>
              <a:t> </a:t>
            </a:r>
            <a:r>
              <a:rPr lang="en-US" sz="1600" dirty="0" smtClean="0"/>
              <a:t>ester</a:t>
            </a:r>
          </a:p>
          <a:p>
            <a:pPr algn="just"/>
            <a:r>
              <a:rPr lang="en-US" sz="1600" dirty="0" err="1" smtClean="0"/>
              <a:t>Tg</a:t>
            </a:r>
            <a:r>
              <a:rPr lang="en-US" sz="1600" dirty="0" smtClean="0"/>
              <a:t>, triglyceride</a:t>
            </a:r>
          </a:p>
          <a:p>
            <a:pPr algn="just"/>
            <a:r>
              <a:rPr lang="en-US" sz="1600" dirty="0"/>
              <a:t>CETP, </a:t>
            </a:r>
            <a:r>
              <a:rPr lang="en-US" sz="1600" dirty="0" err="1"/>
              <a:t>cholesteryl</a:t>
            </a:r>
            <a:r>
              <a:rPr lang="en-US" sz="1600" dirty="0"/>
              <a:t> ester transfer </a:t>
            </a:r>
            <a:r>
              <a:rPr lang="en-US" sz="1600" dirty="0" smtClean="0"/>
              <a:t>protein</a:t>
            </a:r>
          </a:p>
          <a:p>
            <a:pPr algn="just"/>
            <a:r>
              <a:rPr lang="en-US" sz="1600" dirty="0"/>
              <a:t>SR-BI, scavenger receptor class B, type </a:t>
            </a:r>
            <a:r>
              <a:rPr lang="en-US" sz="1600" dirty="0" smtClean="0"/>
              <a:t>1</a:t>
            </a:r>
            <a:endParaRPr lang="en-US" sz="1600" dirty="0"/>
          </a:p>
          <a:p>
            <a:pPr algn="just"/>
            <a:endParaRPr lang="en-US" sz="1600" dirty="0"/>
          </a:p>
        </p:txBody>
      </p:sp>
    </p:spTree>
    <p:extLst>
      <p:ext uri="{BB962C8B-B14F-4D97-AF65-F5344CB8AC3E}">
        <p14:creationId xmlns:p14="http://schemas.microsoft.com/office/powerpoint/2010/main" val="28416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1371600"/>
          </a:xfrm>
        </p:spPr>
        <p:txBody>
          <a:bodyPr/>
          <a:lstStyle/>
          <a:p>
            <a:pPr algn="ctr"/>
            <a:r>
              <a:rPr lang="en-US" sz="2800" b="1" dirty="0" smtClean="0">
                <a:solidFill>
                  <a:srgbClr val="002060"/>
                </a:solidFill>
              </a:rPr>
              <a:t>Cholesterol biosynthesis</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11</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300" y="1268760"/>
            <a:ext cx="5600700" cy="520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00016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Outlines</a:t>
            </a:r>
            <a:endParaRPr lang="en-US" sz="2800" b="1" dirty="0">
              <a:solidFill>
                <a:srgbClr val="002060"/>
              </a:solidFill>
            </a:endParaRPr>
          </a:p>
        </p:txBody>
      </p:sp>
      <p:sp>
        <p:nvSpPr>
          <p:cNvPr id="3" name="Content Placeholder 2"/>
          <p:cNvSpPr>
            <a:spLocks noGrp="1"/>
          </p:cNvSpPr>
          <p:nvPr>
            <p:ph idx="1"/>
          </p:nvPr>
        </p:nvSpPr>
        <p:spPr>
          <a:xfrm>
            <a:off x="467544" y="1628800"/>
            <a:ext cx="8229600" cy="4328120"/>
          </a:xfrm>
        </p:spPr>
        <p:txBody>
          <a:bodyPr/>
          <a:lstStyle/>
          <a:p>
            <a:pPr algn="just"/>
            <a:r>
              <a:rPr lang="en-US" sz="2000" dirty="0" smtClean="0">
                <a:cs typeface="B Mitra" panose="00000400000000000000" pitchFamily="2" charset="-78"/>
              </a:rPr>
              <a:t>Classification of lipid particles</a:t>
            </a:r>
          </a:p>
          <a:p>
            <a:pPr algn="just"/>
            <a:r>
              <a:rPr lang="en-US" sz="2000" dirty="0" smtClean="0">
                <a:cs typeface="B Mitra" panose="00000400000000000000" pitchFamily="2" charset="-78"/>
              </a:rPr>
              <a:t>Brief overview of lipid metabolism</a:t>
            </a:r>
            <a:endParaRPr lang="en-US" sz="2000" dirty="0">
              <a:cs typeface="B Mitra" panose="00000400000000000000" pitchFamily="2" charset="-78"/>
            </a:endParaRPr>
          </a:p>
          <a:p>
            <a:pPr algn="just"/>
            <a:r>
              <a:rPr lang="en-US" sz="2000" dirty="0" smtClean="0">
                <a:solidFill>
                  <a:srgbClr val="FF0000"/>
                </a:solidFill>
                <a:cs typeface="B Mitra" panose="00000400000000000000" pitchFamily="2" charset="-78"/>
              </a:rPr>
              <a:t>Diabetic dyslipidemia</a:t>
            </a:r>
            <a:endParaRPr lang="en-US" sz="2000" dirty="0">
              <a:solidFill>
                <a:srgbClr val="FF0000"/>
              </a:solidFill>
              <a:cs typeface="B Mitra" panose="00000400000000000000" pitchFamily="2" charset="-78"/>
            </a:endParaRPr>
          </a:p>
          <a:p>
            <a:pPr algn="just"/>
            <a:r>
              <a:rPr lang="en-US" sz="2000" dirty="0" smtClean="0">
                <a:cs typeface="B Mitra" panose="00000400000000000000" pitchFamily="2" charset="-78"/>
              </a:rPr>
              <a:t>Classification of dyslipidemia</a:t>
            </a:r>
          </a:p>
          <a:p>
            <a:pPr algn="just"/>
            <a:r>
              <a:rPr lang="en-US" sz="2000" dirty="0" smtClean="0">
                <a:cs typeface="B Mitra" panose="00000400000000000000" pitchFamily="2" charset="-78"/>
              </a:rPr>
              <a:t>Screening and treatment of dyslipidemia at a glance</a:t>
            </a:r>
            <a:endParaRPr lang="en-US" sz="2000" dirty="0">
              <a:cs typeface="B Mitra" panose="00000400000000000000" pitchFamily="2" charset="-78"/>
            </a:endParaRPr>
          </a:p>
          <a:p>
            <a:pPr algn="just"/>
            <a:r>
              <a:rPr lang="en-US" sz="2000" dirty="0" smtClean="0">
                <a:cs typeface="B Mitra" panose="00000400000000000000" pitchFamily="2" charset="-78"/>
              </a:rPr>
              <a:t>Conclusions</a:t>
            </a:r>
          </a:p>
          <a:p>
            <a:pPr marL="0" indent="0" algn="just">
              <a:buNone/>
            </a:pPr>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12</a:t>
            </a:fld>
            <a:endParaRPr lang="en-US"/>
          </a:p>
        </p:txBody>
      </p:sp>
    </p:spTree>
    <p:extLst>
      <p:ext uri="{BB962C8B-B14F-4D97-AF65-F5344CB8AC3E}">
        <p14:creationId xmlns:p14="http://schemas.microsoft.com/office/powerpoint/2010/main" val="2109155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1371600"/>
          </a:xfrm>
        </p:spPr>
        <p:txBody>
          <a:bodyPr/>
          <a:lstStyle/>
          <a:p>
            <a:pPr algn="ctr"/>
            <a:r>
              <a:rPr lang="en-US" sz="2800" b="1" dirty="0" smtClean="0">
                <a:solidFill>
                  <a:srgbClr val="002060"/>
                </a:solidFill>
              </a:rPr>
              <a:t>Diabetic dyslipidemia</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13</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AutoShape 2" descr="Image result for diabetic dyslipidem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le 8"/>
          <p:cNvSpPr/>
          <p:nvPr/>
        </p:nvSpPr>
        <p:spPr bwMode="auto">
          <a:xfrm>
            <a:off x="2606080" y="4149080"/>
            <a:ext cx="1533872" cy="36004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https://upload.wikimedia.org/wikipedia/commons/7/7a/Consequenes_in_Diabetic_Dyslipidem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052736"/>
            <a:ext cx="8360097" cy="51845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1560" y="3665105"/>
            <a:ext cx="2267744" cy="369332"/>
          </a:xfrm>
          <a:prstGeom prst="rect">
            <a:avLst/>
          </a:prstGeom>
          <a:noFill/>
        </p:spPr>
        <p:txBody>
          <a:bodyPr wrap="square" rtlCol="0">
            <a:spAutoFit/>
          </a:bodyPr>
          <a:lstStyle/>
          <a:p>
            <a:pPr algn="ctr"/>
            <a:r>
              <a:rPr lang="en-US" b="1" dirty="0" smtClean="0">
                <a:solidFill>
                  <a:srgbClr val="FF0000"/>
                </a:solidFill>
              </a:rPr>
              <a:t>Insulin resistance</a:t>
            </a:r>
          </a:p>
        </p:txBody>
      </p:sp>
    </p:spTree>
    <p:extLst>
      <p:ext uri="{BB962C8B-B14F-4D97-AF65-F5344CB8AC3E}">
        <p14:creationId xmlns:p14="http://schemas.microsoft.com/office/powerpoint/2010/main" val="23352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1371600"/>
          </a:xfrm>
        </p:spPr>
        <p:txBody>
          <a:bodyPr/>
          <a:lstStyle/>
          <a:p>
            <a:pPr algn="ctr"/>
            <a:r>
              <a:rPr lang="en-US" sz="2800" b="1" dirty="0" smtClean="0">
                <a:solidFill>
                  <a:srgbClr val="002060"/>
                </a:solidFill>
              </a:rPr>
              <a:t>Diabetic dyslipidemia</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14</a:t>
            </a:fld>
            <a:endParaRPr lang="en-US"/>
          </a:p>
        </p:txBody>
      </p:sp>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33670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59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Outlines</a:t>
            </a:r>
            <a:endParaRPr lang="en-US" sz="2800" b="1" dirty="0">
              <a:solidFill>
                <a:srgbClr val="002060"/>
              </a:solidFill>
            </a:endParaRPr>
          </a:p>
        </p:txBody>
      </p:sp>
      <p:sp>
        <p:nvSpPr>
          <p:cNvPr id="3" name="Content Placeholder 2"/>
          <p:cNvSpPr>
            <a:spLocks noGrp="1"/>
          </p:cNvSpPr>
          <p:nvPr>
            <p:ph idx="1"/>
          </p:nvPr>
        </p:nvSpPr>
        <p:spPr>
          <a:xfrm>
            <a:off x="467544" y="1628800"/>
            <a:ext cx="8229600" cy="4328120"/>
          </a:xfrm>
        </p:spPr>
        <p:txBody>
          <a:bodyPr/>
          <a:lstStyle/>
          <a:p>
            <a:pPr algn="just"/>
            <a:r>
              <a:rPr lang="en-US" sz="2000" dirty="0" smtClean="0">
                <a:cs typeface="B Mitra" panose="00000400000000000000" pitchFamily="2" charset="-78"/>
              </a:rPr>
              <a:t>Classification of lipid particles</a:t>
            </a:r>
          </a:p>
          <a:p>
            <a:pPr algn="just"/>
            <a:r>
              <a:rPr lang="en-US" sz="2000" dirty="0" smtClean="0">
                <a:cs typeface="B Mitra" panose="00000400000000000000" pitchFamily="2" charset="-78"/>
              </a:rPr>
              <a:t>Brief overview of lipid metabolism</a:t>
            </a:r>
            <a:endParaRPr lang="en-US" sz="2000" dirty="0">
              <a:cs typeface="B Mitra" panose="00000400000000000000" pitchFamily="2" charset="-78"/>
            </a:endParaRPr>
          </a:p>
          <a:p>
            <a:pPr algn="just"/>
            <a:r>
              <a:rPr lang="en-US" sz="2000" dirty="0" smtClean="0">
                <a:cs typeface="B Mitra" panose="00000400000000000000" pitchFamily="2" charset="-78"/>
              </a:rPr>
              <a:t>Diabetic dyslipidemia</a:t>
            </a:r>
            <a:endParaRPr lang="en-US" sz="2000" dirty="0">
              <a:cs typeface="B Mitra" panose="00000400000000000000" pitchFamily="2" charset="-78"/>
            </a:endParaRPr>
          </a:p>
          <a:p>
            <a:pPr algn="just"/>
            <a:r>
              <a:rPr lang="en-US" sz="2000" dirty="0" smtClean="0">
                <a:solidFill>
                  <a:srgbClr val="FF0000"/>
                </a:solidFill>
                <a:cs typeface="B Mitra" panose="00000400000000000000" pitchFamily="2" charset="-78"/>
              </a:rPr>
              <a:t>Classification of dyslipidemia</a:t>
            </a:r>
            <a:endParaRPr lang="en-US" sz="2000" dirty="0" smtClean="0">
              <a:cs typeface="B Mitra" panose="00000400000000000000" pitchFamily="2" charset="-78"/>
            </a:endParaRPr>
          </a:p>
          <a:p>
            <a:pPr algn="just"/>
            <a:r>
              <a:rPr lang="en-US" sz="2000" dirty="0" smtClean="0">
                <a:cs typeface="B Mitra" panose="00000400000000000000" pitchFamily="2" charset="-78"/>
              </a:rPr>
              <a:t>Screening and treatment of dyslipidemia at a glance</a:t>
            </a:r>
            <a:endParaRPr lang="en-US" sz="2000" dirty="0">
              <a:cs typeface="B Mitra" panose="00000400000000000000" pitchFamily="2" charset="-78"/>
            </a:endParaRPr>
          </a:p>
          <a:p>
            <a:pPr algn="just"/>
            <a:r>
              <a:rPr lang="en-US" sz="2000" dirty="0" smtClean="0">
                <a:cs typeface="B Mitra" panose="00000400000000000000" pitchFamily="2" charset="-78"/>
              </a:rPr>
              <a:t>Conclusions</a:t>
            </a:r>
          </a:p>
          <a:p>
            <a:pPr marL="0" indent="0" algn="just">
              <a:buNone/>
            </a:pPr>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15</a:t>
            </a:fld>
            <a:endParaRPr lang="en-US"/>
          </a:p>
        </p:txBody>
      </p:sp>
    </p:spTree>
    <p:extLst>
      <p:ext uri="{BB962C8B-B14F-4D97-AF65-F5344CB8AC3E}">
        <p14:creationId xmlns:p14="http://schemas.microsoft.com/office/powerpoint/2010/main" val="917316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1371600"/>
          </a:xfrm>
        </p:spPr>
        <p:txBody>
          <a:bodyPr/>
          <a:lstStyle/>
          <a:p>
            <a:pPr algn="ctr"/>
            <a:r>
              <a:rPr lang="en-US" sz="2400" b="1" dirty="0" smtClean="0">
                <a:solidFill>
                  <a:srgbClr val="002060"/>
                </a:solidFill>
              </a:rPr>
              <a:t>Classifications of cholesterol and triglyceride levels in mg/</a:t>
            </a:r>
            <a:r>
              <a:rPr lang="en-US" sz="2400" b="1" dirty="0" err="1" smtClean="0">
                <a:solidFill>
                  <a:srgbClr val="002060"/>
                </a:solidFill>
              </a:rPr>
              <a:t>dL</a:t>
            </a:r>
            <a:endParaRPr lang="en-US" sz="24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16</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124744"/>
            <a:ext cx="508635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a:off x="2028825" y="2780928"/>
            <a:ext cx="5086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028825" y="4365104"/>
            <a:ext cx="5086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028825" y="5157192"/>
            <a:ext cx="5086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Right Arrow 6"/>
          <p:cNvSpPr/>
          <p:nvPr/>
        </p:nvSpPr>
        <p:spPr bwMode="auto">
          <a:xfrm>
            <a:off x="1382496" y="1185933"/>
            <a:ext cx="618368" cy="262745"/>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ight Arrow 12"/>
          <p:cNvSpPr/>
          <p:nvPr/>
        </p:nvSpPr>
        <p:spPr bwMode="auto">
          <a:xfrm>
            <a:off x="1382496" y="2759290"/>
            <a:ext cx="618368" cy="262745"/>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ight Arrow 13"/>
          <p:cNvSpPr/>
          <p:nvPr/>
        </p:nvSpPr>
        <p:spPr bwMode="auto">
          <a:xfrm>
            <a:off x="1410457" y="4367876"/>
            <a:ext cx="618368" cy="262745"/>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ight Arrow 14"/>
          <p:cNvSpPr/>
          <p:nvPr/>
        </p:nvSpPr>
        <p:spPr bwMode="auto">
          <a:xfrm>
            <a:off x="1410457" y="5161384"/>
            <a:ext cx="618368" cy="262745"/>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9618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17</a:t>
            </a:fld>
            <a:endParaRPr lang="en-US"/>
          </a:p>
        </p:txBody>
      </p:sp>
      <p:sp>
        <p:nvSpPr>
          <p:cNvPr id="12" name="Title 1"/>
          <p:cNvSpPr>
            <a:spLocks noGrp="1"/>
          </p:cNvSpPr>
          <p:nvPr>
            <p:ph type="title"/>
          </p:nvPr>
        </p:nvSpPr>
        <p:spPr>
          <a:xfrm>
            <a:off x="405880" y="332656"/>
            <a:ext cx="8291264" cy="867544"/>
          </a:xfrm>
        </p:spPr>
        <p:txBody>
          <a:bodyPr/>
          <a:lstStyle/>
          <a:p>
            <a:pPr algn="just"/>
            <a:r>
              <a:rPr lang="en-US" sz="2800" b="1" dirty="0" smtClean="0">
                <a:solidFill>
                  <a:srgbClr val="002060"/>
                </a:solidFill>
              </a:rPr>
              <a:t/>
            </a:r>
            <a:br>
              <a:rPr lang="en-US" sz="2800" b="1" dirty="0" smtClean="0">
                <a:solidFill>
                  <a:srgbClr val="002060"/>
                </a:solidFill>
              </a:rPr>
            </a:br>
            <a:r>
              <a:rPr lang="en-US" sz="2800" b="1" dirty="0" smtClean="0">
                <a:solidFill>
                  <a:srgbClr val="002060"/>
                </a:solidFill>
              </a:rPr>
              <a:t>Recent classification for hypertriglyceridemia</a:t>
            </a:r>
            <a:endParaRPr lang="en-US" sz="2800" b="1" dirty="0">
              <a:solidFill>
                <a:srgbClr val="002060"/>
              </a:solidFill>
            </a:endParaRPr>
          </a:p>
        </p:txBody>
      </p:sp>
      <p:sp>
        <p:nvSpPr>
          <p:cNvPr id="5" name="Content Placeholder 2"/>
          <p:cNvSpPr txBox="1">
            <a:spLocks/>
          </p:cNvSpPr>
          <p:nvPr/>
        </p:nvSpPr>
        <p:spPr>
          <a:xfrm>
            <a:off x="467544" y="1268760"/>
            <a:ext cx="8229600" cy="468816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a:endParaRPr lang="en-US" sz="1800" dirty="0">
              <a:cs typeface="B Mitra" panose="00000400000000000000" pitchFamily="2" charset="-78"/>
            </a:endParaRPr>
          </a:p>
        </p:txBody>
      </p:sp>
      <p:sp>
        <p:nvSpPr>
          <p:cNvPr id="7" name="Content Placeholder 2"/>
          <p:cNvSpPr txBox="1">
            <a:spLocks/>
          </p:cNvSpPr>
          <p:nvPr/>
        </p:nvSpPr>
        <p:spPr>
          <a:xfrm>
            <a:off x="433399" y="1268760"/>
            <a:ext cx="8229600" cy="3384376"/>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algn="just">
              <a:buNone/>
            </a:pPr>
            <a:endParaRPr lang="en-US" sz="2000" dirty="0">
              <a:cs typeface="B Mitra" panose="00000400000000000000" pitchFamily="2" charset="-78"/>
            </a:endParaRPr>
          </a:p>
          <a:p>
            <a:pPr algn="just"/>
            <a:r>
              <a:rPr lang="en-US" sz="2000" dirty="0">
                <a:cs typeface="B Mitra" panose="00000400000000000000" pitchFamily="2" charset="-78"/>
              </a:rPr>
              <a:t>Moderate hypertriglyceridemia:</a:t>
            </a:r>
          </a:p>
          <a:p>
            <a:pPr marL="0" indent="0" algn="just">
              <a:buNone/>
            </a:pPr>
            <a:r>
              <a:rPr lang="en-US" sz="2000" dirty="0">
                <a:cs typeface="B Mitra" panose="00000400000000000000" pitchFamily="2" charset="-78"/>
              </a:rPr>
              <a:t>     </a:t>
            </a:r>
            <a:r>
              <a:rPr lang="en-US" sz="2000" dirty="0" smtClean="0">
                <a:solidFill>
                  <a:srgbClr val="FF0000"/>
                </a:solidFill>
                <a:cs typeface="B Mitra" panose="00000400000000000000" pitchFamily="2" charset="-78"/>
              </a:rPr>
              <a:t>Fasting</a:t>
            </a:r>
            <a:r>
              <a:rPr lang="en-US" sz="2000" dirty="0" smtClean="0">
                <a:cs typeface="B Mitra" panose="00000400000000000000" pitchFamily="2" charset="-78"/>
              </a:rPr>
              <a:t> </a:t>
            </a:r>
            <a:r>
              <a:rPr lang="en-US" sz="2000" dirty="0">
                <a:cs typeface="B Mitra" panose="00000400000000000000" pitchFamily="2" charset="-78"/>
              </a:rPr>
              <a:t>or </a:t>
            </a:r>
            <a:r>
              <a:rPr lang="en-US" sz="2000" dirty="0" err="1">
                <a:solidFill>
                  <a:srgbClr val="FF0000"/>
                </a:solidFill>
                <a:cs typeface="B Mitra" panose="00000400000000000000" pitchFamily="2" charset="-78"/>
              </a:rPr>
              <a:t>nonfasting</a:t>
            </a:r>
            <a:r>
              <a:rPr lang="en-US" sz="2000" dirty="0">
                <a:cs typeface="B Mitra" panose="00000400000000000000" pitchFamily="2" charset="-78"/>
              </a:rPr>
              <a:t> triglycerides 175 to 499 </a:t>
            </a:r>
            <a:r>
              <a:rPr lang="en-US" sz="2000" dirty="0" smtClean="0">
                <a:cs typeface="B Mitra" panose="00000400000000000000" pitchFamily="2" charset="-78"/>
              </a:rPr>
              <a:t>mg/</a:t>
            </a:r>
            <a:r>
              <a:rPr lang="en-US" sz="2000" dirty="0" err="1" smtClean="0">
                <a:cs typeface="B Mitra" panose="00000400000000000000" pitchFamily="2" charset="-78"/>
              </a:rPr>
              <a:t>dL</a:t>
            </a:r>
            <a:endParaRPr lang="en-US" sz="2000" dirty="0" smtClean="0">
              <a:cs typeface="B Mitra" panose="00000400000000000000" pitchFamily="2" charset="-78"/>
            </a:endParaRPr>
          </a:p>
          <a:p>
            <a:pPr algn="just"/>
            <a:endParaRPr lang="en-US" sz="2000" dirty="0" smtClean="0">
              <a:cs typeface="B Mitra" panose="00000400000000000000" pitchFamily="2" charset="-78"/>
            </a:endParaRPr>
          </a:p>
          <a:p>
            <a:pPr algn="just"/>
            <a:r>
              <a:rPr lang="en-US" sz="2000" dirty="0" smtClean="0">
                <a:cs typeface="B Mitra" panose="00000400000000000000" pitchFamily="2" charset="-78"/>
              </a:rPr>
              <a:t>Severe hypertriglyceridemia:</a:t>
            </a:r>
          </a:p>
          <a:p>
            <a:pPr marL="0" indent="0" algn="just">
              <a:buNone/>
            </a:pPr>
            <a:r>
              <a:rPr lang="en-US" sz="2000" dirty="0" smtClean="0">
                <a:cs typeface="B Mitra" panose="00000400000000000000" pitchFamily="2" charset="-78"/>
              </a:rPr>
              <a:t>     Fasting </a:t>
            </a:r>
            <a:r>
              <a:rPr lang="en-US" sz="2000" dirty="0">
                <a:cs typeface="B Mitra" panose="00000400000000000000" pitchFamily="2" charset="-78"/>
              </a:rPr>
              <a:t>triglycerides </a:t>
            </a:r>
            <a:r>
              <a:rPr lang="en-US" sz="2000" dirty="0" smtClean="0">
                <a:cs typeface="B Mitra" panose="00000400000000000000" pitchFamily="2" charset="-78"/>
              </a:rPr>
              <a:t>≥ 500 </a:t>
            </a:r>
            <a:r>
              <a:rPr lang="en-US" sz="2000" dirty="0">
                <a:cs typeface="B Mitra" panose="00000400000000000000" pitchFamily="2" charset="-78"/>
              </a:rPr>
              <a:t>mg/</a:t>
            </a:r>
            <a:r>
              <a:rPr lang="en-US" sz="2000" dirty="0" err="1">
                <a:cs typeface="B Mitra" panose="00000400000000000000" pitchFamily="2" charset="-78"/>
              </a:rPr>
              <a:t>dL</a:t>
            </a:r>
            <a:endParaRPr lang="en-US" sz="2000" dirty="0" smtClean="0">
              <a:cs typeface="B Mitra" panose="00000400000000000000" pitchFamily="2" charset="-78"/>
            </a:endParaRPr>
          </a:p>
        </p:txBody>
      </p:sp>
    </p:spTree>
    <p:extLst>
      <p:ext uri="{BB962C8B-B14F-4D97-AF65-F5344CB8AC3E}">
        <p14:creationId xmlns:p14="http://schemas.microsoft.com/office/powerpoint/2010/main" val="1452408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27584"/>
          </a:xfrm>
        </p:spPr>
        <p:txBody>
          <a:bodyPr/>
          <a:lstStyle/>
          <a:p>
            <a:r>
              <a:rPr lang="en-US" sz="2800" b="1" dirty="0" smtClean="0">
                <a:solidFill>
                  <a:srgbClr val="002060"/>
                </a:solidFill>
              </a:rPr>
              <a:t>Primary </a:t>
            </a:r>
            <a:r>
              <a:rPr lang="en-US" sz="2800" b="1" dirty="0" err="1" smtClean="0">
                <a:solidFill>
                  <a:srgbClr val="002060"/>
                </a:solidFill>
              </a:rPr>
              <a:t>hyperlipoproteinemias</a:t>
            </a:r>
            <a:endParaRPr lang="en-US" sz="2800" b="1" dirty="0">
              <a:solidFill>
                <a:srgbClr val="002060"/>
              </a:solidFill>
            </a:endParaRPr>
          </a:p>
        </p:txBody>
      </p:sp>
      <p:sp>
        <p:nvSpPr>
          <p:cNvPr id="3" name="Content Placeholder 2"/>
          <p:cNvSpPr>
            <a:spLocks noGrp="1"/>
          </p:cNvSpPr>
          <p:nvPr>
            <p:ph idx="1"/>
          </p:nvPr>
        </p:nvSpPr>
        <p:spPr>
          <a:xfrm>
            <a:off x="467544" y="1412776"/>
            <a:ext cx="8229600" cy="4328120"/>
          </a:xfrm>
        </p:spPr>
        <p:txBody>
          <a:bodyPr/>
          <a:lstStyle/>
          <a:p>
            <a:pPr algn="just"/>
            <a:r>
              <a:rPr lang="en-US" sz="2000" b="1" dirty="0">
                <a:cs typeface="B Mitra" panose="00000400000000000000" pitchFamily="2" charset="-78"/>
              </a:rPr>
              <a:t>Hypertriglyceridemia</a:t>
            </a:r>
            <a:endParaRPr lang="en-US" sz="2000" b="1" dirty="0" smtClean="0">
              <a:cs typeface="B Mitra" panose="00000400000000000000" pitchFamily="2" charset="-78"/>
            </a:endParaRPr>
          </a:p>
          <a:p>
            <a:pPr lvl="1" algn="just"/>
            <a:r>
              <a:rPr lang="en-US" sz="1800" dirty="0">
                <a:cs typeface="B Mitra" panose="00000400000000000000" pitchFamily="2" charset="-78"/>
              </a:rPr>
              <a:t>Lipoprotein lipase </a:t>
            </a:r>
            <a:r>
              <a:rPr lang="en-US" sz="1800" dirty="0" smtClean="0">
                <a:cs typeface="B Mitra" panose="00000400000000000000" pitchFamily="2" charset="-78"/>
              </a:rPr>
              <a:t>deficiency</a:t>
            </a:r>
            <a:endParaRPr lang="en-US" sz="1800" b="1" dirty="0">
              <a:cs typeface="B Mitra" panose="00000400000000000000" pitchFamily="2" charset="-78"/>
            </a:endParaRPr>
          </a:p>
          <a:p>
            <a:pPr lvl="1" algn="just"/>
            <a:r>
              <a:rPr lang="en-US" sz="1800" dirty="0">
                <a:cs typeface="B Mitra" panose="00000400000000000000" pitchFamily="2" charset="-78"/>
              </a:rPr>
              <a:t>Familial </a:t>
            </a:r>
            <a:r>
              <a:rPr lang="en-US" sz="1800" dirty="0" err="1">
                <a:cs typeface="B Mitra" panose="00000400000000000000" pitchFamily="2" charset="-78"/>
              </a:rPr>
              <a:t>apoC</a:t>
            </a:r>
            <a:r>
              <a:rPr lang="en-US" sz="1800" dirty="0">
                <a:cs typeface="B Mitra" panose="00000400000000000000" pitchFamily="2" charset="-78"/>
              </a:rPr>
              <a:t>-II </a:t>
            </a:r>
            <a:r>
              <a:rPr lang="en-US" sz="1800" dirty="0" smtClean="0">
                <a:cs typeface="B Mitra" panose="00000400000000000000" pitchFamily="2" charset="-78"/>
              </a:rPr>
              <a:t>deficiency</a:t>
            </a:r>
          </a:p>
          <a:p>
            <a:pPr lvl="1" algn="just"/>
            <a:r>
              <a:rPr lang="en-US" sz="1800" dirty="0" err="1">
                <a:cs typeface="B Mitra" panose="00000400000000000000" pitchFamily="2" charset="-78"/>
              </a:rPr>
              <a:t>ApoA</a:t>
            </a:r>
            <a:r>
              <a:rPr lang="en-US" sz="1800" dirty="0">
                <a:cs typeface="B Mitra" panose="00000400000000000000" pitchFamily="2" charset="-78"/>
              </a:rPr>
              <a:t>-V </a:t>
            </a:r>
            <a:r>
              <a:rPr lang="en-US" sz="1800" dirty="0" smtClean="0">
                <a:cs typeface="B Mitra" panose="00000400000000000000" pitchFamily="2" charset="-78"/>
              </a:rPr>
              <a:t>deficiency</a:t>
            </a:r>
          </a:p>
          <a:p>
            <a:pPr lvl="1" algn="just"/>
            <a:r>
              <a:rPr lang="en-US" sz="1800" dirty="0">
                <a:cs typeface="B Mitra" panose="00000400000000000000" pitchFamily="2" charset="-78"/>
              </a:rPr>
              <a:t>GPIHBP1 deficiency</a:t>
            </a:r>
            <a:endParaRPr lang="en-US" sz="2000" dirty="0" smtClean="0">
              <a:cs typeface="B Mitra" panose="00000400000000000000" pitchFamily="2" charset="-78"/>
            </a:endParaRPr>
          </a:p>
          <a:p>
            <a:pPr algn="just"/>
            <a:r>
              <a:rPr lang="en-US" sz="2000" b="1" dirty="0">
                <a:cs typeface="B Mitra" panose="00000400000000000000" pitchFamily="2" charset="-78"/>
              </a:rPr>
              <a:t>Combined </a:t>
            </a:r>
            <a:r>
              <a:rPr lang="en-US" sz="2000" b="1" dirty="0" smtClean="0">
                <a:cs typeface="B Mitra" panose="00000400000000000000" pitchFamily="2" charset="-78"/>
              </a:rPr>
              <a:t>hyperlipidemia</a:t>
            </a:r>
          </a:p>
          <a:p>
            <a:pPr lvl="1" algn="just"/>
            <a:r>
              <a:rPr lang="en-US" sz="1800" dirty="0" smtClean="0">
                <a:solidFill>
                  <a:srgbClr val="FF0000"/>
                </a:solidFill>
                <a:cs typeface="B Mitra" panose="00000400000000000000" pitchFamily="2" charset="-78"/>
              </a:rPr>
              <a:t>Familial </a:t>
            </a:r>
            <a:r>
              <a:rPr lang="en-US" sz="1800" dirty="0" err="1" smtClean="0">
                <a:solidFill>
                  <a:srgbClr val="FF0000"/>
                </a:solidFill>
                <a:cs typeface="B Mitra" panose="00000400000000000000" pitchFamily="2" charset="-78"/>
              </a:rPr>
              <a:t>dysbetalipoproteinemia</a:t>
            </a:r>
            <a:endParaRPr lang="en-US" sz="1800" dirty="0" smtClean="0">
              <a:solidFill>
                <a:srgbClr val="FF0000"/>
              </a:solidFill>
              <a:cs typeface="B Mitra" panose="00000400000000000000" pitchFamily="2" charset="-78"/>
            </a:endParaRPr>
          </a:p>
          <a:p>
            <a:pPr lvl="1" algn="just"/>
            <a:r>
              <a:rPr lang="en-US" sz="1800" dirty="0">
                <a:cs typeface="B Mitra" panose="00000400000000000000" pitchFamily="2" charset="-78"/>
              </a:rPr>
              <a:t>Familial hepatic </a:t>
            </a:r>
            <a:r>
              <a:rPr lang="en-US" sz="1800" dirty="0" smtClean="0">
                <a:cs typeface="B Mitra" panose="00000400000000000000" pitchFamily="2" charset="-78"/>
              </a:rPr>
              <a:t>lipase deficiency</a:t>
            </a:r>
          </a:p>
          <a:p>
            <a:pPr algn="just"/>
            <a:r>
              <a:rPr lang="en-US" sz="2000" b="1" dirty="0">
                <a:cs typeface="B Mitra" panose="00000400000000000000" pitchFamily="2" charset="-78"/>
              </a:rPr>
              <a:t>Hypercholesterolemia</a:t>
            </a:r>
            <a:endParaRPr lang="en-US" sz="2000" b="1" dirty="0" smtClean="0">
              <a:cs typeface="B Mitra" panose="00000400000000000000" pitchFamily="2" charset="-78"/>
            </a:endParaRPr>
          </a:p>
          <a:p>
            <a:pPr lvl="1" algn="just"/>
            <a:r>
              <a:rPr lang="en-US" sz="1800" dirty="0">
                <a:solidFill>
                  <a:srgbClr val="FF0000"/>
                </a:solidFill>
                <a:cs typeface="B Mitra" panose="00000400000000000000" pitchFamily="2" charset="-78"/>
              </a:rPr>
              <a:t>Familial </a:t>
            </a:r>
            <a:r>
              <a:rPr lang="en-US" sz="1800" dirty="0" smtClean="0">
                <a:solidFill>
                  <a:srgbClr val="FF0000"/>
                </a:solidFill>
                <a:cs typeface="B Mitra" panose="00000400000000000000" pitchFamily="2" charset="-78"/>
              </a:rPr>
              <a:t>hypercholesterolemia</a:t>
            </a:r>
          </a:p>
          <a:p>
            <a:pPr lvl="1" algn="just"/>
            <a:r>
              <a:rPr lang="en-US" sz="1800" dirty="0">
                <a:solidFill>
                  <a:srgbClr val="FF0000"/>
                </a:solidFill>
                <a:cs typeface="B Mitra" panose="00000400000000000000" pitchFamily="2" charset="-78"/>
              </a:rPr>
              <a:t>Familial defective </a:t>
            </a:r>
            <a:r>
              <a:rPr lang="en-US" sz="1800" dirty="0" smtClean="0">
                <a:solidFill>
                  <a:srgbClr val="FF0000"/>
                </a:solidFill>
                <a:cs typeface="B Mitra" panose="00000400000000000000" pitchFamily="2" charset="-78"/>
              </a:rPr>
              <a:t>apoB-100</a:t>
            </a:r>
          </a:p>
          <a:p>
            <a:pPr lvl="1" algn="just"/>
            <a:r>
              <a:rPr lang="en-US" sz="1800" dirty="0">
                <a:cs typeface="B Mitra" panose="00000400000000000000" pitchFamily="2" charset="-78"/>
              </a:rPr>
              <a:t>Autosomal dominant </a:t>
            </a:r>
            <a:r>
              <a:rPr lang="en-US" sz="1800" dirty="0" smtClean="0">
                <a:cs typeface="B Mitra" panose="00000400000000000000" pitchFamily="2" charset="-78"/>
              </a:rPr>
              <a:t>hypercholesterolemia, type 3</a:t>
            </a:r>
          </a:p>
          <a:p>
            <a:pPr lvl="1" algn="just"/>
            <a:r>
              <a:rPr lang="en-US" sz="1800" dirty="0">
                <a:cs typeface="B Mitra" panose="00000400000000000000" pitchFamily="2" charset="-78"/>
              </a:rPr>
              <a:t>Autosomal </a:t>
            </a:r>
            <a:r>
              <a:rPr lang="en-US" sz="1800" dirty="0" smtClean="0">
                <a:cs typeface="B Mitra" panose="00000400000000000000" pitchFamily="2" charset="-78"/>
              </a:rPr>
              <a:t>recessive hypercholesterolemia</a:t>
            </a:r>
          </a:p>
          <a:p>
            <a:pPr lvl="1" algn="just"/>
            <a:r>
              <a:rPr lang="en-US" sz="1800" dirty="0" err="1">
                <a:cs typeface="B Mitra" panose="00000400000000000000" pitchFamily="2" charset="-78"/>
              </a:rPr>
              <a:t>Sitosterolemia</a:t>
            </a:r>
            <a:endParaRPr lang="en-US" sz="18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18</a:t>
            </a:fld>
            <a:endParaRPr lang="en-US"/>
          </a:p>
        </p:txBody>
      </p:sp>
    </p:spTree>
    <p:extLst>
      <p:ext uri="{BB962C8B-B14F-4D97-AF65-F5344CB8AC3E}">
        <p14:creationId xmlns:p14="http://schemas.microsoft.com/office/powerpoint/2010/main" val="252517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68760"/>
          </a:xfrm>
        </p:spPr>
        <p:txBody>
          <a:bodyPr/>
          <a:lstStyle/>
          <a:p>
            <a:pPr algn="ctr"/>
            <a:r>
              <a:rPr lang="en-US" sz="2400" b="1" dirty="0" smtClean="0">
                <a:solidFill>
                  <a:srgbClr val="002060"/>
                </a:solidFill>
              </a:rPr>
              <a:t>Primary hyperlipidemias</a:t>
            </a:r>
            <a:endParaRPr lang="en-US" sz="24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19</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903649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107504" y="3933056"/>
            <a:ext cx="8928992" cy="468051"/>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ounded Rectangle 8"/>
          <p:cNvSpPr/>
          <p:nvPr/>
        </p:nvSpPr>
        <p:spPr bwMode="auto">
          <a:xfrm>
            <a:off x="53752" y="4653136"/>
            <a:ext cx="9036496" cy="504056"/>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19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Outlines</a:t>
            </a:r>
            <a:endParaRPr lang="en-US" sz="2800" b="1" dirty="0">
              <a:solidFill>
                <a:srgbClr val="002060"/>
              </a:solidFill>
            </a:endParaRPr>
          </a:p>
        </p:txBody>
      </p:sp>
      <p:sp>
        <p:nvSpPr>
          <p:cNvPr id="3" name="Content Placeholder 2"/>
          <p:cNvSpPr>
            <a:spLocks noGrp="1"/>
          </p:cNvSpPr>
          <p:nvPr>
            <p:ph idx="1"/>
          </p:nvPr>
        </p:nvSpPr>
        <p:spPr>
          <a:xfrm>
            <a:off x="467544" y="1628800"/>
            <a:ext cx="8229600" cy="4328120"/>
          </a:xfrm>
        </p:spPr>
        <p:txBody>
          <a:bodyPr/>
          <a:lstStyle/>
          <a:p>
            <a:pPr algn="just"/>
            <a:r>
              <a:rPr lang="en-US" sz="2000" dirty="0" smtClean="0">
                <a:cs typeface="B Mitra" panose="00000400000000000000" pitchFamily="2" charset="-78"/>
              </a:rPr>
              <a:t>Classification of lipid particles</a:t>
            </a:r>
          </a:p>
          <a:p>
            <a:pPr algn="just"/>
            <a:r>
              <a:rPr lang="en-US" sz="2000" dirty="0" smtClean="0">
                <a:cs typeface="B Mitra" panose="00000400000000000000" pitchFamily="2" charset="-78"/>
              </a:rPr>
              <a:t>Brief overview of lipid metabolism</a:t>
            </a:r>
            <a:endParaRPr lang="en-US" sz="2000" dirty="0">
              <a:cs typeface="B Mitra" panose="00000400000000000000" pitchFamily="2" charset="-78"/>
            </a:endParaRPr>
          </a:p>
          <a:p>
            <a:pPr algn="just"/>
            <a:r>
              <a:rPr lang="en-US" sz="2000" dirty="0" smtClean="0">
                <a:cs typeface="B Mitra" panose="00000400000000000000" pitchFamily="2" charset="-78"/>
              </a:rPr>
              <a:t>Diabetic dyslipidemia</a:t>
            </a:r>
            <a:endParaRPr lang="en-US" sz="2000" dirty="0">
              <a:cs typeface="B Mitra" panose="00000400000000000000" pitchFamily="2" charset="-78"/>
            </a:endParaRPr>
          </a:p>
          <a:p>
            <a:pPr algn="just"/>
            <a:r>
              <a:rPr lang="en-US" sz="2000" dirty="0" smtClean="0">
                <a:cs typeface="B Mitra" panose="00000400000000000000" pitchFamily="2" charset="-78"/>
              </a:rPr>
              <a:t>Classification of dyslipidemia</a:t>
            </a:r>
          </a:p>
          <a:p>
            <a:pPr algn="just"/>
            <a:r>
              <a:rPr lang="en-US" sz="2000" dirty="0" smtClean="0">
                <a:cs typeface="B Mitra" panose="00000400000000000000" pitchFamily="2" charset="-78"/>
              </a:rPr>
              <a:t>Screening and treatment of dyslipidemia at a glance</a:t>
            </a:r>
            <a:endParaRPr lang="en-US" sz="2000" dirty="0">
              <a:cs typeface="B Mitra" panose="00000400000000000000" pitchFamily="2" charset="-78"/>
            </a:endParaRPr>
          </a:p>
          <a:p>
            <a:pPr algn="just"/>
            <a:r>
              <a:rPr lang="en-US" sz="2000" dirty="0" smtClean="0">
                <a:cs typeface="B Mitra" panose="00000400000000000000" pitchFamily="2" charset="-78"/>
              </a:rPr>
              <a:t>Conclusions</a:t>
            </a:r>
          </a:p>
          <a:p>
            <a:pPr marL="0" indent="0" algn="just">
              <a:buNone/>
            </a:pPr>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a:t>
            </a:fld>
            <a:endParaRPr lang="en-US"/>
          </a:p>
        </p:txBody>
      </p:sp>
    </p:spTree>
    <p:extLst>
      <p:ext uri="{BB962C8B-B14F-4D97-AF65-F5344CB8AC3E}">
        <p14:creationId xmlns:p14="http://schemas.microsoft.com/office/powerpoint/2010/main" val="731276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1008112"/>
          </a:xfrm>
        </p:spPr>
        <p:txBody>
          <a:bodyPr/>
          <a:lstStyle/>
          <a:p>
            <a:pPr algn="ctr"/>
            <a:r>
              <a:rPr lang="en-US" sz="2400" b="1" dirty="0" smtClean="0"/>
              <a:t>Secondary causes of dyslipidemia</a:t>
            </a:r>
            <a:endParaRPr lang="en-US" sz="24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20</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61382"/>
            <a:ext cx="5832648"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Bracket 5"/>
          <p:cNvSpPr/>
          <p:nvPr/>
        </p:nvSpPr>
        <p:spPr bwMode="auto">
          <a:xfrm>
            <a:off x="1863128" y="1988840"/>
            <a:ext cx="45719" cy="626503"/>
          </a:xfrm>
          <a:prstGeom prst="leftBracke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546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296424"/>
            <a:ext cx="9144000" cy="1008112"/>
          </a:xfrm>
        </p:spPr>
        <p:txBody>
          <a:bodyPr/>
          <a:lstStyle/>
          <a:p>
            <a:pPr algn="ctr"/>
            <a:r>
              <a:rPr lang="en-US" sz="2800" b="1" dirty="0" smtClean="0">
                <a:solidFill>
                  <a:srgbClr val="002060"/>
                </a:solidFill>
              </a:rPr>
              <a:t>Medication- induced dyslipidemia</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21</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5875"/>
            <a:ext cx="9144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07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1371600"/>
          </a:xfrm>
        </p:spPr>
        <p:txBody>
          <a:bodyPr/>
          <a:lstStyle/>
          <a:p>
            <a:pPr algn="ctr"/>
            <a:r>
              <a:rPr lang="en-US" sz="2400" b="1" dirty="0" smtClean="0"/>
              <a:t>Secondary causes of dyslipidemia</a:t>
            </a:r>
            <a:endParaRPr lang="en-US" sz="2400" b="1" dirty="0"/>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22</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6" y="1628800"/>
            <a:ext cx="8928992"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1213302"/>
            <a:ext cx="2267744" cy="338554"/>
          </a:xfrm>
          <a:prstGeom prst="rect">
            <a:avLst/>
          </a:prstGeom>
          <a:noFill/>
        </p:spPr>
        <p:txBody>
          <a:bodyPr wrap="square" rtlCol="0">
            <a:spAutoFit/>
          </a:bodyPr>
          <a:lstStyle/>
          <a:p>
            <a:r>
              <a:rPr lang="en-US" sz="1600" b="1" dirty="0" smtClean="0"/>
              <a:t>Hypertriglyceridemia</a:t>
            </a:r>
          </a:p>
        </p:txBody>
      </p:sp>
      <p:sp>
        <p:nvSpPr>
          <p:cNvPr id="11" name="TextBox 10"/>
          <p:cNvSpPr txBox="1"/>
          <p:nvPr/>
        </p:nvSpPr>
        <p:spPr>
          <a:xfrm>
            <a:off x="3288498" y="1218123"/>
            <a:ext cx="2579645" cy="338554"/>
          </a:xfrm>
          <a:prstGeom prst="rect">
            <a:avLst/>
          </a:prstGeom>
          <a:noFill/>
        </p:spPr>
        <p:txBody>
          <a:bodyPr wrap="square" rtlCol="0">
            <a:spAutoFit/>
          </a:bodyPr>
          <a:lstStyle/>
          <a:p>
            <a:r>
              <a:rPr lang="en-US" sz="1600" b="1" dirty="0" smtClean="0"/>
              <a:t>Hypercholesterolemia</a:t>
            </a:r>
          </a:p>
        </p:txBody>
      </p:sp>
      <p:sp>
        <p:nvSpPr>
          <p:cNvPr id="12" name="TextBox 11"/>
          <p:cNvSpPr txBox="1"/>
          <p:nvPr/>
        </p:nvSpPr>
        <p:spPr>
          <a:xfrm>
            <a:off x="6804248" y="1213302"/>
            <a:ext cx="2579645" cy="338554"/>
          </a:xfrm>
          <a:prstGeom prst="rect">
            <a:avLst/>
          </a:prstGeom>
          <a:noFill/>
        </p:spPr>
        <p:txBody>
          <a:bodyPr wrap="square" rtlCol="0">
            <a:spAutoFit/>
          </a:bodyPr>
          <a:lstStyle/>
          <a:p>
            <a:r>
              <a:rPr lang="en-US" sz="1600" b="1" dirty="0" smtClean="0"/>
              <a:t>Combined</a:t>
            </a:r>
          </a:p>
        </p:txBody>
      </p:sp>
    </p:spTree>
    <p:extLst>
      <p:ext uri="{BB962C8B-B14F-4D97-AF65-F5344CB8AC3E}">
        <p14:creationId xmlns:p14="http://schemas.microsoft.com/office/powerpoint/2010/main" val="189869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Outlines</a:t>
            </a:r>
            <a:endParaRPr lang="en-US" sz="2800" b="1" dirty="0">
              <a:solidFill>
                <a:srgbClr val="002060"/>
              </a:solidFill>
            </a:endParaRPr>
          </a:p>
        </p:txBody>
      </p:sp>
      <p:sp>
        <p:nvSpPr>
          <p:cNvPr id="3" name="Content Placeholder 2"/>
          <p:cNvSpPr>
            <a:spLocks noGrp="1"/>
          </p:cNvSpPr>
          <p:nvPr>
            <p:ph idx="1"/>
          </p:nvPr>
        </p:nvSpPr>
        <p:spPr>
          <a:xfrm>
            <a:off x="467544" y="1628800"/>
            <a:ext cx="8229600" cy="4328120"/>
          </a:xfrm>
        </p:spPr>
        <p:txBody>
          <a:bodyPr/>
          <a:lstStyle/>
          <a:p>
            <a:pPr algn="just"/>
            <a:r>
              <a:rPr lang="en-US" sz="2000" dirty="0" smtClean="0">
                <a:cs typeface="B Mitra" panose="00000400000000000000" pitchFamily="2" charset="-78"/>
              </a:rPr>
              <a:t>Classification of lipid particles</a:t>
            </a:r>
          </a:p>
          <a:p>
            <a:pPr algn="just"/>
            <a:r>
              <a:rPr lang="en-US" sz="2000" dirty="0" smtClean="0">
                <a:cs typeface="B Mitra" panose="00000400000000000000" pitchFamily="2" charset="-78"/>
              </a:rPr>
              <a:t>Brief overview of lipid metabolism</a:t>
            </a:r>
            <a:endParaRPr lang="en-US" sz="2000" dirty="0">
              <a:cs typeface="B Mitra" panose="00000400000000000000" pitchFamily="2" charset="-78"/>
            </a:endParaRPr>
          </a:p>
          <a:p>
            <a:pPr algn="just"/>
            <a:r>
              <a:rPr lang="en-US" sz="2000" dirty="0" smtClean="0">
                <a:cs typeface="B Mitra" panose="00000400000000000000" pitchFamily="2" charset="-78"/>
              </a:rPr>
              <a:t>Diabetic dyslipidemia</a:t>
            </a:r>
            <a:endParaRPr lang="en-US" sz="2000" dirty="0">
              <a:cs typeface="B Mitra" panose="00000400000000000000" pitchFamily="2" charset="-78"/>
            </a:endParaRPr>
          </a:p>
          <a:p>
            <a:pPr algn="just"/>
            <a:r>
              <a:rPr lang="en-US" sz="2000" dirty="0" smtClean="0">
                <a:cs typeface="B Mitra" panose="00000400000000000000" pitchFamily="2" charset="-78"/>
              </a:rPr>
              <a:t>Classification of dyslipidemia</a:t>
            </a:r>
          </a:p>
          <a:p>
            <a:pPr algn="just"/>
            <a:r>
              <a:rPr lang="en-US" sz="2000" dirty="0" smtClean="0">
                <a:solidFill>
                  <a:srgbClr val="FF0000"/>
                </a:solidFill>
                <a:cs typeface="B Mitra" panose="00000400000000000000" pitchFamily="2" charset="-78"/>
              </a:rPr>
              <a:t>Screening and treatment of dyslipidemia at a glance</a:t>
            </a:r>
            <a:endParaRPr lang="en-US" sz="2000" dirty="0">
              <a:solidFill>
                <a:srgbClr val="FF0000"/>
              </a:solidFill>
              <a:cs typeface="B Mitra" panose="00000400000000000000" pitchFamily="2" charset="-78"/>
            </a:endParaRPr>
          </a:p>
          <a:p>
            <a:pPr algn="just"/>
            <a:r>
              <a:rPr lang="en-US" sz="2000" dirty="0" smtClean="0">
                <a:cs typeface="B Mitra" panose="00000400000000000000" pitchFamily="2" charset="-78"/>
              </a:rPr>
              <a:t>Conclusions</a:t>
            </a:r>
          </a:p>
          <a:p>
            <a:pPr marL="0" indent="0" algn="just">
              <a:buNone/>
            </a:pPr>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23</a:t>
            </a:fld>
            <a:endParaRPr lang="en-US"/>
          </a:p>
        </p:txBody>
      </p:sp>
    </p:spTree>
    <p:extLst>
      <p:ext uri="{BB962C8B-B14F-4D97-AF65-F5344CB8AC3E}">
        <p14:creationId xmlns:p14="http://schemas.microsoft.com/office/powerpoint/2010/main" val="4079187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24</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2" name="Rectangle 1"/>
          <p:cNvSpPr/>
          <p:nvPr/>
        </p:nvSpPr>
        <p:spPr bwMode="auto">
          <a:xfrm>
            <a:off x="1691680" y="2158143"/>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29925"/>
            <a:ext cx="8856984" cy="139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67124"/>
            <a:ext cx="8064896" cy="24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04050" y="1628800"/>
            <a:ext cx="1055982" cy="461665"/>
          </a:xfrm>
          <a:prstGeom prst="rect">
            <a:avLst/>
          </a:prstGeom>
          <a:noFill/>
        </p:spPr>
        <p:txBody>
          <a:bodyPr wrap="square" rtlCol="0">
            <a:spAutoFit/>
          </a:bodyPr>
          <a:lstStyle/>
          <a:p>
            <a:r>
              <a:rPr lang="en-US" sz="2400" b="1" dirty="0" smtClean="0"/>
              <a:t>2015</a:t>
            </a:r>
            <a:endParaRPr lang="en-US" sz="2400" b="1" dirty="0"/>
          </a:p>
        </p:txBody>
      </p: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90465"/>
            <a:ext cx="9144000" cy="19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68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2060"/>
                </a:solidFill>
              </a:rPr>
              <a:t>Screening </a:t>
            </a:r>
            <a:r>
              <a:rPr lang="en-US" sz="2800" b="1" dirty="0" smtClean="0">
                <a:solidFill>
                  <a:srgbClr val="002060"/>
                </a:solidFill>
              </a:rPr>
              <a:t>of initial lipoprotein </a:t>
            </a:r>
            <a:r>
              <a:rPr lang="en-US" sz="2800" b="1" dirty="0">
                <a:solidFill>
                  <a:srgbClr val="002060"/>
                </a:solidFill>
              </a:rPr>
              <a:t>lipid levels</a:t>
            </a:r>
          </a:p>
        </p:txBody>
      </p:sp>
      <p:sp>
        <p:nvSpPr>
          <p:cNvPr id="3" name="Content Placeholder 2"/>
          <p:cNvSpPr>
            <a:spLocks noGrp="1"/>
          </p:cNvSpPr>
          <p:nvPr>
            <p:ph idx="1"/>
          </p:nvPr>
        </p:nvSpPr>
        <p:spPr>
          <a:xfrm>
            <a:off x="467544" y="1772816"/>
            <a:ext cx="8229600" cy="4328120"/>
          </a:xfrm>
        </p:spPr>
        <p:txBody>
          <a:bodyPr/>
          <a:lstStyle/>
          <a:p>
            <a:pPr algn="just"/>
            <a:r>
              <a:rPr lang="en-US" sz="2000" dirty="0" smtClean="0">
                <a:cs typeface="B Mitra" panose="00000400000000000000" pitchFamily="2" charset="-78"/>
              </a:rPr>
              <a:t>All adults aged ≥ 20 years</a:t>
            </a:r>
          </a:p>
          <a:p>
            <a:pPr algn="just"/>
            <a:r>
              <a:rPr lang="en-US" sz="2000" dirty="0" smtClean="0">
                <a:solidFill>
                  <a:srgbClr val="FF0000"/>
                </a:solidFill>
                <a:cs typeface="B Mitra" panose="00000400000000000000" pitchFamily="2" charset="-78"/>
              </a:rPr>
              <a:t>Fasting</a:t>
            </a:r>
            <a:r>
              <a:rPr lang="en-US" sz="2000" dirty="0" smtClean="0">
                <a:cs typeface="B Mitra" panose="00000400000000000000" pitchFamily="2" charset="-78"/>
              </a:rPr>
              <a:t> or non-fasting</a:t>
            </a:r>
          </a:p>
          <a:p>
            <a:pPr algn="just"/>
            <a:r>
              <a:rPr lang="en-US" sz="2000" dirty="0" smtClean="0">
                <a:cs typeface="B Mitra" panose="00000400000000000000" pitchFamily="2" charset="-78"/>
              </a:rPr>
              <a:t>Total cholesterol, HDL-C, LDL-C</a:t>
            </a:r>
            <a:r>
              <a:rPr lang="en-US" sz="2000" dirty="0">
                <a:cs typeface="B Mitra" panose="00000400000000000000" pitchFamily="2" charset="-78"/>
              </a:rPr>
              <a:t>, </a:t>
            </a:r>
            <a:r>
              <a:rPr lang="en-US" sz="2000" dirty="0" smtClean="0">
                <a:cs typeface="B Mitra" panose="00000400000000000000" pitchFamily="2" charset="-78"/>
              </a:rPr>
              <a:t>triglycerides (TG)</a:t>
            </a:r>
          </a:p>
          <a:p>
            <a:pPr algn="just"/>
            <a:endParaRPr lang="en-US" sz="2000" dirty="0" smtClean="0">
              <a:cs typeface="B Mitra" panose="00000400000000000000" pitchFamily="2" charset="-78"/>
            </a:endParaRPr>
          </a:p>
          <a:p>
            <a:pPr algn="just"/>
            <a:r>
              <a:rPr lang="en-US" sz="2000" dirty="0" smtClean="0">
                <a:cs typeface="B Mitra" panose="00000400000000000000" pitchFamily="2" charset="-78"/>
              </a:rPr>
              <a:t>TG ≥ 400 mg/</a:t>
            </a:r>
            <a:r>
              <a:rPr lang="en-US" sz="2000" dirty="0" err="1" smtClean="0">
                <a:cs typeface="B Mitra" panose="00000400000000000000" pitchFamily="2" charset="-78"/>
              </a:rPr>
              <a:t>dL</a:t>
            </a:r>
            <a:r>
              <a:rPr lang="en-US" sz="2000" dirty="0" smtClean="0">
                <a:cs typeface="B Mitra" panose="00000400000000000000" pitchFamily="2" charset="-78"/>
              </a:rPr>
              <a:t> in the </a:t>
            </a:r>
            <a:r>
              <a:rPr lang="en-US" sz="2000" dirty="0">
                <a:cs typeface="B Mitra" panose="00000400000000000000" pitchFamily="2" charset="-78"/>
              </a:rPr>
              <a:t>non-fasting </a:t>
            </a:r>
            <a:r>
              <a:rPr lang="en-US" sz="2000" dirty="0" smtClean="0">
                <a:cs typeface="B Mitra" panose="00000400000000000000" pitchFamily="2" charset="-78"/>
              </a:rPr>
              <a:t>state         repeat </a:t>
            </a:r>
            <a:r>
              <a:rPr lang="en-US" sz="2000" dirty="0">
                <a:cs typeface="B Mitra" panose="00000400000000000000" pitchFamily="2" charset="-78"/>
              </a:rPr>
              <a:t>lipid profile in the fasting </a:t>
            </a:r>
            <a:r>
              <a:rPr lang="en-US" sz="2000" dirty="0" smtClean="0">
                <a:cs typeface="B Mitra" panose="00000400000000000000" pitchFamily="2" charset="-78"/>
              </a:rPr>
              <a:t>state</a:t>
            </a:r>
          </a:p>
          <a:p>
            <a:pPr algn="just"/>
            <a:r>
              <a:rPr lang="en-US" sz="2000" dirty="0">
                <a:cs typeface="B Mitra" panose="00000400000000000000" pitchFamily="2" charset="-78"/>
              </a:rPr>
              <a:t>In adults with a family history of premature </a:t>
            </a:r>
            <a:r>
              <a:rPr lang="en-US" sz="2000" dirty="0" smtClean="0">
                <a:cs typeface="B Mitra" panose="00000400000000000000" pitchFamily="2" charset="-78"/>
              </a:rPr>
              <a:t>atherosclerotic cardiovascular disease (ASCVD) or genetic </a:t>
            </a:r>
            <a:r>
              <a:rPr lang="en-US" sz="2000" dirty="0">
                <a:cs typeface="B Mitra" panose="00000400000000000000" pitchFamily="2" charset="-78"/>
              </a:rPr>
              <a:t>hyperlipidemia, a fasting lipid profile </a:t>
            </a:r>
            <a:r>
              <a:rPr lang="en-US" sz="2000" dirty="0" smtClean="0">
                <a:cs typeface="B Mitra" panose="00000400000000000000" pitchFamily="2" charset="-78"/>
              </a:rPr>
              <a:t>is reasonable.</a:t>
            </a:r>
          </a:p>
          <a:p>
            <a:pPr algn="just"/>
            <a:endParaRPr lang="en-US" sz="2000" dirty="0">
              <a:cs typeface="B Mitra" panose="00000400000000000000" pitchFamily="2" charset="-78"/>
            </a:endParaRPr>
          </a:p>
          <a:p>
            <a:pPr algn="just"/>
            <a:r>
              <a:rPr lang="en-US" sz="2000" dirty="0">
                <a:cs typeface="B Mitra" panose="00000400000000000000" pitchFamily="2" charset="-78"/>
              </a:rPr>
              <a:t>If </a:t>
            </a:r>
            <a:r>
              <a:rPr lang="en-US" sz="2000" dirty="0" err="1">
                <a:cs typeface="B Mitra" panose="00000400000000000000" pitchFamily="2" charset="-78"/>
              </a:rPr>
              <a:t>atherogenic</a:t>
            </a:r>
            <a:r>
              <a:rPr lang="en-US" sz="2000" dirty="0">
                <a:cs typeface="B Mitra" panose="00000400000000000000" pitchFamily="2" charset="-78"/>
              </a:rPr>
              <a:t> cholesterol levels (non–HDL-C </a:t>
            </a:r>
            <a:r>
              <a:rPr lang="en-US" sz="2000" dirty="0" smtClean="0">
                <a:cs typeface="B Mitra" panose="00000400000000000000" pitchFamily="2" charset="-78"/>
              </a:rPr>
              <a:t>and LDL-C</a:t>
            </a:r>
            <a:r>
              <a:rPr lang="en-US" sz="2000" dirty="0">
                <a:cs typeface="B Mitra" panose="00000400000000000000" pitchFamily="2" charset="-78"/>
              </a:rPr>
              <a:t>) are in the desirable range, </a:t>
            </a:r>
            <a:r>
              <a:rPr lang="en-US" sz="2000" dirty="0" smtClean="0">
                <a:cs typeface="B Mitra" panose="00000400000000000000" pitchFamily="2" charset="-78"/>
              </a:rPr>
              <a:t>lipid measurement </a:t>
            </a:r>
            <a:r>
              <a:rPr lang="en-US" sz="2000" dirty="0">
                <a:cs typeface="B Mitra" panose="00000400000000000000" pitchFamily="2" charset="-78"/>
              </a:rPr>
              <a:t>and ASCVD risk assessment should </a:t>
            </a:r>
            <a:r>
              <a:rPr lang="en-US" sz="2000" dirty="0" smtClean="0">
                <a:cs typeface="B Mitra" panose="00000400000000000000" pitchFamily="2" charset="-78"/>
              </a:rPr>
              <a:t>be </a:t>
            </a:r>
            <a:r>
              <a:rPr lang="en-US" sz="2000" dirty="0" smtClean="0">
                <a:solidFill>
                  <a:srgbClr val="FF0000"/>
                </a:solidFill>
                <a:cs typeface="B Mitra" panose="00000400000000000000" pitchFamily="2" charset="-78"/>
              </a:rPr>
              <a:t>repeated </a:t>
            </a:r>
            <a:r>
              <a:rPr lang="en-US" sz="2000" dirty="0">
                <a:solidFill>
                  <a:srgbClr val="FF0000"/>
                </a:solidFill>
                <a:cs typeface="B Mitra" panose="00000400000000000000" pitchFamily="2" charset="-78"/>
              </a:rPr>
              <a:t>in 5 years</a:t>
            </a:r>
            <a:r>
              <a:rPr lang="en-US" sz="2000" dirty="0">
                <a:cs typeface="B Mitra" panose="00000400000000000000" pitchFamily="2" charset="-78"/>
              </a:rPr>
              <a:t>, or sooner based on clinical judgment.</a:t>
            </a: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25</a:t>
            </a:fld>
            <a:endParaRPr lang="en-US" dirty="0"/>
          </a:p>
        </p:txBody>
      </p:sp>
      <p:sp>
        <p:nvSpPr>
          <p:cNvPr id="5" name="Right Arrow 4"/>
          <p:cNvSpPr/>
          <p:nvPr/>
        </p:nvSpPr>
        <p:spPr bwMode="auto">
          <a:xfrm>
            <a:off x="5699585" y="3356992"/>
            <a:ext cx="432048" cy="216024"/>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985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26</a:t>
            </a:fld>
            <a:endParaRPr lang="en-US" dirty="0"/>
          </a:p>
        </p:txBody>
      </p:sp>
      <p:pic>
        <p:nvPicPr>
          <p:cNvPr id="1026" name="Picture 2" descr="Image result for nutr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402" y="2060848"/>
            <a:ext cx="4464496"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457200"/>
            <a:ext cx="9144000" cy="1371600"/>
          </a:xfrm>
        </p:spPr>
        <p:txBody>
          <a:bodyPr/>
          <a:lstStyle/>
          <a:p>
            <a:pPr algn="ctr"/>
            <a:r>
              <a:rPr lang="en-US" sz="2800" b="1" dirty="0" smtClean="0">
                <a:solidFill>
                  <a:srgbClr val="002060"/>
                </a:solidFill>
              </a:rPr>
              <a:t>Lifestyle modification is always the backbone of treatment strategies.</a:t>
            </a:r>
            <a:endParaRPr lang="en-US" sz="2800" b="1" dirty="0">
              <a:solidFill>
                <a:srgbClr val="002060"/>
              </a:solidFill>
            </a:endParaRPr>
          </a:p>
        </p:txBody>
      </p:sp>
    </p:spTree>
    <p:extLst>
      <p:ext uri="{BB962C8B-B14F-4D97-AF65-F5344CB8AC3E}">
        <p14:creationId xmlns:p14="http://schemas.microsoft.com/office/powerpoint/2010/main" val="3690102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Primary lipid-lowering drug classes</a:t>
            </a:r>
            <a:endParaRPr lang="en-US" sz="2800" b="1" dirty="0">
              <a:solidFill>
                <a:srgbClr val="002060"/>
              </a:solidFill>
            </a:endParaRPr>
          </a:p>
        </p:txBody>
      </p:sp>
      <p:sp>
        <p:nvSpPr>
          <p:cNvPr id="3" name="Content Placeholder 2"/>
          <p:cNvSpPr>
            <a:spLocks noGrp="1"/>
          </p:cNvSpPr>
          <p:nvPr>
            <p:ph idx="1"/>
          </p:nvPr>
        </p:nvSpPr>
        <p:spPr>
          <a:xfrm>
            <a:off x="467544" y="1772816"/>
            <a:ext cx="8229600" cy="4328120"/>
          </a:xfrm>
        </p:spPr>
        <p:txBody>
          <a:bodyPr/>
          <a:lstStyle/>
          <a:p>
            <a:pPr algn="just"/>
            <a:r>
              <a:rPr lang="en-US" sz="2000" b="1" dirty="0" smtClean="0">
                <a:cs typeface="B Mitra" panose="00000400000000000000" pitchFamily="2" charset="-78"/>
              </a:rPr>
              <a:t>Cholesterol:</a:t>
            </a:r>
          </a:p>
          <a:p>
            <a:pPr lvl="1" algn="just"/>
            <a:r>
              <a:rPr lang="en-US" sz="2000" dirty="0" smtClean="0">
                <a:cs typeface="B Mitra" panose="00000400000000000000" pitchFamily="2" charset="-78"/>
              </a:rPr>
              <a:t>HMG-CoA </a:t>
            </a:r>
            <a:r>
              <a:rPr lang="en-US" sz="2000" dirty="0" err="1" smtClean="0">
                <a:cs typeface="B Mitra" panose="00000400000000000000" pitchFamily="2" charset="-78"/>
              </a:rPr>
              <a:t>reductase</a:t>
            </a:r>
            <a:r>
              <a:rPr lang="en-US" sz="2000" dirty="0" smtClean="0">
                <a:cs typeface="B Mitra" panose="00000400000000000000" pitchFamily="2" charset="-78"/>
              </a:rPr>
              <a:t> inhibitors (statins)</a:t>
            </a:r>
          </a:p>
          <a:p>
            <a:pPr lvl="1" algn="just"/>
            <a:r>
              <a:rPr lang="it-IT" sz="2000" dirty="0">
                <a:cs typeface="B Mitra" panose="00000400000000000000" pitchFamily="2" charset="-78"/>
              </a:rPr>
              <a:t>Cholesterol </a:t>
            </a:r>
            <a:r>
              <a:rPr lang="it-IT" sz="2000" dirty="0" smtClean="0">
                <a:cs typeface="B Mitra" panose="00000400000000000000" pitchFamily="2" charset="-78"/>
              </a:rPr>
              <a:t>absorption inhibitors </a:t>
            </a:r>
            <a:r>
              <a:rPr lang="it-IT" sz="2000" dirty="0">
                <a:cs typeface="B Mitra" panose="00000400000000000000" pitchFamily="2" charset="-78"/>
              </a:rPr>
              <a:t>(ezetimibe</a:t>
            </a:r>
            <a:r>
              <a:rPr lang="it-IT" sz="2000" dirty="0" smtClean="0">
                <a:cs typeface="B Mitra" panose="00000400000000000000" pitchFamily="2" charset="-78"/>
              </a:rPr>
              <a:t>)</a:t>
            </a:r>
          </a:p>
          <a:p>
            <a:pPr lvl="1" algn="just"/>
            <a:r>
              <a:rPr lang="it-IT" sz="2000" dirty="0">
                <a:cs typeface="B Mitra" panose="00000400000000000000" pitchFamily="2" charset="-78"/>
              </a:rPr>
              <a:t>PCSK9 (</a:t>
            </a:r>
            <a:r>
              <a:rPr lang="it-IT" sz="2000" dirty="0" smtClean="0">
                <a:cs typeface="B Mitra" panose="00000400000000000000" pitchFamily="2" charset="-78"/>
              </a:rPr>
              <a:t>Proprotein convertase subtilisin/kexin type </a:t>
            </a:r>
            <a:r>
              <a:rPr lang="it-IT" sz="2000" dirty="0">
                <a:cs typeface="B Mitra" panose="00000400000000000000" pitchFamily="2" charset="-78"/>
              </a:rPr>
              <a:t>9) </a:t>
            </a:r>
            <a:r>
              <a:rPr lang="it-IT" sz="2000" dirty="0" smtClean="0">
                <a:cs typeface="B Mitra" panose="00000400000000000000" pitchFamily="2" charset="-78"/>
              </a:rPr>
              <a:t>inhibitors (evolocumab)</a:t>
            </a:r>
          </a:p>
          <a:p>
            <a:pPr lvl="1" algn="just"/>
            <a:r>
              <a:rPr lang="it-IT" sz="2000" dirty="0">
                <a:cs typeface="B Mitra" panose="00000400000000000000" pitchFamily="2" charset="-78"/>
              </a:rPr>
              <a:t>Bile acid sequestrants (cholestyramine</a:t>
            </a:r>
            <a:r>
              <a:rPr lang="it-IT" sz="2000" dirty="0" smtClean="0">
                <a:cs typeface="B Mitra" panose="00000400000000000000" pitchFamily="2" charset="-78"/>
              </a:rPr>
              <a:t>)</a:t>
            </a:r>
          </a:p>
          <a:p>
            <a:pPr algn="just"/>
            <a:endParaRPr lang="it-IT" sz="2000" dirty="0" smtClean="0">
              <a:cs typeface="B Mitra" panose="00000400000000000000" pitchFamily="2" charset="-78"/>
            </a:endParaRPr>
          </a:p>
          <a:p>
            <a:pPr algn="just"/>
            <a:r>
              <a:rPr lang="it-IT" sz="2000" b="1" dirty="0" smtClean="0">
                <a:cs typeface="B Mitra" panose="00000400000000000000" pitchFamily="2" charset="-78"/>
              </a:rPr>
              <a:t>Triglycerides:</a:t>
            </a:r>
          </a:p>
          <a:p>
            <a:pPr lvl="1" algn="just"/>
            <a:r>
              <a:rPr lang="it-IT" sz="2000" dirty="0" smtClean="0">
                <a:cs typeface="B Mitra" panose="00000400000000000000" pitchFamily="2" charset="-78"/>
              </a:rPr>
              <a:t>Fibric </a:t>
            </a:r>
            <a:r>
              <a:rPr lang="it-IT" sz="2000" dirty="0">
                <a:cs typeface="B Mitra" panose="00000400000000000000" pitchFamily="2" charset="-78"/>
              </a:rPr>
              <a:t>acid </a:t>
            </a:r>
            <a:r>
              <a:rPr lang="it-IT" sz="2000" dirty="0" smtClean="0">
                <a:cs typeface="B Mitra" panose="00000400000000000000" pitchFamily="2" charset="-78"/>
              </a:rPr>
              <a:t>derivatives (gemfibrozil</a:t>
            </a:r>
            <a:r>
              <a:rPr lang="it-IT" sz="2000" dirty="0">
                <a:cs typeface="B Mitra" panose="00000400000000000000" pitchFamily="2" charset="-78"/>
              </a:rPr>
              <a:t>, </a:t>
            </a:r>
            <a:r>
              <a:rPr lang="it-IT" sz="2000" dirty="0" smtClean="0">
                <a:cs typeface="B Mitra" panose="00000400000000000000" pitchFamily="2" charset="-78"/>
              </a:rPr>
              <a:t>fenofibrate)</a:t>
            </a:r>
            <a:endParaRPr lang="en-US" sz="2000" dirty="0" smtClean="0">
              <a:cs typeface="B Mitra" panose="00000400000000000000" pitchFamily="2" charset="-78"/>
            </a:endParaRPr>
          </a:p>
          <a:p>
            <a:pPr lvl="1" algn="just"/>
            <a:r>
              <a:rPr lang="en-US" sz="2000" dirty="0">
                <a:cs typeface="B Mitra" panose="00000400000000000000" pitchFamily="2" charset="-78"/>
              </a:rPr>
              <a:t>Niacin (nicotinic acid</a:t>
            </a:r>
            <a:r>
              <a:rPr lang="en-US" sz="2000" dirty="0" smtClean="0">
                <a:cs typeface="B Mitra" panose="00000400000000000000" pitchFamily="2" charset="-78"/>
              </a:rPr>
              <a:t>)</a:t>
            </a:r>
          </a:p>
          <a:p>
            <a:pPr lvl="1" algn="just"/>
            <a:r>
              <a:rPr lang="en-US" sz="2000" dirty="0" smtClean="0">
                <a:cs typeface="B Mitra" panose="00000400000000000000" pitchFamily="2" charset="-78"/>
              </a:rPr>
              <a:t>Omega-3 </a:t>
            </a:r>
            <a:r>
              <a:rPr lang="en-US" sz="2000" dirty="0">
                <a:cs typeface="B Mitra" panose="00000400000000000000" pitchFamily="2" charset="-78"/>
              </a:rPr>
              <a:t>fatty </a:t>
            </a:r>
            <a:r>
              <a:rPr lang="en-US" sz="2000" dirty="0" smtClean="0">
                <a:cs typeface="B Mitra" panose="00000400000000000000" pitchFamily="2" charset="-78"/>
              </a:rPr>
              <a:t>acids (</a:t>
            </a:r>
            <a:r>
              <a:rPr lang="en-US" sz="2000" dirty="0" err="1" smtClean="0">
                <a:cs typeface="B Mitra" panose="00000400000000000000" pitchFamily="2" charset="-78"/>
              </a:rPr>
              <a:t>icosapent</a:t>
            </a:r>
            <a:r>
              <a:rPr lang="en-US" sz="2000" dirty="0" smtClean="0">
                <a:cs typeface="B Mitra" panose="00000400000000000000" pitchFamily="2" charset="-78"/>
              </a:rPr>
              <a:t> </a:t>
            </a:r>
            <a:r>
              <a:rPr lang="en-US" sz="2000" dirty="0">
                <a:cs typeface="B Mitra" panose="00000400000000000000" pitchFamily="2" charset="-78"/>
              </a:rPr>
              <a:t>ethyl, </a:t>
            </a:r>
            <a:r>
              <a:rPr lang="en-US" sz="2000" dirty="0" smtClean="0">
                <a:cs typeface="B Mitra" panose="00000400000000000000" pitchFamily="2" charset="-78"/>
              </a:rPr>
              <a:t>omega-3-acid </a:t>
            </a:r>
            <a:r>
              <a:rPr lang="en-US" sz="2000" dirty="0">
                <a:cs typeface="B Mitra" panose="00000400000000000000" pitchFamily="2" charset="-78"/>
              </a:rPr>
              <a:t>ethyl esters)</a:t>
            </a: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27</a:t>
            </a:fld>
            <a:endParaRPr lang="en-US" dirty="0"/>
          </a:p>
        </p:txBody>
      </p:sp>
    </p:spTree>
    <p:extLst>
      <p:ext uri="{BB962C8B-B14F-4D97-AF65-F5344CB8AC3E}">
        <p14:creationId xmlns:p14="http://schemas.microsoft.com/office/powerpoint/2010/main" val="3296511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069" y="332656"/>
            <a:ext cx="8229600" cy="792088"/>
          </a:xfrm>
        </p:spPr>
        <p:txBody>
          <a:bodyPr/>
          <a:lstStyle/>
          <a:p>
            <a:pPr algn="ctr"/>
            <a:r>
              <a:rPr lang="en-US" sz="2800" b="1" dirty="0" smtClean="0">
                <a:solidFill>
                  <a:srgbClr val="002060"/>
                </a:solidFill>
              </a:rPr>
              <a:t>Effects of lipid-lowering drugs</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28</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691276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149080"/>
            <a:ext cx="691276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a:stCxn id="1028" idx="1"/>
            <a:endCxn id="1028" idx="3"/>
          </p:cNvCxnSpPr>
          <p:nvPr/>
        </p:nvCxnSpPr>
        <p:spPr bwMode="auto">
          <a:xfrm>
            <a:off x="1115616" y="2708920"/>
            <a:ext cx="69127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115616" y="4149080"/>
            <a:ext cx="69127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56086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069" y="332656"/>
            <a:ext cx="8229600" cy="792088"/>
          </a:xfrm>
        </p:spPr>
        <p:txBody>
          <a:bodyPr/>
          <a:lstStyle/>
          <a:p>
            <a:pPr algn="ctr"/>
            <a:r>
              <a:rPr lang="en-US" sz="2800" b="1" dirty="0" smtClean="0">
                <a:solidFill>
                  <a:srgbClr val="002060"/>
                </a:solidFill>
              </a:rPr>
              <a:t>Effects of lipid-lowering drugs</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29</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99001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4005064"/>
            <a:ext cx="699001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a:endCxn id="2050" idx="3"/>
          </p:cNvCxnSpPr>
          <p:nvPr/>
        </p:nvCxnSpPr>
        <p:spPr bwMode="auto">
          <a:xfrm>
            <a:off x="971600" y="2636912"/>
            <a:ext cx="69900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971599" y="4005064"/>
            <a:ext cx="69900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57567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4490"/>
            <a:ext cx="8229600" cy="1371600"/>
          </a:xfrm>
        </p:spPr>
        <p:txBody>
          <a:bodyPr/>
          <a:lstStyle/>
          <a:p>
            <a:pPr algn="ctr"/>
            <a:r>
              <a:rPr lang="en-US" sz="2800" b="1" dirty="0" smtClean="0">
                <a:solidFill>
                  <a:srgbClr val="002060"/>
                </a:solidFill>
              </a:rPr>
              <a:t>Structures of common lipids</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6" name="Rectangle 5"/>
          <p:cNvSpPr/>
          <p:nvPr/>
        </p:nvSpPr>
        <p:spPr bwMode="auto">
          <a:xfrm>
            <a:off x="1562944" y="1169436"/>
            <a:ext cx="576064" cy="3153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7"/>
            <a:ext cx="756084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bwMode="auto">
          <a:xfrm>
            <a:off x="3995936" y="940836"/>
            <a:ext cx="1080120" cy="386274"/>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ounded Rectangle 9"/>
          <p:cNvSpPr/>
          <p:nvPr/>
        </p:nvSpPr>
        <p:spPr bwMode="auto">
          <a:xfrm>
            <a:off x="3995936" y="4797152"/>
            <a:ext cx="1142087" cy="386274"/>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6"/>
          <p:cNvSpPr/>
          <p:nvPr/>
        </p:nvSpPr>
        <p:spPr bwMode="auto">
          <a:xfrm>
            <a:off x="1475656" y="2188028"/>
            <a:ext cx="1224136" cy="37687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11"/>
          <p:cNvSpPr/>
          <p:nvPr/>
        </p:nvSpPr>
        <p:spPr bwMode="auto">
          <a:xfrm>
            <a:off x="6012160" y="2188028"/>
            <a:ext cx="1368152" cy="37687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5076056" y="940836"/>
            <a:ext cx="1620180" cy="369332"/>
          </a:xfrm>
          <a:prstGeom prst="rect">
            <a:avLst/>
          </a:prstGeom>
          <a:noFill/>
        </p:spPr>
        <p:txBody>
          <a:bodyPr wrap="square" rtlCol="0">
            <a:spAutoFit/>
          </a:bodyPr>
          <a:lstStyle/>
          <a:p>
            <a:r>
              <a:rPr lang="en-US" b="1" dirty="0" smtClean="0">
                <a:solidFill>
                  <a:srgbClr val="FF0000"/>
                </a:solidFill>
              </a:rPr>
              <a:t>Simple lipid</a:t>
            </a:r>
            <a:endParaRPr lang="en-US" b="1" dirty="0">
              <a:solidFill>
                <a:srgbClr val="FF0000"/>
              </a:solidFill>
            </a:endParaRPr>
          </a:p>
        </p:txBody>
      </p:sp>
      <p:sp>
        <p:nvSpPr>
          <p:cNvPr id="14" name="TextBox 13"/>
          <p:cNvSpPr txBox="1"/>
          <p:nvPr/>
        </p:nvSpPr>
        <p:spPr>
          <a:xfrm>
            <a:off x="5198233" y="4797152"/>
            <a:ext cx="6250330" cy="369332"/>
          </a:xfrm>
          <a:prstGeom prst="rect">
            <a:avLst/>
          </a:prstGeom>
          <a:noFill/>
        </p:spPr>
        <p:txBody>
          <a:bodyPr wrap="square" rtlCol="0">
            <a:spAutoFit/>
          </a:bodyPr>
          <a:lstStyle/>
          <a:p>
            <a:r>
              <a:rPr lang="en-US" b="1" dirty="0" smtClean="0">
                <a:solidFill>
                  <a:srgbClr val="FF0000"/>
                </a:solidFill>
              </a:rPr>
              <a:t>Simple lipid</a:t>
            </a:r>
            <a:endParaRPr lang="en-US" b="1" dirty="0">
              <a:solidFill>
                <a:srgbClr val="FF0000"/>
              </a:solidFill>
            </a:endParaRPr>
          </a:p>
        </p:txBody>
      </p:sp>
      <p:sp>
        <p:nvSpPr>
          <p:cNvPr id="15" name="TextBox 14"/>
          <p:cNvSpPr txBox="1"/>
          <p:nvPr/>
        </p:nvSpPr>
        <p:spPr>
          <a:xfrm>
            <a:off x="7380312" y="2188028"/>
            <a:ext cx="1763688" cy="369332"/>
          </a:xfrm>
          <a:prstGeom prst="rect">
            <a:avLst/>
          </a:prstGeom>
          <a:noFill/>
        </p:spPr>
        <p:txBody>
          <a:bodyPr wrap="square" rtlCol="0">
            <a:spAutoFit/>
          </a:bodyPr>
          <a:lstStyle/>
          <a:p>
            <a:r>
              <a:rPr lang="en-US" b="1" dirty="0" smtClean="0">
                <a:solidFill>
                  <a:srgbClr val="FF0000"/>
                </a:solidFill>
              </a:rPr>
              <a:t>Complex lipid</a:t>
            </a:r>
            <a:endParaRPr lang="en-US" b="1" dirty="0">
              <a:solidFill>
                <a:srgbClr val="FF0000"/>
              </a:solidFill>
            </a:endParaRPr>
          </a:p>
        </p:txBody>
      </p:sp>
      <p:sp>
        <p:nvSpPr>
          <p:cNvPr id="16" name="TextBox 15"/>
          <p:cNvSpPr txBox="1"/>
          <p:nvPr/>
        </p:nvSpPr>
        <p:spPr>
          <a:xfrm>
            <a:off x="2699792" y="2188028"/>
            <a:ext cx="1763688" cy="369332"/>
          </a:xfrm>
          <a:prstGeom prst="rect">
            <a:avLst/>
          </a:prstGeom>
          <a:noFill/>
        </p:spPr>
        <p:txBody>
          <a:bodyPr wrap="square" rtlCol="0">
            <a:spAutoFit/>
          </a:bodyPr>
          <a:lstStyle/>
          <a:p>
            <a:r>
              <a:rPr lang="en-US" b="1" dirty="0" smtClean="0">
                <a:solidFill>
                  <a:srgbClr val="FF0000"/>
                </a:solidFill>
              </a:rPr>
              <a:t>Complex lipid</a:t>
            </a:r>
            <a:endParaRPr lang="en-US" b="1" dirty="0">
              <a:solidFill>
                <a:srgbClr val="FF0000"/>
              </a:solidFill>
            </a:endParaRPr>
          </a:p>
        </p:txBody>
      </p:sp>
    </p:spTree>
    <p:extLst>
      <p:ext uri="{BB962C8B-B14F-4D97-AF65-F5344CB8AC3E}">
        <p14:creationId xmlns:p14="http://schemas.microsoft.com/office/powerpoint/2010/main" val="34845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rPr>
              <a:t>P</a:t>
            </a:r>
            <a:r>
              <a:rPr lang="en-US" sz="2400" b="1" dirty="0" smtClean="0">
                <a:solidFill>
                  <a:srgbClr val="002060"/>
                </a:solidFill>
              </a:rPr>
              <a:t>atient management groups regarding cholesterol:</a:t>
            </a:r>
            <a:endParaRPr lang="en-US" sz="2400" b="1" dirty="0">
              <a:solidFill>
                <a:srgbClr val="002060"/>
              </a:solidFill>
            </a:endParaRPr>
          </a:p>
        </p:txBody>
      </p:sp>
      <p:sp>
        <p:nvSpPr>
          <p:cNvPr id="3" name="Content Placeholder 2"/>
          <p:cNvSpPr>
            <a:spLocks noGrp="1"/>
          </p:cNvSpPr>
          <p:nvPr>
            <p:ph idx="1"/>
          </p:nvPr>
        </p:nvSpPr>
        <p:spPr>
          <a:xfrm>
            <a:off x="467544" y="1772816"/>
            <a:ext cx="8229600" cy="4328120"/>
          </a:xfrm>
        </p:spPr>
        <p:txBody>
          <a:bodyPr/>
          <a:lstStyle/>
          <a:p>
            <a:pPr algn="just"/>
            <a:r>
              <a:rPr lang="en-US" sz="2000" dirty="0" smtClean="0">
                <a:solidFill>
                  <a:srgbClr val="FF0000"/>
                </a:solidFill>
                <a:cs typeface="B Mitra" panose="00000400000000000000" pitchFamily="2" charset="-78"/>
              </a:rPr>
              <a:t>Patients with clinical atherosclerotic cardiovascular disease (ASCVD)-Secondary </a:t>
            </a:r>
            <a:r>
              <a:rPr lang="en-US" sz="2000" dirty="0">
                <a:solidFill>
                  <a:srgbClr val="FF0000"/>
                </a:solidFill>
                <a:cs typeface="B Mitra" panose="00000400000000000000" pitchFamily="2" charset="-78"/>
              </a:rPr>
              <a:t>ASCVD </a:t>
            </a:r>
            <a:r>
              <a:rPr lang="en-US" sz="2000" dirty="0" smtClean="0">
                <a:solidFill>
                  <a:srgbClr val="FF0000"/>
                </a:solidFill>
                <a:cs typeface="B Mitra" panose="00000400000000000000" pitchFamily="2" charset="-78"/>
              </a:rPr>
              <a:t>prevention</a:t>
            </a:r>
          </a:p>
          <a:p>
            <a:pPr marL="0" indent="0" algn="just">
              <a:buNone/>
            </a:pPr>
            <a:endParaRPr lang="it-IT" sz="2000" dirty="0" smtClean="0">
              <a:solidFill>
                <a:srgbClr val="FF0000"/>
              </a:solidFill>
              <a:cs typeface="B Mitra" panose="00000400000000000000" pitchFamily="2" charset="-78"/>
            </a:endParaRPr>
          </a:p>
          <a:p>
            <a:pPr algn="just"/>
            <a:r>
              <a:rPr lang="it-IT" sz="2000" dirty="0" smtClean="0">
                <a:solidFill>
                  <a:srgbClr val="FF0000"/>
                </a:solidFill>
                <a:cs typeface="B Mitra" panose="00000400000000000000" pitchFamily="2" charset="-78"/>
              </a:rPr>
              <a:t>Patients </a:t>
            </a:r>
            <a:r>
              <a:rPr lang="it-IT" sz="2000" dirty="0">
                <a:solidFill>
                  <a:srgbClr val="FF0000"/>
                </a:solidFill>
                <a:cs typeface="B Mitra" panose="00000400000000000000" pitchFamily="2" charset="-78"/>
              </a:rPr>
              <a:t>with </a:t>
            </a:r>
            <a:r>
              <a:rPr lang="it-IT" sz="2000" dirty="0" smtClean="0">
                <a:solidFill>
                  <a:srgbClr val="FF0000"/>
                </a:solidFill>
                <a:cs typeface="B Mitra" panose="00000400000000000000" pitchFamily="2" charset="-78"/>
              </a:rPr>
              <a:t>primary severe hypercholesterolemia </a:t>
            </a:r>
          </a:p>
          <a:p>
            <a:pPr marL="0" indent="0" algn="just">
              <a:buNone/>
            </a:pPr>
            <a:r>
              <a:rPr lang="it-IT" sz="2000" dirty="0">
                <a:solidFill>
                  <a:srgbClr val="FF0000"/>
                </a:solidFill>
                <a:cs typeface="B Mitra" panose="00000400000000000000" pitchFamily="2" charset="-78"/>
              </a:rPr>
              <a:t> </a:t>
            </a:r>
            <a:r>
              <a:rPr lang="it-IT" sz="2000" dirty="0" smtClean="0">
                <a:solidFill>
                  <a:srgbClr val="FF0000"/>
                </a:solidFill>
                <a:cs typeface="B Mitra" panose="00000400000000000000" pitchFamily="2" charset="-78"/>
              </a:rPr>
              <a:t>    (</a:t>
            </a:r>
            <a:r>
              <a:rPr lang="it-IT" sz="2000" dirty="0">
                <a:solidFill>
                  <a:srgbClr val="FF0000"/>
                </a:solidFill>
                <a:cs typeface="B Mitra" panose="00000400000000000000" pitchFamily="2" charset="-78"/>
              </a:rPr>
              <a:t>LDL-C </a:t>
            </a:r>
            <a:r>
              <a:rPr lang="it-IT" sz="2000" dirty="0" smtClean="0">
                <a:solidFill>
                  <a:srgbClr val="FF0000"/>
                </a:solidFill>
                <a:cs typeface="B Mitra" panose="00000400000000000000" pitchFamily="2" charset="-78"/>
              </a:rPr>
              <a:t>≥ 190 mg/dL)</a:t>
            </a:r>
            <a:endParaRPr lang="en-US" sz="2000" dirty="0" smtClean="0">
              <a:solidFill>
                <a:srgbClr val="FF0000"/>
              </a:solidFill>
              <a:cs typeface="B Mitra" panose="00000400000000000000" pitchFamily="2" charset="-78"/>
            </a:endParaRPr>
          </a:p>
          <a:p>
            <a:pPr algn="just"/>
            <a:endParaRPr lang="en-US" sz="2000" dirty="0" smtClean="0">
              <a:solidFill>
                <a:srgbClr val="FF0000"/>
              </a:solidFill>
              <a:cs typeface="B Mitra" panose="00000400000000000000" pitchFamily="2" charset="-78"/>
            </a:endParaRPr>
          </a:p>
          <a:p>
            <a:pPr algn="just"/>
            <a:r>
              <a:rPr lang="en-US" sz="2000" dirty="0" smtClean="0">
                <a:solidFill>
                  <a:srgbClr val="FF0000"/>
                </a:solidFill>
                <a:cs typeface="B Mitra" panose="00000400000000000000" pitchFamily="2" charset="-78"/>
              </a:rPr>
              <a:t>Patients </a:t>
            </a:r>
            <a:r>
              <a:rPr lang="en-US" sz="2000" dirty="0">
                <a:solidFill>
                  <a:srgbClr val="FF0000"/>
                </a:solidFill>
                <a:cs typeface="B Mitra" panose="00000400000000000000" pitchFamily="2" charset="-78"/>
              </a:rPr>
              <a:t>with </a:t>
            </a:r>
            <a:r>
              <a:rPr lang="en-US" sz="2000" dirty="0" smtClean="0">
                <a:solidFill>
                  <a:srgbClr val="FF0000"/>
                </a:solidFill>
                <a:cs typeface="B Mitra" panose="00000400000000000000" pitchFamily="2" charset="-78"/>
              </a:rPr>
              <a:t>diabetes mellitus</a:t>
            </a:r>
          </a:p>
          <a:p>
            <a:pPr algn="just"/>
            <a:endParaRPr lang="en-US" sz="2000" dirty="0" smtClean="0">
              <a:cs typeface="B Mitra" panose="00000400000000000000" pitchFamily="2" charset="-78"/>
            </a:endParaRPr>
          </a:p>
          <a:p>
            <a:pPr algn="just"/>
            <a:r>
              <a:rPr lang="en-US" sz="2000" dirty="0" smtClean="0">
                <a:cs typeface="B Mitra" panose="00000400000000000000" pitchFamily="2" charset="-78"/>
              </a:rPr>
              <a:t>Primary </a:t>
            </a:r>
            <a:r>
              <a:rPr lang="en-US" sz="2000" dirty="0">
                <a:cs typeface="B Mitra" panose="00000400000000000000" pitchFamily="2" charset="-78"/>
              </a:rPr>
              <a:t>ASCVD </a:t>
            </a:r>
            <a:r>
              <a:rPr lang="en-US" sz="2000" dirty="0" smtClean="0">
                <a:cs typeface="B Mitra" panose="00000400000000000000" pitchFamily="2" charset="-78"/>
              </a:rPr>
              <a:t>prevention</a:t>
            </a:r>
          </a:p>
          <a:p>
            <a:pPr algn="just"/>
            <a:endParaRPr lang="en-US" sz="2000" dirty="0" smtClean="0">
              <a:cs typeface="B Mitra" panose="00000400000000000000" pitchFamily="2" charset="-78"/>
            </a:endParaRPr>
          </a:p>
          <a:p>
            <a:pPr algn="just"/>
            <a:r>
              <a:rPr lang="en-US" sz="2000" dirty="0" smtClean="0">
                <a:cs typeface="B Mitra" panose="00000400000000000000" pitchFamily="2" charset="-78"/>
              </a:rPr>
              <a:t>Other populations at risk</a:t>
            </a:r>
          </a:p>
          <a:p>
            <a:pPr algn="just"/>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30</a:t>
            </a:fld>
            <a:endParaRPr lang="en-US" dirty="0"/>
          </a:p>
        </p:txBody>
      </p:sp>
    </p:spTree>
    <p:extLst>
      <p:ext uri="{BB962C8B-B14F-4D97-AF65-F5344CB8AC3E}">
        <p14:creationId xmlns:p14="http://schemas.microsoft.com/office/powerpoint/2010/main" val="3770694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31</a:t>
            </a:fld>
            <a:endParaRPr lang="en-US"/>
          </a:p>
        </p:txBody>
      </p:sp>
      <p:sp>
        <p:nvSpPr>
          <p:cNvPr id="12" name="Title 1"/>
          <p:cNvSpPr>
            <a:spLocks noGrp="1"/>
          </p:cNvSpPr>
          <p:nvPr>
            <p:ph type="title"/>
          </p:nvPr>
        </p:nvSpPr>
        <p:spPr>
          <a:xfrm>
            <a:off x="405880" y="332656"/>
            <a:ext cx="8291264" cy="867544"/>
          </a:xfrm>
        </p:spPr>
        <p:txBody>
          <a:bodyPr/>
          <a:lstStyle/>
          <a:p>
            <a:pPr algn="just"/>
            <a:r>
              <a:rPr lang="en-US" sz="2400" b="1" dirty="0" smtClean="0">
                <a:solidFill>
                  <a:srgbClr val="002060"/>
                </a:solidFill>
              </a:rPr>
              <a:t/>
            </a:r>
            <a:br>
              <a:rPr lang="en-US" sz="2400" b="1" dirty="0" smtClean="0">
                <a:solidFill>
                  <a:srgbClr val="002060"/>
                </a:solidFill>
              </a:rPr>
            </a:br>
            <a:r>
              <a:rPr lang="en-US" sz="2400" b="1" dirty="0">
                <a:solidFill>
                  <a:srgbClr val="002060"/>
                </a:solidFill>
              </a:rPr>
              <a:t>Adults with hypertriglyceridemia</a:t>
            </a:r>
          </a:p>
        </p:txBody>
      </p:sp>
      <p:sp>
        <p:nvSpPr>
          <p:cNvPr id="5" name="Content Placeholder 2"/>
          <p:cNvSpPr txBox="1">
            <a:spLocks/>
          </p:cNvSpPr>
          <p:nvPr/>
        </p:nvSpPr>
        <p:spPr>
          <a:xfrm>
            <a:off x="467544" y="1268760"/>
            <a:ext cx="8229600" cy="468816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a:endParaRPr lang="en-US" sz="1800" dirty="0">
              <a:cs typeface="B Mitra" panose="00000400000000000000" pitchFamily="2" charset="-78"/>
            </a:endParaRPr>
          </a:p>
        </p:txBody>
      </p:sp>
      <p:sp>
        <p:nvSpPr>
          <p:cNvPr id="7" name="Content Placeholder 2"/>
          <p:cNvSpPr txBox="1">
            <a:spLocks/>
          </p:cNvSpPr>
          <p:nvPr/>
        </p:nvSpPr>
        <p:spPr>
          <a:xfrm>
            <a:off x="433399" y="1268760"/>
            <a:ext cx="8229600" cy="432048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914400" lvl="2" indent="0" algn="just">
              <a:buNone/>
            </a:pPr>
            <a:endParaRPr lang="en-US" sz="2000" dirty="0">
              <a:cs typeface="B Mitra" panose="00000400000000000000" pitchFamily="2" charset="-78"/>
            </a:endParaRPr>
          </a:p>
          <a:p>
            <a:pPr algn="just"/>
            <a:r>
              <a:rPr lang="en-US" sz="2000" dirty="0">
                <a:cs typeface="B Mitra" panose="00000400000000000000" pitchFamily="2" charset="-78"/>
              </a:rPr>
              <a:t>In adults with severe hypertriglyceridemia </a:t>
            </a:r>
            <a:r>
              <a:rPr lang="en-US" sz="2000" dirty="0" smtClean="0">
                <a:cs typeface="B Mitra" panose="00000400000000000000" pitchFamily="2" charset="-78"/>
              </a:rPr>
              <a:t>(fasting </a:t>
            </a:r>
            <a:r>
              <a:rPr lang="en-US" sz="2000" dirty="0">
                <a:cs typeface="B Mitra" panose="00000400000000000000" pitchFamily="2" charset="-78"/>
              </a:rPr>
              <a:t>triglycerides ≥ 500 </a:t>
            </a:r>
            <a:r>
              <a:rPr lang="en-US" sz="2000" dirty="0" smtClean="0">
                <a:cs typeface="B Mitra" panose="00000400000000000000" pitchFamily="2" charset="-78"/>
              </a:rPr>
              <a:t>mg/</a:t>
            </a:r>
            <a:r>
              <a:rPr lang="en-US" sz="2000" dirty="0" err="1" smtClean="0">
                <a:cs typeface="B Mitra" panose="00000400000000000000" pitchFamily="2" charset="-78"/>
              </a:rPr>
              <a:t>dL</a:t>
            </a:r>
            <a:r>
              <a:rPr lang="en-US" sz="2000" dirty="0" smtClean="0">
                <a:cs typeface="B Mitra" panose="00000400000000000000" pitchFamily="2" charset="-78"/>
              </a:rPr>
              <a:t>), especially </a:t>
            </a:r>
            <a:r>
              <a:rPr lang="en-US" sz="2000" dirty="0">
                <a:cs typeface="B Mitra" panose="00000400000000000000" pitchFamily="2" charset="-78"/>
              </a:rPr>
              <a:t>fasting triglycerides </a:t>
            </a:r>
            <a:r>
              <a:rPr lang="en-US" sz="2000" dirty="0" smtClean="0">
                <a:cs typeface="B Mitra" panose="00000400000000000000" pitchFamily="2" charset="-78"/>
              </a:rPr>
              <a:t>≥ 1000 mg/</a:t>
            </a:r>
            <a:r>
              <a:rPr lang="en-US" sz="2000" dirty="0" err="1" smtClean="0">
                <a:cs typeface="B Mitra" panose="00000400000000000000" pitchFamily="2" charset="-78"/>
              </a:rPr>
              <a:t>dL</a:t>
            </a:r>
            <a:r>
              <a:rPr lang="en-US" sz="2000" dirty="0" smtClean="0">
                <a:cs typeface="B Mitra" panose="00000400000000000000" pitchFamily="2" charset="-78"/>
              </a:rPr>
              <a:t>, if </a:t>
            </a:r>
            <a:r>
              <a:rPr lang="en-US" sz="2000" dirty="0">
                <a:cs typeface="B Mitra" panose="00000400000000000000" pitchFamily="2" charset="-78"/>
              </a:rPr>
              <a:t>triglycerides are persistently elevated or increasing, it is reasonable to </a:t>
            </a:r>
            <a:r>
              <a:rPr lang="en-US" sz="2000" dirty="0" smtClean="0">
                <a:cs typeface="B Mitra" panose="00000400000000000000" pitchFamily="2" charset="-78"/>
              </a:rPr>
              <a:t>further reduce </a:t>
            </a:r>
            <a:r>
              <a:rPr lang="en-US" sz="2000" dirty="0">
                <a:cs typeface="B Mitra" panose="00000400000000000000" pitchFamily="2" charset="-78"/>
              </a:rPr>
              <a:t>triglycerides by implementation of a very low-fat diet, avoidance of refined carbohydrates </a:t>
            </a:r>
            <a:r>
              <a:rPr lang="en-US" sz="2000" dirty="0" smtClean="0">
                <a:cs typeface="B Mitra" panose="00000400000000000000" pitchFamily="2" charset="-78"/>
              </a:rPr>
              <a:t>and alcohol</a:t>
            </a:r>
            <a:r>
              <a:rPr lang="en-US" sz="2000" dirty="0">
                <a:cs typeface="B Mitra" panose="00000400000000000000" pitchFamily="2" charset="-78"/>
              </a:rPr>
              <a:t>, consumption of omega-3 fatty acids, and, if necessary to prevent acute pancreatitis, </a:t>
            </a:r>
            <a:r>
              <a:rPr lang="en-US" sz="2000" dirty="0" smtClean="0">
                <a:cs typeface="B Mitra" panose="00000400000000000000" pitchFamily="2" charset="-78"/>
              </a:rPr>
              <a:t>fibrate therapy. </a:t>
            </a:r>
            <a:endParaRPr lang="en-US" sz="2000" dirty="0">
              <a:cs typeface="B Mitra" panose="00000400000000000000" pitchFamily="2" charset="-78"/>
            </a:endParaRPr>
          </a:p>
        </p:txBody>
      </p:sp>
    </p:spTree>
    <p:extLst>
      <p:ext uri="{BB962C8B-B14F-4D97-AF65-F5344CB8AC3E}">
        <p14:creationId xmlns:p14="http://schemas.microsoft.com/office/powerpoint/2010/main" val="115123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002060"/>
                </a:solidFill>
              </a:rPr>
              <a:t>Concluding remarks:</a:t>
            </a:r>
            <a:endParaRPr lang="en-US" sz="2400" b="1" dirty="0">
              <a:solidFill>
                <a:srgbClr val="002060"/>
              </a:solidFill>
            </a:endParaRPr>
          </a:p>
        </p:txBody>
      </p:sp>
      <p:sp>
        <p:nvSpPr>
          <p:cNvPr id="3" name="Content Placeholder 2"/>
          <p:cNvSpPr>
            <a:spLocks noGrp="1"/>
          </p:cNvSpPr>
          <p:nvPr>
            <p:ph idx="1"/>
          </p:nvPr>
        </p:nvSpPr>
        <p:spPr>
          <a:xfrm>
            <a:off x="467544" y="1556792"/>
            <a:ext cx="8229600" cy="4608512"/>
          </a:xfrm>
        </p:spPr>
        <p:txBody>
          <a:bodyPr/>
          <a:lstStyle/>
          <a:p>
            <a:pPr algn="just"/>
            <a:endParaRPr lang="en-US" sz="2000" dirty="0" smtClean="0">
              <a:cs typeface="B Mitra" panose="00000400000000000000" pitchFamily="2" charset="-78"/>
            </a:endParaRPr>
          </a:p>
          <a:p>
            <a:pPr algn="just"/>
            <a:r>
              <a:rPr lang="en-US" sz="2000" dirty="0" smtClean="0">
                <a:cs typeface="B Mitra" panose="00000400000000000000" pitchFamily="2" charset="-78"/>
              </a:rPr>
              <a:t>Understanding the integrative physiology of lipid metabolism helps for a logical approach to the patient with dyslipidemia.</a:t>
            </a:r>
          </a:p>
          <a:p>
            <a:pPr algn="just"/>
            <a:endParaRPr lang="en-US" sz="2000" dirty="0">
              <a:cs typeface="B Mitra" panose="00000400000000000000" pitchFamily="2" charset="-78"/>
            </a:endParaRPr>
          </a:p>
          <a:p>
            <a:pPr algn="just"/>
            <a:r>
              <a:rPr lang="en-US" sz="2000" dirty="0">
                <a:cs typeface="B Mitra" panose="00000400000000000000" pitchFamily="2" charset="-78"/>
              </a:rPr>
              <a:t>Lifestyle modification </a:t>
            </a:r>
            <a:r>
              <a:rPr lang="en-US" sz="2000" dirty="0" smtClean="0">
                <a:cs typeface="B Mitra" panose="00000400000000000000" pitchFamily="2" charset="-78"/>
              </a:rPr>
              <a:t>(medical nutrition therapy and physical activity) is </a:t>
            </a:r>
            <a:r>
              <a:rPr lang="en-US" sz="2000" dirty="0">
                <a:cs typeface="B Mitra" panose="00000400000000000000" pitchFamily="2" charset="-78"/>
              </a:rPr>
              <a:t>always the backbone of treatment </a:t>
            </a:r>
            <a:r>
              <a:rPr lang="en-US" sz="2000" dirty="0" smtClean="0">
                <a:cs typeface="B Mitra" panose="00000400000000000000" pitchFamily="2" charset="-78"/>
              </a:rPr>
              <a:t>strategies for dyslipidemia.</a:t>
            </a:r>
          </a:p>
          <a:p>
            <a:pPr algn="just"/>
            <a:endParaRPr lang="en-US" sz="2000" dirty="0">
              <a:cs typeface="B Mitra" panose="00000400000000000000" pitchFamily="2" charset="-78"/>
            </a:endParaRPr>
          </a:p>
          <a:p>
            <a:pPr algn="just"/>
            <a:r>
              <a:rPr lang="en-US" sz="2000" dirty="0" smtClean="0">
                <a:cs typeface="B Mitra" panose="00000400000000000000" pitchFamily="2" charset="-78"/>
              </a:rPr>
              <a:t>Regarding cholesterol management, </a:t>
            </a:r>
            <a:r>
              <a:rPr lang="en-US" sz="2000" dirty="0">
                <a:cs typeface="B Mitra" panose="00000400000000000000" pitchFamily="2" charset="-78"/>
              </a:rPr>
              <a:t>consider </a:t>
            </a:r>
            <a:r>
              <a:rPr lang="en-US" sz="2000" dirty="0" smtClean="0">
                <a:cs typeface="B Mitra" panose="00000400000000000000" pitchFamily="2" charset="-78"/>
              </a:rPr>
              <a:t>your patient belongs to which management group and then treat.</a:t>
            </a:r>
          </a:p>
          <a:p>
            <a:pPr algn="just"/>
            <a:endParaRPr lang="en-US" sz="2000" dirty="0">
              <a:cs typeface="B Mitra" panose="00000400000000000000" pitchFamily="2" charset="-78"/>
            </a:endParaRPr>
          </a:p>
          <a:p>
            <a:pPr algn="just"/>
            <a:r>
              <a:rPr lang="en-US" sz="2000" dirty="0" smtClean="0">
                <a:cs typeface="B Mitra" panose="00000400000000000000" pitchFamily="2" charset="-78"/>
              </a:rPr>
              <a:t>Regarding triglyceride management, remember that lifestyle modification can be the only therapeutic strategy in </a:t>
            </a:r>
            <a:r>
              <a:rPr lang="en-US" sz="2000" dirty="0">
                <a:cs typeface="B Mitra" panose="00000400000000000000" pitchFamily="2" charset="-78"/>
              </a:rPr>
              <a:t>serum </a:t>
            </a:r>
            <a:r>
              <a:rPr lang="en-US" sz="2000" dirty="0" smtClean="0">
                <a:cs typeface="B Mitra" panose="00000400000000000000" pitchFamily="2" charset="-78"/>
              </a:rPr>
              <a:t>triglyceride levels up to 500 mg/</a:t>
            </a:r>
            <a:r>
              <a:rPr lang="en-US" sz="2000" dirty="0" err="1" smtClean="0">
                <a:cs typeface="B Mitra" panose="00000400000000000000" pitchFamily="2" charset="-78"/>
              </a:rPr>
              <a:t>dL</a:t>
            </a:r>
            <a:r>
              <a:rPr lang="en-US" sz="2000" dirty="0" smtClean="0">
                <a:cs typeface="B Mitra" panose="00000400000000000000" pitchFamily="2" charset="-78"/>
              </a:rPr>
              <a:t>.</a:t>
            </a:r>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32</a:t>
            </a:fld>
            <a:endParaRPr lang="en-US" dirty="0"/>
          </a:p>
        </p:txBody>
      </p:sp>
    </p:spTree>
    <p:extLst>
      <p:ext uri="{BB962C8B-B14F-4D97-AF65-F5344CB8AC3E}">
        <p14:creationId xmlns:p14="http://schemas.microsoft.com/office/powerpoint/2010/main" val="4185736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002060"/>
                </a:solidFill>
              </a:rPr>
              <a:t>References:</a:t>
            </a:r>
            <a:endParaRPr lang="en-US" sz="2400" b="1" dirty="0">
              <a:solidFill>
                <a:srgbClr val="002060"/>
              </a:solidFill>
            </a:endParaRPr>
          </a:p>
        </p:txBody>
      </p:sp>
      <p:sp>
        <p:nvSpPr>
          <p:cNvPr id="3" name="Content Placeholder 2"/>
          <p:cNvSpPr>
            <a:spLocks noGrp="1"/>
          </p:cNvSpPr>
          <p:nvPr>
            <p:ph idx="1"/>
          </p:nvPr>
        </p:nvSpPr>
        <p:spPr>
          <a:xfrm>
            <a:off x="467544" y="1556792"/>
            <a:ext cx="8229600" cy="4608512"/>
          </a:xfrm>
        </p:spPr>
        <p:txBody>
          <a:bodyPr/>
          <a:lstStyle/>
          <a:p>
            <a:pPr algn="just"/>
            <a:r>
              <a:rPr lang="en-US" sz="2000" dirty="0">
                <a:cs typeface="B Mitra" panose="00000400000000000000" pitchFamily="2" charset="-78"/>
              </a:rPr>
              <a:t>Harrison's Principles of Internal </a:t>
            </a:r>
            <a:r>
              <a:rPr lang="en-US" sz="2000" dirty="0" smtClean="0">
                <a:cs typeface="B Mitra" panose="00000400000000000000" pitchFamily="2" charset="-78"/>
              </a:rPr>
              <a:t>Medicine, 20</a:t>
            </a:r>
            <a:r>
              <a:rPr lang="en-US" sz="2000" baseline="30000" dirty="0" smtClean="0">
                <a:cs typeface="B Mitra" panose="00000400000000000000" pitchFamily="2" charset="-78"/>
              </a:rPr>
              <a:t>th</a:t>
            </a:r>
            <a:r>
              <a:rPr lang="en-US" sz="2000" dirty="0" smtClean="0">
                <a:cs typeface="B Mitra" panose="00000400000000000000" pitchFamily="2" charset="-78"/>
              </a:rPr>
              <a:t> edition-2018</a:t>
            </a:r>
          </a:p>
          <a:p>
            <a:pPr algn="just"/>
            <a:endParaRPr lang="en-US" sz="2000" dirty="0">
              <a:cs typeface="B Mitra" panose="00000400000000000000" pitchFamily="2" charset="-78"/>
            </a:endParaRPr>
          </a:p>
          <a:p>
            <a:pPr algn="just"/>
            <a:r>
              <a:rPr lang="en-US" sz="2000" dirty="0" smtClean="0">
                <a:cs typeface="B Mitra" panose="00000400000000000000" pitchFamily="2" charset="-78"/>
              </a:rPr>
              <a:t>Williams Textbook of Endocrinology, </a:t>
            </a:r>
            <a:r>
              <a:rPr lang="en-US" sz="2000" smtClean="0">
                <a:cs typeface="B Mitra" panose="00000400000000000000" pitchFamily="2" charset="-78"/>
              </a:rPr>
              <a:t>13</a:t>
            </a:r>
            <a:r>
              <a:rPr lang="en-US" sz="2000" baseline="30000" smtClean="0">
                <a:cs typeface="B Mitra" panose="00000400000000000000" pitchFamily="2" charset="-78"/>
              </a:rPr>
              <a:t>th</a:t>
            </a:r>
            <a:r>
              <a:rPr lang="en-US" sz="2000" smtClean="0">
                <a:cs typeface="B Mitra" panose="00000400000000000000" pitchFamily="2" charset="-78"/>
              </a:rPr>
              <a:t> edition-2016</a:t>
            </a:r>
            <a:endParaRPr lang="en-US" sz="2000" dirty="0" smtClean="0">
              <a:cs typeface="B Mitra" panose="00000400000000000000" pitchFamily="2" charset="-78"/>
            </a:endParaRPr>
          </a:p>
          <a:p>
            <a:pPr algn="just"/>
            <a:endParaRPr lang="en-US" sz="2000" dirty="0">
              <a:cs typeface="B Mitra" panose="00000400000000000000" pitchFamily="2" charset="-78"/>
            </a:endParaRPr>
          </a:p>
          <a:p>
            <a:pPr algn="just"/>
            <a:r>
              <a:rPr lang="en-US" sz="2000" dirty="0">
                <a:cs typeface="B Mitra" panose="00000400000000000000" pitchFamily="2" charset="-78"/>
              </a:rPr>
              <a:t>National Lipid Association Recommendations </a:t>
            </a:r>
            <a:r>
              <a:rPr lang="en-US" sz="2000" dirty="0" smtClean="0">
                <a:cs typeface="B Mitra" panose="00000400000000000000" pitchFamily="2" charset="-78"/>
              </a:rPr>
              <a:t>for Patient-Centered </a:t>
            </a:r>
            <a:r>
              <a:rPr lang="en-US" sz="2000" dirty="0">
                <a:cs typeface="B Mitra" panose="00000400000000000000" pitchFamily="2" charset="-78"/>
              </a:rPr>
              <a:t>Management of </a:t>
            </a:r>
            <a:r>
              <a:rPr lang="en-US" sz="2000" dirty="0" smtClean="0">
                <a:cs typeface="B Mitra" panose="00000400000000000000" pitchFamily="2" charset="-78"/>
              </a:rPr>
              <a:t>Dyslipidemia-2015</a:t>
            </a:r>
          </a:p>
          <a:p>
            <a:pPr algn="just"/>
            <a:endParaRPr lang="en-US" sz="2000" dirty="0">
              <a:cs typeface="B Mitra" panose="00000400000000000000" pitchFamily="2" charset="-78"/>
            </a:endParaRPr>
          </a:p>
          <a:p>
            <a:pPr algn="just"/>
            <a:r>
              <a:rPr lang="en-US" sz="2000" dirty="0" smtClean="0">
                <a:cs typeface="B Mitra" panose="00000400000000000000" pitchFamily="2" charset="-78"/>
              </a:rPr>
              <a:t>American Association of Clinical Endocrinologists and American College of Endocrinology Guidelines for Management of Dyslipidemia and Prevention of Cardiovascular Disease-2017</a:t>
            </a:r>
          </a:p>
          <a:p>
            <a:pPr algn="just"/>
            <a:endParaRPr lang="en-US" sz="2000" dirty="0">
              <a:cs typeface="B Mitra" panose="00000400000000000000" pitchFamily="2" charset="-78"/>
            </a:endParaRPr>
          </a:p>
          <a:p>
            <a:pPr algn="just"/>
            <a:r>
              <a:rPr lang="en-US" sz="2000" dirty="0" smtClean="0">
                <a:cs typeface="B Mitra" panose="00000400000000000000" pitchFamily="2" charset="-78"/>
              </a:rPr>
              <a:t>AHA/ACC/AACVPR/AAPA/ABC/ACPM/ADA/AGS/</a:t>
            </a:r>
            <a:r>
              <a:rPr lang="en-US" sz="2000" dirty="0" err="1" smtClean="0">
                <a:cs typeface="B Mitra" panose="00000400000000000000" pitchFamily="2" charset="-78"/>
              </a:rPr>
              <a:t>APhA</a:t>
            </a:r>
            <a:r>
              <a:rPr lang="en-US" sz="2000" dirty="0" smtClean="0">
                <a:cs typeface="B Mitra" panose="00000400000000000000" pitchFamily="2" charset="-78"/>
              </a:rPr>
              <a:t>/ASPC/NLA/PCNA </a:t>
            </a:r>
            <a:r>
              <a:rPr lang="en-US" sz="2000" dirty="0">
                <a:cs typeface="B Mitra" panose="00000400000000000000" pitchFamily="2" charset="-78"/>
              </a:rPr>
              <a:t>Guideline on </a:t>
            </a:r>
            <a:r>
              <a:rPr lang="en-US" sz="2000" dirty="0" smtClean="0">
                <a:cs typeface="B Mitra" panose="00000400000000000000" pitchFamily="2" charset="-78"/>
              </a:rPr>
              <a:t>the Management </a:t>
            </a:r>
            <a:r>
              <a:rPr lang="en-US" sz="2000" dirty="0">
                <a:cs typeface="B Mitra" panose="00000400000000000000" pitchFamily="2" charset="-78"/>
              </a:rPr>
              <a:t>of Blood </a:t>
            </a:r>
            <a:r>
              <a:rPr lang="en-US" sz="2000" dirty="0" smtClean="0">
                <a:cs typeface="B Mitra" panose="00000400000000000000" pitchFamily="2" charset="-78"/>
              </a:rPr>
              <a:t>Cholesterol-2018</a:t>
            </a:r>
            <a:endParaRPr lang="en-US" sz="20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33</a:t>
            </a:fld>
            <a:endParaRPr lang="en-US" dirty="0"/>
          </a:p>
        </p:txBody>
      </p:sp>
    </p:spTree>
    <p:extLst>
      <p:ext uri="{BB962C8B-B14F-4D97-AF65-F5344CB8AC3E}">
        <p14:creationId xmlns:p14="http://schemas.microsoft.com/office/powerpoint/2010/main" val="2994081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bdi\Downloads\446330341_439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4666" y="332656"/>
            <a:ext cx="6048672" cy="523220"/>
          </a:xfrm>
          <a:prstGeom prst="rect">
            <a:avLst/>
          </a:prstGeom>
          <a:noFill/>
        </p:spPr>
        <p:txBody>
          <a:bodyPr wrap="square" rtlCol="0">
            <a:spAutoFit/>
          </a:bodyPr>
          <a:lstStyle/>
          <a:p>
            <a:pPr algn="ctr"/>
            <a:r>
              <a:rPr lang="en-US" sz="2800" b="1" dirty="0" smtClean="0">
                <a:solidFill>
                  <a:srgbClr val="008000"/>
                </a:solidFill>
                <a:latin typeface="Arial" pitchFamily="34" charset="0"/>
                <a:cs typeface="Arial" pitchFamily="34" charset="0"/>
              </a:rPr>
              <a:t>Thanks for your attention.</a:t>
            </a:r>
            <a:endParaRPr lang="en-US" sz="2800" b="1" dirty="0">
              <a:solidFill>
                <a:srgbClr val="008000"/>
              </a:solidFill>
              <a:latin typeface="Arial" pitchFamily="34" charset="0"/>
              <a:cs typeface="Arial" pitchFamily="34" charset="0"/>
            </a:endParaRPr>
          </a:p>
        </p:txBody>
      </p:sp>
      <p:sp>
        <p:nvSpPr>
          <p:cNvPr id="6" name="TextBox 5"/>
          <p:cNvSpPr txBox="1"/>
          <p:nvPr/>
        </p:nvSpPr>
        <p:spPr>
          <a:xfrm>
            <a:off x="6588224" y="6547246"/>
            <a:ext cx="2667202" cy="307777"/>
          </a:xfrm>
          <a:prstGeom prst="rect">
            <a:avLst/>
          </a:prstGeom>
          <a:noFill/>
        </p:spPr>
        <p:txBody>
          <a:bodyPr wrap="square" rtlCol="0">
            <a:spAutoFit/>
          </a:bodyPr>
          <a:lstStyle/>
          <a:p>
            <a:r>
              <a:rPr lang="en-US" sz="1400" i="1" dirty="0" smtClean="0">
                <a:solidFill>
                  <a:schemeClr val="bg1">
                    <a:lumMod val="95000"/>
                  </a:schemeClr>
                </a:solidFill>
                <a:latin typeface="Arial" pitchFamily="34" charset="0"/>
                <a:cs typeface="Arial" pitchFamily="34" charset="0"/>
              </a:rPr>
              <a:t>Photo by </a:t>
            </a:r>
            <a:r>
              <a:rPr lang="en-US" sz="1400" i="1" dirty="0" err="1" smtClean="0">
                <a:solidFill>
                  <a:schemeClr val="bg1">
                    <a:lumMod val="95000"/>
                  </a:schemeClr>
                </a:solidFill>
                <a:latin typeface="Arial" pitchFamily="34" charset="0"/>
                <a:cs typeface="Arial" pitchFamily="34" charset="0"/>
              </a:rPr>
              <a:t>Majid</a:t>
            </a:r>
            <a:r>
              <a:rPr lang="en-US" sz="1400" i="1" dirty="0" smtClean="0">
                <a:solidFill>
                  <a:schemeClr val="bg1">
                    <a:lumMod val="95000"/>
                  </a:schemeClr>
                </a:solidFill>
                <a:latin typeface="Arial" pitchFamily="34" charset="0"/>
                <a:cs typeface="Arial" pitchFamily="34" charset="0"/>
              </a:rPr>
              <a:t> </a:t>
            </a:r>
            <a:r>
              <a:rPr lang="en-US" sz="1400" i="1" dirty="0" err="1" smtClean="0">
                <a:solidFill>
                  <a:schemeClr val="bg1">
                    <a:lumMod val="95000"/>
                  </a:schemeClr>
                </a:solidFill>
                <a:latin typeface="Arial" pitchFamily="34" charset="0"/>
                <a:cs typeface="Arial" pitchFamily="34" charset="0"/>
              </a:rPr>
              <a:t>Valizadeh</a:t>
            </a:r>
            <a:r>
              <a:rPr lang="en-US" sz="1400" i="1" dirty="0" smtClean="0">
                <a:solidFill>
                  <a:schemeClr val="bg1">
                    <a:lumMod val="95000"/>
                  </a:schemeClr>
                </a:solidFill>
                <a:latin typeface="Arial" pitchFamily="34" charset="0"/>
                <a:cs typeface="Arial" pitchFamily="34" charset="0"/>
              </a:rPr>
              <a:t>, MD.</a:t>
            </a:r>
          </a:p>
        </p:txBody>
      </p:sp>
    </p:spTree>
    <p:extLst>
      <p:ext uri="{BB962C8B-B14F-4D97-AF65-F5344CB8AC3E}">
        <p14:creationId xmlns:p14="http://schemas.microsoft.com/office/powerpoint/2010/main" val="357475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4490"/>
            <a:ext cx="8229600" cy="1371600"/>
          </a:xfrm>
        </p:spPr>
        <p:txBody>
          <a:bodyPr/>
          <a:lstStyle/>
          <a:p>
            <a:pPr algn="ctr"/>
            <a:r>
              <a:rPr lang="en-US" sz="2800" b="1" dirty="0" smtClean="0">
                <a:solidFill>
                  <a:srgbClr val="002060"/>
                </a:solidFill>
              </a:rPr>
              <a:t>Major fatty acids</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4</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6" name="Rectangle 5"/>
          <p:cNvSpPr/>
          <p:nvPr/>
        </p:nvSpPr>
        <p:spPr bwMode="auto">
          <a:xfrm>
            <a:off x="1562944" y="1169436"/>
            <a:ext cx="576064" cy="3153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952500"/>
            <a:ext cx="5886450" cy="542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bwMode="auto">
          <a:xfrm>
            <a:off x="1319591" y="1545672"/>
            <a:ext cx="309184" cy="208523"/>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ight Arrow 7"/>
          <p:cNvSpPr/>
          <p:nvPr/>
        </p:nvSpPr>
        <p:spPr bwMode="auto">
          <a:xfrm>
            <a:off x="1319591" y="2941308"/>
            <a:ext cx="309184" cy="208523"/>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ight Arrow 8"/>
          <p:cNvSpPr/>
          <p:nvPr/>
        </p:nvSpPr>
        <p:spPr bwMode="auto">
          <a:xfrm>
            <a:off x="1319591" y="3666914"/>
            <a:ext cx="309184" cy="208523"/>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Connector 9"/>
          <p:cNvCxnSpPr/>
          <p:nvPr/>
        </p:nvCxnSpPr>
        <p:spPr bwMode="auto">
          <a:xfrm>
            <a:off x="1675347" y="4191609"/>
            <a:ext cx="160050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a:off x="1675347" y="5373216"/>
            <a:ext cx="160050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1497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543"/>
            <a:ext cx="8229600" cy="1371600"/>
          </a:xfrm>
        </p:spPr>
        <p:txBody>
          <a:bodyPr/>
          <a:lstStyle/>
          <a:p>
            <a:pPr algn="ctr"/>
            <a:r>
              <a:rPr lang="en-US" sz="2800" b="1" dirty="0" smtClean="0">
                <a:solidFill>
                  <a:srgbClr val="002060"/>
                </a:solidFill>
              </a:rPr>
              <a:t>General structure of lipoproteins</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5</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24000"/>
            <a:ext cx="5184576" cy="42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24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85192"/>
            <a:ext cx="8229600" cy="1371600"/>
          </a:xfrm>
        </p:spPr>
        <p:txBody>
          <a:bodyPr/>
          <a:lstStyle/>
          <a:p>
            <a:pPr algn="ctr"/>
            <a:r>
              <a:rPr lang="en-US" sz="2400" b="1" dirty="0" smtClean="0">
                <a:solidFill>
                  <a:srgbClr val="002060"/>
                </a:solidFill>
              </a:rPr>
              <a:t>Density </a:t>
            </a:r>
            <a:r>
              <a:rPr lang="en-US" sz="2400" b="1" dirty="0">
                <a:solidFill>
                  <a:srgbClr val="002060"/>
                </a:solidFill>
              </a:rPr>
              <a:t>and size distribution of the </a:t>
            </a:r>
            <a:r>
              <a:rPr lang="en-US" sz="2400" b="1" dirty="0" smtClean="0">
                <a:solidFill>
                  <a:srgbClr val="002060"/>
                </a:solidFill>
              </a:rPr>
              <a:t>major classes </a:t>
            </a:r>
            <a:r>
              <a:rPr lang="en-US" sz="2400" b="1" dirty="0">
                <a:solidFill>
                  <a:srgbClr val="002060"/>
                </a:solidFill>
              </a:rPr>
              <a:t>of lipoprotein </a:t>
            </a:r>
            <a:r>
              <a:rPr lang="en-US" sz="2400" b="1" dirty="0" smtClean="0">
                <a:solidFill>
                  <a:srgbClr val="002060"/>
                </a:solidFill>
              </a:rPr>
              <a:t>particles</a:t>
            </a:r>
            <a:endParaRPr lang="en-US" sz="24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6</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119" y="1268760"/>
            <a:ext cx="662473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6482" y="5661248"/>
            <a:ext cx="6250330" cy="1323439"/>
          </a:xfrm>
          <a:prstGeom prst="rect">
            <a:avLst/>
          </a:prstGeom>
          <a:noFill/>
        </p:spPr>
        <p:txBody>
          <a:bodyPr wrap="square" rtlCol="0">
            <a:spAutoFit/>
          </a:bodyPr>
          <a:lstStyle/>
          <a:p>
            <a:r>
              <a:rPr lang="en-US" sz="1600" dirty="0" smtClean="0"/>
              <a:t>HDL, high-density lipoprotein</a:t>
            </a:r>
          </a:p>
          <a:p>
            <a:r>
              <a:rPr lang="en-US" sz="1600" dirty="0" smtClean="0"/>
              <a:t>LDL, low-density lipoprotein</a:t>
            </a:r>
          </a:p>
          <a:p>
            <a:r>
              <a:rPr lang="en-US" sz="1600" dirty="0" smtClean="0"/>
              <a:t>IDL, intermediate-density lipoprotein</a:t>
            </a:r>
          </a:p>
          <a:p>
            <a:r>
              <a:rPr lang="en-US" sz="1600" dirty="0" smtClean="0"/>
              <a:t>VLDL</a:t>
            </a:r>
            <a:r>
              <a:rPr lang="en-US" sz="1600" dirty="0"/>
              <a:t>, </a:t>
            </a:r>
            <a:r>
              <a:rPr lang="en-US" sz="1600" dirty="0" smtClean="0"/>
              <a:t>very-low-density </a:t>
            </a:r>
            <a:r>
              <a:rPr lang="en-US" sz="1600" dirty="0"/>
              <a:t>lipoprotein</a:t>
            </a:r>
          </a:p>
          <a:p>
            <a:endParaRPr lang="en-US" sz="1600" dirty="0"/>
          </a:p>
        </p:txBody>
      </p:sp>
    </p:spTree>
    <p:extLst>
      <p:ext uri="{BB962C8B-B14F-4D97-AF65-F5344CB8AC3E}">
        <p14:creationId xmlns:p14="http://schemas.microsoft.com/office/powerpoint/2010/main" val="32565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85192"/>
            <a:ext cx="8229600" cy="1371600"/>
          </a:xfrm>
        </p:spPr>
        <p:txBody>
          <a:bodyPr/>
          <a:lstStyle/>
          <a:p>
            <a:pPr algn="ctr"/>
            <a:r>
              <a:rPr lang="en-US" sz="2800" b="1" dirty="0" smtClean="0">
                <a:solidFill>
                  <a:srgbClr val="002060"/>
                </a:solidFill>
              </a:rPr>
              <a:t>Major classes </a:t>
            </a:r>
            <a:r>
              <a:rPr lang="en-US" sz="2800" b="1" dirty="0">
                <a:solidFill>
                  <a:srgbClr val="002060"/>
                </a:solidFill>
              </a:rPr>
              <a:t>of lipoprotein </a:t>
            </a:r>
            <a:r>
              <a:rPr lang="en-US" sz="2800" b="1" dirty="0" smtClean="0">
                <a:solidFill>
                  <a:srgbClr val="002060"/>
                </a:solidFill>
              </a:rPr>
              <a:t>particles</a:t>
            </a:r>
            <a:endParaRPr lang="en-US" sz="28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7</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575"/>
            <a:ext cx="91440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bwMode="auto">
          <a:xfrm>
            <a:off x="3203848" y="1552574"/>
            <a:ext cx="2088232" cy="3388594"/>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ounded Rectangle 6"/>
          <p:cNvSpPr/>
          <p:nvPr/>
        </p:nvSpPr>
        <p:spPr bwMode="auto">
          <a:xfrm>
            <a:off x="5416826" y="1559378"/>
            <a:ext cx="1531438" cy="338179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639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2060"/>
                </a:solidFill>
              </a:rPr>
              <a:t>Outlines</a:t>
            </a:r>
            <a:endParaRPr lang="en-US" sz="2800" b="1" dirty="0">
              <a:solidFill>
                <a:srgbClr val="002060"/>
              </a:solidFill>
            </a:endParaRPr>
          </a:p>
        </p:txBody>
      </p:sp>
      <p:sp>
        <p:nvSpPr>
          <p:cNvPr id="3" name="Content Placeholder 2"/>
          <p:cNvSpPr>
            <a:spLocks noGrp="1"/>
          </p:cNvSpPr>
          <p:nvPr>
            <p:ph idx="1"/>
          </p:nvPr>
        </p:nvSpPr>
        <p:spPr>
          <a:xfrm>
            <a:off x="467544" y="1628800"/>
            <a:ext cx="8229600" cy="4328120"/>
          </a:xfrm>
        </p:spPr>
        <p:txBody>
          <a:bodyPr/>
          <a:lstStyle/>
          <a:p>
            <a:pPr algn="just"/>
            <a:r>
              <a:rPr lang="en-US" sz="2000" dirty="0" smtClean="0">
                <a:cs typeface="B Mitra" panose="00000400000000000000" pitchFamily="2" charset="-78"/>
              </a:rPr>
              <a:t>Classification of lipid particles</a:t>
            </a:r>
          </a:p>
          <a:p>
            <a:pPr algn="just"/>
            <a:r>
              <a:rPr lang="en-US" sz="2000" dirty="0" smtClean="0">
                <a:solidFill>
                  <a:srgbClr val="FF0000"/>
                </a:solidFill>
                <a:cs typeface="B Mitra" panose="00000400000000000000" pitchFamily="2" charset="-78"/>
              </a:rPr>
              <a:t>Brief overview of lipid metabolism</a:t>
            </a:r>
            <a:endParaRPr lang="en-US" sz="2000" dirty="0">
              <a:solidFill>
                <a:srgbClr val="FF0000"/>
              </a:solidFill>
              <a:cs typeface="B Mitra" panose="00000400000000000000" pitchFamily="2" charset="-78"/>
            </a:endParaRPr>
          </a:p>
          <a:p>
            <a:pPr algn="just"/>
            <a:r>
              <a:rPr lang="en-US" sz="2000" dirty="0" smtClean="0">
                <a:cs typeface="B Mitra" panose="00000400000000000000" pitchFamily="2" charset="-78"/>
              </a:rPr>
              <a:t>Diabetic dyslipidemia</a:t>
            </a:r>
            <a:endParaRPr lang="en-US" sz="2000" dirty="0">
              <a:cs typeface="B Mitra" panose="00000400000000000000" pitchFamily="2" charset="-78"/>
            </a:endParaRPr>
          </a:p>
          <a:p>
            <a:pPr algn="just"/>
            <a:r>
              <a:rPr lang="en-US" sz="2000" dirty="0" smtClean="0">
                <a:cs typeface="B Mitra" panose="00000400000000000000" pitchFamily="2" charset="-78"/>
              </a:rPr>
              <a:t>Classification of dyslipidemia</a:t>
            </a:r>
          </a:p>
          <a:p>
            <a:pPr algn="just"/>
            <a:r>
              <a:rPr lang="en-US" sz="2000" dirty="0" smtClean="0">
                <a:cs typeface="B Mitra" panose="00000400000000000000" pitchFamily="2" charset="-78"/>
              </a:rPr>
              <a:t>Screening and treatment of dyslipidemia at a glance</a:t>
            </a:r>
            <a:endParaRPr lang="en-US" sz="2000" dirty="0">
              <a:cs typeface="B Mitra" panose="00000400000000000000" pitchFamily="2" charset="-78"/>
            </a:endParaRPr>
          </a:p>
          <a:p>
            <a:pPr algn="just"/>
            <a:r>
              <a:rPr lang="en-US" sz="2000" dirty="0" smtClean="0">
                <a:cs typeface="B Mitra" panose="00000400000000000000" pitchFamily="2" charset="-78"/>
              </a:rPr>
              <a:t>Conclusions</a:t>
            </a:r>
          </a:p>
          <a:p>
            <a:pPr marL="0" indent="0" algn="just">
              <a:buNone/>
            </a:pPr>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8</a:t>
            </a:fld>
            <a:endParaRPr lang="en-US"/>
          </a:p>
        </p:txBody>
      </p:sp>
    </p:spTree>
    <p:extLst>
      <p:ext uri="{BB962C8B-B14F-4D97-AF65-F5344CB8AC3E}">
        <p14:creationId xmlns:p14="http://schemas.microsoft.com/office/powerpoint/2010/main" val="248348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1371600"/>
          </a:xfrm>
        </p:spPr>
        <p:txBody>
          <a:bodyPr/>
          <a:lstStyle/>
          <a:p>
            <a:pPr algn="ctr"/>
            <a:r>
              <a:rPr lang="en-US" sz="2400" b="1" dirty="0" smtClean="0">
                <a:solidFill>
                  <a:srgbClr val="002060"/>
                </a:solidFill>
              </a:rPr>
              <a:t>Exogenous and endogenous lipoprotein metabolic pathways</a:t>
            </a:r>
            <a:endParaRPr lang="en-US" sz="2400" b="1" dirty="0">
              <a:solidFill>
                <a:srgbClr val="002060"/>
              </a:solidFill>
            </a:endParaRPr>
          </a:p>
        </p:txBody>
      </p:sp>
      <p:sp>
        <p:nvSpPr>
          <p:cNvPr id="4" name="Slide Number Placeholder 3"/>
          <p:cNvSpPr>
            <a:spLocks noGrp="1"/>
          </p:cNvSpPr>
          <p:nvPr>
            <p:ph type="sldNum" sz="quarter" idx="11"/>
          </p:nvPr>
        </p:nvSpPr>
        <p:spPr/>
        <p:txBody>
          <a:bodyPr/>
          <a:lstStyle/>
          <a:p>
            <a:pPr>
              <a:defRPr/>
            </a:pPr>
            <a:fld id="{AC5F7A65-BDE6-4889-9B0D-28FA4DD7FE3A}" type="slidenum">
              <a:rPr lang="en-US" smtClean="0"/>
              <a:pPr>
                <a:defRPr/>
              </a:pPr>
              <a:t>9</a:t>
            </a:fld>
            <a:endParaRPr lang="en-US"/>
          </a:p>
        </p:txBody>
      </p:sp>
      <p:sp>
        <p:nvSpPr>
          <p:cNvPr id="3" name="Content Placeholder 2"/>
          <p:cNvSpPr>
            <a:spLocks noGrp="1"/>
          </p:cNvSpPr>
          <p:nvPr>
            <p:ph idx="4294967295"/>
          </p:nvPr>
        </p:nvSpPr>
        <p:spPr>
          <a:xfrm>
            <a:off x="0" y="1981200"/>
            <a:ext cx="8229600" cy="4327525"/>
          </a:xfrm>
        </p:spPr>
        <p:txBody>
          <a:bodyPr/>
          <a:lstStyle/>
          <a:p>
            <a:pPr algn="just"/>
            <a:endParaRPr lang="en-US" sz="2400" dirty="0" smtClean="0">
              <a:cs typeface="B Mitra" panose="00000400000000000000" pitchFamily="2" charset="-78"/>
            </a:endParaRPr>
          </a:p>
          <a:p>
            <a:pPr algn="just"/>
            <a:endParaRPr lang="en-US" sz="2400" dirty="0" smtClean="0">
              <a:cs typeface="B Mitra" panose="00000400000000000000" pitchFamily="2" charset="-78"/>
            </a:endParaRPr>
          </a:p>
          <a:p>
            <a:pPr algn="just"/>
            <a:endParaRPr lang="en-US" sz="2400" dirty="0">
              <a:cs typeface="B Mitra" panose="00000400000000000000" pitchFamily="2" charset="-7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1118186"/>
            <a:ext cx="675322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5389443"/>
            <a:ext cx="2267744" cy="307777"/>
          </a:xfrm>
          <a:prstGeom prst="rect">
            <a:avLst/>
          </a:prstGeom>
          <a:noFill/>
        </p:spPr>
        <p:txBody>
          <a:bodyPr wrap="square" rtlCol="0">
            <a:spAutoFit/>
          </a:bodyPr>
          <a:lstStyle/>
          <a:p>
            <a:r>
              <a:rPr lang="en-US" sz="1400" dirty="0" smtClean="0"/>
              <a:t>(Lipoprotein lipase)</a:t>
            </a:r>
          </a:p>
        </p:txBody>
      </p:sp>
      <p:sp>
        <p:nvSpPr>
          <p:cNvPr id="7" name="Rounded Rectangle 6"/>
          <p:cNvSpPr/>
          <p:nvPr/>
        </p:nvSpPr>
        <p:spPr bwMode="auto">
          <a:xfrm>
            <a:off x="2853950" y="1111628"/>
            <a:ext cx="1152128" cy="36004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7"/>
          <p:cNvSpPr/>
          <p:nvPr/>
        </p:nvSpPr>
        <p:spPr bwMode="auto">
          <a:xfrm>
            <a:off x="5652120" y="1084008"/>
            <a:ext cx="1224136" cy="36004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547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6930</TotalTime>
  <Words>1071</Words>
  <Application>Microsoft Office PowerPoint</Application>
  <PresentationFormat>On-screen Show (4:3)</PresentationFormat>
  <Paragraphs>227</Paragraphs>
  <Slides>34</Slides>
  <Notes>5</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Pixel</vt:lpstr>
      <vt:lpstr>An Introduction to  Lipid Metabolism and Dyslipidemia</vt:lpstr>
      <vt:lpstr>Outlines</vt:lpstr>
      <vt:lpstr>Structures of common lipids</vt:lpstr>
      <vt:lpstr>Major fatty acids</vt:lpstr>
      <vt:lpstr>General structure of lipoproteins</vt:lpstr>
      <vt:lpstr>Density and size distribution of the major classes of lipoprotein particles</vt:lpstr>
      <vt:lpstr>Major classes of lipoprotein particles</vt:lpstr>
      <vt:lpstr>Outlines</vt:lpstr>
      <vt:lpstr>Exogenous and endogenous lipoprotein metabolic pathways</vt:lpstr>
      <vt:lpstr>HDL metabolism and reverse cholesterol transport</vt:lpstr>
      <vt:lpstr>Cholesterol biosynthesis</vt:lpstr>
      <vt:lpstr>Outlines</vt:lpstr>
      <vt:lpstr>Diabetic dyslipidemia</vt:lpstr>
      <vt:lpstr>Diabetic dyslipidemia</vt:lpstr>
      <vt:lpstr>Outlines</vt:lpstr>
      <vt:lpstr>Classifications of cholesterol and triglyceride levels in mg/dL</vt:lpstr>
      <vt:lpstr> Recent classification for hypertriglyceridemia</vt:lpstr>
      <vt:lpstr>Primary hyperlipoproteinemias</vt:lpstr>
      <vt:lpstr>Primary hyperlipidemias</vt:lpstr>
      <vt:lpstr>Secondary causes of dyslipidemia</vt:lpstr>
      <vt:lpstr>Medication- induced dyslipidemia</vt:lpstr>
      <vt:lpstr>Secondary causes of dyslipidemia</vt:lpstr>
      <vt:lpstr>Outlines</vt:lpstr>
      <vt:lpstr>PowerPoint Presentation</vt:lpstr>
      <vt:lpstr>Screening of initial lipoprotein lipid levels</vt:lpstr>
      <vt:lpstr>Lifestyle modification is always the backbone of treatment strategies.</vt:lpstr>
      <vt:lpstr>Primary lipid-lowering drug classes</vt:lpstr>
      <vt:lpstr>Effects of lipid-lowering drugs</vt:lpstr>
      <vt:lpstr>Effects of lipid-lowering drugs</vt:lpstr>
      <vt:lpstr>Patient management groups regarding cholesterol:</vt:lpstr>
      <vt:lpstr> Adults with hypertriglyceridemia</vt:lpstr>
      <vt:lpstr>Concluding remarks:</vt:lpstr>
      <vt:lpstr>References:</vt:lpstr>
      <vt:lpstr>PowerPoint Presentation</vt:lpstr>
    </vt:vector>
  </TitlesOfParts>
  <Company>hoiufm9fy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ha</dc:creator>
  <cp:lastModifiedBy>هنگامه عبدی</cp:lastModifiedBy>
  <cp:revision>745</cp:revision>
  <dcterms:created xsi:type="dcterms:W3CDTF">2006-04-22T19:18:51Z</dcterms:created>
  <dcterms:modified xsi:type="dcterms:W3CDTF">2019-01-24T04:25:12Z</dcterms:modified>
</cp:coreProperties>
</file>