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40" r:id="rId3"/>
    <p:sldId id="339" r:id="rId4"/>
    <p:sldId id="294" r:id="rId5"/>
    <p:sldId id="295" r:id="rId6"/>
    <p:sldId id="345" r:id="rId7"/>
    <p:sldId id="296" r:id="rId8"/>
    <p:sldId id="297" r:id="rId9"/>
    <p:sldId id="298" r:id="rId10"/>
    <p:sldId id="299" r:id="rId11"/>
    <p:sldId id="305" r:id="rId12"/>
    <p:sldId id="308" r:id="rId13"/>
    <p:sldId id="309" r:id="rId14"/>
    <p:sldId id="310" r:id="rId15"/>
    <p:sldId id="312" r:id="rId16"/>
    <p:sldId id="306" r:id="rId17"/>
    <p:sldId id="307" r:id="rId18"/>
    <p:sldId id="338" r:id="rId19"/>
    <p:sldId id="325" r:id="rId20"/>
    <p:sldId id="313" r:id="rId21"/>
    <p:sldId id="314" r:id="rId22"/>
    <p:sldId id="326" r:id="rId23"/>
    <p:sldId id="329" r:id="rId24"/>
    <p:sldId id="330" r:id="rId25"/>
    <p:sldId id="331" r:id="rId26"/>
    <p:sldId id="333" r:id="rId27"/>
    <p:sldId id="334" r:id="rId28"/>
    <p:sldId id="335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48" r:id="rId40"/>
    <p:sldId id="352" r:id="rId41"/>
    <p:sldId id="349" r:id="rId42"/>
    <p:sldId id="350" r:id="rId43"/>
    <p:sldId id="351" r:id="rId44"/>
    <p:sldId id="327" r:id="rId45"/>
    <p:sldId id="344" r:id="rId46"/>
    <p:sldId id="291" r:id="rId47"/>
    <p:sldId id="285" r:id="rId48"/>
    <p:sldId id="283" r:id="rId49"/>
    <p:sldId id="342" r:id="rId50"/>
    <p:sldId id="343" r:id="rId51"/>
    <p:sldId id="328" r:id="rId52"/>
    <p:sldId id="346" r:id="rId53"/>
    <p:sldId id="341" r:id="rId54"/>
    <p:sldId id="34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F7D29-571D-4BA3-A2EA-060EF34CE54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13E6C-BC60-4895-A379-5C6A943D0B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03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C3DFE-043F-4733-B80D-9B83CC2EAC2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13E6C-BC60-4895-A379-5C6A943D0B9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64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764-39DB-4D99-9F9F-2CC62016E27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30-1C61-46BB-8A6C-D770FCCE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51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764-39DB-4D99-9F9F-2CC62016E27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30-1C61-46BB-8A6C-D770FCCE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87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764-39DB-4D99-9F9F-2CC62016E27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30-1C61-46BB-8A6C-D770FCCE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00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764-39DB-4D99-9F9F-2CC62016E27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30-1C61-46BB-8A6C-D770FCCE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59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764-39DB-4D99-9F9F-2CC62016E27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30-1C61-46BB-8A6C-D770FCCE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42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764-39DB-4D99-9F9F-2CC62016E27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30-1C61-46BB-8A6C-D770FCCE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2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764-39DB-4D99-9F9F-2CC62016E27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30-1C61-46BB-8A6C-D770FCCE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90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764-39DB-4D99-9F9F-2CC62016E27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30-1C61-46BB-8A6C-D770FCCE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5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764-39DB-4D99-9F9F-2CC62016E27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30-1C61-46BB-8A6C-D770FCCE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11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764-39DB-4D99-9F9F-2CC62016E27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30-1C61-46BB-8A6C-D770FCCE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30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7764-39DB-4D99-9F9F-2CC62016E27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30-1C61-46BB-8A6C-D770FCCE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23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47764-39DB-4D99-9F9F-2CC62016E279}" type="datetimeFigureOut">
              <a:rPr lang="en-US" smtClean="0"/>
              <a:pPr/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4F30-1C61-46BB-8A6C-D770FCCE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90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Dysmetabolic</a:t>
            </a:r>
            <a:r>
              <a:rPr lang="en-US" b="1" dirty="0" smtClean="0"/>
              <a:t> Aspects </a:t>
            </a:r>
            <a:r>
              <a:rPr lang="en-US" b="1" dirty="0" smtClean="0"/>
              <a:t>in PCOS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F. </a:t>
            </a:r>
            <a:r>
              <a:rPr lang="en-US" sz="2200" dirty="0" err="1" smtClean="0">
                <a:solidFill>
                  <a:schemeClr val="tx1"/>
                </a:solidFill>
              </a:rPr>
              <a:t>Hosseinpanah</a:t>
            </a:r>
            <a:r>
              <a:rPr lang="en-US" sz="2200" dirty="0" smtClean="0">
                <a:solidFill>
                  <a:schemeClr val="tx1"/>
                </a:solidFill>
              </a:rPr>
              <a:t>, M.D.</a:t>
            </a:r>
            <a:endParaRPr lang="en-US" sz="2200" dirty="0">
              <a:solidFill>
                <a:schemeClr val="tx1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Obesity Research Center</a:t>
            </a:r>
          </a:p>
          <a:p>
            <a:pPr lvl="0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Research Institute for Endocrine sciences</a:t>
            </a:r>
          </a:p>
          <a:p>
            <a:pPr lvl="0">
              <a:lnSpc>
                <a:spcPct val="8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Shahid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Beheshti</a:t>
            </a:r>
            <a:r>
              <a:rPr lang="en-US" sz="2200" dirty="0">
                <a:solidFill>
                  <a:schemeClr val="tx1"/>
                </a:solidFill>
              </a:rPr>
              <a:t> University</a:t>
            </a:r>
          </a:p>
          <a:p>
            <a:pPr lvl="0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of Medical Sciences</a:t>
            </a:r>
          </a:p>
          <a:p>
            <a:pPr lvl="0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January 1, 2015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6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115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/>
          <a:lstStyle/>
          <a:p>
            <a:r>
              <a:rPr lang="en-US" dirty="0"/>
              <a:t>In patients with PCOS, the prevalence of IR was 64% according to the HOMA-IR </a:t>
            </a:r>
            <a:r>
              <a:rPr lang="en-US" dirty="0" smtClean="0"/>
              <a:t>measurement, after adjustment </a:t>
            </a:r>
          </a:p>
          <a:p>
            <a:r>
              <a:rPr lang="en-US" dirty="0" smtClean="0"/>
              <a:t>Patients </a:t>
            </a:r>
            <a:r>
              <a:rPr lang="en-US" dirty="0"/>
              <a:t>with IR were more clinically </a:t>
            </a:r>
            <a:r>
              <a:rPr lang="en-US" dirty="0" smtClean="0"/>
              <a:t>affected</a:t>
            </a:r>
          </a:p>
          <a:p>
            <a:r>
              <a:rPr lang="en-US" dirty="0" smtClean="0"/>
              <a:t>Although </a:t>
            </a:r>
            <a:r>
              <a:rPr lang="en-US" dirty="0"/>
              <a:t>IR is a common abnormality in </a:t>
            </a:r>
            <a:r>
              <a:rPr lang="en-US" dirty="0" smtClean="0"/>
              <a:t>PCOS, it </a:t>
            </a:r>
            <a:r>
              <a:rPr lang="en-US" dirty="0"/>
              <a:t>does not seem to be a universal feature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84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0"/>
            <a:ext cx="8039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10100" y="6397809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Apridonidze</a:t>
            </a:r>
            <a:r>
              <a:rPr lang="en-GB" dirty="0" smtClean="0"/>
              <a:t> T et al, JCEM 2005;90:1929-35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015" y="2590800"/>
            <a:ext cx="64008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Retrospective medical chart review of women with PCOS</a:t>
            </a:r>
          </a:p>
          <a:p>
            <a:r>
              <a:rPr lang="en-US" sz="2000" dirty="0" smtClean="0"/>
              <a:t>seen in an Endocrine Clinic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NCEP ATP III criteria was used  for definition of Mets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Of the 161 PCOS cases reviewed, 106 met the inclusion criteria.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women were divided into two groups: 1) women with</a:t>
            </a:r>
          </a:p>
          <a:p>
            <a:r>
              <a:rPr lang="en-US" sz="2000" dirty="0" smtClean="0"/>
              <a:t>PCOS and the Mets (n =46); and 2) women with PCOS lacking the Mets(n =60)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1503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457200" y="152400"/>
          <a:ext cx="7848600" cy="4724400"/>
        </p:xfrm>
        <a:graphic>
          <a:graphicData uri="http://schemas.openxmlformats.org/presentationml/2006/ole">
            <p:oleObj spid="_x0000_s2095" name="Slide" r:id="rId3" imgW="4571948" imgH="3429086" progId="PowerPoint.Slide.8">
              <p:embed/>
            </p:oleObj>
          </a:graphicData>
        </a:graphic>
      </p:graphicFrame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57200" y="6392863"/>
            <a:ext cx="8305800" cy="2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828675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600" dirty="0" smtClean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ltGray">
          <a:xfrm>
            <a:off x="685800" y="5181600"/>
            <a:ext cx="7924800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/>
              <a:t>Overall prevalence of MS was 43% (2-fold higher than in the general population)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ltGray">
          <a:xfrm>
            <a:off x="2667000" y="3124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ltGray">
          <a:xfrm>
            <a:off x="2895600" y="4648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ltGray">
          <a:xfrm>
            <a:off x="3505200" y="2667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ltGray">
          <a:xfrm>
            <a:off x="3733800" y="4419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ltGray">
          <a:xfrm>
            <a:off x="1828800" y="4038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21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562600"/>
            <a:ext cx="8153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71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1"/>
            <a:ext cx="85344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228600" y="4191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28600" y="3733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8600" y="44196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24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Mets </a:t>
            </a:r>
            <a:r>
              <a:rPr lang="en-US" dirty="0"/>
              <a:t>and its components are </a:t>
            </a:r>
            <a:r>
              <a:rPr lang="en-US" dirty="0" smtClean="0"/>
              <a:t>common in </a:t>
            </a:r>
            <a:r>
              <a:rPr lang="en-US" dirty="0"/>
              <a:t>women with PCOS, placing them at increased risk for </a:t>
            </a:r>
            <a:r>
              <a:rPr lang="en-US" dirty="0" smtClean="0"/>
              <a:t>cardiovascular disease </a:t>
            </a:r>
          </a:p>
          <a:p>
            <a:r>
              <a:rPr lang="en-US" dirty="0" smtClean="0"/>
              <a:t>Women </a:t>
            </a:r>
            <a:r>
              <a:rPr lang="en-US" dirty="0"/>
              <a:t>with PCOS and the </a:t>
            </a:r>
            <a:r>
              <a:rPr lang="en-US" dirty="0" smtClean="0"/>
              <a:t>Mets differ from </a:t>
            </a:r>
            <a:r>
              <a:rPr lang="en-US" dirty="0"/>
              <a:t>their counterparts lacking </a:t>
            </a:r>
            <a:r>
              <a:rPr lang="en-US" dirty="0" smtClean="0"/>
              <a:t>the Mets in </a:t>
            </a:r>
            <a:r>
              <a:rPr lang="en-US" dirty="0"/>
              <a:t>terms of </a:t>
            </a:r>
            <a:r>
              <a:rPr lang="en-US" dirty="0" smtClean="0"/>
              <a:t>increased </a:t>
            </a:r>
            <a:r>
              <a:rPr lang="en-US" dirty="0" err="1" smtClean="0"/>
              <a:t>hyperandrogenemia</a:t>
            </a:r>
            <a:r>
              <a:rPr lang="en-US" dirty="0"/>
              <a:t>, lower serum SHBG, and higher </a:t>
            </a:r>
            <a:r>
              <a:rPr lang="en-US" dirty="0" smtClean="0"/>
              <a:t>prevalence of </a:t>
            </a:r>
            <a:r>
              <a:rPr lang="en-US" dirty="0" err="1"/>
              <a:t>acanthosis</a:t>
            </a:r>
            <a:r>
              <a:rPr lang="en-US" dirty="0"/>
              <a:t> </a:t>
            </a:r>
            <a:r>
              <a:rPr lang="en-US" dirty="0" err="1"/>
              <a:t>nigricans</a:t>
            </a:r>
            <a:r>
              <a:rPr lang="en-US" dirty="0"/>
              <a:t>, all features that may </a:t>
            </a:r>
            <a:r>
              <a:rPr lang="en-US" dirty="0" smtClean="0"/>
              <a:t>reflect more </a:t>
            </a:r>
            <a:r>
              <a:rPr lang="en-US" dirty="0"/>
              <a:t>severe insulin resistance</a:t>
            </a:r>
          </a:p>
        </p:txBody>
      </p:sp>
    </p:spTree>
    <p:extLst>
      <p:ext uri="{BB962C8B-B14F-4D97-AF65-F5344CB8AC3E}">
        <p14:creationId xmlns:p14="http://schemas.microsoft.com/office/powerpoint/2010/main" xmlns="" val="7734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1345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Objective</a:t>
            </a:r>
            <a:r>
              <a:rPr lang="en-US" dirty="0" smtClean="0"/>
              <a:t>: To </a:t>
            </a:r>
            <a:r>
              <a:rPr lang="en-US" dirty="0"/>
              <a:t>evaluate the prevalence </a:t>
            </a:r>
            <a:r>
              <a:rPr lang="en-US" dirty="0" smtClean="0"/>
              <a:t>of the </a:t>
            </a:r>
            <a:r>
              <a:rPr lang="en-US" dirty="0"/>
              <a:t>metabolic </a:t>
            </a:r>
            <a:r>
              <a:rPr lang="en-US" dirty="0" smtClean="0"/>
              <a:t>syndrome </a:t>
            </a:r>
            <a:r>
              <a:rPr lang="en-US" dirty="0"/>
              <a:t>and insulin resistance 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a large </a:t>
            </a:r>
            <a:r>
              <a:rPr lang="en-US" dirty="0">
                <a:solidFill>
                  <a:srgbClr val="FFFF00"/>
                </a:solidFill>
              </a:rPr>
              <a:t>population-based</a:t>
            </a:r>
            <a:r>
              <a:rPr lang="en-US" dirty="0"/>
              <a:t> study in </a:t>
            </a:r>
            <a:r>
              <a:rPr lang="en-US" dirty="0" smtClean="0"/>
              <a:t>Iran</a:t>
            </a:r>
          </a:p>
          <a:p>
            <a:r>
              <a:rPr lang="en-US" dirty="0" smtClean="0"/>
              <a:t> One hundred and thirty six PCOS </a:t>
            </a:r>
            <a:r>
              <a:rPr lang="en-US" dirty="0"/>
              <a:t>subjects and 423 healthy </a:t>
            </a:r>
            <a:r>
              <a:rPr lang="en-US" dirty="0" smtClean="0"/>
              <a:t>controls recruited </a:t>
            </a:r>
            <a:r>
              <a:rPr lang="en-US" dirty="0"/>
              <a:t>from among 1126 reproductive aged women (</a:t>
            </a:r>
            <a:r>
              <a:rPr lang="en-US" dirty="0" smtClean="0"/>
              <a:t>18–45 </a:t>
            </a:r>
            <a:r>
              <a:rPr lang="en-US" dirty="0"/>
              <a:t>year</a:t>
            </a:r>
            <a:r>
              <a:rPr lang="en-US" dirty="0" smtClean="0"/>
              <a:t>) were compared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625"/>
            <a:ext cx="916158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6274749"/>
            <a:ext cx="451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baseline="0" dirty="0" smtClean="0">
                <a:latin typeface="AdvMINION-R"/>
              </a:rPr>
              <a:t>Clinical Endocrinology (2011) </a:t>
            </a:r>
            <a:r>
              <a:rPr lang="en-US" b="0" i="0" u="none" strike="noStrike" baseline="0" dirty="0" smtClean="0">
                <a:latin typeface="AdvMINION-B"/>
              </a:rPr>
              <a:t>75</a:t>
            </a:r>
            <a:r>
              <a:rPr lang="en-US" b="0" i="0" u="none" strike="noStrike" baseline="0" dirty="0" smtClean="0">
                <a:latin typeface="AdvMINION-R"/>
              </a:rPr>
              <a:t>, 692–697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10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Metabolic syndrome was </a:t>
            </a:r>
            <a:r>
              <a:rPr lang="en-US" sz="2700" dirty="0">
                <a:solidFill>
                  <a:srgbClr val="FFFF00"/>
                </a:solidFill>
              </a:rPr>
              <a:t>no more frequent </a:t>
            </a:r>
            <a:r>
              <a:rPr lang="en-US" sz="2700" dirty="0"/>
              <a:t>in a representative</a:t>
            </a:r>
            <a:br>
              <a:rPr lang="en-US" sz="2700" dirty="0"/>
            </a:br>
            <a:r>
              <a:rPr lang="en-US" sz="2700" dirty="0"/>
              <a:t>sample of PCOS Iranian population than in </a:t>
            </a:r>
            <a:r>
              <a:rPr lang="en-US" sz="2700" dirty="0" smtClean="0"/>
              <a:t>healthy controls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6688"/>
            <a:ext cx="78486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1671" y="4296673"/>
            <a:ext cx="1649298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18.5% Vs 18.3%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20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Method of recruitment </a:t>
            </a:r>
            <a:r>
              <a:rPr lang="en-US" dirty="0"/>
              <a:t>of PCOS women and controls can seriously influence the estimates of metabolic abnormalities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80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829" y="838200"/>
            <a:ext cx="88487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51169" y="6248400"/>
            <a:ext cx="344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dirty="0" err="1" smtClean="0"/>
              <a:t>Endocr</a:t>
            </a:r>
            <a:r>
              <a:rPr lang="en-US" dirty="0" smtClean="0"/>
              <a:t> Rev.2012 </a:t>
            </a:r>
            <a:r>
              <a:rPr lang="en-US" dirty="0"/>
              <a:t>Oct;33(5):812-41</a:t>
            </a:r>
          </a:p>
        </p:txBody>
      </p:sp>
    </p:spTree>
    <p:extLst>
      <p:ext uri="{BB962C8B-B14F-4D97-AF65-F5344CB8AC3E}">
        <p14:creationId xmlns:p14="http://schemas.microsoft.com/office/powerpoint/2010/main" xmlns="" val="423663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altLang="en-US" b="1" dirty="0"/>
              <a:t>Characteristics of PCOS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4114800"/>
          </a:xfrm>
        </p:spPr>
        <p:txBody>
          <a:bodyPr/>
          <a:lstStyle/>
          <a:p>
            <a:r>
              <a:rPr lang="en-US" altLang="en-US" dirty="0"/>
              <a:t>     Chronic </a:t>
            </a:r>
            <a:r>
              <a:rPr lang="en-US" altLang="en-US" dirty="0" smtClean="0"/>
              <a:t>anovulation</a:t>
            </a:r>
          </a:p>
          <a:p>
            <a:endParaRPr lang="en-US" altLang="en-US" dirty="0"/>
          </a:p>
          <a:p>
            <a:r>
              <a:rPr lang="en-US" altLang="en-US" dirty="0"/>
              <a:t>     </a:t>
            </a:r>
            <a:r>
              <a:rPr lang="en-US" altLang="en-US" dirty="0" err="1" smtClean="0"/>
              <a:t>Hyperandrogenemia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/>
              <a:t>     </a:t>
            </a:r>
            <a:r>
              <a:rPr lang="en-US" altLang="en-US" dirty="0" smtClean="0"/>
              <a:t>Metabolic abnormalities     </a:t>
            </a:r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1371600" y="4038600"/>
            <a:ext cx="4800600" cy="1371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45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9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Incidence of well-established and novel risk factors for CVD and diabetes </a:t>
            </a:r>
            <a:r>
              <a:rPr lang="en-US" sz="3600" dirty="0"/>
              <a:t>in PCOS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00162"/>
            <a:ext cx="9009185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543800" y="2209800"/>
            <a:ext cx="914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9308" y="2286000"/>
            <a:ext cx="48920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32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Continued..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46" y="2438400"/>
            <a:ext cx="913813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46" y="1304925"/>
            <a:ext cx="9161586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900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PCOS and CVD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Women with PCOS </a:t>
            </a:r>
            <a:r>
              <a:rPr lang="en-US" b="1" dirty="0" smtClean="0"/>
              <a:t>may</a:t>
            </a:r>
            <a:r>
              <a:rPr lang="en-US" dirty="0" smtClean="0"/>
              <a:t> be at increased risk of heart disease with increased prevalence of  CHD risk factors: (LDL, HDL, triglycerides, hypertension and diabetes)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However, the literature to date has been </a:t>
            </a:r>
            <a:r>
              <a:rPr lang="en-US" b="1" dirty="0" smtClean="0">
                <a:solidFill>
                  <a:srgbClr val="FFFF00"/>
                </a:solidFill>
              </a:rPr>
              <a:t>inconsistent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716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5598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/>
          <a:lstStyle/>
          <a:p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Design: Prospective </a:t>
            </a:r>
            <a:endParaRPr lang="en-US" sz="2800" dirty="0" smtClean="0">
              <a:latin typeface="+mj-lt"/>
              <a:cs typeface="Aharoni" pitchFamily="2" charset="-79"/>
            </a:endParaRPr>
          </a:p>
          <a:p>
            <a:r>
              <a:rPr lang="en-US" sz="2800" dirty="0" smtClean="0">
                <a:latin typeface="+mj-lt"/>
                <a:cs typeface="Aharoni" pitchFamily="2" charset="-79"/>
              </a:rPr>
              <a:t>Length of F/U: 30 years (through 1997)</a:t>
            </a:r>
            <a:endParaRPr lang="en-US" dirty="0" smtClean="0">
              <a:latin typeface="+mj-lt"/>
              <a:cs typeface="Aharoni" pitchFamily="2" charset="-79"/>
            </a:endParaRPr>
          </a:p>
          <a:p>
            <a:r>
              <a:rPr lang="en-US" dirty="0" smtClean="0"/>
              <a:t>Sample size : </a:t>
            </a:r>
            <a:r>
              <a:rPr lang="en-US" dirty="0" smtClean="0">
                <a:latin typeface="+mj-lt"/>
              </a:rPr>
              <a:t>786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smtClean="0"/>
              <a:t>PCOS</a:t>
            </a:r>
          </a:p>
          <a:p>
            <a:r>
              <a:rPr lang="en-US" dirty="0" smtClean="0"/>
              <a:t>SMR was calculated(standardized mortality ratio)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66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criteria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1981200"/>
            <a:ext cx="8152218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7926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C:\WINDOWS\TEMP\auto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6534168" y="2209800"/>
            <a:ext cx="60960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538582" y="2536583"/>
            <a:ext cx="60960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14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1905000" y="5591908"/>
            <a:ext cx="7381908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16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Women with PCOS </a:t>
            </a:r>
            <a:r>
              <a:rPr lang="en-US" b="1" dirty="0" smtClean="0">
                <a:solidFill>
                  <a:srgbClr val="FFFF00"/>
                </a:solidFill>
              </a:rPr>
              <a:t>do not have markedly </a:t>
            </a:r>
            <a:r>
              <a:rPr lang="en-US" dirty="0" smtClean="0"/>
              <a:t>higher than average mortality from cardiovascular disease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15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7367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 address in this lecture: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Is there any association between PCOS and metabolic abnormalities?</a:t>
            </a:r>
          </a:p>
          <a:p>
            <a:r>
              <a:rPr lang="en-US" dirty="0" smtClean="0"/>
              <a:t>Is there any causal relationship between PCOS and development of CVD?</a:t>
            </a:r>
          </a:p>
          <a:p>
            <a:r>
              <a:rPr lang="en-US" dirty="0" smtClean="0"/>
              <a:t>Screening for metabolic risk factors, Is it evidence based?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03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70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4429124" y="5214950"/>
            <a:ext cx="1143008" cy="928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29586" y="5143512"/>
            <a:ext cx="928694" cy="92869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3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6000760" y="4357694"/>
            <a:ext cx="121444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74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143636" y="3571876"/>
            <a:ext cx="107157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82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significant </a:t>
            </a:r>
            <a:r>
              <a:rPr lang="en-US" dirty="0"/>
              <a:t>2</a:t>
            </a:r>
            <a:r>
              <a:rPr lang="en-US" dirty="0" smtClean="0"/>
              <a:t>-fold risk of CHD and stroke for patients with PCOS relative to women without PCOS was found, </a:t>
            </a:r>
            <a:r>
              <a:rPr lang="en-US" dirty="0" smtClean="0">
                <a:solidFill>
                  <a:srgbClr val="FFFF00"/>
                </a:solidFill>
              </a:rPr>
              <a:t>2.2(95</a:t>
            </a:r>
            <a:r>
              <a:rPr lang="en-US" dirty="0">
                <a:solidFill>
                  <a:srgbClr val="FFFF00"/>
                </a:solidFill>
              </a:rPr>
              <a:t>% CI 1.46-2.76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sz="3200" dirty="0" smtClean="0"/>
              <a:t>Risk was still increased by </a:t>
            </a:r>
            <a:r>
              <a:rPr lang="en-US" sz="3200" dirty="0" smtClean="0">
                <a:latin typeface="+mj-lt"/>
              </a:rPr>
              <a:t>55</a:t>
            </a:r>
            <a:r>
              <a:rPr lang="en-US" sz="3200" dirty="0" smtClean="0"/>
              <a:t>% in the studies that adjusted for BMI,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1.55(95%CI 1.27-1.89)</a:t>
            </a:r>
          </a:p>
          <a:p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dirty="0" smtClean="0"/>
              <a:t>It means</a:t>
            </a:r>
            <a:r>
              <a:rPr lang="en-US" sz="3200" dirty="0" smtClean="0"/>
              <a:t> that increased BMI is not the sole cause of the increased cardiovascular risk in women with PCOS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0269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2999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Objective</a:t>
            </a:r>
            <a:r>
              <a:rPr lang="en-US" sz="2800" dirty="0" smtClean="0"/>
              <a:t>: </a:t>
            </a:r>
            <a:r>
              <a:rPr lang="en-US" sz="2800" dirty="0"/>
              <a:t>T</a:t>
            </a:r>
            <a:r>
              <a:rPr lang="en-US" sz="2800" dirty="0" smtClean="0"/>
              <a:t>o </a:t>
            </a:r>
            <a:r>
              <a:rPr lang="en-US" sz="2800" dirty="0"/>
              <a:t>examine </a:t>
            </a:r>
            <a:r>
              <a:rPr lang="en-US" sz="2800" dirty="0" smtClean="0"/>
              <a:t>whether postmenopausal </a:t>
            </a:r>
            <a:r>
              <a:rPr lang="en-US" sz="2800" dirty="0"/>
              <a:t>PCOS women differ from </a:t>
            </a:r>
            <a:r>
              <a:rPr lang="en-US" sz="2800" dirty="0" smtClean="0"/>
              <a:t>controls regarding </a:t>
            </a:r>
            <a:r>
              <a:rPr lang="en-US" sz="2800" dirty="0"/>
              <a:t>cardiovascular risk factors, myocardial infarction (MI), stroke and </a:t>
            </a:r>
            <a:r>
              <a:rPr lang="en-US" sz="2800" dirty="0" smtClean="0"/>
              <a:t>mortality</a:t>
            </a:r>
          </a:p>
          <a:p>
            <a:r>
              <a:rPr lang="en-US" sz="2800" b="1" dirty="0" smtClean="0"/>
              <a:t>Design</a:t>
            </a:r>
            <a:r>
              <a:rPr lang="en-US" sz="2800" dirty="0" smtClean="0"/>
              <a:t> : A </a:t>
            </a:r>
            <a:r>
              <a:rPr lang="en-US" sz="2800" dirty="0"/>
              <a:t>prospective study of 35 PCOS </a:t>
            </a:r>
            <a:r>
              <a:rPr lang="en-US" sz="2800" dirty="0" smtClean="0"/>
              <a:t>women (61–79 </a:t>
            </a:r>
            <a:r>
              <a:rPr lang="en-US" sz="2800" dirty="0" err="1"/>
              <a:t>yr</a:t>
            </a:r>
            <a:r>
              <a:rPr lang="en-US" sz="2800" dirty="0"/>
              <a:t>) and 120 age-matched </a:t>
            </a:r>
            <a:r>
              <a:rPr lang="en-US" sz="2800" dirty="0" smtClean="0"/>
              <a:t>controls</a:t>
            </a:r>
          </a:p>
          <a:p>
            <a:r>
              <a:rPr lang="en-US" sz="2800" b="1" dirty="0" smtClean="0"/>
              <a:t>Length of F/U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FF00"/>
                </a:solidFill>
              </a:rPr>
              <a:t>21 years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762" y="17585"/>
            <a:ext cx="8568837" cy="188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6324600"/>
            <a:ext cx="445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/>
              <a:t>J Clin Endocrinol Metab </a:t>
            </a:r>
            <a:r>
              <a:rPr lang="it-IT" b="1" dirty="0"/>
              <a:t>96: 3794–3803,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071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062"/>
            <a:ext cx="8839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973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600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651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572396" y="1500174"/>
            <a:ext cx="500066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00958" y="1857364"/>
            <a:ext cx="571504" cy="214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00958" y="2214554"/>
            <a:ext cx="571504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00958" y="3643314"/>
            <a:ext cx="571504" cy="2857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00958" y="3643314"/>
            <a:ext cx="642942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90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ypertension </a:t>
            </a:r>
            <a:r>
              <a:rPr lang="en-US" dirty="0"/>
              <a:t>and </a:t>
            </a:r>
            <a:r>
              <a:rPr lang="en-US" dirty="0" smtClean="0"/>
              <a:t>hypertriglyceridemia were </a:t>
            </a:r>
            <a:r>
              <a:rPr lang="en-US" dirty="0"/>
              <a:t>the only cardiovascular risk factors that </a:t>
            </a:r>
            <a:r>
              <a:rPr lang="en-US" dirty="0" smtClean="0"/>
              <a:t>persisted more </a:t>
            </a:r>
            <a:r>
              <a:rPr lang="en-US" dirty="0"/>
              <a:t>frequently in postmenopausal PCOS women than </a:t>
            </a:r>
            <a:r>
              <a:rPr lang="en-US" dirty="0" smtClean="0"/>
              <a:t>in controls </a:t>
            </a:r>
            <a:r>
              <a:rPr lang="en-US" dirty="0"/>
              <a:t>after 21 </a:t>
            </a:r>
            <a:r>
              <a:rPr lang="en-US" dirty="0" err="1"/>
              <a:t>yr</a:t>
            </a:r>
            <a:r>
              <a:rPr lang="en-US" dirty="0"/>
              <a:t> of </a:t>
            </a:r>
            <a:r>
              <a:rPr lang="en-US" dirty="0" smtClean="0"/>
              <a:t>follow-up </a:t>
            </a:r>
          </a:p>
          <a:p>
            <a:r>
              <a:rPr lang="en-US" dirty="0" smtClean="0"/>
              <a:t>The </a:t>
            </a:r>
            <a:r>
              <a:rPr lang="en-US" dirty="0"/>
              <a:t>proposed increase </a:t>
            </a:r>
            <a:r>
              <a:rPr lang="en-US" dirty="0" smtClean="0"/>
              <a:t>in CVD </a:t>
            </a:r>
            <a:r>
              <a:rPr lang="en-US" dirty="0"/>
              <a:t>events </a:t>
            </a:r>
            <a:r>
              <a:rPr lang="en-US" dirty="0">
                <a:solidFill>
                  <a:srgbClr val="FFFF00"/>
                </a:solidFill>
              </a:rPr>
              <a:t>could not be </a:t>
            </a:r>
            <a:r>
              <a:rPr lang="en-US" dirty="0"/>
              <a:t>detected at this follow-up </a:t>
            </a:r>
            <a:r>
              <a:rPr lang="en-US" dirty="0" smtClean="0"/>
              <a:t>of elderly </a:t>
            </a:r>
            <a:r>
              <a:rPr lang="en-US" dirty="0"/>
              <a:t>PCOS women with similar weight and BMI </a:t>
            </a:r>
            <a:r>
              <a:rPr lang="en-US" dirty="0" smtClean="0"/>
              <a:t>as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597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Objective</a:t>
            </a:r>
            <a:r>
              <a:rPr lang="en-US" dirty="0" smtClean="0"/>
              <a:t>: To </a:t>
            </a:r>
            <a:r>
              <a:rPr lang="en-US" dirty="0"/>
              <a:t>determine the relative risk of type 2 diabetes, cancer, large-vessel </a:t>
            </a:r>
            <a:r>
              <a:rPr lang="en-US" dirty="0" smtClean="0"/>
              <a:t>disease </a:t>
            </a:r>
            <a:r>
              <a:rPr lang="en-US" dirty="0"/>
              <a:t>and all-cause mortality for women 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PCOS</a:t>
            </a:r>
          </a:p>
          <a:p>
            <a:r>
              <a:rPr lang="en-US" dirty="0" smtClean="0"/>
              <a:t>Setting: General </a:t>
            </a:r>
            <a:r>
              <a:rPr lang="en-US" dirty="0"/>
              <a:t>Practice Research </a:t>
            </a:r>
            <a:r>
              <a:rPr lang="en-US" dirty="0" smtClean="0"/>
              <a:t>Database in UK</a:t>
            </a:r>
          </a:p>
          <a:p>
            <a:r>
              <a:rPr lang="en-US" dirty="0">
                <a:solidFill>
                  <a:srgbClr val="FFFF00"/>
                </a:solidFill>
              </a:rPr>
              <a:t>Primary </a:t>
            </a:r>
            <a:r>
              <a:rPr lang="en-US" dirty="0" smtClean="0">
                <a:solidFill>
                  <a:srgbClr val="FFFF00"/>
                </a:solidFill>
              </a:rPr>
              <a:t>outcome</a:t>
            </a:r>
            <a:r>
              <a:rPr lang="en-US" dirty="0" smtClean="0"/>
              <a:t>: </a:t>
            </a:r>
            <a:r>
              <a:rPr lang="en-US" dirty="0"/>
              <a:t>first incident record </a:t>
            </a:r>
            <a:r>
              <a:rPr lang="en-US" dirty="0" smtClean="0"/>
              <a:t>of diabetes</a:t>
            </a:r>
          </a:p>
          <a:p>
            <a:r>
              <a:rPr lang="en-US" dirty="0"/>
              <a:t>Median </a:t>
            </a:r>
            <a:r>
              <a:rPr lang="en-US" dirty="0" smtClean="0"/>
              <a:t>follow-up: </a:t>
            </a:r>
            <a:r>
              <a:rPr lang="en-US" dirty="0" smtClean="0">
                <a:solidFill>
                  <a:srgbClr val="FFFF00"/>
                </a:solidFill>
              </a:rPr>
              <a:t>4.7yr </a:t>
            </a:r>
            <a:r>
              <a:rPr lang="en-US" dirty="0" smtClean="0"/>
              <a:t>(IQR  </a:t>
            </a:r>
            <a:r>
              <a:rPr lang="en-US" dirty="0"/>
              <a:t>2.0–8.6 </a:t>
            </a:r>
            <a:r>
              <a:rPr lang="en-US" dirty="0" err="1"/>
              <a:t>yr</a:t>
            </a:r>
            <a:r>
              <a:rPr lang="en-US" dirty="0"/>
              <a:t>) in those with PCOS and </a:t>
            </a:r>
            <a:r>
              <a:rPr lang="en-US" dirty="0" smtClean="0">
                <a:solidFill>
                  <a:srgbClr val="FFFF00"/>
                </a:solidFill>
              </a:rPr>
              <a:t>5.8yr </a:t>
            </a:r>
            <a:r>
              <a:rPr lang="en-US" dirty="0" smtClean="0"/>
              <a:t>(2.7–9.6</a:t>
            </a:r>
            <a:r>
              <a:rPr lang="en-US" dirty="0"/>
              <a:t>) in the reference </a:t>
            </a:r>
            <a:r>
              <a:rPr lang="en-US" dirty="0" smtClean="0"/>
              <a:t>group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1338" y="6330462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J </a:t>
            </a:r>
            <a:r>
              <a:rPr lang="it-IT" i="1" dirty="0"/>
              <a:t>Clin Endocrinol Metab </a:t>
            </a:r>
            <a:r>
              <a:rPr lang="it-IT" dirty="0" smtClean="0"/>
              <a:t>97: </a:t>
            </a:r>
            <a:r>
              <a:rPr lang="en-US" dirty="0" smtClean="0"/>
              <a:t>3251–3260</a:t>
            </a:r>
            <a:r>
              <a:rPr lang="en-US" dirty="0"/>
              <a:t>, </a:t>
            </a: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26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 and PCOS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with the </a:t>
            </a:r>
            <a:r>
              <a:rPr lang="en-US" dirty="0" err="1" smtClean="0"/>
              <a:t>euglycaemic</a:t>
            </a:r>
            <a:r>
              <a:rPr lang="en-US" dirty="0" smtClean="0"/>
              <a:t> clamp technique indicate that insulin resistance is a common feature of the syndrome, and </a:t>
            </a:r>
            <a:r>
              <a:rPr lang="en-US" b="1" dirty="0" smtClean="0">
                <a:solidFill>
                  <a:srgbClr val="FFFF00"/>
                </a:solidFill>
              </a:rPr>
              <a:t>both obese and non obese wome</a:t>
            </a:r>
            <a:r>
              <a:rPr lang="en-US" b="1" dirty="0" smtClean="0"/>
              <a:t>n</a:t>
            </a:r>
            <a:r>
              <a:rPr lang="en-US" dirty="0" smtClean="0"/>
              <a:t> with the syndrome are more insulin-resistant and </a:t>
            </a:r>
            <a:r>
              <a:rPr lang="en-US" dirty="0" err="1" smtClean="0"/>
              <a:t>hyperinsulinaemic</a:t>
            </a:r>
            <a:r>
              <a:rPr lang="en-US" dirty="0" smtClean="0"/>
              <a:t> than  age-  and  weight-matched  </a:t>
            </a:r>
            <a:r>
              <a:rPr lang="en-US" b="1" dirty="0" smtClean="0"/>
              <a:t>normal  women</a:t>
            </a:r>
            <a:r>
              <a:rPr lang="en-US" dirty="0" smtClean="0"/>
              <a:t>  (Chang et al 1983; </a:t>
            </a:r>
            <a:r>
              <a:rPr lang="en-US" dirty="0" err="1" smtClean="0"/>
              <a:t>Dunaif</a:t>
            </a:r>
            <a:r>
              <a:rPr lang="en-US" dirty="0" smtClean="0"/>
              <a:t> et al 1989, 1992).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858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15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200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" y="457200"/>
            <a:ext cx="891540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285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91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48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findings confirm that young women with PCOS </a:t>
            </a:r>
            <a:r>
              <a:rPr lang="en-US" dirty="0" smtClean="0"/>
              <a:t>have a </a:t>
            </a:r>
            <a:r>
              <a:rPr lang="en-US" dirty="0"/>
              <a:t>substantially </a:t>
            </a:r>
            <a:r>
              <a:rPr lang="en-US" dirty="0">
                <a:solidFill>
                  <a:srgbClr val="FFFF00"/>
                </a:solidFill>
              </a:rPr>
              <a:t>increased risk </a:t>
            </a:r>
            <a:r>
              <a:rPr lang="en-US" dirty="0"/>
              <a:t>for the development of </a:t>
            </a:r>
            <a:r>
              <a:rPr lang="en-US" dirty="0" smtClean="0"/>
              <a:t>type 2 </a:t>
            </a:r>
            <a:r>
              <a:rPr lang="en-US" dirty="0"/>
              <a:t>diabetes, which remained significant after </a:t>
            </a:r>
            <a:r>
              <a:rPr lang="en-US" dirty="0" smtClean="0"/>
              <a:t>adjustment for </a:t>
            </a:r>
            <a:r>
              <a:rPr lang="en-US" dirty="0"/>
              <a:t>BMI, age, and previous primary-care </a:t>
            </a:r>
            <a:r>
              <a:rPr lang="en-US" dirty="0" smtClean="0"/>
              <a:t>contacts</a:t>
            </a:r>
          </a:p>
          <a:p>
            <a:r>
              <a:rPr lang="en-US" dirty="0" smtClean="0"/>
              <a:t> The results </a:t>
            </a:r>
            <a:r>
              <a:rPr lang="en-US" dirty="0">
                <a:solidFill>
                  <a:srgbClr val="FFFF00"/>
                </a:solidFill>
              </a:rPr>
              <a:t>did not </a:t>
            </a:r>
            <a:r>
              <a:rPr lang="en-US" dirty="0"/>
              <a:t>show any increased risk of </a:t>
            </a:r>
            <a:r>
              <a:rPr lang="en-US" dirty="0" smtClean="0"/>
              <a:t>cancer, LVD</a:t>
            </a:r>
            <a:r>
              <a:rPr lang="en-US" dirty="0"/>
              <a:t>, or all-cause </a:t>
            </a:r>
            <a:r>
              <a:rPr lang="en-US" dirty="0" smtClean="0"/>
              <a:t>mortality</a:t>
            </a:r>
          </a:p>
          <a:p>
            <a:r>
              <a:rPr lang="en-US" dirty="0" smtClean="0"/>
              <a:t>longer-term studies </a:t>
            </a:r>
            <a:r>
              <a:rPr lang="en-US" dirty="0"/>
              <a:t>are still needed to establish whether these </a:t>
            </a:r>
            <a:r>
              <a:rPr lang="en-US" dirty="0" smtClean="0"/>
              <a:t>risks emerge </a:t>
            </a:r>
            <a:r>
              <a:rPr lang="en-US" dirty="0"/>
              <a:t>at a later </a:t>
            </a:r>
            <a:r>
              <a:rPr lang="en-US" dirty="0" smtClean="0"/>
              <a:t>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71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b="1" dirty="0"/>
              <a:t>Cardiovascular </a:t>
            </a:r>
            <a:r>
              <a:rPr lang="en-US" b="1" dirty="0" smtClean="0"/>
              <a:t>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6686550" cy="4232547"/>
          </a:xfrm>
        </p:spPr>
        <p:txBody>
          <a:bodyPr/>
          <a:lstStyle/>
          <a:p>
            <a:r>
              <a:rPr lang="en-US" sz="2400" dirty="0"/>
              <a:t>We </a:t>
            </a:r>
            <a:r>
              <a:rPr lang="en-US" sz="2400" dirty="0">
                <a:solidFill>
                  <a:srgbClr val="FFFF00"/>
                </a:solidFill>
              </a:rPr>
              <a:t>recommend</a:t>
            </a:r>
            <a:r>
              <a:rPr lang="en-US" sz="2400" dirty="0"/>
              <a:t> that adolescents and women with PCOS be screened for the following cardiovascular disease risk factors 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F</a:t>
            </a:r>
            <a:r>
              <a:rPr lang="en-US" sz="2400" dirty="0" smtClean="0"/>
              <a:t>amily </a:t>
            </a:r>
            <a:r>
              <a:rPr lang="en-US" sz="2400" dirty="0"/>
              <a:t>history of early cardiovascular disease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Cigarette </a:t>
            </a:r>
            <a:r>
              <a:rPr lang="en-US" sz="2400" dirty="0"/>
              <a:t>smoking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</a:t>
            </a:r>
            <a:r>
              <a:rPr lang="fi-FI" sz="2400" dirty="0"/>
              <a:t>IGT/T2DM, hypertension, </a:t>
            </a:r>
            <a:endParaRPr lang="fi-FI" sz="2400" dirty="0" smtClean="0"/>
          </a:p>
          <a:p>
            <a:r>
              <a:rPr lang="fi-FI" sz="2400" dirty="0" smtClean="0"/>
              <a:t>Dyslipidemia </a:t>
            </a:r>
          </a:p>
          <a:p>
            <a:r>
              <a:rPr lang="fi-FI" sz="2400" dirty="0" smtClean="0"/>
              <a:t>OSA</a:t>
            </a:r>
          </a:p>
          <a:p>
            <a:r>
              <a:rPr lang="fi-FI" sz="2400" dirty="0" smtClean="0"/>
              <a:t> </a:t>
            </a:r>
            <a:r>
              <a:rPr lang="en-US" sz="2400" dirty="0"/>
              <a:t>O</a:t>
            </a:r>
            <a:r>
              <a:rPr lang="en-US" sz="2400" dirty="0" smtClean="0"/>
              <a:t>besity </a:t>
            </a:r>
            <a:r>
              <a:rPr lang="en-US" sz="2400" dirty="0"/>
              <a:t>(especially increased abdominal adiposity)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566378"/>
            <a:ext cx="887909" cy="2964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36277" y="6150847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An Endocrine Society Clinical Practice</a:t>
            </a:r>
          </a:p>
          <a:p>
            <a:r>
              <a:rPr lang="en-US" b="1" dirty="0"/>
              <a:t>Guideline, </a:t>
            </a:r>
            <a:r>
              <a:rPr lang="it-IT" b="1" i="1" dirty="0"/>
              <a:t>J Clin Endocrinol Metab </a:t>
            </a:r>
            <a:r>
              <a:rPr lang="it-IT" b="1" dirty="0"/>
              <a:t>98: 4565–4592,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457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Cardiovascular Risk Stratification in Women</a:t>
            </a:r>
            <a:br>
              <a:rPr lang="en-US" sz="3600" dirty="0"/>
            </a:br>
            <a:r>
              <a:rPr lang="en-US" sz="3600" dirty="0"/>
              <a:t>with PCOS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9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868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Obesity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/>
              <a:t>Increased adiposity, particularly abdominal, is associated with </a:t>
            </a:r>
            <a:r>
              <a:rPr lang="en-US" dirty="0" err="1" smtClean="0"/>
              <a:t>hyperandrogenemia</a:t>
            </a:r>
            <a:r>
              <a:rPr lang="en-US" dirty="0" smtClean="0"/>
              <a:t> </a:t>
            </a:r>
            <a:r>
              <a:rPr lang="en-US" dirty="0"/>
              <a:t>and increased metabolic risk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we </a:t>
            </a:r>
            <a:r>
              <a:rPr lang="en-US" b="1" dirty="0">
                <a:solidFill>
                  <a:srgbClr val="FFFF00"/>
                </a:solidFill>
              </a:rPr>
              <a:t>recommend</a:t>
            </a:r>
            <a:r>
              <a:rPr lang="en-US" dirty="0"/>
              <a:t> screening adolescents and women with PCOS for increased adiposity, by BMI calculation and measurement of waist circumference.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815560"/>
            <a:ext cx="1021982" cy="313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4038" y="6217475"/>
            <a:ext cx="5430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 Endocrine Society Clinical Practice</a:t>
            </a:r>
          </a:p>
          <a:p>
            <a:r>
              <a:rPr lang="en-US" b="1" dirty="0" smtClean="0"/>
              <a:t>Guideline, </a:t>
            </a:r>
            <a:r>
              <a:rPr lang="it-IT" b="1" i="1" dirty="0" smtClean="0"/>
              <a:t>J </a:t>
            </a:r>
            <a:r>
              <a:rPr lang="it-IT" b="1" i="1" dirty="0"/>
              <a:t>Clin Endocrinol Metab </a:t>
            </a:r>
            <a:r>
              <a:rPr lang="it-IT" b="1" dirty="0"/>
              <a:t>98: </a:t>
            </a:r>
            <a:r>
              <a:rPr lang="it-IT" b="1" dirty="0" smtClean="0"/>
              <a:t>4565–4592,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0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19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Nonalcoholic fatty liver disease (NAFLD) and nonalcoholic </a:t>
            </a:r>
            <a:r>
              <a:rPr lang="en-US" sz="3200" b="1" dirty="0" err="1"/>
              <a:t>steatohepatitis</a:t>
            </a:r>
            <a:r>
              <a:rPr lang="en-US" sz="3200" b="1" dirty="0"/>
              <a:t> (NASH)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19" y="2133600"/>
            <a:ext cx="8229600" cy="4525963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dirty="0">
                <a:solidFill>
                  <a:srgbClr val="FFFF00"/>
                </a:solidFill>
              </a:rPr>
              <a:t>suggest</a:t>
            </a:r>
            <a:r>
              <a:rPr lang="en-US" dirty="0"/>
              <a:t> awareness of the possibility of NAFLD and NASH but recommend against routine screening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3276600"/>
            <a:ext cx="1137239" cy="3011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58674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An Endocrine Society Clinical Practice</a:t>
            </a:r>
          </a:p>
          <a:p>
            <a:r>
              <a:rPr lang="en-US" b="1" dirty="0"/>
              <a:t>Guideline, </a:t>
            </a:r>
            <a:r>
              <a:rPr lang="it-IT" b="1" i="1" dirty="0"/>
              <a:t>J Clin Endocrinol Metab </a:t>
            </a:r>
            <a:r>
              <a:rPr lang="it-IT" b="1" dirty="0"/>
              <a:t>98: 4565–4592,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093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5169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Type 2 diabetes mellitus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632"/>
            <a:ext cx="6686550" cy="4844956"/>
          </a:xfrm>
        </p:spPr>
        <p:txBody>
          <a:bodyPr>
            <a:noAutofit/>
          </a:bodyPr>
          <a:lstStyle/>
          <a:p>
            <a:r>
              <a:rPr lang="en-US" sz="2400" dirty="0"/>
              <a:t>We </a:t>
            </a:r>
            <a:r>
              <a:rPr lang="en-US" sz="2400" dirty="0">
                <a:solidFill>
                  <a:srgbClr val="FFFF00"/>
                </a:solidFill>
              </a:rPr>
              <a:t>recommend</a:t>
            </a:r>
            <a:r>
              <a:rPr lang="en-US" sz="2400" dirty="0"/>
              <a:t> the use of </a:t>
            </a:r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FFFF00"/>
                </a:solidFill>
              </a:rPr>
              <a:t>OGTT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/>
              <a:t>consisting </a:t>
            </a:r>
            <a:r>
              <a:rPr lang="en-US" sz="2400" dirty="0"/>
              <a:t>of a fasting </a:t>
            </a:r>
            <a:r>
              <a:rPr lang="en-US" sz="2400" dirty="0" smtClean="0"/>
              <a:t>and 2-hour </a:t>
            </a:r>
            <a:r>
              <a:rPr lang="en-US" sz="2400" dirty="0"/>
              <a:t>glucose level using a 75-g oral glucose load) </a:t>
            </a:r>
            <a:r>
              <a:rPr lang="en-US" sz="2400" dirty="0" smtClean="0"/>
              <a:t>to screen </a:t>
            </a:r>
            <a:r>
              <a:rPr lang="en-US" sz="2400" dirty="0"/>
              <a:t>for impaired glucose tolerance (IGT) </a:t>
            </a:r>
            <a:r>
              <a:rPr lang="en-US" sz="2400" dirty="0" smtClean="0"/>
              <a:t>and T2DM </a:t>
            </a:r>
            <a:r>
              <a:rPr lang="en-US" sz="2400" dirty="0"/>
              <a:t>in adolescents and adult women with </a:t>
            </a:r>
            <a:r>
              <a:rPr lang="en-US" sz="2400" dirty="0" smtClean="0"/>
              <a:t>PCOS because </a:t>
            </a:r>
            <a:r>
              <a:rPr lang="en-US" sz="2400" dirty="0"/>
              <a:t>they are at high risk for such </a:t>
            </a:r>
            <a:r>
              <a:rPr lang="en-US" sz="2400" dirty="0" smtClean="0"/>
              <a:t>abnormalities .  </a:t>
            </a:r>
          </a:p>
          <a:p>
            <a:r>
              <a:rPr lang="en-US" sz="2400" dirty="0" smtClean="0"/>
              <a:t>HgbA1c </a:t>
            </a:r>
            <a:r>
              <a:rPr lang="en-US" sz="2400" dirty="0"/>
              <a:t>test </a:t>
            </a:r>
            <a:r>
              <a:rPr lang="en-US" sz="2400" dirty="0" smtClean="0"/>
              <a:t>may be considered </a:t>
            </a:r>
            <a:r>
              <a:rPr lang="en-US" sz="2400" dirty="0"/>
              <a:t>if a patient is unable or unwilling </a:t>
            </a:r>
            <a:r>
              <a:rPr lang="en-US" sz="2400" dirty="0" smtClean="0"/>
              <a:t>to complete </a:t>
            </a:r>
            <a:r>
              <a:rPr lang="en-US" sz="2400" dirty="0"/>
              <a:t>an OGTT </a:t>
            </a:r>
          </a:p>
          <a:p>
            <a:r>
              <a:rPr lang="en-US" sz="2400" dirty="0" smtClean="0"/>
              <a:t>Rescreening is suggested </a:t>
            </a:r>
            <a:r>
              <a:rPr lang="en-US" sz="2400" dirty="0"/>
              <a:t>every 3–5 years, or more frequently if </a:t>
            </a:r>
            <a:r>
              <a:rPr lang="en-US" sz="2400" dirty="0" smtClean="0"/>
              <a:t>clinical factors </a:t>
            </a:r>
            <a:r>
              <a:rPr lang="en-US" sz="2400" dirty="0"/>
              <a:t>such as central adiposity, </a:t>
            </a:r>
            <a:r>
              <a:rPr lang="en-US" sz="2400" dirty="0" smtClean="0"/>
              <a:t>substantial weight </a:t>
            </a:r>
            <a:r>
              <a:rPr lang="en-US" sz="2400" dirty="0"/>
              <a:t>gain, and/or symptoms of diabetes develop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862" y="3113294"/>
            <a:ext cx="1087463" cy="338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612" y="3897371"/>
            <a:ext cx="1018581" cy="316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5486400"/>
            <a:ext cx="880281" cy="2736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6038588"/>
            <a:ext cx="61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An Endocrine Society Clinical Practice</a:t>
            </a:r>
          </a:p>
          <a:p>
            <a:r>
              <a:rPr lang="en-US" b="1" dirty="0" smtClean="0"/>
              <a:t>Guideline, </a:t>
            </a:r>
            <a:r>
              <a:rPr lang="it-IT" b="1" i="1" dirty="0" smtClean="0"/>
              <a:t>J </a:t>
            </a:r>
            <a:r>
              <a:rPr lang="it-IT" b="1" i="1" dirty="0"/>
              <a:t>Clin Endocrinol Metab </a:t>
            </a:r>
            <a:r>
              <a:rPr lang="it-IT" b="1" dirty="0"/>
              <a:t>98: 4565–4592,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27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43322" cy="1581150"/>
          </a:xfrm>
          <a:noFill/>
          <a:ln/>
          <a:effectLst/>
        </p:spPr>
        <p:txBody>
          <a:bodyPr/>
          <a:lstStyle/>
          <a:p>
            <a:r>
              <a:rPr lang="en-US" sz="3600" b="1" dirty="0" smtClean="0"/>
              <a:t>Screening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 A. Criteria for disease/condition</a:t>
            </a:r>
            <a:r>
              <a:rPr lang="en-US" sz="4000" b="1" i="1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54405" cy="41910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dirty="0"/>
              <a:t>1. Relatively common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dirty="0"/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dirty="0"/>
              <a:t>2. Seriously disabling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dirty="0"/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dirty="0"/>
              <a:t>3. </a:t>
            </a:r>
            <a:r>
              <a:rPr lang="en-US" dirty="0" smtClean="0"/>
              <a:t>Recognized </a:t>
            </a:r>
            <a:r>
              <a:rPr lang="en-US" dirty="0"/>
              <a:t>identifiable preclinical phase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dirty="0"/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dirty="0"/>
              <a:t>4. </a:t>
            </a:r>
            <a:r>
              <a:rPr lang="en-US" dirty="0">
                <a:solidFill>
                  <a:srgbClr val="FFFF00"/>
                </a:solidFill>
              </a:rPr>
              <a:t>Natural history of condition should be understood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70833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228600" y="304800"/>
          <a:ext cx="8520113" cy="5680075"/>
        </p:xfrm>
        <a:graphic>
          <a:graphicData uri="http://schemas.openxmlformats.org/presentationml/2006/ole">
            <p:oleObj spid="_x0000_s1071" name="Slide" r:id="rId3" imgW="5143352" imgH="3429086" progId="PowerPoint.Slide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593467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Obese PCOS women had  </a:t>
            </a:r>
            <a:r>
              <a:rPr lang="en-US" b="1" dirty="0" err="1" smtClean="0"/>
              <a:t>signiﬁcantly</a:t>
            </a:r>
            <a:r>
              <a:rPr lang="en-US" b="1" dirty="0" smtClean="0"/>
              <a:t>  decreased  insulin  sensitivity  compared  with</a:t>
            </a:r>
          </a:p>
          <a:p>
            <a:r>
              <a:rPr lang="en-US" b="1" dirty="0" err="1" smtClean="0"/>
              <a:t>nonobese</a:t>
            </a:r>
            <a:r>
              <a:rPr lang="en-US" b="1" dirty="0" smtClean="0"/>
              <a:t> PCOS women (</a:t>
            </a:r>
            <a:r>
              <a:rPr lang="en-US" b="1" dirty="0" err="1" smtClean="0"/>
              <a:t>Dunaif</a:t>
            </a:r>
            <a:r>
              <a:rPr lang="en-US" b="1" dirty="0" smtClean="0"/>
              <a:t>, 1995)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9051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23850"/>
            <a:ext cx="9498737" cy="1123950"/>
          </a:xfrm>
          <a:noFill/>
          <a:ln/>
          <a:effectLst/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/>
            </a:r>
            <a:br>
              <a:rPr lang="en-US" sz="4000">
                <a:solidFill>
                  <a:schemeClr val="tx1"/>
                </a:solidFill>
              </a:rPr>
            </a:b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39200" cy="47244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dirty="0"/>
              <a:t>5. Treatment of preclinical disease more effective than treatment begun after </a:t>
            </a:r>
            <a:r>
              <a:rPr lang="en-US" dirty="0" smtClean="0"/>
              <a:t>symptom development</a:t>
            </a:r>
            <a:endParaRPr lang="en-US" dirty="0"/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dirty="0"/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dirty="0"/>
              <a:t>6. </a:t>
            </a:r>
            <a:r>
              <a:rPr lang="en-US" dirty="0" smtClean="0"/>
              <a:t>Recognized </a:t>
            </a:r>
            <a:r>
              <a:rPr lang="en-US" dirty="0"/>
              <a:t>treatment available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dirty="0"/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dirty="0"/>
              <a:t>7. Facilities for treatment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dirty="0"/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dirty="0"/>
              <a:t>8. Treatment acceptable to population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sz="1600" dirty="0"/>
          </a:p>
          <a:p>
            <a:pPr>
              <a:buFont typeface="Monotype Sorts" pitchFamily="2" charset="2"/>
              <a:buNone/>
            </a:pPr>
            <a:endParaRPr lang="en-US" sz="1600" dirty="0"/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524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               Screening </a:t>
            </a:r>
            <a:br>
              <a:rPr lang="en-US" sz="3600" b="1" dirty="0" smtClean="0"/>
            </a:br>
            <a:r>
              <a:rPr lang="en-US" sz="3600" b="1" dirty="0" smtClean="0"/>
              <a:t> A. Criteria for disease/condition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0352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Insulin resistance is a common feature of the syndrome,  (</a:t>
            </a:r>
            <a:r>
              <a:rPr lang="en-US" sz="2800" b="1" dirty="0" smtClean="0"/>
              <a:t>both obese and non obese women)</a:t>
            </a:r>
          </a:p>
          <a:p>
            <a:r>
              <a:rPr lang="en-US" sz="2800" dirty="0" smtClean="0"/>
              <a:t>The prevalence of the metabolic syndrome is </a:t>
            </a:r>
            <a:r>
              <a:rPr lang="en-US" sz="2800" b="1" dirty="0" smtClean="0">
                <a:solidFill>
                  <a:srgbClr val="FFFF00"/>
                </a:solidFill>
              </a:rPr>
              <a:t>two to three times</a:t>
            </a:r>
            <a:r>
              <a:rPr lang="en-US" sz="2800" dirty="0" smtClean="0"/>
              <a:t> as high among women with the polycystic ovary syndrome as among normal women matched for age and body-mass index</a:t>
            </a:r>
          </a:p>
          <a:p>
            <a:r>
              <a:rPr lang="en-US" sz="2800" dirty="0"/>
              <a:t>Some population based studies, involving less severe variants of PCOS women, reported that </a:t>
            </a:r>
            <a:r>
              <a:rPr lang="en-US" sz="2800" dirty="0" smtClean="0"/>
              <a:t>Metabolic syndrome </a:t>
            </a:r>
            <a:r>
              <a:rPr lang="en-US" sz="2800" dirty="0"/>
              <a:t>are </a:t>
            </a:r>
            <a:r>
              <a:rPr lang="en-US" sz="2800" b="1" dirty="0">
                <a:solidFill>
                  <a:srgbClr val="FFFF00"/>
                </a:solidFill>
              </a:rPr>
              <a:t>no more frequent </a:t>
            </a:r>
            <a:r>
              <a:rPr lang="en-US" sz="2800" dirty="0"/>
              <a:t>in PCOS than in healthy control subjects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90070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Women with PCOS </a:t>
            </a:r>
            <a:r>
              <a:rPr lang="en-US" b="1" dirty="0"/>
              <a:t>may</a:t>
            </a:r>
            <a:r>
              <a:rPr lang="en-US" dirty="0"/>
              <a:t> be at increased risk of heart disease However, the literature to date has been </a:t>
            </a:r>
            <a:r>
              <a:rPr lang="en-US" b="1" dirty="0" smtClean="0">
                <a:solidFill>
                  <a:srgbClr val="FFFF00"/>
                </a:solidFill>
              </a:rPr>
              <a:t>inconsistent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It is important to note that establishing a relationship between abnormal biochemical markers at a young age and CV disease decades later </a:t>
            </a:r>
            <a:r>
              <a:rPr lang="en-US" b="1" dirty="0">
                <a:solidFill>
                  <a:srgbClr val="FFFF00"/>
                </a:solidFill>
              </a:rPr>
              <a:t>is not an easy </a:t>
            </a:r>
            <a:r>
              <a:rPr lang="en-US" b="1" dirty="0" smtClean="0">
                <a:solidFill>
                  <a:srgbClr val="FFFF00"/>
                </a:solidFill>
              </a:rPr>
              <a:t>task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The ongoing controversy around the increased occurrence of CV events in PCOS despite the presence of many risk factors at a young </a:t>
            </a:r>
            <a:r>
              <a:rPr lang="en-US"/>
              <a:t>age </a:t>
            </a:r>
            <a:r>
              <a:rPr lang="en-US" smtClean="0"/>
              <a:t>raises  </a:t>
            </a:r>
            <a:r>
              <a:rPr lang="en-US" b="1" dirty="0">
                <a:solidFill>
                  <a:srgbClr val="FFFF00"/>
                </a:solidFill>
              </a:rPr>
              <a:t>some debates </a:t>
            </a:r>
            <a:r>
              <a:rPr lang="en-US" dirty="0"/>
              <a:t>on screening of PCOS women for metabolic and cardiovascular risk factors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891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effectLst/>
                <a:latin typeface="Palace Hand DB" pitchFamily="2" charset="0"/>
              </a:rPr>
              <a:t>Thank you</a:t>
            </a:r>
            <a:br>
              <a:rPr lang="en-US" sz="9600" b="1" dirty="0">
                <a:effectLst/>
                <a:latin typeface="Palace Hand DB" pitchFamily="2" charset="0"/>
              </a:rPr>
            </a:br>
            <a:r>
              <a:rPr lang="en-US" sz="6600" b="1" dirty="0">
                <a:effectLst/>
                <a:latin typeface="Palace Hand DB" pitchFamily="2" charset="0"/>
              </a:rPr>
              <a:t>for</a:t>
            </a:r>
            <a:br>
              <a:rPr lang="en-US" sz="6600" b="1" dirty="0">
                <a:effectLst/>
                <a:latin typeface="Palace Hand DB" pitchFamily="2" charset="0"/>
              </a:rPr>
            </a:br>
            <a:r>
              <a:rPr lang="en-US" sz="6600" b="1" dirty="0">
                <a:effectLst/>
                <a:latin typeface="Palace Hand DB" pitchFamily="2" charset="0"/>
              </a:rPr>
              <a:t>attention</a:t>
            </a:r>
            <a:endParaRPr lang="en-US" sz="3600" b="1" dirty="0">
              <a:effectLst/>
              <a:latin typeface="Palace Hand D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03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Cardiovascular risk stratification appears to be important in this case</a:t>
            </a:r>
          </a:p>
          <a:p>
            <a:r>
              <a:rPr lang="en-US" dirty="0" smtClean="0"/>
              <a:t>To  do this, additional information is needed, such as WC, BP, Smoking, family history of premature CAD</a:t>
            </a:r>
          </a:p>
          <a:p>
            <a:r>
              <a:rPr lang="en-US" dirty="0" smtClean="0"/>
              <a:t>I would advise intensive life style program</a:t>
            </a:r>
          </a:p>
          <a:p>
            <a:r>
              <a:rPr lang="en-US" dirty="0"/>
              <a:t>If it fails, metformin should be considered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11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77199" cy="53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0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ith </a:t>
            </a:r>
            <a:r>
              <a:rPr lang="en-US" sz="2400" dirty="0"/>
              <a:t>increasing BMI, women with PCOS, </a:t>
            </a:r>
            <a:r>
              <a:rPr lang="en-US" sz="2400" dirty="0" smtClean="0"/>
              <a:t>compared with </a:t>
            </a:r>
            <a:r>
              <a:rPr lang="en-US" sz="2400" dirty="0"/>
              <a:t>BMI-matched non-PCOS women, appear to </a:t>
            </a:r>
            <a:r>
              <a:rPr lang="en-US" sz="2400" dirty="0" smtClean="0"/>
              <a:t>accrue more insulin insensitivity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223392"/>
            <a:ext cx="838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N. </a:t>
            </a:r>
            <a:r>
              <a:rPr lang="en-US" dirty="0" err="1"/>
              <a:t>Sattar</a:t>
            </a:r>
            <a:r>
              <a:rPr lang="en-US" dirty="0"/>
              <a:t>: Polycystic ovary syndrome. </a:t>
            </a:r>
            <a:r>
              <a:rPr lang="en-US" i="1" dirty="0"/>
              <a:t>The metabolic syndrome</a:t>
            </a:r>
            <a:r>
              <a:rPr lang="en-US" dirty="0"/>
              <a:t>, 2nd</a:t>
            </a:r>
          </a:p>
          <a:p>
            <a:r>
              <a:rPr lang="en-US" dirty="0"/>
              <a:t>ed. (edited by C. D. Byrne and S. H. Wild), Wiley-Blackwell, Oxford, UK, 2011</a:t>
            </a:r>
          </a:p>
        </p:txBody>
      </p:sp>
    </p:spTree>
    <p:extLst>
      <p:ext uri="{BB962C8B-B14F-4D97-AF65-F5344CB8AC3E}">
        <p14:creationId xmlns:p14="http://schemas.microsoft.com/office/powerpoint/2010/main" xmlns="" val="283913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8001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52225" y="5943600"/>
            <a:ext cx="4534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Fertility and Sterility, Vol. 83, No. 5, May 2005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2971800"/>
            <a:ext cx="716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Objective</a:t>
            </a:r>
            <a:r>
              <a:rPr lang="en-US" sz="2400" dirty="0" smtClean="0"/>
              <a:t>: To determine the prevalence of insulin resistance (IR) in a large population of patients with the polycystic ovary syndrome (PCOS)</a:t>
            </a:r>
          </a:p>
          <a:p>
            <a:endParaRPr lang="en-US" sz="2400" dirty="0" smtClean="0"/>
          </a:p>
          <a:p>
            <a:r>
              <a:rPr lang="en-US" sz="2400" b="1" dirty="0" smtClean="0"/>
              <a:t>Design</a:t>
            </a:r>
            <a:r>
              <a:rPr lang="en-US" sz="2400" dirty="0" smtClean="0"/>
              <a:t>: Prospective</a:t>
            </a:r>
            <a:r>
              <a:rPr lang="en-US" sz="2400" smtClean="0"/>
              <a:t>, case-control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Setting</a:t>
            </a:r>
            <a:r>
              <a:rPr lang="en-US" sz="2400" dirty="0" smtClean="0"/>
              <a:t>: University medical 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5519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867400"/>
            <a:ext cx="8229600" cy="646331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After adjustment, </a:t>
            </a:r>
            <a:r>
              <a:rPr lang="en-US" b="1" i="1" dirty="0" smtClean="0"/>
              <a:t>64.4% </a:t>
            </a:r>
            <a:r>
              <a:rPr lang="en-US" dirty="0" smtClean="0"/>
              <a:t>of PCOS patients were noted to be insulin resistant, and </a:t>
            </a:r>
            <a:r>
              <a:rPr lang="en-US" b="1" dirty="0" smtClean="0"/>
              <a:t>2.6% </a:t>
            </a:r>
            <a:r>
              <a:rPr lang="en-US" dirty="0" smtClean="0"/>
              <a:t>had </a:t>
            </a:r>
            <a:r>
              <a:rPr lang="el-GR" dirty="0" smtClean="0"/>
              <a:t>β</a:t>
            </a:r>
            <a:r>
              <a:rPr lang="en-US" dirty="0" smtClean="0"/>
              <a:t>-cell dysfunction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972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153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9000" y="63246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Control                                  PCOS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96107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1545</Words>
  <Application>Microsoft Office PowerPoint</Application>
  <PresentationFormat>On-screen Show (4:3)</PresentationFormat>
  <Paragraphs>166</Paragraphs>
  <Slides>54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Slide</vt:lpstr>
      <vt:lpstr>Dysmetabolic Aspects in PCOS</vt:lpstr>
      <vt:lpstr>Characteristics of PCOS</vt:lpstr>
      <vt:lpstr>Points to  address in this lecture:</vt:lpstr>
      <vt:lpstr>IR and PCOS</vt:lpstr>
      <vt:lpstr>Slide 5</vt:lpstr>
      <vt:lpstr>Slide 6</vt:lpstr>
      <vt:lpstr>Slide 7</vt:lpstr>
      <vt:lpstr>Slide 8</vt:lpstr>
      <vt:lpstr>Slide 9</vt:lpstr>
      <vt:lpstr>Slide 10</vt:lpstr>
      <vt:lpstr>Key messages</vt:lpstr>
      <vt:lpstr>Slide 12</vt:lpstr>
      <vt:lpstr>Slide 13</vt:lpstr>
      <vt:lpstr>Slide 14</vt:lpstr>
      <vt:lpstr>Key messages</vt:lpstr>
      <vt:lpstr>Slide 16</vt:lpstr>
      <vt:lpstr>Metabolic syndrome was no more frequent in a representative sample of PCOS Iranian population than in healthy controls  .</vt:lpstr>
      <vt:lpstr>Important message</vt:lpstr>
      <vt:lpstr>Slide 19</vt:lpstr>
      <vt:lpstr>Incidence of well-established and novel risk factors for CVD and diabetes in PCOS</vt:lpstr>
      <vt:lpstr>Continued..</vt:lpstr>
      <vt:lpstr>PCOS and CVD</vt:lpstr>
      <vt:lpstr>Slide 23</vt:lpstr>
      <vt:lpstr>Study design</vt:lpstr>
      <vt:lpstr>Inclusion criteria</vt:lpstr>
      <vt:lpstr>Slide 26</vt:lpstr>
      <vt:lpstr>Slide 27</vt:lpstr>
      <vt:lpstr>Key message</vt:lpstr>
      <vt:lpstr>Slide 29</vt:lpstr>
      <vt:lpstr>Slide 30</vt:lpstr>
      <vt:lpstr>Slide 31</vt:lpstr>
      <vt:lpstr>Slide 32</vt:lpstr>
      <vt:lpstr>Key messages</vt:lpstr>
      <vt:lpstr>Slide 34</vt:lpstr>
      <vt:lpstr>Slide 35</vt:lpstr>
      <vt:lpstr>Slide 36</vt:lpstr>
      <vt:lpstr>Slide 37</vt:lpstr>
      <vt:lpstr>Key messages</vt:lpstr>
      <vt:lpstr>Slide 39</vt:lpstr>
      <vt:lpstr>Slide 40</vt:lpstr>
      <vt:lpstr>Slide 41</vt:lpstr>
      <vt:lpstr>Slide 42</vt:lpstr>
      <vt:lpstr>Key messages</vt:lpstr>
      <vt:lpstr>Cardiovascular risk factors</vt:lpstr>
      <vt:lpstr>Cardiovascular Risk Stratification in Women with PCOS</vt:lpstr>
      <vt:lpstr>Obesity</vt:lpstr>
      <vt:lpstr>Nonalcoholic fatty liver disease (NAFLD) and nonalcoholic steatohepatitis (NASH) </vt:lpstr>
      <vt:lpstr>Type 2 diabetes mellitus </vt:lpstr>
      <vt:lpstr>Screening   A. Criteria for disease/condition  </vt:lpstr>
      <vt:lpstr> </vt:lpstr>
      <vt:lpstr>Conclusions</vt:lpstr>
      <vt:lpstr>Conclusions</vt:lpstr>
      <vt:lpstr>Thank you for attention</vt:lpstr>
      <vt:lpstr>Scenario resolution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 Panah</dc:creator>
  <cp:lastModifiedBy>atri</cp:lastModifiedBy>
  <cp:revision>66</cp:revision>
  <dcterms:created xsi:type="dcterms:W3CDTF">2014-10-13T12:59:19Z</dcterms:created>
  <dcterms:modified xsi:type="dcterms:W3CDTF">2015-01-01T04:36:35Z</dcterms:modified>
</cp:coreProperties>
</file>