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314" r:id="rId2"/>
    <p:sldId id="256" r:id="rId3"/>
    <p:sldId id="262" r:id="rId4"/>
    <p:sldId id="263" r:id="rId5"/>
    <p:sldId id="266" r:id="rId6"/>
    <p:sldId id="264" r:id="rId7"/>
    <p:sldId id="281" r:id="rId8"/>
    <p:sldId id="282" r:id="rId9"/>
    <p:sldId id="295" r:id="rId10"/>
    <p:sldId id="296" r:id="rId11"/>
    <p:sldId id="300" r:id="rId12"/>
    <p:sldId id="283" r:id="rId13"/>
    <p:sldId id="301" r:id="rId14"/>
    <p:sldId id="302" r:id="rId15"/>
    <p:sldId id="318" r:id="rId16"/>
    <p:sldId id="316" r:id="rId17"/>
    <p:sldId id="317" r:id="rId18"/>
    <p:sldId id="330" r:id="rId19"/>
    <p:sldId id="284" r:id="rId20"/>
    <p:sldId id="297" r:id="rId21"/>
    <p:sldId id="298" r:id="rId22"/>
    <p:sldId id="299" r:id="rId23"/>
    <p:sldId id="294" r:id="rId24"/>
    <p:sldId id="319" r:id="rId25"/>
    <p:sldId id="320" r:id="rId26"/>
    <p:sldId id="321" r:id="rId27"/>
    <p:sldId id="322" r:id="rId28"/>
    <p:sldId id="323" r:id="rId29"/>
    <p:sldId id="324" r:id="rId30"/>
    <p:sldId id="325" r:id="rId31"/>
    <p:sldId id="326" r:id="rId32"/>
    <p:sldId id="327" r:id="rId33"/>
    <p:sldId id="328" r:id="rId34"/>
    <p:sldId id="329" r:id="rId35"/>
    <p:sldId id="285" r:id="rId36"/>
    <p:sldId id="286" r:id="rId37"/>
    <p:sldId id="287" r:id="rId38"/>
    <p:sldId id="311" r:id="rId39"/>
    <p:sldId id="334" r:id="rId40"/>
    <p:sldId id="333" r:id="rId41"/>
    <p:sldId id="332" r:id="rId42"/>
    <p:sldId id="312" r:id="rId43"/>
    <p:sldId id="313" r:id="rId44"/>
    <p:sldId id="33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7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CC31B5-365F-4533-8B9F-8111BC62313D}" type="datetimeFigureOut">
              <a:rPr lang="en-US" smtClean="0"/>
              <a:pPr/>
              <a:t>8/28/2019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0F0D9D-F0DB-4602-8A4A-90E048C8E175}" type="slidenum">
              <a:rPr lang="en-US" smtClean="0"/>
              <a:pPr/>
              <a:t>‹#›</a:t>
            </a:fld>
            <a:endParaRPr lang="en-US"/>
          </a:p>
        </p:txBody>
      </p:sp>
    </p:spTree>
    <p:extLst>
      <p:ext uri="{BB962C8B-B14F-4D97-AF65-F5344CB8AC3E}">
        <p14:creationId xmlns:p14="http://schemas.microsoft.com/office/powerpoint/2010/main" val="3638136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D57F9-0F03-4BF6-B0D1-4D18C210B5EA}" type="datetimeFigureOut">
              <a:rPr lang="en-US" smtClean="0"/>
              <a:pPr/>
              <a:t>8/28/2019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CB134-BD9C-49BD-8860-F22EE505F8B3}" type="slidenum">
              <a:rPr lang="en-US" smtClean="0"/>
              <a:pPr/>
              <a:t>‹#›</a:t>
            </a:fld>
            <a:endParaRPr lang="en-US"/>
          </a:p>
        </p:txBody>
      </p:sp>
    </p:spTree>
    <p:extLst>
      <p:ext uri="{BB962C8B-B14F-4D97-AF65-F5344CB8AC3E}">
        <p14:creationId xmlns:p14="http://schemas.microsoft.com/office/powerpoint/2010/main" val="290066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17AC37A-722F-4049-877F-F651222947E5}" type="datetimeFigureOut">
              <a:rPr lang="en-US" smtClean="0"/>
              <a:pPr/>
              <a:t>8/28/2019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27FF539-BBF9-424A-B04C-FD65EE5D10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7AC37A-722F-4049-877F-F651222947E5}"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FF539-BBF9-424A-B04C-FD65EE5D10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17AC37A-722F-4049-877F-F651222947E5}" type="datetimeFigureOut">
              <a:rPr lang="en-US" smtClean="0"/>
              <a:pPr/>
              <a:t>8/28/2019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27FF539-BBF9-424A-B04C-FD65EE5D10A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17AC37A-722F-4049-877F-F651222947E5}"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27FF539-BBF9-424A-B04C-FD65EE5D10A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17AC37A-722F-4049-877F-F651222947E5}" type="datetimeFigureOut">
              <a:rPr lang="en-US" smtClean="0"/>
              <a:pPr/>
              <a:t>8/28/2019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7FF539-BBF9-424A-B04C-FD65EE5D10A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17AC37A-722F-4049-877F-F651222947E5}" type="datetimeFigureOut">
              <a:rPr lang="en-US" smtClean="0"/>
              <a:pPr/>
              <a:t>8/28/2019</a:t>
            </a:fld>
            <a:endParaRPr lang="en-US"/>
          </a:p>
        </p:txBody>
      </p:sp>
      <p:sp>
        <p:nvSpPr>
          <p:cNvPr id="10" name="Slide Number Placeholder 9"/>
          <p:cNvSpPr>
            <a:spLocks noGrp="1"/>
          </p:cNvSpPr>
          <p:nvPr>
            <p:ph type="sldNum" sz="quarter" idx="16"/>
          </p:nvPr>
        </p:nvSpPr>
        <p:spPr/>
        <p:txBody>
          <a:bodyPr rtlCol="0"/>
          <a:lstStyle/>
          <a:p>
            <a:fld id="{627FF539-BBF9-424A-B04C-FD65EE5D10A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17AC37A-722F-4049-877F-F651222947E5}" type="datetimeFigureOut">
              <a:rPr lang="en-US" smtClean="0"/>
              <a:pPr/>
              <a:t>8/28/2019</a:t>
            </a:fld>
            <a:endParaRPr lang="en-US"/>
          </a:p>
        </p:txBody>
      </p:sp>
      <p:sp>
        <p:nvSpPr>
          <p:cNvPr id="12" name="Slide Number Placeholder 11"/>
          <p:cNvSpPr>
            <a:spLocks noGrp="1"/>
          </p:cNvSpPr>
          <p:nvPr>
            <p:ph type="sldNum" sz="quarter" idx="16"/>
          </p:nvPr>
        </p:nvSpPr>
        <p:spPr/>
        <p:txBody>
          <a:bodyPr rtlCol="0"/>
          <a:lstStyle/>
          <a:p>
            <a:fld id="{627FF539-BBF9-424A-B04C-FD65EE5D10A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7AC37A-722F-4049-877F-F651222947E5}" type="datetimeFigureOut">
              <a:rPr lang="en-US" smtClean="0"/>
              <a:pPr/>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27FF539-BBF9-424A-B04C-FD65EE5D10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AC37A-722F-4049-877F-F651222947E5}" type="datetimeFigureOut">
              <a:rPr lang="en-US" smtClean="0"/>
              <a:pPr/>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27FF539-BBF9-424A-B04C-FD65EE5D10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17AC37A-722F-4049-877F-F651222947E5}"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27FF539-BBF9-424A-B04C-FD65EE5D10A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17AC37A-722F-4049-877F-F651222947E5}" type="datetimeFigureOut">
              <a:rPr lang="en-US" smtClean="0"/>
              <a:pPr/>
              <a:t>8/28/2019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27FF539-BBF9-424A-B04C-FD65EE5D10A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17AC37A-722F-4049-877F-F651222947E5}" type="datetimeFigureOut">
              <a:rPr lang="en-US" smtClean="0"/>
              <a:pPr/>
              <a:t>8/28/2019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27FF539-BBF9-424A-B04C-FD65EE5D10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369" y="1535724"/>
            <a:ext cx="8346831" cy="2227384"/>
          </a:xfrm>
        </p:spPr>
        <p:txBody>
          <a:bodyPr>
            <a:normAutofit/>
          </a:bodyPr>
          <a:lstStyle/>
          <a:p>
            <a:pPr algn="ctr"/>
            <a:r>
              <a:rPr lang="en-US" sz="54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In The Name Of GOD</a:t>
            </a:r>
            <a:endParaRPr lang="en-U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000100" y="0"/>
            <a:ext cx="7086600" cy="8858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3857620" y="1000108"/>
            <a:ext cx="904875" cy="142875"/>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a:srcRect/>
          <a:stretch>
            <a:fillRect/>
          </a:stretch>
        </p:blipFill>
        <p:spPr bwMode="auto">
          <a:xfrm>
            <a:off x="785786" y="1785926"/>
            <a:ext cx="7915275" cy="43148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1600200"/>
            <a:ext cx="8480328" cy="828668"/>
          </a:xfrm>
        </p:spPr>
        <p:txBody>
          <a:bodyPr>
            <a:normAutofit fontScale="25000" lnSpcReduction="20000"/>
          </a:bodyPr>
          <a:lstStyle/>
          <a:p>
            <a:r>
              <a:rPr lang="en-US" sz="5100" dirty="0" smtClean="0"/>
              <a:t>28 patients</a:t>
            </a:r>
          </a:p>
          <a:p>
            <a:r>
              <a:rPr lang="en-US" sz="5100" dirty="0" smtClean="0"/>
              <a:t>studied the GH granulation pattern, the expression of </a:t>
            </a:r>
            <a:r>
              <a:rPr lang="en-US" sz="5100" dirty="0" err="1" smtClean="0"/>
              <a:t>somatostatin</a:t>
            </a:r>
            <a:r>
              <a:rPr lang="en-US" sz="5100" dirty="0" smtClean="0"/>
              <a:t> receptor subtypes (SSTR)</a:t>
            </a:r>
          </a:p>
          <a:p>
            <a:r>
              <a:rPr lang="en-US" sz="5600" dirty="0" smtClean="0"/>
              <a:t>Only six of 28 patients received medical therapy after surgery for persistent hormone excess </a:t>
            </a:r>
            <a:r>
              <a:rPr lang="en-US" sz="1400" dirty="0" smtClean="0"/>
              <a:t/>
            </a:r>
            <a:br>
              <a:rPr lang="en-US" sz="1400" dirty="0" smtClean="0"/>
            </a:br>
            <a:r>
              <a:rPr lang="en-US" sz="1600" dirty="0" smtClean="0"/>
              <a:t> </a:t>
            </a:r>
            <a:r>
              <a:rPr lang="en-US" dirty="0" smtClean="0"/>
              <a:t/>
            </a:r>
            <a:br>
              <a:rPr lang="en-US" dirty="0" smtClean="0"/>
            </a:br>
            <a:endParaRPr lang="en-US" dirty="0"/>
          </a:p>
        </p:txBody>
      </p:sp>
      <p:pic>
        <p:nvPicPr>
          <p:cNvPr id="14338" name="Picture 2"/>
          <p:cNvPicPr>
            <a:picLocks noChangeAspect="1" noChangeArrowheads="1"/>
          </p:cNvPicPr>
          <p:nvPr/>
        </p:nvPicPr>
        <p:blipFill>
          <a:blip r:embed="rId2"/>
          <a:srcRect/>
          <a:stretch>
            <a:fillRect/>
          </a:stretch>
        </p:blipFill>
        <p:spPr bwMode="auto">
          <a:xfrm>
            <a:off x="642910" y="0"/>
            <a:ext cx="7515225" cy="1214422"/>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428596" y="2571744"/>
            <a:ext cx="3790950" cy="3990975"/>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a:srcRect/>
          <a:stretch>
            <a:fillRect/>
          </a:stretch>
        </p:blipFill>
        <p:spPr bwMode="auto">
          <a:xfrm>
            <a:off x="5357818" y="3143248"/>
            <a:ext cx="2990850" cy="29146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rot="5400000">
            <a:off x="1107279" y="-607244"/>
            <a:ext cx="6858001" cy="80724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33442" y="1571612"/>
            <a:ext cx="8153400" cy="642942"/>
          </a:xfrm>
        </p:spPr>
        <p:txBody>
          <a:bodyPr>
            <a:normAutofit fontScale="25000" lnSpcReduction="20000"/>
          </a:bodyPr>
          <a:lstStyle/>
          <a:p>
            <a:r>
              <a:rPr lang="en-US" sz="6400" dirty="0" smtClean="0"/>
              <a:t>74 </a:t>
            </a:r>
            <a:r>
              <a:rPr lang="en-US" sz="6400" dirty="0" err="1" smtClean="0"/>
              <a:t>acromegalic</a:t>
            </a:r>
            <a:r>
              <a:rPr lang="en-US" sz="6400" dirty="0" smtClean="0"/>
              <a:t> patients treated with SSAs (</a:t>
            </a:r>
            <a:r>
              <a:rPr lang="en-US" sz="6400" dirty="0" err="1" smtClean="0"/>
              <a:t>octreotide</a:t>
            </a:r>
            <a:r>
              <a:rPr lang="en-US" sz="6400" dirty="0" smtClean="0"/>
              <a:t> or </a:t>
            </a:r>
            <a:r>
              <a:rPr lang="en-US" sz="6400" dirty="0" err="1" smtClean="0"/>
              <a:t>lanreotide</a:t>
            </a:r>
            <a:r>
              <a:rPr lang="en-US" sz="6400" dirty="0" smtClean="0"/>
              <a:t>) while waiting for surgery </a:t>
            </a:r>
            <a:br>
              <a:rPr lang="en-US" sz="6400" dirty="0" smtClean="0"/>
            </a:br>
            <a:endParaRPr lang="en-US" sz="6400" dirty="0" smtClean="0"/>
          </a:p>
          <a:p>
            <a:r>
              <a:rPr lang="en-US" sz="6400" dirty="0" smtClean="0"/>
              <a:t>retrospective study</a:t>
            </a:r>
            <a:br>
              <a:rPr lang="en-US" sz="6400" dirty="0" smtClean="0"/>
            </a:br>
            <a:r>
              <a:rPr lang="en-US" sz="6400" dirty="0" smtClean="0"/>
              <a:t> </a:t>
            </a:r>
            <a:r>
              <a:rPr lang="en-US" sz="1400" dirty="0" smtClean="0"/>
              <a:t/>
            </a:r>
            <a:br>
              <a:rPr lang="en-US" sz="1400" dirty="0" smtClean="0"/>
            </a:br>
            <a:endParaRPr lang="en-US" sz="1400" dirty="0"/>
          </a:p>
        </p:txBody>
      </p:sp>
      <p:pic>
        <p:nvPicPr>
          <p:cNvPr id="15362" name="Picture 2"/>
          <p:cNvPicPr>
            <a:picLocks noChangeAspect="1" noChangeArrowheads="1"/>
          </p:cNvPicPr>
          <p:nvPr/>
        </p:nvPicPr>
        <p:blipFill>
          <a:blip r:embed="rId2"/>
          <a:srcRect/>
          <a:stretch>
            <a:fillRect/>
          </a:stretch>
        </p:blipFill>
        <p:spPr bwMode="auto">
          <a:xfrm>
            <a:off x="928662" y="0"/>
            <a:ext cx="7229475" cy="1142984"/>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357158" y="2643182"/>
            <a:ext cx="3505200" cy="2371725"/>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a:srcRect/>
          <a:stretch>
            <a:fillRect/>
          </a:stretch>
        </p:blipFill>
        <p:spPr bwMode="auto">
          <a:xfrm>
            <a:off x="4643438" y="2643182"/>
            <a:ext cx="3590925" cy="2371725"/>
          </a:xfrm>
          <a:prstGeom prst="rect">
            <a:avLst/>
          </a:prstGeom>
          <a:noFill/>
          <a:ln w="9525">
            <a:noFill/>
            <a:miter lim="800000"/>
            <a:headEnd/>
            <a:tailEnd/>
          </a:ln>
          <a:effectLst/>
        </p:spPr>
      </p:pic>
      <p:pic>
        <p:nvPicPr>
          <p:cNvPr id="15365" name="Picture 5"/>
          <p:cNvPicPr>
            <a:picLocks noChangeAspect="1" noChangeArrowheads="1"/>
          </p:cNvPicPr>
          <p:nvPr/>
        </p:nvPicPr>
        <p:blipFill>
          <a:blip r:embed="rId5"/>
          <a:srcRect/>
          <a:stretch>
            <a:fillRect/>
          </a:stretch>
        </p:blipFill>
        <p:spPr bwMode="auto">
          <a:xfrm>
            <a:off x="2714612" y="5214950"/>
            <a:ext cx="3676650" cy="13144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928662" y="0"/>
            <a:ext cx="7229475" cy="1142984"/>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a:srcRect/>
          <a:stretch>
            <a:fillRect/>
          </a:stretch>
        </p:blipFill>
        <p:spPr bwMode="auto">
          <a:xfrm>
            <a:off x="142844" y="1571613"/>
            <a:ext cx="3143272" cy="2571768"/>
          </a:xfrm>
          <a:prstGeom prst="rect">
            <a:avLst/>
          </a:prstGeom>
          <a:noFill/>
          <a:ln w="9525">
            <a:noFill/>
            <a:miter lim="800000"/>
            <a:headEnd/>
            <a:tailEnd/>
          </a:ln>
          <a:effectLst/>
        </p:spPr>
      </p:pic>
      <p:pic>
        <p:nvPicPr>
          <p:cNvPr id="16387" name="Picture 3"/>
          <p:cNvPicPr>
            <a:picLocks noChangeAspect="1" noChangeArrowheads="1"/>
          </p:cNvPicPr>
          <p:nvPr/>
        </p:nvPicPr>
        <p:blipFill>
          <a:blip r:embed="rId4"/>
          <a:srcRect/>
          <a:stretch>
            <a:fillRect/>
          </a:stretch>
        </p:blipFill>
        <p:spPr bwMode="auto">
          <a:xfrm>
            <a:off x="3286116" y="1571612"/>
            <a:ext cx="3071834" cy="2571769"/>
          </a:xfrm>
          <a:prstGeom prst="rect">
            <a:avLst/>
          </a:prstGeom>
          <a:noFill/>
          <a:ln w="9525">
            <a:noFill/>
            <a:miter lim="800000"/>
            <a:headEnd/>
            <a:tailEnd/>
          </a:ln>
          <a:effectLst/>
        </p:spPr>
      </p:pic>
      <p:pic>
        <p:nvPicPr>
          <p:cNvPr id="16388" name="Picture 4"/>
          <p:cNvPicPr>
            <a:picLocks noChangeAspect="1" noChangeArrowheads="1"/>
          </p:cNvPicPr>
          <p:nvPr/>
        </p:nvPicPr>
        <p:blipFill>
          <a:blip r:embed="rId5"/>
          <a:srcRect/>
          <a:stretch>
            <a:fillRect/>
          </a:stretch>
        </p:blipFill>
        <p:spPr bwMode="auto">
          <a:xfrm>
            <a:off x="1142976" y="4286256"/>
            <a:ext cx="4419600" cy="217170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6"/>
          <a:srcRect/>
          <a:stretch>
            <a:fillRect/>
          </a:stretch>
        </p:blipFill>
        <p:spPr bwMode="auto">
          <a:xfrm>
            <a:off x="6643702" y="3143248"/>
            <a:ext cx="2305050" cy="34004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1643050"/>
            <a:ext cx="8501122" cy="5214950"/>
          </a:xfrm>
        </p:spPr>
        <p:txBody>
          <a:bodyPr>
            <a:normAutofit fontScale="25000" lnSpcReduction="20000"/>
          </a:bodyPr>
          <a:lstStyle/>
          <a:p>
            <a:r>
              <a:rPr lang="en-US" sz="6400" dirty="0" smtClean="0">
                <a:latin typeface="Calibri" pitchFamily="34" charset="0"/>
                <a:cs typeface="Calibri" pitchFamily="34" charset="0"/>
              </a:rPr>
              <a:t>Optimize patients’ management and, consequently, reduce the burden of health care costs, as</a:t>
            </a:r>
            <a:br>
              <a:rPr lang="en-US" sz="6400" dirty="0" smtClean="0">
                <a:latin typeface="Calibri" pitchFamily="34" charset="0"/>
                <a:cs typeface="Calibri" pitchFamily="34" charset="0"/>
              </a:rPr>
            </a:br>
            <a:r>
              <a:rPr lang="en-US" sz="6400" dirty="0" smtClean="0">
                <a:latin typeface="Calibri" pitchFamily="34" charset="0"/>
                <a:cs typeface="Calibri" pitchFamily="34" charset="0"/>
              </a:rPr>
              <a:t>well as of side effects </a:t>
            </a:r>
          </a:p>
          <a:p>
            <a:endParaRPr lang="en-US" sz="6400" dirty="0" smtClean="0">
              <a:latin typeface="Calibri" pitchFamily="34" charset="0"/>
              <a:cs typeface="Calibri" pitchFamily="34" charset="0"/>
            </a:endParaRPr>
          </a:p>
          <a:p>
            <a:r>
              <a:rPr lang="en-US" sz="6400" dirty="0" smtClean="0">
                <a:latin typeface="Calibri" pitchFamily="34" charset="0"/>
                <a:cs typeface="Calibri" pitchFamily="34" charset="0"/>
              </a:rPr>
              <a:t>OCT and LAN, are considered the first-line medical treatment in </a:t>
            </a:r>
            <a:r>
              <a:rPr lang="en-US" sz="6400" dirty="0" err="1" smtClean="0">
                <a:latin typeface="Calibri" pitchFamily="34" charset="0"/>
                <a:cs typeface="Calibri" pitchFamily="34" charset="0"/>
              </a:rPr>
              <a:t>acromegaly</a:t>
            </a:r>
            <a:r>
              <a:rPr lang="en-US" sz="6400" dirty="0" smtClean="0">
                <a:latin typeface="Calibri" pitchFamily="34" charset="0"/>
                <a:cs typeface="Calibri" pitchFamily="34" charset="0"/>
              </a:rPr>
              <a:t>  when surgery fails to control the disease </a:t>
            </a:r>
          </a:p>
          <a:p>
            <a:endParaRPr lang="en-US" sz="6400" dirty="0" smtClean="0">
              <a:latin typeface="Calibri" pitchFamily="34" charset="0"/>
              <a:cs typeface="Calibri" pitchFamily="34" charset="0"/>
            </a:endParaRPr>
          </a:p>
          <a:p>
            <a:r>
              <a:rPr lang="en-US" sz="6400" dirty="0" smtClean="0">
                <a:latin typeface="Calibri" pitchFamily="34" charset="0"/>
                <a:cs typeface="Calibri" pitchFamily="34" charset="0"/>
              </a:rPr>
              <a:t>In general, 9–12 months are necessary to assess treatment outcome </a:t>
            </a:r>
            <a:br>
              <a:rPr lang="en-US" sz="6400" dirty="0" smtClean="0">
                <a:latin typeface="Calibri" pitchFamily="34" charset="0"/>
                <a:cs typeface="Calibri" pitchFamily="34" charset="0"/>
              </a:rPr>
            </a:br>
            <a:r>
              <a:rPr lang="en-US" sz="6400" dirty="0" smtClean="0">
                <a:latin typeface="Calibri" pitchFamily="34" charset="0"/>
                <a:cs typeface="Calibri" pitchFamily="34" charset="0"/>
              </a:rPr>
              <a:t>  </a:t>
            </a:r>
          </a:p>
          <a:p>
            <a:r>
              <a:rPr lang="en-US" sz="6400" dirty="0" smtClean="0">
                <a:latin typeface="Calibri" pitchFamily="34" charset="0"/>
                <a:cs typeface="Calibri" pitchFamily="34" charset="0"/>
              </a:rPr>
              <a:t>However, 20–25% of patients present resistance to OCT and LAN treatment </a:t>
            </a:r>
          </a:p>
          <a:p>
            <a:endParaRPr lang="en-US" sz="6400" dirty="0" smtClean="0">
              <a:latin typeface="Calibri" pitchFamily="34" charset="0"/>
              <a:cs typeface="Calibri" pitchFamily="34" charset="0"/>
            </a:endParaRPr>
          </a:p>
          <a:p>
            <a:r>
              <a:rPr lang="en-US" sz="6400" dirty="0" smtClean="0">
                <a:latin typeface="Calibri" pitchFamily="34" charset="0"/>
                <a:cs typeface="Calibri" pitchFamily="34" charset="0"/>
              </a:rPr>
              <a:t>Resistant patients are defined as those who show a reduction &lt;50% in GH and IGF1 levels, a decrease of &lt;20% in tumor mass or an increase in size during treatment </a:t>
            </a:r>
          </a:p>
          <a:p>
            <a:endParaRPr lang="en-US" sz="6400" dirty="0" smtClean="0">
              <a:latin typeface="Calibri" pitchFamily="34" charset="0"/>
              <a:cs typeface="Calibri" pitchFamily="34" charset="0"/>
            </a:endParaRPr>
          </a:p>
          <a:p>
            <a:r>
              <a:rPr lang="en-US" sz="6400" dirty="0" smtClean="0">
                <a:latin typeface="Calibri" pitchFamily="34" charset="0"/>
                <a:cs typeface="Calibri" pitchFamily="34" charset="0"/>
              </a:rPr>
              <a:t>SSTR2 has proved to be the most  frequently expressed SSTR reported in </a:t>
            </a:r>
            <a:r>
              <a:rPr lang="en-US" sz="6400" dirty="0" err="1" smtClean="0">
                <a:latin typeface="Calibri" pitchFamily="34" charset="0"/>
                <a:cs typeface="Calibri" pitchFamily="34" charset="0"/>
              </a:rPr>
              <a:t>acromegaly</a:t>
            </a:r>
            <a:r>
              <a:rPr lang="en-US" sz="6400" dirty="0" smtClean="0">
                <a:latin typeface="Calibri" pitchFamily="34" charset="0"/>
                <a:cs typeface="Calibri" pitchFamily="34" charset="0"/>
              </a:rPr>
              <a:t> studies </a:t>
            </a:r>
          </a:p>
          <a:p>
            <a:endParaRPr lang="en-US" sz="6400" dirty="0" smtClean="0">
              <a:latin typeface="Calibri" pitchFamily="34" charset="0"/>
              <a:cs typeface="Calibri" pitchFamily="34" charset="0"/>
            </a:endParaRPr>
          </a:p>
          <a:p>
            <a:r>
              <a:rPr lang="en-US" sz="6400" dirty="0" smtClean="0">
                <a:latin typeface="Calibri" pitchFamily="34" charset="0"/>
                <a:cs typeface="Calibri" pitchFamily="34" charset="0"/>
              </a:rPr>
              <a:t>SSTR3 as the predominant SSTR expressed in certain </a:t>
            </a:r>
            <a:r>
              <a:rPr lang="en-US" sz="6400" dirty="0" err="1" smtClean="0">
                <a:latin typeface="Calibri" pitchFamily="34" charset="0"/>
                <a:cs typeface="Calibri" pitchFamily="34" charset="0"/>
              </a:rPr>
              <a:t>acromegaly</a:t>
            </a:r>
            <a:r>
              <a:rPr lang="en-US" sz="6400" dirty="0" smtClean="0">
                <a:latin typeface="Calibri" pitchFamily="34" charset="0"/>
                <a:cs typeface="Calibri" pitchFamily="34" charset="0"/>
              </a:rPr>
              <a:t> cases resistant to first-generation SSA</a:t>
            </a:r>
          </a:p>
          <a:p>
            <a:endParaRPr lang="en-US" sz="6400" dirty="0" smtClean="0">
              <a:latin typeface="Calibri" pitchFamily="34" charset="0"/>
              <a:cs typeface="Calibri" pitchFamily="34" charset="0"/>
            </a:endParaRPr>
          </a:p>
          <a:p>
            <a:endParaRPr lang="en-US" sz="6400" dirty="0" smtClean="0">
              <a:latin typeface="Calibri" pitchFamily="34" charset="0"/>
              <a:cs typeface="Calibri" pitchFamily="34" charset="0"/>
            </a:endParaRPr>
          </a:p>
          <a:p>
            <a:pPr>
              <a:buNone/>
            </a:pP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 </a:t>
            </a:r>
            <a:br>
              <a:rPr lang="en-US" dirty="0" smtClean="0">
                <a:latin typeface="Calibri" pitchFamily="34" charset="0"/>
                <a:cs typeface="Calibri" pitchFamily="34" charset="0"/>
              </a:rPr>
            </a:br>
            <a:r>
              <a:rPr lang="en-US" dirty="0" smtClean="0">
                <a:latin typeface="Calibri" pitchFamily="34" charset="0"/>
                <a:cs typeface="Calibri" pitchFamily="34" charset="0"/>
              </a:rPr>
              <a:t> </a:t>
            </a:r>
            <a:r>
              <a:rPr lang="en-US" sz="1800" dirty="0" smtClean="0"/>
              <a:t/>
            </a:r>
            <a:br>
              <a:rPr lang="en-US" sz="1800" dirty="0" smtClean="0"/>
            </a:br>
            <a:r>
              <a:rPr lang="en-US" sz="1800" dirty="0" smtClean="0"/>
              <a:t>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a:latin typeface="Calibri" pitchFamily="34" charset="0"/>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285720" y="0"/>
            <a:ext cx="8486775" cy="10382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572264" y="714356"/>
            <a:ext cx="2162175" cy="19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1600200"/>
            <a:ext cx="8715436" cy="5043510"/>
          </a:xfrm>
        </p:spPr>
        <p:txBody>
          <a:bodyPr>
            <a:normAutofit fontScale="25000" lnSpcReduction="20000"/>
          </a:bodyPr>
          <a:lstStyle/>
          <a:p>
            <a:r>
              <a:rPr lang="en-US" sz="6400" dirty="0" smtClean="0">
                <a:latin typeface="Calibri" pitchFamily="34" charset="0"/>
                <a:cs typeface="Calibri" pitchFamily="34" charset="0"/>
              </a:rPr>
              <a:t>SSTR2 expression as a biomarker to predict PT response to first-generation SSA </a:t>
            </a:r>
          </a:p>
          <a:p>
            <a:endParaRPr lang="en-US" sz="6400" dirty="0" smtClean="0">
              <a:latin typeface="Calibri" pitchFamily="34" charset="0"/>
              <a:cs typeface="Calibri" pitchFamily="34" charset="0"/>
            </a:endParaRPr>
          </a:p>
          <a:p>
            <a:r>
              <a:rPr lang="en-US" sz="6400" dirty="0" smtClean="0">
                <a:latin typeface="Calibri" pitchFamily="34" charset="0"/>
                <a:cs typeface="Calibri" pitchFamily="34" charset="0"/>
              </a:rPr>
              <a:t>A positive correlation was found between SSTR2 expression levels and decreased hormone secretion at 3 months, as well as tumor volume reduction after 6 months of treatment. </a:t>
            </a:r>
          </a:p>
          <a:p>
            <a:endParaRPr lang="en-US" sz="6400" dirty="0" smtClean="0">
              <a:latin typeface="Calibri" pitchFamily="34" charset="0"/>
              <a:cs typeface="Calibri" pitchFamily="34" charset="0"/>
            </a:endParaRPr>
          </a:p>
          <a:p>
            <a:r>
              <a:rPr lang="en-US" sz="6400" dirty="0" smtClean="0">
                <a:latin typeface="Calibri" pitchFamily="34" charset="0"/>
                <a:cs typeface="Calibri" pitchFamily="34" charset="0"/>
              </a:rPr>
              <a:t>SSTR5 negatively correlated with the decrease in hormone levels </a:t>
            </a:r>
          </a:p>
          <a:p>
            <a:endParaRPr lang="en-US" sz="6400" dirty="0" smtClean="0">
              <a:latin typeface="Calibri" pitchFamily="34" charset="0"/>
              <a:cs typeface="Calibri" pitchFamily="34" charset="0"/>
            </a:endParaRPr>
          </a:p>
          <a:p>
            <a:r>
              <a:rPr lang="en-US" sz="6400" dirty="0" smtClean="0">
                <a:latin typeface="Calibri" pitchFamily="34" charset="0"/>
                <a:cs typeface="Calibri" pitchFamily="34" charset="0"/>
              </a:rPr>
              <a:t>Interestingly, densely granulated tumors, which are better responders to SSA, have higher SSTR2A expression levels as compared to sparsely granulated tumors </a:t>
            </a:r>
          </a:p>
          <a:p>
            <a:endParaRPr lang="en-US" sz="6400" dirty="0" smtClean="0">
              <a:latin typeface="Calibri" pitchFamily="34" charset="0"/>
              <a:cs typeface="Calibri" pitchFamily="34" charset="0"/>
            </a:endParaRPr>
          </a:p>
          <a:p>
            <a:r>
              <a:rPr lang="en-US" sz="6400" dirty="0" smtClean="0">
                <a:latin typeface="Calibri" pitchFamily="34" charset="0"/>
                <a:cs typeface="Calibri" pitchFamily="34" charset="0"/>
              </a:rPr>
              <a:t>low SSTR2 and lower SSTR2/SSTR5 ratio at mRNA level were better responders to this novel SSTR </a:t>
            </a:r>
            <a:r>
              <a:rPr lang="en-US" sz="6400" dirty="0" err="1" smtClean="0">
                <a:latin typeface="Calibri" pitchFamily="34" charset="0"/>
                <a:cs typeface="Calibri" pitchFamily="34" charset="0"/>
              </a:rPr>
              <a:t>ligand</a:t>
            </a:r>
            <a:r>
              <a:rPr lang="en-US" sz="6400" dirty="0" smtClean="0">
                <a:latin typeface="Calibri" pitchFamily="34" charset="0"/>
                <a:cs typeface="Calibri" pitchFamily="34" charset="0"/>
              </a:rPr>
              <a:t> (</a:t>
            </a:r>
            <a:r>
              <a:rPr lang="en-US" sz="6400" dirty="0" err="1" smtClean="0">
                <a:latin typeface="Calibri" pitchFamily="34" charset="0"/>
                <a:cs typeface="Calibri" pitchFamily="34" charset="0"/>
              </a:rPr>
              <a:t>pasireotide</a:t>
            </a:r>
            <a:r>
              <a:rPr lang="en-US" sz="6400" dirty="0" smtClean="0">
                <a:latin typeface="Calibri" pitchFamily="34" charset="0"/>
                <a:cs typeface="Calibri" pitchFamily="34" charset="0"/>
              </a:rPr>
              <a:t> )</a:t>
            </a:r>
          </a:p>
          <a:p>
            <a:endParaRPr lang="en-US" sz="6400" dirty="0" smtClean="0">
              <a:latin typeface="Calibri" pitchFamily="34" charset="0"/>
              <a:cs typeface="Calibri" pitchFamily="34" charset="0"/>
            </a:endParaRPr>
          </a:p>
          <a:p>
            <a:r>
              <a:rPr lang="en-US" sz="6400" dirty="0" smtClean="0">
                <a:latin typeface="Calibri" pitchFamily="34" charset="0"/>
                <a:cs typeface="Calibri" pitchFamily="34" charset="0"/>
              </a:rPr>
              <a:t>SSTR5 was found to be a predictor of response to </a:t>
            </a:r>
            <a:r>
              <a:rPr lang="en-US" sz="6400" dirty="0" err="1" smtClean="0">
                <a:latin typeface="Calibri" pitchFamily="34" charset="0"/>
                <a:cs typeface="Calibri" pitchFamily="34" charset="0"/>
              </a:rPr>
              <a:t>pasireotide</a:t>
            </a:r>
            <a:r>
              <a:rPr lang="en-US" sz="6400" dirty="0" smtClean="0">
                <a:latin typeface="Calibri" pitchFamily="34" charset="0"/>
                <a:cs typeface="Calibri" pitchFamily="34" charset="0"/>
              </a:rPr>
              <a:t> in patients whose disease was not controlled by treatment with first-generation SSA </a:t>
            </a:r>
          </a:p>
          <a:p>
            <a:endParaRPr lang="en-US" sz="6400" dirty="0" smtClean="0">
              <a:latin typeface="Calibri" pitchFamily="34" charset="0"/>
              <a:cs typeface="Calibri" pitchFamily="34" charset="0"/>
            </a:endParaRPr>
          </a:p>
          <a:p>
            <a:r>
              <a:rPr lang="en-US" sz="6400" dirty="0" smtClean="0">
                <a:latin typeface="Calibri" pitchFamily="34" charset="0"/>
                <a:cs typeface="Calibri" pitchFamily="34" charset="0"/>
              </a:rPr>
              <a:t>In fact, measurement of SSTR expression may be promising, but it is difficult, and its utility for the prediction of clinical outcomes is not so straightforward </a:t>
            </a:r>
          </a:p>
          <a:p>
            <a:pPr>
              <a:buNone/>
            </a:pPr>
            <a:r>
              <a:rPr lang="en-US" sz="6400" dirty="0" smtClean="0">
                <a:latin typeface="Calibri" pitchFamily="34" charset="0"/>
                <a:cs typeface="Calibri" pitchFamily="34" charset="0"/>
              </a:rPr>
              <a:t/>
            </a:r>
            <a:br>
              <a:rPr lang="en-US" sz="6400" dirty="0" smtClean="0">
                <a:latin typeface="Calibri" pitchFamily="34" charset="0"/>
                <a:cs typeface="Calibri" pitchFamily="34" charset="0"/>
              </a:rPr>
            </a:br>
            <a:r>
              <a:rPr lang="en-US" sz="6400" dirty="0" smtClean="0">
                <a:latin typeface="Calibri" pitchFamily="34" charset="0"/>
                <a:cs typeface="Calibri" pitchFamily="34" charset="0"/>
              </a:rPr>
              <a:t> </a:t>
            </a:r>
            <a:br>
              <a:rPr lang="en-US" sz="6400" dirty="0" smtClean="0">
                <a:latin typeface="Calibri" pitchFamily="34" charset="0"/>
                <a:cs typeface="Calibri" pitchFamily="34" charset="0"/>
              </a:rPr>
            </a:br>
            <a:r>
              <a:rPr lang="en-US" sz="6400" dirty="0" smtClean="0">
                <a:latin typeface="Calibri" pitchFamily="34" charset="0"/>
                <a:cs typeface="Calibri" pitchFamily="34" charset="0"/>
              </a:rPr>
              <a:t> </a:t>
            </a:r>
            <a:r>
              <a:rPr lang="en-US" sz="1600" dirty="0" smtClean="0"/>
              <a:t/>
            </a:r>
            <a:br>
              <a:rPr lang="en-US" sz="1600" dirty="0" smtClean="0"/>
            </a:br>
            <a:r>
              <a:rPr lang="en-US" sz="1600" dirty="0" smtClean="0"/>
              <a:t> </a:t>
            </a:r>
            <a:br>
              <a:rPr lang="en-US" sz="1600" dirty="0" smtClean="0"/>
            </a:br>
            <a:r>
              <a:rPr lang="en-US" sz="1600" dirty="0" smtClean="0"/>
              <a:t> </a:t>
            </a:r>
            <a:br>
              <a:rPr lang="en-US" sz="1600" dirty="0" smtClean="0"/>
            </a:br>
            <a:r>
              <a:rPr lang="en-US" sz="1600" dirty="0" smtClean="0"/>
              <a:t> </a:t>
            </a:r>
            <a:br>
              <a:rPr lang="en-US" sz="1600" dirty="0" smtClean="0"/>
            </a:br>
            <a:r>
              <a:rPr lang="en-US" sz="1600" dirty="0" smtClean="0"/>
              <a:t> </a:t>
            </a:r>
            <a:br>
              <a:rPr lang="en-US" sz="1600" dirty="0" smtClean="0"/>
            </a:br>
            <a:r>
              <a:rPr lang="en-US" sz="1600" dirty="0" smtClean="0"/>
              <a:t> </a:t>
            </a:r>
            <a:r>
              <a:rPr lang="en-US" sz="1800" dirty="0" smtClean="0"/>
              <a:t/>
            </a:r>
            <a:br>
              <a:rPr lang="en-US" sz="1800" dirty="0" smtClean="0"/>
            </a:br>
            <a:r>
              <a:rPr lang="en-US" sz="1800" dirty="0" smtClean="0"/>
              <a:t>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a:latin typeface="Calibri" pitchFamily="34" charset="0"/>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285720" y="0"/>
            <a:ext cx="8486775" cy="10382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572264" y="714356"/>
            <a:ext cx="2162175" cy="19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1571612"/>
            <a:ext cx="8501122" cy="5195901"/>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285720" y="0"/>
            <a:ext cx="8486775" cy="1038225"/>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6572264" y="714356"/>
            <a:ext cx="2162175" cy="19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1643050"/>
            <a:ext cx="7858180" cy="857255"/>
          </a:xfrm>
        </p:spPr>
        <p:txBody>
          <a:bodyPr>
            <a:normAutofit fontScale="25000" lnSpcReduction="20000"/>
          </a:bodyPr>
          <a:lstStyle/>
          <a:p>
            <a:r>
              <a:rPr lang="en-US" sz="6400" dirty="0" smtClean="0"/>
              <a:t>31 patients (retrospective)</a:t>
            </a:r>
          </a:p>
          <a:p>
            <a:r>
              <a:rPr lang="en-US" sz="6400" dirty="0" smtClean="0"/>
              <a:t>SSTR2 expression was considered high when ≥25%, and a cutoff of 2.3% was designated for Ki-67 </a:t>
            </a:r>
            <a:r>
              <a:rPr lang="en-US" sz="1600" dirty="0" smtClean="0"/>
              <a:t/>
            </a:r>
            <a:br>
              <a:rPr lang="en-US" sz="1600" dirty="0" smtClean="0"/>
            </a:br>
            <a:r>
              <a:rPr lang="en-US" sz="1600" dirty="0" smtClean="0"/>
              <a:t/>
            </a:r>
            <a:br>
              <a:rPr lang="en-US" sz="1600" dirty="0" smtClean="0"/>
            </a:br>
            <a:endParaRPr lang="en-US" sz="1600" dirty="0"/>
          </a:p>
        </p:txBody>
      </p:sp>
      <p:sp>
        <p:nvSpPr>
          <p:cNvPr id="10" name="Content Placeholder 9"/>
          <p:cNvSpPr>
            <a:spLocks noGrp="1"/>
          </p:cNvSpPr>
          <p:nvPr>
            <p:ph sz="quarter" idx="2"/>
          </p:nvPr>
        </p:nvSpPr>
        <p:spPr>
          <a:xfrm>
            <a:off x="0" y="6000768"/>
            <a:ext cx="9001156" cy="571504"/>
          </a:xfrm>
        </p:spPr>
        <p:txBody>
          <a:bodyPr>
            <a:noAutofit/>
          </a:bodyPr>
          <a:lstStyle/>
          <a:p>
            <a:r>
              <a:rPr lang="en-US" sz="1600" dirty="0" smtClean="0"/>
              <a:t>Ki-67 is a predictor of response to OCT-LAR in </a:t>
            </a:r>
            <a:r>
              <a:rPr lang="en-US" sz="1600" dirty="0" err="1" smtClean="0"/>
              <a:t>acromegaly</a:t>
            </a:r>
            <a:r>
              <a:rPr lang="en-US" sz="1600" dirty="0" smtClean="0"/>
              <a:t>, independent of SSTR2 expression and relates to </a:t>
            </a:r>
            <a:r>
              <a:rPr lang="en-US" sz="1600" dirty="0" err="1" smtClean="0"/>
              <a:t>cytokeratin</a:t>
            </a:r>
            <a:r>
              <a:rPr lang="en-US" sz="1600" dirty="0" smtClean="0"/>
              <a:t> patterns </a:t>
            </a:r>
            <a:r>
              <a:rPr lang="en-US" sz="1400" dirty="0" smtClean="0"/>
              <a:t/>
            </a:r>
            <a:br>
              <a:rPr lang="en-US" sz="1400" dirty="0" smtClean="0"/>
            </a:br>
            <a:endParaRPr lang="en-US" sz="1400" dirty="0"/>
          </a:p>
        </p:txBody>
      </p:sp>
      <p:pic>
        <p:nvPicPr>
          <p:cNvPr id="18434" name="Picture 2"/>
          <p:cNvPicPr>
            <a:picLocks noChangeAspect="1" noChangeArrowheads="1"/>
          </p:cNvPicPr>
          <p:nvPr/>
        </p:nvPicPr>
        <p:blipFill>
          <a:blip r:embed="rId2"/>
          <a:srcRect/>
          <a:stretch>
            <a:fillRect/>
          </a:stretch>
        </p:blipFill>
        <p:spPr bwMode="auto">
          <a:xfrm>
            <a:off x="1500166" y="1"/>
            <a:ext cx="5972175" cy="1142984"/>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285720" y="2500306"/>
            <a:ext cx="2790825" cy="2386012"/>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3214678" y="2500306"/>
            <a:ext cx="2800350" cy="2386012"/>
          </a:xfrm>
          <a:prstGeom prst="rect">
            <a:avLst/>
          </a:prstGeom>
          <a:noFill/>
          <a:ln w="9525">
            <a:noFill/>
            <a:miter lim="800000"/>
            <a:headEnd/>
            <a:tailEnd/>
          </a:ln>
          <a:effectLst/>
        </p:spPr>
      </p:pic>
      <p:pic>
        <p:nvPicPr>
          <p:cNvPr id="18437" name="Picture 5"/>
          <p:cNvPicPr>
            <a:picLocks noChangeAspect="1" noChangeArrowheads="1"/>
          </p:cNvPicPr>
          <p:nvPr/>
        </p:nvPicPr>
        <p:blipFill>
          <a:blip r:embed="rId5"/>
          <a:srcRect/>
          <a:stretch>
            <a:fillRect/>
          </a:stretch>
        </p:blipFill>
        <p:spPr bwMode="auto">
          <a:xfrm>
            <a:off x="6072198" y="2500306"/>
            <a:ext cx="2838450" cy="224313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42910" y="0"/>
            <a:ext cx="785818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857364"/>
            <a:ext cx="6477000" cy="4010036"/>
          </a:xfrm>
        </p:spPr>
        <p:txBody>
          <a:bodyPr>
            <a:normAutofit/>
          </a:bodyPr>
          <a:lstStyle/>
          <a:p>
            <a:r>
              <a:rPr lang="en-US" sz="4800" dirty="0" smtClean="0"/>
              <a:t/>
            </a:r>
            <a:br>
              <a:rPr lang="en-US" sz="4800" dirty="0" smtClean="0"/>
            </a:br>
            <a:r>
              <a:rPr lang="en-US" sz="4800" b="1" dirty="0" err="1" smtClean="0"/>
              <a:t>Individualised</a:t>
            </a:r>
            <a:r>
              <a:rPr lang="en-US" sz="4800" b="1" dirty="0" smtClean="0"/>
              <a:t> management of </a:t>
            </a:r>
            <a:r>
              <a:rPr lang="en-US" sz="4800" b="1" dirty="0" err="1" smtClean="0"/>
              <a:t>acromegaly</a:t>
            </a:r>
            <a:r>
              <a:rPr lang="en-US" sz="4800" b="1" dirty="0" smtClean="0"/>
              <a:t> </a:t>
            </a:r>
            <a:endParaRPr lang="en-US" sz="4800" dirty="0"/>
          </a:p>
        </p:txBody>
      </p:sp>
      <p:sp>
        <p:nvSpPr>
          <p:cNvPr id="3" name="Subtitle 2"/>
          <p:cNvSpPr>
            <a:spLocks noGrp="1"/>
          </p:cNvSpPr>
          <p:nvPr>
            <p:ph type="subTitle" idx="1"/>
          </p:nvPr>
        </p:nvSpPr>
        <p:spPr/>
        <p:txBody>
          <a:bodyPr>
            <a:normAutofit/>
          </a:bodyPr>
          <a:lstStyle/>
          <a:p>
            <a:r>
              <a:rPr lang="en-US" sz="2400" dirty="0" smtClean="0"/>
              <a:t>SOHEILA SADEGHI</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609600" y="1589567"/>
            <a:ext cx="8248680" cy="982177"/>
          </a:xfrm>
        </p:spPr>
        <p:txBody>
          <a:bodyPr>
            <a:normAutofit fontScale="25000" lnSpcReduction="20000"/>
          </a:bodyPr>
          <a:lstStyle/>
          <a:p>
            <a:r>
              <a:rPr lang="en-US" sz="6400" dirty="0" smtClean="0"/>
              <a:t>120 patients </a:t>
            </a:r>
          </a:p>
          <a:p>
            <a:r>
              <a:rPr lang="en-US" sz="6400" dirty="0" smtClean="0"/>
              <a:t>At diagnosis, 84, 17 and 19 tumors were T2-hypo-, </a:t>
            </a:r>
            <a:r>
              <a:rPr lang="en-US" sz="6400" dirty="0" err="1" smtClean="0"/>
              <a:t>iso</a:t>
            </a:r>
            <a:r>
              <a:rPr lang="en-US" sz="6400" dirty="0" smtClean="0"/>
              <a:t>- and hyper-intense</a:t>
            </a:r>
          </a:p>
          <a:p>
            <a:r>
              <a:rPr lang="en-US" sz="6400" dirty="0" smtClean="0"/>
              <a:t> primary SSA for at least 3 months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8" name="Content Placeholder 7"/>
          <p:cNvSpPr>
            <a:spLocks noGrp="1"/>
          </p:cNvSpPr>
          <p:nvPr>
            <p:ph sz="quarter" idx="2"/>
          </p:nvPr>
        </p:nvSpPr>
        <p:spPr>
          <a:xfrm>
            <a:off x="142844" y="5500702"/>
            <a:ext cx="8858312" cy="1232369"/>
          </a:xfrm>
        </p:spPr>
        <p:txBody>
          <a:bodyPr>
            <a:normAutofit fontScale="25000" lnSpcReduction="20000"/>
          </a:bodyPr>
          <a:lstStyle/>
          <a:p>
            <a:r>
              <a:rPr lang="en-US" sz="6400" dirty="0" smtClean="0"/>
              <a:t>The decrease in random GH with SSA treatment was </a:t>
            </a:r>
            <a:r>
              <a:rPr lang="en-US" sz="6400" dirty="0" err="1" smtClean="0"/>
              <a:t>signifcantly</a:t>
            </a:r>
            <a:r>
              <a:rPr lang="en-US" sz="6400" dirty="0" smtClean="0"/>
              <a:t> greater in the T2-hypo-intense group(88%) as compared with T2-iso-intense(23.8) and T2-hyper-intense groups(36.1)</a:t>
            </a:r>
          </a:p>
          <a:p>
            <a:r>
              <a:rPr lang="en-US" sz="6400" dirty="0" smtClean="0"/>
              <a:t>This decrease also correlated with the quantitative measurement of T2-weighted signal intensity (lower signal intensity adenomas had a greater GH decrease)</a:t>
            </a:r>
          </a:p>
          <a:p>
            <a:endParaRPr lang="en-US" sz="5400" dirty="0"/>
          </a:p>
        </p:txBody>
      </p:sp>
      <p:pic>
        <p:nvPicPr>
          <p:cNvPr id="11266" name="Picture 2"/>
          <p:cNvPicPr>
            <a:picLocks noChangeAspect="1" noChangeArrowheads="1"/>
          </p:cNvPicPr>
          <p:nvPr/>
        </p:nvPicPr>
        <p:blipFill>
          <a:blip r:embed="rId2"/>
          <a:srcRect/>
          <a:stretch>
            <a:fillRect/>
          </a:stretch>
        </p:blipFill>
        <p:spPr bwMode="auto">
          <a:xfrm>
            <a:off x="1214414" y="1"/>
            <a:ext cx="6715172" cy="92867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3643306" y="1071546"/>
            <a:ext cx="1323975" cy="15240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1000100" y="2714620"/>
            <a:ext cx="2524125" cy="2409825"/>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a:srcRect/>
          <a:stretch>
            <a:fillRect/>
          </a:stretch>
        </p:blipFill>
        <p:spPr bwMode="auto">
          <a:xfrm>
            <a:off x="4714876" y="2714620"/>
            <a:ext cx="2524125" cy="23336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5072074"/>
            <a:ext cx="8153400" cy="1428760"/>
          </a:xfrm>
        </p:spPr>
        <p:txBody>
          <a:bodyPr>
            <a:normAutofit fontScale="25000" lnSpcReduction="20000"/>
          </a:bodyPr>
          <a:lstStyle/>
          <a:p>
            <a:r>
              <a:rPr lang="en-US" sz="6400" dirty="0" smtClean="0"/>
              <a:t>The decrease in IGF-1% with SSA treatment also was </a:t>
            </a:r>
            <a:r>
              <a:rPr lang="en-US" sz="6400" dirty="0" err="1" smtClean="0"/>
              <a:t>signifcantly</a:t>
            </a:r>
            <a:r>
              <a:rPr lang="en-US" sz="6400" dirty="0" smtClean="0"/>
              <a:t> greater in the visually assessed T2-hypo-intense (59.1%) as compared with T2-iso-intense (19.8%)and T2-hyper-intense groups (33.2%) </a:t>
            </a:r>
          </a:p>
          <a:p>
            <a:r>
              <a:rPr lang="en-US" sz="6400" dirty="0" smtClean="0"/>
              <a:t>As with GH, the quantitative measurement of T2-weighted signal intensity correlated with the decrease of IGF-1% (lower T2 intensity adenomas had a </a:t>
            </a:r>
            <a:r>
              <a:rPr lang="en-US" sz="6400" dirty="0" err="1" smtClean="0"/>
              <a:t>signifcantly</a:t>
            </a:r>
            <a:r>
              <a:rPr lang="en-US" sz="6400" dirty="0" smtClean="0"/>
              <a:t> greater IGF-1% decrease) </a:t>
            </a:r>
            <a:r>
              <a:rPr lang="en-US" sz="5600" dirty="0" smtClean="0"/>
              <a:t/>
            </a:r>
            <a:br>
              <a:rPr lang="en-US" sz="5600" dirty="0" smtClean="0"/>
            </a:br>
            <a:r>
              <a:rPr lang="en-US" sz="5600" dirty="0" smtClean="0"/>
              <a:t> </a:t>
            </a:r>
            <a:r>
              <a:rPr lang="en-US" dirty="0" smtClean="0"/>
              <a:t/>
            </a:r>
            <a:br>
              <a:rPr lang="en-US" dirty="0" smtClean="0"/>
            </a:br>
            <a:r>
              <a:rPr lang="en-US" dirty="0" smtClean="0"/>
              <a:t> </a:t>
            </a:r>
            <a:br>
              <a:rPr lang="en-US" dirty="0" smtClean="0"/>
            </a:br>
            <a:r>
              <a:rPr lang="en-US" dirty="0" smtClean="0"/>
              <a:t> </a:t>
            </a:r>
            <a:br>
              <a:rPr lang="en-US" dirty="0" smtClean="0"/>
            </a:br>
            <a:r>
              <a:rPr lang="en-US" dirty="0" smtClean="0"/>
              <a:t> </a:t>
            </a:r>
            <a:br>
              <a:rPr lang="en-US" dirty="0" smtClean="0"/>
            </a:br>
            <a:endParaRPr lang="en-US" dirty="0"/>
          </a:p>
        </p:txBody>
      </p:sp>
      <p:pic>
        <p:nvPicPr>
          <p:cNvPr id="11266" name="Picture 2"/>
          <p:cNvPicPr>
            <a:picLocks noChangeAspect="1" noChangeArrowheads="1"/>
          </p:cNvPicPr>
          <p:nvPr/>
        </p:nvPicPr>
        <p:blipFill>
          <a:blip r:embed="rId2"/>
          <a:srcRect/>
          <a:stretch>
            <a:fillRect/>
          </a:stretch>
        </p:blipFill>
        <p:spPr bwMode="auto">
          <a:xfrm>
            <a:off x="1214414" y="1"/>
            <a:ext cx="6715172" cy="92867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3643306" y="1071546"/>
            <a:ext cx="1323975" cy="152400"/>
          </a:xfrm>
          <a:prstGeom prst="rect">
            <a:avLst/>
          </a:prstGeom>
          <a:noFill/>
          <a:ln w="9525">
            <a:noFill/>
            <a:miter lim="800000"/>
            <a:headEnd/>
            <a:tailEnd/>
          </a:ln>
          <a:effectLst/>
        </p:spPr>
      </p:pic>
      <p:pic>
        <p:nvPicPr>
          <p:cNvPr id="12290" name="Picture 2"/>
          <p:cNvPicPr>
            <a:picLocks noChangeAspect="1" noChangeArrowheads="1"/>
          </p:cNvPicPr>
          <p:nvPr/>
        </p:nvPicPr>
        <p:blipFill>
          <a:blip r:embed="rId4"/>
          <a:srcRect/>
          <a:stretch>
            <a:fillRect/>
          </a:stretch>
        </p:blipFill>
        <p:spPr bwMode="auto">
          <a:xfrm>
            <a:off x="1285852" y="2357430"/>
            <a:ext cx="2286000" cy="239077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5"/>
          <a:srcRect/>
          <a:stretch>
            <a:fillRect/>
          </a:stretch>
        </p:blipFill>
        <p:spPr bwMode="auto">
          <a:xfrm>
            <a:off x="4786314" y="2428868"/>
            <a:ext cx="2247900" cy="22288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5429264"/>
            <a:ext cx="8153400" cy="1214446"/>
          </a:xfrm>
        </p:spPr>
        <p:txBody>
          <a:bodyPr>
            <a:normAutofit fontScale="25000" lnSpcReduction="20000"/>
          </a:bodyPr>
          <a:lstStyle/>
          <a:p>
            <a:r>
              <a:rPr lang="en-US" sz="6400" dirty="0" smtClean="0"/>
              <a:t>There was </a:t>
            </a:r>
            <a:r>
              <a:rPr lang="en-US" sz="6400" dirty="0" err="1" smtClean="0"/>
              <a:t>signifcantly</a:t>
            </a:r>
            <a:r>
              <a:rPr lang="en-US" sz="6400" dirty="0" smtClean="0"/>
              <a:t> greater tumor shrinkage with SSA therapy in the T2-hypo-intense adenoma group (volume decrease: 37.8) as compared with T2-iso-intense (8.0%) and T2-hyper-intense (3.0% )</a:t>
            </a:r>
          </a:p>
          <a:p>
            <a:r>
              <a:rPr lang="en-US" sz="6400" dirty="0" smtClean="0"/>
              <a:t>Quantitative measurement of adenoma signal intensity </a:t>
            </a:r>
            <a:r>
              <a:rPr lang="en-US" sz="6400" dirty="0" err="1" smtClean="0"/>
              <a:t>confrimed</a:t>
            </a:r>
            <a:r>
              <a:rPr lang="en-US" sz="6400" dirty="0" smtClean="0"/>
              <a:t> the visual findings and found a </a:t>
            </a:r>
            <a:r>
              <a:rPr lang="en-US" sz="6400" dirty="0" err="1" smtClean="0"/>
              <a:t>signifcant</a:t>
            </a:r>
            <a:r>
              <a:rPr lang="en-US" sz="6400" dirty="0" smtClean="0"/>
              <a:t> positive correlation between T2 intensity and volume reduction with lower intensity adenomas having a </a:t>
            </a:r>
            <a:r>
              <a:rPr lang="en-US" sz="6400" dirty="0" err="1" smtClean="0"/>
              <a:t>signifcantly</a:t>
            </a:r>
            <a:r>
              <a:rPr lang="en-US" sz="6400" dirty="0" smtClean="0"/>
              <a:t> greater volume reduction </a:t>
            </a:r>
            <a:r>
              <a:rPr lang="en-US" sz="1400" dirty="0" smtClean="0"/>
              <a:t/>
            </a:r>
            <a:br>
              <a:rPr lang="en-US" sz="1400" dirty="0" smtClean="0"/>
            </a:br>
            <a:r>
              <a:rPr lang="en-US" sz="1400" dirty="0" smtClean="0"/>
              <a:t> </a:t>
            </a:r>
            <a:br>
              <a:rPr lang="en-US" sz="1400" dirty="0" smtClean="0"/>
            </a:br>
            <a:r>
              <a:rPr lang="en-US" sz="1400" dirty="0" smtClean="0"/>
              <a:t> </a:t>
            </a:r>
            <a:br>
              <a:rPr lang="en-US" sz="1400" dirty="0" smtClean="0"/>
            </a:br>
            <a:endParaRPr lang="en-US" sz="1400" dirty="0"/>
          </a:p>
        </p:txBody>
      </p:sp>
      <p:pic>
        <p:nvPicPr>
          <p:cNvPr id="11266" name="Picture 2"/>
          <p:cNvPicPr>
            <a:picLocks noChangeAspect="1" noChangeArrowheads="1"/>
          </p:cNvPicPr>
          <p:nvPr/>
        </p:nvPicPr>
        <p:blipFill>
          <a:blip r:embed="rId2"/>
          <a:srcRect/>
          <a:stretch>
            <a:fillRect/>
          </a:stretch>
        </p:blipFill>
        <p:spPr bwMode="auto">
          <a:xfrm>
            <a:off x="1214414" y="1"/>
            <a:ext cx="6715172" cy="92867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3643306" y="1071546"/>
            <a:ext cx="1323975" cy="152400"/>
          </a:xfrm>
          <a:prstGeom prst="rect">
            <a:avLst/>
          </a:prstGeom>
          <a:noFill/>
          <a:ln w="9525">
            <a:noFill/>
            <a:miter lim="800000"/>
            <a:headEnd/>
            <a:tailEnd/>
          </a:ln>
          <a:effectLst/>
        </p:spPr>
      </p:pic>
      <p:pic>
        <p:nvPicPr>
          <p:cNvPr id="13314" name="Picture 2"/>
          <p:cNvPicPr>
            <a:picLocks noChangeAspect="1" noChangeArrowheads="1"/>
          </p:cNvPicPr>
          <p:nvPr/>
        </p:nvPicPr>
        <p:blipFill>
          <a:blip r:embed="rId4"/>
          <a:srcRect/>
          <a:stretch>
            <a:fillRect/>
          </a:stretch>
        </p:blipFill>
        <p:spPr bwMode="auto">
          <a:xfrm>
            <a:off x="1214414" y="2428868"/>
            <a:ext cx="2409825" cy="238125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5"/>
          <a:srcRect/>
          <a:stretch>
            <a:fillRect/>
          </a:stretch>
        </p:blipFill>
        <p:spPr bwMode="auto">
          <a:xfrm>
            <a:off x="4714876" y="2428868"/>
            <a:ext cx="2486025" cy="2286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00166" y="1"/>
            <a:ext cx="6191250" cy="1214421"/>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5357818" y="1071546"/>
            <a:ext cx="2286000" cy="161925"/>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5214942" y="1500174"/>
            <a:ext cx="3571900" cy="2362199"/>
          </a:xfrm>
          <a:prstGeom prst="rect">
            <a:avLst/>
          </a:prstGeom>
          <a:noFill/>
          <a:ln w="9525">
            <a:noFill/>
            <a:miter lim="800000"/>
            <a:headEnd/>
            <a:tailEnd/>
          </a:ln>
          <a:effectLst/>
        </p:spPr>
      </p:pic>
      <p:pic>
        <p:nvPicPr>
          <p:cNvPr id="8197" name="Picture 5"/>
          <p:cNvPicPr>
            <a:picLocks noChangeAspect="1" noChangeArrowheads="1"/>
          </p:cNvPicPr>
          <p:nvPr/>
        </p:nvPicPr>
        <p:blipFill>
          <a:blip r:embed="rId5"/>
          <a:srcRect/>
          <a:stretch>
            <a:fillRect/>
          </a:stretch>
        </p:blipFill>
        <p:spPr bwMode="auto">
          <a:xfrm>
            <a:off x="0" y="3857628"/>
            <a:ext cx="4286248" cy="3000372"/>
          </a:xfrm>
          <a:prstGeom prst="rect">
            <a:avLst/>
          </a:prstGeom>
          <a:noFill/>
          <a:ln w="9525">
            <a:noFill/>
            <a:miter lim="800000"/>
            <a:headEnd/>
            <a:tailEnd/>
          </a:ln>
          <a:effectLst/>
        </p:spPr>
      </p:pic>
      <p:pic>
        <p:nvPicPr>
          <p:cNvPr id="8198" name="Picture 6"/>
          <p:cNvPicPr>
            <a:picLocks noChangeAspect="1" noChangeArrowheads="1"/>
          </p:cNvPicPr>
          <p:nvPr/>
        </p:nvPicPr>
        <p:blipFill>
          <a:blip r:embed="rId6"/>
          <a:srcRect/>
          <a:stretch>
            <a:fillRect/>
          </a:stretch>
        </p:blipFill>
        <p:spPr bwMode="auto">
          <a:xfrm>
            <a:off x="4714876" y="3929065"/>
            <a:ext cx="4276719" cy="2928935"/>
          </a:xfrm>
          <a:prstGeom prst="rect">
            <a:avLst/>
          </a:prstGeom>
          <a:noFill/>
          <a:ln w="9525">
            <a:noFill/>
            <a:miter lim="800000"/>
            <a:headEnd/>
            <a:tailEnd/>
          </a:ln>
          <a:effectLst/>
        </p:spPr>
      </p:pic>
      <p:sp>
        <p:nvSpPr>
          <p:cNvPr id="10" name="Content Placeholder 9"/>
          <p:cNvSpPr>
            <a:spLocks noGrp="1"/>
          </p:cNvSpPr>
          <p:nvPr>
            <p:ph sz="quarter" idx="1"/>
          </p:nvPr>
        </p:nvSpPr>
        <p:spPr>
          <a:xfrm>
            <a:off x="142844" y="1589567"/>
            <a:ext cx="4352956" cy="2196623"/>
          </a:xfrm>
        </p:spPr>
        <p:txBody>
          <a:bodyPr>
            <a:normAutofit fontScale="92500" lnSpcReduction="10000"/>
          </a:bodyPr>
          <a:lstStyle/>
          <a:p>
            <a:r>
              <a:rPr lang="en-US" sz="1600" dirty="0" smtClean="0"/>
              <a:t>Sixty-two patients after surgery </a:t>
            </a:r>
          </a:p>
          <a:p>
            <a:r>
              <a:rPr lang="en-US" sz="1600" dirty="0" smtClean="0"/>
              <a:t>retrospective study </a:t>
            </a:r>
          </a:p>
          <a:p>
            <a:r>
              <a:rPr lang="en-US" sz="1600" dirty="0" smtClean="0"/>
              <a:t>pituitary tumor was classified as hyper-, </a:t>
            </a:r>
            <a:r>
              <a:rPr lang="en-US" sz="1600" dirty="0" err="1" smtClean="0"/>
              <a:t>iso</a:t>
            </a:r>
            <a:r>
              <a:rPr lang="en-US" sz="1600" dirty="0" smtClean="0"/>
              <a:t>-, or </a:t>
            </a:r>
            <a:r>
              <a:rPr lang="en-US" sz="1600" dirty="0" err="1" smtClean="0"/>
              <a:t>hypointense</a:t>
            </a:r>
            <a:r>
              <a:rPr lang="en-US" sz="1600" dirty="0" smtClean="0"/>
              <a:t> by evaluating T2-weighted MRI signal</a:t>
            </a:r>
          </a:p>
          <a:p>
            <a:r>
              <a:rPr lang="en-US" sz="1600" dirty="0" smtClean="0"/>
              <a:t>Treatment with SSA at maximal effective doses </a:t>
            </a:r>
          </a:p>
          <a:p>
            <a:r>
              <a:rPr lang="en-US" sz="1600" dirty="0" smtClean="0"/>
              <a:t>evaluated at 6 and 12 months by monitoring IGF-I, GH, and T2 MRI </a:t>
            </a:r>
            <a:br>
              <a:rPr lang="en-US" sz="1600" dirty="0" smtClean="0"/>
            </a:b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285860"/>
            <a:ext cx="4194048" cy="285752"/>
          </a:xfrm>
        </p:spPr>
        <p:txBody>
          <a:bodyPr>
            <a:normAutofit fontScale="90000"/>
          </a:bodyPr>
          <a:lstStyle/>
          <a:p>
            <a:r>
              <a:rPr lang="en-US" sz="1300" i="1" dirty="0" smtClean="0"/>
              <a:t>European Journal of Endocrinology </a:t>
            </a:r>
            <a:r>
              <a:rPr lang="en-US" sz="1300" dirty="0" smtClean="0"/>
              <a:t>(2019) </a:t>
            </a:r>
            <a:r>
              <a:rPr lang="en-US" dirty="0" smtClean="0"/>
              <a:t/>
            </a:r>
            <a:br>
              <a:rPr lang="en-US" dirty="0" smtClean="0"/>
            </a:br>
            <a:endParaRPr lang="en-US" dirty="0"/>
          </a:p>
        </p:txBody>
      </p:sp>
      <p:sp>
        <p:nvSpPr>
          <p:cNvPr id="3" name="Content Placeholder 2"/>
          <p:cNvSpPr>
            <a:spLocks noGrp="1"/>
          </p:cNvSpPr>
          <p:nvPr>
            <p:ph sz="quarter" idx="1"/>
          </p:nvPr>
        </p:nvSpPr>
        <p:spPr>
          <a:xfrm>
            <a:off x="214282" y="1714488"/>
            <a:ext cx="8786874" cy="4286280"/>
          </a:xfrm>
        </p:spPr>
        <p:txBody>
          <a:bodyPr>
            <a:normAutofit fontScale="92500" lnSpcReduction="20000"/>
          </a:bodyPr>
          <a:lstStyle/>
          <a:p>
            <a:r>
              <a:rPr lang="en-US" sz="1800" dirty="0" err="1" smtClean="0"/>
              <a:t>Acromegaly</a:t>
            </a:r>
            <a:r>
              <a:rPr lang="en-US" sz="1800" dirty="0" smtClean="0"/>
              <a:t> is a rare (estimated prevalence of 28–137 cases/million and the incidence between 2 and 11 cases/million per year ) and challenging disease calling for management in highly </a:t>
            </a:r>
            <a:r>
              <a:rPr lang="en-US" sz="1800" dirty="0" err="1" smtClean="0"/>
              <a:t>specialised</a:t>
            </a:r>
            <a:r>
              <a:rPr lang="en-US" sz="1800" dirty="0" smtClean="0"/>
              <a:t> multidisciplinary teams (MDTs)</a:t>
            </a:r>
          </a:p>
          <a:p>
            <a:pPr>
              <a:buNone/>
            </a:pPr>
            <a:endParaRPr lang="en-US" sz="1800" dirty="0" smtClean="0"/>
          </a:p>
          <a:p>
            <a:r>
              <a:rPr lang="en-US" sz="1800" dirty="0" smtClean="0"/>
              <a:t>By today, multimodal treatment can bring every patient in remission, but still almost a third of all patients are undertreated according to large, international registries.</a:t>
            </a:r>
          </a:p>
          <a:p>
            <a:endParaRPr lang="en-US" sz="1800" dirty="0" smtClean="0"/>
          </a:p>
          <a:p>
            <a:r>
              <a:rPr lang="en-US" sz="1800" dirty="0" smtClean="0"/>
              <a:t>Untreated disease has severe morbidity and a clearly increased mortality</a:t>
            </a:r>
          </a:p>
          <a:p>
            <a:pPr>
              <a:buNone/>
            </a:pPr>
            <a:endParaRPr lang="en-US" sz="1800" dirty="0" smtClean="0"/>
          </a:p>
          <a:p>
            <a:r>
              <a:rPr lang="en-US" sz="1800" dirty="0" smtClean="0"/>
              <a:t>modern, multimodal treatment seems to have </a:t>
            </a:r>
            <a:r>
              <a:rPr lang="en-US" sz="1800" dirty="0" err="1" smtClean="0"/>
              <a:t>normalised</a:t>
            </a:r>
            <a:r>
              <a:rPr lang="en-US" sz="1800" dirty="0" smtClean="0"/>
              <a:t> mortality, but still the patients suffer from a high multi-organ morbidity and often </a:t>
            </a:r>
            <a:r>
              <a:rPr lang="en-US" sz="1800" dirty="0" err="1" smtClean="0"/>
              <a:t>multipharmacy</a:t>
            </a:r>
            <a:r>
              <a:rPr lang="en-US" sz="1800" dirty="0" smtClean="0"/>
              <a:t> </a:t>
            </a:r>
          </a:p>
          <a:p>
            <a:pPr>
              <a:buNone/>
            </a:pPr>
            <a:r>
              <a:rPr lang="en-US" sz="1600" dirty="0" smtClean="0"/>
              <a:t/>
            </a:r>
            <a:br>
              <a:rPr lang="en-US" sz="1600" dirty="0" smtClean="0"/>
            </a:br>
            <a:r>
              <a:rPr lang="en-US" sz="1600" dirty="0" smtClean="0"/>
              <a:t> </a:t>
            </a:r>
            <a:br>
              <a:rPr lang="en-US" sz="1600" dirty="0" smtClean="0"/>
            </a:br>
            <a:r>
              <a:rPr lang="en-US" sz="1600" dirty="0" smtClean="0"/>
              <a:t> </a:t>
            </a:r>
            <a:br>
              <a:rPr lang="en-US" sz="1600" dirty="0" smtClean="0"/>
            </a:br>
            <a:r>
              <a:rPr lang="en-US" sz="1600" dirty="0" smtClean="0"/>
              <a:t> </a:t>
            </a:r>
            <a:br>
              <a:rPr lang="en-US" sz="1600" dirty="0" smtClean="0"/>
            </a:br>
            <a:r>
              <a:rPr lang="en-US" sz="1600" dirty="0" smtClean="0"/>
              <a:t> </a:t>
            </a:r>
            <a:br>
              <a:rPr lang="en-US" sz="1600" dirty="0" smtClean="0"/>
            </a:br>
            <a:endParaRPr lang="en-US" sz="1600" dirty="0">
              <a:latin typeface="Calibri" pitchFamily="34" charset="0"/>
              <a:cs typeface="Calibri" pitchFamily="34" charset="0"/>
            </a:endParaRPr>
          </a:p>
        </p:txBody>
      </p:sp>
      <p:pic>
        <p:nvPicPr>
          <p:cNvPr id="2050" name="Picture 2"/>
          <p:cNvPicPr>
            <a:picLocks noChangeAspect="1" noChangeArrowheads="1"/>
          </p:cNvPicPr>
          <p:nvPr/>
        </p:nvPicPr>
        <p:blipFill>
          <a:blip r:embed="rId2"/>
          <a:srcRect/>
          <a:stretch>
            <a:fillRect/>
          </a:stretch>
        </p:blipFill>
        <p:spPr bwMode="auto">
          <a:xfrm>
            <a:off x="0" y="0"/>
            <a:ext cx="9144000" cy="1019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285860"/>
            <a:ext cx="4194048" cy="285752"/>
          </a:xfrm>
        </p:spPr>
        <p:txBody>
          <a:bodyPr>
            <a:normAutofit fontScale="90000"/>
          </a:bodyPr>
          <a:lstStyle/>
          <a:p>
            <a:r>
              <a:rPr lang="en-US" sz="1300" i="1" dirty="0" smtClean="0"/>
              <a:t>European Journal of Endocrinology </a:t>
            </a:r>
            <a:r>
              <a:rPr lang="en-US" sz="1300" dirty="0" smtClean="0"/>
              <a:t>(2019) </a:t>
            </a:r>
            <a:r>
              <a:rPr lang="en-US" dirty="0" smtClean="0"/>
              <a:t/>
            </a:r>
            <a:br>
              <a:rPr lang="en-US" dirty="0" smtClean="0"/>
            </a:br>
            <a:endParaRPr lang="en-US" dirty="0"/>
          </a:p>
        </p:txBody>
      </p:sp>
      <p:sp>
        <p:nvSpPr>
          <p:cNvPr id="3" name="Content Placeholder 2"/>
          <p:cNvSpPr>
            <a:spLocks noGrp="1"/>
          </p:cNvSpPr>
          <p:nvPr>
            <p:ph sz="quarter" idx="1"/>
          </p:nvPr>
        </p:nvSpPr>
        <p:spPr>
          <a:xfrm>
            <a:off x="142844" y="1600200"/>
            <a:ext cx="9001156" cy="4900634"/>
          </a:xfrm>
        </p:spPr>
        <p:txBody>
          <a:bodyPr>
            <a:normAutofit lnSpcReduction="10000"/>
          </a:bodyPr>
          <a:lstStyle/>
          <a:p>
            <a:r>
              <a:rPr lang="en-US" sz="1800" b="1" dirty="0" smtClean="0">
                <a:latin typeface="Calibri" pitchFamily="34" charset="0"/>
                <a:cs typeface="Calibri" pitchFamily="34" charset="0"/>
              </a:rPr>
              <a:t>Prediction of response to medical treatment : First-generation SRLs</a:t>
            </a:r>
            <a:r>
              <a:rPr lang="en-US" sz="1800" dirty="0" smtClean="0">
                <a:latin typeface="Calibri" pitchFamily="34" charset="0"/>
                <a:cs typeface="Calibri" pitchFamily="34" charset="0"/>
              </a:rPr>
              <a:t> </a:t>
            </a:r>
            <a:br>
              <a:rPr lang="en-US" sz="1800" dirty="0" smtClean="0">
                <a:latin typeface="Calibri" pitchFamily="34" charset="0"/>
                <a:cs typeface="Calibri" pitchFamily="34" charset="0"/>
              </a:rPr>
            </a:br>
            <a:endParaRPr lang="en-US" sz="1800" dirty="0" smtClean="0">
              <a:latin typeface="Calibri" pitchFamily="34" charset="0"/>
              <a:cs typeface="Calibri" pitchFamily="34" charset="0"/>
            </a:endParaRPr>
          </a:p>
          <a:p>
            <a:pPr>
              <a:buNone/>
            </a:pPr>
            <a:r>
              <a:rPr lang="en-US" sz="1800" dirty="0" smtClean="0">
                <a:latin typeface="Calibri" pitchFamily="34" charset="0"/>
                <a:cs typeface="Calibri" pitchFamily="34" charset="0"/>
              </a:rPr>
              <a:t>     1)  </a:t>
            </a:r>
            <a:r>
              <a:rPr lang="en-US" sz="1800" b="1" dirty="0" smtClean="0">
                <a:latin typeface="Calibri" pitchFamily="34" charset="0"/>
                <a:cs typeface="Calibri" pitchFamily="34" charset="0"/>
              </a:rPr>
              <a:t>T2-weighted MRI </a:t>
            </a:r>
            <a:r>
              <a:rPr lang="en-US" sz="1800" dirty="0" smtClean="0">
                <a:latin typeface="Calibri" pitchFamily="34" charset="0"/>
                <a:cs typeface="Calibri" pitchFamily="34" charset="0"/>
              </a:rPr>
              <a:t>signal intensity of the adenoma</a:t>
            </a:r>
          </a:p>
          <a:p>
            <a:pPr>
              <a:buNone/>
            </a:pPr>
            <a:r>
              <a:rPr lang="en-US" sz="1800" dirty="0" smtClean="0">
                <a:latin typeface="Calibri" pitchFamily="34" charset="0"/>
                <a:cs typeface="Calibri" pitchFamily="34" charset="0"/>
              </a:rPr>
              <a:t>      2)  </a:t>
            </a:r>
            <a:r>
              <a:rPr lang="en-US" sz="1800" b="1" dirty="0" smtClean="0">
                <a:latin typeface="Calibri" pitchFamily="34" charset="0"/>
                <a:cs typeface="Calibri" pitchFamily="34" charset="0"/>
              </a:rPr>
              <a:t>granulation pattern</a:t>
            </a:r>
          </a:p>
          <a:p>
            <a:pPr>
              <a:buNone/>
            </a:pPr>
            <a:r>
              <a:rPr lang="en-US" sz="1800" dirty="0" smtClean="0">
                <a:latin typeface="Calibri" pitchFamily="34" charset="0"/>
                <a:cs typeface="Calibri" pitchFamily="34" charset="0"/>
              </a:rPr>
              <a:t>      3)  </a:t>
            </a:r>
            <a:r>
              <a:rPr lang="en-US" sz="1800" dirty="0" err="1" smtClean="0">
                <a:latin typeface="Calibri" pitchFamily="34" charset="0"/>
                <a:cs typeface="Calibri" pitchFamily="34" charset="0"/>
              </a:rPr>
              <a:t>somatostatin</a:t>
            </a:r>
            <a:r>
              <a:rPr lang="en-US" sz="1800" dirty="0" smtClean="0">
                <a:latin typeface="Calibri" pitchFamily="34" charset="0"/>
                <a:cs typeface="Calibri" pitchFamily="34" charset="0"/>
              </a:rPr>
              <a:t> receptor (</a:t>
            </a:r>
            <a:r>
              <a:rPr lang="en-US" sz="1800" b="1" dirty="0" smtClean="0">
                <a:latin typeface="Calibri" pitchFamily="34" charset="0"/>
                <a:cs typeface="Calibri" pitchFamily="34" charset="0"/>
              </a:rPr>
              <a:t>SSTR</a:t>
            </a:r>
            <a:r>
              <a:rPr lang="en-US" sz="1800" dirty="0" smtClean="0">
                <a:latin typeface="Calibri" pitchFamily="34" charset="0"/>
                <a:cs typeface="Calibri" pitchFamily="34" charset="0"/>
              </a:rPr>
              <a:t>) status and Ki-67</a:t>
            </a:r>
          </a:p>
          <a:p>
            <a:pPr>
              <a:buNone/>
            </a:pPr>
            <a:endParaRPr lang="en-US" sz="1800" dirty="0" smtClean="0">
              <a:latin typeface="Calibri" pitchFamily="34" charset="0"/>
              <a:cs typeface="Calibri" pitchFamily="34" charset="0"/>
            </a:endParaRPr>
          </a:p>
          <a:p>
            <a:pPr>
              <a:buFont typeface="Wingdings" pitchFamily="2" charset="2"/>
              <a:buChar char="q"/>
            </a:pPr>
            <a:r>
              <a:rPr lang="en-US" sz="1800" b="1" dirty="0" smtClean="0">
                <a:latin typeface="Calibri" pitchFamily="34" charset="0"/>
                <a:cs typeface="Calibri" pitchFamily="34" charset="0"/>
              </a:rPr>
              <a:t>Prediction of response to medical treatment : second -generation SRLs</a:t>
            </a:r>
          </a:p>
          <a:p>
            <a:pPr>
              <a:buFont typeface="Wingdings" pitchFamily="2" charset="2"/>
              <a:buChar char="q"/>
            </a:pPr>
            <a:endParaRPr lang="en-US" sz="1800" b="1" dirty="0" smtClean="0">
              <a:latin typeface="Calibri" pitchFamily="34" charset="0"/>
              <a:cs typeface="Calibri" pitchFamily="34" charset="0"/>
            </a:endParaRPr>
          </a:p>
          <a:p>
            <a:pPr>
              <a:buNone/>
            </a:pPr>
            <a:r>
              <a:rPr lang="en-US" sz="1800" b="1" dirty="0" smtClean="0">
                <a:latin typeface="Calibri" pitchFamily="34" charset="0"/>
                <a:cs typeface="Calibri" pitchFamily="34" charset="0"/>
              </a:rPr>
              <a:t>      </a:t>
            </a:r>
            <a:r>
              <a:rPr lang="en-US" sz="1800" dirty="0" smtClean="0">
                <a:latin typeface="Calibri" pitchFamily="34" charset="0"/>
                <a:cs typeface="Calibri" pitchFamily="34" charset="0"/>
              </a:rPr>
              <a:t>SSTR5 receptor status is a predictor for </a:t>
            </a:r>
            <a:r>
              <a:rPr lang="en-US" sz="1800" dirty="0" err="1" smtClean="0">
                <a:latin typeface="Calibri" pitchFamily="34" charset="0"/>
                <a:cs typeface="Calibri" pitchFamily="34" charset="0"/>
              </a:rPr>
              <a:t>pasireotide</a:t>
            </a:r>
            <a:r>
              <a:rPr lang="en-US" sz="1800" dirty="0" smtClean="0">
                <a:latin typeface="Calibri" pitchFamily="34" charset="0"/>
                <a:cs typeface="Calibri" pitchFamily="34" charset="0"/>
              </a:rPr>
              <a:t> responsiveness </a:t>
            </a:r>
            <a:r>
              <a:rPr lang="en-US" sz="1600" dirty="0" smtClean="0"/>
              <a:t/>
            </a:r>
            <a:br>
              <a:rPr lang="en-US" sz="1600" dirty="0" smtClean="0"/>
            </a:br>
            <a:endParaRPr lang="en-US" sz="1600" b="1" dirty="0" smtClean="0"/>
          </a:p>
          <a:p>
            <a:pPr>
              <a:buNone/>
            </a:pPr>
            <a:r>
              <a:rPr lang="en-US" sz="1600" b="1" dirty="0" smtClean="0"/>
              <a:t>       </a:t>
            </a:r>
          </a:p>
          <a:p>
            <a:pPr>
              <a:buNone/>
            </a:pPr>
            <a:r>
              <a:rPr lang="en-US" sz="1600" b="1" dirty="0" smtClean="0"/>
              <a:t>      </a:t>
            </a:r>
            <a:r>
              <a:rPr lang="en-US" sz="1600" dirty="0" smtClean="0"/>
              <a:t> </a:t>
            </a:r>
            <a:br>
              <a:rPr lang="en-US" sz="1600" dirty="0" smtClean="0"/>
            </a:br>
            <a:r>
              <a:rPr lang="en-US" sz="1600" dirty="0" smtClean="0"/>
              <a:t> </a:t>
            </a:r>
            <a:br>
              <a:rPr lang="en-US" sz="1600" dirty="0" smtClean="0"/>
            </a:br>
            <a:r>
              <a:rPr lang="en-US" sz="1600" dirty="0" smtClean="0"/>
              <a:t> </a:t>
            </a:r>
            <a:br>
              <a:rPr lang="en-US" sz="1600" dirty="0" smtClean="0"/>
            </a:br>
            <a:r>
              <a:rPr lang="en-US" sz="1600" dirty="0" smtClean="0"/>
              <a:t> </a:t>
            </a:r>
            <a:br>
              <a:rPr lang="en-US" sz="1600" dirty="0" smtClean="0"/>
            </a:br>
            <a:endParaRPr lang="en-US" sz="1600" dirty="0">
              <a:latin typeface="Calibri" pitchFamily="34" charset="0"/>
              <a:cs typeface="Calibri" pitchFamily="34" charset="0"/>
            </a:endParaRPr>
          </a:p>
        </p:txBody>
      </p:sp>
      <p:pic>
        <p:nvPicPr>
          <p:cNvPr id="2050" name="Picture 2"/>
          <p:cNvPicPr>
            <a:picLocks noChangeAspect="1" noChangeArrowheads="1"/>
          </p:cNvPicPr>
          <p:nvPr/>
        </p:nvPicPr>
        <p:blipFill>
          <a:blip r:embed="rId2"/>
          <a:srcRect/>
          <a:stretch>
            <a:fillRect/>
          </a:stretch>
        </p:blipFill>
        <p:spPr bwMode="auto">
          <a:xfrm>
            <a:off x="0" y="0"/>
            <a:ext cx="9144000" cy="1019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285860"/>
            <a:ext cx="4194048" cy="285752"/>
          </a:xfrm>
        </p:spPr>
        <p:txBody>
          <a:bodyPr>
            <a:normAutofit fontScale="90000"/>
          </a:bodyPr>
          <a:lstStyle/>
          <a:p>
            <a:r>
              <a:rPr lang="en-US" sz="1300" i="1" dirty="0" smtClean="0"/>
              <a:t>European Journal of Endocrinology </a:t>
            </a:r>
            <a:r>
              <a:rPr lang="en-US" sz="1300" dirty="0" smtClean="0"/>
              <a:t>(2019) </a:t>
            </a:r>
            <a:r>
              <a:rPr lang="en-US" dirty="0" smtClean="0"/>
              <a:t/>
            </a:r>
            <a:br>
              <a:rPr lang="en-US" dirty="0" smtClean="0"/>
            </a:br>
            <a:endParaRPr lang="en-US" dirty="0"/>
          </a:p>
        </p:txBody>
      </p:sp>
      <p:sp>
        <p:nvSpPr>
          <p:cNvPr id="3" name="Content Placeholder 2"/>
          <p:cNvSpPr>
            <a:spLocks noGrp="1"/>
          </p:cNvSpPr>
          <p:nvPr>
            <p:ph sz="quarter" idx="1"/>
          </p:nvPr>
        </p:nvSpPr>
        <p:spPr>
          <a:xfrm>
            <a:off x="142844" y="1600200"/>
            <a:ext cx="8858312" cy="5043510"/>
          </a:xfrm>
        </p:spPr>
        <p:txBody>
          <a:bodyPr>
            <a:normAutofit fontScale="92500" lnSpcReduction="10000"/>
          </a:bodyPr>
          <a:lstStyle/>
          <a:p>
            <a:r>
              <a:rPr lang="en-US" sz="1900" b="1" dirty="0" smtClean="0">
                <a:latin typeface="Calibri" pitchFamily="34" charset="0"/>
                <a:cs typeface="Calibri" pitchFamily="34" charset="0"/>
              </a:rPr>
              <a:t>Prediction of response to DAs</a:t>
            </a:r>
            <a:r>
              <a:rPr lang="en-US" sz="1900" dirty="0" smtClean="0">
                <a:latin typeface="Calibri" pitchFamily="34" charset="0"/>
                <a:cs typeface="Calibri" pitchFamily="34" charset="0"/>
              </a:rPr>
              <a:t> </a:t>
            </a:r>
          </a:p>
          <a:p>
            <a:pPr>
              <a:buNone/>
            </a:pPr>
            <a:r>
              <a:rPr lang="en-US" sz="1900" dirty="0" smtClean="0">
                <a:latin typeface="Calibri" pitchFamily="34" charset="0"/>
                <a:cs typeface="Calibri" pitchFamily="34" charset="0"/>
              </a:rPr>
              <a:t>      </a:t>
            </a:r>
          </a:p>
          <a:p>
            <a:pPr>
              <a:buNone/>
            </a:pPr>
            <a:r>
              <a:rPr lang="en-US" sz="1900" dirty="0" smtClean="0">
                <a:latin typeface="Calibri" pitchFamily="34" charset="0"/>
                <a:cs typeface="Calibri" pitchFamily="34" charset="0"/>
              </a:rPr>
              <a:t>     - </a:t>
            </a:r>
            <a:r>
              <a:rPr lang="en-US" sz="1900" dirty="0" err="1" smtClean="0">
                <a:latin typeface="Calibri" pitchFamily="34" charset="0"/>
                <a:cs typeface="Calibri" pitchFamily="34" charset="0"/>
              </a:rPr>
              <a:t>Cabergoline</a:t>
            </a:r>
            <a:r>
              <a:rPr lang="en-US" sz="1900" dirty="0" smtClean="0">
                <a:latin typeface="Calibri" pitchFamily="34" charset="0"/>
                <a:cs typeface="Calibri" pitchFamily="34" charset="0"/>
              </a:rPr>
              <a:t> is a treatment option in patient with mild </a:t>
            </a:r>
            <a:r>
              <a:rPr lang="en-US" sz="1900" dirty="0" err="1" smtClean="0">
                <a:latin typeface="Calibri" pitchFamily="34" charset="0"/>
                <a:cs typeface="Calibri" pitchFamily="34" charset="0"/>
              </a:rPr>
              <a:t>acromegaly</a:t>
            </a:r>
            <a:r>
              <a:rPr lang="en-US" sz="1900" dirty="0" smtClean="0">
                <a:latin typeface="Calibri" pitchFamily="34" charset="0"/>
                <a:cs typeface="Calibri" pitchFamily="34" charset="0"/>
              </a:rPr>
              <a:t> with moderate elevated IGF-I levels</a:t>
            </a:r>
          </a:p>
          <a:p>
            <a:pPr>
              <a:buNone/>
            </a:pPr>
            <a:r>
              <a:rPr lang="en-US" sz="1900" dirty="0" smtClean="0">
                <a:latin typeface="Calibri" pitchFamily="34" charset="0"/>
                <a:cs typeface="Calibri" pitchFamily="34" charset="0"/>
              </a:rPr>
              <a:t>     - Patients with IGF-I elevation up to 1.5× of upper limit of normal (ULN) can expect IGF-I </a:t>
            </a:r>
            <a:r>
              <a:rPr lang="en-US" sz="1900" dirty="0" err="1" smtClean="0">
                <a:latin typeface="Calibri" pitchFamily="34" charset="0"/>
                <a:cs typeface="Calibri" pitchFamily="34" charset="0"/>
              </a:rPr>
              <a:t>normalisation</a:t>
            </a:r>
            <a:r>
              <a:rPr lang="en-US" sz="1900" dirty="0" smtClean="0">
                <a:latin typeface="Calibri" pitchFamily="34" charset="0"/>
                <a:cs typeface="Calibri" pitchFamily="34" charset="0"/>
              </a:rPr>
              <a:t> in about half of the cases </a:t>
            </a:r>
          </a:p>
          <a:p>
            <a:pPr>
              <a:buNone/>
            </a:pPr>
            <a:endParaRPr lang="en-US" sz="1900" dirty="0" smtClean="0">
              <a:latin typeface="Calibri" pitchFamily="34" charset="0"/>
              <a:cs typeface="Calibri" pitchFamily="34" charset="0"/>
            </a:endParaRPr>
          </a:p>
          <a:p>
            <a:pPr>
              <a:buFont typeface="Wingdings" pitchFamily="2" charset="2"/>
              <a:buChar char="q"/>
            </a:pPr>
            <a:r>
              <a:rPr lang="en-US" sz="1900" b="1" dirty="0" smtClean="0">
                <a:latin typeface="Calibri" pitchFamily="34" charset="0"/>
                <a:cs typeface="Calibri" pitchFamily="34" charset="0"/>
              </a:rPr>
              <a:t>Prediction of the optimal dose of GH receptor antagonist </a:t>
            </a:r>
            <a:r>
              <a:rPr lang="en-US" sz="1900" b="1" dirty="0" err="1" smtClean="0">
                <a:latin typeface="Calibri" pitchFamily="34" charset="0"/>
                <a:cs typeface="Calibri" pitchFamily="34" charset="0"/>
              </a:rPr>
              <a:t>pegvisomant</a:t>
            </a:r>
            <a:r>
              <a:rPr lang="en-US" sz="1900" dirty="0" smtClean="0">
                <a:latin typeface="Calibri" pitchFamily="34" charset="0"/>
                <a:cs typeface="Calibri" pitchFamily="34" charset="0"/>
              </a:rPr>
              <a:t> </a:t>
            </a:r>
          </a:p>
          <a:p>
            <a:pPr>
              <a:buNone/>
            </a:pPr>
            <a:r>
              <a:rPr lang="en-US" sz="1900" dirty="0" smtClean="0">
                <a:latin typeface="Calibri" pitchFamily="34" charset="0"/>
                <a:cs typeface="Calibri" pitchFamily="34" charset="0"/>
              </a:rPr>
              <a:t>      </a:t>
            </a:r>
          </a:p>
          <a:p>
            <a:pPr>
              <a:buNone/>
            </a:pPr>
            <a:r>
              <a:rPr lang="en-US" sz="1900" dirty="0" smtClean="0">
                <a:latin typeface="Calibri" pitchFamily="34" charset="0"/>
                <a:cs typeface="Calibri" pitchFamily="34" charset="0"/>
              </a:rPr>
              <a:t>     - Weight and BMI are the most consistent factors predicting the dose </a:t>
            </a:r>
          </a:p>
          <a:p>
            <a:pPr>
              <a:buNone/>
            </a:pPr>
            <a:r>
              <a:rPr lang="en-US" sz="1900" dirty="0" smtClean="0">
                <a:latin typeface="Calibri" pitchFamily="34" charset="0"/>
                <a:cs typeface="Calibri" pitchFamily="34" charset="0"/>
              </a:rPr>
              <a:t>     - Pre-treatment IGF-I levels and younger age are associated with higher </a:t>
            </a:r>
            <a:r>
              <a:rPr lang="en-US" sz="1900" dirty="0" err="1" smtClean="0">
                <a:latin typeface="Calibri" pitchFamily="34" charset="0"/>
                <a:cs typeface="Calibri" pitchFamily="34" charset="0"/>
              </a:rPr>
              <a:t>pegvisomant</a:t>
            </a:r>
            <a:r>
              <a:rPr lang="en-US" sz="1900" dirty="0" smtClean="0">
                <a:latin typeface="Calibri" pitchFamily="34" charset="0"/>
                <a:cs typeface="Calibri" pitchFamily="34" charset="0"/>
              </a:rPr>
              <a:t> doses </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t>
            </a:r>
            <a:br>
              <a:rPr lang="en-US" sz="1600" dirty="0" smtClean="0"/>
            </a:br>
            <a:r>
              <a:rPr lang="en-US" sz="1600" dirty="0" smtClean="0"/>
              <a:t/>
            </a:r>
            <a:br>
              <a:rPr lang="en-US" sz="1600" dirty="0" smtClean="0"/>
            </a:br>
            <a:endParaRPr lang="en-US" sz="1600" dirty="0">
              <a:latin typeface="Calibri" pitchFamily="34" charset="0"/>
              <a:cs typeface="Calibri" pitchFamily="34" charset="0"/>
            </a:endParaRPr>
          </a:p>
        </p:txBody>
      </p:sp>
      <p:pic>
        <p:nvPicPr>
          <p:cNvPr id="2050" name="Picture 2"/>
          <p:cNvPicPr>
            <a:picLocks noChangeAspect="1" noChangeArrowheads="1"/>
          </p:cNvPicPr>
          <p:nvPr/>
        </p:nvPicPr>
        <p:blipFill>
          <a:blip r:embed="rId2"/>
          <a:srcRect/>
          <a:stretch>
            <a:fillRect/>
          </a:stretch>
        </p:blipFill>
        <p:spPr bwMode="auto">
          <a:xfrm>
            <a:off x="0" y="0"/>
            <a:ext cx="9144000" cy="1019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285860"/>
            <a:ext cx="4194048" cy="285752"/>
          </a:xfrm>
        </p:spPr>
        <p:txBody>
          <a:bodyPr>
            <a:normAutofit fontScale="90000"/>
          </a:bodyPr>
          <a:lstStyle/>
          <a:p>
            <a:r>
              <a:rPr lang="en-US" sz="1300" i="1" dirty="0" smtClean="0"/>
              <a:t>European Journal of Endocrinology </a:t>
            </a:r>
            <a:r>
              <a:rPr lang="en-US" sz="1300" dirty="0" smtClean="0"/>
              <a:t>(2019) </a:t>
            </a:r>
            <a:r>
              <a:rPr lang="en-US" dirty="0" smtClean="0"/>
              <a:t/>
            </a:r>
            <a:br>
              <a:rPr lang="en-US" dirty="0" smtClean="0"/>
            </a:br>
            <a:endParaRPr lang="en-US" dirty="0"/>
          </a:p>
        </p:txBody>
      </p:sp>
      <p:sp>
        <p:nvSpPr>
          <p:cNvPr id="3" name="Content Placeholder 2"/>
          <p:cNvSpPr>
            <a:spLocks noGrp="1"/>
          </p:cNvSpPr>
          <p:nvPr>
            <p:ph sz="quarter" idx="1"/>
          </p:nvPr>
        </p:nvSpPr>
        <p:spPr>
          <a:xfrm>
            <a:off x="612648" y="1600200"/>
            <a:ext cx="8153400" cy="4495800"/>
          </a:xfrm>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0" y="0"/>
            <a:ext cx="9144000" cy="10191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rot="5400000">
            <a:off x="1893086" y="-178629"/>
            <a:ext cx="5286391" cy="8786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56"/>
            <a:ext cx="9144000" cy="1004910"/>
          </a:xfrm>
        </p:spPr>
        <p:txBody>
          <a:bodyPr>
            <a:normAutofit fontScale="90000"/>
          </a:bodyPr>
          <a:lstStyle/>
          <a:p>
            <a:pPr algn="ctr"/>
            <a:r>
              <a:rPr lang="en-US" sz="3100" b="1" dirty="0" smtClean="0"/>
              <a:t>Personalized medicine in the treatment of </a:t>
            </a:r>
            <a:r>
              <a:rPr lang="en-US" sz="3100" b="1" dirty="0" err="1" smtClean="0"/>
              <a:t>acromegaly</a:t>
            </a:r>
            <a:r>
              <a:rPr lang="en-US" sz="3100" b="1" dirty="0" smtClean="0"/>
              <a:t/>
            </a:r>
            <a:br>
              <a:rPr lang="en-US" sz="3100" b="1" dirty="0" smtClean="0"/>
            </a:br>
            <a:r>
              <a:rPr lang="en-US" sz="1800" b="1" dirty="0" smtClean="0"/>
              <a:t>2018 European Society of Endocrinology</a:t>
            </a:r>
            <a:r>
              <a:rPr lang="en-US" sz="1800" dirty="0" smtClean="0"/>
              <a:t> </a:t>
            </a:r>
            <a:r>
              <a:rPr lang="en-US" sz="2800" dirty="0" smtClean="0"/>
              <a:t/>
            </a:r>
            <a:br>
              <a:rPr lang="en-US" sz="2800" dirty="0" smtClean="0"/>
            </a:br>
            <a:r>
              <a:rPr lang="en-US" sz="3100" b="1" dirty="0" smtClean="0"/>
              <a:t/>
            </a:r>
            <a:br>
              <a:rPr lang="en-US" sz="3100" b="1" dirty="0" smtClean="0"/>
            </a:br>
            <a:r>
              <a:rPr lang="en-US" sz="3100" dirty="0" smtClean="0"/>
              <a:t> </a:t>
            </a:r>
            <a:r>
              <a:rPr lang="en-US" dirty="0" smtClean="0"/>
              <a:t/>
            </a:r>
            <a:br>
              <a:rPr lang="en-US" dirty="0" smtClean="0"/>
            </a:br>
            <a:endParaRPr lang="en-US" dirty="0"/>
          </a:p>
        </p:txBody>
      </p:sp>
      <p:sp>
        <p:nvSpPr>
          <p:cNvPr id="3" name="Content Placeholder 2"/>
          <p:cNvSpPr>
            <a:spLocks noGrp="1"/>
          </p:cNvSpPr>
          <p:nvPr>
            <p:ph sz="quarter" idx="1"/>
          </p:nvPr>
        </p:nvSpPr>
        <p:spPr>
          <a:xfrm>
            <a:off x="142844" y="1643050"/>
            <a:ext cx="8786874" cy="5214950"/>
          </a:xfrm>
        </p:spPr>
        <p:txBody>
          <a:bodyPr>
            <a:normAutofit lnSpcReduction="10000"/>
          </a:bodyPr>
          <a:lstStyle/>
          <a:p>
            <a:r>
              <a:rPr lang="en-US" sz="1800" dirty="0" smtClean="0"/>
              <a:t>Three drug classes are currently used for the treatment of </a:t>
            </a:r>
            <a:r>
              <a:rPr lang="en-US" sz="1800" dirty="0" err="1" smtClean="0"/>
              <a:t>acromegaly</a:t>
            </a:r>
            <a:r>
              <a:rPr lang="en-US" sz="1800" dirty="0" smtClean="0"/>
              <a:t>: </a:t>
            </a:r>
          </a:p>
          <a:p>
            <a:pPr>
              <a:buNone/>
            </a:pPr>
            <a:r>
              <a:rPr lang="en-US" sz="1800" dirty="0" smtClean="0"/>
              <a:t>     1) </a:t>
            </a:r>
            <a:r>
              <a:rPr lang="en-US" sz="1800" dirty="0" err="1" smtClean="0"/>
              <a:t>somatostatin</a:t>
            </a:r>
            <a:r>
              <a:rPr lang="en-US" sz="1800" dirty="0" smtClean="0"/>
              <a:t> receptor </a:t>
            </a:r>
            <a:r>
              <a:rPr lang="en-US" sz="1800" dirty="0" err="1" smtClean="0"/>
              <a:t>ligands</a:t>
            </a:r>
            <a:r>
              <a:rPr lang="en-US" sz="1800" dirty="0" smtClean="0"/>
              <a:t> (SRL) = first and second generation</a:t>
            </a:r>
          </a:p>
          <a:p>
            <a:pPr>
              <a:buNone/>
            </a:pPr>
            <a:r>
              <a:rPr lang="en-US" sz="1800" dirty="0" smtClean="0"/>
              <a:t>     2) dopamine agonists = </a:t>
            </a:r>
            <a:r>
              <a:rPr lang="en-US" sz="1800" dirty="0" err="1" smtClean="0"/>
              <a:t>cabergoline</a:t>
            </a:r>
            <a:endParaRPr lang="en-US" sz="1800" dirty="0" smtClean="0"/>
          </a:p>
          <a:p>
            <a:pPr>
              <a:buNone/>
            </a:pPr>
            <a:r>
              <a:rPr lang="en-US" sz="1800" dirty="0" smtClean="0"/>
              <a:t>     3) growth hormone (GH) receptor antagonists =</a:t>
            </a:r>
            <a:r>
              <a:rPr lang="en-US" sz="1800" dirty="0" err="1" smtClean="0"/>
              <a:t>pegvisomant</a:t>
            </a:r>
            <a:r>
              <a:rPr lang="en-US" sz="1800" dirty="0" smtClean="0"/>
              <a:t/>
            </a:r>
            <a:br>
              <a:rPr lang="en-US" sz="1800" dirty="0" smtClean="0"/>
            </a:br>
            <a:endParaRPr lang="en-US" sz="1800" dirty="0" smtClean="0"/>
          </a:p>
          <a:p>
            <a:pPr>
              <a:buFont typeface="Wingdings" pitchFamily="2" charset="2"/>
              <a:buChar char="q"/>
            </a:pPr>
            <a:r>
              <a:rPr lang="en-US" sz="1800" dirty="0" err="1" smtClean="0"/>
              <a:t>Pasireotide</a:t>
            </a:r>
            <a:r>
              <a:rPr lang="en-US" sz="1800" dirty="0" smtClean="0"/>
              <a:t>  (</a:t>
            </a:r>
            <a:r>
              <a:rPr lang="en-US" sz="1800" dirty="0" err="1" smtClean="0"/>
              <a:t>sg</a:t>
            </a:r>
            <a:r>
              <a:rPr lang="en-US" sz="1800" dirty="0" smtClean="0"/>
              <a:t> SRL) and </a:t>
            </a:r>
            <a:r>
              <a:rPr lang="en-US" sz="1800" dirty="0" err="1" smtClean="0"/>
              <a:t>pegvisomant</a:t>
            </a:r>
            <a:r>
              <a:rPr lang="en-US" sz="1800" dirty="0" smtClean="0"/>
              <a:t> can be used in </a:t>
            </a:r>
            <a:r>
              <a:rPr lang="en-US" sz="1800" dirty="0" err="1" smtClean="0"/>
              <a:t>monotherapy</a:t>
            </a:r>
            <a:r>
              <a:rPr lang="en-US" sz="1800" dirty="0" smtClean="0"/>
              <a:t> for patients who present resistance to </a:t>
            </a:r>
            <a:r>
              <a:rPr lang="en-US" sz="1800" dirty="0" err="1" smtClean="0"/>
              <a:t>fg</a:t>
            </a:r>
            <a:r>
              <a:rPr lang="en-US" sz="1800" dirty="0" smtClean="0"/>
              <a:t>-SRL </a:t>
            </a:r>
          </a:p>
          <a:p>
            <a:pPr>
              <a:buFont typeface="Wingdings" pitchFamily="2" charset="2"/>
              <a:buChar char="q"/>
            </a:pPr>
            <a:endParaRPr lang="en-US" sz="1800" dirty="0" smtClean="0"/>
          </a:p>
          <a:p>
            <a:pPr>
              <a:buFont typeface="Wingdings" pitchFamily="2" charset="2"/>
              <a:buChar char="q"/>
            </a:pPr>
            <a:r>
              <a:rPr lang="en-US" sz="1800" dirty="0" smtClean="0"/>
              <a:t>CAB is usually added to treatment with </a:t>
            </a:r>
            <a:r>
              <a:rPr lang="en-US" sz="1800" dirty="0" err="1" smtClean="0"/>
              <a:t>fg</a:t>
            </a:r>
            <a:r>
              <a:rPr lang="en-US" sz="1800" dirty="0" smtClean="0"/>
              <a:t>-SRL (combination therapy) when there is a partial response to the latter drug class </a:t>
            </a:r>
          </a:p>
          <a:p>
            <a:pPr>
              <a:buFont typeface="Wingdings" pitchFamily="2" charset="2"/>
              <a:buChar char="q"/>
            </a:pPr>
            <a:endParaRPr lang="en-US" sz="1800" dirty="0" smtClean="0"/>
          </a:p>
          <a:p>
            <a:pPr>
              <a:buFont typeface="Wingdings" pitchFamily="2" charset="2"/>
              <a:buChar char="q"/>
            </a:pPr>
            <a:r>
              <a:rPr lang="en-US" sz="1800" dirty="0" err="1" smtClean="0"/>
              <a:t>Pegvisomant</a:t>
            </a:r>
            <a:r>
              <a:rPr lang="en-US" sz="1800" dirty="0" smtClean="0"/>
              <a:t> can also be used in combination therapy with </a:t>
            </a:r>
            <a:r>
              <a:rPr lang="en-US" sz="1800" dirty="0" err="1" smtClean="0"/>
              <a:t>fg</a:t>
            </a:r>
            <a:r>
              <a:rPr lang="en-US" sz="1800" dirty="0" smtClean="0"/>
              <a:t>-SRL with increased efficacy </a:t>
            </a:r>
            <a:br>
              <a:rPr lang="en-US" sz="1800" dirty="0" smtClean="0"/>
            </a:br>
            <a:r>
              <a:rPr lang="en-US" sz="1800" dirty="0" smtClean="0"/>
              <a:t> </a:t>
            </a:r>
            <a:br>
              <a:rPr lang="en-US" sz="1800" dirty="0" smtClean="0"/>
            </a:br>
            <a:r>
              <a:rPr lang="en-US" sz="1800" dirty="0" smtClean="0"/>
              <a:t> </a:t>
            </a:r>
            <a:br>
              <a:rPr lang="en-US" sz="1800" dirty="0" smtClean="0"/>
            </a:br>
            <a:endParaRPr lang="en-US" sz="1800" b="1" u="sng" dirty="0" smtClean="0"/>
          </a:p>
          <a:p>
            <a:r>
              <a:rPr lang="en-US" sz="1800" b="1" u="sng" dirty="0" smtClean="0"/>
              <a:t>personalized medicine </a:t>
            </a:r>
            <a:r>
              <a:rPr lang="en-US" sz="1800" dirty="0" smtClean="0"/>
              <a:t>refers to the stratification of patients into subgroups in accordance with their disease evolution and response to specific treatments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56"/>
            <a:ext cx="9144000" cy="1004910"/>
          </a:xfrm>
        </p:spPr>
        <p:txBody>
          <a:bodyPr>
            <a:normAutofit fontScale="90000"/>
          </a:bodyPr>
          <a:lstStyle/>
          <a:p>
            <a:pPr algn="ctr"/>
            <a:r>
              <a:rPr lang="en-US" sz="3100" b="1" dirty="0" smtClean="0"/>
              <a:t>Personalized medicine in the treatment of </a:t>
            </a:r>
            <a:r>
              <a:rPr lang="en-US" sz="3100" b="1" dirty="0" err="1" smtClean="0"/>
              <a:t>acromegaly</a:t>
            </a:r>
            <a:r>
              <a:rPr lang="en-US" sz="3100" b="1" dirty="0" smtClean="0"/>
              <a:t/>
            </a:r>
            <a:br>
              <a:rPr lang="en-US" sz="3100" b="1" dirty="0" smtClean="0"/>
            </a:br>
            <a:r>
              <a:rPr lang="en-US" sz="1800" b="1" dirty="0" smtClean="0"/>
              <a:t>2018 European Society of Endocrinology</a:t>
            </a:r>
            <a:r>
              <a:rPr lang="en-US" sz="1800" dirty="0" smtClean="0"/>
              <a:t> </a:t>
            </a:r>
            <a:r>
              <a:rPr lang="en-US" sz="2800" dirty="0" smtClean="0"/>
              <a:t/>
            </a:r>
            <a:br>
              <a:rPr lang="en-US" sz="2800" dirty="0" smtClean="0"/>
            </a:br>
            <a:r>
              <a:rPr lang="en-US" sz="3100" b="1" dirty="0" smtClean="0"/>
              <a:t/>
            </a:r>
            <a:br>
              <a:rPr lang="en-US" sz="3100" b="1" dirty="0" smtClean="0"/>
            </a:br>
            <a:r>
              <a:rPr lang="en-US" sz="3100" dirty="0" smtClean="0"/>
              <a:t> </a:t>
            </a:r>
            <a:r>
              <a:rPr lang="en-US" dirty="0" smtClean="0"/>
              <a:t/>
            </a:r>
            <a:br>
              <a:rPr lang="en-US" dirty="0" smtClean="0"/>
            </a:br>
            <a:endParaRPr lang="en-US" dirty="0"/>
          </a:p>
        </p:txBody>
      </p:sp>
      <p:sp>
        <p:nvSpPr>
          <p:cNvPr id="3" name="Content Placeholder 2"/>
          <p:cNvSpPr>
            <a:spLocks noGrp="1"/>
          </p:cNvSpPr>
          <p:nvPr>
            <p:ph sz="quarter" idx="1"/>
          </p:nvPr>
        </p:nvSpPr>
        <p:spPr>
          <a:xfrm>
            <a:off x="142844" y="2071678"/>
            <a:ext cx="8858312" cy="4786322"/>
          </a:xfrm>
        </p:spPr>
        <p:txBody>
          <a:bodyPr>
            <a:normAutofit fontScale="70000" lnSpcReduction="20000"/>
          </a:bodyPr>
          <a:lstStyle/>
          <a:p>
            <a:r>
              <a:rPr lang="en-US" sz="2600" dirty="0" smtClean="0"/>
              <a:t>A biomarker is a characteristic that is objectively measured and evaluated as an indicator of normal biological processes, pathogenic processes, or pharmacologic responses to a therapeutic intervention</a:t>
            </a:r>
          </a:p>
          <a:p>
            <a:r>
              <a:rPr lang="en-US" sz="2600" dirty="0" smtClean="0"/>
              <a:t>The </a:t>
            </a:r>
            <a:r>
              <a:rPr lang="en-US" sz="2600" b="1" dirty="0" smtClean="0"/>
              <a:t>expression of sst2 </a:t>
            </a:r>
            <a:r>
              <a:rPr lang="en-US" sz="2600" dirty="0" smtClean="0"/>
              <a:t>at both the mRNA and protein levels has been analyzed in </a:t>
            </a:r>
            <a:r>
              <a:rPr lang="en-US" sz="2600" dirty="0" err="1" smtClean="0"/>
              <a:t>somatotropinomas</a:t>
            </a:r>
            <a:r>
              <a:rPr lang="en-US" sz="2600" dirty="0" smtClean="0"/>
              <a:t> and correlated with the long-term response to </a:t>
            </a:r>
            <a:r>
              <a:rPr lang="en-US" sz="2600" dirty="0" err="1" smtClean="0"/>
              <a:t>fg</a:t>
            </a:r>
            <a:r>
              <a:rPr lang="en-US" sz="2600" dirty="0" smtClean="0"/>
              <a:t>-SRL . As expected, tumors that express a higher level of sst2 present a greater chance of disease control with </a:t>
            </a:r>
            <a:r>
              <a:rPr lang="en-US" sz="2600" dirty="0" err="1" smtClean="0"/>
              <a:t>fg</a:t>
            </a:r>
            <a:r>
              <a:rPr lang="en-US" sz="2600" dirty="0" smtClean="0"/>
              <a:t>-SRL treatment </a:t>
            </a:r>
            <a:br>
              <a:rPr lang="en-US" sz="2600" dirty="0" smtClean="0"/>
            </a:br>
            <a:endParaRPr lang="en-US" sz="2600" dirty="0" smtClean="0"/>
          </a:p>
          <a:p>
            <a:r>
              <a:rPr lang="en-US" sz="2600" dirty="0" smtClean="0"/>
              <a:t>Another characteristic of </a:t>
            </a:r>
            <a:r>
              <a:rPr lang="en-US" sz="2600" dirty="0" err="1" smtClean="0"/>
              <a:t>somatotropinomas</a:t>
            </a:r>
            <a:r>
              <a:rPr lang="en-US" sz="2600" dirty="0" smtClean="0"/>
              <a:t> with a worse response to </a:t>
            </a:r>
            <a:r>
              <a:rPr lang="en-US" sz="2600" dirty="0" err="1" smtClean="0"/>
              <a:t>fg</a:t>
            </a:r>
            <a:r>
              <a:rPr lang="en-US" sz="2600" dirty="0" smtClean="0"/>
              <a:t>-SRL treatment is a sparsely </a:t>
            </a:r>
            <a:r>
              <a:rPr lang="en-US" sz="2600" b="1" dirty="0" smtClean="0"/>
              <a:t>granulated pattern </a:t>
            </a:r>
            <a:r>
              <a:rPr lang="en-US" sz="2600" dirty="0" smtClean="0"/>
              <a:t>on </a:t>
            </a:r>
            <a:r>
              <a:rPr lang="en-US" sz="2600" dirty="0" err="1" smtClean="0"/>
              <a:t>immunohistochemistry</a:t>
            </a:r>
            <a:endParaRPr lang="en-US" sz="2600" dirty="0" smtClean="0"/>
          </a:p>
          <a:p>
            <a:endParaRPr lang="en-US" sz="2600" dirty="0" smtClean="0"/>
          </a:p>
          <a:p>
            <a:r>
              <a:rPr lang="en-US" sz="2600" dirty="0" smtClean="0"/>
              <a:t>Sparsely granulated present lower sst2 expression than densely granulates tumors, which is probably why they present a worse response to treatment </a:t>
            </a:r>
          </a:p>
          <a:p>
            <a:pPr>
              <a:buNone/>
            </a:pPr>
            <a:r>
              <a:rPr lang="en-US" sz="1600" dirty="0" smtClean="0"/>
              <a:t/>
            </a:r>
            <a:br>
              <a:rPr lang="en-US" sz="1600" dirty="0" smtClean="0"/>
            </a:br>
            <a:r>
              <a:rPr lang="en-US" sz="1600" dirty="0" smtClean="0"/>
              <a:t> </a:t>
            </a:r>
            <a:r>
              <a:rPr lang="en-US" sz="1800" dirty="0" smtClean="0"/>
              <a:t/>
            </a:r>
            <a:br>
              <a:rPr lang="en-US" sz="1800" dirty="0" smtClean="0"/>
            </a:br>
            <a:r>
              <a:rPr lang="en-US" sz="1800" dirty="0" smtClean="0"/>
              <a:t> </a:t>
            </a:r>
            <a:br>
              <a:rPr lang="en-US" sz="1800" dirty="0" smtClean="0"/>
            </a:br>
            <a:r>
              <a:rPr lang="en-US" sz="1800" dirty="0" smtClean="0"/>
              <a:t> </a:t>
            </a:r>
            <a:br>
              <a:rPr lang="en-US" sz="1800" dirty="0" smtClean="0"/>
            </a:br>
            <a:r>
              <a:rPr lang="en-US" sz="1800" dirty="0" smtClean="0"/>
              <a:t> </a:t>
            </a:r>
            <a:br>
              <a:rPr lang="en-US" sz="1800" dirty="0" smtClean="0"/>
            </a:br>
            <a:r>
              <a:rPr lang="en-US" sz="1800" dirty="0" smtClean="0"/>
              <a:t> </a:t>
            </a:r>
            <a:br>
              <a:rPr lang="en-US" sz="1800" dirty="0" smtClean="0"/>
            </a:br>
            <a:endParaRPr 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1714488"/>
            <a:ext cx="8786874" cy="4786346"/>
          </a:xfrm>
        </p:spPr>
        <p:txBody>
          <a:bodyPr>
            <a:normAutofit fontScale="25000" lnSpcReduction="20000"/>
          </a:bodyPr>
          <a:lstStyle/>
          <a:p>
            <a:pPr>
              <a:buFont typeface="Wingdings" pitchFamily="2" charset="2"/>
              <a:buChar char="q"/>
            </a:pPr>
            <a:r>
              <a:rPr lang="en-US" sz="6400" b="1" dirty="0" smtClean="0">
                <a:latin typeface="Calibri" pitchFamily="34" charset="0"/>
                <a:cs typeface="Calibri" pitchFamily="34" charset="0"/>
              </a:rPr>
              <a:t>Surgery</a:t>
            </a:r>
            <a:r>
              <a:rPr lang="en-US" sz="6400" dirty="0" smtClean="0">
                <a:latin typeface="Calibri" pitchFamily="34" charset="0"/>
                <a:cs typeface="Calibri" pitchFamily="34" charset="0"/>
              </a:rPr>
              <a:t> </a:t>
            </a:r>
            <a:br>
              <a:rPr lang="en-US" sz="6400" dirty="0" smtClean="0">
                <a:latin typeface="Calibri" pitchFamily="34" charset="0"/>
                <a:cs typeface="Calibri" pitchFamily="34" charset="0"/>
              </a:rPr>
            </a:br>
            <a:r>
              <a:rPr lang="en-US" sz="6400" b="1" dirty="0" smtClean="0">
                <a:latin typeface="Calibri" pitchFamily="34" charset="0"/>
                <a:cs typeface="Calibri" pitchFamily="34" charset="0"/>
              </a:rPr>
              <a:t> Indications</a:t>
            </a:r>
            <a:r>
              <a:rPr lang="en-US" sz="6400" b="1" i="1" dirty="0" smtClean="0">
                <a:latin typeface="Calibri" pitchFamily="34" charset="0"/>
                <a:cs typeface="Calibri" pitchFamily="34" charset="0"/>
              </a:rPr>
              <a:t/>
            </a:r>
            <a:br>
              <a:rPr lang="en-US" sz="6400" b="1" i="1" dirty="0" smtClean="0">
                <a:latin typeface="Calibri" pitchFamily="34" charset="0"/>
                <a:cs typeface="Calibri" pitchFamily="34" charset="0"/>
              </a:rPr>
            </a:br>
            <a:r>
              <a:rPr lang="en-US" sz="6400" dirty="0" smtClean="0">
                <a:latin typeface="Calibri" pitchFamily="34" charset="0"/>
                <a:cs typeface="Calibri" pitchFamily="34" charset="0"/>
              </a:rPr>
              <a:t>4.1 -We recommend </a:t>
            </a:r>
            <a:r>
              <a:rPr lang="en-US" sz="6400" dirty="0" err="1" smtClean="0">
                <a:latin typeface="Calibri" pitchFamily="34" charset="0"/>
                <a:cs typeface="Calibri" pitchFamily="34" charset="0"/>
              </a:rPr>
              <a:t>transsphenoidal</a:t>
            </a:r>
            <a:r>
              <a:rPr lang="en-US" sz="6400" dirty="0" smtClean="0">
                <a:latin typeface="Calibri" pitchFamily="34" charset="0"/>
                <a:cs typeface="Calibri" pitchFamily="34" charset="0"/>
              </a:rPr>
              <a:t> surgery as the primary therapy in most patients. (1|QQQE)</a:t>
            </a:r>
            <a:br>
              <a:rPr lang="en-US" sz="6400" dirty="0" smtClean="0">
                <a:latin typeface="Calibri" pitchFamily="34" charset="0"/>
                <a:cs typeface="Calibri" pitchFamily="34" charset="0"/>
              </a:rPr>
            </a:br>
            <a:endParaRPr lang="en-US" sz="6400" dirty="0" smtClean="0">
              <a:latin typeface="Calibri" pitchFamily="34" charset="0"/>
              <a:cs typeface="Calibri" pitchFamily="34" charset="0"/>
            </a:endParaRPr>
          </a:p>
          <a:p>
            <a:pPr>
              <a:buNone/>
            </a:pPr>
            <a:r>
              <a:rPr lang="en-US" sz="6400" dirty="0" smtClean="0">
                <a:latin typeface="Calibri" pitchFamily="34" charset="0"/>
                <a:cs typeface="Calibri" pitchFamily="34" charset="0"/>
              </a:rPr>
              <a:t>        4.2 -We suggest that repeat surgery be considered in a patient with residual </a:t>
            </a:r>
            <a:r>
              <a:rPr lang="en-US" sz="6400" dirty="0" err="1" smtClean="0">
                <a:latin typeface="Calibri" pitchFamily="34" charset="0"/>
                <a:cs typeface="Calibri" pitchFamily="34" charset="0"/>
              </a:rPr>
              <a:t>intrasellar</a:t>
            </a:r>
            <a:r>
              <a:rPr lang="en-US" sz="6400" dirty="0" smtClean="0">
                <a:latin typeface="Calibri" pitchFamily="34" charset="0"/>
                <a:cs typeface="Calibri" pitchFamily="34" charset="0"/>
              </a:rPr>
              <a:t> disease following initial surgery. (2|QQEE) </a:t>
            </a:r>
          </a:p>
          <a:p>
            <a:pPr>
              <a:buNone/>
            </a:pPr>
            <a:r>
              <a:rPr lang="en-US" sz="6400" b="1" i="1" dirty="0" smtClean="0">
                <a:latin typeface="Calibri" pitchFamily="34" charset="0"/>
                <a:cs typeface="Calibri" pitchFamily="34" charset="0"/>
              </a:rPr>
              <a:t>      </a:t>
            </a:r>
          </a:p>
          <a:p>
            <a:pPr>
              <a:buNone/>
            </a:pPr>
            <a:r>
              <a:rPr lang="en-US" sz="6400" b="1" i="1" dirty="0" smtClean="0">
                <a:latin typeface="Calibri" pitchFamily="34" charset="0"/>
                <a:cs typeface="Calibri" pitchFamily="34" charset="0"/>
              </a:rPr>
              <a:t>         </a:t>
            </a:r>
            <a:r>
              <a:rPr lang="en-US" sz="6400" b="1" dirty="0" smtClean="0">
                <a:latin typeface="Calibri" pitchFamily="34" charset="0"/>
                <a:cs typeface="Calibri" pitchFamily="34" charset="0"/>
              </a:rPr>
              <a:t>Preoperative medical therapy</a:t>
            </a:r>
            <a:r>
              <a:rPr lang="en-US" sz="6400" b="1" i="1" dirty="0" smtClean="0">
                <a:latin typeface="Calibri" pitchFamily="34" charset="0"/>
                <a:cs typeface="Calibri" pitchFamily="34" charset="0"/>
              </a:rPr>
              <a:t/>
            </a:r>
            <a:br>
              <a:rPr lang="en-US" sz="6400" b="1" i="1" dirty="0" smtClean="0">
                <a:latin typeface="Calibri" pitchFamily="34" charset="0"/>
                <a:cs typeface="Calibri" pitchFamily="34" charset="0"/>
              </a:rPr>
            </a:br>
            <a:r>
              <a:rPr lang="en-US" sz="6400" dirty="0" smtClean="0">
                <a:latin typeface="Calibri" pitchFamily="34" charset="0"/>
                <a:cs typeface="Calibri" pitchFamily="34" charset="0"/>
              </a:rPr>
              <a:t>4.3 -We suggest against the routine use of preoperative medical therapy to improve biochemical control after surgery. (2|QQEE)</a:t>
            </a:r>
            <a:br>
              <a:rPr lang="en-US" sz="6400" dirty="0" smtClean="0">
                <a:latin typeface="Calibri" pitchFamily="34" charset="0"/>
                <a:cs typeface="Calibri" pitchFamily="34" charset="0"/>
              </a:rPr>
            </a:br>
            <a:endParaRPr lang="en-US" sz="6400" dirty="0" smtClean="0">
              <a:latin typeface="Calibri" pitchFamily="34" charset="0"/>
              <a:cs typeface="Calibri" pitchFamily="34" charset="0"/>
            </a:endParaRPr>
          </a:p>
          <a:p>
            <a:pPr>
              <a:buNone/>
            </a:pPr>
            <a:r>
              <a:rPr lang="en-US" sz="6400" dirty="0" smtClean="0">
                <a:latin typeface="Calibri" pitchFamily="34" charset="0"/>
                <a:cs typeface="Calibri" pitchFamily="34" charset="0"/>
              </a:rPr>
              <a:t>        4.4- For patients with severe pharyngeal thickness and sleep apnea, or high-output heart failure, we suggest medical therapy with </a:t>
            </a:r>
            <a:r>
              <a:rPr lang="en-US" sz="6400" dirty="0" err="1" smtClean="0">
                <a:latin typeface="Calibri" pitchFamily="34" charset="0"/>
                <a:cs typeface="Calibri" pitchFamily="34" charset="0"/>
              </a:rPr>
              <a:t>somatostatin</a:t>
            </a:r>
            <a:r>
              <a:rPr lang="en-US" sz="6400" dirty="0" smtClean="0">
                <a:latin typeface="Calibri" pitchFamily="34" charset="0"/>
                <a:cs typeface="Calibri" pitchFamily="34" charset="0"/>
              </a:rPr>
              <a:t> receptor </a:t>
            </a:r>
            <a:r>
              <a:rPr lang="en-US" sz="6400" dirty="0" err="1" smtClean="0">
                <a:latin typeface="Calibri" pitchFamily="34" charset="0"/>
                <a:cs typeface="Calibri" pitchFamily="34" charset="0"/>
              </a:rPr>
              <a:t>ligands</a:t>
            </a:r>
            <a:r>
              <a:rPr lang="en-US" sz="6400" dirty="0" smtClean="0">
                <a:latin typeface="Calibri" pitchFamily="34" charset="0"/>
                <a:cs typeface="Calibri" pitchFamily="34" charset="0"/>
              </a:rPr>
              <a:t> (SRLs) preoperatively to reduce surgical risk from severe </a:t>
            </a:r>
            <a:r>
              <a:rPr lang="en-US" sz="6400" dirty="0" err="1" smtClean="0">
                <a:latin typeface="Calibri" pitchFamily="34" charset="0"/>
                <a:cs typeface="Calibri" pitchFamily="34" charset="0"/>
              </a:rPr>
              <a:t>comorbidities</a:t>
            </a:r>
            <a:r>
              <a:rPr lang="en-US" sz="6400" dirty="0" smtClean="0">
                <a:latin typeface="Calibri" pitchFamily="34" charset="0"/>
                <a:cs typeface="Calibri" pitchFamily="34" charset="0"/>
              </a:rPr>
              <a:t>. (2|QEEE) </a:t>
            </a:r>
            <a:r>
              <a:rPr lang="en-US" sz="5600" dirty="0" smtClean="0">
                <a:latin typeface="Calibri" pitchFamily="34" charset="0"/>
                <a:cs typeface="Calibri" pitchFamily="34" charset="0"/>
              </a:rPr>
              <a:t/>
            </a:r>
            <a:br>
              <a:rPr lang="en-US" sz="5600" dirty="0" smtClean="0">
                <a:latin typeface="Calibri" pitchFamily="34" charset="0"/>
                <a:cs typeface="Calibri" pitchFamily="34" charset="0"/>
              </a:rPr>
            </a:br>
            <a:endParaRPr lang="en-US" sz="5600" dirty="0" smtClean="0">
              <a:latin typeface="Calibri" pitchFamily="34" charset="0"/>
              <a:cs typeface="Calibri" pitchFamily="34" charset="0"/>
            </a:endParaRPr>
          </a:p>
          <a:p>
            <a:pPr>
              <a:buNone/>
            </a:pPr>
            <a:r>
              <a:rPr lang="en-US" sz="5600" b="1" i="1" dirty="0" smtClean="0">
                <a:latin typeface="Calibri" pitchFamily="34" charset="0"/>
                <a:cs typeface="Calibri" pitchFamily="34" charset="0"/>
              </a:rPr>
              <a:t>        </a:t>
            </a:r>
            <a:endParaRPr lang="en-US" sz="5600" dirty="0" smtClean="0">
              <a:latin typeface="Calibri" pitchFamily="34" charset="0"/>
              <a:cs typeface="Calibri" pitchFamily="34" charset="0"/>
            </a:endParaRPr>
          </a:p>
          <a:p>
            <a:pPr>
              <a:buNone/>
            </a:pPr>
            <a:r>
              <a:rPr lang="en-US" sz="1400" dirty="0" smtClean="0"/>
              <a:t/>
            </a:r>
            <a:br>
              <a:rPr lang="en-US" sz="1400" dirty="0" smtClean="0"/>
            </a:br>
            <a:endParaRPr lang="en-US" sz="1600" dirty="0" smtClean="0"/>
          </a:p>
          <a:p>
            <a:pPr>
              <a:buNone/>
            </a:pPr>
            <a:r>
              <a:rPr lang="en-US" sz="1600" dirty="0" smtClean="0"/>
              <a:t/>
            </a:r>
            <a:br>
              <a:rPr lang="en-US" sz="1600" dirty="0" smtClean="0"/>
            </a:br>
            <a:endParaRPr lang="en-US" sz="1600" dirty="0" smtClean="0"/>
          </a:p>
          <a:p>
            <a:pPr>
              <a:buNone/>
            </a:pPr>
            <a:r>
              <a:rPr lang="en-US" sz="1600" dirty="0" smtClean="0"/>
              <a:t>      </a:t>
            </a:r>
            <a:br>
              <a:rPr lang="en-US" sz="1600" dirty="0" smtClean="0"/>
            </a:br>
            <a:endParaRPr lang="en-US" sz="1600" dirty="0" smtClean="0"/>
          </a:p>
        </p:txBody>
      </p:sp>
      <p:pic>
        <p:nvPicPr>
          <p:cNvPr id="1026" name="Picture 2"/>
          <p:cNvPicPr>
            <a:picLocks noChangeAspect="1" noChangeArrowheads="1"/>
          </p:cNvPicPr>
          <p:nvPr/>
        </p:nvPicPr>
        <p:blipFill>
          <a:blip r:embed="rId2"/>
          <a:srcRect/>
          <a:stretch>
            <a:fillRect/>
          </a:stretch>
        </p:blipFill>
        <p:spPr bwMode="auto">
          <a:xfrm>
            <a:off x="1357290" y="0"/>
            <a:ext cx="6357982" cy="114298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929190" y="857232"/>
            <a:ext cx="2705100" cy="22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56"/>
            <a:ext cx="9144000" cy="1004910"/>
          </a:xfrm>
        </p:spPr>
        <p:txBody>
          <a:bodyPr>
            <a:normAutofit fontScale="90000"/>
          </a:bodyPr>
          <a:lstStyle/>
          <a:p>
            <a:pPr algn="ctr"/>
            <a:r>
              <a:rPr lang="en-US" sz="3100" b="1" dirty="0" smtClean="0"/>
              <a:t>Personalized medicine in the treatment of </a:t>
            </a:r>
            <a:r>
              <a:rPr lang="en-US" sz="3100" b="1" dirty="0" err="1" smtClean="0"/>
              <a:t>acromegaly</a:t>
            </a:r>
            <a:r>
              <a:rPr lang="en-US" sz="3100" b="1" dirty="0" smtClean="0"/>
              <a:t/>
            </a:r>
            <a:br>
              <a:rPr lang="en-US" sz="3100" b="1" dirty="0" smtClean="0"/>
            </a:br>
            <a:r>
              <a:rPr lang="en-US" sz="1800" b="1" dirty="0" smtClean="0"/>
              <a:t>2018 European Society of Endocrinology</a:t>
            </a:r>
            <a:r>
              <a:rPr lang="en-US" sz="1800" dirty="0" smtClean="0"/>
              <a:t> </a:t>
            </a:r>
            <a:r>
              <a:rPr lang="en-US" sz="2800" dirty="0" smtClean="0"/>
              <a:t/>
            </a:r>
            <a:br>
              <a:rPr lang="en-US" sz="2800" dirty="0" smtClean="0"/>
            </a:br>
            <a:r>
              <a:rPr lang="en-US" sz="3100" b="1" dirty="0" smtClean="0"/>
              <a:t/>
            </a:r>
            <a:br>
              <a:rPr lang="en-US" sz="3100" b="1" dirty="0" smtClean="0"/>
            </a:br>
            <a:r>
              <a:rPr lang="en-US" sz="3100" dirty="0" smtClean="0"/>
              <a:t> </a:t>
            </a:r>
            <a:r>
              <a:rPr lang="en-US" dirty="0" smtClean="0"/>
              <a:t/>
            </a:r>
            <a:br>
              <a:rPr lang="en-US" dirty="0" smtClean="0"/>
            </a:br>
            <a:endParaRPr lang="en-US" dirty="0"/>
          </a:p>
        </p:txBody>
      </p:sp>
      <p:sp>
        <p:nvSpPr>
          <p:cNvPr id="3" name="Content Placeholder 2"/>
          <p:cNvSpPr>
            <a:spLocks noGrp="1"/>
          </p:cNvSpPr>
          <p:nvPr>
            <p:ph sz="quarter" idx="1"/>
          </p:nvPr>
        </p:nvSpPr>
        <p:spPr>
          <a:xfrm>
            <a:off x="142844" y="1571612"/>
            <a:ext cx="8858312" cy="5286388"/>
          </a:xfrm>
        </p:spPr>
        <p:txBody>
          <a:bodyPr>
            <a:normAutofit lnSpcReduction="10000"/>
          </a:bodyPr>
          <a:lstStyle/>
          <a:p>
            <a:r>
              <a:rPr lang="en-US" sz="1800" dirty="0" smtClean="0"/>
              <a:t>The granulation pattern can also have an expression in the T2-wheighted sequence of the magnetic resonance imaging (MRI) </a:t>
            </a:r>
          </a:p>
          <a:p>
            <a:endParaRPr lang="en-US" sz="1800" dirty="0" smtClean="0"/>
          </a:p>
          <a:p>
            <a:r>
              <a:rPr lang="en-US" sz="1800" dirty="0" smtClean="0"/>
              <a:t>A </a:t>
            </a:r>
            <a:r>
              <a:rPr lang="en-US" sz="1800" dirty="0" err="1" smtClean="0"/>
              <a:t>hyperintense</a:t>
            </a:r>
            <a:r>
              <a:rPr lang="en-US" sz="1800" dirty="0" smtClean="0"/>
              <a:t> </a:t>
            </a:r>
            <a:r>
              <a:rPr lang="en-US" sz="1800" b="1" dirty="0" smtClean="0"/>
              <a:t>signal on the T2-wheighted </a:t>
            </a:r>
            <a:r>
              <a:rPr lang="en-US" sz="1800" dirty="0" smtClean="0"/>
              <a:t>sequence was associated with a poorer response to </a:t>
            </a:r>
            <a:r>
              <a:rPr lang="en-US" sz="1800" dirty="0" err="1" smtClean="0"/>
              <a:t>fg</a:t>
            </a:r>
            <a:r>
              <a:rPr lang="en-US" sz="1800" dirty="0" smtClean="0"/>
              <a:t>-SRL and with the sparsely granulated pattern in the </a:t>
            </a:r>
            <a:r>
              <a:rPr lang="en-US" sz="1800" dirty="0" err="1" smtClean="0"/>
              <a:t>immunohistochemistry</a:t>
            </a:r>
            <a:r>
              <a:rPr lang="en-US" sz="1800" dirty="0" smtClean="0"/>
              <a:t> </a:t>
            </a:r>
          </a:p>
          <a:p>
            <a:endParaRPr lang="en-US" sz="1800" dirty="0" smtClean="0"/>
          </a:p>
          <a:p>
            <a:endParaRPr lang="en-US" sz="1800" dirty="0" smtClean="0"/>
          </a:p>
          <a:p>
            <a:r>
              <a:rPr lang="en-US" sz="1800" dirty="0" smtClean="0"/>
              <a:t>Some demographic characteristics, such as younger age, male gender and high pretreatment GH levels were associated with a poor response to </a:t>
            </a:r>
            <a:r>
              <a:rPr lang="en-US" sz="1800" dirty="0" err="1" smtClean="0"/>
              <a:t>fg</a:t>
            </a:r>
            <a:r>
              <a:rPr lang="en-US" sz="1800" dirty="0" smtClean="0"/>
              <a:t>-SRL in some studies </a:t>
            </a:r>
          </a:p>
          <a:p>
            <a:endParaRPr lang="en-US" sz="1800" dirty="0" smtClean="0"/>
          </a:p>
          <a:p>
            <a:r>
              <a:rPr lang="en-US" sz="1800" dirty="0" smtClean="0"/>
              <a:t>The change to a personalized medicine approach to treating the disease will allow an optimization of therapy, reduce the GH burden (as disease control can be achieved more quickly with the right treatment for each individual patient) and lead to a reduction of costs (by avoiding the use of ineffective, expensive treatments for a considerable period of time for patients who are resistant to them)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endParaRPr 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56"/>
            <a:ext cx="9144000" cy="1004910"/>
          </a:xfrm>
        </p:spPr>
        <p:txBody>
          <a:bodyPr>
            <a:normAutofit fontScale="90000"/>
          </a:bodyPr>
          <a:lstStyle/>
          <a:p>
            <a:pPr algn="ctr"/>
            <a:r>
              <a:rPr lang="en-US" sz="3100" b="1" dirty="0" smtClean="0"/>
              <a:t>Personalized medicine in the treatment of </a:t>
            </a:r>
            <a:r>
              <a:rPr lang="en-US" sz="3100" b="1" dirty="0" err="1" smtClean="0"/>
              <a:t>acromegaly</a:t>
            </a:r>
            <a:r>
              <a:rPr lang="en-US" sz="3100" b="1" dirty="0" smtClean="0"/>
              <a:t/>
            </a:r>
            <a:br>
              <a:rPr lang="en-US" sz="3100" b="1" dirty="0" smtClean="0"/>
            </a:br>
            <a:r>
              <a:rPr lang="en-US" sz="1800" b="1" dirty="0" smtClean="0"/>
              <a:t>2018 European Society of Endocrinology</a:t>
            </a:r>
            <a:r>
              <a:rPr lang="en-US" sz="1800" dirty="0" smtClean="0"/>
              <a:t> </a:t>
            </a:r>
            <a:r>
              <a:rPr lang="en-US" sz="2800" dirty="0" smtClean="0"/>
              <a:t/>
            </a:r>
            <a:br>
              <a:rPr lang="en-US" sz="2800" dirty="0" smtClean="0"/>
            </a:br>
            <a:r>
              <a:rPr lang="en-US" sz="3100" b="1" dirty="0" smtClean="0"/>
              <a:t/>
            </a:r>
            <a:br>
              <a:rPr lang="en-US" sz="3100" b="1" dirty="0" smtClean="0"/>
            </a:br>
            <a:r>
              <a:rPr lang="en-US" sz="3100" dirty="0" smtClean="0"/>
              <a:t> </a:t>
            </a:r>
            <a:r>
              <a:rPr lang="en-US" dirty="0" smtClean="0"/>
              <a:t/>
            </a:r>
            <a:br>
              <a:rPr lang="en-US" dirty="0" smtClean="0"/>
            </a:br>
            <a:endParaRPr lang="en-US" dirty="0"/>
          </a:p>
        </p:txBody>
      </p:sp>
      <p:sp>
        <p:nvSpPr>
          <p:cNvPr id="3" name="Content Placeholder 2"/>
          <p:cNvSpPr>
            <a:spLocks noGrp="1"/>
          </p:cNvSpPr>
          <p:nvPr>
            <p:ph sz="quarter" idx="1"/>
          </p:nvPr>
        </p:nvSpPr>
        <p:spPr>
          <a:xfrm>
            <a:off x="142844" y="2285992"/>
            <a:ext cx="8858312" cy="3071834"/>
          </a:xfrm>
        </p:spPr>
        <p:txBody>
          <a:bodyPr>
            <a:normAutofit lnSpcReduction="10000"/>
          </a:bodyPr>
          <a:lstStyle/>
          <a:p>
            <a:r>
              <a:rPr lang="en-US" sz="1800" dirty="0" smtClean="0"/>
              <a:t>The main limitation of the use of biomarkers to guide medical treatment for </a:t>
            </a:r>
            <a:r>
              <a:rPr lang="en-US" sz="1800" dirty="0" err="1" smtClean="0"/>
              <a:t>acromegaly</a:t>
            </a:r>
            <a:r>
              <a:rPr lang="en-US" sz="1800" dirty="0" smtClean="0"/>
              <a:t> is the small number of patients included in the studies and the heterogeneity of the data in the literature </a:t>
            </a:r>
          </a:p>
          <a:p>
            <a:endParaRPr lang="en-US" sz="1800" dirty="0" smtClean="0"/>
          </a:p>
          <a:p>
            <a:r>
              <a:rPr lang="en-US" sz="1800" dirty="0" smtClean="0"/>
              <a:t>Standardization of the methodology for analyzing sst2 expression and its application to the different pituitary centers will be fundamental for establishing sst2 expression as a biomarker of </a:t>
            </a:r>
            <a:r>
              <a:rPr lang="en-US" sz="1800" dirty="0" err="1" smtClean="0"/>
              <a:t>acromegaly</a:t>
            </a:r>
            <a:r>
              <a:rPr lang="en-US" sz="1800" dirty="0" smtClean="0"/>
              <a:t> patients’ response to </a:t>
            </a:r>
            <a:r>
              <a:rPr lang="en-US" sz="1800" dirty="0" err="1" smtClean="0"/>
              <a:t>fg</a:t>
            </a:r>
            <a:r>
              <a:rPr lang="en-US" sz="1800" dirty="0" smtClean="0"/>
              <a:t>-SRL treatment in clinical practice </a:t>
            </a:r>
          </a:p>
          <a:p>
            <a:pPr>
              <a:buNone/>
            </a:pPr>
            <a:r>
              <a:rPr lang="en-US" sz="1800" dirty="0" smtClean="0"/>
              <a:t/>
            </a:r>
            <a:br>
              <a:rPr lang="en-US" sz="1800" dirty="0" smtClean="0"/>
            </a:br>
            <a:r>
              <a:rPr lang="en-US" sz="1800" dirty="0" smtClean="0"/>
              <a:t/>
            </a:r>
            <a:br>
              <a:rPr lang="en-US" sz="1800" dirty="0" smtClean="0"/>
            </a:br>
            <a:endParaRPr lang="en-US"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56"/>
            <a:ext cx="9144000" cy="1004910"/>
          </a:xfrm>
        </p:spPr>
        <p:txBody>
          <a:bodyPr>
            <a:normAutofit fontScale="90000"/>
          </a:bodyPr>
          <a:lstStyle/>
          <a:p>
            <a:pPr algn="ctr"/>
            <a:r>
              <a:rPr lang="en-US" sz="3100" b="1" dirty="0" smtClean="0"/>
              <a:t>Personalized medicine in the treatment of </a:t>
            </a:r>
            <a:r>
              <a:rPr lang="en-US" sz="3100" b="1" dirty="0" err="1" smtClean="0"/>
              <a:t>acromegaly</a:t>
            </a:r>
            <a:r>
              <a:rPr lang="en-US" sz="3100" b="1" dirty="0" smtClean="0"/>
              <a:t/>
            </a:r>
            <a:br>
              <a:rPr lang="en-US" sz="3100" b="1" dirty="0" smtClean="0"/>
            </a:br>
            <a:r>
              <a:rPr lang="en-US" sz="1800" b="1" dirty="0" smtClean="0"/>
              <a:t>2018 European Society of Endocrinology</a:t>
            </a:r>
            <a:r>
              <a:rPr lang="en-US" sz="1800" dirty="0" smtClean="0"/>
              <a:t> </a:t>
            </a:r>
            <a:r>
              <a:rPr lang="en-US" sz="2800" dirty="0" smtClean="0"/>
              <a:t/>
            </a:r>
            <a:br>
              <a:rPr lang="en-US" sz="2800" dirty="0" smtClean="0"/>
            </a:br>
            <a:r>
              <a:rPr lang="en-US" sz="3100" b="1" dirty="0" smtClean="0"/>
              <a:t/>
            </a:r>
            <a:br>
              <a:rPr lang="en-US" sz="3100" b="1" dirty="0" smtClean="0"/>
            </a:br>
            <a:r>
              <a:rPr lang="en-US" sz="3100" dirty="0" smtClean="0"/>
              <a:t> </a:t>
            </a:r>
            <a:r>
              <a:rPr lang="en-US" dirty="0" smtClean="0"/>
              <a:t/>
            </a:r>
            <a:br>
              <a:rPr lang="en-US" dirty="0" smtClean="0"/>
            </a:br>
            <a:endParaRPr lang="en-US" dirty="0"/>
          </a:p>
        </p:txBody>
      </p:sp>
      <p:sp>
        <p:nvSpPr>
          <p:cNvPr id="3" name="Content Placeholder 2"/>
          <p:cNvSpPr>
            <a:spLocks noGrp="1"/>
          </p:cNvSpPr>
          <p:nvPr>
            <p:ph sz="quarter" idx="1"/>
          </p:nvPr>
        </p:nvSpPr>
        <p:spPr>
          <a:xfrm>
            <a:off x="0" y="5572140"/>
            <a:ext cx="9144000" cy="1285860"/>
          </a:xfrm>
        </p:spPr>
        <p:txBody>
          <a:bodyPr>
            <a:normAutofit fontScale="47500" lnSpcReduction="20000"/>
          </a:bodyPr>
          <a:lstStyle/>
          <a:p>
            <a:r>
              <a:rPr lang="en-US" sz="3300" dirty="0" smtClean="0"/>
              <a:t>Proposed algorithm for a personalized </a:t>
            </a:r>
            <a:r>
              <a:rPr lang="en-US" sz="3300" dirty="0" err="1" smtClean="0"/>
              <a:t>acromegaly</a:t>
            </a:r>
            <a:r>
              <a:rPr lang="en-US" sz="3300" dirty="0" smtClean="0"/>
              <a:t> treatment guided by biomarkers of response. AIP: aryl hydrocarbon receptor interacting protein; sst2: </a:t>
            </a:r>
            <a:r>
              <a:rPr lang="en-US" sz="3300" dirty="0" err="1" smtClean="0"/>
              <a:t>somatostatin</a:t>
            </a:r>
            <a:r>
              <a:rPr lang="en-US" sz="3300" dirty="0" smtClean="0"/>
              <a:t> receptor type 2; sst5: </a:t>
            </a:r>
            <a:r>
              <a:rPr lang="en-US" sz="3300" dirty="0" err="1" smtClean="0"/>
              <a:t>somatostatin</a:t>
            </a:r>
            <a:r>
              <a:rPr lang="en-US" sz="3300" dirty="0" smtClean="0"/>
              <a:t> receptor type 5; DR2: dopamine receptor type 2; </a:t>
            </a:r>
            <a:r>
              <a:rPr lang="en-US" sz="3300" dirty="0" err="1" smtClean="0"/>
              <a:t>fg</a:t>
            </a:r>
            <a:r>
              <a:rPr lang="en-US" sz="3300" dirty="0" smtClean="0"/>
              <a:t>-SRL: first-generation </a:t>
            </a:r>
            <a:r>
              <a:rPr lang="en-US" sz="3300" dirty="0" err="1" smtClean="0"/>
              <a:t>somatostatin</a:t>
            </a:r>
            <a:r>
              <a:rPr lang="en-US" sz="3300" dirty="0" smtClean="0"/>
              <a:t> receptor </a:t>
            </a:r>
            <a:r>
              <a:rPr lang="en-US" sz="3300" dirty="0" err="1" smtClean="0"/>
              <a:t>ligands</a:t>
            </a:r>
            <a:r>
              <a:rPr lang="en-US" sz="3300" dirty="0" smtClean="0"/>
              <a:t>; CAB: </a:t>
            </a:r>
            <a:r>
              <a:rPr lang="en-US" sz="3300" dirty="0" err="1" smtClean="0"/>
              <a:t>cabergoline</a:t>
            </a:r>
            <a:r>
              <a:rPr lang="en-US" sz="1800" dirty="0" smtClean="0"/>
              <a:t>. </a:t>
            </a:r>
            <a:br>
              <a:rPr lang="en-US" sz="1800" dirty="0" smtClean="0"/>
            </a:br>
            <a:r>
              <a:rPr lang="en-US" sz="1800" dirty="0" smtClean="0"/>
              <a:t/>
            </a:r>
            <a:br>
              <a:rPr lang="en-US" sz="1800" dirty="0" smtClean="0"/>
            </a:br>
            <a:r>
              <a:rPr lang="en-US" sz="1800" dirty="0" smtClean="0"/>
              <a:t/>
            </a:r>
            <a:br>
              <a:rPr lang="en-US" sz="1800" dirty="0" smtClean="0"/>
            </a:br>
            <a:endParaRPr lang="en-US" sz="1800" dirty="0">
              <a:latin typeface="Calibri" pitchFamily="34" charset="0"/>
              <a:cs typeface="Calibri" pitchFamily="34" charset="0"/>
            </a:endParaRPr>
          </a:p>
        </p:txBody>
      </p:sp>
      <p:pic>
        <p:nvPicPr>
          <p:cNvPr id="4098" name="Picture 2"/>
          <p:cNvPicPr>
            <a:picLocks noChangeAspect="1" noChangeArrowheads="1"/>
          </p:cNvPicPr>
          <p:nvPr/>
        </p:nvPicPr>
        <p:blipFill>
          <a:blip r:embed="rId2"/>
          <a:srcRect/>
          <a:stretch>
            <a:fillRect/>
          </a:stretch>
        </p:blipFill>
        <p:spPr bwMode="auto">
          <a:xfrm>
            <a:off x="1571604" y="1500174"/>
            <a:ext cx="6286544"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56"/>
            <a:ext cx="9144000" cy="1004910"/>
          </a:xfrm>
        </p:spPr>
        <p:txBody>
          <a:bodyPr>
            <a:normAutofit fontScale="90000"/>
          </a:bodyPr>
          <a:lstStyle/>
          <a:p>
            <a:pPr algn="ctr"/>
            <a:r>
              <a:rPr lang="en-US" sz="3100" b="1" dirty="0" smtClean="0"/>
              <a:t>Personalized medicine in the treatment of </a:t>
            </a:r>
            <a:r>
              <a:rPr lang="en-US" sz="3100" b="1" dirty="0" err="1" smtClean="0"/>
              <a:t>acromegaly</a:t>
            </a:r>
            <a:r>
              <a:rPr lang="en-US" sz="3100" b="1" dirty="0" smtClean="0"/>
              <a:t/>
            </a:r>
            <a:br>
              <a:rPr lang="en-US" sz="3100" b="1" dirty="0" smtClean="0"/>
            </a:br>
            <a:r>
              <a:rPr lang="en-US" sz="1800" b="1" dirty="0" smtClean="0"/>
              <a:t>2018 European Society of Endocrinology</a:t>
            </a:r>
            <a:r>
              <a:rPr lang="en-US" sz="1800" dirty="0" smtClean="0"/>
              <a:t> </a:t>
            </a:r>
            <a:r>
              <a:rPr lang="en-US" sz="2800" dirty="0" smtClean="0"/>
              <a:t/>
            </a:r>
            <a:br>
              <a:rPr lang="en-US" sz="2800" dirty="0" smtClean="0"/>
            </a:br>
            <a:r>
              <a:rPr lang="en-US" sz="3100" b="1" dirty="0" smtClean="0"/>
              <a:t/>
            </a:r>
            <a:br>
              <a:rPr lang="en-US" sz="3100" b="1" dirty="0" smtClean="0"/>
            </a:br>
            <a:r>
              <a:rPr lang="en-US" sz="3100" dirty="0" smtClean="0"/>
              <a:t> </a:t>
            </a:r>
            <a:r>
              <a:rPr lang="en-US" dirty="0" smtClean="0"/>
              <a:t/>
            </a:r>
            <a:br>
              <a:rPr lang="en-US" dirty="0" smtClean="0"/>
            </a:br>
            <a:endParaRPr lang="en-US" dirty="0"/>
          </a:p>
        </p:txBody>
      </p:sp>
      <p:sp>
        <p:nvSpPr>
          <p:cNvPr id="3" name="Content Placeholder 2"/>
          <p:cNvSpPr>
            <a:spLocks noGrp="1"/>
          </p:cNvSpPr>
          <p:nvPr>
            <p:ph sz="quarter" idx="1"/>
          </p:nvPr>
        </p:nvSpPr>
        <p:spPr>
          <a:xfrm>
            <a:off x="0" y="1500174"/>
            <a:ext cx="9144000" cy="2143116"/>
          </a:xfrm>
        </p:spPr>
        <p:txBody>
          <a:bodyPr>
            <a:normAutofit fontScale="92500" lnSpcReduction="20000"/>
          </a:bodyPr>
          <a:lstStyle/>
          <a:p>
            <a:r>
              <a:rPr lang="en-US" sz="1800" dirty="0" smtClean="0"/>
              <a:t>A 53-year-old female patient with typical signs and symptoms of </a:t>
            </a:r>
            <a:r>
              <a:rPr lang="en-US" sz="1800" dirty="0" err="1" smtClean="0"/>
              <a:t>acromegaly</a:t>
            </a:r>
            <a:r>
              <a:rPr lang="en-US" sz="1800" dirty="0" smtClean="0"/>
              <a:t>. At diagnosis, she presented a </a:t>
            </a:r>
            <a:r>
              <a:rPr lang="en-US" sz="1800" dirty="0" err="1" smtClean="0"/>
              <a:t>macroadenoma</a:t>
            </a:r>
            <a:r>
              <a:rPr lang="en-US" sz="1800" dirty="0" smtClean="0"/>
              <a:t> of 1.8x0.9x1.0 cm and underwent surgery without cure. The histopathology and IHC analyses revealed a densely granulated </a:t>
            </a:r>
            <a:r>
              <a:rPr lang="en-US" sz="1800" dirty="0" err="1" smtClean="0"/>
              <a:t>somatotropinoma</a:t>
            </a:r>
            <a:r>
              <a:rPr lang="en-US" sz="1800" dirty="0" smtClean="0"/>
              <a:t> with high sst2 expression, low sst5 expression and high AIP expression </a:t>
            </a:r>
          </a:p>
          <a:p>
            <a:r>
              <a:rPr lang="en-US" sz="1800" dirty="0" smtClean="0"/>
              <a:t>The patient was treated with </a:t>
            </a:r>
            <a:r>
              <a:rPr lang="en-US" sz="1800" dirty="0" err="1" smtClean="0"/>
              <a:t>octreotide</a:t>
            </a:r>
            <a:r>
              <a:rPr lang="en-US" sz="1800" dirty="0" smtClean="0"/>
              <a:t> LAR 20 mg every four weeks, and GH and IGF-I levels</a:t>
            </a:r>
            <a:br>
              <a:rPr lang="en-US" sz="1800" dirty="0" smtClean="0"/>
            </a:br>
            <a:r>
              <a:rPr lang="en-US" sz="1800" dirty="0" smtClean="0"/>
              <a:t>normalized after three months of treatment </a:t>
            </a:r>
            <a:br>
              <a:rPr lang="en-US" sz="1800" dirty="0" smtClean="0"/>
            </a:br>
            <a:r>
              <a:rPr lang="en-US" sz="1800" dirty="0" smtClean="0"/>
              <a:t/>
            </a:r>
            <a:br>
              <a:rPr lang="en-US" sz="1800" dirty="0" smtClean="0"/>
            </a:br>
            <a:r>
              <a:rPr lang="en-US" sz="1800" dirty="0" smtClean="0"/>
              <a:t/>
            </a:r>
            <a:br>
              <a:rPr lang="en-US" sz="1800" dirty="0" smtClean="0"/>
            </a:br>
            <a:endParaRPr lang="en-US" sz="1800" dirty="0">
              <a:latin typeface="Calibri" pitchFamily="34" charset="0"/>
              <a:cs typeface="Calibri" pitchFamily="34" charset="0"/>
            </a:endParaRPr>
          </a:p>
        </p:txBody>
      </p:sp>
      <p:pic>
        <p:nvPicPr>
          <p:cNvPr id="6146" name="Picture 2"/>
          <p:cNvPicPr>
            <a:picLocks noChangeAspect="1" noChangeArrowheads="1"/>
          </p:cNvPicPr>
          <p:nvPr/>
        </p:nvPicPr>
        <p:blipFill>
          <a:blip r:embed="rId2"/>
          <a:srcRect/>
          <a:stretch>
            <a:fillRect/>
          </a:stretch>
        </p:blipFill>
        <p:spPr bwMode="auto">
          <a:xfrm>
            <a:off x="1142976" y="3733800"/>
            <a:ext cx="6924675"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56"/>
            <a:ext cx="9144000" cy="1004910"/>
          </a:xfrm>
        </p:spPr>
        <p:txBody>
          <a:bodyPr>
            <a:normAutofit fontScale="90000"/>
          </a:bodyPr>
          <a:lstStyle/>
          <a:p>
            <a:pPr algn="ctr"/>
            <a:r>
              <a:rPr lang="en-US" sz="3100" b="1" dirty="0" smtClean="0"/>
              <a:t>Personalized medicine in the treatment of </a:t>
            </a:r>
            <a:r>
              <a:rPr lang="en-US" sz="3100" b="1" dirty="0" err="1" smtClean="0"/>
              <a:t>acromegaly</a:t>
            </a:r>
            <a:r>
              <a:rPr lang="en-US" sz="3100" b="1" dirty="0" smtClean="0"/>
              <a:t/>
            </a:r>
            <a:br>
              <a:rPr lang="en-US" sz="3100" b="1" dirty="0" smtClean="0"/>
            </a:br>
            <a:r>
              <a:rPr lang="en-US" sz="1800" b="1" dirty="0" smtClean="0"/>
              <a:t>2018 European Society of Endocrinology</a:t>
            </a:r>
            <a:r>
              <a:rPr lang="en-US" sz="1800" dirty="0" smtClean="0"/>
              <a:t> </a:t>
            </a:r>
            <a:r>
              <a:rPr lang="en-US" sz="2800" dirty="0" smtClean="0"/>
              <a:t/>
            </a:r>
            <a:br>
              <a:rPr lang="en-US" sz="2800" dirty="0" smtClean="0"/>
            </a:br>
            <a:r>
              <a:rPr lang="en-US" sz="3100" b="1" dirty="0" smtClean="0"/>
              <a:t/>
            </a:r>
            <a:br>
              <a:rPr lang="en-US" sz="3100" b="1" dirty="0" smtClean="0"/>
            </a:br>
            <a:r>
              <a:rPr lang="en-US" sz="3100" dirty="0" smtClean="0"/>
              <a:t> </a:t>
            </a:r>
            <a:r>
              <a:rPr lang="en-US" dirty="0" smtClean="0"/>
              <a:t/>
            </a:r>
            <a:br>
              <a:rPr lang="en-US" dirty="0" smtClean="0"/>
            </a:br>
            <a:endParaRPr lang="en-US" dirty="0"/>
          </a:p>
        </p:txBody>
      </p:sp>
      <p:sp>
        <p:nvSpPr>
          <p:cNvPr id="3" name="Content Placeholder 2"/>
          <p:cNvSpPr>
            <a:spLocks noGrp="1"/>
          </p:cNvSpPr>
          <p:nvPr>
            <p:ph sz="quarter" idx="1"/>
          </p:nvPr>
        </p:nvSpPr>
        <p:spPr>
          <a:xfrm>
            <a:off x="0" y="1500174"/>
            <a:ext cx="9144000" cy="1785950"/>
          </a:xfrm>
        </p:spPr>
        <p:txBody>
          <a:bodyPr>
            <a:normAutofit fontScale="25000" lnSpcReduction="20000"/>
          </a:bodyPr>
          <a:lstStyle/>
          <a:p>
            <a:r>
              <a:rPr lang="en-US" sz="6400" dirty="0" smtClean="0"/>
              <a:t>A 42-year-old female patient with a clinical and biochemical diagnosis of </a:t>
            </a:r>
            <a:r>
              <a:rPr lang="en-US" sz="6400" dirty="0" err="1" smtClean="0"/>
              <a:t>acromegaly</a:t>
            </a:r>
            <a:r>
              <a:rPr lang="en-US" sz="6400" dirty="0" smtClean="0"/>
              <a:t> who presented with a </a:t>
            </a:r>
            <a:r>
              <a:rPr lang="en-US" sz="6400" dirty="0" err="1" smtClean="0"/>
              <a:t>macroadenoma</a:t>
            </a:r>
            <a:r>
              <a:rPr lang="en-US" sz="6400" dirty="0" smtClean="0"/>
              <a:t> of 3.2x2.1x2.2 cm. She underwent surgery without cure, and the histopathology and IHC analyses revealed a sparsely granulated adenoma with low sst2 expression, high sst5 expression and low AIP expression </a:t>
            </a:r>
          </a:p>
          <a:p>
            <a:r>
              <a:rPr lang="en-US" sz="6400" dirty="0" smtClean="0"/>
              <a:t>The patient was treated with </a:t>
            </a:r>
            <a:r>
              <a:rPr lang="en-US" sz="6400" dirty="0" err="1" smtClean="0"/>
              <a:t>octreotide</a:t>
            </a:r>
            <a:r>
              <a:rPr lang="en-US" sz="6400" dirty="0" smtClean="0"/>
              <a:t> LAR 30 mg every four weeks for six months and showed resistance to the drug</a:t>
            </a:r>
          </a:p>
          <a:p>
            <a:r>
              <a:rPr lang="en-US" sz="6400" dirty="0" err="1" smtClean="0"/>
              <a:t>pasireotide</a:t>
            </a:r>
            <a:r>
              <a:rPr lang="en-US" sz="6400" dirty="0" smtClean="0"/>
              <a:t> LAR could have been selected as the first-line treatment because it can be more effective in tumors with low sst2 expression, high sst5 expression and low AIP expression </a:t>
            </a:r>
            <a:r>
              <a:rPr lang="en-US" sz="1800" dirty="0" smtClean="0"/>
              <a:t/>
            </a:r>
            <a:br>
              <a:rPr lang="en-US" sz="1800" dirty="0" smtClean="0"/>
            </a:br>
            <a:r>
              <a:rPr lang="en-US" sz="1800" dirty="0" smtClean="0"/>
              <a:t>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a:latin typeface="Calibri" pitchFamily="34" charset="0"/>
              <a:cs typeface="Calibri" pitchFamily="34" charset="0"/>
            </a:endParaRPr>
          </a:p>
        </p:txBody>
      </p:sp>
      <p:pic>
        <p:nvPicPr>
          <p:cNvPr id="5122" name="Picture 2"/>
          <p:cNvPicPr>
            <a:picLocks noChangeAspect="1" noChangeArrowheads="1"/>
          </p:cNvPicPr>
          <p:nvPr/>
        </p:nvPicPr>
        <p:blipFill>
          <a:blip r:embed="rId2"/>
          <a:srcRect/>
          <a:stretch>
            <a:fillRect/>
          </a:stretch>
        </p:blipFill>
        <p:spPr bwMode="auto">
          <a:xfrm>
            <a:off x="1285852" y="3619500"/>
            <a:ext cx="6972300" cy="3238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1600200"/>
            <a:ext cx="8858312" cy="5257800"/>
          </a:xfrm>
        </p:spPr>
        <p:txBody>
          <a:bodyPr>
            <a:normAutofit/>
          </a:bodyPr>
          <a:lstStyle/>
          <a:p>
            <a:r>
              <a:rPr lang="en-US" sz="1600" dirty="0" smtClean="0"/>
              <a:t>DG tumors typically express SSTRs, particularly SSTR2 , whereas SG tumors may express SSTR5 at a higher level ; such SSTR5-positive tumors may be sensitive to </a:t>
            </a:r>
            <a:r>
              <a:rPr lang="en-US" sz="1600" dirty="0" err="1" smtClean="0"/>
              <a:t>pasireotide</a:t>
            </a:r>
            <a:r>
              <a:rPr lang="en-US" sz="1600" dirty="0" smtClean="0"/>
              <a:t>, particularly if refractory to first-generation SSAs</a:t>
            </a:r>
          </a:p>
          <a:p>
            <a:endParaRPr lang="en-US" sz="1600" dirty="0" smtClean="0"/>
          </a:p>
          <a:p>
            <a:r>
              <a:rPr lang="en-US" sz="1600" dirty="0" smtClean="0"/>
              <a:t>Clinically, SG tumors are associated with relatively aggressive growth but more subtle biochemical abnormalities relative to DG tumors </a:t>
            </a:r>
            <a:br>
              <a:rPr lang="en-US" sz="1600" dirty="0" smtClean="0"/>
            </a:br>
            <a:endParaRPr lang="en-US" sz="1600" dirty="0" smtClean="0"/>
          </a:p>
          <a:p>
            <a:r>
              <a:rPr lang="en-US" sz="1600" dirty="0" smtClean="0"/>
              <a:t> T2-hypo-intensity correlates significantly with DG tumor phenotype </a:t>
            </a:r>
          </a:p>
          <a:p>
            <a:pPr>
              <a:buNone/>
            </a:pPr>
            <a:endParaRPr lang="en-US" sz="1600" dirty="0" smtClean="0"/>
          </a:p>
          <a:p>
            <a:r>
              <a:rPr lang="en-US" sz="1600" dirty="0" smtClean="0"/>
              <a:t>An inverse relationship between T2 signal intensity and SSA clinical and biochemical response, with hypo-intense tumors showing a similar or better response rate relative to </a:t>
            </a:r>
            <a:r>
              <a:rPr lang="en-US" sz="1600" dirty="0" err="1" smtClean="0"/>
              <a:t>iso</a:t>
            </a:r>
            <a:r>
              <a:rPr lang="en-US" sz="1600" dirty="0" smtClean="0"/>
              <a:t>-intense tumors, and both being superior to </a:t>
            </a:r>
            <a:r>
              <a:rPr lang="en-US" sz="1600" dirty="0" err="1" smtClean="0"/>
              <a:t>hyperintense</a:t>
            </a:r>
            <a:r>
              <a:rPr lang="en-US" sz="1600" dirty="0" smtClean="0"/>
              <a:t> tumors </a:t>
            </a:r>
            <a:br>
              <a:rPr lang="en-US" sz="1600" dirty="0" smtClean="0"/>
            </a:br>
            <a:endParaRPr lang="en-US" sz="1600" dirty="0" smtClean="0"/>
          </a:p>
          <a:p>
            <a:pPr>
              <a:buNone/>
            </a:pP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a:latin typeface="Calibri" pitchFamily="34" charset="0"/>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857224" y="0"/>
            <a:ext cx="7429500" cy="11429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000628" y="1071546"/>
            <a:ext cx="3114675" cy="16192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2428860" y="1571612"/>
            <a:ext cx="3886200" cy="357190"/>
          </a:xfrm>
        </p:spPr>
        <p:txBody>
          <a:bodyPr>
            <a:normAutofit fontScale="25000" lnSpcReduction="20000"/>
          </a:bodyPr>
          <a:lstStyle/>
          <a:p>
            <a:pPr algn="ctr">
              <a:buNone/>
            </a:pPr>
            <a:r>
              <a:rPr lang="en-US" sz="7200" b="1" dirty="0" smtClean="0"/>
              <a:t>Selection of Therapeutics</a:t>
            </a:r>
            <a:r>
              <a:rPr lang="en-US" sz="7200" dirty="0" smtClean="0"/>
              <a:t> </a:t>
            </a:r>
            <a:r>
              <a:rPr lang="en-US" sz="1800" dirty="0" smtClean="0"/>
              <a:t/>
            </a:r>
            <a:br>
              <a:rPr lang="en-US" sz="1800" dirty="0" smtClean="0"/>
            </a:br>
            <a:endParaRPr lang="en-US" sz="1800" dirty="0"/>
          </a:p>
        </p:txBody>
      </p:sp>
      <p:sp>
        <p:nvSpPr>
          <p:cNvPr id="7" name="Content Placeholder 6"/>
          <p:cNvSpPr>
            <a:spLocks noGrp="1"/>
          </p:cNvSpPr>
          <p:nvPr>
            <p:ph sz="quarter" idx="2"/>
          </p:nvPr>
        </p:nvSpPr>
        <p:spPr>
          <a:xfrm>
            <a:off x="428596" y="2071679"/>
            <a:ext cx="8302505" cy="4357717"/>
          </a:xfrm>
        </p:spPr>
        <p:txBody>
          <a:bodyPr>
            <a:noAutofit/>
          </a:bodyPr>
          <a:lstStyle/>
          <a:p>
            <a:r>
              <a:rPr lang="en-US" sz="1800" b="1" dirty="0" smtClean="0"/>
              <a:t>SSAs</a:t>
            </a:r>
            <a:r>
              <a:rPr lang="en-US" sz="1800" dirty="0" smtClean="0"/>
              <a:t> directly reduce tumor size, an important clinical target in some patients with extensive or fast-growing residual tumor mass, and for those who experience headaches or compressive symptoms associated with pituitary tumor mass effects  and their use is favored when tumor </a:t>
            </a:r>
            <a:r>
              <a:rPr lang="en-US" sz="1800" dirty="0" err="1" smtClean="0"/>
              <a:t>regrowth</a:t>
            </a:r>
            <a:r>
              <a:rPr lang="en-US" sz="1800" dirty="0" smtClean="0"/>
              <a:t> is a major concern </a:t>
            </a:r>
          </a:p>
          <a:p>
            <a:endParaRPr lang="en-US" sz="1800" dirty="0" smtClean="0"/>
          </a:p>
          <a:p>
            <a:r>
              <a:rPr lang="en-US" sz="1800" b="1" dirty="0" smtClean="0"/>
              <a:t>Dopamine agonists (DAs) </a:t>
            </a:r>
            <a:r>
              <a:rPr lang="en-US" sz="1800" dirty="0" smtClean="0"/>
              <a:t>are preferred for tumors causing a modest increase in insulin-like growth factor 1 (IGF-1) </a:t>
            </a:r>
          </a:p>
          <a:p>
            <a:endParaRPr lang="en-US" sz="1800" dirty="0" smtClean="0"/>
          </a:p>
          <a:p>
            <a:r>
              <a:rPr lang="en-US" sz="1800" b="1" dirty="0" smtClean="0"/>
              <a:t>GH receptor antagonist (GHRA) </a:t>
            </a:r>
            <a:r>
              <a:rPr lang="en-US" sz="1800" dirty="0" smtClean="0"/>
              <a:t>treatment is preferred for patients with major IGF-1 elevation and the potential for an inadequate SSA response and for whom tumor location is not a major concern. It is also preferred for patients with </a:t>
            </a:r>
            <a:r>
              <a:rPr lang="en-US" sz="1800" dirty="0" err="1" smtClean="0"/>
              <a:t>comorbid</a:t>
            </a:r>
            <a:r>
              <a:rPr lang="en-US" sz="1800" dirty="0" smtClean="0"/>
              <a:t> diabetes, because it is associated with improved insulin sensitivity and reduced hyperglycemia, whereas SSAs may have the opposite effects </a:t>
            </a:r>
            <a:br>
              <a:rPr lang="en-US" sz="1800" dirty="0" smtClean="0"/>
            </a:br>
            <a:r>
              <a:rPr lang="en-US" sz="1800" dirty="0" smtClean="0"/>
              <a:t> </a:t>
            </a:r>
            <a:br>
              <a:rPr lang="en-US" sz="1800" dirty="0" smtClean="0"/>
            </a:br>
            <a:r>
              <a:rPr lang="en-US" sz="1800" dirty="0" smtClean="0"/>
              <a:t> </a:t>
            </a:r>
            <a:br>
              <a:rPr lang="en-US" sz="1800" dirty="0" smtClean="0"/>
            </a:br>
            <a:endParaRPr lang="en-US" sz="1800" dirty="0" smtClean="0"/>
          </a:p>
          <a:p>
            <a:endParaRPr lang="en-US" sz="1800" dirty="0">
              <a:latin typeface="Calibri" pitchFamily="34" charset="0"/>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857224" y="0"/>
            <a:ext cx="7429500" cy="11429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000628" y="1071546"/>
            <a:ext cx="3114675" cy="1619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428728" y="1571612"/>
            <a:ext cx="6267450" cy="49149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857224" y="0"/>
            <a:ext cx="7429500" cy="1142984"/>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5000628" y="1071546"/>
            <a:ext cx="3114675" cy="1619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57224" y="0"/>
            <a:ext cx="7358114" cy="121442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214942" y="1285860"/>
            <a:ext cx="3819525" cy="2286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a:srcRect/>
          <a:stretch>
            <a:fillRect/>
          </a:stretch>
        </p:blipFill>
        <p:spPr bwMode="auto">
          <a:xfrm>
            <a:off x="1" y="1714488"/>
            <a:ext cx="9144000" cy="5143512"/>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57158" y="1600200"/>
            <a:ext cx="8572560" cy="4495800"/>
          </a:xfrm>
        </p:spPr>
        <p:txBody>
          <a:bodyPr>
            <a:normAutofit/>
          </a:bodyPr>
          <a:lstStyle/>
          <a:p>
            <a:r>
              <a:rPr lang="en-US" sz="1600" dirty="0" smtClean="0"/>
              <a:t>DGSA are found in 40% of </a:t>
            </a:r>
            <a:r>
              <a:rPr lang="en-US" sz="1600" dirty="0" err="1" smtClean="0"/>
              <a:t>acromegaly</a:t>
            </a:r>
            <a:r>
              <a:rPr lang="en-US" sz="1600" dirty="0" smtClean="0"/>
              <a:t> </a:t>
            </a:r>
            <a:r>
              <a:rPr lang="en-US" sz="1600" dirty="0" err="1" smtClean="0"/>
              <a:t>tumours</a:t>
            </a:r>
            <a:r>
              <a:rPr lang="en-US" sz="1600" dirty="0" smtClean="0"/>
              <a:t>, while SGSA are found in 30%</a:t>
            </a:r>
          </a:p>
          <a:p>
            <a:r>
              <a:rPr lang="en-US" sz="1600" dirty="0" smtClean="0"/>
              <a:t>SGSA are usually larger at diagnosis than DGSA (21.6 mm versus19.2 mm), have lower </a:t>
            </a:r>
            <a:r>
              <a:rPr lang="en-US" sz="1600" dirty="0" err="1" smtClean="0"/>
              <a:t>somatostatin</a:t>
            </a:r>
            <a:r>
              <a:rPr lang="en-US" sz="1600" dirty="0" smtClean="0"/>
              <a:t> receptor subtype 2 positivity (50% versus 100%) and higher Ki-67 proliferation index (&gt;3% in 67% of SGSAs versus &lt;3% in 89% in DGSA)</a:t>
            </a:r>
          </a:p>
          <a:p>
            <a:r>
              <a:rPr lang="en-US" sz="1600" dirty="0" smtClean="0"/>
              <a:t>Sparse granulation pattern has been also correlated with adenoma </a:t>
            </a:r>
            <a:r>
              <a:rPr lang="en-US" sz="1600" dirty="0" err="1" smtClean="0"/>
              <a:t>hyperintensity</a:t>
            </a:r>
            <a:r>
              <a:rPr lang="en-US" sz="1600" dirty="0" smtClean="0"/>
              <a:t> signal on T2-weighted MRI</a:t>
            </a:r>
          </a:p>
          <a:p>
            <a:r>
              <a:rPr lang="en-US" sz="1600" dirty="0" smtClean="0"/>
              <a:t>Patients with SGSA usually require more surgeries, more radiotherapy, multiple different medications, a higher number of combined treatments and show medication resistance more often than DGSA </a:t>
            </a:r>
          </a:p>
          <a:p>
            <a:r>
              <a:rPr lang="en-US" sz="1600" dirty="0" smtClean="0"/>
              <a:t>Median time for biochemically controlled </a:t>
            </a:r>
            <a:r>
              <a:rPr lang="en-US" sz="1600" dirty="0" err="1" smtClean="0"/>
              <a:t>acromegaly</a:t>
            </a:r>
            <a:r>
              <a:rPr lang="en-US" sz="1600" dirty="0" smtClean="0"/>
              <a:t>, using age-adjusted IGF-1 levels, was 9.7 years versus 16 years, in SGSA and DGSA </a:t>
            </a:r>
            <a:r>
              <a:rPr lang="en-US" sz="2000" dirty="0" smtClean="0"/>
              <a:t/>
            </a:r>
            <a:br>
              <a:rPr lang="en-US" sz="2000" dirty="0" smtClean="0"/>
            </a:br>
            <a:r>
              <a:rPr lang="en-US" sz="2000" dirty="0" smtClean="0"/>
              <a:t/>
            </a:r>
            <a:br>
              <a:rPr lang="en-US" sz="2000" dirty="0" smtClean="0"/>
            </a:br>
            <a:r>
              <a:rPr lang="en-US" sz="1900" dirty="0" smtClean="0"/>
              <a:t> </a:t>
            </a:r>
            <a:r>
              <a:rPr lang="en-US" dirty="0" smtClean="0"/>
              <a:t/>
            </a:r>
            <a:br>
              <a:rPr lang="en-US" dirty="0" smtClean="0"/>
            </a:br>
            <a:endParaRPr lang="en-US" dirty="0"/>
          </a:p>
        </p:txBody>
      </p:sp>
      <p:pic>
        <p:nvPicPr>
          <p:cNvPr id="17410" name="Picture 2"/>
          <p:cNvPicPr>
            <a:picLocks noChangeAspect="1" noChangeArrowheads="1"/>
          </p:cNvPicPr>
          <p:nvPr/>
        </p:nvPicPr>
        <p:blipFill>
          <a:blip r:embed="rId2"/>
          <a:srcRect/>
          <a:stretch>
            <a:fillRect/>
          </a:stretch>
        </p:blipFill>
        <p:spPr bwMode="auto">
          <a:xfrm>
            <a:off x="357158" y="1"/>
            <a:ext cx="8439150" cy="1214422"/>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8001024" y="1037256"/>
            <a:ext cx="309563" cy="14859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714488"/>
            <a:ext cx="9144000" cy="5143512"/>
          </a:xfrm>
        </p:spPr>
        <p:txBody>
          <a:bodyPr>
            <a:normAutofit lnSpcReduction="10000"/>
          </a:bodyPr>
          <a:lstStyle/>
          <a:p>
            <a:pPr>
              <a:buNone/>
            </a:pPr>
            <a:r>
              <a:rPr lang="en-US" sz="1800" b="1" dirty="0" smtClean="0"/>
              <a:t>      </a:t>
            </a:r>
            <a:r>
              <a:rPr lang="en-US" sz="1600" b="1" dirty="0" smtClean="0">
                <a:latin typeface="Calibri" pitchFamily="34" charset="0"/>
                <a:cs typeface="Calibri" pitchFamily="34" charset="0"/>
              </a:rPr>
              <a:t>Surgical </a:t>
            </a:r>
            <a:r>
              <a:rPr lang="en-US" sz="1600" b="1" dirty="0" err="1" smtClean="0">
                <a:latin typeface="Calibri" pitchFamily="34" charset="0"/>
                <a:cs typeface="Calibri" pitchFamily="34" charset="0"/>
              </a:rPr>
              <a:t>debulking</a:t>
            </a:r>
            <a:r>
              <a:rPr lang="en-US" sz="1600" b="1" i="1" dirty="0" smtClean="0">
                <a:latin typeface="Calibri" pitchFamily="34" charset="0"/>
                <a:cs typeface="Calibri" pitchFamily="34" charset="0"/>
              </a:rPr>
              <a:t/>
            </a:r>
            <a:br>
              <a:rPr lang="en-US" sz="1600" b="1" i="1" dirty="0" smtClean="0">
                <a:latin typeface="Calibri" pitchFamily="34" charset="0"/>
                <a:cs typeface="Calibri" pitchFamily="34" charset="0"/>
              </a:rPr>
            </a:br>
            <a:endParaRPr lang="en-US" sz="1600" b="1" i="1" dirty="0" smtClean="0">
              <a:latin typeface="Calibri" pitchFamily="34" charset="0"/>
              <a:cs typeface="Calibri" pitchFamily="34" charset="0"/>
            </a:endParaRPr>
          </a:p>
          <a:p>
            <a:pPr>
              <a:buNone/>
            </a:pPr>
            <a:r>
              <a:rPr lang="en-US" sz="1600" b="1" i="1" dirty="0" smtClean="0">
                <a:latin typeface="Calibri" pitchFamily="34" charset="0"/>
                <a:cs typeface="Calibri" pitchFamily="34" charset="0"/>
              </a:rPr>
              <a:t>       </a:t>
            </a:r>
            <a:r>
              <a:rPr lang="en-US" sz="1600" dirty="0" smtClean="0">
                <a:latin typeface="Calibri" pitchFamily="34" charset="0"/>
                <a:cs typeface="Calibri" pitchFamily="34" charset="0"/>
              </a:rPr>
              <a:t>4.5 -In a patient with </a:t>
            </a:r>
            <a:r>
              <a:rPr lang="en-US" sz="1600" dirty="0" err="1" smtClean="0">
                <a:latin typeface="Calibri" pitchFamily="34" charset="0"/>
                <a:cs typeface="Calibri" pitchFamily="34" charset="0"/>
              </a:rPr>
              <a:t>parasellar</a:t>
            </a:r>
            <a:r>
              <a:rPr lang="en-US" sz="1600" dirty="0" smtClean="0">
                <a:latin typeface="Calibri" pitchFamily="34" charset="0"/>
                <a:cs typeface="Calibri" pitchFamily="34" charset="0"/>
              </a:rPr>
              <a:t> disease making total surgical resection unlikely, we suggest surgical </a:t>
            </a:r>
            <a:r>
              <a:rPr lang="en-US" sz="1600" dirty="0" err="1" smtClean="0">
                <a:latin typeface="Calibri" pitchFamily="34" charset="0"/>
                <a:cs typeface="Calibri" pitchFamily="34" charset="0"/>
              </a:rPr>
              <a:t>debulking</a:t>
            </a:r>
            <a:r>
              <a:rPr lang="en-US" sz="1600" dirty="0" smtClean="0">
                <a:latin typeface="Calibri" pitchFamily="34" charset="0"/>
                <a:cs typeface="Calibri" pitchFamily="34" charset="0"/>
              </a:rPr>
              <a:t>  to improve subsequent response to medical therapy. (2|QQEE)</a:t>
            </a:r>
          </a:p>
          <a:p>
            <a:pPr>
              <a:buNone/>
            </a:pPr>
            <a:r>
              <a:rPr lang="en-US" sz="1600" b="1" dirty="0" smtClean="0"/>
              <a:t>      </a:t>
            </a:r>
            <a:r>
              <a:rPr lang="en-US" sz="1600" b="1" dirty="0" smtClean="0">
                <a:latin typeface="Calibri" pitchFamily="34" charset="0"/>
                <a:cs typeface="Calibri" pitchFamily="34" charset="0"/>
              </a:rPr>
              <a:t>Postoperative testing</a:t>
            </a:r>
            <a:r>
              <a:rPr lang="en-US" sz="1600" b="1" i="1" dirty="0" smtClean="0">
                <a:latin typeface="Calibri" pitchFamily="34" charset="0"/>
                <a:cs typeface="Calibri" pitchFamily="34" charset="0"/>
              </a:rPr>
              <a:t/>
            </a:r>
            <a:br>
              <a:rPr lang="en-US" sz="1600" b="1" i="1" dirty="0" smtClean="0">
                <a:latin typeface="Calibri" pitchFamily="34" charset="0"/>
                <a:cs typeface="Calibri" pitchFamily="34" charset="0"/>
              </a:rPr>
            </a:br>
            <a:endParaRPr lang="en-US" sz="1600" b="1" i="1" dirty="0" smtClean="0">
              <a:latin typeface="Calibri" pitchFamily="34" charset="0"/>
              <a:cs typeface="Calibri" pitchFamily="34" charset="0"/>
            </a:endParaRPr>
          </a:p>
          <a:p>
            <a:pPr>
              <a:buNone/>
            </a:pPr>
            <a:r>
              <a:rPr lang="en-US" sz="1600" b="1" i="1" dirty="0" smtClean="0">
                <a:latin typeface="Calibri" pitchFamily="34" charset="0"/>
                <a:cs typeface="Calibri" pitchFamily="34" charset="0"/>
              </a:rPr>
              <a:t>       </a:t>
            </a:r>
            <a:r>
              <a:rPr lang="en-US" sz="1600" dirty="0" smtClean="0">
                <a:latin typeface="Calibri" pitchFamily="34" charset="0"/>
                <a:cs typeface="Calibri" pitchFamily="34" charset="0"/>
              </a:rPr>
              <a:t>4.6 -Following surgery, we suggest measuring an IGF-1 level and a random GH at 12weeks or later (2|QQQE).We also suggest measuring a nadir GH level after a glucose load in a patient with a GH greater than 1 g/L. (2|QQQE)</a:t>
            </a:r>
            <a:br>
              <a:rPr lang="en-US" sz="1600" dirty="0" smtClean="0">
                <a:latin typeface="Calibri" pitchFamily="34" charset="0"/>
                <a:cs typeface="Calibri" pitchFamily="34" charset="0"/>
              </a:rPr>
            </a:br>
            <a:endParaRPr lang="en-US" sz="1600" dirty="0" smtClean="0">
              <a:latin typeface="Calibri" pitchFamily="34" charset="0"/>
              <a:cs typeface="Calibri" pitchFamily="34" charset="0"/>
            </a:endParaRPr>
          </a:p>
          <a:p>
            <a:pPr>
              <a:buNone/>
            </a:pPr>
            <a:r>
              <a:rPr lang="en-US" sz="1600" dirty="0" smtClean="0">
                <a:latin typeface="Calibri" pitchFamily="34" charset="0"/>
                <a:cs typeface="Calibri" pitchFamily="34" charset="0"/>
              </a:rPr>
              <a:t>        4.7 -We recommend performing an imaging study at least</a:t>
            </a:r>
            <a:r>
              <a:rPr lang="fa-IR" sz="1600" dirty="0" smtClean="0">
                <a:latin typeface="Calibri" pitchFamily="34" charset="0"/>
                <a:cs typeface="Calibri" pitchFamily="34" charset="0"/>
              </a:rPr>
              <a:t> </a:t>
            </a:r>
            <a:r>
              <a:rPr lang="en-US" sz="1600" dirty="0" smtClean="0">
                <a:latin typeface="Calibri" pitchFamily="34" charset="0"/>
                <a:cs typeface="Calibri" pitchFamily="34" charset="0"/>
              </a:rPr>
              <a:t>12weeks after surgery to visualize residual tumor and adjacent structures (1|QQQE). We suggest MRI as the imaging modality of choice followed by CT scan when MRI is contraindicated or unavailable. (2|QQEE) </a:t>
            </a:r>
          </a:p>
          <a:p>
            <a:pPr>
              <a:buNone/>
            </a:pPr>
            <a:r>
              <a:rPr lang="en-US" sz="1400" dirty="0" smtClean="0"/>
              <a:t/>
            </a:r>
            <a:br>
              <a:rPr lang="en-US" sz="1400" dirty="0" smtClean="0"/>
            </a:br>
            <a:r>
              <a:rPr lang="en-US" sz="1400" dirty="0" smtClean="0"/>
              <a:t> </a:t>
            </a:r>
            <a:br>
              <a:rPr lang="en-US" sz="1400" dirty="0" smtClean="0"/>
            </a:br>
            <a:r>
              <a:rPr lang="en-US" sz="1400" dirty="0" smtClean="0"/>
              <a:t> </a:t>
            </a:r>
            <a:r>
              <a:rPr lang="en-US" sz="1600" dirty="0" smtClean="0"/>
              <a:t/>
            </a:r>
            <a:br>
              <a:rPr lang="en-US" sz="1600" dirty="0" smtClean="0"/>
            </a:br>
            <a:endParaRPr lang="en-US" sz="1600" dirty="0" smtClean="0"/>
          </a:p>
          <a:p>
            <a:pPr>
              <a:buNone/>
            </a:pPr>
            <a:r>
              <a:rPr lang="en-US" sz="1600" dirty="0" smtClean="0"/>
              <a:t>      </a:t>
            </a:r>
            <a:br>
              <a:rPr lang="en-US" sz="1600" dirty="0" smtClean="0"/>
            </a:br>
            <a:endParaRPr lang="en-US" sz="1600" dirty="0" smtClean="0"/>
          </a:p>
        </p:txBody>
      </p:sp>
      <p:pic>
        <p:nvPicPr>
          <p:cNvPr id="1026" name="Picture 2"/>
          <p:cNvPicPr>
            <a:picLocks noChangeAspect="1" noChangeArrowheads="1"/>
          </p:cNvPicPr>
          <p:nvPr/>
        </p:nvPicPr>
        <p:blipFill>
          <a:blip r:embed="rId2"/>
          <a:srcRect/>
          <a:stretch>
            <a:fillRect/>
          </a:stretch>
        </p:blipFill>
        <p:spPr bwMode="auto">
          <a:xfrm>
            <a:off x="1357290" y="0"/>
            <a:ext cx="6357982" cy="114298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929190" y="857232"/>
            <a:ext cx="2705100" cy="22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ChangeAspect="1" noChangeArrowheads="1"/>
          </p:cNvPicPr>
          <p:nvPr/>
        </p:nvPicPr>
        <p:blipFill>
          <a:blip r:embed="rId2"/>
          <a:srcRect/>
          <a:stretch>
            <a:fillRect/>
          </a:stretch>
        </p:blipFill>
        <p:spPr bwMode="auto">
          <a:xfrm>
            <a:off x="357158" y="1"/>
            <a:ext cx="8439150" cy="1214422"/>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8001024" y="1037256"/>
            <a:ext cx="309563" cy="148590"/>
          </a:xfrm>
          <a:prstGeom prst="rect">
            <a:avLst/>
          </a:prstGeom>
          <a:noFill/>
          <a:ln w="9525">
            <a:noFill/>
            <a:miter lim="800000"/>
            <a:headEnd/>
            <a:tailEnd/>
          </a:ln>
          <a:effectLst/>
        </p:spPr>
      </p:pic>
      <p:pic>
        <p:nvPicPr>
          <p:cNvPr id="17412" name="Picture 4"/>
          <p:cNvPicPr>
            <a:picLocks noChangeAspect="1" noChangeArrowheads="1"/>
          </p:cNvPicPr>
          <p:nvPr/>
        </p:nvPicPr>
        <p:blipFill>
          <a:blip r:embed="rId4"/>
          <a:srcRect/>
          <a:stretch>
            <a:fillRect/>
          </a:stretch>
        </p:blipFill>
        <p:spPr bwMode="auto">
          <a:xfrm>
            <a:off x="571472" y="1500175"/>
            <a:ext cx="8067675" cy="5357826"/>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71472" y="0"/>
            <a:ext cx="8001056" cy="121442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071934" y="1071546"/>
            <a:ext cx="2505075" cy="1619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715140" y="1071546"/>
            <a:ext cx="1752600" cy="1619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428596" y="1571612"/>
            <a:ext cx="8353425" cy="5286388"/>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714612" y="1000108"/>
            <a:ext cx="3390896" cy="267797"/>
          </a:xfrm>
        </p:spPr>
        <p:txBody>
          <a:bodyPr>
            <a:normAutofit fontScale="25000" lnSpcReduction="20000"/>
          </a:bodyPr>
          <a:lstStyle/>
          <a:p>
            <a:pPr>
              <a:buNone/>
            </a:pPr>
            <a:r>
              <a:rPr lang="en-US" sz="5600" i="1" dirty="0" smtClean="0"/>
              <a:t>European Journal of</a:t>
            </a:r>
            <a:r>
              <a:rPr lang="fa-IR" sz="5600" i="1" dirty="0" smtClean="0"/>
              <a:t> </a:t>
            </a:r>
            <a:r>
              <a:rPr lang="en-US" sz="5600" i="1" dirty="0" smtClean="0"/>
              <a:t>Endocrinology</a:t>
            </a:r>
            <a:r>
              <a:rPr lang="fa-IR" sz="5600" i="1" dirty="0" smtClean="0"/>
              <a:t> </a:t>
            </a:r>
            <a:r>
              <a:rPr lang="en-US" sz="5600" dirty="0" smtClean="0"/>
              <a:t>(2018) </a:t>
            </a:r>
            <a:r>
              <a:rPr lang="en-US" dirty="0" smtClean="0"/>
              <a:t/>
            </a:r>
            <a:br>
              <a:rPr lang="en-US" dirty="0" smtClean="0"/>
            </a:br>
            <a:endParaRPr lang="en-US" dirty="0"/>
          </a:p>
        </p:txBody>
      </p:sp>
      <p:sp>
        <p:nvSpPr>
          <p:cNvPr id="4" name="Content Placeholder 3"/>
          <p:cNvSpPr>
            <a:spLocks noGrp="1"/>
          </p:cNvSpPr>
          <p:nvPr>
            <p:ph sz="quarter" idx="2"/>
          </p:nvPr>
        </p:nvSpPr>
        <p:spPr>
          <a:xfrm>
            <a:off x="285720" y="1589567"/>
            <a:ext cx="8445381" cy="4572000"/>
          </a:xfrm>
        </p:spPr>
        <p:txBody>
          <a:bodyPr>
            <a:normAutofit fontScale="25000" lnSpcReduction="20000"/>
          </a:bodyPr>
          <a:lstStyle/>
          <a:p>
            <a:r>
              <a:rPr lang="en-US" sz="6000" dirty="0" smtClean="0"/>
              <a:t>In this analysis of ACROSTUDY, a </a:t>
            </a:r>
            <a:r>
              <a:rPr lang="en-US" sz="6000" dirty="0" err="1" smtClean="0"/>
              <a:t>longterm</a:t>
            </a:r>
            <a:r>
              <a:rPr lang="en-US" sz="6000" dirty="0" smtClean="0"/>
              <a:t> non-interventional study, the use of combination regimens was evaluated</a:t>
            </a:r>
            <a:endParaRPr lang="fa-IR" sz="6000" dirty="0" smtClean="0"/>
          </a:p>
          <a:p>
            <a:r>
              <a:rPr lang="en-US" sz="6000" dirty="0" smtClean="0"/>
              <a:t>2043 patients were retrospectively categorized as: </a:t>
            </a:r>
            <a:endParaRPr lang="fa-IR" sz="6000" dirty="0" smtClean="0"/>
          </a:p>
          <a:p>
            <a:pPr>
              <a:buNone/>
            </a:pPr>
            <a:r>
              <a:rPr lang="en-US" sz="6000" dirty="0" smtClean="0"/>
              <a:t>      1) long-acting SSA combined with </a:t>
            </a:r>
            <a:r>
              <a:rPr lang="en-US" sz="6000" dirty="0" err="1" smtClean="0"/>
              <a:t>pegvisomant</a:t>
            </a:r>
            <a:r>
              <a:rPr lang="en-US" sz="6000" dirty="0" smtClean="0"/>
              <a:t>, ‘</a:t>
            </a:r>
            <a:r>
              <a:rPr lang="en-US" sz="6000" b="1" dirty="0" smtClean="0"/>
              <a:t>Combo SSA</a:t>
            </a:r>
            <a:r>
              <a:rPr lang="en-US" sz="6000" dirty="0" smtClean="0"/>
              <a:t>’ 768</a:t>
            </a:r>
            <a:r>
              <a:rPr lang="fa-IR" sz="6000" dirty="0" smtClean="0"/>
              <a:t> </a:t>
            </a:r>
            <a:r>
              <a:rPr lang="en-US" sz="6000" dirty="0" smtClean="0"/>
              <a:t>patients (38%)</a:t>
            </a:r>
          </a:p>
          <a:p>
            <a:pPr>
              <a:buNone/>
            </a:pPr>
            <a:r>
              <a:rPr lang="en-US" sz="6000" dirty="0" smtClean="0"/>
              <a:t>      2) DA combined with </a:t>
            </a:r>
            <a:r>
              <a:rPr lang="en-US" sz="6000" dirty="0" err="1" smtClean="0"/>
              <a:t>pegvisomant</a:t>
            </a:r>
            <a:r>
              <a:rPr lang="en-US" sz="6000" dirty="0" smtClean="0"/>
              <a:t>, ‘</a:t>
            </a:r>
            <a:r>
              <a:rPr lang="en-US" sz="6000" b="1" dirty="0" smtClean="0"/>
              <a:t>Combo DA</a:t>
            </a:r>
            <a:r>
              <a:rPr lang="en-US" sz="6000" dirty="0" smtClean="0"/>
              <a:t>’ 123 (6%)</a:t>
            </a:r>
          </a:p>
          <a:p>
            <a:pPr>
              <a:buNone/>
            </a:pPr>
            <a:r>
              <a:rPr lang="en-US" sz="6000" dirty="0" smtClean="0"/>
              <a:t>      3) </a:t>
            </a:r>
            <a:r>
              <a:rPr lang="en-US" sz="6000" dirty="0" err="1" smtClean="0"/>
              <a:t>pegvisomant</a:t>
            </a:r>
            <a:r>
              <a:rPr lang="en-US" sz="6000" dirty="0" smtClean="0"/>
              <a:t> </a:t>
            </a:r>
            <a:r>
              <a:rPr lang="en-US" sz="6000" dirty="0" err="1" smtClean="0"/>
              <a:t>monotherapy</a:t>
            </a:r>
            <a:r>
              <a:rPr lang="en-US" sz="6000" dirty="0" smtClean="0"/>
              <a:t>, ‘</a:t>
            </a:r>
            <a:r>
              <a:rPr lang="en-US" sz="6000" b="1" dirty="0" smtClean="0"/>
              <a:t>Peg mono</a:t>
            </a:r>
            <a:r>
              <a:rPr lang="en-US" sz="6000" dirty="0" smtClean="0"/>
              <a:t>’</a:t>
            </a:r>
            <a:r>
              <a:rPr lang="fa-IR" sz="6000" dirty="0" smtClean="0"/>
              <a:t> </a:t>
            </a:r>
            <a:r>
              <a:rPr lang="en-US" sz="6000" dirty="0" smtClean="0"/>
              <a:t>1128 (55%)</a:t>
            </a:r>
          </a:p>
          <a:p>
            <a:pPr>
              <a:buNone/>
            </a:pPr>
            <a:endParaRPr lang="fa-IR" sz="6000" dirty="0" smtClean="0"/>
          </a:p>
          <a:p>
            <a:endParaRPr lang="fa-IR" sz="6400" dirty="0" smtClean="0"/>
          </a:p>
        </p:txBody>
      </p:sp>
      <p:pic>
        <p:nvPicPr>
          <p:cNvPr id="6146" name="Picture 2"/>
          <p:cNvPicPr>
            <a:picLocks noChangeAspect="1" noChangeArrowheads="1"/>
          </p:cNvPicPr>
          <p:nvPr/>
        </p:nvPicPr>
        <p:blipFill>
          <a:blip r:embed="rId2"/>
          <a:srcRect/>
          <a:stretch>
            <a:fillRect/>
          </a:stretch>
        </p:blipFill>
        <p:spPr bwMode="auto">
          <a:xfrm>
            <a:off x="1357290" y="0"/>
            <a:ext cx="6429388" cy="1000108"/>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428728" y="3214686"/>
            <a:ext cx="6315075" cy="344805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274838"/>
            <a:ext cx="4572000" cy="646331"/>
          </a:xfrm>
          <a:prstGeom prst="rect">
            <a:avLst/>
          </a:prstGeom>
        </p:spPr>
        <p:txBody>
          <a:bodyPr>
            <a:spAutoFit/>
          </a:bodyPr>
          <a:lstStyle/>
          <a:p>
            <a:r>
              <a:rPr lang="en-US" dirty="0" smtClean="0"/>
              <a:t/>
            </a:r>
            <a:br>
              <a:rPr lang="en-US" dirty="0" smtClean="0"/>
            </a:br>
            <a:endParaRPr lang="en-US" dirty="0"/>
          </a:p>
        </p:txBody>
      </p:sp>
      <p:pic>
        <p:nvPicPr>
          <p:cNvPr id="7170" name="Picture 2"/>
          <p:cNvPicPr>
            <a:picLocks noChangeAspect="1" noChangeArrowheads="1"/>
          </p:cNvPicPr>
          <p:nvPr/>
        </p:nvPicPr>
        <p:blipFill>
          <a:blip r:embed="rId2"/>
          <a:srcRect/>
          <a:stretch>
            <a:fillRect/>
          </a:stretch>
        </p:blipFill>
        <p:spPr bwMode="auto">
          <a:xfrm>
            <a:off x="285721" y="2857496"/>
            <a:ext cx="4143403" cy="4000504"/>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1357290" y="0"/>
            <a:ext cx="6429388" cy="1000108"/>
          </a:xfrm>
          <a:prstGeom prst="rect">
            <a:avLst/>
          </a:prstGeom>
          <a:noFill/>
          <a:ln w="9525">
            <a:noFill/>
            <a:miter lim="800000"/>
            <a:headEnd/>
            <a:tailEnd/>
          </a:ln>
          <a:effectLst/>
        </p:spPr>
      </p:pic>
      <p:sp>
        <p:nvSpPr>
          <p:cNvPr id="12" name="Content Placeholder 11"/>
          <p:cNvSpPr>
            <a:spLocks noGrp="1"/>
          </p:cNvSpPr>
          <p:nvPr>
            <p:ph sz="quarter" idx="2"/>
          </p:nvPr>
        </p:nvSpPr>
        <p:spPr>
          <a:xfrm>
            <a:off x="357158" y="1589567"/>
            <a:ext cx="8373943" cy="982177"/>
          </a:xfrm>
        </p:spPr>
        <p:txBody>
          <a:bodyPr>
            <a:normAutofit fontScale="25000" lnSpcReduction="20000"/>
          </a:bodyPr>
          <a:lstStyle/>
          <a:p>
            <a:r>
              <a:rPr lang="en-US" sz="6400" dirty="0" smtClean="0"/>
              <a:t>At year 4, IGF-I was normal in 62% of Combo SSA, 63% of Combo DA and 65% of Peg mono groups </a:t>
            </a:r>
          </a:p>
          <a:p>
            <a:r>
              <a:rPr lang="en-US" sz="6400" dirty="0" smtClean="0"/>
              <a:t>The reported incidence of serious AEs and treatment-related non-serious AEs were similar among the three treatment modalities </a:t>
            </a:r>
            <a:r>
              <a:rPr lang="en-US" sz="1600" dirty="0" smtClean="0"/>
              <a:t/>
            </a:r>
            <a:br>
              <a:rPr lang="en-US" sz="1600" dirty="0" smtClean="0"/>
            </a:br>
            <a:r>
              <a:rPr lang="en-US" sz="1600" dirty="0" smtClean="0"/>
              <a:t/>
            </a:r>
            <a:br>
              <a:rPr lang="en-US" sz="1600" dirty="0" smtClean="0"/>
            </a:br>
            <a:endParaRPr lang="en-US" sz="1600" dirty="0"/>
          </a:p>
        </p:txBody>
      </p:sp>
      <p:pic>
        <p:nvPicPr>
          <p:cNvPr id="7171" name="Picture 3"/>
          <p:cNvPicPr>
            <a:picLocks noChangeAspect="1" noChangeArrowheads="1"/>
          </p:cNvPicPr>
          <p:nvPr/>
        </p:nvPicPr>
        <p:blipFill>
          <a:blip r:embed="rId4"/>
          <a:srcRect/>
          <a:stretch>
            <a:fillRect/>
          </a:stretch>
        </p:blipFill>
        <p:spPr bwMode="auto">
          <a:xfrm>
            <a:off x="4643438" y="2838450"/>
            <a:ext cx="4500562" cy="401955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r.aghamiri\Downloads\200isna-7-th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1500174"/>
            <a:ext cx="8715436" cy="5357826"/>
          </a:xfrm>
        </p:spPr>
        <p:txBody>
          <a:bodyPr>
            <a:normAutofit fontScale="25000" lnSpcReduction="20000"/>
          </a:bodyPr>
          <a:lstStyle/>
          <a:p>
            <a:pPr>
              <a:buFont typeface="Wingdings" pitchFamily="2" charset="2"/>
              <a:buChar char="q"/>
            </a:pPr>
            <a:r>
              <a:rPr lang="en-US" sz="6400" b="1" dirty="0" smtClean="0">
                <a:latin typeface="Calibri" pitchFamily="34" charset="0"/>
                <a:cs typeface="Calibri" pitchFamily="34" charset="0"/>
              </a:rPr>
              <a:t>Medical therapy</a:t>
            </a:r>
            <a:r>
              <a:rPr lang="en-US" sz="2300" b="1" dirty="0" smtClean="0">
                <a:latin typeface="Calibri" pitchFamily="34" charset="0"/>
                <a:cs typeface="Calibri" pitchFamily="34" charset="0"/>
              </a:rPr>
              <a:t/>
            </a:r>
            <a:br>
              <a:rPr lang="en-US" sz="2300" b="1" dirty="0" smtClean="0">
                <a:latin typeface="Calibri" pitchFamily="34" charset="0"/>
                <a:cs typeface="Calibri" pitchFamily="34" charset="0"/>
              </a:rPr>
            </a:br>
            <a:endParaRPr lang="en-US" sz="2300" b="1" dirty="0" smtClean="0">
              <a:latin typeface="Calibri" pitchFamily="34" charset="0"/>
              <a:cs typeface="Calibri" pitchFamily="34" charset="0"/>
            </a:endParaRPr>
          </a:p>
          <a:p>
            <a:pPr>
              <a:buNone/>
            </a:pPr>
            <a:r>
              <a:rPr lang="en-US" sz="2300" b="1" dirty="0" smtClean="0">
                <a:latin typeface="Calibri" pitchFamily="34" charset="0"/>
                <a:cs typeface="Calibri" pitchFamily="34" charset="0"/>
              </a:rPr>
              <a:t>                   </a:t>
            </a:r>
            <a:r>
              <a:rPr lang="en-US" sz="5600" dirty="0" smtClean="0">
                <a:latin typeface="Calibri" pitchFamily="34" charset="0"/>
                <a:cs typeface="Calibri" pitchFamily="34" charset="0"/>
              </a:rPr>
              <a:t>5.1 -We recommend medical therapy in a patient with persistent disease following surgery. (1|QQQQ)</a:t>
            </a:r>
            <a:br>
              <a:rPr lang="en-US" sz="5600" dirty="0" smtClean="0">
                <a:latin typeface="Calibri" pitchFamily="34" charset="0"/>
                <a:cs typeface="Calibri" pitchFamily="34" charset="0"/>
              </a:rPr>
            </a:br>
            <a:endParaRPr lang="en-US" sz="5600" dirty="0" smtClean="0">
              <a:latin typeface="Calibri" pitchFamily="34" charset="0"/>
              <a:cs typeface="Calibri" pitchFamily="34" charset="0"/>
            </a:endParaRPr>
          </a:p>
          <a:p>
            <a:pPr>
              <a:buNone/>
            </a:pPr>
            <a:r>
              <a:rPr lang="en-US" sz="5600" dirty="0" smtClean="0">
                <a:latin typeface="Calibri" pitchFamily="34" charset="0"/>
                <a:cs typeface="Calibri" pitchFamily="34" charset="0"/>
              </a:rPr>
              <a:t>         5.2 - In a patient with significant disease (</a:t>
            </a:r>
            <a:r>
              <a:rPr lang="en-US" sz="5600" dirty="0" err="1" smtClean="0">
                <a:latin typeface="Calibri" pitchFamily="34" charset="0"/>
                <a:cs typeface="Calibri" pitchFamily="34" charset="0"/>
              </a:rPr>
              <a:t>ie</a:t>
            </a:r>
            <a:r>
              <a:rPr lang="en-US" sz="5600" dirty="0" smtClean="0">
                <a:latin typeface="Calibri" pitchFamily="34" charset="0"/>
                <a:cs typeface="Calibri" pitchFamily="34" charset="0"/>
              </a:rPr>
              <a:t>, with moderate-to-severe signs and symptoms of GH excess and without local mass effects), we suggest use of either a SRL or </a:t>
            </a:r>
            <a:r>
              <a:rPr lang="en-US" sz="5600" dirty="0" err="1" smtClean="0">
                <a:latin typeface="Calibri" pitchFamily="34" charset="0"/>
                <a:cs typeface="Calibri" pitchFamily="34" charset="0"/>
              </a:rPr>
              <a:t>pegvisomant</a:t>
            </a:r>
            <a:r>
              <a:rPr lang="en-US" sz="5600" dirty="0" smtClean="0">
                <a:latin typeface="Calibri" pitchFamily="34" charset="0"/>
                <a:cs typeface="Calibri" pitchFamily="34" charset="0"/>
              </a:rPr>
              <a:t> as the initial adjuvant medical therapy. (2|QQEE)</a:t>
            </a:r>
            <a:br>
              <a:rPr lang="en-US" sz="5600" dirty="0" smtClean="0">
                <a:latin typeface="Calibri" pitchFamily="34" charset="0"/>
                <a:cs typeface="Calibri" pitchFamily="34" charset="0"/>
              </a:rPr>
            </a:br>
            <a:endParaRPr lang="en-US" sz="5600" dirty="0" smtClean="0">
              <a:latin typeface="Calibri" pitchFamily="34" charset="0"/>
              <a:cs typeface="Calibri" pitchFamily="34" charset="0"/>
            </a:endParaRPr>
          </a:p>
          <a:p>
            <a:pPr>
              <a:buNone/>
            </a:pPr>
            <a:r>
              <a:rPr lang="en-US" sz="5600" dirty="0" smtClean="0">
                <a:latin typeface="Calibri" pitchFamily="34" charset="0"/>
                <a:cs typeface="Calibri" pitchFamily="34" charset="0"/>
              </a:rPr>
              <a:t>        5.3 - In a patient with only modest elevations of serum IGF-1 and mild signs and symptoms of GH excess, we suggest a trial of a dopamine agonist, usually </a:t>
            </a:r>
            <a:r>
              <a:rPr lang="en-US" sz="5600" dirty="0" err="1" smtClean="0">
                <a:latin typeface="Calibri" pitchFamily="34" charset="0"/>
                <a:cs typeface="Calibri" pitchFamily="34" charset="0"/>
              </a:rPr>
              <a:t>cabergoline</a:t>
            </a:r>
            <a:r>
              <a:rPr lang="en-US" sz="5600" dirty="0" smtClean="0">
                <a:latin typeface="Calibri" pitchFamily="34" charset="0"/>
                <a:cs typeface="Calibri" pitchFamily="34" charset="0"/>
              </a:rPr>
              <a:t>, as the initial adjuvant medical therapy. (2|QQEE)</a:t>
            </a:r>
            <a:br>
              <a:rPr lang="en-US" sz="5600" dirty="0" smtClean="0">
                <a:latin typeface="Calibri" pitchFamily="34" charset="0"/>
                <a:cs typeface="Calibri" pitchFamily="34" charset="0"/>
              </a:rPr>
            </a:br>
            <a:endParaRPr lang="en-US" sz="5600" dirty="0" smtClean="0">
              <a:latin typeface="Calibri" pitchFamily="34" charset="0"/>
              <a:cs typeface="Calibri" pitchFamily="34" charset="0"/>
            </a:endParaRPr>
          </a:p>
          <a:p>
            <a:pPr>
              <a:buNone/>
            </a:pPr>
            <a:r>
              <a:rPr lang="en-US" sz="5600" dirty="0" smtClean="0">
                <a:latin typeface="Calibri" pitchFamily="34" charset="0"/>
                <a:cs typeface="Calibri" pitchFamily="34" charset="0"/>
              </a:rPr>
              <a:t>        5.4 - We suggest against routine abdominal ultrasound to monitor for gallstone disease in a patient receiving a SRL (2|QQEE). Ultrasound should be performed if the patient has signs and symptoms of gallstone disease. (2|QQEE) </a:t>
            </a:r>
            <a:br>
              <a:rPr lang="en-US" sz="5600" dirty="0" smtClean="0">
                <a:latin typeface="Calibri" pitchFamily="34" charset="0"/>
                <a:cs typeface="Calibri" pitchFamily="34" charset="0"/>
              </a:rPr>
            </a:br>
            <a:endParaRPr lang="en-US" sz="5600" dirty="0" smtClean="0">
              <a:latin typeface="Calibri" pitchFamily="34" charset="0"/>
              <a:cs typeface="Calibri" pitchFamily="34" charset="0"/>
            </a:endParaRPr>
          </a:p>
          <a:p>
            <a:pPr>
              <a:buNone/>
            </a:pPr>
            <a:r>
              <a:rPr lang="en-US" sz="5600" dirty="0" smtClean="0">
                <a:latin typeface="Calibri" pitchFamily="34" charset="0"/>
                <a:cs typeface="Calibri" pitchFamily="34" charset="0"/>
              </a:rPr>
              <a:t>        5.5 - We suggest serial imaging with MRI scan to evaluate tumor size in a patient receiving </a:t>
            </a:r>
            <a:r>
              <a:rPr lang="en-US" sz="5600" dirty="0" err="1" smtClean="0">
                <a:latin typeface="Calibri" pitchFamily="34" charset="0"/>
                <a:cs typeface="Calibri" pitchFamily="34" charset="0"/>
              </a:rPr>
              <a:t>pegvisomant</a:t>
            </a:r>
            <a:r>
              <a:rPr lang="en-US" sz="5600" dirty="0" smtClean="0">
                <a:latin typeface="Calibri" pitchFamily="34" charset="0"/>
                <a:cs typeface="Calibri" pitchFamily="34" charset="0"/>
              </a:rPr>
              <a:t>. (2|QQEE)</a:t>
            </a:r>
            <a:br>
              <a:rPr lang="en-US" sz="5600" dirty="0" smtClean="0">
                <a:latin typeface="Calibri" pitchFamily="34" charset="0"/>
                <a:cs typeface="Calibri" pitchFamily="34" charset="0"/>
              </a:rPr>
            </a:br>
            <a:endParaRPr lang="en-US" sz="5600" dirty="0" smtClean="0">
              <a:latin typeface="Calibri" pitchFamily="34" charset="0"/>
              <a:cs typeface="Calibri" pitchFamily="34" charset="0"/>
            </a:endParaRPr>
          </a:p>
          <a:p>
            <a:pPr>
              <a:buNone/>
            </a:pPr>
            <a:r>
              <a:rPr lang="en-US" sz="5600" dirty="0" smtClean="0">
                <a:latin typeface="Calibri" pitchFamily="34" charset="0"/>
                <a:cs typeface="Calibri" pitchFamily="34" charset="0"/>
              </a:rPr>
              <a:t>        5.6 - We suggest monitoring liver function tests monthly for the first 6 months and then every 6 months in a patient receiving </a:t>
            </a:r>
            <a:r>
              <a:rPr lang="en-US" sz="5600" dirty="0" err="1" smtClean="0">
                <a:latin typeface="Calibri" pitchFamily="34" charset="0"/>
                <a:cs typeface="Calibri" pitchFamily="34" charset="0"/>
              </a:rPr>
              <a:t>pegvisomant</a:t>
            </a:r>
            <a:r>
              <a:rPr lang="en-US" sz="5600" dirty="0" smtClean="0">
                <a:latin typeface="Calibri" pitchFamily="34" charset="0"/>
                <a:cs typeface="Calibri" pitchFamily="34" charset="0"/>
              </a:rPr>
              <a:t>, with consideration of discontinuation of </a:t>
            </a:r>
            <a:r>
              <a:rPr lang="en-US" sz="5600" dirty="0" err="1" smtClean="0">
                <a:latin typeface="Calibri" pitchFamily="34" charset="0"/>
                <a:cs typeface="Calibri" pitchFamily="34" charset="0"/>
              </a:rPr>
              <a:t>pegvisomant</a:t>
            </a:r>
            <a:r>
              <a:rPr lang="en-US" sz="5600" dirty="0" smtClean="0">
                <a:latin typeface="Calibri" pitchFamily="34" charset="0"/>
                <a:cs typeface="Calibri" pitchFamily="34" charset="0"/>
              </a:rPr>
              <a:t> if the </a:t>
            </a:r>
            <a:r>
              <a:rPr lang="en-US" sz="5600" dirty="0" err="1" smtClean="0">
                <a:latin typeface="Calibri" pitchFamily="34" charset="0"/>
                <a:cs typeface="Calibri" pitchFamily="34" charset="0"/>
              </a:rPr>
              <a:t>transaminases</a:t>
            </a:r>
            <a:r>
              <a:rPr lang="en-US" sz="5600" dirty="0" smtClean="0">
                <a:latin typeface="Calibri" pitchFamily="34" charset="0"/>
                <a:cs typeface="Calibri" pitchFamily="34" charset="0"/>
              </a:rPr>
              <a:t> are greater than 3-fold elevated. (2|QQEE)</a:t>
            </a:r>
            <a:br>
              <a:rPr lang="en-US" sz="5600" dirty="0" smtClean="0">
                <a:latin typeface="Calibri" pitchFamily="34" charset="0"/>
                <a:cs typeface="Calibri" pitchFamily="34" charset="0"/>
              </a:rPr>
            </a:br>
            <a:endParaRPr lang="en-US" sz="5600" dirty="0" smtClean="0">
              <a:latin typeface="Calibri" pitchFamily="34" charset="0"/>
              <a:cs typeface="Calibri" pitchFamily="34" charset="0"/>
            </a:endParaRPr>
          </a:p>
          <a:p>
            <a:pPr>
              <a:buNone/>
            </a:pPr>
            <a:r>
              <a:rPr lang="en-US" sz="5600" dirty="0" smtClean="0">
                <a:latin typeface="Calibri" pitchFamily="34" charset="0"/>
                <a:cs typeface="Calibri" pitchFamily="34" charset="0"/>
              </a:rPr>
              <a:t>        5.7 - We suggest addition of </a:t>
            </a:r>
            <a:r>
              <a:rPr lang="en-US" sz="5600" dirty="0" err="1" smtClean="0">
                <a:latin typeface="Calibri" pitchFamily="34" charset="0"/>
                <a:cs typeface="Calibri" pitchFamily="34" charset="0"/>
              </a:rPr>
              <a:t>pegvisomant</a:t>
            </a:r>
            <a:r>
              <a:rPr lang="en-US" sz="5600" dirty="0" smtClean="0">
                <a:latin typeface="Calibri" pitchFamily="34" charset="0"/>
                <a:cs typeface="Calibri" pitchFamily="34" charset="0"/>
              </a:rPr>
              <a:t> or </a:t>
            </a:r>
            <a:r>
              <a:rPr lang="en-US" sz="5600" dirty="0" err="1" smtClean="0">
                <a:latin typeface="Calibri" pitchFamily="34" charset="0"/>
                <a:cs typeface="Calibri" pitchFamily="34" charset="0"/>
              </a:rPr>
              <a:t>cabergoline</a:t>
            </a:r>
            <a:r>
              <a:rPr lang="en-US" sz="5600" dirty="0" smtClean="0">
                <a:latin typeface="Calibri" pitchFamily="34" charset="0"/>
                <a:cs typeface="Calibri" pitchFamily="34" charset="0"/>
              </a:rPr>
              <a:t> in a patient with inadequate response to an SRL. (2|QQEE)</a:t>
            </a:r>
            <a:br>
              <a:rPr lang="en-US" sz="5600" dirty="0" smtClean="0">
                <a:latin typeface="Calibri" pitchFamily="34" charset="0"/>
                <a:cs typeface="Calibri" pitchFamily="34" charset="0"/>
              </a:rPr>
            </a:br>
            <a:endParaRPr lang="en-US" sz="5600" dirty="0" smtClean="0">
              <a:latin typeface="Calibri" pitchFamily="34" charset="0"/>
              <a:cs typeface="Calibri" pitchFamily="34" charset="0"/>
            </a:endParaRPr>
          </a:p>
          <a:p>
            <a:pPr>
              <a:buNone/>
            </a:pPr>
            <a:r>
              <a:rPr lang="en-US" sz="5600" dirty="0" smtClean="0">
                <a:latin typeface="Calibri" pitchFamily="34" charset="0"/>
                <a:cs typeface="Calibri" pitchFamily="34" charset="0"/>
              </a:rPr>
              <a:t>        5.8 - We suggest use of an SRL as primary therapy in a patient who cannot be cured by surgery, has extensive cavernous sinus invasion, does not have </a:t>
            </a:r>
            <a:r>
              <a:rPr lang="en-US" sz="5600" dirty="0" err="1" smtClean="0">
                <a:latin typeface="Calibri" pitchFamily="34" charset="0"/>
                <a:cs typeface="Calibri" pitchFamily="34" charset="0"/>
              </a:rPr>
              <a:t>chiasmal</a:t>
            </a:r>
            <a:r>
              <a:rPr lang="en-US" sz="5600" dirty="0" smtClean="0">
                <a:latin typeface="Calibri" pitchFamily="34" charset="0"/>
                <a:cs typeface="Calibri" pitchFamily="34" charset="0"/>
              </a:rPr>
              <a:t> compression, or is a poor surgical candidate. (2|QQQE) </a:t>
            </a:r>
            <a:r>
              <a:rPr lang="en-US" sz="6400" dirty="0" smtClean="0"/>
              <a:t/>
            </a:r>
            <a:br>
              <a:rPr lang="en-US" sz="6400" dirty="0" smtClean="0"/>
            </a:br>
            <a:r>
              <a:rPr lang="en-US" sz="6400" dirty="0" smtClean="0"/>
              <a:t> </a:t>
            </a:r>
            <a:r>
              <a:rPr lang="en-US" sz="1400" dirty="0" smtClean="0"/>
              <a:t/>
            </a:r>
            <a:br>
              <a:rPr lang="en-US" sz="1400" dirty="0" smtClean="0"/>
            </a:br>
            <a:r>
              <a:rPr lang="en-US" sz="1400" dirty="0" smtClean="0"/>
              <a:t> </a:t>
            </a:r>
            <a:r>
              <a:rPr lang="en-US" sz="1600" dirty="0" smtClean="0"/>
              <a:t/>
            </a:r>
            <a:br>
              <a:rPr lang="en-US" sz="1600" dirty="0" smtClean="0"/>
            </a:br>
            <a:endParaRPr lang="en-US" sz="1600" dirty="0" smtClean="0"/>
          </a:p>
          <a:p>
            <a:pPr>
              <a:buNone/>
            </a:pPr>
            <a:r>
              <a:rPr lang="en-US" sz="1600" dirty="0" smtClean="0"/>
              <a:t>      </a:t>
            </a:r>
            <a:br>
              <a:rPr lang="en-US" sz="1600" dirty="0" smtClean="0"/>
            </a:br>
            <a:endParaRPr lang="en-US" sz="1600" dirty="0" smtClean="0"/>
          </a:p>
        </p:txBody>
      </p:sp>
      <p:pic>
        <p:nvPicPr>
          <p:cNvPr id="1026" name="Picture 2"/>
          <p:cNvPicPr>
            <a:picLocks noChangeAspect="1" noChangeArrowheads="1"/>
          </p:cNvPicPr>
          <p:nvPr/>
        </p:nvPicPr>
        <p:blipFill>
          <a:blip r:embed="rId2"/>
          <a:srcRect/>
          <a:stretch>
            <a:fillRect/>
          </a:stretch>
        </p:blipFill>
        <p:spPr bwMode="auto">
          <a:xfrm>
            <a:off x="1357290" y="0"/>
            <a:ext cx="6357982" cy="114298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929190" y="857232"/>
            <a:ext cx="2705100" cy="22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71612"/>
            <a:ext cx="9144000" cy="4786346"/>
          </a:xfrm>
        </p:spPr>
        <p:txBody>
          <a:bodyPr>
            <a:normAutofit/>
          </a:bodyPr>
          <a:lstStyle/>
          <a:p>
            <a:pPr>
              <a:buNone/>
            </a:pPr>
            <a:r>
              <a:rPr lang="en-US" sz="1600" dirty="0" smtClean="0"/>
              <a:t>      </a:t>
            </a:r>
            <a:br>
              <a:rPr lang="en-US" sz="1600" dirty="0" smtClean="0"/>
            </a:br>
            <a:r>
              <a:rPr lang="en-US" sz="1600" dirty="0" smtClean="0"/>
              <a:t>      </a:t>
            </a:r>
          </a:p>
        </p:txBody>
      </p:sp>
      <p:pic>
        <p:nvPicPr>
          <p:cNvPr id="1026" name="Picture 2"/>
          <p:cNvPicPr>
            <a:picLocks noChangeAspect="1" noChangeArrowheads="1"/>
          </p:cNvPicPr>
          <p:nvPr/>
        </p:nvPicPr>
        <p:blipFill>
          <a:blip r:embed="rId2"/>
          <a:srcRect/>
          <a:stretch>
            <a:fillRect/>
          </a:stretch>
        </p:blipFill>
        <p:spPr bwMode="auto">
          <a:xfrm>
            <a:off x="1357290" y="0"/>
            <a:ext cx="6357982" cy="114298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929190" y="857232"/>
            <a:ext cx="2705100" cy="228600"/>
          </a:xfrm>
          <a:prstGeom prst="rect">
            <a:avLst/>
          </a:prstGeom>
          <a:noFill/>
          <a:ln w="9525">
            <a:noFill/>
            <a:miter lim="800000"/>
            <a:headEnd/>
            <a:tailEnd/>
          </a:ln>
          <a:effectLst/>
        </p:spPr>
      </p:pic>
      <p:sp>
        <p:nvSpPr>
          <p:cNvPr id="5" name="Rectangle 4"/>
          <p:cNvSpPr/>
          <p:nvPr/>
        </p:nvSpPr>
        <p:spPr>
          <a:xfrm>
            <a:off x="214282" y="1714488"/>
            <a:ext cx="8715436" cy="3847207"/>
          </a:xfrm>
          <a:prstGeom prst="rect">
            <a:avLst/>
          </a:prstGeom>
        </p:spPr>
        <p:txBody>
          <a:bodyPr wrap="square">
            <a:spAutoFit/>
          </a:bodyPr>
          <a:lstStyle/>
          <a:p>
            <a:r>
              <a:rPr lang="en-US" sz="1600" b="1" dirty="0" smtClean="0">
                <a:latin typeface="Calibri" pitchFamily="34" charset="0"/>
                <a:cs typeface="Calibri" pitchFamily="34" charset="0"/>
              </a:rPr>
              <a:t>Radiotherapy (RT)/Stereotactic Radiotherapy (SRT)</a:t>
            </a:r>
            <a:r>
              <a:rPr lang="en-US" b="1" dirty="0" smtClean="0"/>
              <a:t/>
            </a:r>
            <a:br>
              <a:rPr lang="en-US" b="1" dirty="0" smtClean="0"/>
            </a:br>
            <a:r>
              <a:rPr lang="en-US" b="1" dirty="0" smtClean="0"/>
              <a:t>    </a:t>
            </a:r>
            <a:r>
              <a:rPr lang="en-US" sz="1600" dirty="0" smtClean="0">
                <a:latin typeface="Calibri" pitchFamily="34" charset="0"/>
                <a:cs typeface="Calibri" pitchFamily="34" charset="0"/>
              </a:rPr>
              <a:t>6.1 - We suggest use of radiation therapy in the setting of residual tumor mass following  surgery, and if medical therapy is unavailable, unsuccessful, or not tolerated. (2|QQEE)</a:t>
            </a:r>
            <a:br>
              <a:rPr lang="en-US" sz="1600" dirty="0" smtClean="0">
                <a:latin typeface="Calibri" pitchFamily="34" charset="0"/>
                <a:cs typeface="Calibri" pitchFamily="34" charset="0"/>
              </a:rPr>
            </a:br>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   6.2 - We suggest use of stereotactic radiotherapy (SRT) over conventional radiation therapy in patients with </a:t>
            </a:r>
            <a:r>
              <a:rPr lang="en-US" sz="1600" dirty="0" err="1" smtClean="0">
                <a:latin typeface="Calibri" pitchFamily="34" charset="0"/>
                <a:cs typeface="Calibri" pitchFamily="34" charset="0"/>
              </a:rPr>
              <a:t>acromegaly</a:t>
            </a:r>
            <a:r>
              <a:rPr lang="en-US" sz="1600" dirty="0" smtClean="0">
                <a:latin typeface="Calibri" pitchFamily="34" charset="0"/>
                <a:cs typeface="Calibri" pitchFamily="34" charset="0"/>
              </a:rPr>
              <a:t>, unless the technique is not available, there is significant residual tumor burden, or the tumor is too close to the optic chiasm resulting in an exposure of more than 8 </a:t>
            </a:r>
            <a:r>
              <a:rPr lang="en-US" sz="1600" dirty="0" err="1" smtClean="0">
                <a:latin typeface="Calibri" pitchFamily="34" charset="0"/>
                <a:cs typeface="Calibri" pitchFamily="34" charset="0"/>
              </a:rPr>
              <a:t>Gy</a:t>
            </a:r>
            <a:r>
              <a:rPr lang="en-US" sz="1600" dirty="0" smtClean="0">
                <a:latin typeface="Calibri" pitchFamily="34" charset="0"/>
                <a:cs typeface="Calibri" pitchFamily="34" charset="0"/>
              </a:rPr>
              <a:t>. (2|QQEE)</a:t>
            </a:r>
            <a:br>
              <a:rPr lang="en-US" sz="1600" dirty="0" smtClean="0">
                <a:latin typeface="Calibri" pitchFamily="34" charset="0"/>
                <a:cs typeface="Calibri" pitchFamily="34" charset="0"/>
              </a:rPr>
            </a:br>
            <a:r>
              <a:rPr lang="en-US" sz="1600" dirty="0" smtClean="0">
                <a:latin typeface="Calibri" pitchFamily="34" charset="0"/>
                <a:cs typeface="Calibri" pitchFamily="34" charset="0"/>
              </a:rPr>
              <a:t>  </a:t>
            </a:r>
          </a:p>
          <a:p>
            <a:r>
              <a:rPr lang="en-US" sz="1600" dirty="0" smtClean="0">
                <a:latin typeface="Calibri" pitchFamily="34" charset="0"/>
                <a:cs typeface="Calibri" pitchFamily="34" charset="0"/>
              </a:rPr>
              <a:t>   6.3 - To monitor the efficacy of radiation therapy, we recommend annual GH/IGF-1 reassessment following medication withdrawal. (1|QQQE)</a:t>
            </a:r>
            <a:br>
              <a:rPr lang="en-US" sz="1600" dirty="0" smtClean="0">
                <a:latin typeface="Calibri" pitchFamily="34" charset="0"/>
                <a:cs typeface="Calibri" pitchFamily="34" charset="0"/>
              </a:rPr>
            </a:br>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   6.4 - We recommend annual hormonal testing of patients following RT for </a:t>
            </a:r>
            <a:r>
              <a:rPr lang="en-US" sz="1600" dirty="0" err="1" smtClean="0">
                <a:latin typeface="Calibri" pitchFamily="34" charset="0"/>
                <a:cs typeface="Calibri" pitchFamily="34" charset="0"/>
              </a:rPr>
              <a:t>hypopituitarism</a:t>
            </a:r>
            <a:r>
              <a:rPr lang="en-US" sz="1600" dirty="0" smtClean="0">
                <a:latin typeface="Calibri" pitchFamily="34" charset="0"/>
                <a:cs typeface="Calibri" pitchFamily="34" charset="0"/>
              </a:rPr>
              <a:t> and other delayed radiation effects. (1|QQQQ)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1643050"/>
            <a:ext cx="8715436" cy="5072098"/>
          </a:xfrm>
        </p:spPr>
        <p:txBody>
          <a:bodyPr>
            <a:normAutofit/>
          </a:bodyPr>
          <a:lstStyle/>
          <a:p>
            <a:r>
              <a:rPr lang="en-US" sz="1600" dirty="0" smtClean="0"/>
              <a:t>The literature survey confirmed </a:t>
            </a:r>
            <a:r>
              <a:rPr lang="en-US" sz="1600" dirty="0" err="1" smtClean="0"/>
              <a:t>signifcant</a:t>
            </a:r>
            <a:r>
              <a:rPr lang="en-US" sz="1600" dirty="0" smtClean="0"/>
              <a:t> associations of all three factors with SSA responsiveness </a:t>
            </a:r>
          </a:p>
          <a:p>
            <a:pPr>
              <a:buNone/>
            </a:pPr>
            <a:r>
              <a:rPr lang="en-US" sz="1600" dirty="0" smtClean="0"/>
              <a:t>    1) SSTR expression appears necessary for the SSA response; however, it is not sufficient, as approximately half of SSTR2-positive tumors failed to respond clinically to </a:t>
            </a:r>
            <a:r>
              <a:rPr lang="en-US" sz="1600" dirty="0" err="1" smtClean="0"/>
              <a:t>fg</a:t>
            </a:r>
            <a:r>
              <a:rPr lang="fa-IR" sz="1600" dirty="0" smtClean="0"/>
              <a:t>-</a:t>
            </a:r>
            <a:r>
              <a:rPr lang="en-US" sz="1600" dirty="0" smtClean="0"/>
              <a:t>SSAs </a:t>
            </a:r>
          </a:p>
          <a:p>
            <a:pPr>
              <a:buNone/>
            </a:pPr>
            <a:r>
              <a:rPr lang="en-US" sz="1600" dirty="0" smtClean="0"/>
              <a:t>    </a:t>
            </a:r>
          </a:p>
          <a:p>
            <a:pPr>
              <a:buNone/>
            </a:pPr>
            <a:r>
              <a:rPr lang="en-US" sz="1600" dirty="0" smtClean="0"/>
              <a:t>    2) MRI findings (T2-hypo-intensity) correlate with SSA efficacy </a:t>
            </a:r>
            <a:br>
              <a:rPr lang="en-US" sz="1600" dirty="0" smtClean="0"/>
            </a:br>
            <a:endParaRPr lang="en-US" sz="1600" dirty="0" smtClean="0"/>
          </a:p>
          <a:p>
            <a:pPr>
              <a:buNone/>
            </a:pPr>
            <a:r>
              <a:rPr lang="en-US" sz="1600" dirty="0" smtClean="0"/>
              <a:t>    3) Densely granulated phenotype correlate with SSA efficacy </a:t>
            </a:r>
          </a:p>
          <a:p>
            <a:pPr>
              <a:buFont typeface="Wingdings" pitchFamily="2" charset="2"/>
              <a:buChar char="q"/>
            </a:pPr>
            <a:endParaRPr lang="en-US" sz="1600" dirty="0" smtClean="0"/>
          </a:p>
          <a:p>
            <a:pPr>
              <a:buFont typeface="Wingdings" pitchFamily="2" charset="2"/>
              <a:buChar char="q"/>
            </a:pPr>
            <a:r>
              <a:rPr lang="en-US" sz="1600" dirty="0" err="1" smtClean="0"/>
              <a:t>Glucometabolic</a:t>
            </a:r>
            <a:r>
              <a:rPr lang="en-US" sz="1600" dirty="0" smtClean="0"/>
              <a:t> control declines with SSA </a:t>
            </a:r>
            <a:r>
              <a:rPr lang="en-US" sz="1600" dirty="0" err="1" smtClean="0"/>
              <a:t>monotherapy</a:t>
            </a:r>
            <a:r>
              <a:rPr lang="en-US" sz="1600" dirty="0" smtClean="0"/>
              <a:t>, whereas GH receptor antagonist (GHRA) </a:t>
            </a:r>
            <a:r>
              <a:rPr lang="en-US" sz="1600" dirty="0" err="1" smtClean="0"/>
              <a:t>monotherapy</a:t>
            </a:r>
            <a:r>
              <a:rPr lang="en-US" sz="1600" dirty="0" smtClean="0"/>
              <a:t> may restore </a:t>
            </a:r>
            <a:r>
              <a:rPr lang="en-US" sz="1600" dirty="0" err="1" smtClean="0"/>
              <a:t>normoglycemia</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t>
            </a:r>
            <a:br>
              <a:rPr lang="en-US" sz="1600" dirty="0" smtClean="0"/>
            </a:br>
            <a:r>
              <a:rPr lang="en-US" sz="1600" dirty="0" smtClean="0"/>
              <a:t/>
            </a:r>
            <a:br>
              <a:rPr lang="en-US" sz="1600" dirty="0" smtClean="0"/>
            </a:br>
            <a:endParaRPr lang="en-US" sz="1600" dirty="0"/>
          </a:p>
        </p:txBody>
      </p:sp>
      <p:pic>
        <p:nvPicPr>
          <p:cNvPr id="1026" name="Picture 2"/>
          <p:cNvPicPr>
            <a:picLocks noChangeAspect="1" noChangeArrowheads="1"/>
          </p:cNvPicPr>
          <p:nvPr/>
        </p:nvPicPr>
        <p:blipFill>
          <a:blip r:embed="rId2"/>
          <a:srcRect/>
          <a:stretch>
            <a:fillRect/>
          </a:stretch>
        </p:blipFill>
        <p:spPr bwMode="auto">
          <a:xfrm>
            <a:off x="857224" y="0"/>
            <a:ext cx="7429500" cy="11429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000628" y="1071546"/>
            <a:ext cx="3114675" cy="1619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42910" y="0"/>
            <a:ext cx="778674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1571612"/>
            <a:ext cx="4281518" cy="642942"/>
          </a:xfrm>
        </p:spPr>
        <p:txBody>
          <a:bodyPr>
            <a:normAutofit fontScale="25000" lnSpcReduction="20000"/>
          </a:bodyPr>
          <a:lstStyle/>
          <a:p>
            <a:r>
              <a:rPr lang="en-US" sz="5600" dirty="0" smtClean="0"/>
              <a:t>retrospective cohort (59 patients )</a:t>
            </a:r>
            <a:r>
              <a:rPr lang="en-US" sz="800" dirty="0" smtClean="0"/>
              <a:t/>
            </a:r>
            <a:br>
              <a:rPr lang="en-US" sz="800" dirty="0" smtClean="0"/>
            </a:br>
            <a:endParaRPr lang="en-US" sz="5600" dirty="0" smtClean="0"/>
          </a:p>
          <a:p>
            <a:r>
              <a:rPr lang="en-US" sz="5600" dirty="0" smtClean="0"/>
              <a:t>older than 18 years of age who underwent surgery </a:t>
            </a:r>
            <a:r>
              <a:rPr lang="en-US" dirty="0" smtClean="0"/>
              <a:t/>
            </a:r>
            <a:br>
              <a:rPr lang="en-US" dirty="0" smtClean="0"/>
            </a:br>
            <a:r>
              <a:rPr lang="en-US" dirty="0" smtClean="0"/>
              <a:t/>
            </a:r>
            <a:br>
              <a:rPr lang="en-US" dirty="0" smtClean="0"/>
            </a:br>
            <a:endParaRPr lang="en-US" dirty="0"/>
          </a:p>
        </p:txBody>
      </p:sp>
      <p:sp>
        <p:nvSpPr>
          <p:cNvPr id="8" name="Content Placeholder 7"/>
          <p:cNvSpPr>
            <a:spLocks noGrp="1"/>
          </p:cNvSpPr>
          <p:nvPr>
            <p:ph sz="quarter" idx="2"/>
          </p:nvPr>
        </p:nvSpPr>
        <p:spPr>
          <a:xfrm>
            <a:off x="214282" y="5786454"/>
            <a:ext cx="8588257" cy="589427"/>
          </a:xfrm>
        </p:spPr>
        <p:txBody>
          <a:bodyPr>
            <a:noAutofit/>
          </a:bodyPr>
          <a:lstStyle/>
          <a:p>
            <a:r>
              <a:rPr lang="en-US" sz="1600" dirty="0" smtClean="0"/>
              <a:t>A Biochemical normalization to SRL therapy in adenomas with/without staining for SSTR2A. b In densely granulated/sparsely granulated and mixed GH/PRL adenomas </a:t>
            </a:r>
            <a:br>
              <a:rPr lang="en-US" sz="1600" dirty="0" smtClean="0"/>
            </a:br>
            <a:endParaRPr lang="en-US" sz="1600" dirty="0"/>
          </a:p>
        </p:txBody>
      </p:sp>
      <p:pic>
        <p:nvPicPr>
          <p:cNvPr id="9218" name="Picture 2"/>
          <p:cNvPicPr>
            <a:picLocks noChangeAspect="1" noChangeArrowheads="1"/>
          </p:cNvPicPr>
          <p:nvPr/>
        </p:nvPicPr>
        <p:blipFill>
          <a:blip r:embed="rId2"/>
          <a:srcRect/>
          <a:stretch>
            <a:fillRect/>
          </a:stretch>
        </p:blipFill>
        <p:spPr bwMode="auto">
          <a:xfrm>
            <a:off x="1000100" y="0"/>
            <a:ext cx="7086600" cy="8858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3857620" y="1000108"/>
            <a:ext cx="904875" cy="14287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357159" y="2571744"/>
            <a:ext cx="3786214" cy="3057526"/>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4643438" y="2571744"/>
            <a:ext cx="3752850" cy="307657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1620</TotalTime>
  <Words>1880</Words>
  <Application>Microsoft Office PowerPoint</Application>
  <PresentationFormat>On-screen Show (4:3)</PresentationFormat>
  <Paragraphs>194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Median</vt:lpstr>
      <vt:lpstr>In The Name Of GOD</vt:lpstr>
      <vt:lpstr> Individualised management of acromegaly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European Journal of Endocrinology (2019)  </vt:lpstr>
      <vt:lpstr>European Journal of Endocrinology (2019)  </vt:lpstr>
      <vt:lpstr>European Journal of Endocrinology (2019)  </vt:lpstr>
      <vt:lpstr>European Journal of Endocrinology (2019)  </vt:lpstr>
      <vt:lpstr>Personalized medicine in the treatment of acromegaly 2018 European Society of Endocrinology     </vt:lpstr>
      <vt:lpstr>Personalized medicine in the treatment of acromegaly 2018 European Society of Endocrinology     </vt:lpstr>
      <vt:lpstr>Personalized medicine in the treatment of acromegaly 2018 European Society of Endocrinology     </vt:lpstr>
      <vt:lpstr>Personalized medicine in the treatment of acromegaly 2018 European Society of Endocrinology     </vt:lpstr>
      <vt:lpstr>Personalized medicine in the treatment of acromegaly 2018 European Society of Endocrinology     </vt:lpstr>
      <vt:lpstr>Personalized medicine in the treatment of acromegaly 2018 European Society of Endocrinology     </vt:lpstr>
      <vt:lpstr>Personalized medicine in the treatment of acromegaly 2018 European Society of Endocrinology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Individualised management of acromegaly</dc:title>
  <dc:creator>MRT</dc:creator>
  <cp:lastModifiedBy>Art</cp:lastModifiedBy>
  <cp:revision>204</cp:revision>
  <dcterms:created xsi:type="dcterms:W3CDTF">2019-07-25T15:05:47Z</dcterms:created>
  <dcterms:modified xsi:type="dcterms:W3CDTF">2019-08-28T05:45:43Z</dcterms:modified>
</cp:coreProperties>
</file>