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</p:sldIdLst>
  <p:sldSz cx="9144000" cy="6858000" type="screen4x3"/>
  <p:notesSz cx="6781800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66CB04-F879-48B2-84FD-FD949E9B2A1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AF0E11-3CA3-4B4B-8B9D-299B67B30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0299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66CB04-F879-48B2-84FD-FD949E9B2A15}" type="datetimeFigureOut">
              <a:rPr lang="en-US" smtClean="0"/>
              <a:t>7/22/2019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AF0E11-3CA3-4B4B-8B9D-299B67B306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503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086761"/>
      </p:ext>
    </p:extLst>
  </p:cSld>
  <p:clrMapOvr>
    <a:masterClrMapping/>
  </p:clrMapOvr>
  <p:transition>
    <p:wedg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5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Factors for Type 2 Diabetes</a:t>
            </a:r>
            <a:endParaRPr lang="en-US" altLang="en-US" sz="3500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329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5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Factors for Type 2 Diabetes</a:t>
            </a:r>
            <a:endParaRPr lang="en-US" altLang="en-US" sz="3500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30972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factors of  incident pre-diabetes in the adult population of Tehran (1999-2011)</a:t>
            </a:r>
            <a:endParaRPr lang="en-US" altLang="en-US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224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5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Test Criteria for Prediabetes</a:t>
            </a:r>
            <a:endParaRPr lang="en-US" altLang="en-US" sz="3500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83595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Risk factors of  incident type 2 diabetes in the adult population of Tehran (1999-2011)</a:t>
            </a:r>
            <a:endParaRPr lang="en-US" altLang="en-US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752080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57380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sz="30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Screening Test Criteria for Type 2 Diabetes</a:t>
            </a:r>
            <a:endParaRPr lang="en-US" altLang="en-US" sz="3000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270314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06063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33450">
              <a:lnSpc>
                <a:spcPct val="90000"/>
              </a:lnSpc>
            </a:pPr>
            <a:r>
              <a:rPr lang="en-US" altLang="pl-PL" sz="40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Classification and Diagnosis of Diabetes</a:t>
            </a:r>
            <a:endParaRPr lang="en-US" altLang="pl-PL" sz="4000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60791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en-US" altLang="en-US" sz="3500" smtClean="0">
                <a:solidFill>
                  <a:srgbClr val="FF0000"/>
                </a:solidFill>
              </a:rPr>
              <a:t>PRINCIPLE 2:</a:t>
            </a:r>
            <a:r>
              <a:rPr lang="en-US" altLang="en-US" sz="3000" smtClean="0"/>
              <a:t/>
            </a:r>
            <a:br>
              <a:rPr lang="en-US" altLang="en-US" sz="3000" smtClean="0"/>
            </a:br>
            <a:r>
              <a:rPr lang="en-US" altLang="en-US" sz="3200" smtClean="0"/>
              <a:t> </a:t>
            </a:r>
            <a:r>
              <a:rPr lang="en-US" altLang="en-US" sz="3000" smtClean="0">
                <a:solidFill>
                  <a:srgbClr val="00B0F0"/>
                </a:solidFill>
              </a:rPr>
              <a:t>Manage Prediabetes to Prevent or Delay the Onset of Type 2 Diabetes</a:t>
            </a:r>
            <a:r>
              <a:rPr lang="fa-IR" altLang="en-US" sz="3000" smtClean="0">
                <a:solidFill>
                  <a:srgbClr val="00B0F0"/>
                </a:solidFill>
              </a:rPr>
              <a:t/>
            </a:r>
            <a:br>
              <a:rPr lang="fa-IR" altLang="en-US" sz="3000" smtClean="0">
                <a:solidFill>
                  <a:srgbClr val="00B0F0"/>
                </a:solidFill>
              </a:rPr>
            </a:br>
            <a:r>
              <a:rPr lang="fa-IR" altLang="en-US" sz="3000" smtClean="0">
                <a:solidFill>
                  <a:srgbClr val="00B0F0"/>
                </a:solidFill>
                <a:cs typeface="B Titr" panose="00000700000000000000" pitchFamily="2" charset="-78"/>
              </a:rPr>
              <a:t/>
            </a:r>
            <a:br>
              <a:rPr lang="fa-IR" altLang="en-US" sz="3000" smtClean="0">
                <a:solidFill>
                  <a:srgbClr val="00B0F0"/>
                </a:solidFill>
                <a:cs typeface="B Titr" panose="00000700000000000000" pitchFamily="2" charset="-78"/>
              </a:rPr>
            </a:br>
            <a:r>
              <a:rPr lang="fa-IR" altLang="en-US" sz="3200" smtClean="0">
                <a:solidFill>
                  <a:srgbClr val="FF66FF"/>
                </a:solidFill>
                <a:cs typeface="B Mitra" panose="00000400000000000000" pitchFamily="2" charset="-78"/>
              </a:rPr>
              <a:t> اصل دوم: پیشگیری یا به تاخیر انداختن </a:t>
            </a:r>
            <a:br>
              <a:rPr lang="fa-IR" altLang="en-US" sz="3200" smtClean="0">
                <a:solidFill>
                  <a:srgbClr val="FF66FF"/>
                </a:solidFill>
                <a:cs typeface="B Mitra" panose="00000400000000000000" pitchFamily="2" charset="-78"/>
              </a:rPr>
            </a:br>
            <a:r>
              <a:rPr lang="fa-IR" altLang="en-US" sz="3200" smtClean="0">
                <a:solidFill>
                  <a:srgbClr val="FF66FF"/>
                </a:solidFill>
                <a:cs typeface="B Mitra" panose="00000400000000000000" pitchFamily="2" charset="-78"/>
              </a:rPr>
              <a:t>تبدیل پره دیابت به دیابت</a:t>
            </a:r>
            <a:endParaRPr lang="en-US" altLang="en-US" sz="3000" smtClean="0">
              <a:solidFill>
                <a:srgbClr val="00B0F0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43649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3386587"/>
      </p:ext>
    </p:extLst>
  </p:cSld>
  <p:clrMapOvr>
    <a:masterClrMapping/>
  </p:clrMapOvr>
  <p:transition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33450">
              <a:lnSpc>
                <a:spcPct val="90000"/>
              </a:lnSpc>
            </a:pPr>
            <a:r>
              <a:rPr lang="en-US" altLang="pl-PL" sz="40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Study Interventions</a:t>
            </a:r>
            <a:endParaRPr lang="en-US" altLang="pl-PL" sz="4000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54221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33450">
              <a:lnSpc>
                <a:spcPct val="90000"/>
              </a:lnSpc>
            </a:pPr>
            <a:r>
              <a:rPr lang="en-US" altLang="sv-SE" sz="40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Diabetes Prevention Program</a:t>
            </a:r>
            <a:endParaRPr lang="en-US" altLang="sv-SE" sz="4000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941886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defTabSz="933450">
              <a:lnSpc>
                <a:spcPct val="90000"/>
              </a:lnSpc>
            </a:pPr>
            <a:r>
              <a:rPr lang="en-US" altLang="pl-PL" sz="4000" i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Effect of Treatment on Incidence of Diabetes </a:t>
            </a:r>
            <a:endParaRPr lang="en-US" altLang="pl-PL" sz="4000" i="1" smtClean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9600664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r" rtl="1" eaLnBrk="1" hangingPunct="1"/>
            <a:r>
              <a:rPr lang="ar-SA" altLang="en-US" sz="2000" smtClean="0">
                <a:cs typeface="B Mitra" panose="00000400000000000000" pitchFamily="2" charset="-78"/>
              </a:rPr>
              <a:t>مداخله براي پيشگيري از بيماري</a:t>
            </a:r>
            <a:r>
              <a:rPr lang="fa-IR" altLang="en-US" sz="2000" smtClean="0">
                <a:cs typeface="B Mitra" panose="00000400000000000000" pitchFamily="2" charset="-78"/>
              </a:rPr>
              <a:t> هاي</a:t>
            </a:r>
            <a:r>
              <a:rPr lang="ar-SA" altLang="en-US" sz="2000" smtClean="0">
                <a:cs typeface="B Mitra" panose="00000400000000000000" pitchFamily="2" charset="-78"/>
              </a:rPr>
              <a:t> مهم غير واگير</a:t>
            </a:r>
            <a:br>
              <a:rPr lang="ar-SA" altLang="en-US" sz="2000" smtClean="0">
                <a:cs typeface="B Mitra" panose="00000400000000000000" pitchFamily="2" charset="-78"/>
              </a:rPr>
            </a:br>
            <a:r>
              <a:rPr lang="ar-SA" altLang="en-US" sz="1600" smtClean="0">
                <a:cs typeface="B Mitra" panose="00000400000000000000" pitchFamily="2" charset="-78"/>
              </a:rPr>
              <a:t>(بيماري هاي قلبي عروقي, سرطان ها, ديابت و ...)</a:t>
            </a:r>
            <a:endParaRPr lang="en-US" altLang="en-US" sz="1600" smtClean="0"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148969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687861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42511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50000"/>
              </a:lnSpc>
              <a:defRPr/>
            </a:pPr>
            <a:r>
              <a:rPr lang="en-US" sz="3500" smtClean="0">
                <a:solidFill>
                  <a:srgbClr val="FF0000"/>
                </a:solidFill>
              </a:rPr>
              <a:t>PRINCIPLE 3: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z="2500" smtClean="0">
                <a:solidFill>
                  <a:srgbClr val="00B0F0"/>
                </a:solidFill>
              </a:rPr>
              <a:t>Provide Comprehensive, Patient-centered Diabetes Care</a:t>
            </a:r>
            <a:r>
              <a:rPr lang="fa-IR" sz="2500" smtClean="0">
                <a:solidFill>
                  <a:srgbClr val="00B0F0"/>
                </a:solidFill>
              </a:rPr>
              <a:t/>
            </a:r>
            <a:br>
              <a:rPr lang="fa-IR" sz="2500" smtClean="0">
                <a:solidFill>
                  <a:srgbClr val="00B0F0"/>
                </a:solidFill>
              </a:rPr>
            </a:br>
            <a:r>
              <a:rPr lang="fa-IR" sz="2400" smtClean="0">
                <a:solidFill>
                  <a:srgbClr val="FF66FF"/>
                </a:solidFill>
                <a:cs typeface="B Mitra" pitchFamily="2" charset="-78"/>
              </a:rPr>
              <a:t> </a:t>
            </a:r>
            <a:r>
              <a:rPr lang="fa-IR" sz="3000" smtClean="0">
                <a:solidFill>
                  <a:srgbClr val="FF66FF"/>
                </a:solidFill>
                <a:cs typeface="B Mitra" pitchFamily="2" charset="-78"/>
              </a:rPr>
              <a:t>اصل سوم: مراقبت جامع و بیمار محور دیابت</a:t>
            </a:r>
            <a:endParaRPr lang="en-US" sz="3000" dirty="0" smtClean="0">
              <a:solidFill>
                <a:srgbClr val="00B0F0"/>
              </a:solidFill>
              <a:cs typeface="B Mitra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44874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altLang="pl-PL" sz="35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Diabetes mellitus</a:t>
            </a:r>
            <a: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altLang="pl-PL" sz="3000" i="1" kern="1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Primary goals of treatment</a:t>
            </a:r>
            <a:endParaRPr lang="es-ES" altLang="pl-PL" sz="3000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786555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50000"/>
              </a:lnSpc>
            </a:pPr>
            <a:r>
              <a:rPr lang="en-US" altLang="en-US" sz="3500" smtClean="0">
                <a:solidFill>
                  <a:srgbClr val="FF0000"/>
                </a:solidFill>
              </a:rPr>
              <a:t>PRINCIPLE 4:</a:t>
            </a:r>
            <a:r>
              <a:rPr lang="en-US" altLang="en-US" sz="3000" smtClean="0"/>
              <a:t/>
            </a:r>
            <a:br>
              <a:rPr lang="en-US" altLang="en-US" sz="3000" smtClean="0"/>
            </a:br>
            <a:r>
              <a:rPr lang="en-US" altLang="en-US" sz="2700" smtClean="0">
                <a:solidFill>
                  <a:srgbClr val="00B0F0"/>
                </a:solidFill>
              </a:rPr>
              <a:t>Provide Ongoing Self-management Education and Support for People with Diabetes</a:t>
            </a:r>
            <a:r>
              <a:rPr lang="fa-IR" altLang="en-US" sz="2700" smtClean="0">
                <a:solidFill>
                  <a:srgbClr val="00B0F0"/>
                </a:solidFill>
              </a:rPr>
              <a:t/>
            </a:r>
            <a:br>
              <a:rPr lang="fa-IR" altLang="en-US" sz="2700" smtClean="0">
                <a:solidFill>
                  <a:srgbClr val="00B0F0"/>
                </a:solidFill>
              </a:rPr>
            </a:br>
            <a:r>
              <a:rPr lang="fa-IR" altLang="en-US" sz="3000" smtClean="0">
                <a:solidFill>
                  <a:srgbClr val="FF66FF"/>
                </a:solidFill>
                <a:cs typeface="B Mitra" panose="00000400000000000000" pitchFamily="2" charset="-78"/>
              </a:rPr>
              <a:t> اصل چهارم: ارایه آموزش خودمراقبتی برای بیماران دیابتی</a:t>
            </a:r>
            <a:endParaRPr lang="en-US" altLang="en-US" sz="3000" smtClean="0">
              <a:solidFill>
                <a:srgbClr val="00B0F0"/>
              </a:solidFill>
              <a:cs typeface="B Mitra" panose="000004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68929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sv-SE" sz="35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Aim of self-management</a:t>
            </a:r>
            <a:endParaRPr lang="en-US" altLang="sv-SE" sz="350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9974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pl-PL" sz="27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Diabetes Mellitus Ranks in Burden of Diseases in Iran (1990-2010)</a:t>
            </a:r>
            <a:endParaRPr lang="en-US" altLang="pl-PL" sz="270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04110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71907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50000"/>
              </a:lnSpc>
              <a:defRPr/>
            </a:pPr>
            <a:r>
              <a:rPr lang="en-US" sz="3500" smtClean="0">
                <a:solidFill>
                  <a:srgbClr val="FF0000"/>
                </a:solidFill>
              </a:rPr>
              <a:t>PRINCIPLE 5: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z="2700" smtClean="0">
                <a:solidFill>
                  <a:srgbClr val="00B0F0"/>
                </a:solidFill>
              </a:rPr>
              <a:t>Encourage Lifestyle Modification</a:t>
            </a:r>
            <a:r>
              <a:rPr lang="fa-IR" sz="2700" smtClean="0">
                <a:solidFill>
                  <a:srgbClr val="00B0F0"/>
                </a:solidFill>
              </a:rPr>
              <a:t/>
            </a:r>
            <a:br>
              <a:rPr lang="fa-IR" sz="2700" smtClean="0">
                <a:solidFill>
                  <a:srgbClr val="00B0F0"/>
                </a:solidFill>
              </a:rPr>
            </a:br>
            <a:r>
              <a:rPr lang="fa-IR" sz="2400" b="0" smtClean="0">
                <a:solidFill>
                  <a:srgbClr val="FF66FF"/>
                </a:solidFill>
                <a:cs typeface="B Titr" pitchFamily="2" charset="-78"/>
              </a:rPr>
              <a:t> </a:t>
            </a:r>
            <a:r>
              <a:rPr lang="fa-IR" smtClean="0">
                <a:solidFill>
                  <a:srgbClr val="FF66FF"/>
                </a:solidFill>
                <a:cs typeface="B Mitra" pitchFamily="2" charset="-78"/>
              </a:rPr>
              <a:t>اصل پنجم:ترغیب تغییر شیوه زندگی در بیماران دیابتی</a:t>
            </a:r>
            <a:endParaRPr lang="en-US" dirty="0" smtClean="0">
              <a:solidFill>
                <a:srgbClr val="00B0F0"/>
              </a:solidFill>
              <a:cs typeface="B Mitra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348768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pl-PL" sz="4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MNT Recommendations </a:t>
            </a:r>
            <a:endParaRPr lang="en-US" altLang="pl-PL" sz="400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442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sv-SE" sz="4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Different aerobic physical activities and intensities</a:t>
            </a:r>
            <a:endParaRPr lang="en-US" altLang="sv-SE" sz="400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6089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50000"/>
              </a:lnSpc>
              <a:defRPr/>
            </a:pPr>
            <a:r>
              <a:rPr lang="en-US" sz="3500" smtClean="0">
                <a:solidFill>
                  <a:srgbClr val="FF0000"/>
                </a:solidFill>
              </a:rPr>
              <a:t>PRINCIPLE 6: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z="2100" smtClean="0">
                <a:solidFill>
                  <a:srgbClr val="00B0F0"/>
                </a:solidFill>
              </a:rPr>
              <a:t>Address Overweight and Obesity in the Management of Diabetes</a:t>
            </a:r>
            <a:r>
              <a:rPr lang="fa-IR" sz="2100" smtClean="0">
                <a:solidFill>
                  <a:srgbClr val="00B0F0"/>
                </a:solidFill>
              </a:rPr>
              <a:t/>
            </a:r>
            <a:br>
              <a:rPr lang="fa-IR" sz="2100" smtClean="0">
                <a:solidFill>
                  <a:srgbClr val="00B0F0"/>
                </a:solidFill>
              </a:rPr>
            </a:br>
            <a:r>
              <a:rPr lang="fa-IR" smtClean="0">
                <a:solidFill>
                  <a:srgbClr val="FF66FF"/>
                </a:solidFill>
                <a:cs typeface="B Mitra" pitchFamily="2" charset="-78"/>
              </a:rPr>
              <a:t> اصل ششم: توجه به افزایش وزن و چاقی در مراقبت دیابت</a:t>
            </a:r>
            <a:endParaRPr lang="en-US" dirty="0" smtClean="0">
              <a:solidFill>
                <a:srgbClr val="00B0F0"/>
              </a:solidFill>
              <a:cs typeface="B Mitra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10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0628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sv-SE" sz="35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Effects of Diabetes Medications on Weight</a:t>
            </a:r>
            <a:endParaRPr lang="en-US" altLang="sv-SE" sz="350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9909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50000"/>
              </a:lnSpc>
              <a:defRPr/>
            </a:pPr>
            <a:r>
              <a:rPr lang="en-US" sz="3500" smtClean="0">
                <a:solidFill>
                  <a:srgbClr val="FF0000"/>
                </a:solidFill>
              </a:rPr>
              <a:t>PRINCIPLE 7: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z="2100" smtClean="0">
                <a:solidFill>
                  <a:srgbClr val="00B0F0"/>
                </a:solidFill>
              </a:rPr>
              <a:t>Individualize Blood Glucose Management for People with Diabetes</a:t>
            </a:r>
            <a:r>
              <a:rPr lang="fa-IR" sz="2100" smtClean="0">
                <a:solidFill>
                  <a:srgbClr val="00B0F0"/>
                </a:solidFill>
              </a:rPr>
              <a:t/>
            </a:r>
            <a:br>
              <a:rPr lang="fa-IR" sz="2100" smtClean="0">
                <a:solidFill>
                  <a:srgbClr val="00B0F0"/>
                </a:solidFill>
              </a:rPr>
            </a:br>
            <a:r>
              <a:rPr lang="fa-IR" sz="2400" smtClean="0">
                <a:solidFill>
                  <a:srgbClr val="FF66FF"/>
                </a:solidFill>
                <a:cs typeface="B Mitra" pitchFamily="2" charset="-78"/>
              </a:rPr>
              <a:t> </a:t>
            </a:r>
            <a:r>
              <a:rPr lang="fa-IR" sz="3000" smtClean="0">
                <a:solidFill>
                  <a:srgbClr val="FF66FF"/>
                </a:solidFill>
                <a:cs typeface="B Mitra" pitchFamily="2" charset="-78"/>
              </a:rPr>
              <a:t>اصل هفتم: مراقبت فردی قند خون دیابتی ها</a:t>
            </a:r>
            <a:endParaRPr lang="en-US" sz="3000" dirty="0" smtClean="0">
              <a:solidFill>
                <a:srgbClr val="00B0F0"/>
              </a:solidFill>
              <a:cs typeface="B Mitra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15762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50000"/>
              </a:lnSpc>
              <a:defRPr/>
            </a:pPr>
            <a:r>
              <a:rPr lang="en-US" sz="3500" smtClean="0">
                <a:solidFill>
                  <a:srgbClr val="FF0000"/>
                </a:solidFill>
              </a:rPr>
              <a:t>PRINCIPLE 8: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z="2500" smtClean="0"/>
              <a:t> </a:t>
            </a:r>
            <a:r>
              <a:rPr lang="en-US" sz="2100" smtClean="0">
                <a:solidFill>
                  <a:srgbClr val="00B0F0"/>
                </a:solidFill>
              </a:rPr>
              <a:t>Provide Multifactorial Cardiovascular Disease Risk Reduction</a:t>
            </a:r>
            <a:r>
              <a:rPr lang="fa-IR" sz="2100" smtClean="0">
                <a:solidFill>
                  <a:srgbClr val="00B0F0"/>
                </a:solidFill>
              </a:rPr>
              <a:t/>
            </a:r>
            <a:br>
              <a:rPr lang="fa-IR" sz="2100" smtClean="0">
                <a:solidFill>
                  <a:srgbClr val="00B0F0"/>
                </a:solidFill>
              </a:rPr>
            </a:br>
            <a:r>
              <a:rPr lang="fa-IR" sz="2400" smtClean="0">
                <a:solidFill>
                  <a:srgbClr val="FF66FF"/>
                </a:solidFill>
                <a:cs typeface="B Mitra" pitchFamily="2" charset="-78"/>
              </a:rPr>
              <a:t> </a:t>
            </a:r>
            <a:r>
              <a:rPr lang="fa-IR" sz="2600" smtClean="0">
                <a:solidFill>
                  <a:srgbClr val="FF66FF"/>
                </a:solidFill>
                <a:cs typeface="B Mitra" pitchFamily="2" charset="-78"/>
              </a:rPr>
              <a:t>اصل هشتم: کاهش خطرات متعدد بیماری های قلبی عروقی</a:t>
            </a:r>
            <a:endParaRPr lang="en-US" sz="2600" dirty="0" smtClean="0">
              <a:solidFill>
                <a:srgbClr val="00B0F0"/>
              </a:solidFill>
              <a:cs typeface="B Mitra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77101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1702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pl-PL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Durden of Disease from Diabetes Mellitus in Iran (1990-2010)</a:t>
            </a:r>
            <a:endParaRPr lang="en-US" altLang="pl-PL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54661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48462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372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Type 1 diabetes mellitus</a:t>
            </a:r>
            <a:b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Prevention of complications: intensive treatment</a:t>
            </a:r>
            <a:endParaRPr lang="es-ES" altLang="pl-PL" sz="3000" i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516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Control of diabetes mellitus</a:t>
            </a:r>
            <a:b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altLang="pl-PL" sz="3000" i="1" kern="1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Prevention of CVD and glycemic control:</a:t>
            </a:r>
            <a:endParaRPr lang="es-ES" altLang="pl-PL" sz="3000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16307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47005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800428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77258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87301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8453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186234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/>
            <a:r>
              <a:rPr lang="fa-IR" altLang="en-US" sz="4000" smtClean="0">
                <a:solidFill>
                  <a:srgbClr val="C00000"/>
                </a:solidFill>
                <a:cs typeface="B Titr" panose="00000700000000000000" pitchFamily="2" charset="-78"/>
              </a:rPr>
              <a:t>سطوح پیشگیری</a:t>
            </a:r>
            <a:endParaRPr lang="en-US" altLang="en-US" sz="4000" smtClean="0">
              <a:solidFill>
                <a:srgbClr val="C00000"/>
              </a:solidFill>
              <a:cs typeface="B Titr" panose="00000700000000000000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47356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altLang="fr-FR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Timely glucose control is crucial because vascular complications in T2D can develop early</a:t>
            </a:r>
            <a:endParaRPr lang="en-GB" altLang="fr-FR" sz="3000" i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44340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Type 1 diabetes mellitus</a:t>
            </a:r>
            <a:b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altLang="pl-PL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Prevention of complications: intensive treatment</a:t>
            </a:r>
            <a:endParaRPr lang="es-ES" altLang="pl-PL" sz="3000" i="1" kern="1200" dirty="0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3328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50000"/>
              </a:lnSpc>
              <a:defRPr/>
            </a:pPr>
            <a:r>
              <a:rPr lang="en-US" sz="3500" smtClean="0">
                <a:solidFill>
                  <a:srgbClr val="FF0000"/>
                </a:solidFill>
              </a:rPr>
              <a:t>PRINCIPLE 10: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mtClean="0"/>
              <a:t> </a:t>
            </a:r>
            <a:r>
              <a:rPr lang="en-US" smtClean="0">
                <a:solidFill>
                  <a:srgbClr val="00B0F0"/>
                </a:solidFill>
              </a:rPr>
              <a:t>Consider the Needs of Special Populations with Diabetes</a:t>
            </a:r>
            <a:r>
              <a:rPr lang="fa-IR" smtClean="0">
                <a:solidFill>
                  <a:srgbClr val="00B0F0"/>
                </a:solidFill>
              </a:rPr>
              <a:t/>
            </a:r>
            <a:br>
              <a:rPr lang="fa-IR" smtClean="0">
                <a:solidFill>
                  <a:srgbClr val="00B0F0"/>
                </a:solidFill>
              </a:rPr>
            </a:br>
            <a:r>
              <a:rPr lang="fa-IR" sz="3000" smtClean="0">
                <a:solidFill>
                  <a:srgbClr val="FF66FF"/>
                </a:solidFill>
                <a:cs typeface="B Mitra" pitchFamily="2" charset="-78"/>
              </a:rPr>
              <a:t> اصل دهم: توجه به نیازهای گروه های خاص دیابتی</a:t>
            </a:r>
            <a:endParaRPr lang="en-US" sz="3000" dirty="0" smtClean="0">
              <a:solidFill>
                <a:srgbClr val="00B0F0"/>
              </a:solidFill>
              <a:cs typeface="B Mitra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4673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GB" altLang="fr-FR" sz="30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However, there are numerous challenges to achieving optimal glucose control in T2D…</a:t>
            </a:r>
            <a:endParaRPr lang="en-GB" altLang="fr-FR" sz="3000" i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0421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lnSpc>
                <a:spcPct val="150000"/>
              </a:lnSpc>
              <a:defRPr/>
            </a:pPr>
            <a:r>
              <a:rPr lang="en-US" altLang="pl-PL" sz="27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Difficulties in Achieving Target A1c values</a:t>
            </a:r>
            <a:endParaRPr lang="en-US" altLang="pl-PL" sz="2700" i="1" kern="1200" dirty="0" err="1" smtClean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7427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eaLnBrk="1" hangingPunct="1">
              <a:defRPr/>
            </a:pPr>
            <a:r>
              <a:rPr lang="es-ES" altLang="pl-PL" sz="35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Type 2 diabetes mellitus</a:t>
            </a:r>
            <a:br>
              <a:rPr lang="es-ES" altLang="pl-PL" sz="35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s-ES" altLang="pl-PL" sz="3000" i="1" kern="120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Issues to be considered: cost</a:t>
            </a:r>
            <a:endParaRPr lang="es-ES" altLang="pl-PL" sz="3000" i="1" kern="1200" dirty="0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689045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20451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>
              <a:defRPr/>
            </a:pPr>
            <a:r>
              <a:rPr lang="en-US" altLang="pl-PL" sz="2600" i="1" kern="120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Comprehensive Medical Evaluation and Assessment of Comorbidities</a:t>
            </a:r>
            <a:endParaRPr lang="en-US" altLang="pl-PL" sz="2600" i="1" kern="12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5832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defRPr/>
            </a:pPr>
            <a:r>
              <a:rPr lang="fa-IR" sz="4000" b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نتیجه گیری</a:t>
            </a:r>
            <a:r>
              <a:rPr lang="fa-IR" sz="3500" b="0" smtClean="0">
                <a:cs typeface="B Titr" pitchFamily="2" charset="-78"/>
              </a:rPr>
              <a:t/>
            </a:r>
            <a:br>
              <a:rPr lang="fa-IR" sz="3500" b="0" smtClean="0">
                <a:cs typeface="B Titr" pitchFamily="2" charset="-78"/>
              </a:rPr>
            </a:br>
            <a:r>
              <a:rPr lang="fa-IR" sz="3000" b="0" smtClean="0">
                <a:cs typeface="B Titr" pitchFamily="2" charset="-78"/>
              </a:rPr>
              <a:t>نکات کلیدی</a:t>
            </a:r>
            <a:endParaRPr lang="en-US" sz="3000" b="0" dirty="0"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80824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defRPr/>
            </a:pPr>
            <a:r>
              <a:rPr lang="fa-IR" sz="4000" b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نتیجه گیری</a:t>
            </a:r>
            <a:r>
              <a:rPr lang="fa-IR" sz="3500" b="0" smtClean="0">
                <a:cs typeface="B Titr" pitchFamily="2" charset="-78"/>
              </a:rPr>
              <a:t/>
            </a:r>
            <a:br>
              <a:rPr lang="fa-IR" sz="3500" b="0" smtClean="0">
                <a:cs typeface="B Titr" pitchFamily="2" charset="-78"/>
              </a:rPr>
            </a:br>
            <a:r>
              <a:rPr lang="fa-IR" sz="3000" b="0" smtClean="0">
                <a:cs typeface="B Titr" pitchFamily="2" charset="-78"/>
              </a:rPr>
              <a:t>نکات کلیدی</a:t>
            </a:r>
            <a:endParaRPr lang="en-US" sz="3000" b="0" dirty="0"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44303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44364"/>
      </p:ext>
    </p:extLst>
  </p:cSld>
  <p:clrMapOvr>
    <a:masterClrMapping/>
  </p:clrMapOvr>
  <p:transition>
    <p:pull dir="r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917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defRPr/>
            </a:pPr>
            <a:r>
              <a:rPr lang="fa-IR" sz="45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اصول ده گانه مراقبت دیابت</a:t>
            </a:r>
            <a:endParaRPr lang="en-US" sz="4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785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defRPr/>
            </a:pPr>
            <a:r>
              <a:rPr lang="fa-IR" sz="450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Titr" pitchFamily="2" charset="-78"/>
              </a:rPr>
              <a:t>اصول ده گانه مراقبت دیابت</a:t>
            </a:r>
            <a:endParaRPr lang="en-US" sz="45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9380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 rtl="1">
              <a:lnSpc>
                <a:spcPct val="150000"/>
              </a:lnSpc>
              <a:defRPr/>
            </a:pPr>
            <a:r>
              <a:rPr lang="en-US" sz="3500" smtClean="0">
                <a:solidFill>
                  <a:srgbClr val="FF0000"/>
                </a:solidFill>
              </a:rPr>
              <a:t>PRINCIPLE 1:</a:t>
            </a:r>
            <a:r>
              <a:rPr lang="en-US" sz="3000" smtClean="0"/>
              <a:t/>
            </a:r>
            <a:br>
              <a:rPr lang="en-US" sz="3000" smtClean="0"/>
            </a:br>
            <a:r>
              <a:rPr lang="en-US" sz="3000" smtClean="0">
                <a:solidFill>
                  <a:srgbClr val="00B0F0"/>
                </a:solidFill>
              </a:rPr>
              <a:t>Identify People with Undiagnosed Diabetes and Prediabetes</a:t>
            </a:r>
            <a:r>
              <a:rPr lang="fa-IR" sz="3000" smtClean="0">
                <a:solidFill>
                  <a:srgbClr val="00B0F0"/>
                </a:solidFill>
              </a:rPr>
              <a:t/>
            </a:r>
            <a:br>
              <a:rPr lang="fa-IR" sz="3000" smtClean="0">
                <a:solidFill>
                  <a:srgbClr val="00B0F0"/>
                </a:solidFill>
              </a:rPr>
            </a:br>
            <a:r>
              <a:rPr lang="fa-IR" sz="3300" b="0" smtClean="0">
                <a:solidFill>
                  <a:srgbClr val="FF66FF"/>
                </a:solidFill>
                <a:cs typeface="B Titr" pitchFamily="2" charset="-78"/>
              </a:rPr>
              <a:t>اصل اول: تشخیص بیماران دیابتی و پره دیابتی</a:t>
            </a:r>
            <a:endParaRPr lang="en-US" sz="3300" dirty="0" smtClean="0">
              <a:solidFill>
                <a:srgbClr val="FF66FF"/>
              </a:solidFill>
              <a:cs typeface="B Titr" pitchFamily="2" charset="-78"/>
            </a:endParaRPr>
          </a:p>
        </p:txBody>
      </p:sp>
      <p:pic>
        <p:nvPicPr>
          <p:cNvPr id="3" name="Picture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8388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220</Words>
  <Application>Microsoft Office PowerPoint</Application>
  <PresentationFormat>On-screen Show (4:3)</PresentationFormat>
  <Paragraphs>40</Paragraphs>
  <Slides>60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7" baseType="lpstr">
      <vt:lpstr>Arial</vt:lpstr>
      <vt:lpstr>B Mitra</vt:lpstr>
      <vt:lpstr>B Titr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Diabetes Mellitus Ranks in Burden of Diseases in Iran (1990-2010)</vt:lpstr>
      <vt:lpstr>Durden of Disease from Diabetes Mellitus in Iran (1990-2010)</vt:lpstr>
      <vt:lpstr>سطوح پیشگیری</vt:lpstr>
      <vt:lpstr>PowerPoint Presentation</vt:lpstr>
      <vt:lpstr>اصول ده گانه مراقبت دیابت</vt:lpstr>
      <vt:lpstr>اصول ده گانه مراقبت دیابت</vt:lpstr>
      <vt:lpstr>PRINCIPLE 1: Identify People with Undiagnosed Diabetes and Prediabetes اصل اول: تشخیص بیماران دیابتی و پره دیابتی</vt:lpstr>
      <vt:lpstr>Risk Factors for Type 2 Diabetes</vt:lpstr>
      <vt:lpstr>Risk Factors for Type 2 Diabetes</vt:lpstr>
      <vt:lpstr>Risk factors of  incident pre-diabetes in the adult population of Tehran (1999-2011)</vt:lpstr>
      <vt:lpstr>Screening Test Criteria for Prediabetes</vt:lpstr>
      <vt:lpstr>Risk factors of  incident type 2 diabetes in the adult population of Tehran (1999-2011)</vt:lpstr>
      <vt:lpstr>PowerPoint Presentation</vt:lpstr>
      <vt:lpstr>Screening Test Criteria for Type 2 Diabetes</vt:lpstr>
      <vt:lpstr>PowerPoint Presentation</vt:lpstr>
      <vt:lpstr>Classification and Diagnosis of Diabetes</vt:lpstr>
      <vt:lpstr>PRINCIPLE 2:  Manage Prediabetes to Prevent or Delay the Onset of Type 2 Diabetes   اصل دوم: پیشگیری یا به تاخیر انداختن  تبدیل پره دیابت به دیابت</vt:lpstr>
      <vt:lpstr>Study Interventions</vt:lpstr>
      <vt:lpstr>Diabetes Prevention Program</vt:lpstr>
      <vt:lpstr>Effect of Treatment on Incidence of Diabetes </vt:lpstr>
      <vt:lpstr>مداخله براي پيشگيري از بيماري هاي مهم غير واگير (بيماري هاي قلبي عروقي, سرطان ها, ديابت و ...)</vt:lpstr>
      <vt:lpstr>PowerPoint Presentation</vt:lpstr>
      <vt:lpstr>PowerPoint Presentation</vt:lpstr>
      <vt:lpstr>PRINCIPLE 3: Provide Comprehensive, Patient-centered Diabetes Care  اصل سوم: مراقبت جامع و بیمار محور دیابت</vt:lpstr>
      <vt:lpstr>Diabetes mellitus Primary goals of treatment</vt:lpstr>
      <vt:lpstr>PRINCIPLE 4: Provide Ongoing Self-management Education and Support for People with Diabetes  اصل چهارم: ارایه آموزش خودمراقبتی برای بیماران دیابتی</vt:lpstr>
      <vt:lpstr>Aim of self-management</vt:lpstr>
      <vt:lpstr>PowerPoint Presentation</vt:lpstr>
      <vt:lpstr>PRINCIPLE 5: Encourage Lifestyle Modification  اصل پنجم:ترغیب تغییر شیوه زندگی در بیماران دیابتی</vt:lpstr>
      <vt:lpstr>MNT Recommendations </vt:lpstr>
      <vt:lpstr>Different aerobic physical activities and intensities</vt:lpstr>
      <vt:lpstr>PRINCIPLE 6: Address Overweight and Obesity in the Management of Diabetes  اصل ششم: توجه به افزایش وزن و چاقی در مراقبت دیابت</vt:lpstr>
      <vt:lpstr>PowerPoint Presentation</vt:lpstr>
      <vt:lpstr>Effects of Diabetes Medications on Weight</vt:lpstr>
      <vt:lpstr>PRINCIPLE 7: Individualize Blood Glucose Management for People with Diabetes  اصل هفتم: مراقبت فردی قند خون دیابتی ها</vt:lpstr>
      <vt:lpstr>PRINCIPLE 8:  Provide Multifactorial Cardiovascular Disease Risk Reduction  اصل هشتم: کاهش خطرات متعدد بیماری های قلبی عروقی</vt:lpstr>
      <vt:lpstr>PowerPoint Presentation</vt:lpstr>
      <vt:lpstr>PowerPoint Presentation</vt:lpstr>
      <vt:lpstr>PowerPoint Presentation</vt:lpstr>
      <vt:lpstr>Type 1 diabetes mellitus Prevention of complications: intensive treatment</vt:lpstr>
      <vt:lpstr>Control of diabetes mellitus Prevention of CVD and glycemic control: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Timely glucose control is crucial because vascular complications in T2D can develop early</vt:lpstr>
      <vt:lpstr>Type 1 diabetes mellitus Prevention of complications: intensive treatment</vt:lpstr>
      <vt:lpstr>PRINCIPLE 10:  Consider the Needs of Special Populations with Diabetes  اصل دهم: توجه به نیازهای گروه های خاص دیابتی</vt:lpstr>
      <vt:lpstr>However, there are numerous challenges to achieving optimal glucose control in T2D…</vt:lpstr>
      <vt:lpstr>Difficulties in Achieving Target A1c values</vt:lpstr>
      <vt:lpstr>Type 2 diabetes mellitus Issues to be considered: cost</vt:lpstr>
      <vt:lpstr>PowerPoint Presentation</vt:lpstr>
      <vt:lpstr>Comprehensive Medical Evaluation and Assessment of Comorbidities</vt:lpstr>
      <vt:lpstr>نتیجه گیری نکات کلیدی</vt:lpstr>
      <vt:lpstr>نتیجه گیری نکات کلیدی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شهناز رنجبر</dc:creator>
  <cp:lastModifiedBy>شهناز رنجبر</cp:lastModifiedBy>
  <cp:revision>1</cp:revision>
  <dcterms:created xsi:type="dcterms:W3CDTF">2019-07-22T05:58:01Z</dcterms:created>
  <dcterms:modified xsi:type="dcterms:W3CDTF">2019-07-22T05:58:02Z</dcterms:modified>
</cp:coreProperties>
</file>