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3" r:id="rId3"/>
    <p:sldId id="262" r:id="rId4"/>
    <p:sldId id="264" r:id="rId5"/>
    <p:sldId id="257" r:id="rId6"/>
    <p:sldId id="259" r:id="rId7"/>
    <p:sldId id="274" r:id="rId8"/>
    <p:sldId id="260" r:id="rId9"/>
    <p:sldId id="261" r:id="rId10"/>
    <p:sldId id="265" r:id="rId11"/>
    <p:sldId id="266" r:id="rId12"/>
    <p:sldId id="267" r:id="rId13"/>
    <p:sldId id="268" r:id="rId14"/>
    <p:sldId id="273" r:id="rId15"/>
    <p:sldId id="285" r:id="rId16"/>
    <p:sldId id="302" r:id="rId17"/>
    <p:sldId id="270" r:id="rId18"/>
    <p:sldId id="271" r:id="rId19"/>
    <p:sldId id="272" r:id="rId20"/>
    <p:sldId id="278" r:id="rId21"/>
    <p:sldId id="303" r:id="rId22"/>
    <p:sldId id="297" r:id="rId23"/>
    <p:sldId id="300" r:id="rId24"/>
    <p:sldId id="279" r:id="rId25"/>
    <p:sldId id="280" r:id="rId26"/>
    <p:sldId id="290" r:id="rId27"/>
    <p:sldId id="281" r:id="rId28"/>
    <p:sldId id="282" r:id="rId29"/>
    <p:sldId id="283" r:id="rId30"/>
    <p:sldId id="291" r:id="rId31"/>
    <p:sldId id="293" r:id="rId32"/>
    <p:sldId id="292" r:id="rId33"/>
    <p:sldId id="294" r:id="rId34"/>
    <p:sldId id="284" r:id="rId35"/>
    <p:sldId id="286" r:id="rId36"/>
    <p:sldId id="289" r:id="rId37"/>
    <p:sldId id="287" r:id="rId38"/>
    <p:sldId id="288" r:id="rId39"/>
    <p:sldId id="298"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3081D-85D8-4311-BE10-8BBB75F9A6E9}" type="datetimeFigureOut">
              <a:rPr lang="en-US" smtClean="0"/>
              <a:pPr/>
              <a:t>5/30/2013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0E624-C2B8-49AD-BC5E-6248221755EA}" type="slidenum">
              <a:rPr lang="en-US" smtClean="0"/>
              <a:pPr/>
              <a:t>‹#›</a:t>
            </a:fld>
            <a:endParaRPr lang="en-US"/>
          </a:p>
        </p:txBody>
      </p:sp>
    </p:spTree>
    <p:extLst>
      <p:ext uri="{BB962C8B-B14F-4D97-AF65-F5344CB8AC3E}">
        <p14:creationId xmlns:p14="http://schemas.microsoft.com/office/powerpoint/2010/main" xmlns="" val="353181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C21A0F-DB45-4971-BAE9-74E89A196F83}"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C2D6C-D001-4376-9DAE-64FA6CBBA0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21A0F-DB45-4971-BAE9-74E89A196F83}"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C2D6C-D001-4376-9DAE-64FA6CBBA0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21A0F-DB45-4971-BAE9-74E89A196F83}"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C2D6C-D001-4376-9DAE-64FA6CBBA0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21A0F-DB45-4971-BAE9-74E89A196F83}"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C2D6C-D001-4376-9DAE-64FA6CBBA0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21A0F-DB45-4971-BAE9-74E89A196F83}"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C2D6C-D001-4376-9DAE-64FA6CBBA0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C21A0F-DB45-4971-BAE9-74E89A196F83}"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C2D6C-D001-4376-9DAE-64FA6CBBA0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C21A0F-DB45-4971-BAE9-74E89A196F83}" type="datetimeFigureOut">
              <a:rPr lang="en-US" smtClean="0"/>
              <a:pPr/>
              <a:t>5/30/2013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5C2D6C-D001-4376-9DAE-64FA6CBBA0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21A0F-DB45-4971-BAE9-74E89A196F83}" type="datetimeFigureOut">
              <a:rPr lang="en-US" smtClean="0"/>
              <a:pPr/>
              <a:t>5/30/2013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5C2D6C-D001-4376-9DAE-64FA6CBBA0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21A0F-DB45-4971-BAE9-74E89A196F83}" type="datetimeFigureOut">
              <a:rPr lang="en-US" smtClean="0"/>
              <a:pPr/>
              <a:t>5/30/2013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C2D6C-D001-4376-9DAE-64FA6CBBA0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21A0F-DB45-4971-BAE9-74E89A196F83}"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C2D6C-D001-4376-9DAE-64FA6CBBA0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21A0F-DB45-4971-BAE9-74E89A196F83}"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C2D6C-D001-4376-9DAE-64FA6CBBA0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21A0F-DB45-4971-BAE9-74E89A196F83}" type="datetimeFigureOut">
              <a:rPr lang="en-US" smtClean="0"/>
              <a:pPr/>
              <a:t>5/30/2013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2D6C-D001-4376-9DAE-64FA6CBBA0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857233"/>
            <a:ext cx="8643998" cy="2743218"/>
          </a:xfrm>
        </p:spPr>
        <p:txBody>
          <a:bodyPr>
            <a:normAutofit/>
          </a:bodyPr>
          <a:lstStyle/>
          <a:p>
            <a:r>
              <a:rPr lang="en-US" dirty="0" smtClean="0">
                <a:latin typeface="Times New Roman" pitchFamily="18" charset="0"/>
                <a:cs typeface="Times New Roman" pitchFamily="18" charset="0"/>
              </a:rPr>
              <a:t>Pituitary tumors</a:t>
            </a:r>
            <a:br>
              <a:rPr lang="en-US"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Classification  &amp;  </a:t>
            </a:r>
            <a:r>
              <a:rPr lang="en-US" sz="4000" dirty="0" err="1" smtClean="0">
                <a:latin typeface="Times New Roman" pitchFamily="18" charset="0"/>
                <a:cs typeface="Times New Roman" pitchFamily="18" charset="0"/>
              </a:rPr>
              <a:t>Immunohistochemistry</a:t>
            </a:r>
            <a:endParaRPr lang="en-US" sz="4000" dirty="0">
              <a:latin typeface="Times New Roman" pitchFamily="18" charset="0"/>
              <a:cs typeface="Times New Roman" pitchFamily="18" charset="0"/>
            </a:endParaRPr>
          </a:p>
        </p:txBody>
      </p:sp>
      <p:sp>
        <p:nvSpPr>
          <p:cNvPr id="3" name="Subtitle 2"/>
          <p:cNvSpPr>
            <a:spLocks noGrp="1"/>
          </p:cNvSpPr>
          <p:nvPr>
            <p:ph type="subTitle" idx="1"/>
          </p:nvPr>
        </p:nvSpPr>
        <p:spPr>
          <a:xfrm>
            <a:off x="1000100" y="3886200"/>
            <a:ext cx="7500990" cy="1752600"/>
          </a:xfrm>
        </p:spPr>
        <p:txBody>
          <a:bodyPr/>
          <a:lstStyle/>
          <a:p>
            <a:r>
              <a:rPr lang="en-US" dirty="0" smtClean="0">
                <a:latin typeface="Times New Roman" pitchFamily="18" charset="0"/>
                <a:cs typeface="Times New Roman" pitchFamily="18" charset="0"/>
              </a:rPr>
              <a:t>M. </a:t>
            </a:r>
            <a:r>
              <a:rPr lang="en-US" dirty="0" err="1" smtClean="0">
                <a:latin typeface="Times New Roman" pitchFamily="18" charset="0"/>
                <a:cs typeface="Times New Roman" pitchFamily="18" charset="0"/>
              </a:rPr>
              <a:t>Tohidi</a:t>
            </a:r>
            <a:r>
              <a:rPr lang="en-US" dirty="0" smtClean="0">
                <a:latin typeface="Times New Roman" pitchFamily="18" charset="0"/>
                <a:cs typeface="Times New Roman" pitchFamily="18" charset="0"/>
              </a:rPr>
              <a:t>, MD, APCP</a:t>
            </a:r>
          </a:p>
          <a:p>
            <a:r>
              <a:rPr lang="en-US" dirty="0" smtClean="0">
                <a:latin typeface="Times New Roman" pitchFamily="18" charset="0"/>
                <a:cs typeface="Times New Roman" pitchFamily="18" charset="0"/>
              </a:rPr>
              <a:t>Research Institute for Endocrine Sciences </a:t>
            </a:r>
            <a:endParaRPr lang="en-US" dirty="0">
              <a:latin typeface="Times New Roman" pitchFamily="18" charset="0"/>
              <a:cs typeface="Times New Roman" pitchFamily="18" charset="0"/>
            </a:endParaRP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5" name="Picture 4" descr="logo ASL1"/>
          <p:cNvPicPr/>
          <p:nvPr/>
        </p:nvPicPr>
        <p:blipFill>
          <a:blip r:embed="rId2" cstate="print">
            <a:lum bright="34000" contrast="-46000"/>
          </a:blip>
          <a:srcRect/>
          <a:stretch>
            <a:fillRect/>
          </a:stretch>
        </p:blipFill>
        <p:spPr bwMode="auto">
          <a:xfrm>
            <a:off x="7458074" y="5153025"/>
            <a:ext cx="1685926"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5720" y="274638"/>
            <a:ext cx="8401080" cy="1143000"/>
          </a:xfrm>
        </p:spPr>
        <p:txBody>
          <a:bodyPr>
            <a:normAutofit/>
          </a:bodyPr>
          <a:lstStyle/>
          <a:p>
            <a:r>
              <a:rPr lang="en-US" b="1" i="1" dirty="0" smtClean="0">
                <a:latin typeface="Times New Roman" pitchFamily="18" charset="0"/>
                <a:cs typeface="Times New Roman" pitchFamily="18" charset="0"/>
              </a:rPr>
              <a:t>Silent versus null call adenoma </a:t>
            </a:r>
            <a:endParaRPr lang="en-US" b="1" i="1" dirty="0">
              <a:latin typeface="Times New Roman" pitchFamily="18" charset="0"/>
              <a:cs typeface="Times New Roman" pitchFamily="18" charset="0"/>
            </a:endParaRPr>
          </a:p>
        </p:txBody>
      </p:sp>
      <p:sp>
        <p:nvSpPr>
          <p:cNvPr id="7" name="Content Placeholder 6"/>
          <p:cNvSpPr>
            <a:spLocks noGrp="1"/>
          </p:cNvSpPr>
          <p:nvPr>
            <p:ph idx="1"/>
          </p:nvPr>
        </p:nvSpPr>
        <p:spPr>
          <a:xfrm>
            <a:off x="457200" y="1600200"/>
            <a:ext cx="8229600" cy="4829196"/>
          </a:xfrm>
        </p:spPr>
        <p:txBody>
          <a:bodyPr>
            <a:normAutofit fontScale="92500" lnSpcReduction="10000"/>
          </a:bodyPr>
          <a:lstStyle/>
          <a:p>
            <a:pPr>
              <a:buFont typeface="Wingdings" pitchFamily="2" charset="2"/>
              <a:buChar char="Ø"/>
            </a:pPr>
            <a:r>
              <a:rPr lang="en-US" sz="2800" dirty="0" smtClean="0">
                <a:latin typeface="Times New Roman" pitchFamily="18" charset="0"/>
                <a:cs typeface="Times New Roman" pitchFamily="18" charset="0"/>
              </a:rPr>
              <a:t>Silent adenomas</a:t>
            </a:r>
          </a:p>
          <a:p>
            <a:pPr>
              <a:buNone/>
            </a:pPr>
            <a:r>
              <a:rPr lang="en-US" sz="2800" dirty="0" smtClean="0">
                <a:latin typeface="Times New Roman" pitchFamily="18" charset="0"/>
                <a:cs typeface="Times New Roman" pitchFamily="18" charset="0"/>
              </a:rPr>
              <a:t>* Positive </a:t>
            </a:r>
            <a:r>
              <a:rPr lang="en-US" sz="2800" dirty="0" err="1" smtClean="0">
                <a:latin typeface="Times New Roman" pitchFamily="18" charset="0"/>
                <a:cs typeface="Times New Roman" pitchFamily="18" charset="0"/>
              </a:rPr>
              <a:t>immuno</a:t>
            </a:r>
            <a:r>
              <a:rPr lang="en-US" sz="2800" dirty="0" smtClean="0">
                <a:latin typeface="Times New Roman" pitchFamily="18" charset="0"/>
                <a:cs typeface="Times New Roman" pitchFamily="18" charset="0"/>
              </a:rPr>
              <a:t>-staining for one or more pituitary hormones</a:t>
            </a:r>
          </a:p>
          <a:p>
            <a:pPr>
              <a:buFont typeface="Arial" charset="0"/>
              <a:buChar char="•"/>
            </a:pPr>
            <a:r>
              <a:rPr lang="en-US" sz="2800" dirty="0" smtClean="0">
                <a:latin typeface="Times New Roman" pitchFamily="18" charset="0"/>
                <a:cs typeface="Times New Roman" pitchFamily="18" charset="0"/>
              </a:rPr>
              <a:t>Unassociated with clinical and biochemical evidence of hormone excess. </a:t>
            </a:r>
          </a:p>
          <a:p>
            <a:pPr>
              <a:buFontTx/>
              <a:buChar char="-"/>
            </a:pPr>
            <a:r>
              <a:rPr lang="en-US" sz="2800" dirty="0" err="1" smtClean="0">
                <a:latin typeface="Times New Roman" pitchFamily="18" charset="0"/>
                <a:cs typeface="Times New Roman" pitchFamily="18" charset="0"/>
              </a:rPr>
              <a:t>immuno</a:t>
            </a:r>
            <a:r>
              <a:rPr lang="en-US" sz="2800" dirty="0" smtClean="0">
                <a:latin typeface="Times New Roman" pitchFamily="18" charset="0"/>
                <a:cs typeface="Times New Roman" pitchFamily="18" charset="0"/>
              </a:rPr>
              <a:t>-staining reactive but lacks biologic activity</a:t>
            </a:r>
          </a:p>
          <a:p>
            <a:pPr>
              <a:buFontTx/>
              <a:buChar cha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 defect may exist in the </a:t>
            </a:r>
            <a:r>
              <a:rPr lang="en-US" sz="2800" dirty="0" err="1" smtClean="0">
                <a:latin typeface="Times New Roman" pitchFamily="18" charset="0"/>
                <a:cs typeface="Times New Roman" pitchFamily="18" charset="0"/>
              </a:rPr>
              <a:t>secretory</a:t>
            </a:r>
            <a:r>
              <a:rPr lang="en-US" sz="2800" dirty="0" smtClean="0">
                <a:latin typeface="Times New Roman" pitchFamily="18" charset="0"/>
                <a:cs typeface="Times New Roman" pitchFamily="18" charset="0"/>
              </a:rPr>
              <a:t> machinery.</a:t>
            </a:r>
          </a:p>
          <a:p>
            <a:pPr>
              <a:buFont typeface="Wingdings" pitchFamily="2" charset="2"/>
              <a:buChar char="Ø"/>
            </a:pPr>
            <a:r>
              <a:rPr lang="en-US" sz="2800" dirty="0" smtClean="0">
                <a:latin typeface="Times New Roman" pitchFamily="18" charset="0"/>
                <a:cs typeface="Times New Roman" pitchFamily="18" charset="0"/>
              </a:rPr>
              <a:t>Null cell adenoma </a:t>
            </a: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Immuno</a:t>
            </a:r>
            <a:r>
              <a:rPr lang="en-US" sz="2800" dirty="0" smtClean="0">
                <a:latin typeface="Times New Roman" pitchFamily="18" charset="0"/>
                <a:cs typeface="Times New Roman" pitchFamily="18" charset="0"/>
              </a:rPr>
              <a:t>-negative for all </a:t>
            </a:r>
            <a:r>
              <a:rPr lang="en-US" sz="2800" dirty="0" err="1" smtClean="0">
                <a:latin typeface="Times New Roman" pitchFamily="18" charset="0"/>
                <a:cs typeface="Times New Roman" pitchFamily="18" charset="0"/>
              </a:rPr>
              <a:t>adenohypophysial</a:t>
            </a:r>
            <a:r>
              <a:rPr lang="en-US" sz="2800" dirty="0" smtClean="0">
                <a:latin typeface="Times New Roman" pitchFamily="18" charset="0"/>
                <a:cs typeface="Times New Roman" pitchFamily="18" charset="0"/>
              </a:rPr>
              <a:t> hormones. </a:t>
            </a:r>
          </a:p>
          <a:p>
            <a:pPr>
              <a:buNone/>
            </a:pPr>
            <a:r>
              <a:rPr lang="en-US" sz="2800" dirty="0" smtClean="0">
                <a:latin typeface="Times New Roman" pitchFamily="18" charset="0"/>
                <a:cs typeface="Times New Roman" pitchFamily="18" charset="0"/>
              </a:rPr>
              <a:t>* Unaccompanied clinically and biochemically by   hormone over secretion.</a:t>
            </a: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5" name="Picture 4" descr="logo ASL1"/>
          <p:cNvPicPr/>
          <p:nvPr/>
        </p:nvPicPr>
        <p:blipFill>
          <a:blip r:embed="rId2" cstate="print">
            <a:lum bright="34000" contrast="-46000"/>
          </a:blip>
          <a:srcRect/>
          <a:stretch>
            <a:fillRect/>
          </a:stretch>
        </p:blipFill>
        <p:spPr bwMode="auto">
          <a:xfrm>
            <a:off x="7458074" y="5445224"/>
            <a:ext cx="1685926" cy="1412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9925" y="620688"/>
            <a:ext cx="7804150"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843808" y="5301208"/>
            <a:ext cx="5630267" cy="369332"/>
          </a:xfrm>
          <a:prstGeom prst="rect">
            <a:avLst/>
          </a:prstGeom>
          <a:noFill/>
        </p:spPr>
        <p:txBody>
          <a:bodyPr wrap="square" rtlCol="0">
            <a:spAutoFit/>
          </a:bodyPr>
          <a:lstStyle/>
          <a:p>
            <a:endParaRPr lang="en-US" dirty="0"/>
          </a:p>
        </p:txBody>
      </p:sp>
      <p:sp>
        <p:nvSpPr>
          <p:cNvPr id="5" name="TextBox 4"/>
          <p:cNvSpPr txBox="1"/>
          <p:nvPr/>
        </p:nvSpPr>
        <p:spPr>
          <a:xfrm>
            <a:off x="539552" y="3933056"/>
            <a:ext cx="8064896" cy="2246769"/>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A five-tier </a:t>
            </a:r>
            <a:r>
              <a:rPr lang="en-US" sz="2000" dirty="0">
                <a:latin typeface="Times New Roman" pitchFamily="18" charset="0"/>
                <a:cs typeface="Times New Roman" pitchFamily="18" charset="0"/>
              </a:rPr>
              <a:t>classification, </a:t>
            </a:r>
            <a:r>
              <a:rPr lang="en-US" sz="2000" dirty="0" err="1" smtClean="0">
                <a:latin typeface="Times New Roman" pitchFamily="18" charset="0"/>
                <a:cs typeface="Times New Roman" pitchFamily="18" charset="0"/>
              </a:rPr>
              <a:t>clinico</a:t>
            </a:r>
            <a:r>
              <a:rPr lang="en-US" sz="2000" dirty="0" smtClean="0">
                <a:latin typeface="Times New Roman" pitchFamily="18" charset="0"/>
                <a:cs typeface="Times New Roman" pitchFamily="18" charset="0"/>
              </a:rPr>
              <a:t>-pathologic in </a:t>
            </a:r>
            <a:r>
              <a:rPr lang="en-US" sz="2000" dirty="0">
                <a:latin typeface="Times New Roman" pitchFamily="18" charset="0"/>
                <a:cs typeface="Times New Roman" pitchFamily="18" charset="0"/>
              </a:rPr>
              <a:t>nature, which focuses on </a:t>
            </a:r>
            <a:r>
              <a:rPr lang="en-US" sz="2000" b="1" i="1" dirty="0">
                <a:solidFill>
                  <a:srgbClr val="FF0000"/>
                </a:solidFill>
                <a:latin typeface="Times New Roman" pitchFamily="18" charset="0"/>
                <a:cs typeface="Times New Roman" pitchFamily="18" charset="0"/>
              </a:rPr>
              <a:t>endocrine activity</a:t>
            </a:r>
            <a:r>
              <a:rPr lang="en-US" sz="2000" dirty="0">
                <a:latin typeface="Times New Roman" pitchFamily="18" charset="0"/>
                <a:cs typeface="Times New Roman" pitchFamily="18" charset="0"/>
              </a:rPr>
              <a:t>, </a:t>
            </a:r>
            <a:r>
              <a:rPr lang="en-US" sz="2000" b="1" i="1" dirty="0">
                <a:solidFill>
                  <a:srgbClr val="FF0000"/>
                </a:solidFill>
                <a:latin typeface="Times New Roman" pitchFamily="18" charset="0"/>
                <a:cs typeface="Times New Roman" pitchFamily="18" charset="0"/>
              </a:rPr>
              <a:t>imaging</a:t>
            </a:r>
            <a:r>
              <a:rPr lang="en-US" sz="2000" dirty="0">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operative findings</a:t>
            </a:r>
            <a:r>
              <a:rPr lang="en-US" sz="2000" dirty="0">
                <a:latin typeface="Times New Roman" pitchFamily="18" charset="0"/>
                <a:cs typeface="Times New Roman" pitchFamily="18" charset="0"/>
              </a:rPr>
              <a:t>, </a:t>
            </a:r>
            <a:r>
              <a:rPr lang="en-US" sz="2000" b="1" i="1" dirty="0">
                <a:solidFill>
                  <a:srgbClr val="FF0000"/>
                </a:solidFill>
                <a:latin typeface="Times New Roman" pitchFamily="18" charset="0"/>
                <a:cs typeface="Times New Roman" pitchFamily="18" charset="0"/>
              </a:rPr>
              <a:t>histology</a:t>
            </a:r>
            <a:r>
              <a:rPr lang="en-US" sz="2000" dirty="0">
                <a:latin typeface="Times New Roman" pitchFamily="18" charset="0"/>
                <a:cs typeface="Times New Roman" pitchFamily="18" charset="0"/>
              </a:rPr>
              <a:t>, </a:t>
            </a:r>
            <a:r>
              <a:rPr lang="en-US" sz="2000" b="1" i="1" dirty="0">
                <a:solidFill>
                  <a:srgbClr val="FF0000"/>
                </a:solidFill>
                <a:latin typeface="Times New Roman" pitchFamily="18" charset="0"/>
                <a:cs typeface="Times New Roman" pitchFamily="18" charset="0"/>
              </a:rPr>
              <a:t>immunocytochemistry</a:t>
            </a:r>
            <a:r>
              <a:rPr lang="en-US" sz="2000" dirty="0">
                <a:latin typeface="Times New Roman" pitchFamily="18" charset="0"/>
                <a:cs typeface="Times New Roman" pitchFamily="18" charset="0"/>
              </a:rPr>
              <a:t>, and </a:t>
            </a:r>
            <a:r>
              <a:rPr lang="en-US" sz="2000" b="1" i="1" dirty="0">
                <a:solidFill>
                  <a:srgbClr val="FF0000"/>
                </a:solidFill>
                <a:latin typeface="Times New Roman" pitchFamily="18" charset="0"/>
                <a:cs typeface="Times New Roman" pitchFamily="18" charset="0"/>
              </a:rPr>
              <a:t>ultrastructure</a:t>
            </a:r>
            <a:r>
              <a:rPr lang="en-US" sz="2000" dirty="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collected data provide valuable information to the clinical endocrinologist</a:t>
            </a:r>
            <a:r>
              <a:rPr lang="en-US" sz="2000" dirty="0" smtClean="0">
                <a:latin typeface="Times New Roman" pitchFamily="18" charset="0"/>
                <a:cs typeface="Times New Roman" pitchFamily="18" charset="0"/>
              </a:rPr>
              <a:t>, neurosurgeon</a:t>
            </a:r>
            <a:r>
              <a:rPr lang="en-US" sz="2000" dirty="0">
                <a:latin typeface="Times New Roman" pitchFamily="18" charset="0"/>
                <a:cs typeface="Times New Roman" pitchFamily="18" charset="0"/>
              </a:rPr>
              <a:t>, and oncologist involved in the assessment of a tumor's </a:t>
            </a:r>
            <a:r>
              <a:rPr lang="en-US" sz="2000" dirty="0" smtClean="0">
                <a:latin typeface="Times New Roman" pitchFamily="18" charset="0"/>
                <a:cs typeface="Times New Roman" pitchFamily="18" charset="0"/>
              </a:rPr>
              <a:t>biologic behavior</a:t>
            </a:r>
            <a:r>
              <a:rPr lang="en-US" sz="2000" dirty="0">
                <a:latin typeface="Times New Roman" pitchFamily="18" charset="0"/>
                <a:cs typeface="Times New Roman" pitchFamily="18" charset="0"/>
              </a:rPr>
              <a:t>, growth potential, therapeutic responsiveness, and prognosis.</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39835" y="116632"/>
            <a:ext cx="3470026" cy="72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logo ASL1"/>
          <p:cNvPicPr/>
          <p:nvPr/>
        </p:nvPicPr>
        <p:blipFill>
          <a:blip r:embed="rId4" cstate="print">
            <a:lum bright="34000" contrast="-46000"/>
          </a:blip>
          <a:srcRect/>
          <a:stretch>
            <a:fillRect/>
          </a:stretch>
        </p:blipFill>
        <p:spPr bwMode="auto">
          <a:xfrm>
            <a:off x="7668344" y="5877272"/>
            <a:ext cx="1152128" cy="792088"/>
          </a:xfrm>
          <a:prstGeom prst="rect">
            <a:avLst/>
          </a:prstGeom>
          <a:noFill/>
          <a:ln w="9525">
            <a:noFill/>
            <a:miter lim="800000"/>
            <a:headEnd/>
            <a:tailEnd/>
          </a:ln>
        </p:spPr>
      </p:pic>
    </p:spTree>
    <p:extLst>
      <p:ext uri="{BB962C8B-B14F-4D97-AF65-F5344CB8AC3E}">
        <p14:creationId xmlns:p14="http://schemas.microsoft.com/office/powerpoint/2010/main" xmlns="" val="2173639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274638"/>
            <a:ext cx="8822214" cy="1143000"/>
          </a:xfrm>
        </p:spPr>
        <p:txBody>
          <a:bodyPr>
            <a:noAutofit/>
          </a:bodyPr>
          <a:lstStyle/>
          <a:p>
            <a:pPr algn="l"/>
            <a:r>
              <a:rPr lang="en-US" sz="3600" b="1" i="1" dirty="0" smtClean="0">
                <a:latin typeface="Times New Roman" pitchFamily="18" charset="0"/>
                <a:cs typeface="Times New Roman" pitchFamily="18" charset="0"/>
              </a:rPr>
              <a:t>Level 1: Functional classification of </a:t>
            </a:r>
            <a:r>
              <a:rPr lang="en-US" sz="3600" b="1" i="1" dirty="0" err="1" smtClean="0">
                <a:latin typeface="Times New Roman" pitchFamily="18" charset="0"/>
                <a:cs typeface="Times New Roman" pitchFamily="18" charset="0"/>
              </a:rPr>
              <a:t>adenohypophysial</a:t>
            </a:r>
            <a:r>
              <a:rPr lang="en-US" sz="3600" b="1" i="1" dirty="0" smtClean="0">
                <a:latin typeface="Times New Roman" pitchFamily="18" charset="0"/>
                <a:cs typeface="Times New Roman" pitchFamily="18" charset="0"/>
              </a:rPr>
              <a:t> tumors </a:t>
            </a:r>
            <a:endParaRPr lang="en-US" sz="3600" b="1" i="1" dirty="0">
              <a:latin typeface="Times New Roman" pitchFamily="18" charset="0"/>
              <a:cs typeface="Times New Roman" pitchFamily="18" charset="0"/>
            </a:endParaRPr>
          </a:p>
        </p:txBody>
      </p:sp>
      <p:sp>
        <p:nvSpPr>
          <p:cNvPr id="7" name="Content Placeholder 6"/>
          <p:cNvSpPr>
            <a:spLocks noGrp="1"/>
          </p:cNvSpPr>
          <p:nvPr>
            <p:ph idx="1"/>
          </p:nvPr>
        </p:nvSpPr>
        <p:spPr>
          <a:xfrm>
            <a:off x="457200" y="1600200"/>
            <a:ext cx="8229600" cy="4829196"/>
          </a:xfrm>
        </p:spPr>
        <p:txBody>
          <a:bodyPr>
            <a:normAutofit fontScale="77500" lnSpcReduction="20000"/>
          </a:bodyPr>
          <a:lstStyle/>
          <a:p>
            <a:pPr marL="0" indent="0">
              <a:buNone/>
            </a:pPr>
            <a:r>
              <a:rPr lang="en-US" sz="2800" dirty="0">
                <a:latin typeface="Times New Roman" pitchFamily="18" charset="0"/>
                <a:cs typeface="Times New Roman" pitchFamily="18" charset="0"/>
              </a:rPr>
              <a:t>A. Endocrine </a:t>
            </a:r>
            <a:r>
              <a:rPr lang="en-US" sz="2800" dirty="0" err="1" smtClean="0">
                <a:latin typeface="Times New Roman" pitchFamily="18" charset="0"/>
                <a:cs typeface="Times New Roman" pitchFamily="18" charset="0"/>
              </a:rPr>
              <a:t>hyperfunction</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Acrornegalyig</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gantism</a:t>
            </a:r>
            <a:r>
              <a:rPr lang="en-US" sz="2800" dirty="0">
                <a:latin typeface="Times New Roman" pitchFamily="18" charset="0"/>
                <a:cs typeface="Times New Roman" pitchFamily="18" charset="0"/>
              </a:rPr>
              <a:t>, elevated </a:t>
            </a:r>
            <a:r>
              <a:rPr lang="en-US" sz="2800" dirty="0" smtClean="0">
                <a:latin typeface="Times New Roman" pitchFamily="18" charset="0"/>
                <a:cs typeface="Times New Roman" pitchFamily="18" charset="0"/>
              </a:rPr>
              <a:t>GH </a:t>
            </a:r>
            <a:r>
              <a:rPr lang="en-US" sz="2800" dirty="0">
                <a:latin typeface="Times New Roman" pitchFamily="18" charset="0"/>
                <a:cs typeface="Times New Roman" pitchFamily="18" charset="0"/>
              </a:rPr>
              <a:t>levels</a:t>
            </a:r>
          </a:p>
          <a:p>
            <a:pPr marL="0" indent="0">
              <a:buNone/>
            </a:pPr>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Hyperprolactinemia</a:t>
            </a:r>
            <a:r>
              <a:rPr lang="en-US" sz="2800" dirty="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sequela</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3. Cushing's disease, elevated </a:t>
            </a:r>
            <a:r>
              <a:rPr lang="en-US" sz="2800" dirty="0" smtClean="0">
                <a:latin typeface="Times New Roman" pitchFamily="18" charset="0"/>
                <a:cs typeface="Times New Roman" pitchFamily="18" charset="0"/>
              </a:rPr>
              <a:t>ACTH, </a:t>
            </a:r>
            <a:r>
              <a:rPr lang="en-US" sz="2800" dirty="0">
                <a:latin typeface="Times New Roman" pitchFamily="18" charset="0"/>
                <a:cs typeface="Times New Roman" pitchFamily="18" charset="0"/>
              </a:rPr>
              <a:t>and cortisol levels</a:t>
            </a:r>
          </a:p>
          <a:p>
            <a:pPr marL="0" indent="0">
              <a:buNone/>
            </a:pPr>
            <a:r>
              <a:rPr lang="en-US" sz="2800" dirty="0">
                <a:latin typeface="Times New Roman" pitchFamily="18" charset="0"/>
                <a:cs typeface="Times New Roman" pitchFamily="18" charset="0"/>
              </a:rPr>
              <a:t>4. </a:t>
            </a:r>
            <a:r>
              <a:rPr lang="en-US" sz="2800" dirty="0" smtClean="0">
                <a:latin typeface="Times New Roman" pitchFamily="18" charset="0"/>
                <a:cs typeface="Times New Roman" pitchFamily="18" charset="0"/>
              </a:rPr>
              <a:t>Hyperthyroidism with </a:t>
            </a:r>
            <a:r>
              <a:rPr lang="en-US" sz="2800" dirty="0">
                <a:latin typeface="Times New Roman" pitchFamily="18" charset="0"/>
                <a:cs typeface="Times New Roman" pitchFamily="18" charset="0"/>
              </a:rPr>
              <a:t>inappropriate </a:t>
            </a:r>
            <a:r>
              <a:rPr lang="en-US" sz="2800" dirty="0" err="1">
                <a:latin typeface="Times New Roman" pitchFamily="18" charset="0"/>
                <a:cs typeface="Times New Roman" pitchFamily="18" charset="0"/>
              </a:rPr>
              <a:t>hypersecretion</a:t>
            </a:r>
            <a:r>
              <a:rPr lang="en-US" sz="2800" dirty="0">
                <a:latin typeface="Times New Roman" pitchFamily="18" charset="0"/>
                <a:cs typeface="Times New Roman" pitchFamily="18" charset="0"/>
              </a:rPr>
              <a:t> of </a:t>
            </a:r>
            <a:r>
              <a:rPr lang="en-US" sz="2800" dirty="0" smtClean="0">
                <a:latin typeface="Times New Roman" pitchFamily="18" charset="0"/>
                <a:cs typeface="Times New Roman" pitchFamily="18" charset="0"/>
              </a:rPr>
              <a:t> TSH</a:t>
            </a:r>
          </a:p>
          <a:p>
            <a:pPr marL="0" indent="0">
              <a:buNone/>
            </a:pPr>
            <a:r>
              <a:rPr lang="en-US" sz="2800" dirty="0" smtClean="0">
                <a:latin typeface="Times New Roman" pitchFamily="18" charset="0"/>
                <a:cs typeface="Times New Roman" pitchFamily="18" charset="0"/>
              </a:rPr>
              <a:t>5. Significantly elevated FSH and LH and/or alpha subunit</a:t>
            </a:r>
          </a:p>
          <a:p>
            <a:pPr marL="0" indent="0">
              <a:buNone/>
            </a:pPr>
            <a:r>
              <a:rPr lang="en-US" sz="2800" dirty="0" smtClean="0">
                <a:latin typeface="Times New Roman" pitchFamily="18" charset="0"/>
                <a:cs typeface="Times New Roman" pitchFamily="18" charset="0"/>
              </a:rPr>
              <a:t>6</a:t>
            </a:r>
            <a:r>
              <a:rPr lang="en-US" sz="2800" dirty="0">
                <a:latin typeface="Times New Roman" pitchFamily="18" charset="0"/>
                <a:cs typeface="Times New Roman" pitchFamily="18" charset="0"/>
              </a:rPr>
              <a:t>. Multiple hormonal overproduction</a:t>
            </a:r>
          </a:p>
          <a:p>
            <a:pPr marL="0" indent="0">
              <a:buNone/>
            </a:pPr>
            <a:r>
              <a:rPr lang="en-US" sz="2800" dirty="0">
                <a:latin typeface="Times New Roman" pitchFamily="18" charset="0"/>
                <a:cs typeface="Times New Roman" pitchFamily="18" charset="0"/>
              </a:rPr>
              <a:t>B. Clinically nonfunctioning</a:t>
            </a:r>
          </a:p>
          <a:p>
            <a:pPr marL="0" indent="0">
              <a:buNone/>
            </a:pPr>
            <a:r>
              <a:rPr lang="en-US" sz="2800" dirty="0">
                <a:latin typeface="Times New Roman" pitchFamily="18" charset="0"/>
                <a:cs typeface="Times New Roman" pitchFamily="18" charset="0"/>
              </a:rPr>
              <a:t>C. Functional status undetermined</a:t>
            </a:r>
          </a:p>
          <a:p>
            <a:pPr marL="0" indent="0">
              <a:buNone/>
            </a:pPr>
            <a:r>
              <a:rPr lang="en-US" sz="2800" dirty="0">
                <a:latin typeface="Times New Roman" pitchFamily="18" charset="0"/>
                <a:cs typeface="Times New Roman" pitchFamily="18" charset="0"/>
              </a:rPr>
              <a:t>D. Endocrine </a:t>
            </a:r>
            <a:r>
              <a:rPr lang="en-US" sz="2800" dirty="0" err="1">
                <a:latin typeface="Times New Roman" pitchFamily="18" charset="0"/>
                <a:cs typeface="Times New Roman" pitchFamily="18" charset="0"/>
              </a:rPr>
              <a:t>hyperfunction</a:t>
            </a:r>
            <a:r>
              <a:rPr lang="en-US" sz="2800" dirty="0">
                <a:latin typeface="Times New Roman" pitchFamily="18" charset="0"/>
                <a:cs typeface="Times New Roman" pitchFamily="18" charset="0"/>
              </a:rPr>
              <a:t> due to ectopic sources</a:t>
            </a:r>
          </a:p>
          <a:p>
            <a:pPr marL="0" indent="0">
              <a:buNone/>
            </a:pPr>
            <a:r>
              <a:rPr lang="en-US" sz="2800" dirty="0">
                <a:latin typeface="Times New Roman" pitchFamily="18" charset="0"/>
                <a:cs typeface="Times New Roman" pitchFamily="18" charset="0"/>
              </a:rPr>
              <a:t>1. Clinical acromegaly secondary to ectopic </a:t>
            </a:r>
            <a:r>
              <a:rPr lang="en-US" sz="2800" dirty="0" smtClean="0">
                <a:latin typeface="Times New Roman" pitchFamily="18" charset="0"/>
                <a:cs typeface="Times New Roman" pitchFamily="18" charset="0"/>
              </a:rPr>
              <a:t>GH-releasing </a:t>
            </a:r>
            <a:r>
              <a:rPr lang="en-US" sz="2800" dirty="0">
                <a:latin typeface="Times New Roman" pitchFamily="18" charset="0"/>
                <a:cs typeface="Times New Roman" pitchFamily="18" charset="0"/>
              </a:rPr>
              <a:t>hormone overproduction (</a:t>
            </a:r>
            <a:r>
              <a:rPr lang="en-US" sz="2800" dirty="0" smtClean="0">
                <a:latin typeface="Times New Roman" pitchFamily="18" charset="0"/>
                <a:cs typeface="Times New Roman" pitchFamily="18" charset="0"/>
              </a:rPr>
              <a:t>hyperplasia/adenoma</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2. Cushing's disease secondary to ectopic </a:t>
            </a:r>
            <a:r>
              <a:rPr lang="en-US" sz="2800" dirty="0" err="1">
                <a:latin typeface="Times New Roman" pitchFamily="18" charset="0"/>
                <a:cs typeface="Times New Roman" pitchFamily="18" charset="0"/>
              </a:rPr>
              <a:t>corticotropin</a:t>
            </a:r>
            <a:r>
              <a:rPr lang="en-US" sz="2800" dirty="0">
                <a:latin typeface="Times New Roman" pitchFamily="18" charset="0"/>
                <a:cs typeface="Times New Roman" pitchFamily="18" charset="0"/>
              </a:rPr>
              <a:t>-releasing hormone overproduction (</a:t>
            </a:r>
            <a:r>
              <a:rPr lang="en-US" sz="2800" dirty="0" smtClean="0">
                <a:latin typeface="Times New Roman" pitchFamily="18" charset="0"/>
                <a:cs typeface="Times New Roman" pitchFamily="18" charset="0"/>
              </a:rPr>
              <a:t>hyperplasia/adenoma</a:t>
            </a:r>
            <a:r>
              <a:rPr lang="en-US" sz="2800" dirty="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5" name="Picture 4" descr="logo ASL1"/>
          <p:cNvPicPr/>
          <p:nvPr/>
        </p:nvPicPr>
        <p:blipFill>
          <a:blip r:embed="rId2" cstate="print">
            <a:lum bright="34000" contrast="-46000"/>
          </a:blip>
          <a:srcRect/>
          <a:stretch>
            <a:fillRect/>
          </a:stretch>
        </p:blipFill>
        <p:spPr bwMode="auto">
          <a:xfrm>
            <a:off x="7441912" y="5153025"/>
            <a:ext cx="1685926" cy="1704975"/>
          </a:xfrm>
          <a:prstGeom prst="rect">
            <a:avLst/>
          </a:prstGeom>
          <a:noFill/>
          <a:ln w="9525">
            <a:noFill/>
            <a:miter lim="800000"/>
            <a:headEnd/>
            <a:tailEnd/>
          </a:ln>
        </p:spPr>
      </p:pic>
    </p:spTree>
    <p:extLst>
      <p:ext uri="{BB962C8B-B14F-4D97-AF65-F5344CB8AC3E}">
        <p14:creationId xmlns:p14="http://schemas.microsoft.com/office/powerpoint/2010/main" xmlns="" val="986920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274638"/>
            <a:ext cx="8822214" cy="1143000"/>
          </a:xfrm>
        </p:spPr>
        <p:txBody>
          <a:bodyPr>
            <a:noAutofit/>
          </a:bodyPr>
          <a:lstStyle/>
          <a:p>
            <a:pPr algn="l"/>
            <a:r>
              <a:rPr lang="en-US" sz="3600" b="1" i="1" dirty="0" smtClean="0">
                <a:latin typeface="Times New Roman" pitchFamily="18" charset="0"/>
                <a:cs typeface="Times New Roman" pitchFamily="18" charset="0"/>
              </a:rPr>
              <a:t>Level 2</a:t>
            </a:r>
            <a:r>
              <a:rPr lang="en-US" sz="3600" b="1" i="1" dirty="0">
                <a:latin typeface="Times New Roman" pitchFamily="18" charset="0"/>
                <a:cs typeface="Times New Roman" pitchFamily="18" charset="0"/>
              </a:rPr>
              <a:t>: </a:t>
            </a:r>
            <a:r>
              <a:rPr lang="en-US" sz="3600" b="1" i="1" dirty="0" smtClean="0">
                <a:latin typeface="Times New Roman" pitchFamily="18" charset="0"/>
                <a:cs typeface="Times New Roman" pitchFamily="18" charset="0"/>
              </a:rPr>
              <a:t>Imaging/Surgical </a:t>
            </a:r>
            <a:r>
              <a:rPr lang="en-US" sz="3600" b="1" i="1" dirty="0">
                <a:latin typeface="Times New Roman" pitchFamily="18" charset="0"/>
                <a:cs typeface="Times New Roman" pitchFamily="18" charset="0"/>
              </a:rPr>
              <a:t>Classification of </a:t>
            </a:r>
            <a:r>
              <a:rPr lang="en-US" sz="3600" b="1" i="1" dirty="0" err="1" smtClean="0">
                <a:latin typeface="Times New Roman" pitchFamily="18" charset="0"/>
                <a:cs typeface="Times New Roman" pitchFamily="18" charset="0"/>
              </a:rPr>
              <a:t>Adenohypophysial</a:t>
            </a:r>
            <a:r>
              <a:rPr lang="en-US" sz="3600" b="1" i="1" dirty="0" smtClean="0">
                <a:latin typeface="Times New Roman" pitchFamily="18" charset="0"/>
                <a:cs typeface="Times New Roman" pitchFamily="18" charset="0"/>
              </a:rPr>
              <a:t> </a:t>
            </a:r>
            <a:r>
              <a:rPr lang="en-US" sz="3600" b="1" i="1" dirty="0">
                <a:latin typeface="Times New Roman" pitchFamily="18" charset="0"/>
                <a:cs typeface="Times New Roman" pitchFamily="18" charset="0"/>
              </a:rPr>
              <a:t>Tumors</a:t>
            </a:r>
          </a:p>
        </p:txBody>
      </p:sp>
      <p:sp>
        <p:nvSpPr>
          <p:cNvPr id="7" name="Content Placeholder 6"/>
          <p:cNvSpPr>
            <a:spLocks noGrp="1"/>
          </p:cNvSpPr>
          <p:nvPr>
            <p:ph idx="1"/>
          </p:nvPr>
        </p:nvSpPr>
        <p:spPr>
          <a:xfrm>
            <a:off x="457200" y="1600200"/>
            <a:ext cx="8229600" cy="4829196"/>
          </a:xfrm>
        </p:spPr>
        <p:txBody>
          <a:bodyPr>
            <a:normAutofit fontScale="92500" lnSpcReduction="20000"/>
          </a:bodyPr>
          <a:lstStyle/>
          <a:p>
            <a:pPr marL="0" indent="0">
              <a:buNone/>
            </a:pPr>
            <a:r>
              <a:rPr lang="en-US" sz="2800" dirty="0">
                <a:latin typeface="Times New Roman" pitchFamily="18" charset="0"/>
                <a:cs typeface="Times New Roman" pitchFamily="18" charset="0"/>
              </a:rPr>
              <a:t>Based on location</a:t>
            </a:r>
          </a:p>
          <a:p>
            <a:pPr marL="0" indent="0">
              <a:buNone/>
            </a:pPr>
            <a:r>
              <a:rPr lang="en-US" sz="2800" dirty="0">
                <a:latin typeface="Times New Roman" pitchFamily="18" charset="0"/>
                <a:cs typeface="Times New Roman" pitchFamily="18" charset="0"/>
              </a:rPr>
              <a:t>1. </a:t>
            </a:r>
            <a:r>
              <a:rPr lang="en-US" sz="2800" dirty="0" err="1">
                <a:latin typeface="Times New Roman" pitchFamily="18" charset="0"/>
                <a:cs typeface="Times New Roman" pitchFamily="18" charset="0"/>
              </a:rPr>
              <a:t>lntrasellar</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Extrasellar</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extension (</a:t>
            </a:r>
            <a:r>
              <a:rPr lang="en-US" sz="2800" dirty="0" err="1">
                <a:latin typeface="Times New Roman" pitchFamily="18" charset="0"/>
                <a:cs typeface="Times New Roman" pitchFamily="18" charset="0"/>
              </a:rPr>
              <a:t>suprasellar</a:t>
            </a:r>
            <a:r>
              <a:rPr lang="en-US" sz="2800" dirty="0">
                <a:latin typeface="Times New Roman" pitchFamily="18" charset="0"/>
                <a:cs typeface="Times New Roman" pitchFamily="18" charset="0"/>
              </a:rPr>
              <a:t>, sphenoid sinus, </a:t>
            </a:r>
            <a:r>
              <a:rPr lang="en-US" sz="2800" dirty="0" err="1">
                <a:latin typeface="Times New Roman" pitchFamily="18" charset="0"/>
                <a:cs typeface="Times New Roman" pitchFamily="18" charset="0"/>
              </a:rPr>
              <a:t>nasopharynx</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cavernous sinus</a:t>
            </a:r>
            <a:r>
              <a:rPr lang="en-US" sz="2800" dirty="0">
                <a:latin typeface="Times New Roman" pitchFamily="18" charset="0"/>
                <a:cs typeface="Times New Roman" pitchFamily="18" charset="0"/>
              </a:rPr>
              <a:t>, etc</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3. Ectopic (rare</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B. Based on size</a:t>
            </a:r>
          </a:p>
          <a:p>
            <a:pPr marL="0" indent="0">
              <a:buNone/>
            </a:pPr>
            <a:r>
              <a:rPr lang="en-US" sz="2800" dirty="0">
                <a:latin typeface="Times New Roman" pitchFamily="18" charset="0"/>
                <a:cs typeface="Times New Roman" pitchFamily="18" charset="0"/>
              </a:rPr>
              <a:t>1. </a:t>
            </a:r>
            <a:r>
              <a:rPr lang="en-US" sz="2800" dirty="0" err="1">
                <a:latin typeface="Times New Roman" pitchFamily="18" charset="0"/>
                <a:cs typeface="Times New Roman" pitchFamily="18" charset="0"/>
              </a:rPr>
              <a:t>Microadenoma</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(&lt; </a:t>
            </a:r>
            <a:r>
              <a:rPr lang="en-US" sz="2800" dirty="0">
                <a:latin typeface="Times New Roman" pitchFamily="18" charset="0"/>
                <a:cs typeface="Times New Roman" pitchFamily="18" charset="0"/>
              </a:rPr>
              <a:t>10 </a:t>
            </a:r>
            <a:r>
              <a:rPr lang="en-US" sz="2800" dirty="0" err="1">
                <a:latin typeface="Times New Roman" pitchFamily="18" charset="0"/>
                <a:cs typeface="Times New Roman" pitchFamily="18" charset="0"/>
              </a:rPr>
              <a:t>mrn</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Macroadenoma</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10 </a:t>
            </a:r>
            <a:r>
              <a:rPr lang="en-US" sz="2800" dirty="0" smtClean="0">
                <a:latin typeface="Times New Roman" pitchFamily="18" charset="0"/>
                <a:cs typeface="Times New Roman" pitchFamily="18" charset="0"/>
              </a:rPr>
              <a:t>mml</a:t>
            </a:r>
          </a:p>
          <a:p>
            <a:pPr marL="0" indent="0">
              <a:buNone/>
            </a:pPr>
            <a:r>
              <a:rPr lang="en-US" sz="2800" dirty="0" smtClean="0">
                <a:latin typeface="Times New Roman" pitchFamily="18" charset="0"/>
                <a:cs typeface="Times New Roman" pitchFamily="18" charset="0"/>
              </a:rPr>
              <a:t>C. Based on growth pattern</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1. Expansive</a:t>
            </a:r>
          </a:p>
          <a:p>
            <a:pPr marL="0" indent="0">
              <a:buNone/>
            </a:pPr>
            <a:r>
              <a:rPr lang="en-US" sz="2800" dirty="0">
                <a:latin typeface="Times New Roman" pitchFamily="18" charset="0"/>
                <a:cs typeface="Times New Roman" pitchFamily="18" charset="0"/>
              </a:rPr>
              <a:t>2. Grossly invasive of </a:t>
            </a:r>
            <a:r>
              <a:rPr lang="en-US" sz="2800" dirty="0" err="1">
                <a:latin typeface="Times New Roman" pitchFamily="18" charset="0"/>
                <a:cs typeface="Times New Roman" pitchFamily="18" charset="0"/>
              </a:rPr>
              <a:t>dura</a:t>
            </a:r>
            <a:r>
              <a:rPr lang="en-US" sz="2800" dirty="0">
                <a:latin typeface="Times New Roman" pitchFamily="18" charset="0"/>
                <a:cs typeface="Times New Roman" pitchFamily="18" charset="0"/>
              </a:rPr>
              <a:t>, bone, nerves, and brain</a:t>
            </a:r>
          </a:p>
          <a:p>
            <a:pPr marL="0" indent="0">
              <a:buNone/>
            </a:pPr>
            <a:r>
              <a:rPr lang="en-US" sz="2800" dirty="0">
                <a:latin typeface="Times New Roman" pitchFamily="18" charset="0"/>
                <a:cs typeface="Times New Roman" pitchFamily="18" charset="0"/>
              </a:rPr>
              <a:t>3. </a:t>
            </a:r>
            <a:r>
              <a:rPr lang="en-US" sz="2800" dirty="0" smtClean="0">
                <a:latin typeface="Times New Roman" pitchFamily="18" charset="0"/>
                <a:cs typeface="Times New Roman" pitchFamily="18" charset="0"/>
              </a:rPr>
              <a:t>Metastasizing (</a:t>
            </a:r>
            <a:r>
              <a:rPr lang="en-US" sz="2800" dirty="0" err="1" smtClean="0">
                <a:latin typeface="Times New Roman" pitchFamily="18" charset="0"/>
                <a:cs typeface="Times New Roman" pitchFamily="18" charset="0"/>
              </a:rPr>
              <a:t>craniospinal</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or </a:t>
            </a:r>
            <a:r>
              <a:rPr lang="en-US" sz="2800" dirty="0" smtClean="0">
                <a:latin typeface="Times New Roman" pitchFamily="18" charset="0"/>
                <a:cs typeface="Times New Roman" pitchFamily="18" charset="0"/>
              </a:rPr>
              <a:t>systemic)</a:t>
            </a: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5" name="Picture 4" descr="logo ASL1"/>
          <p:cNvPicPr/>
          <p:nvPr/>
        </p:nvPicPr>
        <p:blipFill>
          <a:blip r:embed="rId2" cstate="print">
            <a:lum bright="34000" contrast="-46000"/>
          </a:blip>
          <a:srcRect/>
          <a:stretch>
            <a:fillRect/>
          </a:stretch>
        </p:blipFill>
        <p:spPr bwMode="auto">
          <a:xfrm>
            <a:off x="7458074" y="5153025"/>
            <a:ext cx="1685926" cy="1704975"/>
          </a:xfrm>
          <a:prstGeom prst="rect">
            <a:avLst/>
          </a:prstGeom>
          <a:noFill/>
          <a:ln w="9525">
            <a:noFill/>
            <a:miter lim="800000"/>
            <a:headEnd/>
            <a:tailEnd/>
          </a:ln>
        </p:spPr>
      </p:pic>
    </p:spTree>
    <p:extLst>
      <p:ext uri="{BB962C8B-B14F-4D97-AF65-F5344CB8AC3E}">
        <p14:creationId xmlns:p14="http://schemas.microsoft.com/office/powerpoint/2010/main" xmlns="" val="3442978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274638"/>
            <a:ext cx="8822214" cy="1143000"/>
          </a:xfrm>
        </p:spPr>
        <p:txBody>
          <a:bodyPr>
            <a:noAutofit/>
          </a:bodyPr>
          <a:lstStyle/>
          <a:p>
            <a:pPr algn="l"/>
            <a:r>
              <a:rPr lang="en-US" sz="3600" b="1" i="1" dirty="0" smtClean="0">
                <a:latin typeface="Times New Roman" pitchFamily="18" charset="0"/>
                <a:cs typeface="Times New Roman" pitchFamily="18" charset="0"/>
              </a:rPr>
              <a:t>Level 3</a:t>
            </a:r>
            <a:r>
              <a:rPr lang="en-US" sz="3600" b="1" i="1" dirty="0">
                <a:latin typeface="Times New Roman" pitchFamily="18" charset="0"/>
                <a:cs typeface="Times New Roman" pitchFamily="18" charset="0"/>
              </a:rPr>
              <a:t>: Histologic Classification of </a:t>
            </a:r>
            <a:r>
              <a:rPr lang="en-US" sz="3600" b="1" i="1" dirty="0" err="1">
                <a:latin typeface="Times New Roman" pitchFamily="18" charset="0"/>
                <a:cs typeface="Times New Roman" pitchFamily="18" charset="0"/>
              </a:rPr>
              <a:t>Adenohypophysial</a:t>
            </a:r>
            <a:r>
              <a:rPr lang="en-US" sz="3600" b="1" i="1" dirty="0">
                <a:latin typeface="Times New Roman" pitchFamily="18" charset="0"/>
                <a:cs typeface="Times New Roman" pitchFamily="18" charset="0"/>
              </a:rPr>
              <a:t> Tumors</a:t>
            </a:r>
          </a:p>
        </p:txBody>
      </p:sp>
      <p:sp>
        <p:nvSpPr>
          <p:cNvPr id="7" name="Content Placeholder 6"/>
          <p:cNvSpPr>
            <a:spLocks noGrp="1"/>
          </p:cNvSpPr>
          <p:nvPr>
            <p:ph idx="1"/>
          </p:nvPr>
        </p:nvSpPr>
        <p:spPr>
          <a:xfrm>
            <a:off x="457200" y="1600200"/>
            <a:ext cx="8229600" cy="4829196"/>
          </a:xfrm>
        </p:spPr>
        <p:txBody>
          <a:bodyPr>
            <a:normAutofit fontScale="92500" lnSpcReduction="10000"/>
          </a:bodyPr>
          <a:lstStyle/>
          <a:p>
            <a:pPr marL="0" indent="0">
              <a:buNone/>
            </a:pPr>
            <a:r>
              <a:rPr lang="en-US" sz="2800" dirty="0">
                <a:latin typeface="Times New Roman" pitchFamily="18" charset="0"/>
                <a:cs typeface="Times New Roman" pitchFamily="18" charset="0"/>
              </a:rPr>
              <a:t>Adenoma</a:t>
            </a:r>
          </a:p>
          <a:p>
            <a:pPr marL="0" indent="0">
              <a:buNone/>
            </a:pPr>
            <a:r>
              <a:rPr lang="en-US" sz="2800" dirty="0">
                <a:latin typeface="Times New Roman" pitchFamily="18" charset="0"/>
                <a:cs typeface="Times New Roman" pitchFamily="18" charset="0"/>
              </a:rPr>
              <a:t>1. Typical</a:t>
            </a:r>
          </a:p>
          <a:p>
            <a:pPr marL="0" indent="0">
              <a:buNone/>
            </a:pPr>
            <a:r>
              <a:rPr lang="en-US" sz="2800" dirty="0">
                <a:latin typeface="Times New Roman" pitchFamily="18" charset="0"/>
                <a:cs typeface="Times New Roman" pitchFamily="18" charset="0"/>
              </a:rPr>
              <a:t>2. Atypical (</a:t>
            </a:r>
            <a:r>
              <a:rPr lang="en-US" sz="2800" dirty="0" err="1">
                <a:latin typeface="Times New Roman" pitchFamily="18" charset="0"/>
                <a:cs typeface="Times New Roman" pitchFamily="18" charset="0"/>
              </a:rPr>
              <a:t>pleomorphism</a:t>
            </a:r>
            <a:r>
              <a:rPr lang="en-US" sz="2800" dirty="0">
                <a:latin typeface="Times New Roman" pitchFamily="18" charset="0"/>
                <a:cs typeface="Times New Roman" pitchFamily="18" charset="0"/>
              </a:rPr>
              <a:t>, enhanced mitotic activity, high MIB-1 labeling index)</a:t>
            </a:r>
          </a:p>
          <a:p>
            <a:pPr marL="0" indent="0">
              <a:buNone/>
            </a:pPr>
            <a:r>
              <a:rPr lang="en-US" sz="2800" dirty="0">
                <a:latin typeface="Times New Roman" pitchFamily="18" charset="0"/>
                <a:cs typeface="Times New Roman" pitchFamily="18" charset="0"/>
              </a:rPr>
              <a:t>If growth pattern can be evaluated:</a:t>
            </a:r>
          </a:p>
          <a:p>
            <a:pPr marL="0" indent="0">
              <a:buNone/>
            </a:pPr>
            <a:r>
              <a:rPr lang="en-US" sz="2800" dirty="0">
                <a:latin typeface="Times New Roman" pitchFamily="18" charset="0"/>
                <a:cs typeface="Times New Roman" pitchFamily="18" charset="0"/>
              </a:rPr>
              <a:t>1. Expansive</a:t>
            </a:r>
          </a:p>
          <a:p>
            <a:pPr marL="0" indent="0">
              <a:buNone/>
            </a:pPr>
            <a:r>
              <a:rPr lang="en-US" sz="2800" dirty="0">
                <a:latin typeface="Times New Roman" pitchFamily="18" charset="0"/>
                <a:cs typeface="Times New Roman" pitchFamily="18" charset="0"/>
              </a:rPr>
              <a:t>2. Histologically invasive (bone, nerve, vessels, </a:t>
            </a:r>
            <a:r>
              <a:rPr lang="en-US" sz="2800" dirty="0" smtClean="0">
                <a:latin typeface="Times New Roman" pitchFamily="18" charset="0"/>
                <a:cs typeface="Times New Roman" pitchFamily="18" charset="0"/>
              </a:rPr>
              <a:t>etc</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B. Carcinoma (metastasis and/or brain invasion)</a:t>
            </a:r>
          </a:p>
          <a:p>
            <a:pPr marL="0" indent="0">
              <a:buNone/>
            </a:pPr>
            <a:r>
              <a:rPr lang="en-US" sz="2800" dirty="0">
                <a:latin typeface="Times New Roman" pitchFamily="18" charset="0"/>
                <a:cs typeface="Times New Roman" pitchFamily="18" charset="0"/>
              </a:rPr>
              <a:t>C. </a:t>
            </a:r>
            <a:r>
              <a:rPr lang="en-US" sz="2800" dirty="0" smtClean="0">
                <a:latin typeface="Times New Roman" pitchFamily="18" charset="0"/>
                <a:cs typeface="Times New Roman" pitchFamily="18" charset="0"/>
              </a:rPr>
              <a:t>Non-adenoma</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1. Primary or secondary </a:t>
            </a:r>
            <a:r>
              <a:rPr lang="en-US" sz="2800" dirty="0" smtClean="0">
                <a:latin typeface="Times New Roman" pitchFamily="18" charset="0"/>
                <a:cs typeface="Times New Roman" pitchFamily="18" charset="0"/>
              </a:rPr>
              <a:t>non-</a:t>
            </a:r>
            <a:r>
              <a:rPr lang="en-US" sz="2800" dirty="0" err="1" smtClean="0">
                <a:latin typeface="Times New Roman" pitchFamily="18" charset="0"/>
                <a:cs typeface="Times New Roman" pitchFamily="18" charset="0"/>
              </a:rPr>
              <a:t>adenohypophysial</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tumors</a:t>
            </a:r>
          </a:p>
          <a:p>
            <a:pPr marL="0" indent="0">
              <a:buNone/>
            </a:pPr>
            <a:r>
              <a:rPr lang="en-US" sz="2800" dirty="0">
                <a:latin typeface="Times New Roman" pitchFamily="18" charset="0"/>
                <a:cs typeface="Times New Roman" pitchFamily="18" charset="0"/>
              </a:rPr>
              <a:t>2. </a:t>
            </a:r>
            <a:r>
              <a:rPr lang="en-US" sz="2800" dirty="0" smtClean="0">
                <a:latin typeface="Times New Roman" pitchFamily="18" charset="0"/>
                <a:cs typeface="Times New Roman" pitchFamily="18" charset="0"/>
              </a:rPr>
              <a:t>Pituitary hyperplasia mimicking adenoma</a:t>
            </a: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5" name="Picture 4" descr="logo ASL1"/>
          <p:cNvPicPr/>
          <p:nvPr/>
        </p:nvPicPr>
        <p:blipFill>
          <a:blip r:embed="rId2" cstate="print">
            <a:lum bright="34000" contrast="-46000"/>
          </a:blip>
          <a:srcRect/>
          <a:stretch>
            <a:fillRect/>
          </a:stretch>
        </p:blipFill>
        <p:spPr bwMode="auto">
          <a:xfrm>
            <a:off x="7786710" y="5373216"/>
            <a:ext cx="1357290" cy="1484784"/>
          </a:xfrm>
          <a:prstGeom prst="rect">
            <a:avLst/>
          </a:prstGeom>
          <a:noFill/>
          <a:ln w="9525">
            <a:noFill/>
            <a:miter lim="800000"/>
            <a:headEnd/>
            <a:tailEnd/>
          </a:ln>
        </p:spPr>
      </p:pic>
    </p:spTree>
    <p:extLst>
      <p:ext uri="{BB962C8B-B14F-4D97-AF65-F5344CB8AC3E}">
        <p14:creationId xmlns:p14="http://schemas.microsoft.com/office/powerpoint/2010/main" xmlns="" val="668607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dirty="0" smtClean="0">
                <a:latin typeface="Times New Roman" pitchFamily="18" charset="0"/>
                <a:cs typeface="Times New Roman" pitchFamily="18" charset="0"/>
              </a:rPr>
              <a:t>Atypical adenoma </a:t>
            </a:r>
            <a:endParaRPr lang="en-US" b="1" i="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Atypical morphologic features such as :</a:t>
            </a:r>
          </a:p>
          <a:p>
            <a:pPr lvl="1">
              <a:buFont typeface="Wingdings" pitchFamily="2" charset="2"/>
              <a:buChar char="ü"/>
            </a:pPr>
            <a:r>
              <a:rPr lang="en-US" dirty="0" smtClean="0">
                <a:latin typeface="Times New Roman" pitchFamily="18" charset="0"/>
                <a:cs typeface="Times New Roman" pitchFamily="18" charset="0"/>
              </a:rPr>
              <a:t> Nuclear </a:t>
            </a:r>
            <a:r>
              <a:rPr lang="en-US" dirty="0" err="1" smtClean="0">
                <a:latin typeface="Times New Roman" pitchFamily="18" charset="0"/>
                <a:cs typeface="Times New Roman" pitchFamily="18" charset="0"/>
              </a:rPr>
              <a:t>pleomorphism</a:t>
            </a:r>
            <a:endParaRPr lang="en-US" dirty="0" smtClean="0">
              <a:latin typeface="Times New Roman" pitchFamily="18" charset="0"/>
              <a:cs typeface="Times New Roman" pitchFamily="18" charset="0"/>
            </a:endParaRPr>
          </a:p>
          <a:p>
            <a:pPr lvl="1">
              <a:buFont typeface="Wingdings" pitchFamily="2" charset="2"/>
              <a:buChar char="ü"/>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Elevated mitotic index</a:t>
            </a:r>
          </a:p>
          <a:p>
            <a:pPr lvl="1">
              <a:buFont typeface="Wingdings" pitchFamily="2" charset="2"/>
              <a:buChar char="ü"/>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Elevated a ki-67 (MIB-1) labeling index &gt; 3%</a:t>
            </a:r>
          </a:p>
          <a:p>
            <a:pPr lvl="1">
              <a:buFont typeface="Wingdings" pitchFamily="2" charset="2"/>
              <a:buChar char="ü"/>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Extensive nuclear staining for P53 </a:t>
            </a:r>
          </a:p>
          <a:p>
            <a:pPr marL="400050" lvl="1" indent="0">
              <a:buNone/>
            </a:pP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Tumors with these features without documented metastases named as atypical adenoma.</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4284692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2910" y="357166"/>
            <a:ext cx="7745514" cy="4944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11560" y="5286388"/>
            <a:ext cx="7920880" cy="1477328"/>
          </a:xfrm>
          <a:prstGeom prst="rect">
            <a:avLst/>
          </a:prstGeom>
          <a:noFill/>
        </p:spPr>
        <p:txBody>
          <a:bodyPr wrap="square" rtlCol="0">
            <a:spAutoFit/>
          </a:bodyPr>
          <a:lstStyle/>
          <a:p>
            <a:r>
              <a:rPr lang="en-US" dirty="0"/>
              <a:t>Basophilic and </a:t>
            </a:r>
            <a:r>
              <a:rPr lang="en-US" dirty="0" smtClean="0"/>
              <a:t>atypical (anaplastic) pituitary </a:t>
            </a:r>
            <a:r>
              <a:rPr lang="en-US" dirty="0"/>
              <a:t>adenoma (PAS x100). The basophilic cells are also PAS-positive. Basophilic adenomas secrete ACTH, more rarely TSH or sometimes a gonadotropic hormone (FSH or LH). Note the presence of large or pleomorphic nuclei and especially the numerous mitoses indicative of rapid growth (anaplastic adenoma).</a:t>
            </a:r>
          </a:p>
        </p:txBody>
      </p:sp>
    </p:spTree>
    <p:extLst>
      <p:ext uri="{BB962C8B-B14F-4D97-AF65-F5344CB8AC3E}">
        <p14:creationId xmlns:p14="http://schemas.microsoft.com/office/powerpoint/2010/main" xmlns="" val="1443816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l"/>
            <a:r>
              <a:rPr lang="en-US" sz="3600" b="1" i="1" dirty="0" smtClean="0">
                <a:latin typeface="Times New Roman" pitchFamily="18" charset="0"/>
                <a:cs typeface="Times New Roman" pitchFamily="18" charset="0"/>
              </a:rPr>
              <a:t>Level 4</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Immunohistochemical</a:t>
            </a:r>
            <a:r>
              <a:rPr lang="en-US" sz="3600" b="1" i="1" dirty="0">
                <a:latin typeface="Times New Roman" pitchFamily="18" charset="0"/>
                <a:cs typeface="Times New Roman" pitchFamily="18" charset="0"/>
              </a:rPr>
              <a:t> Classification of </a:t>
            </a:r>
            <a:r>
              <a:rPr lang="en-US" sz="3600" b="1" i="1" dirty="0" err="1">
                <a:latin typeface="Times New Roman" pitchFamily="18" charset="0"/>
                <a:cs typeface="Times New Roman" pitchFamily="18" charset="0"/>
              </a:rPr>
              <a:t>Adenohypophysial</a:t>
            </a:r>
            <a:r>
              <a:rPr lang="en-US" sz="3600" b="1" i="1" dirty="0">
                <a:latin typeface="Times New Roman" pitchFamily="18" charset="0"/>
                <a:cs typeface="Times New Roman" pitchFamily="18" charset="0"/>
              </a:rPr>
              <a:t> Tumors</a:t>
            </a:r>
          </a:p>
        </p:txBody>
      </p:sp>
      <p:sp>
        <p:nvSpPr>
          <p:cNvPr id="2" name="Content Placeholder 1"/>
          <p:cNvSpPr>
            <a:spLocks noGrp="1"/>
          </p:cNvSpPr>
          <p:nvPr>
            <p:ph sz="half" idx="1"/>
          </p:nvPr>
        </p:nvSpPr>
        <p:spPr>
          <a:xfrm>
            <a:off x="107504" y="1600200"/>
            <a:ext cx="4388296" cy="4525963"/>
          </a:xfrm>
        </p:spPr>
        <p:txBody>
          <a:bodyPr>
            <a:normAutofit fontScale="92500" lnSpcReduction="20000"/>
          </a:bodyPr>
          <a:lstStyle/>
          <a:p>
            <a:pPr marL="0" indent="0">
              <a:buNone/>
            </a:pPr>
            <a:endParaRPr lang="en-US" b="1"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Principle </a:t>
            </a:r>
            <a:r>
              <a:rPr lang="en-US" b="1" dirty="0" err="1" smtClean="0">
                <a:latin typeface="Times New Roman" pitchFamily="18" charset="0"/>
                <a:cs typeface="Times New Roman" pitchFamily="18" charset="0"/>
              </a:rPr>
              <a:t>immunoreactivity</a:t>
            </a:r>
            <a:endParaRPr lang="en-US"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a:t>
            </a:r>
            <a:r>
              <a:rPr lang="en-US" dirty="0">
                <a:latin typeface="Times New Roman" pitchFamily="18" charset="0"/>
                <a:cs typeface="Times New Roman" pitchFamily="18" charset="0"/>
              </a:rPr>
              <a:t>. GH</a:t>
            </a:r>
          </a:p>
          <a:p>
            <a:r>
              <a:rPr lang="en-US" dirty="0">
                <a:latin typeface="Times New Roman" pitchFamily="18" charset="0"/>
                <a:cs typeface="Times New Roman" pitchFamily="18" charset="0"/>
              </a:rPr>
              <a:t>B. </a:t>
            </a:r>
            <a:r>
              <a:rPr lang="en-US" dirty="0" smtClean="0">
                <a:latin typeface="Times New Roman" pitchFamily="18" charset="0"/>
                <a:cs typeface="Times New Roman" pitchFamily="18" charset="0"/>
              </a:rPr>
              <a:t>PRL</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 GH and </a:t>
            </a:r>
            <a:r>
              <a:rPr lang="en-US" dirty="0" smtClean="0">
                <a:latin typeface="Times New Roman" pitchFamily="18" charset="0"/>
                <a:cs typeface="Times New Roman" pitchFamily="18" charset="0"/>
              </a:rPr>
              <a:t>PRL,</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D. ACTH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FSU/LH/alpha-SU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F. TSH </a:t>
            </a:r>
            <a:endParaRPr lang="en-US"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G</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Rare hormone combinations</a:t>
            </a:r>
          </a:p>
          <a:p>
            <a:r>
              <a:rPr lang="en-US" dirty="0">
                <a:latin typeface="Times New Roman" pitchFamily="18" charset="0"/>
                <a:cs typeface="Times New Roman" pitchFamily="18" charset="0"/>
              </a:rPr>
              <a:t>H. </a:t>
            </a:r>
            <a:r>
              <a:rPr lang="en-US" dirty="0" err="1" smtClean="0">
                <a:latin typeface="Times New Roman" pitchFamily="18" charset="0"/>
                <a:cs typeface="Times New Roman" pitchFamily="18" charset="0"/>
              </a:rPr>
              <a:t>Immuno</a:t>
            </a:r>
            <a:r>
              <a:rPr lang="en-US" dirty="0" smtClean="0">
                <a:latin typeface="Times New Roman" pitchFamily="18" charset="0"/>
                <a:cs typeface="Times New Roman" pitchFamily="18" charset="0"/>
              </a:rPr>
              <a:t>-negative </a:t>
            </a:r>
            <a:endParaRPr lang="en-US" dirty="0">
              <a:latin typeface="Times New Roman" pitchFamily="18" charset="0"/>
              <a:cs typeface="Times New Roman" pitchFamily="18" charset="0"/>
            </a:endParaRPr>
          </a:p>
        </p:txBody>
      </p:sp>
      <p:sp>
        <p:nvSpPr>
          <p:cNvPr id="3" name="Content Placeholder 2"/>
          <p:cNvSpPr>
            <a:spLocks noGrp="1"/>
          </p:cNvSpPr>
          <p:nvPr>
            <p:ph sz="half" idx="2"/>
          </p:nvPr>
        </p:nvSpPr>
        <p:spPr>
          <a:xfrm>
            <a:off x="4355976" y="1600200"/>
            <a:ext cx="4788024" cy="4525963"/>
          </a:xfrm>
        </p:spPr>
        <p:txBody>
          <a:bodyPr>
            <a:normAutofit fontScale="92500" lnSpcReduction="20000"/>
          </a:bodyPr>
          <a:lstStyle/>
          <a:p>
            <a:pPr marL="0" indent="0">
              <a:buNone/>
            </a:pPr>
            <a:endParaRPr lang="en-US" b="1"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Secondary </a:t>
            </a:r>
            <a:r>
              <a:rPr lang="en-US" b="1" dirty="0" err="1" smtClean="0">
                <a:latin typeface="Times New Roman" pitchFamily="18" charset="0"/>
                <a:cs typeface="Times New Roman" pitchFamily="18" charset="0"/>
              </a:rPr>
              <a:t>immunoreactivity</a:t>
            </a:r>
            <a:endParaRPr lang="en-US" b="1"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PRL, alpha-SU(f), TSH, FSH, LH</a:t>
            </a:r>
          </a:p>
          <a:p>
            <a:pPr marL="0" indent="0">
              <a:buNone/>
            </a:pPr>
            <a:r>
              <a:rPr lang="en-US" dirty="0" smtClean="0">
                <a:latin typeface="Times New Roman" pitchFamily="18" charset="0"/>
                <a:cs typeface="Times New Roman" pitchFamily="18" charset="0"/>
              </a:rPr>
              <a:t>Alpha- SU(</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Alpha- SU(f), TSH(</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LH, alpha-SU(</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PRL, GH, ACTH(</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Alpha-SU, GH(f), PRL(</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5" name="Picture 4" descr="logo ASL1"/>
          <p:cNvPicPr/>
          <p:nvPr/>
        </p:nvPicPr>
        <p:blipFill>
          <a:blip r:embed="rId2" cstate="print">
            <a:lum bright="34000" contrast="-46000"/>
          </a:blip>
          <a:srcRect/>
          <a:stretch>
            <a:fillRect/>
          </a:stretch>
        </p:blipFill>
        <p:spPr bwMode="auto">
          <a:xfrm>
            <a:off x="7786710" y="5373216"/>
            <a:ext cx="1357290" cy="1484784"/>
          </a:xfrm>
          <a:prstGeom prst="rect">
            <a:avLst/>
          </a:prstGeom>
          <a:noFill/>
          <a:ln w="9525">
            <a:noFill/>
            <a:miter lim="800000"/>
            <a:headEnd/>
            <a:tailEnd/>
          </a:ln>
        </p:spPr>
      </p:pic>
    </p:spTree>
    <p:extLst>
      <p:ext uri="{BB962C8B-B14F-4D97-AF65-F5344CB8AC3E}">
        <p14:creationId xmlns:p14="http://schemas.microsoft.com/office/powerpoint/2010/main" xmlns="" val="4022724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274638"/>
            <a:ext cx="8822214" cy="1143000"/>
          </a:xfrm>
        </p:spPr>
        <p:txBody>
          <a:bodyPr>
            <a:noAutofit/>
          </a:bodyPr>
          <a:lstStyle/>
          <a:p>
            <a:pPr algn="l"/>
            <a:r>
              <a:rPr lang="en-US" sz="3600" b="1" i="1" dirty="0" smtClean="0">
                <a:latin typeface="Times New Roman" pitchFamily="18" charset="0"/>
                <a:cs typeface="Times New Roman" pitchFamily="18" charset="0"/>
              </a:rPr>
              <a:t>Level 5: EM options based on ultra-structural features of tumor cells</a:t>
            </a:r>
            <a:endParaRPr lang="en-US" sz="3600" b="1" i="1" dirty="0">
              <a:latin typeface="Times New Roman" pitchFamily="18" charset="0"/>
              <a:cs typeface="Times New Roman" pitchFamily="18" charset="0"/>
            </a:endParaRPr>
          </a:p>
        </p:txBody>
      </p:sp>
      <p:sp>
        <p:nvSpPr>
          <p:cNvPr id="7" name="Content Placeholder 6"/>
          <p:cNvSpPr>
            <a:spLocks noGrp="1"/>
          </p:cNvSpPr>
          <p:nvPr>
            <p:ph idx="1"/>
          </p:nvPr>
        </p:nvSpPr>
        <p:spPr>
          <a:xfrm>
            <a:off x="457200" y="1600200"/>
            <a:ext cx="8229600" cy="4829196"/>
          </a:xfrm>
        </p:spPr>
        <p:txBody>
          <a:bodyPr>
            <a:normAutofit/>
          </a:bodyPr>
          <a:lstStyle/>
          <a:p>
            <a:pPr marL="0" indent="0">
              <a:buNone/>
            </a:pPr>
            <a:endParaRPr lang="en-US" sz="2800" dirty="0" smtClean="0">
              <a:latin typeface="Times New Roman" pitchFamily="18" charset="0"/>
              <a:cs typeface="Times New Roman" pitchFamily="18" charset="0"/>
            </a:endParaRP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1628800"/>
            <a:ext cx="8822214" cy="468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691680" y="3212976"/>
            <a:ext cx="7452320" cy="523220"/>
          </a:xfrm>
          <a:prstGeom prst="rect">
            <a:avLst/>
          </a:prstGeom>
          <a:solidFill>
            <a:schemeClr val="tx2">
              <a:lumMod val="20000"/>
              <a:lumOff val="80000"/>
            </a:schemeClr>
          </a:solidFill>
        </p:spPr>
        <p:txBody>
          <a:bodyPr wrap="square" rtlCol="0">
            <a:spAutoFit/>
          </a:bodyPr>
          <a:lstStyle/>
          <a:p>
            <a:r>
              <a:rPr lang="en-US" sz="1400" dirty="0">
                <a:latin typeface="Times New Roman" pitchFamily="18" charset="0"/>
                <a:cs typeface="Times New Roman" pitchFamily="18" charset="0"/>
              </a:rPr>
              <a:t>Mandatory for separation of 5 to 7 due to overlapping </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irnmunohistochemical</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profiles. Slow-growing 6 is similar to 1</a:t>
            </a:r>
            <a:r>
              <a:rPr lang="en-US" sz="1400" dirty="0" smtClean="0">
                <a:latin typeface="Times New Roman" pitchFamily="18" charset="0"/>
                <a:cs typeface="Times New Roman" pitchFamily="18" charset="0"/>
              </a:rPr>
              <a:t>, whereas </a:t>
            </a:r>
            <a:r>
              <a:rPr lang="en-US" sz="1400" dirty="0">
                <a:latin typeface="Times New Roman" pitchFamily="18" charset="0"/>
                <a:cs typeface="Times New Roman" pitchFamily="18" charset="0"/>
              </a:rPr>
              <a:t>5 and 7 may be aggressive.</a:t>
            </a:r>
          </a:p>
        </p:txBody>
      </p:sp>
      <p:sp>
        <p:nvSpPr>
          <p:cNvPr id="8" name="TextBox 7"/>
          <p:cNvSpPr txBox="1"/>
          <p:nvPr/>
        </p:nvSpPr>
        <p:spPr>
          <a:xfrm>
            <a:off x="1691680" y="4149080"/>
            <a:ext cx="7452320" cy="307777"/>
          </a:xfrm>
          <a:prstGeom prst="rect">
            <a:avLst/>
          </a:prstGeom>
          <a:solidFill>
            <a:schemeClr val="tx2">
              <a:lumMod val="20000"/>
              <a:lumOff val="80000"/>
            </a:schemeClr>
          </a:solidFill>
        </p:spPr>
        <p:txBody>
          <a:bodyPr wrap="square" rtlCol="0">
            <a:spAutoFit/>
          </a:bodyPr>
          <a:lstStyle/>
          <a:p>
            <a:r>
              <a:rPr lang="en-US" sz="1400" dirty="0"/>
              <a:t>Mandatory for diagnosis if clinical presentation and TSH IR are not convincing.</a:t>
            </a:r>
          </a:p>
        </p:txBody>
      </p:sp>
      <p:sp>
        <p:nvSpPr>
          <p:cNvPr id="9" name="TextBox 8"/>
          <p:cNvSpPr txBox="1"/>
          <p:nvPr/>
        </p:nvSpPr>
        <p:spPr>
          <a:xfrm>
            <a:off x="1691680" y="4725144"/>
            <a:ext cx="7452320" cy="523220"/>
          </a:xfrm>
          <a:prstGeom prst="rect">
            <a:avLst/>
          </a:prstGeom>
          <a:solidFill>
            <a:schemeClr val="tx2">
              <a:lumMod val="20000"/>
              <a:lumOff val="80000"/>
            </a:schemeClr>
          </a:solidFill>
        </p:spPr>
        <p:txBody>
          <a:bodyPr wrap="square" rtlCol="0">
            <a:spAutoFit/>
          </a:bodyPr>
          <a:lstStyle/>
          <a:p>
            <a:r>
              <a:rPr lang="en-US" sz="1400" dirty="0">
                <a:latin typeface="Times New Roman" pitchFamily="18" charset="0"/>
                <a:cs typeface="Times New Roman" pitchFamily="18" charset="0"/>
              </a:rPr>
              <a:t>Mandatory for identification of tumor types </a:t>
            </a:r>
            <a:r>
              <a:rPr lang="en-US" sz="1400" dirty="0" smtClean="0">
                <a:latin typeface="Times New Roman" pitchFamily="18" charset="0"/>
                <a:cs typeface="Times New Roman" pitchFamily="18" charset="0"/>
              </a:rPr>
              <a:t>but </a:t>
            </a:r>
            <a:r>
              <a:rPr lang="en-US" sz="1400" dirty="0">
                <a:latin typeface="Times New Roman" pitchFamily="18" charset="0"/>
                <a:cs typeface="Times New Roman" pitchFamily="18" charset="0"/>
              </a:rPr>
              <a:t>it is not essential for clinical management, since 11 to 14 </a:t>
            </a:r>
            <a:r>
              <a:rPr lang="en-US" sz="1400" dirty="0" smtClean="0">
                <a:latin typeface="Times New Roman" pitchFamily="18" charset="0"/>
                <a:cs typeface="Times New Roman" pitchFamily="18" charset="0"/>
              </a:rPr>
              <a:t>have overlapping </a:t>
            </a:r>
            <a:r>
              <a:rPr lang="en-US" sz="1400" dirty="0" err="1">
                <a:latin typeface="Times New Roman" pitchFamily="18" charset="0"/>
                <a:cs typeface="Times New Roman" pitchFamily="18" charset="0"/>
              </a:rPr>
              <a:t>immunohistochemical</a:t>
            </a:r>
            <a:r>
              <a:rPr lang="en-US" sz="1400" dirty="0">
                <a:latin typeface="Times New Roman" pitchFamily="18" charset="0"/>
                <a:cs typeface="Times New Roman" pitchFamily="18" charset="0"/>
              </a:rPr>
              <a:t> profiles and similar biologic behavior.</a:t>
            </a:r>
          </a:p>
        </p:txBody>
      </p:sp>
    </p:spTree>
    <p:extLst>
      <p:ext uri="{BB962C8B-B14F-4D97-AF65-F5344CB8AC3E}">
        <p14:creationId xmlns:p14="http://schemas.microsoft.com/office/powerpoint/2010/main" xmlns="" val="2637896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274638"/>
            <a:ext cx="8462174" cy="1143000"/>
          </a:xfrm>
        </p:spPr>
        <p:txBody>
          <a:bodyPr>
            <a:noAutofit/>
          </a:bodyPr>
          <a:lstStyle/>
          <a:p>
            <a:pPr algn="l"/>
            <a:r>
              <a:rPr lang="en-US" sz="3600" b="1" i="1" dirty="0" smtClean="0">
                <a:latin typeface="Times New Roman" pitchFamily="18" charset="0"/>
                <a:cs typeface="Times New Roman" pitchFamily="18" charset="0"/>
              </a:rPr>
              <a:t>Sample report format</a:t>
            </a:r>
            <a:endParaRPr lang="en-US" sz="3600" b="1" i="1" dirty="0">
              <a:latin typeface="Times New Roman" pitchFamily="18" charset="0"/>
              <a:cs typeface="Times New Roman" pitchFamily="18" charset="0"/>
            </a:endParaRPr>
          </a:p>
        </p:txBody>
      </p:sp>
      <p:sp>
        <p:nvSpPr>
          <p:cNvPr id="7" name="Content Placeholder 6"/>
          <p:cNvSpPr>
            <a:spLocks noGrp="1"/>
          </p:cNvSpPr>
          <p:nvPr>
            <p:ph idx="1"/>
          </p:nvPr>
        </p:nvSpPr>
        <p:spPr>
          <a:xfrm>
            <a:off x="457200" y="1600200"/>
            <a:ext cx="8229600" cy="4829196"/>
          </a:xfrm>
        </p:spPr>
        <p:txBody>
          <a:bodyPr>
            <a:normAutofit/>
          </a:bodyPr>
          <a:lstStyle/>
          <a:p>
            <a:pPr marL="0" indent="0">
              <a:buNone/>
            </a:pPr>
            <a:r>
              <a:rPr lang="en-US" sz="2800" dirty="0" smtClean="0">
                <a:latin typeface="Times New Roman" pitchFamily="18" charset="0"/>
                <a:cs typeface="Times New Roman" pitchFamily="18" charset="0"/>
              </a:rPr>
              <a:t>Doe, John      43 years, male</a:t>
            </a:r>
          </a:p>
          <a:p>
            <a:pPr marL="0" indent="0">
              <a:buNone/>
            </a:pPr>
            <a:r>
              <a:rPr lang="en-US" sz="2800" dirty="0" smtClean="0">
                <a:latin typeface="Times New Roman" pitchFamily="18" charset="0"/>
                <a:cs typeface="Times New Roman" pitchFamily="18" charset="0"/>
              </a:rPr>
              <a:t>Source: </a:t>
            </a:r>
            <a:r>
              <a:rPr lang="en-US" sz="2800" dirty="0" err="1" smtClean="0">
                <a:latin typeface="Times New Roman" pitchFamily="18" charset="0"/>
                <a:cs typeface="Times New Roman" pitchFamily="18" charset="0"/>
              </a:rPr>
              <a:t>Sella</a:t>
            </a:r>
            <a:r>
              <a:rPr lang="en-US" sz="2800" dirty="0" smtClean="0">
                <a:latin typeface="Times New Roman" pitchFamily="18" charset="0"/>
                <a:cs typeface="Times New Roman" pitchFamily="18" charset="0"/>
              </a:rPr>
              <a:t>, Cavernous sinus</a:t>
            </a:r>
          </a:p>
          <a:p>
            <a:pPr marL="0" indent="0">
              <a:buNone/>
            </a:pPr>
            <a:r>
              <a:rPr lang="en-US" sz="2800" dirty="0" smtClean="0">
                <a:latin typeface="Times New Roman" pitchFamily="18" charset="0"/>
                <a:cs typeface="Times New Roman" pitchFamily="18" charset="0"/>
              </a:rPr>
              <a:t>--------------------------------------</a:t>
            </a:r>
          </a:p>
          <a:p>
            <a:pPr marL="514350" indent="-514350">
              <a:buAutoNum type="alphaUcPeriod"/>
            </a:pPr>
            <a:r>
              <a:rPr lang="en-US" sz="2800" dirty="0" smtClean="0">
                <a:latin typeface="Times New Roman" pitchFamily="18" charset="0"/>
                <a:cs typeface="Times New Roman" pitchFamily="18" charset="0"/>
              </a:rPr>
              <a:t>Acromegaly</a:t>
            </a:r>
          </a:p>
          <a:p>
            <a:pPr marL="514350" indent="-514350">
              <a:buAutoNum type="alphaUcPeriod"/>
            </a:pPr>
            <a:r>
              <a:rPr lang="en-US" sz="2800" dirty="0" smtClean="0">
                <a:latin typeface="Times New Roman" pitchFamily="18" charset="0"/>
                <a:cs typeface="Times New Roman" pitchFamily="18" charset="0"/>
              </a:rPr>
              <a:t> Macro-, invasive</a:t>
            </a:r>
          </a:p>
          <a:p>
            <a:pPr marL="514350" indent="-514350">
              <a:buAutoNum type="alphaUcPeriod"/>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Pituitary adenoma, typical</a:t>
            </a:r>
          </a:p>
          <a:p>
            <a:pPr marL="514350" indent="-514350">
              <a:buAutoNum type="alphaUcPeriod"/>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Growth hormone, prolactin, alpha-Subunit</a:t>
            </a:r>
          </a:p>
          <a:p>
            <a:pPr marL="514350" indent="-514350">
              <a:buAutoNum type="alphaUcPeriod"/>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Densely granulated </a:t>
            </a:r>
            <a:r>
              <a:rPr lang="en-US" sz="2800" dirty="0" err="1" smtClean="0">
                <a:latin typeface="Times New Roman" pitchFamily="18" charset="0"/>
                <a:cs typeface="Times New Roman" pitchFamily="18" charset="0"/>
              </a:rPr>
              <a:t>somatotroph</a:t>
            </a:r>
            <a:r>
              <a:rPr lang="en-US" sz="2800" dirty="0" smtClean="0">
                <a:latin typeface="Times New Roman" pitchFamily="18" charset="0"/>
                <a:cs typeface="Times New Roman" pitchFamily="18" charset="0"/>
              </a:rPr>
              <a:t> adenoma</a:t>
            </a: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5" name="Picture 4" descr="logo ASL1"/>
          <p:cNvPicPr/>
          <p:nvPr/>
        </p:nvPicPr>
        <p:blipFill>
          <a:blip r:embed="rId2" cstate="print">
            <a:lum bright="34000" contrast="-46000"/>
          </a:blip>
          <a:srcRect/>
          <a:stretch>
            <a:fillRect/>
          </a:stretch>
        </p:blipFill>
        <p:spPr bwMode="auto">
          <a:xfrm>
            <a:off x="7458074" y="5153025"/>
            <a:ext cx="1685926" cy="1704975"/>
          </a:xfrm>
          <a:prstGeom prst="rect">
            <a:avLst/>
          </a:prstGeom>
          <a:noFill/>
          <a:ln w="9525">
            <a:noFill/>
            <a:miter lim="800000"/>
            <a:headEnd/>
            <a:tailEnd/>
          </a:ln>
        </p:spPr>
      </p:pic>
    </p:spTree>
    <p:extLst>
      <p:ext uri="{BB962C8B-B14F-4D97-AF65-F5344CB8AC3E}">
        <p14:creationId xmlns:p14="http://schemas.microsoft.com/office/powerpoint/2010/main" xmlns="" val="2644479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939784"/>
          </a:xfrm>
        </p:spPr>
        <p:txBody>
          <a:bodyPr>
            <a:normAutofit/>
          </a:bodyPr>
          <a:lstStyle/>
          <a:p>
            <a:r>
              <a:rPr lang="en-US" sz="3600" b="1" i="1" dirty="0" smtClean="0">
                <a:latin typeface="Times New Roman" pitchFamily="18" charset="0"/>
                <a:cs typeface="Times New Roman" pitchFamily="18" charset="0"/>
              </a:rPr>
              <a:t>History</a:t>
            </a:r>
            <a:endParaRPr lang="en-US" sz="3600" b="1" i="1" dirty="0">
              <a:latin typeface="Times New Roman" pitchFamily="18" charset="0"/>
              <a:cs typeface="Times New Roman" pitchFamily="18" charset="0"/>
            </a:endParaRPr>
          </a:p>
        </p:txBody>
      </p:sp>
      <p:sp>
        <p:nvSpPr>
          <p:cNvPr id="7" name="Content Placeholder 6"/>
          <p:cNvSpPr>
            <a:spLocks noGrp="1"/>
          </p:cNvSpPr>
          <p:nvPr>
            <p:ph idx="1"/>
          </p:nvPr>
        </p:nvSpPr>
        <p:spPr>
          <a:xfrm>
            <a:off x="457200" y="1142984"/>
            <a:ext cx="8229600" cy="4714909"/>
          </a:xfrm>
        </p:spPr>
        <p:txBody>
          <a:bodyPr>
            <a:normAutofit/>
          </a:bodyPr>
          <a:lstStyle/>
          <a:p>
            <a:pPr>
              <a:buFont typeface="Wingdings" pitchFamily="2" charset="2"/>
              <a:buChar char="ü"/>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Over the years, several classification schemes have evolved.</a:t>
            </a:r>
          </a:p>
          <a:p>
            <a:pPr>
              <a:buFont typeface="Wingdings" pitchFamily="2" charset="2"/>
              <a:buChar char="ü"/>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Simple </a:t>
            </a:r>
            <a:r>
              <a:rPr lang="en-US" sz="2800" dirty="0" err="1" smtClean="0">
                <a:latin typeface="Times New Roman" pitchFamily="18" charset="0"/>
                <a:cs typeface="Times New Roman" pitchFamily="18" charset="0"/>
              </a:rPr>
              <a:t>tinctorial</a:t>
            </a:r>
            <a:r>
              <a:rPr lang="en-US" sz="2800" dirty="0" smtClean="0">
                <a:latin typeface="Times New Roman" pitchFamily="18" charset="0"/>
                <a:cs typeface="Times New Roman" pitchFamily="18" charset="0"/>
              </a:rPr>
              <a:t>-based classification was accepted as dogma &amp; dominated pituitary pathology for several decades.</a:t>
            </a:r>
          </a:p>
          <a:p>
            <a:pPr>
              <a:buFont typeface="Wingdings" pitchFamily="2" charset="2"/>
              <a:buChar char="ü"/>
            </a:pPr>
            <a:r>
              <a:rPr lang="en-US" sz="2800" dirty="0" smtClean="0">
                <a:latin typeface="Times New Roman" pitchFamily="18" charset="0"/>
                <a:cs typeface="Times New Roman" pitchFamily="18" charset="0"/>
              </a:rPr>
              <a:t> A classification based on </a:t>
            </a:r>
            <a:r>
              <a:rPr lang="en-US" sz="2800" dirty="0" err="1" smtClean="0">
                <a:latin typeface="Times New Roman" pitchFamily="18" charset="0"/>
                <a:cs typeface="Times New Roman" pitchFamily="18" charset="0"/>
              </a:rPr>
              <a:t>tinctorial</a:t>
            </a:r>
            <a:r>
              <a:rPr lang="en-US" sz="2800" dirty="0" smtClean="0">
                <a:latin typeface="Times New Roman" pitchFamily="18" charset="0"/>
                <a:cs typeface="Times New Roman" pitchFamily="18" charset="0"/>
              </a:rPr>
              <a:t> characteristics of tumor cell cytoplasm fails to provide information regarding cytogenesis, hormone content, cellular composition, endocrine activity &amp; biologic behavior.</a:t>
            </a:r>
            <a:endParaRPr lang="en-US" sz="2800" dirty="0">
              <a:latin typeface="Times New Roman" pitchFamily="18" charset="0"/>
              <a:cs typeface="Times New Roman" pitchFamily="18" charset="0"/>
            </a:endParaRP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5" name="Picture 4" descr="logo ASL1"/>
          <p:cNvPicPr/>
          <p:nvPr/>
        </p:nvPicPr>
        <p:blipFill>
          <a:blip r:embed="rId2" cstate="print">
            <a:lum bright="34000" contrast="-46000"/>
          </a:blip>
          <a:srcRect/>
          <a:stretch>
            <a:fillRect/>
          </a:stretch>
        </p:blipFill>
        <p:spPr bwMode="auto">
          <a:xfrm>
            <a:off x="7458074" y="5153025"/>
            <a:ext cx="1685926"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i="1" dirty="0" smtClean="0">
                <a:latin typeface="Times New Roman" pitchFamily="18" charset="0"/>
                <a:cs typeface="Times New Roman" pitchFamily="18" charset="0"/>
              </a:rPr>
              <a:t>Immunohistochemistry</a:t>
            </a:r>
            <a:endParaRPr lang="en-US" b="1" i="1" dirty="0">
              <a:latin typeface="Times New Roman" pitchFamily="18" charset="0"/>
              <a:cs typeface="Times New Roman" pitchFamily="18" charset="0"/>
            </a:endParaRPr>
          </a:p>
        </p:txBody>
      </p:sp>
      <p:sp>
        <p:nvSpPr>
          <p:cNvPr id="5" name="Subtitle 4"/>
          <p:cNvSpPr>
            <a:spLocks noGrp="1"/>
          </p:cNvSpPr>
          <p:nvPr>
            <p:ph type="subTitle" idx="1"/>
          </p:nvPr>
        </p:nvSpPr>
        <p:spPr/>
        <p:txBody>
          <a:bodyPr/>
          <a:lstStyle/>
          <a:p>
            <a:endParaRPr lang="en-US" dirty="0"/>
          </a:p>
        </p:txBody>
      </p:sp>
      <p:pic>
        <p:nvPicPr>
          <p:cNvPr id="6" name="Picture 5" descr="logo ASL1"/>
          <p:cNvPicPr/>
          <p:nvPr/>
        </p:nvPicPr>
        <p:blipFill>
          <a:blip r:embed="rId2" cstate="print">
            <a:lum bright="34000" contrast="-46000"/>
          </a:blip>
          <a:srcRect/>
          <a:stretch>
            <a:fillRect/>
          </a:stretch>
        </p:blipFill>
        <p:spPr bwMode="auto">
          <a:xfrm>
            <a:off x="7236296" y="5013176"/>
            <a:ext cx="1685926" cy="1704975"/>
          </a:xfrm>
          <a:prstGeom prst="rect">
            <a:avLst/>
          </a:prstGeom>
          <a:noFill/>
          <a:ln w="9525">
            <a:noFill/>
            <a:miter lim="800000"/>
            <a:headEnd/>
            <a:tailEnd/>
          </a:ln>
        </p:spPr>
      </p:pic>
    </p:spTree>
    <p:extLst>
      <p:ext uri="{BB962C8B-B14F-4D97-AF65-F5344CB8AC3E}">
        <p14:creationId xmlns:p14="http://schemas.microsoft.com/office/powerpoint/2010/main" xmlns="" val="2227724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548680"/>
            <a:ext cx="7776864" cy="5112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55576" y="6021288"/>
            <a:ext cx="7776864" cy="646331"/>
          </a:xfrm>
          <a:prstGeom prst="rect">
            <a:avLst/>
          </a:prstGeom>
          <a:noFill/>
        </p:spPr>
        <p:txBody>
          <a:bodyPr wrap="square" rtlCol="0">
            <a:spAutoFit/>
          </a:bodyPr>
          <a:lstStyle/>
          <a:p>
            <a:r>
              <a:rPr lang="en-US" b="1" dirty="0">
                <a:latin typeface="Times New Roman" pitchFamily="18" charset="0"/>
                <a:cs typeface="Times New Roman" pitchFamily="18" charset="0"/>
              </a:rPr>
              <a:t>Solid sheets of uniform cells with round nuclei and </a:t>
            </a:r>
            <a:r>
              <a:rPr lang="en-US" b="1" dirty="0" err="1">
                <a:latin typeface="Times New Roman" pitchFamily="18" charset="0"/>
                <a:cs typeface="Times New Roman" pitchFamily="18" charset="0"/>
              </a:rPr>
              <a:t>neuro</a:t>
            </a:r>
            <a:r>
              <a:rPr lang="en-US" b="1" dirty="0">
                <a:latin typeface="Times New Roman" pitchFamily="18" charset="0"/>
                <a:cs typeface="Times New Roman" pitchFamily="18" charset="0"/>
              </a:rPr>
              <a:t>-endocrine nuclear </a:t>
            </a:r>
            <a:r>
              <a:rPr lang="en-US" b="1" dirty="0" smtClean="0">
                <a:latin typeface="Times New Roman" pitchFamily="18" charset="0"/>
                <a:cs typeface="Times New Roman" pitchFamily="18" charset="0"/>
              </a:rPr>
              <a:t>features.</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5736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pathpedia.com/education/eatlas/histopathology/pituitary_gland/adenoma/pituitary-adenoma-%5b1-pu003-1%5d.jpeg?Width=600&amp;Height=450&amp;Format=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5145" y="764704"/>
            <a:ext cx="4448864" cy="5616624"/>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0032" y="764704"/>
            <a:ext cx="4032448" cy="5616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11560" y="188640"/>
            <a:ext cx="4608512" cy="369332"/>
          </a:xfrm>
          <a:prstGeom prst="rect">
            <a:avLst/>
          </a:prstGeom>
          <a:noFill/>
        </p:spPr>
        <p:txBody>
          <a:bodyPr wrap="square" rtlCol="0">
            <a:spAutoFit/>
          </a:bodyPr>
          <a:lstStyle/>
          <a:p>
            <a:r>
              <a:rPr lang="en-US" b="1" i="1" dirty="0" smtClean="0">
                <a:latin typeface="Times New Roman" pitchFamily="18" charset="0"/>
                <a:cs typeface="Times New Roman" pitchFamily="18" charset="0"/>
              </a:rPr>
              <a:t>Pituitary adenoma</a:t>
            </a:r>
            <a:endParaRPr lang="en-US" b="1" i="1" dirty="0">
              <a:latin typeface="Times New Roman" pitchFamily="18" charset="0"/>
              <a:cs typeface="Times New Roman" pitchFamily="18" charset="0"/>
            </a:endParaRPr>
          </a:p>
        </p:txBody>
      </p:sp>
      <p:sp>
        <p:nvSpPr>
          <p:cNvPr id="5" name="TextBox 4"/>
          <p:cNvSpPr txBox="1"/>
          <p:nvPr/>
        </p:nvSpPr>
        <p:spPr>
          <a:xfrm>
            <a:off x="1475656" y="6525344"/>
            <a:ext cx="2520280" cy="369332"/>
          </a:xfrm>
          <a:prstGeom prst="rect">
            <a:avLst/>
          </a:prstGeom>
          <a:noFill/>
        </p:spPr>
        <p:txBody>
          <a:bodyPr wrap="square" rtlCol="0">
            <a:spAutoFit/>
          </a:bodyPr>
          <a:lstStyle/>
          <a:p>
            <a:r>
              <a:rPr lang="en-US" b="1" i="1" dirty="0" smtClean="0">
                <a:latin typeface="Times New Roman" pitchFamily="18" charset="0"/>
                <a:cs typeface="Times New Roman" pitchFamily="18" charset="0"/>
              </a:rPr>
              <a:t>H &amp; E stain</a:t>
            </a:r>
            <a:endParaRPr lang="en-US" b="1" i="1" dirty="0">
              <a:latin typeface="Times New Roman" pitchFamily="18" charset="0"/>
              <a:cs typeface="Times New Roman" pitchFamily="18" charset="0"/>
            </a:endParaRPr>
          </a:p>
        </p:txBody>
      </p:sp>
      <p:sp>
        <p:nvSpPr>
          <p:cNvPr id="6" name="TextBox 5"/>
          <p:cNvSpPr txBox="1"/>
          <p:nvPr/>
        </p:nvSpPr>
        <p:spPr>
          <a:xfrm>
            <a:off x="5724128" y="6525344"/>
            <a:ext cx="2448272" cy="369332"/>
          </a:xfrm>
          <a:prstGeom prst="rect">
            <a:avLst/>
          </a:prstGeom>
          <a:noFill/>
        </p:spPr>
        <p:txBody>
          <a:bodyPr wrap="square" rtlCol="0">
            <a:spAutoFit/>
          </a:bodyPr>
          <a:lstStyle/>
          <a:p>
            <a:r>
              <a:rPr lang="en-US" b="1" i="1" dirty="0" err="1" smtClean="0">
                <a:latin typeface="Times New Roman" pitchFamily="18" charset="0"/>
                <a:cs typeface="Times New Roman" pitchFamily="18" charset="0"/>
              </a:rPr>
              <a:t>Reticulin</a:t>
            </a:r>
            <a:r>
              <a:rPr lang="en-US" b="1" i="1" dirty="0" smtClean="0">
                <a:latin typeface="Times New Roman" pitchFamily="18" charset="0"/>
                <a:cs typeface="Times New Roman" pitchFamily="18" charset="0"/>
              </a:rPr>
              <a:t> stain </a:t>
            </a:r>
            <a:endParaRPr lang="en-US"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3101663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g.medscape.com/pi/emed/ckb/pathology/1603817-1607648-1868045-186994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404664"/>
            <a:ext cx="8572500" cy="50405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95536" y="5733256"/>
            <a:ext cx="8428484" cy="923330"/>
          </a:xfrm>
          <a:prstGeom prst="rect">
            <a:avLst/>
          </a:prstGeom>
          <a:noFill/>
        </p:spPr>
        <p:txBody>
          <a:bodyPr wrap="square" rtlCol="0">
            <a:spAutoFit/>
          </a:bodyPr>
          <a:lstStyle/>
          <a:p>
            <a:r>
              <a:rPr lang="en-US" dirty="0">
                <a:latin typeface="Times New Roman" pitchFamily="18" charset="0"/>
                <a:cs typeface="Times New Roman" pitchFamily="18" charset="0"/>
              </a:rPr>
              <a:t>Normal pituitary versus pituitary adenoma. Note the delicate </a:t>
            </a:r>
            <a:r>
              <a:rPr lang="en-US" dirty="0" err="1">
                <a:latin typeface="Times New Roman" pitchFamily="18" charset="0"/>
                <a:cs typeface="Times New Roman" pitchFamily="18" charset="0"/>
              </a:rPr>
              <a:t>acinar</a:t>
            </a:r>
            <a:r>
              <a:rPr lang="en-US" dirty="0">
                <a:latin typeface="Times New Roman" pitchFamily="18" charset="0"/>
                <a:cs typeface="Times New Roman" pitchFamily="18" charset="0"/>
              </a:rPr>
              <a:t> pattern of a normal pituitary gland </a:t>
            </a:r>
            <a:r>
              <a:rPr lang="en-US" i="1" dirty="0">
                <a:latin typeface="Times New Roman" pitchFamily="18" charset="0"/>
                <a:cs typeface="Times New Roman" pitchFamily="18" charset="0"/>
              </a:rPr>
              <a:t>(left)</a:t>
            </a:r>
            <a:r>
              <a:rPr lang="en-US" dirty="0">
                <a:latin typeface="Times New Roman" pitchFamily="18" charset="0"/>
                <a:cs typeface="Times New Roman" pitchFamily="18" charset="0"/>
              </a:rPr>
              <a:t>, in contrast with disruption of the normal </a:t>
            </a:r>
            <a:r>
              <a:rPr lang="en-US" dirty="0" err="1">
                <a:latin typeface="Times New Roman" pitchFamily="18" charset="0"/>
                <a:cs typeface="Times New Roman" pitchFamily="18" charset="0"/>
              </a:rPr>
              <a:t>reticulin</a:t>
            </a:r>
            <a:r>
              <a:rPr lang="en-US" dirty="0">
                <a:latin typeface="Times New Roman" pitchFamily="18" charset="0"/>
                <a:cs typeface="Times New Roman" pitchFamily="18" charset="0"/>
              </a:rPr>
              <a:t> network in adenoma </a:t>
            </a:r>
            <a:r>
              <a:rPr lang="en-US" i="1" dirty="0">
                <a:latin typeface="Times New Roman" pitchFamily="18" charset="0"/>
                <a:cs typeface="Times New Roman" pitchFamily="18" charset="0"/>
              </a:rPr>
              <a:t>(right)</a:t>
            </a:r>
            <a:r>
              <a:rPr lang="en-US" dirty="0">
                <a:latin typeface="Times New Roman" pitchFamily="18" charset="0"/>
                <a:cs typeface="Times New Roman" pitchFamily="18" charset="0"/>
              </a:rPr>
              <a:t> (Wilder's </a:t>
            </a:r>
            <a:r>
              <a:rPr lang="en-US" dirty="0" err="1">
                <a:latin typeface="Times New Roman" pitchFamily="18" charset="0"/>
                <a:cs typeface="Times New Roman" pitchFamily="18" charset="0"/>
              </a:rPr>
              <a:t>reticulin</a:t>
            </a:r>
            <a:r>
              <a:rPr lang="en-US" dirty="0">
                <a:latin typeface="Times New Roman" pitchFamily="18" charset="0"/>
                <a:cs typeface="Times New Roman" pitchFamily="18" charset="0"/>
              </a:rPr>
              <a:t> stain). </a:t>
            </a:r>
          </a:p>
        </p:txBody>
      </p:sp>
    </p:spTree>
    <p:extLst>
      <p:ext uri="{BB962C8B-B14F-4D97-AF65-F5344CB8AC3E}">
        <p14:creationId xmlns:p14="http://schemas.microsoft.com/office/powerpoint/2010/main" xmlns="" val="2150654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5721499"/>
          </a:xfrm>
        </p:spPr>
        <p:txBody>
          <a:bodyPr>
            <a:normAutofit fontScale="70000" lnSpcReduction="20000"/>
          </a:bodyPr>
          <a:lstStyle/>
          <a:p>
            <a:pPr marL="0" indent="0">
              <a:buNone/>
            </a:pPr>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evelopment of </a:t>
            </a:r>
            <a:r>
              <a:rPr lang="en-US" dirty="0" err="1" smtClean="0">
                <a:latin typeface="Times New Roman" pitchFamily="18" charset="0"/>
                <a:cs typeface="Times New Roman" pitchFamily="18" charset="0"/>
              </a:rPr>
              <a:t>immunohistochemical</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methods allowed the </a:t>
            </a:r>
            <a:r>
              <a:rPr lang="en-US" dirty="0" smtClean="0">
                <a:latin typeface="Times New Roman" pitchFamily="18" charset="0"/>
                <a:cs typeface="Times New Roman" pitchFamily="18" charset="0"/>
              </a:rPr>
              <a:t>distinction of </a:t>
            </a:r>
            <a:r>
              <a:rPr lang="en-US" dirty="0">
                <a:latin typeface="Times New Roman" pitchFamily="18" charset="0"/>
                <a:cs typeface="Times New Roman" pitchFamily="18" charset="0"/>
              </a:rPr>
              <a:t>cell types based on their contents of specific hormones</a:t>
            </a:r>
            <a:r>
              <a:rPr lang="en-US" dirty="0" smtClean="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major cell types and their </a:t>
            </a:r>
            <a:r>
              <a:rPr lang="en-US" dirty="0" smtClean="0">
                <a:latin typeface="Times New Roman" pitchFamily="18" charset="0"/>
                <a:cs typeface="Times New Roman" pitchFamily="18" charset="0"/>
              </a:rPr>
              <a:t>corresponding products </a:t>
            </a:r>
            <a:r>
              <a:rPr lang="en-US" dirty="0">
                <a:latin typeface="Times New Roman" pitchFamily="18" charset="0"/>
                <a:cs typeface="Times New Roman" pitchFamily="18" charset="0"/>
              </a:rPr>
              <a:t>include </a:t>
            </a:r>
            <a:r>
              <a:rPr lang="en-US"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pPr>
              <a:buFont typeface="Wingdings" pitchFamily="2" charset="2"/>
              <a:buChar char="Ø"/>
            </a:pPr>
            <a:r>
              <a:rPr lang="en-US" dirty="0" err="1">
                <a:latin typeface="Times New Roman" pitchFamily="18" charset="0"/>
                <a:cs typeface="Times New Roman" pitchFamily="18" charset="0"/>
              </a:rPr>
              <a:t>S</a:t>
            </a:r>
            <a:r>
              <a:rPr lang="en-US" dirty="0" err="1" smtClean="0">
                <a:latin typeface="Times New Roman" pitchFamily="18" charset="0"/>
                <a:cs typeface="Times New Roman" pitchFamily="18" charset="0"/>
              </a:rPr>
              <a:t>omatotrophs</a:t>
            </a:r>
            <a:r>
              <a:rPr lang="en-US" dirty="0" smtClean="0">
                <a:latin typeface="Times New Roman" pitchFamily="18" charset="0"/>
                <a:cs typeface="Times New Roman" pitchFamily="18" charset="0"/>
              </a:rPr>
              <a:t> (GH), 50% of the cells &amp; predominantly in </a:t>
            </a:r>
            <a:r>
              <a:rPr lang="en-US" dirty="0">
                <a:latin typeface="Times New Roman" pitchFamily="18" charset="0"/>
                <a:cs typeface="Times New Roman" pitchFamily="18" charset="0"/>
              </a:rPr>
              <a:t>the lateral wings </a:t>
            </a:r>
            <a:endParaRPr lang="en-US" dirty="0" smtClean="0">
              <a:latin typeface="Times New Roman" pitchFamily="18" charset="0"/>
              <a:cs typeface="Times New Roman" pitchFamily="18" charset="0"/>
            </a:endParaRPr>
          </a:p>
          <a:p>
            <a:pPr>
              <a:buFont typeface="Wingdings" pitchFamily="2" charset="2"/>
              <a:buChar char="Ø"/>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t>
            </a:r>
            <a:r>
              <a:rPr lang="en-US" dirty="0" err="1" smtClean="0">
                <a:latin typeface="Times New Roman" pitchFamily="18" charset="0"/>
                <a:cs typeface="Times New Roman" pitchFamily="18" charset="0"/>
              </a:rPr>
              <a:t>actotrophs</a:t>
            </a:r>
            <a:r>
              <a:rPr lang="en-US" dirty="0" smtClean="0">
                <a:latin typeface="Times New Roman" pitchFamily="18" charset="0"/>
                <a:cs typeface="Times New Roman" pitchFamily="18" charset="0"/>
              </a:rPr>
              <a:t> (PRL), 15-25% &amp; predominate at </a:t>
            </a:r>
            <a:r>
              <a:rPr lang="en-US" dirty="0">
                <a:latin typeface="Times New Roman" pitchFamily="18" charset="0"/>
                <a:cs typeface="Times New Roman" pitchFamily="18" charset="0"/>
              </a:rPr>
              <a:t>the </a:t>
            </a:r>
            <a:r>
              <a:rPr lang="en-US" dirty="0" err="1" smtClean="0">
                <a:latin typeface="Times New Roman" pitchFamily="18" charset="0"/>
                <a:cs typeface="Times New Roman" pitchFamily="18" charset="0"/>
              </a:rPr>
              <a:t>postero</a:t>
            </a:r>
            <a:r>
              <a:rPr lang="en-US" dirty="0" smtClean="0">
                <a:latin typeface="Times New Roman" pitchFamily="18" charset="0"/>
                <a:cs typeface="Times New Roman" pitchFamily="18" charset="0"/>
              </a:rPr>
              <a:t>-lateral </a:t>
            </a:r>
            <a:r>
              <a:rPr lang="en-US" dirty="0">
                <a:latin typeface="Times New Roman" pitchFamily="18" charset="0"/>
                <a:cs typeface="Times New Roman" pitchFamily="18" charset="0"/>
              </a:rPr>
              <a:t>edges </a:t>
            </a:r>
            <a:endParaRPr lang="en-US" dirty="0" smtClean="0">
              <a:latin typeface="Times New Roman" pitchFamily="18" charset="0"/>
              <a:cs typeface="Times New Roman" pitchFamily="18" charset="0"/>
            </a:endParaRPr>
          </a:p>
          <a:p>
            <a:pPr>
              <a:buFont typeface="Wingdings" pitchFamily="2" charset="2"/>
              <a:buChar char="Ø"/>
            </a:pPr>
            <a:r>
              <a:rPr lang="en-US" dirty="0" err="1">
                <a:latin typeface="Times New Roman" pitchFamily="18" charset="0"/>
                <a:cs typeface="Times New Roman" pitchFamily="18" charset="0"/>
              </a:rPr>
              <a:t>M</a:t>
            </a:r>
            <a:r>
              <a:rPr lang="en-US" dirty="0" err="1" smtClean="0">
                <a:latin typeface="Times New Roman" pitchFamily="18" charset="0"/>
                <a:cs typeface="Times New Roman" pitchFamily="18" charset="0"/>
              </a:rPr>
              <a:t>ammosomatotrophs</a:t>
            </a:r>
            <a:r>
              <a:rPr lang="en-US" dirty="0" smtClean="0">
                <a:latin typeface="Times New Roman" pitchFamily="18" charset="0"/>
                <a:cs typeface="Times New Roman" pitchFamily="18" charset="0"/>
              </a:rPr>
              <a:t> (GH, </a:t>
            </a:r>
            <a:r>
              <a:rPr lang="en-US" dirty="0" smtClean="0">
                <a:latin typeface="Times New Roman" pitchFamily="18" charset="0"/>
                <a:cs typeface="Times New Roman" pitchFamily="18" charset="0"/>
              </a:rPr>
              <a:t>PRL)</a:t>
            </a:r>
            <a:endParaRPr lang="en-US" dirty="0" smtClean="0">
              <a:latin typeface="Times New Roman" pitchFamily="18" charset="0"/>
              <a:cs typeface="Times New Roman" pitchFamily="18" charset="0"/>
            </a:endParaRPr>
          </a:p>
          <a:p>
            <a:pPr>
              <a:buFont typeface="Wingdings" pitchFamily="2" charset="2"/>
              <a:buChar char="Ø"/>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t>
            </a:r>
            <a:r>
              <a:rPr lang="en-US" dirty="0" err="1" smtClean="0">
                <a:latin typeface="Times New Roman" pitchFamily="18" charset="0"/>
                <a:cs typeface="Times New Roman" pitchFamily="18" charset="0"/>
              </a:rPr>
              <a:t>hyrotrophs</a:t>
            </a:r>
            <a:r>
              <a:rPr lang="en-US" dirty="0" smtClean="0">
                <a:latin typeface="Times New Roman" pitchFamily="18" charset="0"/>
                <a:cs typeface="Times New Roman" pitchFamily="18" charset="0"/>
              </a:rPr>
              <a:t> (TSH) </a:t>
            </a:r>
            <a:r>
              <a:rPr lang="en-US" dirty="0">
                <a:latin typeface="Times New Roman" pitchFamily="18" charset="0"/>
                <a:cs typeface="Times New Roman" pitchFamily="18" charset="0"/>
              </a:rPr>
              <a:t>5% of the cells and are located in the </a:t>
            </a:r>
            <a:r>
              <a:rPr lang="en-US" dirty="0" err="1" smtClean="0">
                <a:latin typeface="Times New Roman" pitchFamily="18" charset="0"/>
                <a:cs typeface="Times New Roman" pitchFamily="18" charset="0"/>
              </a:rPr>
              <a:t>antero</a:t>
            </a:r>
            <a:r>
              <a:rPr lang="en-US" dirty="0" smtClean="0">
                <a:latin typeface="Times New Roman" pitchFamily="18" charset="0"/>
                <a:cs typeface="Times New Roman" pitchFamily="18" charset="0"/>
              </a:rPr>
              <a:t>-medial </a:t>
            </a:r>
            <a:r>
              <a:rPr lang="en-US" dirty="0" smtClean="0">
                <a:latin typeface="Times New Roman" pitchFamily="18" charset="0"/>
                <a:cs typeface="Times New Roman" pitchFamily="18" charset="0"/>
              </a:rPr>
              <a:t>regions </a:t>
            </a:r>
            <a:r>
              <a:rPr lang="en-US" dirty="0">
                <a:latin typeface="Times New Roman" pitchFamily="18" charset="0"/>
                <a:cs typeface="Times New Roman" pitchFamily="18" charset="0"/>
              </a:rPr>
              <a:t>of the gland.</a:t>
            </a:r>
            <a:endParaRPr lang="en-US" dirty="0" smtClean="0">
              <a:latin typeface="Times New Roman" pitchFamily="18" charset="0"/>
              <a:cs typeface="Times New Roman" pitchFamily="18" charset="0"/>
            </a:endParaRPr>
          </a:p>
          <a:p>
            <a:pPr>
              <a:buFont typeface="Wingdings" pitchFamily="2" charset="2"/>
              <a:buChar char="Ø"/>
            </a:pPr>
            <a:r>
              <a:rPr lang="en-US" dirty="0" err="1">
                <a:latin typeface="Times New Roman" pitchFamily="18" charset="0"/>
                <a:cs typeface="Times New Roman" pitchFamily="18" charset="0"/>
              </a:rPr>
              <a:t>C</a:t>
            </a:r>
            <a:r>
              <a:rPr lang="en-US" dirty="0" err="1" smtClean="0">
                <a:latin typeface="Times New Roman" pitchFamily="18" charset="0"/>
                <a:cs typeface="Times New Roman" pitchFamily="18" charset="0"/>
              </a:rPr>
              <a:t>orticotrophs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adrenocorticotropin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betaendorphin</a:t>
            </a:r>
            <a:r>
              <a:rPr lang="en-US" dirty="0" smtClean="0">
                <a:latin typeface="Times New Roman" pitchFamily="18" charset="0"/>
                <a:cs typeface="Times New Roman" pitchFamily="18" charset="0"/>
              </a:rPr>
              <a:t>, melanocyte-stimulating hormone), 15-20% of the cells  &amp; primarily in the central </a:t>
            </a:r>
            <a:r>
              <a:rPr lang="en-US" dirty="0" err="1" smtClean="0">
                <a:latin typeface="Times New Roman" pitchFamily="18" charset="0"/>
                <a:cs typeface="Times New Roman" pitchFamily="18" charset="0"/>
              </a:rPr>
              <a:t>mucoid</a:t>
            </a:r>
            <a:r>
              <a:rPr lang="en-US" dirty="0" smtClean="0">
                <a:latin typeface="Times New Roman" pitchFamily="18" charset="0"/>
                <a:cs typeface="Times New Roman" pitchFamily="18" charset="0"/>
              </a:rPr>
              <a:t> wedge </a:t>
            </a:r>
          </a:p>
          <a:p>
            <a:pPr>
              <a:buFont typeface="Wingdings" pitchFamily="2" charset="2"/>
              <a:buChar char="Ø"/>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a:t>
            </a:r>
            <a:r>
              <a:rPr lang="en-US" dirty="0" err="1" smtClean="0">
                <a:latin typeface="Times New Roman" pitchFamily="18" charset="0"/>
                <a:cs typeface="Times New Roman" pitchFamily="18" charset="0"/>
              </a:rPr>
              <a:t>onadotrophs</a:t>
            </a:r>
            <a:r>
              <a:rPr lang="en-US" dirty="0" smtClean="0">
                <a:latin typeface="Times New Roman" pitchFamily="18" charset="0"/>
                <a:cs typeface="Times New Roman" pitchFamily="18" charset="0"/>
              </a:rPr>
              <a:t> (FSH, LH) approximately </a:t>
            </a:r>
            <a:r>
              <a:rPr lang="en-US" dirty="0" smtClean="0">
                <a:latin typeface="Times New Roman" pitchFamily="18" charset="0"/>
                <a:cs typeface="Times New Roman" pitchFamily="18" charset="0"/>
              </a:rPr>
              <a:t>5-10 </a:t>
            </a:r>
            <a:r>
              <a:rPr lang="en-US" dirty="0" smtClean="0">
                <a:latin typeface="Times New Roman" pitchFamily="18" charset="0"/>
                <a:cs typeface="Times New Roman" pitchFamily="18" charset="0"/>
              </a:rPr>
              <a:t>of </a:t>
            </a:r>
            <a:r>
              <a:rPr lang="en-US" dirty="0">
                <a:latin typeface="Times New Roman" pitchFamily="18" charset="0"/>
                <a:cs typeface="Times New Roman" pitchFamily="18" charset="0"/>
              </a:rPr>
              <a:t>the cell populations and are </a:t>
            </a:r>
            <a:r>
              <a:rPr lang="en-US" dirty="0" smtClean="0">
                <a:latin typeface="Times New Roman" pitchFamily="18" charset="0"/>
                <a:cs typeface="Times New Roman" pitchFamily="18" charset="0"/>
              </a:rPr>
              <a:t>scattered throughout </a:t>
            </a:r>
            <a:r>
              <a:rPr lang="en-US" dirty="0">
                <a:latin typeface="Times New Roman" pitchFamily="18" charset="0"/>
                <a:cs typeface="Times New Roman" pitchFamily="18" charset="0"/>
              </a:rPr>
              <a:t>the anterior </a:t>
            </a:r>
            <a:r>
              <a:rPr lang="en-US" dirty="0" smtClean="0">
                <a:latin typeface="Times New Roman" pitchFamily="18" charset="0"/>
                <a:cs typeface="Times New Roman" pitchFamily="18" charset="0"/>
              </a:rPr>
              <a:t>lobe</a:t>
            </a:r>
            <a:endParaRPr lang="en-US" dirty="0">
              <a:latin typeface="Times New Roman" pitchFamily="18" charset="0"/>
              <a:cs typeface="Times New Roman" pitchFamily="18" charset="0"/>
            </a:endParaRPr>
          </a:p>
        </p:txBody>
      </p:sp>
      <p:pic>
        <p:nvPicPr>
          <p:cNvPr id="4" name="Picture 3" descr="logo ASL1"/>
          <p:cNvPicPr/>
          <p:nvPr/>
        </p:nvPicPr>
        <p:blipFill>
          <a:blip r:embed="rId2" cstate="print">
            <a:lum bright="34000" contrast="-46000"/>
          </a:blip>
          <a:srcRect/>
          <a:stretch>
            <a:fillRect/>
          </a:stretch>
        </p:blipFill>
        <p:spPr bwMode="auto">
          <a:xfrm>
            <a:off x="7489650" y="5153025"/>
            <a:ext cx="1685926" cy="1704975"/>
          </a:xfrm>
          <a:prstGeom prst="rect">
            <a:avLst/>
          </a:prstGeom>
          <a:noFill/>
          <a:ln w="9525">
            <a:noFill/>
            <a:miter lim="800000"/>
            <a:headEnd/>
            <a:tailEnd/>
          </a:ln>
        </p:spPr>
      </p:pic>
    </p:spTree>
    <p:extLst>
      <p:ext uri="{BB962C8B-B14F-4D97-AF65-F5344CB8AC3E}">
        <p14:creationId xmlns:p14="http://schemas.microsoft.com/office/powerpoint/2010/main" xmlns="" val="3709764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85000" lnSpcReduction="10000"/>
          </a:bodyPr>
          <a:lstStyle/>
          <a:p>
            <a:pPr marL="0" indent="0">
              <a:buNone/>
            </a:pPr>
            <a:r>
              <a:rPr lang="en-US" dirty="0">
                <a:latin typeface="Times New Roman" pitchFamily="18" charset="0"/>
                <a:cs typeface="Times New Roman" pitchFamily="18" charset="0"/>
              </a:rPr>
              <a:t>In addition to the hormone-producing cells, a </a:t>
            </a:r>
            <a:r>
              <a:rPr lang="en-US" dirty="0" smtClean="0">
                <a:latin typeface="Times New Roman" pitchFamily="18" charset="0"/>
                <a:cs typeface="Times New Roman" pitchFamily="18" charset="0"/>
              </a:rPr>
              <a:t>second cell </a:t>
            </a:r>
            <a:r>
              <a:rPr lang="en-US" dirty="0">
                <a:latin typeface="Times New Roman" pitchFamily="18" charset="0"/>
                <a:cs typeface="Times New Roman" pitchFamily="18" charset="0"/>
              </a:rPr>
              <a:t>population is also present (</a:t>
            </a:r>
            <a:r>
              <a:rPr lang="en-US" dirty="0" err="1" smtClean="0">
                <a:latin typeface="Times New Roman" pitchFamily="18" charset="0"/>
                <a:cs typeface="Times New Roman" pitchFamily="18" charset="0"/>
              </a:rPr>
              <a:t>folliculo-stellate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cells) </a:t>
            </a:r>
            <a:r>
              <a:rPr lang="en-US" dirty="0" smtClean="0">
                <a:latin typeface="Times New Roman" pitchFamily="18" charset="0"/>
                <a:cs typeface="Times New Roman" pitchFamily="18" charset="0"/>
              </a:rPr>
              <a:t>in the </a:t>
            </a:r>
            <a:r>
              <a:rPr lang="en-US" dirty="0">
                <a:latin typeface="Times New Roman" pitchFamily="18" charset="0"/>
                <a:cs typeface="Times New Roman" pitchFamily="18" charset="0"/>
              </a:rPr>
              <a:t>normal </a:t>
            </a:r>
            <a:r>
              <a:rPr lang="en-US" dirty="0" smtClean="0">
                <a:latin typeface="Times New Roman" pitchFamily="18" charset="0"/>
                <a:cs typeface="Times New Roman" pitchFamily="18" charset="0"/>
              </a:rPr>
              <a:t>gland.</a:t>
            </a:r>
          </a:p>
          <a:p>
            <a:pPr marL="0" indent="0">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latter cells have a </a:t>
            </a:r>
            <a:r>
              <a:rPr lang="en-US" dirty="0" smtClean="0">
                <a:latin typeface="Times New Roman" pitchFamily="18" charset="0"/>
                <a:cs typeface="Times New Roman" pitchFamily="18" charset="0"/>
              </a:rPr>
              <a:t>dendritic shape </a:t>
            </a:r>
            <a:r>
              <a:rPr lang="en-US" dirty="0">
                <a:latin typeface="Times New Roman" pitchFamily="18" charset="0"/>
                <a:cs typeface="Times New Roman" pitchFamily="18" charset="0"/>
              </a:rPr>
              <a:t>and typically encircle the hormone-positive cells</a:t>
            </a:r>
            <a:r>
              <a:rPr lang="en-US" dirty="0" smtClean="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The </a:t>
            </a:r>
            <a:r>
              <a:rPr lang="en-US" b="1" i="1" dirty="0" err="1">
                <a:solidFill>
                  <a:srgbClr val="FF0000"/>
                </a:solidFill>
                <a:latin typeface="Times New Roman" pitchFamily="18" charset="0"/>
                <a:cs typeface="Times New Roman" pitchFamily="18" charset="0"/>
              </a:rPr>
              <a:t>folliculostellate</a:t>
            </a:r>
            <a:r>
              <a:rPr lang="en-US" b="1" i="1" dirty="0">
                <a:solidFill>
                  <a:srgbClr val="FF0000"/>
                </a:solidFill>
                <a:latin typeface="Times New Roman" pitchFamily="18" charset="0"/>
                <a:cs typeface="Times New Roman" pitchFamily="18" charset="0"/>
              </a:rPr>
              <a:t> cells </a:t>
            </a:r>
            <a:r>
              <a:rPr lang="en-US" dirty="0">
                <a:latin typeface="Times New Roman" pitchFamily="18" charset="0"/>
                <a:cs typeface="Times New Roman" pitchFamily="18" charset="0"/>
              </a:rPr>
              <a:t>are positive for </a:t>
            </a:r>
            <a:r>
              <a:rPr lang="en-US" dirty="0" smtClean="0">
                <a:latin typeface="Times New Roman" pitchFamily="18" charset="0"/>
                <a:cs typeface="Times New Roman" pitchFamily="18" charset="0"/>
              </a:rPr>
              <a:t>: </a:t>
            </a:r>
          </a:p>
          <a:p>
            <a:pPr>
              <a:buFont typeface="Wingdings" pitchFamily="2" charset="2"/>
              <a:buChar char="Ø"/>
            </a:pPr>
            <a:r>
              <a:rPr lang="en-US" dirty="0" smtClean="0">
                <a:latin typeface="Times New Roman" pitchFamily="18" charset="0"/>
                <a:cs typeface="Times New Roman" pitchFamily="18" charset="0"/>
              </a:rPr>
              <a:t> S-100 protein</a:t>
            </a:r>
          </a:p>
          <a:p>
            <a:pPr>
              <a:buFont typeface="Wingdings" pitchFamily="2" charset="2"/>
              <a:buChar char="Ø"/>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variably </a:t>
            </a:r>
            <a:r>
              <a:rPr lang="en-US" dirty="0">
                <a:latin typeface="Times New Roman" pitchFamily="18" charset="0"/>
                <a:cs typeface="Times New Roman" pitchFamily="18" charset="0"/>
              </a:rPr>
              <a:t>positive for GFAP</a:t>
            </a:r>
            <a:r>
              <a:rPr lang="en-US"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pPr marL="0" indent="0">
              <a:buNone/>
            </a:pPr>
            <a:r>
              <a:rPr lang="en-US" b="1" i="1" dirty="0">
                <a:solidFill>
                  <a:srgbClr val="FF0000"/>
                </a:solidFill>
                <a:latin typeface="Times New Roman" pitchFamily="18" charset="0"/>
                <a:cs typeface="Times New Roman" pitchFamily="18" charset="0"/>
              </a:rPr>
              <a:t>In contrast to their presence in the normal anterior</a:t>
            </a:r>
          </a:p>
          <a:p>
            <a:pPr marL="0" indent="0">
              <a:buNone/>
            </a:pPr>
            <a:r>
              <a:rPr lang="en-US" b="1" i="1" dirty="0">
                <a:solidFill>
                  <a:srgbClr val="FF0000"/>
                </a:solidFill>
                <a:latin typeface="Times New Roman" pitchFamily="18" charset="0"/>
                <a:cs typeface="Times New Roman" pitchFamily="18" charset="0"/>
              </a:rPr>
              <a:t>pituitary, </a:t>
            </a:r>
            <a:r>
              <a:rPr lang="en-US" b="1" i="1" dirty="0" smtClean="0">
                <a:solidFill>
                  <a:srgbClr val="FF0000"/>
                </a:solidFill>
                <a:latin typeface="Times New Roman" pitchFamily="18" charset="0"/>
                <a:cs typeface="Times New Roman" pitchFamily="18" charset="0"/>
              </a:rPr>
              <a:t>S-100 </a:t>
            </a:r>
            <a:r>
              <a:rPr lang="en-US" b="1" i="1" dirty="0">
                <a:solidFill>
                  <a:srgbClr val="FF0000"/>
                </a:solidFill>
                <a:latin typeface="Times New Roman" pitchFamily="18" charset="0"/>
                <a:cs typeface="Times New Roman" pitchFamily="18" charset="0"/>
              </a:rPr>
              <a:t>protein-positive </a:t>
            </a:r>
            <a:r>
              <a:rPr lang="en-US" b="1" i="1" dirty="0" err="1">
                <a:solidFill>
                  <a:srgbClr val="FF0000"/>
                </a:solidFill>
                <a:latin typeface="Times New Roman" pitchFamily="18" charset="0"/>
                <a:cs typeface="Times New Roman" pitchFamily="18" charset="0"/>
              </a:rPr>
              <a:t>folliculostellate</a:t>
            </a:r>
            <a:r>
              <a:rPr lang="en-US" b="1" i="1" dirty="0">
                <a:solidFill>
                  <a:srgbClr val="FF0000"/>
                </a:solidFill>
                <a:latin typeface="Times New Roman" pitchFamily="18" charset="0"/>
                <a:cs typeface="Times New Roman" pitchFamily="18" charset="0"/>
              </a:rPr>
              <a:t> cells are</a:t>
            </a:r>
          </a:p>
          <a:p>
            <a:pPr marL="0" indent="0">
              <a:buNone/>
            </a:pPr>
            <a:r>
              <a:rPr lang="en-US" b="1" i="1" dirty="0">
                <a:solidFill>
                  <a:srgbClr val="FF0000"/>
                </a:solidFill>
                <a:latin typeface="Times New Roman" pitchFamily="18" charset="0"/>
                <a:cs typeface="Times New Roman" pitchFamily="18" charset="0"/>
              </a:rPr>
              <a:t>generally absent from pituitary adenomas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 name="Picture 3" descr="logo ASL1"/>
          <p:cNvPicPr/>
          <p:nvPr/>
        </p:nvPicPr>
        <p:blipFill>
          <a:blip r:embed="rId2" cstate="print">
            <a:lum bright="34000" contrast="-46000"/>
          </a:blip>
          <a:srcRect/>
          <a:stretch>
            <a:fillRect/>
          </a:stretch>
        </p:blipFill>
        <p:spPr bwMode="auto">
          <a:xfrm>
            <a:off x="7668344" y="5589240"/>
            <a:ext cx="1459494" cy="1268760"/>
          </a:xfrm>
          <a:prstGeom prst="rect">
            <a:avLst/>
          </a:prstGeom>
          <a:noFill/>
          <a:ln w="9525">
            <a:noFill/>
            <a:miter lim="800000"/>
            <a:headEnd/>
            <a:tailEnd/>
          </a:ln>
        </p:spPr>
      </p:pic>
    </p:spTree>
    <p:extLst>
      <p:ext uri="{BB962C8B-B14F-4D97-AF65-F5344CB8AC3E}">
        <p14:creationId xmlns:p14="http://schemas.microsoft.com/office/powerpoint/2010/main" xmlns="" val="3251889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908720"/>
            <a:ext cx="6480720" cy="5112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39552" y="6021287"/>
            <a:ext cx="7992888" cy="646331"/>
          </a:xfrm>
          <a:prstGeom prst="rect">
            <a:avLst/>
          </a:prstGeom>
          <a:noFill/>
        </p:spPr>
        <p:txBody>
          <a:bodyPr wrap="square" rtlCol="0">
            <a:spAutoFit/>
          </a:bodyPr>
          <a:lstStyle/>
          <a:p>
            <a:r>
              <a:rPr lang="en-US" b="1" dirty="0" err="1"/>
              <a:t>Folliculostellate</a:t>
            </a:r>
            <a:r>
              <a:rPr lang="en-US" b="1" dirty="0"/>
              <a:t> cells are stromal </a:t>
            </a:r>
            <a:r>
              <a:rPr lang="en-US" b="1" dirty="0" err="1"/>
              <a:t>sustentacular</a:t>
            </a:r>
            <a:r>
              <a:rPr lang="en-US" b="1" dirty="0"/>
              <a:t> cells that surround </a:t>
            </a:r>
            <a:r>
              <a:rPr lang="en-US" b="1" dirty="0" err="1"/>
              <a:t>acini</a:t>
            </a:r>
            <a:r>
              <a:rPr lang="en-US" b="1" dirty="0"/>
              <a:t> of the normal gland; they are </a:t>
            </a:r>
            <a:r>
              <a:rPr lang="en-US" b="1" dirty="0" err="1"/>
              <a:t>immunoreactive</a:t>
            </a:r>
            <a:r>
              <a:rPr lang="en-US" b="1" dirty="0"/>
              <a:t> for S100 protein.</a:t>
            </a:r>
            <a:endParaRPr lang="en-US" dirty="0"/>
          </a:p>
        </p:txBody>
      </p:sp>
    </p:spTree>
    <p:extLst>
      <p:ext uri="{BB962C8B-B14F-4D97-AF65-F5344CB8AC3E}">
        <p14:creationId xmlns:p14="http://schemas.microsoft.com/office/powerpoint/2010/main" xmlns="" val="1114510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04664"/>
            <a:ext cx="9144000" cy="5976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9398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i="1" dirty="0" smtClean="0">
                <a:latin typeface="Times New Roman" pitchFamily="18" charset="0"/>
                <a:cs typeface="Times New Roman" pitchFamily="18" charset="0"/>
              </a:rPr>
              <a:t>Neuroendocrine markers</a:t>
            </a:r>
            <a:endParaRPr lang="en-US" sz="4000" b="1" i="1" dirty="0">
              <a:latin typeface="Times New Roman" pitchFamily="18" charset="0"/>
              <a:cs typeface="Times New Roman" pitchFamily="18" charset="0"/>
            </a:endParaRPr>
          </a:p>
        </p:txBody>
      </p:sp>
      <p:sp>
        <p:nvSpPr>
          <p:cNvPr id="4" name="Content Placeholder 3"/>
          <p:cNvSpPr>
            <a:spLocks noGrp="1"/>
          </p:cNvSpPr>
          <p:nvPr>
            <p:ph idx="1"/>
          </p:nvPr>
        </p:nvSpPr>
        <p:spPr/>
        <p:txBody>
          <a:bodyPr>
            <a:normAutofit lnSpcReduction="10000"/>
          </a:bodyPr>
          <a:lstStyle/>
          <a:p>
            <a:pPr marL="0" indent="0">
              <a:buNone/>
            </a:pPr>
            <a:r>
              <a:rPr lang="en-US" dirty="0">
                <a:latin typeface="Times New Roman" pitchFamily="18" charset="0"/>
                <a:cs typeface="Times New Roman" pitchFamily="18" charset="0"/>
              </a:rPr>
              <a:t>Pituitary adenomas are typically positive for </a:t>
            </a:r>
            <a:r>
              <a:rPr lang="en-US" dirty="0" smtClean="0">
                <a:latin typeface="Times New Roman" pitchFamily="18" charset="0"/>
                <a:cs typeface="Times New Roman" pitchFamily="18" charset="0"/>
              </a:rPr>
              <a:t>neuroendocrine markers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including:</a:t>
            </a:r>
          </a:p>
          <a:p>
            <a:pPr>
              <a:buFont typeface="Wingdings" pitchFamily="2" charset="2"/>
              <a:buChar char="ü"/>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Chromogranin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(100</a:t>
            </a:r>
            <a:r>
              <a:rPr lang="en-US" dirty="0" smtClean="0">
                <a:latin typeface="Times New Roman" pitchFamily="18" charset="0"/>
                <a:cs typeface="Times New Roman" pitchFamily="18" charset="0"/>
              </a:rPr>
              <a:t>%)</a:t>
            </a:r>
          </a:p>
          <a:p>
            <a:pPr>
              <a:buFont typeface="Wingdings" pitchFamily="2" charset="2"/>
              <a:buChar char="ü"/>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Synaptophysin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(92</a:t>
            </a:r>
            <a:r>
              <a:rPr lang="en-US" dirty="0" smtClean="0">
                <a:latin typeface="Times New Roman" pitchFamily="18" charset="0"/>
                <a:cs typeface="Times New Roman" pitchFamily="18" charset="0"/>
              </a:rPr>
              <a:t>%)</a:t>
            </a:r>
          </a:p>
          <a:p>
            <a:pPr>
              <a:buFont typeface="Wingdings" pitchFamily="2" charset="2"/>
              <a:buChar char="ü"/>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N5E (80</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The use of </a:t>
            </a:r>
            <a:r>
              <a:rPr lang="en-US" dirty="0" err="1" smtClean="0">
                <a:latin typeface="Times New Roman" pitchFamily="18" charset="0"/>
                <a:cs typeface="Times New Roman" pitchFamily="18" charset="0"/>
              </a:rPr>
              <a:t>synaptophysin</a:t>
            </a:r>
            <a:r>
              <a:rPr lang="en-US" dirty="0" smtClean="0">
                <a:latin typeface="Times New Roman" pitchFamily="18" charset="0"/>
                <a:cs typeface="Times New Roman" pitchFamily="18" charset="0"/>
              </a:rPr>
              <a:t> IHC has obviated the need for EM to document infrequent </a:t>
            </a:r>
            <a:r>
              <a:rPr lang="en-US" dirty="0" err="1" smtClean="0">
                <a:latin typeface="Times New Roman" pitchFamily="18" charset="0"/>
                <a:cs typeface="Times New Roman" pitchFamily="18" charset="0"/>
              </a:rPr>
              <a:t>neurosecretory</a:t>
            </a:r>
            <a:r>
              <a:rPr lang="en-US" dirty="0" smtClean="0">
                <a:latin typeface="Times New Roman" pitchFamily="18" charset="0"/>
                <a:cs typeface="Times New Roman" pitchFamily="18" charset="0"/>
              </a:rPr>
              <a:t> granules to verify adenoma diagnosis.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07433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US" sz="4000" b="1" i="1" dirty="0" err="1" smtClean="0">
                <a:latin typeface="Times New Roman" pitchFamily="18" charset="0"/>
                <a:cs typeface="Times New Roman" pitchFamily="18" charset="0"/>
              </a:rPr>
              <a:t>Cytokeratins</a:t>
            </a:r>
            <a:r>
              <a:rPr lang="en-US" sz="4000" b="1" i="1" dirty="0" smtClean="0">
                <a:latin typeface="Times New Roman" pitchFamily="18" charset="0"/>
                <a:cs typeface="Times New Roman" pitchFamily="18" charset="0"/>
              </a:rPr>
              <a:t> </a:t>
            </a:r>
            <a:endParaRPr lang="en-US" sz="4000" b="1" i="1" dirty="0">
              <a:latin typeface="Times New Roman" pitchFamily="18" charset="0"/>
              <a:cs typeface="Times New Roman" pitchFamily="18" charset="0"/>
            </a:endParaRPr>
          </a:p>
        </p:txBody>
      </p:sp>
      <p:sp>
        <p:nvSpPr>
          <p:cNvPr id="4" name="Content Placeholder 3"/>
          <p:cNvSpPr>
            <a:spLocks noGrp="1"/>
          </p:cNvSpPr>
          <p:nvPr>
            <p:ph idx="1"/>
          </p:nvPr>
        </p:nvSpPr>
        <p:spPr>
          <a:xfrm>
            <a:off x="457200" y="1052736"/>
            <a:ext cx="8229600" cy="5328592"/>
          </a:xfrm>
          <a:ln>
            <a:solidFill>
              <a:schemeClr val="accent1">
                <a:lumMod val="20000"/>
                <a:lumOff val="80000"/>
              </a:schemeClr>
            </a:solidFill>
          </a:ln>
        </p:spPr>
        <p:txBody>
          <a:bodyPr>
            <a:normAutofit fontScale="70000" lnSpcReduction="20000"/>
          </a:bodyPr>
          <a:lstStyle/>
          <a:p>
            <a:pPr>
              <a:buFont typeface="Wingdings" pitchFamily="2" charset="2"/>
              <a:buChar char="v"/>
            </a:pPr>
            <a:r>
              <a:rPr lang="en-US" dirty="0" smtClean="0">
                <a:latin typeface="Times New Roman" pitchFamily="18" charset="0"/>
                <a:cs typeface="Times New Roman" pitchFamily="18" charset="0"/>
              </a:rPr>
              <a:t> More </a:t>
            </a:r>
            <a:r>
              <a:rPr lang="en-US" dirty="0">
                <a:latin typeface="Times New Roman" pitchFamily="18" charset="0"/>
                <a:cs typeface="Times New Roman" pitchFamily="18" charset="0"/>
              </a:rPr>
              <a:t>than 90% </a:t>
            </a:r>
            <a:r>
              <a:rPr lang="en-US" dirty="0" smtClean="0">
                <a:latin typeface="Times New Roman" pitchFamily="18" charset="0"/>
                <a:cs typeface="Times New Roman" pitchFamily="18" charset="0"/>
              </a:rPr>
              <a:t>of adenomas </a:t>
            </a:r>
            <a:r>
              <a:rPr lang="en-US" dirty="0">
                <a:latin typeface="Times New Roman" pitchFamily="18" charset="0"/>
                <a:cs typeface="Times New Roman" pitchFamily="18" charset="0"/>
              </a:rPr>
              <a:t>contain </a:t>
            </a:r>
            <a:r>
              <a:rPr lang="en-US" dirty="0" smtClean="0">
                <a:latin typeface="Times New Roman" pitchFamily="18" charset="0"/>
                <a:cs typeface="Times New Roman" pitchFamily="18" charset="0"/>
              </a:rPr>
              <a:t>CK8 .</a:t>
            </a:r>
          </a:p>
          <a:p>
            <a:pPr>
              <a:buFont typeface="Wingdings" pitchFamily="2" charset="2"/>
              <a:buChar char="v"/>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use of CAM 5.2 has the added advantages that highlights the difference between small fragments of normal compressed gland &amp; the adenoma.</a:t>
            </a:r>
          </a:p>
          <a:p>
            <a:pPr>
              <a:buFont typeface="Wingdings" pitchFamily="2" charset="2"/>
              <a:buChar char="v"/>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It also allow separation of densely from sparsely granulated GH adenomas predicting the response to </a:t>
            </a:r>
            <a:r>
              <a:rPr lang="en-US" dirty="0" err="1" smtClean="0">
                <a:latin typeface="Times New Roman" pitchFamily="18" charset="0"/>
                <a:cs typeface="Times New Roman" pitchFamily="18" charset="0"/>
              </a:rPr>
              <a:t>somatostatin</a:t>
            </a:r>
            <a:r>
              <a:rPr lang="en-US" dirty="0" smtClean="0">
                <a:latin typeface="Times New Roman" pitchFamily="18" charset="0"/>
                <a:cs typeface="Times New Roman" pitchFamily="18" charset="0"/>
              </a:rPr>
              <a:t> analogs.</a:t>
            </a:r>
          </a:p>
          <a:p>
            <a:pPr>
              <a:buFont typeface="Wingdings" pitchFamily="2" charset="2"/>
              <a:buChar char="Ø"/>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sparsely </a:t>
            </a:r>
            <a:r>
              <a:rPr lang="en-US" dirty="0" smtClean="0">
                <a:latin typeface="Times New Roman" pitchFamily="18" charset="0"/>
                <a:cs typeface="Times New Roman" pitchFamily="18" charset="0"/>
              </a:rPr>
              <a:t>granulated GH cell </a:t>
            </a:r>
            <a:r>
              <a:rPr lang="en-US" dirty="0">
                <a:latin typeface="Times New Roman" pitchFamily="18" charset="0"/>
                <a:cs typeface="Times New Roman" pitchFamily="18" charset="0"/>
              </a:rPr>
              <a:t>adenomas, the staining is globular</a:t>
            </a:r>
            <a:r>
              <a:rPr lang="en-US" dirty="0" smtClean="0">
                <a:latin typeface="Times New Roman" pitchFamily="18" charset="0"/>
                <a:cs typeface="Times New Roman" pitchFamily="18" charset="0"/>
              </a:rPr>
              <a:t>, corresponding </a:t>
            </a:r>
            <a:r>
              <a:rPr lang="en-US" dirty="0">
                <a:latin typeface="Times New Roman" pitchFamily="18" charset="0"/>
                <a:cs typeface="Times New Roman" pitchFamily="18" charset="0"/>
              </a:rPr>
              <a:t>to the presence of fibrous bodies</a:t>
            </a:r>
            <a:r>
              <a:rPr lang="en-US" dirty="0" smtClean="0">
                <a:latin typeface="Times New Roman" pitchFamily="18" charset="0"/>
                <a:cs typeface="Times New Roman" pitchFamily="18" charset="0"/>
              </a:rPr>
              <a:t>.</a:t>
            </a:r>
          </a:p>
          <a:p>
            <a:pPr>
              <a:buFont typeface="Wingdings" pitchFamily="2" charset="2"/>
              <a:buChar char="Ø"/>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Perinuclear</a:t>
            </a:r>
            <a:r>
              <a:rPr lang="en-US" dirty="0" smtClean="0">
                <a:latin typeface="Times New Roman" pitchFamily="18" charset="0"/>
                <a:cs typeface="Times New Roman" pitchFamily="18" charset="0"/>
              </a:rPr>
              <a:t> staining </a:t>
            </a:r>
            <a:r>
              <a:rPr lang="en-US" dirty="0">
                <a:latin typeface="Times New Roman" pitchFamily="18" charset="0"/>
                <a:cs typeface="Times New Roman" pitchFamily="18" charset="0"/>
              </a:rPr>
              <a:t>is typical of densely granulated </a:t>
            </a:r>
            <a:r>
              <a:rPr lang="en-US" dirty="0" smtClean="0">
                <a:latin typeface="Times New Roman" pitchFamily="18" charset="0"/>
                <a:cs typeface="Times New Roman" pitchFamily="18" charset="0"/>
              </a:rPr>
              <a:t>GH </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cell </a:t>
            </a:r>
            <a:r>
              <a:rPr lang="en-US" dirty="0">
                <a:latin typeface="Times New Roman" pitchFamily="18" charset="0"/>
                <a:cs typeface="Times New Roman" pitchFamily="18" charset="0"/>
              </a:rPr>
              <a:t>and </a:t>
            </a:r>
            <a:r>
              <a:rPr lang="en-US" dirty="0" err="1" smtClean="0">
                <a:latin typeface="Times New Roman" pitchFamily="18" charset="0"/>
                <a:cs typeface="Times New Roman" pitchFamily="18" charset="0"/>
              </a:rPr>
              <a:t>mammo-somatotroph</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adenomas</a:t>
            </a:r>
          </a:p>
          <a:p>
            <a:pPr>
              <a:buFont typeface="Wingdings" pitchFamily="2" charset="2"/>
              <a:buChar char="Ø"/>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Corticotroph</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cell adenomas exhibit more </a:t>
            </a:r>
            <a:r>
              <a:rPr lang="en-US" dirty="0" smtClean="0">
                <a:latin typeface="Times New Roman" pitchFamily="18" charset="0"/>
                <a:cs typeface="Times New Roman" pitchFamily="18" charset="0"/>
              </a:rPr>
              <a:t>diffuse cytoplasmic </a:t>
            </a:r>
            <a:r>
              <a:rPr lang="en-US" dirty="0">
                <a:latin typeface="Times New Roman" pitchFamily="18" charset="0"/>
                <a:cs typeface="Times New Roman" pitchFamily="18" charset="0"/>
              </a:rPr>
              <a:t>staining for CK8. </a:t>
            </a:r>
            <a:endParaRPr lang="en-US" dirty="0" smtClean="0">
              <a:latin typeface="Times New Roman" pitchFamily="18" charset="0"/>
              <a:cs typeface="Times New Roman" pitchFamily="18" charset="0"/>
            </a:endParaRPr>
          </a:p>
          <a:p>
            <a:pPr>
              <a:buFont typeface="Wingdings" pitchFamily="2" charset="2"/>
              <a:buChar char="v"/>
            </a:pPr>
            <a:r>
              <a:rPr lang="en-US" b="1" i="1" dirty="0" smtClean="0">
                <a:solidFill>
                  <a:srgbClr val="FF0000"/>
                </a:solidFill>
                <a:latin typeface="Times New Roman" pitchFamily="18" charset="0"/>
                <a:cs typeface="Times New Roman" pitchFamily="18" charset="0"/>
              </a:rPr>
              <a:t>CK20 </a:t>
            </a:r>
            <a:r>
              <a:rPr lang="en-US" dirty="0" smtClean="0">
                <a:latin typeface="Times New Roman" pitchFamily="18" charset="0"/>
                <a:cs typeface="Times New Roman" pitchFamily="18" charset="0"/>
              </a:rPr>
              <a:t>is uniformly negative in adenomas, except for :</a:t>
            </a:r>
          </a:p>
          <a:p>
            <a:pPr>
              <a:buFont typeface="Wingdings" pitchFamily="2" charset="2"/>
              <a:buChar char="Ø"/>
            </a:pPr>
            <a:r>
              <a:rPr lang="en-US" b="1" i="1" dirty="0" err="1">
                <a:solidFill>
                  <a:srgbClr val="FF0000"/>
                </a:solidFill>
                <a:latin typeface="Times New Roman" pitchFamily="18" charset="0"/>
                <a:cs typeface="Times New Roman" pitchFamily="18" charset="0"/>
              </a:rPr>
              <a:t>C</a:t>
            </a:r>
            <a:r>
              <a:rPr lang="en-US" b="1" i="1" dirty="0" err="1" smtClean="0">
                <a:solidFill>
                  <a:srgbClr val="FF0000"/>
                </a:solidFill>
                <a:latin typeface="Times New Roman" pitchFamily="18" charset="0"/>
                <a:cs typeface="Times New Roman" pitchFamily="18" charset="0"/>
              </a:rPr>
              <a:t>orticotroph</a:t>
            </a:r>
            <a:r>
              <a:rPr lang="en-US" b="1" i="1" dirty="0" smtClean="0">
                <a:solidFill>
                  <a:srgbClr val="FF0000"/>
                </a:solidFill>
                <a:latin typeface="Times New Roman" pitchFamily="18" charset="0"/>
                <a:cs typeface="Times New Roman" pitchFamily="18" charset="0"/>
              </a:rPr>
              <a:t> adenoma</a:t>
            </a:r>
            <a:r>
              <a:rPr lang="en-US" dirty="0" smtClean="0">
                <a:latin typeface="Times New Roman" pitchFamily="18" charset="0"/>
                <a:cs typeface="Times New Roman" pitchFamily="18" charset="0"/>
              </a:rPr>
              <a:t> </a:t>
            </a:r>
          </a:p>
          <a:p>
            <a:pPr>
              <a:buFont typeface="Wingdings" pitchFamily="2" charset="2"/>
              <a:buChar char="Ø"/>
            </a:pPr>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S</a:t>
            </a:r>
            <a:r>
              <a:rPr lang="en-US" b="1" i="1" dirty="0" smtClean="0">
                <a:solidFill>
                  <a:srgbClr val="FF0000"/>
                </a:solidFill>
                <a:latin typeface="Times New Roman" pitchFamily="18" charset="0"/>
                <a:cs typeface="Times New Roman" pitchFamily="18" charset="0"/>
              </a:rPr>
              <a:t>parsely granulated GH adenomas </a:t>
            </a:r>
            <a:endParaRPr lang="en-US" dirty="0">
              <a:latin typeface="Times New Roman" pitchFamily="18" charset="0"/>
              <a:cs typeface="Times New Roman" pitchFamily="18" charset="0"/>
            </a:endParaRPr>
          </a:p>
        </p:txBody>
      </p:sp>
      <p:sp>
        <p:nvSpPr>
          <p:cNvPr id="3" name="Rounded Rectangle 2"/>
          <p:cNvSpPr/>
          <p:nvPr/>
        </p:nvSpPr>
        <p:spPr>
          <a:xfrm>
            <a:off x="5364088" y="5855332"/>
            <a:ext cx="3024336" cy="360040"/>
          </a:xfrm>
          <a:prstGeom prst="roundRect">
            <a:avLst/>
          </a:prstGeom>
          <a:solidFill>
            <a:srgbClr val="C0000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Times New Roman" pitchFamily="18" charset="0"/>
                <a:cs typeface="Times New Roman" pitchFamily="18" charset="0"/>
              </a:rPr>
              <a:t>Always  CK 20 positive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793100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i="1" dirty="0" smtClean="0">
                <a:latin typeface="Times New Roman" pitchFamily="18" charset="0"/>
                <a:cs typeface="Times New Roman" pitchFamily="18" charset="0"/>
              </a:rPr>
              <a:t>General classification of pituitary Tumors</a:t>
            </a:r>
            <a:endParaRPr lang="en-US" sz="3600" b="1" i="1" dirty="0">
              <a:latin typeface="Times New Roman" pitchFamily="18" charset="0"/>
              <a:cs typeface="Times New Roman" pitchFamily="18" charset="0"/>
            </a:endParaRPr>
          </a:p>
        </p:txBody>
      </p:sp>
      <p:sp>
        <p:nvSpPr>
          <p:cNvPr id="7" name="Content Placeholder 6"/>
          <p:cNvSpPr>
            <a:spLocks noGrp="1"/>
          </p:cNvSpPr>
          <p:nvPr>
            <p:ph idx="1"/>
          </p:nvPr>
        </p:nvSpPr>
        <p:spPr>
          <a:xfrm>
            <a:off x="0" y="1428736"/>
            <a:ext cx="8686800" cy="4697427"/>
          </a:xfrm>
        </p:spPr>
        <p:txBody>
          <a:bodyPr>
            <a:normAutofit/>
          </a:bodyPr>
          <a:lstStyle/>
          <a:p>
            <a:pPr>
              <a:buFont typeface="Wingdings" pitchFamily="2" charset="2"/>
              <a:buChar char="ü"/>
            </a:pPr>
            <a:r>
              <a:rPr lang="en-US" sz="2800" dirty="0" smtClean="0">
                <a:latin typeface="Times New Roman" pitchFamily="18" charset="0"/>
                <a:cs typeface="Times New Roman" pitchFamily="18" charset="0"/>
              </a:rPr>
              <a:t> Benign adenoma</a:t>
            </a:r>
          </a:p>
          <a:p>
            <a:pPr>
              <a:buFont typeface="Wingdings" pitchFamily="2" charset="2"/>
              <a:buChar char="ü"/>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Invasive adenoma</a:t>
            </a:r>
          </a:p>
          <a:p>
            <a:pPr>
              <a:buFont typeface="Wingdings" pitchFamily="2" charset="2"/>
              <a:buChar char="ü"/>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Carcinoma</a:t>
            </a:r>
          </a:p>
          <a:p>
            <a:pPr>
              <a:buFont typeface="Wingdings" pitchFamily="2" charset="2"/>
              <a:buChar char="ü"/>
            </a:pP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Oncocytic</a:t>
            </a:r>
            <a:r>
              <a:rPr lang="en-US" sz="2800" dirty="0" smtClean="0">
                <a:latin typeface="Times New Roman" pitchFamily="18" charset="0"/>
                <a:cs typeface="Times New Roman" pitchFamily="18" charset="0"/>
              </a:rPr>
              <a:t> tumors</a:t>
            </a:r>
          </a:p>
          <a:p>
            <a:pPr>
              <a:buFont typeface="Wingdings" pitchFamily="2" charset="2"/>
              <a:buChar char="ü"/>
            </a:pPr>
            <a:r>
              <a:rPr lang="en-US" sz="2800" dirty="0" smtClean="0">
                <a:latin typeface="Times New Roman" pitchFamily="18" charset="0"/>
                <a:cs typeface="Times New Roman" pitchFamily="18" charset="0"/>
              </a:rPr>
              <a:t>Metastatic tumors (breast, lung &amp; GI) </a:t>
            </a:r>
          </a:p>
          <a:p>
            <a:pPr>
              <a:buFont typeface="Wingdings" pitchFamily="2" charset="2"/>
              <a:buChar char="ü"/>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Others: </a:t>
            </a:r>
            <a:r>
              <a:rPr lang="en-US" sz="2800" dirty="0" err="1" smtClean="0">
                <a:latin typeface="Times New Roman" pitchFamily="18" charset="0"/>
                <a:cs typeface="Times New Roman" pitchFamily="18" charset="0"/>
              </a:rPr>
              <a:t>craniopharyngiomas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meningiomas</a:t>
            </a:r>
            <a:r>
              <a:rPr lang="en-US" sz="2800" dirty="0" smtClean="0">
                <a:latin typeface="Times New Roman" pitchFamily="18" charset="0"/>
                <a:cs typeface="Times New Roman" pitchFamily="18" charset="0"/>
              </a:rPr>
              <a:t>, germ cell tumors; rare granular cell tumors, </a:t>
            </a:r>
            <a:r>
              <a:rPr lang="en-US" sz="2800" dirty="0" err="1" smtClean="0">
                <a:latin typeface="Times New Roman" pitchFamily="18" charset="0"/>
                <a:cs typeface="Times New Roman" pitchFamily="18" charset="0"/>
              </a:rPr>
              <a:t>pituicytomas</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gangliogliomas</a:t>
            </a:r>
            <a:r>
              <a:rPr lang="en-US" sz="2800" dirty="0" smtClean="0">
                <a:latin typeface="Times New Roman" pitchFamily="18" charset="0"/>
                <a:cs typeface="Times New Roman" pitchFamily="18" charset="0"/>
              </a:rPr>
              <a:t>; and the even rarer </a:t>
            </a:r>
            <a:r>
              <a:rPr lang="en-US" sz="2800" dirty="0" err="1" smtClean="0">
                <a:latin typeface="Times New Roman" pitchFamily="18" charset="0"/>
                <a:cs typeface="Times New Roman" pitchFamily="18" charset="0"/>
              </a:rPr>
              <a:t>gangliocytomas</a:t>
            </a:r>
            <a:r>
              <a:rPr lang="en-US" sz="2800" dirty="0" smtClean="0">
                <a:latin typeface="Times New Roman" pitchFamily="18" charset="0"/>
                <a:cs typeface="Times New Roman" pitchFamily="18" charset="0"/>
              </a:rPr>
              <a:t>, lymphomas, </a:t>
            </a:r>
            <a:r>
              <a:rPr lang="en-US" sz="2800" dirty="0" err="1" smtClean="0">
                <a:latin typeface="Times New Roman" pitchFamily="18" charset="0"/>
                <a:cs typeface="Times New Roman" pitchFamily="18" charset="0"/>
              </a:rPr>
              <a:t>astrocytomas</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ependymomas</a:t>
            </a:r>
            <a:endParaRPr lang="en-US" sz="2800" dirty="0">
              <a:latin typeface="Times New Roman" pitchFamily="18" charset="0"/>
              <a:cs typeface="Times New Roman" pitchFamily="18" charset="0"/>
            </a:endParaRP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5" name="Picture 4" descr="logo ASL1"/>
          <p:cNvPicPr/>
          <p:nvPr/>
        </p:nvPicPr>
        <p:blipFill>
          <a:blip r:embed="rId2" cstate="print">
            <a:lum bright="34000" contrast="-46000"/>
          </a:blip>
          <a:srcRect/>
          <a:stretch>
            <a:fillRect/>
          </a:stretch>
        </p:blipFill>
        <p:spPr bwMode="auto">
          <a:xfrm>
            <a:off x="7458074" y="5153025"/>
            <a:ext cx="1685926"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836713"/>
            <a:ext cx="6768751" cy="3978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11560" y="5157192"/>
            <a:ext cx="7776864" cy="1477328"/>
          </a:xfrm>
          <a:prstGeom prst="rect">
            <a:avLst/>
          </a:prstGeom>
          <a:noFill/>
        </p:spPr>
        <p:txBody>
          <a:bodyPr wrap="square" rtlCol="0">
            <a:spAutoFit/>
          </a:bodyPr>
          <a:lstStyle/>
          <a:p>
            <a:r>
              <a:rPr lang="en-US" dirty="0">
                <a:latin typeface="Times New Roman" pitchFamily="18" charset="0"/>
                <a:cs typeface="Times New Roman" pitchFamily="18" charset="0"/>
              </a:rPr>
              <a:t>he IHC of CAM 5.2 keratin (CK8). In some </a:t>
            </a:r>
            <a:r>
              <a:rPr lang="en-US" dirty="0" smtClean="0">
                <a:latin typeface="Times New Roman" pitchFamily="18" charset="0"/>
                <a:cs typeface="Times New Roman" pitchFamily="18" charset="0"/>
              </a:rPr>
              <a:t>GH </a:t>
            </a:r>
            <a:r>
              <a:rPr lang="en-US" dirty="0" err="1" smtClean="0">
                <a:latin typeface="Times New Roman" pitchFamily="18" charset="0"/>
                <a:cs typeface="Times New Roman" pitchFamily="18" charset="0"/>
              </a:rPr>
              <a:t>omas</a:t>
            </a:r>
            <a:r>
              <a:rPr lang="en-US" dirty="0">
                <a:latin typeface="Times New Roman" pitchFamily="18" charset="0"/>
                <a:cs typeface="Times New Roman" pitchFamily="18" charset="0"/>
              </a:rPr>
              <a:t>, the tumor cells shows globules of keratin, which are called as fibrous bodies, by IHC (a). b Shows magnified image of dot type fibrous bodies. In </a:t>
            </a:r>
            <a:r>
              <a:rPr lang="en-US" dirty="0" smtClean="0">
                <a:latin typeface="Times New Roman" pitchFamily="18" charset="0"/>
                <a:cs typeface="Times New Roman" pitchFamily="18" charset="0"/>
              </a:rPr>
              <a:t>densely granulated </a:t>
            </a:r>
            <a:r>
              <a:rPr lang="en-US" dirty="0">
                <a:latin typeface="Times New Roman" pitchFamily="18" charset="0"/>
                <a:cs typeface="Times New Roman" pitchFamily="18" charset="0"/>
              </a:rPr>
              <a:t>adenomas, keratin is </a:t>
            </a:r>
            <a:r>
              <a:rPr lang="en-US" dirty="0" err="1">
                <a:latin typeface="Times New Roman" pitchFamily="18" charset="0"/>
                <a:cs typeface="Times New Roman" pitchFamily="18" charset="0"/>
              </a:rPr>
              <a:t>immunostained</a:t>
            </a:r>
            <a:r>
              <a:rPr lang="en-US" dirty="0">
                <a:latin typeface="Times New Roman" pitchFamily="18" charset="0"/>
                <a:cs typeface="Times New Roman" pitchFamily="18" charset="0"/>
              </a:rPr>
              <a:t> in cytoplasm (c). In electron microscopy, fibrous bodies shows smooth endoplasmic reticulum located in the Golgi region (d)</a:t>
            </a:r>
          </a:p>
        </p:txBody>
      </p:sp>
    </p:spTree>
    <p:extLst>
      <p:ext uri="{BB962C8B-B14F-4D97-AF65-F5344CB8AC3E}">
        <p14:creationId xmlns:p14="http://schemas.microsoft.com/office/powerpoint/2010/main" xmlns="" val="1767735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4000" b="1" i="1" dirty="0" smtClean="0">
                <a:latin typeface="Times New Roman" pitchFamily="18" charset="0"/>
                <a:cs typeface="Times New Roman" pitchFamily="18" charset="0"/>
              </a:rPr>
              <a:t>Pituitary adenoma</a:t>
            </a:r>
            <a:endParaRPr lang="en-US" sz="4000" b="1" i="1" dirty="0">
              <a:latin typeface="Times New Roman" pitchFamily="18" charset="0"/>
              <a:cs typeface="Times New Roman" pitchFamily="18" charset="0"/>
            </a:endParaRPr>
          </a:p>
        </p:txBody>
      </p:sp>
      <p:sp>
        <p:nvSpPr>
          <p:cNvPr id="6" name="Content Placeholder 5"/>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484784"/>
            <a:ext cx="8352928"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827584" y="6381328"/>
            <a:ext cx="7704856" cy="369332"/>
          </a:xfrm>
          <a:prstGeom prst="rect">
            <a:avLst/>
          </a:prstGeom>
          <a:noFill/>
        </p:spPr>
        <p:txBody>
          <a:bodyPr wrap="square" rtlCol="0">
            <a:spAutoFit/>
          </a:bodyPr>
          <a:lstStyle/>
          <a:p>
            <a:r>
              <a:rPr lang="en-US" b="1" i="1" dirty="0" err="1" smtClean="0">
                <a:latin typeface="Times New Roman" pitchFamily="18" charset="0"/>
                <a:cs typeface="Times New Roman" pitchFamily="18" charset="0"/>
              </a:rPr>
              <a:t>Immunoperoxidase</a:t>
            </a:r>
            <a:r>
              <a:rPr lang="en-US" b="1" i="1" dirty="0" smtClean="0">
                <a:latin typeface="Times New Roman" pitchFamily="18" charset="0"/>
                <a:cs typeface="Times New Roman" pitchFamily="18" charset="0"/>
              </a:rPr>
              <a:t> staining for GH</a:t>
            </a:r>
            <a:endParaRPr lang="en-US"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9261763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764704"/>
            <a:ext cx="8064895"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467544" y="5877272"/>
            <a:ext cx="8352928" cy="923330"/>
          </a:xfrm>
          <a:prstGeom prst="rect">
            <a:avLst/>
          </a:prstGeom>
          <a:noFill/>
        </p:spPr>
        <p:txBody>
          <a:bodyPr wrap="square" rtlCol="0">
            <a:spAutoFit/>
          </a:bodyPr>
          <a:lstStyle/>
          <a:p>
            <a:r>
              <a:rPr lang="en-US" dirty="0">
                <a:latin typeface="Times New Roman" pitchFamily="18" charset="0"/>
                <a:cs typeface="Times New Roman" pitchFamily="18" charset="0"/>
              </a:rPr>
              <a:t>he IHC of GH of densely and sparsely granulated adenomas. Densely granulated adenoma shows strong and diffuse cytoplasmic </a:t>
            </a:r>
            <a:r>
              <a:rPr lang="en-US" dirty="0" err="1">
                <a:latin typeface="Times New Roman" pitchFamily="18" charset="0"/>
                <a:cs typeface="Times New Roman" pitchFamily="18" charset="0"/>
              </a:rPr>
              <a:t>immunoreactivity</a:t>
            </a:r>
            <a:r>
              <a:rPr lang="en-US" dirty="0">
                <a:latin typeface="Times New Roman" pitchFamily="18" charset="0"/>
                <a:cs typeface="Times New Roman" pitchFamily="18" charset="0"/>
              </a:rPr>
              <a:t> for GH (a). Sparsely granulated adenomas show weak GH </a:t>
            </a:r>
            <a:r>
              <a:rPr lang="en-US" dirty="0" err="1">
                <a:latin typeface="Times New Roman" pitchFamily="18" charset="0"/>
                <a:cs typeface="Times New Roman" pitchFamily="18" charset="0"/>
              </a:rPr>
              <a:t>immunostaining</a:t>
            </a:r>
            <a:r>
              <a:rPr lang="en-US" dirty="0">
                <a:latin typeface="Times New Roman" pitchFamily="18" charset="0"/>
                <a:cs typeface="Times New Roman" pitchFamily="18" charset="0"/>
              </a:rPr>
              <a:t> (b)</a:t>
            </a:r>
          </a:p>
        </p:txBody>
      </p:sp>
      <p:sp>
        <p:nvSpPr>
          <p:cNvPr id="6" name="TextBox 5"/>
          <p:cNvSpPr txBox="1"/>
          <p:nvPr/>
        </p:nvSpPr>
        <p:spPr>
          <a:xfrm>
            <a:off x="683568" y="188640"/>
            <a:ext cx="3816423" cy="369332"/>
          </a:xfrm>
          <a:prstGeom prst="rect">
            <a:avLst/>
          </a:prstGeom>
          <a:noFill/>
        </p:spPr>
        <p:txBody>
          <a:bodyPr wrap="square" rtlCol="0">
            <a:spAutoFit/>
          </a:bodyPr>
          <a:lstStyle/>
          <a:p>
            <a:r>
              <a:rPr lang="en-US" b="1" i="1" dirty="0" smtClean="0">
                <a:latin typeface="Times New Roman" pitchFamily="18" charset="0"/>
                <a:cs typeface="Times New Roman" pitchFamily="18" charset="0"/>
              </a:rPr>
              <a:t>GH-producing adenoma </a:t>
            </a:r>
            <a:endParaRPr lang="en-US"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261414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1268760"/>
            <a:ext cx="4176464"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5" y="1124744"/>
            <a:ext cx="4176463"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51520" y="332656"/>
            <a:ext cx="7488832" cy="461665"/>
          </a:xfrm>
          <a:prstGeom prst="rect">
            <a:avLst/>
          </a:prstGeom>
          <a:noFill/>
        </p:spPr>
        <p:txBody>
          <a:bodyPr wrap="square" rtlCol="0">
            <a:spAutoFit/>
          </a:bodyPr>
          <a:lstStyle/>
          <a:p>
            <a:r>
              <a:rPr lang="en-US" sz="2400" b="1" i="1" dirty="0" smtClean="0">
                <a:latin typeface="Times New Roman" pitchFamily="18" charset="0"/>
                <a:cs typeface="Times New Roman" pitchFamily="18" charset="0"/>
              </a:rPr>
              <a:t>sparsely </a:t>
            </a:r>
            <a:r>
              <a:rPr lang="en-US" sz="2400" b="1" i="1" dirty="0">
                <a:latin typeface="Times New Roman" pitchFamily="18" charset="0"/>
                <a:cs typeface="Times New Roman" pitchFamily="18" charset="0"/>
              </a:rPr>
              <a:t>granulated </a:t>
            </a:r>
            <a:r>
              <a:rPr lang="en-US" sz="2400" b="1" i="1" dirty="0" err="1" smtClean="0">
                <a:latin typeface="Times New Roman" pitchFamily="18" charset="0"/>
                <a:cs typeface="Times New Roman" pitchFamily="18" charset="0"/>
              </a:rPr>
              <a:t>prolactinoma</a:t>
            </a:r>
            <a:endParaRPr lang="en-US" sz="2400" b="1" i="1" dirty="0">
              <a:latin typeface="Times New Roman" pitchFamily="18" charset="0"/>
              <a:cs typeface="Times New Roman" pitchFamily="18" charset="0"/>
            </a:endParaRPr>
          </a:p>
        </p:txBody>
      </p:sp>
      <p:sp>
        <p:nvSpPr>
          <p:cNvPr id="6" name="TextBox 5"/>
          <p:cNvSpPr txBox="1"/>
          <p:nvPr/>
        </p:nvSpPr>
        <p:spPr>
          <a:xfrm>
            <a:off x="1115616" y="6453336"/>
            <a:ext cx="2736304" cy="369332"/>
          </a:xfrm>
          <a:prstGeom prst="rect">
            <a:avLst/>
          </a:prstGeom>
          <a:noFill/>
        </p:spPr>
        <p:txBody>
          <a:bodyPr wrap="square" rtlCol="0">
            <a:spAutoFit/>
          </a:bodyPr>
          <a:lstStyle/>
          <a:p>
            <a:r>
              <a:rPr lang="pt-BR" b="1" i="1" dirty="0" smtClean="0">
                <a:latin typeface="Times New Roman" pitchFamily="18" charset="0"/>
                <a:cs typeface="Times New Roman" pitchFamily="18" charset="0"/>
              </a:rPr>
              <a:t>H&amp;E  stain</a:t>
            </a:r>
            <a:endParaRPr lang="en-US" b="1" i="1" dirty="0">
              <a:latin typeface="Times New Roman" pitchFamily="18" charset="0"/>
              <a:cs typeface="Times New Roman" pitchFamily="18" charset="0"/>
            </a:endParaRPr>
          </a:p>
        </p:txBody>
      </p:sp>
      <p:sp>
        <p:nvSpPr>
          <p:cNvPr id="7" name="TextBox 6"/>
          <p:cNvSpPr txBox="1"/>
          <p:nvPr/>
        </p:nvSpPr>
        <p:spPr>
          <a:xfrm>
            <a:off x="5148064" y="6453336"/>
            <a:ext cx="4248472" cy="369332"/>
          </a:xfrm>
          <a:prstGeom prst="rect">
            <a:avLst/>
          </a:prstGeom>
          <a:noFill/>
        </p:spPr>
        <p:txBody>
          <a:bodyPr wrap="square" rtlCol="0">
            <a:spAutoFit/>
          </a:bodyPr>
          <a:lstStyle/>
          <a:p>
            <a:r>
              <a:rPr lang="pt-BR" b="1" i="1" dirty="0" smtClean="0">
                <a:latin typeface="Times New Roman" pitchFamily="18" charset="0"/>
                <a:cs typeface="Times New Roman" pitchFamily="18" charset="0"/>
              </a:rPr>
              <a:t>immunoperoxidase </a:t>
            </a:r>
            <a:r>
              <a:rPr lang="pt-BR" b="1" i="1" dirty="0">
                <a:latin typeface="Times New Roman" pitchFamily="18" charset="0"/>
                <a:cs typeface="Times New Roman" pitchFamily="18" charset="0"/>
              </a:rPr>
              <a:t>stain for prolactin.</a:t>
            </a:r>
            <a:endParaRPr lang="en-US"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655384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i="1" dirty="0" smtClean="0">
                <a:latin typeface="Times New Roman" pitchFamily="18" charset="0"/>
                <a:cs typeface="Times New Roman" pitchFamily="18" charset="0"/>
              </a:rPr>
              <a:t>Pituitary carcinoma</a:t>
            </a:r>
            <a:endParaRPr lang="en-US" sz="4000" b="1" i="1" dirty="0">
              <a:latin typeface="Times New Roman" pitchFamily="18" charset="0"/>
              <a:cs typeface="Times New Roman" pitchFamily="18" charset="0"/>
            </a:endParaRPr>
          </a:p>
        </p:txBody>
      </p:sp>
      <p:sp>
        <p:nvSpPr>
          <p:cNvPr id="4" name="Content Placeholder 3"/>
          <p:cNvSpPr>
            <a:spLocks noGrp="1"/>
          </p:cNvSpPr>
          <p:nvPr>
            <p:ph idx="1"/>
          </p:nvPr>
        </p:nvSpPr>
        <p:spPr/>
        <p:txBody>
          <a:bodyPr>
            <a:normAutofit lnSpcReduction="10000"/>
          </a:bodyPr>
          <a:lstStyle/>
          <a:p>
            <a:pPr>
              <a:buFont typeface="Wingdings" pitchFamily="2" charset="2"/>
              <a:buChar char="ü"/>
            </a:pPr>
            <a:r>
              <a:rPr lang="en-US" dirty="0">
                <a:latin typeface="Times New Roman" pitchFamily="18" charset="0"/>
                <a:cs typeface="Times New Roman" pitchFamily="18" charset="0"/>
              </a:rPr>
              <a:t> Pituitary carcinomas are </a:t>
            </a:r>
            <a:r>
              <a:rPr lang="en-US" dirty="0" smtClean="0">
                <a:latin typeface="Times New Roman" pitchFamily="18" charset="0"/>
                <a:cs typeface="Times New Roman" pitchFamily="18" charset="0"/>
              </a:rPr>
              <a:t>rare.</a:t>
            </a:r>
          </a:p>
          <a:p>
            <a:pPr>
              <a:buFont typeface="Wingdings" pitchFamily="2" charset="2"/>
              <a:buChar char="ü"/>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Diagnosis rests on </a:t>
            </a:r>
            <a:r>
              <a:rPr lang="en-US" dirty="0">
                <a:latin typeface="Times New Roman" pitchFamily="18" charset="0"/>
                <a:cs typeface="Times New Roman" pitchFamily="18" charset="0"/>
              </a:rPr>
              <a:t>the demonstration of metastases. </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tumors </a:t>
            </a:r>
            <a:r>
              <a:rPr lang="en-US" dirty="0" smtClean="0">
                <a:latin typeface="Times New Roman" pitchFamily="18" charset="0"/>
                <a:cs typeface="Times New Roman" pitchFamily="18" charset="0"/>
              </a:rPr>
              <a:t>are typically </a:t>
            </a:r>
            <a:r>
              <a:rPr lang="en-US" dirty="0">
                <a:latin typeface="Times New Roman" pitchFamily="18" charset="0"/>
                <a:cs typeface="Times New Roman" pitchFamily="18" charset="0"/>
              </a:rPr>
              <a:t>positive for generic neuroendocrine </a:t>
            </a:r>
            <a:r>
              <a:rPr lang="en-US" dirty="0" smtClean="0">
                <a:latin typeface="Times New Roman" pitchFamily="18" charset="0"/>
                <a:cs typeface="Times New Roman" pitchFamily="18" charset="0"/>
              </a:rPr>
              <a:t>markers and </a:t>
            </a:r>
            <a:r>
              <a:rPr lang="en-US" dirty="0">
                <a:latin typeface="Times New Roman" pitchFamily="18" charset="0"/>
                <a:cs typeface="Times New Roman" pitchFamily="18" charset="0"/>
              </a:rPr>
              <a:t>for one or more anterior pituitary </a:t>
            </a:r>
            <a:r>
              <a:rPr lang="en-US" dirty="0" smtClean="0">
                <a:latin typeface="Times New Roman" pitchFamily="18" charset="0"/>
                <a:cs typeface="Times New Roman" pitchFamily="18" charset="0"/>
              </a:rPr>
              <a:t>hormones.</a:t>
            </a:r>
          </a:p>
          <a:p>
            <a:pPr>
              <a:buFont typeface="Wingdings" pitchFamily="2" charset="2"/>
              <a:buChar char="ü"/>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most </a:t>
            </a:r>
            <a:r>
              <a:rPr lang="en-US" dirty="0">
                <a:latin typeface="Times New Roman" pitchFamily="18" charset="0"/>
                <a:cs typeface="Times New Roman" pitchFamily="18" charset="0"/>
              </a:rPr>
              <a:t>frequently synthesized hormones are prolactin </a:t>
            </a:r>
            <a:r>
              <a:rPr lang="en-US" dirty="0" smtClean="0">
                <a:latin typeface="Times New Roman" pitchFamily="18" charset="0"/>
                <a:cs typeface="Times New Roman" pitchFamily="18" charset="0"/>
              </a:rPr>
              <a:t>and ACTH </a:t>
            </a:r>
            <a:r>
              <a:rPr lang="en-US" dirty="0">
                <a:latin typeface="Times New Roman" pitchFamily="18" charset="0"/>
                <a:cs typeface="Times New Roman" pitchFamily="18" charset="0"/>
              </a:rPr>
              <a:t>while the production of growth hormone, </a:t>
            </a:r>
            <a:r>
              <a:rPr lang="en-US" dirty="0" smtClean="0">
                <a:latin typeface="Times New Roman" pitchFamily="18" charset="0"/>
                <a:cs typeface="Times New Roman" pitchFamily="18" charset="0"/>
              </a:rPr>
              <a:t>TSH, and FSH/LH </a:t>
            </a:r>
            <a:r>
              <a:rPr lang="en-US" dirty="0">
                <a:latin typeface="Times New Roman" pitchFamily="18" charset="0"/>
                <a:cs typeface="Times New Roman" pitchFamily="18" charset="0"/>
              </a:rPr>
              <a:t>is </a:t>
            </a:r>
            <a:r>
              <a:rPr lang="en-US" dirty="0" smtClean="0">
                <a:latin typeface="Times New Roman" pitchFamily="18" charset="0"/>
                <a:cs typeface="Times New Roman" pitchFamily="18" charset="0"/>
              </a:rPr>
              <a:t>rare</a:t>
            </a:r>
            <a:r>
              <a:rPr lang="en-US" dirty="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28384" y="5517232"/>
            <a:ext cx="1115616" cy="1152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4314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US" sz="4000" b="1" i="1" dirty="0" smtClean="0">
                <a:latin typeface="Times New Roman" pitchFamily="18" charset="0"/>
                <a:cs typeface="Times New Roman" pitchFamily="18" charset="0"/>
              </a:rPr>
              <a:t>Ki-67 (MIB-1) index</a:t>
            </a:r>
            <a:endParaRPr lang="en-US" sz="4000" b="1" i="1" dirty="0">
              <a:latin typeface="Times New Roman" pitchFamily="18" charset="0"/>
              <a:cs typeface="Times New Roman" pitchFamily="18" charset="0"/>
            </a:endParaRPr>
          </a:p>
        </p:txBody>
      </p:sp>
      <p:sp>
        <p:nvSpPr>
          <p:cNvPr id="4" name="Content Placeholder 3"/>
          <p:cNvSpPr>
            <a:spLocks noGrp="1"/>
          </p:cNvSpPr>
          <p:nvPr>
            <p:ph idx="1"/>
          </p:nvPr>
        </p:nvSpPr>
        <p:spPr>
          <a:xfrm>
            <a:off x="179512" y="1124744"/>
            <a:ext cx="8507288" cy="4392487"/>
          </a:xfrm>
        </p:spPr>
        <p:txBody>
          <a:bodyPr>
            <a:normAutofit fontScale="62500" lnSpcReduction="20000"/>
          </a:bodyPr>
          <a:lstStyle/>
          <a:p>
            <a:pPr>
              <a:buFont typeface="Wingdings" pitchFamily="2" charset="2"/>
              <a:buChar char="ü"/>
            </a:pPr>
            <a:r>
              <a:rPr lang="en-US" dirty="0" smtClean="0">
                <a:latin typeface="Times New Roman" pitchFamily="18" charset="0"/>
                <a:cs typeface="Times New Roman" pitchFamily="18" charset="0"/>
              </a:rPr>
              <a:t> </a:t>
            </a:r>
            <a:r>
              <a:rPr lang="en-US" sz="3800" dirty="0" smtClean="0">
                <a:latin typeface="Times New Roman" pitchFamily="18" charset="0"/>
                <a:cs typeface="Times New Roman" pitchFamily="18" charset="0"/>
              </a:rPr>
              <a:t>Usually &lt; 3% in noninvasive tumors</a:t>
            </a:r>
          </a:p>
          <a:p>
            <a:pPr>
              <a:buFont typeface="Wingdings" pitchFamily="2" charset="2"/>
              <a:buChar char="ü"/>
            </a:pPr>
            <a:r>
              <a:rPr lang="en-US" sz="3800" dirty="0">
                <a:latin typeface="Times New Roman" pitchFamily="18" charset="0"/>
                <a:cs typeface="Times New Roman" pitchFamily="18" charset="0"/>
              </a:rPr>
              <a:t> </a:t>
            </a:r>
            <a:r>
              <a:rPr lang="en-US" sz="3800" dirty="0" smtClean="0">
                <a:latin typeface="Times New Roman" pitchFamily="18" charset="0"/>
                <a:cs typeface="Times New Roman" pitchFamily="18" charset="0"/>
              </a:rPr>
              <a:t>Generally higher in invasive adenoma but does not correlate perfectly.</a:t>
            </a:r>
          </a:p>
          <a:p>
            <a:pPr>
              <a:buFont typeface="Wingdings" pitchFamily="2" charset="2"/>
              <a:buChar char="ü"/>
            </a:pPr>
            <a:r>
              <a:rPr lang="en-US" sz="3800" dirty="0">
                <a:latin typeface="Times New Roman" pitchFamily="18" charset="0"/>
                <a:cs typeface="Times New Roman" pitchFamily="18" charset="0"/>
              </a:rPr>
              <a:t> </a:t>
            </a:r>
            <a:r>
              <a:rPr lang="en-US" sz="3800" dirty="0" smtClean="0">
                <a:latin typeface="Times New Roman" pitchFamily="18" charset="0"/>
                <a:cs typeface="Times New Roman" pitchFamily="18" charset="0"/>
              </a:rPr>
              <a:t>Significantly higher ki67 index in invasive </a:t>
            </a:r>
            <a:r>
              <a:rPr lang="en-US" sz="3800" dirty="0" err="1" smtClean="0">
                <a:latin typeface="Times New Roman" pitchFamily="18" charset="0"/>
                <a:cs typeface="Times New Roman" pitchFamily="18" charset="0"/>
              </a:rPr>
              <a:t>adenoms</a:t>
            </a:r>
            <a:r>
              <a:rPr lang="en-US" sz="3800" dirty="0" smtClean="0">
                <a:latin typeface="Times New Roman" pitchFamily="18" charset="0"/>
                <a:cs typeface="Times New Roman" pitchFamily="18" charset="0"/>
              </a:rPr>
              <a:t> than noninvasive ones when </a:t>
            </a:r>
            <a:r>
              <a:rPr lang="en-US" sz="3800" dirty="0" err="1" smtClean="0">
                <a:latin typeface="Times New Roman" pitchFamily="18" charset="0"/>
                <a:cs typeface="Times New Roman" pitchFamily="18" charset="0"/>
              </a:rPr>
              <a:t>suprasellar</a:t>
            </a:r>
            <a:r>
              <a:rPr lang="en-US" sz="3800" dirty="0" smtClean="0">
                <a:latin typeface="Times New Roman" pitchFamily="18" charset="0"/>
                <a:cs typeface="Times New Roman" pitchFamily="18" charset="0"/>
              </a:rPr>
              <a:t> extension was considered but this difference did not hold up for tumors with cavernous sinus extension. </a:t>
            </a:r>
            <a:r>
              <a:rPr lang="en-US" sz="3800" dirty="0" smtClean="0">
                <a:latin typeface="Times New Roman" pitchFamily="18" charset="0"/>
                <a:cs typeface="Times New Roman" pitchFamily="18" charset="0"/>
                <a:sym typeface="Symbol"/>
              </a:rPr>
              <a:t></a:t>
            </a:r>
          </a:p>
          <a:p>
            <a:pPr>
              <a:buNone/>
            </a:pPr>
            <a:endParaRPr lang="en-US" sz="3800" dirty="0" smtClean="0">
              <a:latin typeface="Times New Roman" pitchFamily="18" charset="0"/>
              <a:cs typeface="Times New Roman" pitchFamily="18" charset="0"/>
              <a:sym typeface="Symbol"/>
            </a:endParaRPr>
          </a:p>
          <a:p>
            <a:pPr>
              <a:buFont typeface="Wingdings" pitchFamily="2" charset="2"/>
              <a:buChar char="ü"/>
            </a:pPr>
            <a:r>
              <a:rPr lang="en-US" sz="3800" dirty="0">
                <a:latin typeface="Times New Roman" pitchFamily="18" charset="0"/>
                <a:cs typeface="Times New Roman" pitchFamily="18" charset="0"/>
                <a:sym typeface="Symbol"/>
              </a:rPr>
              <a:t> </a:t>
            </a:r>
            <a:r>
              <a:rPr lang="en-US" sz="3800" dirty="0" smtClean="0">
                <a:latin typeface="Times New Roman" pitchFamily="18" charset="0"/>
                <a:cs typeface="Times New Roman" pitchFamily="18" charset="0"/>
                <a:sym typeface="Symbol"/>
              </a:rPr>
              <a:t>Silent ACTH- cell adenoma &amp; PRL-producing adenoma have highest index  &amp; null cell adenoma &amp; </a:t>
            </a:r>
            <a:r>
              <a:rPr lang="en-US" sz="3800" dirty="0" err="1" smtClean="0">
                <a:latin typeface="Times New Roman" pitchFamily="18" charset="0"/>
                <a:cs typeface="Times New Roman" pitchFamily="18" charset="0"/>
                <a:sym typeface="Symbol"/>
              </a:rPr>
              <a:t>gonadotroph</a:t>
            </a:r>
            <a:r>
              <a:rPr lang="en-US" sz="3800" dirty="0" smtClean="0">
                <a:latin typeface="Times New Roman" pitchFamily="18" charset="0"/>
                <a:cs typeface="Times New Roman" pitchFamily="18" charset="0"/>
                <a:sym typeface="Symbol"/>
              </a:rPr>
              <a:t> cell adenomas have the lowest proliferation values.</a:t>
            </a:r>
          </a:p>
          <a:p>
            <a:pPr marL="0" indent="0">
              <a:buNone/>
            </a:pPr>
            <a:r>
              <a:rPr lang="en-US" sz="3800" b="1" i="1" dirty="0" smtClean="0">
                <a:solidFill>
                  <a:srgbClr val="FF0000"/>
                </a:solidFill>
                <a:latin typeface="Times New Roman" pitchFamily="18" charset="0"/>
                <a:cs typeface="Times New Roman" pitchFamily="18" charset="0"/>
                <a:sym typeface="Symbol"/>
              </a:rPr>
              <a:t>The use of MIB-1 &amp; P53 IHC for pituitary adenomas has been </a:t>
            </a:r>
            <a:r>
              <a:rPr lang="en-US" sz="3800" b="1" i="1" dirty="0" err="1" smtClean="0">
                <a:solidFill>
                  <a:srgbClr val="FF0000"/>
                </a:solidFill>
                <a:latin typeface="Times New Roman" pitchFamily="18" charset="0"/>
                <a:cs typeface="Times New Roman" pitchFamily="18" charset="0"/>
                <a:sym typeface="Symbol"/>
              </a:rPr>
              <a:t>contraversial</a:t>
            </a:r>
            <a:r>
              <a:rPr lang="en-US" sz="3800" b="1" i="1" dirty="0" smtClean="0">
                <a:solidFill>
                  <a:srgbClr val="FF0000"/>
                </a:solidFill>
                <a:latin typeface="Times New Roman" pitchFamily="18" charset="0"/>
                <a:cs typeface="Times New Roman" pitchFamily="18" charset="0"/>
                <a:sym typeface="Symbol"/>
              </a:rPr>
              <a:t>.</a:t>
            </a:r>
            <a:endParaRPr lang="en-US" sz="3800" b="1" i="1" dirty="0" smtClean="0">
              <a:solidFill>
                <a:srgbClr val="FF0000"/>
              </a:solidFill>
              <a:latin typeface="Times New Roman" pitchFamily="18" charset="0"/>
              <a:cs typeface="Times New Roman" pitchFamily="18" charset="0"/>
            </a:endParaRPr>
          </a:p>
          <a:p>
            <a:pPr marL="0" indent="0">
              <a:buNone/>
            </a:pPr>
            <a:endParaRPr lang="en-US" sz="3800" dirty="0">
              <a:latin typeface="Times New Roman" pitchFamily="18" charset="0"/>
              <a:cs typeface="Times New Roman" pitchFamily="18" charset="0"/>
            </a:endParaRPr>
          </a:p>
        </p:txBody>
      </p:sp>
      <p:sp>
        <p:nvSpPr>
          <p:cNvPr id="3" name="TextBox 2"/>
          <p:cNvSpPr txBox="1"/>
          <p:nvPr/>
        </p:nvSpPr>
        <p:spPr>
          <a:xfrm>
            <a:off x="683568" y="5517232"/>
            <a:ext cx="7776864" cy="369332"/>
          </a:xfrm>
          <a:prstGeom prst="rect">
            <a:avLst/>
          </a:prstGeom>
          <a:noFill/>
        </p:spPr>
        <p:txBody>
          <a:bodyPr wrap="square" rtlCol="0">
            <a:spAutoFit/>
          </a:bodyPr>
          <a:lstStyle/>
          <a:p>
            <a:endParaRPr lang="en-US" dirty="0"/>
          </a:p>
        </p:txBody>
      </p:sp>
      <p:sp>
        <p:nvSpPr>
          <p:cNvPr id="5" name="TextBox 4"/>
          <p:cNvSpPr txBox="1"/>
          <p:nvPr/>
        </p:nvSpPr>
        <p:spPr>
          <a:xfrm>
            <a:off x="107504" y="5517232"/>
            <a:ext cx="8928992" cy="1169551"/>
          </a:xfrm>
          <a:prstGeom prst="rect">
            <a:avLst/>
          </a:prstGeom>
          <a:noFill/>
        </p:spPr>
        <p:txBody>
          <a:bodyPr wrap="square" rtlCol="0">
            <a:spAutoFit/>
          </a:bodyPr>
          <a:lstStyle/>
          <a:p>
            <a:r>
              <a:rPr lang="en-US" sz="1400" b="1" i="1" dirty="0" smtClean="0">
                <a:latin typeface="Times New Roman" pitchFamily="18" charset="0"/>
                <a:cs typeface="Times New Roman" pitchFamily="18" charset="0"/>
                <a:sym typeface="Symbol"/>
              </a:rPr>
              <a:t></a:t>
            </a:r>
            <a:r>
              <a:rPr lang="en-US" sz="1400" b="1" i="1" dirty="0" err="1" smtClean="0">
                <a:latin typeface="Times New Roman" pitchFamily="18" charset="0"/>
                <a:cs typeface="Times New Roman" pitchFamily="18" charset="0"/>
              </a:rPr>
              <a:t>Braz</a:t>
            </a:r>
            <a:r>
              <a:rPr lang="en-US" sz="1400" b="1" i="1" dirty="0" smtClean="0">
                <a:latin typeface="Times New Roman" pitchFamily="18" charset="0"/>
                <a:cs typeface="Times New Roman" pitchFamily="18" charset="0"/>
              </a:rPr>
              <a:t> </a:t>
            </a:r>
            <a:r>
              <a:rPr lang="en-US" sz="1400" b="1" i="1" dirty="0">
                <a:latin typeface="Times New Roman" pitchFamily="18" charset="0"/>
                <a:cs typeface="Times New Roman" pitchFamily="18" charset="0"/>
              </a:rPr>
              <a:t>J Med </a:t>
            </a:r>
            <a:r>
              <a:rPr lang="en-US" sz="1400" b="1" i="1" dirty="0" err="1">
                <a:latin typeface="Times New Roman" pitchFamily="18" charset="0"/>
                <a:cs typeface="Times New Roman" pitchFamily="18" charset="0"/>
              </a:rPr>
              <a:t>Biol</a:t>
            </a:r>
            <a:r>
              <a:rPr lang="en-US" sz="1400" b="1" i="1" dirty="0">
                <a:latin typeface="Times New Roman" pitchFamily="18" charset="0"/>
                <a:cs typeface="Times New Roman" pitchFamily="18" charset="0"/>
              </a:rPr>
              <a:t> Res. 2004 </a:t>
            </a:r>
            <a:r>
              <a:rPr lang="en-US" sz="1400" b="1" i="1" dirty="0" smtClean="0">
                <a:latin typeface="Times New Roman" pitchFamily="18" charset="0"/>
                <a:cs typeface="Times New Roman" pitchFamily="18" charset="0"/>
              </a:rPr>
              <a:t>Measurement </a:t>
            </a:r>
            <a:r>
              <a:rPr lang="en-US" sz="1400" b="1" i="1" dirty="0">
                <a:latin typeface="Times New Roman" pitchFamily="18" charset="0"/>
                <a:cs typeface="Times New Roman" pitchFamily="18" charset="0"/>
              </a:rPr>
              <a:t>of Ki-67 antigen in 159 pituitary adenomas using the MIB-1 monoclonal antibody</a:t>
            </a:r>
            <a:r>
              <a:rPr lang="en-US" sz="1400" b="1" i="1" dirty="0" smtClean="0">
                <a:latin typeface="Times New Roman" pitchFamily="18" charset="0"/>
                <a:cs typeface="Times New Roman" pitchFamily="18" charset="0"/>
              </a:rPr>
              <a:t>. Pizarro CB et al</a:t>
            </a:r>
          </a:p>
          <a:p>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Acta</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Neurochir</a:t>
            </a:r>
            <a:r>
              <a:rPr lang="en-US" sz="1400" b="1" i="1" dirty="0">
                <a:latin typeface="Times New Roman" pitchFamily="18" charset="0"/>
                <a:cs typeface="Times New Roman" pitchFamily="18" charset="0"/>
              </a:rPr>
              <a:t> (Wien). 2004 </a:t>
            </a:r>
            <a:r>
              <a:rPr lang="en-US" sz="1400" b="1" i="1" dirty="0" smtClean="0">
                <a:latin typeface="Times New Roman" pitchFamily="18" charset="0"/>
                <a:cs typeface="Times New Roman" pitchFamily="18" charset="0"/>
              </a:rPr>
              <a:t>Expression </a:t>
            </a:r>
            <a:r>
              <a:rPr lang="en-US" sz="1400" b="1" i="1" dirty="0">
                <a:latin typeface="Times New Roman" pitchFamily="18" charset="0"/>
                <a:cs typeface="Times New Roman" pitchFamily="18" charset="0"/>
              </a:rPr>
              <a:t>of cell proliferation markers in pituitary adenomas--correlation and clinical relevance of MIB-1 and anti-topoisomerase-</a:t>
            </a:r>
            <a:r>
              <a:rPr lang="en-US" sz="1400" b="1" i="1" dirty="0" err="1">
                <a:latin typeface="Times New Roman" pitchFamily="18" charset="0"/>
                <a:cs typeface="Times New Roman" pitchFamily="18" charset="0"/>
              </a:rPr>
              <a:t>IIalpha</a:t>
            </a:r>
            <a:r>
              <a:rPr lang="en-US" sz="1400" b="1" i="1" dirty="0" smtClean="0">
                <a:latin typeface="Times New Roman" pitchFamily="18" charset="0"/>
                <a:cs typeface="Times New Roman" pitchFamily="18" charset="0"/>
              </a:rPr>
              <a:t>. </a:t>
            </a:r>
            <a:endParaRPr lang="en-US" sz="1400" b="1" i="1" dirty="0">
              <a:latin typeface="Times New Roman" pitchFamily="18" charset="0"/>
              <a:cs typeface="Times New Roman" pitchFamily="18" charset="0"/>
            </a:endParaRPr>
          </a:p>
          <a:p>
            <a:r>
              <a:rPr lang="en-US" sz="1400" b="1" i="1" dirty="0" err="1">
                <a:latin typeface="Times New Roman" pitchFamily="18" charset="0"/>
                <a:cs typeface="Times New Roman" pitchFamily="18" charset="0"/>
              </a:rPr>
              <a:t>Wolfsberger</a:t>
            </a:r>
            <a:r>
              <a:rPr lang="en-US" sz="1400" b="1" i="1" dirty="0">
                <a:latin typeface="Times New Roman" pitchFamily="18" charset="0"/>
                <a:cs typeface="Times New Roman" pitchFamily="18" charset="0"/>
              </a:rPr>
              <a:t> </a:t>
            </a:r>
            <a:r>
              <a:rPr lang="en-US" sz="1400" b="1" i="1" dirty="0" smtClean="0">
                <a:latin typeface="Times New Roman" pitchFamily="18" charset="0"/>
                <a:cs typeface="Times New Roman" pitchFamily="18" charset="0"/>
              </a:rPr>
              <a:t>S et al.</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1250" y="5135403"/>
            <a:ext cx="1682750" cy="1706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1046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US" sz="4000" b="1" i="1" dirty="0" smtClean="0">
                <a:latin typeface="Times New Roman" pitchFamily="18" charset="0"/>
                <a:cs typeface="Times New Roman" pitchFamily="18" charset="0"/>
              </a:rPr>
              <a:t>Ki-67 (MIB-1) index</a:t>
            </a:r>
            <a:endParaRPr lang="en-US" sz="4000" b="1" i="1" dirty="0">
              <a:latin typeface="Times New Roman" pitchFamily="18" charset="0"/>
              <a:cs typeface="Times New Roman" pitchFamily="18" charset="0"/>
            </a:endParaRPr>
          </a:p>
        </p:txBody>
      </p:sp>
      <p:sp>
        <p:nvSpPr>
          <p:cNvPr id="4" name="Content Placeholder 3"/>
          <p:cNvSpPr>
            <a:spLocks noGrp="1"/>
          </p:cNvSpPr>
          <p:nvPr>
            <p:ph idx="1"/>
          </p:nvPr>
        </p:nvSpPr>
        <p:spPr>
          <a:xfrm>
            <a:off x="179512" y="1124744"/>
            <a:ext cx="8507288" cy="4392487"/>
          </a:xfrm>
        </p:spPr>
        <p:txBody>
          <a:bodyPr>
            <a:normAutofit/>
          </a:bodyPr>
          <a:lstStyle/>
          <a:p>
            <a:pPr>
              <a:buFont typeface="Wingdings" pitchFamily="2" charset="2"/>
              <a:buChar char="ü"/>
            </a:pPr>
            <a:r>
              <a:rPr lang="en-US" dirty="0" smtClean="0">
                <a:latin typeface="Times New Roman" pitchFamily="18" charset="0"/>
                <a:cs typeface="Times New Roman" pitchFamily="18" charset="0"/>
              </a:rPr>
              <a:t> There is statistically significant, but numerically minimal difference in MIB-1 labeling indices between primary (1.25%) versus recurrent adenomas (1.9%). *</a:t>
            </a:r>
            <a:endParaRPr lang="en-US" sz="3800" dirty="0">
              <a:latin typeface="Times New Roman" pitchFamily="18" charset="0"/>
              <a:cs typeface="Times New Roman" pitchFamily="18" charset="0"/>
            </a:endParaRPr>
          </a:p>
        </p:txBody>
      </p:sp>
      <p:sp>
        <p:nvSpPr>
          <p:cNvPr id="3" name="TextBox 2"/>
          <p:cNvSpPr txBox="1"/>
          <p:nvPr/>
        </p:nvSpPr>
        <p:spPr>
          <a:xfrm>
            <a:off x="683568" y="5517232"/>
            <a:ext cx="7776864" cy="369332"/>
          </a:xfrm>
          <a:prstGeom prst="rect">
            <a:avLst/>
          </a:prstGeom>
          <a:noFill/>
        </p:spPr>
        <p:txBody>
          <a:bodyPr wrap="square" rtlCol="0">
            <a:spAutoFit/>
          </a:bodyPr>
          <a:lstStyle/>
          <a:p>
            <a:endParaRPr lang="en-US" dirty="0"/>
          </a:p>
        </p:txBody>
      </p:sp>
      <p:sp>
        <p:nvSpPr>
          <p:cNvPr id="5" name="TextBox 4"/>
          <p:cNvSpPr txBox="1"/>
          <p:nvPr/>
        </p:nvSpPr>
        <p:spPr>
          <a:xfrm>
            <a:off x="0" y="5517232"/>
            <a:ext cx="6732240" cy="584775"/>
          </a:xfrm>
          <a:prstGeom prst="rect">
            <a:avLst/>
          </a:prstGeom>
          <a:noFill/>
        </p:spPr>
        <p:txBody>
          <a:bodyPr wrap="square" rtlCol="0">
            <a:spAutoFit/>
          </a:bodyPr>
          <a:lstStyle/>
          <a:p>
            <a:r>
              <a:rPr lang="en-US" sz="1600" b="1" i="1" dirty="0" smtClean="0">
                <a:latin typeface="Times New Roman" pitchFamily="18" charset="0"/>
                <a:cs typeface="Times New Roman" pitchFamily="18" charset="0"/>
                <a:sym typeface="Symbol"/>
              </a:rPr>
              <a:t></a:t>
            </a:r>
            <a:r>
              <a:rPr lang="en-US" sz="1600" b="1" i="1" dirty="0" err="1">
                <a:latin typeface="Times New Roman" pitchFamily="18" charset="0"/>
                <a:cs typeface="Times New Roman" pitchFamily="18" charset="0"/>
              </a:rPr>
              <a:t>Acta</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Neuropathol</a:t>
            </a:r>
            <a:r>
              <a:rPr lang="en-US" sz="1600" b="1" i="1" dirty="0">
                <a:latin typeface="Times New Roman" pitchFamily="18" charset="0"/>
                <a:cs typeface="Times New Roman" pitchFamily="18" charset="0"/>
              </a:rPr>
              <a:t>. 2001 </a:t>
            </a:r>
            <a:r>
              <a:rPr lang="en-US" sz="1600" b="1" i="1" dirty="0" smtClean="0">
                <a:latin typeface="Times New Roman" pitchFamily="18" charset="0"/>
                <a:cs typeface="Times New Roman" pitchFamily="18" charset="0"/>
              </a:rPr>
              <a:t>Increased </a:t>
            </a:r>
            <a:r>
              <a:rPr lang="en-US" sz="1600" b="1" i="1" dirty="0">
                <a:latin typeface="Times New Roman" pitchFamily="18" charset="0"/>
                <a:cs typeface="Times New Roman" pitchFamily="18" charset="0"/>
              </a:rPr>
              <a:t>chromosomal imbalances in recurrent pituitary adenomas</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Rickert</a:t>
            </a:r>
            <a:r>
              <a:rPr lang="en-US" sz="1600" b="1" i="1" dirty="0" smtClean="0">
                <a:latin typeface="Times New Roman" pitchFamily="18" charset="0"/>
                <a:cs typeface="Times New Roman" pitchFamily="18" charset="0"/>
              </a:rPr>
              <a:t> CH</a:t>
            </a:r>
            <a:r>
              <a:rPr lang="en-US" sz="1600" b="1" i="1" dirty="0">
                <a:latin typeface="Times New Roman" pitchFamily="18" charset="0"/>
                <a:cs typeface="Times New Roman" pitchFamily="18" charset="0"/>
              </a:rPr>
              <a:t> </a:t>
            </a:r>
            <a:r>
              <a:rPr lang="en-US" sz="1600" b="1" i="1" dirty="0" smtClean="0">
                <a:latin typeface="Times New Roman" pitchFamily="18" charset="0"/>
                <a:cs typeface="Times New Roman" pitchFamily="18" charset="0"/>
              </a:rPr>
              <a:t>et al.</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1250" y="5130729"/>
            <a:ext cx="1682750" cy="1706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51773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i="1" dirty="0" smtClean="0">
                <a:latin typeface="Times New Roman" pitchFamily="18" charset="0"/>
                <a:cs typeface="Times New Roman" pitchFamily="18" charset="0"/>
              </a:rPr>
              <a:t>Adapted from 2004 version of the WHO fascicle on endocrine  disease</a:t>
            </a:r>
            <a:endParaRPr lang="en-US" sz="3600" b="1" i="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Atypical morphologic features such as :</a:t>
            </a:r>
          </a:p>
          <a:p>
            <a:pPr lvl="1">
              <a:buFont typeface="Wingdings" pitchFamily="2" charset="2"/>
              <a:buChar char="ü"/>
            </a:pPr>
            <a:r>
              <a:rPr lang="en-US" dirty="0">
                <a:latin typeface="Times New Roman" pitchFamily="18" charset="0"/>
                <a:cs typeface="Times New Roman" pitchFamily="18" charset="0"/>
              </a:rPr>
              <a:t> Nuclear </a:t>
            </a:r>
            <a:r>
              <a:rPr lang="en-US" dirty="0" err="1">
                <a:latin typeface="Times New Roman" pitchFamily="18" charset="0"/>
                <a:cs typeface="Times New Roman" pitchFamily="18" charset="0"/>
              </a:rPr>
              <a:t>pleomorphism</a:t>
            </a:r>
            <a:endParaRPr lang="en-US" dirty="0">
              <a:latin typeface="Times New Roman" pitchFamily="18" charset="0"/>
              <a:cs typeface="Times New Roman" pitchFamily="18" charset="0"/>
            </a:endParaRPr>
          </a:p>
          <a:p>
            <a:pPr lvl="1">
              <a:buFont typeface="Wingdings" pitchFamily="2" charset="2"/>
              <a:buChar char="ü"/>
            </a:pPr>
            <a:r>
              <a:rPr lang="en-US" dirty="0">
                <a:latin typeface="Times New Roman" pitchFamily="18" charset="0"/>
                <a:cs typeface="Times New Roman" pitchFamily="18" charset="0"/>
              </a:rPr>
              <a:t> Elevated mitotic index</a:t>
            </a:r>
          </a:p>
          <a:p>
            <a:pPr lvl="1">
              <a:buFont typeface="Wingdings" pitchFamily="2" charset="2"/>
              <a:buChar char="ü"/>
            </a:pPr>
            <a:r>
              <a:rPr lang="en-US" dirty="0">
                <a:latin typeface="Times New Roman" pitchFamily="18" charset="0"/>
                <a:cs typeface="Times New Roman" pitchFamily="18" charset="0"/>
              </a:rPr>
              <a:t> Elevated a ki-67 (MIB) labeling index &gt; 3%</a:t>
            </a:r>
          </a:p>
          <a:p>
            <a:pPr lvl="1">
              <a:buFont typeface="Wingdings" pitchFamily="2" charset="2"/>
              <a:buChar char="ü"/>
            </a:pPr>
            <a:r>
              <a:rPr lang="en-US" dirty="0">
                <a:latin typeface="Times New Roman" pitchFamily="18" charset="0"/>
                <a:cs typeface="Times New Roman" pitchFamily="18" charset="0"/>
              </a:rPr>
              <a:t> Extensive nuclear staining for P53 </a:t>
            </a:r>
          </a:p>
          <a:p>
            <a:pPr marL="400050" lvl="1"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Tumors with these features without documented metastases named as atypical adenoma</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08304" y="5301208"/>
            <a:ext cx="1682750" cy="1563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4328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endParaRPr lang="en-US" sz="3600" b="1" i="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itchFamily="18" charset="0"/>
                <a:cs typeface="Times New Roman" pitchFamily="18" charset="0"/>
              </a:rPr>
              <a:t> Despite this statement, routine use of MIB-1 &amp; P53 IHC is not utilized in many laboratories for pituitary adenomas simply because it is not clear  to the clinical team what specifically to do with the information that an adenoma is histologically “atypical”.</a:t>
            </a:r>
            <a:endParaRPr lang="en-US"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08304" y="5074443"/>
            <a:ext cx="1682750" cy="1706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5998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Times New Roman" pitchFamily="18" charset="0"/>
                <a:cs typeface="Times New Roman" pitchFamily="18" charset="0"/>
              </a:rPr>
              <a:t>Electron microscopy</a:t>
            </a:r>
            <a:endParaRPr lang="en-US" b="1" i="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latin typeface="Times New Roman" pitchFamily="18" charset="0"/>
                <a:cs typeface="Times New Roman" pitchFamily="18" charset="0"/>
              </a:rPr>
              <a:t> Today , use of a full IHC panel of pituitary Abs (PRL,GH, </a:t>
            </a:r>
            <a:r>
              <a:rPr lang="en-US" dirty="0" smtClean="0">
                <a:latin typeface="Times New Roman" pitchFamily="18" charset="0"/>
                <a:cs typeface="Times New Roman" pitchFamily="18" charset="0"/>
                <a:sym typeface="Symbol"/>
              </a:rPr>
              <a:t>SU, FSH, LH, TSH &amp; ACTH), plus </a:t>
            </a:r>
            <a:r>
              <a:rPr lang="en-US" dirty="0" err="1" smtClean="0">
                <a:latin typeface="Times New Roman" pitchFamily="18" charset="0"/>
                <a:cs typeface="Times New Roman" pitchFamily="18" charset="0"/>
                <a:sym typeface="Symbol"/>
              </a:rPr>
              <a:t>synaptophysin</a:t>
            </a:r>
            <a:r>
              <a:rPr lang="en-US" dirty="0" smtClean="0">
                <a:latin typeface="Times New Roman" pitchFamily="18" charset="0"/>
                <a:cs typeface="Times New Roman" pitchFamily="18" charset="0"/>
                <a:sym typeface="Symbol"/>
              </a:rPr>
              <a:t> &amp; CAM 5.2 has made EM infrequently necessary for classification.</a:t>
            </a:r>
          </a:p>
          <a:p>
            <a:pPr>
              <a:buFont typeface="Wingdings" pitchFamily="2" charset="2"/>
              <a:buChar char="Ø"/>
            </a:pPr>
            <a:r>
              <a:rPr lang="en-US" dirty="0">
                <a:latin typeface="Times New Roman" pitchFamily="18" charset="0"/>
                <a:cs typeface="Times New Roman" pitchFamily="18" charset="0"/>
                <a:sym typeface="Symbol"/>
              </a:rPr>
              <a:t> </a:t>
            </a:r>
            <a:r>
              <a:rPr lang="en-US" dirty="0" smtClean="0">
                <a:latin typeface="Times New Roman" pitchFamily="18" charset="0"/>
                <a:cs typeface="Times New Roman" pitchFamily="18" charset="0"/>
                <a:sym typeface="Symbol"/>
              </a:rPr>
              <a:t>The best policy may be to set a small sample in </a:t>
            </a:r>
            <a:r>
              <a:rPr lang="en-US" dirty="0" err="1" smtClean="0">
                <a:latin typeface="Times New Roman" pitchFamily="18" charset="0"/>
                <a:cs typeface="Times New Roman" pitchFamily="18" charset="0"/>
                <a:sym typeface="Symbol"/>
              </a:rPr>
              <a:t>Glutaraldehyde</a:t>
            </a:r>
            <a:r>
              <a:rPr lang="en-US" dirty="0" smtClean="0">
                <a:latin typeface="Times New Roman" pitchFamily="18" charset="0"/>
                <a:cs typeface="Times New Roman" pitchFamily="18" charset="0"/>
                <a:sym typeface="Symbol"/>
              </a:rPr>
              <a:t> that can be used in the unlikely event that EM becomes necessary.</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08304" y="5151437"/>
            <a:ext cx="1682750" cy="1706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7477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i="1" dirty="0" smtClean="0">
                <a:latin typeface="Times New Roman" pitchFamily="18" charset="0"/>
                <a:cs typeface="Times New Roman" pitchFamily="18" charset="0"/>
              </a:rPr>
              <a:t>General classification of pituitary Tumors</a:t>
            </a:r>
            <a:endParaRPr lang="en-US" sz="3600" b="1" i="1" dirty="0">
              <a:latin typeface="Times New Roman" pitchFamily="18" charset="0"/>
              <a:cs typeface="Times New Roman" pitchFamily="18" charset="0"/>
            </a:endParaRPr>
          </a:p>
        </p:txBody>
      </p:sp>
      <p:sp>
        <p:nvSpPr>
          <p:cNvPr id="7" name="Content Placeholder 6"/>
          <p:cNvSpPr>
            <a:spLocks noGrp="1"/>
          </p:cNvSpPr>
          <p:nvPr>
            <p:ph idx="1"/>
          </p:nvPr>
        </p:nvSpPr>
        <p:spPr>
          <a:xfrm>
            <a:off x="357158" y="1428736"/>
            <a:ext cx="8329642" cy="4697427"/>
          </a:xfrm>
        </p:spPr>
        <p:txBody>
          <a:bodyPr>
            <a:normAutofit/>
          </a:bodyPr>
          <a:lstStyle/>
          <a:p>
            <a:pPr>
              <a:buNone/>
            </a:pPr>
            <a:r>
              <a:rPr lang="en-US" sz="2800" dirty="0" smtClean="0">
                <a:latin typeface="Times New Roman" pitchFamily="18" charset="0"/>
                <a:cs typeface="Times New Roman" pitchFamily="18" charset="0"/>
              </a:rPr>
              <a:t>Pituitary adenomas are the most common lesions in the </a:t>
            </a:r>
            <a:r>
              <a:rPr lang="en-US" sz="2800" dirty="0" err="1" smtClean="0">
                <a:latin typeface="Times New Roman" pitchFamily="18" charset="0"/>
                <a:cs typeface="Times New Roman" pitchFamily="18" charset="0"/>
              </a:rPr>
              <a:t>sella</a:t>
            </a:r>
            <a:r>
              <a:rPr lang="en-US" sz="2800" dirty="0" smtClean="0">
                <a:latin typeface="Times New Roman" pitchFamily="18" charset="0"/>
                <a:cs typeface="Times New Roman" pitchFamily="18" charset="0"/>
              </a:rPr>
              <a:t> region; </a:t>
            </a:r>
          </a:p>
          <a:p>
            <a:pPr>
              <a:buFont typeface="Wingdings" pitchFamily="2" charset="2"/>
              <a:buChar char="ü"/>
            </a:pPr>
            <a:r>
              <a:rPr lang="en-US" sz="2800" dirty="0" smtClean="0">
                <a:latin typeface="Times New Roman" pitchFamily="18" charset="0"/>
                <a:cs typeface="Times New Roman" pitchFamily="18" charset="0"/>
              </a:rPr>
              <a:t> they represent approximately 10–15% of intracranial neoplasms in most neurosurgery series.</a:t>
            </a:r>
          </a:p>
          <a:p>
            <a:pPr marL="0" indent="0">
              <a:buNone/>
            </a:pPr>
            <a:endParaRPr lang="en-US" sz="2800" dirty="0" smtClean="0">
              <a:latin typeface="Times New Roman" pitchFamily="18" charset="0"/>
              <a:cs typeface="Times New Roman" pitchFamily="18" charset="0"/>
            </a:endParaRPr>
          </a:p>
          <a:p>
            <a:pPr>
              <a:buFont typeface="Wingdings" pitchFamily="2" charset="2"/>
              <a:buChar char="ü"/>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depending on the sections examined they are noted in</a:t>
            </a:r>
          </a:p>
          <a:p>
            <a:pPr>
              <a:buNone/>
            </a:pPr>
            <a:r>
              <a:rPr lang="en-US" sz="2800" dirty="0" smtClean="0">
                <a:latin typeface="Times New Roman" pitchFamily="18" charset="0"/>
                <a:cs typeface="Times New Roman" pitchFamily="18" charset="0"/>
              </a:rPr>
              <a:t>3–24% of unselected autopsies.</a:t>
            </a:r>
            <a:endParaRPr lang="en-US" sz="2800" dirty="0">
              <a:latin typeface="Times New Roman" pitchFamily="18" charset="0"/>
              <a:cs typeface="Times New Roman" pitchFamily="18" charset="0"/>
            </a:endParaRP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5" name="Picture 4" descr="logo ASL1"/>
          <p:cNvPicPr/>
          <p:nvPr/>
        </p:nvPicPr>
        <p:blipFill>
          <a:blip r:embed="rId2" cstate="print">
            <a:lum bright="34000" contrast="-46000"/>
          </a:blip>
          <a:srcRect/>
          <a:stretch>
            <a:fillRect/>
          </a:stretch>
        </p:blipFill>
        <p:spPr bwMode="auto">
          <a:xfrm>
            <a:off x="7458074" y="5153025"/>
            <a:ext cx="1685926"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1" name="Picture 3" descr="D:\Maryam\Photos\Total- 1391\Heiran -1391\IMG_168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324528"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724128" y="3356992"/>
            <a:ext cx="3024336"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xmlns="" val="1033733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i="1" dirty="0" smtClean="0">
                <a:latin typeface="Times New Roman" pitchFamily="18" charset="0"/>
                <a:cs typeface="Times New Roman" pitchFamily="18" charset="0"/>
              </a:rPr>
              <a:t>Classification of pituitary adenomas according to different parameters</a:t>
            </a:r>
            <a:endParaRPr lang="en-US" b="1" i="1" dirty="0">
              <a:latin typeface="Times New Roman" pitchFamily="18" charset="0"/>
              <a:cs typeface="Times New Roman" pitchFamily="18" charset="0"/>
            </a:endParaRPr>
          </a:p>
        </p:txBody>
      </p:sp>
      <p:sp>
        <p:nvSpPr>
          <p:cNvPr id="7" name="Content Placeholder 6"/>
          <p:cNvSpPr>
            <a:spLocks noGrp="1"/>
          </p:cNvSpPr>
          <p:nvPr>
            <p:ph idx="1"/>
          </p:nvPr>
        </p:nvSpPr>
        <p:spPr/>
        <p:txBody>
          <a:bodyPr>
            <a:normAutofit fontScale="85000" lnSpcReduction="20000"/>
          </a:bodyPr>
          <a:lstStyle/>
          <a:p>
            <a:pPr>
              <a:buNone/>
            </a:pPr>
            <a:r>
              <a:rPr lang="en-US" sz="2800" dirty="0">
                <a:latin typeface="Times New Roman" pitchFamily="18" charset="0"/>
                <a:cs typeface="Times New Roman" pitchFamily="18" charset="0"/>
              </a:rPr>
              <a:t>Pituitary adenomas can be classified according </a:t>
            </a:r>
            <a:r>
              <a:rPr lang="en-US" sz="2800" dirty="0" smtClean="0">
                <a:latin typeface="Times New Roman" pitchFamily="18" charset="0"/>
                <a:cs typeface="Times New Roman" pitchFamily="18" charset="0"/>
              </a:rPr>
              <a:t>to:</a:t>
            </a:r>
          </a:p>
          <a:p>
            <a:pPr>
              <a:buFont typeface="Wingdings" pitchFamily="2" charset="2"/>
              <a:buChar char="ü"/>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Biologic behavior </a:t>
            </a:r>
          </a:p>
          <a:p>
            <a:pPr>
              <a:buFont typeface="Wingdings" pitchFamily="2" charset="2"/>
              <a:buChar char="ü"/>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staining affinities of the cell </a:t>
            </a:r>
            <a:r>
              <a:rPr lang="en-US" sz="2800" dirty="0" smtClean="0">
                <a:latin typeface="Times New Roman" pitchFamily="18" charset="0"/>
                <a:cs typeface="Times New Roman" pitchFamily="18" charset="0"/>
              </a:rPr>
              <a:t>cytoplasm</a:t>
            </a:r>
          </a:p>
          <a:p>
            <a:pPr>
              <a:buFont typeface="Wingdings" pitchFamily="2" charset="2"/>
              <a:buChar char="ü"/>
            </a:pPr>
            <a:r>
              <a:rPr lang="en-US" sz="2800" dirty="0" smtClean="0">
                <a:latin typeface="Times New Roman" pitchFamily="18" charset="0"/>
                <a:cs typeface="Times New Roman" pitchFamily="18" charset="0"/>
              </a:rPr>
              <a:t> size</a:t>
            </a:r>
          </a:p>
          <a:p>
            <a:pPr>
              <a:buFont typeface="Wingdings" pitchFamily="2" charset="2"/>
              <a:buChar char="ü"/>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endocrine </a:t>
            </a:r>
            <a:r>
              <a:rPr lang="en-US" sz="2800" dirty="0" smtClean="0">
                <a:latin typeface="Times New Roman" pitchFamily="18" charset="0"/>
                <a:cs typeface="Times New Roman" pitchFamily="18" charset="0"/>
              </a:rPr>
              <a:t>activity</a:t>
            </a:r>
          </a:p>
          <a:p>
            <a:pPr>
              <a:buFont typeface="Wingdings" pitchFamily="2" charset="2"/>
              <a:buChar char="ü"/>
            </a:pP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histologic</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characteristics</a:t>
            </a:r>
          </a:p>
          <a:p>
            <a:pPr>
              <a:buFont typeface="Wingdings" pitchFamily="2" charset="2"/>
              <a:buChar char="ü"/>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hormone production and </a:t>
            </a:r>
            <a:r>
              <a:rPr lang="en-US" sz="2800" dirty="0" smtClean="0">
                <a:latin typeface="Times New Roman" pitchFamily="18" charset="0"/>
                <a:cs typeface="Times New Roman" pitchFamily="18" charset="0"/>
              </a:rPr>
              <a:t>contents</a:t>
            </a:r>
          </a:p>
          <a:p>
            <a:pPr>
              <a:buFont typeface="Wingdings" pitchFamily="2" charset="2"/>
              <a:buChar char="ü"/>
            </a:pP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ultrastructural</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features</a:t>
            </a:r>
          </a:p>
          <a:p>
            <a:pPr>
              <a:buFont typeface="Wingdings" pitchFamily="2" charset="2"/>
              <a:buChar char="ü"/>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granularity of the cell </a:t>
            </a:r>
            <a:r>
              <a:rPr lang="en-US" sz="2800" dirty="0" smtClean="0">
                <a:latin typeface="Times New Roman" pitchFamily="18" charset="0"/>
                <a:cs typeface="Times New Roman" pitchFamily="18" charset="0"/>
              </a:rPr>
              <a:t>cytoplasm</a:t>
            </a:r>
          </a:p>
          <a:p>
            <a:pPr>
              <a:buFont typeface="Wingdings" pitchFamily="2" charset="2"/>
              <a:buChar char="ü"/>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cellular </a:t>
            </a:r>
            <a:r>
              <a:rPr lang="en-US" sz="2800" dirty="0" smtClean="0">
                <a:latin typeface="Times New Roman" pitchFamily="18" charset="0"/>
                <a:cs typeface="Times New Roman" pitchFamily="18" charset="0"/>
              </a:rPr>
              <a:t>composition</a:t>
            </a:r>
          </a:p>
          <a:p>
            <a:pPr>
              <a:buFont typeface="Wingdings" pitchFamily="2" charset="2"/>
              <a:buChar char="ü"/>
            </a:pPr>
            <a:r>
              <a:rPr lang="en-US" sz="2800" dirty="0" smtClean="0">
                <a:latin typeface="Times New Roman" pitchFamily="18" charset="0"/>
                <a:cs typeface="Times New Roman" pitchFamily="18" charset="0"/>
              </a:rPr>
              <a:t> cytogenesis</a:t>
            </a:r>
          </a:p>
          <a:p>
            <a:pPr>
              <a:buFont typeface="Wingdings" pitchFamily="2" charset="2"/>
              <a:buChar char="ü"/>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growth </a:t>
            </a:r>
            <a:r>
              <a:rPr lang="en-US" sz="2800" dirty="0" smtClean="0">
                <a:latin typeface="Times New Roman" pitchFamily="18" charset="0"/>
                <a:cs typeface="Times New Roman" pitchFamily="18" charset="0"/>
              </a:rPr>
              <a:t>pattern</a:t>
            </a:r>
            <a:endParaRPr lang="en-US" sz="2800" dirty="0">
              <a:latin typeface="Times New Roman" pitchFamily="18" charset="0"/>
              <a:cs typeface="Times New Roman" pitchFamily="18" charset="0"/>
            </a:endParaRP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5" name="Picture 4" descr="logo ASL1"/>
          <p:cNvPicPr/>
          <p:nvPr/>
        </p:nvPicPr>
        <p:blipFill>
          <a:blip r:embed="rId2" cstate="print">
            <a:lum bright="34000" contrast="-46000"/>
          </a:blip>
          <a:srcRect/>
          <a:stretch>
            <a:fillRect/>
          </a:stretch>
        </p:blipFill>
        <p:spPr bwMode="auto">
          <a:xfrm>
            <a:off x="7458074" y="5153025"/>
            <a:ext cx="1685926"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4282" y="274638"/>
            <a:ext cx="8472518" cy="1143000"/>
          </a:xfrm>
        </p:spPr>
        <p:txBody>
          <a:bodyPr>
            <a:normAutofit fontScale="90000"/>
          </a:bodyPr>
          <a:lstStyle/>
          <a:p>
            <a:r>
              <a:rPr lang="en-US" b="1" i="1" dirty="0" smtClean="0">
                <a:latin typeface="Times New Roman" pitchFamily="18" charset="0"/>
                <a:cs typeface="Times New Roman" pitchFamily="18" charset="0"/>
              </a:rPr>
              <a:t>Classification of pituitary adenomas by an anatomical approach</a:t>
            </a:r>
            <a:endParaRPr lang="en-US" b="1" i="1" dirty="0">
              <a:latin typeface="Times New Roman" pitchFamily="18" charset="0"/>
              <a:cs typeface="Times New Roman" pitchFamily="18" charset="0"/>
            </a:endParaRPr>
          </a:p>
        </p:txBody>
      </p:sp>
      <p:sp>
        <p:nvSpPr>
          <p:cNvPr id="7" name="Content Placeholder 6"/>
          <p:cNvSpPr>
            <a:spLocks noGrp="1"/>
          </p:cNvSpPr>
          <p:nvPr>
            <p:ph idx="1"/>
          </p:nvPr>
        </p:nvSpPr>
        <p:spPr>
          <a:xfrm>
            <a:off x="457200" y="1600200"/>
            <a:ext cx="8229600" cy="4829196"/>
          </a:xfrm>
        </p:spPr>
        <p:txBody>
          <a:bodyPr>
            <a:normAutofit fontScale="77500" lnSpcReduction="20000"/>
          </a:bodyPr>
          <a:lstStyle/>
          <a:p>
            <a:pPr>
              <a:buNone/>
            </a:pPr>
            <a:r>
              <a:rPr lang="en-US" sz="2800" dirty="0" smtClean="0">
                <a:latin typeface="Times New Roman" pitchFamily="18" charset="0"/>
                <a:cs typeface="Times New Roman" pitchFamily="18" charset="0"/>
              </a:rPr>
              <a:t>Principle:  size based on radiological findings</a:t>
            </a:r>
          </a:p>
          <a:p>
            <a:pPr>
              <a:buFont typeface="Wingdings" pitchFamily="2" charset="2"/>
              <a:buChar char="ü"/>
            </a:pPr>
            <a:r>
              <a:rPr lang="en-US" sz="2800" dirty="0" err="1" smtClean="0">
                <a:latin typeface="Times New Roman" pitchFamily="18" charset="0"/>
                <a:cs typeface="Times New Roman" pitchFamily="18" charset="0"/>
              </a:rPr>
              <a:t>Microadenomas</a:t>
            </a:r>
            <a:r>
              <a:rPr lang="en-US" sz="2800" dirty="0" smtClean="0">
                <a:latin typeface="Times New Roman" pitchFamily="18" charset="0"/>
                <a:cs typeface="Times New Roman" pitchFamily="18" charset="0"/>
              </a:rPr>
              <a:t> (the greatest diameter is &lt;10 mm) </a:t>
            </a:r>
          </a:p>
          <a:p>
            <a:pPr>
              <a:buFont typeface="Wingdings" pitchFamily="2" charset="2"/>
              <a:buChar char="ü"/>
            </a:pPr>
            <a:r>
              <a:rPr lang="en-US" sz="2800" dirty="0" err="1" smtClean="0">
                <a:latin typeface="Times New Roman" pitchFamily="18" charset="0"/>
                <a:cs typeface="Times New Roman" pitchFamily="18" charset="0"/>
              </a:rPr>
              <a:t>Macroadenomas</a:t>
            </a:r>
            <a:r>
              <a:rPr lang="en-US" sz="2800" dirty="0" smtClean="0">
                <a:latin typeface="Times New Roman" pitchFamily="18" charset="0"/>
                <a:cs typeface="Times New Roman" pitchFamily="18" charset="0"/>
              </a:rPr>
              <a:t> (the greatest diameter is ≥I0 mm)</a:t>
            </a:r>
          </a:p>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Four grades of this </a:t>
            </a:r>
            <a:r>
              <a:rPr lang="en-US" sz="2800" dirty="0" smtClean="0">
                <a:latin typeface="Times New Roman" pitchFamily="18" charset="0"/>
                <a:cs typeface="Times New Roman" pitchFamily="18" charset="0"/>
              </a:rPr>
              <a:t>radio-anatomical</a:t>
            </a:r>
            <a:r>
              <a:rPr lang="en-US" sz="2800" dirty="0" smtClean="0">
                <a:latin typeface="Times New Roman" pitchFamily="18" charset="0"/>
                <a:cs typeface="Times New Roman" pitchFamily="18" charset="0"/>
              </a:rPr>
              <a:t>:</a:t>
            </a:r>
          </a:p>
          <a:p>
            <a:pPr>
              <a:buNone/>
            </a:pPr>
            <a:endParaRPr lang="en-US" sz="2800" dirty="0" smtClean="0">
              <a:latin typeface="Times New Roman" pitchFamily="18" charset="0"/>
              <a:cs typeface="Times New Roman" pitchFamily="18" charset="0"/>
            </a:endParaRPr>
          </a:p>
          <a:p>
            <a:pPr>
              <a:lnSpc>
                <a:spcPct val="120000"/>
              </a:lnSpc>
              <a:buFont typeface="Wingdings" pitchFamily="2" charset="2"/>
              <a:buChar char="Ø"/>
            </a:pPr>
            <a:r>
              <a:rPr lang="en-US" sz="2800" dirty="0" smtClean="0">
                <a:latin typeface="Times New Roman" pitchFamily="18" charset="0"/>
                <a:cs typeface="Times New Roman" pitchFamily="18" charset="0"/>
              </a:rPr>
              <a:t>Stage I: </a:t>
            </a:r>
            <a:r>
              <a:rPr lang="en-US" sz="2800" dirty="0" err="1" smtClean="0">
                <a:latin typeface="Times New Roman" pitchFamily="18" charset="0"/>
                <a:cs typeface="Times New Roman" pitchFamily="18" charset="0"/>
              </a:rPr>
              <a:t>microadenomas</a:t>
            </a:r>
            <a:r>
              <a:rPr lang="en-US" sz="2800" dirty="0" smtClean="0">
                <a:latin typeface="Times New Roman" pitchFamily="18" charset="0"/>
                <a:cs typeface="Times New Roman" pitchFamily="18" charset="0"/>
              </a:rPr>
              <a:t> (&lt;1 cm) without </a:t>
            </a:r>
            <a:r>
              <a:rPr lang="en-US" sz="2800" dirty="0" err="1" smtClean="0">
                <a:latin typeface="Times New Roman" pitchFamily="18" charset="0"/>
                <a:cs typeface="Times New Roman" pitchFamily="18" charset="0"/>
              </a:rPr>
              <a:t>sella</a:t>
            </a:r>
            <a:r>
              <a:rPr lang="en-US" sz="2800" dirty="0" smtClean="0">
                <a:latin typeface="Times New Roman" pitchFamily="18" charset="0"/>
                <a:cs typeface="Times New Roman" pitchFamily="18" charset="0"/>
              </a:rPr>
              <a:t> expansion</a:t>
            </a:r>
          </a:p>
          <a:p>
            <a:pPr>
              <a:lnSpc>
                <a:spcPct val="120000"/>
              </a:lnSpc>
              <a:buFont typeface="Wingdings" pitchFamily="2" charset="2"/>
              <a:buChar char="Ø"/>
            </a:pPr>
            <a:r>
              <a:rPr lang="en-US" sz="2800" dirty="0" smtClean="0">
                <a:latin typeface="Times New Roman" pitchFamily="18" charset="0"/>
                <a:cs typeface="Times New Roman" pitchFamily="18" charset="0"/>
              </a:rPr>
              <a:t>Stage II : </a:t>
            </a:r>
            <a:r>
              <a:rPr lang="en-US" sz="2800" dirty="0" err="1" smtClean="0">
                <a:latin typeface="Times New Roman" pitchFamily="18" charset="0"/>
                <a:cs typeface="Times New Roman" pitchFamily="18" charset="0"/>
              </a:rPr>
              <a:t>macroadenomas</a:t>
            </a:r>
            <a:r>
              <a:rPr lang="en-US" sz="2800" dirty="0" smtClean="0">
                <a:latin typeface="Times New Roman" pitchFamily="18" charset="0"/>
                <a:cs typeface="Times New Roman" pitchFamily="18" charset="0"/>
              </a:rPr>
              <a:t> (≥1 cm) and may extend above the </a:t>
            </a:r>
            <a:r>
              <a:rPr lang="en-US" sz="2800" dirty="0" err="1" smtClean="0">
                <a:latin typeface="Times New Roman" pitchFamily="18" charset="0"/>
                <a:cs typeface="Times New Roman" pitchFamily="18" charset="0"/>
              </a:rPr>
              <a:t>sella</a:t>
            </a:r>
            <a:endParaRPr lang="en-US" sz="2800" dirty="0" smtClean="0">
              <a:latin typeface="Times New Roman" pitchFamily="18" charset="0"/>
              <a:cs typeface="Times New Roman" pitchFamily="18" charset="0"/>
            </a:endParaRPr>
          </a:p>
          <a:p>
            <a:pPr>
              <a:lnSpc>
                <a:spcPct val="120000"/>
              </a:lnSpc>
              <a:buFont typeface="Wingdings" pitchFamily="2" charset="2"/>
              <a:buChar char="Ø"/>
            </a:pPr>
            <a:r>
              <a:rPr lang="en-US" sz="2800" dirty="0" smtClean="0">
                <a:latin typeface="Times New Roman" pitchFamily="18" charset="0"/>
                <a:cs typeface="Times New Roman" pitchFamily="18" charset="0"/>
              </a:rPr>
              <a:t>Stage III: </a:t>
            </a:r>
            <a:r>
              <a:rPr lang="en-US" sz="2800" dirty="0" err="1" smtClean="0">
                <a:latin typeface="Times New Roman" pitchFamily="18" charset="0"/>
                <a:cs typeface="Times New Roman" pitchFamily="18" charset="0"/>
              </a:rPr>
              <a:t>macroadenomas</a:t>
            </a:r>
            <a:r>
              <a:rPr lang="en-US" sz="2800" dirty="0" smtClean="0">
                <a:latin typeface="Times New Roman" pitchFamily="18" charset="0"/>
                <a:cs typeface="Times New Roman" pitchFamily="18" charset="0"/>
              </a:rPr>
              <a:t> with enlargement and invasion of the floor or </a:t>
            </a:r>
            <a:r>
              <a:rPr lang="en-US" sz="2800" dirty="0" err="1" smtClean="0">
                <a:latin typeface="Times New Roman" pitchFamily="18" charset="0"/>
                <a:cs typeface="Times New Roman" pitchFamily="18" charset="0"/>
              </a:rPr>
              <a:t>suprasellar</a:t>
            </a:r>
            <a:r>
              <a:rPr lang="en-US" sz="2800" dirty="0" smtClean="0">
                <a:latin typeface="Times New Roman" pitchFamily="18" charset="0"/>
                <a:cs typeface="Times New Roman" pitchFamily="18" charset="0"/>
              </a:rPr>
              <a:t> extension</a:t>
            </a:r>
          </a:p>
          <a:p>
            <a:pPr>
              <a:lnSpc>
                <a:spcPct val="120000"/>
              </a:lnSpc>
              <a:buFont typeface="Wingdings" pitchFamily="2" charset="2"/>
              <a:buChar char="Ø"/>
            </a:pPr>
            <a:r>
              <a:rPr lang="en-US" sz="2800" dirty="0" smtClean="0">
                <a:latin typeface="Times New Roman" pitchFamily="18" charset="0"/>
                <a:cs typeface="Times New Roman" pitchFamily="18" charset="0"/>
              </a:rPr>
              <a:t>Stage IV: destruction of the </a:t>
            </a:r>
            <a:r>
              <a:rPr lang="en-US" sz="2800" dirty="0" err="1" smtClean="0">
                <a:latin typeface="Times New Roman" pitchFamily="18" charset="0"/>
                <a:cs typeface="Times New Roman" pitchFamily="18" charset="0"/>
              </a:rPr>
              <a:t>sella</a:t>
            </a:r>
            <a:endParaRPr lang="en-US" sz="2800" dirty="0" smtClean="0">
              <a:latin typeface="Times New Roman" pitchFamily="18" charset="0"/>
              <a:cs typeface="Times New Roman" pitchFamily="18" charset="0"/>
            </a:endParaRPr>
          </a:p>
          <a:p>
            <a:pPr>
              <a:lnSpc>
                <a:spcPct val="120000"/>
              </a:lnSpc>
              <a:buNone/>
            </a:pP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5" name="Picture 4" descr="logo ASL1"/>
          <p:cNvPicPr/>
          <p:nvPr/>
        </p:nvPicPr>
        <p:blipFill>
          <a:blip r:embed="rId2" cstate="print">
            <a:lum bright="34000" contrast="-46000"/>
          </a:blip>
          <a:srcRect/>
          <a:stretch>
            <a:fillRect/>
          </a:stretch>
        </p:blipFill>
        <p:spPr bwMode="auto">
          <a:xfrm>
            <a:off x="7458074" y="5153025"/>
            <a:ext cx="1685926"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4282" y="274638"/>
            <a:ext cx="8472518" cy="634082"/>
          </a:xfrm>
        </p:spPr>
        <p:txBody>
          <a:bodyPr>
            <a:noAutofit/>
          </a:bodyPr>
          <a:lstStyle/>
          <a:p>
            <a:r>
              <a:rPr lang="en-US" sz="3600" b="1" i="1" dirty="0" smtClean="0">
                <a:latin typeface="Times New Roman" pitchFamily="18" charset="0"/>
                <a:cs typeface="Times New Roman" pitchFamily="18" charset="0"/>
              </a:rPr>
              <a:t>Size of adenomas by </a:t>
            </a:r>
            <a:r>
              <a:rPr lang="en-US" sz="3600" b="1" i="1" dirty="0" err="1" smtClean="0">
                <a:latin typeface="Times New Roman" pitchFamily="18" charset="0"/>
                <a:cs typeface="Times New Roman" pitchFamily="18" charset="0"/>
              </a:rPr>
              <a:t>immunophenotype</a:t>
            </a:r>
            <a:endParaRPr lang="en-US" sz="3600" b="1" i="1" dirty="0">
              <a:latin typeface="Times New Roman" pitchFamily="18" charset="0"/>
              <a:cs typeface="Times New Roman" pitchFamily="18" charset="0"/>
            </a:endParaRPr>
          </a:p>
        </p:txBody>
      </p:sp>
      <p:sp>
        <p:nvSpPr>
          <p:cNvPr id="7" name="Content Placeholder 6"/>
          <p:cNvSpPr>
            <a:spLocks noGrp="1"/>
          </p:cNvSpPr>
          <p:nvPr>
            <p:ph idx="1"/>
          </p:nvPr>
        </p:nvSpPr>
        <p:spPr>
          <a:xfrm>
            <a:off x="457200" y="1600200"/>
            <a:ext cx="8229600" cy="4829196"/>
          </a:xfrm>
        </p:spPr>
        <p:txBody>
          <a:bodyPr>
            <a:normAutofit/>
          </a:bodyPr>
          <a:lstStyle/>
          <a:p>
            <a:pPr>
              <a:buNone/>
            </a:pPr>
            <a:endParaRPr lang="en-US" sz="2800" dirty="0">
              <a:latin typeface="Times New Roman" pitchFamily="18" charset="0"/>
              <a:cs typeface="Times New Roman" pitchFamily="18" charset="0"/>
            </a:endParaRP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960704390"/>
              </p:ext>
            </p:extLst>
          </p:nvPr>
        </p:nvGraphicFramePr>
        <p:xfrm>
          <a:off x="179511" y="980728"/>
          <a:ext cx="8750208" cy="3715302"/>
        </p:xfrm>
        <a:graphic>
          <a:graphicData uri="http://schemas.openxmlformats.org/drawingml/2006/table">
            <a:tbl>
              <a:tblPr firstRow="1" bandRow="1">
                <a:tableStyleId>{5C22544A-7EE6-4342-B048-85BDC9FD1C3A}</a:tableStyleId>
              </a:tblPr>
              <a:tblGrid>
                <a:gridCol w="2916736"/>
                <a:gridCol w="2916736"/>
                <a:gridCol w="2916736"/>
              </a:tblGrid>
              <a:tr h="597187">
                <a:tc>
                  <a:txBody>
                    <a:bodyPr/>
                    <a:lstStyle/>
                    <a:p>
                      <a:r>
                        <a:rPr lang="en-US" dirty="0" err="1" smtClean="0">
                          <a:latin typeface="Times New Roman" pitchFamily="18" charset="0"/>
                          <a:cs typeface="Times New Roman" pitchFamily="18" charset="0"/>
                        </a:rPr>
                        <a:t>Microadenoma</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85% </a:t>
                      </a:r>
                      <a:r>
                        <a:rPr lang="en-US" dirty="0" err="1" smtClean="0">
                          <a:latin typeface="Times New Roman" pitchFamily="18" charset="0"/>
                          <a:cs typeface="Times New Roman" pitchFamily="18" charset="0"/>
                        </a:rPr>
                        <a:t>Macroadenoma</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Nearly 100% </a:t>
                      </a:r>
                      <a:r>
                        <a:rPr lang="en-US" dirty="0" err="1" smtClean="0">
                          <a:latin typeface="Times New Roman" pitchFamily="18" charset="0"/>
                          <a:cs typeface="Times New Roman" pitchFamily="18" charset="0"/>
                        </a:rPr>
                        <a:t>Macroademoa</a:t>
                      </a:r>
                      <a:endParaRPr lang="en-US" dirty="0">
                        <a:latin typeface="Times New Roman" pitchFamily="18" charset="0"/>
                        <a:cs typeface="Times New Roman" pitchFamily="18" charset="0"/>
                      </a:endParaRPr>
                    </a:p>
                  </a:txBody>
                  <a:tcPr/>
                </a:tc>
              </a:tr>
              <a:tr h="672705">
                <a:tc>
                  <a:txBody>
                    <a:bodyPr/>
                    <a:lstStyle/>
                    <a:p>
                      <a:r>
                        <a:rPr lang="en-US" dirty="0" err="1" smtClean="0">
                          <a:latin typeface="Times New Roman" pitchFamily="18" charset="0"/>
                          <a:cs typeface="Times New Roman" pitchFamily="18" charset="0"/>
                        </a:rPr>
                        <a:t>Prolactinomas</a:t>
                      </a:r>
                      <a:r>
                        <a:rPr lang="en-US" dirty="0" smtClean="0">
                          <a:latin typeface="Times New Roman" pitchFamily="18" charset="0"/>
                          <a:cs typeface="Times New Roman" pitchFamily="18" charset="0"/>
                        </a:rPr>
                        <a:t> in females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Densely granulated GH cell adenoma</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FSH/LH adenomas</a:t>
                      </a:r>
                      <a:endParaRPr lang="en-US" dirty="0">
                        <a:latin typeface="Times New Roman" pitchFamily="18" charset="0"/>
                        <a:cs typeface="Times New Roman" pitchFamily="18" charset="0"/>
                      </a:endParaRPr>
                    </a:p>
                  </a:txBody>
                  <a:tcPr/>
                </a:tc>
              </a:tr>
              <a:tr h="672705">
                <a:tc>
                  <a:txBody>
                    <a:bodyPr/>
                    <a:lstStyle/>
                    <a:p>
                      <a:r>
                        <a:rPr lang="en-US" dirty="0" smtClean="0">
                          <a:latin typeface="Times New Roman" pitchFamily="18" charset="0"/>
                          <a:cs typeface="Times New Roman" pitchFamily="18" charset="0"/>
                        </a:rPr>
                        <a:t>ACTH-Secreting adenomas (80% </a:t>
                      </a:r>
                      <a:r>
                        <a:rPr lang="en-US" dirty="0" err="1" smtClean="0">
                          <a:latin typeface="Times New Roman" pitchFamily="18" charset="0"/>
                          <a:cs typeface="Times New Roman" pitchFamily="18" charset="0"/>
                        </a:rPr>
                        <a:t>microadenoma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Sparsely granulated GH cell adenoma</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TSH adenomas</a:t>
                      </a:r>
                      <a:endParaRPr lang="en-US" dirty="0">
                        <a:latin typeface="Times New Roman" pitchFamily="18" charset="0"/>
                        <a:cs typeface="Times New Roman" pitchFamily="18" charset="0"/>
                      </a:endParaRPr>
                    </a:p>
                  </a:txBody>
                  <a:tcPr/>
                </a:tc>
              </a:tr>
              <a:tr h="672705">
                <a:tc>
                  <a:txBody>
                    <a:bodyPr/>
                    <a:lstStyle/>
                    <a:p>
                      <a:endParaRPr lang="en-US">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Plurihormonal</a:t>
                      </a:r>
                      <a:r>
                        <a:rPr lang="en-US" dirty="0" smtClean="0">
                          <a:latin typeface="Times New Roman" pitchFamily="18" charset="0"/>
                          <a:cs typeface="Times New Roman" pitchFamily="18" charset="0"/>
                        </a:rPr>
                        <a:t> adenoma</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Acidophil</a:t>
                      </a:r>
                      <a:r>
                        <a:rPr lang="en-US" baseline="0" dirty="0" smtClean="0">
                          <a:latin typeface="Times New Roman" pitchFamily="18" charset="0"/>
                          <a:cs typeface="Times New Roman" pitchFamily="18" charset="0"/>
                        </a:rPr>
                        <a:t> stem cell adenomas</a:t>
                      </a:r>
                      <a:endParaRPr lang="en-US" dirty="0">
                        <a:latin typeface="Times New Roman" pitchFamily="18" charset="0"/>
                        <a:cs typeface="Times New Roman" pitchFamily="18" charset="0"/>
                      </a:endParaRPr>
                    </a:p>
                  </a:txBody>
                  <a:tcPr/>
                </a:tc>
              </a:tr>
              <a:tr h="384402">
                <a:tc>
                  <a:txBody>
                    <a:bodyPr/>
                    <a:lstStyle/>
                    <a:p>
                      <a:endParaRPr lang="en-US">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Mixed GH/PRL tumors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Null cell adenoma</a:t>
                      </a:r>
                      <a:endParaRPr lang="en-US" dirty="0">
                        <a:latin typeface="Times New Roman" pitchFamily="18" charset="0"/>
                        <a:cs typeface="Times New Roman" pitchFamily="18" charset="0"/>
                      </a:endParaRPr>
                    </a:p>
                  </a:txBody>
                  <a:tcPr/>
                </a:tc>
              </a:tr>
              <a:tr h="672705">
                <a:tc>
                  <a:txBody>
                    <a:bodyPr/>
                    <a:lstStyle/>
                    <a:p>
                      <a:endParaRPr lang="en-US">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Prolactinomas</a:t>
                      </a:r>
                      <a:r>
                        <a:rPr lang="en-US" baseline="0" dirty="0" smtClean="0">
                          <a:latin typeface="Times New Roman" pitchFamily="18" charset="0"/>
                          <a:cs typeface="Times New Roman" pitchFamily="18" charset="0"/>
                        </a:rPr>
                        <a:t> in males</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Silent</a:t>
                      </a:r>
                      <a:r>
                        <a:rPr lang="en-US" baseline="0" dirty="0" smtClean="0">
                          <a:latin typeface="Times New Roman" pitchFamily="18" charset="0"/>
                          <a:cs typeface="Times New Roman" pitchFamily="18" charset="0"/>
                        </a:rPr>
                        <a:t> type 3 adenoma</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7650" y="5013176"/>
            <a:ext cx="8648700"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0562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4282" y="274638"/>
            <a:ext cx="8472518" cy="1143000"/>
          </a:xfrm>
        </p:spPr>
        <p:txBody>
          <a:bodyPr>
            <a:normAutofit fontScale="90000"/>
          </a:bodyPr>
          <a:lstStyle/>
          <a:p>
            <a:r>
              <a:rPr lang="en-US" b="1" i="1" dirty="0" smtClean="0">
                <a:latin typeface="Times New Roman" pitchFamily="18" charset="0"/>
                <a:cs typeface="Times New Roman" pitchFamily="18" charset="0"/>
              </a:rPr>
              <a:t>Classification of pituitary adenomas by histological criteria</a:t>
            </a:r>
            <a:endParaRPr lang="en-US" b="1" i="1" dirty="0">
              <a:latin typeface="Times New Roman" pitchFamily="18" charset="0"/>
              <a:cs typeface="Times New Roman" pitchFamily="18" charset="0"/>
            </a:endParaRPr>
          </a:p>
        </p:txBody>
      </p:sp>
      <p:sp>
        <p:nvSpPr>
          <p:cNvPr id="7" name="Content Placeholder 6"/>
          <p:cNvSpPr>
            <a:spLocks noGrp="1"/>
          </p:cNvSpPr>
          <p:nvPr>
            <p:ph idx="1"/>
          </p:nvPr>
        </p:nvSpPr>
        <p:spPr>
          <a:xfrm>
            <a:off x="457200" y="1600200"/>
            <a:ext cx="8229600" cy="4829196"/>
          </a:xfrm>
        </p:spPr>
        <p:txBody>
          <a:bodyPr>
            <a:normAutofit fontScale="92500" lnSpcReduction="10000"/>
          </a:bodyPr>
          <a:lstStyle/>
          <a:p>
            <a:pPr>
              <a:buFont typeface="Wingdings" pitchFamily="2" charset="2"/>
              <a:buChar char="ü"/>
            </a:pP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Immunohistological</a:t>
            </a:r>
            <a:r>
              <a:rPr lang="en-US" sz="2800" dirty="0" smtClean="0">
                <a:latin typeface="Times New Roman" pitchFamily="18" charset="0"/>
                <a:cs typeface="Times New Roman" pitchFamily="18" charset="0"/>
              </a:rPr>
              <a:t> characterization of the tumors in terms of hormone production. </a:t>
            </a:r>
          </a:p>
          <a:p>
            <a:pPr>
              <a:buNone/>
            </a:pPr>
            <a:r>
              <a:rPr lang="en-US" sz="2800" dirty="0" smtClean="0">
                <a:latin typeface="Times New Roman" pitchFamily="18" charset="0"/>
                <a:cs typeface="Times New Roman" pitchFamily="18" charset="0"/>
              </a:rPr>
              <a:t>IHC staining for pituitary hormones generally correlates with hormone serum levels. </a:t>
            </a:r>
          </a:p>
          <a:p>
            <a:pPr>
              <a:buNone/>
            </a:pPr>
            <a:r>
              <a:rPr lang="en-US" sz="2800" dirty="0" smtClean="0">
                <a:latin typeface="Times New Roman" pitchFamily="18" charset="0"/>
                <a:cs typeface="Times New Roman" pitchFamily="18" charset="0"/>
              </a:rPr>
              <a:t>Some pituitary adenomas have no readily identifiable hormone production.</a:t>
            </a:r>
          </a:p>
          <a:p>
            <a:pPr>
              <a:buFont typeface="Wingdings" pitchFamily="2" charset="2"/>
              <a:buChar char="ü"/>
            </a:pP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Ultrastructural</a:t>
            </a:r>
            <a:r>
              <a:rPr lang="en-US" sz="2800" dirty="0" smtClean="0">
                <a:latin typeface="Times New Roman" pitchFamily="18" charset="0"/>
                <a:cs typeface="Times New Roman" pitchFamily="18" charset="0"/>
              </a:rPr>
              <a:t> criteria which is especially useful for non-functional lesions :</a:t>
            </a:r>
          </a:p>
          <a:p>
            <a:pPr>
              <a:buFontTx/>
              <a:buChar char="-"/>
            </a:pPr>
            <a:r>
              <a:rPr lang="en-US" sz="2800" dirty="0" smtClean="0">
                <a:latin typeface="Times New Roman" pitchFamily="18" charset="0"/>
                <a:cs typeface="Times New Roman" pitchFamily="18" charset="0"/>
              </a:rPr>
              <a:t>Confirm the pituitary origin </a:t>
            </a:r>
          </a:p>
          <a:p>
            <a:pPr>
              <a:buFontTx/>
              <a:buChar char="-"/>
            </a:pPr>
            <a:r>
              <a:rPr lang="en-US" sz="2800" dirty="0" smtClean="0">
                <a:latin typeface="Times New Roman" pitchFamily="18" charset="0"/>
                <a:cs typeface="Times New Roman" pitchFamily="18" charset="0"/>
              </a:rPr>
              <a:t>Characterize the cytological differentiation of </a:t>
            </a:r>
          </a:p>
          <a:p>
            <a:pPr>
              <a:buNone/>
            </a:pPr>
            <a:r>
              <a:rPr lang="en-US" sz="2800" dirty="0" smtClean="0">
                <a:latin typeface="Times New Roman" pitchFamily="18" charset="0"/>
                <a:cs typeface="Times New Roman" pitchFamily="18" charset="0"/>
              </a:rPr>
              <a:t>tumor cells in terms of anterior pituitary cell types.</a:t>
            </a: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5" name="Picture 4" descr="logo ASL1"/>
          <p:cNvPicPr/>
          <p:nvPr/>
        </p:nvPicPr>
        <p:blipFill>
          <a:blip r:embed="rId2" cstate="print">
            <a:lum bright="34000" contrast="-46000"/>
          </a:blip>
          <a:srcRect/>
          <a:stretch>
            <a:fillRect/>
          </a:stretch>
        </p:blipFill>
        <p:spPr bwMode="auto">
          <a:xfrm>
            <a:off x="7458074" y="5153025"/>
            <a:ext cx="1685926"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5720" y="274638"/>
            <a:ext cx="8401080" cy="1143000"/>
          </a:xfrm>
        </p:spPr>
        <p:txBody>
          <a:bodyPr>
            <a:normAutofit fontScale="90000"/>
          </a:bodyPr>
          <a:lstStyle/>
          <a:p>
            <a:r>
              <a:rPr lang="en-US" b="1" i="1" dirty="0" smtClean="0">
                <a:latin typeface="Times New Roman" pitchFamily="18" charset="0"/>
                <a:cs typeface="Times New Roman" pitchFamily="18" charset="0"/>
              </a:rPr>
              <a:t>Classification of pituitary adenomas by functional criteria</a:t>
            </a:r>
            <a:endParaRPr lang="en-US" b="1" i="1" dirty="0">
              <a:latin typeface="Times New Roman" pitchFamily="18" charset="0"/>
              <a:cs typeface="Times New Roman" pitchFamily="18" charset="0"/>
            </a:endParaRPr>
          </a:p>
        </p:txBody>
      </p:sp>
      <p:sp>
        <p:nvSpPr>
          <p:cNvPr id="7" name="Content Placeholder 6"/>
          <p:cNvSpPr>
            <a:spLocks noGrp="1"/>
          </p:cNvSpPr>
          <p:nvPr>
            <p:ph idx="1"/>
          </p:nvPr>
        </p:nvSpPr>
        <p:spPr>
          <a:xfrm>
            <a:off x="457200" y="1600200"/>
            <a:ext cx="8229600" cy="4829196"/>
          </a:xfrm>
        </p:spPr>
        <p:txBody>
          <a:bodyPr>
            <a:normAutofit fontScale="85000" lnSpcReduction="20000"/>
          </a:bodyPr>
          <a:lstStyle/>
          <a:p>
            <a:pPr>
              <a:buFont typeface="Wingdings" pitchFamily="2" charset="2"/>
              <a:buChar char="ü"/>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Principle: endocrine activity of the tumor </a:t>
            </a:r>
          </a:p>
          <a:p>
            <a:pPr>
              <a:buNone/>
            </a:pPr>
            <a:endParaRPr lang="en-US" sz="2800" dirty="0">
              <a:latin typeface="Times New Roman" pitchFamily="18" charset="0"/>
              <a:cs typeface="Times New Roman" pitchFamily="18" charset="0"/>
            </a:endParaRPr>
          </a:p>
          <a:p>
            <a:pPr>
              <a:buFontTx/>
              <a:buChar char="-"/>
            </a:pPr>
            <a:r>
              <a:rPr lang="en-US" sz="2800" dirty="0" smtClean="0">
                <a:latin typeface="Times New Roman" pitchFamily="18" charset="0"/>
                <a:cs typeface="Times New Roman" pitchFamily="18" charset="0"/>
              </a:rPr>
              <a:t>PRL-producing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lactotroph</a:t>
            </a:r>
            <a:r>
              <a:rPr lang="en-US" sz="2800" dirty="0" smtClean="0">
                <a:latin typeface="Times New Roman" pitchFamily="18" charset="0"/>
                <a:cs typeface="Times New Roman" pitchFamily="18" charset="0"/>
              </a:rPr>
              <a:t> ) adenomas</a:t>
            </a:r>
          </a:p>
          <a:p>
            <a:pPr>
              <a:buFontTx/>
              <a:buChar char="-"/>
            </a:pPr>
            <a:r>
              <a:rPr lang="en-US" sz="2800" dirty="0" smtClean="0">
                <a:latin typeface="Times New Roman" pitchFamily="18" charset="0"/>
                <a:cs typeface="Times New Roman" pitchFamily="18" charset="0"/>
              </a:rPr>
              <a:t>ACTH-producing (</a:t>
            </a:r>
            <a:r>
              <a:rPr lang="en-US" sz="2800" dirty="0" err="1" smtClean="0">
                <a:latin typeface="Times New Roman" pitchFamily="18" charset="0"/>
                <a:cs typeface="Times New Roman" pitchFamily="18" charset="0"/>
              </a:rPr>
              <a:t>corticotroph</a:t>
            </a:r>
            <a:r>
              <a:rPr lang="en-US" sz="2800" dirty="0" smtClean="0">
                <a:latin typeface="Times New Roman" pitchFamily="18" charset="0"/>
                <a:cs typeface="Times New Roman" pitchFamily="18" charset="0"/>
              </a:rPr>
              <a:t>)  adenomas</a:t>
            </a:r>
          </a:p>
          <a:p>
            <a:pPr>
              <a:buFontTx/>
              <a:buChar char="-"/>
            </a:pPr>
            <a:r>
              <a:rPr lang="en-US" sz="2800" dirty="0" smtClean="0">
                <a:latin typeface="Times New Roman" pitchFamily="18" charset="0"/>
                <a:cs typeface="Times New Roman" pitchFamily="18" charset="0"/>
              </a:rPr>
              <a:t>GH-producing (</a:t>
            </a:r>
            <a:r>
              <a:rPr lang="en-US" sz="2800" dirty="0" err="1" smtClean="0">
                <a:latin typeface="Times New Roman" pitchFamily="18" charset="0"/>
                <a:cs typeface="Times New Roman" pitchFamily="18" charset="0"/>
              </a:rPr>
              <a:t>somatotroph</a:t>
            </a:r>
            <a:r>
              <a:rPr lang="en-US" sz="2800" dirty="0" smtClean="0">
                <a:latin typeface="Times New Roman" pitchFamily="18" charset="0"/>
                <a:cs typeface="Times New Roman" pitchFamily="18" charset="0"/>
              </a:rPr>
              <a:t>) adenomas</a:t>
            </a:r>
          </a:p>
          <a:p>
            <a:pPr>
              <a:buFontTx/>
              <a:buChar char="-"/>
            </a:pPr>
            <a:r>
              <a:rPr lang="en-US" sz="2800" dirty="0" smtClean="0">
                <a:latin typeface="Times New Roman" pitchFamily="18" charset="0"/>
                <a:cs typeface="Times New Roman" pitchFamily="18" charset="0"/>
              </a:rPr>
              <a:t>TSH–producing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thyrotroph</a:t>
            </a:r>
            <a:r>
              <a:rPr lang="en-US" sz="2800" dirty="0" smtClean="0">
                <a:latin typeface="Times New Roman" pitchFamily="18" charset="0"/>
                <a:cs typeface="Times New Roman" pitchFamily="18" charset="0"/>
              </a:rPr>
              <a:t>) tumors</a:t>
            </a:r>
          </a:p>
          <a:p>
            <a:pPr>
              <a:buFontTx/>
              <a:buChar cha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Mixed PRL- and GH-producing adenomas</a:t>
            </a:r>
          </a:p>
          <a:p>
            <a:pPr>
              <a:buFontTx/>
              <a:buChar char="-"/>
            </a:pPr>
            <a:r>
              <a:rPr lang="en-US" sz="2800" dirty="0" smtClean="0">
                <a:latin typeface="Times New Roman" pitchFamily="18" charset="0"/>
                <a:cs typeface="Times New Roman" pitchFamily="18" charset="0"/>
              </a:rPr>
              <a:t>Clinically non-functioning (the endocrine-inactive) adenomas</a:t>
            </a:r>
          </a:p>
          <a:p>
            <a:pPr>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This group is comprised predominantly of </a:t>
            </a:r>
            <a:r>
              <a:rPr lang="en-US" sz="2800" dirty="0" err="1" smtClean="0">
                <a:latin typeface="Times New Roman" pitchFamily="18" charset="0"/>
                <a:cs typeface="Times New Roman" pitchFamily="18" charset="0"/>
              </a:rPr>
              <a:t>gonadotroph</a:t>
            </a:r>
            <a:r>
              <a:rPr lang="en-US" sz="2800" dirty="0" smtClean="0">
                <a:latin typeface="Times New Roman" pitchFamily="18" charset="0"/>
                <a:cs typeface="Times New Roman" pitchFamily="18" charset="0"/>
              </a:rPr>
              <a:t> adenomas which synthesize :  </a:t>
            </a:r>
          </a:p>
          <a:p>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FSH</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LH</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The alpha or beta subunits</a:t>
            </a:r>
          </a:p>
          <a:p>
            <a:pPr>
              <a:buNone/>
            </a:pPr>
            <a:endParaRPr lang="en-US" sz="2800" dirty="0" smtClean="0">
              <a:latin typeface="Times New Roman" pitchFamily="18" charset="0"/>
              <a:cs typeface="Times New Roman" pitchFamily="18" charset="0"/>
            </a:endParaRPr>
          </a:p>
        </p:txBody>
      </p:sp>
      <p:sp>
        <p:nvSpPr>
          <p:cNvPr id="4" name="TextBox 3"/>
          <p:cNvSpPr txBox="1"/>
          <p:nvPr/>
        </p:nvSpPr>
        <p:spPr>
          <a:xfrm>
            <a:off x="7786710" y="5715016"/>
            <a:ext cx="1143008" cy="369332"/>
          </a:xfrm>
          <a:prstGeom prst="rect">
            <a:avLst/>
          </a:prstGeom>
          <a:noFill/>
        </p:spPr>
        <p:txBody>
          <a:bodyPr wrap="square" rtlCol="0">
            <a:spAutoFit/>
          </a:bodyPr>
          <a:lstStyle/>
          <a:p>
            <a:endParaRPr lang="en-US" dirty="0"/>
          </a:p>
        </p:txBody>
      </p:sp>
      <p:pic>
        <p:nvPicPr>
          <p:cNvPr id="5" name="Picture 4" descr="logo ASL1"/>
          <p:cNvPicPr/>
          <p:nvPr/>
        </p:nvPicPr>
        <p:blipFill>
          <a:blip r:embed="rId2" cstate="print">
            <a:lum bright="34000" contrast="-46000"/>
          </a:blip>
          <a:srcRect/>
          <a:stretch>
            <a:fillRect/>
          </a:stretch>
        </p:blipFill>
        <p:spPr bwMode="auto">
          <a:xfrm>
            <a:off x="7458074" y="5153025"/>
            <a:ext cx="1685926"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2208</Words>
  <Application>Microsoft Office PowerPoint</Application>
  <PresentationFormat>On-screen Show (4:3)</PresentationFormat>
  <Paragraphs>253</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Pituitary tumors Classification  &amp;  Immunohistochemistry</vt:lpstr>
      <vt:lpstr>History</vt:lpstr>
      <vt:lpstr>General classification of pituitary Tumors</vt:lpstr>
      <vt:lpstr>General classification of pituitary Tumors</vt:lpstr>
      <vt:lpstr>Classification of pituitary adenomas according to different parameters</vt:lpstr>
      <vt:lpstr>Classification of pituitary adenomas by an anatomical approach</vt:lpstr>
      <vt:lpstr>Size of adenomas by immunophenotype</vt:lpstr>
      <vt:lpstr>Classification of pituitary adenomas by histological criteria</vt:lpstr>
      <vt:lpstr>Classification of pituitary adenomas by functional criteria</vt:lpstr>
      <vt:lpstr>Silent versus null call adenoma </vt:lpstr>
      <vt:lpstr>Slide 11</vt:lpstr>
      <vt:lpstr>Level 1: Functional classification of adenohypophysial tumors </vt:lpstr>
      <vt:lpstr>Level 2: Imaging/Surgical Classification of Adenohypophysial Tumors</vt:lpstr>
      <vt:lpstr>Level 3: Histologic Classification of Adenohypophysial Tumors</vt:lpstr>
      <vt:lpstr>Atypical adenoma </vt:lpstr>
      <vt:lpstr>Slide 16</vt:lpstr>
      <vt:lpstr>Level 4: Immunohistochemical Classification of Adenohypophysial Tumors</vt:lpstr>
      <vt:lpstr>Level 5: EM options based on ultra-structural features of tumor cells</vt:lpstr>
      <vt:lpstr>Sample report format</vt:lpstr>
      <vt:lpstr>Immunohistochemistry</vt:lpstr>
      <vt:lpstr>Slide 21</vt:lpstr>
      <vt:lpstr>Slide 22</vt:lpstr>
      <vt:lpstr>Slide 23</vt:lpstr>
      <vt:lpstr>Slide 24</vt:lpstr>
      <vt:lpstr>Slide 25</vt:lpstr>
      <vt:lpstr>Slide 26</vt:lpstr>
      <vt:lpstr>Slide 27</vt:lpstr>
      <vt:lpstr>Neuroendocrine markers</vt:lpstr>
      <vt:lpstr>Cytokeratins </vt:lpstr>
      <vt:lpstr>Slide 30</vt:lpstr>
      <vt:lpstr>Pituitary adenoma</vt:lpstr>
      <vt:lpstr>Slide 32</vt:lpstr>
      <vt:lpstr>Slide 33</vt:lpstr>
      <vt:lpstr>Pituitary carcinoma</vt:lpstr>
      <vt:lpstr>Ki-67 (MIB-1) index</vt:lpstr>
      <vt:lpstr>Ki-67 (MIB-1) index</vt:lpstr>
      <vt:lpstr>Adapted from 2004 version of the WHO fascicle on endocrine  disease</vt:lpstr>
      <vt:lpstr>Slide 38</vt:lpstr>
      <vt:lpstr>Electron microscopy</vt:lpstr>
      <vt:lpstr>Slide 40</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Pituitary tumors Classification  &amp;  Immunohistochemistry</dc:title>
  <dc:creator>Dr.Tohidi</dc:creator>
  <cp:lastModifiedBy>Dr.Tohidi</cp:lastModifiedBy>
  <cp:revision>100</cp:revision>
  <dcterms:created xsi:type="dcterms:W3CDTF">2013-05-27T05:09:26Z</dcterms:created>
  <dcterms:modified xsi:type="dcterms:W3CDTF">2013-05-30T03:41:04Z</dcterms:modified>
</cp:coreProperties>
</file>