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4"/>
  </p:notesMasterIdLst>
  <p:sldIdLst>
    <p:sldId id="256" r:id="rId2"/>
    <p:sldId id="257" r:id="rId3"/>
    <p:sldId id="259" r:id="rId4"/>
    <p:sldId id="260" r:id="rId5"/>
    <p:sldId id="261" r:id="rId6"/>
    <p:sldId id="262" r:id="rId7"/>
    <p:sldId id="263" r:id="rId8"/>
    <p:sldId id="264" r:id="rId9"/>
    <p:sldId id="265" r:id="rId10"/>
    <p:sldId id="267" r:id="rId11"/>
    <p:sldId id="297" r:id="rId12"/>
    <p:sldId id="298" r:id="rId13"/>
    <p:sldId id="273" r:id="rId14"/>
    <p:sldId id="266" r:id="rId15"/>
    <p:sldId id="268" r:id="rId16"/>
    <p:sldId id="276" r:id="rId17"/>
    <p:sldId id="269" r:id="rId18"/>
    <p:sldId id="271" r:id="rId19"/>
    <p:sldId id="272" r:id="rId20"/>
    <p:sldId id="270" r:id="rId21"/>
    <p:sldId id="274" r:id="rId22"/>
    <p:sldId id="275"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2" r:id="rId38"/>
    <p:sldId id="299" r:id="rId39"/>
    <p:sldId id="293" r:id="rId40"/>
    <p:sldId id="294" r:id="rId41"/>
    <p:sldId id="295" r:id="rId42"/>
    <p:sldId id="296" r:id="rId4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13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7C2F7D5-B702-40D1-AE9C-5B3BF7CF4881}" type="datetimeFigureOut">
              <a:rPr lang="fa-IR" smtClean="0"/>
              <a:t>1438/05/22</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32438B1-821A-4F40-8500-9EC8C858845F}" type="slidenum">
              <a:rPr lang="fa-IR" smtClean="0"/>
              <a:t>‹#›</a:t>
            </a:fld>
            <a:endParaRPr lang="fa-IR"/>
          </a:p>
        </p:txBody>
      </p:sp>
    </p:spTree>
    <p:extLst>
      <p:ext uri="{BB962C8B-B14F-4D97-AF65-F5344CB8AC3E}">
        <p14:creationId xmlns:p14="http://schemas.microsoft.com/office/powerpoint/2010/main" val="229217016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B32438B1-821A-4F40-8500-9EC8C858845F}" type="slidenum">
              <a:rPr lang="fa-IR" smtClean="0"/>
              <a:t>41</a:t>
            </a:fld>
            <a:endParaRPr lang="fa-IR"/>
          </a:p>
        </p:txBody>
      </p:sp>
    </p:spTree>
    <p:extLst>
      <p:ext uri="{BB962C8B-B14F-4D97-AF65-F5344CB8AC3E}">
        <p14:creationId xmlns:p14="http://schemas.microsoft.com/office/powerpoint/2010/main" val="374029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CB3C68-7E00-481A-9D24-C584E95BD9AF}" type="datetime8">
              <a:rPr lang="fa-IR" smtClean="0"/>
              <a:t>17/فوريه/18</a:t>
            </a:fld>
            <a:endParaRPr lang="fa-IR"/>
          </a:p>
        </p:txBody>
      </p:sp>
      <p:sp>
        <p:nvSpPr>
          <p:cNvPr id="5" name="Footer Placeholder 4"/>
          <p:cNvSpPr>
            <a:spLocks noGrp="1"/>
          </p:cNvSpPr>
          <p:nvPr>
            <p:ph type="ftr" sz="quarter" idx="11"/>
          </p:nvPr>
        </p:nvSpPr>
        <p:spPr/>
        <p:txBody>
          <a:bodyPr/>
          <a:lstStyle/>
          <a:p>
            <a:r>
              <a:rPr lang="en-US" smtClean="0"/>
              <a:t>Building Blocks of Writing, Mohammad Karimi Muhamadkarimi@yahoo.co.uk</a:t>
            </a:r>
            <a:endParaRPr lang="fa-IR"/>
          </a:p>
        </p:txBody>
      </p:sp>
      <p:sp>
        <p:nvSpPr>
          <p:cNvPr id="6" name="Slide Number Placeholder 5"/>
          <p:cNvSpPr>
            <a:spLocks noGrp="1"/>
          </p:cNvSpPr>
          <p:nvPr>
            <p:ph type="sldNum" sz="quarter" idx="12"/>
          </p:nvPr>
        </p:nvSpPr>
        <p:spPr/>
        <p:txBody>
          <a:bodyPr/>
          <a:lstStyle/>
          <a:p>
            <a:fld id="{40487EBF-4842-45EC-A8CA-0085A4C5F6B7}"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F0ED3-88B5-4F4A-AB3B-76AC16E59A7C}" type="datetime8">
              <a:rPr lang="fa-IR" smtClean="0"/>
              <a:t>17/فوريه/18</a:t>
            </a:fld>
            <a:endParaRPr lang="fa-IR"/>
          </a:p>
        </p:txBody>
      </p:sp>
      <p:sp>
        <p:nvSpPr>
          <p:cNvPr id="5" name="Footer Placeholder 4"/>
          <p:cNvSpPr>
            <a:spLocks noGrp="1"/>
          </p:cNvSpPr>
          <p:nvPr>
            <p:ph type="ftr" sz="quarter" idx="11"/>
          </p:nvPr>
        </p:nvSpPr>
        <p:spPr/>
        <p:txBody>
          <a:bodyPr/>
          <a:lstStyle/>
          <a:p>
            <a:r>
              <a:rPr lang="en-US" smtClean="0"/>
              <a:t>Building Blocks of Writing, Mohammad Karimi Muhamadkarimi@yahoo.co.uk</a:t>
            </a:r>
            <a:endParaRPr lang="fa-IR"/>
          </a:p>
        </p:txBody>
      </p:sp>
      <p:sp>
        <p:nvSpPr>
          <p:cNvPr id="6" name="Slide Number Placeholder 5"/>
          <p:cNvSpPr>
            <a:spLocks noGrp="1"/>
          </p:cNvSpPr>
          <p:nvPr>
            <p:ph type="sldNum" sz="quarter" idx="12"/>
          </p:nvPr>
        </p:nvSpPr>
        <p:spPr/>
        <p:txBody>
          <a:bodyPr/>
          <a:lstStyle/>
          <a:p>
            <a:fld id="{40487EBF-4842-45EC-A8CA-0085A4C5F6B7}"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79A50D6-20A3-4ADB-A8F1-83C40F1AD639}" type="datetime8">
              <a:rPr lang="fa-IR" smtClean="0"/>
              <a:t>17/فوريه/18</a:t>
            </a:fld>
            <a:endParaRPr lang="fa-IR"/>
          </a:p>
        </p:txBody>
      </p:sp>
      <p:sp>
        <p:nvSpPr>
          <p:cNvPr id="5" name="Footer Placeholder 4"/>
          <p:cNvSpPr>
            <a:spLocks noGrp="1"/>
          </p:cNvSpPr>
          <p:nvPr>
            <p:ph type="ftr" sz="quarter" idx="11"/>
          </p:nvPr>
        </p:nvSpPr>
        <p:spPr/>
        <p:txBody>
          <a:bodyPr/>
          <a:lstStyle/>
          <a:p>
            <a:r>
              <a:rPr lang="en-US" smtClean="0"/>
              <a:t>Building Blocks of Writing, Mohammad Karimi Muhamadkarimi@yahoo.co.uk</a:t>
            </a:r>
            <a:endParaRPr lang="fa-IR"/>
          </a:p>
        </p:txBody>
      </p:sp>
      <p:sp>
        <p:nvSpPr>
          <p:cNvPr id="6" name="Slide Number Placeholder 5"/>
          <p:cNvSpPr>
            <a:spLocks noGrp="1"/>
          </p:cNvSpPr>
          <p:nvPr>
            <p:ph type="sldNum" sz="quarter" idx="12"/>
          </p:nvPr>
        </p:nvSpPr>
        <p:spPr/>
        <p:txBody>
          <a:bodyPr/>
          <a:lstStyle/>
          <a:p>
            <a:fld id="{40487EBF-4842-45EC-A8CA-0085A4C5F6B7}" type="slidenum">
              <a:rPr lang="fa-IR" smtClean="0"/>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CC3D9C-5CF2-4C4D-BFB0-5C628DB88C0D}" type="datetime8">
              <a:rPr lang="fa-IR" smtClean="0"/>
              <a:t>17/فوريه/18</a:t>
            </a:fld>
            <a:endParaRPr lang="fa-IR"/>
          </a:p>
        </p:txBody>
      </p:sp>
      <p:sp>
        <p:nvSpPr>
          <p:cNvPr id="5" name="Footer Placeholder 4"/>
          <p:cNvSpPr>
            <a:spLocks noGrp="1"/>
          </p:cNvSpPr>
          <p:nvPr>
            <p:ph type="ftr" sz="quarter" idx="11"/>
          </p:nvPr>
        </p:nvSpPr>
        <p:spPr/>
        <p:txBody>
          <a:bodyPr/>
          <a:lstStyle/>
          <a:p>
            <a:r>
              <a:rPr lang="en-US" smtClean="0"/>
              <a:t>Building Blocks of Writing, Mohammad Karimi Muhamadkarimi@yahoo.co.uk</a:t>
            </a:r>
            <a:endParaRPr lang="fa-IR"/>
          </a:p>
        </p:txBody>
      </p:sp>
      <p:sp>
        <p:nvSpPr>
          <p:cNvPr id="6" name="Slide Number Placeholder 5"/>
          <p:cNvSpPr>
            <a:spLocks noGrp="1"/>
          </p:cNvSpPr>
          <p:nvPr>
            <p:ph type="sldNum" sz="quarter" idx="12"/>
          </p:nvPr>
        </p:nvSpPr>
        <p:spPr/>
        <p:txBody>
          <a:bodyPr/>
          <a:lstStyle/>
          <a:p>
            <a:fld id="{40487EBF-4842-45EC-A8CA-0085A4C5F6B7}" type="slidenum">
              <a:rPr lang="fa-IR" smtClean="0"/>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1617DD-8557-4CF7-8123-4CFE57F4A015}" type="datetime8">
              <a:rPr lang="fa-IR" smtClean="0"/>
              <a:t>17/فوريه/18</a:t>
            </a:fld>
            <a:endParaRPr lang="fa-IR"/>
          </a:p>
        </p:txBody>
      </p:sp>
      <p:sp>
        <p:nvSpPr>
          <p:cNvPr id="5" name="Footer Placeholder 4"/>
          <p:cNvSpPr>
            <a:spLocks noGrp="1"/>
          </p:cNvSpPr>
          <p:nvPr>
            <p:ph type="ftr" sz="quarter" idx="11"/>
          </p:nvPr>
        </p:nvSpPr>
        <p:spPr/>
        <p:txBody>
          <a:bodyPr/>
          <a:lstStyle/>
          <a:p>
            <a:r>
              <a:rPr lang="en-US" smtClean="0"/>
              <a:t>Building Blocks of Writing, Mohammad Karimi Muhamadkarimi@yahoo.co.uk</a:t>
            </a:r>
            <a:endParaRPr lang="fa-IR"/>
          </a:p>
        </p:txBody>
      </p:sp>
      <p:sp>
        <p:nvSpPr>
          <p:cNvPr id="6" name="Slide Number Placeholder 5"/>
          <p:cNvSpPr>
            <a:spLocks noGrp="1"/>
          </p:cNvSpPr>
          <p:nvPr>
            <p:ph type="sldNum" sz="quarter" idx="12"/>
          </p:nvPr>
        </p:nvSpPr>
        <p:spPr/>
        <p:txBody>
          <a:bodyPr/>
          <a:lstStyle/>
          <a:p>
            <a:fld id="{40487EBF-4842-45EC-A8CA-0085A4C5F6B7}"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83F37F4-D5AD-4DA5-99CF-713CFF63ACDF}" type="datetime8">
              <a:rPr lang="fa-IR" smtClean="0"/>
              <a:t>17/فوريه/18</a:t>
            </a:fld>
            <a:endParaRPr lang="fa-IR"/>
          </a:p>
        </p:txBody>
      </p:sp>
      <p:sp>
        <p:nvSpPr>
          <p:cNvPr id="6" name="Footer Placeholder 5"/>
          <p:cNvSpPr>
            <a:spLocks noGrp="1"/>
          </p:cNvSpPr>
          <p:nvPr>
            <p:ph type="ftr" sz="quarter" idx="11"/>
          </p:nvPr>
        </p:nvSpPr>
        <p:spPr/>
        <p:txBody>
          <a:bodyPr/>
          <a:lstStyle/>
          <a:p>
            <a:r>
              <a:rPr lang="en-US" smtClean="0"/>
              <a:t>Building Blocks of Writing, Mohammad Karimi Muhamadkarimi@yahoo.co.uk</a:t>
            </a:r>
            <a:endParaRPr lang="fa-IR"/>
          </a:p>
        </p:txBody>
      </p:sp>
      <p:sp>
        <p:nvSpPr>
          <p:cNvPr id="7" name="Slide Number Placeholder 6"/>
          <p:cNvSpPr>
            <a:spLocks noGrp="1"/>
          </p:cNvSpPr>
          <p:nvPr>
            <p:ph type="sldNum" sz="quarter" idx="12"/>
          </p:nvPr>
        </p:nvSpPr>
        <p:spPr/>
        <p:txBody>
          <a:bodyPr/>
          <a:lstStyle/>
          <a:p>
            <a:fld id="{40487EBF-4842-45EC-A8CA-0085A4C5F6B7}" type="slidenum">
              <a:rPr lang="fa-IR" smtClean="0"/>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23E324-2511-43EF-AD60-87E9B15CAE2A}" type="datetime8">
              <a:rPr lang="fa-IR" smtClean="0"/>
              <a:t>17/فوريه/18</a:t>
            </a:fld>
            <a:endParaRPr lang="fa-IR"/>
          </a:p>
        </p:txBody>
      </p:sp>
      <p:sp>
        <p:nvSpPr>
          <p:cNvPr id="8" name="Footer Placeholder 7"/>
          <p:cNvSpPr>
            <a:spLocks noGrp="1"/>
          </p:cNvSpPr>
          <p:nvPr>
            <p:ph type="ftr" sz="quarter" idx="11"/>
          </p:nvPr>
        </p:nvSpPr>
        <p:spPr/>
        <p:txBody>
          <a:bodyPr/>
          <a:lstStyle/>
          <a:p>
            <a:r>
              <a:rPr lang="en-US" smtClean="0"/>
              <a:t>Building Blocks of Writing, Mohammad Karimi Muhamadkarimi@yahoo.co.uk</a:t>
            </a:r>
            <a:endParaRPr lang="fa-IR"/>
          </a:p>
        </p:txBody>
      </p:sp>
      <p:sp>
        <p:nvSpPr>
          <p:cNvPr id="9" name="Slide Number Placeholder 8"/>
          <p:cNvSpPr>
            <a:spLocks noGrp="1"/>
          </p:cNvSpPr>
          <p:nvPr>
            <p:ph type="sldNum" sz="quarter" idx="12"/>
          </p:nvPr>
        </p:nvSpPr>
        <p:spPr/>
        <p:txBody>
          <a:bodyPr/>
          <a:lstStyle/>
          <a:p>
            <a:fld id="{40487EBF-4842-45EC-A8CA-0085A4C5F6B7}"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BC742E-1037-4BF6-907F-B32326B23774}" type="datetime8">
              <a:rPr lang="fa-IR" smtClean="0"/>
              <a:t>17/فوريه/18</a:t>
            </a:fld>
            <a:endParaRPr lang="fa-IR"/>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8FA0A3E-EB83-41B9-8379-362D5002B0A1}" type="datetime8">
              <a:rPr lang="fa-IR" smtClean="0"/>
              <a:t>17/فوريه/18</a:t>
            </a:fld>
            <a:endParaRPr lang="fa-IR"/>
          </a:p>
        </p:txBody>
      </p:sp>
      <p:sp>
        <p:nvSpPr>
          <p:cNvPr id="3" name="Footer Placeholder 2"/>
          <p:cNvSpPr>
            <a:spLocks noGrp="1"/>
          </p:cNvSpPr>
          <p:nvPr>
            <p:ph type="ftr" sz="quarter" idx="11"/>
          </p:nvPr>
        </p:nvSpPr>
        <p:spPr/>
        <p:txBody>
          <a:bodyPr/>
          <a:lstStyle/>
          <a:p>
            <a:r>
              <a:rPr lang="en-US" smtClean="0"/>
              <a:t>Building Blocks of Writing, Mohammad Karimi Muhamadkarimi@yahoo.co.uk</a:t>
            </a:r>
            <a:endParaRPr lang="fa-IR"/>
          </a:p>
        </p:txBody>
      </p:sp>
      <p:sp>
        <p:nvSpPr>
          <p:cNvPr id="4" name="Slide Number Placeholder 3"/>
          <p:cNvSpPr>
            <a:spLocks noGrp="1"/>
          </p:cNvSpPr>
          <p:nvPr>
            <p:ph type="sldNum" sz="quarter" idx="12"/>
          </p:nvPr>
        </p:nvSpPr>
        <p:spPr/>
        <p:txBody>
          <a:bodyPr/>
          <a:lstStyle/>
          <a:p>
            <a:fld id="{40487EBF-4842-45EC-A8CA-0085A4C5F6B7}"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9DE4F71-CBD4-4C1F-955D-3980F1A30A7A}" type="datetime8">
              <a:rPr lang="fa-IR" smtClean="0"/>
              <a:t>17/فوريه/18</a:t>
            </a:fld>
            <a:endParaRPr lang="fa-IR"/>
          </a:p>
        </p:txBody>
      </p:sp>
      <p:sp>
        <p:nvSpPr>
          <p:cNvPr id="6" name="Footer Placeholder 5"/>
          <p:cNvSpPr>
            <a:spLocks noGrp="1"/>
          </p:cNvSpPr>
          <p:nvPr>
            <p:ph type="ftr" sz="quarter" idx="11"/>
          </p:nvPr>
        </p:nvSpPr>
        <p:spPr/>
        <p:txBody>
          <a:bodyPr/>
          <a:lstStyle/>
          <a:p>
            <a:r>
              <a:rPr lang="en-US" smtClean="0"/>
              <a:t>Building Blocks of Writing, Mohammad Karimi Muhamadkarimi@yahoo.co.uk</a:t>
            </a:r>
            <a:endParaRPr lang="fa-IR"/>
          </a:p>
        </p:txBody>
      </p:sp>
      <p:sp>
        <p:nvSpPr>
          <p:cNvPr id="7" name="Slide Number Placeholder 6"/>
          <p:cNvSpPr>
            <a:spLocks noGrp="1"/>
          </p:cNvSpPr>
          <p:nvPr>
            <p:ph type="sldNum" sz="quarter" idx="12"/>
          </p:nvPr>
        </p:nvSpPr>
        <p:spPr/>
        <p:txBody>
          <a:bodyPr/>
          <a:lstStyle/>
          <a:p>
            <a:fld id="{40487EBF-4842-45EC-A8CA-0085A4C5F6B7}" type="slidenum">
              <a:rPr lang="fa-IR" smtClean="0"/>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43D0A-1B05-4C13-8F49-F28CDB7DBB58}" type="datetime8">
              <a:rPr lang="fa-IR" smtClean="0"/>
              <a:t>17/فوريه/18</a:t>
            </a:fld>
            <a:endParaRPr lang="fa-IR"/>
          </a:p>
        </p:txBody>
      </p:sp>
      <p:sp>
        <p:nvSpPr>
          <p:cNvPr id="6" name="Footer Placeholder 5"/>
          <p:cNvSpPr>
            <a:spLocks noGrp="1"/>
          </p:cNvSpPr>
          <p:nvPr>
            <p:ph type="ftr" sz="quarter" idx="11"/>
          </p:nvPr>
        </p:nvSpPr>
        <p:spPr/>
        <p:txBody>
          <a:bodyPr/>
          <a:lstStyle/>
          <a:p>
            <a:r>
              <a:rPr lang="en-US" smtClean="0"/>
              <a:t>Building Blocks of Writing, Mohammad Karimi Muhamadkarimi@yahoo.co.uk</a:t>
            </a:r>
            <a:endParaRPr lang="fa-IR"/>
          </a:p>
        </p:txBody>
      </p:sp>
      <p:sp>
        <p:nvSpPr>
          <p:cNvPr id="7" name="Slide Number Placeholder 6"/>
          <p:cNvSpPr>
            <a:spLocks noGrp="1"/>
          </p:cNvSpPr>
          <p:nvPr>
            <p:ph type="sldNum" sz="quarter" idx="12"/>
          </p:nvPr>
        </p:nvSpPr>
        <p:spPr/>
        <p:txBody>
          <a:bodyPr/>
          <a:lstStyle/>
          <a:p>
            <a:fld id="{40487EBF-4842-45EC-A8CA-0085A4C5F6B7}" type="slidenum">
              <a:rPr lang="fa-IR" smtClean="0"/>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5115668-6B09-4ABD-BC10-C5D7B5F14266}" type="datetime8">
              <a:rPr lang="fa-IR" smtClean="0"/>
              <a:t>17/فوريه/18</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US" smtClean="0"/>
              <a:t>Building Blocks of Writing, Mohammad Karimi Muhamadkarimi@yahoo.co.uk</a:t>
            </a:r>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0487EBF-4842-45EC-A8CA-0085A4C5F6B7}" type="slidenum">
              <a:rPr lang="fa-IR" smtClean="0"/>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cctc.commnet.edu/HP/pages/darling/grammar/clauses.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lgn="l" rtl="0"/>
            <a:r>
              <a:rPr lang="en-US" b="1" dirty="0" smtClean="0"/>
              <a:t>Simple present</a:t>
            </a:r>
          </a:p>
          <a:p>
            <a:pPr algn="l" rtl="0"/>
            <a:r>
              <a:rPr lang="en-US" b="1" dirty="0" smtClean="0"/>
              <a:t>Simple past</a:t>
            </a:r>
          </a:p>
          <a:p>
            <a:pPr algn="l" rtl="0"/>
            <a:r>
              <a:rPr lang="en-US" b="1" dirty="0" smtClean="0"/>
              <a:t>Present perfect</a:t>
            </a:r>
          </a:p>
          <a:p>
            <a:pPr algn="l" rtl="0"/>
            <a:r>
              <a:rPr lang="en-US" b="1" dirty="0" smtClean="0"/>
              <a:t>Past perfect</a:t>
            </a:r>
          </a:p>
          <a:p>
            <a:pPr algn="l" rtl="0"/>
            <a:r>
              <a:rPr lang="en-US" b="1" dirty="0" smtClean="0"/>
              <a:t>Future</a:t>
            </a:r>
            <a:endParaRPr lang="fa-IR" b="1" dirty="0"/>
          </a:p>
        </p:txBody>
      </p:sp>
      <p:sp>
        <p:nvSpPr>
          <p:cNvPr id="4" name="Title 3"/>
          <p:cNvSpPr>
            <a:spLocks noGrp="1"/>
          </p:cNvSpPr>
          <p:nvPr>
            <p:ph type="title"/>
          </p:nvPr>
        </p:nvSpPr>
        <p:spPr/>
        <p:txBody>
          <a:bodyPr/>
          <a:lstStyle/>
          <a:p>
            <a:r>
              <a:rPr lang="en-US" dirty="0" smtClean="0"/>
              <a:t>Tenses</a:t>
            </a:r>
            <a:endParaRPr lang="fa-IR" dirty="0"/>
          </a:p>
        </p:txBody>
      </p:sp>
      <p:sp>
        <p:nvSpPr>
          <p:cNvPr id="6" name="Footer Placeholder 5"/>
          <p:cNvSpPr>
            <a:spLocks noGrp="1"/>
          </p:cNvSpPr>
          <p:nvPr>
            <p:ph type="ftr" sz="quarter" idx="11"/>
          </p:nvPr>
        </p:nvSpPr>
        <p:spPr/>
        <p:txBody>
          <a:bodyPr/>
          <a:lstStyle/>
          <a:p>
            <a:r>
              <a:rPr lang="en-US" smtClean="0"/>
              <a:t>Building Blocks of Writing, Mohammad Karimi Muhamadkarimi@yahoo.co.uk</a:t>
            </a:r>
            <a:endParaRPr lang="fa-IR"/>
          </a:p>
        </p:txBody>
      </p:sp>
      <p:sp>
        <p:nvSpPr>
          <p:cNvPr id="7" name="Slide Number Placeholder 6"/>
          <p:cNvSpPr>
            <a:spLocks noGrp="1"/>
          </p:cNvSpPr>
          <p:nvPr>
            <p:ph type="sldNum" sz="quarter" idx="12"/>
          </p:nvPr>
        </p:nvSpPr>
        <p:spPr/>
        <p:txBody>
          <a:bodyPr/>
          <a:lstStyle/>
          <a:p>
            <a:fld id="{40487EBF-4842-45EC-A8CA-0085A4C5F6B7}" type="slidenum">
              <a:rPr lang="fa-IR" smtClean="0"/>
              <a:t>1</a:t>
            </a:fld>
            <a:endParaRPr lang="fa-IR"/>
          </a:p>
        </p:txBody>
      </p:sp>
    </p:spTree>
    <p:extLst>
      <p:ext uri="{BB962C8B-B14F-4D97-AF65-F5344CB8AC3E}">
        <p14:creationId xmlns:p14="http://schemas.microsoft.com/office/powerpoint/2010/main" val="1525335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i="1" dirty="0" smtClean="0">
                <a:solidFill>
                  <a:schemeClr val="tx2"/>
                </a:solidFill>
              </a:rPr>
              <a:t>Will</a:t>
            </a:r>
            <a:r>
              <a:rPr lang="en-US" b="1" i="1" dirty="0" smtClean="0">
                <a:solidFill>
                  <a:schemeClr val="folHlink"/>
                </a:solidFill>
              </a:rPr>
              <a:t> </a:t>
            </a:r>
            <a:r>
              <a:rPr lang="en-US" b="1" dirty="0" smtClean="0">
                <a:solidFill>
                  <a:schemeClr val="folHlink"/>
                </a:solidFill>
              </a:rPr>
              <a:t>and </a:t>
            </a:r>
            <a:r>
              <a:rPr lang="en-US" b="1" i="1" dirty="0" smtClean="0">
                <a:solidFill>
                  <a:schemeClr val="tx2"/>
                </a:solidFill>
              </a:rPr>
              <a:t>be + going + to</a:t>
            </a:r>
            <a:r>
              <a:rPr lang="en-US" b="1" dirty="0" smtClean="0">
                <a:solidFill>
                  <a:schemeClr val="folHlink"/>
                </a:solidFill>
              </a:rPr>
              <a:t> are often used to describe future actions.</a:t>
            </a:r>
          </a:p>
          <a:p>
            <a:pPr algn="l" rtl="0"/>
            <a:endParaRPr lang="fa-IR" dirty="0"/>
          </a:p>
        </p:txBody>
      </p:sp>
      <p:sp>
        <p:nvSpPr>
          <p:cNvPr id="2" name="Title 1"/>
          <p:cNvSpPr>
            <a:spLocks noGrp="1"/>
          </p:cNvSpPr>
          <p:nvPr>
            <p:ph type="title"/>
          </p:nvPr>
        </p:nvSpPr>
        <p:spPr>
          <a:xfrm>
            <a:off x="457200" y="274638"/>
            <a:ext cx="8229600" cy="944562"/>
          </a:xfrm>
        </p:spPr>
        <p:txBody>
          <a:bodyPr>
            <a:normAutofit fontScale="90000"/>
          </a:bodyPr>
          <a:lstStyle/>
          <a:p>
            <a:r>
              <a:rPr lang="en-US" b="1" u="sng" dirty="0">
                <a:solidFill>
                  <a:schemeClr val="tx2"/>
                </a:solidFill>
                <a:effectLst>
                  <a:outerShdw blurRad="38100" dist="38100" dir="2700000" algn="tl">
                    <a:srgbClr val="C0C0C0"/>
                  </a:outerShdw>
                </a:effectLst>
              </a:rPr>
              <a:t>The Future</a:t>
            </a:r>
            <a:br>
              <a:rPr lang="en-US" b="1" u="sng" dirty="0">
                <a:solidFill>
                  <a:schemeClr val="tx2"/>
                </a:solidFill>
                <a:effectLst>
                  <a:outerShdw blurRad="38100" dist="38100" dir="2700000" algn="tl">
                    <a:srgbClr val="C0C0C0"/>
                  </a:outerShdw>
                </a:effectLst>
              </a:rPr>
            </a:br>
            <a:endParaRPr lang="fa-IR" dirty="0"/>
          </a:p>
        </p:txBody>
      </p:sp>
      <p:sp>
        <p:nvSpPr>
          <p:cNvPr id="4" name="Line 10"/>
          <p:cNvSpPr>
            <a:spLocks noChangeShapeType="1"/>
          </p:cNvSpPr>
          <p:nvPr/>
        </p:nvSpPr>
        <p:spPr bwMode="auto">
          <a:xfrm>
            <a:off x="4572000" y="3429000"/>
            <a:ext cx="0" cy="685800"/>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6" name="Line 9"/>
          <p:cNvSpPr>
            <a:spLocks noChangeShapeType="1"/>
          </p:cNvSpPr>
          <p:nvPr/>
        </p:nvSpPr>
        <p:spPr bwMode="auto">
          <a:xfrm>
            <a:off x="1219200" y="3810000"/>
            <a:ext cx="6781800" cy="0"/>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nvGrpSpPr>
          <p:cNvPr id="7" name="Group 11"/>
          <p:cNvGrpSpPr>
            <a:grpSpLocks/>
          </p:cNvGrpSpPr>
          <p:nvPr/>
        </p:nvGrpSpPr>
        <p:grpSpPr bwMode="auto">
          <a:xfrm>
            <a:off x="6705600" y="3467100"/>
            <a:ext cx="533400" cy="685800"/>
            <a:chOff x="768" y="2592"/>
            <a:chExt cx="336" cy="432"/>
          </a:xfrm>
        </p:grpSpPr>
        <p:sp>
          <p:nvSpPr>
            <p:cNvPr id="8" name="Line 12"/>
            <p:cNvSpPr>
              <a:spLocks noChangeShapeType="1"/>
            </p:cNvSpPr>
            <p:nvPr/>
          </p:nvSpPr>
          <p:spPr bwMode="auto">
            <a:xfrm>
              <a:off x="768" y="2592"/>
              <a:ext cx="336" cy="384"/>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9" name="Line 13"/>
            <p:cNvSpPr>
              <a:spLocks noChangeShapeType="1"/>
            </p:cNvSpPr>
            <p:nvPr/>
          </p:nvSpPr>
          <p:spPr bwMode="auto">
            <a:xfrm flipH="1">
              <a:off x="768" y="2592"/>
              <a:ext cx="336" cy="432"/>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sp>
        <p:nvSpPr>
          <p:cNvPr id="10" name="Rectangle 9"/>
          <p:cNvSpPr/>
          <p:nvPr/>
        </p:nvSpPr>
        <p:spPr>
          <a:xfrm>
            <a:off x="762000" y="4495800"/>
            <a:ext cx="7086600" cy="1101840"/>
          </a:xfrm>
          <a:prstGeom prst="rect">
            <a:avLst/>
          </a:prstGeom>
        </p:spPr>
        <p:txBody>
          <a:bodyPr wrap="square">
            <a:spAutoFit/>
          </a:bodyPr>
          <a:lstStyle/>
          <a:p>
            <a:pPr marL="342900" indent="-342900" algn="l" rtl="0">
              <a:spcBef>
                <a:spcPct val="20000"/>
              </a:spcBef>
              <a:buClr>
                <a:schemeClr val="folHlink"/>
              </a:buClr>
              <a:buSzPct val="75000"/>
              <a:buFont typeface="Wingdings" pitchFamily="2" charset="2"/>
              <a:buNone/>
            </a:pPr>
            <a:r>
              <a:rPr lang="en-US" sz="2000" dirty="0" smtClean="0">
                <a:solidFill>
                  <a:srgbClr val="FF0000"/>
                </a:solidFill>
              </a:rPr>
              <a:t>Thomas </a:t>
            </a:r>
            <a:r>
              <a:rPr lang="en-US" sz="2000" b="1" u="sng" dirty="0" smtClean="0">
                <a:solidFill>
                  <a:srgbClr val="FF0000"/>
                </a:solidFill>
              </a:rPr>
              <a:t>will graduate</a:t>
            </a:r>
            <a:r>
              <a:rPr lang="en-US" sz="2000" b="1" dirty="0" smtClean="0">
                <a:solidFill>
                  <a:srgbClr val="FF0000"/>
                </a:solidFill>
              </a:rPr>
              <a:t> </a:t>
            </a:r>
            <a:r>
              <a:rPr lang="en-US" sz="2000" dirty="0" smtClean="0">
                <a:solidFill>
                  <a:srgbClr val="FF0000"/>
                </a:solidFill>
              </a:rPr>
              <a:t>in June.</a:t>
            </a:r>
          </a:p>
          <a:p>
            <a:pPr marL="342900" indent="-342900" algn="l" rtl="0">
              <a:spcBef>
                <a:spcPct val="20000"/>
              </a:spcBef>
              <a:buClr>
                <a:schemeClr val="folHlink"/>
              </a:buClr>
              <a:buSzPct val="75000"/>
              <a:buFont typeface="Wingdings" pitchFamily="2" charset="2"/>
              <a:buNone/>
            </a:pPr>
            <a:r>
              <a:rPr lang="en-US" sz="2000" dirty="0" smtClean="0">
                <a:solidFill>
                  <a:srgbClr val="FF0000"/>
                </a:solidFill>
              </a:rPr>
              <a:t>Maria </a:t>
            </a:r>
            <a:r>
              <a:rPr lang="en-US" sz="2000" b="1" u="sng" dirty="0" smtClean="0">
                <a:solidFill>
                  <a:srgbClr val="FF0000"/>
                </a:solidFill>
              </a:rPr>
              <a:t>is going to go</a:t>
            </a:r>
            <a:r>
              <a:rPr lang="en-US" sz="2000" b="1" dirty="0" smtClean="0">
                <a:solidFill>
                  <a:srgbClr val="FF0000"/>
                </a:solidFill>
              </a:rPr>
              <a:t> </a:t>
            </a:r>
            <a:r>
              <a:rPr lang="en-US" sz="2000" dirty="0" smtClean="0">
                <a:solidFill>
                  <a:srgbClr val="FF0000"/>
                </a:solidFill>
              </a:rPr>
              <a:t>to Mexico next week</a:t>
            </a:r>
            <a:r>
              <a:rPr lang="en-US" sz="1400" dirty="0" smtClean="0">
                <a:solidFill>
                  <a:srgbClr val="FF0000"/>
                </a:solidFill>
              </a:rPr>
              <a:t>.</a:t>
            </a:r>
          </a:p>
          <a:p>
            <a:pPr marL="342900" indent="-342900">
              <a:spcBef>
                <a:spcPct val="20000"/>
              </a:spcBef>
              <a:buClr>
                <a:schemeClr val="folHlink"/>
              </a:buClr>
              <a:buSzPct val="75000"/>
              <a:buFont typeface="Wingdings" pitchFamily="2" charset="2"/>
              <a:buNone/>
            </a:pPr>
            <a:endParaRPr lang="en-US" dirty="0">
              <a:solidFill>
                <a:schemeClr val="hlink"/>
              </a:solidFill>
            </a:endParaRPr>
          </a:p>
        </p:txBody>
      </p:sp>
      <p:sp>
        <p:nvSpPr>
          <p:cNvPr id="11" name="Footer Placeholder 10"/>
          <p:cNvSpPr>
            <a:spLocks noGrp="1"/>
          </p:cNvSpPr>
          <p:nvPr>
            <p:ph type="ftr" sz="quarter" idx="11"/>
          </p:nvPr>
        </p:nvSpPr>
        <p:spPr/>
        <p:txBody>
          <a:bodyPr/>
          <a:lstStyle/>
          <a:p>
            <a:r>
              <a:rPr lang="en-US" smtClean="0"/>
              <a:t>Building Blocks of Writing, Mohammad Karimi Muhamadkarimi@yahoo.co.uk</a:t>
            </a:r>
            <a:endParaRPr lang="fa-IR"/>
          </a:p>
        </p:txBody>
      </p:sp>
      <p:sp>
        <p:nvSpPr>
          <p:cNvPr id="12" name="Slide Number Placeholder 11"/>
          <p:cNvSpPr>
            <a:spLocks noGrp="1"/>
          </p:cNvSpPr>
          <p:nvPr>
            <p:ph type="sldNum" sz="quarter" idx="12"/>
          </p:nvPr>
        </p:nvSpPr>
        <p:spPr/>
        <p:txBody>
          <a:bodyPr/>
          <a:lstStyle/>
          <a:p>
            <a:fld id="{40487EBF-4842-45EC-A8CA-0085A4C5F6B7}" type="slidenum">
              <a:rPr lang="fa-IR" smtClean="0"/>
              <a:t>10</a:t>
            </a:fld>
            <a:endParaRPr lang="fa-IR"/>
          </a:p>
        </p:txBody>
      </p:sp>
    </p:spTree>
    <p:extLst>
      <p:ext uri="{BB962C8B-B14F-4D97-AF65-F5344CB8AC3E}">
        <p14:creationId xmlns:p14="http://schemas.microsoft.com/office/powerpoint/2010/main" val="164730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Building Blocks of Writing, Mohammad Karimi Muhamadkarimi@yahoo.co.uk</a:t>
            </a:r>
            <a:endParaRPr lang="fa-IR"/>
          </a:p>
        </p:txBody>
      </p:sp>
      <p:sp>
        <p:nvSpPr>
          <p:cNvPr id="3" name="Slide Number Placeholder 2"/>
          <p:cNvSpPr>
            <a:spLocks noGrp="1"/>
          </p:cNvSpPr>
          <p:nvPr>
            <p:ph type="sldNum" sz="quarter" idx="12"/>
          </p:nvPr>
        </p:nvSpPr>
        <p:spPr/>
        <p:txBody>
          <a:bodyPr/>
          <a:lstStyle/>
          <a:p>
            <a:fld id="{40487EBF-4842-45EC-A8CA-0085A4C5F6B7}" type="slidenum">
              <a:rPr lang="fa-IR" smtClean="0"/>
              <a:t>11</a:t>
            </a:fld>
            <a:endParaRPr lang="fa-IR"/>
          </a:p>
        </p:txBody>
      </p:sp>
      <p:sp>
        <p:nvSpPr>
          <p:cNvPr id="4" name="Rectangle 3"/>
          <p:cNvSpPr/>
          <p:nvPr/>
        </p:nvSpPr>
        <p:spPr>
          <a:xfrm>
            <a:off x="381000" y="1600200"/>
            <a:ext cx="8305800" cy="3447098"/>
          </a:xfrm>
          <a:prstGeom prst="rect">
            <a:avLst/>
          </a:prstGeom>
        </p:spPr>
        <p:txBody>
          <a:bodyPr wrap="square">
            <a:spAutoFit/>
          </a:bodyPr>
          <a:lstStyle/>
          <a:p>
            <a:pPr algn="just" rtl="0"/>
            <a:r>
              <a:rPr lang="en-US" sz="2800" b="1" dirty="0" smtClean="0">
                <a:latin typeface="Times New Roman" pitchFamily="18" charset="0"/>
                <a:cs typeface="Times New Roman" pitchFamily="18" charset="0"/>
              </a:rPr>
              <a:t>Abstract:</a:t>
            </a:r>
            <a:r>
              <a:rPr lang="en-US" b="1" dirty="0" smtClean="0">
                <a:latin typeface="Times New Roman" pitchFamily="18" charset="0"/>
                <a:cs typeface="Times New Roman" pitchFamily="18" charset="0"/>
              </a:rPr>
              <a:t> </a:t>
            </a:r>
            <a:r>
              <a:rPr lang="en-US" dirty="0">
                <a:latin typeface="Times New Roman" pitchFamily="18" charset="0"/>
                <a:cs typeface="Times New Roman" pitchFamily="18" charset="0"/>
              </a:rPr>
              <a:t>generally, use the </a:t>
            </a:r>
            <a:r>
              <a:rPr lang="en-US" b="1" dirty="0">
                <a:solidFill>
                  <a:srgbClr val="FF0000"/>
                </a:solidFill>
                <a:latin typeface="Times New Roman" pitchFamily="18" charset="0"/>
                <a:cs typeface="Times New Roman" pitchFamily="18" charset="0"/>
              </a:rPr>
              <a:t>simple past</a:t>
            </a:r>
            <a:r>
              <a:rPr lang="en-US" dirty="0">
                <a:latin typeface="Times New Roman" pitchFamily="18" charset="0"/>
                <a:cs typeface="Times New Roman" pitchFamily="18" charset="0"/>
              </a:rPr>
              <a:t> (or for a concise introductory phrase the present perfect); for general statements and facts use the </a:t>
            </a:r>
            <a:r>
              <a:rPr lang="en-US" b="1" dirty="0">
                <a:solidFill>
                  <a:srgbClr val="FF0000"/>
                </a:solidFill>
                <a:latin typeface="Times New Roman" pitchFamily="18" charset="0"/>
                <a:cs typeface="Times New Roman" pitchFamily="18" charset="0"/>
              </a:rPr>
              <a:t>present tense</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algn="l" rtl="0"/>
            <a:r>
              <a:rPr lang="en-US" sz="2800" b="1" dirty="0" smtClean="0">
                <a:latin typeface="Times New Roman" pitchFamily="18" charset="0"/>
                <a:cs typeface="Times New Roman" pitchFamily="18" charset="0"/>
              </a:rPr>
              <a:t>Introduction</a:t>
            </a:r>
            <a:r>
              <a:rPr lang="en-US" sz="2800" b="1" dirty="0">
                <a:latin typeface="Times New Roman" pitchFamily="18" charset="0"/>
                <a:cs typeface="Times New Roman" pitchFamily="18" charset="0"/>
              </a:rPr>
              <a:t>: </a:t>
            </a:r>
            <a:r>
              <a:rPr lang="en-US" dirty="0">
                <a:latin typeface="Times New Roman" pitchFamily="18" charset="0"/>
                <a:cs typeface="Times New Roman" pitchFamily="18" charset="0"/>
              </a:rPr>
              <a:t>use a mixture of </a:t>
            </a:r>
            <a:r>
              <a:rPr lang="en-US" b="1" dirty="0">
                <a:solidFill>
                  <a:srgbClr val="FF0000"/>
                </a:solidFill>
                <a:latin typeface="Times New Roman" pitchFamily="18" charset="0"/>
                <a:cs typeface="Times New Roman" pitchFamily="18" charset="0"/>
              </a:rPr>
              <a:t>present and past</a:t>
            </a:r>
            <a:r>
              <a:rPr lang="en-US" dirty="0">
                <a:latin typeface="Times New Roman" pitchFamily="18" charset="0"/>
                <a:cs typeface="Times New Roman" pitchFamily="18" charset="0"/>
              </a:rPr>
              <a:t> tense; the present tense is applied when you are talking about something that is always true; the past tense is used for earlier research efforts, either by your own or by another group</a:t>
            </a:r>
            <a:r>
              <a:rPr lang="en-US" dirty="0" smtClean="0">
                <a:latin typeface="Times New Roman" pitchFamily="18" charset="0"/>
                <a:cs typeface="Times New Roman" pitchFamily="18" charset="0"/>
              </a:rPr>
              <a:t>.</a:t>
            </a:r>
          </a:p>
          <a:p>
            <a:pPr algn="l" rtl="0"/>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the time of demonstration is unknown or not important, use the </a:t>
            </a:r>
            <a:r>
              <a:rPr lang="en-US" b="1" dirty="0">
                <a:solidFill>
                  <a:srgbClr val="FF0000"/>
                </a:solidFill>
                <a:latin typeface="Times New Roman" pitchFamily="18" charset="0"/>
                <a:cs typeface="Times New Roman" pitchFamily="18" charset="0"/>
              </a:rPr>
              <a:t>present perfect</a:t>
            </a:r>
            <a:r>
              <a:rPr lang="en-US" dirty="0">
                <a:latin typeface="Times New Roman" pitchFamily="18" charset="0"/>
                <a:cs typeface="Times New Roman" pitchFamily="18" charset="0"/>
              </a:rPr>
              <a:t>. For the concluding statements of your introduction use the simple </a:t>
            </a:r>
            <a:r>
              <a:rPr lang="en-US" dirty="0" smtClean="0">
                <a:latin typeface="Times New Roman" pitchFamily="18" charset="0"/>
                <a:cs typeface="Times New Roman" pitchFamily="18" charset="0"/>
              </a:rPr>
              <a:t>past.</a:t>
            </a:r>
          </a:p>
          <a:p>
            <a:pPr algn="l" rtl="0"/>
            <a:r>
              <a:rPr lang="en-US" dirty="0" smtClean="0">
                <a:latin typeface="Times New Roman" pitchFamily="18" charset="0"/>
                <a:cs typeface="Times New Roman" pitchFamily="18" charset="0"/>
              </a:rPr>
              <a:t>you </a:t>
            </a:r>
            <a:r>
              <a:rPr lang="en-US" dirty="0">
                <a:latin typeface="Times New Roman" pitchFamily="18" charset="0"/>
                <a:cs typeface="Times New Roman" pitchFamily="18" charset="0"/>
              </a:rPr>
              <a:t>may use the </a:t>
            </a:r>
            <a:r>
              <a:rPr lang="en-US" b="1" dirty="0">
                <a:solidFill>
                  <a:srgbClr val="FF0000"/>
                </a:solidFill>
                <a:latin typeface="Times New Roman" pitchFamily="18" charset="0"/>
                <a:cs typeface="Times New Roman" pitchFamily="18" charset="0"/>
              </a:rPr>
              <a:t>past perfect</a:t>
            </a:r>
            <a:r>
              <a:rPr lang="en-US" dirty="0">
                <a:latin typeface="Times New Roman" pitchFamily="18" charset="0"/>
                <a:cs typeface="Times New Roman" pitchFamily="18" charset="0"/>
              </a:rPr>
              <a:t>, when you talk about something that was true in the past but is no </a:t>
            </a:r>
            <a:r>
              <a:rPr lang="en-US" dirty="0" smtClean="0">
                <a:latin typeface="Times New Roman" pitchFamily="18" charset="0"/>
                <a:cs typeface="Times New Roman" pitchFamily="18" charset="0"/>
              </a:rPr>
              <a:t>longer so</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fa-IR" dirty="0">
              <a:latin typeface="Times New Roman" pitchFamily="18" charset="0"/>
            </a:endParaRPr>
          </a:p>
        </p:txBody>
      </p:sp>
    </p:spTree>
    <p:extLst>
      <p:ext uri="{BB962C8B-B14F-4D97-AF65-F5344CB8AC3E}">
        <p14:creationId xmlns:p14="http://schemas.microsoft.com/office/powerpoint/2010/main" val="4210684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Building Blocks of Writing, Mohammad Karimi Muhamadkarimi@yahoo.co.uk</a:t>
            </a:r>
            <a:endParaRPr lang="fa-IR"/>
          </a:p>
        </p:txBody>
      </p:sp>
      <p:sp>
        <p:nvSpPr>
          <p:cNvPr id="3" name="Slide Number Placeholder 2"/>
          <p:cNvSpPr>
            <a:spLocks noGrp="1"/>
          </p:cNvSpPr>
          <p:nvPr>
            <p:ph type="sldNum" sz="quarter" idx="12"/>
          </p:nvPr>
        </p:nvSpPr>
        <p:spPr/>
        <p:txBody>
          <a:bodyPr/>
          <a:lstStyle/>
          <a:p>
            <a:fld id="{40487EBF-4842-45EC-A8CA-0085A4C5F6B7}" type="slidenum">
              <a:rPr lang="fa-IR" smtClean="0"/>
              <a:t>12</a:t>
            </a:fld>
            <a:endParaRPr lang="fa-IR"/>
          </a:p>
        </p:txBody>
      </p:sp>
      <p:sp>
        <p:nvSpPr>
          <p:cNvPr id="4" name="Rectangle 3"/>
          <p:cNvSpPr/>
          <p:nvPr/>
        </p:nvSpPr>
        <p:spPr>
          <a:xfrm>
            <a:off x="838200" y="1447800"/>
            <a:ext cx="7772400" cy="3754874"/>
          </a:xfrm>
          <a:prstGeom prst="rect">
            <a:avLst/>
          </a:prstGeom>
        </p:spPr>
        <p:txBody>
          <a:bodyPr wrap="square">
            <a:spAutoFit/>
          </a:bodyPr>
          <a:lstStyle/>
          <a:p>
            <a:pPr algn="just" rtl="0"/>
            <a:r>
              <a:rPr lang="en-US" sz="2800" b="1" dirty="0" smtClean="0">
                <a:latin typeface="Times New Roman" pitchFamily="18" charset="0"/>
                <a:cs typeface="Times New Roman" pitchFamily="18" charset="0"/>
              </a:rPr>
              <a:t>Methods: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here you generally use the </a:t>
            </a:r>
            <a:r>
              <a:rPr lang="en-US" b="1" dirty="0" smtClean="0">
                <a:solidFill>
                  <a:srgbClr val="FF0000"/>
                </a:solidFill>
                <a:latin typeface="Times New Roman" pitchFamily="18" charset="0"/>
                <a:cs typeface="Times New Roman" pitchFamily="18" charset="0"/>
              </a:rPr>
              <a:t>passive voice </a:t>
            </a:r>
            <a:r>
              <a:rPr lang="en-US" dirty="0" smtClean="0">
                <a:latin typeface="Times New Roman" pitchFamily="18" charset="0"/>
                <a:cs typeface="Times New Roman" pitchFamily="18" charset="0"/>
              </a:rPr>
              <a:t>in the </a:t>
            </a:r>
            <a:r>
              <a:rPr lang="en-US" b="1" dirty="0" smtClean="0">
                <a:solidFill>
                  <a:srgbClr val="FF0000"/>
                </a:solidFill>
                <a:latin typeface="Times New Roman" pitchFamily="18" charset="0"/>
                <a:cs typeface="Times New Roman" pitchFamily="18" charset="0"/>
              </a:rPr>
              <a:t>simple past</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algn="just" rtl="0"/>
            <a:r>
              <a:rPr lang="en-US" sz="2800" b="1" dirty="0" smtClean="0">
                <a:latin typeface="Times New Roman" pitchFamily="18" charset="0"/>
                <a:cs typeface="Times New Roman" pitchFamily="18" charset="0"/>
              </a:rPr>
              <a:t>Results</a:t>
            </a:r>
            <a:r>
              <a:rPr lang="en-US" sz="2800"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simple past and present tense </a:t>
            </a:r>
            <a:r>
              <a:rPr lang="en-US" dirty="0" smtClean="0">
                <a:latin typeface="Times New Roman" pitchFamily="18" charset="0"/>
                <a:cs typeface="Times New Roman" pitchFamily="18" charset="0"/>
              </a:rPr>
              <a:t>should be employed </a:t>
            </a:r>
            <a:r>
              <a:rPr lang="en-US" dirty="0" smtClean="0">
                <a:latin typeface="Times New Roman" pitchFamily="18" charset="0"/>
                <a:cs typeface="Times New Roman" pitchFamily="18" charset="0"/>
              </a:rPr>
              <a:t>here</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when you refer to figures and tables you use the </a:t>
            </a:r>
            <a:r>
              <a:rPr lang="en-US" b="1" dirty="0" smtClean="0">
                <a:solidFill>
                  <a:srgbClr val="FF0000"/>
                </a:solidFill>
                <a:latin typeface="Times New Roman" pitchFamily="18" charset="0"/>
                <a:cs typeface="Times New Roman" pitchFamily="18" charset="0"/>
              </a:rPr>
              <a:t>present tense</a:t>
            </a:r>
            <a:r>
              <a:rPr lang="en-US" dirty="0" smtClean="0">
                <a:latin typeface="Times New Roman" pitchFamily="18" charset="0"/>
                <a:cs typeface="Times New Roman" pitchFamily="18" charset="0"/>
              </a:rPr>
              <a:t>, since they continue to exist in your paper; you can </a:t>
            </a:r>
            <a:r>
              <a:rPr lang="en-US" b="1" dirty="0" smtClean="0">
                <a:latin typeface="Times New Roman" pitchFamily="18" charset="0"/>
                <a:cs typeface="Times New Roman" pitchFamily="18" charset="0"/>
              </a:rPr>
              <a:t>mix active and passive voice</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Discussion:</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use the </a:t>
            </a:r>
            <a:r>
              <a:rPr lang="en-US" b="1" dirty="0" smtClean="0">
                <a:solidFill>
                  <a:srgbClr val="FF0000"/>
                </a:solidFill>
                <a:latin typeface="Times New Roman" pitchFamily="18" charset="0"/>
                <a:cs typeface="Times New Roman" pitchFamily="18" charset="0"/>
              </a:rPr>
              <a:t>simple past </a:t>
            </a:r>
            <a:r>
              <a:rPr lang="en-US" dirty="0" smtClean="0">
                <a:latin typeface="Times New Roman" pitchFamily="18" charset="0"/>
                <a:cs typeface="Times New Roman" pitchFamily="18" charset="0"/>
              </a:rPr>
              <a:t>for your own findings and the </a:t>
            </a:r>
            <a:r>
              <a:rPr lang="en-US" b="1" dirty="0" smtClean="0">
                <a:solidFill>
                  <a:srgbClr val="FF0000"/>
                </a:solidFill>
                <a:latin typeface="Times New Roman" pitchFamily="18" charset="0"/>
                <a:cs typeface="Times New Roman" pitchFamily="18" charset="0"/>
              </a:rPr>
              <a:t>perfect tense </a:t>
            </a:r>
            <a:r>
              <a:rPr lang="en-US" dirty="0" smtClean="0">
                <a:latin typeface="Times New Roman" pitchFamily="18" charset="0"/>
                <a:cs typeface="Times New Roman" pitchFamily="18" charset="0"/>
              </a:rPr>
              <a:t>for cited information; </a:t>
            </a:r>
            <a:r>
              <a:rPr lang="en-US" b="1" dirty="0" smtClean="0">
                <a:solidFill>
                  <a:srgbClr val="FF0000"/>
                </a:solidFill>
                <a:latin typeface="Times New Roman" pitchFamily="18" charset="0"/>
                <a:cs typeface="Times New Roman" pitchFamily="18" charset="0"/>
              </a:rPr>
              <a:t>the present tense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also acceptable, if you prefer that one (in such statements as ‘We can conclude that …’.</a:t>
            </a:r>
            <a:br>
              <a:rPr lang="en-US"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Conclusions and Further work</a:t>
            </a:r>
            <a:r>
              <a:rPr lang="en-US" sz="28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use </a:t>
            </a:r>
            <a:r>
              <a:rPr lang="en-US" b="1" dirty="0" smtClean="0">
                <a:solidFill>
                  <a:srgbClr val="FF0000"/>
                </a:solidFill>
                <a:latin typeface="Times New Roman" pitchFamily="18" charset="0"/>
                <a:cs typeface="Times New Roman" pitchFamily="18" charset="0"/>
              </a:rPr>
              <a:t>present perfect </a:t>
            </a:r>
            <a:r>
              <a:rPr lang="en-US" dirty="0" smtClean="0">
                <a:latin typeface="Times New Roman" pitchFamily="18" charset="0"/>
                <a:cs typeface="Times New Roman" pitchFamily="18" charset="0"/>
              </a:rPr>
              <a:t>to make clear that your statements still hold at the time of reading; for further work the </a:t>
            </a:r>
            <a:r>
              <a:rPr lang="en-US" b="1" dirty="0" smtClean="0">
                <a:solidFill>
                  <a:srgbClr val="FF0000"/>
                </a:solidFill>
                <a:latin typeface="Times New Roman" pitchFamily="18" charset="0"/>
                <a:cs typeface="Times New Roman" pitchFamily="18" charset="0"/>
              </a:rPr>
              <a:t>future tense </a:t>
            </a:r>
            <a:r>
              <a:rPr lang="en-US" dirty="0" smtClean="0">
                <a:latin typeface="Times New Roman" pitchFamily="18" charset="0"/>
                <a:cs typeface="Times New Roman" pitchFamily="18" charset="0"/>
              </a:rPr>
              <a:t>(or the present) is acceptable.</a:t>
            </a:r>
            <a:endParaRPr lang="fa-IR" dirty="0">
              <a:latin typeface="Times New Roman" pitchFamily="18" charset="0"/>
            </a:endParaRPr>
          </a:p>
        </p:txBody>
      </p:sp>
    </p:spTree>
    <p:extLst>
      <p:ext uri="{BB962C8B-B14F-4D97-AF65-F5344CB8AC3E}">
        <p14:creationId xmlns:p14="http://schemas.microsoft.com/office/powerpoint/2010/main" val="4008580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46044452"/>
              </p:ext>
            </p:extLst>
          </p:nvPr>
        </p:nvGraphicFramePr>
        <p:xfrm>
          <a:off x="990600" y="2286000"/>
          <a:ext cx="7358062" cy="4128196"/>
        </p:xfrm>
        <a:graphic>
          <a:graphicData uri="http://schemas.openxmlformats.org/drawingml/2006/table">
            <a:tbl>
              <a:tblPr rtl="1" firstRow="1" bandRow="1">
                <a:tableStyleId>{5C22544A-7EE6-4342-B048-85BDC9FD1C3A}</a:tableStyleId>
              </a:tblPr>
              <a:tblGrid>
                <a:gridCol w="3679031"/>
                <a:gridCol w="3679031"/>
              </a:tblGrid>
              <a:tr h="567229">
                <a:tc>
                  <a:txBody>
                    <a:bodyPr/>
                    <a:lstStyle/>
                    <a:p>
                      <a:pPr algn="l" rtl="0"/>
                      <a:r>
                        <a:rPr lang="en-US" sz="2400" b="1" i="0" u="none" strike="noStrike" kern="1200" baseline="0" dirty="0" smtClean="0">
                          <a:solidFill>
                            <a:schemeClr val="lt1"/>
                          </a:solidFill>
                          <a:latin typeface="+mn-lt"/>
                          <a:ea typeface="+mn-ea"/>
                          <a:cs typeface="+mn-cs"/>
                        </a:rPr>
                        <a:t>PREDOMINANT TENSE</a:t>
                      </a:r>
                      <a:endParaRPr lang="fa-IR" sz="2400" b="1" dirty="0"/>
                    </a:p>
                  </a:txBody>
                  <a:tcPr marL="82321" marR="82321"/>
                </a:tc>
                <a:tc>
                  <a:txBody>
                    <a:bodyPr/>
                    <a:lstStyle/>
                    <a:p>
                      <a:pPr algn="l" rtl="0"/>
                      <a:r>
                        <a:rPr lang="en-US" sz="2400" b="1" i="0" u="none" strike="noStrike" kern="1200" baseline="0" dirty="0" smtClean="0">
                          <a:solidFill>
                            <a:schemeClr val="lt1"/>
                          </a:solidFill>
                          <a:latin typeface="+mn-lt"/>
                          <a:ea typeface="+mn-ea"/>
                          <a:cs typeface="+mn-cs"/>
                        </a:rPr>
                        <a:t>SECTION</a:t>
                      </a:r>
                      <a:endParaRPr lang="fa-IR" sz="2400" b="1" dirty="0"/>
                    </a:p>
                  </a:txBody>
                  <a:tcPr marL="82321" marR="82321"/>
                </a:tc>
              </a:tr>
              <a:tr h="567229">
                <a:tc>
                  <a:txBody>
                    <a:bodyPr/>
                    <a:lstStyle/>
                    <a:p>
                      <a:pPr algn="l" rtl="0"/>
                      <a:r>
                        <a:rPr lang="en-US" sz="2200" b="1" i="1" u="none" strike="noStrike" kern="1200" baseline="0" dirty="0" smtClean="0">
                          <a:solidFill>
                            <a:schemeClr val="dk1"/>
                          </a:solidFill>
                          <a:latin typeface="+mn-lt"/>
                          <a:ea typeface="+mn-ea"/>
                          <a:cs typeface="+mn-cs"/>
                        </a:rPr>
                        <a:t>Past</a:t>
                      </a:r>
                      <a:endParaRPr lang="fa-IR" sz="2200" b="1" dirty="0"/>
                    </a:p>
                  </a:txBody>
                  <a:tcPr marL="82321" marR="82321"/>
                </a:tc>
                <a:tc>
                  <a:txBody>
                    <a:bodyPr/>
                    <a:lstStyle/>
                    <a:p>
                      <a:pPr algn="l" rtl="0"/>
                      <a:r>
                        <a:rPr lang="en-US" sz="2200" b="1" i="1" u="none" strike="noStrike" kern="1200" baseline="0" dirty="0" smtClean="0">
                          <a:solidFill>
                            <a:schemeClr val="dk1"/>
                          </a:solidFill>
                          <a:latin typeface="+mn-lt"/>
                          <a:ea typeface="+mn-ea"/>
                          <a:cs typeface="+mn-cs"/>
                        </a:rPr>
                        <a:t>Abstract </a:t>
                      </a:r>
                      <a:r>
                        <a:rPr lang="en-US" sz="2200" b="1" i="0" u="none" strike="noStrike" kern="1200" baseline="0" dirty="0" smtClean="0">
                          <a:solidFill>
                            <a:schemeClr val="dk1"/>
                          </a:solidFill>
                          <a:latin typeface="+mn-lt"/>
                          <a:ea typeface="+mn-ea"/>
                          <a:cs typeface="+mn-cs"/>
                        </a:rPr>
                        <a:t>/ </a:t>
                      </a:r>
                      <a:r>
                        <a:rPr lang="en-US" sz="2200" b="1" i="1" u="none" strike="noStrike" kern="1200" baseline="0" dirty="0" smtClean="0">
                          <a:solidFill>
                            <a:schemeClr val="dk1"/>
                          </a:solidFill>
                          <a:latin typeface="+mn-lt"/>
                          <a:ea typeface="+mn-ea"/>
                          <a:cs typeface="+mn-cs"/>
                        </a:rPr>
                        <a:t>Summary</a:t>
                      </a:r>
                      <a:endParaRPr lang="fa-IR" sz="2200" b="1" dirty="0"/>
                    </a:p>
                  </a:txBody>
                  <a:tcPr marL="82321" marR="82321"/>
                </a:tc>
              </a:tr>
              <a:tr h="1041032">
                <a:tc>
                  <a:txBody>
                    <a:bodyPr/>
                    <a:lstStyle/>
                    <a:p>
                      <a:pPr algn="l" rtl="0"/>
                      <a:r>
                        <a:rPr lang="en-US" sz="2200" b="1" i="1" u="none" strike="noStrike" kern="1200" baseline="0" dirty="0" smtClean="0">
                          <a:solidFill>
                            <a:schemeClr val="dk1"/>
                          </a:solidFill>
                          <a:latin typeface="+mn-lt"/>
                          <a:ea typeface="+mn-ea"/>
                          <a:cs typeface="+mn-cs"/>
                        </a:rPr>
                        <a:t>Mostly present tense </a:t>
                      </a:r>
                      <a:r>
                        <a:rPr lang="en-US" sz="2200" b="1" i="0" u="none" strike="noStrike" kern="1200" baseline="0" dirty="0" smtClean="0">
                          <a:solidFill>
                            <a:schemeClr val="dk1"/>
                          </a:solidFill>
                          <a:latin typeface="+mn-lt"/>
                          <a:ea typeface="+mn-ea"/>
                          <a:cs typeface="+mn-cs"/>
                        </a:rPr>
                        <a:t>( </a:t>
                      </a:r>
                      <a:r>
                        <a:rPr lang="en-US" sz="2200" b="1" i="1" u="none" strike="noStrike" kern="1200" baseline="0" dirty="0" smtClean="0">
                          <a:solidFill>
                            <a:schemeClr val="dk1"/>
                          </a:solidFill>
                          <a:latin typeface="+mn-lt"/>
                          <a:ea typeface="+mn-ea"/>
                          <a:cs typeface="+mn-cs"/>
                        </a:rPr>
                        <a:t>established facts </a:t>
                      </a:r>
                      <a:r>
                        <a:rPr lang="en-US" sz="2200" b="1" i="0" u="none" strike="noStrike" kern="1200" baseline="0" dirty="0" smtClean="0">
                          <a:solidFill>
                            <a:schemeClr val="dk1"/>
                          </a:solidFill>
                          <a:latin typeface="+mn-lt"/>
                          <a:ea typeface="+mn-ea"/>
                          <a:cs typeface="+mn-cs"/>
                        </a:rPr>
                        <a:t>, </a:t>
                      </a:r>
                      <a:r>
                        <a:rPr lang="en-US" sz="2200" b="1" i="1" u="none" strike="noStrike" kern="1200" baseline="0" dirty="0" smtClean="0">
                          <a:solidFill>
                            <a:schemeClr val="dk1"/>
                          </a:solidFill>
                          <a:latin typeface="+mn-lt"/>
                          <a:ea typeface="+mn-ea"/>
                          <a:cs typeface="+mn-cs"/>
                        </a:rPr>
                        <a:t>previously published data </a:t>
                      </a:r>
                      <a:r>
                        <a:rPr lang="en-US" sz="2200" b="1" i="0" u="none" strike="noStrike" kern="1200" baseline="0" dirty="0" smtClean="0">
                          <a:solidFill>
                            <a:schemeClr val="dk1"/>
                          </a:solidFill>
                          <a:latin typeface="+mn-lt"/>
                          <a:ea typeface="+mn-ea"/>
                          <a:cs typeface="+mn-cs"/>
                        </a:rPr>
                        <a:t>)</a:t>
                      </a:r>
                      <a:endParaRPr lang="fa-IR" sz="2200" b="1" dirty="0"/>
                    </a:p>
                  </a:txBody>
                  <a:tcPr marL="82321" marR="82321"/>
                </a:tc>
                <a:tc>
                  <a:txBody>
                    <a:bodyPr/>
                    <a:lstStyle/>
                    <a:p>
                      <a:pPr algn="l" rtl="0"/>
                      <a:r>
                        <a:rPr lang="en-US" sz="2200" b="1" i="1" u="none" strike="noStrike" kern="1200" baseline="0" dirty="0" smtClean="0">
                          <a:solidFill>
                            <a:schemeClr val="dk1"/>
                          </a:solidFill>
                          <a:latin typeface="+mn-lt"/>
                          <a:ea typeface="+mn-ea"/>
                          <a:cs typeface="+mn-cs"/>
                        </a:rPr>
                        <a:t>Introduction</a:t>
                      </a:r>
                      <a:endParaRPr lang="fa-IR" sz="2200" b="1" dirty="0"/>
                    </a:p>
                  </a:txBody>
                  <a:tcPr marL="82321" marR="82321"/>
                </a:tc>
              </a:tr>
              <a:tr h="567229">
                <a:tc>
                  <a:txBody>
                    <a:bodyPr/>
                    <a:lstStyle/>
                    <a:p>
                      <a:pPr algn="l" rtl="0"/>
                      <a:r>
                        <a:rPr lang="en-US" sz="2200" b="1" i="1" u="none" strike="noStrike" kern="1200" baseline="0" dirty="0" smtClean="0">
                          <a:solidFill>
                            <a:schemeClr val="dk1"/>
                          </a:solidFill>
                          <a:latin typeface="+mn-lt"/>
                          <a:ea typeface="+mn-ea"/>
                          <a:cs typeface="+mn-cs"/>
                        </a:rPr>
                        <a:t>Past</a:t>
                      </a:r>
                      <a:endParaRPr lang="fa-IR" sz="2200" b="1" dirty="0"/>
                    </a:p>
                  </a:txBody>
                  <a:tcPr marL="82321" marR="82321"/>
                </a:tc>
                <a:tc>
                  <a:txBody>
                    <a:bodyPr/>
                    <a:lstStyle/>
                    <a:p>
                      <a:pPr algn="l" rtl="0"/>
                      <a:r>
                        <a:rPr lang="en-US" sz="2200" b="1" i="1" u="none" strike="noStrike" kern="1200" baseline="0" dirty="0" smtClean="0">
                          <a:solidFill>
                            <a:schemeClr val="dk1"/>
                          </a:solidFill>
                          <a:latin typeface="+mn-lt"/>
                          <a:ea typeface="+mn-ea"/>
                          <a:cs typeface="+mn-cs"/>
                        </a:rPr>
                        <a:t>Materials </a:t>
                      </a:r>
                      <a:r>
                        <a:rPr lang="en-US" sz="2200" b="1" i="0" u="none" strike="noStrike" kern="1200" baseline="0" dirty="0" smtClean="0">
                          <a:solidFill>
                            <a:schemeClr val="dk1"/>
                          </a:solidFill>
                          <a:latin typeface="+mn-lt"/>
                          <a:ea typeface="+mn-ea"/>
                          <a:cs typeface="+mn-cs"/>
                        </a:rPr>
                        <a:t>/ </a:t>
                      </a:r>
                      <a:r>
                        <a:rPr lang="en-US" sz="2200" b="1" i="1" u="none" strike="noStrike" kern="1200" baseline="0" dirty="0" smtClean="0">
                          <a:solidFill>
                            <a:schemeClr val="dk1"/>
                          </a:solidFill>
                          <a:latin typeface="+mn-lt"/>
                          <a:ea typeface="+mn-ea"/>
                          <a:cs typeface="+mn-cs"/>
                        </a:rPr>
                        <a:t>Methods</a:t>
                      </a:r>
                      <a:endParaRPr lang="fa-IR" sz="2200" b="1" dirty="0"/>
                    </a:p>
                  </a:txBody>
                  <a:tcPr marL="82321" marR="82321"/>
                </a:tc>
              </a:tr>
              <a:tr h="567229">
                <a:tc>
                  <a:txBody>
                    <a:bodyPr/>
                    <a:lstStyle/>
                    <a:p>
                      <a:pPr algn="l" rtl="0"/>
                      <a:r>
                        <a:rPr lang="en-US" sz="2200" b="1" i="1" u="none" strike="noStrike" kern="1200" baseline="0" dirty="0" smtClean="0">
                          <a:solidFill>
                            <a:schemeClr val="dk1"/>
                          </a:solidFill>
                          <a:latin typeface="+mn-lt"/>
                          <a:ea typeface="+mn-ea"/>
                          <a:cs typeface="+mn-cs"/>
                        </a:rPr>
                        <a:t>Past</a:t>
                      </a:r>
                      <a:endParaRPr lang="fa-IR" sz="2200" b="1" dirty="0"/>
                    </a:p>
                  </a:txBody>
                  <a:tcPr marL="82321" marR="82321"/>
                </a:tc>
                <a:tc>
                  <a:txBody>
                    <a:bodyPr/>
                    <a:lstStyle/>
                    <a:p>
                      <a:pPr algn="l" rtl="0"/>
                      <a:r>
                        <a:rPr lang="en-US" sz="2200" b="1" i="1" u="none" strike="noStrike" kern="1200" baseline="0" dirty="0" smtClean="0">
                          <a:solidFill>
                            <a:schemeClr val="dk1"/>
                          </a:solidFill>
                          <a:latin typeface="+mn-lt"/>
                          <a:ea typeface="+mn-ea"/>
                          <a:cs typeface="+mn-cs"/>
                        </a:rPr>
                        <a:t>Results</a:t>
                      </a:r>
                      <a:endParaRPr lang="fa-IR" sz="2200" b="1" dirty="0"/>
                    </a:p>
                  </a:txBody>
                  <a:tcPr marL="82321" marR="82321"/>
                </a:tc>
              </a:tr>
              <a:tr h="720714">
                <a:tc>
                  <a:txBody>
                    <a:bodyPr/>
                    <a:lstStyle/>
                    <a:p>
                      <a:pPr algn="l" rtl="0"/>
                      <a:r>
                        <a:rPr lang="en-US" sz="2200" b="1" i="1" u="none" strike="noStrike" kern="1200" baseline="0" dirty="0" smtClean="0">
                          <a:solidFill>
                            <a:schemeClr val="dk1"/>
                          </a:solidFill>
                          <a:latin typeface="+mn-lt"/>
                          <a:ea typeface="+mn-ea"/>
                          <a:cs typeface="+mn-cs"/>
                        </a:rPr>
                        <a:t>Mixture of past and present </a:t>
                      </a:r>
                      <a:r>
                        <a:rPr lang="en-US" sz="2200" b="1" i="0" u="none" strike="noStrike" kern="1200" baseline="0" dirty="0" smtClean="0">
                          <a:solidFill>
                            <a:schemeClr val="dk1"/>
                          </a:solidFill>
                          <a:latin typeface="+mn-lt"/>
                          <a:ea typeface="+mn-ea"/>
                          <a:cs typeface="+mn-cs"/>
                        </a:rPr>
                        <a:t>, </a:t>
                      </a:r>
                      <a:r>
                        <a:rPr lang="en-US" sz="2200" b="1" i="1" u="none" strike="noStrike" kern="1200" baseline="0" dirty="0" smtClean="0">
                          <a:solidFill>
                            <a:schemeClr val="dk1"/>
                          </a:solidFill>
                          <a:latin typeface="+mn-lt"/>
                          <a:ea typeface="+mn-ea"/>
                          <a:cs typeface="+mn-cs"/>
                        </a:rPr>
                        <a:t>sometimes future tense</a:t>
                      </a:r>
                      <a:endParaRPr lang="fa-IR" sz="2200" b="1" dirty="0"/>
                    </a:p>
                  </a:txBody>
                  <a:tcPr marL="82321" marR="82321"/>
                </a:tc>
                <a:tc>
                  <a:txBody>
                    <a:bodyPr/>
                    <a:lstStyle/>
                    <a:p>
                      <a:pPr algn="l" rtl="0"/>
                      <a:r>
                        <a:rPr lang="en-US" sz="2200" b="1" i="1" u="none" strike="noStrike" kern="1200" baseline="0" dirty="0" smtClean="0">
                          <a:solidFill>
                            <a:schemeClr val="dk1"/>
                          </a:solidFill>
                          <a:latin typeface="+mn-lt"/>
                          <a:ea typeface="+mn-ea"/>
                          <a:cs typeface="+mn-cs"/>
                        </a:rPr>
                        <a:t>Discussion </a:t>
                      </a:r>
                      <a:r>
                        <a:rPr lang="en-US" sz="2200" b="1" i="0" u="none" strike="noStrike" kern="1200" baseline="0" dirty="0" smtClean="0">
                          <a:solidFill>
                            <a:schemeClr val="dk1"/>
                          </a:solidFill>
                          <a:latin typeface="+mn-lt"/>
                          <a:ea typeface="+mn-ea"/>
                          <a:cs typeface="+mn-cs"/>
                        </a:rPr>
                        <a:t>/ </a:t>
                      </a:r>
                      <a:r>
                        <a:rPr lang="en-US" sz="2200" b="1" i="1" u="none" strike="noStrike" kern="1200" baseline="0" dirty="0" smtClean="0">
                          <a:solidFill>
                            <a:schemeClr val="dk1"/>
                          </a:solidFill>
                          <a:latin typeface="+mn-lt"/>
                          <a:ea typeface="+mn-ea"/>
                          <a:cs typeface="+mn-cs"/>
                        </a:rPr>
                        <a:t>Conclusions</a:t>
                      </a:r>
                      <a:endParaRPr lang="fa-IR" sz="2200" b="1" dirty="0"/>
                    </a:p>
                  </a:txBody>
                  <a:tcPr marL="82321" marR="82321"/>
                </a:tc>
              </a:tr>
            </a:tbl>
          </a:graphicData>
        </a:graphic>
      </p:graphicFrame>
      <p:sp>
        <p:nvSpPr>
          <p:cNvPr id="2" name="Title 1"/>
          <p:cNvSpPr>
            <a:spLocks noGrp="1"/>
          </p:cNvSpPr>
          <p:nvPr>
            <p:ph type="title"/>
          </p:nvPr>
        </p:nvSpPr>
        <p:spPr/>
        <p:txBody>
          <a:bodyPr>
            <a:noAutofit/>
          </a:bodyPr>
          <a:lstStyle/>
          <a:p>
            <a:r>
              <a:rPr lang="en-US" sz="3500" dirty="0">
                <a:latin typeface="Times New Roman" pitchFamily="18" charset="0"/>
                <a:cs typeface="Times New Roman" pitchFamily="18" charset="0"/>
              </a:rPr>
              <a:t>Tenses Typically Occurring in a Paper or Report</a:t>
            </a:r>
            <a:endParaRPr lang="fa-IR" sz="35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13</a:t>
            </a:fld>
            <a:endParaRPr lang="fa-IR"/>
          </a:p>
        </p:txBody>
      </p:sp>
    </p:spTree>
    <p:extLst>
      <p:ext uri="{BB962C8B-B14F-4D97-AF65-F5344CB8AC3E}">
        <p14:creationId xmlns:p14="http://schemas.microsoft.com/office/powerpoint/2010/main" val="34713922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smtClean="0"/>
              <a:t>Am/is/are</a:t>
            </a:r>
          </a:p>
          <a:p>
            <a:pPr algn="l" rtl="0"/>
            <a:r>
              <a:rPr lang="en-US" dirty="0" smtClean="0"/>
              <a:t>Was/were</a:t>
            </a:r>
          </a:p>
          <a:p>
            <a:pPr algn="l" rtl="0"/>
            <a:r>
              <a:rPr lang="en-US" dirty="0" smtClean="0"/>
              <a:t>Have/has been	+ PP</a:t>
            </a:r>
          </a:p>
          <a:p>
            <a:pPr algn="l" rtl="0"/>
            <a:r>
              <a:rPr lang="en-US" dirty="0" smtClean="0"/>
              <a:t>Had been</a:t>
            </a:r>
          </a:p>
          <a:p>
            <a:pPr algn="l" rtl="0"/>
            <a:r>
              <a:rPr lang="en-US" dirty="0" smtClean="0"/>
              <a:t>Will be</a:t>
            </a:r>
          </a:p>
          <a:p>
            <a:pPr marL="0" indent="0" algn="ctr" rtl="0">
              <a:buNone/>
            </a:pPr>
            <a:r>
              <a:rPr lang="en-US" dirty="0" smtClean="0">
                <a:solidFill>
                  <a:srgbClr val="FF0000"/>
                </a:solidFill>
              </a:rPr>
              <a:t>Rule of thumb: </a:t>
            </a:r>
            <a:r>
              <a:rPr lang="en-US" b="1" dirty="0" smtClean="0">
                <a:solidFill>
                  <a:srgbClr val="FF0000"/>
                </a:solidFill>
              </a:rPr>
              <a:t>60%</a:t>
            </a:r>
            <a:r>
              <a:rPr lang="en-US" dirty="0" smtClean="0">
                <a:solidFill>
                  <a:srgbClr val="FF0000"/>
                </a:solidFill>
              </a:rPr>
              <a:t> active/ </a:t>
            </a:r>
            <a:r>
              <a:rPr lang="en-US" b="1" dirty="0">
                <a:solidFill>
                  <a:srgbClr val="FF0000"/>
                </a:solidFill>
              </a:rPr>
              <a:t>4</a:t>
            </a:r>
            <a:r>
              <a:rPr lang="en-US" b="1" dirty="0" smtClean="0">
                <a:solidFill>
                  <a:srgbClr val="FF0000"/>
                </a:solidFill>
              </a:rPr>
              <a:t>0</a:t>
            </a:r>
            <a:r>
              <a:rPr lang="en-US" b="1" dirty="0" smtClean="0">
                <a:solidFill>
                  <a:srgbClr val="FF0000"/>
                </a:solidFill>
              </a:rPr>
              <a:t>%</a:t>
            </a:r>
            <a:r>
              <a:rPr lang="en-US" dirty="0" smtClean="0">
                <a:solidFill>
                  <a:srgbClr val="FF0000"/>
                </a:solidFill>
              </a:rPr>
              <a:t> passive</a:t>
            </a:r>
            <a:endParaRPr lang="fa-IR" dirty="0">
              <a:solidFill>
                <a:srgbClr val="FF0000"/>
              </a:solidFill>
            </a:endParaRPr>
          </a:p>
        </p:txBody>
      </p:sp>
      <p:sp>
        <p:nvSpPr>
          <p:cNvPr id="2" name="Title 1"/>
          <p:cNvSpPr>
            <a:spLocks noGrp="1"/>
          </p:cNvSpPr>
          <p:nvPr>
            <p:ph type="title"/>
          </p:nvPr>
        </p:nvSpPr>
        <p:spPr/>
        <p:txBody>
          <a:bodyPr/>
          <a:lstStyle/>
          <a:p>
            <a:r>
              <a:rPr lang="en-US" dirty="0" smtClean="0"/>
              <a:t>Passive/Active</a:t>
            </a:r>
            <a:endParaRPr lang="fa-IR" dirty="0"/>
          </a:p>
        </p:txBody>
      </p:sp>
      <p:sp>
        <p:nvSpPr>
          <p:cNvPr id="20" name="Footer Placeholder 19"/>
          <p:cNvSpPr>
            <a:spLocks noGrp="1"/>
          </p:cNvSpPr>
          <p:nvPr>
            <p:ph type="ftr" sz="quarter" idx="11"/>
          </p:nvPr>
        </p:nvSpPr>
        <p:spPr/>
        <p:txBody>
          <a:bodyPr/>
          <a:lstStyle/>
          <a:p>
            <a:r>
              <a:rPr lang="en-US" smtClean="0"/>
              <a:t>Building Blocks of Writing, Mohammad Karimi Muhamadkarimi@yahoo.co.uk</a:t>
            </a:r>
            <a:endParaRPr lang="fa-IR"/>
          </a:p>
        </p:txBody>
      </p:sp>
      <p:sp>
        <p:nvSpPr>
          <p:cNvPr id="21" name="Slide Number Placeholder 20"/>
          <p:cNvSpPr>
            <a:spLocks noGrp="1"/>
          </p:cNvSpPr>
          <p:nvPr>
            <p:ph type="sldNum" sz="quarter" idx="12"/>
          </p:nvPr>
        </p:nvSpPr>
        <p:spPr/>
        <p:txBody>
          <a:bodyPr/>
          <a:lstStyle/>
          <a:p>
            <a:fld id="{40487EBF-4842-45EC-A8CA-0085A4C5F6B7}" type="slidenum">
              <a:rPr lang="fa-IR" smtClean="0"/>
              <a:t>14</a:t>
            </a:fld>
            <a:endParaRPr lang="fa-IR"/>
          </a:p>
        </p:txBody>
      </p:sp>
    </p:spTree>
    <p:extLst>
      <p:ext uri="{BB962C8B-B14F-4D97-AF65-F5344CB8AC3E}">
        <p14:creationId xmlns:p14="http://schemas.microsoft.com/office/powerpoint/2010/main" val="3433037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rtl="0">
              <a:buNone/>
            </a:pPr>
            <a:r>
              <a:rPr lang="en-US" b="1" dirty="0" smtClean="0">
                <a:latin typeface="Times New Roman" pitchFamily="18" charset="0"/>
                <a:cs typeface="Times New Roman" pitchFamily="18" charset="0"/>
              </a:rPr>
              <a:t>Clause: Subject + Verb</a:t>
            </a:r>
          </a:p>
          <a:p>
            <a:pPr marL="0" indent="0" algn="ctr" rtl="0">
              <a:buNone/>
            </a:pPr>
            <a:r>
              <a:rPr lang="en-US" b="1" dirty="0" smtClean="0">
                <a:latin typeface="Times New Roman" pitchFamily="18" charset="0"/>
                <a:cs typeface="Times New Roman" pitchFamily="18" charset="0"/>
              </a:rPr>
              <a:t>And	 or 	but	 so	 </a:t>
            </a:r>
            <a:r>
              <a:rPr lang="en-US" b="1" dirty="0" smtClean="0">
                <a:latin typeface="Times New Roman" pitchFamily="18" charset="0"/>
                <a:cs typeface="Times New Roman" pitchFamily="18" charset="0"/>
              </a:rPr>
              <a:t>yet</a:t>
            </a:r>
          </a:p>
          <a:p>
            <a:pPr marL="0" indent="0" algn="ctr" rtl="0">
              <a:buNone/>
            </a:pPr>
            <a:r>
              <a:rPr lang="en-US" dirty="0" smtClean="0">
                <a:latin typeface="Times New Roman" pitchFamily="18" charset="0"/>
                <a:cs typeface="Times New Roman" pitchFamily="18" charset="0"/>
              </a:rPr>
              <a:t>Clause </a:t>
            </a:r>
            <a:r>
              <a:rPr lang="en-US" dirty="0" smtClean="0">
                <a:solidFill>
                  <a:srgbClr val="FF0000"/>
                </a:solidFill>
                <a:latin typeface="Times New Roman" pitchFamily="18" charset="0"/>
                <a:cs typeface="Times New Roman" pitchFamily="18" charset="0"/>
              </a:rPr>
              <a:t>,5 </a:t>
            </a:r>
            <a:r>
              <a:rPr lang="en-US" dirty="0" smtClean="0">
                <a:latin typeface="Times New Roman" pitchFamily="18" charset="0"/>
                <a:cs typeface="Times New Roman" pitchFamily="18" charset="0"/>
              </a:rPr>
              <a:t>Clause</a:t>
            </a:r>
          </a:p>
          <a:p>
            <a:pPr marL="0" indent="0" algn="l" rtl="0">
              <a:buNone/>
            </a:pPr>
            <a:r>
              <a:rPr lang="en-US" dirty="0">
                <a:latin typeface="Times New Roman" pitchFamily="18" charset="0"/>
                <a:cs typeface="Times New Roman" pitchFamily="18" charset="0"/>
              </a:rPr>
              <a:t>We got some gas</a:t>
            </a:r>
            <a:r>
              <a:rPr lang="en-US" dirty="0">
                <a:solidFill>
                  <a:srgbClr val="FF0000"/>
                </a:solidFill>
                <a:latin typeface="Times New Roman" pitchFamily="18" charset="0"/>
                <a:cs typeface="Times New Roman" pitchFamily="18" charset="0"/>
              </a:rPr>
              <a:t>, and </a:t>
            </a:r>
            <a:r>
              <a:rPr lang="en-US" dirty="0">
                <a:latin typeface="Times New Roman" pitchFamily="18" charset="0"/>
                <a:cs typeface="Times New Roman" pitchFamily="18" charset="0"/>
              </a:rPr>
              <a:t>then we headed off </a:t>
            </a:r>
            <a:r>
              <a:rPr lang="en-US" dirty="0" smtClean="0">
                <a:latin typeface="Times New Roman" pitchFamily="18" charset="0"/>
                <a:cs typeface="Times New Roman" pitchFamily="18" charset="0"/>
              </a:rPr>
              <a:t>to Omaha.</a:t>
            </a:r>
          </a:p>
          <a:p>
            <a:pPr marL="0" indent="0" algn="l" rtl="0">
              <a:buNone/>
            </a:pPr>
            <a:endParaRPr lang="en-US" dirty="0" smtClean="0">
              <a:latin typeface="Times New Roman" pitchFamily="18" charset="0"/>
              <a:cs typeface="Times New Roman" pitchFamily="18" charset="0"/>
            </a:endParaRPr>
          </a:p>
          <a:p>
            <a:pPr marL="0" indent="0" algn="l" rtl="0">
              <a:buNone/>
            </a:pPr>
            <a:r>
              <a:rPr lang="en-US" dirty="0" smtClean="0">
                <a:latin typeface="Times New Roman" pitchFamily="18" charset="0"/>
                <a:cs typeface="Times New Roman" pitchFamily="18" charset="0"/>
              </a:rPr>
              <a:t>Lynn’s </a:t>
            </a:r>
            <a:r>
              <a:rPr lang="en-US" dirty="0">
                <a:latin typeface="Times New Roman" pitchFamily="18" charset="0"/>
                <a:cs typeface="Times New Roman" pitchFamily="18" charset="0"/>
              </a:rPr>
              <a:t>job was transferred</a:t>
            </a:r>
            <a:r>
              <a:rPr lang="en-US" dirty="0">
                <a:solidFill>
                  <a:srgbClr val="FF0000"/>
                </a:solidFill>
                <a:latin typeface="Times New Roman" pitchFamily="18" charset="0"/>
                <a:cs typeface="Times New Roman" pitchFamily="18" charset="0"/>
              </a:rPr>
              <a:t>, so </a:t>
            </a:r>
            <a:r>
              <a:rPr lang="en-US" dirty="0">
                <a:latin typeface="Times New Roman" pitchFamily="18" charset="0"/>
                <a:cs typeface="Times New Roman" pitchFamily="18" charset="0"/>
              </a:rPr>
              <a:t>she moved </a:t>
            </a:r>
            <a:r>
              <a:rPr lang="en-US" dirty="0" smtClean="0">
                <a:latin typeface="Times New Roman" pitchFamily="18" charset="0"/>
                <a:cs typeface="Times New Roman" pitchFamily="18" charset="0"/>
              </a:rPr>
              <a:t>from Minneapolis</a:t>
            </a:r>
            <a:r>
              <a:rPr lang="en-US" dirty="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Parallelism</a:t>
            </a:r>
            <a:endParaRPr lang="fa-IR" dirty="0"/>
          </a:p>
        </p:txBody>
      </p:sp>
      <p:sp>
        <p:nvSpPr>
          <p:cNvPr id="5" name="Footer Placeholder 4"/>
          <p:cNvSpPr>
            <a:spLocks noGrp="1"/>
          </p:cNvSpPr>
          <p:nvPr>
            <p:ph type="ftr" sz="quarter" idx="11"/>
          </p:nvPr>
        </p:nvSpPr>
        <p:spPr/>
        <p:txBody>
          <a:bodyPr/>
          <a:lstStyle/>
          <a:p>
            <a:r>
              <a:rPr lang="en-US" smtClean="0"/>
              <a:t>Building Blocks of Writing, Mohammad Karimi Muhamadkarimi@yahoo.co.uk</a:t>
            </a:r>
            <a:endParaRPr lang="fa-IR"/>
          </a:p>
        </p:txBody>
      </p:sp>
      <p:sp>
        <p:nvSpPr>
          <p:cNvPr id="6" name="Slide Number Placeholder 5"/>
          <p:cNvSpPr>
            <a:spLocks noGrp="1"/>
          </p:cNvSpPr>
          <p:nvPr>
            <p:ph type="sldNum" sz="quarter" idx="12"/>
          </p:nvPr>
        </p:nvSpPr>
        <p:spPr/>
        <p:txBody>
          <a:bodyPr/>
          <a:lstStyle/>
          <a:p>
            <a:fld id="{40487EBF-4842-45EC-A8CA-0085A4C5F6B7}" type="slidenum">
              <a:rPr lang="fa-IR" smtClean="0"/>
              <a:t>15</a:t>
            </a:fld>
            <a:endParaRPr lang="fa-IR"/>
          </a:p>
        </p:txBody>
      </p:sp>
    </p:spTree>
    <p:extLst>
      <p:ext uri="{BB962C8B-B14F-4D97-AF65-F5344CB8AC3E}">
        <p14:creationId xmlns:p14="http://schemas.microsoft.com/office/powerpoint/2010/main" val="598746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rtl="0">
              <a:buNone/>
            </a:pPr>
            <a:r>
              <a:rPr lang="en-US" b="1" i="1" dirty="0"/>
              <a:t>Incorrect</a:t>
            </a:r>
            <a:r>
              <a:rPr lang="en-US" i="1" dirty="0"/>
              <a:t> </a:t>
            </a:r>
            <a:r>
              <a:rPr lang="en-US" dirty="0"/>
              <a:t>: We developed this novel laxative for patients with </a:t>
            </a:r>
            <a:r>
              <a:rPr lang="en-US" dirty="0" smtClean="0"/>
              <a:t>hemorrhoids, fissures</a:t>
            </a:r>
            <a:r>
              <a:rPr lang="en-US" dirty="0"/>
              <a:t>, and </a:t>
            </a:r>
            <a:r>
              <a:rPr lang="en-US" dirty="0">
                <a:solidFill>
                  <a:srgbClr val="FF0000"/>
                </a:solidFill>
              </a:rPr>
              <a:t>after surgery</a:t>
            </a:r>
            <a:r>
              <a:rPr lang="en-US" dirty="0" smtClean="0"/>
              <a:t>.</a:t>
            </a:r>
          </a:p>
          <a:p>
            <a:pPr marL="0" indent="0" algn="l" rtl="0">
              <a:buNone/>
            </a:pPr>
            <a:r>
              <a:rPr lang="en-US" b="1" i="1" dirty="0"/>
              <a:t>Correct</a:t>
            </a:r>
            <a:r>
              <a:rPr lang="en-US" i="1" dirty="0"/>
              <a:t> </a:t>
            </a:r>
            <a:r>
              <a:rPr lang="en-US" dirty="0"/>
              <a:t>: We developed this novel laxative for patients with </a:t>
            </a:r>
            <a:r>
              <a:rPr lang="en-US" dirty="0" smtClean="0"/>
              <a:t>hemorrhoids </a:t>
            </a:r>
            <a:r>
              <a:rPr lang="en-US" dirty="0" smtClean="0">
                <a:solidFill>
                  <a:srgbClr val="FF0000"/>
                </a:solidFill>
              </a:rPr>
              <a:t>and</a:t>
            </a:r>
            <a:r>
              <a:rPr lang="en-US" dirty="0" smtClean="0"/>
              <a:t> fissures</a:t>
            </a:r>
            <a:r>
              <a:rPr lang="en-US" dirty="0">
                <a:solidFill>
                  <a:srgbClr val="FF0000"/>
                </a:solidFill>
              </a:rPr>
              <a:t>, and</a:t>
            </a:r>
            <a:r>
              <a:rPr lang="en-US" dirty="0"/>
              <a:t> for patients who have undergone surgery.</a:t>
            </a:r>
            <a:endParaRPr lang="fa-IR" dirty="0"/>
          </a:p>
        </p:txBody>
      </p:sp>
      <p:sp>
        <p:nvSpPr>
          <p:cNvPr id="2" name="Title 1"/>
          <p:cNvSpPr>
            <a:spLocks noGrp="1"/>
          </p:cNvSpPr>
          <p:nvPr>
            <p:ph type="title"/>
          </p:nvPr>
        </p:nvSpPr>
        <p:spPr/>
        <p:txBody>
          <a:bodyPr/>
          <a:lstStyle/>
          <a:p>
            <a:r>
              <a:rPr lang="en-US" dirty="0" smtClean="0"/>
              <a:t>Parallelism</a:t>
            </a: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16</a:t>
            </a:fld>
            <a:endParaRPr lang="fa-IR"/>
          </a:p>
        </p:txBody>
      </p:sp>
    </p:spTree>
    <p:extLst>
      <p:ext uri="{BB962C8B-B14F-4D97-AF65-F5344CB8AC3E}">
        <p14:creationId xmlns:p14="http://schemas.microsoft.com/office/powerpoint/2010/main" val="235074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514600"/>
            <a:ext cx="7408333" cy="3450696"/>
          </a:xfrm>
        </p:spPr>
        <p:txBody>
          <a:bodyPr>
            <a:normAutofit fontScale="92500"/>
          </a:bodyPr>
          <a:lstStyle/>
          <a:p>
            <a:pPr marL="0" indent="0" algn="l" rtl="0">
              <a:buNone/>
            </a:pPr>
            <a:r>
              <a:rPr lang="en-US" b="1" dirty="0" smtClean="0"/>
              <a:t>Paired conjunctions:</a:t>
            </a:r>
          </a:p>
          <a:p>
            <a:pPr algn="l" rtl="0"/>
            <a:r>
              <a:rPr lang="en-US" dirty="0" smtClean="0"/>
              <a:t>Both X and Y</a:t>
            </a:r>
          </a:p>
          <a:p>
            <a:pPr algn="l" rtl="0"/>
            <a:r>
              <a:rPr lang="en-US" dirty="0" smtClean="0"/>
              <a:t>Either X or Y</a:t>
            </a:r>
          </a:p>
          <a:p>
            <a:pPr algn="l" rtl="0"/>
            <a:r>
              <a:rPr lang="en-US" dirty="0" smtClean="0"/>
              <a:t>Neither X nor Y</a:t>
            </a:r>
          </a:p>
          <a:p>
            <a:pPr algn="l" rtl="0"/>
            <a:r>
              <a:rPr lang="en-US" dirty="0" smtClean="0"/>
              <a:t>Not (only) X but (also) Y</a:t>
            </a:r>
          </a:p>
          <a:p>
            <a:pPr marL="0" indent="0" algn="l" rtl="0">
              <a:buNone/>
            </a:pPr>
            <a:r>
              <a:rPr lang="en-US" b="1" dirty="0" smtClean="0"/>
              <a:t>What is wrong?</a:t>
            </a:r>
          </a:p>
          <a:p>
            <a:pPr marL="0" indent="0" algn="l" rtl="0">
              <a:buNone/>
            </a:pPr>
            <a:r>
              <a:rPr lang="en-US" dirty="0" smtClean="0"/>
              <a:t>The mechanical response of heart muscles depends </a:t>
            </a:r>
            <a:r>
              <a:rPr lang="en-US" u="sng" dirty="0" smtClean="0"/>
              <a:t>on </a:t>
            </a:r>
            <a:r>
              <a:rPr lang="en-US" i="1" dirty="0" smtClean="0"/>
              <a:t>both </a:t>
            </a:r>
            <a:r>
              <a:rPr lang="en-US" dirty="0" smtClean="0"/>
              <a:t>the absolute osmolal increase </a:t>
            </a:r>
            <a:r>
              <a:rPr lang="en-US" i="1" dirty="0" smtClean="0"/>
              <a:t>and </a:t>
            </a:r>
            <a:r>
              <a:rPr lang="en-US" i="1" u="sng" dirty="0" smtClean="0"/>
              <a:t>on</a:t>
            </a:r>
            <a:r>
              <a:rPr lang="en-US" i="1" dirty="0" smtClean="0"/>
              <a:t> </a:t>
            </a:r>
            <a:r>
              <a:rPr lang="en-US" dirty="0" smtClean="0"/>
              <a:t>the species studied.</a:t>
            </a:r>
            <a:endParaRPr lang="fa-IR" dirty="0"/>
          </a:p>
        </p:txBody>
      </p:sp>
      <p:sp>
        <p:nvSpPr>
          <p:cNvPr id="2" name="Title 1"/>
          <p:cNvSpPr>
            <a:spLocks noGrp="1"/>
          </p:cNvSpPr>
          <p:nvPr>
            <p:ph type="title"/>
          </p:nvPr>
        </p:nvSpPr>
        <p:spPr/>
        <p:txBody>
          <a:bodyPr/>
          <a:lstStyle/>
          <a:p>
            <a:r>
              <a:rPr lang="en-US" dirty="0" smtClean="0"/>
              <a:t>Parallelism</a:t>
            </a:r>
            <a:endParaRPr lang="fa-IR" dirty="0"/>
          </a:p>
        </p:txBody>
      </p:sp>
      <p:sp>
        <p:nvSpPr>
          <p:cNvPr id="5" name="Footer Placeholder 4"/>
          <p:cNvSpPr>
            <a:spLocks noGrp="1"/>
          </p:cNvSpPr>
          <p:nvPr>
            <p:ph type="ftr" sz="quarter" idx="11"/>
          </p:nvPr>
        </p:nvSpPr>
        <p:spPr/>
        <p:txBody>
          <a:bodyPr/>
          <a:lstStyle/>
          <a:p>
            <a:r>
              <a:rPr lang="en-US" smtClean="0"/>
              <a:t>Building Blocks of Writing, Mohammad Karimi Muhamadkarimi@yahoo.co.uk</a:t>
            </a:r>
            <a:endParaRPr lang="fa-IR"/>
          </a:p>
        </p:txBody>
      </p:sp>
      <p:sp>
        <p:nvSpPr>
          <p:cNvPr id="6" name="Slide Number Placeholder 5"/>
          <p:cNvSpPr>
            <a:spLocks noGrp="1"/>
          </p:cNvSpPr>
          <p:nvPr>
            <p:ph type="sldNum" sz="quarter" idx="12"/>
          </p:nvPr>
        </p:nvSpPr>
        <p:spPr/>
        <p:txBody>
          <a:bodyPr/>
          <a:lstStyle/>
          <a:p>
            <a:fld id="{40487EBF-4842-45EC-A8CA-0085A4C5F6B7}" type="slidenum">
              <a:rPr lang="fa-IR" smtClean="0"/>
              <a:t>17</a:t>
            </a:fld>
            <a:endParaRPr lang="fa-IR"/>
          </a:p>
        </p:txBody>
      </p:sp>
    </p:spTree>
    <p:extLst>
      <p:ext uri="{BB962C8B-B14F-4D97-AF65-F5344CB8AC3E}">
        <p14:creationId xmlns:p14="http://schemas.microsoft.com/office/powerpoint/2010/main" val="3756845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tx1"/>
            </a:solidFill>
            <a:prstDash val="sysDash"/>
          </a:ln>
        </p:spPr>
        <p:txBody>
          <a:bodyPr/>
          <a:lstStyle/>
          <a:p>
            <a:pPr algn="l" rtl="0"/>
            <a:r>
              <a:rPr lang="en-US" dirty="0" smtClean="0"/>
              <a:t>Correct: The mechanical response of heart muscles depends </a:t>
            </a:r>
            <a:r>
              <a:rPr lang="en-US" u="sng" dirty="0" smtClean="0"/>
              <a:t>on </a:t>
            </a:r>
            <a:r>
              <a:rPr lang="en-US" i="1" dirty="0" smtClean="0">
                <a:solidFill>
                  <a:srgbClr val="FF0000"/>
                </a:solidFill>
              </a:rPr>
              <a:t>both</a:t>
            </a:r>
            <a:r>
              <a:rPr lang="en-US" i="1" dirty="0" smtClean="0"/>
              <a:t> </a:t>
            </a:r>
            <a:r>
              <a:rPr lang="en-US" dirty="0" smtClean="0"/>
              <a:t>the absolute osmolal increase </a:t>
            </a:r>
            <a:r>
              <a:rPr lang="en-US" i="1" dirty="0" smtClean="0">
                <a:solidFill>
                  <a:srgbClr val="FF0000"/>
                </a:solidFill>
              </a:rPr>
              <a:t>and</a:t>
            </a:r>
            <a:r>
              <a:rPr lang="en-US" i="1" dirty="0" smtClean="0"/>
              <a:t> </a:t>
            </a:r>
            <a:r>
              <a:rPr lang="en-US" i="1" u="sng" dirty="0" smtClean="0"/>
              <a:t>on</a:t>
            </a:r>
            <a:r>
              <a:rPr lang="en-US" i="1" dirty="0" smtClean="0"/>
              <a:t> </a:t>
            </a:r>
            <a:r>
              <a:rPr lang="en-US" dirty="0" smtClean="0"/>
              <a:t>the species studied.</a:t>
            </a:r>
          </a:p>
          <a:p>
            <a:pPr algn="l" rtl="0"/>
            <a:endParaRPr lang="en-US" b="1" dirty="0" smtClean="0"/>
          </a:p>
          <a:p>
            <a:pPr algn="l" rtl="0"/>
            <a:r>
              <a:rPr lang="en-US" b="1" dirty="0" smtClean="0"/>
              <a:t>What is wrong? </a:t>
            </a:r>
          </a:p>
          <a:p>
            <a:pPr marL="0" indent="0" algn="l" rtl="0">
              <a:buNone/>
            </a:pPr>
            <a:r>
              <a:rPr lang="en-US" dirty="0" smtClean="0"/>
              <a:t>She is </a:t>
            </a:r>
            <a:r>
              <a:rPr lang="en-US" i="1" dirty="0" smtClean="0"/>
              <a:t>not only </a:t>
            </a:r>
            <a:r>
              <a:rPr lang="en-US" dirty="0" smtClean="0"/>
              <a:t>a teacher </a:t>
            </a:r>
            <a:r>
              <a:rPr lang="en-US" i="1" dirty="0" smtClean="0"/>
              <a:t>but also </a:t>
            </a:r>
            <a:r>
              <a:rPr lang="en-US" dirty="0" smtClean="0"/>
              <a:t>she is an engineer.</a:t>
            </a:r>
            <a:endParaRPr lang="fa-IR" dirty="0" smtClean="0"/>
          </a:p>
          <a:p>
            <a:pPr algn="l" rtl="0"/>
            <a:endParaRPr lang="fa-IR" dirty="0"/>
          </a:p>
        </p:txBody>
      </p:sp>
      <p:sp>
        <p:nvSpPr>
          <p:cNvPr id="2" name="Title 1"/>
          <p:cNvSpPr>
            <a:spLocks noGrp="1"/>
          </p:cNvSpPr>
          <p:nvPr>
            <p:ph type="title"/>
          </p:nvPr>
        </p:nvSpPr>
        <p:spPr/>
        <p:txBody>
          <a:bodyPr/>
          <a:lstStyle/>
          <a:p>
            <a:r>
              <a:rPr lang="en-US" dirty="0" smtClean="0"/>
              <a:t>Parallelism</a:t>
            </a:r>
            <a:endParaRPr lang="fa-IR" dirty="0"/>
          </a:p>
        </p:txBody>
      </p:sp>
      <p:grpSp>
        <p:nvGrpSpPr>
          <p:cNvPr id="4" name="Group 11"/>
          <p:cNvGrpSpPr>
            <a:grpSpLocks/>
          </p:cNvGrpSpPr>
          <p:nvPr/>
        </p:nvGrpSpPr>
        <p:grpSpPr bwMode="auto">
          <a:xfrm>
            <a:off x="1143000" y="3429000"/>
            <a:ext cx="381000" cy="457200"/>
            <a:chOff x="768" y="2592"/>
            <a:chExt cx="336" cy="432"/>
          </a:xfrm>
        </p:grpSpPr>
        <p:sp>
          <p:nvSpPr>
            <p:cNvPr id="5" name="Line 12"/>
            <p:cNvSpPr>
              <a:spLocks noChangeShapeType="1"/>
            </p:cNvSpPr>
            <p:nvPr/>
          </p:nvSpPr>
          <p:spPr bwMode="auto">
            <a:xfrm>
              <a:off x="768" y="2592"/>
              <a:ext cx="336" cy="384"/>
            </a:xfrm>
            <a:prstGeom prst="line">
              <a:avLst/>
            </a:prstGeom>
            <a:noFill/>
            <a:ln w="57150">
              <a:solidFill>
                <a:schemeClr val="folHlink"/>
              </a:solidFill>
              <a:prstDash val="sysDash"/>
              <a:miter lim="800000"/>
              <a:headEnd/>
              <a:tailEnd/>
            </a:ln>
            <a:effectLst/>
            <a:scene3d>
              <a:camera prst="orthographicFront"/>
              <a:lightRig rig="threePt" dir="t"/>
            </a:scene3d>
            <a:sp3d>
              <a:bevelT prst="slope"/>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Line 13"/>
            <p:cNvSpPr>
              <a:spLocks noChangeShapeType="1"/>
            </p:cNvSpPr>
            <p:nvPr/>
          </p:nvSpPr>
          <p:spPr bwMode="auto">
            <a:xfrm flipH="1">
              <a:off x="768" y="2592"/>
              <a:ext cx="336" cy="432"/>
            </a:xfrm>
            <a:prstGeom prst="line">
              <a:avLst/>
            </a:prstGeom>
            <a:noFill/>
            <a:ln w="57150">
              <a:solidFill>
                <a:schemeClr val="folHlink"/>
              </a:solidFill>
              <a:prstDash val="sysDot"/>
              <a:miter lim="800000"/>
              <a:headEnd/>
              <a:tailEnd/>
            </a:ln>
            <a:effectLst/>
            <a:scene3d>
              <a:camera prst="orthographicFront"/>
              <a:lightRig rig="threePt" dir="t"/>
            </a:scene3d>
            <a:sp3d>
              <a:bevelT prst="slope"/>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sp>
        <p:nvSpPr>
          <p:cNvPr id="7" name="Footer Placeholder 6"/>
          <p:cNvSpPr>
            <a:spLocks noGrp="1"/>
          </p:cNvSpPr>
          <p:nvPr>
            <p:ph type="ftr" sz="quarter" idx="11"/>
          </p:nvPr>
        </p:nvSpPr>
        <p:spPr/>
        <p:txBody>
          <a:bodyPr/>
          <a:lstStyle/>
          <a:p>
            <a:r>
              <a:rPr lang="en-US" smtClean="0"/>
              <a:t>Building Blocks of Writing, Mohammad Karimi Muhamadkarimi@yahoo.co.uk</a:t>
            </a:r>
            <a:endParaRPr lang="fa-IR"/>
          </a:p>
        </p:txBody>
      </p:sp>
      <p:sp>
        <p:nvSpPr>
          <p:cNvPr id="8" name="Slide Number Placeholder 7"/>
          <p:cNvSpPr>
            <a:spLocks noGrp="1"/>
          </p:cNvSpPr>
          <p:nvPr>
            <p:ph type="sldNum" sz="quarter" idx="12"/>
          </p:nvPr>
        </p:nvSpPr>
        <p:spPr/>
        <p:txBody>
          <a:bodyPr/>
          <a:lstStyle/>
          <a:p>
            <a:fld id="{40487EBF-4842-45EC-A8CA-0085A4C5F6B7}" type="slidenum">
              <a:rPr lang="fa-IR" smtClean="0"/>
              <a:t>18</a:t>
            </a:fld>
            <a:endParaRPr lang="fa-IR"/>
          </a:p>
        </p:txBody>
      </p:sp>
    </p:spTree>
    <p:extLst>
      <p:ext uri="{BB962C8B-B14F-4D97-AF65-F5344CB8AC3E}">
        <p14:creationId xmlns:p14="http://schemas.microsoft.com/office/powerpoint/2010/main" val="172598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rtl="0">
              <a:buNone/>
            </a:pPr>
            <a:r>
              <a:rPr lang="en-US" dirty="0" smtClean="0"/>
              <a:t>Correct: She is </a:t>
            </a:r>
            <a:r>
              <a:rPr lang="en-US" i="1" dirty="0" smtClean="0"/>
              <a:t>not only </a:t>
            </a:r>
            <a:r>
              <a:rPr lang="en-US" dirty="0" smtClean="0">
                <a:solidFill>
                  <a:srgbClr val="FF0000"/>
                </a:solidFill>
              </a:rPr>
              <a:t>a teacher </a:t>
            </a:r>
            <a:r>
              <a:rPr lang="en-US" i="1" dirty="0" smtClean="0"/>
              <a:t>but </a:t>
            </a:r>
            <a:r>
              <a:rPr lang="en-US" i="1" dirty="0" smtClean="0"/>
              <a:t>also</a:t>
            </a:r>
            <a:r>
              <a:rPr lang="en-US" dirty="0" smtClean="0"/>
              <a:t> </a:t>
            </a:r>
            <a:r>
              <a:rPr lang="en-US" dirty="0" smtClean="0">
                <a:solidFill>
                  <a:srgbClr val="FF0000"/>
                </a:solidFill>
              </a:rPr>
              <a:t>an engineer.</a:t>
            </a:r>
          </a:p>
          <a:p>
            <a:pPr marL="0" indent="0" algn="l" rtl="0">
              <a:buNone/>
            </a:pPr>
            <a:endParaRPr lang="en-US" dirty="0">
              <a:solidFill>
                <a:srgbClr val="FF0000"/>
              </a:solidFill>
            </a:endParaRPr>
          </a:p>
          <a:p>
            <a:pPr marL="0" indent="0" algn="l" rtl="0">
              <a:buNone/>
            </a:pPr>
            <a:r>
              <a:rPr lang="en-US" b="1" dirty="0" smtClean="0">
                <a:solidFill>
                  <a:srgbClr val="FF0000"/>
                </a:solidFill>
              </a:rPr>
              <a:t>Semicolon (;)</a:t>
            </a:r>
          </a:p>
          <a:p>
            <a:pPr marL="0" indent="0" algn="ctr" rtl="0">
              <a:buNone/>
            </a:pPr>
            <a:r>
              <a:rPr lang="en-US" dirty="0" smtClean="0">
                <a:solidFill>
                  <a:srgbClr val="FF0000"/>
                </a:solidFill>
              </a:rPr>
              <a:t>Clause ; Clause </a:t>
            </a:r>
          </a:p>
          <a:p>
            <a:pPr marL="0" indent="0" algn="ctr" rtl="0">
              <a:buNone/>
            </a:pPr>
            <a:r>
              <a:rPr lang="en-US" dirty="0" smtClean="0">
                <a:latin typeface="Times New Roman" pitchFamily="18" charset="0"/>
              </a:rPr>
              <a:t>I like to swim </a:t>
            </a:r>
            <a:r>
              <a:rPr lang="en-US" b="1" dirty="0" smtClean="0">
                <a:solidFill>
                  <a:srgbClr val="FF0000"/>
                </a:solidFill>
                <a:latin typeface="Times New Roman" pitchFamily="18" charset="0"/>
              </a:rPr>
              <a:t>;</a:t>
            </a:r>
            <a:r>
              <a:rPr lang="en-US" dirty="0" smtClean="0">
                <a:latin typeface="Times New Roman" pitchFamily="18" charset="0"/>
              </a:rPr>
              <a:t> she likes to sing.</a:t>
            </a:r>
            <a:endParaRPr lang="fa-IR" dirty="0" smtClean="0">
              <a:solidFill>
                <a:srgbClr val="FF0000"/>
              </a:solidFill>
            </a:endParaRPr>
          </a:p>
          <a:p>
            <a:pPr algn="l" rtl="0"/>
            <a:endParaRPr lang="fa-IR" dirty="0"/>
          </a:p>
        </p:txBody>
      </p:sp>
      <p:sp>
        <p:nvSpPr>
          <p:cNvPr id="2" name="Title 1"/>
          <p:cNvSpPr>
            <a:spLocks noGrp="1"/>
          </p:cNvSpPr>
          <p:nvPr>
            <p:ph type="title"/>
          </p:nvPr>
        </p:nvSpPr>
        <p:spPr/>
        <p:txBody>
          <a:bodyPr/>
          <a:lstStyle/>
          <a:p>
            <a:r>
              <a:rPr lang="en-US" dirty="0" smtClean="0"/>
              <a:t>Parallelism</a:t>
            </a:r>
            <a:endParaRPr lang="fa-IR" dirty="0"/>
          </a:p>
        </p:txBody>
      </p:sp>
      <p:sp>
        <p:nvSpPr>
          <p:cNvPr id="7" name="Footer Placeholder 6"/>
          <p:cNvSpPr>
            <a:spLocks noGrp="1"/>
          </p:cNvSpPr>
          <p:nvPr>
            <p:ph type="ftr" sz="quarter" idx="11"/>
          </p:nvPr>
        </p:nvSpPr>
        <p:spPr/>
        <p:txBody>
          <a:bodyPr/>
          <a:lstStyle/>
          <a:p>
            <a:r>
              <a:rPr lang="en-US" smtClean="0"/>
              <a:t>Building Blocks of Writing, Mohammad Karimi Muhamadkarimi@yahoo.co.uk</a:t>
            </a:r>
            <a:endParaRPr lang="fa-IR"/>
          </a:p>
        </p:txBody>
      </p:sp>
      <p:sp>
        <p:nvSpPr>
          <p:cNvPr id="8" name="Slide Number Placeholder 7"/>
          <p:cNvSpPr>
            <a:spLocks noGrp="1"/>
          </p:cNvSpPr>
          <p:nvPr>
            <p:ph type="sldNum" sz="quarter" idx="12"/>
          </p:nvPr>
        </p:nvSpPr>
        <p:spPr/>
        <p:txBody>
          <a:bodyPr/>
          <a:lstStyle/>
          <a:p>
            <a:fld id="{40487EBF-4842-45EC-A8CA-0085A4C5F6B7}" type="slidenum">
              <a:rPr lang="fa-IR" smtClean="0"/>
              <a:t>19</a:t>
            </a:fld>
            <a:endParaRPr lang="fa-IR"/>
          </a:p>
        </p:txBody>
      </p:sp>
    </p:spTree>
    <p:extLst>
      <p:ext uri="{BB962C8B-B14F-4D97-AF65-F5344CB8AC3E}">
        <p14:creationId xmlns:p14="http://schemas.microsoft.com/office/powerpoint/2010/main" val="3012611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362200"/>
            <a:ext cx="7408333" cy="3450696"/>
          </a:xfrm>
        </p:spPr>
        <p:txBody>
          <a:bodyPr>
            <a:normAutofit/>
          </a:bodyPr>
          <a:lstStyle/>
          <a:p>
            <a:pPr marL="0" indent="0" algn="l" rtl="0">
              <a:buNone/>
            </a:pPr>
            <a:r>
              <a:rPr lang="en-US" sz="2200" dirty="0" smtClean="0"/>
              <a:t>We owe </a:t>
            </a:r>
            <a:r>
              <a:rPr lang="en-US" sz="2200" dirty="0"/>
              <a:t>it to the </a:t>
            </a:r>
            <a:r>
              <a:rPr lang="en-US" sz="2200" dirty="0" smtClean="0"/>
              <a:t>scientific </a:t>
            </a:r>
            <a:r>
              <a:rPr lang="en-US" sz="2200" dirty="0" smtClean="0"/>
              <a:t>community </a:t>
            </a:r>
            <a:r>
              <a:rPr lang="en-US" sz="2200" dirty="0"/>
              <a:t>to declare, by the choice of tense, whether </a:t>
            </a:r>
            <a:r>
              <a:rPr lang="en-US" sz="2200" dirty="0" smtClean="0"/>
              <a:t>we report </a:t>
            </a:r>
            <a:r>
              <a:rPr lang="en-US" sz="2200" dirty="0"/>
              <a:t>established facts or new, previously unpublished data</a:t>
            </a:r>
            <a:r>
              <a:rPr lang="en-US" sz="2200" dirty="0" smtClean="0"/>
              <a:t>.</a:t>
            </a:r>
          </a:p>
          <a:p>
            <a:pPr marL="0" indent="0" algn="l" rtl="0">
              <a:buNone/>
            </a:pPr>
            <a:r>
              <a:rPr lang="en-US" sz="1800" dirty="0" smtClean="0">
                <a:solidFill>
                  <a:schemeClr val="hlink"/>
                </a:solidFill>
              </a:rPr>
              <a:t> 	</a:t>
            </a:r>
            <a:r>
              <a:rPr lang="en-US" sz="2400" b="1" dirty="0" smtClean="0">
                <a:solidFill>
                  <a:schemeClr val="accent2">
                    <a:lumMod val="75000"/>
                  </a:schemeClr>
                </a:solidFill>
              </a:rPr>
              <a:t>Verb tense expresses the time of an event or action. Time and how it is expressed in writing is very important to English readers.   The English language has </a:t>
            </a:r>
            <a:r>
              <a:rPr lang="en-US" sz="2400" b="1" dirty="0" smtClean="0">
                <a:solidFill>
                  <a:srgbClr val="FF0000"/>
                </a:solidFill>
              </a:rPr>
              <a:t>twelve different tenses</a:t>
            </a:r>
            <a:r>
              <a:rPr lang="en-US" sz="2400" b="1" dirty="0" smtClean="0">
                <a:solidFill>
                  <a:schemeClr val="accent2">
                    <a:lumMod val="75000"/>
                  </a:schemeClr>
                </a:solidFill>
              </a:rPr>
              <a:t>.  In this session, we will review the meaning of verb tenses relevant to scientific writing.</a:t>
            </a:r>
            <a:endParaRPr lang="fa-IR" sz="2200" dirty="0">
              <a:solidFill>
                <a:schemeClr val="accent2">
                  <a:lumMod val="75000"/>
                </a:schemeClr>
              </a:solidFill>
            </a:endParaRPr>
          </a:p>
        </p:txBody>
      </p:sp>
      <p:sp>
        <p:nvSpPr>
          <p:cNvPr id="2" name="Title 1"/>
          <p:cNvSpPr>
            <a:spLocks noGrp="1"/>
          </p:cNvSpPr>
          <p:nvPr>
            <p:ph type="title"/>
          </p:nvPr>
        </p:nvSpPr>
        <p:spPr/>
        <p:txBody>
          <a:bodyPr/>
          <a:lstStyle/>
          <a:p>
            <a:r>
              <a:rPr lang="en-US" dirty="0" smtClean="0"/>
              <a:t>Why change tenses?</a:t>
            </a: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2</a:t>
            </a:fld>
            <a:endParaRPr lang="fa-IR"/>
          </a:p>
        </p:txBody>
      </p:sp>
    </p:spTree>
    <p:extLst>
      <p:ext uri="{BB962C8B-B14F-4D97-AF65-F5344CB8AC3E}">
        <p14:creationId xmlns:p14="http://schemas.microsoft.com/office/powerpoint/2010/main" val="1763790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bg1"/>
          </a:solidFill>
        </p:spPr>
        <p:txBody>
          <a:bodyPr/>
          <a:lstStyle/>
          <a:p>
            <a:pPr marL="0" indent="0" algn="l" rtl="0">
              <a:buNone/>
            </a:pPr>
            <a:r>
              <a:rPr lang="en-US" b="1" dirty="0" smtClean="0">
                <a:solidFill>
                  <a:srgbClr val="EE5018"/>
                </a:solidFill>
                <a:latin typeface="Times New Roman" pitchFamily="18" charset="0"/>
              </a:rPr>
              <a:t>		</a:t>
            </a:r>
            <a:r>
              <a:rPr lang="en-US" b="1" dirty="0" smtClean="0">
                <a:solidFill>
                  <a:srgbClr val="EE5018"/>
                </a:solidFill>
                <a:latin typeface="Times New Roman" pitchFamily="18" charset="0"/>
              </a:rPr>
              <a:t>;however</a:t>
            </a:r>
            <a:r>
              <a:rPr lang="en-US" b="1" dirty="0" smtClean="0">
                <a:solidFill>
                  <a:srgbClr val="EE5018"/>
                </a:solidFill>
                <a:latin typeface="Times New Roman" pitchFamily="18" charset="0"/>
              </a:rPr>
              <a:t>,	</a:t>
            </a:r>
          </a:p>
          <a:p>
            <a:pPr marL="0" indent="0" algn="l" rtl="0">
              <a:buNone/>
            </a:pPr>
            <a:r>
              <a:rPr lang="en-US" b="1" dirty="0" smtClean="0">
                <a:solidFill>
                  <a:schemeClr val="accent1">
                    <a:lumMod val="75000"/>
                  </a:schemeClr>
                </a:solidFill>
                <a:latin typeface="Times New Roman" pitchFamily="18" charset="0"/>
              </a:rPr>
              <a:t>Clause</a:t>
            </a:r>
            <a:r>
              <a:rPr lang="en-US" b="1" dirty="0">
                <a:solidFill>
                  <a:srgbClr val="EE5018"/>
                </a:solidFill>
                <a:latin typeface="Times New Roman" pitchFamily="18" charset="0"/>
              </a:rPr>
              <a:t>	</a:t>
            </a:r>
            <a:r>
              <a:rPr lang="en-US" b="1" dirty="0" smtClean="0">
                <a:solidFill>
                  <a:srgbClr val="EE5018"/>
                </a:solidFill>
                <a:latin typeface="Times New Roman" pitchFamily="18" charset="0"/>
              </a:rPr>
              <a:t>	</a:t>
            </a:r>
            <a:r>
              <a:rPr lang="en-US" b="1" dirty="0" smtClean="0">
                <a:solidFill>
                  <a:srgbClr val="EE5018"/>
                </a:solidFill>
                <a:latin typeface="Times New Roman" pitchFamily="18" charset="0"/>
              </a:rPr>
              <a:t>;therefore</a:t>
            </a:r>
            <a:r>
              <a:rPr lang="en-US" b="1" dirty="0" smtClean="0">
                <a:solidFill>
                  <a:srgbClr val="EE5018"/>
                </a:solidFill>
                <a:latin typeface="Times New Roman" pitchFamily="18" charset="0"/>
              </a:rPr>
              <a:t>,	</a:t>
            </a:r>
            <a:r>
              <a:rPr lang="en-US" b="1" dirty="0" smtClean="0">
                <a:solidFill>
                  <a:schemeClr val="accent1">
                    <a:lumMod val="75000"/>
                  </a:schemeClr>
                </a:solidFill>
                <a:latin typeface="Times New Roman" pitchFamily="18" charset="0"/>
              </a:rPr>
              <a:t> Clause</a:t>
            </a:r>
          </a:p>
          <a:p>
            <a:pPr marL="0" indent="0" algn="l" rtl="0">
              <a:buNone/>
            </a:pPr>
            <a:r>
              <a:rPr lang="en-US" b="1" dirty="0" smtClean="0">
                <a:solidFill>
                  <a:srgbClr val="EE5018"/>
                </a:solidFill>
                <a:latin typeface="Times New Roman" pitchFamily="18" charset="0"/>
              </a:rPr>
              <a:t>		</a:t>
            </a:r>
            <a:r>
              <a:rPr lang="en-US" b="1" dirty="0" smtClean="0">
                <a:solidFill>
                  <a:srgbClr val="EE5018"/>
                </a:solidFill>
                <a:latin typeface="Times New Roman" pitchFamily="18" charset="0"/>
              </a:rPr>
              <a:t>;nevertheless</a:t>
            </a:r>
            <a:r>
              <a:rPr lang="en-US" b="1" dirty="0" smtClean="0">
                <a:solidFill>
                  <a:srgbClr val="EE5018"/>
                </a:solidFill>
                <a:latin typeface="Times New Roman" pitchFamily="18" charset="0"/>
              </a:rPr>
              <a:t>,</a:t>
            </a:r>
          </a:p>
          <a:p>
            <a:pPr marL="0" indent="0" algn="l" rtl="0">
              <a:buNone/>
            </a:pPr>
            <a:r>
              <a:rPr lang="en-US" b="1" dirty="0" smtClean="0">
                <a:solidFill>
                  <a:srgbClr val="EE5018"/>
                </a:solidFill>
                <a:latin typeface="Times New Roman" pitchFamily="18" charset="0"/>
              </a:rPr>
              <a:t>		</a:t>
            </a:r>
            <a:r>
              <a:rPr lang="en-US" b="1" dirty="0" smtClean="0">
                <a:solidFill>
                  <a:srgbClr val="EE5018"/>
                </a:solidFill>
                <a:latin typeface="Times New Roman" pitchFamily="18" charset="0"/>
              </a:rPr>
              <a:t>;then</a:t>
            </a:r>
            <a:r>
              <a:rPr lang="en-US" b="1" dirty="0" smtClean="0">
                <a:solidFill>
                  <a:srgbClr val="EE5018"/>
                </a:solidFill>
                <a:latin typeface="Times New Roman" pitchFamily="18" charset="0"/>
              </a:rPr>
              <a:t>,</a:t>
            </a:r>
          </a:p>
          <a:p>
            <a:pPr marL="0" indent="0" algn="l" rtl="0">
              <a:buNone/>
            </a:pPr>
            <a:r>
              <a:rPr lang="en-US" sz="2800" dirty="0" smtClean="0">
                <a:latin typeface="Times New Roman" pitchFamily="18" charset="0"/>
              </a:rPr>
              <a:t>I had an idea, and the subject was appealing</a:t>
            </a:r>
            <a:r>
              <a:rPr lang="en-US" sz="2800" dirty="0" smtClean="0">
                <a:solidFill>
                  <a:srgbClr val="FF0000"/>
                </a:solidFill>
                <a:latin typeface="Times New Roman" pitchFamily="18" charset="0"/>
              </a:rPr>
              <a:t>; however,</a:t>
            </a:r>
            <a:r>
              <a:rPr lang="en-US" sz="2800" dirty="0" smtClean="0">
                <a:latin typeface="Times New Roman" pitchFamily="18" charset="0"/>
              </a:rPr>
              <a:t> the professor squelched my interest.</a:t>
            </a:r>
          </a:p>
          <a:p>
            <a:pPr algn="l" rtl="0"/>
            <a:endParaRPr lang="fa-IR" dirty="0"/>
          </a:p>
        </p:txBody>
      </p:sp>
      <p:sp>
        <p:nvSpPr>
          <p:cNvPr id="2" name="Title 1"/>
          <p:cNvSpPr>
            <a:spLocks noGrp="1"/>
          </p:cNvSpPr>
          <p:nvPr>
            <p:ph type="title"/>
          </p:nvPr>
        </p:nvSpPr>
        <p:spPr/>
        <p:txBody>
          <a:bodyPr/>
          <a:lstStyle/>
          <a:p>
            <a:r>
              <a:rPr lang="en-US" dirty="0" smtClean="0"/>
              <a:t>Parallelism</a:t>
            </a: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20</a:t>
            </a:fld>
            <a:endParaRPr lang="fa-IR"/>
          </a:p>
        </p:txBody>
      </p:sp>
    </p:spTree>
    <p:extLst>
      <p:ext uri="{BB962C8B-B14F-4D97-AF65-F5344CB8AC3E}">
        <p14:creationId xmlns:p14="http://schemas.microsoft.com/office/powerpoint/2010/main" val="6340985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057400"/>
            <a:ext cx="7586133" cy="4068763"/>
          </a:xfrm>
        </p:spPr>
        <p:txBody>
          <a:bodyPr>
            <a:noAutofit/>
          </a:bodyPr>
          <a:lstStyle/>
          <a:p>
            <a:pPr marL="0" indent="0" algn="just" rtl="0">
              <a:buNone/>
            </a:pPr>
            <a:r>
              <a:rPr lang="en-US" sz="1800" dirty="0"/>
              <a:t>An </a:t>
            </a:r>
            <a:r>
              <a:rPr lang="en-US" sz="1800" i="1" dirty="0"/>
              <a:t>independent clause </a:t>
            </a:r>
            <a:r>
              <a:rPr lang="en-US" sz="1800" dirty="0"/>
              <a:t>is a group of words that could </a:t>
            </a:r>
            <a:r>
              <a:rPr lang="en-US" sz="1800" dirty="0" smtClean="0"/>
              <a:t>be a complete </a:t>
            </a:r>
            <a:r>
              <a:rPr lang="en-US" sz="1800" dirty="0"/>
              <a:t>sentence all by itself. A </a:t>
            </a:r>
            <a:r>
              <a:rPr lang="en-US" sz="1800" i="1" dirty="0"/>
              <a:t>run-on sentence </a:t>
            </a:r>
            <a:r>
              <a:rPr lang="en-US" sz="1800" dirty="0" smtClean="0"/>
              <a:t>is one </a:t>
            </a:r>
            <a:r>
              <a:rPr lang="en-US" sz="1800" dirty="0"/>
              <a:t>in which independent clauses have been </a:t>
            </a:r>
            <a:r>
              <a:rPr lang="en-US" sz="1800" dirty="0" smtClean="0"/>
              <a:t>run together without punctuation </a:t>
            </a:r>
            <a:r>
              <a:rPr lang="en-US" sz="1800" dirty="0"/>
              <a:t>(a period, </a:t>
            </a:r>
            <a:r>
              <a:rPr lang="en-US" sz="1800" dirty="0" smtClean="0"/>
              <a:t>semicolon, or comma).</a:t>
            </a:r>
          </a:p>
          <a:p>
            <a:pPr marL="0" indent="0" algn="ctr" rtl="0">
              <a:buNone/>
            </a:pPr>
            <a:r>
              <a:rPr lang="en-US" cap="small" dirty="0">
                <a:solidFill>
                  <a:srgbClr val="FF0000"/>
                </a:solidFill>
              </a:rPr>
              <a:t>Main Clause</a:t>
            </a:r>
            <a:r>
              <a:rPr lang="en-US" dirty="0">
                <a:solidFill>
                  <a:srgbClr val="FF0000"/>
                </a:solidFill>
              </a:rPr>
              <a:t> + Ø + </a:t>
            </a:r>
            <a:r>
              <a:rPr lang="en-US" cap="small" dirty="0">
                <a:solidFill>
                  <a:srgbClr val="FF0000"/>
                </a:solidFill>
              </a:rPr>
              <a:t>Main Clause</a:t>
            </a:r>
            <a:r>
              <a:rPr lang="en-US" dirty="0" smtClean="0">
                <a:solidFill>
                  <a:srgbClr val="FF0000"/>
                </a:solidFill>
              </a:rPr>
              <a:t>.</a:t>
            </a:r>
            <a:endParaRPr lang="en-US" dirty="0">
              <a:solidFill>
                <a:srgbClr val="FF0000"/>
              </a:solidFill>
            </a:endParaRPr>
          </a:p>
          <a:p>
            <a:pPr algn="l" rtl="0"/>
            <a:r>
              <a:rPr lang="en-US" sz="1800" b="1" dirty="0" smtClean="0">
                <a:solidFill>
                  <a:schemeClr val="accent5">
                    <a:lumMod val="75000"/>
                  </a:schemeClr>
                </a:solidFill>
              </a:rPr>
              <a:t>Run-on:</a:t>
            </a:r>
            <a:r>
              <a:rPr lang="en-US" sz="1800" dirty="0" smtClean="0">
                <a:solidFill>
                  <a:schemeClr val="accent5">
                    <a:lumMod val="75000"/>
                  </a:schemeClr>
                </a:solidFill>
              </a:rPr>
              <a:t> We </a:t>
            </a:r>
            <a:r>
              <a:rPr lang="en-US" sz="1800" dirty="0">
                <a:solidFill>
                  <a:schemeClr val="accent5">
                    <a:lumMod val="75000"/>
                  </a:schemeClr>
                </a:solidFill>
              </a:rPr>
              <a:t>got some gas </a:t>
            </a:r>
            <a:r>
              <a:rPr lang="en-US" sz="1800" dirty="0" smtClean="0">
                <a:solidFill>
                  <a:schemeClr val="accent5">
                    <a:lumMod val="75000"/>
                  </a:schemeClr>
                </a:solidFill>
              </a:rPr>
              <a:t>then, </a:t>
            </a:r>
            <a:r>
              <a:rPr lang="en-US" sz="1800" dirty="0">
                <a:solidFill>
                  <a:schemeClr val="accent5">
                    <a:lumMod val="75000"/>
                  </a:schemeClr>
                </a:solidFill>
              </a:rPr>
              <a:t>we headed off to Omaha</a:t>
            </a:r>
            <a:r>
              <a:rPr lang="en-US" sz="1800" dirty="0" smtClean="0">
                <a:solidFill>
                  <a:schemeClr val="accent5">
                    <a:lumMod val="75000"/>
                  </a:schemeClr>
                </a:solidFill>
              </a:rPr>
              <a:t>.</a:t>
            </a:r>
          </a:p>
          <a:p>
            <a:pPr marL="0" indent="0" algn="l" rtl="0">
              <a:buNone/>
            </a:pPr>
            <a:r>
              <a:rPr lang="en-US" sz="1800" b="1" dirty="0" smtClean="0"/>
              <a:t>How to correct a run-on sentence: </a:t>
            </a:r>
          </a:p>
          <a:p>
            <a:pPr marL="0" indent="0" algn="l" rtl="0">
              <a:buNone/>
            </a:pPr>
            <a:r>
              <a:rPr lang="en-US" sz="1800" dirty="0" smtClean="0"/>
              <a:t>1. </a:t>
            </a:r>
            <a:r>
              <a:rPr lang="en-US" sz="1800" b="1" dirty="0" smtClean="0"/>
              <a:t>Period </a:t>
            </a:r>
            <a:r>
              <a:rPr lang="en-US" sz="1800" b="1" dirty="0"/>
              <a:t>+ Capital </a:t>
            </a:r>
            <a:r>
              <a:rPr lang="en-US" sz="1800" b="1" dirty="0" smtClean="0"/>
              <a:t>Letter: </a:t>
            </a:r>
            <a:r>
              <a:rPr lang="en-US" sz="1800" dirty="0" smtClean="0">
                <a:solidFill>
                  <a:schemeClr val="accent3">
                    <a:lumMod val="75000"/>
                  </a:schemeClr>
                </a:solidFill>
              </a:rPr>
              <a:t>We got some gas</a:t>
            </a:r>
            <a:r>
              <a:rPr lang="en-US" sz="1800" dirty="0" smtClean="0">
                <a:solidFill>
                  <a:srgbClr val="FF0000"/>
                </a:solidFill>
              </a:rPr>
              <a:t>. T</a:t>
            </a:r>
            <a:r>
              <a:rPr lang="en-US" sz="1800" dirty="0" smtClean="0">
                <a:solidFill>
                  <a:schemeClr val="accent3">
                    <a:lumMod val="75000"/>
                  </a:schemeClr>
                </a:solidFill>
              </a:rPr>
              <a:t>hen, we headed off to Omaha.</a:t>
            </a:r>
          </a:p>
          <a:p>
            <a:pPr marL="0" indent="0" algn="l" rtl="0">
              <a:buNone/>
            </a:pPr>
            <a:r>
              <a:rPr lang="en-US" sz="1800" dirty="0" smtClean="0"/>
              <a:t>2. </a:t>
            </a:r>
            <a:r>
              <a:rPr lang="en-US" sz="1800" b="1" dirty="0" smtClean="0"/>
              <a:t>Semicolon:</a:t>
            </a:r>
            <a:r>
              <a:rPr lang="en-US" sz="1800" dirty="0" smtClean="0"/>
              <a:t> </a:t>
            </a:r>
            <a:r>
              <a:rPr lang="en-US" sz="1800" dirty="0" smtClean="0">
                <a:solidFill>
                  <a:schemeClr val="accent3">
                    <a:lumMod val="75000"/>
                  </a:schemeClr>
                </a:solidFill>
              </a:rPr>
              <a:t>We got some gas</a:t>
            </a:r>
            <a:r>
              <a:rPr lang="en-US" sz="1800" dirty="0" smtClean="0">
                <a:solidFill>
                  <a:srgbClr val="FF0000"/>
                </a:solidFill>
              </a:rPr>
              <a:t>;</a:t>
            </a:r>
            <a:r>
              <a:rPr lang="en-US" sz="1800" dirty="0" smtClean="0">
                <a:solidFill>
                  <a:schemeClr val="accent3">
                    <a:lumMod val="75000"/>
                  </a:schemeClr>
                </a:solidFill>
              </a:rPr>
              <a:t> then, we headed off to Omaha.</a:t>
            </a:r>
          </a:p>
          <a:p>
            <a:pPr marL="0" indent="0" algn="l" rtl="0">
              <a:buNone/>
            </a:pPr>
            <a:r>
              <a:rPr lang="en-US" sz="1800" dirty="0" smtClean="0"/>
              <a:t>3. </a:t>
            </a:r>
            <a:r>
              <a:rPr lang="en-US" sz="1800" b="1" dirty="0"/>
              <a:t>Comma + Coordinating </a:t>
            </a:r>
            <a:r>
              <a:rPr lang="en-US" sz="1800" b="1" dirty="0" smtClean="0"/>
              <a:t>Conjunction (,5): </a:t>
            </a:r>
            <a:r>
              <a:rPr lang="en-US" sz="1800" dirty="0" smtClean="0">
                <a:solidFill>
                  <a:schemeClr val="accent3">
                    <a:lumMod val="75000"/>
                  </a:schemeClr>
                </a:solidFill>
              </a:rPr>
              <a:t>We got some gas</a:t>
            </a:r>
            <a:r>
              <a:rPr lang="en-US" sz="1800" dirty="0" smtClean="0">
                <a:solidFill>
                  <a:srgbClr val="FF0000"/>
                </a:solidFill>
              </a:rPr>
              <a:t>, and </a:t>
            </a:r>
            <a:r>
              <a:rPr lang="en-US" sz="1800" dirty="0" smtClean="0">
                <a:solidFill>
                  <a:schemeClr val="accent3">
                    <a:lumMod val="75000"/>
                  </a:schemeClr>
                </a:solidFill>
              </a:rPr>
              <a:t>then, we headed off to Omaha.</a:t>
            </a:r>
          </a:p>
          <a:p>
            <a:pPr marL="0" indent="0" algn="l" rtl="0">
              <a:buNone/>
            </a:pPr>
            <a:endParaRPr lang="en-US" sz="1800" dirty="0"/>
          </a:p>
          <a:p>
            <a:pPr marL="0" indent="0" algn="l" rtl="0">
              <a:buNone/>
            </a:pPr>
            <a:endParaRPr lang="en-US" sz="1800" dirty="0" smtClean="0"/>
          </a:p>
          <a:p>
            <a:pPr marL="0" indent="0" algn="l" rtl="0">
              <a:buNone/>
            </a:pPr>
            <a:endParaRPr lang="en-US" sz="1800" dirty="0"/>
          </a:p>
          <a:p>
            <a:pPr marL="0" indent="0" algn="l" rtl="0">
              <a:buNone/>
            </a:pPr>
            <a:endParaRPr lang="en-US" sz="1800" dirty="0"/>
          </a:p>
          <a:p>
            <a:pPr marL="0" indent="0" algn="l" rtl="0">
              <a:buNone/>
            </a:pPr>
            <a:endParaRPr lang="fa-IR" sz="1800" dirty="0"/>
          </a:p>
        </p:txBody>
      </p:sp>
      <p:sp>
        <p:nvSpPr>
          <p:cNvPr id="2" name="Title 1"/>
          <p:cNvSpPr>
            <a:spLocks noGrp="1"/>
          </p:cNvSpPr>
          <p:nvPr>
            <p:ph type="title"/>
          </p:nvPr>
        </p:nvSpPr>
        <p:spPr/>
        <p:txBody>
          <a:bodyPr/>
          <a:lstStyle/>
          <a:p>
            <a:r>
              <a:rPr lang="en-US" dirty="0" smtClean="0"/>
              <a:t>Run-on Sentences</a:t>
            </a: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21</a:t>
            </a:fld>
            <a:endParaRPr lang="fa-IR"/>
          </a:p>
        </p:txBody>
      </p:sp>
    </p:spTree>
    <p:extLst>
      <p:ext uri="{BB962C8B-B14F-4D97-AF65-F5344CB8AC3E}">
        <p14:creationId xmlns:p14="http://schemas.microsoft.com/office/powerpoint/2010/main" val="17460031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normAutofit/>
          </a:bodyPr>
          <a:lstStyle/>
          <a:p>
            <a:pPr marL="0" indent="0" algn="l" rtl="0">
              <a:buNone/>
            </a:pPr>
            <a:r>
              <a:rPr lang="en-US" b="1" dirty="0" smtClean="0"/>
              <a:t>Two Common Problems in Writing Comparisons</a:t>
            </a:r>
          </a:p>
          <a:p>
            <a:pPr marL="0" indent="0" algn="l" rtl="0">
              <a:buNone/>
            </a:pPr>
            <a:r>
              <a:rPr lang="en-US" dirty="0" smtClean="0"/>
              <a:t>1. </a:t>
            </a:r>
            <a:r>
              <a:rPr lang="en-US" b="1" dirty="0" smtClean="0"/>
              <a:t>Overuse of “Compared To”</a:t>
            </a:r>
          </a:p>
          <a:p>
            <a:pPr marL="0" indent="0" algn="l" rtl="0">
              <a:buNone/>
            </a:pPr>
            <a:r>
              <a:rPr lang="en-US" dirty="0" smtClean="0"/>
              <a:t>In comparisons containing a comparative term, such as “higher,” “greater,” “lower,” “less,” the accompanying term should be “than,” not “compared to.”</a:t>
            </a:r>
          </a:p>
          <a:p>
            <a:pPr algn="l" rtl="0"/>
            <a:r>
              <a:rPr lang="en-US" dirty="0" smtClean="0">
                <a:solidFill>
                  <a:schemeClr val="accent3">
                    <a:lumMod val="50000"/>
                  </a:schemeClr>
                </a:solidFill>
              </a:rPr>
              <a:t>We found a </a:t>
            </a:r>
            <a:r>
              <a:rPr lang="en-US" u="sng" dirty="0" smtClean="0">
                <a:solidFill>
                  <a:schemeClr val="accent3">
                    <a:lumMod val="50000"/>
                  </a:schemeClr>
                </a:solidFill>
              </a:rPr>
              <a:t>higher</a:t>
            </a:r>
            <a:r>
              <a:rPr lang="en-US" dirty="0" smtClean="0">
                <a:solidFill>
                  <a:schemeClr val="accent3">
                    <a:lumMod val="50000"/>
                  </a:schemeClr>
                </a:solidFill>
              </a:rPr>
              <a:t> K</a:t>
            </a:r>
            <a:r>
              <a:rPr lang="en-US" baseline="-25000" dirty="0" smtClean="0">
                <a:solidFill>
                  <a:schemeClr val="accent3">
                    <a:lumMod val="50000"/>
                  </a:schemeClr>
                </a:solidFill>
              </a:rPr>
              <a:t>D</a:t>
            </a:r>
            <a:r>
              <a:rPr lang="en-US" dirty="0" smtClean="0">
                <a:solidFill>
                  <a:schemeClr val="accent3">
                    <a:lumMod val="50000"/>
                  </a:schemeClr>
                </a:solidFill>
              </a:rPr>
              <a:t> at 37°C </a:t>
            </a:r>
            <a:r>
              <a:rPr lang="en-US" u="sng" dirty="0" smtClean="0">
                <a:solidFill>
                  <a:srgbClr val="FF0000"/>
                </a:solidFill>
              </a:rPr>
              <a:t>compared to</a:t>
            </a:r>
            <a:r>
              <a:rPr lang="en-US" dirty="0" smtClean="0">
                <a:solidFill>
                  <a:srgbClr val="FF0000"/>
                </a:solidFill>
              </a:rPr>
              <a:t> </a:t>
            </a:r>
            <a:r>
              <a:rPr lang="en-US" dirty="0" smtClean="0">
                <a:solidFill>
                  <a:schemeClr val="accent3">
                    <a:lumMod val="50000"/>
                  </a:schemeClr>
                </a:solidFill>
              </a:rPr>
              <a:t>25°C.</a:t>
            </a:r>
          </a:p>
          <a:p>
            <a:pPr algn="l" rtl="0"/>
            <a:r>
              <a:rPr lang="en-US" dirty="0" smtClean="0">
                <a:solidFill>
                  <a:schemeClr val="accent3">
                    <a:lumMod val="50000"/>
                  </a:schemeClr>
                </a:solidFill>
              </a:rPr>
              <a:t>We found a </a:t>
            </a:r>
            <a:r>
              <a:rPr lang="en-US" u="sng" dirty="0" smtClean="0">
                <a:solidFill>
                  <a:schemeClr val="accent3">
                    <a:lumMod val="50000"/>
                  </a:schemeClr>
                </a:solidFill>
              </a:rPr>
              <a:t>higher</a:t>
            </a:r>
            <a:r>
              <a:rPr lang="en-US" dirty="0" smtClean="0">
                <a:solidFill>
                  <a:schemeClr val="accent3">
                    <a:lumMod val="50000"/>
                  </a:schemeClr>
                </a:solidFill>
              </a:rPr>
              <a:t> K</a:t>
            </a:r>
            <a:r>
              <a:rPr lang="en-US" baseline="-25000" dirty="0" smtClean="0">
                <a:solidFill>
                  <a:schemeClr val="accent3">
                    <a:lumMod val="50000"/>
                  </a:schemeClr>
                </a:solidFill>
              </a:rPr>
              <a:t>D</a:t>
            </a:r>
            <a:r>
              <a:rPr lang="en-US" dirty="0" smtClean="0">
                <a:solidFill>
                  <a:schemeClr val="accent3">
                    <a:lumMod val="50000"/>
                  </a:schemeClr>
                </a:solidFill>
              </a:rPr>
              <a:t> at 37°C </a:t>
            </a:r>
            <a:r>
              <a:rPr lang="en-US" b="1" u="sng" dirty="0" smtClean="0">
                <a:solidFill>
                  <a:schemeClr val="accent3">
                    <a:lumMod val="50000"/>
                  </a:schemeClr>
                </a:solidFill>
              </a:rPr>
              <a:t>than at</a:t>
            </a:r>
            <a:r>
              <a:rPr lang="en-US" dirty="0" smtClean="0">
                <a:solidFill>
                  <a:srgbClr val="FF0000"/>
                </a:solidFill>
              </a:rPr>
              <a:t> </a:t>
            </a:r>
            <a:r>
              <a:rPr lang="en-US" dirty="0" smtClean="0">
                <a:solidFill>
                  <a:schemeClr val="accent3">
                    <a:lumMod val="50000"/>
                  </a:schemeClr>
                </a:solidFill>
              </a:rPr>
              <a:t>25°C.</a:t>
            </a:r>
            <a:endParaRPr lang="fa-IR" dirty="0">
              <a:solidFill>
                <a:schemeClr val="accent3">
                  <a:lumMod val="50000"/>
                </a:schemeClr>
              </a:solidFill>
            </a:endParaRPr>
          </a:p>
        </p:txBody>
      </p:sp>
      <p:sp>
        <p:nvSpPr>
          <p:cNvPr id="2" name="Title 1"/>
          <p:cNvSpPr>
            <a:spLocks noGrp="1"/>
          </p:cNvSpPr>
          <p:nvPr>
            <p:ph type="title"/>
          </p:nvPr>
        </p:nvSpPr>
        <p:spPr/>
        <p:txBody>
          <a:bodyPr/>
          <a:lstStyle/>
          <a:p>
            <a:r>
              <a:rPr lang="en-US" dirty="0" smtClean="0"/>
              <a:t>Comparison</a:t>
            </a: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22</a:t>
            </a:fld>
            <a:endParaRPr lang="fa-IR"/>
          </a:p>
        </p:txBody>
      </p:sp>
    </p:spTree>
    <p:extLst>
      <p:ext uri="{BB962C8B-B14F-4D97-AF65-F5344CB8AC3E}">
        <p14:creationId xmlns:p14="http://schemas.microsoft.com/office/powerpoint/2010/main" val="31489290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362200"/>
            <a:ext cx="7408333" cy="3450696"/>
          </a:xfrm>
        </p:spPr>
        <p:txBody>
          <a:bodyPr>
            <a:normAutofit fontScale="92500"/>
          </a:bodyPr>
          <a:lstStyle/>
          <a:p>
            <a:pPr marL="0" indent="0" algn="l" rtl="0">
              <a:buNone/>
            </a:pPr>
            <a:r>
              <a:rPr lang="en-US" b="1" dirty="0" smtClean="0"/>
              <a:t>2. Comparison of Unlike Things</a:t>
            </a:r>
          </a:p>
          <a:p>
            <a:pPr algn="l" rtl="0"/>
            <a:r>
              <a:rPr lang="en-US" b="1" dirty="0" smtClean="0"/>
              <a:t>Incorrect: </a:t>
            </a:r>
            <a:r>
              <a:rPr lang="en-US" dirty="0" smtClean="0"/>
              <a:t>These </a:t>
            </a:r>
            <a:r>
              <a:rPr lang="en-US" u="sng" dirty="0" smtClean="0">
                <a:solidFill>
                  <a:srgbClr val="FF0000"/>
                </a:solidFill>
              </a:rPr>
              <a:t>results</a:t>
            </a:r>
            <a:r>
              <a:rPr lang="en-US" dirty="0" smtClean="0"/>
              <a:t> are similar to </a:t>
            </a:r>
            <a:r>
              <a:rPr lang="en-US" u="sng" dirty="0" smtClean="0">
                <a:solidFill>
                  <a:srgbClr val="FF0000"/>
                </a:solidFill>
              </a:rPr>
              <a:t>previous studies</a:t>
            </a:r>
            <a:r>
              <a:rPr lang="en-US" dirty="0" smtClean="0">
                <a:solidFill>
                  <a:srgbClr val="FF0000"/>
                </a:solidFill>
              </a:rPr>
              <a:t>.</a:t>
            </a:r>
          </a:p>
          <a:p>
            <a:pPr algn="l" rtl="0"/>
            <a:r>
              <a:rPr lang="en-US" b="1" dirty="0" smtClean="0"/>
              <a:t>Correct: </a:t>
            </a:r>
            <a:r>
              <a:rPr lang="en-US" dirty="0" smtClean="0"/>
              <a:t>These </a:t>
            </a:r>
            <a:r>
              <a:rPr lang="en-US" b="1" u="sng" dirty="0" smtClean="0">
                <a:solidFill>
                  <a:srgbClr val="FF0000"/>
                </a:solidFill>
              </a:rPr>
              <a:t>results</a:t>
            </a:r>
            <a:r>
              <a:rPr lang="en-US" dirty="0" smtClean="0"/>
              <a:t> are similar to </a:t>
            </a:r>
            <a:r>
              <a:rPr lang="en-US" b="1" u="sng" dirty="0" smtClean="0">
                <a:solidFill>
                  <a:srgbClr val="FF0000"/>
                </a:solidFill>
              </a:rPr>
              <a:t>the results</a:t>
            </a:r>
            <a:r>
              <a:rPr lang="en-US" b="1" dirty="0" smtClean="0">
                <a:solidFill>
                  <a:srgbClr val="FF0000"/>
                </a:solidFill>
              </a:rPr>
              <a:t> </a:t>
            </a:r>
            <a:r>
              <a:rPr lang="en-US" dirty="0" smtClean="0"/>
              <a:t>of previous studies.</a:t>
            </a:r>
          </a:p>
          <a:p>
            <a:pPr algn="l" rtl="0"/>
            <a:r>
              <a:rPr lang="en-US" b="1" dirty="0"/>
              <a:t>Correct: </a:t>
            </a:r>
            <a:r>
              <a:rPr lang="en-US" dirty="0" smtClean="0"/>
              <a:t>These </a:t>
            </a:r>
            <a:r>
              <a:rPr lang="en-US" b="1" u="sng" dirty="0" smtClean="0">
                <a:solidFill>
                  <a:srgbClr val="FF0000"/>
                </a:solidFill>
              </a:rPr>
              <a:t>results</a:t>
            </a:r>
            <a:r>
              <a:rPr lang="en-US" dirty="0" smtClean="0"/>
              <a:t> are similar to </a:t>
            </a:r>
            <a:r>
              <a:rPr lang="en-US" b="1" u="sng" dirty="0" smtClean="0">
                <a:solidFill>
                  <a:srgbClr val="FF0000"/>
                </a:solidFill>
              </a:rPr>
              <a:t>those</a:t>
            </a:r>
            <a:r>
              <a:rPr lang="en-US" b="1" dirty="0" smtClean="0">
                <a:solidFill>
                  <a:srgbClr val="FF0000"/>
                </a:solidFill>
              </a:rPr>
              <a:t> </a:t>
            </a:r>
            <a:r>
              <a:rPr lang="en-US" dirty="0" smtClean="0"/>
              <a:t>of previous studies.</a:t>
            </a:r>
          </a:p>
          <a:p>
            <a:pPr algn="l" rtl="0"/>
            <a:r>
              <a:rPr lang="en-US" b="1" dirty="0" smtClean="0"/>
              <a:t>What is wrong? </a:t>
            </a:r>
          </a:p>
          <a:p>
            <a:pPr algn="l" rtl="0"/>
            <a:r>
              <a:rPr lang="en-US" dirty="0" smtClean="0"/>
              <a:t>Incorrect: The blood pressure of group A was higher than group B.</a:t>
            </a:r>
            <a:endParaRPr lang="fa-IR" dirty="0"/>
          </a:p>
        </p:txBody>
      </p:sp>
      <p:sp>
        <p:nvSpPr>
          <p:cNvPr id="2" name="Title 1"/>
          <p:cNvSpPr>
            <a:spLocks noGrp="1"/>
          </p:cNvSpPr>
          <p:nvPr>
            <p:ph type="title"/>
          </p:nvPr>
        </p:nvSpPr>
        <p:spPr/>
        <p:txBody>
          <a:bodyPr/>
          <a:lstStyle/>
          <a:p>
            <a:r>
              <a:rPr lang="en-US" dirty="0" smtClean="0"/>
              <a:t>Comparison</a:t>
            </a: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23</a:t>
            </a:fld>
            <a:endParaRPr lang="fa-IR"/>
          </a:p>
        </p:txBody>
      </p:sp>
    </p:spTree>
    <p:extLst>
      <p:ext uri="{BB962C8B-B14F-4D97-AF65-F5344CB8AC3E}">
        <p14:creationId xmlns:p14="http://schemas.microsoft.com/office/powerpoint/2010/main" val="25570321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l" rtl="0">
              <a:buNone/>
            </a:pPr>
            <a:r>
              <a:rPr lang="en-US" dirty="0"/>
              <a:t>The books </a:t>
            </a:r>
            <a:r>
              <a:rPr lang="en-US" dirty="0">
                <a:solidFill>
                  <a:srgbClr val="FF0000"/>
                </a:solidFill>
              </a:rPr>
              <a:t>that (or which)</a:t>
            </a:r>
            <a:r>
              <a:rPr lang="en-US" dirty="0"/>
              <a:t> provide exercises are particularly helpful.</a:t>
            </a:r>
          </a:p>
          <a:p>
            <a:pPr marL="0" indent="0" algn="l" rtl="0">
              <a:buNone/>
            </a:pPr>
            <a:r>
              <a:rPr lang="en-US" dirty="0"/>
              <a:t>The substances </a:t>
            </a:r>
            <a:r>
              <a:rPr lang="en-US" dirty="0">
                <a:solidFill>
                  <a:srgbClr val="FF0000"/>
                </a:solidFill>
              </a:rPr>
              <a:t>which (or that) </a:t>
            </a:r>
            <a:r>
              <a:rPr lang="en-US" dirty="0"/>
              <a:t>performed best in the screening test </a:t>
            </a:r>
            <a:r>
              <a:rPr lang="en-US" dirty="0" smtClean="0"/>
              <a:t>were those </a:t>
            </a:r>
            <a:r>
              <a:rPr lang="en-US" dirty="0"/>
              <a:t>that had a simple chemical structure</a:t>
            </a:r>
            <a:r>
              <a:rPr lang="en-US" dirty="0" smtClean="0"/>
              <a:t>.</a:t>
            </a:r>
          </a:p>
          <a:p>
            <a:pPr marL="0" indent="0" algn="l" rtl="0">
              <a:buNone/>
            </a:pPr>
            <a:r>
              <a:rPr lang="en-US" b="1" dirty="0"/>
              <a:t>Restrictive</a:t>
            </a:r>
            <a:r>
              <a:rPr lang="en-US" dirty="0"/>
              <a:t>: </a:t>
            </a:r>
            <a:r>
              <a:rPr lang="en-US" i="1" dirty="0"/>
              <a:t>For </a:t>
            </a:r>
            <a:r>
              <a:rPr lang="en-US" i="1" dirty="0" smtClean="0"/>
              <a:t>camping, </a:t>
            </a:r>
            <a:r>
              <a:rPr lang="en-US" i="1" dirty="0"/>
              <a:t>the children need clothes </a:t>
            </a:r>
            <a:r>
              <a:rPr lang="en-US" i="1" dirty="0">
                <a:solidFill>
                  <a:srgbClr val="FF0000"/>
                </a:solidFill>
              </a:rPr>
              <a:t>that</a:t>
            </a:r>
            <a:r>
              <a:rPr lang="en-US" i="1" dirty="0"/>
              <a:t> are washable</a:t>
            </a:r>
            <a:r>
              <a:rPr lang="en-US" i="1" dirty="0" smtClean="0"/>
              <a:t>.</a:t>
            </a:r>
            <a:r>
              <a:rPr lang="en-US" dirty="0" smtClean="0"/>
              <a:t/>
            </a:r>
            <a:br>
              <a:rPr lang="en-US" dirty="0" smtClean="0"/>
            </a:br>
            <a:r>
              <a:rPr lang="en-US" b="1" dirty="0"/>
              <a:t>Nonrestrictive:</a:t>
            </a:r>
            <a:r>
              <a:rPr lang="en-US" dirty="0"/>
              <a:t> </a:t>
            </a:r>
            <a:r>
              <a:rPr lang="en-US" i="1" dirty="0"/>
              <a:t>For </a:t>
            </a:r>
            <a:r>
              <a:rPr lang="en-US" i="1" dirty="0" smtClean="0"/>
              <a:t>camping, </a:t>
            </a:r>
            <a:r>
              <a:rPr lang="en-US" i="1" dirty="0"/>
              <a:t>the children need sturdy shoes</a:t>
            </a:r>
            <a:r>
              <a:rPr lang="en-US" i="1" dirty="0">
                <a:solidFill>
                  <a:srgbClr val="FF0000"/>
                </a:solidFill>
              </a:rPr>
              <a:t>, which </a:t>
            </a:r>
            <a:r>
              <a:rPr lang="en-US" i="1" dirty="0"/>
              <a:t>are expensive</a:t>
            </a:r>
            <a:r>
              <a:rPr lang="en-US" dirty="0"/>
              <a:t>.</a:t>
            </a:r>
            <a:endParaRPr lang="fa-IR" dirty="0"/>
          </a:p>
        </p:txBody>
      </p:sp>
      <p:sp>
        <p:nvSpPr>
          <p:cNvPr id="2" name="Title 1"/>
          <p:cNvSpPr>
            <a:spLocks noGrp="1"/>
          </p:cNvSpPr>
          <p:nvPr>
            <p:ph type="title"/>
          </p:nvPr>
        </p:nvSpPr>
        <p:spPr/>
        <p:txBody>
          <a:bodyPr>
            <a:normAutofit fontScale="90000"/>
          </a:bodyPr>
          <a:lstStyle/>
          <a:p>
            <a:r>
              <a:rPr lang="en-US" b="1" dirty="0"/>
              <a:t>The Relative Pronouns “Which” and “That”</a:t>
            </a: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24</a:t>
            </a:fld>
            <a:endParaRPr lang="fa-IR"/>
          </a:p>
        </p:txBody>
      </p:sp>
    </p:spTree>
    <p:extLst>
      <p:ext uri="{BB962C8B-B14F-4D97-AF65-F5344CB8AC3E}">
        <p14:creationId xmlns:p14="http://schemas.microsoft.com/office/powerpoint/2010/main" val="23170246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a:t>Some books provide exercises</a:t>
            </a:r>
            <a:r>
              <a:rPr lang="en-US" dirty="0">
                <a:solidFill>
                  <a:srgbClr val="FF0000"/>
                </a:solidFill>
              </a:rPr>
              <a:t>, which </a:t>
            </a:r>
            <a:r>
              <a:rPr lang="en-US" dirty="0"/>
              <a:t>is particularly helpful.</a:t>
            </a:r>
          </a:p>
          <a:p>
            <a:pPr algn="l" rtl="0"/>
            <a:r>
              <a:rPr lang="en-US" dirty="0"/>
              <a:t>The substances with a simple chemical structure performed best in </a:t>
            </a:r>
            <a:r>
              <a:rPr lang="en-US" dirty="0" smtClean="0"/>
              <a:t>the screening </a:t>
            </a:r>
            <a:r>
              <a:rPr lang="en-US" dirty="0"/>
              <a:t>test</a:t>
            </a:r>
            <a:r>
              <a:rPr lang="en-US" dirty="0">
                <a:solidFill>
                  <a:srgbClr val="FF0000"/>
                </a:solidFill>
              </a:rPr>
              <a:t>, which </a:t>
            </a:r>
            <a:r>
              <a:rPr lang="en-US" dirty="0"/>
              <a:t>was an unexpected </a:t>
            </a:r>
            <a:r>
              <a:rPr lang="en-US" dirty="0" smtClean="0"/>
              <a:t>finding</a:t>
            </a:r>
            <a:r>
              <a:rPr lang="en-US" dirty="0"/>
              <a:t>.</a:t>
            </a:r>
            <a:endParaRPr lang="fa-IR" dirty="0"/>
          </a:p>
        </p:txBody>
      </p:sp>
      <p:sp>
        <p:nvSpPr>
          <p:cNvPr id="2" name="Title 1"/>
          <p:cNvSpPr>
            <a:spLocks noGrp="1"/>
          </p:cNvSpPr>
          <p:nvPr>
            <p:ph type="title"/>
          </p:nvPr>
        </p:nvSpPr>
        <p:spPr/>
        <p:txBody>
          <a:bodyPr>
            <a:normAutofit fontScale="90000"/>
          </a:bodyPr>
          <a:lstStyle/>
          <a:p>
            <a:pPr rtl="0"/>
            <a:r>
              <a:rPr lang="en-US" b="1" dirty="0" smtClean="0"/>
              <a:t>The Relative Pronoun “Which“ referring to the previous sentence</a:t>
            </a: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25</a:t>
            </a:fld>
            <a:endParaRPr lang="fa-IR"/>
          </a:p>
        </p:txBody>
      </p:sp>
    </p:spTree>
    <p:extLst>
      <p:ext uri="{BB962C8B-B14F-4D97-AF65-F5344CB8AC3E}">
        <p14:creationId xmlns:p14="http://schemas.microsoft.com/office/powerpoint/2010/main" val="21276070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362200"/>
            <a:ext cx="7408333" cy="3450696"/>
          </a:xfrm>
        </p:spPr>
        <p:txBody>
          <a:bodyPr>
            <a:noAutofit/>
          </a:bodyPr>
          <a:lstStyle/>
          <a:p>
            <a:pPr marL="0" indent="0" algn="l" rtl="0">
              <a:buNone/>
            </a:pPr>
            <a:r>
              <a:rPr lang="en-US" sz="1800" dirty="0"/>
              <a:t>Using the survey data, the effects of education on job satisfaction were examined.</a:t>
            </a:r>
          </a:p>
          <a:p>
            <a:pPr marL="0" indent="0" algn="l" rtl="0">
              <a:buNone/>
            </a:pPr>
            <a:r>
              <a:rPr lang="en-US" sz="1800" dirty="0">
                <a:solidFill>
                  <a:schemeClr val="accent3">
                    <a:lumMod val="75000"/>
                  </a:schemeClr>
                </a:solidFill>
              </a:rPr>
              <a:t>(</a:t>
            </a:r>
            <a:r>
              <a:rPr lang="en-US" sz="1800" i="1" dirty="0">
                <a:solidFill>
                  <a:schemeClr val="accent3">
                    <a:lumMod val="75000"/>
                  </a:schemeClr>
                </a:solidFill>
              </a:rPr>
              <a:t>Who is using the data? Implied subject </a:t>
            </a:r>
            <a:r>
              <a:rPr lang="en-US" sz="1800" i="1" dirty="0" smtClean="0">
                <a:solidFill>
                  <a:schemeClr val="accent3">
                    <a:lumMod val="75000"/>
                  </a:schemeClr>
                </a:solidFill>
              </a:rPr>
              <a:t>= we/researchers</a:t>
            </a:r>
            <a:r>
              <a:rPr lang="en-US" sz="1800" i="1" dirty="0">
                <a:solidFill>
                  <a:schemeClr val="accent3">
                    <a:lumMod val="75000"/>
                  </a:schemeClr>
                </a:solidFill>
              </a:rPr>
              <a:t>; grammatical subject = the effects</a:t>
            </a:r>
            <a:r>
              <a:rPr lang="en-US" sz="1800" i="1" dirty="0" smtClean="0">
                <a:solidFill>
                  <a:schemeClr val="accent3">
                    <a:lumMod val="75000"/>
                  </a:schemeClr>
                </a:solidFill>
              </a:rPr>
              <a:t>)</a:t>
            </a:r>
          </a:p>
          <a:p>
            <a:pPr marL="0" indent="0" algn="l" rtl="0">
              <a:buNone/>
            </a:pPr>
            <a:r>
              <a:rPr lang="en-US" sz="1800" b="1" dirty="0"/>
              <a:t>Correction</a:t>
            </a:r>
            <a:r>
              <a:rPr lang="en-US" sz="1800" dirty="0"/>
              <a:t> </a:t>
            </a:r>
            <a:r>
              <a:rPr lang="en-US" sz="1800" dirty="0" smtClean="0"/>
              <a:t/>
            </a:r>
            <a:br>
              <a:rPr lang="en-US" sz="1800" dirty="0" smtClean="0"/>
            </a:br>
            <a:r>
              <a:rPr lang="en-US" sz="1800" dirty="0"/>
              <a:t>Using the survey data, the researchers examined the effects of education on job satisfaction.</a:t>
            </a:r>
            <a:r>
              <a:rPr lang="en-US" sz="1800" dirty="0" smtClean="0"/>
              <a:t/>
            </a:r>
            <a:br>
              <a:rPr lang="en-US" sz="1800" dirty="0" smtClean="0"/>
            </a:br>
            <a:endParaRPr lang="en-US" sz="1800" dirty="0" smtClean="0"/>
          </a:p>
          <a:p>
            <a:pPr marL="0" indent="0" algn="l" rtl="0">
              <a:buNone/>
            </a:pPr>
            <a:r>
              <a:rPr lang="en-US" sz="1800" dirty="0" smtClean="0"/>
              <a:t>After </a:t>
            </a:r>
            <a:r>
              <a:rPr lang="en-US" sz="1800" dirty="0"/>
              <a:t>preparing the samples, our focus was on collecting the data.</a:t>
            </a:r>
          </a:p>
          <a:p>
            <a:pPr marL="0" indent="0" algn="l" rtl="0">
              <a:buNone/>
            </a:pPr>
            <a:r>
              <a:rPr lang="en-US" sz="1800" dirty="0">
                <a:solidFill>
                  <a:schemeClr val="accent3">
                    <a:lumMod val="75000"/>
                  </a:schemeClr>
                </a:solidFill>
              </a:rPr>
              <a:t>(</a:t>
            </a:r>
            <a:r>
              <a:rPr lang="en-US" sz="1800" i="1" dirty="0">
                <a:solidFill>
                  <a:schemeClr val="accent3">
                    <a:lumMod val="75000"/>
                  </a:schemeClr>
                </a:solidFill>
              </a:rPr>
              <a:t>Who did the preparing? Implied subject = we/ researchers; grammatical subject = our focus</a:t>
            </a:r>
            <a:r>
              <a:rPr lang="en-US" sz="1800" dirty="0">
                <a:solidFill>
                  <a:schemeClr val="accent3">
                    <a:lumMod val="75000"/>
                  </a:schemeClr>
                </a:solidFill>
              </a:rPr>
              <a:t>)</a:t>
            </a:r>
          </a:p>
          <a:p>
            <a:pPr marL="0" indent="0" algn="l" rtl="0">
              <a:buNone/>
            </a:pPr>
            <a:r>
              <a:rPr lang="en-US" sz="1800" b="1" dirty="0"/>
              <a:t>Correction</a:t>
            </a:r>
            <a:r>
              <a:rPr lang="en-US" sz="1800" dirty="0"/>
              <a:t> </a:t>
            </a:r>
            <a:br>
              <a:rPr lang="en-US" sz="1800" dirty="0"/>
            </a:br>
            <a:r>
              <a:rPr lang="en-US" sz="1800" dirty="0"/>
              <a:t>After preparing the samples, we focused on collecting the data.</a:t>
            </a:r>
          </a:p>
          <a:p>
            <a:pPr marL="0" indent="0" algn="l" rtl="0">
              <a:buNone/>
            </a:pPr>
            <a:r>
              <a:rPr lang="en-US" sz="2400" dirty="0" smtClean="0"/>
              <a:t/>
            </a:r>
            <a:br>
              <a:rPr lang="en-US" sz="2400" dirty="0" smtClean="0"/>
            </a:br>
            <a:endParaRPr lang="en-US" sz="2400" dirty="0"/>
          </a:p>
          <a:p>
            <a:pPr marL="0" indent="0" algn="l" rtl="0">
              <a:buNone/>
            </a:pPr>
            <a:r>
              <a:rPr lang="en-US" sz="2400" dirty="0" smtClean="0"/>
              <a:t/>
            </a:r>
            <a:br>
              <a:rPr lang="en-US" sz="2400" dirty="0" smtClean="0"/>
            </a:br>
            <a:endParaRPr lang="fa-IR" sz="2400" dirty="0"/>
          </a:p>
        </p:txBody>
      </p:sp>
      <p:sp>
        <p:nvSpPr>
          <p:cNvPr id="2" name="Title 1"/>
          <p:cNvSpPr>
            <a:spLocks noGrp="1"/>
          </p:cNvSpPr>
          <p:nvPr>
            <p:ph type="title"/>
          </p:nvPr>
        </p:nvSpPr>
        <p:spPr/>
        <p:txBody>
          <a:bodyPr/>
          <a:lstStyle/>
          <a:p>
            <a:r>
              <a:rPr lang="en-US" dirty="0" smtClean="0"/>
              <a:t>Dangling Modifiers</a:t>
            </a:r>
            <a:endParaRPr lang="fa-IR" dirty="0"/>
          </a:p>
        </p:txBody>
      </p:sp>
      <p:sp>
        <p:nvSpPr>
          <p:cNvPr id="4" name="Minus 3"/>
          <p:cNvSpPr/>
          <p:nvPr/>
        </p:nvSpPr>
        <p:spPr>
          <a:xfrm>
            <a:off x="838200" y="4572000"/>
            <a:ext cx="769620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Footer Placeholder 4"/>
          <p:cNvSpPr>
            <a:spLocks noGrp="1"/>
          </p:cNvSpPr>
          <p:nvPr>
            <p:ph type="ftr" sz="quarter" idx="11"/>
          </p:nvPr>
        </p:nvSpPr>
        <p:spPr/>
        <p:txBody>
          <a:bodyPr/>
          <a:lstStyle/>
          <a:p>
            <a:r>
              <a:rPr lang="en-US" smtClean="0"/>
              <a:t>Building Blocks of Writing, Mohammad Karimi Muhamadkarimi@yahoo.co.uk</a:t>
            </a:r>
            <a:endParaRPr lang="fa-IR"/>
          </a:p>
        </p:txBody>
      </p:sp>
      <p:sp>
        <p:nvSpPr>
          <p:cNvPr id="6" name="Slide Number Placeholder 5"/>
          <p:cNvSpPr>
            <a:spLocks noGrp="1"/>
          </p:cNvSpPr>
          <p:nvPr>
            <p:ph type="sldNum" sz="quarter" idx="12"/>
          </p:nvPr>
        </p:nvSpPr>
        <p:spPr/>
        <p:txBody>
          <a:bodyPr/>
          <a:lstStyle/>
          <a:p>
            <a:fld id="{40487EBF-4842-45EC-A8CA-0085A4C5F6B7}" type="slidenum">
              <a:rPr lang="fa-IR" smtClean="0"/>
              <a:t>26</a:t>
            </a:fld>
            <a:endParaRPr lang="fa-IR"/>
          </a:p>
        </p:txBody>
      </p:sp>
    </p:spTree>
    <p:extLst>
      <p:ext uri="{BB962C8B-B14F-4D97-AF65-F5344CB8AC3E}">
        <p14:creationId xmlns:p14="http://schemas.microsoft.com/office/powerpoint/2010/main" val="3076224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rtl="0">
              <a:buNone/>
            </a:pPr>
            <a:r>
              <a:rPr lang="en-US" dirty="0"/>
              <a:t>To investigate the relationship, a series of experiments were designed.</a:t>
            </a:r>
          </a:p>
          <a:p>
            <a:pPr marL="0" indent="0" algn="l" rtl="0">
              <a:buNone/>
            </a:pPr>
            <a:r>
              <a:rPr lang="en-US" dirty="0">
                <a:solidFill>
                  <a:schemeClr val="accent3">
                    <a:lumMod val="75000"/>
                  </a:schemeClr>
                </a:solidFill>
              </a:rPr>
              <a:t>(</a:t>
            </a:r>
            <a:r>
              <a:rPr lang="en-US" i="1" dirty="0">
                <a:solidFill>
                  <a:schemeClr val="accent3">
                    <a:lumMod val="75000"/>
                  </a:schemeClr>
                </a:solidFill>
              </a:rPr>
              <a:t>Who is going to investigate? Implied subject = we/researchers; grammatical subject = a series</a:t>
            </a:r>
            <a:r>
              <a:rPr lang="en-US" dirty="0">
                <a:solidFill>
                  <a:schemeClr val="accent3">
                    <a:lumMod val="75000"/>
                  </a:schemeClr>
                </a:solidFill>
              </a:rPr>
              <a:t>)</a:t>
            </a:r>
          </a:p>
          <a:p>
            <a:pPr marL="0" indent="0" algn="l" rtl="0">
              <a:buNone/>
            </a:pPr>
            <a:r>
              <a:rPr lang="en-US" b="1" dirty="0"/>
              <a:t>Correction</a:t>
            </a:r>
            <a:r>
              <a:rPr lang="en-US" dirty="0"/>
              <a:t> </a:t>
            </a:r>
            <a:br>
              <a:rPr lang="en-US" dirty="0"/>
            </a:br>
            <a:r>
              <a:rPr lang="en-US" dirty="0"/>
              <a:t>We designed a series of experiments to investigate the relationship.</a:t>
            </a:r>
          </a:p>
          <a:p>
            <a:pPr marL="0" indent="0" algn="l" rtl="0">
              <a:buNone/>
            </a:pPr>
            <a:endParaRPr lang="fa-IR" dirty="0"/>
          </a:p>
        </p:txBody>
      </p:sp>
      <p:sp>
        <p:nvSpPr>
          <p:cNvPr id="2" name="Title 1"/>
          <p:cNvSpPr>
            <a:spLocks noGrp="1"/>
          </p:cNvSpPr>
          <p:nvPr>
            <p:ph type="title"/>
          </p:nvPr>
        </p:nvSpPr>
        <p:spPr/>
        <p:txBody>
          <a:bodyPr/>
          <a:lstStyle/>
          <a:p>
            <a:r>
              <a:rPr lang="en-US" dirty="0" smtClean="0"/>
              <a:t>Dangling Modifiers</a:t>
            </a: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27</a:t>
            </a:fld>
            <a:endParaRPr lang="fa-IR"/>
          </a:p>
        </p:txBody>
      </p:sp>
    </p:spTree>
    <p:extLst>
      <p:ext uri="{BB962C8B-B14F-4D97-AF65-F5344CB8AC3E}">
        <p14:creationId xmlns:p14="http://schemas.microsoft.com/office/powerpoint/2010/main" val="35717388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smtClean="0">
                <a:solidFill>
                  <a:srgbClr val="FF0000"/>
                </a:solidFill>
              </a:rPr>
              <a:t>Dangling: </a:t>
            </a:r>
            <a:r>
              <a:rPr lang="en-US" dirty="0" smtClean="0">
                <a:solidFill>
                  <a:srgbClr val="FF0000"/>
                </a:solidFill>
              </a:rPr>
              <a:t>Before </a:t>
            </a:r>
            <a:r>
              <a:rPr lang="en-US" dirty="0">
                <a:solidFill>
                  <a:srgbClr val="FF0000"/>
                </a:solidFill>
              </a:rPr>
              <a:t>adding the compound, it was determined that the solution's pH was </a:t>
            </a:r>
            <a:r>
              <a:rPr lang="en-US" dirty="0" smtClean="0">
                <a:solidFill>
                  <a:srgbClr val="FF0000"/>
                </a:solidFill>
              </a:rPr>
              <a:t>6.4</a:t>
            </a:r>
          </a:p>
          <a:p>
            <a:pPr marL="0" indent="0" algn="l" rtl="0">
              <a:buNone/>
            </a:pPr>
            <a:r>
              <a:rPr lang="en-US" b="1" dirty="0" smtClean="0"/>
              <a:t>Correction:</a:t>
            </a:r>
          </a:p>
          <a:p>
            <a:pPr algn="l" rtl="0"/>
            <a:r>
              <a:rPr lang="en-US" dirty="0" smtClean="0"/>
              <a:t>Before </a:t>
            </a:r>
            <a:r>
              <a:rPr lang="en-US" dirty="0"/>
              <a:t>the addition of the compound, it was determined that the solution's pH was 6.4.</a:t>
            </a:r>
          </a:p>
          <a:p>
            <a:pPr algn="l" rtl="0"/>
            <a:r>
              <a:rPr lang="en-US" dirty="0"/>
              <a:t>Before adding the compound, </a:t>
            </a:r>
            <a:r>
              <a:rPr lang="en-US" dirty="0" smtClean="0"/>
              <a:t>we </a:t>
            </a:r>
            <a:r>
              <a:rPr lang="en-US" dirty="0"/>
              <a:t>determined that the solution's pH was 6.4</a:t>
            </a:r>
            <a:endParaRPr lang="fa-IR" dirty="0"/>
          </a:p>
        </p:txBody>
      </p:sp>
      <p:sp>
        <p:nvSpPr>
          <p:cNvPr id="2" name="Title 1"/>
          <p:cNvSpPr>
            <a:spLocks noGrp="1"/>
          </p:cNvSpPr>
          <p:nvPr>
            <p:ph type="title"/>
          </p:nvPr>
        </p:nvSpPr>
        <p:spPr/>
        <p:txBody>
          <a:bodyPr/>
          <a:lstStyle/>
          <a:p>
            <a:r>
              <a:rPr lang="en-US" dirty="0" smtClean="0"/>
              <a:t>Dangling Modifiers</a:t>
            </a: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28</a:t>
            </a:fld>
            <a:endParaRPr lang="fa-IR"/>
          </a:p>
        </p:txBody>
      </p:sp>
    </p:spTree>
    <p:extLst>
      <p:ext uri="{BB962C8B-B14F-4D97-AF65-F5344CB8AC3E}">
        <p14:creationId xmlns:p14="http://schemas.microsoft.com/office/powerpoint/2010/main" val="531445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lgn="ctr" rtl="0">
              <a:lnSpc>
                <a:spcPct val="80000"/>
              </a:lnSpc>
              <a:buNone/>
            </a:pPr>
            <a:r>
              <a:rPr lang="en-GB" altLang="de-DE" sz="3300" b="1" dirty="0" smtClean="0">
                <a:latin typeface="Times New Roman" pitchFamily="18" charset="0"/>
                <a:cs typeface="Times New Roman" pitchFamily="18" charset="0"/>
              </a:rPr>
              <a:t>Colon (:) and Semicolon (;)</a:t>
            </a:r>
            <a:endParaRPr lang="de-DE" altLang="de-DE" sz="3300" b="1" dirty="0" smtClean="0">
              <a:latin typeface="Times New Roman" pitchFamily="18" charset="0"/>
              <a:cs typeface="Times New Roman" pitchFamily="18" charset="0"/>
            </a:endParaRPr>
          </a:p>
          <a:p>
            <a:pPr algn="l" rtl="0">
              <a:lnSpc>
                <a:spcPct val="80000"/>
              </a:lnSpc>
            </a:pPr>
            <a:endParaRPr lang="en-GB" altLang="de-DE" sz="1200" b="1" dirty="0" smtClean="0"/>
          </a:p>
          <a:p>
            <a:pPr algn="just" rtl="0">
              <a:lnSpc>
                <a:spcPct val="90000"/>
              </a:lnSpc>
            </a:pPr>
            <a:r>
              <a:rPr lang="en-GB" altLang="de-DE" b="1" dirty="0" smtClean="0">
                <a:latin typeface="Times New Roman" pitchFamily="18" charset="0"/>
                <a:cs typeface="Times New Roman" pitchFamily="18" charset="0"/>
              </a:rPr>
              <a:t>A colon is used when a list or explanation follows.</a:t>
            </a:r>
            <a:r>
              <a:rPr kumimoji="0" lang="en-US" altLang="en-US" b="1" dirty="0" smtClean="0">
                <a:latin typeface="Times New Roman" pitchFamily="18" charset="0"/>
                <a:cs typeface="Times New Roman" pitchFamily="18" charset="0"/>
              </a:rPr>
              <a:t> </a:t>
            </a:r>
            <a:r>
              <a:rPr kumimoji="0" lang="en-US" altLang="en-US" b="1" dirty="0" smtClean="0">
                <a:latin typeface="Times" charset="0"/>
              </a:rPr>
              <a:t>The colon comes at a point in the sentence where the sentence </a:t>
            </a:r>
            <a:r>
              <a:rPr kumimoji="0" lang="en-US" altLang="en-US" b="1" i="1" u="sng" dirty="0" smtClean="0">
                <a:latin typeface="Times" charset="0"/>
              </a:rPr>
              <a:t>could</a:t>
            </a:r>
            <a:r>
              <a:rPr kumimoji="0" lang="en-US" altLang="en-US" b="1" dirty="0" smtClean="0">
                <a:latin typeface="Times" charset="0"/>
              </a:rPr>
              <a:t> come to a complete stop.</a:t>
            </a:r>
          </a:p>
          <a:p>
            <a:pPr marL="0" indent="0" algn="just" rtl="0">
              <a:lnSpc>
                <a:spcPct val="90000"/>
              </a:lnSpc>
              <a:buNone/>
            </a:pPr>
            <a:r>
              <a:rPr kumimoji="0" lang="en-US" altLang="en-US" dirty="0" smtClean="0">
                <a:solidFill>
                  <a:schemeClr val="accent3">
                    <a:lumMod val="75000"/>
                  </a:schemeClr>
                </a:solidFill>
                <a:latin typeface="Times" charset="0"/>
              </a:rPr>
              <a:t>I’m going to tell you the names of my favorite breakfast foods.</a:t>
            </a:r>
          </a:p>
          <a:p>
            <a:pPr marL="0" indent="0" algn="just" rtl="0">
              <a:lnSpc>
                <a:spcPct val="90000"/>
              </a:lnSpc>
              <a:buNone/>
            </a:pPr>
            <a:r>
              <a:rPr kumimoji="0" lang="en-US" altLang="en-US" dirty="0" smtClean="0">
                <a:solidFill>
                  <a:schemeClr val="accent3">
                    <a:lumMod val="75000"/>
                  </a:schemeClr>
                </a:solidFill>
                <a:latin typeface="Times" charset="0"/>
              </a:rPr>
              <a:t>I’m going to tell you the names of my favorite breakfast foods</a:t>
            </a:r>
            <a:r>
              <a:rPr kumimoji="0" lang="en-US" altLang="en-US" sz="3500" b="1" dirty="0" smtClean="0">
                <a:solidFill>
                  <a:srgbClr val="FF0066"/>
                </a:solidFill>
                <a:latin typeface="Times" charset="0"/>
              </a:rPr>
              <a:t>:</a:t>
            </a:r>
            <a:r>
              <a:rPr kumimoji="0" lang="en-US" altLang="en-US" dirty="0" smtClean="0">
                <a:latin typeface="Times" charset="0"/>
              </a:rPr>
              <a:t> </a:t>
            </a:r>
            <a:r>
              <a:rPr kumimoji="0" lang="en-US" altLang="en-US" dirty="0" smtClean="0">
                <a:solidFill>
                  <a:schemeClr val="accent3">
                    <a:lumMod val="75000"/>
                  </a:schemeClr>
                </a:solidFill>
                <a:latin typeface="Times" charset="0"/>
              </a:rPr>
              <a:t>cornflakes, oatmeal, grits and gravy, and yogurt on toast.</a:t>
            </a:r>
          </a:p>
          <a:p>
            <a:pPr marL="0" indent="0" algn="just" rtl="0">
              <a:lnSpc>
                <a:spcPct val="90000"/>
              </a:lnSpc>
              <a:buNone/>
            </a:pPr>
            <a:endParaRPr lang="en-GB" altLang="de-DE" b="1" dirty="0" smtClean="0"/>
          </a:p>
          <a:p>
            <a:pPr algn="just" rtl="0">
              <a:lnSpc>
                <a:spcPct val="90000"/>
              </a:lnSpc>
            </a:pPr>
            <a:r>
              <a:rPr lang="en-GB" altLang="de-DE" b="1" dirty="0" smtClean="0">
                <a:latin typeface="Times New Roman" pitchFamily="18" charset="0"/>
                <a:cs typeface="Times New Roman" pitchFamily="18" charset="0"/>
              </a:rPr>
              <a:t>A semicolon is used to separate two or more related clauses provided each clause forms a full sentence.</a:t>
            </a:r>
          </a:p>
          <a:p>
            <a:pPr marL="0" indent="0" algn="l" rtl="0">
              <a:buNone/>
            </a:pPr>
            <a:r>
              <a:rPr lang="en-US" dirty="0">
                <a:solidFill>
                  <a:schemeClr val="accent3">
                    <a:lumMod val="50000"/>
                  </a:schemeClr>
                </a:solidFill>
                <a:latin typeface="Times New Roman" pitchFamily="18" charset="0"/>
                <a:cs typeface="Times New Roman" pitchFamily="18" charset="0"/>
              </a:rPr>
              <a:t>There are a number of test kits available</a:t>
            </a:r>
            <a:r>
              <a:rPr lang="en-US" sz="3300" dirty="0">
                <a:solidFill>
                  <a:srgbClr val="FF0000"/>
                </a:solidFill>
                <a:latin typeface="Times New Roman" pitchFamily="18" charset="0"/>
                <a:cs typeface="Times New Roman" pitchFamily="18" charset="0"/>
              </a:rPr>
              <a:t>;</a:t>
            </a:r>
            <a:r>
              <a:rPr lang="en-US" dirty="0">
                <a:solidFill>
                  <a:schemeClr val="accent3">
                    <a:lumMod val="50000"/>
                  </a:schemeClr>
                </a:solidFill>
                <a:latin typeface="Times New Roman" pitchFamily="18" charset="0"/>
                <a:cs typeface="Times New Roman" pitchFamily="18" charset="0"/>
              </a:rPr>
              <a:t> </a:t>
            </a:r>
            <a:r>
              <a:rPr lang="en-US" dirty="0" smtClean="0">
                <a:solidFill>
                  <a:schemeClr val="accent3">
                    <a:lumMod val="50000"/>
                  </a:schemeClr>
                </a:solidFill>
                <a:latin typeface="Times New Roman" pitchFamily="18" charset="0"/>
                <a:cs typeface="Times New Roman" pitchFamily="18" charset="0"/>
              </a:rPr>
              <a:t>the </a:t>
            </a:r>
            <a:r>
              <a:rPr lang="en-US" dirty="0">
                <a:solidFill>
                  <a:schemeClr val="accent3">
                    <a:lumMod val="50000"/>
                  </a:schemeClr>
                </a:solidFill>
                <a:latin typeface="Times New Roman" pitchFamily="18" charset="0"/>
                <a:cs typeface="Times New Roman" pitchFamily="18" charset="0"/>
              </a:rPr>
              <a:t>standard products are used in most cases.</a:t>
            </a:r>
            <a:endParaRPr lang="en-GB" altLang="de-DE" b="1" dirty="0" smtClean="0">
              <a:solidFill>
                <a:schemeClr val="accent3">
                  <a:lumMod val="50000"/>
                </a:schemeClr>
              </a:solidFill>
              <a:latin typeface="Times New Roman" pitchFamily="18" charset="0"/>
              <a:cs typeface="Times New Roman" pitchFamily="18" charset="0"/>
            </a:endParaRPr>
          </a:p>
          <a:p>
            <a:pPr algn="l" rtl="0">
              <a:lnSpc>
                <a:spcPct val="80000"/>
              </a:lnSpc>
            </a:pPr>
            <a:endParaRPr lang="en-GB" altLang="de-DE" b="1" dirty="0" smtClean="0"/>
          </a:p>
        </p:txBody>
      </p:sp>
      <p:sp>
        <p:nvSpPr>
          <p:cNvPr id="2" name="Title 1"/>
          <p:cNvSpPr>
            <a:spLocks noGrp="1"/>
          </p:cNvSpPr>
          <p:nvPr>
            <p:ph type="title"/>
          </p:nvPr>
        </p:nvSpPr>
        <p:spPr/>
        <p:txBody>
          <a:bodyPr/>
          <a:lstStyle/>
          <a:p>
            <a:r>
              <a:rPr lang="en-US" dirty="0" smtClean="0"/>
              <a:t>Punctuation</a:t>
            </a: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29</a:t>
            </a:fld>
            <a:endParaRPr lang="fa-IR"/>
          </a:p>
        </p:txBody>
      </p:sp>
    </p:spTree>
    <p:extLst>
      <p:ext uri="{BB962C8B-B14F-4D97-AF65-F5344CB8AC3E}">
        <p14:creationId xmlns:p14="http://schemas.microsoft.com/office/powerpoint/2010/main" val="1605238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smtClean="0">
                <a:solidFill>
                  <a:schemeClr val="folHlink"/>
                </a:solidFill>
              </a:rPr>
              <a:t>Expresses a habit or often repeated action.  Adverbs of frequency such as, </a:t>
            </a:r>
            <a:r>
              <a:rPr lang="en-US" b="1" i="1" dirty="0" smtClean="0"/>
              <a:t>often, seldom, sometimes, never</a:t>
            </a:r>
            <a:r>
              <a:rPr lang="en-US" b="1" dirty="0" smtClean="0">
                <a:solidFill>
                  <a:schemeClr val="folHlink"/>
                </a:solidFill>
              </a:rPr>
              <a:t>, etc. are used with this tense.</a:t>
            </a:r>
          </a:p>
          <a:p>
            <a:pPr algn="l" rtl="0"/>
            <a:endParaRPr lang="fa-IR" dirty="0"/>
          </a:p>
        </p:txBody>
      </p:sp>
      <p:sp>
        <p:nvSpPr>
          <p:cNvPr id="2" name="Title 1"/>
          <p:cNvSpPr>
            <a:spLocks noGrp="1"/>
          </p:cNvSpPr>
          <p:nvPr>
            <p:ph type="title"/>
          </p:nvPr>
        </p:nvSpPr>
        <p:spPr/>
        <p:txBody>
          <a:bodyPr>
            <a:normAutofit fontScale="90000"/>
          </a:bodyPr>
          <a:lstStyle/>
          <a:p>
            <a:r>
              <a:rPr lang="en-US" b="1" u="sng" dirty="0">
                <a:solidFill>
                  <a:schemeClr val="tx2"/>
                </a:solidFill>
                <a:effectLst>
                  <a:outerShdw blurRad="38100" dist="38100" dir="2700000" algn="tl">
                    <a:srgbClr val="C0C0C0"/>
                  </a:outerShdw>
                </a:effectLst>
              </a:rPr>
              <a:t>The Simple Present Tense</a:t>
            </a:r>
            <a:br>
              <a:rPr lang="en-US" b="1" u="sng" dirty="0">
                <a:solidFill>
                  <a:schemeClr val="tx2"/>
                </a:solidFill>
                <a:effectLst>
                  <a:outerShdw blurRad="38100" dist="38100" dir="2700000" algn="tl">
                    <a:srgbClr val="C0C0C0"/>
                  </a:outerShdw>
                </a:effectLst>
              </a:rPr>
            </a:br>
            <a:endParaRPr lang="fa-IR" dirty="0"/>
          </a:p>
        </p:txBody>
      </p:sp>
      <p:grpSp>
        <p:nvGrpSpPr>
          <p:cNvPr id="4" name="Group 35"/>
          <p:cNvGrpSpPr>
            <a:grpSpLocks/>
          </p:cNvGrpSpPr>
          <p:nvPr/>
        </p:nvGrpSpPr>
        <p:grpSpPr bwMode="auto">
          <a:xfrm>
            <a:off x="457200" y="3962400"/>
            <a:ext cx="8229600" cy="1066800"/>
            <a:chOff x="288" y="1824"/>
            <a:chExt cx="5088" cy="1344"/>
          </a:xfrm>
        </p:grpSpPr>
        <p:grpSp>
          <p:nvGrpSpPr>
            <p:cNvPr id="5" name="Group 11"/>
            <p:cNvGrpSpPr>
              <a:grpSpLocks/>
            </p:cNvGrpSpPr>
            <p:nvPr/>
          </p:nvGrpSpPr>
          <p:grpSpPr bwMode="auto">
            <a:xfrm>
              <a:off x="672" y="2400"/>
              <a:ext cx="336" cy="432"/>
              <a:chOff x="768" y="2592"/>
              <a:chExt cx="336" cy="432"/>
            </a:xfrm>
          </p:grpSpPr>
          <p:sp>
            <p:nvSpPr>
              <p:cNvPr id="30" name="Line 9"/>
              <p:cNvSpPr>
                <a:spLocks noChangeShapeType="1"/>
              </p:cNvSpPr>
              <p:nvPr/>
            </p:nvSpPr>
            <p:spPr bwMode="auto">
              <a:xfrm>
                <a:off x="768" y="2592"/>
                <a:ext cx="336" cy="38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31" name="Line 10"/>
              <p:cNvSpPr>
                <a:spLocks noChangeShapeType="1"/>
              </p:cNvSpPr>
              <p:nvPr/>
            </p:nvSpPr>
            <p:spPr bwMode="auto">
              <a:xfrm flipH="1">
                <a:off x="768" y="2592"/>
                <a:ext cx="336" cy="432"/>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6" name="Group 12"/>
            <p:cNvGrpSpPr>
              <a:grpSpLocks/>
            </p:cNvGrpSpPr>
            <p:nvPr/>
          </p:nvGrpSpPr>
          <p:grpSpPr bwMode="auto">
            <a:xfrm>
              <a:off x="2976" y="2400"/>
              <a:ext cx="336" cy="432"/>
              <a:chOff x="768" y="2592"/>
              <a:chExt cx="336" cy="432"/>
            </a:xfrm>
          </p:grpSpPr>
          <p:sp>
            <p:nvSpPr>
              <p:cNvPr id="28" name="Line 13"/>
              <p:cNvSpPr>
                <a:spLocks noChangeShapeType="1"/>
              </p:cNvSpPr>
              <p:nvPr/>
            </p:nvSpPr>
            <p:spPr bwMode="auto">
              <a:xfrm>
                <a:off x="768" y="2592"/>
                <a:ext cx="336" cy="38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29" name="Line 14"/>
              <p:cNvSpPr>
                <a:spLocks noChangeShapeType="1"/>
              </p:cNvSpPr>
              <p:nvPr/>
            </p:nvSpPr>
            <p:spPr bwMode="auto">
              <a:xfrm flipH="1">
                <a:off x="768" y="2592"/>
                <a:ext cx="336" cy="432"/>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7" name="Group 15"/>
            <p:cNvGrpSpPr>
              <a:grpSpLocks/>
            </p:cNvGrpSpPr>
            <p:nvPr/>
          </p:nvGrpSpPr>
          <p:grpSpPr bwMode="auto">
            <a:xfrm>
              <a:off x="3600" y="2352"/>
              <a:ext cx="336" cy="432"/>
              <a:chOff x="768" y="2592"/>
              <a:chExt cx="336" cy="432"/>
            </a:xfrm>
          </p:grpSpPr>
          <p:sp>
            <p:nvSpPr>
              <p:cNvPr id="26" name="Line 16"/>
              <p:cNvSpPr>
                <a:spLocks noChangeShapeType="1"/>
              </p:cNvSpPr>
              <p:nvPr/>
            </p:nvSpPr>
            <p:spPr bwMode="auto">
              <a:xfrm>
                <a:off x="768" y="2592"/>
                <a:ext cx="336" cy="38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27" name="Line 17"/>
              <p:cNvSpPr>
                <a:spLocks noChangeShapeType="1"/>
              </p:cNvSpPr>
              <p:nvPr/>
            </p:nvSpPr>
            <p:spPr bwMode="auto">
              <a:xfrm flipH="1">
                <a:off x="768" y="2592"/>
                <a:ext cx="336" cy="432"/>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8" name="Group 18"/>
            <p:cNvGrpSpPr>
              <a:grpSpLocks/>
            </p:cNvGrpSpPr>
            <p:nvPr/>
          </p:nvGrpSpPr>
          <p:grpSpPr bwMode="auto">
            <a:xfrm>
              <a:off x="4224" y="2352"/>
              <a:ext cx="336" cy="432"/>
              <a:chOff x="768" y="2592"/>
              <a:chExt cx="336" cy="432"/>
            </a:xfrm>
          </p:grpSpPr>
          <p:sp>
            <p:nvSpPr>
              <p:cNvPr id="24" name="Line 19"/>
              <p:cNvSpPr>
                <a:spLocks noChangeShapeType="1"/>
              </p:cNvSpPr>
              <p:nvPr/>
            </p:nvSpPr>
            <p:spPr bwMode="auto">
              <a:xfrm>
                <a:off x="768" y="2592"/>
                <a:ext cx="336" cy="38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25" name="Line 20"/>
              <p:cNvSpPr>
                <a:spLocks noChangeShapeType="1"/>
              </p:cNvSpPr>
              <p:nvPr/>
            </p:nvSpPr>
            <p:spPr bwMode="auto">
              <a:xfrm flipH="1">
                <a:off x="768" y="2592"/>
                <a:ext cx="336" cy="432"/>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9" name="Group 21"/>
            <p:cNvGrpSpPr>
              <a:grpSpLocks/>
            </p:cNvGrpSpPr>
            <p:nvPr/>
          </p:nvGrpSpPr>
          <p:grpSpPr bwMode="auto">
            <a:xfrm>
              <a:off x="4896" y="2400"/>
              <a:ext cx="336" cy="432"/>
              <a:chOff x="768" y="2592"/>
              <a:chExt cx="336" cy="432"/>
            </a:xfrm>
          </p:grpSpPr>
          <p:sp>
            <p:nvSpPr>
              <p:cNvPr id="22" name="Line 22"/>
              <p:cNvSpPr>
                <a:spLocks noChangeShapeType="1"/>
              </p:cNvSpPr>
              <p:nvPr/>
            </p:nvSpPr>
            <p:spPr bwMode="auto">
              <a:xfrm>
                <a:off x="768" y="2592"/>
                <a:ext cx="336" cy="38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23" name="Line 23"/>
              <p:cNvSpPr>
                <a:spLocks noChangeShapeType="1"/>
              </p:cNvSpPr>
              <p:nvPr/>
            </p:nvSpPr>
            <p:spPr bwMode="auto">
              <a:xfrm flipH="1">
                <a:off x="768" y="2592"/>
                <a:ext cx="336" cy="432"/>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10" name="Group 24"/>
            <p:cNvGrpSpPr>
              <a:grpSpLocks/>
            </p:cNvGrpSpPr>
            <p:nvPr/>
          </p:nvGrpSpPr>
          <p:grpSpPr bwMode="auto">
            <a:xfrm>
              <a:off x="1200" y="2400"/>
              <a:ext cx="336" cy="432"/>
              <a:chOff x="768" y="2592"/>
              <a:chExt cx="336" cy="432"/>
            </a:xfrm>
          </p:grpSpPr>
          <p:sp>
            <p:nvSpPr>
              <p:cNvPr id="20" name="Line 25"/>
              <p:cNvSpPr>
                <a:spLocks noChangeShapeType="1"/>
              </p:cNvSpPr>
              <p:nvPr/>
            </p:nvSpPr>
            <p:spPr bwMode="auto">
              <a:xfrm>
                <a:off x="768" y="2592"/>
                <a:ext cx="336" cy="38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21" name="Line 26"/>
              <p:cNvSpPr>
                <a:spLocks noChangeShapeType="1"/>
              </p:cNvSpPr>
              <p:nvPr/>
            </p:nvSpPr>
            <p:spPr bwMode="auto">
              <a:xfrm flipH="1">
                <a:off x="768" y="2592"/>
                <a:ext cx="336" cy="432"/>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11" name="Group 27"/>
            <p:cNvGrpSpPr>
              <a:grpSpLocks/>
            </p:cNvGrpSpPr>
            <p:nvPr/>
          </p:nvGrpSpPr>
          <p:grpSpPr bwMode="auto">
            <a:xfrm>
              <a:off x="1824" y="2400"/>
              <a:ext cx="336" cy="432"/>
              <a:chOff x="768" y="2592"/>
              <a:chExt cx="336" cy="432"/>
            </a:xfrm>
          </p:grpSpPr>
          <p:sp>
            <p:nvSpPr>
              <p:cNvPr id="18" name="Line 28"/>
              <p:cNvSpPr>
                <a:spLocks noChangeShapeType="1"/>
              </p:cNvSpPr>
              <p:nvPr/>
            </p:nvSpPr>
            <p:spPr bwMode="auto">
              <a:xfrm>
                <a:off x="768" y="2592"/>
                <a:ext cx="336" cy="38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19" name="Line 29"/>
              <p:cNvSpPr>
                <a:spLocks noChangeShapeType="1"/>
              </p:cNvSpPr>
              <p:nvPr/>
            </p:nvSpPr>
            <p:spPr bwMode="auto">
              <a:xfrm flipH="1">
                <a:off x="768" y="2592"/>
                <a:ext cx="336" cy="432"/>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12" name="Group 30"/>
            <p:cNvGrpSpPr>
              <a:grpSpLocks/>
            </p:cNvGrpSpPr>
            <p:nvPr/>
          </p:nvGrpSpPr>
          <p:grpSpPr bwMode="auto">
            <a:xfrm>
              <a:off x="2448" y="2400"/>
              <a:ext cx="336" cy="432"/>
              <a:chOff x="768" y="2592"/>
              <a:chExt cx="336" cy="432"/>
            </a:xfrm>
          </p:grpSpPr>
          <p:sp>
            <p:nvSpPr>
              <p:cNvPr id="16" name="Line 31"/>
              <p:cNvSpPr>
                <a:spLocks noChangeShapeType="1"/>
              </p:cNvSpPr>
              <p:nvPr/>
            </p:nvSpPr>
            <p:spPr bwMode="auto">
              <a:xfrm>
                <a:off x="768" y="2592"/>
                <a:ext cx="336" cy="38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17" name="Line 32"/>
              <p:cNvSpPr>
                <a:spLocks noChangeShapeType="1"/>
              </p:cNvSpPr>
              <p:nvPr/>
            </p:nvSpPr>
            <p:spPr bwMode="auto">
              <a:xfrm flipH="1">
                <a:off x="768" y="2592"/>
                <a:ext cx="336" cy="432"/>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13" name="Group 34"/>
            <p:cNvGrpSpPr>
              <a:grpSpLocks/>
            </p:cNvGrpSpPr>
            <p:nvPr/>
          </p:nvGrpSpPr>
          <p:grpSpPr bwMode="auto">
            <a:xfrm>
              <a:off x="288" y="1824"/>
              <a:ext cx="5088" cy="1344"/>
              <a:chOff x="288" y="1824"/>
              <a:chExt cx="5088" cy="1344"/>
            </a:xfrm>
          </p:grpSpPr>
          <p:sp>
            <p:nvSpPr>
              <p:cNvPr id="14" name="Line 8"/>
              <p:cNvSpPr>
                <a:spLocks noChangeShapeType="1"/>
              </p:cNvSpPr>
              <p:nvPr/>
            </p:nvSpPr>
            <p:spPr bwMode="auto">
              <a:xfrm>
                <a:off x="288" y="2592"/>
                <a:ext cx="5088" cy="0"/>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15" name="Line 33"/>
              <p:cNvSpPr>
                <a:spLocks noChangeShapeType="1"/>
              </p:cNvSpPr>
              <p:nvPr/>
            </p:nvSpPr>
            <p:spPr bwMode="auto">
              <a:xfrm>
                <a:off x="2832" y="1824"/>
                <a:ext cx="0" cy="134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sp>
        <p:nvSpPr>
          <p:cNvPr id="32" name="Rectangle 31"/>
          <p:cNvSpPr/>
          <p:nvPr/>
        </p:nvSpPr>
        <p:spPr>
          <a:xfrm>
            <a:off x="1066800" y="5257800"/>
            <a:ext cx="6858000" cy="701731"/>
          </a:xfrm>
          <a:prstGeom prst="rect">
            <a:avLst/>
          </a:prstGeom>
        </p:spPr>
        <p:txBody>
          <a:bodyPr wrap="square">
            <a:spAutoFit/>
          </a:bodyPr>
          <a:lstStyle/>
          <a:p>
            <a:pPr marL="342900" indent="-342900" algn="l" rtl="0">
              <a:spcBef>
                <a:spcPct val="20000"/>
              </a:spcBef>
              <a:buClr>
                <a:schemeClr val="folHlink"/>
              </a:buClr>
              <a:buSzPct val="75000"/>
              <a:buFont typeface="Wingdings" pitchFamily="2" charset="2"/>
              <a:buNone/>
            </a:pPr>
            <a:r>
              <a:rPr lang="en-US" sz="1600" dirty="0" smtClean="0">
                <a:solidFill>
                  <a:schemeClr val="hlink"/>
                </a:solidFill>
              </a:rPr>
              <a:t> </a:t>
            </a:r>
            <a:r>
              <a:rPr lang="en-US" sz="1600" dirty="0" smtClean="0">
                <a:solidFill>
                  <a:srgbClr val="FF0000"/>
                </a:solidFill>
              </a:rPr>
              <a:t>	</a:t>
            </a:r>
            <a:r>
              <a:rPr lang="en-US" dirty="0" smtClean="0">
                <a:solidFill>
                  <a:srgbClr val="FF0000"/>
                </a:solidFill>
              </a:rPr>
              <a:t>She </a:t>
            </a:r>
            <a:r>
              <a:rPr lang="en-US" b="1" u="sng" dirty="0" smtClean="0">
                <a:solidFill>
                  <a:srgbClr val="FF0000"/>
                </a:solidFill>
              </a:rPr>
              <a:t>goes</a:t>
            </a:r>
            <a:r>
              <a:rPr lang="en-US" dirty="0" smtClean="0">
                <a:solidFill>
                  <a:srgbClr val="FF0000"/>
                </a:solidFill>
              </a:rPr>
              <a:t> to work everyday.</a:t>
            </a:r>
          </a:p>
          <a:p>
            <a:pPr marL="342900" indent="-342900" algn="l" rtl="0">
              <a:spcBef>
                <a:spcPct val="20000"/>
              </a:spcBef>
              <a:buClr>
                <a:schemeClr val="folHlink"/>
              </a:buClr>
              <a:buSzPct val="75000"/>
              <a:buFont typeface="Wingdings" pitchFamily="2" charset="2"/>
              <a:buNone/>
            </a:pPr>
            <a:r>
              <a:rPr lang="en-US" dirty="0" smtClean="0">
                <a:solidFill>
                  <a:srgbClr val="FF0000"/>
                </a:solidFill>
              </a:rPr>
              <a:t>	They </a:t>
            </a:r>
            <a:r>
              <a:rPr lang="en-US" i="1" dirty="0" smtClean="0">
                <a:solidFill>
                  <a:srgbClr val="FF0000"/>
                </a:solidFill>
              </a:rPr>
              <a:t>always</a:t>
            </a:r>
            <a:r>
              <a:rPr lang="en-US" dirty="0" smtClean="0">
                <a:solidFill>
                  <a:srgbClr val="FF0000"/>
                </a:solidFill>
              </a:rPr>
              <a:t> </a:t>
            </a:r>
            <a:r>
              <a:rPr lang="en-US" b="1" u="sng" dirty="0" smtClean="0">
                <a:solidFill>
                  <a:srgbClr val="FF0000"/>
                </a:solidFill>
              </a:rPr>
              <a:t>eat</a:t>
            </a:r>
            <a:r>
              <a:rPr lang="en-US" dirty="0" smtClean="0">
                <a:solidFill>
                  <a:srgbClr val="FF0000"/>
                </a:solidFill>
              </a:rPr>
              <a:t> lunch together.</a:t>
            </a:r>
            <a:endParaRPr lang="fa-IR" dirty="0">
              <a:solidFill>
                <a:srgbClr val="FF0000"/>
              </a:solidFill>
            </a:endParaRPr>
          </a:p>
        </p:txBody>
      </p:sp>
      <p:sp>
        <p:nvSpPr>
          <p:cNvPr id="33" name="Footer Placeholder 32"/>
          <p:cNvSpPr>
            <a:spLocks noGrp="1"/>
          </p:cNvSpPr>
          <p:nvPr>
            <p:ph type="ftr" sz="quarter" idx="11"/>
          </p:nvPr>
        </p:nvSpPr>
        <p:spPr/>
        <p:txBody>
          <a:bodyPr/>
          <a:lstStyle/>
          <a:p>
            <a:r>
              <a:rPr lang="en-US" smtClean="0"/>
              <a:t>Building Blocks of Writing, Mohammad Karimi Muhamadkarimi@yahoo.co.uk</a:t>
            </a:r>
            <a:endParaRPr lang="fa-IR"/>
          </a:p>
        </p:txBody>
      </p:sp>
      <p:sp>
        <p:nvSpPr>
          <p:cNvPr id="34" name="Slide Number Placeholder 33"/>
          <p:cNvSpPr>
            <a:spLocks noGrp="1"/>
          </p:cNvSpPr>
          <p:nvPr>
            <p:ph type="sldNum" sz="quarter" idx="12"/>
          </p:nvPr>
        </p:nvSpPr>
        <p:spPr/>
        <p:txBody>
          <a:bodyPr/>
          <a:lstStyle/>
          <a:p>
            <a:fld id="{40487EBF-4842-45EC-A8CA-0085A4C5F6B7}" type="slidenum">
              <a:rPr lang="fa-IR" smtClean="0"/>
              <a:t>3</a:t>
            </a:fld>
            <a:endParaRPr lang="fa-IR"/>
          </a:p>
        </p:txBody>
      </p:sp>
    </p:spTree>
    <p:extLst>
      <p:ext uri="{BB962C8B-B14F-4D97-AF65-F5344CB8AC3E}">
        <p14:creationId xmlns:p14="http://schemas.microsoft.com/office/powerpoint/2010/main" val="370635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30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286000"/>
            <a:ext cx="7408333" cy="3840163"/>
          </a:xfrm>
        </p:spPr>
        <p:txBody>
          <a:bodyPr>
            <a:normAutofit fontScale="77500" lnSpcReduction="20000"/>
          </a:bodyPr>
          <a:lstStyle/>
          <a:p>
            <a:pPr algn="just" rtl="0">
              <a:lnSpc>
                <a:spcPct val="80000"/>
              </a:lnSpc>
            </a:pPr>
            <a:endParaRPr lang="en-GB" altLang="de-DE" sz="1200" b="1" dirty="0"/>
          </a:p>
          <a:p>
            <a:pPr algn="l" rtl="0">
              <a:spcBef>
                <a:spcPct val="50000"/>
              </a:spcBef>
            </a:pPr>
            <a:r>
              <a:rPr lang="en-US" altLang="en-US" b="1" dirty="0">
                <a:latin typeface="Times" charset="0"/>
              </a:rPr>
              <a:t>Use a comma and a coordinating conjunction (and, but, </a:t>
            </a:r>
            <a:r>
              <a:rPr lang="en-US" altLang="en-US" b="1" dirty="0" smtClean="0">
                <a:latin typeface="Times" charset="0"/>
              </a:rPr>
              <a:t>or, </a:t>
            </a:r>
            <a:r>
              <a:rPr lang="en-US" altLang="en-US" b="1" dirty="0">
                <a:latin typeface="Times" charset="0"/>
              </a:rPr>
              <a:t>yet, so) to separate two </a:t>
            </a:r>
            <a:r>
              <a:rPr lang="en-US" altLang="en-US" b="1" dirty="0">
                <a:latin typeface="Times" charset="0"/>
                <a:hlinkClick r:id="rId2"/>
              </a:rPr>
              <a:t>independent clauses</a:t>
            </a:r>
            <a:r>
              <a:rPr lang="en-US" altLang="en-US" dirty="0">
                <a:latin typeface="Times" charset="0"/>
              </a:rPr>
              <a:t>.</a:t>
            </a:r>
          </a:p>
          <a:p>
            <a:pPr marL="0" indent="0" algn="just" rtl="0">
              <a:lnSpc>
                <a:spcPct val="90000"/>
              </a:lnSpc>
              <a:buNone/>
            </a:pPr>
            <a:r>
              <a:rPr lang="en-GB" altLang="de-DE" i="1" dirty="0"/>
              <a:t>I will show you the paper about which I was speaking</a:t>
            </a:r>
            <a:r>
              <a:rPr lang="en-GB" altLang="de-DE" i="1" dirty="0">
                <a:solidFill>
                  <a:srgbClr val="FF0000"/>
                </a:solidFill>
              </a:rPr>
              <a:t>, but </a:t>
            </a:r>
            <a:r>
              <a:rPr lang="en-GB" altLang="de-DE" i="1" dirty="0"/>
              <a:t>it is not as useful as I first thought.</a:t>
            </a:r>
          </a:p>
          <a:p>
            <a:pPr algn="just" rtl="0">
              <a:lnSpc>
                <a:spcPct val="80000"/>
              </a:lnSpc>
            </a:pPr>
            <a:endParaRPr lang="en-GB" altLang="de-DE" dirty="0"/>
          </a:p>
          <a:p>
            <a:pPr algn="just" rtl="0">
              <a:lnSpc>
                <a:spcPct val="90000"/>
              </a:lnSpc>
            </a:pPr>
            <a:r>
              <a:rPr lang="en-GB" altLang="de-DE" b="1" dirty="0">
                <a:latin typeface="Times" charset="0"/>
              </a:rPr>
              <a:t>T</a:t>
            </a:r>
            <a:r>
              <a:rPr lang="en-GB" altLang="de-DE" b="1" dirty="0" smtClean="0">
                <a:latin typeface="Times" charset="0"/>
              </a:rPr>
              <a:t>o </a:t>
            </a:r>
            <a:r>
              <a:rPr lang="en-GB" altLang="de-DE" b="1" dirty="0">
                <a:latin typeface="Times" charset="0"/>
              </a:rPr>
              <a:t>separate </a:t>
            </a:r>
            <a:r>
              <a:rPr lang="en-GB" altLang="de-DE" b="1" dirty="0" err="1">
                <a:latin typeface="Times" charset="0"/>
              </a:rPr>
              <a:t>subclauses</a:t>
            </a:r>
            <a:r>
              <a:rPr lang="en-GB" altLang="de-DE" b="1" dirty="0">
                <a:latin typeface="Times" charset="0"/>
              </a:rPr>
              <a:t>:</a:t>
            </a:r>
          </a:p>
          <a:p>
            <a:pPr marL="0" indent="0" algn="just" rtl="0">
              <a:lnSpc>
                <a:spcPct val="90000"/>
              </a:lnSpc>
              <a:buNone/>
            </a:pPr>
            <a:r>
              <a:rPr lang="en-GB" altLang="de-DE" i="1" dirty="0"/>
              <a:t>Professor Brown</a:t>
            </a:r>
            <a:r>
              <a:rPr lang="en-GB" altLang="de-DE" i="1" dirty="0">
                <a:solidFill>
                  <a:srgbClr val="FF0000"/>
                </a:solidFill>
              </a:rPr>
              <a:t>, who </a:t>
            </a:r>
            <a:r>
              <a:rPr lang="en-GB" altLang="de-DE" i="1" dirty="0"/>
              <a:t>is in charge of recruiting for the University, said that the latest estimates were higher than those for this time last year</a:t>
            </a:r>
            <a:r>
              <a:rPr lang="en-GB" altLang="de-DE" i="1" dirty="0" smtClean="0"/>
              <a:t>.</a:t>
            </a:r>
          </a:p>
          <a:p>
            <a:pPr algn="just" rtl="0">
              <a:lnSpc>
                <a:spcPct val="90000"/>
              </a:lnSpc>
            </a:pPr>
            <a:r>
              <a:rPr lang="en-GB" altLang="de-DE" sz="2500" b="1" dirty="0">
                <a:latin typeface="Times" charset="0"/>
              </a:rPr>
              <a:t>To separate appositive:</a:t>
            </a:r>
          </a:p>
          <a:p>
            <a:pPr marL="0" indent="0" algn="just" rtl="0">
              <a:lnSpc>
                <a:spcPct val="90000"/>
              </a:lnSpc>
              <a:buNone/>
            </a:pPr>
            <a:r>
              <a:rPr lang="en-GB" altLang="de-DE" i="1" dirty="0" smtClean="0"/>
              <a:t>All </a:t>
            </a:r>
            <a:r>
              <a:rPr lang="en-GB" altLang="de-DE" i="1" dirty="0"/>
              <a:t>samples were collected from farms in </a:t>
            </a:r>
            <a:r>
              <a:rPr lang="en-GB" altLang="de-DE" i="1" dirty="0" err="1"/>
              <a:t>Hamedan</a:t>
            </a:r>
            <a:r>
              <a:rPr lang="en-GB" altLang="de-DE" i="1" dirty="0">
                <a:solidFill>
                  <a:srgbClr val="FF0000"/>
                </a:solidFill>
              </a:rPr>
              <a:t>,</a:t>
            </a:r>
            <a:r>
              <a:rPr lang="en-GB" altLang="de-DE" i="1" dirty="0"/>
              <a:t> an Iranian western province.</a:t>
            </a:r>
          </a:p>
          <a:p>
            <a:pPr algn="just" rtl="0">
              <a:lnSpc>
                <a:spcPct val="90000"/>
              </a:lnSpc>
            </a:pPr>
            <a:r>
              <a:rPr lang="en-GB" altLang="de-DE" b="1" dirty="0">
                <a:latin typeface="Times" charset="0"/>
              </a:rPr>
              <a:t>T</a:t>
            </a:r>
            <a:r>
              <a:rPr lang="en-GB" altLang="de-DE" b="1" dirty="0" smtClean="0">
                <a:latin typeface="Times" charset="0"/>
              </a:rPr>
              <a:t>o </a:t>
            </a:r>
            <a:r>
              <a:rPr lang="en-GB" altLang="de-DE" b="1" dirty="0">
                <a:latin typeface="Times" charset="0"/>
              </a:rPr>
              <a:t>separate all items in a list except for the last two:</a:t>
            </a:r>
          </a:p>
          <a:p>
            <a:pPr algn="just" rtl="0">
              <a:lnSpc>
                <a:spcPct val="90000"/>
              </a:lnSpc>
            </a:pPr>
            <a:endParaRPr lang="en-GB" altLang="de-DE" sz="1050" dirty="0"/>
          </a:p>
          <a:p>
            <a:pPr marL="0" indent="0" algn="just" rtl="0">
              <a:lnSpc>
                <a:spcPct val="90000"/>
              </a:lnSpc>
              <a:buNone/>
            </a:pPr>
            <a:r>
              <a:rPr lang="en-GB" altLang="de-DE" i="1" dirty="0"/>
              <a:t>The following items may be imported duty free into Azania: Animals, cereals, plants, fruit, trees, legumes and nuts.</a:t>
            </a:r>
            <a:endParaRPr lang="fa-IR" dirty="0"/>
          </a:p>
          <a:p>
            <a:pPr algn="l" rtl="0"/>
            <a:endParaRPr lang="en-US" altLang="en-US" dirty="0" smtClean="0">
              <a:latin typeface="Times" charset="0"/>
            </a:endParaRPr>
          </a:p>
          <a:p>
            <a:pPr algn="l" rtl="0"/>
            <a:endParaRPr lang="en-US" altLang="en-US" dirty="0" smtClean="0">
              <a:solidFill>
                <a:srgbClr val="00B0F0"/>
              </a:solidFill>
              <a:latin typeface="Times" charset="0"/>
            </a:endParaRPr>
          </a:p>
          <a:p>
            <a:pPr algn="l" rtl="0"/>
            <a:endParaRPr lang="en-US" altLang="en-US" dirty="0">
              <a:latin typeface="Times" charset="0"/>
            </a:endParaRPr>
          </a:p>
          <a:p>
            <a:pPr algn="l" rtl="0"/>
            <a:endParaRPr lang="en-US" altLang="en-US" dirty="0">
              <a:latin typeface="Times" charset="0"/>
            </a:endParaRPr>
          </a:p>
          <a:p>
            <a:endParaRPr lang="fa-IR" dirty="0">
              <a:latin typeface="Times" charset="0"/>
            </a:endParaRPr>
          </a:p>
        </p:txBody>
      </p:sp>
      <p:sp>
        <p:nvSpPr>
          <p:cNvPr id="2" name="Title 1"/>
          <p:cNvSpPr>
            <a:spLocks noGrp="1"/>
          </p:cNvSpPr>
          <p:nvPr>
            <p:ph type="title"/>
          </p:nvPr>
        </p:nvSpPr>
        <p:spPr/>
        <p:txBody>
          <a:bodyPr>
            <a:normAutofit fontScale="90000"/>
          </a:bodyPr>
          <a:lstStyle/>
          <a:p>
            <a:r>
              <a:rPr lang="en-GB" altLang="de-DE" b="1" dirty="0"/>
              <a:t>Comma (,)</a:t>
            </a:r>
            <a:r>
              <a:rPr lang="de-DE" altLang="de-DE" b="1" dirty="0"/>
              <a:t/>
            </a:r>
            <a:br>
              <a:rPr lang="de-DE" altLang="de-DE" b="1" dirty="0"/>
            </a:b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30</a:t>
            </a:fld>
            <a:endParaRPr lang="fa-IR"/>
          </a:p>
        </p:txBody>
      </p:sp>
    </p:spTree>
    <p:extLst>
      <p:ext uri="{BB962C8B-B14F-4D97-AF65-F5344CB8AC3E}">
        <p14:creationId xmlns:p14="http://schemas.microsoft.com/office/powerpoint/2010/main" val="39347222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0"/>
            <a:ext cx="7357533" cy="3810000"/>
          </a:xfrm>
        </p:spPr>
        <p:txBody>
          <a:bodyPr>
            <a:noAutofit/>
          </a:bodyPr>
          <a:lstStyle/>
          <a:p>
            <a:pPr algn="l" rtl="0"/>
            <a:r>
              <a:rPr lang="en-US" altLang="en-US" sz="2000" b="1" dirty="0">
                <a:latin typeface="Times" charset="0"/>
              </a:rPr>
              <a:t>Use a comma to set off </a:t>
            </a:r>
            <a:r>
              <a:rPr lang="en-US" altLang="en-US" sz="2000" b="1" u="sng" dirty="0">
                <a:latin typeface="Times" charset="0"/>
              </a:rPr>
              <a:t>introductory elements</a:t>
            </a:r>
            <a:r>
              <a:rPr lang="en-US" altLang="en-US" sz="2000" b="1" dirty="0">
                <a:latin typeface="Times" charset="0"/>
              </a:rPr>
              <a:t>.</a:t>
            </a:r>
          </a:p>
          <a:p>
            <a:pPr marL="0" indent="0" algn="l" rtl="0">
              <a:buNone/>
            </a:pPr>
            <a:r>
              <a:rPr lang="en-US" altLang="en-US" sz="2000" u="sng" dirty="0">
                <a:latin typeface="Times" charset="0"/>
              </a:rPr>
              <a:t>Anxious about the upcoming winter,</a:t>
            </a:r>
            <a:r>
              <a:rPr lang="en-US" altLang="en-US" sz="2000" dirty="0">
                <a:latin typeface="Times" charset="0"/>
              </a:rPr>
              <a:t> settlers began to bicker among themselves about supplies.</a:t>
            </a:r>
          </a:p>
          <a:p>
            <a:pPr marL="0" indent="0" algn="l" rtl="0">
              <a:buNone/>
            </a:pPr>
            <a:r>
              <a:rPr lang="en-US" altLang="en-US" sz="2000" u="sng" dirty="0">
                <a:latin typeface="Times" charset="0"/>
              </a:rPr>
              <a:t>In the winter of 1644, </a:t>
            </a:r>
            <a:r>
              <a:rPr lang="en-US" altLang="en-US" sz="2000" dirty="0">
                <a:latin typeface="Times" charset="0"/>
              </a:rPr>
              <a:t>nearly half the settlers died of starvation or exposure.</a:t>
            </a:r>
          </a:p>
          <a:p>
            <a:pPr algn="ctr" rtl="0"/>
            <a:r>
              <a:rPr lang="en-US" altLang="en-US" sz="2000" dirty="0">
                <a:solidFill>
                  <a:srgbClr val="00B0F0"/>
                </a:solidFill>
                <a:latin typeface="Times" charset="0"/>
              </a:rPr>
              <a:t>If the introductory element is brief and the sentence can be read easily without the comma, it can be omitted.</a:t>
            </a:r>
          </a:p>
          <a:p>
            <a:pPr marL="0" indent="0" algn="l" rtl="0">
              <a:buNone/>
            </a:pPr>
            <a:r>
              <a:rPr lang="en-US" altLang="en-US" sz="2000" u="sng" dirty="0">
                <a:latin typeface="Times" charset="0"/>
              </a:rPr>
              <a:t>In 1649 </a:t>
            </a:r>
            <a:r>
              <a:rPr lang="en-US" altLang="en-US" sz="2000" dirty="0">
                <a:latin typeface="Times" charset="0"/>
              </a:rPr>
              <a:t>the settlers abandoned their initial outpost. </a:t>
            </a:r>
          </a:p>
          <a:p>
            <a:pPr algn="l" rtl="0"/>
            <a:endParaRPr lang="en-US" altLang="en-US" sz="1800" dirty="0" smtClean="0">
              <a:latin typeface="Times" charset="0"/>
            </a:endParaRPr>
          </a:p>
          <a:p>
            <a:pPr algn="l" rtl="0"/>
            <a:endParaRPr lang="en-US" altLang="en-US" sz="1800" b="1" dirty="0" smtClean="0">
              <a:latin typeface="Times" charset="0"/>
            </a:endParaRPr>
          </a:p>
          <a:p>
            <a:pPr algn="l" rtl="0"/>
            <a:endParaRPr lang="en-US" altLang="en-US" sz="1800" b="1" dirty="0">
              <a:latin typeface="Times" charset="0"/>
            </a:endParaRPr>
          </a:p>
          <a:p>
            <a:pPr algn="l" rtl="0"/>
            <a:endParaRPr lang="en-US" altLang="en-US" sz="1800" b="1" dirty="0" smtClean="0">
              <a:latin typeface="Times" charset="0"/>
            </a:endParaRPr>
          </a:p>
          <a:p>
            <a:pPr algn="l" rtl="0"/>
            <a:endParaRPr lang="en-US" altLang="en-US" sz="1800" b="1" dirty="0">
              <a:latin typeface="Times" charset="0"/>
            </a:endParaRPr>
          </a:p>
          <a:p>
            <a:pPr algn="l" rtl="0"/>
            <a:endParaRPr lang="en-US" altLang="en-US" sz="1800" b="1" dirty="0" smtClean="0">
              <a:latin typeface="Times" charset="0"/>
            </a:endParaRPr>
          </a:p>
          <a:p>
            <a:pPr algn="l" rtl="0"/>
            <a:endParaRPr lang="en-US" altLang="en-US" sz="1800" b="1" dirty="0">
              <a:latin typeface="Times" charset="0"/>
            </a:endParaRPr>
          </a:p>
          <a:p>
            <a:pPr algn="l" rtl="0"/>
            <a:endParaRPr lang="en-US" altLang="en-US" sz="1800" b="1" dirty="0" smtClean="0">
              <a:latin typeface="Times" charset="0"/>
            </a:endParaRPr>
          </a:p>
          <a:p>
            <a:pPr algn="l" rtl="0"/>
            <a:endParaRPr lang="en-US" altLang="en-US" sz="1800" b="1" dirty="0">
              <a:latin typeface="Times" charset="0"/>
            </a:endParaRPr>
          </a:p>
          <a:p>
            <a:pPr algn="l" rtl="0"/>
            <a:endParaRPr lang="en-US" altLang="en-US" sz="1800" b="1" dirty="0" smtClean="0">
              <a:latin typeface="Times" charset="0"/>
            </a:endParaRPr>
          </a:p>
          <a:p>
            <a:pPr algn="l" rtl="0"/>
            <a:endParaRPr lang="en-US" altLang="en-US" sz="1800" b="1" dirty="0">
              <a:latin typeface="Times" charset="0"/>
            </a:endParaRPr>
          </a:p>
          <a:p>
            <a:pPr algn="l" rtl="0"/>
            <a:endParaRPr lang="en-US" altLang="en-US" sz="1800" dirty="0">
              <a:latin typeface="Times" charset="0"/>
            </a:endParaRPr>
          </a:p>
          <a:p>
            <a:pPr algn="l" rtl="0"/>
            <a:endParaRPr lang="fa-IR" sz="1800" dirty="0">
              <a:latin typeface="Times" charset="0"/>
            </a:endParaRPr>
          </a:p>
        </p:txBody>
      </p:sp>
      <p:sp>
        <p:nvSpPr>
          <p:cNvPr id="2" name="Title 1"/>
          <p:cNvSpPr>
            <a:spLocks noGrp="1"/>
          </p:cNvSpPr>
          <p:nvPr>
            <p:ph type="title"/>
          </p:nvPr>
        </p:nvSpPr>
        <p:spPr/>
        <p:txBody>
          <a:bodyPr>
            <a:normAutofit fontScale="90000"/>
          </a:bodyPr>
          <a:lstStyle/>
          <a:p>
            <a:r>
              <a:rPr lang="en-GB" altLang="de-DE" b="1" dirty="0"/>
              <a:t>Comma (,)</a:t>
            </a:r>
            <a:r>
              <a:rPr lang="de-DE" altLang="de-DE" b="1" dirty="0"/>
              <a:t/>
            </a:r>
            <a:br>
              <a:rPr lang="de-DE" altLang="de-DE" b="1" dirty="0"/>
            </a:b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31</a:t>
            </a:fld>
            <a:endParaRPr lang="fa-IR"/>
          </a:p>
        </p:txBody>
      </p:sp>
    </p:spTree>
    <p:extLst>
      <p:ext uri="{BB962C8B-B14F-4D97-AF65-F5344CB8AC3E}">
        <p14:creationId xmlns:p14="http://schemas.microsoft.com/office/powerpoint/2010/main" val="30695976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38400"/>
            <a:ext cx="7408333" cy="3687763"/>
          </a:xfrm>
        </p:spPr>
        <p:txBody>
          <a:bodyPr/>
          <a:lstStyle/>
          <a:p>
            <a:pPr marL="0" indent="0" algn="ctr" rtl="0">
              <a:buNone/>
            </a:pPr>
            <a:r>
              <a:rPr lang="en-US" b="1" dirty="0"/>
              <a:t>ORGANIZATION</a:t>
            </a:r>
          </a:p>
          <a:p>
            <a:pPr algn="l" rtl="0"/>
            <a:endParaRPr lang="en-US" b="1" dirty="0" smtClean="0"/>
          </a:p>
          <a:p>
            <a:pPr algn="l" rtl="0"/>
            <a:r>
              <a:rPr lang="en-US" b="1" dirty="0" smtClean="0"/>
              <a:t>Topic </a:t>
            </a:r>
            <a:r>
              <a:rPr lang="en-US" b="1" dirty="0"/>
              <a:t>Sentences and Supporting Sentences</a:t>
            </a:r>
          </a:p>
          <a:p>
            <a:pPr algn="l" rtl="0"/>
            <a:endParaRPr lang="en-US" b="1" dirty="0" smtClean="0"/>
          </a:p>
          <a:p>
            <a:pPr algn="l" rtl="0"/>
            <a:r>
              <a:rPr lang="en-US" b="1" dirty="0" smtClean="0"/>
              <a:t>General </a:t>
            </a:r>
            <a:r>
              <a:rPr lang="en-US" b="1" dirty="0"/>
              <a:t>Approach: Overview First, Then </a:t>
            </a:r>
            <a:r>
              <a:rPr lang="en-US" b="1" dirty="0" smtClean="0"/>
              <a:t>Details </a:t>
            </a:r>
            <a:r>
              <a:rPr lang="en-US" sz="1800" dirty="0" smtClean="0"/>
              <a:t>(Sentences should not be left too general; they should be clarified and narrowed down in the following sentences)</a:t>
            </a:r>
            <a:endParaRPr lang="en-US" sz="1800" dirty="0"/>
          </a:p>
          <a:p>
            <a:pPr algn="l" rtl="0"/>
            <a:endParaRPr lang="fa-IR" dirty="0"/>
          </a:p>
        </p:txBody>
      </p:sp>
      <p:sp>
        <p:nvSpPr>
          <p:cNvPr id="3" name="Title 2"/>
          <p:cNvSpPr>
            <a:spLocks noGrp="1"/>
          </p:cNvSpPr>
          <p:nvPr>
            <p:ph type="title"/>
          </p:nvPr>
        </p:nvSpPr>
        <p:spPr/>
        <p:txBody>
          <a:bodyPr/>
          <a:lstStyle/>
          <a:p>
            <a:r>
              <a:rPr lang="en-US" dirty="0" smtClean="0"/>
              <a:t>Paragraph</a:t>
            </a: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32</a:t>
            </a:fld>
            <a:endParaRPr lang="fa-IR"/>
          </a:p>
        </p:txBody>
      </p:sp>
    </p:spTree>
    <p:extLst>
      <p:ext uri="{BB962C8B-B14F-4D97-AF65-F5344CB8AC3E}">
        <p14:creationId xmlns:p14="http://schemas.microsoft.com/office/powerpoint/2010/main" val="41845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0"/>
            <a:ext cx="7772400" cy="3416320"/>
          </a:xfrm>
          <a:prstGeom prst="rect">
            <a:avLst/>
          </a:prstGeom>
        </p:spPr>
        <p:txBody>
          <a:bodyPr wrap="square">
            <a:spAutoFit/>
          </a:bodyPr>
          <a:lstStyle/>
          <a:p>
            <a:pPr algn="just" rtl="0"/>
            <a:r>
              <a:rPr lang="en-US" dirty="0" smtClean="0">
                <a:solidFill>
                  <a:srgbClr val="FF0000"/>
                </a:solidFill>
              </a:rPr>
              <a:t>There are three different theories put forward for the very slow relaxation of catch muscles of </a:t>
            </a:r>
            <a:r>
              <a:rPr lang="en-US" dirty="0" err="1" smtClean="0">
                <a:solidFill>
                  <a:srgbClr val="FF0000"/>
                </a:solidFill>
              </a:rPr>
              <a:t>molluscs</a:t>
            </a:r>
            <a:r>
              <a:rPr lang="en-US" dirty="0" smtClean="0">
                <a:solidFill>
                  <a:srgbClr val="FF0000"/>
                </a:solidFill>
              </a:rPr>
              <a:t>. </a:t>
            </a:r>
            <a:r>
              <a:rPr lang="en-US" b="1" dirty="0" smtClean="0">
                <a:solidFill>
                  <a:schemeClr val="tx2">
                    <a:lumMod val="60000"/>
                    <a:lumOff val="40000"/>
                  </a:schemeClr>
                </a:solidFill>
              </a:rPr>
              <a:t>One theory holds that </a:t>
            </a:r>
            <a:r>
              <a:rPr lang="en-US" dirty="0" smtClean="0"/>
              <a:t>catch is due to some unusual property of myosin in these muscles that produces a slow rate of detachment. In this theory, </a:t>
            </a:r>
            <a:r>
              <a:rPr lang="en-US" dirty="0" err="1" smtClean="0"/>
              <a:t>paramyosin</a:t>
            </a:r>
            <a:r>
              <a:rPr lang="en-US" dirty="0" smtClean="0"/>
              <a:t> would have no special role beyond that of providing the long scaffolding on which the myosin is positioned as well as the mechanical strength for the large tensions developed. </a:t>
            </a:r>
            <a:r>
              <a:rPr lang="en-US" b="1" dirty="0" smtClean="0">
                <a:solidFill>
                  <a:schemeClr val="tx2">
                    <a:lumMod val="60000"/>
                    <a:lumOff val="40000"/>
                  </a:schemeClr>
                </a:solidFill>
              </a:rPr>
              <a:t>The second theory holds that</a:t>
            </a:r>
            <a:r>
              <a:rPr lang="en-US" dirty="0" smtClean="0">
                <a:solidFill>
                  <a:schemeClr val="tx2">
                    <a:lumMod val="60000"/>
                    <a:lumOff val="40000"/>
                  </a:schemeClr>
                </a:solidFill>
              </a:rPr>
              <a:t> </a:t>
            </a:r>
            <a:r>
              <a:rPr lang="en-US" dirty="0" smtClean="0"/>
              <a:t>tension is developed by actin-myosin interaction but is maintained by </a:t>
            </a:r>
            <a:r>
              <a:rPr lang="en-US" dirty="0" err="1" smtClean="0"/>
              <a:t>paramyosin</a:t>
            </a:r>
            <a:r>
              <a:rPr lang="en-US" dirty="0" smtClean="0"/>
              <a:t> interactions. Because the thick filaments are of limited length, interaction would have to occur through fusion of thick filaments. </a:t>
            </a:r>
            <a:r>
              <a:rPr lang="en-US" b="1" dirty="0" smtClean="0">
                <a:solidFill>
                  <a:schemeClr val="tx2">
                    <a:lumMod val="60000"/>
                    <a:lumOff val="40000"/>
                  </a:schemeClr>
                </a:solidFill>
              </a:rPr>
              <a:t>A third theory</a:t>
            </a:r>
            <a:r>
              <a:rPr lang="en-US" dirty="0" smtClean="0"/>
              <a:t>, to which I subscribe, pictures a structural change in the </a:t>
            </a:r>
            <a:r>
              <a:rPr lang="en-US" dirty="0" err="1" smtClean="0"/>
              <a:t>paramyosin</a:t>
            </a:r>
            <a:r>
              <a:rPr lang="en-US" dirty="0" smtClean="0"/>
              <a:t> core affecting the rate of breaking of myosin-actin links at the filament surface.</a:t>
            </a:r>
            <a:endParaRPr lang="fa-IR" dirty="0"/>
          </a:p>
        </p:txBody>
      </p:sp>
      <p:sp>
        <p:nvSpPr>
          <p:cNvPr id="3" name="Footer Placeholder 2"/>
          <p:cNvSpPr>
            <a:spLocks noGrp="1"/>
          </p:cNvSpPr>
          <p:nvPr>
            <p:ph type="ftr" sz="quarter" idx="11"/>
          </p:nvPr>
        </p:nvSpPr>
        <p:spPr/>
        <p:txBody>
          <a:bodyPr/>
          <a:lstStyle/>
          <a:p>
            <a:r>
              <a:rPr lang="en-US" smtClean="0"/>
              <a:t>Building Blocks of Writing, Mohammad Karimi Muhamadkarimi@yahoo.co.uk</a:t>
            </a:r>
            <a:endParaRPr lang="fa-IR"/>
          </a:p>
        </p:txBody>
      </p:sp>
      <p:sp>
        <p:nvSpPr>
          <p:cNvPr id="4" name="Slide Number Placeholder 3"/>
          <p:cNvSpPr>
            <a:spLocks noGrp="1"/>
          </p:cNvSpPr>
          <p:nvPr>
            <p:ph type="sldNum" sz="quarter" idx="12"/>
          </p:nvPr>
        </p:nvSpPr>
        <p:spPr/>
        <p:txBody>
          <a:bodyPr/>
          <a:lstStyle/>
          <a:p>
            <a:fld id="{40487EBF-4842-45EC-A8CA-0085A4C5F6B7}" type="slidenum">
              <a:rPr lang="fa-IR" smtClean="0"/>
              <a:t>33</a:t>
            </a:fld>
            <a:endParaRPr lang="fa-IR"/>
          </a:p>
        </p:txBody>
      </p:sp>
    </p:spTree>
    <p:extLst>
      <p:ext uri="{BB962C8B-B14F-4D97-AF65-F5344CB8AC3E}">
        <p14:creationId xmlns:p14="http://schemas.microsoft.com/office/powerpoint/2010/main" val="18761328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l" rtl="0">
              <a:buNone/>
            </a:pPr>
            <a:r>
              <a:rPr lang="en-US" b="1" dirty="0"/>
              <a:t>Continuity</a:t>
            </a:r>
            <a:r>
              <a:rPr lang="en-US" dirty="0"/>
              <a:t> is the smooth flow of ideas from sentence to sentence (and from paragraph to paragraph).</a:t>
            </a:r>
          </a:p>
          <a:p>
            <a:pPr marL="0" indent="0" algn="l" rtl="0">
              <a:buNone/>
            </a:pPr>
            <a:r>
              <a:rPr lang="en-US" dirty="0"/>
              <a:t>The essence of continuity is a clear relationship between every sentence and the sentence before it. To create continuity, special techniques can be used. </a:t>
            </a:r>
            <a:r>
              <a:rPr lang="en-US" dirty="0" smtClean="0"/>
              <a:t>The most important </a:t>
            </a:r>
            <a:r>
              <a:rPr lang="en-US" dirty="0"/>
              <a:t>techniques for creating continuity are</a:t>
            </a:r>
          </a:p>
          <a:p>
            <a:pPr algn="l" rtl="0"/>
            <a:r>
              <a:rPr lang="en-US" b="1" dirty="0"/>
              <a:t>Repeating </a:t>
            </a:r>
            <a:r>
              <a:rPr lang="en-US" b="1" dirty="0">
                <a:solidFill>
                  <a:srgbClr val="FF0000"/>
                </a:solidFill>
              </a:rPr>
              <a:t>key </a:t>
            </a:r>
            <a:r>
              <a:rPr lang="en-US" b="1" dirty="0" smtClean="0">
                <a:solidFill>
                  <a:srgbClr val="FF0000"/>
                </a:solidFill>
              </a:rPr>
              <a:t>terms </a:t>
            </a:r>
            <a:r>
              <a:rPr lang="en-US" b="1" dirty="0" smtClean="0"/>
              <a:t>exactly</a:t>
            </a:r>
            <a:endParaRPr lang="en-US" b="1" dirty="0"/>
          </a:p>
          <a:p>
            <a:pPr algn="l" rtl="0"/>
            <a:r>
              <a:rPr lang="en-US" b="1" dirty="0"/>
              <a:t>Using </a:t>
            </a:r>
            <a:r>
              <a:rPr lang="en-US" b="1" dirty="0">
                <a:solidFill>
                  <a:srgbClr val="FF0000"/>
                </a:solidFill>
              </a:rPr>
              <a:t>transitions </a:t>
            </a:r>
            <a:r>
              <a:rPr lang="en-US" b="1" dirty="0"/>
              <a:t>to indicate relationships between ideas</a:t>
            </a:r>
          </a:p>
          <a:p>
            <a:pPr algn="l" rtl="0"/>
            <a:endParaRPr lang="fa-IR" dirty="0"/>
          </a:p>
        </p:txBody>
      </p:sp>
      <p:sp>
        <p:nvSpPr>
          <p:cNvPr id="3" name="Title 2"/>
          <p:cNvSpPr>
            <a:spLocks noGrp="1"/>
          </p:cNvSpPr>
          <p:nvPr>
            <p:ph type="title"/>
          </p:nvPr>
        </p:nvSpPr>
        <p:spPr/>
        <p:txBody>
          <a:bodyPr/>
          <a:lstStyle/>
          <a:p>
            <a:r>
              <a:rPr lang="en-US" dirty="0" smtClean="0"/>
              <a:t>Continuity</a:t>
            </a: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34</a:t>
            </a:fld>
            <a:endParaRPr lang="fa-IR"/>
          </a:p>
        </p:txBody>
      </p:sp>
    </p:spTree>
    <p:extLst>
      <p:ext uri="{BB962C8B-B14F-4D97-AF65-F5344CB8AC3E}">
        <p14:creationId xmlns:p14="http://schemas.microsoft.com/office/powerpoint/2010/main" val="27801793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lgn="l" rtl="0">
              <a:buNone/>
            </a:pPr>
            <a:r>
              <a:rPr lang="en-US" dirty="0"/>
              <a:t>Digitalis increases the </a:t>
            </a:r>
            <a:r>
              <a:rPr lang="en-US" dirty="0">
                <a:solidFill>
                  <a:srgbClr val="FF0000"/>
                </a:solidFill>
              </a:rPr>
              <a:t>contractility</a:t>
            </a:r>
            <a:r>
              <a:rPr lang="en-US" dirty="0"/>
              <a:t> of the mammalian heart. This change in </a:t>
            </a:r>
            <a:r>
              <a:rPr lang="en-US" dirty="0">
                <a:solidFill>
                  <a:srgbClr val="FF0000"/>
                </a:solidFill>
              </a:rPr>
              <a:t>inotropic state </a:t>
            </a:r>
            <a:r>
              <a:rPr lang="en-US" dirty="0"/>
              <a:t>is a result of changes in calcium flux through the muscle cell membrane.</a:t>
            </a:r>
          </a:p>
          <a:p>
            <a:pPr marL="0" indent="0" algn="l" rtl="0">
              <a:buNone/>
            </a:pPr>
            <a:r>
              <a:rPr lang="en-US" sz="1700" dirty="0">
                <a:solidFill>
                  <a:schemeClr val="accent3">
                    <a:lumMod val="50000"/>
                  </a:schemeClr>
                </a:solidFill>
              </a:rPr>
              <a:t>What is “inotropic state”? How does it relate to the previous sentence? The answer is that “contractility” and “inotropic state” mean the same thing. If no difference in meaning is intended, why use two different terms and risk confusing some readers?</a:t>
            </a:r>
          </a:p>
          <a:p>
            <a:pPr marL="0" indent="0" algn="l" rtl="0">
              <a:buNone/>
            </a:pPr>
            <a:r>
              <a:rPr lang="en-US" b="1" dirty="0"/>
              <a:t>Revision</a:t>
            </a:r>
          </a:p>
          <a:p>
            <a:pPr marL="0" indent="0" algn="l" rtl="0">
              <a:buNone/>
            </a:pPr>
            <a:r>
              <a:rPr lang="en-US" dirty="0"/>
              <a:t>Digitalis increases the </a:t>
            </a:r>
            <a:r>
              <a:rPr lang="en-US" dirty="0">
                <a:solidFill>
                  <a:srgbClr val="FF0000"/>
                </a:solidFill>
              </a:rPr>
              <a:t>contractility</a:t>
            </a:r>
            <a:r>
              <a:rPr lang="en-US" dirty="0"/>
              <a:t> of the mammalian heart. This increased </a:t>
            </a:r>
            <a:r>
              <a:rPr lang="en-US" dirty="0">
                <a:solidFill>
                  <a:srgbClr val="FF0000"/>
                </a:solidFill>
              </a:rPr>
              <a:t>contractility</a:t>
            </a:r>
            <a:r>
              <a:rPr lang="en-US" dirty="0"/>
              <a:t> is a result of changes in calcium flux through the muscle cell membrane.</a:t>
            </a:r>
          </a:p>
          <a:p>
            <a:pPr marL="0" indent="0" algn="l" rtl="0">
              <a:buNone/>
            </a:pPr>
            <a:endParaRPr lang="fa-IR" dirty="0"/>
          </a:p>
        </p:txBody>
      </p:sp>
      <p:sp>
        <p:nvSpPr>
          <p:cNvPr id="3" name="Title 2"/>
          <p:cNvSpPr>
            <a:spLocks noGrp="1"/>
          </p:cNvSpPr>
          <p:nvPr>
            <p:ph type="title"/>
          </p:nvPr>
        </p:nvSpPr>
        <p:spPr/>
        <p:txBody>
          <a:bodyPr>
            <a:normAutofit fontScale="90000"/>
          </a:bodyPr>
          <a:lstStyle/>
          <a:p>
            <a:r>
              <a:rPr lang="en-US" b="1" dirty="0"/>
              <a:t>Repeating key terms exactly</a:t>
            </a:r>
            <a:br>
              <a:rPr lang="en-US" b="1" dirty="0"/>
            </a:b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35</a:t>
            </a:fld>
            <a:endParaRPr lang="fa-IR"/>
          </a:p>
        </p:txBody>
      </p:sp>
    </p:spTree>
    <p:extLst>
      <p:ext uri="{BB962C8B-B14F-4D97-AF65-F5344CB8AC3E}">
        <p14:creationId xmlns:p14="http://schemas.microsoft.com/office/powerpoint/2010/main" val="15455760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514600"/>
            <a:ext cx="7408333" cy="3450696"/>
          </a:xfrm>
        </p:spPr>
        <p:txBody>
          <a:bodyPr>
            <a:noAutofit/>
          </a:bodyPr>
          <a:lstStyle/>
          <a:p>
            <a:pPr marL="0" indent="0" algn="just" rtl="0">
              <a:buNone/>
            </a:pPr>
            <a:r>
              <a:rPr lang="en-US" sz="2500" dirty="0" smtClean="0"/>
              <a:t>To </a:t>
            </a:r>
            <a:r>
              <a:rPr lang="en-US" sz="2500" dirty="0"/>
              <a:t>determine which collagenase </a:t>
            </a:r>
            <a:r>
              <a:rPr lang="en-US" sz="2500" dirty="0">
                <a:solidFill>
                  <a:srgbClr val="FF0000"/>
                </a:solidFill>
              </a:rPr>
              <a:t>concentration</a:t>
            </a:r>
            <a:r>
              <a:rPr lang="en-US" sz="2500" dirty="0"/>
              <a:t> is the most appropriate for our purposes, we tested collagenase B (</a:t>
            </a:r>
            <a:r>
              <a:rPr lang="en-US" sz="2500" dirty="0" err="1"/>
              <a:t>Boehringer</a:t>
            </a:r>
            <a:r>
              <a:rPr lang="en-US" sz="2500" dirty="0"/>
              <a:t> Mannheim, Indianapolis, IN) dissolved at different </a:t>
            </a:r>
            <a:r>
              <a:rPr lang="en-US" sz="2500" dirty="0">
                <a:solidFill>
                  <a:srgbClr val="FF0000"/>
                </a:solidFill>
              </a:rPr>
              <a:t>concentrations</a:t>
            </a:r>
            <a:r>
              <a:rPr lang="en-US" sz="2500" dirty="0"/>
              <a:t> in the perfusion medium. </a:t>
            </a:r>
            <a:r>
              <a:rPr lang="en-US" sz="2500" dirty="0" smtClean="0"/>
              <a:t>First </a:t>
            </a:r>
            <a:r>
              <a:rPr lang="en-US" sz="2500" dirty="0"/>
              <a:t>we perfused mouse liver with a medium containing the same </a:t>
            </a:r>
            <a:r>
              <a:rPr lang="en-US" sz="2500" b="1" u="sng" dirty="0">
                <a:solidFill>
                  <a:srgbClr val="FF0000"/>
                </a:solidFill>
              </a:rPr>
              <a:t>quantity</a:t>
            </a:r>
            <a:r>
              <a:rPr lang="en-US" sz="2500" dirty="0"/>
              <a:t> of collagenase B as the medium used to perfuse rat liver (70 mg enzyme per liter of perfusion medium</a:t>
            </a:r>
            <a:r>
              <a:rPr lang="en-US" sz="2500" dirty="0" smtClean="0"/>
              <a:t>).</a:t>
            </a:r>
            <a:endParaRPr lang="en-US" sz="2500" dirty="0"/>
          </a:p>
          <a:p>
            <a:pPr algn="l" rtl="0"/>
            <a:endParaRPr lang="fa-IR" sz="1700" dirty="0"/>
          </a:p>
        </p:txBody>
      </p:sp>
      <p:sp>
        <p:nvSpPr>
          <p:cNvPr id="3" name="Title 2"/>
          <p:cNvSpPr>
            <a:spLocks noGrp="1"/>
          </p:cNvSpPr>
          <p:nvPr>
            <p:ph type="title"/>
          </p:nvPr>
        </p:nvSpPr>
        <p:spPr/>
        <p:txBody>
          <a:bodyPr>
            <a:normAutofit/>
          </a:bodyPr>
          <a:lstStyle/>
          <a:p>
            <a:r>
              <a:rPr lang="en-US" sz="2800" b="1" dirty="0" smtClean="0"/>
              <a:t>Do not change the key words</a:t>
            </a:r>
            <a:endParaRPr lang="fa-IR" sz="2800" b="1"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36</a:t>
            </a:fld>
            <a:endParaRPr lang="fa-IR"/>
          </a:p>
        </p:txBody>
      </p:sp>
    </p:spTree>
    <p:extLst>
      <p:ext uri="{BB962C8B-B14F-4D97-AF65-F5344CB8AC3E}">
        <p14:creationId xmlns:p14="http://schemas.microsoft.com/office/powerpoint/2010/main" val="25303583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438400"/>
            <a:ext cx="7408333" cy="3450696"/>
          </a:xfrm>
        </p:spPr>
        <p:txBody>
          <a:bodyPr>
            <a:normAutofit fontScale="77500" lnSpcReduction="20000"/>
          </a:bodyPr>
          <a:lstStyle/>
          <a:p>
            <a:pPr marL="0" indent="0" algn="just" rtl="0">
              <a:lnSpc>
                <a:spcPct val="120000"/>
              </a:lnSpc>
              <a:buNone/>
            </a:pPr>
            <a:r>
              <a:rPr lang="en-US" sz="1900" dirty="0" smtClean="0">
                <a:latin typeface="Times New Roman" pitchFamily="18" charset="0"/>
                <a:cs typeface="Times New Roman" pitchFamily="18" charset="0"/>
              </a:rPr>
              <a:t>Transition </a:t>
            </a:r>
            <a:r>
              <a:rPr lang="en-US" sz="1900" dirty="0">
                <a:latin typeface="Times New Roman" pitchFamily="18" charset="0"/>
                <a:cs typeface="Times New Roman" pitchFamily="18" charset="0"/>
              </a:rPr>
              <a:t>words are standard terms that indicate standard logical relationships between ideas. Examples include </a:t>
            </a:r>
            <a:r>
              <a:rPr lang="en-US" sz="1900" dirty="0">
                <a:solidFill>
                  <a:srgbClr val="FF0000"/>
                </a:solidFill>
                <a:latin typeface="Times New Roman" pitchFamily="18" charset="0"/>
                <a:cs typeface="Times New Roman" pitchFamily="18" charset="0"/>
              </a:rPr>
              <a:t>“therefore” </a:t>
            </a:r>
            <a:r>
              <a:rPr lang="en-US" sz="1900" dirty="0">
                <a:latin typeface="Times New Roman" pitchFamily="18" charset="0"/>
                <a:cs typeface="Times New Roman" pitchFamily="18" charset="0"/>
              </a:rPr>
              <a:t>and </a:t>
            </a:r>
            <a:r>
              <a:rPr lang="en-US" sz="1900" dirty="0">
                <a:solidFill>
                  <a:srgbClr val="FF0000"/>
                </a:solidFill>
                <a:latin typeface="Times New Roman" pitchFamily="18" charset="0"/>
                <a:cs typeface="Times New Roman" pitchFamily="18" charset="0"/>
              </a:rPr>
              <a:t>“thus” </a:t>
            </a:r>
            <a:r>
              <a:rPr lang="en-US" sz="1900" dirty="0">
                <a:latin typeface="Times New Roman" pitchFamily="18" charset="0"/>
                <a:cs typeface="Times New Roman" pitchFamily="18" charset="0"/>
              </a:rPr>
              <a:t>(conclusions), </a:t>
            </a:r>
            <a:r>
              <a:rPr lang="en-US" sz="1900" dirty="0">
                <a:solidFill>
                  <a:srgbClr val="FF0000"/>
                </a:solidFill>
                <a:latin typeface="Times New Roman" pitchFamily="18" charset="0"/>
                <a:cs typeface="Times New Roman" pitchFamily="18" charset="0"/>
              </a:rPr>
              <a:t>“for example” </a:t>
            </a:r>
            <a:r>
              <a:rPr lang="en-US" sz="1900" dirty="0">
                <a:latin typeface="Times New Roman" pitchFamily="18" charset="0"/>
                <a:cs typeface="Times New Roman" pitchFamily="18" charset="0"/>
              </a:rPr>
              <a:t>(example), </a:t>
            </a:r>
            <a:r>
              <a:rPr lang="en-US" sz="1900" dirty="0">
                <a:solidFill>
                  <a:srgbClr val="FF0000"/>
                </a:solidFill>
                <a:latin typeface="Times New Roman" pitchFamily="18" charset="0"/>
                <a:cs typeface="Times New Roman" pitchFamily="18" charset="0"/>
              </a:rPr>
              <a:t>“first” </a:t>
            </a:r>
            <a:r>
              <a:rPr lang="en-US" sz="1900" dirty="0">
                <a:latin typeface="Times New Roman" pitchFamily="18" charset="0"/>
                <a:cs typeface="Times New Roman" pitchFamily="18" charset="0"/>
              </a:rPr>
              <a:t>(sequence), </a:t>
            </a:r>
            <a:r>
              <a:rPr lang="en-US" sz="1900" dirty="0">
                <a:solidFill>
                  <a:srgbClr val="FF0000"/>
                </a:solidFill>
                <a:latin typeface="Times New Roman" pitchFamily="18" charset="0"/>
                <a:cs typeface="Times New Roman" pitchFamily="18" charset="0"/>
              </a:rPr>
              <a:t>“in addition” </a:t>
            </a:r>
            <a:r>
              <a:rPr lang="en-US" sz="1900" dirty="0">
                <a:latin typeface="Times New Roman" pitchFamily="18" charset="0"/>
                <a:cs typeface="Times New Roman" pitchFamily="18" charset="0"/>
              </a:rPr>
              <a:t>(addition), </a:t>
            </a:r>
            <a:r>
              <a:rPr lang="en-US" sz="1900" dirty="0">
                <a:solidFill>
                  <a:srgbClr val="FF0000"/>
                </a:solidFill>
                <a:latin typeface="Times New Roman" pitchFamily="18" charset="0"/>
                <a:cs typeface="Times New Roman" pitchFamily="18" charset="0"/>
              </a:rPr>
              <a:t>“in contrast” </a:t>
            </a:r>
            <a:r>
              <a:rPr lang="en-US" sz="1900" dirty="0">
                <a:latin typeface="Times New Roman" pitchFamily="18" charset="0"/>
                <a:cs typeface="Times New Roman" pitchFamily="18" charset="0"/>
              </a:rPr>
              <a:t>(contrast), and </a:t>
            </a:r>
            <a:r>
              <a:rPr lang="en-US" sz="1900" dirty="0">
                <a:solidFill>
                  <a:srgbClr val="FF0000"/>
                </a:solidFill>
                <a:latin typeface="Times New Roman" pitchFamily="18" charset="0"/>
                <a:cs typeface="Times New Roman" pitchFamily="18" charset="0"/>
              </a:rPr>
              <a:t>“however” </a:t>
            </a:r>
            <a:r>
              <a:rPr lang="en-US" sz="1900" dirty="0">
                <a:latin typeface="Times New Roman" pitchFamily="18" charset="0"/>
                <a:cs typeface="Times New Roman" pitchFamily="18" charset="0"/>
              </a:rPr>
              <a:t>(difference</a:t>
            </a:r>
            <a:r>
              <a:rPr lang="en-US" sz="1900" dirty="0" smtClean="0">
                <a:latin typeface="Times New Roman" pitchFamily="18" charset="0"/>
                <a:cs typeface="Times New Roman" pitchFamily="18" charset="0"/>
              </a:rPr>
              <a:t>), </a:t>
            </a:r>
            <a:r>
              <a:rPr lang="en-US" sz="1900" dirty="0" smtClean="0">
                <a:solidFill>
                  <a:srgbClr val="FF0000"/>
                </a:solidFill>
                <a:latin typeface="Times New Roman" pitchFamily="18" charset="0"/>
                <a:cs typeface="Times New Roman" pitchFamily="18" charset="0"/>
              </a:rPr>
              <a:t>similarly, finally, on the other hand, </a:t>
            </a:r>
            <a:r>
              <a:rPr lang="en-US" sz="1900" dirty="0" smtClean="0">
                <a:solidFill>
                  <a:schemeClr val="bg2">
                    <a:lumMod val="25000"/>
                  </a:schemeClr>
                </a:solidFill>
                <a:latin typeface="Times New Roman" pitchFamily="18" charset="0"/>
                <a:cs typeface="Times New Roman" pitchFamily="18" charset="0"/>
              </a:rPr>
              <a:t>etc</a:t>
            </a:r>
            <a:r>
              <a:rPr lang="en-US" sz="1900" dirty="0" smtClean="0">
                <a:solidFill>
                  <a:srgbClr val="FF0000"/>
                </a:solidFill>
                <a:latin typeface="Times New Roman" pitchFamily="18" charset="0"/>
                <a:cs typeface="Times New Roman" pitchFamily="18" charset="0"/>
              </a:rPr>
              <a:t>.</a:t>
            </a:r>
          </a:p>
          <a:p>
            <a:pPr marL="0" indent="0" algn="l" rtl="0">
              <a:buNone/>
            </a:pPr>
            <a:r>
              <a:rPr lang="en-US" sz="2100" b="1" dirty="0">
                <a:latin typeface="Times New Roman" pitchFamily="18" charset="0"/>
                <a:cs typeface="Times New Roman" pitchFamily="18" charset="0"/>
              </a:rPr>
              <a:t>Transition words within a sentence</a:t>
            </a:r>
          </a:p>
          <a:p>
            <a:pPr algn="l" rtl="0"/>
            <a:r>
              <a:rPr lang="en-US" dirty="0">
                <a:latin typeface="Times New Roman" pitchFamily="18" charset="0"/>
                <a:cs typeface="Times New Roman" pitchFamily="18" charset="0"/>
              </a:rPr>
              <a:t>The lymphocytes that infiltrate the alveolar walls in this rejection phase are likely to be conveyed by the </a:t>
            </a:r>
            <a:r>
              <a:rPr lang="en-US" dirty="0" smtClean="0">
                <a:latin typeface="Times New Roman" pitchFamily="18" charset="0"/>
                <a:cs typeface="Times New Roman" pitchFamily="18" charset="0"/>
              </a:rPr>
              <a:t>blood </a:t>
            </a:r>
            <a:r>
              <a:rPr lang="en-US" b="1" u="sng" dirty="0" smtClean="0">
                <a:latin typeface="Times New Roman" pitchFamily="18" charset="0"/>
                <a:cs typeface="Times New Roman" pitchFamily="18" charset="0"/>
              </a:rPr>
              <a:t>because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they infiltrate all alveolar walls synchronously all over the lungs.</a:t>
            </a:r>
          </a:p>
          <a:p>
            <a:pPr algn="l" rtl="0"/>
            <a:r>
              <a:rPr lang="en-US" dirty="0">
                <a:latin typeface="Times New Roman" pitchFamily="18" charset="0"/>
                <a:cs typeface="Times New Roman" pitchFamily="18" charset="0"/>
              </a:rPr>
              <a:t>Both of these high-density-lipoprotein-associated proteins are initially synthesized as proteins and </a:t>
            </a:r>
            <a:r>
              <a:rPr lang="en-US" b="1" u="sng" dirty="0">
                <a:latin typeface="Times New Roman" pitchFamily="18" charset="0"/>
                <a:cs typeface="Times New Roman" pitchFamily="18" charset="0"/>
              </a:rPr>
              <a:t>therefore</a:t>
            </a:r>
            <a:r>
              <a:rPr lang="en-US" dirty="0">
                <a:latin typeface="Times New Roman" pitchFamily="18" charset="0"/>
                <a:cs typeface="Times New Roman" pitchFamily="18" charset="0"/>
              </a:rPr>
              <a:t> undergo both co- and post-translational proteolysis.</a:t>
            </a:r>
          </a:p>
          <a:p>
            <a:pPr algn="l" rtl="0"/>
            <a:r>
              <a:rPr lang="en-US" b="1" u="sng" dirty="0">
                <a:latin typeface="Times New Roman" pitchFamily="18" charset="0"/>
                <a:cs typeface="Times New Roman" pitchFamily="18" charset="0"/>
              </a:rPr>
              <a:t>Although</a:t>
            </a:r>
            <a:r>
              <a:rPr lang="en-US" dirty="0">
                <a:latin typeface="Times New Roman" pitchFamily="18" charset="0"/>
                <a:cs typeface="Times New Roman" pitchFamily="18" charset="0"/>
              </a:rPr>
              <a:t> individual residues in the repeated-sequence blocks in the core have diverged, the patterns of amino acids are identical.</a:t>
            </a:r>
          </a:p>
          <a:p>
            <a:pPr algn="just" rtl="0"/>
            <a:endParaRPr lang="fa-IR" dirty="0">
              <a:solidFill>
                <a:srgbClr val="FF0000"/>
              </a:solidFill>
            </a:endParaRPr>
          </a:p>
        </p:txBody>
      </p:sp>
      <p:sp>
        <p:nvSpPr>
          <p:cNvPr id="3" name="Title 2"/>
          <p:cNvSpPr>
            <a:spLocks noGrp="1"/>
          </p:cNvSpPr>
          <p:nvPr>
            <p:ph type="title"/>
          </p:nvPr>
        </p:nvSpPr>
        <p:spPr/>
        <p:txBody>
          <a:bodyPr>
            <a:normAutofit fontScale="90000"/>
          </a:bodyPr>
          <a:lstStyle/>
          <a:p>
            <a:r>
              <a:rPr lang="en-US" dirty="0"/>
              <a:t>Transition Words</a:t>
            </a:r>
            <a:br>
              <a:rPr lang="en-US" dirty="0"/>
            </a:br>
            <a:endParaRPr lang="fa-IR" dirty="0"/>
          </a:p>
        </p:txBody>
      </p:sp>
      <p:sp>
        <p:nvSpPr>
          <p:cNvPr id="4" name="Footer Placeholder 3"/>
          <p:cNvSpPr>
            <a:spLocks noGrp="1"/>
          </p:cNvSpPr>
          <p:nvPr>
            <p:ph type="ftr" sz="quarter" idx="11"/>
          </p:nvPr>
        </p:nvSpPr>
        <p:spPr/>
        <p:txBody>
          <a:bodyPr/>
          <a:lstStyle/>
          <a:p>
            <a:r>
              <a:rPr lang="en-US" smtClean="0"/>
              <a:t>Building Blocks of Writing, Mohammad Karimi Muhamadkarimi@yahoo.co.uk</a:t>
            </a:r>
            <a:endParaRPr lang="fa-IR"/>
          </a:p>
        </p:txBody>
      </p:sp>
      <p:sp>
        <p:nvSpPr>
          <p:cNvPr id="5" name="Slide Number Placeholder 4"/>
          <p:cNvSpPr>
            <a:spLocks noGrp="1"/>
          </p:cNvSpPr>
          <p:nvPr>
            <p:ph type="sldNum" sz="quarter" idx="12"/>
          </p:nvPr>
        </p:nvSpPr>
        <p:spPr/>
        <p:txBody>
          <a:bodyPr/>
          <a:lstStyle/>
          <a:p>
            <a:fld id="{40487EBF-4842-45EC-A8CA-0085A4C5F6B7}" type="slidenum">
              <a:rPr lang="fa-IR" smtClean="0"/>
              <a:t>37</a:t>
            </a:fld>
            <a:endParaRPr lang="fa-IR"/>
          </a:p>
        </p:txBody>
      </p:sp>
    </p:spTree>
    <p:extLst>
      <p:ext uri="{BB962C8B-B14F-4D97-AF65-F5344CB8AC3E}">
        <p14:creationId xmlns:p14="http://schemas.microsoft.com/office/powerpoint/2010/main" val="7652676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514600"/>
            <a:ext cx="7408333" cy="3450696"/>
          </a:xfrm>
        </p:spPr>
        <p:txBody>
          <a:bodyPr>
            <a:normAutofit fontScale="92500"/>
          </a:bodyPr>
          <a:lstStyle/>
          <a:p>
            <a:pPr marL="0" indent="0" algn="l" rtl="0">
              <a:buNone/>
            </a:pPr>
            <a:r>
              <a:rPr lang="en-US" dirty="0">
                <a:latin typeface="Times New Roman" pitchFamily="18" charset="0"/>
                <a:cs typeface="Times New Roman" pitchFamily="18" charset="0"/>
              </a:rPr>
              <a:t>By widening our focus to the entire trachea, we were able to </a:t>
            </a:r>
            <a:r>
              <a:rPr lang="en-US" dirty="0" smtClean="0">
                <a:latin typeface="Times New Roman" pitchFamily="18" charset="0"/>
                <a:cs typeface="Times New Roman" pitchFamily="18" charset="0"/>
              </a:rPr>
              <a:t>see that </a:t>
            </a:r>
            <a:r>
              <a:rPr lang="en-US" dirty="0">
                <a:latin typeface="Times New Roman" pitchFamily="18" charset="0"/>
                <a:cs typeface="Times New Roman" pitchFamily="18" charset="0"/>
              </a:rPr>
              <a:t>most ganglion cell bodies (72%) are located in the </a:t>
            </a:r>
            <a:r>
              <a:rPr lang="en-US" dirty="0" smtClean="0">
                <a:latin typeface="Times New Roman" pitchFamily="18" charset="0"/>
                <a:cs typeface="Times New Roman" pitchFamily="18" charset="0"/>
              </a:rPr>
              <a:t>neural plexuses </a:t>
            </a:r>
            <a:r>
              <a:rPr lang="en-US" dirty="0">
                <a:latin typeface="Times New Roman" pitchFamily="18" charset="0"/>
                <a:cs typeface="Times New Roman" pitchFamily="18" charset="0"/>
              </a:rPr>
              <a:t>associated with the </a:t>
            </a:r>
            <a:r>
              <a:rPr lang="en-US" dirty="0" err="1">
                <a:latin typeface="Times New Roman" pitchFamily="18" charset="0"/>
                <a:cs typeface="Times New Roman" pitchFamily="18" charset="0"/>
              </a:rPr>
              <a:t>trachealis</a:t>
            </a:r>
            <a:r>
              <a:rPr lang="en-US" dirty="0">
                <a:latin typeface="Times New Roman" pitchFamily="18" charset="0"/>
                <a:cs typeface="Times New Roman" pitchFamily="18" charset="0"/>
              </a:rPr>
              <a:t> muscle and </a:t>
            </a:r>
            <a:r>
              <a:rPr lang="en-US" dirty="0" err="1">
                <a:latin typeface="Times New Roman" pitchFamily="18" charset="0"/>
                <a:cs typeface="Times New Roman" pitchFamily="18" charset="0"/>
              </a:rPr>
              <a:t>submucosal</a:t>
            </a:r>
            <a:r>
              <a:rPr lang="en-US" dirty="0">
                <a:latin typeface="Times New Roman" pitchFamily="18" charset="0"/>
                <a:cs typeface="Times New Roman" pitchFamily="18" charset="0"/>
              </a:rPr>
              <a:t> glands, and only a small proportion (28%) are located along the longitudinal nerve trunks. </a:t>
            </a:r>
            <a:r>
              <a:rPr lang="en-US" dirty="0">
                <a:solidFill>
                  <a:srgbClr val="FF0000"/>
                </a:solidFill>
                <a:latin typeface="Times New Roman" pitchFamily="18" charset="0"/>
                <a:cs typeface="Times New Roman" pitchFamily="18" charset="0"/>
              </a:rPr>
              <a:t>Furthermore,</a:t>
            </a:r>
            <a:r>
              <a:rPr lang="en-US" dirty="0">
                <a:latin typeface="Times New Roman" pitchFamily="18" charset="0"/>
                <a:cs typeface="Times New Roman" pitchFamily="18" charset="0"/>
              </a:rPr>
              <a:t> we were able to see that most of the ganglia in the superficial muscle and gland plexuses contain only 1–4 ganglion cell bodies (average, 2.8 ganglion cell bodies</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Thus</a:t>
            </a:r>
            <a:r>
              <a:rPr lang="en-US" dirty="0">
                <a:solidFill>
                  <a:srgbClr val="FF0000"/>
                </a:solidFill>
                <a:latin typeface="Times New Roman" pitchFamily="18" charset="0"/>
                <a:cs typeface="Times New Roman" pitchFamily="18" charset="0"/>
              </a:rPr>
              <a:t>,</a:t>
            </a:r>
            <a:r>
              <a:rPr lang="en-US" dirty="0">
                <a:latin typeface="Times New Roman" pitchFamily="18" charset="0"/>
                <a:cs typeface="Times New Roman" pitchFamily="18" charset="0"/>
              </a:rPr>
              <a:t> previously reported ganglia along the longitudinal nerve trunk that contain 10–20 ganglion cell bodies are not typical of most tracheal ganglia.</a:t>
            </a:r>
          </a:p>
          <a:p>
            <a:pPr marL="0" indent="0" algn="l" rtl="0">
              <a:buNone/>
            </a:pPr>
            <a:endParaRPr lang="fa-IR" dirty="0"/>
          </a:p>
        </p:txBody>
      </p:sp>
      <p:sp>
        <p:nvSpPr>
          <p:cNvPr id="3" name="Footer Placeholder 2"/>
          <p:cNvSpPr>
            <a:spLocks noGrp="1"/>
          </p:cNvSpPr>
          <p:nvPr>
            <p:ph type="ftr" sz="quarter" idx="11"/>
          </p:nvPr>
        </p:nvSpPr>
        <p:spPr/>
        <p:txBody>
          <a:bodyPr/>
          <a:lstStyle/>
          <a:p>
            <a:r>
              <a:rPr lang="en-US" smtClean="0"/>
              <a:t>Building Blocks of Writing, Mohammad Karimi Muhamadkarimi@yahoo.co.uk</a:t>
            </a:r>
            <a:endParaRPr lang="fa-IR"/>
          </a:p>
        </p:txBody>
      </p:sp>
      <p:sp>
        <p:nvSpPr>
          <p:cNvPr id="4" name="Slide Number Placeholder 3"/>
          <p:cNvSpPr>
            <a:spLocks noGrp="1"/>
          </p:cNvSpPr>
          <p:nvPr>
            <p:ph type="sldNum" sz="quarter" idx="12"/>
          </p:nvPr>
        </p:nvSpPr>
        <p:spPr/>
        <p:txBody>
          <a:bodyPr/>
          <a:lstStyle/>
          <a:p>
            <a:fld id="{40487EBF-4842-45EC-A8CA-0085A4C5F6B7}" type="slidenum">
              <a:rPr lang="fa-IR" smtClean="0"/>
              <a:t>38</a:t>
            </a:fld>
            <a:endParaRPr lang="fa-IR"/>
          </a:p>
        </p:txBody>
      </p:sp>
      <p:sp>
        <p:nvSpPr>
          <p:cNvPr id="5" name="Title 4"/>
          <p:cNvSpPr>
            <a:spLocks noGrp="1"/>
          </p:cNvSpPr>
          <p:nvPr>
            <p:ph type="title"/>
          </p:nvPr>
        </p:nvSpPr>
        <p:spPr/>
        <p:txBody>
          <a:bodyPr>
            <a:normAutofit fontScale="90000"/>
          </a:bodyPr>
          <a:lstStyle/>
          <a:p>
            <a:r>
              <a:rPr lang="en-US" dirty="0"/>
              <a:t>Transition words between sentences</a:t>
            </a:r>
            <a:endParaRPr lang="fa-IR" dirty="0"/>
          </a:p>
        </p:txBody>
      </p:sp>
    </p:spTree>
    <p:extLst>
      <p:ext uri="{BB962C8B-B14F-4D97-AF65-F5344CB8AC3E}">
        <p14:creationId xmlns:p14="http://schemas.microsoft.com/office/powerpoint/2010/main" val="6019680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rtl="0">
              <a:buNone/>
            </a:pPr>
            <a:r>
              <a:rPr lang="en-US" b="1" dirty="0">
                <a:solidFill>
                  <a:srgbClr val="FF0000"/>
                </a:solidFill>
                <a:latin typeface="Times New Roman" pitchFamily="18" charset="0"/>
                <a:cs typeface="Times New Roman" pitchFamily="18" charset="0"/>
              </a:rPr>
              <a:t>F = </a:t>
            </a:r>
            <a:r>
              <a:rPr lang="en-US" b="1" dirty="0" smtClean="0">
                <a:solidFill>
                  <a:srgbClr val="FF0000"/>
                </a:solidFill>
                <a:latin typeface="Times New Roman" pitchFamily="18" charset="0"/>
                <a:cs typeface="Times New Roman" pitchFamily="18" charset="0"/>
              </a:rPr>
              <a:t>0.4 (</a:t>
            </a:r>
            <a:r>
              <a:rPr lang="en-US" b="1" dirty="0">
                <a:solidFill>
                  <a:srgbClr val="FF0000"/>
                </a:solidFill>
                <a:latin typeface="Times New Roman" pitchFamily="18" charset="0"/>
                <a:cs typeface="Times New Roman" pitchFamily="18" charset="0"/>
              </a:rPr>
              <a:t>L + P</a:t>
            </a:r>
            <a:r>
              <a:rPr lang="en-US" b="1" dirty="0" smtClean="0">
                <a:solidFill>
                  <a:srgbClr val="FF0000"/>
                </a:solidFill>
                <a:latin typeface="Times New Roman" pitchFamily="18" charset="0"/>
                <a:cs typeface="Times New Roman" pitchFamily="18" charset="0"/>
              </a:rPr>
              <a:t>)</a:t>
            </a:r>
          </a:p>
          <a:p>
            <a:pPr algn="l" rtl="0"/>
            <a:r>
              <a:rPr lang="en-US" b="1" dirty="0" smtClean="0">
                <a:latin typeface="Times New Roman" pitchFamily="18" charset="0"/>
                <a:cs typeface="Times New Roman" pitchFamily="18" charset="0"/>
              </a:rPr>
              <a:t>“L”</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is the </a:t>
            </a:r>
            <a:r>
              <a:rPr lang="en-US" dirty="0" smtClean="0">
                <a:latin typeface="Times New Roman" pitchFamily="18" charset="0"/>
                <a:cs typeface="Times New Roman" pitchFamily="18" charset="0"/>
              </a:rPr>
              <a:t>average number </a:t>
            </a:r>
            <a:r>
              <a:rPr lang="en-US" dirty="0">
                <a:latin typeface="Times New Roman" pitchFamily="18" charset="0"/>
                <a:cs typeface="Times New Roman" pitchFamily="18" charset="0"/>
              </a:rPr>
              <a:t>of words per </a:t>
            </a:r>
            <a:r>
              <a:rPr lang="en-US" dirty="0" smtClean="0">
                <a:latin typeface="Times New Roman" pitchFamily="18" charset="0"/>
                <a:cs typeface="Times New Roman" pitchFamily="18" charset="0"/>
              </a:rPr>
              <a:t>sentence, </a:t>
            </a:r>
            <a:r>
              <a:rPr lang="en-US" dirty="0">
                <a:latin typeface="Times New Roman" pitchFamily="18" charset="0"/>
                <a:cs typeface="Times New Roman" pitchFamily="18" charset="0"/>
              </a:rPr>
              <a:t>and </a:t>
            </a:r>
            <a:r>
              <a:rPr lang="en-US" dirty="0">
                <a:solidFill>
                  <a:srgbClr val="FF0000"/>
                </a:solidFill>
                <a:latin typeface="Times New Roman" pitchFamily="18" charset="0"/>
                <a:cs typeface="Times New Roman" pitchFamily="18" charset="0"/>
              </a:rPr>
              <a:t>P</a:t>
            </a:r>
            <a:r>
              <a:rPr lang="en-US" dirty="0">
                <a:latin typeface="Times New Roman" pitchFamily="18" charset="0"/>
                <a:cs typeface="Times New Roman" pitchFamily="18" charset="0"/>
              </a:rPr>
              <a:t> is </a:t>
            </a:r>
            <a:r>
              <a:rPr lang="en-US" dirty="0" smtClean="0">
                <a:latin typeface="Times New Roman" pitchFamily="18" charset="0"/>
                <a:cs typeface="Times New Roman" pitchFamily="18" charset="0"/>
              </a:rPr>
              <a:t>the average </a:t>
            </a:r>
            <a:r>
              <a:rPr lang="en-US" dirty="0">
                <a:latin typeface="Times New Roman" pitchFamily="18" charset="0"/>
                <a:cs typeface="Times New Roman" pitchFamily="18" charset="0"/>
              </a:rPr>
              <a:t>number of polysyllables per </a:t>
            </a:r>
            <a:r>
              <a:rPr lang="en-US" dirty="0" smtClean="0">
                <a:latin typeface="Times New Roman" pitchFamily="18" charset="0"/>
                <a:cs typeface="Times New Roman" pitchFamily="18" charset="0"/>
              </a:rPr>
              <a:t>100 words </a:t>
            </a:r>
            <a:r>
              <a:rPr lang="en-US" dirty="0">
                <a:latin typeface="Times New Roman" pitchFamily="18" charset="0"/>
                <a:cs typeface="Times New Roman" pitchFamily="18" charset="0"/>
              </a:rPr>
              <a:t>of </a:t>
            </a:r>
            <a:r>
              <a:rPr lang="en-US" dirty="0" smtClean="0">
                <a:latin typeface="Times New Roman" pitchFamily="18" charset="0"/>
                <a:cs typeface="Times New Roman" pitchFamily="18" charset="0"/>
              </a:rPr>
              <a:t>text.</a:t>
            </a:r>
            <a:r>
              <a:rPr lang="en-US" i="1" dirty="0" smtClean="0">
                <a:latin typeface="Times New Roman" pitchFamily="18" charset="0"/>
                <a:cs typeface="Times New Roman" pitchFamily="18" charset="0"/>
              </a:rPr>
              <a:t> </a:t>
            </a:r>
            <a:r>
              <a:rPr lang="en-US" sz="1600" dirty="0" smtClean="0">
                <a:solidFill>
                  <a:schemeClr val="accent3">
                    <a:lumMod val="75000"/>
                  </a:schemeClr>
                </a:solidFill>
              </a:rPr>
              <a:t>(</a:t>
            </a:r>
            <a:r>
              <a:rPr lang="en-US" sz="1600" dirty="0">
                <a:solidFill>
                  <a:schemeClr val="accent3">
                    <a:lumMod val="75000"/>
                  </a:schemeClr>
                </a:solidFill>
              </a:rPr>
              <a:t>A polysyllable is a </a:t>
            </a:r>
            <a:r>
              <a:rPr lang="en-US" sz="1600" dirty="0" smtClean="0">
                <a:solidFill>
                  <a:schemeClr val="accent3">
                    <a:lumMod val="75000"/>
                  </a:schemeClr>
                </a:solidFill>
              </a:rPr>
              <a:t>word with </a:t>
            </a:r>
            <a:r>
              <a:rPr lang="en-US" sz="1600" dirty="0">
                <a:solidFill>
                  <a:schemeClr val="accent3">
                    <a:lumMod val="75000"/>
                  </a:schemeClr>
                </a:solidFill>
              </a:rPr>
              <a:t>three or more syllables</a:t>
            </a:r>
            <a:r>
              <a:rPr lang="en-US" sz="1600" dirty="0" smtClean="0">
                <a:solidFill>
                  <a:schemeClr val="accent3">
                    <a:lumMod val="75000"/>
                  </a:schemeClr>
                </a:solidFill>
              </a:rPr>
              <a:t>.)</a:t>
            </a:r>
          </a:p>
          <a:p>
            <a:pPr marL="0" indent="0" algn="ctr" rtl="0">
              <a:buNone/>
            </a:pPr>
            <a:r>
              <a:rPr lang="en-US" sz="1600" dirty="0" smtClean="0">
                <a:solidFill>
                  <a:schemeClr val="accent3">
                    <a:lumMod val="75000"/>
                  </a:schemeClr>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12&lt;F&lt;18</a:t>
            </a:r>
          </a:p>
          <a:p>
            <a:pPr marL="0" indent="0" algn="ctr" rtl="0">
              <a:buNone/>
            </a:pPr>
            <a:endParaRPr lang="fa-IR" sz="2800" b="1" dirty="0">
              <a:solidFill>
                <a:srgbClr val="FF0000"/>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a:t>The Fog Index </a:t>
            </a:r>
            <a:r>
              <a:rPr lang="en-US" dirty="0" smtClean="0"/>
              <a:t>(F)</a:t>
            </a:r>
            <a:endParaRPr lang="fa-IR" dirty="0"/>
          </a:p>
        </p:txBody>
      </p:sp>
      <p:sp>
        <p:nvSpPr>
          <p:cNvPr id="5" name="Footer Placeholder 4"/>
          <p:cNvSpPr>
            <a:spLocks noGrp="1"/>
          </p:cNvSpPr>
          <p:nvPr>
            <p:ph type="ftr" sz="quarter" idx="11"/>
          </p:nvPr>
        </p:nvSpPr>
        <p:spPr/>
        <p:txBody>
          <a:bodyPr/>
          <a:lstStyle/>
          <a:p>
            <a:r>
              <a:rPr lang="en-US" smtClean="0"/>
              <a:t>Building Blocks of Writing, Mohammad Karimi Muhamadkarimi@yahoo.co.uk</a:t>
            </a:r>
            <a:endParaRPr lang="fa-IR"/>
          </a:p>
        </p:txBody>
      </p:sp>
      <p:sp>
        <p:nvSpPr>
          <p:cNvPr id="6" name="Slide Number Placeholder 5"/>
          <p:cNvSpPr>
            <a:spLocks noGrp="1"/>
          </p:cNvSpPr>
          <p:nvPr>
            <p:ph type="sldNum" sz="quarter" idx="12"/>
          </p:nvPr>
        </p:nvSpPr>
        <p:spPr/>
        <p:txBody>
          <a:bodyPr/>
          <a:lstStyle/>
          <a:p>
            <a:fld id="{40487EBF-4842-45EC-A8CA-0085A4C5F6B7}" type="slidenum">
              <a:rPr lang="fa-IR" smtClean="0"/>
              <a:t>39</a:t>
            </a:fld>
            <a:endParaRPr lang="fa-IR"/>
          </a:p>
        </p:txBody>
      </p:sp>
    </p:spTree>
    <p:extLst>
      <p:ext uri="{BB962C8B-B14F-4D97-AF65-F5344CB8AC3E}">
        <p14:creationId xmlns:p14="http://schemas.microsoft.com/office/powerpoint/2010/main" val="3308065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smtClean="0">
                <a:solidFill>
                  <a:schemeClr val="folHlink"/>
                </a:solidFill>
              </a:rPr>
              <a:t>This tense also expresses general truths or facts that are timeless.  </a:t>
            </a:r>
          </a:p>
          <a:p>
            <a:pPr algn="l" rtl="0"/>
            <a:endParaRPr lang="fa-IR" dirty="0"/>
          </a:p>
        </p:txBody>
      </p:sp>
      <p:sp>
        <p:nvSpPr>
          <p:cNvPr id="2" name="Title 1"/>
          <p:cNvSpPr>
            <a:spLocks noGrp="1"/>
          </p:cNvSpPr>
          <p:nvPr>
            <p:ph type="title"/>
          </p:nvPr>
        </p:nvSpPr>
        <p:spPr/>
        <p:txBody>
          <a:bodyPr>
            <a:normAutofit fontScale="90000"/>
          </a:bodyPr>
          <a:lstStyle/>
          <a:p>
            <a:r>
              <a:rPr lang="en-US" b="1" u="sng" dirty="0">
                <a:solidFill>
                  <a:schemeClr val="tx2"/>
                </a:solidFill>
                <a:effectLst>
                  <a:outerShdw blurRad="38100" dist="38100" dir="2700000" algn="tl">
                    <a:srgbClr val="C0C0C0"/>
                  </a:outerShdw>
                </a:effectLst>
              </a:rPr>
              <a:t>The Simple Present Tense</a:t>
            </a:r>
            <a:br>
              <a:rPr lang="en-US" b="1" u="sng" dirty="0">
                <a:solidFill>
                  <a:schemeClr val="tx2"/>
                </a:solidFill>
                <a:effectLst>
                  <a:outerShdw blurRad="38100" dist="38100" dir="2700000" algn="tl">
                    <a:srgbClr val="C0C0C0"/>
                  </a:outerShdw>
                </a:effectLst>
              </a:rPr>
            </a:br>
            <a:endParaRPr lang="fa-IR" dirty="0"/>
          </a:p>
        </p:txBody>
      </p:sp>
      <p:grpSp>
        <p:nvGrpSpPr>
          <p:cNvPr id="4" name="Group 7"/>
          <p:cNvGrpSpPr>
            <a:grpSpLocks/>
          </p:cNvGrpSpPr>
          <p:nvPr/>
        </p:nvGrpSpPr>
        <p:grpSpPr bwMode="auto">
          <a:xfrm>
            <a:off x="457200" y="3265714"/>
            <a:ext cx="8077200" cy="1001486"/>
            <a:chOff x="288" y="1824"/>
            <a:chExt cx="5088" cy="1344"/>
          </a:xfrm>
        </p:grpSpPr>
        <p:grpSp>
          <p:nvGrpSpPr>
            <p:cNvPr id="5" name="Group 8"/>
            <p:cNvGrpSpPr>
              <a:grpSpLocks/>
            </p:cNvGrpSpPr>
            <p:nvPr/>
          </p:nvGrpSpPr>
          <p:grpSpPr bwMode="auto">
            <a:xfrm>
              <a:off x="672" y="2400"/>
              <a:ext cx="336" cy="432"/>
              <a:chOff x="768" y="2592"/>
              <a:chExt cx="336" cy="432"/>
            </a:xfrm>
          </p:grpSpPr>
          <p:sp>
            <p:nvSpPr>
              <p:cNvPr id="30" name="Line 9"/>
              <p:cNvSpPr>
                <a:spLocks noChangeShapeType="1"/>
              </p:cNvSpPr>
              <p:nvPr/>
            </p:nvSpPr>
            <p:spPr bwMode="auto">
              <a:xfrm>
                <a:off x="768" y="2592"/>
                <a:ext cx="336" cy="38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31" name="Line 10"/>
              <p:cNvSpPr>
                <a:spLocks noChangeShapeType="1"/>
              </p:cNvSpPr>
              <p:nvPr/>
            </p:nvSpPr>
            <p:spPr bwMode="auto">
              <a:xfrm flipH="1">
                <a:off x="768" y="2592"/>
                <a:ext cx="336" cy="432"/>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6" name="Group 11"/>
            <p:cNvGrpSpPr>
              <a:grpSpLocks/>
            </p:cNvGrpSpPr>
            <p:nvPr/>
          </p:nvGrpSpPr>
          <p:grpSpPr bwMode="auto">
            <a:xfrm>
              <a:off x="2976" y="2400"/>
              <a:ext cx="336" cy="432"/>
              <a:chOff x="768" y="2592"/>
              <a:chExt cx="336" cy="432"/>
            </a:xfrm>
          </p:grpSpPr>
          <p:sp>
            <p:nvSpPr>
              <p:cNvPr id="28" name="Line 12"/>
              <p:cNvSpPr>
                <a:spLocks noChangeShapeType="1"/>
              </p:cNvSpPr>
              <p:nvPr/>
            </p:nvSpPr>
            <p:spPr bwMode="auto">
              <a:xfrm>
                <a:off x="768" y="2592"/>
                <a:ext cx="336" cy="38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29" name="Line 13"/>
              <p:cNvSpPr>
                <a:spLocks noChangeShapeType="1"/>
              </p:cNvSpPr>
              <p:nvPr/>
            </p:nvSpPr>
            <p:spPr bwMode="auto">
              <a:xfrm flipH="1">
                <a:off x="768" y="2592"/>
                <a:ext cx="336" cy="432"/>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7" name="Group 14"/>
            <p:cNvGrpSpPr>
              <a:grpSpLocks/>
            </p:cNvGrpSpPr>
            <p:nvPr/>
          </p:nvGrpSpPr>
          <p:grpSpPr bwMode="auto">
            <a:xfrm>
              <a:off x="3600" y="2352"/>
              <a:ext cx="336" cy="432"/>
              <a:chOff x="768" y="2592"/>
              <a:chExt cx="336" cy="432"/>
            </a:xfrm>
          </p:grpSpPr>
          <p:sp>
            <p:nvSpPr>
              <p:cNvPr id="26" name="Line 15"/>
              <p:cNvSpPr>
                <a:spLocks noChangeShapeType="1"/>
              </p:cNvSpPr>
              <p:nvPr/>
            </p:nvSpPr>
            <p:spPr bwMode="auto">
              <a:xfrm>
                <a:off x="768" y="2592"/>
                <a:ext cx="336" cy="38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27" name="Line 16"/>
              <p:cNvSpPr>
                <a:spLocks noChangeShapeType="1"/>
              </p:cNvSpPr>
              <p:nvPr/>
            </p:nvSpPr>
            <p:spPr bwMode="auto">
              <a:xfrm flipH="1">
                <a:off x="768" y="2592"/>
                <a:ext cx="336" cy="432"/>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8" name="Group 17"/>
            <p:cNvGrpSpPr>
              <a:grpSpLocks/>
            </p:cNvGrpSpPr>
            <p:nvPr/>
          </p:nvGrpSpPr>
          <p:grpSpPr bwMode="auto">
            <a:xfrm>
              <a:off x="4224" y="2352"/>
              <a:ext cx="336" cy="432"/>
              <a:chOff x="768" y="2592"/>
              <a:chExt cx="336" cy="432"/>
            </a:xfrm>
          </p:grpSpPr>
          <p:sp>
            <p:nvSpPr>
              <p:cNvPr id="24" name="Line 18"/>
              <p:cNvSpPr>
                <a:spLocks noChangeShapeType="1"/>
              </p:cNvSpPr>
              <p:nvPr/>
            </p:nvSpPr>
            <p:spPr bwMode="auto">
              <a:xfrm>
                <a:off x="768" y="2592"/>
                <a:ext cx="336" cy="38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25" name="Line 19"/>
              <p:cNvSpPr>
                <a:spLocks noChangeShapeType="1"/>
              </p:cNvSpPr>
              <p:nvPr/>
            </p:nvSpPr>
            <p:spPr bwMode="auto">
              <a:xfrm flipH="1">
                <a:off x="768" y="2592"/>
                <a:ext cx="336" cy="432"/>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9" name="Group 20"/>
            <p:cNvGrpSpPr>
              <a:grpSpLocks/>
            </p:cNvGrpSpPr>
            <p:nvPr/>
          </p:nvGrpSpPr>
          <p:grpSpPr bwMode="auto">
            <a:xfrm>
              <a:off x="4896" y="2400"/>
              <a:ext cx="336" cy="432"/>
              <a:chOff x="768" y="2592"/>
              <a:chExt cx="336" cy="432"/>
            </a:xfrm>
          </p:grpSpPr>
          <p:sp>
            <p:nvSpPr>
              <p:cNvPr id="22" name="Line 21"/>
              <p:cNvSpPr>
                <a:spLocks noChangeShapeType="1"/>
              </p:cNvSpPr>
              <p:nvPr/>
            </p:nvSpPr>
            <p:spPr bwMode="auto">
              <a:xfrm>
                <a:off x="768" y="2592"/>
                <a:ext cx="336" cy="38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23" name="Line 22"/>
              <p:cNvSpPr>
                <a:spLocks noChangeShapeType="1"/>
              </p:cNvSpPr>
              <p:nvPr/>
            </p:nvSpPr>
            <p:spPr bwMode="auto">
              <a:xfrm flipH="1">
                <a:off x="768" y="2592"/>
                <a:ext cx="336" cy="432"/>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10" name="Group 23"/>
            <p:cNvGrpSpPr>
              <a:grpSpLocks/>
            </p:cNvGrpSpPr>
            <p:nvPr/>
          </p:nvGrpSpPr>
          <p:grpSpPr bwMode="auto">
            <a:xfrm>
              <a:off x="1200" y="2400"/>
              <a:ext cx="336" cy="432"/>
              <a:chOff x="768" y="2592"/>
              <a:chExt cx="336" cy="432"/>
            </a:xfrm>
          </p:grpSpPr>
          <p:sp>
            <p:nvSpPr>
              <p:cNvPr id="20" name="Line 24"/>
              <p:cNvSpPr>
                <a:spLocks noChangeShapeType="1"/>
              </p:cNvSpPr>
              <p:nvPr/>
            </p:nvSpPr>
            <p:spPr bwMode="auto">
              <a:xfrm>
                <a:off x="768" y="2592"/>
                <a:ext cx="336" cy="38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21" name="Line 25"/>
              <p:cNvSpPr>
                <a:spLocks noChangeShapeType="1"/>
              </p:cNvSpPr>
              <p:nvPr/>
            </p:nvSpPr>
            <p:spPr bwMode="auto">
              <a:xfrm flipH="1">
                <a:off x="768" y="2592"/>
                <a:ext cx="336" cy="432"/>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11" name="Group 26"/>
            <p:cNvGrpSpPr>
              <a:grpSpLocks/>
            </p:cNvGrpSpPr>
            <p:nvPr/>
          </p:nvGrpSpPr>
          <p:grpSpPr bwMode="auto">
            <a:xfrm>
              <a:off x="1824" y="2400"/>
              <a:ext cx="336" cy="432"/>
              <a:chOff x="768" y="2592"/>
              <a:chExt cx="336" cy="432"/>
            </a:xfrm>
          </p:grpSpPr>
          <p:sp>
            <p:nvSpPr>
              <p:cNvPr id="18" name="Line 27"/>
              <p:cNvSpPr>
                <a:spLocks noChangeShapeType="1"/>
              </p:cNvSpPr>
              <p:nvPr/>
            </p:nvSpPr>
            <p:spPr bwMode="auto">
              <a:xfrm>
                <a:off x="768" y="2592"/>
                <a:ext cx="336" cy="38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19" name="Line 28"/>
              <p:cNvSpPr>
                <a:spLocks noChangeShapeType="1"/>
              </p:cNvSpPr>
              <p:nvPr/>
            </p:nvSpPr>
            <p:spPr bwMode="auto">
              <a:xfrm flipH="1">
                <a:off x="768" y="2592"/>
                <a:ext cx="336" cy="432"/>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12" name="Group 29"/>
            <p:cNvGrpSpPr>
              <a:grpSpLocks/>
            </p:cNvGrpSpPr>
            <p:nvPr/>
          </p:nvGrpSpPr>
          <p:grpSpPr bwMode="auto">
            <a:xfrm>
              <a:off x="2448" y="2400"/>
              <a:ext cx="336" cy="432"/>
              <a:chOff x="768" y="2592"/>
              <a:chExt cx="336" cy="432"/>
            </a:xfrm>
          </p:grpSpPr>
          <p:sp>
            <p:nvSpPr>
              <p:cNvPr id="16" name="Line 30"/>
              <p:cNvSpPr>
                <a:spLocks noChangeShapeType="1"/>
              </p:cNvSpPr>
              <p:nvPr/>
            </p:nvSpPr>
            <p:spPr bwMode="auto">
              <a:xfrm>
                <a:off x="768" y="2592"/>
                <a:ext cx="336" cy="38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17" name="Line 31"/>
              <p:cNvSpPr>
                <a:spLocks noChangeShapeType="1"/>
              </p:cNvSpPr>
              <p:nvPr/>
            </p:nvSpPr>
            <p:spPr bwMode="auto">
              <a:xfrm flipH="1">
                <a:off x="768" y="2592"/>
                <a:ext cx="336" cy="432"/>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13" name="Group 32"/>
            <p:cNvGrpSpPr>
              <a:grpSpLocks/>
            </p:cNvGrpSpPr>
            <p:nvPr/>
          </p:nvGrpSpPr>
          <p:grpSpPr bwMode="auto">
            <a:xfrm>
              <a:off x="288" y="1824"/>
              <a:ext cx="5088" cy="1344"/>
              <a:chOff x="288" y="1824"/>
              <a:chExt cx="5088" cy="1344"/>
            </a:xfrm>
          </p:grpSpPr>
          <p:sp>
            <p:nvSpPr>
              <p:cNvPr id="14" name="Line 33"/>
              <p:cNvSpPr>
                <a:spLocks noChangeShapeType="1"/>
              </p:cNvSpPr>
              <p:nvPr/>
            </p:nvSpPr>
            <p:spPr bwMode="auto">
              <a:xfrm>
                <a:off x="288" y="2592"/>
                <a:ext cx="5088" cy="0"/>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15" name="Line 34"/>
              <p:cNvSpPr>
                <a:spLocks noChangeShapeType="1"/>
              </p:cNvSpPr>
              <p:nvPr/>
            </p:nvSpPr>
            <p:spPr bwMode="auto">
              <a:xfrm>
                <a:off x="2832" y="1824"/>
                <a:ext cx="0" cy="134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sp>
        <p:nvSpPr>
          <p:cNvPr id="32" name="Rectangle 31"/>
          <p:cNvSpPr/>
          <p:nvPr/>
        </p:nvSpPr>
        <p:spPr>
          <a:xfrm>
            <a:off x="914400" y="4876800"/>
            <a:ext cx="7239000" cy="701731"/>
          </a:xfrm>
          <a:prstGeom prst="rect">
            <a:avLst/>
          </a:prstGeom>
        </p:spPr>
        <p:txBody>
          <a:bodyPr wrap="square">
            <a:spAutoFit/>
          </a:bodyPr>
          <a:lstStyle/>
          <a:p>
            <a:pPr marL="342900" indent="-342900" algn="l" rtl="0">
              <a:spcBef>
                <a:spcPct val="20000"/>
              </a:spcBef>
              <a:buClr>
                <a:schemeClr val="folHlink"/>
              </a:buClr>
              <a:buSzPct val="75000"/>
              <a:buFont typeface="Wingdings" pitchFamily="2" charset="2"/>
              <a:buNone/>
            </a:pPr>
            <a:r>
              <a:rPr lang="en-US" dirty="0" smtClean="0">
                <a:solidFill>
                  <a:srgbClr val="FF0000"/>
                </a:solidFill>
              </a:rPr>
              <a:t>Snow </a:t>
            </a:r>
            <a:r>
              <a:rPr lang="en-US" b="1" u="sng" dirty="0" smtClean="0">
                <a:solidFill>
                  <a:srgbClr val="FF0000"/>
                </a:solidFill>
              </a:rPr>
              <a:t>falls</a:t>
            </a:r>
            <a:r>
              <a:rPr lang="en-US" dirty="0" smtClean="0">
                <a:solidFill>
                  <a:srgbClr val="FF0000"/>
                </a:solidFill>
              </a:rPr>
              <a:t> in the December in Minnesota.</a:t>
            </a:r>
          </a:p>
          <a:p>
            <a:pPr marL="342900" indent="-342900" algn="l" rtl="0">
              <a:spcBef>
                <a:spcPct val="20000"/>
              </a:spcBef>
              <a:buClr>
                <a:schemeClr val="folHlink"/>
              </a:buClr>
              <a:buSzPct val="75000"/>
              <a:buFont typeface="Wingdings" pitchFamily="2" charset="2"/>
              <a:buNone/>
            </a:pPr>
            <a:r>
              <a:rPr lang="en-US" dirty="0" smtClean="0">
                <a:solidFill>
                  <a:srgbClr val="FF0000"/>
                </a:solidFill>
              </a:rPr>
              <a:t>Water </a:t>
            </a:r>
            <a:r>
              <a:rPr lang="en-US" b="1" u="sng" dirty="0" smtClean="0">
                <a:solidFill>
                  <a:srgbClr val="FF0000"/>
                </a:solidFill>
              </a:rPr>
              <a:t>boils</a:t>
            </a:r>
            <a:r>
              <a:rPr lang="en-US" dirty="0" smtClean="0">
                <a:solidFill>
                  <a:srgbClr val="FF0000"/>
                </a:solidFill>
              </a:rPr>
              <a:t> at 100 degrees Celsius.</a:t>
            </a:r>
            <a:endParaRPr lang="en-US" dirty="0">
              <a:solidFill>
                <a:srgbClr val="FF0000"/>
              </a:solidFill>
            </a:endParaRPr>
          </a:p>
        </p:txBody>
      </p:sp>
      <p:sp>
        <p:nvSpPr>
          <p:cNvPr id="33" name="Footer Placeholder 32"/>
          <p:cNvSpPr>
            <a:spLocks noGrp="1"/>
          </p:cNvSpPr>
          <p:nvPr>
            <p:ph type="ftr" sz="quarter" idx="11"/>
          </p:nvPr>
        </p:nvSpPr>
        <p:spPr/>
        <p:txBody>
          <a:bodyPr/>
          <a:lstStyle/>
          <a:p>
            <a:r>
              <a:rPr lang="en-US" smtClean="0"/>
              <a:t>Building Blocks of Writing, Mohammad Karimi Muhamadkarimi@yahoo.co.uk</a:t>
            </a:r>
            <a:endParaRPr lang="fa-IR"/>
          </a:p>
        </p:txBody>
      </p:sp>
      <p:sp>
        <p:nvSpPr>
          <p:cNvPr id="34" name="Slide Number Placeholder 33"/>
          <p:cNvSpPr>
            <a:spLocks noGrp="1"/>
          </p:cNvSpPr>
          <p:nvPr>
            <p:ph type="sldNum" sz="quarter" idx="12"/>
          </p:nvPr>
        </p:nvSpPr>
        <p:spPr/>
        <p:txBody>
          <a:bodyPr/>
          <a:lstStyle/>
          <a:p>
            <a:fld id="{40487EBF-4842-45EC-A8CA-0085A4C5F6B7}" type="slidenum">
              <a:rPr lang="fa-IR" smtClean="0"/>
              <a:t>4</a:t>
            </a:fld>
            <a:endParaRPr lang="fa-IR"/>
          </a:p>
        </p:txBody>
      </p:sp>
    </p:spTree>
    <p:extLst>
      <p:ext uri="{BB962C8B-B14F-4D97-AF65-F5344CB8AC3E}">
        <p14:creationId xmlns:p14="http://schemas.microsoft.com/office/powerpoint/2010/main" val="417395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30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02536394"/>
              </p:ext>
            </p:extLst>
          </p:nvPr>
        </p:nvGraphicFramePr>
        <p:xfrm>
          <a:off x="2971800" y="1905000"/>
          <a:ext cx="3073750" cy="3648358"/>
        </p:xfrm>
        <a:graphic>
          <a:graphicData uri="http://schemas.openxmlformats.org/drawingml/2006/table">
            <a:tbl>
              <a:tblPr/>
              <a:tblGrid>
                <a:gridCol w="1295401"/>
                <a:gridCol w="1778349"/>
              </a:tblGrid>
              <a:tr h="265479">
                <a:tc>
                  <a:txBody>
                    <a:bodyPr/>
                    <a:lstStyle/>
                    <a:p>
                      <a:pPr algn="ctr"/>
                      <a:r>
                        <a:rPr lang="en-US" sz="1300" b="1" dirty="0">
                          <a:solidFill>
                            <a:schemeClr val="accent2">
                              <a:lumMod val="75000"/>
                            </a:schemeClr>
                          </a:solidFill>
                          <a:effectLst/>
                        </a:rPr>
                        <a:t>Fog Index</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rtl="0"/>
                      <a:r>
                        <a:rPr lang="en-US" sz="1300" b="1" dirty="0">
                          <a:solidFill>
                            <a:schemeClr val="accent2">
                              <a:lumMod val="75000"/>
                            </a:schemeClr>
                          </a:solidFill>
                          <a:effectLst/>
                        </a:rPr>
                        <a:t>Reading level by grade</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r>
              <a:tr h="265479">
                <a:tc>
                  <a:txBody>
                    <a:bodyPr/>
                    <a:lstStyle/>
                    <a:p>
                      <a:pPr algn="l" rtl="0"/>
                      <a:r>
                        <a:rPr lang="fa-IR" sz="1300" b="1" dirty="0">
                          <a:solidFill>
                            <a:schemeClr val="accent2">
                              <a:lumMod val="75000"/>
                            </a:schemeClr>
                          </a:solidFill>
                          <a:effectLst/>
                        </a:rPr>
                        <a:t>17</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rtl="0"/>
                      <a:r>
                        <a:rPr lang="en-US" sz="1300" b="1">
                          <a:solidFill>
                            <a:schemeClr val="accent2">
                              <a:lumMod val="75000"/>
                            </a:schemeClr>
                          </a:solidFill>
                          <a:effectLst/>
                        </a:rPr>
                        <a:t>College graduate</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5479">
                <a:tc>
                  <a:txBody>
                    <a:bodyPr/>
                    <a:lstStyle/>
                    <a:p>
                      <a:pPr algn="l" rtl="0"/>
                      <a:r>
                        <a:rPr lang="fa-IR" sz="1300" b="1" dirty="0">
                          <a:solidFill>
                            <a:schemeClr val="accent2">
                              <a:lumMod val="75000"/>
                            </a:schemeClr>
                          </a:solidFill>
                          <a:effectLst/>
                        </a:rPr>
                        <a:t>16</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rtl="0"/>
                      <a:r>
                        <a:rPr lang="en-US" sz="1300" b="1">
                          <a:solidFill>
                            <a:schemeClr val="accent2">
                              <a:lumMod val="75000"/>
                            </a:schemeClr>
                          </a:solidFill>
                          <a:effectLst/>
                        </a:rPr>
                        <a:t>College senior</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5479">
                <a:tc>
                  <a:txBody>
                    <a:bodyPr/>
                    <a:lstStyle/>
                    <a:p>
                      <a:pPr algn="l" rtl="0"/>
                      <a:r>
                        <a:rPr lang="fa-IR" sz="1300" b="1" dirty="0">
                          <a:solidFill>
                            <a:schemeClr val="accent2">
                              <a:lumMod val="75000"/>
                            </a:schemeClr>
                          </a:solidFill>
                          <a:effectLst/>
                        </a:rPr>
                        <a:t>15</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rtl="0"/>
                      <a:r>
                        <a:rPr lang="en-US" sz="1300" b="1">
                          <a:solidFill>
                            <a:schemeClr val="accent2">
                              <a:lumMod val="75000"/>
                            </a:schemeClr>
                          </a:solidFill>
                          <a:effectLst/>
                        </a:rPr>
                        <a:t>College junior</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5479">
                <a:tc>
                  <a:txBody>
                    <a:bodyPr/>
                    <a:lstStyle/>
                    <a:p>
                      <a:pPr algn="l" rtl="0"/>
                      <a:r>
                        <a:rPr lang="fa-IR" sz="1300" b="1" dirty="0">
                          <a:solidFill>
                            <a:schemeClr val="accent2">
                              <a:lumMod val="75000"/>
                            </a:schemeClr>
                          </a:solidFill>
                          <a:effectLst/>
                        </a:rPr>
                        <a:t>14</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rtl="0"/>
                      <a:r>
                        <a:rPr lang="en-US" sz="1300" b="1">
                          <a:solidFill>
                            <a:schemeClr val="accent2">
                              <a:lumMod val="75000"/>
                            </a:schemeClr>
                          </a:solidFill>
                          <a:effectLst/>
                        </a:rPr>
                        <a:t>College sophomore</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5479">
                <a:tc>
                  <a:txBody>
                    <a:bodyPr/>
                    <a:lstStyle/>
                    <a:p>
                      <a:pPr algn="l" rtl="0"/>
                      <a:r>
                        <a:rPr lang="fa-IR" sz="1300" b="1" dirty="0">
                          <a:solidFill>
                            <a:schemeClr val="accent2">
                              <a:lumMod val="75000"/>
                            </a:schemeClr>
                          </a:solidFill>
                          <a:effectLst/>
                        </a:rPr>
                        <a:t>13</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rtl="0"/>
                      <a:r>
                        <a:rPr lang="en-US" sz="1300" b="1" dirty="0">
                          <a:solidFill>
                            <a:schemeClr val="accent2">
                              <a:lumMod val="75000"/>
                            </a:schemeClr>
                          </a:solidFill>
                          <a:effectLst/>
                        </a:rPr>
                        <a:t>College freshman</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5479">
                <a:tc>
                  <a:txBody>
                    <a:bodyPr/>
                    <a:lstStyle/>
                    <a:p>
                      <a:pPr algn="l" rtl="0"/>
                      <a:r>
                        <a:rPr lang="fa-IR" sz="1300" b="1">
                          <a:solidFill>
                            <a:schemeClr val="accent2">
                              <a:lumMod val="75000"/>
                            </a:schemeClr>
                          </a:solidFill>
                          <a:effectLst/>
                        </a:rPr>
                        <a:t>12</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rtl="0"/>
                      <a:r>
                        <a:rPr lang="en-US" sz="1300" b="1" dirty="0">
                          <a:solidFill>
                            <a:schemeClr val="accent2">
                              <a:lumMod val="75000"/>
                            </a:schemeClr>
                          </a:solidFill>
                          <a:effectLst/>
                        </a:rPr>
                        <a:t>High school senior</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5479">
                <a:tc>
                  <a:txBody>
                    <a:bodyPr/>
                    <a:lstStyle/>
                    <a:p>
                      <a:pPr algn="l" rtl="0"/>
                      <a:r>
                        <a:rPr lang="fa-IR" sz="1300" b="1">
                          <a:solidFill>
                            <a:schemeClr val="accent2">
                              <a:lumMod val="75000"/>
                            </a:schemeClr>
                          </a:solidFill>
                          <a:effectLst/>
                        </a:rPr>
                        <a:t>11</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rtl="0"/>
                      <a:r>
                        <a:rPr lang="en-US" sz="1300" b="1" dirty="0">
                          <a:solidFill>
                            <a:schemeClr val="accent2">
                              <a:lumMod val="75000"/>
                            </a:schemeClr>
                          </a:solidFill>
                          <a:effectLst/>
                        </a:rPr>
                        <a:t>High school junior</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5479">
                <a:tc>
                  <a:txBody>
                    <a:bodyPr/>
                    <a:lstStyle/>
                    <a:p>
                      <a:pPr algn="l" rtl="0"/>
                      <a:r>
                        <a:rPr lang="fa-IR" sz="1300" b="1">
                          <a:solidFill>
                            <a:schemeClr val="accent2">
                              <a:lumMod val="75000"/>
                            </a:schemeClr>
                          </a:solidFill>
                          <a:effectLst/>
                        </a:rPr>
                        <a:t>10</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rtl="0"/>
                      <a:r>
                        <a:rPr lang="en-US" sz="1300" b="1" dirty="0">
                          <a:solidFill>
                            <a:schemeClr val="accent2">
                              <a:lumMod val="75000"/>
                            </a:schemeClr>
                          </a:solidFill>
                          <a:effectLst/>
                        </a:rPr>
                        <a:t>High school sophomore</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5479">
                <a:tc>
                  <a:txBody>
                    <a:bodyPr/>
                    <a:lstStyle/>
                    <a:p>
                      <a:pPr algn="l" rtl="0"/>
                      <a:r>
                        <a:rPr lang="fa-IR" sz="1300" b="1">
                          <a:solidFill>
                            <a:schemeClr val="accent2">
                              <a:lumMod val="75000"/>
                            </a:schemeClr>
                          </a:solidFill>
                          <a:effectLst/>
                        </a:rPr>
                        <a:t>9</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rtl="0"/>
                      <a:r>
                        <a:rPr lang="en-US" sz="1300" b="1" dirty="0">
                          <a:solidFill>
                            <a:schemeClr val="accent2">
                              <a:lumMod val="75000"/>
                            </a:schemeClr>
                          </a:solidFill>
                          <a:effectLst/>
                        </a:rPr>
                        <a:t>High school freshman</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5479">
                <a:tc>
                  <a:txBody>
                    <a:bodyPr/>
                    <a:lstStyle/>
                    <a:p>
                      <a:pPr algn="l" rtl="0"/>
                      <a:r>
                        <a:rPr lang="fa-IR" sz="1300" b="1" dirty="0">
                          <a:solidFill>
                            <a:schemeClr val="accent2">
                              <a:lumMod val="75000"/>
                            </a:schemeClr>
                          </a:solidFill>
                          <a:effectLst/>
                        </a:rPr>
                        <a:t>8</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rtl="0"/>
                      <a:r>
                        <a:rPr lang="en-US" sz="1300" b="1" dirty="0">
                          <a:solidFill>
                            <a:schemeClr val="accent2">
                              <a:lumMod val="75000"/>
                            </a:schemeClr>
                          </a:solidFill>
                          <a:effectLst/>
                        </a:rPr>
                        <a:t>Eighth grade</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5479">
                <a:tc>
                  <a:txBody>
                    <a:bodyPr/>
                    <a:lstStyle/>
                    <a:p>
                      <a:pPr algn="l" rtl="0"/>
                      <a:r>
                        <a:rPr lang="fa-IR" sz="1300" b="1" dirty="0">
                          <a:solidFill>
                            <a:schemeClr val="accent2">
                              <a:lumMod val="75000"/>
                            </a:schemeClr>
                          </a:solidFill>
                          <a:effectLst/>
                        </a:rPr>
                        <a:t>7</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rtl="0"/>
                      <a:r>
                        <a:rPr lang="en-US" sz="1300" b="1">
                          <a:solidFill>
                            <a:schemeClr val="accent2">
                              <a:lumMod val="75000"/>
                            </a:schemeClr>
                          </a:solidFill>
                          <a:effectLst/>
                        </a:rPr>
                        <a:t>Seventh grade</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5479">
                <a:tc>
                  <a:txBody>
                    <a:bodyPr/>
                    <a:lstStyle/>
                    <a:p>
                      <a:pPr algn="l" rtl="0"/>
                      <a:r>
                        <a:rPr lang="fa-IR" sz="1300" b="1" dirty="0">
                          <a:solidFill>
                            <a:schemeClr val="accent2">
                              <a:lumMod val="75000"/>
                            </a:schemeClr>
                          </a:solidFill>
                          <a:effectLst/>
                        </a:rPr>
                        <a:t>6</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rtl="0"/>
                      <a:r>
                        <a:rPr lang="en-US" sz="1300" b="1" dirty="0">
                          <a:solidFill>
                            <a:schemeClr val="accent2">
                              <a:lumMod val="75000"/>
                            </a:schemeClr>
                          </a:solidFill>
                          <a:effectLst/>
                        </a:rPr>
                        <a:t>Sixth grade</a:t>
                      </a:r>
                    </a:p>
                  </a:txBody>
                  <a:tcPr marL="66370" marR="66370" marT="33185" marB="3318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
        <p:nvSpPr>
          <p:cNvPr id="3" name="Footer Placeholder 2"/>
          <p:cNvSpPr>
            <a:spLocks noGrp="1"/>
          </p:cNvSpPr>
          <p:nvPr>
            <p:ph type="ftr" sz="quarter" idx="11"/>
          </p:nvPr>
        </p:nvSpPr>
        <p:spPr/>
        <p:txBody>
          <a:bodyPr/>
          <a:lstStyle/>
          <a:p>
            <a:r>
              <a:rPr lang="en-US" smtClean="0"/>
              <a:t>Building Blocks of Writing, Mohammad Karimi Muhamadkarimi@yahoo.co.uk</a:t>
            </a:r>
            <a:endParaRPr lang="fa-IR"/>
          </a:p>
        </p:txBody>
      </p:sp>
      <p:sp>
        <p:nvSpPr>
          <p:cNvPr id="4" name="Slide Number Placeholder 3"/>
          <p:cNvSpPr>
            <a:spLocks noGrp="1"/>
          </p:cNvSpPr>
          <p:nvPr>
            <p:ph type="sldNum" sz="quarter" idx="12"/>
          </p:nvPr>
        </p:nvSpPr>
        <p:spPr/>
        <p:txBody>
          <a:bodyPr/>
          <a:lstStyle/>
          <a:p>
            <a:fld id="{40487EBF-4842-45EC-A8CA-0085A4C5F6B7}" type="slidenum">
              <a:rPr lang="fa-IR" smtClean="0"/>
              <a:t>40</a:t>
            </a:fld>
            <a:endParaRPr lang="fa-IR"/>
          </a:p>
        </p:txBody>
      </p:sp>
    </p:spTree>
    <p:extLst>
      <p:ext uri="{BB962C8B-B14F-4D97-AF65-F5344CB8AC3E}">
        <p14:creationId xmlns:p14="http://schemas.microsoft.com/office/powerpoint/2010/main" val="10812962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fa-IR" dirty="0"/>
          </a:p>
        </p:txBody>
      </p:sp>
      <p:sp>
        <p:nvSpPr>
          <p:cNvPr id="3" name="Content Placeholder 2"/>
          <p:cNvSpPr>
            <a:spLocks noGrp="1"/>
          </p:cNvSpPr>
          <p:nvPr>
            <p:ph sz="quarter" idx="13"/>
          </p:nvPr>
        </p:nvSpPr>
        <p:spPr/>
        <p:txBody>
          <a:bodyPr>
            <a:normAutofit fontScale="62500" lnSpcReduction="20000"/>
          </a:bodyPr>
          <a:lstStyle/>
          <a:p>
            <a:pPr marL="0" indent="0" algn="just" rtl="0">
              <a:buNone/>
            </a:pPr>
            <a:r>
              <a:rPr lang="en-US" sz="2900" b="1" dirty="0"/>
              <a:t>Fog Index = </a:t>
            </a:r>
            <a:r>
              <a:rPr lang="en-US" sz="2900" b="1" dirty="0" smtClean="0"/>
              <a:t>33</a:t>
            </a:r>
            <a:r>
              <a:rPr lang="en-US" sz="2900" dirty="0" smtClean="0"/>
              <a:t>: </a:t>
            </a:r>
            <a:r>
              <a:rPr lang="en-US" sz="2900" dirty="0"/>
              <a:t>“In order to eliminate </a:t>
            </a:r>
            <a:r>
              <a:rPr lang="en-US" sz="2900" dirty="0" smtClean="0"/>
              <a:t>the possibility </a:t>
            </a:r>
            <a:r>
              <a:rPr lang="en-US" sz="2900" dirty="0"/>
              <a:t>of errors occurring in the </a:t>
            </a:r>
            <a:r>
              <a:rPr lang="en-US" sz="2900" dirty="0" smtClean="0"/>
              <a:t>time charges </a:t>
            </a:r>
            <a:r>
              <a:rPr lang="en-US" sz="2900" dirty="0"/>
              <a:t>relating to engineering </a:t>
            </a:r>
            <a:r>
              <a:rPr lang="en-US" sz="2900" dirty="0" smtClean="0"/>
              <a:t>jobs through </a:t>
            </a:r>
            <a:r>
              <a:rPr lang="en-US" sz="2900" dirty="0"/>
              <a:t>transposition of numbers or </a:t>
            </a:r>
            <a:r>
              <a:rPr lang="en-US" sz="2900" dirty="0" smtClean="0"/>
              <a:t>typing errors</a:t>
            </a:r>
            <a:r>
              <a:rPr lang="en-US" sz="2900" dirty="0"/>
              <a:t>, each of the Division </a:t>
            </a:r>
            <a:r>
              <a:rPr lang="en-US" sz="2900" dirty="0" smtClean="0"/>
              <a:t>Planning Offices </a:t>
            </a:r>
            <a:r>
              <a:rPr lang="en-US" sz="2900" dirty="0"/>
              <a:t>should set up a file of time </a:t>
            </a:r>
            <a:r>
              <a:rPr lang="en-US" sz="2900" dirty="0" smtClean="0"/>
              <a:t>cards showing </a:t>
            </a:r>
            <a:r>
              <a:rPr lang="en-US" sz="2900" dirty="0"/>
              <a:t>all authorized project </a:t>
            </a:r>
            <a:r>
              <a:rPr lang="en-US" sz="2900" dirty="0" smtClean="0"/>
              <a:t>numbers and </a:t>
            </a:r>
            <a:r>
              <a:rPr lang="en-US" sz="2900" dirty="0"/>
              <a:t>make a daily check of the charges </a:t>
            </a:r>
            <a:r>
              <a:rPr lang="en-US" sz="2900" dirty="0" smtClean="0"/>
              <a:t>on all </a:t>
            </a:r>
            <a:r>
              <a:rPr lang="en-US" sz="2900" dirty="0"/>
              <a:t>time sheets forwarded to </a:t>
            </a:r>
            <a:r>
              <a:rPr lang="en-US" sz="2900" dirty="0" smtClean="0"/>
              <a:t>the Accounting </a:t>
            </a:r>
            <a:r>
              <a:rPr lang="en-US" sz="2900" dirty="0"/>
              <a:t>Department to be sure </a:t>
            </a:r>
            <a:r>
              <a:rPr lang="en-US" sz="2900" dirty="0" smtClean="0"/>
              <a:t>that only </a:t>
            </a:r>
            <a:r>
              <a:rPr lang="en-US" sz="2900" dirty="0"/>
              <a:t>authorized numbers are used.” </a:t>
            </a:r>
            <a:r>
              <a:rPr lang="en-US" sz="2900" dirty="0">
                <a:solidFill>
                  <a:srgbClr val="FF0000"/>
                </a:solidFill>
              </a:rPr>
              <a:t>(</a:t>
            </a:r>
            <a:r>
              <a:rPr lang="en-US" sz="2900" dirty="0" smtClean="0">
                <a:solidFill>
                  <a:srgbClr val="FF0000"/>
                </a:solidFill>
              </a:rPr>
              <a:t>1 sentence</a:t>
            </a:r>
            <a:r>
              <a:rPr lang="en-US" sz="2900" dirty="0">
                <a:solidFill>
                  <a:srgbClr val="FF0000"/>
                </a:solidFill>
              </a:rPr>
              <a:t>, 69 words, 13 polysyllables)</a:t>
            </a:r>
            <a:endParaRPr lang="fa-IR" sz="2900" dirty="0">
              <a:solidFill>
                <a:srgbClr val="FF0000"/>
              </a:solidFill>
            </a:endParaRPr>
          </a:p>
          <a:p>
            <a:pPr marL="0" indent="0" algn="just">
              <a:buNone/>
            </a:pPr>
            <a:endParaRPr lang="fa-IR" dirty="0"/>
          </a:p>
        </p:txBody>
      </p:sp>
      <p:sp>
        <p:nvSpPr>
          <p:cNvPr id="4" name="Content Placeholder 3"/>
          <p:cNvSpPr>
            <a:spLocks noGrp="1"/>
          </p:cNvSpPr>
          <p:nvPr>
            <p:ph sz="quarter" idx="14"/>
          </p:nvPr>
        </p:nvSpPr>
        <p:spPr/>
        <p:txBody>
          <a:bodyPr>
            <a:normAutofit/>
          </a:bodyPr>
          <a:lstStyle/>
          <a:p>
            <a:pPr marL="0" indent="0" algn="l" rtl="0">
              <a:buNone/>
            </a:pPr>
            <a:r>
              <a:rPr lang="en-US" sz="1800" b="1" dirty="0"/>
              <a:t>Fog Index = 11</a:t>
            </a:r>
            <a:r>
              <a:rPr lang="en-US" sz="1800" dirty="0"/>
              <a:t>: “It is easy to </a:t>
            </a:r>
            <a:r>
              <a:rPr lang="en-US" sz="1800" dirty="0" smtClean="0"/>
              <a:t>transpose digits </a:t>
            </a:r>
            <a:r>
              <a:rPr lang="en-US" sz="1800" dirty="0"/>
              <a:t>and make typing errors </a:t>
            </a:r>
            <a:r>
              <a:rPr lang="en-US" sz="1800" dirty="0" smtClean="0"/>
              <a:t>when entering </a:t>
            </a:r>
            <a:r>
              <a:rPr lang="en-US" sz="1800" dirty="0"/>
              <a:t>project numbers. We suggest </a:t>
            </a:r>
            <a:r>
              <a:rPr lang="en-US" sz="1800" dirty="0" smtClean="0"/>
              <a:t>each Division </a:t>
            </a:r>
            <a:r>
              <a:rPr lang="en-US" sz="1800" dirty="0"/>
              <a:t>Planning Office set up a file </a:t>
            </a:r>
            <a:r>
              <a:rPr lang="en-US" sz="1800" dirty="0" smtClean="0"/>
              <a:t>of time </a:t>
            </a:r>
            <a:r>
              <a:rPr lang="en-US" sz="1800" dirty="0"/>
              <a:t>cards showing all authorized </a:t>
            </a:r>
            <a:r>
              <a:rPr lang="en-US" sz="1800" dirty="0" smtClean="0"/>
              <a:t>project numbers</a:t>
            </a:r>
            <a:r>
              <a:rPr lang="en-US" sz="1800" dirty="0"/>
              <a:t>. Then all charges should </a:t>
            </a:r>
            <a:r>
              <a:rPr lang="en-US" sz="1800" dirty="0" smtClean="0"/>
              <a:t>be checked </a:t>
            </a:r>
            <a:r>
              <a:rPr lang="en-US" sz="1800" dirty="0"/>
              <a:t>each day before sending </a:t>
            </a:r>
            <a:r>
              <a:rPr lang="en-US" sz="1800" dirty="0" smtClean="0"/>
              <a:t>time sheets </a:t>
            </a:r>
            <a:r>
              <a:rPr lang="en-US" sz="1800" dirty="0"/>
              <a:t>to the Accounting Department.” </a:t>
            </a:r>
            <a:r>
              <a:rPr lang="en-US" sz="1800" dirty="0">
                <a:solidFill>
                  <a:srgbClr val="FF0000"/>
                </a:solidFill>
              </a:rPr>
              <a:t>(</a:t>
            </a:r>
            <a:r>
              <a:rPr lang="en-US" sz="1800" dirty="0" smtClean="0">
                <a:solidFill>
                  <a:srgbClr val="FF0000"/>
                </a:solidFill>
              </a:rPr>
              <a:t>3 sentences</a:t>
            </a:r>
            <a:r>
              <a:rPr lang="en-US" sz="1800" dirty="0">
                <a:solidFill>
                  <a:srgbClr val="FF0000"/>
                </a:solidFill>
              </a:rPr>
              <a:t>. 48 words, 5 polysyllables)</a:t>
            </a:r>
            <a:endParaRPr lang="fa-IR" sz="1800" dirty="0">
              <a:solidFill>
                <a:srgbClr val="FF0000"/>
              </a:solidFill>
            </a:endParaRPr>
          </a:p>
        </p:txBody>
      </p:sp>
      <p:sp>
        <p:nvSpPr>
          <p:cNvPr id="5" name="Footer Placeholder 4"/>
          <p:cNvSpPr>
            <a:spLocks noGrp="1"/>
          </p:cNvSpPr>
          <p:nvPr>
            <p:ph type="ftr" sz="quarter" idx="11"/>
          </p:nvPr>
        </p:nvSpPr>
        <p:spPr/>
        <p:txBody>
          <a:bodyPr/>
          <a:lstStyle/>
          <a:p>
            <a:r>
              <a:rPr lang="en-US" b="1" dirty="0" smtClean="0"/>
              <a:t>Building Blocks of Writing, Mohammad Karimi Muhamadkarimi@yahoo.co.uk</a:t>
            </a:r>
            <a:endParaRPr lang="fa-IR" b="1" dirty="0"/>
          </a:p>
        </p:txBody>
      </p:sp>
      <p:sp>
        <p:nvSpPr>
          <p:cNvPr id="6" name="Slide Number Placeholder 5"/>
          <p:cNvSpPr>
            <a:spLocks noGrp="1"/>
          </p:cNvSpPr>
          <p:nvPr>
            <p:ph type="sldNum" sz="quarter" idx="12"/>
          </p:nvPr>
        </p:nvSpPr>
        <p:spPr/>
        <p:txBody>
          <a:bodyPr/>
          <a:lstStyle/>
          <a:p>
            <a:fld id="{40487EBF-4842-45EC-A8CA-0085A4C5F6B7}" type="slidenum">
              <a:rPr lang="fa-IR" smtClean="0"/>
              <a:t>41</a:t>
            </a:fld>
            <a:endParaRPr lang="fa-IR"/>
          </a:p>
        </p:txBody>
      </p:sp>
    </p:spTree>
    <p:extLst>
      <p:ext uri="{BB962C8B-B14F-4D97-AF65-F5344CB8AC3E}">
        <p14:creationId xmlns:p14="http://schemas.microsoft.com/office/powerpoint/2010/main" val="31339993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2551837"/>
            <a:ext cx="6705600" cy="3046988"/>
          </a:xfrm>
          <a:prstGeom prst="rect">
            <a:avLst/>
          </a:prstGeom>
        </p:spPr>
        <p:txBody>
          <a:bodyPr wrap="square">
            <a:spAutoFit/>
          </a:bodyPr>
          <a:lstStyle/>
          <a:p>
            <a:pPr algn="just" rtl="0"/>
            <a:r>
              <a:rPr lang="en-US" sz="2400" b="1" i="0" u="none" strike="noStrike" baseline="0" dirty="0" smtClean="0">
                <a:solidFill>
                  <a:schemeClr val="accent2">
                    <a:lumMod val="75000"/>
                  </a:schemeClr>
                </a:solidFill>
                <a:latin typeface="Times New Roman"/>
              </a:rPr>
              <a:t>To reduce the Fog </a:t>
            </a:r>
            <a:r>
              <a:rPr lang="en-US" sz="2400" b="1" dirty="0">
                <a:solidFill>
                  <a:schemeClr val="accent2">
                    <a:lumMod val="75000"/>
                  </a:schemeClr>
                </a:solidFill>
                <a:latin typeface="Times New Roman"/>
              </a:rPr>
              <a:t>I</a:t>
            </a:r>
            <a:r>
              <a:rPr lang="en-US" sz="2400" b="1" i="0" u="none" strike="noStrike" baseline="0" dirty="0" smtClean="0">
                <a:solidFill>
                  <a:schemeClr val="accent2">
                    <a:lumMod val="75000"/>
                  </a:schemeClr>
                </a:solidFill>
                <a:latin typeface="Times New Roman"/>
              </a:rPr>
              <a:t>ndex</a:t>
            </a:r>
            <a:r>
              <a:rPr lang="en-US" sz="2400" b="0" i="0" u="none" strike="noStrike" baseline="0" dirty="0" smtClean="0">
                <a:solidFill>
                  <a:schemeClr val="accent2">
                    <a:lumMod val="75000"/>
                  </a:schemeClr>
                </a:solidFill>
                <a:latin typeface="Times New Roman"/>
              </a:rPr>
              <a:t>, you must do two things: (1) reduce the length of your</a:t>
            </a:r>
            <a:r>
              <a:rPr lang="en-US" sz="2400" b="0" i="0" u="none" strike="noStrike" dirty="0" smtClean="0">
                <a:solidFill>
                  <a:schemeClr val="accent2">
                    <a:lumMod val="75000"/>
                  </a:schemeClr>
                </a:solidFill>
                <a:latin typeface="Times New Roman"/>
              </a:rPr>
              <a:t> </a:t>
            </a:r>
            <a:r>
              <a:rPr lang="en-US" sz="2400" b="0" i="0" u="none" strike="noStrike" baseline="0" dirty="0" smtClean="0">
                <a:solidFill>
                  <a:schemeClr val="accent2">
                    <a:lumMod val="75000"/>
                  </a:schemeClr>
                </a:solidFill>
                <a:latin typeface="Times New Roman"/>
              </a:rPr>
              <a:t>sentences (by breaking long sentences into</a:t>
            </a:r>
            <a:r>
              <a:rPr lang="en-US" sz="2400" b="0" i="0" u="none" strike="noStrike" dirty="0" smtClean="0">
                <a:solidFill>
                  <a:schemeClr val="accent2">
                    <a:lumMod val="75000"/>
                  </a:schemeClr>
                </a:solidFill>
                <a:latin typeface="Times New Roman"/>
              </a:rPr>
              <a:t> </a:t>
            </a:r>
            <a:r>
              <a:rPr lang="en-US" sz="2400" b="0" i="0" u="none" strike="noStrike" baseline="0" dirty="0" smtClean="0">
                <a:solidFill>
                  <a:schemeClr val="accent2">
                    <a:lumMod val="75000"/>
                  </a:schemeClr>
                </a:solidFill>
                <a:latin typeface="Times New Roman"/>
              </a:rPr>
              <a:t>shorter ones), and (2) get rid of as many</a:t>
            </a:r>
            <a:r>
              <a:rPr lang="en-US" sz="2400" b="0" i="0" u="none" strike="noStrike" dirty="0" smtClean="0">
                <a:solidFill>
                  <a:schemeClr val="accent2">
                    <a:lumMod val="75000"/>
                  </a:schemeClr>
                </a:solidFill>
                <a:latin typeface="Times New Roman"/>
              </a:rPr>
              <a:t> </a:t>
            </a:r>
            <a:r>
              <a:rPr lang="en-US" sz="2400" b="0" i="0" u="none" strike="noStrike" baseline="0" dirty="0" smtClean="0">
                <a:solidFill>
                  <a:schemeClr val="accent2">
                    <a:lumMod val="75000"/>
                  </a:schemeClr>
                </a:solidFill>
                <a:latin typeface="Times New Roman"/>
              </a:rPr>
              <a:t>complicated words as possible (by using</a:t>
            </a:r>
            <a:r>
              <a:rPr lang="en-US" sz="2400" b="0" i="0" u="none" strike="noStrike" dirty="0" smtClean="0">
                <a:solidFill>
                  <a:schemeClr val="accent2">
                    <a:lumMod val="75000"/>
                  </a:schemeClr>
                </a:solidFill>
                <a:latin typeface="Times New Roman"/>
              </a:rPr>
              <a:t> </a:t>
            </a:r>
            <a:r>
              <a:rPr lang="en-US" sz="2400" b="0" i="0" u="none" strike="noStrike" baseline="0" dirty="0" smtClean="0">
                <a:solidFill>
                  <a:schemeClr val="accent2">
                    <a:lumMod val="75000"/>
                  </a:schemeClr>
                </a:solidFill>
                <a:latin typeface="Times New Roman"/>
              </a:rPr>
              <a:t>simpler words instead).</a:t>
            </a:r>
          </a:p>
          <a:p>
            <a:pPr algn="just" rtl="0"/>
            <a:endParaRPr lang="en-US" sz="3600" dirty="0">
              <a:solidFill>
                <a:srgbClr val="FF0000"/>
              </a:solidFill>
              <a:latin typeface="Times New Roman"/>
            </a:endParaRPr>
          </a:p>
          <a:p>
            <a:pPr algn="ctr" rtl="0"/>
            <a:r>
              <a:rPr lang="en-US" sz="3600" dirty="0" smtClean="0">
                <a:solidFill>
                  <a:srgbClr val="FF0000"/>
                </a:solidFill>
                <a:latin typeface="Times New Roman"/>
              </a:rPr>
              <a:t>Best of Luck!</a:t>
            </a:r>
            <a:endParaRPr lang="fa-IR" sz="3600" dirty="0">
              <a:solidFill>
                <a:srgbClr val="FF0000"/>
              </a:solidFill>
            </a:endParaRPr>
          </a:p>
        </p:txBody>
      </p:sp>
      <p:sp>
        <p:nvSpPr>
          <p:cNvPr id="3" name="Footer Placeholder 2"/>
          <p:cNvSpPr>
            <a:spLocks noGrp="1"/>
          </p:cNvSpPr>
          <p:nvPr>
            <p:ph type="ftr" sz="quarter" idx="11"/>
          </p:nvPr>
        </p:nvSpPr>
        <p:spPr>
          <a:xfrm>
            <a:off x="2667000" y="5598825"/>
            <a:ext cx="3786691" cy="365125"/>
          </a:xfrm>
        </p:spPr>
        <p:txBody>
          <a:bodyPr/>
          <a:lstStyle/>
          <a:p>
            <a:pPr algn="ctr"/>
            <a:r>
              <a:rPr lang="en-US" sz="1100" b="1" dirty="0" smtClean="0"/>
              <a:t>Building Blocks of Writing, Mohammad Karimi Muhamadkarimi@yahoo.co.uk</a:t>
            </a:r>
            <a:endParaRPr lang="fa-IR" sz="1100" b="1" dirty="0"/>
          </a:p>
        </p:txBody>
      </p:sp>
      <p:sp>
        <p:nvSpPr>
          <p:cNvPr id="4" name="Slide Number Placeholder 3"/>
          <p:cNvSpPr>
            <a:spLocks noGrp="1"/>
          </p:cNvSpPr>
          <p:nvPr>
            <p:ph type="sldNum" sz="quarter" idx="12"/>
          </p:nvPr>
        </p:nvSpPr>
        <p:spPr/>
        <p:txBody>
          <a:bodyPr/>
          <a:lstStyle/>
          <a:p>
            <a:fld id="{40487EBF-4842-45EC-A8CA-0085A4C5F6B7}" type="slidenum">
              <a:rPr lang="fa-IR" smtClean="0"/>
              <a:t>42</a:t>
            </a:fld>
            <a:endParaRPr lang="fa-IR"/>
          </a:p>
        </p:txBody>
      </p:sp>
    </p:spTree>
    <p:extLst>
      <p:ext uri="{BB962C8B-B14F-4D97-AF65-F5344CB8AC3E}">
        <p14:creationId xmlns:p14="http://schemas.microsoft.com/office/powerpoint/2010/main" val="336949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sz="2800" dirty="0" smtClean="0">
                <a:solidFill>
                  <a:schemeClr val="hlink"/>
                </a:solidFill>
              </a:rPr>
              <a:t> 	</a:t>
            </a:r>
            <a:r>
              <a:rPr lang="en-US" b="1" dirty="0" smtClean="0">
                <a:solidFill>
                  <a:schemeClr val="folHlink"/>
                </a:solidFill>
              </a:rPr>
              <a:t>We use the simple past to indicate exactly when an action or event took place in the past.</a:t>
            </a:r>
          </a:p>
          <a:p>
            <a:pPr algn="l" rtl="0"/>
            <a:endParaRPr lang="fa-IR" dirty="0"/>
          </a:p>
        </p:txBody>
      </p:sp>
      <p:sp>
        <p:nvSpPr>
          <p:cNvPr id="2" name="Title 1"/>
          <p:cNvSpPr>
            <a:spLocks noGrp="1"/>
          </p:cNvSpPr>
          <p:nvPr>
            <p:ph type="title"/>
          </p:nvPr>
        </p:nvSpPr>
        <p:spPr/>
        <p:txBody>
          <a:bodyPr/>
          <a:lstStyle/>
          <a:p>
            <a:r>
              <a:rPr lang="en-US" b="1" u="sng" dirty="0">
                <a:solidFill>
                  <a:schemeClr val="tx2"/>
                </a:solidFill>
                <a:effectLst>
                  <a:outerShdw blurRad="38100" dist="38100" dir="2700000" algn="tl">
                    <a:srgbClr val="C0C0C0"/>
                  </a:outerShdw>
                </a:effectLst>
              </a:rPr>
              <a:t>The Simple Past</a:t>
            </a:r>
          </a:p>
        </p:txBody>
      </p:sp>
      <p:grpSp>
        <p:nvGrpSpPr>
          <p:cNvPr id="4" name="Group 13"/>
          <p:cNvGrpSpPr>
            <a:grpSpLocks/>
          </p:cNvGrpSpPr>
          <p:nvPr/>
        </p:nvGrpSpPr>
        <p:grpSpPr bwMode="auto">
          <a:xfrm>
            <a:off x="1143000" y="3810000"/>
            <a:ext cx="6858000" cy="685800"/>
            <a:chOff x="288" y="1824"/>
            <a:chExt cx="5088" cy="1344"/>
          </a:xfrm>
        </p:grpSpPr>
        <p:sp>
          <p:nvSpPr>
            <p:cNvPr id="5" name="Line 14"/>
            <p:cNvSpPr>
              <a:spLocks noChangeShapeType="1"/>
            </p:cNvSpPr>
            <p:nvPr/>
          </p:nvSpPr>
          <p:spPr bwMode="auto">
            <a:xfrm>
              <a:off x="288" y="2592"/>
              <a:ext cx="5088" cy="0"/>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6" name="Line 15"/>
            <p:cNvSpPr>
              <a:spLocks noChangeShapeType="1"/>
            </p:cNvSpPr>
            <p:nvPr/>
          </p:nvSpPr>
          <p:spPr bwMode="auto">
            <a:xfrm>
              <a:off x="2832" y="1824"/>
              <a:ext cx="0" cy="134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8" name="Group 7"/>
          <p:cNvGrpSpPr>
            <a:grpSpLocks/>
          </p:cNvGrpSpPr>
          <p:nvPr/>
        </p:nvGrpSpPr>
        <p:grpSpPr bwMode="auto">
          <a:xfrm>
            <a:off x="2511669" y="3867150"/>
            <a:ext cx="533400" cy="685800"/>
            <a:chOff x="768" y="2592"/>
            <a:chExt cx="336" cy="432"/>
          </a:xfrm>
        </p:grpSpPr>
        <p:sp>
          <p:nvSpPr>
            <p:cNvPr id="9" name="Line 8"/>
            <p:cNvSpPr>
              <a:spLocks noChangeShapeType="1"/>
            </p:cNvSpPr>
            <p:nvPr/>
          </p:nvSpPr>
          <p:spPr bwMode="auto">
            <a:xfrm>
              <a:off x="768" y="2592"/>
              <a:ext cx="336" cy="384"/>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10" name="Line 9"/>
            <p:cNvSpPr>
              <a:spLocks noChangeShapeType="1"/>
            </p:cNvSpPr>
            <p:nvPr/>
          </p:nvSpPr>
          <p:spPr bwMode="auto">
            <a:xfrm flipH="1">
              <a:off x="768" y="2592"/>
              <a:ext cx="336" cy="432"/>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sp>
        <p:nvSpPr>
          <p:cNvPr id="11" name="Rectangle 10"/>
          <p:cNvSpPr/>
          <p:nvPr/>
        </p:nvSpPr>
        <p:spPr>
          <a:xfrm>
            <a:off x="685800" y="4800600"/>
            <a:ext cx="7620000" cy="701731"/>
          </a:xfrm>
          <a:prstGeom prst="rect">
            <a:avLst/>
          </a:prstGeom>
        </p:spPr>
        <p:txBody>
          <a:bodyPr wrap="square">
            <a:spAutoFit/>
          </a:bodyPr>
          <a:lstStyle/>
          <a:p>
            <a:pPr marL="342900" indent="-342900" algn="l" rtl="0">
              <a:spcBef>
                <a:spcPct val="20000"/>
              </a:spcBef>
              <a:buClr>
                <a:schemeClr val="folHlink"/>
              </a:buClr>
              <a:buSzPct val="75000"/>
              <a:buFont typeface="Wingdings" pitchFamily="2" charset="2"/>
              <a:buNone/>
            </a:pPr>
            <a:r>
              <a:rPr lang="en-US" dirty="0" smtClean="0">
                <a:solidFill>
                  <a:srgbClr val="FF0000"/>
                </a:solidFill>
              </a:rPr>
              <a:t>I </a:t>
            </a:r>
            <a:r>
              <a:rPr lang="en-US" b="1" u="sng" dirty="0" smtClean="0">
                <a:solidFill>
                  <a:srgbClr val="FF0000"/>
                </a:solidFill>
              </a:rPr>
              <a:t>visited</a:t>
            </a:r>
            <a:r>
              <a:rPr lang="en-US" dirty="0" smtClean="0">
                <a:solidFill>
                  <a:srgbClr val="FF0000"/>
                </a:solidFill>
              </a:rPr>
              <a:t> my sister </a:t>
            </a:r>
            <a:r>
              <a:rPr lang="en-US" u="sng" dirty="0" smtClean="0">
                <a:solidFill>
                  <a:srgbClr val="FF0000"/>
                </a:solidFill>
              </a:rPr>
              <a:t>yesterday</a:t>
            </a:r>
            <a:r>
              <a:rPr lang="en-US" dirty="0" smtClean="0">
                <a:solidFill>
                  <a:srgbClr val="FF0000"/>
                </a:solidFill>
              </a:rPr>
              <a:t>.</a:t>
            </a:r>
          </a:p>
          <a:p>
            <a:pPr marL="342900" indent="-342900" algn="l" rtl="0">
              <a:spcBef>
                <a:spcPct val="20000"/>
              </a:spcBef>
              <a:buClr>
                <a:schemeClr val="folHlink"/>
              </a:buClr>
              <a:buSzPct val="75000"/>
              <a:buFont typeface="Wingdings" pitchFamily="2" charset="2"/>
              <a:buNone/>
            </a:pPr>
            <a:r>
              <a:rPr lang="en-US" dirty="0" smtClean="0">
                <a:solidFill>
                  <a:srgbClr val="FF0000"/>
                </a:solidFill>
              </a:rPr>
              <a:t>We </a:t>
            </a:r>
            <a:r>
              <a:rPr lang="en-US" b="1" u="sng" dirty="0" smtClean="0">
                <a:solidFill>
                  <a:srgbClr val="FF0000"/>
                </a:solidFill>
              </a:rPr>
              <a:t>went</a:t>
            </a:r>
            <a:r>
              <a:rPr lang="en-US" dirty="0" smtClean="0">
                <a:solidFill>
                  <a:srgbClr val="FF0000"/>
                </a:solidFill>
              </a:rPr>
              <a:t> out to dinner </a:t>
            </a:r>
            <a:r>
              <a:rPr lang="en-US" u="sng" dirty="0" smtClean="0">
                <a:solidFill>
                  <a:srgbClr val="FF0000"/>
                </a:solidFill>
              </a:rPr>
              <a:t>last night</a:t>
            </a:r>
            <a:r>
              <a:rPr lang="en-US" dirty="0" smtClean="0">
                <a:solidFill>
                  <a:srgbClr val="FF0000"/>
                </a:solidFill>
              </a:rPr>
              <a:t>.</a:t>
            </a:r>
            <a:endParaRPr lang="en-US" dirty="0">
              <a:solidFill>
                <a:srgbClr val="FF0000"/>
              </a:solidFill>
            </a:endParaRPr>
          </a:p>
        </p:txBody>
      </p:sp>
      <p:sp>
        <p:nvSpPr>
          <p:cNvPr id="12" name="Footer Placeholder 11"/>
          <p:cNvSpPr>
            <a:spLocks noGrp="1"/>
          </p:cNvSpPr>
          <p:nvPr>
            <p:ph type="ftr" sz="quarter" idx="11"/>
          </p:nvPr>
        </p:nvSpPr>
        <p:spPr/>
        <p:txBody>
          <a:bodyPr/>
          <a:lstStyle/>
          <a:p>
            <a:r>
              <a:rPr lang="en-US" smtClean="0"/>
              <a:t>Building Blocks of Writing, Mohammad Karimi Muhamadkarimi@yahoo.co.uk</a:t>
            </a:r>
            <a:endParaRPr lang="fa-IR"/>
          </a:p>
        </p:txBody>
      </p:sp>
      <p:sp>
        <p:nvSpPr>
          <p:cNvPr id="13" name="Slide Number Placeholder 12"/>
          <p:cNvSpPr>
            <a:spLocks noGrp="1"/>
          </p:cNvSpPr>
          <p:nvPr>
            <p:ph type="sldNum" sz="quarter" idx="12"/>
          </p:nvPr>
        </p:nvSpPr>
        <p:spPr/>
        <p:txBody>
          <a:bodyPr/>
          <a:lstStyle/>
          <a:p>
            <a:fld id="{40487EBF-4842-45EC-A8CA-0085A4C5F6B7}" type="slidenum">
              <a:rPr lang="fa-IR" smtClean="0"/>
              <a:t>5</a:t>
            </a:fld>
            <a:endParaRPr lang="fa-IR" dirty="0"/>
          </a:p>
        </p:txBody>
      </p:sp>
    </p:spTree>
    <p:extLst>
      <p:ext uri="{BB962C8B-B14F-4D97-AF65-F5344CB8AC3E}">
        <p14:creationId xmlns:p14="http://schemas.microsoft.com/office/powerpoint/2010/main" val="260404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1500"/>
                            </p:stCondLst>
                            <p:childTnLst>
                              <p:par>
                                <p:cTn id="9" presetID="3" presetClass="entr" presetSubtype="10" fill="hold" nodeType="afterEffect">
                                  <p:stCondLst>
                                    <p:cond delay="100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sz="2800" dirty="0" smtClean="0">
                <a:solidFill>
                  <a:schemeClr val="hlink"/>
                </a:solidFill>
              </a:rPr>
              <a:t> 	</a:t>
            </a:r>
            <a:r>
              <a:rPr lang="en-US" b="1" dirty="0" smtClean="0">
                <a:solidFill>
                  <a:schemeClr val="folHlink"/>
                </a:solidFill>
              </a:rPr>
              <a:t>The simple past is used to describe actions and/or events that are now completed and no longer true in the present.</a:t>
            </a:r>
          </a:p>
          <a:p>
            <a:pPr algn="l" rtl="0"/>
            <a:endParaRPr lang="fa-IR" dirty="0"/>
          </a:p>
        </p:txBody>
      </p:sp>
      <p:sp>
        <p:nvSpPr>
          <p:cNvPr id="2" name="Title 1"/>
          <p:cNvSpPr>
            <a:spLocks noGrp="1"/>
          </p:cNvSpPr>
          <p:nvPr>
            <p:ph type="title"/>
          </p:nvPr>
        </p:nvSpPr>
        <p:spPr/>
        <p:txBody>
          <a:bodyPr>
            <a:normAutofit fontScale="90000"/>
          </a:bodyPr>
          <a:lstStyle/>
          <a:p>
            <a:r>
              <a:rPr lang="en-US" b="1" u="sng" dirty="0">
                <a:solidFill>
                  <a:schemeClr val="tx2"/>
                </a:solidFill>
                <a:effectLst>
                  <a:outerShdw blurRad="38100" dist="38100" dir="2700000" algn="tl">
                    <a:srgbClr val="C0C0C0"/>
                  </a:outerShdw>
                </a:effectLst>
              </a:rPr>
              <a:t>The Simple Past</a:t>
            </a:r>
            <a:br>
              <a:rPr lang="en-US" b="1" u="sng" dirty="0">
                <a:solidFill>
                  <a:schemeClr val="tx2"/>
                </a:solidFill>
                <a:effectLst>
                  <a:outerShdw blurRad="38100" dist="38100" dir="2700000" algn="tl">
                    <a:srgbClr val="C0C0C0"/>
                  </a:outerShdw>
                </a:effectLst>
              </a:rPr>
            </a:br>
            <a:endParaRPr lang="fa-IR" dirty="0"/>
          </a:p>
        </p:txBody>
      </p:sp>
      <p:grpSp>
        <p:nvGrpSpPr>
          <p:cNvPr id="15" name="Group 10"/>
          <p:cNvGrpSpPr>
            <a:grpSpLocks/>
          </p:cNvGrpSpPr>
          <p:nvPr/>
        </p:nvGrpSpPr>
        <p:grpSpPr bwMode="auto">
          <a:xfrm>
            <a:off x="914400" y="3744685"/>
            <a:ext cx="6781800" cy="832757"/>
            <a:chOff x="288" y="1824"/>
            <a:chExt cx="5088" cy="1344"/>
          </a:xfrm>
        </p:grpSpPr>
        <p:sp>
          <p:nvSpPr>
            <p:cNvPr id="16" name="Line 11"/>
            <p:cNvSpPr>
              <a:spLocks noChangeShapeType="1"/>
            </p:cNvSpPr>
            <p:nvPr/>
          </p:nvSpPr>
          <p:spPr bwMode="auto">
            <a:xfrm>
              <a:off x="288" y="2592"/>
              <a:ext cx="5088" cy="0"/>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17" name="Line 12"/>
            <p:cNvSpPr>
              <a:spLocks noChangeShapeType="1"/>
            </p:cNvSpPr>
            <p:nvPr/>
          </p:nvSpPr>
          <p:spPr bwMode="auto">
            <a:xfrm>
              <a:off x="2832" y="1824"/>
              <a:ext cx="0" cy="134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18" name="Group 7"/>
          <p:cNvGrpSpPr>
            <a:grpSpLocks/>
          </p:cNvGrpSpPr>
          <p:nvPr/>
        </p:nvGrpSpPr>
        <p:grpSpPr bwMode="auto">
          <a:xfrm>
            <a:off x="2300654" y="3921578"/>
            <a:ext cx="533400" cy="685800"/>
            <a:chOff x="768" y="2592"/>
            <a:chExt cx="336" cy="432"/>
          </a:xfrm>
        </p:grpSpPr>
        <p:sp>
          <p:nvSpPr>
            <p:cNvPr id="19" name="Line 8"/>
            <p:cNvSpPr>
              <a:spLocks noChangeShapeType="1"/>
            </p:cNvSpPr>
            <p:nvPr/>
          </p:nvSpPr>
          <p:spPr bwMode="auto">
            <a:xfrm>
              <a:off x="768" y="2592"/>
              <a:ext cx="336" cy="384"/>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20" name="Line 9"/>
            <p:cNvSpPr>
              <a:spLocks noChangeShapeType="1"/>
            </p:cNvSpPr>
            <p:nvPr/>
          </p:nvSpPr>
          <p:spPr bwMode="auto">
            <a:xfrm flipH="1">
              <a:off x="768" y="2592"/>
              <a:ext cx="336" cy="432"/>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sp>
        <p:nvSpPr>
          <p:cNvPr id="21" name="Rectangle 20"/>
          <p:cNvSpPr/>
          <p:nvPr/>
        </p:nvSpPr>
        <p:spPr>
          <a:xfrm>
            <a:off x="838200" y="4800600"/>
            <a:ext cx="7620000" cy="978729"/>
          </a:xfrm>
          <a:prstGeom prst="rect">
            <a:avLst/>
          </a:prstGeom>
        </p:spPr>
        <p:txBody>
          <a:bodyPr wrap="square">
            <a:spAutoFit/>
          </a:bodyPr>
          <a:lstStyle/>
          <a:p>
            <a:pPr marL="342900" indent="-342900" algn="l" rtl="0">
              <a:spcBef>
                <a:spcPct val="20000"/>
              </a:spcBef>
              <a:buClr>
                <a:schemeClr val="folHlink"/>
              </a:buClr>
              <a:buSzPct val="75000"/>
              <a:buFont typeface="Wingdings" pitchFamily="2" charset="2"/>
              <a:buNone/>
            </a:pPr>
            <a:r>
              <a:rPr lang="en-US" dirty="0" smtClean="0">
                <a:solidFill>
                  <a:srgbClr val="FF0000"/>
                </a:solidFill>
              </a:rPr>
              <a:t>I </a:t>
            </a:r>
            <a:r>
              <a:rPr lang="en-US" b="1" u="sng" dirty="0" smtClean="0">
                <a:solidFill>
                  <a:srgbClr val="FF0000"/>
                </a:solidFill>
              </a:rPr>
              <a:t>attended</a:t>
            </a:r>
            <a:r>
              <a:rPr lang="en-US" dirty="0" smtClean="0">
                <a:solidFill>
                  <a:srgbClr val="FF0000"/>
                </a:solidFill>
              </a:rPr>
              <a:t> MJC in 1998.  (I no longer attend MJC.)</a:t>
            </a:r>
          </a:p>
          <a:p>
            <a:pPr marL="342900" indent="-342900" algn="l" rtl="0">
              <a:spcBef>
                <a:spcPct val="20000"/>
              </a:spcBef>
              <a:buClr>
                <a:schemeClr val="folHlink"/>
              </a:buClr>
              <a:buSzPct val="75000"/>
              <a:buFont typeface="Wingdings" pitchFamily="2" charset="2"/>
              <a:buNone/>
            </a:pPr>
            <a:r>
              <a:rPr lang="en-US" dirty="0" smtClean="0">
                <a:solidFill>
                  <a:srgbClr val="FF0000"/>
                </a:solidFill>
              </a:rPr>
              <a:t>I </a:t>
            </a:r>
            <a:r>
              <a:rPr lang="en-US" b="1" u="sng" dirty="0" smtClean="0">
                <a:solidFill>
                  <a:srgbClr val="FF0000"/>
                </a:solidFill>
              </a:rPr>
              <a:t>saw</a:t>
            </a:r>
            <a:r>
              <a:rPr lang="en-US" dirty="0" smtClean="0">
                <a:solidFill>
                  <a:srgbClr val="FF0000"/>
                </a:solidFill>
              </a:rPr>
              <a:t> a movie every weekend when I was a teenager.  (I don’t see movies very much anymore.)</a:t>
            </a:r>
            <a:endParaRPr lang="en-US" dirty="0">
              <a:solidFill>
                <a:srgbClr val="FF0000"/>
              </a:solidFill>
            </a:endParaRPr>
          </a:p>
        </p:txBody>
      </p:sp>
      <p:sp>
        <p:nvSpPr>
          <p:cNvPr id="22" name="Footer Placeholder 21"/>
          <p:cNvSpPr>
            <a:spLocks noGrp="1"/>
          </p:cNvSpPr>
          <p:nvPr>
            <p:ph type="ftr" sz="quarter" idx="11"/>
          </p:nvPr>
        </p:nvSpPr>
        <p:spPr/>
        <p:txBody>
          <a:bodyPr/>
          <a:lstStyle/>
          <a:p>
            <a:r>
              <a:rPr lang="en-US" smtClean="0"/>
              <a:t>Building Blocks of Writing, Mohammad Karimi Muhamadkarimi@yahoo.co.uk</a:t>
            </a:r>
            <a:endParaRPr lang="fa-IR"/>
          </a:p>
        </p:txBody>
      </p:sp>
      <p:sp>
        <p:nvSpPr>
          <p:cNvPr id="23" name="Slide Number Placeholder 22"/>
          <p:cNvSpPr>
            <a:spLocks noGrp="1"/>
          </p:cNvSpPr>
          <p:nvPr>
            <p:ph type="sldNum" sz="quarter" idx="12"/>
          </p:nvPr>
        </p:nvSpPr>
        <p:spPr/>
        <p:txBody>
          <a:bodyPr/>
          <a:lstStyle/>
          <a:p>
            <a:fld id="{40487EBF-4842-45EC-A8CA-0085A4C5F6B7}" type="slidenum">
              <a:rPr lang="fa-IR" smtClean="0"/>
              <a:t>6</a:t>
            </a:fld>
            <a:endParaRPr lang="fa-IR"/>
          </a:p>
        </p:txBody>
      </p:sp>
    </p:spTree>
    <p:extLst>
      <p:ext uri="{BB962C8B-B14F-4D97-AF65-F5344CB8AC3E}">
        <p14:creationId xmlns:p14="http://schemas.microsoft.com/office/powerpoint/2010/main" val="262954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300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par>
                          <p:cTn id="8" fill="hold">
                            <p:stCondLst>
                              <p:cond delay="3500"/>
                            </p:stCondLst>
                            <p:childTnLst>
                              <p:par>
                                <p:cTn id="9" presetID="3" presetClass="entr" presetSubtype="10" fill="hold" nodeType="afterEffect">
                                  <p:stCondLst>
                                    <p:cond delay="3000"/>
                                  </p:stCondLst>
                                  <p:childTnLst>
                                    <p:set>
                                      <p:cBhvr>
                                        <p:cTn id="10" dur="1" fill="hold">
                                          <p:stCondLst>
                                            <p:cond delay="0"/>
                                          </p:stCondLst>
                                        </p:cTn>
                                        <p:tgtEl>
                                          <p:spTgt spid="18"/>
                                        </p:tgtEl>
                                        <p:attrNameLst>
                                          <p:attrName>style.visibility</p:attrName>
                                        </p:attrNameLst>
                                      </p:cBhvr>
                                      <p:to>
                                        <p:strVal val="visible"/>
                                      </p:to>
                                    </p:set>
                                    <p:animEffect transition="in" filter="blinds(horizontal)">
                                      <p:cBhvr>
                                        <p:cTn id="1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733" y="2514600"/>
            <a:ext cx="7408333" cy="3450696"/>
          </a:xfrm>
        </p:spPr>
        <p:txBody>
          <a:bodyPr/>
          <a:lstStyle/>
          <a:p>
            <a:pPr algn="l" rtl="0"/>
            <a:r>
              <a:rPr lang="en-US" sz="2800" dirty="0" smtClean="0">
                <a:solidFill>
                  <a:schemeClr val="hlink"/>
                </a:solidFill>
              </a:rPr>
              <a:t> 	</a:t>
            </a:r>
            <a:r>
              <a:rPr lang="en-US" b="1" dirty="0" smtClean="0">
                <a:solidFill>
                  <a:schemeClr val="folHlink"/>
                </a:solidFill>
              </a:rPr>
              <a:t>The present perfect is used to talk about an event that began in the past and continues up to the present.</a:t>
            </a:r>
          </a:p>
          <a:p>
            <a:pPr algn="l" rtl="0"/>
            <a:endParaRPr lang="fa-IR" dirty="0"/>
          </a:p>
        </p:txBody>
      </p:sp>
      <p:sp>
        <p:nvSpPr>
          <p:cNvPr id="2" name="Title 1"/>
          <p:cNvSpPr>
            <a:spLocks noGrp="1"/>
          </p:cNvSpPr>
          <p:nvPr>
            <p:ph type="title"/>
          </p:nvPr>
        </p:nvSpPr>
        <p:spPr/>
        <p:txBody>
          <a:bodyPr>
            <a:normAutofit fontScale="90000"/>
          </a:bodyPr>
          <a:lstStyle/>
          <a:p>
            <a:r>
              <a:rPr lang="en-US" b="1" u="sng" dirty="0">
                <a:solidFill>
                  <a:schemeClr val="tx2"/>
                </a:solidFill>
                <a:effectLst>
                  <a:outerShdw blurRad="38100" dist="38100" dir="2700000" algn="tl">
                    <a:srgbClr val="C0C0C0"/>
                  </a:outerShdw>
                </a:effectLst>
              </a:rPr>
              <a:t>The Present Perfect</a:t>
            </a:r>
            <a:br>
              <a:rPr lang="en-US" b="1" u="sng" dirty="0">
                <a:solidFill>
                  <a:schemeClr val="tx2"/>
                </a:solidFill>
                <a:effectLst>
                  <a:outerShdw blurRad="38100" dist="38100" dir="2700000" algn="tl">
                    <a:srgbClr val="C0C0C0"/>
                  </a:outerShdw>
                </a:effectLst>
              </a:rPr>
            </a:br>
            <a:endParaRPr lang="fa-IR" dirty="0"/>
          </a:p>
        </p:txBody>
      </p:sp>
      <p:grpSp>
        <p:nvGrpSpPr>
          <p:cNvPr id="4" name="Group 7"/>
          <p:cNvGrpSpPr>
            <a:grpSpLocks/>
          </p:cNvGrpSpPr>
          <p:nvPr/>
        </p:nvGrpSpPr>
        <p:grpSpPr bwMode="auto">
          <a:xfrm>
            <a:off x="1533525" y="3733799"/>
            <a:ext cx="6781800" cy="712805"/>
            <a:chOff x="288" y="1824"/>
            <a:chExt cx="5088" cy="1344"/>
          </a:xfrm>
        </p:grpSpPr>
        <p:sp>
          <p:nvSpPr>
            <p:cNvPr id="5" name="Line 8"/>
            <p:cNvSpPr>
              <a:spLocks noChangeShapeType="1"/>
            </p:cNvSpPr>
            <p:nvPr/>
          </p:nvSpPr>
          <p:spPr bwMode="auto">
            <a:xfrm>
              <a:off x="288" y="2592"/>
              <a:ext cx="5088" cy="0"/>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6" name="Line 9"/>
            <p:cNvSpPr>
              <a:spLocks noChangeShapeType="1"/>
            </p:cNvSpPr>
            <p:nvPr/>
          </p:nvSpPr>
          <p:spPr bwMode="auto">
            <a:xfrm>
              <a:off x="2832" y="1824"/>
              <a:ext cx="0" cy="134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7" name="Group 27"/>
          <p:cNvGrpSpPr>
            <a:grpSpLocks/>
          </p:cNvGrpSpPr>
          <p:nvPr/>
        </p:nvGrpSpPr>
        <p:grpSpPr bwMode="auto">
          <a:xfrm>
            <a:off x="4267200" y="3886200"/>
            <a:ext cx="533400" cy="560404"/>
            <a:chOff x="768" y="2592"/>
            <a:chExt cx="336" cy="432"/>
          </a:xfrm>
        </p:grpSpPr>
        <p:sp>
          <p:nvSpPr>
            <p:cNvPr id="8" name="Line 28"/>
            <p:cNvSpPr>
              <a:spLocks noChangeShapeType="1"/>
            </p:cNvSpPr>
            <p:nvPr/>
          </p:nvSpPr>
          <p:spPr bwMode="auto">
            <a:xfrm>
              <a:off x="768" y="2592"/>
              <a:ext cx="336" cy="384"/>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9" name="Line 29"/>
            <p:cNvSpPr>
              <a:spLocks noChangeShapeType="1"/>
            </p:cNvSpPr>
            <p:nvPr/>
          </p:nvSpPr>
          <p:spPr bwMode="auto">
            <a:xfrm flipH="1">
              <a:off x="768" y="2592"/>
              <a:ext cx="336" cy="432"/>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10" name="Group 27"/>
          <p:cNvGrpSpPr>
            <a:grpSpLocks/>
          </p:cNvGrpSpPr>
          <p:nvPr/>
        </p:nvGrpSpPr>
        <p:grpSpPr bwMode="auto">
          <a:xfrm>
            <a:off x="3429000" y="3886200"/>
            <a:ext cx="533400" cy="552101"/>
            <a:chOff x="768" y="2592"/>
            <a:chExt cx="336" cy="432"/>
          </a:xfrm>
        </p:grpSpPr>
        <p:sp>
          <p:nvSpPr>
            <p:cNvPr id="11" name="Line 28"/>
            <p:cNvSpPr>
              <a:spLocks noChangeShapeType="1"/>
            </p:cNvSpPr>
            <p:nvPr/>
          </p:nvSpPr>
          <p:spPr bwMode="auto">
            <a:xfrm>
              <a:off x="768" y="2592"/>
              <a:ext cx="336" cy="384"/>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12" name="Line 29"/>
            <p:cNvSpPr>
              <a:spLocks noChangeShapeType="1"/>
            </p:cNvSpPr>
            <p:nvPr/>
          </p:nvSpPr>
          <p:spPr bwMode="auto">
            <a:xfrm flipH="1">
              <a:off x="768" y="2592"/>
              <a:ext cx="336" cy="432"/>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13" name="Group 27"/>
          <p:cNvGrpSpPr>
            <a:grpSpLocks/>
          </p:cNvGrpSpPr>
          <p:nvPr/>
        </p:nvGrpSpPr>
        <p:grpSpPr bwMode="auto">
          <a:xfrm>
            <a:off x="2743200" y="3868524"/>
            <a:ext cx="457200" cy="545184"/>
            <a:chOff x="768" y="2592"/>
            <a:chExt cx="336" cy="432"/>
          </a:xfrm>
        </p:grpSpPr>
        <p:sp>
          <p:nvSpPr>
            <p:cNvPr id="14" name="Line 28"/>
            <p:cNvSpPr>
              <a:spLocks noChangeShapeType="1"/>
            </p:cNvSpPr>
            <p:nvPr/>
          </p:nvSpPr>
          <p:spPr bwMode="auto">
            <a:xfrm>
              <a:off x="768" y="2592"/>
              <a:ext cx="336" cy="384"/>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15" name="Line 29"/>
            <p:cNvSpPr>
              <a:spLocks noChangeShapeType="1"/>
            </p:cNvSpPr>
            <p:nvPr/>
          </p:nvSpPr>
          <p:spPr bwMode="auto">
            <a:xfrm flipH="1">
              <a:off x="768" y="2592"/>
              <a:ext cx="336" cy="432"/>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16" name="Group 27"/>
          <p:cNvGrpSpPr>
            <a:grpSpLocks/>
          </p:cNvGrpSpPr>
          <p:nvPr/>
        </p:nvGrpSpPr>
        <p:grpSpPr bwMode="auto">
          <a:xfrm>
            <a:off x="1981200" y="3886200"/>
            <a:ext cx="419100" cy="481931"/>
            <a:chOff x="768" y="2592"/>
            <a:chExt cx="336" cy="432"/>
          </a:xfrm>
        </p:grpSpPr>
        <p:sp>
          <p:nvSpPr>
            <p:cNvPr id="17" name="Line 28"/>
            <p:cNvSpPr>
              <a:spLocks noChangeShapeType="1"/>
            </p:cNvSpPr>
            <p:nvPr/>
          </p:nvSpPr>
          <p:spPr bwMode="auto">
            <a:xfrm>
              <a:off x="768" y="2592"/>
              <a:ext cx="336" cy="384"/>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18" name="Line 29"/>
            <p:cNvSpPr>
              <a:spLocks noChangeShapeType="1"/>
            </p:cNvSpPr>
            <p:nvPr/>
          </p:nvSpPr>
          <p:spPr bwMode="auto">
            <a:xfrm flipH="1">
              <a:off x="768" y="2592"/>
              <a:ext cx="336" cy="432"/>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sp>
        <p:nvSpPr>
          <p:cNvPr id="19" name="Rectangle 18"/>
          <p:cNvSpPr/>
          <p:nvPr/>
        </p:nvSpPr>
        <p:spPr>
          <a:xfrm>
            <a:off x="990600" y="4343400"/>
            <a:ext cx="7086600" cy="1274195"/>
          </a:xfrm>
          <a:prstGeom prst="rect">
            <a:avLst/>
          </a:prstGeom>
        </p:spPr>
        <p:txBody>
          <a:bodyPr wrap="square">
            <a:spAutoFit/>
          </a:bodyPr>
          <a:lstStyle/>
          <a:p>
            <a:pPr marL="342900" indent="-342900" algn="l" rtl="0">
              <a:spcBef>
                <a:spcPct val="20000"/>
              </a:spcBef>
              <a:buClr>
                <a:schemeClr val="folHlink"/>
              </a:buClr>
              <a:buSzPct val="75000"/>
              <a:buFont typeface="Wingdings" pitchFamily="2" charset="2"/>
              <a:buNone/>
            </a:pPr>
            <a:r>
              <a:rPr lang="en-US" sz="2400" dirty="0" smtClean="0">
                <a:solidFill>
                  <a:srgbClr val="FF0000"/>
                </a:solidFill>
              </a:rPr>
              <a:t>He </a:t>
            </a:r>
            <a:r>
              <a:rPr lang="en-US" sz="2400" b="1" u="sng" dirty="0" smtClean="0">
                <a:solidFill>
                  <a:srgbClr val="FF0000"/>
                </a:solidFill>
              </a:rPr>
              <a:t>has lived</a:t>
            </a:r>
            <a:r>
              <a:rPr lang="en-US" sz="2400" b="1" dirty="0" smtClean="0">
                <a:solidFill>
                  <a:srgbClr val="FF0000"/>
                </a:solidFill>
              </a:rPr>
              <a:t> </a:t>
            </a:r>
            <a:r>
              <a:rPr lang="en-US" sz="2400" dirty="0" smtClean="0">
                <a:solidFill>
                  <a:srgbClr val="FF0000"/>
                </a:solidFill>
              </a:rPr>
              <a:t>in Modesto for two years.  </a:t>
            </a:r>
          </a:p>
          <a:p>
            <a:pPr marL="342900" indent="-342900" algn="l" rtl="0">
              <a:spcBef>
                <a:spcPct val="20000"/>
              </a:spcBef>
              <a:buClr>
                <a:schemeClr val="folHlink"/>
              </a:buClr>
              <a:buSzPct val="75000"/>
              <a:buFont typeface="Wingdings" pitchFamily="2" charset="2"/>
              <a:buNone/>
            </a:pPr>
            <a:r>
              <a:rPr lang="en-US" sz="2400" dirty="0" smtClean="0">
                <a:solidFill>
                  <a:srgbClr val="FF0000"/>
                </a:solidFill>
              </a:rPr>
              <a:t>(He began living in Modesto two years ago and he still lives there.)</a:t>
            </a:r>
            <a:endParaRPr lang="en-US" sz="2400" dirty="0">
              <a:solidFill>
                <a:srgbClr val="FF0000"/>
              </a:solidFill>
            </a:endParaRPr>
          </a:p>
        </p:txBody>
      </p:sp>
      <p:sp>
        <p:nvSpPr>
          <p:cNvPr id="20" name="Footer Placeholder 19"/>
          <p:cNvSpPr>
            <a:spLocks noGrp="1"/>
          </p:cNvSpPr>
          <p:nvPr>
            <p:ph type="ftr" sz="quarter" idx="11"/>
          </p:nvPr>
        </p:nvSpPr>
        <p:spPr/>
        <p:txBody>
          <a:bodyPr/>
          <a:lstStyle/>
          <a:p>
            <a:r>
              <a:rPr lang="en-US" smtClean="0"/>
              <a:t>Building Blocks of Writing, Mohammad Karimi Muhamadkarimi@yahoo.co.uk</a:t>
            </a:r>
            <a:endParaRPr lang="fa-IR"/>
          </a:p>
        </p:txBody>
      </p:sp>
      <p:sp>
        <p:nvSpPr>
          <p:cNvPr id="21" name="Slide Number Placeholder 20"/>
          <p:cNvSpPr>
            <a:spLocks noGrp="1"/>
          </p:cNvSpPr>
          <p:nvPr>
            <p:ph type="sldNum" sz="quarter" idx="12"/>
          </p:nvPr>
        </p:nvSpPr>
        <p:spPr/>
        <p:txBody>
          <a:bodyPr/>
          <a:lstStyle/>
          <a:p>
            <a:fld id="{40487EBF-4842-45EC-A8CA-0085A4C5F6B7}" type="slidenum">
              <a:rPr lang="fa-IR" smtClean="0"/>
              <a:t>7</a:t>
            </a:fld>
            <a:endParaRPr lang="fa-IR" dirty="0"/>
          </a:p>
        </p:txBody>
      </p:sp>
    </p:spTree>
    <p:extLst>
      <p:ext uri="{BB962C8B-B14F-4D97-AF65-F5344CB8AC3E}">
        <p14:creationId xmlns:p14="http://schemas.microsoft.com/office/powerpoint/2010/main" val="326857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1500"/>
                            </p:stCondLst>
                            <p:childTnLst>
                              <p:par>
                                <p:cTn id="9" presetID="3" presetClass="entr" presetSubtype="10" fill="hold" nodeType="afterEffect">
                                  <p:stCondLst>
                                    <p:cond delay="100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childTnLst>
                          </p:cTn>
                        </p:par>
                        <p:par>
                          <p:cTn id="12" fill="hold">
                            <p:stCondLst>
                              <p:cond delay="3000"/>
                            </p:stCondLst>
                            <p:childTnLst>
                              <p:par>
                                <p:cTn id="13" presetID="3" presetClass="entr" presetSubtype="10" fill="hold" nodeType="afterEffect">
                                  <p:stCondLst>
                                    <p:cond delay="100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childTnLst>
                          </p:cTn>
                        </p:par>
                        <p:par>
                          <p:cTn id="16" fill="hold">
                            <p:stCondLst>
                              <p:cond delay="4500"/>
                            </p:stCondLst>
                            <p:childTnLst>
                              <p:par>
                                <p:cTn id="17" presetID="3" presetClass="entr" presetSubtype="10" fill="hold" nodeType="afterEffect">
                                  <p:stCondLst>
                                    <p:cond delay="1000"/>
                                  </p:stCondLst>
                                  <p:childTnLst>
                                    <p:set>
                                      <p:cBhvr>
                                        <p:cTn id="18" dur="1" fill="hold">
                                          <p:stCondLst>
                                            <p:cond delay="0"/>
                                          </p:stCondLst>
                                        </p:cTn>
                                        <p:tgtEl>
                                          <p:spTgt spid="13"/>
                                        </p:tgtEl>
                                        <p:attrNameLst>
                                          <p:attrName>style.visibility</p:attrName>
                                        </p:attrNameLst>
                                      </p:cBhvr>
                                      <p:to>
                                        <p:strVal val="visible"/>
                                      </p:to>
                                    </p:set>
                                    <p:animEffect transition="in" filter="blinds(horizontal)">
                                      <p:cBhvr>
                                        <p:cTn id="19" dur="500"/>
                                        <p:tgtEl>
                                          <p:spTgt spid="13"/>
                                        </p:tgtEl>
                                      </p:cBhvr>
                                    </p:animEffect>
                                  </p:childTnLst>
                                </p:cTn>
                              </p:par>
                            </p:childTnLst>
                          </p:cTn>
                        </p:par>
                        <p:par>
                          <p:cTn id="20" fill="hold">
                            <p:stCondLst>
                              <p:cond delay="6000"/>
                            </p:stCondLst>
                            <p:childTnLst>
                              <p:par>
                                <p:cTn id="21" presetID="3" presetClass="entr" presetSubtype="10" fill="hold" nodeType="afterEffect">
                                  <p:stCondLst>
                                    <p:cond delay="1000"/>
                                  </p:stCondLst>
                                  <p:childTnLst>
                                    <p:set>
                                      <p:cBhvr>
                                        <p:cTn id="22" dur="1" fill="hold">
                                          <p:stCondLst>
                                            <p:cond delay="0"/>
                                          </p:stCondLst>
                                        </p:cTn>
                                        <p:tgtEl>
                                          <p:spTgt spid="16"/>
                                        </p:tgtEl>
                                        <p:attrNameLst>
                                          <p:attrName>style.visibility</p:attrName>
                                        </p:attrNameLst>
                                      </p:cBhvr>
                                      <p:to>
                                        <p:strVal val="visible"/>
                                      </p:to>
                                    </p:set>
                                    <p:animEffect transition="in" filter="blinds(horizontal)">
                                      <p:cBhvr>
                                        <p:cTn id="2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sz="2800" dirty="0" smtClean="0">
                <a:solidFill>
                  <a:schemeClr val="hlink"/>
                </a:solidFill>
              </a:rPr>
              <a:t> 	</a:t>
            </a:r>
            <a:r>
              <a:rPr lang="en-US" b="1" dirty="0" smtClean="0">
                <a:solidFill>
                  <a:schemeClr val="folHlink"/>
                </a:solidFill>
              </a:rPr>
              <a:t>The present perfect is also used to talk about an event that was completed in the past, but the specific time of the event is not important.</a:t>
            </a:r>
          </a:p>
          <a:p>
            <a:pPr algn="l" rtl="0"/>
            <a:endParaRPr lang="fa-IR" dirty="0"/>
          </a:p>
        </p:txBody>
      </p:sp>
      <p:sp>
        <p:nvSpPr>
          <p:cNvPr id="2" name="Title 1"/>
          <p:cNvSpPr>
            <a:spLocks noGrp="1"/>
          </p:cNvSpPr>
          <p:nvPr>
            <p:ph type="title"/>
          </p:nvPr>
        </p:nvSpPr>
        <p:spPr/>
        <p:txBody>
          <a:bodyPr>
            <a:normAutofit fontScale="90000"/>
          </a:bodyPr>
          <a:lstStyle/>
          <a:p>
            <a:r>
              <a:rPr lang="en-US" b="1" u="sng" dirty="0">
                <a:solidFill>
                  <a:schemeClr val="tx2"/>
                </a:solidFill>
                <a:effectLst>
                  <a:outerShdw blurRad="38100" dist="38100" dir="2700000" algn="tl">
                    <a:srgbClr val="C0C0C0"/>
                  </a:outerShdw>
                </a:effectLst>
              </a:rPr>
              <a:t>The Present Perfect</a:t>
            </a:r>
            <a:br>
              <a:rPr lang="en-US" b="1" u="sng" dirty="0">
                <a:solidFill>
                  <a:schemeClr val="tx2"/>
                </a:solidFill>
                <a:effectLst>
                  <a:outerShdw blurRad="38100" dist="38100" dir="2700000" algn="tl">
                    <a:srgbClr val="C0C0C0"/>
                  </a:outerShdw>
                </a:effectLst>
              </a:rPr>
            </a:br>
            <a:endParaRPr lang="fa-IR" dirty="0"/>
          </a:p>
        </p:txBody>
      </p:sp>
      <p:grpSp>
        <p:nvGrpSpPr>
          <p:cNvPr id="4" name="Group 7"/>
          <p:cNvGrpSpPr>
            <a:grpSpLocks/>
          </p:cNvGrpSpPr>
          <p:nvPr/>
        </p:nvGrpSpPr>
        <p:grpSpPr bwMode="auto">
          <a:xfrm>
            <a:off x="1219200" y="3939268"/>
            <a:ext cx="7086600" cy="609600"/>
            <a:chOff x="288" y="1824"/>
            <a:chExt cx="5088" cy="1344"/>
          </a:xfrm>
        </p:grpSpPr>
        <p:sp>
          <p:nvSpPr>
            <p:cNvPr id="5" name="Line 8"/>
            <p:cNvSpPr>
              <a:spLocks noChangeShapeType="1"/>
            </p:cNvSpPr>
            <p:nvPr/>
          </p:nvSpPr>
          <p:spPr bwMode="auto">
            <a:xfrm>
              <a:off x="288" y="2592"/>
              <a:ext cx="5088" cy="0"/>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6" name="Line 9"/>
            <p:cNvSpPr>
              <a:spLocks noChangeShapeType="1"/>
            </p:cNvSpPr>
            <p:nvPr/>
          </p:nvSpPr>
          <p:spPr bwMode="auto">
            <a:xfrm>
              <a:off x="2832" y="1824"/>
              <a:ext cx="0" cy="1344"/>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7" name="Group 10"/>
          <p:cNvGrpSpPr>
            <a:grpSpLocks/>
          </p:cNvGrpSpPr>
          <p:nvPr/>
        </p:nvGrpSpPr>
        <p:grpSpPr bwMode="auto">
          <a:xfrm>
            <a:off x="2514600" y="4015466"/>
            <a:ext cx="609600" cy="533401"/>
            <a:chOff x="768" y="2592"/>
            <a:chExt cx="336" cy="432"/>
          </a:xfrm>
        </p:grpSpPr>
        <p:sp>
          <p:nvSpPr>
            <p:cNvPr id="8" name="Line 11"/>
            <p:cNvSpPr>
              <a:spLocks noChangeShapeType="1"/>
            </p:cNvSpPr>
            <p:nvPr/>
          </p:nvSpPr>
          <p:spPr bwMode="auto">
            <a:xfrm>
              <a:off x="768" y="2592"/>
              <a:ext cx="336" cy="384"/>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9" name="Line 12"/>
            <p:cNvSpPr>
              <a:spLocks noChangeShapeType="1"/>
            </p:cNvSpPr>
            <p:nvPr/>
          </p:nvSpPr>
          <p:spPr bwMode="auto">
            <a:xfrm flipH="1">
              <a:off x="768" y="2592"/>
              <a:ext cx="336" cy="432"/>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sp>
        <p:nvSpPr>
          <p:cNvPr id="10" name="Rectangle 9"/>
          <p:cNvSpPr/>
          <p:nvPr/>
        </p:nvSpPr>
        <p:spPr>
          <a:xfrm>
            <a:off x="533400" y="4572000"/>
            <a:ext cx="7543800" cy="1138773"/>
          </a:xfrm>
          <a:prstGeom prst="rect">
            <a:avLst/>
          </a:prstGeom>
        </p:spPr>
        <p:txBody>
          <a:bodyPr wrap="square">
            <a:spAutoFit/>
          </a:bodyPr>
          <a:lstStyle/>
          <a:p>
            <a:pPr marL="342900" indent="-342900" algn="l" rtl="0">
              <a:spcBef>
                <a:spcPct val="20000"/>
              </a:spcBef>
              <a:buClr>
                <a:schemeClr val="folHlink"/>
              </a:buClr>
              <a:buSzPct val="75000"/>
              <a:buFont typeface="Wingdings" pitchFamily="2" charset="2"/>
              <a:buNone/>
            </a:pPr>
            <a:r>
              <a:rPr lang="en-US" sz="2000" dirty="0" smtClean="0">
                <a:solidFill>
                  <a:srgbClr val="FF0000"/>
                </a:solidFill>
              </a:rPr>
              <a:t>I </a:t>
            </a:r>
            <a:r>
              <a:rPr lang="en-US" sz="2000" b="1" u="sng" dirty="0" smtClean="0">
                <a:solidFill>
                  <a:srgbClr val="FF0000"/>
                </a:solidFill>
              </a:rPr>
              <a:t>have seen</a:t>
            </a:r>
            <a:r>
              <a:rPr lang="en-US" sz="2000" b="1" dirty="0" smtClean="0">
                <a:solidFill>
                  <a:srgbClr val="FF0000"/>
                </a:solidFill>
              </a:rPr>
              <a:t> </a:t>
            </a:r>
            <a:r>
              <a:rPr lang="en-US" sz="2000" dirty="0" smtClean="0">
                <a:solidFill>
                  <a:srgbClr val="FF0000"/>
                </a:solidFill>
              </a:rPr>
              <a:t>that movie </a:t>
            </a:r>
            <a:r>
              <a:rPr lang="en-US" sz="2000" u="sng" dirty="0" smtClean="0">
                <a:solidFill>
                  <a:srgbClr val="FF0000"/>
                </a:solidFill>
              </a:rPr>
              <a:t>before</a:t>
            </a:r>
            <a:r>
              <a:rPr lang="en-US" sz="2000" dirty="0" smtClean="0">
                <a:solidFill>
                  <a:srgbClr val="FF0000"/>
                </a:solidFill>
              </a:rPr>
              <a:t>.</a:t>
            </a:r>
          </a:p>
          <a:p>
            <a:pPr marL="342900" indent="-342900" algn="l" rtl="0">
              <a:spcBef>
                <a:spcPct val="20000"/>
              </a:spcBef>
              <a:buClr>
                <a:schemeClr val="folHlink"/>
              </a:buClr>
              <a:buSzPct val="75000"/>
              <a:buFont typeface="Wingdings" pitchFamily="2" charset="2"/>
              <a:buNone/>
            </a:pPr>
            <a:r>
              <a:rPr lang="en-US" sz="2000" dirty="0" smtClean="0">
                <a:solidFill>
                  <a:srgbClr val="FF0000"/>
                </a:solidFill>
              </a:rPr>
              <a:t>He </a:t>
            </a:r>
            <a:r>
              <a:rPr lang="en-US" sz="2000" b="1" u="sng" dirty="0" smtClean="0">
                <a:solidFill>
                  <a:srgbClr val="FF0000"/>
                </a:solidFill>
              </a:rPr>
              <a:t>has</a:t>
            </a:r>
            <a:r>
              <a:rPr lang="en-US" sz="2000" dirty="0" smtClean="0">
                <a:solidFill>
                  <a:srgbClr val="FF0000"/>
                </a:solidFill>
              </a:rPr>
              <a:t> already </a:t>
            </a:r>
            <a:r>
              <a:rPr lang="en-US" sz="2000" b="1" u="sng" dirty="0" smtClean="0">
                <a:solidFill>
                  <a:srgbClr val="FF0000"/>
                </a:solidFill>
              </a:rPr>
              <a:t>visited</a:t>
            </a:r>
            <a:r>
              <a:rPr lang="en-US" sz="2000" dirty="0" smtClean="0">
                <a:solidFill>
                  <a:srgbClr val="FF0000"/>
                </a:solidFill>
              </a:rPr>
              <a:t> Vietnam.</a:t>
            </a:r>
          </a:p>
          <a:p>
            <a:pPr marL="342900" indent="-342900" algn="l" rtl="0">
              <a:spcBef>
                <a:spcPct val="20000"/>
              </a:spcBef>
              <a:buClr>
                <a:schemeClr val="folHlink"/>
              </a:buClr>
              <a:buSzPct val="75000"/>
              <a:buFont typeface="Wingdings" pitchFamily="2" charset="2"/>
              <a:buNone/>
            </a:pPr>
            <a:r>
              <a:rPr lang="en-US" sz="2000" dirty="0" smtClean="0">
                <a:solidFill>
                  <a:srgbClr val="FF0000"/>
                </a:solidFill>
              </a:rPr>
              <a:t>(Specific dates and times are not mentioned.)</a:t>
            </a:r>
            <a:endParaRPr lang="en-US" sz="2000" dirty="0">
              <a:solidFill>
                <a:srgbClr val="FF0000"/>
              </a:solidFill>
            </a:endParaRPr>
          </a:p>
        </p:txBody>
      </p:sp>
      <p:sp>
        <p:nvSpPr>
          <p:cNvPr id="11" name="Footer Placeholder 10"/>
          <p:cNvSpPr>
            <a:spLocks noGrp="1"/>
          </p:cNvSpPr>
          <p:nvPr>
            <p:ph type="ftr" sz="quarter" idx="11"/>
          </p:nvPr>
        </p:nvSpPr>
        <p:spPr/>
        <p:txBody>
          <a:bodyPr/>
          <a:lstStyle/>
          <a:p>
            <a:r>
              <a:rPr lang="en-US" smtClean="0"/>
              <a:t>Building Blocks of Writing, Mohammad Karimi Muhamadkarimi@yahoo.co.uk</a:t>
            </a:r>
            <a:endParaRPr lang="fa-IR"/>
          </a:p>
        </p:txBody>
      </p:sp>
      <p:sp>
        <p:nvSpPr>
          <p:cNvPr id="12" name="Slide Number Placeholder 11"/>
          <p:cNvSpPr>
            <a:spLocks noGrp="1"/>
          </p:cNvSpPr>
          <p:nvPr>
            <p:ph type="sldNum" sz="quarter" idx="12"/>
          </p:nvPr>
        </p:nvSpPr>
        <p:spPr/>
        <p:txBody>
          <a:bodyPr/>
          <a:lstStyle/>
          <a:p>
            <a:fld id="{40487EBF-4842-45EC-A8CA-0085A4C5F6B7}" type="slidenum">
              <a:rPr lang="fa-IR" smtClean="0"/>
              <a:t>8</a:t>
            </a:fld>
            <a:endParaRPr lang="fa-IR"/>
          </a:p>
        </p:txBody>
      </p:sp>
    </p:spTree>
    <p:extLst>
      <p:ext uri="{BB962C8B-B14F-4D97-AF65-F5344CB8AC3E}">
        <p14:creationId xmlns:p14="http://schemas.microsoft.com/office/powerpoint/2010/main" val="170943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1500"/>
                            </p:stCondLst>
                            <p:childTnLst>
                              <p:par>
                                <p:cTn id="9" presetID="3" presetClass="entr" presetSubtype="10" fill="hold" nodeType="afterEffect">
                                  <p:stCondLst>
                                    <p:cond delay="100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algn="l" rtl="0"/>
            <a:r>
              <a:rPr lang="en-US" sz="2800" dirty="0" smtClean="0">
                <a:solidFill>
                  <a:schemeClr val="tx1"/>
                </a:solidFill>
              </a:rPr>
              <a:t> 	</a:t>
            </a:r>
            <a:r>
              <a:rPr lang="en-US" b="1" dirty="0" smtClean="0">
                <a:solidFill>
                  <a:schemeClr val="tx1"/>
                </a:solidFill>
              </a:rPr>
              <a:t>This tense describes completed events that took place in the past before another past event.</a:t>
            </a:r>
            <a:endParaRPr lang="fa-IR" dirty="0">
              <a:solidFill>
                <a:schemeClr val="tx1"/>
              </a:solidFill>
            </a:endParaRPr>
          </a:p>
        </p:txBody>
      </p:sp>
      <p:sp>
        <p:nvSpPr>
          <p:cNvPr id="2" name="Title 1"/>
          <p:cNvSpPr>
            <a:spLocks noGrp="1"/>
          </p:cNvSpPr>
          <p:nvPr>
            <p:ph type="title"/>
          </p:nvPr>
        </p:nvSpPr>
        <p:spPr>
          <a:xfrm>
            <a:off x="457200" y="274638"/>
            <a:ext cx="8229600" cy="944562"/>
          </a:xfrm>
        </p:spPr>
        <p:txBody>
          <a:bodyPr/>
          <a:lstStyle/>
          <a:p>
            <a:r>
              <a:rPr lang="en-US" b="1" u="sng" dirty="0">
                <a:solidFill>
                  <a:schemeClr val="tx2"/>
                </a:solidFill>
                <a:effectLst>
                  <a:outerShdw blurRad="38100" dist="38100" dir="2700000" algn="tl">
                    <a:srgbClr val="C0C0C0"/>
                  </a:outerShdw>
                </a:effectLst>
              </a:rPr>
              <a:t>The Past Perfect</a:t>
            </a:r>
          </a:p>
        </p:txBody>
      </p:sp>
      <p:grpSp>
        <p:nvGrpSpPr>
          <p:cNvPr id="20" name="Group 11"/>
          <p:cNvGrpSpPr>
            <a:grpSpLocks/>
          </p:cNvGrpSpPr>
          <p:nvPr/>
        </p:nvGrpSpPr>
        <p:grpSpPr bwMode="auto">
          <a:xfrm>
            <a:off x="3203331" y="3624061"/>
            <a:ext cx="533400" cy="685800"/>
            <a:chOff x="768" y="2592"/>
            <a:chExt cx="336" cy="432"/>
          </a:xfrm>
        </p:grpSpPr>
        <p:sp>
          <p:nvSpPr>
            <p:cNvPr id="21" name="Line 12"/>
            <p:cNvSpPr>
              <a:spLocks noChangeShapeType="1"/>
            </p:cNvSpPr>
            <p:nvPr/>
          </p:nvSpPr>
          <p:spPr bwMode="auto">
            <a:xfrm>
              <a:off x="768" y="2592"/>
              <a:ext cx="336" cy="384"/>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22" name="Line 13"/>
            <p:cNvSpPr>
              <a:spLocks noChangeShapeType="1"/>
            </p:cNvSpPr>
            <p:nvPr/>
          </p:nvSpPr>
          <p:spPr bwMode="auto">
            <a:xfrm flipH="1">
              <a:off x="768" y="2592"/>
              <a:ext cx="336" cy="432"/>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23" name="Group 14"/>
          <p:cNvGrpSpPr>
            <a:grpSpLocks/>
          </p:cNvGrpSpPr>
          <p:nvPr/>
        </p:nvGrpSpPr>
        <p:grpSpPr bwMode="auto">
          <a:xfrm>
            <a:off x="685800" y="3629923"/>
            <a:ext cx="533400" cy="685800"/>
            <a:chOff x="768" y="2592"/>
            <a:chExt cx="336" cy="432"/>
          </a:xfrm>
        </p:grpSpPr>
        <p:sp>
          <p:nvSpPr>
            <p:cNvPr id="24" name="Line 15"/>
            <p:cNvSpPr>
              <a:spLocks noChangeShapeType="1"/>
            </p:cNvSpPr>
            <p:nvPr/>
          </p:nvSpPr>
          <p:spPr bwMode="auto">
            <a:xfrm>
              <a:off x="768" y="2592"/>
              <a:ext cx="336" cy="384"/>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25" name="Line 16"/>
            <p:cNvSpPr>
              <a:spLocks noChangeShapeType="1"/>
            </p:cNvSpPr>
            <p:nvPr/>
          </p:nvSpPr>
          <p:spPr bwMode="auto">
            <a:xfrm flipH="1">
              <a:off x="768" y="2592"/>
              <a:ext cx="336" cy="432"/>
            </a:xfrm>
            <a:prstGeom prst="line">
              <a:avLst/>
            </a:prstGeom>
            <a:noFill/>
            <a:ln w="5715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sp>
        <p:nvSpPr>
          <p:cNvPr id="26" name="Text Box 17"/>
          <p:cNvSpPr txBox="1">
            <a:spLocks noChangeArrowheads="1"/>
          </p:cNvSpPr>
          <p:nvPr/>
        </p:nvSpPr>
        <p:spPr bwMode="auto">
          <a:xfrm>
            <a:off x="246185" y="2724944"/>
            <a:ext cx="1600200" cy="78483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dirty="0"/>
              <a:t>had received</a:t>
            </a:r>
          </a:p>
          <a:p>
            <a:pPr algn="ctr">
              <a:spcBef>
                <a:spcPct val="50000"/>
              </a:spcBef>
            </a:pPr>
            <a:r>
              <a:rPr lang="en-US" b="1" dirty="0">
                <a:solidFill>
                  <a:schemeClr val="tx2"/>
                </a:solidFill>
              </a:rPr>
              <a:t>had eaten</a:t>
            </a:r>
          </a:p>
        </p:txBody>
      </p:sp>
      <p:sp>
        <p:nvSpPr>
          <p:cNvPr id="27" name="Text Box 18"/>
          <p:cNvSpPr txBox="1">
            <a:spLocks noChangeArrowheads="1"/>
          </p:cNvSpPr>
          <p:nvPr/>
        </p:nvSpPr>
        <p:spPr bwMode="auto">
          <a:xfrm>
            <a:off x="2286000" y="2747211"/>
            <a:ext cx="2743200" cy="83099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dirty="0"/>
              <a:t>it hit</a:t>
            </a:r>
            <a:endParaRPr lang="en-US" sz="2800" b="1" dirty="0"/>
          </a:p>
          <a:p>
            <a:pPr algn="ctr">
              <a:spcBef>
                <a:spcPct val="50000"/>
              </a:spcBef>
            </a:pPr>
            <a:r>
              <a:rPr lang="en-US" sz="2000" b="1" dirty="0">
                <a:solidFill>
                  <a:schemeClr val="tx2"/>
                </a:solidFill>
              </a:rPr>
              <a:t>my friend stopped by</a:t>
            </a:r>
          </a:p>
        </p:txBody>
      </p:sp>
      <p:grpSp>
        <p:nvGrpSpPr>
          <p:cNvPr id="28" name="Group 19"/>
          <p:cNvGrpSpPr>
            <a:grpSpLocks/>
          </p:cNvGrpSpPr>
          <p:nvPr/>
        </p:nvGrpSpPr>
        <p:grpSpPr bwMode="auto">
          <a:xfrm>
            <a:off x="381000" y="3027363"/>
            <a:ext cx="8229600" cy="1643612"/>
            <a:chOff x="240" y="1536"/>
            <a:chExt cx="5088" cy="1200"/>
          </a:xfrm>
        </p:grpSpPr>
        <p:sp>
          <p:nvSpPr>
            <p:cNvPr id="29" name="Line 9"/>
            <p:cNvSpPr>
              <a:spLocks noChangeShapeType="1"/>
            </p:cNvSpPr>
            <p:nvPr/>
          </p:nvSpPr>
          <p:spPr bwMode="auto">
            <a:xfrm>
              <a:off x="240" y="2222"/>
              <a:ext cx="5088" cy="0"/>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30" name="Line 10"/>
            <p:cNvSpPr>
              <a:spLocks noChangeShapeType="1"/>
            </p:cNvSpPr>
            <p:nvPr/>
          </p:nvSpPr>
          <p:spPr bwMode="auto">
            <a:xfrm>
              <a:off x="3264" y="1536"/>
              <a:ext cx="0" cy="1200"/>
            </a:xfrm>
            <a:prstGeom prst="line">
              <a:avLst/>
            </a:prstGeom>
            <a:noFill/>
            <a:ln w="571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sp>
        <p:nvSpPr>
          <p:cNvPr id="31" name="Rectangle 30"/>
          <p:cNvSpPr/>
          <p:nvPr/>
        </p:nvSpPr>
        <p:spPr>
          <a:xfrm>
            <a:off x="533400" y="5029200"/>
            <a:ext cx="8077199" cy="769441"/>
          </a:xfrm>
          <a:prstGeom prst="rect">
            <a:avLst/>
          </a:prstGeom>
        </p:spPr>
        <p:txBody>
          <a:bodyPr wrap="square">
            <a:spAutoFit/>
          </a:bodyPr>
          <a:lstStyle/>
          <a:p>
            <a:pPr marL="342900" indent="-342900" algn="l" rtl="0">
              <a:spcBef>
                <a:spcPct val="20000"/>
              </a:spcBef>
              <a:buClr>
                <a:schemeClr val="folHlink"/>
              </a:buClr>
              <a:buSzPct val="75000"/>
              <a:buFont typeface="Wingdings" pitchFamily="2" charset="2"/>
              <a:buNone/>
            </a:pPr>
            <a:r>
              <a:rPr lang="en-US" sz="2000" dirty="0" smtClean="0">
                <a:solidFill>
                  <a:srgbClr val="FF0000"/>
                </a:solidFill>
              </a:rPr>
              <a:t>The Titanic </a:t>
            </a:r>
            <a:r>
              <a:rPr lang="en-US" sz="2000" b="1" u="sng" dirty="0" smtClean="0">
                <a:solidFill>
                  <a:srgbClr val="FF0000"/>
                </a:solidFill>
              </a:rPr>
              <a:t>had received</a:t>
            </a:r>
            <a:r>
              <a:rPr lang="en-US" sz="2000" b="1" dirty="0" smtClean="0">
                <a:solidFill>
                  <a:srgbClr val="FF0000"/>
                </a:solidFill>
              </a:rPr>
              <a:t> </a:t>
            </a:r>
            <a:r>
              <a:rPr lang="en-US" sz="2000" dirty="0" smtClean="0">
                <a:solidFill>
                  <a:srgbClr val="FF0000"/>
                </a:solidFill>
              </a:rPr>
              <a:t>many warnings before it </a:t>
            </a:r>
            <a:r>
              <a:rPr lang="en-US" sz="2000" b="1" dirty="0" smtClean="0">
                <a:solidFill>
                  <a:srgbClr val="FF0000"/>
                </a:solidFill>
              </a:rPr>
              <a:t>hit</a:t>
            </a:r>
            <a:r>
              <a:rPr lang="en-US" sz="2000" dirty="0" smtClean="0">
                <a:solidFill>
                  <a:srgbClr val="FF0000"/>
                </a:solidFill>
              </a:rPr>
              <a:t> the iceberg.</a:t>
            </a:r>
          </a:p>
          <a:p>
            <a:pPr marL="342900" indent="-342900" algn="l" rtl="0">
              <a:spcBef>
                <a:spcPct val="20000"/>
              </a:spcBef>
              <a:buClr>
                <a:schemeClr val="folHlink"/>
              </a:buClr>
              <a:buSzPct val="75000"/>
              <a:buFont typeface="Wingdings" pitchFamily="2" charset="2"/>
              <a:buNone/>
            </a:pPr>
            <a:r>
              <a:rPr lang="en-US" sz="2000" dirty="0" smtClean="0">
                <a:solidFill>
                  <a:srgbClr val="FF0000"/>
                </a:solidFill>
              </a:rPr>
              <a:t>I </a:t>
            </a:r>
            <a:r>
              <a:rPr lang="en-US" sz="2000" b="1" u="sng" dirty="0" smtClean="0">
                <a:solidFill>
                  <a:srgbClr val="FF0000"/>
                </a:solidFill>
              </a:rPr>
              <a:t>had</a:t>
            </a:r>
            <a:r>
              <a:rPr lang="en-US" sz="2000" dirty="0" smtClean="0">
                <a:solidFill>
                  <a:srgbClr val="FF0000"/>
                </a:solidFill>
              </a:rPr>
              <a:t> already </a:t>
            </a:r>
            <a:r>
              <a:rPr lang="en-US" sz="2000" b="1" u="sng" dirty="0" smtClean="0">
                <a:solidFill>
                  <a:srgbClr val="FF0000"/>
                </a:solidFill>
              </a:rPr>
              <a:t>eaten</a:t>
            </a:r>
            <a:r>
              <a:rPr lang="en-US" sz="2000" b="1" dirty="0" smtClean="0">
                <a:solidFill>
                  <a:srgbClr val="FF0000"/>
                </a:solidFill>
              </a:rPr>
              <a:t> </a:t>
            </a:r>
            <a:r>
              <a:rPr lang="en-US" sz="2000" dirty="0" smtClean="0">
                <a:solidFill>
                  <a:srgbClr val="FF0000"/>
                </a:solidFill>
              </a:rPr>
              <a:t>when my friend </a:t>
            </a:r>
            <a:r>
              <a:rPr lang="en-US" sz="2000" b="1" dirty="0" smtClean="0">
                <a:solidFill>
                  <a:srgbClr val="FF0000"/>
                </a:solidFill>
              </a:rPr>
              <a:t>stopped</a:t>
            </a:r>
            <a:r>
              <a:rPr lang="en-US" sz="2000" dirty="0" smtClean="0">
                <a:solidFill>
                  <a:srgbClr val="FF0000"/>
                </a:solidFill>
              </a:rPr>
              <a:t> by to visit</a:t>
            </a:r>
            <a:endParaRPr lang="fa-IR" sz="2000" dirty="0">
              <a:solidFill>
                <a:srgbClr val="FF0000"/>
              </a:solidFill>
            </a:endParaRPr>
          </a:p>
        </p:txBody>
      </p:sp>
      <p:sp>
        <p:nvSpPr>
          <p:cNvPr id="32" name="Footer Placeholder 31"/>
          <p:cNvSpPr>
            <a:spLocks noGrp="1"/>
          </p:cNvSpPr>
          <p:nvPr>
            <p:ph type="ftr" sz="quarter" idx="11"/>
          </p:nvPr>
        </p:nvSpPr>
        <p:spPr/>
        <p:txBody>
          <a:bodyPr/>
          <a:lstStyle/>
          <a:p>
            <a:r>
              <a:rPr lang="en-US" smtClean="0"/>
              <a:t>Building Blocks of Writing, Mohammad Karimi Muhamadkarimi@yahoo.co.uk</a:t>
            </a:r>
            <a:endParaRPr lang="fa-IR"/>
          </a:p>
        </p:txBody>
      </p:sp>
      <p:sp>
        <p:nvSpPr>
          <p:cNvPr id="33" name="Slide Number Placeholder 32"/>
          <p:cNvSpPr>
            <a:spLocks noGrp="1"/>
          </p:cNvSpPr>
          <p:nvPr>
            <p:ph type="sldNum" sz="quarter" idx="12"/>
          </p:nvPr>
        </p:nvSpPr>
        <p:spPr/>
        <p:txBody>
          <a:bodyPr/>
          <a:lstStyle/>
          <a:p>
            <a:fld id="{40487EBF-4842-45EC-A8CA-0085A4C5F6B7}" type="slidenum">
              <a:rPr lang="fa-IR" smtClean="0"/>
              <a:t>9</a:t>
            </a:fld>
            <a:endParaRPr lang="fa-IR"/>
          </a:p>
        </p:txBody>
      </p:sp>
    </p:spTree>
    <p:extLst>
      <p:ext uri="{BB962C8B-B14F-4D97-AF65-F5344CB8AC3E}">
        <p14:creationId xmlns:p14="http://schemas.microsoft.com/office/powerpoint/2010/main" val="166058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100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par>
                          <p:cTn id="8" fill="hold">
                            <p:stCondLst>
                              <p:cond delay="1500"/>
                            </p:stCondLst>
                            <p:childTnLst>
                              <p:par>
                                <p:cTn id="9" presetID="3" presetClass="entr" presetSubtype="10" fill="hold" grpId="0" nodeType="afterEffect">
                                  <p:stCondLst>
                                    <p:cond delay="1000"/>
                                  </p:stCondLst>
                                  <p:childTnLst>
                                    <p:set>
                                      <p:cBhvr>
                                        <p:cTn id="10" dur="1" fill="hold">
                                          <p:stCondLst>
                                            <p:cond delay="0"/>
                                          </p:stCondLst>
                                        </p:cTn>
                                        <p:tgtEl>
                                          <p:spTgt spid="26"/>
                                        </p:tgtEl>
                                        <p:attrNameLst>
                                          <p:attrName>style.visibility</p:attrName>
                                        </p:attrNameLst>
                                      </p:cBhvr>
                                      <p:to>
                                        <p:strVal val="visible"/>
                                      </p:to>
                                    </p:set>
                                    <p:animEffect transition="in" filter="blinds(horizontal)">
                                      <p:cBhvr>
                                        <p:cTn id="11" dur="500"/>
                                        <p:tgtEl>
                                          <p:spTgt spid="26"/>
                                        </p:tgtEl>
                                      </p:cBhvr>
                                    </p:animEffect>
                                  </p:childTnLst>
                                </p:cTn>
                              </p:par>
                            </p:childTnLst>
                          </p:cTn>
                        </p:par>
                        <p:par>
                          <p:cTn id="12" fill="hold">
                            <p:stCondLst>
                              <p:cond delay="3000"/>
                            </p:stCondLst>
                            <p:childTnLst>
                              <p:par>
                                <p:cTn id="13" presetID="3" presetClass="entr" presetSubtype="10" fill="hold" nodeType="afterEffect">
                                  <p:stCondLst>
                                    <p:cond delay="1000"/>
                                  </p:stCondLst>
                                  <p:childTnLst>
                                    <p:set>
                                      <p:cBhvr>
                                        <p:cTn id="14" dur="1" fill="hold">
                                          <p:stCondLst>
                                            <p:cond delay="0"/>
                                          </p:stCondLst>
                                        </p:cTn>
                                        <p:tgtEl>
                                          <p:spTgt spid="20"/>
                                        </p:tgtEl>
                                        <p:attrNameLst>
                                          <p:attrName>style.visibility</p:attrName>
                                        </p:attrNameLst>
                                      </p:cBhvr>
                                      <p:to>
                                        <p:strVal val="visible"/>
                                      </p:to>
                                    </p:set>
                                    <p:animEffect transition="in" filter="blinds(horizontal)">
                                      <p:cBhvr>
                                        <p:cTn id="15" dur="500"/>
                                        <p:tgtEl>
                                          <p:spTgt spid="20"/>
                                        </p:tgtEl>
                                      </p:cBhvr>
                                    </p:animEffect>
                                  </p:childTnLst>
                                </p:cTn>
                              </p:par>
                            </p:childTnLst>
                          </p:cTn>
                        </p:par>
                        <p:par>
                          <p:cTn id="16" fill="hold">
                            <p:stCondLst>
                              <p:cond delay="4500"/>
                            </p:stCondLst>
                            <p:childTnLst>
                              <p:par>
                                <p:cTn id="17" presetID="3" presetClass="entr" presetSubtype="10" fill="hold" grpId="0" nodeType="afterEffect">
                                  <p:stCondLst>
                                    <p:cond delay="1000"/>
                                  </p:stCondLst>
                                  <p:childTnLst>
                                    <p:set>
                                      <p:cBhvr>
                                        <p:cTn id="18" dur="1" fill="hold">
                                          <p:stCondLst>
                                            <p:cond delay="0"/>
                                          </p:stCondLst>
                                        </p:cTn>
                                        <p:tgtEl>
                                          <p:spTgt spid="27"/>
                                        </p:tgtEl>
                                        <p:attrNameLst>
                                          <p:attrName>style.visibility</p:attrName>
                                        </p:attrNameLst>
                                      </p:cBhvr>
                                      <p:to>
                                        <p:strVal val="visible"/>
                                      </p:to>
                                    </p:set>
                                    <p:animEffect transition="in" filter="blinds(horizontal)">
                                      <p:cBhvr>
                                        <p:cTn id="19" dur="500"/>
                                        <p:tgtEl>
                                          <p:spTgt spid="27"/>
                                        </p:tgtEl>
                                      </p:cBhvr>
                                    </p:animEffect>
                                  </p:childTnLst>
                                </p:cTn>
                              </p:par>
                            </p:childTnLst>
                          </p:cTn>
                        </p:par>
                        <p:par>
                          <p:cTn id="20" fill="hold">
                            <p:stCondLst>
                              <p:cond delay="6000"/>
                            </p:stCondLst>
                            <p:childTnLst>
                              <p:par>
                                <p:cTn id="21" presetID="3" presetClass="entr" presetSubtype="10" fill="hold" nodeType="afterEffect">
                                  <p:stCondLst>
                                    <p:cond delay="1000"/>
                                  </p:stCondLst>
                                  <p:childTnLst>
                                    <p:set>
                                      <p:cBhvr>
                                        <p:cTn id="22" dur="1" fill="hold">
                                          <p:stCondLst>
                                            <p:cond delay="0"/>
                                          </p:stCondLst>
                                        </p:cTn>
                                        <p:tgtEl>
                                          <p:spTgt spid="28"/>
                                        </p:tgtEl>
                                        <p:attrNameLst>
                                          <p:attrName>style.visibility</p:attrName>
                                        </p:attrNameLst>
                                      </p:cBhvr>
                                      <p:to>
                                        <p:strVal val="visible"/>
                                      </p:to>
                                    </p:set>
                                    <p:animEffect transition="in" filter="blinds(horizontal)">
                                      <p:cBhvr>
                                        <p:cTn id="2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autoUpdateAnimBg="0"/>
      <p:bldP spid="27" grpId="0" animBg="1"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3527</TotalTime>
  <Words>2633</Words>
  <Application>Microsoft Office PowerPoint</Application>
  <PresentationFormat>On-screen Show (4:3)</PresentationFormat>
  <Paragraphs>345</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Waveform</vt:lpstr>
      <vt:lpstr>Tenses</vt:lpstr>
      <vt:lpstr>Why change tenses?</vt:lpstr>
      <vt:lpstr>The Simple Present Tense </vt:lpstr>
      <vt:lpstr>The Simple Present Tense </vt:lpstr>
      <vt:lpstr>The Simple Past</vt:lpstr>
      <vt:lpstr>The Simple Past </vt:lpstr>
      <vt:lpstr>The Present Perfect </vt:lpstr>
      <vt:lpstr>The Present Perfect </vt:lpstr>
      <vt:lpstr>The Past Perfect</vt:lpstr>
      <vt:lpstr>The Future </vt:lpstr>
      <vt:lpstr>PowerPoint Presentation</vt:lpstr>
      <vt:lpstr>PowerPoint Presentation</vt:lpstr>
      <vt:lpstr>Tenses Typically Occurring in a Paper or Report</vt:lpstr>
      <vt:lpstr>Passive/Active</vt:lpstr>
      <vt:lpstr>Parallelism</vt:lpstr>
      <vt:lpstr>Parallelism</vt:lpstr>
      <vt:lpstr>Parallelism</vt:lpstr>
      <vt:lpstr>Parallelism</vt:lpstr>
      <vt:lpstr>Parallelism</vt:lpstr>
      <vt:lpstr>Parallelism</vt:lpstr>
      <vt:lpstr>Run-on Sentences</vt:lpstr>
      <vt:lpstr>Comparison</vt:lpstr>
      <vt:lpstr>Comparison</vt:lpstr>
      <vt:lpstr>The Relative Pronouns “Which” and “That”</vt:lpstr>
      <vt:lpstr>The Relative Pronoun “Which“ referring to the previous sentence</vt:lpstr>
      <vt:lpstr>Dangling Modifiers</vt:lpstr>
      <vt:lpstr>Dangling Modifiers</vt:lpstr>
      <vt:lpstr>Dangling Modifiers</vt:lpstr>
      <vt:lpstr>Punctuation</vt:lpstr>
      <vt:lpstr>Comma (,) </vt:lpstr>
      <vt:lpstr>Comma (,) </vt:lpstr>
      <vt:lpstr>Paragraph</vt:lpstr>
      <vt:lpstr>PowerPoint Presentation</vt:lpstr>
      <vt:lpstr>Continuity</vt:lpstr>
      <vt:lpstr>Repeating key terms exactly </vt:lpstr>
      <vt:lpstr>Do not change the key words</vt:lpstr>
      <vt:lpstr>Transition Words </vt:lpstr>
      <vt:lpstr>Transition words between sentences</vt:lpstr>
      <vt:lpstr>The Fog Index (F)</vt:lpstr>
      <vt:lpstr>PowerPoint Presentation</vt:lpstr>
      <vt:lpstr>Example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Tenses</dc:title>
  <dc:creator>Aseman 44872496</dc:creator>
  <cp:lastModifiedBy>Aseman 44872496</cp:lastModifiedBy>
  <cp:revision>58</cp:revision>
  <dcterms:created xsi:type="dcterms:W3CDTF">2016-03-08T05:53:39Z</dcterms:created>
  <dcterms:modified xsi:type="dcterms:W3CDTF">2017-02-20T06:10:05Z</dcterms:modified>
</cp:coreProperties>
</file>