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89" r:id="rId5"/>
    <p:sldId id="290" r:id="rId6"/>
    <p:sldId id="294" r:id="rId7"/>
    <p:sldId id="291" r:id="rId8"/>
    <p:sldId id="292" r:id="rId9"/>
    <p:sldId id="295" r:id="rId10"/>
    <p:sldId id="296" r:id="rId11"/>
    <p:sldId id="259" r:id="rId12"/>
    <p:sldId id="282" r:id="rId13"/>
    <p:sldId id="283" r:id="rId14"/>
    <p:sldId id="284" r:id="rId15"/>
    <p:sldId id="288" r:id="rId16"/>
    <p:sldId id="297"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58" autoAdjust="0"/>
    <p:restoredTop sz="94434" autoAdjust="0"/>
  </p:normalViewPr>
  <p:slideViewPr>
    <p:cSldViewPr snapToGrid="0">
      <p:cViewPr varScale="1">
        <p:scale>
          <a:sx n="63" d="100"/>
          <a:sy n="63" d="100"/>
        </p:scale>
        <p:origin x="-102" y="-14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2/12/2018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2/12/2018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2/12/2018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2/12/2018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2/12/2018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2/12/2018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2/12/2018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2/12/2018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2/12/2018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2/12/2018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2/12/2018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2/12/2018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2/12/2018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2/12/2018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2/12/2018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2/12/2018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2/12/2018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2/12/2018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370190"/>
            <a:ext cx="8825658" cy="1119985"/>
          </a:xfrm>
        </p:spPr>
        <p:txBody>
          <a:bodyPr/>
          <a:lstStyle/>
          <a:p>
            <a:pPr algn="ctr"/>
            <a:r>
              <a:rPr lang="en-US" dirty="0" smtClean="0">
                <a:solidFill>
                  <a:srgbClr val="FF0000"/>
                </a:solidFill>
                <a:latin typeface="Algerian" panose="04020705040A02060702" pitchFamily="82" charset="0"/>
              </a:rPr>
              <a:t>    </a:t>
            </a:r>
            <a:r>
              <a:rPr lang="fa-IR" dirty="0" smtClean="0">
                <a:solidFill>
                  <a:srgbClr val="FF0000"/>
                </a:solidFill>
                <a:latin typeface="Algerian" panose="04020705040A02060702" pitchFamily="82" charset="0"/>
              </a:rPr>
              <a:t/>
            </a:r>
            <a:br>
              <a:rPr lang="fa-IR" dirty="0" smtClean="0">
                <a:solidFill>
                  <a:srgbClr val="FF0000"/>
                </a:solidFill>
                <a:latin typeface="Algerian" panose="04020705040A02060702" pitchFamily="82" charset="0"/>
              </a:rPr>
            </a:br>
            <a:r>
              <a:rPr lang="fa-IR" dirty="0">
                <a:solidFill>
                  <a:srgbClr val="FF0000"/>
                </a:solidFill>
                <a:latin typeface="Algerian" panose="04020705040A02060702" pitchFamily="82" charset="0"/>
              </a:rPr>
              <a:t/>
            </a:r>
            <a:br>
              <a:rPr lang="fa-IR" dirty="0">
                <a:solidFill>
                  <a:srgbClr val="FF0000"/>
                </a:solidFill>
                <a:latin typeface="Algerian" panose="04020705040A02060702" pitchFamily="82" charset="0"/>
              </a:rPr>
            </a:br>
            <a:r>
              <a:rPr lang="en-US" dirty="0" smtClean="0">
                <a:solidFill>
                  <a:srgbClr val="FF0000"/>
                </a:solidFill>
                <a:latin typeface="Algerian" panose="04020705040A02060702" pitchFamily="82" charset="0"/>
              </a:rPr>
              <a:t> In </a:t>
            </a:r>
            <a:r>
              <a:rPr lang="en-US" dirty="0">
                <a:solidFill>
                  <a:srgbClr val="FF0000"/>
                </a:solidFill>
                <a:latin typeface="Algerian" panose="04020705040A02060702" pitchFamily="82" charset="0"/>
              </a:rPr>
              <a:t>the name of god</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874123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146412"/>
            <a:ext cx="8825658" cy="5948117"/>
          </a:xfrm>
        </p:spPr>
        <p:txBody>
          <a:bodyPr/>
          <a:lstStyle/>
          <a:p>
            <a:r>
              <a:rPr lang="en-US" sz="2800" dirty="0" err="1" smtClean="0">
                <a:latin typeface="Arial" panose="020B0604020202020204" pitchFamily="34" charset="0"/>
                <a:cs typeface="Arial" panose="020B0604020202020204" pitchFamily="34" charset="0"/>
              </a:rPr>
              <a:t>Then,Tab</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Methimazole</a:t>
            </a:r>
            <a:r>
              <a:rPr lang="en-US" sz="2800" dirty="0" smtClean="0">
                <a:latin typeface="Arial" panose="020B0604020202020204" pitchFamily="34" charset="0"/>
                <a:cs typeface="Arial" panose="020B0604020202020204" pitchFamily="34" charset="0"/>
              </a:rPr>
              <a:t> 40mg </a:t>
            </a:r>
            <a:r>
              <a:rPr lang="en-US" sz="2800" dirty="0">
                <a:latin typeface="Arial" panose="020B0604020202020204" pitchFamily="34" charset="0"/>
                <a:cs typeface="Arial" panose="020B0604020202020204" pitchFamily="34" charset="0"/>
              </a:rPr>
              <a:t>(8 tab) daily along with tab dexamethasone 2mg </a:t>
            </a:r>
            <a:r>
              <a:rPr lang="en-US" sz="2800" dirty="0" err="1" smtClean="0">
                <a:latin typeface="Arial" panose="020B0604020202020204" pitchFamily="34" charset="0"/>
                <a:cs typeface="Arial" panose="020B0604020202020204" pitchFamily="34" charset="0"/>
              </a:rPr>
              <a:t>began.litum</a:t>
            </a:r>
            <a:r>
              <a:rPr lang="en-US" sz="2800" dirty="0" smtClean="0">
                <a:latin typeface="Arial" panose="020B0604020202020204" pitchFamily="34" charset="0"/>
                <a:cs typeface="Arial" panose="020B0604020202020204" pitchFamily="34" charset="0"/>
              </a:rPr>
              <a:t> is </a:t>
            </a:r>
            <a:r>
              <a:rPr lang="en-US" sz="2800" dirty="0" err="1" smtClean="0">
                <a:latin typeface="Arial" panose="020B0604020202020204" pitchFamily="34" charset="0"/>
                <a:cs typeface="Arial" panose="020B0604020202020204" pitchFamily="34" charset="0"/>
              </a:rPr>
              <a:t>priscribed</a:t>
            </a:r>
            <a:r>
              <a:rPr lang="en-US" sz="2800" dirty="0" smtClean="0">
                <a:latin typeface="Arial" panose="020B0604020202020204" pitchFamily="34" charset="0"/>
                <a:cs typeface="Arial" panose="020B0604020202020204" pitchFamily="34" charset="0"/>
              </a:rPr>
              <a:t> for the patient but he could not tolerate it from the GI complication such as </a:t>
            </a:r>
            <a:r>
              <a:rPr lang="en-US" sz="2800" dirty="0" err="1" smtClean="0">
                <a:latin typeface="Arial" panose="020B0604020202020204" pitchFamily="34" charset="0"/>
                <a:cs typeface="Arial" panose="020B0604020202020204" pitchFamily="34" charset="0"/>
              </a:rPr>
              <a:t>neusa</a:t>
            </a:r>
            <a:r>
              <a:rPr lang="en-US" sz="2800" dirty="0" smtClean="0">
                <a:latin typeface="Arial" panose="020B0604020202020204" pitchFamily="34" charset="0"/>
                <a:cs typeface="Arial" panose="020B0604020202020204" pitchFamily="34" charset="0"/>
              </a:rPr>
              <a:t> and vomiting.</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T4 = 16.9 </a:t>
            </a:r>
            <a:r>
              <a:rPr lang="en-US" sz="2400" dirty="0" err="1" smtClean="0">
                <a:latin typeface="Arial" panose="020B0604020202020204" pitchFamily="34" charset="0"/>
                <a:cs typeface="Arial" panose="020B0604020202020204" pitchFamily="34" charset="0"/>
              </a:rPr>
              <a:t>ug</a:t>
            </a:r>
            <a:r>
              <a:rPr lang="en-US" sz="2400" dirty="0" smtClean="0">
                <a:latin typeface="Arial" panose="020B0604020202020204" pitchFamily="34" charset="0"/>
                <a:cs typeface="Arial" panose="020B0604020202020204" pitchFamily="34" charset="0"/>
              </a:rPr>
              <a:t>/dl                 (5.1-14.1)</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 Uptake = 0.6                  (0.8-1.3)</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FT4 index = 28.2 </a:t>
            </a:r>
            <a:r>
              <a:rPr lang="en-US" sz="2400" dirty="0" err="1" smtClean="0">
                <a:latin typeface="Arial" panose="020B0604020202020204" pitchFamily="34" charset="0"/>
                <a:cs typeface="Arial" panose="020B0604020202020204" pitchFamily="34" charset="0"/>
              </a:rPr>
              <a:t>ug</a:t>
            </a:r>
            <a:r>
              <a:rPr lang="en-US" sz="2400" dirty="0" smtClean="0">
                <a:latin typeface="Arial" panose="020B0604020202020204" pitchFamily="34" charset="0"/>
                <a:cs typeface="Arial" panose="020B0604020202020204" pitchFamily="34" charset="0"/>
              </a:rPr>
              <a:t>/dl     (4.8-12.7)</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T3 = 0.8  </a:t>
            </a:r>
            <a:r>
              <a:rPr lang="en-US" sz="2400" dirty="0" err="1" smtClean="0">
                <a:latin typeface="Arial" panose="020B0604020202020204" pitchFamily="34" charset="0"/>
                <a:cs typeface="Arial" panose="020B0604020202020204" pitchFamily="34" charset="0"/>
              </a:rPr>
              <a:t>ng</a:t>
            </a:r>
            <a:r>
              <a:rPr lang="en-US" sz="2400" dirty="0" smtClean="0">
                <a:latin typeface="Arial" panose="020B0604020202020204" pitchFamily="34" charset="0"/>
                <a:cs typeface="Arial" panose="020B0604020202020204" pitchFamily="34" charset="0"/>
              </a:rPr>
              <a:t>/ml                 (0.7-2)</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TSH = &lt; 0.005 </a:t>
            </a:r>
            <a:r>
              <a:rPr lang="en-US" sz="2400" dirty="0" err="1" smtClean="0">
                <a:latin typeface="Arial" panose="020B0604020202020204" pitchFamily="34" charset="0"/>
                <a:cs typeface="Arial" panose="020B0604020202020204" pitchFamily="34" charset="0"/>
              </a:rPr>
              <a:t>nIU</a:t>
            </a:r>
            <a:r>
              <a:rPr lang="en-US" sz="2400" dirty="0" smtClean="0">
                <a:latin typeface="Arial" panose="020B0604020202020204" pitchFamily="34" charset="0"/>
                <a:cs typeface="Arial" panose="020B0604020202020204" pitchFamily="34" charset="0"/>
              </a:rPr>
              <a:t>/mg     ( 0.3-4.2)</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1912062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352282"/>
            <a:ext cx="8825658" cy="3168202"/>
          </a:xfrm>
        </p:spPr>
        <p:txBody>
          <a:bodyPr/>
          <a:lstStyle/>
          <a:p>
            <a:r>
              <a:rPr lang="en-US" sz="2800" b="1" dirty="0" smtClean="0">
                <a:solidFill>
                  <a:srgbClr val="FF0000"/>
                </a:solidFill>
                <a:latin typeface="Arial" panose="020B0604020202020204" pitchFamily="34" charset="0"/>
                <a:cs typeface="Arial" panose="020B0604020202020204" pitchFamily="34" charset="0"/>
              </a:rPr>
              <a:t>PAST MEDICAL HISTORY:</a:t>
            </a:r>
            <a:br>
              <a:rPr lang="en-US" sz="2800" b="1" dirty="0" smtClean="0">
                <a:solidFill>
                  <a:srgbClr val="FF0000"/>
                </a:solidFill>
                <a:latin typeface="Arial" panose="020B0604020202020204" pitchFamily="34" charset="0"/>
                <a:cs typeface="Arial" panose="020B0604020202020204" pitchFamily="34" charset="0"/>
              </a:rPr>
            </a:br>
            <a:r>
              <a:rPr lang="en-US" sz="2800" b="1" dirty="0" smtClean="0">
                <a:solidFill>
                  <a:srgbClr val="FF0000"/>
                </a:solidFill>
                <a:latin typeface="Arial" panose="020B0604020202020204" pitchFamily="34" charset="0"/>
                <a:cs typeface="Arial" panose="020B0604020202020204" pitchFamily="34" charset="0"/>
              </a:rPr>
              <a:t/>
            </a:r>
            <a:br>
              <a:rPr lang="en-US" sz="2800" b="1" dirty="0" smtClean="0">
                <a:solidFill>
                  <a:srgbClr val="FF0000"/>
                </a:solidFill>
                <a:latin typeface="Arial" panose="020B0604020202020204" pitchFamily="34" charset="0"/>
                <a:cs typeface="Arial" panose="020B0604020202020204" pitchFamily="34" charset="0"/>
              </a:rPr>
            </a:br>
            <a:r>
              <a:rPr lang="en-US" sz="2800" dirty="0">
                <a:solidFill>
                  <a:srgbClr val="EBEBEB"/>
                </a:solidFill>
                <a:latin typeface="Arial" panose="020B0604020202020204" pitchFamily="34" charset="0"/>
                <a:cs typeface="Arial" panose="020B0604020202020204" pitchFamily="34" charset="0"/>
              </a:rPr>
              <a:t>Idiopathic dilated cardiomyopathy </a:t>
            </a:r>
            <a:r>
              <a:rPr lang="en-US" sz="2800" dirty="0" smtClean="0">
                <a:solidFill>
                  <a:schemeClr val="bg1"/>
                </a:solidFill>
                <a:latin typeface="Arial" panose="020B0604020202020204" pitchFamily="34" charset="0"/>
                <a:cs typeface="Arial" panose="020B0604020202020204" pitchFamily="34" charset="0"/>
              </a:rPr>
              <a:t>1391</a:t>
            </a:r>
            <a:br>
              <a:rPr lang="en-US" sz="2800" dirty="0" smtClean="0">
                <a:solidFill>
                  <a:schemeClr val="bg1"/>
                </a:solidFill>
                <a:latin typeface="Arial" panose="020B0604020202020204" pitchFamily="34" charset="0"/>
                <a:cs typeface="Arial" panose="020B0604020202020204" pitchFamily="34" charset="0"/>
              </a:rPr>
            </a:br>
            <a:r>
              <a:rPr lang="en-US" sz="2800" b="1" dirty="0" smtClean="0">
                <a:solidFill>
                  <a:srgbClr val="FF0000"/>
                </a:solidFill>
                <a:latin typeface="Arial" panose="020B0604020202020204" pitchFamily="34" charset="0"/>
                <a:cs typeface="Arial" panose="020B0604020202020204" pitchFamily="34" charset="0"/>
              </a:rPr>
              <a:t/>
            </a:r>
            <a:br>
              <a:rPr lang="en-US" sz="2800" b="1" dirty="0" smtClean="0">
                <a:solidFill>
                  <a:srgbClr val="FF0000"/>
                </a:solidFill>
                <a:latin typeface="Arial" panose="020B0604020202020204" pitchFamily="34" charset="0"/>
                <a:cs typeface="Arial" panose="020B0604020202020204" pitchFamily="34" charset="0"/>
              </a:rPr>
            </a:br>
            <a:endParaRPr lang="en-US" sz="2800" b="1" dirty="0">
              <a:solidFill>
                <a:srgbClr val="FF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54955" y="5369808"/>
            <a:ext cx="8825658" cy="861420"/>
          </a:xfrm>
        </p:spPr>
        <p:txBody>
          <a:bodyPr/>
          <a:lstStyle/>
          <a:p>
            <a:endParaRPr lang="en-US"/>
          </a:p>
        </p:txBody>
      </p:sp>
    </p:spTree>
    <p:extLst>
      <p:ext uri="{BB962C8B-B14F-4D97-AF65-F5344CB8AC3E}">
        <p14:creationId xmlns:p14="http://schemas.microsoft.com/office/powerpoint/2010/main" xmlns="" val="1425313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968993"/>
            <a:ext cx="8825658" cy="5326498"/>
          </a:xfrm>
        </p:spPr>
        <p:txBody>
          <a:bodyPr/>
          <a:lstStyle/>
          <a:p>
            <a:r>
              <a:rPr lang="en-US" sz="3200" b="1" dirty="0">
                <a:solidFill>
                  <a:srgbClr val="FF0000"/>
                </a:solidFill>
                <a:latin typeface="Arial" panose="020B0604020202020204" pitchFamily="34" charset="0"/>
                <a:cs typeface="Arial" panose="020B0604020202020204" pitchFamily="34" charset="0"/>
              </a:rPr>
              <a:t>Drug </a:t>
            </a:r>
            <a:r>
              <a:rPr lang="en-US" sz="3200" b="1" dirty="0" smtClean="0">
                <a:solidFill>
                  <a:srgbClr val="FF0000"/>
                </a:solidFill>
                <a:latin typeface="Arial" panose="020B0604020202020204" pitchFamily="34" charset="0"/>
                <a:cs typeface="Arial" panose="020B0604020202020204" pitchFamily="34" charset="0"/>
              </a:rPr>
              <a:t>history:</a:t>
            </a:r>
            <a:br>
              <a:rPr lang="en-US" sz="3200" b="1" dirty="0" smtClean="0">
                <a:solidFill>
                  <a:srgbClr val="FF0000"/>
                </a:solidFill>
                <a:latin typeface="Arial" panose="020B0604020202020204" pitchFamily="34" charset="0"/>
                <a:cs typeface="Arial" panose="020B0604020202020204" pitchFamily="34" charset="0"/>
              </a:rPr>
            </a:br>
            <a:r>
              <a:rPr lang="en-US" sz="2400" dirty="0" smtClean="0">
                <a:solidFill>
                  <a:schemeClr val="bg1"/>
                </a:solidFill>
                <a:latin typeface="Arial" panose="020B0604020202020204" pitchFamily="34" charset="0"/>
                <a:cs typeface="Arial" panose="020B0604020202020204" pitchFamily="34" charset="0"/>
              </a:rPr>
              <a:t>no smoker</a:t>
            </a:r>
            <a:r>
              <a:rPr lang="en-US" sz="2800" b="1" dirty="0" smtClean="0">
                <a:solidFill>
                  <a:srgbClr val="FF0000"/>
                </a:solidFill>
                <a:latin typeface="Arial" panose="020B0604020202020204" pitchFamily="34" charset="0"/>
                <a:cs typeface="Arial" panose="020B0604020202020204" pitchFamily="34" charset="0"/>
              </a:rPr>
              <a:t/>
            </a:r>
            <a:br>
              <a:rPr lang="en-US" sz="2800" b="1" dirty="0" smtClean="0">
                <a:solidFill>
                  <a:srgbClr val="FF0000"/>
                </a:solidFill>
                <a:latin typeface="Arial" panose="020B0604020202020204" pitchFamily="34" charset="0"/>
                <a:cs typeface="Arial" panose="020B0604020202020204" pitchFamily="34" charset="0"/>
              </a:rPr>
            </a:br>
            <a:r>
              <a:rPr lang="en-US" sz="2800" dirty="0">
                <a:solidFill>
                  <a:srgbClr val="FFFF00"/>
                </a:solidFill>
                <a:latin typeface="Arial" panose="020B0604020202020204" pitchFamily="34" charset="0"/>
                <a:cs typeface="Arial" panose="020B0604020202020204" pitchFamily="34" charset="0"/>
              </a:rPr>
              <a:t>H</a:t>
            </a:r>
            <a:r>
              <a:rPr lang="en-US" sz="2800" dirty="0" smtClean="0">
                <a:solidFill>
                  <a:srgbClr val="FFFF00"/>
                </a:solidFill>
                <a:latin typeface="Arial" panose="020B0604020202020204" pitchFamily="34" charset="0"/>
                <a:cs typeface="Arial" panose="020B0604020202020204" pitchFamily="34" charset="0"/>
              </a:rPr>
              <a:t>as received up to 4 months ago</a:t>
            </a:r>
            <a:r>
              <a:rPr lang="en-US" sz="2000" dirty="0" smtClean="0">
                <a:solidFill>
                  <a:srgbClr val="FF0000"/>
                </a:solidFill>
                <a:latin typeface="Arial" panose="020B0604020202020204" pitchFamily="34" charset="0"/>
                <a:cs typeface="Arial" panose="020B0604020202020204" pitchFamily="34" charset="0"/>
              </a:rPr>
              <a:t/>
            </a:r>
            <a:br>
              <a:rPr lang="en-US" sz="2000" dirty="0" smtClean="0">
                <a:solidFill>
                  <a:srgbClr val="FF0000"/>
                </a:solidFill>
                <a:latin typeface="Arial" panose="020B0604020202020204" pitchFamily="34" charset="0"/>
                <a:cs typeface="Arial" panose="020B0604020202020204" pitchFamily="34" charset="0"/>
              </a:rPr>
            </a:br>
            <a:r>
              <a:rPr lang="en-US" sz="2000" dirty="0" smtClean="0">
                <a:solidFill>
                  <a:schemeClr val="bg1"/>
                </a:solidFill>
                <a:latin typeface="Arial" panose="020B0604020202020204" pitchFamily="34" charset="0"/>
                <a:cs typeface="Arial" panose="020B0604020202020204" pitchFamily="34" charset="0"/>
              </a:rPr>
              <a:t>tab warfarin</a:t>
            </a:r>
            <a:br>
              <a:rPr lang="en-US" sz="2000" dirty="0" smtClean="0">
                <a:solidFill>
                  <a:schemeClr val="bg1"/>
                </a:solidFill>
                <a:latin typeface="Arial" panose="020B0604020202020204" pitchFamily="34" charset="0"/>
                <a:cs typeface="Arial" panose="020B0604020202020204" pitchFamily="34" charset="0"/>
              </a:rPr>
            </a:br>
            <a:r>
              <a:rPr lang="en-US" sz="2000" dirty="0" smtClean="0">
                <a:solidFill>
                  <a:schemeClr val="bg1"/>
                </a:solidFill>
                <a:latin typeface="Arial" panose="020B0604020202020204" pitchFamily="34" charset="0"/>
                <a:cs typeface="Arial" panose="020B0604020202020204" pitchFamily="34" charset="0"/>
              </a:rPr>
              <a:t>tab </a:t>
            </a:r>
            <a:r>
              <a:rPr lang="en-US" sz="2000" dirty="0" err="1" smtClean="0">
                <a:solidFill>
                  <a:schemeClr val="bg1"/>
                </a:solidFill>
                <a:latin typeface="Arial" panose="020B0604020202020204" pitchFamily="34" charset="0"/>
                <a:cs typeface="Arial" panose="020B0604020202020204" pitchFamily="34" charset="0"/>
              </a:rPr>
              <a:t>carvidilol</a:t>
            </a:r>
            <a:r>
              <a:rPr lang="en-US" sz="2000" dirty="0" smtClean="0">
                <a:solidFill>
                  <a:schemeClr val="bg1"/>
                </a:solidFill>
                <a:latin typeface="Arial" panose="020B0604020202020204" pitchFamily="34" charset="0"/>
                <a:cs typeface="Arial" panose="020B0604020202020204" pitchFamily="34" charset="0"/>
              </a:rPr>
              <a:t/>
            </a:r>
            <a:br>
              <a:rPr lang="en-US" sz="2000" dirty="0" smtClean="0">
                <a:solidFill>
                  <a:schemeClr val="bg1"/>
                </a:solidFill>
                <a:latin typeface="Arial" panose="020B0604020202020204" pitchFamily="34" charset="0"/>
                <a:cs typeface="Arial" panose="020B0604020202020204" pitchFamily="34" charset="0"/>
              </a:rPr>
            </a:br>
            <a:r>
              <a:rPr lang="en-US" sz="2000" dirty="0" smtClean="0">
                <a:solidFill>
                  <a:schemeClr val="bg1"/>
                </a:solidFill>
                <a:latin typeface="Arial" panose="020B0604020202020204" pitchFamily="34" charset="0"/>
                <a:cs typeface="Arial" panose="020B0604020202020204" pitchFamily="34" charset="0"/>
              </a:rPr>
              <a:t>tab digoxin</a:t>
            </a:r>
            <a:br>
              <a:rPr lang="en-US" sz="2000" dirty="0" smtClean="0">
                <a:solidFill>
                  <a:schemeClr val="bg1"/>
                </a:solidFill>
                <a:latin typeface="Arial" panose="020B0604020202020204" pitchFamily="34" charset="0"/>
                <a:cs typeface="Arial" panose="020B0604020202020204" pitchFamily="34" charset="0"/>
              </a:rPr>
            </a:br>
            <a:r>
              <a:rPr lang="en-US" sz="2000" dirty="0" smtClean="0">
                <a:solidFill>
                  <a:schemeClr val="bg1"/>
                </a:solidFill>
                <a:latin typeface="Arial" panose="020B0604020202020204" pitchFamily="34" charset="0"/>
                <a:cs typeface="Arial" panose="020B0604020202020204" pitchFamily="34" charset="0"/>
              </a:rPr>
              <a:t>tab Lasix</a:t>
            </a:r>
            <a:br>
              <a:rPr lang="en-US" sz="2000" dirty="0" smtClean="0">
                <a:solidFill>
                  <a:schemeClr val="bg1"/>
                </a:solidFill>
                <a:latin typeface="Arial" panose="020B0604020202020204" pitchFamily="34" charset="0"/>
                <a:cs typeface="Arial" panose="020B0604020202020204" pitchFamily="34" charset="0"/>
              </a:rPr>
            </a:br>
            <a:r>
              <a:rPr lang="en-US" sz="2000" dirty="0" smtClean="0">
                <a:solidFill>
                  <a:schemeClr val="bg1"/>
                </a:solidFill>
                <a:latin typeface="Arial" panose="020B0604020202020204" pitchFamily="34" charset="0"/>
                <a:cs typeface="Arial" panose="020B0604020202020204" pitchFamily="34" charset="0"/>
              </a:rPr>
              <a:t>tab </a:t>
            </a:r>
            <a:r>
              <a:rPr lang="en-US" sz="2000" dirty="0" err="1" smtClean="0">
                <a:solidFill>
                  <a:schemeClr val="bg1"/>
                </a:solidFill>
                <a:latin typeface="Arial" panose="020B0604020202020204" pitchFamily="34" charset="0"/>
                <a:cs typeface="Arial" panose="020B0604020202020204" pitchFamily="34" charset="0"/>
              </a:rPr>
              <a:t>sprinolacton</a:t>
            </a:r>
            <a:r>
              <a:rPr lang="en-US" sz="2000" dirty="0" smtClean="0">
                <a:solidFill>
                  <a:schemeClr val="bg1"/>
                </a:solidFill>
                <a:latin typeface="Arial" panose="020B0604020202020204" pitchFamily="34" charset="0"/>
                <a:cs typeface="Arial" panose="020B0604020202020204" pitchFamily="34" charset="0"/>
              </a:rPr>
              <a:t/>
            </a:r>
            <a:br>
              <a:rPr lang="en-US" sz="2000" dirty="0" smtClean="0">
                <a:solidFill>
                  <a:schemeClr val="bg1"/>
                </a:solidFill>
                <a:latin typeface="Arial" panose="020B0604020202020204" pitchFamily="34" charset="0"/>
                <a:cs typeface="Arial" panose="020B0604020202020204" pitchFamily="34" charset="0"/>
              </a:rPr>
            </a:br>
            <a:r>
              <a:rPr lang="en-US" sz="2000" dirty="0" smtClean="0">
                <a:solidFill>
                  <a:schemeClr val="bg1"/>
                </a:solidFill>
                <a:latin typeface="Arial" panose="020B0604020202020204" pitchFamily="34" charset="0"/>
                <a:cs typeface="Arial" panose="020B0604020202020204" pitchFamily="34" charset="0"/>
              </a:rPr>
              <a:t>tab </a:t>
            </a:r>
            <a:r>
              <a:rPr lang="en-US" sz="2000" dirty="0" err="1" smtClean="0">
                <a:solidFill>
                  <a:schemeClr val="bg1"/>
                </a:solidFill>
                <a:latin typeface="Arial" panose="020B0604020202020204" pitchFamily="34" charset="0"/>
                <a:cs typeface="Arial" panose="020B0604020202020204" pitchFamily="34" charset="0"/>
              </a:rPr>
              <a:t>amiodaron</a:t>
            </a:r>
            <a:r>
              <a:rPr lang="en-US" sz="2000" dirty="0" smtClean="0">
                <a:solidFill>
                  <a:schemeClr val="bg1"/>
                </a:solidFill>
                <a:latin typeface="Arial" panose="020B0604020202020204" pitchFamily="34" charset="0"/>
                <a:cs typeface="Arial" panose="020B0604020202020204" pitchFamily="34" charset="0"/>
              </a:rPr>
              <a:t> 200mg</a:t>
            </a:r>
            <a:br>
              <a:rPr lang="en-US" sz="2000" dirty="0" smtClean="0">
                <a:solidFill>
                  <a:schemeClr val="bg1"/>
                </a:solidFill>
                <a:latin typeface="Arial" panose="020B0604020202020204" pitchFamily="34" charset="0"/>
                <a:cs typeface="Arial" panose="020B0604020202020204" pitchFamily="34" charset="0"/>
              </a:rPr>
            </a:br>
            <a:r>
              <a:rPr lang="en-US" sz="2800" dirty="0" smtClean="0">
                <a:solidFill>
                  <a:srgbClr val="FFFF00"/>
                </a:solidFill>
                <a:latin typeface="Arial" panose="020B0604020202020204" pitchFamily="34" charset="0"/>
                <a:cs typeface="Arial" panose="020B0604020202020204" pitchFamily="34" charset="0"/>
              </a:rPr>
              <a:t>Drug that are currently in use</a:t>
            </a:r>
            <a:r>
              <a:rPr lang="en-US" sz="2000" dirty="0" smtClean="0">
                <a:solidFill>
                  <a:schemeClr val="bg1"/>
                </a:solidFill>
                <a:latin typeface="Arial" panose="020B0604020202020204" pitchFamily="34" charset="0"/>
                <a:cs typeface="Arial" panose="020B0604020202020204" pitchFamily="34" charset="0"/>
              </a:rPr>
              <a:t/>
            </a:r>
            <a:br>
              <a:rPr lang="en-US" sz="2000" dirty="0" smtClean="0">
                <a:solidFill>
                  <a:schemeClr val="bg1"/>
                </a:solidFill>
                <a:latin typeface="Arial" panose="020B0604020202020204" pitchFamily="34" charset="0"/>
                <a:cs typeface="Arial" panose="020B0604020202020204" pitchFamily="34" charset="0"/>
              </a:rPr>
            </a:br>
            <a:r>
              <a:rPr lang="en-US" sz="2000" dirty="0" smtClean="0">
                <a:solidFill>
                  <a:schemeClr val="bg1"/>
                </a:solidFill>
                <a:latin typeface="Arial" panose="020B0604020202020204" pitchFamily="34" charset="0"/>
                <a:cs typeface="Arial" panose="020B0604020202020204" pitchFamily="34" charset="0"/>
              </a:rPr>
              <a:t>tab digoxin</a:t>
            </a:r>
            <a:br>
              <a:rPr lang="en-US" sz="2000" dirty="0" smtClean="0">
                <a:solidFill>
                  <a:schemeClr val="bg1"/>
                </a:solidFill>
                <a:latin typeface="Arial" panose="020B0604020202020204" pitchFamily="34" charset="0"/>
                <a:cs typeface="Arial" panose="020B0604020202020204" pitchFamily="34" charset="0"/>
              </a:rPr>
            </a:br>
            <a:r>
              <a:rPr lang="en-US" sz="2000" dirty="0" smtClean="0">
                <a:solidFill>
                  <a:schemeClr val="bg1"/>
                </a:solidFill>
                <a:latin typeface="Arial" panose="020B0604020202020204" pitchFamily="34" charset="0"/>
                <a:cs typeface="Arial" panose="020B0604020202020204" pitchFamily="34" charset="0"/>
              </a:rPr>
              <a:t>tab Lasix</a:t>
            </a:r>
            <a:br>
              <a:rPr lang="en-US" sz="2000" dirty="0" smtClean="0">
                <a:solidFill>
                  <a:schemeClr val="bg1"/>
                </a:solidFill>
                <a:latin typeface="Arial" panose="020B0604020202020204" pitchFamily="34" charset="0"/>
                <a:cs typeface="Arial" panose="020B0604020202020204" pitchFamily="34" charset="0"/>
              </a:rPr>
            </a:br>
            <a:r>
              <a:rPr lang="en-US" sz="2000" dirty="0" smtClean="0">
                <a:solidFill>
                  <a:schemeClr val="bg1"/>
                </a:solidFill>
                <a:latin typeface="Arial" panose="020B0604020202020204" pitchFamily="34" charset="0"/>
                <a:cs typeface="Arial" panose="020B0604020202020204" pitchFamily="34" charset="0"/>
              </a:rPr>
              <a:t>tab </a:t>
            </a:r>
            <a:r>
              <a:rPr lang="en-US" sz="2000" dirty="0" err="1" smtClean="0">
                <a:solidFill>
                  <a:schemeClr val="bg1"/>
                </a:solidFill>
                <a:latin typeface="Arial" panose="020B0604020202020204" pitchFamily="34" charset="0"/>
                <a:cs typeface="Arial" panose="020B0604020202020204" pitchFamily="34" charset="0"/>
              </a:rPr>
              <a:t>eplerenon</a:t>
            </a:r>
            <a:r>
              <a:rPr lang="en-US" sz="2000" dirty="0" smtClean="0">
                <a:solidFill>
                  <a:schemeClr val="bg1"/>
                </a:solidFill>
                <a:latin typeface="Arial" panose="020B0604020202020204" pitchFamily="34" charset="0"/>
                <a:cs typeface="Arial" panose="020B0604020202020204" pitchFamily="34" charset="0"/>
              </a:rPr>
              <a:t/>
            </a:r>
            <a:br>
              <a:rPr lang="en-US" sz="2000" dirty="0" smtClean="0">
                <a:solidFill>
                  <a:schemeClr val="bg1"/>
                </a:solidFill>
                <a:latin typeface="Arial" panose="020B0604020202020204" pitchFamily="34" charset="0"/>
                <a:cs typeface="Arial" panose="020B0604020202020204" pitchFamily="34" charset="0"/>
              </a:rPr>
            </a:br>
            <a:r>
              <a:rPr lang="en-US" sz="2000" dirty="0" smtClean="0">
                <a:solidFill>
                  <a:schemeClr val="bg1"/>
                </a:solidFill>
                <a:latin typeface="Arial" panose="020B0604020202020204" pitchFamily="34" charset="0"/>
                <a:cs typeface="Arial" panose="020B0604020202020204" pitchFamily="34" charset="0"/>
              </a:rPr>
              <a:t>tab </a:t>
            </a:r>
            <a:r>
              <a:rPr lang="en-US" sz="2000" dirty="0" err="1" smtClean="0">
                <a:solidFill>
                  <a:schemeClr val="bg1"/>
                </a:solidFill>
                <a:latin typeface="Arial" panose="020B0604020202020204" pitchFamily="34" charset="0"/>
                <a:cs typeface="Arial" panose="020B0604020202020204" pitchFamily="34" charset="0"/>
              </a:rPr>
              <a:t>Rivaroxban</a:t>
            </a:r>
            <a:r>
              <a:rPr lang="en-US" sz="2000" dirty="0" smtClean="0">
                <a:solidFill>
                  <a:schemeClr val="bg1"/>
                </a:solidFill>
                <a:latin typeface="Arial" panose="020B0604020202020204" pitchFamily="34" charset="0"/>
                <a:cs typeface="Arial" panose="020B0604020202020204" pitchFamily="34" charset="0"/>
              </a:rPr>
              <a:t/>
            </a:r>
            <a:br>
              <a:rPr lang="en-US" sz="2000" dirty="0" smtClean="0">
                <a:solidFill>
                  <a:schemeClr val="bg1"/>
                </a:solidFill>
                <a:latin typeface="Arial" panose="020B0604020202020204" pitchFamily="34" charset="0"/>
                <a:cs typeface="Arial" panose="020B0604020202020204" pitchFamily="34" charset="0"/>
              </a:rPr>
            </a:br>
            <a:r>
              <a:rPr lang="en-US" sz="2000" dirty="0" smtClean="0">
                <a:solidFill>
                  <a:schemeClr val="bg1"/>
                </a:solidFill>
                <a:latin typeface="Arial" panose="020B0604020202020204" pitchFamily="34" charset="0"/>
                <a:cs typeface="Arial" panose="020B0604020202020204" pitchFamily="34" charset="0"/>
              </a:rPr>
              <a:t>tab </a:t>
            </a:r>
            <a:r>
              <a:rPr lang="en-US" sz="2000" dirty="0" err="1" smtClean="0">
                <a:solidFill>
                  <a:schemeClr val="bg1"/>
                </a:solidFill>
                <a:latin typeface="Arial" panose="020B0604020202020204" pitchFamily="34" charset="0"/>
                <a:cs typeface="Arial" panose="020B0604020202020204" pitchFamily="34" charset="0"/>
              </a:rPr>
              <a:t>concor</a:t>
            </a:r>
            <a:r>
              <a:rPr lang="en-US" sz="2000" dirty="0" smtClean="0">
                <a:solidFill>
                  <a:schemeClr val="bg1"/>
                </a:solidFill>
                <a:latin typeface="Arial" panose="020B0604020202020204" pitchFamily="34" charset="0"/>
                <a:cs typeface="Arial" panose="020B0604020202020204" pitchFamily="34" charset="0"/>
              </a:rPr>
              <a:t>(</a:t>
            </a:r>
            <a:r>
              <a:rPr lang="en-US" sz="2000" dirty="0" err="1" smtClean="0">
                <a:solidFill>
                  <a:schemeClr val="bg1"/>
                </a:solidFill>
                <a:latin typeface="Arial" panose="020B0604020202020204" pitchFamily="34" charset="0"/>
                <a:cs typeface="Arial" panose="020B0604020202020204" pitchFamily="34" charset="0"/>
              </a:rPr>
              <a:t>Bisoprolol</a:t>
            </a:r>
            <a:r>
              <a:rPr lang="en-US" sz="2000" dirty="0" smtClean="0">
                <a:solidFill>
                  <a:schemeClr val="bg1"/>
                </a:solidFill>
                <a:latin typeface="Arial" panose="020B0604020202020204" pitchFamily="34" charset="0"/>
                <a:cs typeface="Arial" panose="020B0604020202020204" pitchFamily="34" charset="0"/>
              </a:rPr>
              <a:t>)</a:t>
            </a:r>
            <a:br>
              <a:rPr lang="en-US" sz="2000" dirty="0" smtClean="0">
                <a:solidFill>
                  <a:schemeClr val="bg1"/>
                </a:solidFill>
                <a:latin typeface="Arial" panose="020B0604020202020204" pitchFamily="34" charset="0"/>
                <a:cs typeface="Arial" panose="020B0604020202020204" pitchFamily="34" charset="0"/>
              </a:rPr>
            </a:br>
            <a:r>
              <a:rPr lang="en-US" sz="2000" dirty="0" smtClean="0">
                <a:solidFill>
                  <a:schemeClr val="bg1"/>
                </a:solidFill>
                <a:latin typeface="Arial" panose="020B0604020202020204" pitchFamily="34" charset="0"/>
                <a:cs typeface="Arial" panose="020B0604020202020204" pitchFamily="34" charset="0"/>
              </a:rPr>
              <a:t>tab </a:t>
            </a:r>
            <a:r>
              <a:rPr lang="en-US" sz="2000" dirty="0" err="1" smtClean="0">
                <a:solidFill>
                  <a:schemeClr val="bg1"/>
                </a:solidFill>
                <a:latin typeface="Arial" panose="020B0604020202020204" pitchFamily="34" charset="0"/>
                <a:cs typeface="Arial" panose="020B0604020202020204" pitchFamily="34" charset="0"/>
              </a:rPr>
              <a:t>Ivabradin</a:t>
            </a:r>
            <a:endParaRPr lang="en-US" sz="2000" dirty="0">
              <a:solidFill>
                <a:schemeClr val="bg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54955" y="6593300"/>
            <a:ext cx="8825658" cy="861420"/>
          </a:xfrm>
        </p:spPr>
        <p:txBody>
          <a:bodyPr/>
          <a:lstStyle/>
          <a:p>
            <a:endParaRPr lang="en-US"/>
          </a:p>
        </p:txBody>
      </p:sp>
    </p:spTree>
    <p:extLst>
      <p:ext uri="{BB962C8B-B14F-4D97-AF65-F5344CB8AC3E}">
        <p14:creationId xmlns:p14="http://schemas.microsoft.com/office/powerpoint/2010/main" xmlns="" val="2483635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352282"/>
            <a:ext cx="8825658" cy="2408349"/>
          </a:xfrm>
        </p:spPr>
        <p:txBody>
          <a:bodyPr/>
          <a:lstStyle/>
          <a:p>
            <a:r>
              <a:rPr lang="en-US" sz="2800" b="1" dirty="0">
                <a:solidFill>
                  <a:srgbClr val="FF0000"/>
                </a:solidFill>
                <a:latin typeface="Arial" panose="020B0604020202020204" pitchFamily="34" charset="0"/>
                <a:cs typeface="Arial" panose="020B0604020202020204" pitchFamily="34" charset="0"/>
              </a:rPr>
              <a:t>Familial history</a:t>
            </a:r>
            <a:r>
              <a:rPr lang="en-US" sz="2800" b="1" dirty="0" smtClean="0">
                <a:solidFill>
                  <a:srgbClr val="FF0000"/>
                </a:solidFill>
                <a:latin typeface="Arial" panose="020B0604020202020204" pitchFamily="34" charset="0"/>
                <a:cs typeface="Arial" panose="020B0604020202020204" pitchFamily="34" charset="0"/>
              </a:rPr>
              <a:t>:</a:t>
            </a:r>
            <a:r>
              <a:rPr lang="en-US" sz="2800" dirty="0" smtClean="0">
                <a:solidFill>
                  <a:srgbClr val="FF0000"/>
                </a:solidFill>
                <a:latin typeface="Arial" panose="020B0604020202020204" pitchFamily="34" charset="0"/>
                <a:cs typeface="Arial" panose="020B0604020202020204" pitchFamily="34" charset="0"/>
              </a:rPr>
              <a:t/>
            </a:r>
            <a:br>
              <a:rPr lang="en-US" sz="2800" dirty="0" smtClean="0">
                <a:solidFill>
                  <a:srgbClr val="FF0000"/>
                </a:solidFill>
                <a:latin typeface="Arial" panose="020B0604020202020204" pitchFamily="34" charset="0"/>
                <a:cs typeface="Arial" panose="020B0604020202020204" pitchFamily="34" charset="0"/>
              </a:rPr>
            </a:br>
            <a:r>
              <a:rPr lang="en-US" sz="2800" dirty="0" smtClean="0">
                <a:solidFill>
                  <a:srgbClr val="FF0000"/>
                </a:solidFill>
                <a:latin typeface="Arial" panose="020B0604020202020204" pitchFamily="34" charset="0"/>
                <a:cs typeface="Arial" panose="020B0604020202020204" pitchFamily="34" charset="0"/>
              </a:rPr>
              <a:t/>
            </a:r>
            <a:br>
              <a:rPr lang="en-US" sz="2800" dirty="0" smtClean="0">
                <a:solidFill>
                  <a:srgbClr val="FF0000"/>
                </a:solidFill>
                <a:latin typeface="Arial" panose="020B0604020202020204" pitchFamily="34" charset="0"/>
                <a:cs typeface="Arial" panose="020B0604020202020204" pitchFamily="34" charset="0"/>
              </a:rPr>
            </a:br>
            <a:r>
              <a:rPr lang="en-US" sz="2800" dirty="0">
                <a:solidFill>
                  <a:schemeClr val="bg1"/>
                </a:solidFill>
                <a:latin typeface="Arial" panose="020B0604020202020204" pitchFamily="34" charset="0"/>
                <a:cs typeface="Arial" panose="020B0604020202020204" pitchFamily="34" charset="0"/>
              </a:rPr>
              <a:t>M</a:t>
            </a:r>
            <a:r>
              <a:rPr lang="en-US" sz="2800" dirty="0" smtClean="0">
                <a:solidFill>
                  <a:schemeClr val="bg1"/>
                </a:solidFill>
                <a:latin typeface="Arial" panose="020B0604020202020204" pitchFamily="34" charset="0"/>
                <a:cs typeface="Arial" panose="020B0604020202020204" pitchFamily="34" charset="0"/>
              </a:rPr>
              <a:t>other</a:t>
            </a:r>
            <a:r>
              <a:rPr lang="en-US" sz="2800" b="1" dirty="0" smtClean="0">
                <a:solidFill>
                  <a:schemeClr val="bg1"/>
                </a:solidFill>
                <a:latin typeface="Arial" panose="020B0604020202020204" pitchFamily="34" charset="0"/>
                <a:cs typeface="Arial" panose="020B0604020202020204" pitchFamily="34" charset="0"/>
              </a:rPr>
              <a:t>:</a:t>
            </a:r>
            <a:r>
              <a:rPr lang="en-US" sz="2800" dirty="0" smtClean="0">
                <a:solidFill>
                  <a:schemeClr val="bg1"/>
                </a:solidFill>
                <a:latin typeface="Arial" panose="020B0604020202020204" pitchFamily="34" charset="0"/>
                <a:cs typeface="Arial" panose="020B0604020202020204" pitchFamily="34" charset="0"/>
              </a:rPr>
              <a:t>  graves(received radioactive iodine)</a:t>
            </a:r>
            <a:br>
              <a:rPr lang="en-US" sz="2800" dirty="0" smtClean="0">
                <a:solidFill>
                  <a:schemeClr val="bg1"/>
                </a:solidFill>
                <a:latin typeface="Arial" panose="020B0604020202020204" pitchFamily="34" charset="0"/>
                <a:cs typeface="Arial" panose="020B0604020202020204" pitchFamily="34" charset="0"/>
              </a:rPr>
            </a:br>
            <a:r>
              <a:rPr lang="en-US" sz="2800" dirty="0">
                <a:solidFill>
                  <a:schemeClr val="bg1"/>
                </a:solidFill>
                <a:latin typeface="Arial" panose="020B0604020202020204" pitchFamily="34" charset="0"/>
                <a:cs typeface="Arial" panose="020B0604020202020204" pitchFamily="34" charset="0"/>
              </a:rPr>
              <a:t>uncle </a:t>
            </a:r>
            <a:r>
              <a:rPr lang="en-US" sz="2800" b="1" dirty="0" smtClean="0">
                <a:solidFill>
                  <a:schemeClr val="bg1"/>
                </a:solidFill>
                <a:latin typeface="Arial" panose="020B0604020202020204" pitchFamily="34" charset="0"/>
                <a:cs typeface="Arial" panose="020B0604020202020204" pitchFamily="34" charset="0"/>
              </a:rPr>
              <a:t>:</a:t>
            </a:r>
            <a:r>
              <a:rPr lang="en-US" sz="2800" dirty="0" smtClean="0">
                <a:solidFill>
                  <a:schemeClr val="bg1"/>
                </a:solidFill>
                <a:latin typeface="Arial" panose="020B0604020202020204" pitchFamily="34" charset="0"/>
                <a:cs typeface="Arial" panose="020B0604020202020204" pitchFamily="34" charset="0"/>
              </a:rPr>
              <a:t> dilated </a:t>
            </a:r>
            <a:r>
              <a:rPr lang="en-US" sz="2800" dirty="0">
                <a:solidFill>
                  <a:schemeClr val="bg1"/>
                </a:solidFill>
                <a:latin typeface="Arial" panose="020B0604020202020204" pitchFamily="34" charset="0"/>
                <a:cs typeface="Arial" panose="020B0604020202020204" pitchFamily="34" charset="0"/>
              </a:rPr>
              <a:t>cardiomyopathy </a:t>
            </a:r>
            <a:r>
              <a:rPr lang="en-US" sz="2800" dirty="0" smtClean="0">
                <a:solidFill>
                  <a:schemeClr val="bg1"/>
                </a:solidFill>
                <a:latin typeface="Arial" panose="020B0604020202020204" pitchFamily="34" charset="0"/>
                <a:cs typeface="Arial" panose="020B0604020202020204" pitchFamily="34" charset="0"/>
              </a:rPr>
              <a:t/>
            </a:r>
            <a:br>
              <a:rPr lang="en-US" sz="2800" dirty="0" smtClean="0">
                <a:solidFill>
                  <a:schemeClr val="bg1"/>
                </a:solidFill>
                <a:latin typeface="Arial" panose="020B0604020202020204" pitchFamily="34" charset="0"/>
                <a:cs typeface="Arial" panose="020B0604020202020204" pitchFamily="34" charset="0"/>
              </a:rPr>
            </a:br>
            <a:r>
              <a:rPr lang="en-US" sz="2800" dirty="0" smtClean="0">
                <a:solidFill>
                  <a:schemeClr val="bg1"/>
                </a:solidFill>
                <a:latin typeface="Arial" panose="020B0604020202020204" pitchFamily="34" charset="0"/>
                <a:cs typeface="Arial" panose="020B0604020202020204" pitchFamily="34" charset="0"/>
              </a:rPr>
              <a:t>cousin</a:t>
            </a:r>
            <a:r>
              <a:rPr lang="en-US" sz="2800" b="1" dirty="0" smtClean="0">
                <a:solidFill>
                  <a:schemeClr val="bg1"/>
                </a:solidFill>
                <a:latin typeface="Arial" panose="020B0604020202020204" pitchFamily="34" charset="0"/>
                <a:cs typeface="Arial" panose="020B0604020202020204" pitchFamily="34" charset="0"/>
              </a:rPr>
              <a:t>:</a:t>
            </a:r>
            <a:r>
              <a:rPr lang="en-US" sz="2800" dirty="0" smtClean="0">
                <a:solidFill>
                  <a:schemeClr val="bg1"/>
                </a:solidFill>
                <a:latin typeface="Arial" panose="020B0604020202020204" pitchFamily="34" charset="0"/>
                <a:cs typeface="Arial" panose="020B0604020202020204" pitchFamily="34" charset="0"/>
              </a:rPr>
              <a:t> </a:t>
            </a:r>
            <a:r>
              <a:rPr lang="en-US" sz="2800" dirty="0">
                <a:solidFill>
                  <a:schemeClr val="bg1"/>
                </a:solidFill>
                <a:latin typeface="Arial" panose="020B0604020202020204" pitchFamily="34" charset="0"/>
                <a:cs typeface="Arial" panose="020B0604020202020204" pitchFamily="34" charset="0"/>
              </a:rPr>
              <a:t>dilated cardiomyopathy </a:t>
            </a:r>
          </a:p>
        </p:txBody>
      </p:sp>
      <p:sp>
        <p:nvSpPr>
          <p:cNvPr id="3" name="Subtitle 2"/>
          <p:cNvSpPr>
            <a:spLocks noGrp="1"/>
          </p:cNvSpPr>
          <p:nvPr>
            <p:ph type="subTitle" idx="1"/>
          </p:nvPr>
        </p:nvSpPr>
        <p:spPr>
          <a:xfrm>
            <a:off x="1296622" y="5382687"/>
            <a:ext cx="8825658" cy="861420"/>
          </a:xfrm>
        </p:spPr>
        <p:txBody>
          <a:bodyPr/>
          <a:lstStyle/>
          <a:p>
            <a:endParaRPr lang="en-US"/>
          </a:p>
        </p:txBody>
      </p:sp>
    </p:spTree>
    <p:extLst>
      <p:ext uri="{BB962C8B-B14F-4D97-AF65-F5344CB8AC3E}">
        <p14:creationId xmlns:p14="http://schemas.microsoft.com/office/powerpoint/2010/main" xmlns="" val="1549473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3288" y="991674"/>
            <a:ext cx="8825658" cy="5589429"/>
          </a:xfrm>
        </p:spPr>
        <p:txBody>
          <a:bodyPr/>
          <a:lstStyle/>
          <a:p>
            <a:r>
              <a:rPr lang="en-US" sz="2800" b="1" dirty="0">
                <a:solidFill>
                  <a:srgbClr val="FF0000"/>
                </a:solidFill>
                <a:latin typeface="Arial" panose="020B0604020202020204" pitchFamily="34" charset="0"/>
                <a:cs typeface="Arial" panose="020B0604020202020204" pitchFamily="34" charset="0"/>
              </a:rPr>
              <a:t>Physical examination:</a:t>
            </a:r>
            <a:br>
              <a:rPr lang="en-US" sz="2800" b="1" dirty="0">
                <a:solidFill>
                  <a:srgbClr val="FF0000"/>
                </a:solidFill>
                <a:latin typeface="Arial" panose="020B0604020202020204" pitchFamily="34" charset="0"/>
                <a:cs typeface="Arial" panose="020B0604020202020204" pitchFamily="34" charset="0"/>
              </a:rPr>
            </a:br>
            <a:r>
              <a:rPr lang="en-US" sz="2800" b="1" dirty="0" smtClean="0">
                <a:solidFill>
                  <a:srgbClr val="FF0000"/>
                </a:solidFill>
                <a:latin typeface="Arial" panose="020B0604020202020204" pitchFamily="34" charset="0"/>
                <a:cs typeface="Arial" panose="020B0604020202020204" pitchFamily="34" charset="0"/>
              </a:rPr>
              <a:t/>
            </a:r>
            <a:br>
              <a:rPr lang="en-US" sz="2800" b="1" dirty="0" smtClean="0">
                <a:solidFill>
                  <a:srgbClr val="FF0000"/>
                </a:solidFill>
                <a:latin typeface="Arial" panose="020B0604020202020204" pitchFamily="34" charset="0"/>
                <a:cs typeface="Arial" panose="020B0604020202020204" pitchFamily="34" charset="0"/>
              </a:rPr>
            </a:br>
            <a:r>
              <a:rPr lang="en-US" sz="2800" dirty="0" smtClean="0">
                <a:solidFill>
                  <a:schemeClr val="bg1"/>
                </a:solidFill>
                <a:latin typeface="Arial" panose="020B0604020202020204" pitchFamily="34" charset="0"/>
                <a:cs typeface="Arial" panose="020B0604020202020204" pitchFamily="34" charset="0"/>
              </a:rPr>
              <a:t>BP:120/80</a:t>
            </a:r>
            <a:r>
              <a:rPr lang="en-US" sz="2800" dirty="0">
                <a:solidFill>
                  <a:schemeClr val="bg1"/>
                </a:solidFill>
                <a:latin typeface="Arial" panose="020B0604020202020204" pitchFamily="34" charset="0"/>
                <a:cs typeface="Arial" panose="020B0604020202020204" pitchFamily="34" charset="0"/>
              </a:rPr>
              <a:t>, </a:t>
            </a:r>
            <a:r>
              <a:rPr lang="en-US" sz="2800" dirty="0" smtClean="0">
                <a:solidFill>
                  <a:schemeClr val="bg1"/>
                </a:solidFill>
                <a:latin typeface="Arial" panose="020B0604020202020204" pitchFamily="34" charset="0"/>
                <a:cs typeface="Arial" panose="020B0604020202020204" pitchFamily="34" charset="0"/>
              </a:rPr>
              <a:t>PR:88, </a:t>
            </a:r>
            <a:r>
              <a:rPr lang="en-US" sz="2800" dirty="0">
                <a:solidFill>
                  <a:schemeClr val="bg1"/>
                </a:solidFill>
                <a:latin typeface="Arial" panose="020B0604020202020204" pitchFamily="34" charset="0"/>
                <a:cs typeface="Arial" panose="020B0604020202020204" pitchFamily="34" charset="0"/>
              </a:rPr>
              <a:t>RR:19</a:t>
            </a:r>
            <a:br>
              <a:rPr lang="en-US" sz="2800" dirty="0">
                <a:solidFill>
                  <a:schemeClr val="bg1"/>
                </a:solidFill>
                <a:latin typeface="Arial" panose="020B0604020202020204" pitchFamily="34" charset="0"/>
                <a:cs typeface="Arial" panose="020B0604020202020204" pitchFamily="34" charset="0"/>
              </a:rPr>
            </a:br>
            <a:r>
              <a:rPr lang="en-US" sz="2800" dirty="0">
                <a:solidFill>
                  <a:schemeClr val="bg1"/>
                </a:solidFill>
                <a:latin typeface="Arial" panose="020B0604020202020204" pitchFamily="34" charset="0"/>
                <a:cs typeface="Arial" panose="020B0604020202020204" pitchFamily="34" charset="0"/>
              </a:rPr>
              <a:t>Head and neck: </a:t>
            </a:r>
            <a:r>
              <a:rPr lang="en-US" sz="2800" dirty="0" smtClean="0">
                <a:solidFill>
                  <a:schemeClr val="bg1"/>
                </a:solidFill>
                <a:latin typeface="Arial" panose="020B0604020202020204" pitchFamily="34" charset="0"/>
                <a:cs typeface="Arial" panose="020B0604020202020204" pitchFamily="34" charset="0"/>
              </a:rPr>
              <a:t>No </a:t>
            </a:r>
            <a:r>
              <a:rPr lang="en-US" sz="2800" dirty="0" err="1" smtClean="0">
                <a:solidFill>
                  <a:schemeClr val="bg1"/>
                </a:solidFill>
                <a:latin typeface="Arial" panose="020B0604020202020204" pitchFamily="34" charset="0"/>
                <a:cs typeface="Arial" panose="020B0604020202020204" pitchFamily="34" charset="0"/>
              </a:rPr>
              <a:t>sweating.thyroid</a:t>
            </a:r>
            <a:r>
              <a:rPr lang="en-US" sz="2800" dirty="0" smtClean="0">
                <a:solidFill>
                  <a:schemeClr val="bg1"/>
                </a:solidFill>
                <a:latin typeface="Arial" panose="020B0604020202020204" pitchFamily="34" charset="0"/>
                <a:cs typeface="Arial" panose="020B0604020202020204" pitchFamily="34" charset="0"/>
              </a:rPr>
              <a:t> </a:t>
            </a:r>
            <a:r>
              <a:rPr lang="en-US" sz="2800" dirty="0">
                <a:solidFill>
                  <a:schemeClr val="bg1"/>
                </a:solidFill>
                <a:latin typeface="Arial" panose="020B0604020202020204" pitchFamily="34" charset="0"/>
                <a:cs typeface="Arial" panose="020B0604020202020204" pitchFamily="34" charset="0"/>
              </a:rPr>
              <a:t>was </a:t>
            </a:r>
            <a:r>
              <a:rPr lang="en-US" sz="2800" dirty="0" err="1">
                <a:solidFill>
                  <a:schemeClr val="bg1"/>
                </a:solidFill>
                <a:latin typeface="Arial" panose="020B0604020202020204" pitchFamily="34" charset="0"/>
                <a:cs typeface="Arial" panose="020B0604020202020204" pitchFamily="34" charset="0"/>
              </a:rPr>
              <a:t>nl</a:t>
            </a:r>
            <a:r>
              <a:rPr lang="en-US" sz="2800" dirty="0">
                <a:solidFill>
                  <a:schemeClr val="bg1"/>
                </a:solidFill>
                <a:latin typeface="Arial" panose="020B0604020202020204" pitchFamily="34" charset="0"/>
                <a:cs typeface="Arial" panose="020B0604020202020204" pitchFamily="34" charset="0"/>
              </a:rPr>
              <a:t> size(about 15 </a:t>
            </a:r>
            <a:r>
              <a:rPr lang="en-US" sz="2800" dirty="0" smtClean="0">
                <a:solidFill>
                  <a:schemeClr val="bg1"/>
                </a:solidFill>
                <a:latin typeface="Arial" panose="020B0604020202020204" pitchFamily="34" charset="0"/>
                <a:cs typeface="Arial" panose="020B0604020202020204" pitchFamily="34" charset="0"/>
              </a:rPr>
              <a:t>gr)  </a:t>
            </a:r>
            <a:r>
              <a:rPr lang="en-US" sz="2800" dirty="0">
                <a:solidFill>
                  <a:schemeClr val="bg1"/>
                </a:solidFill>
                <a:latin typeface="Arial" panose="020B0604020202020204" pitchFamily="34" charset="0"/>
                <a:cs typeface="Arial" panose="020B0604020202020204" pitchFamily="34" charset="0"/>
              </a:rPr>
              <a:t>and </a:t>
            </a:r>
            <a:r>
              <a:rPr lang="en-US" sz="2800" dirty="0" smtClean="0">
                <a:solidFill>
                  <a:schemeClr val="bg1"/>
                </a:solidFill>
                <a:latin typeface="Arial" panose="020B0604020202020204" pitchFamily="34" charset="0"/>
                <a:cs typeface="Arial" panose="020B0604020202020204" pitchFamily="34" charset="0"/>
              </a:rPr>
              <a:t>soft .no lymphadenopathy.</a:t>
            </a:r>
            <a:br>
              <a:rPr lang="en-US" sz="2800" dirty="0" smtClean="0">
                <a:solidFill>
                  <a:schemeClr val="bg1"/>
                </a:solidFill>
                <a:latin typeface="Arial" panose="020B0604020202020204" pitchFamily="34" charset="0"/>
                <a:cs typeface="Arial" panose="020B0604020202020204" pitchFamily="34" charset="0"/>
              </a:rPr>
            </a:br>
            <a:r>
              <a:rPr lang="en-US" sz="2800" dirty="0" smtClean="0">
                <a:solidFill>
                  <a:schemeClr val="bg1"/>
                </a:solidFill>
                <a:latin typeface="Arial" panose="020B0604020202020204" pitchFamily="34" charset="0"/>
                <a:cs typeface="Arial" panose="020B0604020202020204" pitchFamily="34" charset="0"/>
              </a:rPr>
              <a:t>Eye: No lid </a:t>
            </a:r>
            <a:r>
              <a:rPr lang="en-US" sz="2800" dirty="0" err="1" smtClean="0">
                <a:solidFill>
                  <a:schemeClr val="bg1"/>
                </a:solidFill>
                <a:latin typeface="Arial" panose="020B0604020202020204" pitchFamily="34" charset="0"/>
                <a:cs typeface="Arial" panose="020B0604020202020204" pitchFamily="34" charset="0"/>
              </a:rPr>
              <a:t>lag.Lid</a:t>
            </a:r>
            <a:r>
              <a:rPr lang="en-US" sz="2800" dirty="0" smtClean="0">
                <a:solidFill>
                  <a:schemeClr val="bg1"/>
                </a:solidFill>
                <a:latin typeface="Arial" panose="020B0604020202020204" pitchFamily="34" charset="0"/>
                <a:cs typeface="Arial" panose="020B0604020202020204" pitchFamily="34" charset="0"/>
              </a:rPr>
              <a:t> retraction about 2mm in inferior lid. No </a:t>
            </a:r>
            <a:r>
              <a:rPr lang="en-US" sz="2800" dirty="0" err="1" smtClean="0">
                <a:solidFill>
                  <a:schemeClr val="bg1"/>
                </a:solidFill>
                <a:latin typeface="Arial" panose="020B0604020202020204" pitchFamily="34" charset="0"/>
                <a:cs typeface="Arial" panose="020B0604020202020204" pitchFamily="34" charset="0"/>
              </a:rPr>
              <a:t>chemosis</a:t>
            </a:r>
            <a:r>
              <a:rPr lang="en-US" sz="2800" dirty="0">
                <a:solidFill>
                  <a:schemeClr val="bg1"/>
                </a:solidFill>
                <a:latin typeface="Arial" panose="020B0604020202020204" pitchFamily="34" charset="0"/>
                <a:cs typeface="Arial" panose="020B0604020202020204" pitchFamily="34" charset="0"/>
              </a:rPr>
              <a:t/>
            </a:r>
            <a:br>
              <a:rPr lang="en-US" sz="2800" dirty="0">
                <a:solidFill>
                  <a:schemeClr val="bg1"/>
                </a:solidFill>
                <a:latin typeface="Arial" panose="020B0604020202020204" pitchFamily="34" charset="0"/>
                <a:cs typeface="Arial" panose="020B0604020202020204" pitchFamily="34" charset="0"/>
              </a:rPr>
            </a:br>
            <a:r>
              <a:rPr lang="en-US" sz="2800" dirty="0">
                <a:solidFill>
                  <a:schemeClr val="bg1"/>
                </a:solidFill>
                <a:latin typeface="Arial" panose="020B0604020202020204" pitchFamily="34" charset="0"/>
                <a:cs typeface="Arial" panose="020B0604020202020204" pitchFamily="34" charset="0"/>
              </a:rPr>
              <a:t>Chest: lung was clear , cardiac s1,s2 was normal</a:t>
            </a:r>
            <a:br>
              <a:rPr lang="en-US" sz="2800" dirty="0">
                <a:solidFill>
                  <a:schemeClr val="bg1"/>
                </a:solidFill>
                <a:latin typeface="Arial" panose="020B0604020202020204" pitchFamily="34" charset="0"/>
                <a:cs typeface="Arial" panose="020B0604020202020204" pitchFamily="34" charset="0"/>
              </a:rPr>
            </a:br>
            <a:r>
              <a:rPr lang="en-US" sz="2800" dirty="0">
                <a:solidFill>
                  <a:schemeClr val="bg1"/>
                </a:solidFill>
                <a:latin typeface="Arial" panose="020B0604020202020204" pitchFamily="34" charset="0"/>
                <a:cs typeface="Arial" panose="020B0604020202020204" pitchFamily="34" charset="0"/>
              </a:rPr>
              <a:t>Abdomen:  no evidence of tenderness mass or </a:t>
            </a:r>
            <a:r>
              <a:rPr lang="en-US" sz="2800" dirty="0" err="1">
                <a:solidFill>
                  <a:schemeClr val="bg1"/>
                </a:solidFill>
                <a:latin typeface="Arial" panose="020B0604020202020204" pitchFamily="34" charset="0"/>
                <a:cs typeface="Arial" panose="020B0604020202020204" pitchFamily="34" charset="0"/>
              </a:rPr>
              <a:t>organomegaly</a:t>
            </a:r>
            <a:r>
              <a:rPr lang="en-US" sz="2800" dirty="0">
                <a:solidFill>
                  <a:schemeClr val="bg1"/>
                </a:solidFill>
                <a:latin typeface="Arial" panose="020B0604020202020204" pitchFamily="34" charset="0"/>
                <a:cs typeface="Arial" panose="020B0604020202020204" pitchFamily="34" charset="0"/>
              </a:rPr>
              <a:t> </a:t>
            </a:r>
            <a:br>
              <a:rPr lang="en-US" sz="2800" dirty="0">
                <a:solidFill>
                  <a:schemeClr val="bg1"/>
                </a:solidFill>
                <a:latin typeface="Arial" panose="020B0604020202020204" pitchFamily="34" charset="0"/>
                <a:cs typeface="Arial" panose="020B0604020202020204" pitchFamily="34" charset="0"/>
              </a:rPr>
            </a:br>
            <a:r>
              <a:rPr lang="en-US" sz="2800" dirty="0">
                <a:solidFill>
                  <a:schemeClr val="bg1"/>
                </a:solidFill>
                <a:latin typeface="Arial" panose="020B0604020202020204" pitchFamily="34" charset="0"/>
                <a:cs typeface="Arial" panose="020B0604020202020204" pitchFamily="34" charset="0"/>
              </a:rPr>
              <a:t>EXT: </a:t>
            </a:r>
            <a:r>
              <a:rPr lang="en-US" sz="2800" dirty="0" smtClean="0">
                <a:solidFill>
                  <a:schemeClr val="bg1"/>
                </a:solidFill>
                <a:latin typeface="Arial" panose="020B0604020202020204" pitchFamily="34" charset="0"/>
                <a:cs typeface="Arial" panose="020B0604020202020204" pitchFamily="34" charset="0"/>
              </a:rPr>
              <a:t>Edema 3+ of lower limb.no </a:t>
            </a:r>
            <a:r>
              <a:rPr lang="en-US" sz="2800" dirty="0">
                <a:solidFill>
                  <a:schemeClr val="bg1"/>
                </a:solidFill>
                <a:latin typeface="Arial" panose="020B0604020202020204" pitchFamily="34" charset="0"/>
                <a:cs typeface="Arial" panose="020B0604020202020204" pitchFamily="34" charset="0"/>
              </a:rPr>
              <a:t>signs of </a:t>
            </a:r>
            <a:r>
              <a:rPr lang="en-US" sz="2800" dirty="0" err="1" smtClean="0">
                <a:solidFill>
                  <a:schemeClr val="bg1"/>
                </a:solidFill>
                <a:latin typeface="Arial" panose="020B0604020202020204" pitchFamily="34" charset="0"/>
                <a:cs typeface="Arial" panose="020B0604020202020204" pitchFamily="34" charset="0"/>
              </a:rPr>
              <a:t>weekness</a:t>
            </a:r>
            <a:r>
              <a:rPr lang="en-US" sz="2800" dirty="0" smtClean="0">
                <a:solidFill>
                  <a:schemeClr val="bg1"/>
                </a:solidFill>
                <a:latin typeface="Arial" panose="020B0604020202020204" pitchFamily="34" charset="0"/>
                <a:cs typeface="Arial" panose="020B0604020202020204" pitchFamily="34" charset="0"/>
              </a:rPr>
              <a:t> </a:t>
            </a:r>
            <a:r>
              <a:rPr lang="en-US" sz="2800" dirty="0">
                <a:solidFill>
                  <a:schemeClr val="bg1"/>
                </a:solidFill>
                <a:latin typeface="Arial" panose="020B0604020202020204" pitchFamily="34" charset="0"/>
                <a:cs typeface="Arial" panose="020B0604020202020204" pitchFamily="34" charset="0"/>
              </a:rPr>
              <a:t>in </a:t>
            </a:r>
            <a:r>
              <a:rPr lang="en-US" sz="2800" dirty="0" smtClean="0">
                <a:solidFill>
                  <a:schemeClr val="bg1"/>
                </a:solidFill>
                <a:latin typeface="Arial" panose="020B0604020202020204" pitchFamily="34" charset="0"/>
                <a:cs typeface="Arial" panose="020B0604020202020204" pitchFamily="34" charset="0"/>
              </a:rPr>
              <a:t>muscles and range of motion was </a:t>
            </a:r>
            <a:r>
              <a:rPr lang="en-US" sz="2800" dirty="0" err="1" smtClean="0">
                <a:solidFill>
                  <a:schemeClr val="bg1"/>
                </a:solidFill>
                <a:latin typeface="Arial" panose="020B0604020202020204" pitchFamily="34" charset="0"/>
                <a:cs typeface="Arial" panose="020B0604020202020204" pitchFamily="34" charset="0"/>
              </a:rPr>
              <a:t>nl</a:t>
            </a:r>
            <a:r>
              <a:rPr lang="en-US" sz="2800" dirty="0" smtClean="0">
                <a:solidFill>
                  <a:schemeClr val="bg1"/>
                </a:solidFill>
                <a:latin typeface="Arial" panose="020B0604020202020204" pitchFamily="34" charset="0"/>
                <a:cs typeface="Arial" panose="020B0604020202020204" pitchFamily="34" charset="0"/>
              </a:rPr>
              <a:t>.</a:t>
            </a:r>
            <a:r>
              <a:rPr lang="en-US" sz="2800" dirty="0">
                <a:solidFill>
                  <a:schemeClr val="bg1"/>
                </a:solidFill>
                <a:latin typeface="Arial" panose="020B0604020202020204" pitchFamily="34" charset="0"/>
                <a:cs typeface="Arial" panose="020B0604020202020204" pitchFamily="34" charset="0"/>
              </a:rPr>
              <a:t/>
            </a:r>
            <a:br>
              <a:rPr lang="en-US" sz="2800" dirty="0">
                <a:solidFill>
                  <a:schemeClr val="bg1"/>
                </a:solidFill>
                <a:latin typeface="Arial" panose="020B0604020202020204" pitchFamily="34" charset="0"/>
                <a:cs typeface="Arial" panose="020B0604020202020204" pitchFamily="34" charset="0"/>
              </a:rPr>
            </a:br>
            <a:r>
              <a:rPr lang="en-US" sz="2400" dirty="0">
                <a:solidFill>
                  <a:schemeClr val="bg1"/>
                </a:solidFill>
                <a:latin typeface="Arial" panose="020B0604020202020204" pitchFamily="34" charset="0"/>
                <a:cs typeface="Arial" panose="020B0604020202020204" pitchFamily="34" charset="0"/>
              </a:rPr>
              <a:t/>
            </a:r>
            <a:br>
              <a:rPr lang="en-US" sz="2400" dirty="0">
                <a:solidFill>
                  <a:schemeClr val="bg1"/>
                </a:solidFill>
                <a:latin typeface="Arial" panose="020B0604020202020204" pitchFamily="34" charset="0"/>
                <a:cs typeface="Arial" panose="020B0604020202020204" pitchFamily="34" charset="0"/>
              </a:rPr>
            </a:br>
            <a:endParaRPr lang="en-US" sz="2400" dirty="0">
              <a:solidFill>
                <a:schemeClr val="bg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013288" y="5911402"/>
            <a:ext cx="8825658" cy="525887"/>
          </a:xfrm>
        </p:spPr>
        <p:txBody>
          <a:bodyPr>
            <a:normAutofit/>
          </a:bodyPr>
          <a:lstStyle/>
          <a:p>
            <a:endParaRPr lang="en-US" dirty="0"/>
          </a:p>
        </p:txBody>
      </p:sp>
    </p:spTree>
    <p:extLst>
      <p:ext uri="{BB962C8B-B14F-4D97-AF65-F5344CB8AC3E}">
        <p14:creationId xmlns:p14="http://schemas.microsoft.com/office/powerpoint/2010/main" xmlns="" val="694825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3214148116"/>
              </p:ext>
            </p:extLst>
          </p:nvPr>
        </p:nvGraphicFramePr>
        <p:xfrm>
          <a:off x="-2" y="-102359"/>
          <a:ext cx="12192002" cy="6960359"/>
        </p:xfrm>
        <a:graphic>
          <a:graphicData uri="http://schemas.openxmlformats.org/drawingml/2006/table">
            <a:tbl>
              <a:tblPr firstRow="1" bandRow="1">
                <a:tableStyleId>{5C22544A-7EE6-4342-B048-85BDC9FD1C3A}</a:tableStyleId>
              </a:tblPr>
              <a:tblGrid>
                <a:gridCol w="1588394"/>
                <a:gridCol w="1120939"/>
                <a:gridCol w="1354667"/>
                <a:gridCol w="1354667"/>
                <a:gridCol w="1354667"/>
                <a:gridCol w="1354667"/>
                <a:gridCol w="1354667"/>
                <a:gridCol w="1354667"/>
                <a:gridCol w="1354667"/>
              </a:tblGrid>
              <a:tr h="816357">
                <a:tc>
                  <a:txBody>
                    <a:bodyPr/>
                    <a:lstStyle/>
                    <a:p>
                      <a:endParaRPr lang="en-US" dirty="0">
                        <a:latin typeface="Arial" panose="020B0604020202020204" pitchFamily="34" charset="0"/>
                        <a:cs typeface="Arial" panose="020B0604020202020204" pitchFamily="34" charset="0"/>
                      </a:endParaRPr>
                    </a:p>
                  </a:txBody>
                  <a:tcPr/>
                </a:tc>
                <a:tc>
                  <a:txBody>
                    <a:bodyPr/>
                    <a:lstStyle/>
                    <a:p>
                      <a:pPr algn="ctr"/>
                      <a:endParaRPr lang="en-US" sz="1600" dirty="0" smtClean="0">
                        <a:latin typeface="Arial" panose="020B0604020202020204" pitchFamily="34" charset="0"/>
                        <a:cs typeface="Arial" panose="020B0604020202020204" pitchFamily="34" charset="0"/>
                      </a:endParaRPr>
                    </a:p>
                    <a:p>
                      <a:pPr algn="ctr"/>
                      <a:r>
                        <a:rPr lang="en-US" sz="1600" dirty="0" smtClean="0">
                          <a:latin typeface="Arial" panose="020B0604020202020204" pitchFamily="34" charset="0"/>
                          <a:cs typeface="Arial" panose="020B0604020202020204" pitchFamily="34" charset="0"/>
                        </a:rPr>
                        <a:t>96/08/07</a:t>
                      </a:r>
                      <a:endParaRPr lang="en-US" sz="1600" dirty="0">
                        <a:latin typeface="Arial" panose="020B0604020202020204" pitchFamily="34" charset="0"/>
                        <a:cs typeface="Arial" panose="020B0604020202020204" pitchFamily="34" charset="0"/>
                      </a:endParaRPr>
                    </a:p>
                  </a:txBody>
                  <a:tcPr/>
                </a:tc>
                <a:tc>
                  <a:txBody>
                    <a:bodyPr/>
                    <a:lstStyle/>
                    <a:p>
                      <a:pPr algn="ctr"/>
                      <a:endParaRPr lang="en-US" sz="1600" dirty="0" smtClean="0">
                        <a:latin typeface="Arial" panose="020B0604020202020204" pitchFamily="34" charset="0"/>
                        <a:cs typeface="Arial" panose="020B0604020202020204" pitchFamily="34" charset="0"/>
                      </a:endParaRPr>
                    </a:p>
                    <a:p>
                      <a:pPr algn="ctr"/>
                      <a:r>
                        <a:rPr lang="en-US" sz="1600" dirty="0" smtClean="0">
                          <a:latin typeface="Arial" panose="020B0604020202020204" pitchFamily="34" charset="0"/>
                          <a:cs typeface="Arial" panose="020B0604020202020204" pitchFamily="34" charset="0"/>
                        </a:rPr>
                        <a:t>96/08/15</a:t>
                      </a:r>
                      <a:endParaRPr lang="en-US" sz="1600" dirty="0">
                        <a:latin typeface="Arial" panose="020B0604020202020204" pitchFamily="34" charset="0"/>
                        <a:cs typeface="Arial" panose="020B0604020202020204" pitchFamily="34" charset="0"/>
                      </a:endParaRPr>
                    </a:p>
                  </a:txBody>
                  <a:tcPr/>
                </a:tc>
                <a:tc>
                  <a:txBody>
                    <a:bodyPr/>
                    <a:lstStyle/>
                    <a:p>
                      <a:pPr algn="ctr"/>
                      <a:endParaRPr lang="en-US" sz="1600" dirty="0" smtClean="0">
                        <a:latin typeface="Arial" panose="020B0604020202020204" pitchFamily="34" charset="0"/>
                        <a:cs typeface="Arial" panose="020B0604020202020204" pitchFamily="34" charset="0"/>
                      </a:endParaRPr>
                    </a:p>
                    <a:p>
                      <a:pPr algn="ctr"/>
                      <a:r>
                        <a:rPr lang="en-US" sz="1600" dirty="0" smtClean="0">
                          <a:latin typeface="Arial" panose="020B0604020202020204" pitchFamily="34" charset="0"/>
                          <a:cs typeface="Arial" panose="020B0604020202020204" pitchFamily="34" charset="0"/>
                        </a:rPr>
                        <a:t>96/09/03</a:t>
                      </a:r>
                      <a:endParaRPr lang="en-US" sz="1600" dirty="0">
                        <a:latin typeface="Arial" panose="020B0604020202020204" pitchFamily="34" charset="0"/>
                        <a:cs typeface="Arial" panose="020B0604020202020204" pitchFamily="34" charset="0"/>
                      </a:endParaRPr>
                    </a:p>
                  </a:txBody>
                  <a:tcPr/>
                </a:tc>
                <a:tc>
                  <a:txBody>
                    <a:bodyPr/>
                    <a:lstStyle/>
                    <a:p>
                      <a:pPr algn="ctr"/>
                      <a:endParaRPr lang="en-US" sz="1600" dirty="0" smtClean="0">
                        <a:latin typeface="Arial" panose="020B0604020202020204" pitchFamily="34" charset="0"/>
                        <a:cs typeface="Arial" panose="020B0604020202020204" pitchFamily="34" charset="0"/>
                      </a:endParaRPr>
                    </a:p>
                    <a:p>
                      <a:pPr algn="ctr"/>
                      <a:r>
                        <a:rPr lang="en-US" sz="1600" dirty="0" smtClean="0">
                          <a:latin typeface="Arial" panose="020B0604020202020204" pitchFamily="34" charset="0"/>
                          <a:cs typeface="Arial" panose="020B0604020202020204" pitchFamily="34" charset="0"/>
                        </a:rPr>
                        <a:t>96/09/23</a:t>
                      </a:r>
                      <a:endParaRPr lang="en-US" sz="1600" dirty="0">
                        <a:latin typeface="Arial" panose="020B0604020202020204" pitchFamily="34" charset="0"/>
                        <a:cs typeface="Arial" panose="020B0604020202020204" pitchFamily="34" charset="0"/>
                      </a:endParaRPr>
                    </a:p>
                  </a:txBody>
                  <a:tcPr/>
                </a:tc>
                <a:tc>
                  <a:txBody>
                    <a:bodyPr/>
                    <a:lstStyle/>
                    <a:p>
                      <a:pPr algn="ctr"/>
                      <a:endParaRPr lang="en-US" sz="1600" dirty="0" smtClean="0">
                        <a:latin typeface="Arial" panose="020B0604020202020204" pitchFamily="34" charset="0"/>
                        <a:cs typeface="Arial" panose="020B0604020202020204" pitchFamily="34" charset="0"/>
                      </a:endParaRPr>
                    </a:p>
                    <a:p>
                      <a:pPr algn="ctr"/>
                      <a:r>
                        <a:rPr lang="en-US" sz="1600" dirty="0" smtClean="0">
                          <a:latin typeface="Arial" panose="020B0604020202020204" pitchFamily="34" charset="0"/>
                          <a:cs typeface="Arial" panose="020B0604020202020204" pitchFamily="34" charset="0"/>
                        </a:rPr>
                        <a:t>96/10/05</a:t>
                      </a:r>
                      <a:endParaRPr lang="en-US" sz="1600" dirty="0">
                        <a:latin typeface="Arial" panose="020B0604020202020204" pitchFamily="34" charset="0"/>
                        <a:cs typeface="Arial" panose="020B0604020202020204" pitchFamily="34" charset="0"/>
                      </a:endParaRPr>
                    </a:p>
                  </a:txBody>
                  <a:tcPr/>
                </a:tc>
                <a:tc>
                  <a:txBody>
                    <a:bodyPr/>
                    <a:lstStyle/>
                    <a:p>
                      <a:pPr algn="ctr"/>
                      <a:endParaRPr lang="en-US" sz="1600" dirty="0" smtClean="0">
                        <a:latin typeface="Arial" panose="020B0604020202020204" pitchFamily="34" charset="0"/>
                        <a:cs typeface="Arial" panose="020B0604020202020204" pitchFamily="34" charset="0"/>
                      </a:endParaRPr>
                    </a:p>
                    <a:p>
                      <a:pPr algn="ctr"/>
                      <a:r>
                        <a:rPr lang="en-US" sz="1600" dirty="0" smtClean="0">
                          <a:latin typeface="Arial" panose="020B0604020202020204" pitchFamily="34" charset="0"/>
                          <a:cs typeface="Arial" panose="020B0604020202020204" pitchFamily="34" charset="0"/>
                        </a:rPr>
                        <a:t>96/10/21</a:t>
                      </a:r>
                      <a:endParaRPr lang="en-US" sz="1600" dirty="0">
                        <a:latin typeface="Arial" panose="020B0604020202020204" pitchFamily="34" charset="0"/>
                        <a:cs typeface="Arial" panose="020B0604020202020204" pitchFamily="34" charset="0"/>
                      </a:endParaRPr>
                    </a:p>
                  </a:txBody>
                  <a:tcPr/>
                </a:tc>
                <a:tc>
                  <a:txBody>
                    <a:bodyPr/>
                    <a:lstStyle/>
                    <a:p>
                      <a:pPr algn="ctr"/>
                      <a:endParaRPr lang="en-US" sz="1600" dirty="0" smtClean="0">
                        <a:latin typeface="Arial" panose="020B0604020202020204" pitchFamily="34" charset="0"/>
                        <a:cs typeface="Arial" panose="020B0604020202020204" pitchFamily="34" charset="0"/>
                      </a:endParaRPr>
                    </a:p>
                    <a:p>
                      <a:pPr algn="ctr"/>
                      <a:r>
                        <a:rPr lang="en-US" sz="1600" dirty="0" smtClean="0">
                          <a:latin typeface="Arial" panose="020B0604020202020204" pitchFamily="34" charset="0"/>
                          <a:cs typeface="Arial" panose="020B0604020202020204" pitchFamily="34" charset="0"/>
                        </a:rPr>
                        <a:t>96/10/30</a:t>
                      </a:r>
                      <a:endParaRPr lang="en-US" sz="1600" dirty="0">
                        <a:latin typeface="Arial" panose="020B0604020202020204" pitchFamily="34" charset="0"/>
                        <a:cs typeface="Arial" panose="020B0604020202020204" pitchFamily="34" charset="0"/>
                      </a:endParaRPr>
                    </a:p>
                  </a:txBody>
                  <a:tcPr/>
                </a:tc>
                <a:tc>
                  <a:txBody>
                    <a:bodyPr/>
                    <a:lstStyle/>
                    <a:p>
                      <a:pPr algn="ctr"/>
                      <a:endParaRPr lang="en-US" sz="1600" dirty="0" smtClean="0">
                        <a:latin typeface="Arial" panose="020B0604020202020204" pitchFamily="34" charset="0"/>
                        <a:cs typeface="Arial" panose="020B0604020202020204" pitchFamily="34" charset="0"/>
                      </a:endParaRPr>
                    </a:p>
                    <a:p>
                      <a:pPr algn="ctr"/>
                      <a:r>
                        <a:rPr lang="en-US" sz="1600" dirty="0" smtClean="0">
                          <a:latin typeface="Arial" panose="020B0604020202020204" pitchFamily="34" charset="0"/>
                          <a:cs typeface="Arial" panose="020B0604020202020204" pitchFamily="34" charset="0"/>
                        </a:rPr>
                        <a:t>96/11/12</a:t>
                      </a:r>
                    </a:p>
                    <a:p>
                      <a:pPr algn="ctr"/>
                      <a:endParaRPr lang="en-US" dirty="0">
                        <a:latin typeface="Arial" panose="020B0604020202020204" pitchFamily="34" charset="0"/>
                        <a:cs typeface="Arial" panose="020B0604020202020204" pitchFamily="34" charset="0"/>
                      </a:endParaRPr>
                    </a:p>
                  </a:txBody>
                  <a:tcPr/>
                </a:tc>
              </a:tr>
              <a:tr h="816357">
                <a:tc>
                  <a:txBody>
                    <a:bodyPr/>
                    <a:lstStyle/>
                    <a:p>
                      <a:pPr algn="ctr"/>
                      <a:r>
                        <a:rPr lang="en-US" dirty="0" smtClean="0">
                          <a:latin typeface="Arial" panose="020B0604020202020204" pitchFamily="34" charset="0"/>
                          <a:cs typeface="Arial" panose="020B0604020202020204" pitchFamily="34" charset="0"/>
                        </a:rPr>
                        <a:t>TSH</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0.001 </a:t>
                      </a:r>
                      <a:r>
                        <a:rPr lang="en-US" sz="1400" b="1" dirty="0" smtClean="0">
                          <a:latin typeface="Arial" panose="020B0604020202020204" pitchFamily="34" charset="0"/>
                          <a:cs typeface="Arial" panose="020B0604020202020204" pitchFamily="34" charset="0"/>
                        </a:rPr>
                        <a:t>MIU/L</a:t>
                      </a:r>
                      <a:endParaRPr lang="en-US" sz="1400" b="1"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0.004 </a:t>
                      </a:r>
                      <a:r>
                        <a:rPr lang="en-US" sz="1400" b="1" dirty="0" smtClean="0">
                          <a:latin typeface="Arial" panose="020B0604020202020204" pitchFamily="34" charset="0"/>
                          <a:cs typeface="Arial" panose="020B0604020202020204" pitchFamily="34" charset="0"/>
                        </a:rPr>
                        <a:t>MIU/L</a:t>
                      </a:r>
                      <a:endParaRPr lang="en-US" sz="1400" b="1"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&lt; 0.005 </a:t>
                      </a:r>
                      <a:r>
                        <a:rPr lang="en-US" sz="1400" b="1" dirty="0" err="1" smtClean="0">
                          <a:latin typeface="Arial" panose="020B0604020202020204" pitchFamily="34" charset="0"/>
                          <a:cs typeface="Arial" panose="020B0604020202020204" pitchFamily="34" charset="0"/>
                        </a:rPr>
                        <a:t>uIU</a:t>
                      </a:r>
                      <a:r>
                        <a:rPr lang="en-US" sz="1400" b="1" dirty="0" smtClean="0">
                          <a:latin typeface="Arial" panose="020B0604020202020204" pitchFamily="34" charset="0"/>
                          <a:cs typeface="Arial" panose="020B0604020202020204" pitchFamily="34" charset="0"/>
                        </a:rPr>
                        <a:t>/ml</a:t>
                      </a:r>
                      <a:endParaRPr lang="en-US" sz="1400" b="1"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0.01</a:t>
                      </a:r>
                    </a:p>
                    <a:p>
                      <a:pPr algn="ctr"/>
                      <a:r>
                        <a:rPr lang="en-US" sz="1400" b="1" dirty="0" smtClean="0">
                          <a:latin typeface="Arial" panose="020B0604020202020204" pitchFamily="34" charset="0"/>
                          <a:cs typeface="Arial" panose="020B0604020202020204" pitchFamily="34" charset="0"/>
                        </a:rPr>
                        <a:t>MIU/L</a:t>
                      </a:r>
                    </a:p>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&lt;</a:t>
                      </a:r>
                      <a:r>
                        <a:rPr lang="en-US" baseline="0" dirty="0" smtClean="0">
                          <a:latin typeface="Arial" panose="020B0604020202020204" pitchFamily="34" charset="0"/>
                          <a:cs typeface="Arial" panose="020B0604020202020204" pitchFamily="34" charset="0"/>
                        </a:rPr>
                        <a:t> 0.004 </a:t>
                      </a:r>
                      <a:r>
                        <a:rPr lang="en-US" sz="1400" b="1" baseline="0" dirty="0" smtClean="0">
                          <a:latin typeface="Arial" panose="020B0604020202020204" pitchFamily="34" charset="0"/>
                          <a:cs typeface="Arial" panose="020B0604020202020204" pitchFamily="34" charset="0"/>
                        </a:rPr>
                        <a:t>MIU/L</a:t>
                      </a:r>
                    </a:p>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0.004</a:t>
                      </a:r>
                    </a:p>
                    <a:p>
                      <a:pPr algn="ctr"/>
                      <a:r>
                        <a:rPr lang="en-US" sz="1400" b="1" dirty="0" smtClean="0">
                          <a:latin typeface="Arial" panose="020B0604020202020204" pitchFamily="34" charset="0"/>
                          <a:cs typeface="Arial" panose="020B0604020202020204" pitchFamily="34" charset="0"/>
                        </a:rPr>
                        <a:t>MIU/L</a:t>
                      </a:r>
                    </a:p>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0.2    </a:t>
                      </a:r>
                      <a:r>
                        <a:rPr lang="en-US" sz="1400" b="1" dirty="0" err="1" smtClean="0">
                          <a:latin typeface="Arial" panose="020B0604020202020204" pitchFamily="34" charset="0"/>
                          <a:cs typeface="Arial" panose="020B0604020202020204" pitchFamily="34" charset="0"/>
                        </a:rPr>
                        <a:t>uIU</a:t>
                      </a:r>
                      <a:r>
                        <a:rPr lang="en-US" sz="1400" b="1" dirty="0" smtClean="0">
                          <a:latin typeface="Arial" panose="020B0604020202020204" pitchFamily="34" charset="0"/>
                          <a:cs typeface="Arial" panose="020B0604020202020204" pitchFamily="34" charset="0"/>
                        </a:rPr>
                        <a:t>/ml</a:t>
                      </a:r>
                      <a:endParaRPr lang="en-US" sz="1400" b="1"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&lt;0.005 </a:t>
                      </a:r>
                      <a:r>
                        <a:rPr lang="en-US" sz="1400" b="1" dirty="0" err="1" smtClean="0">
                          <a:latin typeface="Arial" panose="020B0604020202020204" pitchFamily="34" charset="0"/>
                          <a:cs typeface="Arial" panose="020B0604020202020204" pitchFamily="34" charset="0"/>
                        </a:rPr>
                        <a:t>nIU</a:t>
                      </a:r>
                      <a:r>
                        <a:rPr lang="en-US" sz="1400" b="1" dirty="0" smtClean="0">
                          <a:latin typeface="Arial" panose="020B0604020202020204" pitchFamily="34" charset="0"/>
                          <a:cs typeface="Arial" panose="020B0604020202020204" pitchFamily="34" charset="0"/>
                        </a:rPr>
                        <a:t>/mg</a:t>
                      </a:r>
                      <a:endParaRPr lang="en-US" sz="1400" b="1" dirty="0">
                        <a:latin typeface="Arial" panose="020B0604020202020204" pitchFamily="34" charset="0"/>
                        <a:cs typeface="Arial" panose="020B0604020202020204" pitchFamily="34" charset="0"/>
                      </a:endParaRPr>
                    </a:p>
                  </a:txBody>
                  <a:tcPr/>
                </a:tc>
              </a:tr>
              <a:tr h="612268">
                <a:tc>
                  <a:txBody>
                    <a:bodyPr/>
                    <a:lstStyle/>
                    <a:p>
                      <a:pPr algn="ctr"/>
                      <a:r>
                        <a:rPr lang="en-US" dirty="0" smtClean="0">
                          <a:latin typeface="Arial" panose="020B0604020202020204" pitchFamily="34" charset="0"/>
                          <a:cs typeface="Arial" panose="020B0604020202020204" pitchFamily="34" charset="0"/>
                        </a:rPr>
                        <a:t>Free T4</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7.70 </a:t>
                      </a:r>
                      <a:r>
                        <a:rPr lang="en-US" sz="1400" b="1" dirty="0" err="1" smtClean="0">
                          <a:latin typeface="Arial" panose="020B0604020202020204" pitchFamily="34" charset="0"/>
                          <a:cs typeface="Arial" panose="020B0604020202020204" pitchFamily="34" charset="0"/>
                        </a:rPr>
                        <a:t>ng</a:t>
                      </a:r>
                      <a:r>
                        <a:rPr lang="en-US" sz="1400" b="1" dirty="0" smtClean="0">
                          <a:latin typeface="Arial" panose="020B0604020202020204" pitchFamily="34" charset="0"/>
                          <a:cs typeface="Arial" panose="020B0604020202020204" pitchFamily="34" charset="0"/>
                        </a:rPr>
                        <a:t>/dl</a:t>
                      </a:r>
                    </a:p>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&gt; 6 </a:t>
                      </a:r>
                      <a:r>
                        <a:rPr lang="en-US" sz="1400" b="1" dirty="0" err="1" smtClean="0">
                          <a:latin typeface="Arial" panose="020B0604020202020204" pitchFamily="34" charset="0"/>
                          <a:cs typeface="Arial" panose="020B0604020202020204" pitchFamily="34" charset="0"/>
                        </a:rPr>
                        <a:t>ng</a:t>
                      </a:r>
                      <a:r>
                        <a:rPr lang="en-US" sz="1400" b="1" dirty="0" smtClean="0">
                          <a:latin typeface="Arial" panose="020B0604020202020204" pitchFamily="34" charset="0"/>
                          <a:cs typeface="Arial" panose="020B0604020202020204" pitchFamily="34" charset="0"/>
                        </a:rPr>
                        <a:t>/dl</a:t>
                      </a:r>
                    </a:p>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10.38</a:t>
                      </a:r>
                      <a:r>
                        <a:rPr lang="en-US" sz="1400" b="1" dirty="0" smtClean="0">
                          <a:latin typeface="Arial" panose="020B0604020202020204" pitchFamily="34" charset="0"/>
                          <a:cs typeface="Arial" panose="020B0604020202020204" pitchFamily="34" charset="0"/>
                        </a:rPr>
                        <a:t>ng/dl</a:t>
                      </a:r>
                    </a:p>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r>
              <a:tr h="612268">
                <a:tc>
                  <a:txBody>
                    <a:bodyPr/>
                    <a:lstStyle/>
                    <a:p>
                      <a:pPr algn="ctr"/>
                      <a:r>
                        <a:rPr lang="en-US" dirty="0" smtClean="0">
                          <a:latin typeface="Arial" panose="020B0604020202020204" pitchFamily="34" charset="0"/>
                          <a:cs typeface="Arial" panose="020B0604020202020204" pitchFamily="34" charset="0"/>
                        </a:rPr>
                        <a:t>Free T3</a:t>
                      </a:r>
                      <a:endParaRPr lang="en-US" dirty="0">
                        <a:latin typeface="Arial" panose="020B0604020202020204" pitchFamily="34" charset="0"/>
                        <a:cs typeface="Arial" panose="020B0604020202020204" pitchFamily="34" charset="0"/>
                      </a:endParaRP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15.69 </a:t>
                      </a:r>
                      <a:r>
                        <a:rPr lang="en-US" sz="1400" b="1" dirty="0" err="1" smtClean="0">
                          <a:latin typeface="Arial" panose="020B0604020202020204" pitchFamily="34" charset="0"/>
                          <a:cs typeface="Arial" panose="020B0604020202020204" pitchFamily="34" charset="0"/>
                        </a:rPr>
                        <a:t>Pg</a:t>
                      </a:r>
                      <a:r>
                        <a:rPr lang="en-US" sz="1400" b="1" dirty="0" smtClean="0">
                          <a:latin typeface="Arial" panose="020B0604020202020204" pitchFamily="34" charset="0"/>
                          <a:cs typeface="Arial" panose="020B0604020202020204" pitchFamily="34" charset="0"/>
                        </a:rPr>
                        <a:t>/ml</a:t>
                      </a:r>
                    </a:p>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&gt;7.70 </a:t>
                      </a:r>
                      <a:r>
                        <a:rPr lang="en-US" sz="1400" b="1" dirty="0" err="1" smtClean="0">
                          <a:latin typeface="Arial" panose="020B0604020202020204" pitchFamily="34" charset="0"/>
                          <a:cs typeface="Arial" panose="020B0604020202020204" pitchFamily="34" charset="0"/>
                        </a:rPr>
                        <a:t>Pg</a:t>
                      </a:r>
                      <a:r>
                        <a:rPr lang="en-US" sz="1400" b="1" dirty="0" smtClean="0">
                          <a:latin typeface="Arial" panose="020B0604020202020204" pitchFamily="34" charset="0"/>
                          <a:cs typeface="Arial" panose="020B0604020202020204" pitchFamily="34" charset="0"/>
                        </a:rPr>
                        <a:t>/ml</a:t>
                      </a:r>
                      <a:endParaRPr lang="en-US" sz="1400" b="1" dirty="0">
                        <a:latin typeface="Arial" panose="020B0604020202020204" pitchFamily="34" charset="0"/>
                        <a:cs typeface="Arial" panose="020B0604020202020204" pitchFamily="34" charset="0"/>
                      </a:endParaRP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r>
              <a:tr h="612268">
                <a:tc>
                  <a:txBody>
                    <a:bodyPr/>
                    <a:lstStyle/>
                    <a:p>
                      <a:pPr algn="ctr"/>
                      <a:r>
                        <a:rPr lang="en-US" dirty="0" smtClean="0">
                          <a:latin typeface="Arial" panose="020B0604020202020204" pitchFamily="34" charset="0"/>
                          <a:cs typeface="Arial" panose="020B0604020202020204" pitchFamily="34" charset="0"/>
                        </a:rPr>
                        <a:t>T4</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28.4 </a:t>
                      </a:r>
                      <a:r>
                        <a:rPr lang="en-US" sz="1400" b="1" dirty="0" err="1" smtClean="0">
                          <a:latin typeface="Arial" panose="020B0604020202020204" pitchFamily="34" charset="0"/>
                          <a:cs typeface="Arial" panose="020B0604020202020204" pitchFamily="34" charset="0"/>
                        </a:rPr>
                        <a:t>microg</a:t>
                      </a:r>
                      <a:r>
                        <a:rPr lang="en-US" sz="1400" b="1" dirty="0" smtClean="0">
                          <a:latin typeface="Arial" panose="020B0604020202020204" pitchFamily="34" charset="0"/>
                          <a:cs typeface="Arial" panose="020B0604020202020204" pitchFamily="34" charset="0"/>
                        </a:rPr>
                        <a:t>/dl</a:t>
                      </a:r>
                      <a:endParaRPr lang="en-US" sz="1400" b="1"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280 </a:t>
                      </a:r>
                      <a:r>
                        <a:rPr lang="en-US" sz="1400" b="1" dirty="0" err="1" smtClean="0">
                          <a:latin typeface="Arial" panose="020B0604020202020204" pitchFamily="34" charset="0"/>
                          <a:cs typeface="Arial" panose="020B0604020202020204" pitchFamily="34" charset="0"/>
                        </a:rPr>
                        <a:t>ng</a:t>
                      </a:r>
                      <a:r>
                        <a:rPr lang="en-US" sz="1400" b="1" dirty="0" smtClean="0">
                          <a:latin typeface="Arial" panose="020B0604020202020204" pitchFamily="34" charset="0"/>
                          <a:cs typeface="Arial" panose="020B0604020202020204" pitchFamily="34" charset="0"/>
                        </a:rPr>
                        <a:t>/dl</a:t>
                      </a:r>
                    </a:p>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&gt;24.86 </a:t>
                      </a:r>
                      <a:r>
                        <a:rPr lang="en-US" sz="1400" b="1" dirty="0" err="1" smtClean="0">
                          <a:latin typeface="Arial" panose="020B0604020202020204" pitchFamily="34" charset="0"/>
                          <a:cs typeface="Arial" panose="020B0604020202020204" pitchFamily="34" charset="0"/>
                        </a:rPr>
                        <a:t>ug</a:t>
                      </a:r>
                      <a:r>
                        <a:rPr lang="en-US" sz="1400" b="1" dirty="0" smtClean="0">
                          <a:latin typeface="Arial" panose="020B0604020202020204" pitchFamily="34" charset="0"/>
                          <a:cs typeface="Arial" panose="020B0604020202020204" pitchFamily="34" charset="0"/>
                        </a:rPr>
                        <a:t>/dl</a:t>
                      </a:r>
                      <a:endParaRPr lang="en-US" sz="1400" b="1" dirty="0">
                        <a:latin typeface="Arial" panose="020B0604020202020204" pitchFamily="34" charset="0"/>
                        <a:cs typeface="Arial" panose="020B0604020202020204" pitchFamily="34" charset="0"/>
                      </a:endParaRP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&gt; 24 </a:t>
                      </a:r>
                      <a:r>
                        <a:rPr lang="en-US" sz="1400" b="1" dirty="0" err="1" smtClean="0">
                          <a:latin typeface="Arial" panose="020B0604020202020204" pitchFamily="34" charset="0"/>
                          <a:cs typeface="Arial" panose="020B0604020202020204" pitchFamily="34" charset="0"/>
                        </a:rPr>
                        <a:t>microg</a:t>
                      </a:r>
                      <a:r>
                        <a:rPr lang="en-US" sz="1400" b="1" dirty="0" smtClean="0">
                          <a:latin typeface="Arial" panose="020B0604020202020204" pitchFamily="34" charset="0"/>
                          <a:cs typeface="Arial" panose="020B0604020202020204" pitchFamily="34" charset="0"/>
                        </a:rPr>
                        <a:t>/dl</a:t>
                      </a:r>
                      <a:endParaRPr lang="en-US" sz="1400" b="1"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15.1 </a:t>
                      </a:r>
                      <a:r>
                        <a:rPr lang="en-US" sz="1400" b="1" dirty="0" err="1" smtClean="0">
                          <a:latin typeface="Arial" panose="020B0604020202020204" pitchFamily="34" charset="0"/>
                          <a:cs typeface="Arial" panose="020B0604020202020204" pitchFamily="34" charset="0"/>
                        </a:rPr>
                        <a:t>ug</a:t>
                      </a:r>
                      <a:r>
                        <a:rPr lang="en-US" sz="1400" b="1" dirty="0" smtClean="0">
                          <a:latin typeface="Arial" panose="020B0604020202020204" pitchFamily="34" charset="0"/>
                          <a:cs typeface="Arial" panose="020B0604020202020204" pitchFamily="34" charset="0"/>
                        </a:rPr>
                        <a:t>/dl</a:t>
                      </a:r>
                      <a:endParaRPr lang="en-US" sz="1400" b="1"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16.9 </a:t>
                      </a:r>
                      <a:r>
                        <a:rPr lang="en-US" sz="1400" b="1" dirty="0" err="1" smtClean="0">
                          <a:latin typeface="Arial" panose="020B0604020202020204" pitchFamily="34" charset="0"/>
                          <a:cs typeface="Arial" panose="020B0604020202020204" pitchFamily="34" charset="0"/>
                        </a:rPr>
                        <a:t>ug</a:t>
                      </a:r>
                      <a:r>
                        <a:rPr lang="en-US" sz="1400" b="1" dirty="0" smtClean="0">
                          <a:latin typeface="Arial" panose="020B0604020202020204" pitchFamily="34" charset="0"/>
                          <a:cs typeface="Arial" panose="020B0604020202020204" pitchFamily="34" charset="0"/>
                        </a:rPr>
                        <a:t>/dl</a:t>
                      </a:r>
                    </a:p>
                    <a:p>
                      <a:pPr algn="ctr"/>
                      <a:endParaRPr lang="en-US" dirty="0">
                        <a:latin typeface="Arial" panose="020B0604020202020204" pitchFamily="34" charset="0"/>
                        <a:cs typeface="Arial" panose="020B0604020202020204" pitchFamily="34" charset="0"/>
                      </a:endParaRPr>
                    </a:p>
                  </a:txBody>
                  <a:tcPr/>
                </a:tc>
              </a:tr>
              <a:tr h="612268">
                <a:tc>
                  <a:txBody>
                    <a:bodyPr/>
                    <a:lstStyle/>
                    <a:p>
                      <a:pPr algn="ctr"/>
                      <a:r>
                        <a:rPr lang="en-US" dirty="0" smtClean="0">
                          <a:latin typeface="Arial" panose="020B0604020202020204" pitchFamily="34" charset="0"/>
                          <a:cs typeface="Arial" panose="020B0604020202020204" pitchFamily="34" charset="0"/>
                        </a:rPr>
                        <a:t>T3</a:t>
                      </a:r>
                      <a:endParaRPr lang="en-US" dirty="0">
                        <a:latin typeface="Arial" panose="020B0604020202020204" pitchFamily="34" charset="0"/>
                        <a:cs typeface="Arial" panose="020B0604020202020204" pitchFamily="34" charset="0"/>
                      </a:endParaRPr>
                    </a:p>
                  </a:txBody>
                  <a:tcPr/>
                </a:tc>
                <a:tc>
                  <a:txBody>
                    <a:bodyPr/>
                    <a:lstStyle/>
                    <a:p>
                      <a:pPr algn="ctr"/>
                      <a:r>
                        <a:rPr lang="en-US" b="0" dirty="0" smtClean="0">
                          <a:latin typeface="Arial" panose="020B0604020202020204" pitchFamily="34" charset="0"/>
                          <a:cs typeface="Arial" panose="020B0604020202020204" pitchFamily="34" charset="0"/>
                        </a:rPr>
                        <a:t>125 </a:t>
                      </a:r>
                      <a:r>
                        <a:rPr lang="en-US" sz="1400" b="1" dirty="0" err="1" smtClean="0">
                          <a:latin typeface="Arial" panose="020B0604020202020204" pitchFamily="34" charset="0"/>
                          <a:cs typeface="Arial" panose="020B0604020202020204" pitchFamily="34" charset="0"/>
                        </a:rPr>
                        <a:t>ng</a:t>
                      </a:r>
                      <a:r>
                        <a:rPr lang="en-US" sz="1400" b="1" dirty="0" smtClean="0">
                          <a:latin typeface="Arial" panose="020B0604020202020204" pitchFamily="34" charset="0"/>
                          <a:cs typeface="Arial" panose="020B0604020202020204" pitchFamily="34" charset="0"/>
                        </a:rPr>
                        <a:t>/dl</a:t>
                      </a:r>
                      <a:endParaRPr lang="en-US" sz="1400" b="1"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1.64 </a:t>
                      </a:r>
                      <a:r>
                        <a:rPr lang="en-US" dirty="0" err="1" smtClean="0">
                          <a:latin typeface="Arial" panose="020B0604020202020204" pitchFamily="34" charset="0"/>
                          <a:cs typeface="Arial" panose="020B0604020202020204" pitchFamily="34" charset="0"/>
                        </a:rPr>
                        <a:t>ng</a:t>
                      </a:r>
                      <a:r>
                        <a:rPr lang="en-US" dirty="0" smtClean="0">
                          <a:latin typeface="Arial" panose="020B0604020202020204" pitchFamily="34" charset="0"/>
                          <a:cs typeface="Arial" panose="020B0604020202020204" pitchFamily="34" charset="0"/>
                        </a:rPr>
                        <a:t>/dl</a:t>
                      </a:r>
                    </a:p>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3.7</a:t>
                      </a:r>
                      <a:r>
                        <a:rPr lang="en-US" sz="1400" b="1" dirty="0" smtClean="0">
                          <a:latin typeface="Arial" panose="020B0604020202020204" pitchFamily="34" charset="0"/>
                          <a:cs typeface="Arial" panose="020B0604020202020204" pitchFamily="34" charset="0"/>
                        </a:rPr>
                        <a:t>ng/dl</a:t>
                      </a:r>
                      <a:endParaRPr lang="en-US" sz="1400" b="1" dirty="0">
                        <a:latin typeface="Arial" panose="020B0604020202020204" pitchFamily="34" charset="0"/>
                        <a:cs typeface="Arial" panose="020B0604020202020204" pitchFamily="34" charset="0"/>
                      </a:endParaRP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198 </a:t>
                      </a:r>
                      <a:r>
                        <a:rPr lang="en-US" sz="1400" b="1" dirty="0" err="1" smtClean="0">
                          <a:latin typeface="Arial" panose="020B0604020202020204" pitchFamily="34" charset="0"/>
                          <a:cs typeface="Arial" panose="020B0604020202020204" pitchFamily="34" charset="0"/>
                        </a:rPr>
                        <a:t>ng</a:t>
                      </a:r>
                      <a:r>
                        <a:rPr lang="en-US" sz="1400" b="1" dirty="0" smtClean="0">
                          <a:latin typeface="Arial" panose="020B0604020202020204" pitchFamily="34" charset="0"/>
                          <a:cs typeface="Arial" panose="020B0604020202020204" pitchFamily="34" charset="0"/>
                        </a:rPr>
                        <a:t>/ml</a:t>
                      </a:r>
                      <a:endParaRPr lang="en-US" sz="1400" b="1" dirty="0" smtClean="0">
                        <a:latin typeface="Arial" panose="020B0604020202020204" pitchFamily="34" charset="0"/>
                        <a:cs typeface="Arial" panose="020B0604020202020204" pitchFamily="34" charset="0"/>
                      </a:endParaRP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145 </a:t>
                      </a:r>
                      <a:r>
                        <a:rPr lang="en-US" sz="1400" b="1" dirty="0" err="1" smtClean="0">
                          <a:latin typeface="Arial" panose="020B0604020202020204" pitchFamily="34" charset="0"/>
                          <a:cs typeface="Arial" panose="020B0604020202020204" pitchFamily="34" charset="0"/>
                        </a:rPr>
                        <a:t>ng</a:t>
                      </a:r>
                      <a:r>
                        <a:rPr lang="en-US" sz="1400" b="1" smtClean="0">
                          <a:latin typeface="Arial" panose="020B0604020202020204" pitchFamily="34" charset="0"/>
                          <a:cs typeface="Arial" panose="020B0604020202020204" pitchFamily="34" charset="0"/>
                        </a:rPr>
                        <a:t>/ml</a:t>
                      </a:r>
                      <a:endParaRPr lang="en-US" sz="1400" b="1" dirty="0" smtClean="0">
                        <a:latin typeface="Arial" panose="020B0604020202020204" pitchFamily="34" charset="0"/>
                        <a:cs typeface="Arial" panose="020B0604020202020204" pitchFamily="34" charset="0"/>
                      </a:endParaRPr>
                    </a:p>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0.8 </a:t>
                      </a:r>
                      <a:r>
                        <a:rPr lang="en-US" sz="1400" b="1" dirty="0" err="1" smtClean="0">
                          <a:latin typeface="Arial" panose="020B0604020202020204" pitchFamily="34" charset="0"/>
                          <a:cs typeface="Arial" panose="020B0604020202020204" pitchFamily="34" charset="0"/>
                        </a:rPr>
                        <a:t>ng</a:t>
                      </a:r>
                      <a:r>
                        <a:rPr lang="en-US" sz="1400" b="1" dirty="0" smtClean="0">
                          <a:latin typeface="Arial" panose="020B0604020202020204" pitchFamily="34" charset="0"/>
                          <a:cs typeface="Arial" panose="020B0604020202020204" pitchFamily="34" charset="0"/>
                        </a:rPr>
                        <a:t>/dl</a:t>
                      </a:r>
                    </a:p>
                    <a:p>
                      <a:pPr algn="ctr"/>
                      <a:endParaRPr lang="en-US" dirty="0">
                        <a:latin typeface="Arial" panose="020B0604020202020204" pitchFamily="34" charset="0"/>
                        <a:cs typeface="Arial" panose="020B0604020202020204" pitchFamily="34" charset="0"/>
                      </a:endParaRPr>
                    </a:p>
                  </a:txBody>
                  <a:tcPr/>
                </a:tc>
              </a:tr>
              <a:tr h="398907">
                <a:tc>
                  <a:txBody>
                    <a:bodyPr/>
                    <a:lstStyle/>
                    <a:p>
                      <a:pPr algn="ctr"/>
                      <a:r>
                        <a:rPr lang="en-US" dirty="0" smtClean="0">
                          <a:latin typeface="Arial" panose="020B0604020202020204" pitchFamily="34" charset="0"/>
                          <a:cs typeface="Arial" panose="020B0604020202020204" pitchFamily="34" charset="0"/>
                        </a:rPr>
                        <a:t>T3RU</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36%</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39%</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r>
              <a:tr h="398907">
                <a:tc>
                  <a:txBody>
                    <a:bodyPr/>
                    <a:lstStyle/>
                    <a:p>
                      <a:pPr algn="ctr"/>
                      <a:r>
                        <a:rPr lang="en-US" dirty="0" smtClean="0">
                          <a:latin typeface="Arial" panose="020B0604020202020204" pitchFamily="34" charset="0"/>
                          <a:cs typeface="Arial" panose="020B0604020202020204" pitchFamily="34" charset="0"/>
                        </a:rPr>
                        <a:t>T</a:t>
                      </a:r>
                      <a:r>
                        <a:rPr lang="en-US" baseline="0" dirty="0" smtClean="0">
                          <a:latin typeface="Arial" panose="020B0604020202020204" pitchFamily="34" charset="0"/>
                          <a:cs typeface="Arial" panose="020B0604020202020204" pitchFamily="34" charset="0"/>
                        </a:rPr>
                        <a:t> Uptake</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&lt; 0.2</a:t>
                      </a: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0.6</a:t>
                      </a:r>
                      <a:endParaRPr lang="en-US" dirty="0">
                        <a:latin typeface="Arial" panose="020B0604020202020204" pitchFamily="34" charset="0"/>
                        <a:cs typeface="Arial" panose="020B0604020202020204" pitchFamily="34" charset="0"/>
                      </a:endParaRPr>
                    </a:p>
                  </a:txBody>
                  <a:tcPr/>
                </a:tc>
              </a:tr>
              <a:tr h="612268">
                <a:tc>
                  <a:txBody>
                    <a:bodyPr/>
                    <a:lstStyle/>
                    <a:p>
                      <a:pPr algn="ctr"/>
                      <a:r>
                        <a:rPr lang="en-US" dirty="0" smtClean="0">
                          <a:latin typeface="Arial" panose="020B0604020202020204" pitchFamily="34" charset="0"/>
                          <a:cs typeface="Arial" panose="020B0604020202020204" pitchFamily="34" charset="0"/>
                        </a:rPr>
                        <a:t>FT4 index</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124.3&lt; </a:t>
                      </a:r>
                      <a:r>
                        <a:rPr lang="en-US" sz="1400" b="1" dirty="0" err="1" smtClean="0">
                          <a:latin typeface="Arial" panose="020B0604020202020204" pitchFamily="34" charset="0"/>
                          <a:cs typeface="Arial" panose="020B0604020202020204" pitchFamily="34" charset="0"/>
                        </a:rPr>
                        <a:t>ug</a:t>
                      </a:r>
                      <a:r>
                        <a:rPr lang="en-US" sz="1400" b="1" dirty="0" smtClean="0">
                          <a:latin typeface="Arial" panose="020B0604020202020204" pitchFamily="34" charset="0"/>
                          <a:cs typeface="Arial" panose="020B0604020202020204" pitchFamily="34" charset="0"/>
                        </a:rPr>
                        <a:t>/dl</a:t>
                      </a: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endParaRPr lang="en-US">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TSH receptor </a:t>
                      </a:r>
                      <a:r>
                        <a:rPr lang="en-US" dirty="0" err="1" smtClean="0">
                          <a:latin typeface="Arial" panose="020B0604020202020204" pitchFamily="34" charset="0"/>
                          <a:cs typeface="Arial" panose="020B0604020202020204" pitchFamily="34" charset="0"/>
                        </a:rPr>
                        <a:t>Ab</a:t>
                      </a:r>
                      <a:endParaRPr lang="en-US" dirty="0" smtClean="0">
                        <a:latin typeface="Arial" panose="020B0604020202020204" pitchFamily="34" charset="0"/>
                        <a:cs typeface="Arial" panose="020B0604020202020204" pitchFamily="34" charset="0"/>
                      </a:endParaRPr>
                    </a:p>
                    <a:p>
                      <a:pPr algn="ctr"/>
                      <a:r>
                        <a:rPr lang="en-US" dirty="0" smtClean="0">
                          <a:latin typeface="Arial" panose="020B0604020202020204" pitchFamily="34" charset="0"/>
                          <a:cs typeface="Arial" panose="020B0604020202020204" pitchFamily="34" charset="0"/>
                        </a:rPr>
                        <a:t> 0.89 IU/I</a:t>
                      </a:r>
                    </a:p>
                  </a:txBody>
                  <a:tcPr/>
                </a:tc>
                <a:tc>
                  <a:txBody>
                    <a:bodyPr/>
                    <a:lstStyle/>
                    <a:p>
                      <a:pPr algn="ctr"/>
                      <a:r>
                        <a:rPr lang="en-US" dirty="0" smtClean="0">
                          <a:latin typeface="Arial" panose="020B0604020202020204" pitchFamily="34" charset="0"/>
                          <a:cs typeface="Arial" panose="020B0604020202020204" pitchFamily="34" charset="0"/>
                        </a:rPr>
                        <a:t>28.2  </a:t>
                      </a:r>
                      <a:r>
                        <a:rPr lang="en-US" sz="1400" b="1" dirty="0" err="1" smtClean="0">
                          <a:latin typeface="Arial" panose="020B0604020202020204" pitchFamily="34" charset="0"/>
                          <a:cs typeface="Arial" panose="020B0604020202020204" pitchFamily="34" charset="0"/>
                        </a:rPr>
                        <a:t>ug</a:t>
                      </a:r>
                      <a:r>
                        <a:rPr lang="en-US" sz="1400" b="1" dirty="0" smtClean="0">
                          <a:latin typeface="Arial" panose="020B0604020202020204" pitchFamily="34" charset="0"/>
                          <a:cs typeface="Arial" panose="020B0604020202020204" pitchFamily="34" charset="0"/>
                        </a:rPr>
                        <a:t>/dl</a:t>
                      </a:r>
                    </a:p>
                    <a:p>
                      <a:pPr algn="ctr"/>
                      <a:endParaRPr lang="en-US" dirty="0">
                        <a:latin typeface="Arial" panose="020B0604020202020204" pitchFamily="34" charset="0"/>
                        <a:cs typeface="Arial" panose="020B0604020202020204" pitchFamily="34" charset="0"/>
                      </a:endParaRPr>
                    </a:p>
                  </a:txBody>
                  <a:tcPr/>
                </a:tc>
              </a:tr>
              <a:tr h="398907">
                <a:tc>
                  <a:txBody>
                    <a:bodyPr/>
                    <a:lstStyle/>
                    <a:p>
                      <a:pPr algn="ctr"/>
                      <a:r>
                        <a:rPr lang="en-US" dirty="0" smtClean="0">
                          <a:latin typeface="Arial" panose="020B0604020202020204" pitchFamily="34" charset="0"/>
                          <a:cs typeface="Arial" panose="020B0604020202020204" pitchFamily="34" charset="0"/>
                        </a:rPr>
                        <a:t>FTI</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5.9</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r>
              <a:tr h="582038">
                <a:tc>
                  <a:txBody>
                    <a:bodyPr/>
                    <a:lstStyle/>
                    <a:p>
                      <a:pPr algn="ctr"/>
                      <a:r>
                        <a:rPr lang="en-US" dirty="0" smtClean="0">
                          <a:latin typeface="Arial" panose="020B0604020202020204" pitchFamily="34" charset="0"/>
                          <a:cs typeface="Arial" panose="020B0604020202020204" pitchFamily="34" charset="0"/>
                        </a:rPr>
                        <a:t>Anti</a:t>
                      </a:r>
                      <a:r>
                        <a:rPr lang="en-US" baseline="0" dirty="0" smtClean="0">
                          <a:latin typeface="Arial" panose="020B0604020202020204" pitchFamily="34" charset="0"/>
                          <a:cs typeface="Arial" panose="020B0604020202020204" pitchFamily="34" charset="0"/>
                        </a:rPr>
                        <a:t> TPO</a:t>
                      </a:r>
                      <a:endParaRPr lang="en-US" dirty="0">
                        <a:latin typeface="Arial" panose="020B0604020202020204" pitchFamily="34" charset="0"/>
                        <a:cs typeface="Arial" panose="020B0604020202020204" pitchFamily="34" charset="0"/>
                      </a:endParaRPr>
                    </a:p>
                  </a:txBody>
                  <a:tcPr/>
                </a:tc>
                <a:tc>
                  <a:txBody>
                    <a:bodyPr/>
                    <a:lstStyle/>
                    <a:p>
                      <a:pPr algn="ctr"/>
                      <a:r>
                        <a:rPr lang="en-US" sz="1800" dirty="0" smtClean="0">
                          <a:latin typeface="Arial" panose="020B0604020202020204" pitchFamily="34" charset="0"/>
                          <a:cs typeface="Arial" panose="020B0604020202020204" pitchFamily="34" charset="0"/>
                        </a:rPr>
                        <a:t>1.3 </a:t>
                      </a:r>
                      <a:r>
                        <a:rPr lang="en-US" sz="1400" b="1" dirty="0" smtClean="0">
                          <a:latin typeface="Arial" panose="020B0604020202020204" pitchFamily="34" charset="0"/>
                          <a:cs typeface="Arial" panose="020B0604020202020204" pitchFamily="34" charset="0"/>
                        </a:rPr>
                        <a:t>IU/ml</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800" b="0" baseline="0" dirty="0" smtClean="0">
                          <a:latin typeface="Arial" panose="020B0604020202020204" pitchFamily="34" charset="0"/>
                          <a:cs typeface="Arial" panose="020B0604020202020204" pitchFamily="34" charset="0"/>
                        </a:rPr>
                        <a:t>4.39</a:t>
                      </a:r>
                      <a:endParaRPr lang="en-US" sz="1800" b="0" dirty="0">
                        <a:latin typeface="Arial" panose="020B0604020202020204" pitchFamily="34" charset="0"/>
                        <a:cs typeface="Arial" panose="020B0604020202020204" pitchFamily="34" charset="0"/>
                      </a:endParaRPr>
                    </a:p>
                  </a:txBody>
                  <a:tcPr/>
                </a:tc>
                <a:tc>
                  <a:txBody>
                    <a:bodyPr/>
                    <a:lstStyle/>
                    <a:p>
                      <a:pPr algn="ctr"/>
                      <a:r>
                        <a:rPr lang="en-US" sz="1800" dirty="0" smtClean="0">
                          <a:latin typeface="Arial" panose="020B0604020202020204" pitchFamily="34" charset="0"/>
                          <a:cs typeface="Arial" panose="020B0604020202020204" pitchFamily="34" charset="0"/>
                        </a:rPr>
                        <a:t>13.3 </a:t>
                      </a:r>
                      <a:r>
                        <a:rPr lang="en-US" sz="1400" b="1" dirty="0" smtClean="0">
                          <a:latin typeface="Arial" panose="020B0604020202020204" pitchFamily="34" charset="0"/>
                          <a:cs typeface="Arial" panose="020B0604020202020204" pitchFamily="34" charset="0"/>
                        </a:rPr>
                        <a:t>IU/ml</a:t>
                      </a:r>
                      <a:endParaRPr lang="en-US" sz="1400" b="1"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c>
                  <a:txBody>
                    <a:bodyPr/>
                    <a:lstStyle/>
                    <a:p>
                      <a:pPr algn="ctr"/>
                      <a:endParaRPr lang="en-US" sz="1400"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xmlns="" val="41507252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805218"/>
            <a:ext cx="8825658" cy="3972163"/>
          </a:xfrm>
        </p:spPr>
        <p:txBody>
          <a:bodyPr/>
          <a:lstStyle/>
          <a:p>
            <a:r>
              <a:rPr lang="en-US" sz="2800" b="1" dirty="0" smtClean="0"/>
              <a:t>96/11/22</a:t>
            </a:r>
            <a:br>
              <a:rPr lang="en-US" sz="2800" b="1" dirty="0" smtClean="0"/>
            </a:br>
            <a:r>
              <a:rPr lang="en-US" sz="2800" b="1" dirty="0" smtClean="0"/>
              <a:t/>
            </a:r>
            <a:br>
              <a:rPr lang="en-US" sz="2800" b="1" dirty="0" smtClean="0"/>
            </a:br>
            <a:r>
              <a:rPr lang="en-US" sz="2400" dirty="0" smtClean="0">
                <a:latin typeface="Arial" panose="020B0604020202020204" pitchFamily="34" charset="0"/>
                <a:cs typeface="Arial" panose="020B0604020202020204" pitchFamily="34" charset="0"/>
              </a:rPr>
              <a:t>TSH= &lt;0.005  </a:t>
            </a:r>
            <a:r>
              <a:rPr lang="en-US" sz="2400" dirty="0" err="1" smtClean="0">
                <a:latin typeface="Arial" panose="020B0604020202020204" pitchFamily="34" charset="0"/>
                <a:cs typeface="Arial" panose="020B0604020202020204" pitchFamily="34" charset="0"/>
              </a:rPr>
              <a:t>uIU</a:t>
            </a:r>
            <a:r>
              <a:rPr lang="en-US" sz="2400" dirty="0" smtClean="0">
                <a:latin typeface="Arial" panose="020B0604020202020204" pitchFamily="34" charset="0"/>
                <a:cs typeface="Arial" panose="020B0604020202020204" pitchFamily="34" charset="0"/>
              </a:rPr>
              <a:t>/ml       (0.3-4.2)</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T4 =24.2 </a:t>
            </a:r>
            <a:r>
              <a:rPr lang="en-US" sz="2400" dirty="0" err="1" smtClean="0">
                <a:latin typeface="Arial" panose="020B0604020202020204" pitchFamily="34" charset="0"/>
                <a:cs typeface="Arial" panose="020B0604020202020204" pitchFamily="34" charset="0"/>
              </a:rPr>
              <a:t>ug</a:t>
            </a:r>
            <a:r>
              <a:rPr lang="en-US" sz="2400" dirty="0" smtClean="0">
                <a:latin typeface="Arial" panose="020B0604020202020204" pitchFamily="34" charset="0"/>
                <a:cs typeface="Arial" panose="020B0604020202020204" pitchFamily="34" charset="0"/>
              </a:rPr>
              <a:t>/dl                 (5.1-4.1)</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T3 = 0.9 </a:t>
            </a:r>
            <a:r>
              <a:rPr lang="en-US" sz="2400" dirty="0" err="1" smtClean="0">
                <a:latin typeface="Arial" panose="020B0604020202020204" pitchFamily="34" charset="0"/>
                <a:cs typeface="Arial" panose="020B0604020202020204" pitchFamily="34" charset="0"/>
              </a:rPr>
              <a:t>ng</a:t>
            </a:r>
            <a:r>
              <a:rPr lang="en-US" sz="2400" dirty="0" smtClean="0">
                <a:latin typeface="Arial" panose="020B0604020202020204" pitchFamily="34" charset="0"/>
                <a:cs typeface="Arial" panose="020B0604020202020204" pitchFamily="34" charset="0"/>
              </a:rPr>
              <a:t>/ml                 (0.7-2)</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 Uptake = 0.5                 (0.8-1.3)</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FT4 index =48.4 </a:t>
            </a:r>
            <a:r>
              <a:rPr lang="en-US" sz="2400" dirty="0" err="1" smtClean="0">
                <a:latin typeface="Arial" panose="020B0604020202020204" pitchFamily="34" charset="0"/>
                <a:cs typeface="Arial" panose="020B0604020202020204" pitchFamily="34" charset="0"/>
              </a:rPr>
              <a:t>ug</a:t>
            </a:r>
            <a:r>
              <a:rPr lang="en-US" sz="2400" dirty="0" smtClean="0">
                <a:latin typeface="Arial" panose="020B0604020202020204" pitchFamily="34" charset="0"/>
                <a:cs typeface="Arial" panose="020B0604020202020204" pitchFamily="34" charset="0"/>
              </a:rPr>
              <a:t>/dl     (4.8-12.7)</a:t>
            </a:r>
            <a:br>
              <a:rPr lang="en-US" sz="2400" dirty="0" smtClean="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1252909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54955" y="450761"/>
            <a:ext cx="9689056" cy="5950040"/>
          </a:xfrm>
          <a:prstGeom prst="rect">
            <a:avLst/>
          </a:prstGeom>
        </p:spPr>
      </p:pic>
    </p:spTree>
    <p:extLst>
      <p:ext uri="{BB962C8B-B14F-4D97-AF65-F5344CB8AC3E}">
        <p14:creationId xmlns:p14="http://schemas.microsoft.com/office/powerpoint/2010/main" xmlns="" val="2645525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924" y="1171977"/>
            <a:ext cx="8825658" cy="6671257"/>
          </a:xfrm>
        </p:spPr>
        <p:txBody>
          <a:bodyPr/>
          <a:lstStyle/>
          <a:p>
            <a:r>
              <a:rPr lang="en-US" sz="2800" dirty="0" smtClean="0">
                <a:latin typeface="Arial" panose="020B0604020202020204" pitchFamily="34" charset="0"/>
                <a:cs typeface="Arial" panose="020B0604020202020204" pitchFamily="34" charset="0"/>
              </a:rPr>
              <a:t>The patient is A 40 years old man live in Tehran known case of Idiopathic dilated cardiomyopathy from  </a:t>
            </a:r>
            <a:r>
              <a:rPr lang="en-US" sz="2800" dirty="0">
                <a:latin typeface="Arial" panose="020B0604020202020204" pitchFamily="34" charset="0"/>
                <a:cs typeface="Arial" panose="020B0604020202020204" pitchFamily="34" charset="0"/>
              </a:rPr>
              <a:t>5 years </a:t>
            </a:r>
            <a:r>
              <a:rPr lang="en-US" sz="2800" dirty="0" smtClean="0">
                <a:latin typeface="Arial" panose="020B0604020202020204" pitchFamily="34" charset="0"/>
                <a:cs typeface="Arial" panose="020B0604020202020204" pitchFamily="34" charset="0"/>
              </a:rPr>
              <a:t>ago.  he was stable and treated with </a:t>
            </a:r>
            <a:r>
              <a:rPr lang="en-US" sz="2800" dirty="0" err="1" smtClean="0">
                <a:latin typeface="Arial" panose="020B0604020202020204" pitchFamily="34" charset="0"/>
                <a:cs typeface="Arial" panose="020B0604020202020204" pitchFamily="34" charset="0"/>
              </a:rPr>
              <a:t>Amiodaron</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From 6 </a:t>
            </a:r>
            <a:r>
              <a:rPr lang="en-US" sz="2800" dirty="0">
                <a:latin typeface="Arial" panose="020B0604020202020204" pitchFamily="34" charset="0"/>
                <a:cs typeface="Arial" panose="020B0604020202020204" pitchFamily="34" charset="0"/>
              </a:rPr>
              <a:t>month ago </a:t>
            </a:r>
            <a:r>
              <a:rPr lang="en-US" sz="2800" dirty="0" smtClean="0">
                <a:latin typeface="Arial" panose="020B0604020202020204" pitchFamily="34" charset="0"/>
                <a:cs typeface="Arial" panose="020B0604020202020204" pitchFamily="34" charset="0"/>
              </a:rPr>
              <a:t>patient </a:t>
            </a:r>
            <a:r>
              <a:rPr lang="en-US" sz="2800" dirty="0">
                <a:latin typeface="Arial" panose="020B0604020202020204" pitchFamily="34" charset="0"/>
                <a:cs typeface="Arial" panose="020B0604020202020204" pitchFamily="34" charset="0"/>
              </a:rPr>
              <a:t>gradually </a:t>
            </a:r>
            <a:r>
              <a:rPr lang="en-US" sz="2800" dirty="0" smtClean="0">
                <a:latin typeface="Arial" panose="020B0604020202020204" pitchFamily="34" charset="0"/>
                <a:cs typeface="Arial" panose="020B0604020202020204" pitchFamily="34" charset="0"/>
              </a:rPr>
              <a:t>lost his weigh (about 30 </a:t>
            </a:r>
            <a:r>
              <a:rPr lang="en-US" sz="2800" dirty="0">
                <a:latin typeface="Arial" panose="020B0604020202020204" pitchFamily="34" charset="0"/>
                <a:cs typeface="Arial" panose="020B0604020202020204" pitchFamily="34" charset="0"/>
              </a:rPr>
              <a:t>kg) and </a:t>
            </a:r>
            <a:r>
              <a:rPr lang="en-US" sz="2800" dirty="0" smtClean="0">
                <a:latin typeface="Arial" panose="020B0604020202020204" pitchFamily="34" charset="0"/>
                <a:cs typeface="Arial" panose="020B0604020202020204" pitchFamily="34" charset="0"/>
              </a:rPr>
              <a:t>he also felt anxiety. And he gradually developed dyspnea on exertion and orthopnea . He also complained from decreased appetite. Then he admitted to cardiology ward with AF and pulmonary edema .</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b="1" dirty="0" smtClean="0"/>
              <a:t/>
            </a:r>
            <a:br>
              <a:rPr lang="en-US" sz="2800" b="1" dirty="0" smtClean="0"/>
            </a:br>
            <a:r>
              <a:rPr lang="en-US" sz="2800" b="1" dirty="0"/>
              <a:t/>
            </a:r>
            <a:br>
              <a:rPr lang="en-US" sz="2800" b="1"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endParaRPr lang="en-US" sz="2000" dirty="0"/>
          </a:p>
        </p:txBody>
      </p:sp>
      <p:sp>
        <p:nvSpPr>
          <p:cNvPr id="3" name="Subtitle 2"/>
          <p:cNvSpPr>
            <a:spLocks noGrp="1"/>
          </p:cNvSpPr>
          <p:nvPr>
            <p:ph type="subTitle" idx="1"/>
          </p:nvPr>
        </p:nvSpPr>
        <p:spPr>
          <a:xfrm>
            <a:off x="1154955" y="5525037"/>
            <a:ext cx="8825658" cy="113763"/>
          </a:xfrm>
        </p:spPr>
        <p:txBody>
          <a:bodyPr>
            <a:normAutofit fontScale="25000" lnSpcReduction="20000"/>
          </a:bodyPr>
          <a:lstStyle/>
          <a:p>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44496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502" y="1725038"/>
            <a:ext cx="8825658" cy="6452315"/>
          </a:xfrm>
        </p:spPr>
        <p:txBody>
          <a:bodyPr/>
          <a:lstStyle/>
          <a:p>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96/08/07</a:t>
            </a:r>
            <a:br>
              <a:rPr lang="en-US" sz="2800" b="1"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during the hospitalization the patient has rapid AF and </a:t>
            </a:r>
            <a:r>
              <a:rPr lang="en-US" sz="2800" dirty="0" err="1" smtClean="0">
                <a:latin typeface="Arial" panose="020B0604020202020204" pitchFamily="34" charset="0"/>
                <a:cs typeface="Arial" panose="020B0604020202020204" pitchFamily="34" charset="0"/>
              </a:rPr>
              <a:t>decreas</a:t>
            </a:r>
            <a:r>
              <a:rPr lang="en-US" sz="2800" dirty="0" smtClean="0">
                <a:latin typeface="Arial" panose="020B0604020202020204" pitchFamily="34" charset="0"/>
                <a:cs typeface="Arial" panose="020B0604020202020204" pitchFamily="34" charset="0"/>
              </a:rPr>
              <a:t> EF=45%----15%.</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Lab:</a:t>
            </a:r>
            <a:br>
              <a:rPr lang="en-US" sz="2800" dirty="0" smtClean="0">
                <a:latin typeface="Arial" panose="020B0604020202020204" pitchFamily="34" charset="0"/>
                <a:cs typeface="Arial" panose="020B0604020202020204" pitchFamily="34" charset="0"/>
              </a:rPr>
            </a:br>
            <a:r>
              <a:rPr lang="fr-FR" sz="2400" dirty="0" smtClean="0">
                <a:latin typeface="Arial" panose="020B0604020202020204" pitchFamily="34" charset="0"/>
                <a:cs typeface="Arial" panose="020B0604020202020204" pitchFamily="34" charset="0"/>
              </a:rPr>
              <a:t>TSH=0.001  </a:t>
            </a:r>
            <a:r>
              <a:rPr lang="fr-FR" sz="2400" dirty="0" err="1" smtClean="0">
                <a:latin typeface="Arial" panose="020B0604020202020204" pitchFamily="34" charset="0"/>
                <a:cs typeface="Arial" panose="020B0604020202020204" pitchFamily="34" charset="0"/>
              </a:rPr>
              <a:t>mIU</a:t>
            </a:r>
            <a:r>
              <a:rPr lang="fr-FR" sz="2400" dirty="0" smtClean="0">
                <a:latin typeface="Arial" panose="020B0604020202020204" pitchFamily="34" charset="0"/>
                <a:cs typeface="Arial" panose="020B0604020202020204" pitchFamily="34" charset="0"/>
              </a:rPr>
              <a:t>/L      (0.32-5.5)</a:t>
            </a:r>
            <a:r>
              <a:rPr lang="fr-FR" sz="2400" dirty="0">
                <a:latin typeface="Arial" panose="020B0604020202020204" pitchFamily="34" charset="0"/>
                <a:cs typeface="Arial" panose="020B0604020202020204" pitchFamily="34" charset="0"/>
              </a:rPr>
              <a:t/>
            </a:r>
            <a:br>
              <a:rPr lang="fr-FR" sz="2400" dirty="0">
                <a:latin typeface="Arial" panose="020B0604020202020204" pitchFamily="34" charset="0"/>
                <a:cs typeface="Arial" panose="020B0604020202020204" pitchFamily="34" charset="0"/>
              </a:rPr>
            </a:br>
            <a:r>
              <a:rPr lang="fr-FR" sz="2400" dirty="0" smtClean="0">
                <a:latin typeface="Arial" panose="020B0604020202020204" pitchFamily="34" charset="0"/>
                <a:cs typeface="Arial" panose="020B0604020202020204" pitchFamily="34" charset="0"/>
              </a:rPr>
              <a:t>T4=28.4  </a:t>
            </a:r>
            <a:r>
              <a:rPr lang="fr-FR" sz="2400" dirty="0" err="1" smtClean="0">
                <a:latin typeface="Arial" panose="020B0604020202020204" pitchFamily="34" charset="0"/>
                <a:cs typeface="Arial" panose="020B0604020202020204" pitchFamily="34" charset="0"/>
              </a:rPr>
              <a:t>microg</a:t>
            </a:r>
            <a:r>
              <a:rPr lang="fr-FR" sz="2400" dirty="0" smtClean="0">
                <a:latin typeface="Arial" panose="020B0604020202020204" pitchFamily="34" charset="0"/>
                <a:cs typeface="Arial" panose="020B0604020202020204" pitchFamily="34" charset="0"/>
              </a:rPr>
              <a:t>/dl      (4.5-12 )</a:t>
            </a:r>
            <a:r>
              <a:rPr lang="fr-FR" sz="2400" dirty="0">
                <a:latin typeface="Arial" panose="020B0604020202020204" pitchFamily="34" charset="0"/>
                <a:cs typeface="Arial" panose="020B0604020202020204" pitchFamily="34" charset="0"/>
              </a:rPr>
              <a:t/>
            </a:r>
            <a:br>
              <a:rPr lang="fr-FR" sz="2400" dirty="0">
                <a:latin typeface="Arial" panose="020B0604020202020204" pitchFamily="34" charset="0"/>
                <a:cs typeface="Arial" panose="020B0604020202020204" pitchFamily="34" charset="0"/>
              </a:rPr>
            </a:br>
            <a:r>
              <a:rPr lang="fr-FR" sz="2400" dirty="0" smtClean="0">
                <a:latin typeface="Arial" panose="020B0604020202020204" pitchFamily="34" charset="0"/>
                <a:cs typeface="Arial" panose="020B0604020202020204" pitchFamily="34" charset="0"/>
              </a:rPr>
              <a:t>T3=125  </a:t>
            </a:r>
            <a:r>
              <a:rPr lang="fr-FR" sz="2400" dirty="0" err="1" smtClean="0">
                <a:latin typeface="Arial" panose="020B0604020202020204" pitchFamily="34" charset="0"/>
                <a:cs typeface="Arial" panose="020B0604020202020204" pitchFamily="34" charset="0"/>
              </a:rPr>
              <a:t>ng</a:t>
            </a:r>
            <a:r>
              <a:rPr lang="fr-FR" sz="2400" dirty="0" smtClean="0">
                <a:latin typeface="Arial" panose="020B0604020202020204" pitchFamily="34" charset="0"/>
                <a:cs typeface="Arial" panose="020B0604020202020204" pitchFamily="34" charset="0"/>
              </a:rPr>
              <a:t>/dl              (60-190)</a:t>
            </a:r>
            <a:r>
              <a:rPr lang="fr-FR" sz="2400" dirty="0">
                <a:latin typeface="Arial" panose="020B0604020202020204" pitchFamily="34" charset="0"/>
                <a:cs typeface="Arial" panose="020B0604020202020204" pitchFamily="34" charset="0"/>
              </a:rPr>
              <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Anti </a:t>
            </a:r>
            <a:r>
              <a:rPr lang="fr-FR" sz="2400" dirty="0" smtClean="0">
                <a:latin typeface="Arial" panose="020B0604020202020204" pitchFamily="34" charset="0"/>
                <a:cs typeface="Arial" panose="020B0604020202020204" pitchFamily="34" charset="0"/>
              </a:rPr>
              <a:t>TPO=1.3  IU/ml    (&lt;100)</a:t>
            </a:r>
            <a:r>
              <a:rPr lang="fr-FR" sz="2400" dirty="0">
                <a:latin typeface="Arial" panose="020B0604020202020204" pitchFamily="34" charset="0"/>
                <a:cs typeface="Arial" panose="020B0604020202020204" pitchFamily="34" charset="0"/>
              </a:rPr>
              <a:t/>
            </a:r>
            <a:br>
              <a:rPr lang="fr-FR" sz="2400" dirty="0">
                <a:latin typeface="Arial" panose="020B0604020202020204" pitchFamily="34" charset="0"/>
                <a:cs typeface="Arial" panose="020B0604020202020204" pitchFamily="34" charset="0"/>
              </a:rPr>
            </a:br>
            <a:r>
              <a:rPr lang="fr-FR" sz="2400" dirty="0" err="1" smtClean="0">
                <a:latin typeface="Arial" panose="020B0604020202020204" pitchFamily="34" charset="0"/>
                <a:cs typeface="Arial" panose="020B0604020202020204" pitchFamily="34" charset="0"/>
              </a:rPr>
              <a:t>diagnosis</a:t>
            </a:r>
            <a:r>
              <a:rPr lang="fr-FR" sz="24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Amiodarone</a:t>
            </a:r>
            <a:r>
              <a:rPr lang="en-US" sz="2800" dirty="0" smtClean="0">
                <a:latin typeface="Arial" panose="020B0604020202020204" pitchFamily="34" charset="0"/>
                <a:cs typeface="Arial" panose="020B0604020202020204" pitchFamily="34" charset="0"/>
              </a:rPr>
              <a:t> induce thyrotoxicosis</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dirty="0" smtClean="0"/>
              <a:t/>
            </a:r>
            <a:br>
              <a:rPr lang="en-US" dirty="0" smtClean="0"/>
            </a:br>
            <a:endParaRPr lang="en-US" dirty="0"/>
          </a:p>
        </p:txBody>
      </p:sp>
      <p:sp>
        <p:nvSpPr>
          <p:cNvPr id="3" name="Subtitle 2"/>
          <p:cNvSpPr>
            <a:spLocks noGrp="1"/>
          </p:cNvSpPr>
          <p:nvPr>
            <p:ph type="subTitle" idx="1"/>
          </p:nvPr>
        </p:nvSpPr>
        <p:spPr>
          <a:xfrm>
            <a:off x="1309502" y="6427290"/>
            <a:ext cx="8825658" cy="861420"/>
          </a:xfrm>
        </p:spPr>
        <p:txBody>
          <a:bodyPr/>
          <a:lstStyle/>
          <a:p>
            <a:endParaRPr lang="en-US"/>
          </a:p>
        </p:txBody>
      </p:sp>
    </p:spTree>
    <p:extLst>
      <p:ext uri="{BB962C8B-B14F-4D97-AF65-F5344CB8AC3E}">
        <p14:creationId xmlns:p14="http://schemas.microsoft.com/office/powerpoint/2010/main" xmlns="" val="4265104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0255" y="476519"/>
            <a:ext cx="8825658" cy="6720626"/>
          </a:xfrm>
        </p:spPr>
        <p:txBody>
          <a:bodyPr/>
          <a:lstStyle/>
          <a:p>
            <a:r>
              <a:rPr lang="en-US" sz="2400" b="1" dirty="0" smtClean="0"/>
              <a:t/>
            </a:r>
            <a:br>
              <a:rPr lang="en-US" sz="2400" b="1" dirty="0" smtClean="0"/>
            </a:br>
            <a:r>
              <a:rPr lang="en-US" sz="2400" b="1" dirty="0"/>
              <a:t/>
            </a:r>
            <a:br>
              <a:rPr lang="en-US" sz="2400" b="1" dirty="0"/>
            </a:br>
            <a:r>
              <a:rPr lang="en-US" sz="2400" b="1" dirty="0" smtClean="0"/>
              <a:t/>
            </a:r>
            <a:br>
              <a:rPr lang="en-US" sz="2400" b="1" dirty="0" smtClean="0"/>
            </a:br>
            <a:r>
              <a:rPr lang="en-US" sz="2400" b="1" dirty="0"/>
              <a:t/>
            </a:r>
            <a:br>
              <a:rPr lang="en-US" sz="2400" b="1" dirty="0"/>
            </a:b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since then, </a:t>
            </a:r>
            <a:r>
              <a:rPr lang="en-US" sz="2800" dirty="0" err="1" smtClean="0">
                <a:latin typeface="Arial" panose="020B0604020202020204" pitchFamily="34" charset="0"/>
                <a:cs typeface="Arial" panose="020B0604020202020204" pitchFamily="34" charset="0"/>
              </a:rPr>
              <a:t>Amiodarone</a:t>
            </a:r>
            <a:r>
              <a:rPr lang="en-US" sz="2800" dirty="0" smtClean="0">
                <a:latin typeface="Arial" panose="020B0604020202020204" pitchFamily="34" charset="0"/>
                <a:cs typeface="Arial" panose="020B0604020202020204" pitchFamily="34" charset="0"/>
              </a:rPr>
              <a:t>  has been discontinued  and          </a:t>
            </a:r>
            <a:r>
              <a:rPr lang="en-US" sz="2800" dirty="0" err="1" smtClean="0">
                <a:latin typeface="Arial" panose="020B0604020202020204" pitchFamily="34" charset="0"/>
                <a:cs typeface="Arial" panose="020B0604020202020204" pitchFamily="34" charset="0"/>
              </a:rPr>
              <a:t>methimazole</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20mg (4 </a:t>
            </a:r>
            <a:r>
              <a:rPr lang="en-US" sz="2800" dirty="0">
                <a:latin typeface="Arial" panose="020B0604020202020204" pitchFamily="34" charset="0"/>
                <a:cs typeface="Arial" panose="020B0604020202020204" pitchFamily="34" charset="0"/>
              </a:rPr>
              <a:t>tab</a:t>
            </a:r>
            <a:r>
              <a:rPr lang="en-US" sz="2800" dirty="0" smtClean="0">
                <a:latin typeface="Arial" panose="020B0604020202020204" pitchFamily="34" charset="0"/>
                <a:cs typeface="Arial" panose="020B0604020202020204" pitchFamily="34" charset="0"/>
              </a:rPr>
              <a:t>) daily has </a:t>
            </a:r>
            <a:r>
              <a:rPr lang="en-US" sz="2800" dirty="0" err="1" smtClean="0">
                <a:latin typeface="Arial" panose="020B0604020202020204" pitchFamily="34" charset="0"/>
                <a:cs typeface="Arial" panose="020B0604020202020204" pitchFamily="34" charset="0"/>
              </a:rPr>
              <a:t>begun.After</a:t>
            </a:r>
            <a:r>
              <a:rPr lang="en-US" sz="2800" dirty="0" smtClean="0">
                <a:latin typeface="Arial" panose="020B0604020202020204" pitchFamily="34" charset="0"/>
                <a:cs typeface="Arial" panose="020B0604020202020204" pitchFamily="34" charset="0"/>
              </a:rPr>
              <a:t> one week of treatment.</a:t>
            </a:r>
            <a:br>
              <a:rPr lang="en-US" sz="2800"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96/08/15</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Anti thyroid peroxidase = 4.39  IU/ml   (0-75)</a:t>
            </a:r>
            <a:br>
              <a:rPr lang="en-US" sz="2400" dirty="0" smtClean="0">
                <a:latin typeface="Arial" panose="020B0604020202020204" pitchFamily="34" charset="0"/>
                <a:cs typeface="Arial" panose="020B0604020202020204" pitchFamily="34" charset="0"/>
              </a:rPr>
            </a:br>
            <a:r>
              <a:rPr lang="en-US" sz="2400" dirty="0" err="1" smtClean="0">
                <a:latin typeface="Arial" panose="020B0604020202020204" pitchFamily="34" charset="0"/>
                <a:cs typeface="Arial" panose="020B0604020202020204" pitchFamily="34" charset="0"/>
              </a:rPr>
              <a:t>Triiodothyronin</a:t>
            </a:r>
            <a:r>
              <a:rPr lang="en-US" sz="2400" dirty="0" smtClean="0">
                <a:latin typeface="Arial" panose="020B0604020202020204" pitchFamily="34" charset="0"/>
                <a:cs typeface="Arial" panose="020B0604020202020204" pitchFamily="34" charset="0"/>
              </a:rPr>
              <a:t> T3 = 1.64  </a:t>
            </a:r>
            <a:r>
              <a:rPr lang="en-US" sz="2400" dirty="0" err="1" smtClean="0">
                <a:latin typeface="Arial" panose="020B0604020202020204" pitchFamily="34" charset="0"/>
                <a:cs typeface="Arial" panose="020B0604020202020204" pitchFamily="34" charset="0"/>
              </a:rPr>
              <a:t>ng</a:t>
            </a:r>
            <a:r>
              <a:rPr lang="en-US" sz="2400" dirty="0" smtClean="0">
                <a:latin typeface="Arial" panose="020B0604020202020204" pitchFamily="34" charset="0"/>
                <a:cs typeface="Arial" panose="020B0604020202020204" pitchFamily="34" charset="0"/>
              </a:rPr>
              <a:t>/ml           (0.5-2.2)</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total thyroxin T4 = 280   </a:t>
            </a:r>
            <a:r>
              <a:rPr lang="en-US" sz="2400" dirty="0" err="1" smtClean="0">
                <a:latin typeface="Arial" panose="020B0604020202020204" pitchFamily="34" charset="0"/>
                <a:cs typeface="Arial" panose="020B0604020202020204" pitchFamily="34" charset="0"/>
              </a:rPr>
              <a:t>ng</a:t>
            </a:r>
            <a:r>
              <a:rPr lang="en-US" sz="2400" dirty="0" smtClean="0">
                <a:latin typeface="Arial" panose="020B0604020202020204" pitchFamily="34" charset="0"/>
                <a:cs typeface="Arial" panose="020B0604020202020204" pitchFamily="34" charset="0"/>
              </a:rPr>
              <a:t>/ml              (45-126)</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TSH = 0.004  MIU/L                              ( 0.4-4.2)</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T3 RU = 36%                                        (25-38)</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400" b="1" dirty="0" smtClean="0"/>
              <a:t/>
            </a:r>
            <a:br>
              <a:rPr lang="en-US" sz="2400" b="1" dirty="0" smtClean="0"/>
            </a:br>
            <a:r>
              <a:rPr lang="en-US" sz="2800" dirty="0" err="1" smtClean="0">
                <a:latin typeface="Arial" panose="020B0604020202020204" pitchFamily="34" charset="0"/>
                <a:cs typeface="Arial" panose="020B0604020202020204" pitchFamily="34" charset="0"/>
              </a:rPr>
              <a:t>Methimazole</a:t>
            </a:r>
            <a:r>
              <a:rPr lang="en-US" sz="2800" dirty="0" smtClean="0">
                <a:latin typeface="Arial" panose="020B0604020202020204" pitchFamily="34" charset="0"/>
                <a:cs typeface="Arial" panose="020B0604020202020204" pitchFamily="34" charset="0"/>
              </a:rPr>
              <a:t>  was 40 mg (8 tab) daily and following after 2 </a:t>
            </a:r>
            <a:r>
              <a:rPr lang="en-US" sz="2800" dirty="0">
                <a:latin typeface="Arial" panose="020B0604020202020204" pitchFamily="34" charset="0"/>
                <a:cs typeface="Arial" panose="020B0604020202020204" pitchFamily="34" charset="0"/>
              </a:rPr>
              <a:t>weeks of treatment.</a:t>
            </a:r>
            <a:r>
              <a:rPr lang="en-US" sz="2400" b="1" dirty="0" smtClean="0"/>
              <a:t/>
            </a:r>
            <a:br>
              <a:rPr lang="en-US" sz="2400" b="1" dirty="0" smtClean="0"/>
            </a:br>
            <a:r>
              <a:rPr lang="en-US" sz="2400" b="1" dirty="0"/>
              <a:t/>
            </a:r>
            <a:br>
              <a:rPr lang="en-US" sz="2400" b="1" dirty="0"/>
            </a:br>
            <a:r>
              <a:rPr lang="en-US" sz="2400" b="1" dirty="0" smtClean="0"/>
              <a:t/>
            </a:r>
            <a:br>
              <a:rPr lang="en-US" sz="2400" b="1" dirty="0" smtClean="0"/>
            </a:br>
            <a:r>
              <a:rPr lang="en-US" sz="2400" b="1" dirty="0"/>
              <a:t/>
            </a:r>
            <a:br>
              <a:rPr lang="en-US" sz="2400" b="1" dirty="0"/>
            </a:br>
            <a:endParaRPr lang="en-US" sz="2400" b="1" dirty="0"/>
          </a:p>
        </p:txBody>
      </p:sp>
      <p:sp>
        <p:nvSpPr>
          <p:cNvPr id="3" name="Subtitle 2"/>
          <p:cNvSpPr>
            <a:spLocks noGrp="1"/>
          </p:cNvSpPr>
          <p:nvPr>
            <p:ph type="subTitle" idx="1"/>
          </p:nvPr>
        </p:nvSpPr>
        <p:spPr>
          <a:xfrm>
            <a:off x="1296623" y="6335724"/>
            <a:ext cx="8825658" cy="861420"/>
          </a:xfrm>
        </p:spPr>
        <p:txBody>
          <a:bodyPr/>
          <a:lstStyle/>
          <a:p>
            <a:endParaRPr lang="en-US" dirty="0"/>
          </a:p>
        </p:txBody>
      </p:sp>
    </p:spTree>
    <p:extLst>
      <p:ext uri="{BB962C8B-B14F-4D97-AF65-F5344CB8AC3E}">
        <p14:creationId xmlns:p14="http://schemas.microsoft.com/office/powerpoint/2010/main" xmlns="" val="2906623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9653" y="1003087"/>
            <a:ext cx="8825658" cy="5434203"/>
          </a:xfrm>
        </p:spPr>
        <p:txBody>
          <a:bodyPr/>
          <a:lstStyle/>
          <a:p>
            <a:r>
              <a:rPr lang="en-US" sz="2800" b="1" dirty="0" smtClean="0">
                <a:latin typeface="Arial" panose="020B0604020202020204" pitchFamily="34" charset="0"/>
                <a:cs typeface="Arial" panose="020B0604020202020204" pitchFamily="34" charset="0"/>
              </a:rPr>
              <a:t>96/09/03</a:t>
            </a: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After two </a:t>
            </a:r>
            <a:r>
              <a:rPr lang="en-US" sz="2800" dirty="0">
                <a:latin typeface="Arial" panose="020B0604020202020204" pitchFamily="34" charset="0"/>
                <a:cs typeface="Arial" panose="020B0604020202020204" pitchFamily="34" charset="0"/>
              </a:rPr>
              <a:t>weeks of treatment</a:t>
            </a:r>
            <a:r>
              <a:rPr lang="en-US" sz="2800" dirty="0" smtClean="0">
                <a:latin typeface="Arial" panose="020B0604020202020204" pitchFamily="34" charset="0"/>
                <a:cs typeface="Arial" panose="020B0604020202020204" pitchFamily="34" charset="0"/>
              </a:rPr>
              <a:t>.</a:t>
            </a: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T4 = &gt;</a:t>
            </a:r>
            <a:r>
              <a:rPr lang="en-US" sz="2400" dirty="0" smtClean="0">
                <a:latin typeface="Arial" panose="020B0604020202020204" pitchFamily="34" charset="0"/>
                <a:cs typeface="Arial" panose="020B0604020202020204" pitchFamily="34" charset="0"/>
              </a:rPr>
              <a:t>24.86  </a:t>
            </a:r>
            <a:r>
              <a:rPr lang="en-US" sz="2400" dirty="0" err="1" smtClean="0">
                <a:latin typeface="Arial" panose="020B0604020202020204" pitchFamily="34" charset="0"/>
                <a:cs typeface="Arial" panose="020B0604020202020204" pitchFamily="34" charset="0"/>
              </a:rPr>
              <a:t>ug</a:t>
            </a:r>
            <a:r>
              <a:rPr lang="en-US" sz="2400" dirty="0" smtClean="0">
                <a:latin typeface="Arial" panose="020B0604020202020204" pitchFamily="34" charset="0"/>
                <a:cs typeface="Arial" panose="020B0604020202020204" pitchFamily="34" charset="0"/>
              </a:rPr>
              <a:t>/dl                 (5.1-14.1)</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T Uptake = &lt;</a:t>
            </a:r>
            <a:r>
              <a:rPr lang="en-US" sz="2400" dirty="0" smtClean="0">
                <a:latin typeface="Arial" panose="020B0604020202020204" pitchFamily="34" charset="0"/>
                <a:cs typeface="Arial" panose="020B0604020202020204" pitchFamily="34" charset="0"/>
              </a:rPr>
              <a:t>0.200                (0.8-1.3)</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FT4 index = &gt;</a:t>
            </a:r>
            <a:r>
              <a:rPr lang="en-US" sz="2400" dirty="0" smtClean="0">
                <a:latin typeface="Arial" panose="020B0604020202020204" pitchFamily="34" charset="0"/>
                <a:cs typeface="Arial" panose="020B0604020202020204" pitchFamily="34" charset="0"/>
              </a:rPr>
              <a:t>124.3  </a:t>
            </a:r>
            <a:r>
              <a:rPr lang="en-US" sz="2400" dirty="0" err="1" smtClean="0">
                <a:latin typeface="Arial" panose="020B0604020202020204" pitchFamily="34" charset="0"/>
                <a:cs typeface="Arial" panose="020B0604020202020204" pitchFamily="34" charset="0"/>
              </a:rPr>
              <a:t>ug</a:t>
            </a:r>
            <a:r>
              <a:rPr lang="en-US" sz="2400" dirty="0" smtClean="0">
                <a:latin typeface="Arial" panose="020B0604020202020204" pitchFamily="34" charset="0"/>
                <a:cs typeface="Arial" panose="020B0604020202020204" pitchFamily="34" charset="0"/>
              </a:rPr>
              <a:t>/dl     (4.8-12.7)</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T3 = 3.7  </a:t>
            </a:r>
            <a:r>
              <a:rPr lang="en-US" sz="2400" dirty="0" err="1" smtClean="0">
                <a:latin typeface="Arial" panose="020B0604020202020204" pitchFamily="34" charset="0"/>
                <a:cs typeface="Arial" panose="020B0604020202020204" pitchFamily="34" charset="0"/>
              </a:rPr>
              <a:t>ng</a:t>
            </a:r>
            <a:r>
              <a:rPr lang="en-US" sz="2400" dirty="0" smtClean="0">
                <a:latin typeface="Arial" panose="020B0604020202020204" pitchFamily="34" charset="0"/>
                <a:cs typeface="Arial" panose="020B0604020202020204" pitchFamily="34" charset="0"/>
              </a:rPr>
              <a:t>/ml   (0.7-2)</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TSH = </a:t>
            </a:r>
            <a:r>
              <a:rPr lang="en-US" sz="2400" dirty="0">
                <a:latin typeface="Arial" panose="020B0604020202020204" pitchFamily="34" charset="0"/>
                <a:cs typeface="Arial" panose="020B0604020202020204" pitchFamily="34" charset="0"/>
              </a:rPr>
              <a:t>&lt;</a:t>
            </a:r>
            <a:r>
              <a:rPr lang="en-US" sz="2400" dirty="0" smtClean="0">
                <a:latin typeface="Arial" panose="020B0604020202020204" pitchFamily="34" charset="0"/>
                <a:cs typeface="Arial" panose="020B0604020202020204" pitchFamily="34" charset="0"/>
              </a:rPr>
              <a:t>0.005  </a:t>
            </a:r>
            <a:r>
              <a:rPr lang="en-US" sz="2400" dirty="0" err="1" smtClean="0">
                <a:latin typeface="Arial" panose="020B0604020202020204" pitchFamily="34" charset="0"/>
                <a:cs typeface="Arial" panose="020B0604020202020204" pitchFamily="34" charset="0"/>
              </a:rPr>
              <a:t>ulU</a:t>
            </a:r>
            <a:r>
              <a:rPr lang="en-US" sz="2400" dirty="0" smtClean="0">
                <a:latin typeface="Arial" panose="020B0604020202020204" pitchFamily="34" charset="0"/>
                <a:cs typeface="Arial" panose="020B0604020202020204" pitchFamily="34" charset="0"/>
              </a:rPr>
              <a:t>/ml            (0.3-4.2 )</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Anti Thyroid Peroxidase = </a:t>
            </a:r>
            <a:r>
              <a:rPr lang="en-US" sz="2400" dirty="0" smtClean="0">
                <a:latin typeface="Arial" panose="020B0604020202020204" pitchFamily="34" charset="0"/>
                <a:cs typeface="Arial" panose="020B0604020202020204" pitchFamily="34" charset="0"/>
              </a:rPr>
              <a:t>13.3 IU/ml  (5-34)</a:t>
            </a: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Due to lack of response to  </a:t>
            </a:r>
            <a:r>
              <a:rPr lang="en-US" sz="2800" dirty="0" err="1" smtClean="0">
                <a:latin typeface="Arial" panose="020B0604020202020204" pitchFamily="34" charset="0"/>
                <a:cs typeface="Arial" panose="020B0604020202020204" pitchFamily="34" charset="0"/>
              </a:rPr>
              <a:t>methimazole</a:t>
            </a:r>
            <a:r>
              <a:rPr lang="en-US" sz="2800" dirty="0">
                <a:latin typeface="Arial" panose="020B0604020202020204" pitchFamily="34" charset="0"/>
                <a:cs typeface="Arial" panose="020B0604020202020204" pitchFamily="34" charset="0"/>
              </a:rPr>
              <a:t>  treatment</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regime has changed to PTU 400mg </a:t>
            </a:r>
            <a:r>
              <a:rPr lang="en-US" sz="2800" dirty="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8tab)daily.</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54955" y="5575870"/>
            <a:ext cx="8825658" cy="861420"/>
          </a:xfrm>
        </p:spPr>
        <p:txBody>
          <a:bodyPr/>
          <a:lstStyle/>
          <a:p>
            <a:endParaRPr lang="en-US" dirty="0"/>
          </a:p>
        </p:txBody>
      </p:sp>
    </p:spTree>
    <p:extLst>
      <p:ext uri="{BB962C8B-B14F-4D97-AF65-F5344CB8AC3E}">
        <p14:creationId xmlns:p14="http://schemas.microsoft.com/office/powerpoint/2010/main" xmlns="" val="378363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197736"/>
            <a:ext cx="8825658" cy="3785708"/>
          </a:xfrm>
        </p:spPr>
        <p:txBody>
          <a:bodyPr/>
          <a:lstStyle/>
          <a:p>
            <a:r>
              <a:rPr lang="en-US" sz="2800" dirty="0">
                <a:latin typeface="Arial" panose="020B0604020202020204" pitchFamily="34" charset="0"/>
                <a:cs typeface="Arial" panose="020B0604020202020204" pitchFamily="34" charset="0"/>
              </a:rPr>
              <a:t>A</a:t>
            </a:r>
            <a:r>
              <a:rPr lang="en-US" sz="2800" dirty="0" smtClean="0">
                <a:latin typeface="Arial" panose="020B0604020202020204" pitchFamily="34" charset="0"/>
                <a:cs typeface="Arial" panose="020B0604020202020204" pitchFamily="34" charset="0"/>
              </a:rPr>
              <a:t>fter three </a:t>
            </a:r>
            <a:r>
              <a:rPr lang="en-US" sz="2800" dirty="0">
                <a:latin typeface="Arial" panose="020B0604020202020204" pitchFamily="34" charset="0"/>
                <a:cs typeface="Arial" panose="020B0604020202020204" pitchFamily="34" charset="0"/>
              </a:rPr>
              <a:t>weeks of </a:t>
            </a:r>
            <a:r>
              <a:rPr lang="en-US" sz="2800" dirty="0" smtClean="0">
                <a:latin typeface="Arial" panose="020B0604020202020204" pitchFamily="34" charset="0"/>
                <a:cs typeface="Arial" panose="020B0604020202020204" pitchFamily="34" charset="0"/>
              </a:rPr>
              <a:t>treatment</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with PTU.</a:t>
            </a:r>
            <a:br>
              <a:rPr lang="en-US" sz="2800"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96/09/23</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TSH = 0.01 MIU/L           (0.4-4.2)</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free T4 = 7.70  </a:t>
            </a:r>
            <a:r>
              <a:rPr lang="en-US" sz="2400" dirty="0" err="1" smtClean="0">
                <a:latin typeface="Arial" panose="020B0604020202020204" pitchFamily="34" charset="0"/>
                <a:cs typeface="Arial" panose="020B0604020202020204" pitchFamily="34" charset="0"/>
              </a:rPr>
              <a:t>ng</a:t>
            </a:r>
            <a:r>
              <a:rPr lang="en-US" sz="2400" dirty="0" smtClean="0">
                <a:latin typeface="Arial" panose="020B0604020202020204" pitchFamily="34" charset="0"/>
                <a:cs typeface="Arial" panose="020B0604020202020204" pitchFamily="34" charset="0"/>
              </a:rPr>
              <a:t>/dl      (0.8-1.7)</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free T3 </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15.69 </a:t>
            </a:r>
            <a:r>
              <a:rPr lang="en-US" sz="2400" dirty="0" err="1" smtClean="0">
                <a:latin typeface="Arial" panose="020B0604020202020204" pitchFamily="34" charset="0"/>
                <a:cs typeface="Arial" panose="020B0604020202020204" pitchFamily="34" charset="0"/>
              </a:rPr>
              <a:t>pg</a:t>
            </a:r>
            <a:r>
              <a:rPr lang="en-US" sz="2400" dirty="0" smtClean="0">
                <a:latin typeface="Arial" panose="020B0604020202020204" pitchFamily="34" charset="0"/>
                <a:cs typeface="Arial" panose="020B0604020202020204" pitchFamily="34" charset="0"/>
              </a:rPr>
              <a:t>/ml    (2.2-4.2)</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Due to lack of response to </a:t>
            </a:r>
            <a:r>
              <a:rPr lang="en-US" sz="2400" dirty="0" smtClean="0">
                <a:latin typeface="Arial" panose="020B0604020202020204" pitchFamily="34" charset="0"/>
                <a:cs typeface="Arial" panose="020B0604020202020204" pitchFamily="34" charset="0"/>
              </a:rPr>
              <a:t>PTU </a:t>
            </a:r>
            <a:r>
              <a:rPr lang="en-US" sz="2400" dirty="0" err="1" smtClean="0">
                <a:latin typeface="Arial" panose="020B0604020202020204" pitchFamily="34" charset="0"/>
                <a:cs typeface="Arial" panose="020B0604020202020204" pitchFamily="34" charset="0"/>
              </a:rPr>
              <a:t>treatment.PTU</a:t>
            </a:r>
            <a:r>
              <a:rPr lang="en-US" sz="2400" dirty="0" smtClean="0">
                <a:latin typeface="Arial" panose="020B0604020202020204" pitchFamily="34" charset="0"/>
                <a:cs typeface="Arial" panose="020B0604020202020204" pitchFamily="34" charset="0"/>
              </a:rPr>
              <a:t> dose increase to 600mg daily.</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2379878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5107" y="2173335"/>
            <a:ext cx="8825658" cy="5208090"/>
          </a:xfrm>
        </p:spPr>
        <p:txBody>
          <a:bodyPr/>
          <a:lstStyle/>
          <a:p>
            <a:r>
              <a:rPr lang="en-US" sz="2800" b="1" dirty="0" smtClean="0">
                <a:latin typeface="Arial" panose="020B0604020202020204" pitchFamily="34" charset="0"/>
                <a:cs typeface="Arial" panose="020B0604020202020204" pitchFamily="34" charset="0"/>
              </a:rPr>
              <a:t>96/10/05</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The patient again suffers from AF rapid  and admitted to cardiologic ward .rhythm  could  not be controlled  and the patient  received DC shock and sinus </a:t>
            </a:r>
            <a:r>
              <a:rPr lang="en-US" sz="2800" dirty="0" err="1" smtClean="0">
                <a:latin typeface="Arial" panose="020B0604020202020204" pitchFamily="34" charset="0"/>
                <a:cs typeface="Arial" panose="020B0604020202020204" pitchFamily="34" charset="0"/>
              </a:rPr>
              <a:t>rhytm</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acheived</a:t>
            </a:r>
            <a:r>
              <a:rPr lang="en-US" sz="2800" dirty="0" smtClean="0">
                <a:latin typeface="Arial" panose="020B0604020202020204" pitchFamily="34" charset="0"/>
                <a:cs typeface="Arial" panose="020B0604020202020204" pitchFamily="34" charset="0"/>
              </a:rPr>
              <a:t>. In this </a:t>
            </a:r>
            <a:r>
              <a:rPr lang="en-US" sz="2800" dirty="0" err="1" smtClean="0">
                <a:latin typeface="Arial" panose="020B0604020202020204" pitchFamily="34" charset="0"/>
                <a:cs typeface="Arial" panose="020B0604020202020204" pitchFamily="34" charset="0"/>
              </a:rPr>
              <a:t>admition</a:t>
            </a:r>
            <a:r>
              <a:rPr lang="en-US" sz="2800" dirty="0" smtClean="0">
                <a:latin typeface="Arial" panose="020B0604020202020204" pitchFamily="34" charset="0"/>
                <a:cs typeface="Arial" panose="020B0604020202020204" pitchFamily="34" charset="0"/>
              </a:rPr>
              <a:t> his lab data was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TSH =0.004 MIU/L     (0.4-4)</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T4 = &gt;24 </a:t>
            </a:r>
            <a:r>
              <a:rPr lang="en-US" sz="2400" dirty="0" err="1" smtClean="0">
                <a:latin typeface="Arial" panose="020B0604020202020204" pitchFamily="34" charset="0"/>
                <a:cs typeface="Arial" panose="020B0604020202020204" pitchFamily="34" charset="0"/>
              </a:rPr>
              <a:t>micg</a:t>
            </a:r>
            <a:r>
              <a:rPr lang="en-US" sz="2400" dirty="0" smtClean="0">
                <a:latin typeface="Arial" panose="020B0604020202020204" pitchFamily="34" charset="0"/>
                <a:cs typeface="Arial" panose="020B0604020202020204" pitchFamily="34" charset="0"/>
              </a:rPr>
              <a:t>/dl        (4.5-12.5)</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free T4 = &gt; 6  </a:t>
            </a:r>
            <a:r>
              <a:rPr lang="en-US" sz="2400" dirty="0" err="1" smtClean="0">
                <a:latin typeface="Arial" panose="020B0604020202020204" pitchFamily="34" charset="0"/>
                <a:cs typeface="Arial" panose="020B0604020202020204" pitchFamily="34" charset="0"/>
              </a:rPr>
              <a:t>ng</a:t>
            </a:r>
            <a:r>
              <a:rPr lang="en-US" sz="2400" dirty="0" smtClean="0">
                <a:latin typeface="Arial" panose="020B0604020202020204" pitchFamily="34" charset="0"/>
                <a:cs typeface="Arial" panose="020B0604020202020204" pitchFamily="34" charset="0"/>
              </a:rPr>
              <a:t>/dl   (0.8-1.7)</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T3 = 198 </a:t>
            </a:r>
            <a:r>
              <a:rPr lang="en-US" sz="2400" dirty="0" err="1" smtClean="0">
                <a:latin typeface="Arial" panose="020B0604020202020204" pitchFamily="34" charset="0"/>
                <a:cs typeface="Arial" panose="020B0604020202020204" pitchFamily="34" charset="0"/>
              </a:rPr>
              <a:t>ng</a:t>
            </a:r>
            <a:r>
              <a:rPr lang="en-US" sz="2400" dirty="0" smtClean="0">
                <a:latin typeface="Arial" panose="020B0604020202020204" pitchFamily="34" charset="0"/>
                <a:cs typeface="Arial" panose="020B0604020202020204" pitchFamily="34" charset="0"/>
              </a:rPr>
              <a:t>/ml           (84-172)</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287854" y="6142541"/>
            <a:ext cx="8825658" cy="861420"/>
          </a:xfrm>
        </p:spPr>
        <p:txBody>
          <a:bodyPr/>
          <a:lstStyle/>
          <a:p>
            <a:endParaRPr lang="en-US" dirty="0"/>
          </a:p>
        </p:txBody>
      </p:sp>
    </p:spTree>
    <p:extLst>
      <p:ext uri="{BB962C8B-B14F-4D97-AF65-F5344CB8AC3E}">
        <p14:creationId xmlns:p14="http://schemas.microsoft.com/office/powerpoint/2010/main" xmlns="" val="1016230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901521"/>
            <a:ext cx="8825658" cy="4383842"/>
          </a:xfrm>
        </p:spPr>
        <p:txBody>
          <a:bodyPr/>
          <a:lstStyle/>
          <a:p>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400" b="1" dirty="0" smtClean="0">
                <a:latin typeface="+mn-lt"/>
                <a:cs typeface="Arial" panose="020B0604020202020204" pitchFamily="34" charset="0"/>
              </a:rPr>
              <a:t/>
            </a:r>
            <a:br>
              <a:rPr lang="en-US" sz="2400" b="1" dirty="0" smtClean="0">
                <a:latin typeface="+mn-lt"/>
                <a:cs typeface="Arial" panose="020B0604020202020204" pitchFamily="34" charset="0"/>
              </a:rPr>
            </a:br>
            <a:r>
              <a:rPr lang="en-US" sz="2800" dirty="0">
                <a:latin typeface="Arial" panose="020B0604020202020204" pitchFamily="34" charset="0"/>
                <a:cs typeface="Arial" panose="020B0604020202020204" pitchFamily="34" charset="0"/>
              </a:rPr>
              <a:t>In </a:t>
            </a:r>
            <a:r>
              <a:rPr lang="en-US" sz="2800" dirty="0" smtClean="0">
                <a:latin typeface="Arial" panose="020B0604020202020204" pitchFamily="34" charset="0"/>
                <a:cs typeface="Arial" panose="020B0604020202020204" pitchFamily="34" charset="0"/>
              </a:rPr>
              <a:t>hospital the patient received </a:t>
            </a:r>
            <a:r>
              <a:rPr lang="en-US" sz="2800" dirty="0" err="1">
                <a:latin typeface="Arial" panose="020B0604020202020204" pitchFamily="34" charset="0"/>
                <a:cs typeface="Arial" panose="020B0604020202020204" pitchFamily="34" charset="0"/>
              </a:rPr>
              <a:t>Dexamethason</a:t>
            </a:r>
            <a:r>
              <a:rPr lang="en-US" sz="2800" dirty="0">
                <a:latin typeface="Arial" panose="020B0604020202020204" pitchFamily="34" charset="0"/>
                <a:cs typeface="Arial" panose="020B0604020202020204" pitchFamily="34" charset="0"/>
              </a:rPr>
              <a:t> 8 mg </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for 3 </a:t>
            </a:r>
            <a:r>
              <a:rPr lang="en-US" sz="2800" dirty="0" err="1" smtClean="0">
                <a:latin typeface="Arial" panose="020B0604020202020204" pitchFamily="34" charset="0"/>
                <a:cs typeface="Arial" panose="020B0604020202020204" pitchFamily="34" charset="0"/>
              </a:rPr>
              <a:t>days.after</a:t>
            </a:r>
            <a:r>
              <a:rPr lang="en-US" sz="2800" dirty="0" smtClean="0">
                <a:latin typeface="Arial" panose="020B0604020202020204" pitchFamily="34" charset="0"/>
                <a:cs typeface="Arial" panose="020B0604020202020204" pitchFamily="34" charset="0"/>
              </a:rPr>
              <a:t> patient discharge from hospital he </a:t>
            </a:r>
            <a:r>
              <a:rPr lang="en-US" sz="2800" dirty="0" err="1" smtClean="0">
                <a:latin typeface="Arial" panose="020B0604020202020204" pitchFamily="34" charset="0"/>
                <a:cs typeface="Arial" panose="020B0604020202020204" pitchFamily="34" charset="0"/>
              </a:rPr>
              <a:t>refered</a:t>
            </a:r>
            <a:r>
              <a:rPr lang="en-US" sz="2800" dirty="0" smtClean="0">
                <a:latin typeface="Arial" panose="020B0604020202020204" pitchFamily="34" charset="0"/>
                <a:cs typeface="Arial" panose="020B0604020202020204" pitchFamily="34" charset="0"/>
              </a:rPr>
              <a:t> to our clinic for </a:t>
            </a:r>
            <a:r>
              <a:rPr lang="en-US" sz="2800" dirty="0" err="1" smtClean="0">
                <a:latin typeface="Arial" panose="020B0604020202020204" pitchFamily="34" charset="0"/>
                <a:cs typeface="Arial" panose="020B0604020202020204" pitchFamily="34" charset="0"/>
              </a:rPr>
              <a:t>countinuing</a:t>
            </a:r>
            <a:r>
              <a:rPr lang="en-US" sz="2800" dirty="0" smtClean="0">
                <a:latin typeface="Arial" panose="020B0604020202020204" pitchFamily="34" charset="0"/>
                <a:cs typeface="Arial" panose="020B0604020202020204" pitchFamily="34" charset="0"/>
              </a:rPr>
              <a:t> management.</a:t>
            </a:r>
            <a:r>
              <a:rPr lang="en-US" sz="2400" b="1" dirty="0" smtClean="0">
                <a:latin typeface="+mn-lt"/>
                <a:cs typeface="Arial" panose="020B0604020202020204" pitchFamily="34" charset="0"/>
              </a:rPr>
              <a:t/>
            </a:r>
            <a:br>
              <a:rPr lang="en-US" sz="2400" b="1" dirty="0" smtClean="0">
                <a:latin typeface="+mn-lt"/>
                <a:cs typeface="Arial" panose="020B0604020202020204" pitchFamily="34" charset="0"/>
              </a:rPr>
            </a:br>
            <a:r>
              <a:rPr lang="en-US" sz="2400" b="1" dirty="0" smtClean="0">
                <a:latin typeface="+mn-lt"/>
                <a:cs typeface="Arial" panose="020B0604020202020204" pitchFamily="34" charset="0"/>
              </a:rPr>
              <a:t>96/10/21</a:t>
            </a:r>
            <a:br>
              <a:rPr lang="en-US" sz="2400" b="1" dirty="0" smtClean="0">
                <a:latin typeface="+mn-lt"/>
                <a:cs typeface="Arial" panose="020B0604020202020204" pitchFamily="34" charset="0"/>
              </a:rPr>
            </a:br>
            <a:r>
              <a:rPr lang="en-US" sz="2400" dirty="0" smtClean="0">
                <a:latin typeface="Arial" panose="020B0604020202020204" pitchFamily="34" charset="0"/>
                <a:cs typeface="Arial" panose="020B0604020202020204" pitchFamily="34" charset="0"/>
              </a:rPr>
              <a:t>TSH=0.004  MIU            (0.4-4.2)</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free T4=7.7 </a:t>
            </a:r>
            <a:r>
              <a:rPr lang="en-US" sz="2400" dirty="0" err="1" smtClean="0">
                <a:latin typeface="Arial" panose="020B0604020202020204" pitchFamily="34" charset="0"/>
                <a:cs typeface="Arial" panose="020B0604020202020204" pitchFamily="34" charset="0"/>
              </a:rPr>
              <a:t>ng</a:t>
            </a:r>
            <a:r>
              <a:rPr lang="en-US" sz="2400" dirty="0" smtClean="0">
                <a:latin typeface="Arial" panose="020B0604020202020204" pitchFamily="34" charset="0"/>
                <a:cs typeface="Arial" panose="020B0604020202020204" pitchFamily="34" charset="0"/>
              </a:rPr>
              <a:t>/dl            (0.8-1.7)</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free T3=10.38  </a:t>
            </a:r>
            <a:r>
              <a:rPr lang="en-US" sz="2400" dirty="0" err="1" smtClean="0">
                <a:latin typeface="Arial" panose="020B0604020202020204" pitchFamily="34" charset="0"/>
                <a:cs typeface="Arial" panose="020B0604020202020204" pitchFamily="34" charset="0"/>
              </a:rPr>
              <a:t>pg</a:t>
            </a:r>
            <a:r>
              <a:rPr lang="en-US" sz="2400" dirty="0" smtClean="0">
                <a:latin typeface="Arial" panose="020B0604020202020204" pitchFamily="34" charset="0"/>
                <a:cs typeface="Arial" panose="020B0604020202020204" pitchFamily="34" charset="0"/>
              </a:rPr>
              <a:t>/ml      (2.2-4.2)</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54955" y="5820569"/>
            <a:ext cx="8825658" cy="861420"/>
          </a:xfrm>
        </p:spPr>
        <p:txBody>
          <a:bodyPr/>
          <a:lstStyle/>
          <a:p>
            <a:endParaRPr lang="en-US"/>
          </a:p>
        </p:txBody>
      </p:sp>
    </p:spTree>
    <p:extLst>
      <p:ext uri="{BB962C8B-B14F-4D97-AF65-F5344CB8AC3E}">
        <p14:creationId xmlns:p14="http://schemas.microsoft.com/office/powerpoint/2010/main" xmlns="" val="851753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1321" y="991673"/>
            <a:ext cx="8825658" cy="4881092"/>
          </a:xfrm>
        </p:spPr>
        <p:txBody>
          <a:bodyPr/>
          <a:lstStyle/>
          <a:p>
            <a:r>
              <a:rPr lang="en-US" sz="2800" b="1" dirty="0">
                <a:latin typeface="Arial" panose="020B0604020202020204" pitchFamily="34" charset="0"/>
                <a:cs typeface="Arial" panose="020B0604020202020204" pitchFamily="34" charset="0"/>
              </a:rPr>
              <a:t>96/11</a:t>
            </a:r>
            <a:br>
              <a:rPr lang="en-US" sz="2800" b="1"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The  PTU </a:t>
            </a:r>
            <a:r>
              <a:rPr lang="en-US" sz="2800" dirty="0" err="1" smtClean="0">
                <a:latin typeface="Arial" panose="020B0604020202020204" pitchFamily="34" charset="0"/>
                <a:cs typeface="Arial" panose="020B0604020202020204" pitchFamily="34" charset="0"/>
              </a:rPr>
              <a:t>chang</a:t>
            </a:r>
            <a:r>
              <a:rPr lang="en-US" sz="2800" dirty="0" smtClean="0">
                <a:latin typeface="Arial" panose="020B0604020202020204" pitchFamily="34" charset="0"/>
                <a:cs typeface="Arial" panose="020B0604020202020204" pitchFamily="34" charset="0"/>
              </a:rPr>
              <a:t> to </a:t>
            </a:r>
            <a:r>
              <a:rPr lang="en-US" sz="2800" dirty="0" err="1">
                <a:latin typeface="Arial" panose="020B0604020202020204" pitchFamily="34" charset="0"/>
                <a:cs typeface="Arial" panose="020B0604020202020204" pitchFamily="34" charset="0"/>
              </a:rPr>
              <a:t>methimazole</a:t>
            </a:r>
            <a:r>
              <a:rPr lang="en-US" sz="2800" dirty="0">
                <a:latin typeface="Arial" panose="020B0604020202020204" pitchFamily="34" charset="0"/>
                <a:cs typeface="Arial" panose="020B0604020202020204" pitchFamily="34" charset="0"/>
              </a:rPr>
              <a:t> 40mg (8 tab) </a:t>
            </a:r>
            <a:r>
              <a:rPr lang="en-US" sz="2800" dirty="0" smtClean="0">
                <a:latin typeface="Arial" panose="020B0604020202020204" pitchFamily="34" charset="0"/>
                <a:cs typeface="Arial" panose="020B0604020202020204" pitchFamily="34" charset="0"/>
              </a:rPr>
              <a:t>daily.</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The patient </a:t>
            </a:r>
            <a:r>
              <a:rPr lang="en-US" sz="2800" dirty="0" smtClean="0">
                <a:latin typeface="Arial" panose="020B0604020202020204" pitchFamily="34" charset="0"/>
                <a:cs typeface="Arial" panose="020B0604020202020204" pitchFamily="34" charset="0"/>
              </a:rPr>
              <a:t>RAIU </a:t>
            </a:r>
            <a:r>
              <a:rPr lang="en-US" sz="2800" dirty="0">
                <a:latin typeface="Arial" panose="020B0604020202020204" pitchFamily="34" charset="0"/>
                <a:cs typeface="Arial" panose="020B0604020202020204" pitchFamily="34" charset="0"/>
              </a:rPr>
              <a:t>was requested.</a:t>
            </a:r>
            <a:br>
              <a:rPr lang="en-US" sz="2800" dirty="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TSH Receptor </a:t>
            </a:r>
            <a:r>
              <a:rPr lang="en-US" sz="2400" dirty="0" err="1" smtClean="0">
                <a:latin typeface="Arial" panose="020B0604020202020204" pitchFamily="34" charset="0"/>
                <a:cs typeface="Arial" panose="020B0604020202020204" pitchFamily="34" charset="0"/>
              </a:rPr>
              <a:t>Ab</a:t>
            </a:r>
            <a:r>
              <a:rPr lang="en-US" sz="2400" dirty="0" smtClean="0">
                <a:latin typeface="Arial" panose="020B0604020202020204" pitchFamily="34" charset="0"/>
                <a:cs typeface="Arial" panose="020B0604020202020204" pitchFamily="34" charset="0"/>
              </a:rPr>
              <a:t> = 0.89 IU/I            ( Positive &gt;1.58)</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TSH = 0.2  </a:t>
            </a:r>
            <a:r>
              <a:rPr lang="en-US" sz="2400" dirty="0" err="1" smtClean="0">
                <a:latin typeface="Arial" panose="020B0604020202020204" pitchFamily="34" charset="0"/>
                <a:cs typeface="Arial" panose="020B0604020202020204" pitchFamily="34" charset="0"/>
              </a:rPr>
              <a:t>uIU</a:t>
            </a:r>
            <a:r>
              <a:rPr lang="en-US" sz="2400" dirty="0" smtClean="0">
                <a:latin typeface="Arial" panose="020B0604020202020204" pitchFamily="34" charset="0"/>
                <a:cs typeface="Arial" panose="020B0604020202020204" pitchFamily="34" charset="0"/>
              </a:rPr>
              <a:t>/L            (0.3-4)</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T4 = 15.1 </a:t>
            </a:r>
            <a:r>
              <a:rPr lang="en-US" sz="2400" dirty="0" err="1" smtClean="0">
                <a:latin typeface="Arial" panose="020B0604020202020204" pitchFamily="34" charset="0"/>
                <a:cs typeface="Arial" panose="020B0604020202020204" pitchFamily="34" charset="0"/>
              </a:rPr>
              <a:t>ug</a:t>
            </a:r>
            <a:r>
              <a:rPr lang="en-US" sz="2400" dirty="0" smtClean="0">
                <a:latin typeface="Arial" panose="020B0604020202020204" pitchFamily="34" charset="0"/>
                <a:cs typeface="Arial" panose="020B0604020202020204" pitchFamily="34" charset="0"/>
              </a:rPr>
              <a:t>/dl              (4.5-12.5)</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T3 = 145 </a:t>
            </a:r>
            <a:r>
              <a:rPr lang="en-US" sz="2400" dirty="0" err="1" smtClean="0">
                <a:latin typeface="Arial" panose="020B0604020202020204" pitchFamily="34" charset="0"/>
                <a:cs typeface="Arial" panose="020B0604020202020204" pitchFamily="34" charset="0"/>
              </a:rPr>
              <a:t>ng</a:t>
            </a:r>
            <a:r>
              <a:rPr lang="en-US" sz="2400" dirty="0" smtClean="0">
                <a:latin typeface="Arial" panose="020B0604020202020204" pitchFamily="34" charset="0"/>
                <a:cs typeface="Arial" panose="020B0604020202020204" pitchFamily="34" charset="0"/>
              </a:rPr>
              <a:t>/dl               (80-200)</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T3 RU = 39%                 (25-37)</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FTI </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5.9                        (1.1-4.6)</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RAIU </a:t>
            </a:r>
            <a:r>
              <a:rPr lang="en-US" sz="2400" dirty="0">
                <a:latin typeface="Arial" panose="020B0604020202020204" pitchFamily="34" charset="0"/>
                <a:cs typeface="Arial" panose="020B0604020202020204" pitchFamily="34" charset="0"/>
              </a:rPr>
              <a:t>2hr </a:t>
            </a:r>
            <a:r>
              <a:rPr lang="en-US" sz="2400" dirty="0" smtClean="0">
                <a:latin typeface="Arial" panose="020B0604020202020204" pitchFamily="34" charset="0"/>
                <a:cs typeface="Arial" panose="020B0604020202020204" pitchFamily="34" charset="0"/>
              </a:rPr>
              <a:t>= 7%              (2-20%)</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RAIU 24hr = 5%            (20-50%)</a:t>
            </a:r>
            <a:endParaRPr lang="en-US" sz="24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54955" y="6427290"/>
            <a:ext cx="8825658" cy="861420"/>
          </a:xfrm>
        </p:spPr>
        <p:txBody>
          <a:bodyPr/>
          <a:lstStyle/>
          <a:p>
            <a:endParaRPr lang="en-US" dirty="0"/>
          </a:p>
        </p:txBody>
      </p:sp>
    </p:spTree>
    <p:extLst>
      <p:ext uri="{BB962C8B-B14F-4D97-AF65-F5344CB8AC3E}">
        <p14:creationId xmlns:p14="http://schemas.microsoft.com/office/powerpoint/2010/main" xmlns="" val="9357044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1005</TotalTime>
  <Words>242</Words>
  <Application>Microsoft Office PowerPoint</Application>
  <PresentationFormat>Custom</PresentationFormat>
  <Paragraphs>80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Ion Boardroom</vt:lpstr>
      <vt:lpstr>       In the name of god</vt:lpstr>
      <vt:lpstr>The patient is A 40 years old man live in Tehran known case of Idiopathic dilated cardiomyopathy from  5 years ago.  he was stable and treated with Amiodaron. From 6 month ago patient gradually lost his weigh (about 30 kg) and he also felt anxiety. And he gradually developed dyspnea on exertion and orthopnea . He also complained from decreased appetite. Then he admitted to cardiology ward with AF and pulmonary edema .        </vt:lpstr>
      <vt:lpstr> 96/08/07  during the hospitalization the patient has rapid AF and decreas EF=45%----15%.  Lab: TSH=0.001  mIU/L      (0.32-5.5) T4=28.4  microg/dl      (4.5-12 ) T3=125  ng/dl              (60-190) Anti TPO=1.3  IU/ml    (&lt;100) diagnosis:  Amiodarone induce thyrotoxicosis    </vt:lpstr>
      <vt:lpstr>     since then, Amiodarone  has been discontinued  and          methimazole 20mg (4 tab) daily has begun.After one week of treatment. 96/08/15 Anti thyroid peroxidase = 4.39  IU/ml   (0-75) Triiodothyronin T3 = 1.64  ng/ml           (0.5-2.2) total thyroxin T4 = 280   ng/ml              (45-126) TSH = 0.004  MIU/L                              ( 0.4-4.2) T3 RU = 36%                                        (25-38)  Methimazole  was 40 mg (8 tab) daily and following after 2 weeks of treatment.    </vt:lpstr>
      <vt:lpstr>96/09/03 After two weeks of treatment. T4 = &gt;24.86  ug/dl                 (5.1-14.1) T Uptake = &lt;0.200                (0.8-1.3) FT4 index = &gt;124.3  ug/dl     (4.8-12.7) T3 = 3.7  ng/ml   (0.7-2) TSH = &lt;0.005  ulU/ml            (0.3-4.2 ) Anti Thyroid Peroxidase = 13.3 IU/ml  (5-34)  Due to lack of response to  methimazole  treatment  regime has changed to PTU 400mg (8tab)daily.     </vt:lpstr>
      <vt:lpstr>After three weeks of treatment with PTU. 96/09/23 TSH = 0.01 MIU/L           (0.4-4.2)  free T4 = 7.70  ng/dl      (0.8-1.7)  free T3 = 15.69 pg/ml    (2.2-4.2)  Due to lack of response to PTU treatment.PTU dose increase to 600mg daily. </vt:lpstr>
      <vt:lpstr>96/10/05  The patient again suffers from AF rapid  and admitted to cardiologic ward .rhythm  could  not be controlled  and the patient  received DC shock and sinus rhytm acheived. In this admition his lab data was :  TSH =0.004 MIU/L     (0.4-4) T4 = &gt;24 micg/dl        (4.5-12.5)  free T4 = &gt; 6  ng/dl   (0.8-1.7) T3 = 198 ng/ml           (84-172)      </vt:lpstr>
      <vt:lpstr>  In hospital the patient received Dexamethason 8 mg  for 3 days.after patient discharge from hospital he refered to our clinic for countinuing management. 96/10/21 TSH=0.004  MIU            (0.4-4.2) free T4=7.7 ng/dl            (0.8-1.7) free T3=10.38  pg/ml      (2.2-4.2)  </vt:lpstr>
      <vt:lpstr>96/11 The  PTU chang to methimazole 40mg (8 tab) daily. The patient RAIU was requested.  TSH Receptor Ab = 0.89 IU/I            ( Positive &gt;1.58) TSH = 0.2  uIU/L            (0.3-4) T4 = 15.1 ug/dl              (4.5-12.5) T3 = 145 ng/dl               (80-200) T3 RU = 39%                 (25-37) FTI = 5.9                        (1.1-4.6) RAIU 2hr = 7%              (2-20%) RAIU 24hr = 5%            (20-50%)</vt:lpstr>
      <vt:lpstr>Then,Tab Methimazole 40mg (8 tab) daily along with tab dexamethasone 2mg began.litum is priscribed for the patient but he could not tolerate it from the GI complication such as neusa and vomiting.  T4 = 16.9 ug/dl                 (5.1-14.1) T Uptake = 0.6                  (0.8-1.3) FT4 index = 28.2 ug/dl     (4.8-12.7) T3 = 0.8  ng/ml                 (0.7-2) TSH = &lt; 0.005 nIU/mg     ( 0.3-4.2)    </vt:lpstr>
      <vt:lpstr>PAST MEDICAL HISTORY:  Idiopathic dilated cardiomyopathy 1391  </vt:lpstr>
      <vt:lpstr>Drug history: no smoker Has received up to 4 months ago tab warfarin tab carvidilol tab digoxin tab Lasix tab sprinolacton tab amiodaron 200mg Drug that are currently in use tab digoxin tab Lasix tab eplerenon tab Rivaroxban tab concor(Bisoprolol) tab Ivabradin</vt:lpstr>
      <vt:lpstr>Familial history:  Mother:  graves(received radioactive iodine) uncle : dilated cardiomyopathy  cousin: dilated cardiomyopathy </vt:lpstr>
      <vt:lpstr>Physical examination:  BP:120/80, PR:88, RR:19 Head and neck: No sweating.thyroid was nl size(about 15 gr)  and soft .no lymphadenopathy. Eye: No lid lag.Lid retraction about 2mm in inferior lid. No chemosis Chest: lung was clear , cardiac s1,s2 was normal Abdomen:  no evidence of tenderness mass or organomegaly  EXT: Edema 3+ of lower limb.no signs of weekness in muscles and range of motion was nl.  </vt:lpstr>
      <vt:lpstr>Slide 15</vt:lpstr>
      <vt:lpstr>96/11/22  TSH= &lt;0.005  uIU/ml       (0.3-4.2) T4 =24.2 ug/dl                 (5.1-4.1) T3 = 0.9 ng/ml                 (0.7-2) T Uptake = 0.5                 (0.8-1.3) FT4 index =48.4 ug/dl     (4.8-12.7) </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se7en</dc:creator>
  <cp:lastModifiedBy>atri</cp:lastModifiedBy>
  <cp:revision>363</cp:revision>
  <dcterms:created xsi:type="dcterms:W3CDTF">2018-02-07T05:47:41Z</dcterms:created>
  <dcterms:modified xsi:type="dcterms:W3CDTF">2018-02-12T05:13:55Z</dcterms:modified>
</cp:coreProperties>
</file>