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7"/>
  </p:notesMasterIdLst>
  <p:sldIdLst>
    <p:sldId id="315" r:id="rId2"/>
    <p:sldId id="383" r:id="rId3"/>
    <p:sldId id="381" r:id="rId4"/>
    <p:sldId id="301" r:id="rId5"/>
    <p:sldId id="320" r:id="rId6"/>
    <p:sldId id="387" r:id="rId7"/>
    <p:sldId id="395" r:id="rId8"/>
    <p:sldId id="390" r:id="rId9"/>
    <p:sldId id="391" r:id="rId10"/>
    <p:sldId id="311" r:id="rId11"/>
    <p:sldId id="304" r:id="rId12"/>
    <p:sldId id="305" r:id="rId13"/>
    <p:sldId id="367" r:id="rId14"/>
    <p:sldId id="413" r:id="rId15"/>
    <p:sldId id="260" r:id="rId16"/>
    <p:sldId id="393" r:id="rId17"/>
    <p:sldId id="394" r:id="rId18"/>
    <p:sldId id="407" r:id="rId19"/>
    <p:sldId id="384" r:id="rId20"/>
    <p:sldId id="374" r:id="rId21"/>
    <p:sldId id="375" r:id="rId22"/>
    <p:sldId id="365" r:id="rId23"/>
    <p:sldId id="399" r:id="rId24"/>
    <p:sldId id="400" r:id="rId25"/>
    <p:sldId id="401" r:id="rId26"/>
    <p:sldId id="402" r:id="rId27"/>
    <p:sldId id="403" r:id="rId28"/>
    <p:sldId id="404" r:id="rId29"/>
    <p:sldId id="406" r:id="rId30"/>
    <p:sldId id="408" r:id="rId31"/>
    <p:sldId id="380" r:id="rId32"/>
    <p:sldId id="410" r:id="rId33"/>
    <p:sldId id="411" r:id="rId34"/>
    <p:sldId id="409" r:id="rId35"/>
    <p:sldId id="362" r:id="rId3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3F14"/>
    <a:srgbClr val="F6FA66"/>
    <a:srgbClr val="F97C67"/>
    <a:srgbClr val="D60093"/>
    <a:srgbClr val="B1CF1B"/>
    <a:srgbClr val="FF99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462" autoAdjust="0"/>
    <p:restoredTop sz="94660"/>
  </p:normalViewPr>
  <p:slideViewPr>
    <p:cSldViewPr>
      <p:cViewPr varScale="1">
        <p:scale>
          <a:sx n="87" d="100"/>
          <a:sy n="87" d="100"/>
        </p:scale>
        <p:origin x="-16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2B726A3-5EEE-4199-B8C5-4E101445C434}" type="datetimeFigureOut">
              <a:rPr lang="fa-IR" smtClean="0"/>
              <a:pPr/>
              <a:t>1440/12/07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8525BF9-88F0-4627-9D36-260931FABBEE}" type="slidenum">
              <a:rPr lang="fa-IR" smtClean="0"/>
              <a:pPr/>
              <a:t>‹#›</a:t>
            </a:fld>
            <a:endParaRPr lang="fa-IR"/>
          </a:p>
        </p:txBody>
      </p:sp>
    </p:spTree>
    <p:extLst>
      <p:ext uri="{BB962C8B-B14F-4D97-AF65-F5344CB8AC3E}">
        <p14:creationId xmlns:p14="http://schemas.microsoft.com/office/powerpoint/2010/main" val="285242834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fld id="{A5AE0A07-CEF1-4AEF-8C67-BCF6CFFC7273}" type="slidenum">
              <a:rPr lang="zh-CN" altLang="en-US" smtClean="0">
                <a:solidFill>
                  <a:srgbClr val="000000"/>
                </a:solidFill>
                <a:latin typeface="Calibri" pitchFamily="34" charset="0"/>
              </a:rPr>
              <a:pPr fontAlgn="base">
                <a:spcBef>
                  <a:spcPct val="0"/>
                </a:spcBef>
                <a:spcAft>
                  <a:spcPct val="0"/>
                </a:spcAft>
                <a:defRPr/>
              </a:pPr>
              <a:t>6</a:t>
            </a:fld>
            <a:endParaRPr lang="en-US" altLang="zh-CN" smtClean="0">
              <a:solidFill>
                <a:srgbClr val="000000"/>
              </a:solidFill>
              <a:latin typeface="Calibri"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b="1" smtClean="0"/>
              <a:t>Mechanisms Relating Insulin Resistance and Dyslipidemia (IV)</a:t>
            </a:r>
            <a:endParaRPr lang="en-US" altLang="zh-CN" smtClean="0"/>
          </a:p>
          <a:p>
            <a:pPr eaLnBrk="1" hangingPunct="1">
              <a:spcBef>
                <a:spcPct val="0"/>
              </a:spcBef>
            </a:pPr>
            <a:r>
              <a:rPr lang="en-US" altLang="zh-CN" smtClean="0"/>
              <a:t>On the last slide in this series, we see a similar phenomena leading to small, dense LDL.  Increased levels of VLDL triglyceride in the presence of CETP can promote the transfer of triglyceride into LDL in exchange for LDL cholesteryl ester.  The triglyceride-rich LDL can undergo hydrolysis by hepatic lipase or lipoprotein lipase, which leads to a small, dense, cholesterol-depleted—and, in general, lipid-depleted—LDL particle.</a:t>
            </a:r>
          </a:p>
          <a:p>
            <a:pPr eaLnBrk="1" hangingPunct="1">
              <a:spcBef>
                <a:spcPct val="0"/>
              </a:spcBef>
            </a:pPr>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fld id="{6DB3AB65-0614-4816-86A0-E1D9D8E84476}" type="slidenum">
              <a:rPr lang="zh-CN" altLang="en-US" smtClean="0">
                <a:latin typeface="Calibri" pitchFamily="34" charset="0"/>
              </a:rPr>
              <a:pPr fontAlgn="base">
                <a:spcBef>
                  <a:spcPct val="0"/>
                </a:spcBef>
                <a:spcAft>
                  <a:spcPct val="0"/>
                </a:spcAft>
                <a:defRPr/>
              </a:pPr>
              <a:t>8</a:t>
            </a:fld>
            <a:endParaRPr lang="en-US" altLang="zh-CN" smtClean="0">
              <a:latin typeface="Calibri"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b="1" smtClean="0"/>
              <a:t>Dyslipidemia in the Insulin Resistance Syndrome</a:t>
            </a:r>
            <a:endParaRPr lang="en-US" altLang="zh-CN" smtClean="0"/>
          </a:p>
          <a:p>
            <a:pPr eaLnBrk="1" hangingPunct="1">
              <a:spcBef>
                <a:spcPct val="0"/>
              </a:spcBef>
            </a:pPr>
            <a:r>
              <a:rPr lang="en-US" altLang="zh-CN" smtClean="0"/>
              <a:t>Dyslipidemia in patients with the insulin resistance syndrome is characterized by an elevated level of total triglyceride, a reduced level of HDL cholesterol, and the presence of heterogeneity within LDL particles, with an increased proportion of LDL found as small, dense, cholesterol-poor particles.</a:t>
            </a:r>
          </a:p>
          <a:p>
            <a:pPr eaLnBrk="1" hangingPunct="1">
              <a:spcBef>
                <a:spcPct val="0"/>
              </a:spcBef>
            </a:pPr>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fld id="{755413B4-19D7-4378-AE35-2994C1E1489F}" type="slidenum">
              <a:rPr lang="zh-CN" altLang="en-US" smtClean="0">
                <a:latin typeface="Calibri" pitchFamily="34" charset="0"/>
              </a:rPr>
              <a:pPr fontAlgn="base">
                <a:spcBef>
                  <a:spcPct val="0"/>
                </a:spcBef>
                <a:spcAft>
                  <a:spcPct val="0"/>
                </a:spcAft>
                <a:defRPr/>
              </a:pPr>
              <a:t>9</a:t>
            </a:fld>
            <a:endParaRPr lang="en-US" altLang="zh-CN" smtClean="0">
              <a:latin typeface="Calibri"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xfrm>
            <a:off x="914400" y="4343400"/>
            <a:ext cx="5257800" cy="4114800"/>
          </a:xfrm>
          <a:noFill/>
        </p:spPr>
        <p:txBody>
          <a:bodyPr wrap="square" numCol="1" anchor="t" anchorCtr="0" compatLnSpc="1">
            <a:prstTxWarp prst="textNoShape">
              <a:avLst/>
            </a:prstTxWarp>
          </a:bodyPr>
          <a:lstStyle/>
          <a:p>
            <a:pPr eaLnBrk="1" hangingPunct="1">
              <a:spcBef>
                <a:spcPct val="0"/>
              </a:spcBef>
            </a:pPr>
            <a:r>
              <a:rPr lang="en-US" altLang="zh-CN" b="1" smtClean="0"/>
              <a:t>Small, Dense LDL and CHD: Potential Atherogenic Mechanisms</a:t>
            </a:r>
            <a:endParaRPr lang="en-US" altLang="zh-CN" smtClean="0"/>
          </a:p>
          <a:p>
            <a:pPr eaLnBrk="1" hangingPunct="1">
              <a:spcBef>
                <a:spcPct val="0"/>
              </a:spcBef>
            </a:pPr>
            <a:r>
              <a:rPr lang="en-US" altLang="zh-CN" smtClean="0"/>
              <a:t>Data from in vitro and in vivo studies suggest that small, dense LDL may be particularly atherogenic.  In vitro, small, dense LDL appears to be more susceptible to oxidative modification.  Because they are smaller, these particles appear to penetrate the endothelial layer of the arterial wall more easily.  The apo B molecule in small, dense LDL undergoes a conformational change that leads to decreased affinity for the LDL receptor, therefore allowing this LDL particle to remain in the circulation longer and be more liable to oxidative modification and uptake into the vessel wall.  Finally, in population studies and small clinical studies, small, dense LDL is associated with the insulin-resistance syndrome as well as with high triglycerides and low HDL cholesterol.</a:t>
            </a:r>
          </a:p>
          <a:p>
            <a:pPr eaLnBrk="1" hangingPunct="1">
              <a:spcBef>
                <a:spcPct val="0"/>
              </a:spcBef>
            </a:pPr>
            <a:endParaRPr lang="en-US" altLang="zh-CN" smtClean="0"/>
          </a:p>
          <a:p>
            <a:pPr eaLnBrk="1" hangingPunct="1">
              <a:spcBef>
                <a:spcPct val="0"/>
              </a:spcBef>
            </a:pPr>
            <a:r>
              <a:rPr lang="en-US" altLang="zh-CN" i="1" smtClean="0"/>
              <a:t>Reference:</a:t>
            </a:r>
            <a:endParaRPr lang="en-US" altLang="zh-CN" smtClean="0"/>
          </a:p>
          <a:p>
            <a:pPr eaLnBrk="1" hangingPunct="1">
              <a:spcBef>
                <a:spcPct val="0"/>
              </a:spcBef>
            </a:pPr>
            <a:r>
              <a:rPr lang="en-US" altLang="zh-CN" smtClean="0"/>
              <a:t>Austin MA, Edwards KL. Small, dense low density lipoproteins, the insulin resistance syndrome and noninsulin-dependent diabetes. Curr Opin Lipidol 1996;7:167-171.</a:t>
            </a:r>
          </a:p>
          <a:p>
            <a:pPr eaLnBrk="1" hangingPunct="1">
              <a:spcBef>
                <a:spcPct val="0"/>
              </a:spcBef>
            </a:pPr>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omic Sans MS" pitchFamily="66" charset="0"/>
              </a:defRPr>
            </a:lvl1pPr>
            <a:lvl2pPr marL="742950" indent="-285750">
              <a:defRPr sz="2800">
                <a:solidFill>
                  <a:schemeClr val="tx1"/>
                </a:solidFill>
                <a:latin typeface="Comic Sans MS" pitchFamily="66" charset="0"/>
              </a:defRPr>
            </a:lvl2pPr>
            <a:lvl3pPr marL="1143000" indent="-228600">
              <a:defRPr sz="2800">
                <a:solidFill>
                  <a:schemeClr val="tx1"/>
                </a:solidFill>
                <a:latin typeface="Comic Sans MS" pitchFamily="66" charset="0"/>
              </a:defRPr>
            </a:lvl3pPr>
            <a:lvl4pPr marL="1600200" indent="-228600">
              <a:defRPr sz="2800">
                <a:solidFill>
                  <a:schemeClr val="tx1"/>
                </a:solidFill>
                <a:latin typeface="Comic Sans MS" pitchFamily="66" charset="0"/>
              </a:defRPr>
            </a:lvl4pPr>
            <a:lvl5pPr marL="2057400" indent="-228600">
              <a:defRPr sz="2800">
                <a:solidFill>
                  <a:schemeClr val="tx1"/>
                </a:solidFill>
                <a:latin typeface="Comic Sans MS" pitchFamily="66" charset="0"/>
              </a:defRPr>
            </a:lvl5pPr>
            <a:lvl6pPr marL="2514600" indent="-228600" algn="l" rtl="0" eaLnBrk="0" fontAlgn="base" hangingPunct="0">
              <a:spcBef>
                <a:spcPct val="0"/>
              </a:spcBef>
              <a:spcAft>
                <a:spcPct val="0"/>
              </a:spcAft>
              <a:defRPr sz="2800">
                <a:solidFill>
                  <a:schemeClr val="tx1"/>
                </a:solidFill>
                <a:latin typeface="Comic Sans MS" pitchFamily="66" charset="0"/>
              </a:defRPr>
            </a:lvl6pPr>
            <a:lvl7pPr marL="2971800" indent="-228600" algn="l" rtl="0" eaLnBrk="0" fontAlgn="base" hangingPunct="0">
              <a:spcBef>
                <a:spcPct val="0"/>
              </a:spcBef>
              <a:spcAft>
                <a:spcPct val="0"/>
              </a:spcAft>
              <a:defRPr sz="2800">
                <a:solidFill>
                  <a:schemeClr val="tx1"/>
                </a:solidFill>
                <a:latin typeface="Comic Sans MS" pitchFamily="66" charset="0"/>
              </a:defRPr>
            </a:lvl7pPr>
            <a:lvl8pPr marL="3429000" indent="-228600" algn="l" rtl="0" eaLnBrk="0" fontAlgn="base" hangingPunct="0">
              <a:spcBef>
                <a:spcPct val="0"/>
              </a:spcBef>
              <a:spcAft>
                <a:spcPct val="0"/>
              </a:spcAft>
              <a:defRPr sz="2800">
                <a:solidFill>
                  <a:schemeClr val="tx1"/>
                </a:solidFill>
                <a:latin typeface="Comic Sans MS" pitchFamily="66" charset="0"/>
              </a:defRPr>
            </a:lvl8pPr>
            <a:lvl9pPr marL="3886200" indent="-228600" algn="l" rtl="0" eaLnBrk="0" fontAlgn="base" hangingPunct="0">
              <a:spcBef>
                <a:spcPct val="0"/>
              </a:spcBef>
              <a:spcAft>
                <a:spcPct val="0"/>
              </a:spcAft>
              <a:defRPr sz="2800">
                <a:solidFill>
                  <a:schemeClr val="tx1"/>
                </a:solidFill>
                <a:latin typeface="Comic Sans MS" pitchFamily="66" charset="0"/>
              </a:defRPr>
            </a:lvl9pPr>
          </a:lstStyle>
          <a:p>
            <a:fld id="{4E3B51F3-353F-434F-983B-1C01231FA31A}" type="slidenum">
              <a:rPr lang="en-US" sz="1200">
                <a:latin typeface="Times New Roman" pitchFamily="18" charset="0"/>
              </a:rPr>
              <a:pPr/>
              <a:t>10</a:t>
            </a:fld>
            <a:endParaRPr lang="en-US" sz="120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14400" y="4321175"/>
            <a:ext cx="5029200" cy="4094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"The lower, the better"</a:t>
            </a:r>
          </a:p>
          <a:p>
            <a:r>
              <a:rPr lang="en-US" dirty="0" smtClean="0"/>
              <a:t>The results of HPS and PROVE IT suggest that reducing LDL-C substantially below 100 mg/</a:t>
            </a:r>
            <a:r>
              <a:rPr lang="en-US" dirty="0" err="1" smtClean="0"/>
              <a:t>dL</a:t>
            </a:r>
            <a:r>
              <a:rPr lang="en-US" dirty="0" smtClean="0"/>
              <a:t> may provide additional benefit in high-risk patients.  Neither of these trials indicated a lower threshold for LDL-C below which further LDL-C reduction did not provide further risk reduction.</a:t>
            </a:r>
          </a:p>
          <a:p>
            <a:r>
              <a:rPr lang="en-US" i="1" dirty="0" smtClean="0"/>
              <a:t>Reference:</a:t>
            </a:r>
            <a:endParaRPr lang="en-US" dirty="0" smtClean="0"/>
          </a:p>
          <a:p>
            <a:r>
              <a:rPr lang="en-US" dirty="0" smtClean="0"/>
              <a:t>Grundy SM, </a:t>
            </a:r>
            <a:r>
              <a:rPr lang="en-US" dirty="0" err="1" smtClean="0"/>
              <a:t>Cleeman</a:t>
            </a:r>
            <a:r>
              <a:rPr lang="en-US" dirty="0" smtClean="0"/>
              <a:t> JI, </a:t>
            </a:r>
            <a:r>
              <a:rPr lang="en-US" dirty="0" err="1" smtClean="0"/>
              <a:t>Bairey</a:t>
            </a:r>
            <a:r>
              <a:rPr lang="en-US" dirty="0" smtClean="0"/>
              <a:t> </a:t>
            </a:r>
            <a:r>
              <a:rPr lang="en-US" dirty="0" err="1" smtClean="0"/>
              <a:t>Merz</a:t>
            </a:r>
            <a:r>
              <a:rPr lang="en-US" dirty="0" smtClean="0"/>
              <a:t> CN, et al., for the Coordinating Committee of the National Cholesterol Education Program. Implications of recent clinical trials for the National Cholesterol Education Program Adult Treatment Panel III guidelines. Circulation 2004;110:227-239.</a:t>
            </a:r>
          </a:p>
          <a:p>
            <a:endParaRPr lang="en-US" b="1" u="sng" dirty="0" smtClean="0">
              <a:solidFill>
                <a:schemeClr val="accent2"/>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4BFBC331-1187-48DB-ABEB-FF9E79E7C67E}" type="datetimeFigureOut">
              <a:rPr lang="fa-IR" smtClean="0"/>
              <a:pPr/>
              <a:t>1440/12/07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92E3250-B841-4662-BB19-961691137702}" type="slidenum">
              <a:rPr lang="fa-IR" smtClean="0"/>
              <a:pPr/>
              <a:t>‹#›</a:t>
            </a:fld>
            <a:endParaRPr lang="fa-IR"/>
          </a:p>
        </p:txBody>
      </p:sp>
    </p:spTree>
    <p:extLst>
      <p:ext uri="{BB962C8B-B14F-4D97-AF65-F5344CB8AC3E}">
        <p14:creationId xmlns:p14="http://schemas.microsoft.com/office/powerpoint/2010/main" val="373054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BFBC331-1187-48DB-ABEB-FF9E79E7C67E}" type="datetimeFigureOut">
              <a:rPr lang="fa-IR" smtClean="0"/>
              <a:pPr/>
              <a:t>1440/12/07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92E3250-B841-4662-BB19-961691137702}" type="slidenum">
              <a:rPr lang="fa-IR" smtClean="0"/>
              <a:pPr/>
              <a:t>‹#›</a:t>
            </a:fld>
            <a:endParaRPr lang="fa-IR"/>
          </a:p>
        </p:txBody>
      </p:sp>
    </p:spTree>
    <p:extLst>
      <p:ext uri="{BB962C8B-B14F-4D97-AF65-F5344CB8AC3E}">
        <p14:creationId xmlns:p14="http://schemas.microsoft.com/office/powerpoint/2010/main" val="1820786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BFBC331-1187-48DB-ABEB-FF9E79E7C67E}" type="datetimeFigureOut">
              <a:rPr lang="fa-IR" smtClean="0"/>
              <a:pPr/>
              <a:t>1440/12/07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92E3250-B841-4662-BB19-961691137702}" type="slidenum">
              <a:rPr lang="fa-IR" smtClean="0"/>
              <a:pPr/>
              <a:t>‹#›</a:t>
            </a:fld>
            <a:endParaRPr lang="fa-IR"/>
          </a:p>
        </p:txBody>
      </p:sp>
    </p:spTree>
    <p:extLst>
      <p:ext uri="{BB962C8B-B14F-4D97-AF65-F5344CB8AC3E}">
        <p14:creationId xmlns:p14="http://schemas.microsoft.com/office/powerpoint/2010/main" val="173113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BFBC331-1187-48DB-ABEB-FF9E79E7C67E}" type="datetimeFigureOut">
              <a:rPr lang="fa-IR" smtClean="0"/>
              <a:pPr/>
              <a:t>1440/12/07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92E3250-B841-4662-BB19-961691137702}" type="slidenum">
              <a:rPr lang="fa-IR" smtClean="0"/>
              <a:pPr/>
              <a:t>‹#›</a:t>
            </a:fld>
            <a:endParaRPr lang="fa-IR"/>
          </a:p>
        </p:txBody>
      </p:sp>
    </p:spTree>
    <p:extLst>
      <p:ext uri="{BB962C8B-B14F-4D97-AF65-F5344CB8AC3E}">
        <p14:creationId xmlns:p14="http://schemas.microsoft.com/office/powerpoint/2010/main" val="271928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FBC331-1187-48DB-ABEB-FF9E79E7C67E}" type="datetimeFigureOut">
              <a:rPr lang="fa-IR" smtClean="0"/>
              <a:pPr/>
              <a:t>1440/12/07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92E3250-B841-4662-BB19-961691137702}" type="slidenum">
              <a:rPr lang="fa-IR" smtClean="0"/>
              <a:pPr/>
              <a:t>‹#›</a:t>
            </a:fld>
            <a:endParaRPr lang="fa-IR"/>
          </a:p>
        </p:txBody>
      </p:sp>
    </p:spTree>
    <p:extLst>
      <p:ext uri="{BB962C8B-B14F-4D97-AF65-F5344CB8AC3E}">
        <p14:creationId xmlns:p14="http://schemas.microsoft.com/office/powerpoint/2010/main" val="331254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4BFBC331-1187-48DB-ABEB-FF9E79E7C67E}" type="datetimeFigureOut">
              <a:rPr lang="fa-IR" smtClean="0"/>
              <a:pPr/>
              <a:t>1440/12/07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92E3250-B841-4662-BB19-961691137702}" type="slidenum">
              <a:rPr lang="fa-IR" smtClean="0"/>
              <a:pPr/>
              <a:t>‹#›</a:t>
            </a:fld>
            <a:endParaRPr lang="fa-IR"/>
          </a:p>
        </p:txBody>
      </p:sp>
    </p:spTree>
    <p:extLst>
      <p:ext uri="{BB962C8B-B14F-4D97-AF65-F5344CB8AC3E}">
        <p14:creationId xmlns:p14="http://schemas.microsoft.com/office/powerpoint/2010/main" val="3302839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4BFBC331-1187-48DB-ABEB-FF9E79E7C67E}" type="datetimeFigureOut">
              <a:rPr lang="fa-IR" smtClean="0"/>
              <a:pPr/>
              <a:t>1440/12/07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92E3250-B841-4662-BB19-961691137702}" type="slidenum">
              <a:rPr lang="fa-IR" smtClean="0"/>
              <a:pPr/>
              <a:t>‹#›</a:t>
            </a:fld>
            <a:endParaRPr lang="fa-IR"/>
          </a:p>
        </p:txBody>
      </p:sp>
    </p:spTree>
    <p:extLst>
      <p:ext uri="{BB962C8B-B14F-4D97-AF65-F5344CB8AC3E}">
        <p14:creationId xmlns:p14="http://schemas.microsoft.com/office/powerpoint/2010/main" val="3163219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4BFBC331-1187-48DB-ABEB-FF9E79E7C67E}" type="datetimeFigureOut">
              <a:rPr lang="fa-IR" smtClean="0"/>
              <a:pPr/>
              <a:t>1440/12/07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92E3250-B841-4662-BB19-961691137702}" type="slidenum">
              <a:rPr lang="fa-IR" smtClean="0"/>
              <a:pPr/>
              <a:t>‹#›</a:t>
            </a:fld>
            <a:endParaRPr lang="fa-IR"/>
          </a:p>
        </p:txBody>
      </p:sp>
    </p:spTree>
    <p:extLst>
      <p:ext uri="{BB962C8B-B14F-4D97-AF65-F5344CB8AC3E}">
        <p14:creationId xmlns:p14="http://schemas.microsoft.com/office/powerpoint/2010/main" val="2759589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FBC331-1187-48DB-ABEB-FF9E79E7C67E}" type="datetimeFigureOut">
              <a:rPr lang="fa-IR" smtClean="0"/>
              <a:pPr/>
              <a:t>1440/12/07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92E3250-B841-4662-BB19-961691137702}" type="slidenum">
              <a:rPr lang="fa-IR" smtClean="0"/>
              <a:pPr/>
              <a:t>‹#›</a:t>
            </a:fld>
            <a:endParaRPr lang="fa-IR"/>
          </a:p>
        </p:txBody>
      </p:sp>
    </p:spTree>
    <p:extLst>
      <p:ext uri="{BB962C8B-B14F-4D97-AF65-F5344CB8AC3E}">
        <p14:creationId xmlns:p14="http://schemas.microsoft.com/office/powerpoint/2010/main" val="1494637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FBC331-1187-48DB-ABEB-FF9E79E7C67E}" type="datetimeFigureOut">
              <a:rPr lang="fa-IR" smtClean="0"/>
              <a:pPr/>
              <a:t>1440/12/07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92E3250-B841-4662-BB19-961691137702}" type="slidenum">
              <a:rPr lang="fa-IR" smtClean="0"/>
              <a:pPr/>
              <a:t>‹#›</a:t>
            </a:fld>
            <a:endParaRPr lang="fa-IR"/>
          </a:p>
        </p:txBody>
      </p:sp>
    </p:spTree>
    <p:extLst>
      <p:ext uri="{BB962C8B-B14F-4D97-AF65-F5344CB8AC3E}">
        <p14:creationId xmlns:p14="http://schemas.microsoft.com/office/powerpoint/2010/main" val="4207646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FBC331-1187-48DB-ABEB-FF9E79E7C67E}" type="datetimeFigureOut">
              <a:rPr lang="fa-IR" smtClean="0"/>
              <a:pPr/>
              <a:t>1440/12/07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92E3250-B841-4662-BB19-961691137702}" type="slidenum">
              <a:rPr lang="fa-IR" smtClean="0"/>
              <a:pPr/>
              <a:t>‹#›</a:t>
            </a:fld>
            <a:endParaRPr lang="fa-IR"/>
          </a:p>
        </p:txBody>
      </p:sp>
    </p:spTree>
    <p:extLst>
      <p:ext uri="{BB962C8B-B14F-4D97-AF65-F5344CB8AC3E}">
        <p14:creationId xmlns:p14="http://schemas.microsoft.com/office/powerpoint/2010/main" val="86353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675">
              <a:srgbClr val="B582FF"/>
            </a:gs>
            <a:gs pos="0">
              <a:srgbClr val="CCCCFF"/>
            </a:gs>
            <a:gs pos="17999">
              <a:srgbClr val="99CCFF"/>
            </a:gs>
            <a:gs pos="24000">
              <a:srgbClr val="FFC000"/>
            </a:gs>
            <a:gs pos="61000">
              <a:srgbClr val="CC99FF"/>
            </a:gs>
            <a:gs pos="82001">
              <a:srgbClr val="99CCFF"/>
            </a:gs>
            <a:gs pos="100000">
              <a:srgbClr val="CCCCFF"/>
            </a:gs>
          </a:gsLst>
          <a:lin ang="5400000" scaled="0"/>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BFBC331-1187-48DB-ABEB-FF9E79E7C67E}" type="datetimeFigureOut">
              <a:rPr lang="fa-IR" smtClean="0"/>
              <a:pPr/>
              <a:t>1440/12/07</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92E3250-B841-4662-BB19-961691137702}" type="slidenum">
              <a:rPr lang="fa-IR" smtClean="0"/>
              <a:pPr/>
              <a:t>‹#›</a:t>
            </a:fld>
            <a:endParaRPr lang="fa-IR"/>
          </a:p>
        </p:txBody>
      </p:sp>
    </p:spTree>
    <p:extLst>
      <p:ext uri="{BB962C8B-B14F-4D97-AF65-F5344CB8AC3E}">
        <p14:creationId xmlns:p14="http://schemas.microsoft.com/office/powerpoint/2010/main" val="293895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0" y="1"/>
            <a:ext cx="7143768" cy="2214553"/>
          </a:xfrm>
          <a:effectLst>
            <a:outerShdw dist="35921" dir="2700000" algn="ctr" rotWithShape="0">
              <a:srgbClr val="FF9999">
                <a:alpha val="50000"/>
              </a:srgbClr>
            </a:outerShdw>
          </a:effectLst>
        </p:spPr>
        <p:txBody>
          <a:bodyPr/>
          <a:lstStyle/>
          <a:p>
            <a:pPr algn="ctr">
              <a:defRPr/>
            </a:pPr>
            <a:r>
              <a:rPr lang="en-US" sz="5400" dirty="0" smtClean="0">
                <a:solidFill>
                  <a:schemeClr val="accent2"/>
                </a:solidFill>
                <a:latin typeface="Tahoma" pitchFamily="34" charset="0"/>
                <a:cs typeface="Tahoma" pitchFamily="34" charset="0"/>
              </a:rPr>
              <a:t>In The Name Of God</a:t>
            </a:r>
          </a:p>
        </p:txBody>
      </p:sp>
      <p:sp>
        <p:nvSpPr>
          <p:cNvPr id="4" name="Subtitle 3"/>
          <p:cNvSpPr>
            <a:spLocks noGrp="1"/>
          </p:cNvSpPr>
          <p:nvPr>
            <p:ph type="subTitle" idx="1"/>
          </p:nvPr>
        </p:nvSpPr>
        <p:spPr>
          <a:xfrm>
            <a:off x="1371600" y="2786058"/>
            <a:ext cx="6400800" cy="2852742"/>
          </a:xfrm>
        </p:spPr>
        <p:txBody>
          <a:bodyPr>
            <a:normAutofit fontScale="92500" lnSpcReduction="10000"/>
          </a:bodyPr>
          <a:lstStyle/>
          <a:p>
            <a:r>
              <a:rPr lang="en-US" b="1" dirty="0" err="1"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Dyslipidemia</a:t>
            </a:r>
            <a:r>
              <a:rPr lang="en-US" b="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/Lipid management in </a:t>
            </a:r>
          </a:p>
          <a:p>
            <a:r>
              <a:rPr lang="en-US" b="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Diabetes</a:t>
            </a:r>
          </a:p>
          <a:p>
            <a:r>
              <a:rPr lang="en-US" b="1" dirty="0" err="1" smtClean="0"/>
              <a:t>Dr.Zahra</a:t>
            </a:r>
            <a:r>
              <a:rPr lang="en-US" b="1" dirty="0" smtClean="0"/>
              <a:t> </a:t>
            </a:r>
            <a:r>
              <a:rPr lang="en-US" b="1" dirty="0" err="1" smtClean="0"/>
              <a:t>davoudi</a:t>
            </a:r>
            <a:endParaRPr lang="en-US" b="1" baseline="30000" dirty="0" smtClean="0"/>
          </a:p>
          <a:p>
            <a:r>
              <a:rPr lang="en-US" dirty="0" smtClean="0"/>
              <a:t>Endocrinology department of </a:t>
            </a:r>
            <a:r>
              <a:rPr lang="en-US" dirty="0" err="1" smtClean="0"/>
              <a:t>Loghman</a:t>
            </a:r>
            <a:r>
              <a:rPr lang="en-US" dirty="0" smtClean="0"/>
              <a:t> Hakim Hospital, </a:t>
            </a:r>
            <a:r>
              <a:rPr lang="en-US" dirty="0" err="1" smtClean="0"/>
              <a:t>Shahid</a:t>
            </a:r>
            <a:r>
              <a:rPr lang="en-US" dirty="0" smtClean="0"/>
              <a:t> </a:t>
            </a:r>
            <a:r>
              <a:rPr lang="en-US" dirty="0" err="1" smtClean="0"/>
              <a:t>Beheshti</a:t>
            </a:r>
            <a:r>
              <a:rPr lang="en-US" dirty="0" smtClean="0"/>
              <a:t> University of Medical Sciences</a:t>
            </a:r>
            <a:endParaRPr lang="fa-IR" dirty="0" smtClean="0"/>
          </a:p>
          <a:p>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a:p>
        </p:txBody>
      </p:sp>
      <p:pic>
        <p:nvPicPr>
          <p:cNvPr id="2050" name="Picture 2" descr="C:\Users\Parsa\Desktop\index.jpg"/>
          <p:cNvPicPr>
            <a:picLocks noChangeAspect="1" noChangeArrowheads="1"/>
          </p:cNvPicPr>
          <p:nvPr/>
        </p:nvPicPr>
        <p:blipFill>
          <a:blip r:embed="rId2"/>
          <a:srcRect/>
          <a:stretch>
            <a:fillRect/>
          </a:stretch>
        </p:blipFill>
        <p:spPr bwMode="auto">
          <a:xfrm>
            <a:off x="7000892" y="1214422"/>
            <a:ext cx="1928826" cy="1514475"/>
          </a:xfrm>
          <a:prstGeom prst="rect">
            <a:avLst/>
          </a:prstGeom>
          <a:noFill/>
        </p:spPr>
      </p:pic>
    </p:spTree>
    <p:extLst>
      <p:ext uri="{BB962C8B-B14F-4D97-AF65-F5344CB8AC3E}">
        <p14:creationId xmlns:p14="http://schemas.microsoft.com/office/powerpoint/2010/main" val="1908697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reeform 2"/>
          <p:cNvSpPr>
            <a:spLocks/>
          </p:cNvSpPr>
          <p:nvPr/>
        </p:nvSpPr>
        <p:spPr bwMode="blackWhite">
          <a:xfrm>
            <a:off x="3098801" y="4667250"/>
            <a:ext cx="5833533" cy="617538"/>
          </a:xfrm>
          <a:custGeom>
            <a:avLst/>
            <a:gdLst>
              <a:gd name="T0" fmla="*/ 0 w 4704"/>
              <a:gd name="T1" fmla="*/ 389 h 389"/>
              <a:gd name="T2" fmla="*/ 4273 w 4704"/>
              <a:gd name="T3" fmla="*/ 384 h 389"/>
              <a:gd name="T4" fmla="*/ 4704 w 4704"/>
              <a:gd name="T5" fmla="*/ 0 h 389"/>
              <a:gd name="T6" fmla="*/ 578 w 4704"/>
              <a:gd name="T7" fmla="*/ 0 h 389"/>
              <a:gd name="T8" fmla="*/ 0 w 4704"/>
              <a:gd name="T9" fmla="*/ 389 h 389"/>
              <a:gd name="T10" fmla="*/ 0 60000 65536"/>
              <a:gd name="T11" fmla="*/ 0 60000 65536"/>
              <a:gd name="T12" fmla="*/ 0 60000 65536"/>
              <a:gd name="T13" fmla="*/ 0 60000 65536"/>
              <a:gd name="T14" fmla="*/ 0 60000 65536"/>
              <a:gd name="T15" fmla="*/ 0 w 4704"/>
              <a:gd name="T16" fmla="*/ 0 h 389"/>
              <a:gd name="T17" fmla="*/ 4704 w 4704"/>
              <a:gd name="T18" fmla="*/ 389 h 389"/>
            </a:gdLst>
            <a:ahLst/>
            <a:cxnLst>
              <a:cxn ang="T10">
                <a:pos x="T0" y="T1"/>
              </a:cxn>
              <a:cxn ang="T11">
                <a:pos x="T2" y="T3"/>
              </a:cxn>
              <a:cxn ang="T12">
                <a:pos x="T4" y="T5"/>
              </a:cxn>
              <a:cxn ang="T13">
                <a:pos x="T6" y="T7"/>
              </a:cxn>
              <a:cxn ang="T14">
                <a:pos x="T8" y="T9"/>
              </a:cxn>
            </a:cxnLst>
            <a:rect l="T15" t="T16" r="T17" b="T18"/>
            <a:pathLst>
              <a:path w="4704" h="389">
                <a:moveTo>
                  <a:pt x="0" y="389"/>
                </a:moveTo>
                <a:lnTo>
                  <a:pt x="4273" y="384"/>
                </a:lnTo>
                <a:lnTo>
                  <a:pt x="4704" y="0"/>
                </a:lnTo>
                <a:lnTo>
                  <a:pt x="578" y="0"/>
                </a:lnTo>
                <a:lnTo>
                  <a:pt x="0" y="389"/>
                </a:lnTo>
                <a:close/>
              </a:path>
            </a:pathLst>
          </a:custGeom>
          <a:gradFill rotWithShape="0">
            <a:gsLst>
              <a:gs pos="0">
                <a:srgbClr val="0033CC"/>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445443" name="Rectangle 3"/>
          <p:cNvSpPr>
            <a:spLocks noGrp="1" noChangeArrowheads="1"/>
          </p:cNvSpPr>
          <p:nvPr>
            <p:ph type="title"/>
          </p:nvPr>
        </p:nvSpPr>
        <p:spPr/>
        <p:txBody>
          <a:bodyPr/>
          <a:lstStyle/>
          <a:p>
            <a:pPr>
              <a:defRPr/>
            </a:pPr>
            <a:r>
              <a:rPr lang="en-US" dirty="0" smtClean="0"/>
              <a:t>“The Lower, the Better”</a:t>
            </a:r>
          </a:p>
        </p:txBody>
      </p:sp>
      <p:sp>
        <p:nvSpPr>
          <p:cNvPr id="21508" name="Text Box 4"/>
          <p:cNvSpPr txBox="1">
            <a:spLocks noChangeArrowheads="1"/>
          </p:cNvSpPr>
          <p:nvPr/>
        </p:nvSpPr>
        <p:spPr bwMode="auto">
          <a:xfrm>
            <a:off x="357012" y="2224089"/>
            <a:ext cx="2088444"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omic Sans MS" pitchFamily="66" charset="0"/>
              </a:defRPr>
            </a:lvl1pPr>
            <a:lvl2pPr marL="742950" indent="-285750">
              <a:defRPr sz="2800">
                <a:solidFill>
                  <a:schemeClr val="tx1"/>
                </a:solidFill>
                <a:latin typeface="Comic Sans MS" pitchFamily="66" charset="0"/>
              </a:defRPr>
            </a:lvl2pPr>
            <a:lvl3pPr marL="1143000" indent="-228600">
              <a:defRPr sz="2800">
                <a:solidFill>
                  <a:schemeClr val="tx1"/>
                </a:solidFill>
                <a:latin typeface="Comic Sans MS" pitchFamily="66" charset="0"/>
              </a:defRPr>
            </a:lvl3pPr>
            <a:lvl4pPr marL="1600200" indent="-228600">
              <a:defRPr sz="2800">
                <a:solidFill>
                  <a:schemeClr val="tx1"/>
                </a:solidFill>
                <a:latin typeface="Comic Sans MS" pitchFamily="66" charset="0"/>
              </a:defRPr>
            </a:lvl4pPr>
            <a:lvl5pPr marL="2057400" indent="-228600">
              <a:defRPr sz="2800">
                <a:solidFill>
                  <a:schemeClr val="tx1"/>
                </a:solidFill>
                <a:latin typeface="Comic Sans MS" pitchFamily="66" charset="0"/>
              </a:defRPr>
            </a:lvl5pPr>
            <a:lvl6pPr marL="2514600" indent="-228600" algn="l" rtl="0" eaLnBrk="0" fontAlgn="base" hangingPunct="0">
              <a:spcBef>
                <a:spcPct val="0"/>
              </a:spcBef>
              <a:spcAft>
                <a:spcPct val="0"/>
              </a:spcAft>
              <a:defRPr sz="2800">
                <a:solidFill>
                  <a:schemeClr val="tx1"/>
                </a:solidFill>
                <a:latin typeface="Comic Sans MS" pitchFamily="66" charset="0"/>
              </a:defRPr>
            </a:lvl6pPr>
            <a:lvl7pPr marL="2971800" indent="-228600" algn="l" rtl="0" eaLnBrk="0" fontAlgn="base" hangingPunct="0">
              <a:spcBef>
                <a:spcPct val="0"/>
              </a:spcBef>
              <a:spcAft>
                <a:spcPct val="0"/>
              </a:spcAft>
              <a:defRPr sz="2800">
                <a:solidFill>
                  <a:schemeClr val="tx1"/>
                </a:solidFill>
                <a:latin typeface="Comic Sans MS" pitchFamily="66" charset="0"/>
              </a:defRPr>
            </a:lvl7pPr>
            <a:lvl8pPr marL="3429000" indent="-228600" algn="l" rtl="0" eaLnBrk="0" fontAlgn="base" hangingPunct="0">
              <a:spcBef>
                <a:spcPct val="0"/>
              </a:spcBef>
              <a:spcAft>
                <a:spcPct val="0"/>
              </a:spcAft>
              <a:defRPr sz="2800">
                <a:solidFill>
                  <a:schemeClr val="tx1"/>
                </a:solidFill>
                <a:latin typeface="Comic Sans MS" pitchFamily="66" charset="0"/>
              </a:defRPr>
            </a:lvl8pPr>
            <a:lvl9pPr marL="3886200" indent="-228600" algn="l" rtl="0" eaLnBrk="0" fontAlgn="base" hangingPunct="0">
              <a:spcBef>
                <a:spcPct val="0"/>
              </a:spcBef>
              <a:spcAft>
                <a:spcPct val="0"/>
              </a:spcAft>
              <a:defRPr sz="2800">
                <a:solidFill>
                  <a:schemeClr val="tx1"/>
                </a:solidFill>
                <a:latin typeface="Comic Sans MS" pitchFamily="66" charset="0"/>
              </a:defRPr>
            </a:lvl9pPr>
          </a:lstStyle>
          <a:p>
            <a:pPr algn="ctr">
              <a:spcBef>
                <a:spcPct val="60000"/>
              </a:spcBef>
            </a:pPr>
            <a:r>
              <a:rPr lang="en-US" sz="2600" dirty="0">
                <a:latin typeface="Verdana" pitchFamily="34" charset="0"/>
              </a:rPr>
              <a:t>Relative</a:t>
            </a:r>
            <a:br>
              <a:rPr lang="en-US" sz="2600" dirty="0">
                <a:latin typeface="Verdana" pitchFamily="34" charset="0"/>
              </a:rPr>
            </a:br>
            <a:r>
              <a:rPr lang="en-US" sz="2600" dirty="0">
                <a:latin typeface="Verdana" pitchFamily="34" charset="0"/>
              </a:rPr>
              <a:t>Risk</a:t>
            </a:r>
            <a:br>
              <a:rPr lang="en-US" sz="2600" dirty="0">
                <a:latin typeface="Verdana" pitchFamily="34" charset="0"/>
              </a:rPr>
            </a:br>
            <a:r>
              <a:rPr lang="en-US" sz="2600" dirty="0">
                <a:latin typeface="Verdana" pitchFamily="34" charset="0"/>
              </a:rPr>
              <a:t>for CHD (Log Scale)</a:t>
            </a:r>
          </a:p>
        </p:txBody>
      </p:sp>
      <p:sp>
        <p:nvSpPr>
          <p:cNvPr id="21509" name="AutoShape 5"/>
          <p:cNvSpPr>
            <a:spLocks noChangeArrowheads="1"/>
          </p:cNvSpPr>
          <p:nvPr/>
        </p:nvSpPr>
        <p:spPr bwMode="blackWhite">
          <a:xfrm>
            <a:off x="3317523" y="1230313"/>
            <a:ext cx="5202766" cy="2595562"/>
          </a:xfrm>
          <a:prstGeom prst="roundRect">
            <a:avLst>
              <a:gd name="adj" fmla="val 10380"/>
            </a:avLst>
          </a:prstGeom>
          <a:gradFill rotWithShape="0">
            <a:gsLst>
              <a:gs pos="0">
                <a:srgbClr val="000099"/>
              </a:gs>
              <a:gs pos="100000">
                <a:srgbClr val="0033C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a-IR"/>
          </a:p>
        </p:txBody>
      </p:sp>
      <p:grpSp>
        <p:nvGrpSpPr>
          <p:cNvPr id="21510" name="Group 6"/>
          <p:cNvGrpSpPr>
            <a:grpSpLocks/>
          </p:cNvGrpSpPr>
          <p:nvPr/>
        </p:nvGrpSpPr>
        <p:grpSpPr bwMode="auto">
          <a:xfrm>
            <a:off x="2942167" y="1620838"/>
            <a:ext cx="172156" cy="2957512"/>
            <a:chOff x="1842" y="1098"/>
            <a:chExt cx="120" cy="1863"/>
          </a:xfrm>
        </p:grpSpPr>
        <p:sp>
          <p:nvSpPr>
            <p:cNvPr id="21550" name="Line 7"/>
            <p:cNvSpPr>
              <a:spLocks noChangeShapeType="1"/>
            </p:cNvSpPr>
            <p:nvPr/>
          </p:nvSpPr>
          <p:spPr bwMode="auto">
            <a:xfrm>
              <a:off x="1853" y="2961"/>
              <a:ext cx="9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51" name="Line 8"/>
            <p:cNvSpPr>
              <a:spLocks noChangeShapeType="1"/>
            </p:cNvSpPr>
            <p:nvPr/>
          </p:nvSpPr>
          <p:spPr bwMode="auto">
            <a:xfrm>
              <a:off x="1853" y="2588"/>
              <a:ext cx="9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52" name="Line 9"/>
            <p:cNvSpPr>
              <a:spLocks noChangeShapeType="1"/>
            </p:cNvSpPr>
            <p:nvPr/>
          </p:nvSpPr>
          <p:spPr bwMode="auto">
            <a:xfrm>
              <a:off x="1853" y="2215"/>
              <a:ext cx="9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53" name="Line 10"/>
            <p:cNvSpPr>
              <a:spLocks noChangeShapeType="1"/>
            </p:cNvSpPr>
            <p:nvPr/>
          </p:nvSpPr>
          <p:spPr bwMode="auto">
            <a:xfrm>
              <a:off x="1853" y="1843"/>
              <a:ext cx="9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54" name="Line 11"/>
            <p:cNvSpPr>
              <a:spLocks noChangeShapeType="1"/>
            </p:cNvSpPr>
            <p:nvPr/>
          </p:nvSpPr>
          <p:spPr bwMode="auto">
            <a:xfrm>
              <a:off x="1842" y="1470"/>
              <a:ext cx="12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55" name="Line 12"/>
            <p:cNvSpPr>
              <a:spLocks noChangeShapeType="1"/>
            </p:cNvSpPr>
            <p:nvPr/>
          </p:nvSpPr>
          <p:spPr bwMode="auto">
            <a:xfrm>
              <a:off x="1842" y="1098"/>
              <a:ext cx="12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grpSp>
        <p:nvGrpSpPr>
          <p:cNvPr id="21511" name="Group 13"/>
          <p:cNvGrpSpPr>
            <a:grpSpLocks/>
          </p:cNvGrpSpPr>
          <p:nvPr/>
        </p:nvGrpSpPr>
        <p:grpSpPr bwMode="auto">
          <a:xfrm>
            <a:off x="3107267" y="5202239"/>
            <a:ext cx="4662311" cy="142875"/>
            <a:chOff x="1957" y="3354"/>
            <a:chExt cx="2937" cy="102"/>
          </a:xfrm>
        </p:grpSpPr>
        <p:sp>
          <p:nvSpPr>
            <p:cNvPr id="21544" name="Line 14"/>
            <p:cNvSpPr>
              <a:spLocks noChangeShapeType="1"/>
            </p:cNvSpPr>
            <p:nvPr/>
          </p:nvSpPr>
          <p:spPr bwMode="auto">
            <a:xfrm>
              <a:off x="4894" y="3354"/>
              <a:ext cx="0" cy="10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45" name="Line 15"/>
            <p:cNvSpPr>
              <a:spLocks noChangeShapeType="1"/>
            </p:cNvSpPr>
            <p:nvPr/>
          </p:nvSpPr>
          <p:spPr bwMode="auto">
            <a:xfrm>
              <a:off x="4306" y="3354"/>
              <a:ext cx="0" cy="10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46" name="Line 16"/>
            <p:cNvSpPr>
              <a:spLocks noChangeShapeType="1"/>
            </p:cNvSpPr>
            <p:nvPr/>
          </p:nvSpPr>
          <p:spPr bwMode="auto">
            <a:xfrm>
              <a:off x="3719" y="3354"/>
              <a:ext cx="0" cy="10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47" name="Line 17"/>
            <p:cNvSpPr>
              <a:spLocks noChangeShapeType="1"/>
            </p:cNvSpPr>
            <p:nvPr/>
          </p:nvSpPr>
          <p:spPr bwMode="auto">
            <a:xfrm>
              <a:off x="3131" y="3354"/>
              <a:ext cx="0" cy="10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48" name="Line 18"/>
            <p:cNvSpPr>
              <a:spLocks noChangeShapeType="1"/>
            </p:cNvSpPr>
            <p:nvPr/>
          </p:nvSpPr>
          <p:spPr bwMode="auto">
            <a:xfrm>
              <a:off x="2544" y="3354"/>
              <a:ext cx="0" cy="10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49" name="Line 19"/>
            <p:cNvSpPr>
              <a:spLocks noChangeShapeType="1"/>
            </p:cNvSpPr>
            <p:nvPr/>
          </p:nvSpPr>
          <p:spPr bwMode="auto">
            <a:xfrm>
              <a:off x="1957" y="3354"/>
              <a:ext cx="0" cy="10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grpSp>
      <p:sp>
        <p:nvSpPr>
          <p:cNvPr id="21512" name="Text Box 20"/>
          <p:cNvSpPr txBox="1">
            <a:spLocks noChangeArrowheads="1"/>
          </p:cNvSpPr>
          <p:nvPr/>
        </p:nvSpPr>
        <p:spPr bwMode="auto">
          <a:xfrm>
            <a:off x="2123723" y="1385889"/>
            <a:ext cx="843844"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omic Sans MS" pitchFamily="66" charset="0"/>
              </a:defRPr>
            </a:lvl1pPr>
            <a:lvl2pPr marL="742950" indent="-285750">
              <a:defRPr sz="2800">
                <a:solidFill>
                  <a:schemeClr val="tx1"/>
                </a:solidFill>
                <a:latin typeface="Comic Sans MS" pitchFamily="66" charset="0"/>
              </a:defRPr>
            </a:lvl2pPr>
            <a:lvl3pPr marL="1143000" indent="-228600">
              <a:defRPr sz="2800">
                <a:solidFill>
                  <a:schemeClr val="tx1"/>
                </a:solidFill>
                <a:latin typeface="Comic Sans MS" pitchFamily="66" charset="0"/>
              </a:defRPr>
            </a:lvl3pPr>
            <a:lvl4pPr marL="1600200" indent="-228600">
              <a:defRPr sz="2800">
                <a:solidFill>
                  <a:schemeClr val="tx1"/>
                </a:solidFill>
                <a:latin typeface="Comic Sans MS" pitchFamily="66" charset="0"/>
              </a:defRPr>
            </a:lvl4pPr>
            <a:lvl5pPr marL="2057400" indent="-228600">
              <a:defRPr sz="2800">
                <a:solidFill>
                  <a:schemeClr val="tx1"/>
                </a:solidFill>
                <a:latin typeface="Comic Sans MS" pitchFamily="66" charset="0"/>
              </a:defRPr>
            </a:lvl5pPr>
            <a:lvl6pPr marL="2514600" indent="-228600" algn="l" rtl="0" eaLnBrk="0" fontAlgn="base" hangingPunct="0">
              <a:spcBef>
                <a:spcPct val="0"/>
              </a:spcBef>
              <a:spcAft>
                <a:spcPct val="0"/>
              </a:spcAft>
              <a:defRPr sz="2800">
                <a:solidFill>
                  <a:schemeClr val="tx1"/>
                </a:solidFill>
                <a:latin typeface="Comic Sans MS" pitchFamily="66" charset="0"/>
              </a:defRPr>
            </a:lvl6pPr>
            <a:lvl7pPr marL="2971800" indent="-228600" algn="l" rtl="0" eaLnBrk="0" fontAlgn="base" hangingPunct="0">
              <a:spcBef>
                <a:spcPct val="0"/>
              </a:spcBef>
              <a:spcAft>
                <a:spcPct val="0"/>
              </a:spcAft>
              <a:defRPr sz="2800">
                <a:solidFill>
                  <a:schemeClr val="tx1"/>
                </a:solidFill>
                <a:latin typeface="Comic Sans MS" pitchFamily="66" charset="0"/>
              </a:defRPr>
            </a:lvl7pPr>
            <a:lvl8pPr marL="3429000" indent="-228600" algn="l" rtl="0" eaLnBrk="0" fontAlgn="base" hangingPunct="0">
              <a:spcBef>
                <a:spcPct val="0"/>
              </a:spcBef>
              <a:spcAft>
                <a:spcPct val="0"/>
              </a:spcAft>
              <a:defRPr sz="2800">
                <a:solidFill>
                  <a:schemeClr val="tx1"/>
                </a:solidFill>
                <a:latin typeface="Comic Sans MS" pitchFamily="66" charset="0"/>
              </a:defRPr>
            </a:lvl8pPr>
            <a:lvl9pPr marL="3886200" indent="-228600" algn="l" rtl="0" eaLnBrk="0" fontAlgn="base" hangingPunct="0">
              <a:spcBef>
                <a:spcPct val="0"/>
              </a:spcBef>
              <a:spcAft>
                <a:spcPct val="0"/>
              </a:spcAft>
              <a:defRPr sz="2800">
                <a:solidFill>
                  <a:schemeClr val="tx1"/>
                </a:solidFill>
                <a:latin typeface="Comic Sans MS" pitchFamily="66" charset="0"/>
              </a:defRPr>
            </a:lvl9pPr>
          </a:lstStyle>
          <a:p>
            <a:pPr algn="r">
              <a:spcBef>
                <a:spcPct val="60000"/>
              </a:spcBef>
            </a:pPr>
            <a:r>
              <a:rPr lang="en-US" sz="2200">
                <a:latin typeface="Verdana" pitchFamily="34" charset="0"/>
              </a:rPr>
              <a:t>3.7</a:t>
            </a:r>
          </a:p>
        </p:txBody>
      </p:sp>
      <p:sp>
        <p:nvSpPr>
          <p:cNvPr id="21513" name="Text Box 21"/>
          <p:cNvSpPr txBox="1">
            <a:spLocks noChangeArrowheads="1"/>
          </p:cNvSpPr>
          <p:nvPr/>
        </p:nvSpPr>
        <p:spPr bwMode="auto">
          <a:xfrm>
            <a:off x="2123723" y="1978025"/>
            <a:ext cx="843844"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omic Sans MS" pitchFamily="66" charset="0"/>
              </a:defRPr>
            </a:lvl1pPr>
            <a:lvl2pPr marL="742950" indent="-285750">
              <a:defRPr sz="2800">
                <a:solidFill>
                  <a:schemeClr val="tx1"/>
                </a:solidFill>
                <a:latin typeface="Comic Sans MS" pitchFamily="66" charset="0"/>
              </a:defRPr>
            </a:lvl2pPr>
            <a:lvl3pPr marL="1143000" indent="-228600">
              <a:defRPr sz="2800">
                <a:solidFill>
                  <a:schemeClr val="tx1"/>
                </a:solidFill>
                <a:latin typeface="Comic Sans MS" pitchFamily="66" charset="0"/>
              </a:defRPr>
            </a:lvl3pPr>
            <a:lvl4pPr marL="1600200" indent="-228600">
              <a:defRPr sz="2800">
                <a:solidFill>
                  <a:schemeClr val="tx1"/>
                </a:solidFill>
                <a:latin typeface="Comic Sans MS" pitchFamily="66" charset="0"/>
              </a:defRPr>
            </a:lvl4pPr>
            <a:lvl5pPr marL="2057400" indent="-228600">
              <a:defRPr sz="2800">
                <a:solidFill>
                  <a:schemeClr val="tx1"/>
                </a:solidFill>
                <a:latin typeface="Comic Sans MS" pitchFamily="66" charset="0"/>
              </a:defRPr>
            </a:lvl5pPr>
            <a:lvl6pPr marL="2514600" indent="-228600" algn="l" rtl="0" eaLnBrk="0" fontAlgn="base" hangingPunct="0">
              <a:spcBef>
                <a:spcPct val="0"/>
              </a:spcBef>
              <a:spcAft>
                <a:spcPct val="0"/>
              </a:spcAft>
              <a:defRPr sz="2800">
                <a:solidFill>
                  <a:schemeClr val="tx1"/>
                </a:solidFill>
                <a:latin typeface="Comic Sans MS" pitchFamily="66" charset="0"/>
              </a:defRPr>
            </a:lvl6pPr>
            <a:lvl7pPr marL="2971800" indent="-228600" algn="l" rtl="0" eaLnBrk="0" fontAlgn="base" hangingPunct="0">
              <a:spcBef>
                <a:spcPct val="0"/>
              </a:spcBef>
              <a:spcAft>
                <a:spcPct val="0"/>
              </a:spcAft>
              <a:defRPr sz="2800">
                <a:solidFill>
                  <a:schemeClr val="tx1"/>
                </a:solidFill>
                <a:latin typeface="Comic Sans MS" pitchFamily="66" charset="0"/>
              </a:defRPr>
            </a:lvl7pPr>
            <a:lvl8pPr marL="3429000" indent="-228600" algn="l" rtl="0" eaLnBrk="0" fontAlgn="base" hangingPunct="0">
              <a:spcBef>
                <a:spcPct val="0"/>
              </a:spcBef>
              <a:spcAft>
                <a:spcPct val="0"/>
              </a:spcAft>
              <a:defRPr sz="2800">
                <a:solidFill>
                  <a:schemeClr val="tx1"/>
                </a:solidFill>
                <a:latin typeface="Comic Sans MS" pitchFamily="66" charset="0"/>
              </a:defRPr>
            </a:lvl8pPr>
            <a:lvl9pPr marL="3886200" indent="-228600" algn="l" rtl="0" eaLnBrk="0" fontAlgn="base" hangingPunct="0">
              <a:spcBef>
                <a:spcPct val="0"/>
              </a:spcBef>
              <a:spcAft>
                <a:spcPct val="0"/>
              </a:spcAft>
              <a:defRPr sz="2800">
                <a:solidFill>
                  <a:schemeClr val="tx1"/>
                </a:solidFill>
                <a:latin typeface="Comic Sans MS" pitchFamily="66" charset="0"/>
              </a:defRPr>
            </a:lvl9pPr>
          </a:lstStyle>
          <a:p>
            <a:pPr algn="r">
              <a:spcBef>
                <a:spcPct val="60000"/>
              </a:spcBef>
            </a:pPr>
            <a:r>
              <a:rPr lang="en-US" sz="2200" dirty="0">
                <a:latin typeface="Verdana" pitchFamily="34" charset="0"/>
              </a:rPr>
              <a:t>2.9</a:t>
            </a:r>
          </a:p>
        </p:txBody>
      </p:sp>
      <p:sp>
        <p:nvSpPr>
          <p:cNvPr id="21514" name="Text Box 22"/>
          <p:cNvSpPr txBox="1">
            <a:spLocks noChangeArrowheads="1"/>
          </p:cNvSpPr>
          <p:nvPr/>
        </p:nvSpPr>
        <p:spPr bwMode="auto">
          <a:xfrm>
            <a:off x="2143478" y="2552700"/>
            <a:ext cx="824089"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omic Sans MS" pitchFamily="66" charset="0"/>
              </a:defRPr>
            </a:lvl1pPr>
            <a:lvl2pPr marL="742950" indent="-285750">
              <a:defRPr sz="2800">
                <a:solidFill>
                  <a:schemeClr val="tx1"/>
                </a:solidFill>
                <a:latin typeface="Comic Sans MS" pitchFamily="66" charset="0"/>
              </a:defRPr>
            </a:lvl2pPr>
            <a:lvl3pPr marL="1143000" indent="-228600">
              <a:defRPr sz="2800">
                <a:solidFill>
                  <a:schemeClr val="tx1"/>
                </a:solidFill>
                <a:latin typeface="Comic Sans MS" pitchFamily="66" charset="0"/>
              </a:defRPr>
            </a:lvl3pPr>
            <a:lvl4pPr marL="1600200" indent="-228600">
              <a:defRPr sz="2800">
                <a:solidFill>
                  <a:schemeClr val="tx1"/>
                </a:solidFill>
                <a:latin typeface="Comic Sans MS" pitchFamily="66" charset="0"/>
              </a:defRPr>
            </a:lvl4pPr>
            <a:lvl5pPr marL="2057400" indent="-228600">
              <a:defRPr sz="2800">
                <a:solidFill>
                  <a:schemeClr val="tx1"/>
                </a:solidFill>
                <a:latin typeface="Comic Sans MS" pitchFamily="66" charset="0"/>
              </a:defRPr>
            </a:lvl5pPr>
            <a:lvl6pPr marL="2514600" indent="-228600" algn="l" rtl="0" eaLnBrk="0" fontAlgn="base" hangingPunct="0">
              <a:spcBef>
                <a:spcPct val="0"/>
              </a:spcBef>
              <a:spcAft>
                <a:spcPct val="0"/>
              </a:spcAft>
              <a:defRPr sz="2800">
                <a:solidFill>
                  <a:schemeClr val="tx1"/>
                </a:solidFill>
                <a:latin typeface="Comic Sans MS" pitchFamily="66" charset="0"/>
              </a:defRPr>
            </a:lvl6pPr>
            <a:lvl7pPr marL="2971800" indent="-228600" algn="l" rtl="0" eaLnBrk="0" fontAlgn="base" hangingPunct="0">
              <a:spcBef>
                <a:spcPct val="0"/>
              </a:spcBef>
              <a:spcAft>
                <a:spcPct val="0"/>
              </a:spcAft>
              <a:defRPr sz="2800">
                <a:solidFill>
                  <a:schemeClr val="tx1"/>
                </a:solidFill>
                <a:latin typeface="Comic Sans MS" pitchFamily="66" charset="0"/>
              </a:defRPr>
            </a:lvl7pPr>
            <a:lvl8pPr marL="3429000" indent="-228600" algn="l" rtl="0" eaLnBrk="0" fontAlgn="base" hangingPunct="0">
              <a:spcBef>
                <a:spcPct val="0"/>
              </a:spcBef>
              <a:spcAft>
                <a:spcPct val="0"/>
              </a:spcAft>
              <a:defRPr sz="2800">
                <a:solidFill>
                  <a:schemeClr val="tx1"/>
                </a:solidFill>
                <a:latin typeface="Comic Sans MS" pitchFamily="66" charset="0"/>
              </a:defRPr>
            </a:lvl8pPr>
            <a:lvl9pPr marL="3886200" indent="-228600" algn="l" rtl="0" eaLnBrk="0" fontAlgn="base" hangingPunct="0">
              <a:spcBef>
                <a:spcPct val="0"/>
              </a:spcBef>
              <a:spcAft>
                <a:spcPct val="0"/>
              </a:spcAft>
              <a:defRPr sz="2800">
                <a:solidFill>
                  <a:schemeClr val="tx1"/>
                </a:solidFill>
                <a:latin typeface="Comic Sans MS" pitchFamily="66" charset="0"/>
              </a:defRPr>
            </a:lvl9pPr>
          </a:lstStyle>
          <a:p>
            <a:pPr algn="r">
              <a:spcBef>
                <a:spcPct val="60000"/>
              </a:spcBef>
            </a:pPr>
            <a:r>
              <a:rPr lang="en-US" sz="2200">
                <a:latin typeface="Verdana" pitchFamily="34" charset="0"/>
              </a:rPr>
              <a:t>2.2</a:t>
            </a:r>
          </a:p>
        </p:txBody>
      </p:sp>
      <p:sp>
        <p:nvSpPr>
          <p:cNvPr id="21515" name="Text Box 23"/>
          <p:cNvSpPr txBox="1">
            <a:spLocks noChangeArrowheads="1"/>
          </p:cNvSpPr>
          <p:nvPr/>
        </p:nvSpPr>
        <p:spPr bwMode="auto">
          <a:xfrm>
            <a:off x="2195689" y="3146425"/>
            <a:ext cx="77187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omic Sans MS" pitchFamily="66" charset="0"/>
              </a:defRPr>
            </a:lvl1pPr>
            <a:lvl2pPr marL="742950" indent="-285750">
              <a:defRPr sz="2800">
                <a:solidFill>
                  <a:schemeClr val="tx1"/>
                </a:solidFill>
                <a:latin typeface="Comic Sans MS" pitchFamily="66" charset="0"/>
              </a:defRPr>
            </a:lvl2pPr>
            <a:lvl3pPr marL="1143000" indent="-228600">
              <a:defRPr sz="2800">
                <a:solidFill>
                  <a:schemeClr val="tx1"/>
                </a:solidFill>
                <a:latin typeface="Comic Sans MS" pitchFamily="66" charset="0"/>
              </a:defRPr>
            </a:lvl3pPr>
            <a:lvl4pPr marL="1600200" indent="-228600">
              <a:defRPr sz="2800">
                <a:solidFill>
                  <a:schemeClr val="tx1"/>
                </a:solidFill>
                <a:latin typeface="Comic Sans MS" pitchFamily="66" charset="0"/>
              </a:defRPr>
            </a:lvl4pPr>
            <a:lvl5pPr marL="2057400" indent="-228600">
              <a:defRPr sz="2800">
                <a:solidFill>
                  <a:schemeClr val="tx1"/>
                </a:solidFill>
                <a:latin typeface="Comic Sans MS" pitchFamily="66" charset="0"/>
              </a:defRPr>
            </a:lvl5pPr>
            <a:lvl6pPr marL="2514600" indent="-228600" algn="l" rtl="0" eaLnBrk="0" fontAlgn="base" hangingPunct="0">
              <a:spcBef>
                <a:spcPct val="0"/>
              </a:spcBef>
              <a:spcAft>
                <a:spcPct val="0"/>
              </a:spcAft>
              <a:defRPr sz="2800">
                <a:solidFill>
                  <a:schemeClr val="tx1"/>
                </a:solidFill>
                <a:latin typeface="Comic Sans MS" pitchFamily="66" charset="0"/>
              </a:defRPr>
            </a:lvl6pPr>
            <a:lvl7pPr marL="2971800" indent="-228600" algn="l" rtl="0" eaLnBrk="0" fontAlgn="base" hangingPunct="0">
              <a:spcBef>
                <a:spcPct val="0"/>
              </a:spcBef>
              <a:spcAft>
                <a:spcPct val="0"/>
              </a:spcAft>
              <a:defRPr sz="2800">
                <a:solidFill>
                  <a:schemeClr val="tx1"/>
                </a:solidFill>
                <a:latin typeface="Comic Sans MS" pitchFamily="66" charset="0"/>
              </a:defRPr>
            </a:lvl7pPr>
            <a:lvl8pPr marL="3429000" indent="-228600" algn="l" rtl="0" eaLnBrk="0" fontAlgn="base" hangingPunct="0">
              <a:spcBef>
                <a:spcPct val="0"/>
              </a:spcBef>
              <a:spcAft>
                <a:spcPct val="0"/>
              </a:spcAft>
              <a:defRPr sz="2800">
                <a:solidFill>
                  <a:schemeClr val="tx1"/>
                </a:solidFill>
                <a:latin typeface="Comic Sans MS" pitchFamily="66" charset="0"/>
              </a:defRPr>
            </a:lvl8pPr>
            <a:lvl9pPr marL="3886200" indent="-228600" algn="l" rtl="0" eaLnBrk="0" fontAlgn="base" hangingPunct="0">
              <a:spcBef>
                <a:spcPct val="0"/>
              </a:spcBef>
              <a:spcAft>
                <a:spcPct val="0"/>
              </a:spcAft>
              <a:defRPr sz="2800">
                <a:solidFill>
                  <a:schemeClr val="tx1"/>
                </a:solidFill>
                <a:latin typeface="Comic Sans MS" pitchFamily="66" charset="0"/>
              </a:defRPr>
            </a:lvl9pPr>
          </a:lstStyle>
          <a:p>
            <a:pPr algn="r">
              <a:spcBef>
                <a:spcPct val="60000"/>
              </a:spcBef>
            </a:pPr>
            <a:r>
              <a:rPr lang="en-US" sz="2200">
                <a:latin typeface="Verdana" pitchFamily="34" charset="0"/>
              </a:rPr>
              <a:t>1.7</a:t>
            </a:r>
          </a:p>
        </p:txBody>
      </p:sp>
      <p:sp>
        <p:nvSpPr>
          <p:cNvPr id="21516" name="Text Box 24"/>
          <p:cNvSpPr txBox="1">
            <a:spLocks noChangeArrowheads="1"/>
          </p:cNvSpPr>
          <p:nvPr/>
        </p:nvSpPr>
        <p:spPr bwMode="auto">
          <a:xfrm>
            <a:off x="2070100" y="3756025"/>
            <a:ext cx="89746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omic Sans MS" pitchFamily="66" charset="0"/>
              </a:defRPr>
            </a:lvl1pPr>
            <a:lvl2pPr marL="742950" indent="-285750">
              <a:defRPr sz="2800">
                <a:solidFill>
                  <a:schemeClr val="tx1"/>
                </a:solidFill>
                <a:latin typeface="Comic Sans MS" pitchFamily="66" charset="0"/>
              </a:defRPr>
            </a:lvl2pPr>
            <a:lvl3pPr marL="1143000" indent="-228600">
              <a:defRPr sz="2800">
                <a:solidFill>
                  <a:schemeClr val="tx1"/>
                </a:solidFill>
                <a:latin typeface="Comic Sans MS" pitchFamily="66" charset="0"/>
              </a:defRPr>
            </a:lvl3pPr>
            <a:lvl4pPr marL="1600200" indent="-228600">
              <a:defRPr sz="2800">
                <a:solidFill>
                  <a:schemeClr val="tx1"/>
                </a:solidFill>
                <a:latin typeface="Comic Sans MS" pitchFamily="66" charset="0"/>
              </a:defRPr>
            </a:lvl4pPr>
            <a:lvl5pPr marL="2057400" indent="-228600">
              <a:defRPr sz="2800">
                <a:solidFill>
                  <a:schemeClr val="tx1"/>
                </a:solidFill>
                <a:latin typeface="Comic Sans MS" pitchFamily="66" charset="0"/>
              </a:defRPr>
            </a:lvl5pPr>
            <a:lvl6pPr marL="2514600" indent="-228600" algn="l" rtl="0" eaLnBrk="0" fontAlgn="base" hangingPunct="0">
              <a:spcBef>
                <a:spcPct val="0"/>
              </a:spcBef>
              <a:spcAft>
                <a:spcPct val="0"/>
              </a:spcAft>
              <a:defRPr sz="2800">
                <a:solidFill>
                  <a:schemeClr val="tx1"/>
                </a:solidFill>
                <a:latin typeface="Comic Sans MS" pitchFamily="66" charset="0"/>
              </a:defRPr>
            </a:lvl6pPr>
            <a:lvl7pPr marL="2971800" indent="-228600" algn="l" rtl="0" eaLnBrk="0" fontAlgn="base" hangingPunct="0">
              <a:spcBef>
                <a:spcPct val="0"/>
              </a:spcBef>
              <a:spcAft>
                <a:spcPct val="0"/>
              </a:spcAft>
              <a:defRPr sz="2800">
                <a:solidFill>
                  <a:schemeClr val="tx1"/>
                </a:solidFill>
                <a:latin typeface="Comic Sans MS" pitchFamily="66" charset="0"/>
              </a:defRPr>
            </a:lvl7pPr>
            <a:lvl8pPr marL="3429000" indent="-228600" algn="l" rtl="0" eaLnBrk="0" fontAlgn="base" hangingPunct="0">
              <a:spcBef>
                <a:spcPct val="0"/>
              </a:spcBef>
              <a:spcAft>
                <a:spcPct val="0"/>
              </a:spcAft>
              <a:defRPr sz="2800">
                <a:solidFill>
                  <a:schemeClr val="tx1"/>
                </a:solidFill>
                <a:latin typeface="Comic Sans MS" pitchFamily="66" charset="0"/>
              </a:defRPr>
            </a:lvl8pPr>
            <a:lvl9pPr marL="3886200" indent="-228600" algn="l" rtl="0" eaLnBrk="0" fontAlgn="base" hangingPunct="0">
              <a:spcBef>
                <a:spcPct val="0"/>
              </a:spcBef>
              <a:spcAft>
                <a:spcPct val="0"/>
              </a:spcAft>
              <a:defRPr sz="2800">
                <a:solidFill>
                  <a:schemeClr val="tx1"/>
                </a:solidFill>
                <a:latin typeface="Comic Sans MS" pitchFamily="66" charset="0"/>
              </a:defRPr>
            </a:lvl9pPr>
          </a:lstStyle>
          <a:p>
            <a:pPr algn="r">
              <a:spcBef>
                <a:spcPct val="60000"/>
              </a:spcBef>
            </a:pPr>
            <a:r>
              <a:rPr lang="en-US" sz="2200">
                <a:latin typeface="Verdana" pitchFamily="34" charset="0"/>
              </a:rPr>
              <a:t>1.3</a:t>
            </a:r>
          </a:p>
        </p:txBody>
      </p:sp>
      <p:sp>
        <p:nvSpPr>
          <p:cNvPr id="21517" name="Text Box 25"/>
          <p:cNvSpPr txBox="1">
            <a:spLocks noChangeArrowheads="1"/>
          </p:cNvSpPr>
          <p:nvPr/>
        </p:nvSpPr>
        <p:spPr bwMode="auto">
          <a:xfrm>
            <a:off x="1962856" y="4329114"/>
            <a:ext cx="1004711"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omic Sans MS" pitchFamily="66" charset="0"/>
              </a:defRPr>
            </a:lvl1pPr>
            <a:lvl2pPr marL="742950" indent="-285750">
              <a:defRPr sz="2800">
                <a:solidFill>
                  <a:schemeClr val="tx1"/>
                </a:solidFill>
                <a:latin typeface="Comic Sans MS" pitchFamily="66" charset="0"/>
              </a:defRPr>
            </a:lvl2pPr>
            <a:lvl3pPr marL="1143000" indent="-228600">
              <a:defRPr sz="2800">
                <a:solidFill>
                  <a:schemeClr val="tx1"/>
                </a:solidFill>
                <a:latin typeface="Comic Sans MS" pitchFamily="66" charset="0"/>
              </a:defRPr>
            </a:lvl3pPr>
            <a:lvl4pPr marL="1600200" indent="-228600">
              <a:defRPr sz="2800">
                <a:solidFill>
                  <a:schemeClr val="tx1"/>
                </a:solidFill>
                <a:latin typeface="Comic Sans MS" pitchFamily="66" charset="0"/>
              </a:defRPr>
            </a:lvl4pPr>
            <a:lvl5pPr marL="2057400" indent="-228600">
              <a:defRPr sz="2800">
                <a:solidFill>
                  <a:schemeClr val="tx1"/>
                </a:solidFill>
                <a:latin typeface="Comic Sans MS" pitchFamily="66" charset="0"/>
              </a:defRPr>
            </a:lvl5pPr>
            <a:lvl6pPr marL="2514600" indent="-228600" algn="l" rtl="0" eaLnBrk="0" fontAlgn="base" hangingPunct="0">
              <a:spcBef>
                <a:spcPct val="0"/>
              </a:spcBef>
              <a:spcAft>
                <a:spcPct val="0"/>
              </a:spcAft>
              <a:defRPr sz="2800">
                <a:solidFill>
                  <a:schemeClr val="tx1"/>
                </a:solidFill>
                <a:latin typeface="Comic Sans MS" pitchFamily="66" charset="0"/>
              </a:defRPr>
            </a:lvl6pPr>
            <a:lvl7pPr marL="2971800" indent="-228600" algn="l" rtl="0" eaLnBrk="0" fontAlgn="base" hangingPunct="0">
              <a:spcBef>
                <a:spcPct val="0"/>
              </a:spcBef>
              <a:spcAft>
                <a:spcPct val="0"/>
              </a:spcAft>
              <a:defRPr sz="2800">
                <a:solidFill>
                  <a:schemeClr val="tx1"/>
                </a:solidFill>
                <a:latin typeface="Comic Sans MS" pitchFamily="66" charset="0"/>
              </a:defRPr>
            </a:lvl7pPr>
            <a:lvl8pPr marL="3429000" indent="-228600" algn="l" rtl="0" eaLnBrk="0" fontAlgn="base" hangingPunct="0">
              <a:spcBef>
                <a:spcPct val="0"/>
              </a:spcBef>
              <a:spcAft>
                <a:spcPct val="0"/>
              </a:spcAft>
              <a:defRPr sz="2800">
                <a:solidFill>
                  <a:schemeClr val="tx1"/>
                </a:solidFill>
                <a:latin typeface="Comic Sans MS" pitchFamily="66" charset="0"/>
              </a:defRPr>
            </a:lvl8pPr>
            <a:lvl9pPr marL="3886200" indent="-228600" algn="l" rtl="0" eaLnBrk="0" fontAlgn="base" hangingPunct="0">
              <a:spcBef>
                <a:spcPct val="0"/>
              </a:spcBef>
              <a:spcAft>
                <a:spcPct val="0"/>
              </a:spcAft>
              <a:defRPr sz="2800">
                <a:solidFill>
                  <a:schemeClr val="tx1"/>
                </a:solidFill>
                <a:latin typeface="Comic Sans MS" pitchFamily="66" charset="0"/>
              </a:defRPr>
            </a:lvl9pPr>
          </a:lstStyle>
          <a:p>
            <a:pPr algn="r">
              <a:spcBef>
                <a:spcPct val="60000"/>
              </a:spcBef>
            </a:pPr>
            <a:r>
              <a:rPr lang="en-US" sz="2200">
                <a:latin typeface="Verdana" pitchFamily="34" charset="0"/>
              </a:rPr>
              <a:t>1.0</a:t>
            </a:r>
          </a:p>
        </p:txBody>
      </p:sp>
      <p:sp>
        <p:nvSpPr>
          <p:cNvPr id="21518" name="Text Box 26"/>
          <p:cNvSpPr txBox="1">
            <a:spLocks noChangeArrowheads="1"/>
          </p:cNvSpPr>
          <p:nvPr/>
        </p:nvSpPr>
        <p:spPr bwMode="auto">
          <a:xfrm>
            <a:off x="3232856" y="5726113"/>
            <a:ext cx="4730044"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omic Sans MS" pitchFamily="66" charset="0"/>
              </a:defRPr>
            </a:lvl1pPr>
            <a:lvl2pPr marL="742950" indent="-285750">
              <a:defRPr sz="2800">
                <a:solidFill>
                  <a:schemeClr val="tx1"/>
                </a:solidFill>
                <a:latin typeface="Comic Sans MS" pitchFamily="66" charset="0"/>
              </a:defRPr>
            </a:lvl2pPr>
            <a:lvl3pPr marL="1143000" indent="-228600">
              <a:defRPr sz="2800">
                <a:solidFill>
                  <a:schemeClr val="tx1"/>
                </a:solidFill>
                <a:latin typeface="Comic Sans MS" pitchFamily="66" charset="0"/>
              </a:defRPr>
            </a:lvl3pPr>
            <a:lvl4pPr marL="1600200" indent="-228600">
              <a:defRPr sz="2800">
                <a:solidFill>
                  <a:schemeClr val="tx1"/>
                </a:solidFill>
                <a:latin typeface="Comic Sans MS" pitchFamily="66" charset="0"/>
              </a:defRPr>
            </a:lvl4pPr>
            <a:lvl5pPr marL="2057400" indent="-228600">
              <a:defRPr sz="2800">
                <a:solidFill>
                  <a:schemeClr val="tx1"/>
                </a:solidFill>
                <a:latin typeface="Comic Sans MS" pitchFamily="66" charset="0"/>
              </a:defRPr>
            </a:lvl5pPr>
            <a:lvl6pPr marL="2514600" indent="-228600" algn="l" rtl="0" eaLnBrk="0" fontAlgn="base" hangingPunct="0">
              <a:spcBef>
                <a:spcPct val="0"/>
              </a:spcBef>
              <a:spcAft>
                <a:spcPct val="0"/>
              </a:spcAft>
              <a:defRPr sz="2800">
                <a:solidFill>
                  <a:schemeClr val="tx1"/>
                </a:solidFill>
                <a:latin typeface="Comic Sans MS" pitchFamily="66" charset="0"/>
              </a:defRPr>
            </a:lvl6pPr>
            <a:lvl7pPr marL="2971800" indent="-228600" algn="l" rtl="0" eaLnBrk="0" fontAlgn="base" hangingPunct="0">
              <a:spcBef>
                <a:spcPct val="0"/>
              </a:spcBef>
              <a:spcAft>
                <a:spcPct val="0"/>
              </a:spcAft>
              <a:defRPr sz="2800">
                <a:solidFill>
                  <a:schemeClr val="tx1"/>
                </a:solidFill>
                <a:latin typeface="Comic Sans MS" pitchFamily="66" charset="0"/>
              </a:defRPr>
            </a:lvl7pPr>
            <a:lvl8pPr marL="3429000" indent="-228600" algn="l" rtl="0" eaLnBrk="0" fontAlgn="base" hangingPunct="0">
              <a:spcBef>
                <a:spcPct val="0"/>
              </a:spcBef>
              <a:spcAft>
                <a:spcPct val="0"/>
              </a:spcAft>
              <a:defRPr sz="2800">
                <a:solidFill>
                  <a:schemeClr val="tx1"/>
                </a:solidFill>
                <a:latin typeface="Comic Sans MS" pitchFamily="66" charset="0"/>
              </a:defRPr>
            </a:lvl8pPr>
            <a:lvl9pPr marL="3886200" indent="-228600" algn="l" rtl="0" eaLnBrk="0" fontAlgn="base" hangingPunct="0">
              <a:spcBef>
                <a:spcPct val="0"/>
              </a:spcBef>
              <a:spcAft>
                <a:spcPct val="0"/>
              </a:spcAft>
              <a:defRPr sz="2800">
                <a:solidFill>
                  <a:schemeClr val="tx1"/>
                </a:solidFill>
                <a:latin typeface="Comic Sans MS" pitchFamily="66" charset="0"/>
              </a:defRPr>
            </a:lvl9pPr>
          </a:lstStyle>
          <a:p>
            <a:pPr algn="ctr">
              <a:spcBef>
                <a:spcPct val="60000"/>
              </a:spcBef>
            </a:pPr>
            <a:r>
              <a:rPr lang="en-US" sz="2600">
                <a:latin typeface="Verdana" pitchFamily="34" charset="0"/>
              </a:rPr>
              <a:t>LDL-C (mg/dL)</a:t>
            </a:r>
          </a:p>
        </p:txBody>
      </p:sp>
      <p:sp>
        <p:nvSpPr>
          <p:cNvPr id="21519" name="Text Box 27"/>
          <p:cNvSpPr txBox="1">
            <a:spLocks noChangeArrowheads="1"/>
          </p:cNvSpPr>
          <p:nvPr/>
        </p:nvSpPr>
        <p:spPr bwMode="auto">
          <a:xfrm>
            <a:off x="2713567" y="5313364"/>
            <a:ext cx="783166"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omic Sans MS" pitchFamily="66" charset="0"/>
              </a:defRPr>
            </a:lvl1pPr>
            <a:lvl2pPr marL="742950" indent="-285750">
              <a:defRPr sz="2800">
                <a:solidFill>
                  <a:schemeClr val="tx1"/>
                </a:solidFill>
                <a:latin typeface="Comic Sans MS" pitchFamily="66" charset="0"/>
              </a:defRPr>
            </a:lvl2pPr>
            <a:lvl3pPr marL="1143000" indent="-228600">
              <a:defRPr sz="2800">
                <a:solidFill>
                  <a:schemeClr val="tx1"/>
                </a:solidFill>
                <a:latin typeface="Comic Sans MS" pitchFamily="66" charset="0"/>
              </a:defRPr>
            </a:lvl3pPr>
            <a:lvl4pPr marL="1600200" indent="-228600">
              <a:defRPr sz="2800">
                <a:solidFill>
                  <a:schemeClr val="tx1"/>
                </a:solidFill>
                <a:latin typeface="Comic Sans MS" pitchFamily="66" charset="0"/>
              </a:defRPr>
            </a:lvl4pPr>
            <a:lvl5pPr marL="2057400" indent="-228600">
              <a:defRPr sz="2800">
                <a:solidFill>
                  <a:schemeClr val="tx1"/>
                </a:solidFill>
                <a:latin typeface="Comic Sans MS" pitchFamily="66" charset="0"/>
              </a:defRPr>
            </a:lvl5pPr>
            <a:lvl6pPr marL="2514600" indent="-228600" algn="l" rtl="0" eaLnBrk="0" fontAlgn="base" hangingPunct="0">
              <a:spcBef>
                <a:spcPct val="0"/>
              </a:spcBef>
              <a:spcAft>
                <a:spcPct val="0"/>
              </a:spcAft>
              <a:defRPr sz="2800">
                <a:solidFill>
                  <a:schemeClr val="tx1"/>
                </a:solidFill>
                <a:latin typeface="Comic Sans MS" pitchFamily="66" charset="0"/>
              </a:defRPr>
            </a:lvl6pPr>
            <a:lvl7pPr marL="2971800" indent="-228600" algn="l" rtl="0" eaLnBrk="0" fontAlgn="base" hangingPunct="0">
              <a:spcBef>
                <a:spcPct val="0"/>
              </a:spcBef>
              <a:spcAft>
                <a:spcPct val="0"/>
              </a:spcAft>
              <a:defRPr sz="2800">
                <a:solidFill>
                  <a:schemeClr val="tx1"/>
                </a:solidFill>
                <a:latin typeface="Comic Sans MS" pitchFamily="66" charset="0"/>
              </a:defRPr>
            </a:lvl7pPr>
            <a:lvl8pPr marL="3429000" indent="-228600" algn="l" rtl="0" eaLnBrk="0" fontAlgn="base" hangingPunct="0">
              <a:spcBef>
                <a:spcPct val="0"/>
              </a:spcBef>
              <a:spcAft>
                <a:spcPct val="0"/>
              </a:spcAft>
              <a:defRPr sz="2800">
                <a:solidFill>
                  <a:schemeClr val="tx1"/>
                </a:solidFill>
                <a:latin typeface="Comic Sans MS" pitchFamily="66" charset="0"/>
              </a:defRPr>
            </a:lvl8pPr>
            <a:lvl9pPr marL="3886200" indent="-228600" algn="l" rtl="0" eaLnBrk="0" fontAlgn="base" hangingPunct="0">
              <a:spcBef>
                <a:spcPct val="0"/>
              </a:spcBef>
              <a:spcAft>
                <a:spcPct val="0"/>
              </a:spcAft>
              <a:defRPr sz="2800">
                <a:solidFill>
                  <a:schemeClr val="tx1"/>
                </a:solidFill>
                <a:latin typeface="Comic Sans MS" pitchFamily="66" charset="0"/>
              </a:defRPr>
            </a:lvl9pPr>
          </a:lstStyle>
          <a:p>
            <a:pPr algn="ctr">
              <a:spcBef>
                <a:spcPct val="60000"/>
              </a:spcBef>
            </a:pPr>
            <a:r>
              <a:rPr lang="en-US" sz="2200">
                <a:latin typeface="Verdana" pitchFamily="34" charset="0"/>
              </a:rPr>
              <a:t>40</a:t>
            </a:r>
          </a:p>
        </p:txBody>
      </p:sp>
      <p:sp>
        <p:nvSpPr>
          <p:cNvPr id="21520" name="Text Box 28"/>
          <p:cNvSpPr txBox="1">
            <a:spLocks noChangeArrowheads="1"/>
          </p:cNvSpPr>
          <p:nvPr/>
        </p:nvSpPr>
        <p:spPr bwMode="auto">
          <a:xfrm>
            <a:off x="3681589" y="5313364"/>
            <a:ext cx="78457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omic Sans MS" pitchFamily="66" charset="0"/>
              </a:defRPr>
            </a:lvl1pPr>
            <a:lvl2pPr marL="742950" indent="-285750">
              <a:defRPr sz="2800">
                <a:solidFill>
                  <a:schemeClr val="tx1"/>
                </a:solidFill>
                <a:latin typeface="Comic Sans MS" pitchFamily="66" charset="0"/>
              </a:defRPr>
            </a:lvl2pPr>
            <a:lvl3pPr marL="1143000" indent="-228600">
              <a:defRPr sz="2800">
                <a:solidFill>
                  <a:schemeClr val="tx1"/>
                </a:solidFill>
                <a:latin typeface="Comic Sans MS" pitchFamily="66" charset="0"/>
              </a:defRPr>
            </a:lvl3pPr>
            <a:lvl4pPr marL="1600200" indent="-228600">
              <a:defRPr sz="2800">
                <a:solidFill>
                  <a:schemeClr val="tx1"/>
                </a:solidFill>
                <a:latin typeface="Comic Sans MS" pitchFamily="66" charset="0"/>
              </a:defRPr>
            </a:lvl4pPr>
            <a:lvl5pPr marL="2057400" indent="-228600">
              <a:defRPr sz="2800">
                <a:solidFill>
                  <a:schemeClr val="tx1"/>
                </a:solidFill>
                <a:latin typeface="Comic Sans MS" pitchFamily="66" charset="0"/>
              </a:defRPr>
            </a:lvl5pPr>
            <a:lvl6pPr marL="2514600" indent="-228600" algn="l" rtl="0" eaLnBrk="0" fontAlgn="base" hangingPunct="0">
              <a:spcBef>
                <a:spcPct val="0"/>
              </a:spcBef>
              <a:spcAft>
                <a:spcPct val="0"/>
              </a:spcAft>
              <a:defRPr sz="2800">
                <a:solidFill>
                  <a:schemeClr val="tx1"/>
                </a:solidFill>
                <a:latin typeface="Comic Sans MS" pitchFamily="66" charset="0"/>
              </a:defRPr>
            </a:lvl6pPr>
            <a:lvl7pPr marL="2971800" indent="-228600" algn="l" rtl="0" eaLnBrk="0" fontAlgn="base" hangingPunct="0">
              <a:spcBef>
                <a:spcPct val="0"/>
              </a:spcBef>
              <a:spcAft>
                <a:spcPct val="0"/>
              </a:spcAft>
              <a:defRPr sz="2800">
                <a:solidFill>
                  <a:schemeClr val="tx1"/>
                </a:solidFill>
                <a:latin typeface="Comic Sans MS" pitchFamily="66" charset="0"/>
              </a:defRPr>
            </a:lvl7pPr>
            <a:lvl8pPr marL="3429000" indent="-228600" algn="l" rtl="0" eaLnBrk="0" fontAlgn="base" hangingPunct="0">
              <a:spcBef>
                <a:spcPct val="0"/>
              </a:spcBef>
              <a:spcAft>
                <a:spcPct val="0"/>
              </a:spcAft>
              <a:defRPr sz="2800">
                <a:solidFill>
                  <a:schemeClr val="tx1"/>
                </a:solidFill>
                <a:latin typeface="Comic Sans MS" pitchFamily="66" charset="0"/>
              </a:defRPr>
            </a:lvl8pPr>
            <a:lvl9pPr marL="3886200" indent="-228600" algn="l" rtl="0" eaLnBrk="0" fontAlgn="base" hangingPunct="0">
              <a:spcBef>
                <a:spcPct val="0"/>
              </a:spcBef>
              <a:spcAft>
                <a:spcPct val="0"/>
              </a:spcAft>
              <a:defRPr sz="2800">
                <a:solidFill>
                  <a:schemeClr val="tx1"/>
                </a:solidFill>
                <a:latin typeface="Comic Sans MS" pitchFamily="66" charset="0"/>
              </a:defRPr>
            </a:lvl9pPr>
          </a:lstStyle>
          <a:p>
            <a:pPr algn="ctr">
              <a:spcBef>
                <a:spcPct val="60000"/>
              </a:spcBef>
            </a:pPr>
            <a:r>
              <a:rPr lang="en-US" sz="2200">
                <a:latin typeface="Verdana" pitchFamily="34" charset="0"/>
              </a:rPr>
              <a:t>70</a:t>
            </a:r>
          </a:p>
        </p:txBody>
      </p:sp>
      <p:sp>
        <p:nvSpPr>
          <p:cNvPr id="21521" name="Text Box 29"/>
          <p:cNvSpPr txBox="1">
            <a:spLocks noChangeArrowheads="1"/>
          </p:cNvSpPr>
          <p:nvPr/>
        </p:nvSpPr>
        <p:spPr bwMode="auto">
          <a:xfrm>
            <a:off x="4470400" y="5313364"/>
            <a:ext cx="1035756"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omic Sans MS" pitchFamily="66" charset="0"/>
              </a:defRPr>
            </a:lvl1pPr>
            <a:lvl2pPr marL="742950" indent="-285750">
              <a:defRPr sz="2800">
                <a:solidFill>
                  <a:schemeClr val="tx1"/>
                </a:solidFill>
                <a:latin typeface="Comic Sans MS" pitchFamily="66" charset="0"/>
              </a:defRPr>
            </a:lvl2pPr>
            <a:lvl3pPr marL="1143000" indent="-228600">
              <a:defRPr sz="2800">
                <a:solidFill>
                  <a:schemeClr val="tx1"/>
                </a:solidFill>
                <a:latin typeface="Comic Sans MS" pitchFamily="66" charset="0"/>
              </a:defRPr>
            </a:lvl3pPr>
            <a:lvl4pPr marL="1600200" indent="-228600">
              <a:defRPr sz="2800">
                <a:solidFill>
                  <a:schemeClr val="tx1"/>
                </a:solidFill>
                <a:latin typeface="Comic Sans MS" pitchFamily="66" charset="0"/>
              </a:defRPr>
            </a:lvl4pPr>
            <a:lvl5pPr marL="2057400" indent="-228600">
              <a:defRPr sz="2800">
                <a:solidFill>
                  <a:schemeClr val="tx1"/>
                </a:solidFill>
                <a:latin typeface="Comic Sans MS" pitchFamily="66" charset="0"/>
              </a:defRPr>
            </a:lvl5pPr>
            <a:lvl6pPr marL="2514600" indent="-228600" algn="l" rtl="0" eaLnBrk="0" fontAlgn="base" hangingPunct="0">
              <a:spcBef>
                <a:spcPct val="0"/>
              </a:spcBef>
              <a:spcAft>
                <a:spcPct val="0"/>
              </a:spcAft>
              <a:defRPr sz="2800">
                <a:solidFill>
                  <a:schemeClr val="tx1"/>
                </a:solidFill>
                <a:latin typeface="Comic Sans MS" pitchFamily="66" charset="0"/>
              </a:defRPr>
            </a:lvl6pPr>
            <a:lvl7pPr marL="2971800" indent="-228600" algn="l" rtl="0" eaLnBrk="0" fontAlgn="base" hangingPunct="0">
              <a:spcBef>
                <a:spcPct val="0"/>
              </a:spcBef>
              <a:spcAft>
                <a:spcPct val="0"/>
              </a:spcAft>
              <a:defRPr sz="2800">
                <a:solidFill>
                  <a:schemeClr val="tx1"/>
                </a:solidFill>
                <a:latin typeface="Comic Sans MS" pitchFamily="66" charset="0"/>
              </a:defRPr>
            </a:lvl7pPr>
            <a:lvl8pPr marL="3429000" indent="-228600" algn="l" rtl="0" eaLnBrk="0" fontAlgn="base" hangingPunct="0">
              <a:spcBef>
                <a:spcPct val="0"/>
              </a:spcBef>
              <a:spcAft>
                <a:spcPct val="0"/>
              </a:spcAft>
              <a:defRPr sz="2800">
                <a:solidFill>
                  <a:schemeClr val="tx1"/>
                </a:solidFill>
                <a:latin typeface="Comic Sans MS" pitchFamily="66" charset="0"/>
              </a:defRPr>
            </a:lvl8pPr>
            <a:lvl9pPr marL="3886200" indent="-228600" algn="l" rtl="0" eaLnBrk="0" fontAlgn="base" hangingPunct="0">
              <a:spcBef>
                <a:spcPct val="0"/>
              </a:spcBef>
              <a:spcAft>
                <a:spcPct val="0"/>
              </a:spcAft>
              <a:defRPr sz="2800">
                <a:solidFill>
                  <a:schemeClr val="tx1"/>
                </a:solidFill>
                <a:latin typeface="Comic Sans MS" pitchFamily="66" charset="0"/>
              </a:defRPr>
            </a:lvl9pPr>
          </a:lstStyle>
          <a:p>
            <a:pPr algn="ctr">
              <a:spcBef>
                <a:spcPct val="60000"/>
              </a:spcBef>
            </a:pPr>
            <a:r>
              <a:rPr lang="en-US" sz="2200">
                <a:latin typeface="Verdana" pitchFamily="34" charset="0"/>
              </a:rPr>
              <a:t>100</a:t>
            </a:r>
          </a:p>
        </p:txBody>
      </p:sp>
      <p:sp>
        <p:nvSpPr>
          <p:cNvPr id="21522" name="Text Box 30"/>
          <p:cNvSpPr txBox="1">
            <a:spLocks noChangeArrowheads="1"/>
          </p:cNvSpPr>
          <p:nvPr/>
        </p:nvSpPr>
        <p:spPr bwMode="auto">
          <a:xfrm>
            <a:off x="5404556" y="5313364"/>
            <a:ext cx="103434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omic Sans MS" pitchFamily="66" charset="0"/>
              </a:defRPr>
            </a:lvl1pPr>
            <a:lvl2pPr marL="742950" indent="-285750">
              <a:defRPr sz="2800">
                <a:solidFill>
                  <a:schemeClr val="tx1"/>
                </a:solidFill>
                <a:latin typeface="Comic Sans MS" pitchFamily="66" charset="0"/>
              </a:defRPr>
            </a:lvl2pPr>
            <a:lvl3pPr marL="1143000" indent="-228600">
              <a:defRPr sz="2800">
                <a:solidFill>
                  <a:schemeClr val="tx1"/>
                </a:solidFill>
                <a:latin typeface="Comic Sans MS" pitchFamily="66" charset="0"/>
              </a:defRPr>
            </a:lvl3pPr>
            <a:lvl4pPr marL="1600200" indent="-228600">
              <a:defRPr sz="2800">
                <a:solidFill>
                  <a:schemeClr val="tx1"/>
                </a:solidFill>
                <a:latin typeface="Comic Sans MS" pitchFamily="66" charset="0"/>
              </a:defRPr>
            </a:lvl4pPr>
            <a:lvl5pPr marL="2057400" indent="-228600">
              <a:defRPr sz="2800">
                <a:solidFill>
                  <a:schemeClr val="tx1"/>
                </a:solidFill>
                <a:latin typeface="Comic Sans MS" pitchFamily="66" charset="0"/>
              </a:defRPr>
            </a:lvl5pPr>
            <a:lvl6pPr marL="2514600" indent="-228600" algn="l" rtl="0" eaLnBrk="0" fontAlgn="base" hangingPunct="0">
              <a:spcBef>
                <a:spcPct val="0"/>
              </a:spcBef>
              <a:spcAft>
                <a:spcPct val="0"/>
              </a:spcAft>
              <a:defRPr sz="2800">
                <a:solidFill>
                  <a:schemeClr val="tx1"/>
                </a:solidFill>
                <a:latin typeface="Comic Sans MS" pitchFamily="66" charset="0"/>
              </a:defRPr>
            </a:lvl6pPr>
            <a:lvl7pPr marL="2971800" indent="-228600" algn="l" rtl="0" eaLnBrk="0" fontAlgn="base" hangingPunct="0">
              <a:spcBef>
                <a:spcPct val="0"/>
              </a:spcBef>
              <a:spcAft>
                <a:spcPct val="0"/>
              </a:spcAft>
              <a:defRPr sz="2800">
                <a:solidFill>
                  <a:schemeClr val="tx1"/>
                </a:solidFill>
                <a:latin typeface="Comic Sans MS" pitchFamily="66" charset="0"/>
              </a:defRPr>
            </a:lvl7pPr>
            <a:lvl8pPr marL="3429000" indent="-228600" algn="l" rtl="0" eaLnBrk="0" fontAlgn="base" hangingPunct="0">
              <a:spcBef>
                <a:spcPct val="0"/>
              </a:spcBef>
              <a:spcAft>
                <a:spcPct val="0"/>
              </a:spcAft>
              <a:defRPr sz="2800">
                <a:solidFill>
                  <a:schemeClr val="tx1"/>
                </a:solidFill>
                <a:latin typeface="Comic Sans MS" pitchFamily="66" charset="0"/>
              </a:defRPr>
            </a:lvl8pPr>
            <a:lvl9pPr marL="3886200" indent="-228600" algn="l" rtl="0" eaLnBrk="0" fontAlgn="base" hangingPunct="0">
              <a:spcBef>
                <a:spcPct val="0"/>
              </a:spcBef>
              <a:spcAft>
                <a:spcPct val="0"/>
              </a:spcAft>
              <a:defRPr sz="2800">
                <a:solidFill>
                  <a:schemeClr val="tx1"/>
                </a:solidFill>
                <a:latin typeface="Comic Sans MS" pitchFamily="66" charset="0"/>
              </a:defRPr>
            </a:lvl9pPr>
          </a:lstStyle>
          <a:p>
            <a:pPr algn="ctr">
              <a:spcBef>
                <a:spcPct val="60000"/>
              </a:spcBef>
            </a:pPr>
            <a:r>
              <a:rPr lang="en-US" sz="2200">
                <a:latin typeface="Verdana" pitchFamily="34" charset="0"/>
              </a:rPr>
              <a:t>130</a:t>
            </a:r>
          </a:p>
        </p:txBody>
      </p:sp>
      <p:sp>
        <p:nvSpPr>
          <p:cNvPr id="21523" name="Text Box 31"/>
          <p:cNvSpPr txBox="1">
            <a:spLocks noChangeArrowheads="1"/>
          </p:cNvSpPr>
          <p:nvPr/>
        </p:nvSpPr>
        <p:spPr bwMode="auto">
          <a:xfrm>
            <a:off x="6318956" y="5313364"/>
            <a:ext cx="103434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omic Sans MS" pitchFamily="66" charset="0"/>
              </a:defRPr>
            </a:lvl1pPr>
            <a:lvl2pPr marL="742950" indent="-285750">
              <a:defRPr sz="2800">
                <a:solidFill>
                  <a:schemeClr val="tx1"/>
                </a:solidFill>
                <a:latin typeface="Comic Sans MS" pitchFamily="66" charset="0"/>
              </a:defRPr>
            </a:lvl2pPr>
            <a:lvl3pPr marL="1143000" indent="-228600">
              <a:defRPr sz="2800">
                <a:solidFill>
                  <a:schemeClr val="tx1"/>
                </a:solidFill>
                <a:latin typeface="Comic Sans MS" pitchFamily="66" charset="0"/>
              </a:defRPr>
            </a:lvl3pPr>
            <a:lvl4pPr marL="1600200" indent="-228600">
              <a:defRPr sz="2800">
                <a:solidFill>
                  <a:schemeClr val="tx1"/>
                </a:solidFill>
                <a:latin typeface="Comic Sans MS" pitchFamily="66" charset="0"/>
              </a:defRPr>
            </a:lvl4pPr>
            <a:lvl5pPr marL="2057400" indent="-228600">
              <a:defRPr sz="2800">
                <a:solidFill>
                  <a:schemeClr val="tx1"/>
                </a:solidFill>
                <a:latin typeface="Comic Sans MS" pitchFamily="66" charset="0"/>
              </a:defRPr>
            </a:lvl5pPr>
            <a:lvl6pPr marL="2514600" indent="-228600" algn="l" rtl="0" eaLnBrk="0" fontAlgn="base" hangingPunct="0">
              <a:spcBef>
                <a:spcPct val="0"/>
              </a:spcBef>
              <a:spcAft>
                <a:spcPct val="0"/>
              </a:spcAft>
              <a:defRPr sz="2800">
                <a:solidFill>
                  <a:schemeClr val="tx1"/>
                </a:solidFill>
                <a:latin typeface="Comic Sans MS" pitchFamily="66" charset="0"/>
              </a:defRPr>
            </a:lvl6pPr>
            <a:lvl7pPr marL="2971800" indent="-228600" algn="l" rtl="0" eaLnBrk="0" fontAlgn="base" hangingPunct="0">
              <a:spcBef>
                <a:spcPct val="0"/>
              </a:spcBef>
              <a:spcAft>
                <a:spcPct val="0"/>
              </a:spcAft>
              <a:defRPr sz="2800">
                <a:solidFill>
                  <a:schemeClr val="tx1"/>
                </a:solidFill>
                <a:latin typeface="Comic Sans MS" pitchFamily="66" charset="0"/>
              </a:defRPr>
            </a:lvl7pPr>
            <a:lvl8pPr marL="3429000" indent="-228600" algn="l" rtl="0" eaLnBrk="0" fontAlgn="base" hangingPunct="0">
              <a:spcBef>
                <a:spcPct val="0"/>
              </a:spcBef>
              <a:spcAft>
                <a:spcPct val="0"/>
              </a:spcAft>
              <a:defRPr sz="2800">
                <a:solidFill>
                  <a:schemeClr val="tx1"/>
                </a:solidFill>
                <a:latin typeface="Comic Sans MS" pitchFamily="66" charset="0"/>
              </a:defRPr>
            </a:lvl8pPr>
            <a:lvl9pPr marL="3886200" indent="-228600" algn="l" rtl="0" eaLnBrk="0" fontAlgn="base" hangingPunct="0">
              <a:spcBef>
                <a:spcPct val="0"/>
              </a:spcBef>
              <a:spcAft>
                <a:spcPct val="0"/>
              </a:spcAft>
              <a:defRPr sz="2800">
                <a:solidFill>
                  <a:schemeClr val="tx1"/>
                </a:solidFill>
                <a:latin typeface="Comic Sans MS" pitchFamily="66" charset="0"/>
              </a:defRPr>
            </a:lvl9pPr>
          </a:lstStyle>
          <a:p>
            <a:pPr algn="ctr">
              <a:spcBef>
                <a:spcPct val="60000"/>
              </a:spcBef>
            </a:pPr>
            <a:r>
              <a:rPr lang="en-US" sz="2200">
                <a:latin typeface="Verdana" pitchFamily="34" charset="0"/>
              </a:rPr>
              <a:t>160</a:t>
            </a:r>
          </a:p>
        </p:txBody>
      </p:sp>
      <p:sp>
        <p:nvSpPr>
          <p:cNvPr id="21524" name="Text Box 32"/>
          <p:cNvSpPr txBox="1">
            <a:spLocks noChangeArrowheads="1"/>
          </p:cNvSpPr>
          <p:nvPr/>
        </p:nvSpPr>
        <p:spPr bwMode="auto">
          <a:xfrm>
            <a:off x="7268634" y="5313364"/>
            <a:ext cx="1035756"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omic Sans MS" pitchFamily="66" charset="0"/>
              </a:defRPr>
            </a:lvl1pPr>
            <a:lvl2pPr marL="742950" indent="-285750">
              <a:defRPr sz="2800">
                <a:solidFill>
                  <a:schemeClr val="tx1"/>
                </a:solidFill>
                <a:latin typeface="Comic Sans MS" pitchFamily="66" charset="0"/>
              </a:defRPr>
            </a:lvl2pPr>
            <a:lvl3pPr marL="1143000" indent="-228600">
              <a:defRPr sz="2800">
                <a:solidFill>
                  <a:schemeClr val="tx1"/>
                </a:solidFill>
                <a:latin typeface="Comic Sans MS" pitchFamily="66" charset="0"/>
              </a:defRPr>
            </a:lvl3pPr>
            <a:lvl4pPr marL="1600200" indent="-228600">
              <a:defRPr sz="2800">
                <a:solidFill>
                  <a:schemeClr val="tx1"/>
                </a:solidFill>
                <a:latin typeface="Comic Sans MS" pitchFamily="66" charset="0"/>
              </a:defRPr>
            </a:lvl4pPr>
            <a:lvl5pPr marL="2057400" indent="-228600">
              <a:defRPr sz="2800">
                <a:solidFill>
                  <a:schemeClr val="tx1"/>
                </a:solidFill>
                <a:latin typeface="Comic Sans MS" pitchFamily="66" charset="0"/>
              </a:defRPr>
            </a:lvl5pPr>
            <a:lvl6pPr marL="2514600" indent="-228600" algn="l" rtl="0" eaLnBrk="0" fontAlgn="base" hangingPunct="0">
              <a:spcBef>
                <a:spcPct val="0"/>
              </a:spcBef>
              <a:spcAft>
                <a:spcPct val="0"/>
              </a:spcAft>
              <a:defRPr sz="2800">
                <a:solidFill>
                  <a:schemeClr val="tx1"/>
                </a:solidFill>
                <a:latin typeface="Comic Sans MS" pitchFamily="66" charset="0"/>
              </a:defRPr>
            </a:lvl6pPr>
            <a:lvl7pPr marL="2971800" indent="-228600" algn="l" rtl="0" eaLnBrk="0" fontAlgn="base" hangingPunct="0">
              <a:spcBef>
                <a:spcPct val="0"/>
              </a:spcBef>
              <a:spcAft>
                <a:spcPct val="0"/>
              </a:spcAft>
              <a:defRPr sz="2800">
                <a:solidFill>
                  <a:schemeClr val="tx1"/>
                </a:solidFill>
                <a:latin typeface="Comic Sans MS" pitchFamily="66" charset="0"/>
              </a:defRPr>
            </a:lvl7pPr>
            <a:lvl8pPr marL="3429000" indent="-228600" algn="l" rtl="0" eaLnBrk="0" fontAlgn="base" hangingPunct="0">
              <a:spcBef>
                <a:spcPct val="0"/>
              </a:spcBef>
              <a:spcAft>
                <a:spcPct val="0"/>
              </a:spcAft>
              <a:defRPr sz="2800">
                <a:solidFill>
                  <a:schemeClr val="tx1"/>
                </a:solidFill>
                <a:latin typeface="Comic Sans MS" pitchFamily="66" charset="0"/>
              </a:defRPr>
            </a:lvl8pPr>
            <a:lvl9pPr marL="3886200" indent="-228600" algn="l" rtl="0" eaLnBrk="0" fontAlgn="base" hangingPunct="0">
              <a:spcBef>
                <a:spcPct val="0"/>
              </a:spcBef>
              <a:spcAft>
                <a:spcPct val="0"/>
              </a:spcAft>
              <a:defRPr sz="2800">
                <a:solidFill>
                  <a:schemeClr val="tx1"/>
                </a:solidFill>
                <a:latin typeface="Comic Sans MS" pitchFamily="66" charset="0"/>
              </a:defRPr>
            </a:lvl9pPr>
          </a:lstStyle>
          <a:p>
            <a:pPr algn="ctr">
              <a:spcBef>
                <a:spcPct val="60000"/>
              </a:spcBef>
            </a:pPr>
            <a:r>
              <a:rPr lang="en-US" sz="2200">
                <a:latin typeface="Verdana" pitchFamily="34" charset="0"/>
              </a:rPr>
              <a:t>190</a:t>
            </a:r>
          </a:p>
        </p:txBody>
      </p:sp>
      <p:sp>
        <p:nvSpPr>
          <p:cNvPr id="21525" name="Line 33"/>
          <p:cNvSpPr>
            <a:spLocks noChangeShapeType="1"/>
          </p:cNvSpPr>
          <p:nvPr/>
        </p:nvSpPr>
        <p:spPr bwMode="auto">
          <a:xfrm flipV="1">
            <a:off x="4034367" y="4090989"/>
            <a:ext cx="0" cy="985837"/>
          </a:xfrm>
          <a:prstGeom prst="line">
            <a:avLst/>
          </a:prstGeom>
          <a:noFill/>
          <a:ln w="9525">
            <a:solidFill>
              <a:srgbClr val="000099"/>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26" name="Line 34"/>
          <p:cNvSpPr>
            <a:spLocks noChangeShapeType="1"/>
          </p:cNvSpPr>
          <p:nvPr/>
        </p:nvSpPr>
        <p:spPr bwMode="auto">
          <a:xfrm flipV="1">
            <a:off x="4965700" y="3533775"/>
            <a:ext cx="0" cy="1543050"/>
          </a:xfrm>
          <a:prstGeom prst="line">
            <a:avLst/>
          </a:prstGeom>
          <a:noFill/>
          <a:ln w="9525">
            <a:solidFill>
              <a:srgbClr val="000099"/>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27" name="Line 35"/>
          <p:cNvSpPr>
            <a:spLocks noChangeShapeType="1"/>
          </p:cNvSpPr>
          <p:nvPr/>
        </p:nvSpPr>
        <p:spPr bwMode="auto">
          <a:xfrm flipV="1">
            <a:off x="5897034" y="2924175"/>
            <a:ext cx="0" cy="2152650"/>
          </a:xfrm>
          <a:prstGeom prst="line">
            <a:avLst/>
          </a:prstGeom>
          <a:noFill/>
          <a:ln w="9525">
            <a:solidFill>
              <a:srgbClr val="000099"/>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28" name="Line 36"/>
          <p:cNvSpPr>
            <a:spLocks noChangeShapeType="1"/>
          </p:cNvSpPr>
          <p:nvPr/>
        </p:nvSpPr>
        <p:spPr bwMode="auto">
          <a:xfrm flipV="1">
            <a:off x="6829778" y="2368551"/>
            <a:ext cx="0" cy="2708275"/>
          </a:xfrm>
          <a:prstGeom prst="line">
            <a:avLst/>
          </a:prstGeom>
          <a:noFill/>
          <a:ln w="9525">
            <a:solidFill>
              <a:srgbClr val="000099"/>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29" name="Line 37"/>
          <p:cNvSpPr>
            <a:spLocks noChangeShapeType="1"/>
          </p:cNvSpPr>
          <p:nvPr/>
        </p:nvSpPr>
        <p:spPr bwMode="auto">
          <a:xfrm flipV="1">
            <a:off x="7762523" y="1830389"/>
            <a:ext cx="0" cy="3246437"/>
          </a:xfrm>
          <a:prstGeom prst="line">
            <a:avLst/>
          </a:prstGeom>
          <a:noFill/>
          <a:ln w="9525">
            <a:solidFill>
              <a:srgbClr val="000099"/>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30" name="Freeform 38"/>
          <p:cNvSpPr>
            <a:spLocks/>
          </p:cNvSpPr>
          <p:nvPr/>
        </p:nvSpPr>
        <p:spPr bwMode="auto">
          <a:xfrm>
            <a:off x="3097390" y="5060950"/>
            <a:ext cx="5339644" cy="127000"/>
          </a:xfrm>
          <a:custGeom>
            <a:avLst/>
            <a:gdLst>
              <a:gd name="T0" fmla="*/ 0 w 3364"/>
              <a:gd name="T1" fmla="*/ 80 h 80"/>
              <a:gd name="T2" fmla="*/ 97 w 3364"/>
              <a:gd name="T3" fmla="*/ 0 h 80"/>
              <a:gd name="T4" fmla="*/ 3364 w 3364"/>
              <a:gd name="T5" fmla="*/ 0 h 80"/>
              <a:gd name="T6" fmla="*/ 3267 w 3364"/>
              <a:gd name="T7" fmla="*/ 80 h 80"/>
              <a:gd name="T8" fmla="*/ 0 w 3364"/>
              <a:gd name="T9" fmla="*/ 80 h 80"/>
              <a:gd name="T10" fmla="*/ 0 60000 65536"/>
              <a:gd name="T11" fmla="*/ 0 60000 65536"/>
              <a:gd name="T12" fmla="*/ 0 60000 65536"/>
              <a:gd name="T13" fmla="*/ 0 60000 65536"/>
              <a:gd name="T14" fmla="*/ 0 60000 65536"/>
              <a:gd name="T15" fmla="*/ 0 w 3364"/>
              <a:gd name="T16" fmla="*/ 0 h 80"/>
              <a:gd name="T17" fmla="*/ 3364 w 3364"/>
              <a:gd name="T18" fmla="*/ 80 h 80"/>
            </a:gdLst>
            <a:ahLst/>
            <a:cxnLst>
              <a:cxn ang="T10">
                <a:pos x="T0" y="T1"/>
              </a:cxn>
              <a:cxn ang="T11">
                <a:pos x="T2" y="T3"/>
              </a:cxn>
              <a:cxn ang="T12">
                <a:pos x="T4" y="T5"/>
              </a:cxn>
              <a:cxn ang="T13">
                <a:pos x="T6" y="T7"/>
              </a:cxn>
              <a:cxn ang="T14">
                <a:pos x="T8" y="T9"/>
              </a:cxn>
            </a:cxnLst>
            <a:rect l="T15" t="T16" r="T17" b="T18"/>
            <a:pathLst>
              <a:path w="3364" h="80">
                <a:moveTo>
                  <a:pt x="0" y="80"/>
                </a:moveTo>
                <a:lnTo>
                  <a:pt x="97" y="0"/>
                </a:lnTo>
                <a:lnTo>
                  <a:pt x="3364" y="0"/>
                </a:lnTo>
                <a:lnTo>
                  <a:pt x="3267" y="80"/>
                </a:lnTo>
                <a:lnTo>
                  <a:pt x="0" y="8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1531" name="Freeform 39"/>
          <p:cNvSpPr>
            <a:spLocks/>
          </p:cNvSpPr>
          <p:nvPr/>
        </p:nvSpPr>
        <p:spPr bwMode="auto">
          <a:xfrm>
            <a:off x="3097390" y="1479550"/>
            <a:ext cx="153811" cy="3708400"/>
          </a:xfrm>
          <a:custGeom>
            <a:avLst/>
            <a:gdLst>
              <a:gd name="T0" fmla="*/ 0 w 97"/>
              <a:gd name="T1" fmla="*/ 2336 h 2336"/>
              <a:gd name="T2" fmla="*/ 0 w 97"/>
              <a:gd name="T3" fmla="*/ 79 h 2336"/>
              <a:gd name="T4" fmla="*/ 97 w 97"/>
              <a:gd name="T5" fmla="*/ 0 h 2336"/>
              <a:gd name="T6" fmla="*/ 97 w 97"/>
              <a:gd name="T7" fmla="*/ 2256 h 2336"/>
              <a:gd name="T8" fmla="*/ 0 w 97"/>
              <a:gd name="T9" fmla="*/ 2336 h 2336"/>
              <a:gd name="T10" fmla="*/ 0 60000 65536"/>
              <a:gd name="T11" fmla="*/ 0 60000 65536"/>
              <a:gd name="T12" fmla="*/ 0 60000 65536"/>
              <a:gd name="T13" fmla="*/ 0 60000 65536"/>
              <a:gd name="T14" fmla="*/ 0 60000 65536"/>
              <a:gd name="T15" fmla="*/ 0 w 97"/>
              <a:gd name="T16" fmla="*/ 0 h 2336"/>
              <a:gd name="T17" fmla="*/ 97 w 97"/>
              <a:gd name="T18" fmla="*/ 2336 h 2336"/>
            </a:gdLst>
            <a:ahLst/>
            <a:cxnLst>
              <a:cxn ang="T10">
                <a:pos x="T0" y="T1"/>
              </a:cxn>
              <a:cxn ang="T11">
                <a:pos x="T2" y="T3"/>
              </a:cxn>
              <a:cxn ang="T12">
                <a:pos x="T4" y="T5"/>
              </a:cxn>
              <a:cxn ang="T13">
                <a:pos x="T6" y="T7"/>
              </a:cxn>
              <a:cxn ang="T14">
                <a:pos x="T8" y="T9"/>
              </a:cxn>
            </a:cxnLst>
            <a:rect l="T15" t="T16" r="T17" b="T18"/>
            <a:pathLst>
              <a:path w="97" h="2336">
                <a:moveTo>
                  <a:pt x="0" y="2336"/>
                </a:moveTo>
                <a:lnTo>
                  <a:pt x="0" y="79"/>
                </a:lnTo>
                <a:lnTo>
                  <a:pt x="97" y="0"/>
                </a:lnTo>
                <a:lnTo>
                  <a:pt x="97" y="2256"/>
                </a:lnTo>
                <a:lnTo>
                  <a:pt x="0" y="233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1532" name="Rectangle 40"/>
          <p:cNvSpPr>
            <a:spLocks noChangeArrowheads="1"/>
          </p:cNvSpPr>
          <p:nvPr/>
        </p:nvSpPr>
        <p:spPr bwMode="auto">
          <a:xfrm>
            <a:off x="3251200" y="1479550"/>
            <a:ext cx="5185834"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21533" name="Freeform 41"/>
          <p:cNvSpPr>
            <a:spLocks/>
          </p:cNvSpPr>
          <p:nvPr/>
        </p:nvSpPr>
        <p:spPr bwMode="auto">
          <a:xfrm>
            <a:off x="3097390" y="5060950"/>
            <a:ext cx="5339644" cy="127000"/>
          </a:xfrm>
          <a:custGeom>
            <a:avLst/>
            <a:gdLst>
              <a:gd name="T0" fmla="*/ 3364 w 3364"/>
              <a:gd name="T1" fmla="*/ 0 h 80"/>
              <a:gd name="T2" fmla="*/ 3267 w 3364"/>
              <a:gd name="T3" fmla="*/ 80 h 80"/>
              <a:gd name="T4" fmla="*/ 0 w 3364"/>
              <a:gd name="T5" fmla="*/ 80 h 80"/>
              <a:gd name="T6" fmla="*/ 97 w 3364"/>
              <a:gd name="T7" fmla="*/ 0 h 80"/>
              <a:gd name="T8" fmla="*/ 3364 w 3364"/>
              <a:gd name="T9" fmla="*/ 0 h 80"/>
              <a:gd name="T10" fmla="*/ 0 60000 65536"/>
              <a:gd name="T11" fmla="*/ 0 60000 65536"/>
              <a:gd name="T12" fmla="*/ 0 60000 65536"/>
              <a:gd name="T13" fmla="*/ 0 60000 65536"/>
              <a:gd name="T14" fmla="*/ 0 60000 65536"/>
              <a:gd name="T15" fmla="*/ 0 w 3364"/>
              <a:gd name="T16" fmla="*/ 0 h 80"/>
              <a:gd name="T17" fmla="*/ 3364 w 3364"/>
              <a:gd name="T18" fmla="*/ 80 h 80"/>
            </a:gdLst>
            <a:ahLst/>
            <a:cxnLst>
              <a:cxn ang="T10">
                <a:pos x="T0" y="T1"/>
              </a:cxn>
              <a:cxn ang="T11">
                <a:pos x="T2" y="T3"/>
              </a:cxn>
              <a:cxn ang="T12">
                <a:pos x="T4" y="T5"/>
              </a:cxn>
              <a:cxn ang="T13">
                <a:pos x="T6" y="T7"/>
              </a:cxn>
              <a:cxn ang="T14">
                <a:pos x="T8" y="T9"/>
              </a:cxn>
            </a:cxnLst>
            <a:rect l="T15" t="T16" r="T17" b="T18"/>
            <a:pathLst>
              <a:path w="3364" h="80">
                <a:moveTo>
                  <a:pt x="3364" y="0"/>
                </a:moveTo>
                <a:lnTo>
                  <a:pt x="3267" y="80"/>
                </a:lnTo>
                <a:lnTo>
                  <a:pt x="0" y="80"/>
                </a:lnTo>
                <a:lnTo>
                  <a:pt x="97" y="0"/>
                </a:lnTo>
                <a:lnTo>
                  <a:pt x="3364" y="0"/>
                </a:lnTo>
                <a:close/>
              </a:path>
            </a:pathLst>
          </a:custGeom>
          <a:noFill/>
          <a:ln w="9525">
            <a:solidFill>
              <a:srgbClr val="2A6FF9"/>
            </a:solidFill>
            <a:round/>
            <a:headEnd/>
            <a:tailEnd/>
          </a:ln>
          <a:extLst>
            <a:ext uri="{909E8E84-426E-40DD-AFC4-6F175D3DCCD1}">
              <a14:hiddenFill xmlns:a14="http://schemas.microsoft.com/office/drawing/2010/main">
                <a:solidFill>
                  <a:srgbClr val="FFFFFF"/>
                </a:solidFill>
              </a14:hiddenFill>
            </a:ext>
          </a:extLst>
        </p:spPr>
        <p:txBody>
          <a:bodyPr/>
          <a:lstStyle/>
          <a:p>
            <a:endParaRPr lang="fa-IR"/>
          </a:p>
        </p:txBody>
      </p:sp>
      <p:sp>
        <p:nvSpPr>
          <p:cNvPr id="21534" name="Freeform 42"/>
          <p:cNvSpPr>
            <a:spLocks/>
          </p:cNvSpPr>
          <p:nvPr/>
        </p:nvSpPr>
        <p:spPr bwMode="auto">
          <a:xfrm>
            <a:off x="3097390" y="1479550"/>
            <a:ext cx="153811" cy="3708400"/>
          </a:xfrm>
          <a:custGeom>
            <a:avLst/>
            <a:gdLst>
              <a:gd name="T0" fmla="*/ 0 w 97"/>
              <a:gd name="T1" fmla="*/ 2336 h 2336"/>
              <a:gd name="T2" fmla="*/ 0 w 97"/>
              <a:gd name="T3" fmla="*/ 79 h 2336"/>
              <a:gd name="T4" fmla="*/ 97 w 97"/>
              <a:gd name="T5" fmla="*/ 0 h 2336"/>
              <a:gd name="T6" fmla="*/ 97 w 97"/>
              <a:gd name="T7" fmla="*/ 2256 h 2336"/>
              <a:gd name="T8" fmla="*/ 0 w 97"/>
              <a:gd name="T9" fmla="*/ 2336 h 2336"/>
              <a:gd name="T10" fmla="*/ 0 60000 65536"/>
              <a:gd name="T11" fmla="*/ 0 60000 65536"/>
              <a:gd name="T12" fmla="*/ 0 60000 65536"/>
              <a:gd name="T13" fmla="*/ 0 60000 65536"/>
              <a:gd name="T14" fmla="*/ 0 60000 65536"/>
              <a:gd name="T15" fmla="*/ 0 w 97"/>
              <a:gd name="T16" fmla="*/ 0 h 2336"/>
              <a:gd name="T17" fmla="*/ 97 w 97"/>
              <a:gd name="T18" fmla="*/ 2336 h 2336"/>
            </a:gdLst>
            <a:ahLst/>
            <a:cxnLst>
              <a:cxn ang="T10">
                <a:pos x="T0" y="T1"/>
              </a:cxn>
              <a:cxn ang="T11">
                <a:pos x="T2" y="T3"/>
              </a:cxn>
              <a:cxn ang="T12">
                <a:pos x="T4" y="T5"/>
              </a:cxn>
              <a:cxn ang="T13">
                <a:pos x="T6" y="T7"/>
              </a:cxn>
              <a:cxn ang="T14">
                <a:pos x="T8" y="T9"/>
              </a:cxn>
            </a:cxnLst>
            <a:rect l="T15" t="T16" r="T17" b="T18"/>
            <a:pathLst>
              <a:path w="97" h="2336">
                <a:moveTo>
                  <a:pt x="0" y="2336"/>
                </a:moveTo>
                <a:lnTo>
                  <a:pt x="0" y="79"/>
                </a:lnTo>
                <a:lnTo>
                  <a:pt x="97" y="0"/>
                </a:lnTo>
                <a:lnTo>
                  <a:pt x="97" y="2256"/>
                </a:lnTo>
                <a:lnTo>
                  <a:pt x="0" y="233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1535" name="Rectangle 43"/>
          <p:cNvSpPr>
            <a:spLocks noChangeArrowheads="1"/>
          </p:cNvSpPr>
          <p:nvPr/>
        </p:nvSpPr>
        <p:spPr bwMode="auto">
          <a:xfrm>
            <a:off x="3251200" y="1479550"/>
            <a:ext cx="5185834"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p>
        </p:txBody>
      </p:sp>
      <p:sp>
        <p:nvSpPr>
          <p:cNvPr id="21536" name="Line 44"/>
          <p:cNvSpPr>
            <a:spLocks noChangeShapeType="1"/>
          </p:cNvSpPr>
          <p:nvPr/>
        </p:nvSpPr>
        <p:spPr bwMode="auto">
          <a:xfrm flipV="1">
            <a:off x="3097390" y="1604964"/>
            <a:ext cx="1411" cy="3582987"/>
          </a:xfrm>
          <a:prstGeom prst="line">
            <a:avLst/>
          </a:prstGeom>
          <a:noFill/>
          <a:ln w="17463">
            <a:solidFill>
              <a:srgbClr val="A6CAF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37" name="Line 45"/>
          <p:cNvSpPr>
            <a:spLocks noChangeShapeType="1"/>
          </p:cNvSpPr>
          <p:nvPr/>
        </p:nvSpPr>
        <p:spPr bwMode="auto">
          <a:xfrm flipH="1">
            <a:off x="3043768" y="5187950"/>
            <a:ext cx="53622" cy="1588"/>
          </a:xfrm>
          <a:prstGeom prst="line">
            <a:avLst/>
          </a:prstGeom>
          <a:noFill/>
          <a:ln w="17463">
            <a:solidFill>
              <a:srgbClr val="A6CAF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38" name="Line 46"/>
          <p:cNvSpPr>
            <a:spLocks noChangeShapeType="1"/>
          </p:cNvSpPr>
          <p:nvPr/>
        </p:nvSpPr>
        <p:spPr bwMode="auto">
          <a:xfrm flipH="1">
            <a:off x="3043768" y="1604964"/>
            <a:ext cx="53622" cy="1587"/>
          </a:xfrm>
          <a:prstGeom prst="line">
            <a:avLst/>
          </a:prstGeom>
          <a:noFill/>
          <a:ln w="17463">
            <a:solidFill>
              <a:srgbClr val="A6CAF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21539" name="Rectangle 47"/>
          <p:cNvSpPr>
            <a:spLocks noChangeArrowheads="1"/>
          </p:cNvSpPr>
          <p:nvPr/>
        </p:nvSpPr>
        <p:spPr bwMode="auto">
          <a:xfrm>
            <a:off x="3035142" y="5178426"/>
            <a:ext cx="1442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00">
                <a:solidFill>
                  <a:srgbClr val="1D2FBE"/>
                </a:solidFill>
                <a:latin typeface="Small Fonts" charset="0"/>
              </a:rPr>
              <a:t>0</a:t>
            </a:r>
            <a:endParaRPr lang="en-US" sz="2900">
              <a:latin typeface="Univers Condensed" pitchFamily="34" charset="0"/>
            </a:endParaRPr>
          </a:p>
        </p:txBody>
      </p:sp>
      <p:sp>
        <p:nvSpPr>
          <p:cNvPr id="21540" name="Rectangle 48"/>
          <p:cNvSpPr>
            <a:spLocks noChangeArrowheads="1"/>
          </p:cNvSpPr>
          <p:nvPr/>
        </p:nvSpPr>
        <p:spPr bwMode="auto">
          <a:xfrm>
            <a:off x="3025264" y="1597026"/>
            <a:ext cx="14428" cy="3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00">
                <a:solidFill>
                  <a:srgbClr val="1D2FBE"/>
                </a:solidFill>
                <a:latin typeface="Small Fonts" charset="0"/>
              </a:rPr>
              <a:t>1</a:t>
            </a:r>
            <a:endParaRPr lang="en-US" sz="2900">
              <a:latin typeface="Univers Condensed" pitchFamily="34" charset="0"/>
            </a:endParaRPr>
          </a:p>
        </p:txBody>
      </p:sp>
      <p:sp>
        <p:nvSpPr>
          <p:cNvPr id="21541" name="Line 49"/>
          <p:cNvSpPr>
            <a:spLocks noChangeShapeType="1"/>
          </p:cNvSpPr>
          <p:nvPr/>
        </p:nvSpPr>
        <p:spPr bwMode="auto">
          <a:xfrm>
            <a:off x="3097389" y="5187950"/>
            <a:ext cx="5185833" cy="1588"/>
          </a:xfrm>
          <a:prstGeom prst="line">
            <a:avLst/>
          </a:prstGeom>
          <a:noFill/>
          <a:ln w="9525">
            <a:solidFill>
              <a:srgbClr val="A6CAF0"/>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45490" name="Line 50"/>
          <p:cNvSpPr>
            <a:spLocks noChangeShapeType="1"/>
          </p:cNvSpPr>
          <p:nvPr/>
        </p:nvSpPr>
        <p:spPr bwMode="auto">
          <a:xfrm flipV="1">
            <a:off x="3145368" y="1460500"/>
            <a:ext cx="5137855" cy="3117850"/>
          </a:xfrm>
          <a:prstGeom prst="line">
            <a:avLst/>
          </a:prstGeom>
          <a:noFill/>
          <a:ln w="57150">
            <a:solidFill>
              <a:srgbClr val="00FF00"/>
            </a:solidFill>
            <a:round/>
            <a:headEnd/>
            <a:tailEnd/>
          </a:ln>
          <a:effectLst>
            <a:outerShdw dist="35921" dir="2700000" algn="ctr" rotWithShape="0">
              <a:schemeClr val="bg2"/>
            </a:outerShdw>
          </a:effectLst>
        </p:spPr>
        <p:txBody>
          <a:bodyPr/>
          <a:lstStyle/>
          <a:p>
            <a:pPr>
              <a:defRPr/>
            </a:pPr>
            <a:endParaRPr lang="en-US"/>
          </a:p>
        </p:txBody>
      </p:sp>
      <p:sp>
        <p:nvSpPr>
          <p:cNvPr id="445491" name="Text Box 51"/>
          <p:cNvSpPr txBox="1">
            <a:spLocks noChangeArrowheads="1"/>
          </p:cNvSpPr>
          <p:nvPr/>
        </p:nvSpPr>
        <p:spPr bwMode="auto">
          <a:xfrm>
            <a:off x="499534" y="6269038"/>
            <a:ext cx="5198533" cy="336550"/>
          </a:xfrm>
          <a:prstGeom prst="rect">
            <a:avLst/>
          </a:prstGeom>
          <a:noFill/>
          <a:ln w="9525">
            <a:noFill/>
            <a:miter lim="800000"/>
            <a:headEnd/>
            <a:tailEnd/>
          </a:ln>
          <a:effectLst/>
        </p:spPr>
        <p:txBody>
          <a:bodyPr wrap="none" anchor="b">
            <a:spAutoFit/>
          </a:bodyPr>
          <a:lstStyle/>
          <a:p>
            <a:pPr>
              <a:defRPr/>
            </a:pPr>
            <a:r>
              <a:rPr lang="en-US" sz="1600">
                <a:effectLst>
                  <a:outerShdw blurRad="38100" dist="38100" dir="2700000" algn="tl">
                    <a:srgbClr val="000000"/>
                  </a:outerShdw>
                </a:effectLst>
                <a:latin typeface="Verdana" pitchFamily="34" charset="0"/>
              </a:rPr>
              <a:t>Grundy SM et al. </a:t>
            </a:r>
            <a:r>
              <a:rPr lang="en-US" sz="1600" i="1">
                <a:effectLst>
                  <a:outerShdw blurRad="38100" dist="38100" dir="2700000" algn="tl">
                    <a:srgbClr val="000000"/>
                  </a:outerShdw>
                </a:effectLst>
                <a:latin typeface="Verdana" pitchFamily="34" charset="0"/>
              </a:rPr>
              <a:t>Circulation</a:t>
            </a:r>
            <a:r>
              <a:rPr lang="en-US" sz="1600">
                <a:effectLst>
                  <a:outerShdw blurRad="38100" dist="38100" dir="2700000" algn="tl">
                    <a:srgbClr val="000000"/>
                  </a:outerShdw>
                </a:effectLst>
                <a:latin typeface="Verdana" pitchFamily="34" charset="0"/>
              </a:rPr>
              <a:t> 2004;110:227</a:t>
            </a:r>
            <a:r>
              <a:rPr lang="en-US" sz="1600">
                <a:effectLst>
                  <a:outerShdw blurRad="38100" dist="38100" dir="2700000" algn="tl">
                    <a:srgbClr val="000000"/>
                  </a:outerShdw>
                </a:effectLst>
                <a:latin typeface="Verdana" pitchFamily="34" charset="0"/>
                <a:cs typeface="Arial" pitchFamily="34" charset="0"/>
              </a:rPr>
              <a:t>–</a:t>
            </a:r>
            <a:r>
              <a:rPr lang="en-US" sz="1600">
                <a:effectLst>
                  <a:outerShdw blurRad="38100" dist="38100" dir="2700000" algn="tl">
                    <a:srgbClr val="000000"/>
                  </a:outerShdw>
                </a:effectLst>
                <a:latin typeface="Verdana" pitchFamily="34" charset="0"/>
              </a:rPr>
              <a:t>239.</a:t>
            </a:r>
          </a:p>
        </p:txBody>
      </p:sp>
    </p:spTree>
    <p:extLst>
      <p:ext uri="{BB962C8B-B14F-4D97-AF65-F5344CB8AC3E}">
        <p14:creationId xmlns:p14="http://schemas.microsoft.com/office/powerpoint/2010/main" val="1081517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AutoShape 2"/>
          <p:cNvSpPr>
            <a:spLocks noGrp="1" noChangeArrowheads="1"/>
          </p:cNvSpPr>
          <p:nvPr>
            <p:ph type="title"/>
          </p:nvPr>
        </p:nvSpPr>
        <p:spPr bwMode="blackWhite">
          <a:xfrm>
            <a:off x="677334" y="228600"/>
            <a:ext cx="7484533" cy="1343012"/>
          </a:xfrm>
          <a:prstGeom prst="roundRect">
            <a:avLst>
              <a:gd name="adj" fmla="val 13741"/>
            </a:avLst>
          </a:prstGeom>
          <a:solidFill>
            <a:srgbClr val="333399"/>
          </a:solidFill>
        </p:spPr>
        <p:txBody>
          <a:bodyPr/>
          <a:lstStyle/>
          <a:p>
            <a:pPr>
              <a:defRPr/>
            </a:pPr>
            <a:r>
              <a:rPr lang="en-US" sz="3200" b="1" dirty="0" smtClean="0">
                <a:solidFill>
                  <a:srgbClr val="F6FA66"/>
                </a:solidFill>
              </a:rPr>
              <a:t>When to check lipid panel</a:t>
            </a:r>
            <a:endParaRPr lang="en-US" sz="3200" b="1" dirty="0" smtClean="0">
              <a:latin typeface="Comic Sans MS" pitchFamily="66" charset="0"/>
            </a:endParaRPr>
          </a:p>
        </p:txBody>
      </p:sp>
      <p:sp>
        <p:nvSpPr>
          <p:cNvPr id="5" name="Rectangle 3"/>
          <p:cNvSpPr>
            <a:spLocks noGrp="1" noChangeArrowheads="1"/>
          </p:cNvSpPr>
          <p:nvPr>
            <p:ph idx="1"/>
          </p:nvPr>
        </p:nvSpPr>
        <p:spPr>
          <a:ln>
            <a:solidFill>
              <a:schemeClr val="accent1"/>
            </a:solidFill>
          </a:ln>
        </p:spPr>
        <p:txBody>
          <a:bodyPr/>
          <a:lstStyle/>
          <a:p>
            <a:pPr algn="l" rtl="0">
              <a:buFont typeface="Wingdings" pitchFamily="2" charset="2"/>
              <a:buChar char="Ø"/>
            </a:pPr>
            <a:r>
              <a:rPr lang="en-US" sz="2800" dirty="0" smtClean="0">
                <a:latin typeface="Times New Roman" pitchFamily="18" charset="0"/>
                <a:cs typeface="Times New Roman" pitchFamily="18" charset="0"/>
              </a:rPr>
              <a:t>In most adult patients with diabetes, measure fasting lipid profile </a:t>
            </a:r>
            <a:r>
              <a:rPr lang="en-US" sz="2800" b="1" dirty="0" smtClean="0">
                <a:latin typeface="Times New Roman" pitchFamily="18" charset="0"/>
                <a:cs typeface="Times New Roman" pitchFamily="18" charset="0"/>
              </a:rPr>
              <a:t>at least annually </a:t>
            </a:r>
          </a:p>
          <a:p>
            <a:pPr algn="l" rtl="0">
              <a:buFont typeface="Wingdings" pitchFamily="2" charset="2"/>
              <a:buChar char="Ø"/>
            </a:pPr>
            <a:endParaRPr lang="en-US" sz="1600" dirty="0" smtClean="0">
              <a:latin typeface="Times New Roman" pitchFamily="18" charset="0"/>
              <a:cs typeface="Times New Roman" pitchFamily="18" charset="0"/>
            </a:endParaRPr>
          </a:p>
          <a:p>
            <a:pPr algn="l" rtl="0">
              <a:buFont typeface="Wingdings" pitchFamily="2" charset="2"/>
              <a:buChar char="Ø"/>
            </a:pPr>
            <a:endParaRPr lang="en-US" sz="1600" dirty="0" smtClean="0">
              <a:latin typeface="Times New Roman" pitchFamily="18" charset="0"/>
              <a:cs typeface="Times New Roman" pitchFamily="18" charset="0"/>
            </a:endParaRPr>
          </a:p>
          <a:p>
            <a:pPr algn="l" rtl="0">
              <a:buFont typeface="Wingdings" pitchFamily="2" charset="2"/>
              <a:buChar char="Ø"/>
            </a:pPr>
            <a:endParaRPr lang="en-US" sz="1600" dirty="0" smtClean="0">
              <a:latin typeface="Times New Roman" pitchFamily="18" charset="0"/>
              <a:cs typeface="Times New Roman" pitchFamily="18" charset="0"/>
            </a:endParaRPr>
          </a:p>
          <a:p>
            <a:pPr algn="l" rtl="0">
              <a:buNone/>
            </a:pPr>
            <a:r>
              <a:rPr lang="en-US" sz="3600" dirty="0" smtClean="0">
                <a:latin typeface="Times New Roman" pitchFamily="18" charset="0"/>
                <a:cs typeface="Times New Roman" pitchFamily="18" charset="0"/>
              </a:rPr>
              <a:t>ADA</a:t>
            </a:r>
          </a:p>
          <a:p>
            <a:pPr algn="l" rtl="0">
              <a:buFont typeface="Wingdings" pitchFamily="2" charset="2"/>
              <a:buChar char="Ø"/>
            </a:pPr>
            <a:endParaRPr lang="en-US" sz="1600" dirty="0" smtClean="0">
              <a:latin typeface="Times New Roman" pitchFamily="18" charset="0"/>
              <a:cs typeface="Times New Roman" pitchFamily="18" charset="0"/>
            </a:endParaRPr>
          </a:p>
          <a:p>
            <a:pPr algn="l" rtl="0">
              <a:buFont typeface="Wingdings" pitchFamily="2" charset="2"/>
              <a:buChar char="Ø"/>
            </a:pPr>
            <a:endParaRPr lang="en-US" sz="1600" dirty="0" smtClean="0">
              <a:latin typeface="Times New Roman" pitchFamily="18" charset="0"/>
              <a:cs typeface="Times New Roman" pitchFamily="18" charset="0"/>
            </a:endParaRPr>
          </a:p>
          <a:p>
            <a:pPr algn="l" rtl="0">
              <a:buFont typeface="Wingdings" pitchFamily="2" charset="2"/>
              <a:buChar char="Ø"/>
            </a:pPr>
            <a:r>
              <a:rPr lang="en-US" sz="1600" dirty="0" smtClean="0"/>
              <a:t>At the time of diabetes diagnosis, </a:t>
            </a:r>
          </a:p>
          <a:p>
            <a:pPr algn="l" rtl="0">
              <a:buFont typeface="Wingdings" pitchFamily="2" charset="2"/>
              <a:buChar char="Ø"/>
            </a:pPr>
            <a:r>
              <a:rPr lang="en-US" sz="1600" dirty="0" smtClean="0"/>
              <a:t>At an initial medical evaluation, </a:t>
            </a:r>
          </a:p>
          <a:p>
            <a:pPr algn="l" rtl="0">
              <a:buFont typeface="Wingdings" pitchFamily="2" charset="2"/>
              <a:buChar char="Ø"/>
            </a:pPr>
            <a:r>
              <a:rPr lang="en-US" sz="1600" dirty="0" smtClean="0"/>
              <a:t>And every 5 years thereafter if under the age of 40 years,  or more frequently if indicated</a:t>
            </a:r>
            <a:endParaRPr lang="en-US" sz="1600" dirty="0"/>
          </a:p>
        </p:txBody>
      </p:sp>
    </p:spTree>
    <p:extLst>
      <p:ext uri="{BB962C8B-B14F-4D97-AF65-F5344CB8AC3E}">
        <p14:creationId xmlns:p14="http://schemas.microsoft.com/office/powerpoint/2010/main" val="1141317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AutoShape 2"/>
          <p:cNvSpPr>
            <a:spLocks noGrp="1" noChangeArrowheads="1"/>
          </p:cNvSpPr>
          <p:nvPr>
            <p:ph type="title"/>
          </p:nvPr>
        </p:nvSpPr>
        <p:spPr bwMode="blackWhite">
          <a:xfrm>
            <a:off x="508000" y="152400"/>
            <a:ext cx="7484533" cy="914400"/>
          </a:xfrm>
          <a:prstGeom prst="roundRect">
            <a:avLst>
              <a:gd name="adj" fmla="val 13741"/>
            </a:avLst>
          </a:prstGeom>
          <a:solidFill>
            <a:srgbClr val="333399"/>
          </a:solidFill>
        </p:spPr>
        <p:txBody>
          <a:bodyPr/>
          <a:lstStyle/>
          <a:p>
            <a:pPr>
              <a:defRPr/>
            </a:pPr>
            <a:r>
              <a:rPr lang="en-US" sz="4400" dirty="0" smtClean="0">
                <a:solidFill>
                  <a:srgbClr val="F6FA66"/>
                </a:solidFill>
                <a:latin typeface="Comic Sans MS" pitchFamily="66" charset="0"/>
              </a:rPr>
              <a:t> points</a:t>
            </a:r>
          </a:p>
        </p:txBody>
      </p:sp>
      <p:sp>
        <p:nvSpPr>
          <p:cNvPr id="13315" name="AutoShape 3"/>
          <p:cNvSpPr>
            <a:spLocks noGrp="1" noChangeArrowheads="1"/>
          </p:cNvSpPr>
          <p:nvPr>
            <p:ph type="body" idx="1"/>
          </p:nvPr>
        </p:nvSpPr>
        <p:spPr bwMode="blackWhite">
          <a:xfrm>
            <a:off x="372534" y="1143000"/>
            <a:ext cx="8398933" cy="5562600"/>
          </a:xfrm>
          <a:prstGeom prst="roundRect">
            <a:avLst>
              <a:gd name="adj" fmla="val 9579"/>
            </a:avLst>
          </a:prstGeom>
          <a:gradFill rotWithShape="0">
            <a:gsLst>
              <a:gs pos="0">
                <a:srgbClr val="600000"/>
              </a:gs>
              <a:gs pos="100000">
                <a:srgbClr val="0033CC"/>
              </a:gs>
            </a:gsLst>
            <a:lin ang="5400000" scaled="1"/>
          </a:gradFill>
        </p:spPr>
        <p:txBody>
          <a:bodyPr/>
          <a:lstStyle/>
          <a:p>
            <a:pPr algn="l" rtl="0"/>
            <a:r>
              <a:rPr lang="en-US" sz="2400" b="1" dirty="0" smtClean="0">
                <a:solidFill>
                  <a:srgbClr val="FFFF99"/>
                </a:solidFill>
                <a:latin typeface="Tahoma" pitchFamily="34" charset="0"/>
                <a:cs typeface="Tahoma" pitchFamily="34" charset="0"/>
              </a:rPr>
              <a:t>Total </a:t>
            </a:r>
            <a:r>
              <a:rPr lang="en-US" sz="2400" b="1" dirty="0" err="1" smtClean="0">
                <a:solidFill>
                  <a:srgbClr val="FFFF99"/>
                </a:solidFill>
                <a:latin typeface="Tahoma" pitchFamily="34" charset="0"/>
                <a:cs typeface="Tahoma" pitchFamily="34" charset="0"/>
              </a:rPr>
              <a:t>cholestrol</a:t>
            </a:r>
            <a:r>
              <a:rPr lang="en-US" sz="2400" dirty="0" smtClean="0">
                <a:solidFill>
                  <a:srgbClr val="FFFF99"/>
                </a:solidFill>
                <a:latin typeface="Tahoma" pitchFamily="34" charset="0"/>
                <a:cs typeface="Tahoma" pitchFamily="34" charset="0"/>
              </a:rPr>
              <a:t>              </a:t>
            </a:r>
            <a:r>
              <a:rPr lang="en-US" sz="2400" b="1" dirty="0" err="1" smtClean="0">
                <a:solidFill>
                  <a:srgbClr val="FFFF99"/>
                </a:solidFill>
                <a:latin typeface="Tahoma" pitchFamily="34" charset="0"/>
                <a:cs typeface="Tahoma" pitchFamily="34" charset="0"/>
              </a:rPr>
              <a:t>Nonfasting</a:t>
            </a:r>
            <a:r>
              <a:rPr lang="en-US" sz="2400" b="1" dirty="0" smtClean="0">
                <a:solidFill>
                  <a:srgbClr val="FFFF99"/>
                </a:solidFill>
                <a:latin typeface="Tahoma" pitchFamily="34" charset="0"/>
                <a:cs typeface="Tahoma" pitchFamily="34" charset="0"/>
              </a:rPr>
              <a:t> / Fasting</a:t>
            </a:r>
          </a:p>
          <a:p>
            <a:pPr algn="l" rtl="0">
              <a:buFont typeface="Wingdings" pitchFamily="2" charset="2"/>
              <a:buNone/>
            </a:pPr>
            <a:r>
              <a:rPr lang="en-US" sz="2400" b="1" dirty="0" smtClean="0">
                <a:solidFill>
                  <a:srgbClr val="FFFF99"/>
                </a:solidFill>
                <a:latin typeface="Tahoma" pitchFamily="34" charset="0"/>
                <a:cs typeface="Tahoma" pitchFamily="34" charset="0"/>
              </a:rPr>
              <a:t>                                                </a:t>
            </a:r>
          </a:p>
          <a:p>
            <a:pPr algn="l" rtl="0"/>
            <a:r>
              <a:rPr lang="en-US" sz="2400" b="1" dirty="0" smtClean="0">
                <a:solidFill>
                  <a:srgbClr val="FFFF99"/>
                </a:solidFill>
                <a:latin typeface="Tahoma" pitchFamily="34" charset="0"/>
                <a:cs typeface="Tahoma" pitchFamily="34" charset="0"/>
              </a:rPr>
              <a:t>HDL                     </a:t>
            </a:r>
            <a:r>
              <a:rPr lang="en-US" sz="2400" b="1" dirty="0" err="1" smtClean="0">
                <a:solidFill>
                  <a:srgbClr val="FFFF99"/>
                </a:solidFill>
                <a:latin typeface="Tahoma" pitchFamily="34" charset="0"/>
                <a:cs typeface="Tahoma" pitchFamily="34" charset="0"/>
              </a:rPr>
              <a:t>Nonfasting</a:t>
            </a:r>
            <a:r>
              <a:rPr lang="en-US" sz="2400" b="1" dirty="0" smtClean="0">
                <a:solidFill>
                  <a:srgbClr val="FFFF99"/>
                </a:solidFill>
                <a:latin typeface="Tahoma" pitchFamily="34" charset="0"/>
                <a:cs typeface="Tahoma" pitchFamily="34" charset="0"/>
              </a:rPr>
              <a:t> / Fasting</a:t>
            </a:r>
          </a:p>
          <a:p>
            <a:pPr algn="l" rtl="0">
              <a:buFont typeface="Wingdings" pitchFamily="2" charset="2"/>
              <a:buNone/>
            </a:pPr>
            <a:r>
              <a:rPr lang="en-US" sz="2400" b="1" dirty="0" smtClean="0">
                <a:solidFill>
                  <a:srgbClr val="FFFF99"/>
                </a:solidFill>
                <a:latin typeface="Tahoma" pitchFamily="34" charset="0"/>
                <a:cs typeface="Tahoma" pitchFamily="34" charset="0"/>
              </a:rPr>
              <a:t>                                                      </a:t>
            </a:r>
          </a:p>
          <a:p>
            <a:pPr algn="l" rtl="0"/>
            <a:r>
              <a:rPr lang="en-US" sz="2400" b="1" dirty="0" smtClean="0">
                <a:solidFill>
                  <a:srgbClr val="FFFF99"/>
                </a:solidFill>
                <a:latin typeface="Tahoma" pitchFamily="34" charset="0"/>
                <a:cs typeface="Tahoma" pitchFamily="34" charset="0"/>
              </a:rPr>
              <a:t>LDL                     </a:t>
            </a:r>
            <a:r>
              <a:rPr lang="en-US" sz="2400" b="1" dirty="0" err="1" smtClean="0">
                <a:solidFill>
                  <a:schemeClr val="tx2"/>
                </a:solidFill>
                <a:latin typeface="Tahoma" pitchFamily="34" charset="0"/>
                <a:cs typeface="Tahoma" pitchFamily="34" charset="0"/>
              </a:rPr>
              <a:t>Friedewald</a:t>
            </a:r>
            <a:r>
              <a:rPr lang="en-US" sz="2400" b="1" dirty="0" smtClean="0">
                <a:solidFill>
                  <a:schemeClr val="tx2"/>
                </a:solidFill>
                <a:latin typeface="Tahoma" pitchFamily="34" charset="0"/>
                <a:cs typeface="Tahoma" pitchFamily="34" charset="0"/>
              </a:rPr>
              <a:t> equation</a:t>
            </a:r>
          </a:p>
          <a:p>
            <a:pPr algn="l" rtl="0">
              <a:buFont typeface="Wingdings" pitchFamily="2" charset="2"/>
              <a:buNone/>
            </a:pPr>
            <a:r>
              <a:rPr lang="en-US" sz="2400" b="1" u="sng" dirty="0" smtClean="0">
                <a:solidFill>
                  <a:schemeClr val="accent1"/>
                </a:solidFill>
                <a:latin typeface="Tahoma" pitchFamily="34" charset="0"/>
                <a:cs typeface="Tahoma" pitchFamily="34" charset="0"/>
              </a:rPr>
              <a:t>(LDL-C = (Total cholesterol − HDL-C) − Triglycerides/5)</a:t>
            </a:r>
          </a:p>
          <a:p>
            <a:pPr algn="l" rtl="0">
              <a:buFont typeface="Wingdings" pitchFamily="2" charset="2"/>
              <a:buNone/>
            </a:pPr>
            <a:r>
              <a:rPr lang="en-US" sz="2400" b="1" dirty="0" smtClean="0">
                <a:solidFill>
                  <a:srgbClr val="FFFFCC"/>
                </a:solidFill>
                <a:latin typeface="Tahoma" pitchFamily="34" charset="0"/>
                <a:cs typeface="Tahoma" pitchFamily="34" charset="0"/>
              </a:rPr>
              <a:t>   </a:t>
            </a:r>
            <a:r>
              <a:rPr lang="en-US" sz="2400" b="1" dirty="0" smtClean="0">
                <a:solidFill>
                  <a:srgbClr val="99FF99"/>
                </a:solidFill>
                <a:latin typeface="Tahoma" pitchFamily="34" charset="0"/>
                <a:cs typeface="Tahoma" pitchFamily="34" charset="0"/>
              </a:rPr>
              <a:t>TG&gt;400 mg/dl –</a:t>
            </a:r>
            <a:r>
              <a:rPr lang="en-US" sz="2400" b="1" dirty="0" err="1" smtClean="0">
                <a:solidFill>
                  <a:srgbClr val="99FF99"/>
                </a:solidFill>
                <a:latin typeface="Tahoma" pitchFamily="34" charset="0"/>
                <a:cs typeface="Tahoma" pitchFamily="34" charset="0"/>
              </a:rPr>
              <a:t>dysbetalipoproteinemia</a:t>
            </a:r>
            <a:r>
              <a:rPr lang="en-US" sz="2400" b="1" dirty="0" smtClean="0">
                <a:solidFill>
                  <a:srgbClr val="99FF99"/>
                </a:solidFill>
                <a:latin typeface="Tahoma" pitchFamily="34" charset="0"/>
                <a:cs typeface="Tahoma" pitchFamily="34" charset="0"/>
              </a:rPr>
              <a:t>   * </a:t>
            </a:r>
          </a:p>
          <a:p>
            <a:pPr algn="l" rtl="0">
              <a:buFont typeface="Wingdings" pitchFamily="2" charset="2"/>
              <a:buNone/>
            </a:pPr>
            <a:endParaRPr lang="en-US" sz="2400" b="1" dirty="0" smtClean="0">
              <a:solidFill>
                <a:srgbClr val="99FF99"/>
              </a:solidFill>
              <a:latin typeface="Tahoma" pitchFamily="34" charset="0"/>
              <a:cs typeface="Tahoma" pitchFamily="34" charset="0"/>
            </a:endParaRPr>
          </a:p>
          <a:p>
            <a:pPr algn="l" rtl="0"/>
            <a:r>
              <a:rPr lang="en-US" sz="2400" b="1" dirty="0" smtClean="0">
                <a:solidFill>
                  <a:srgbClr val="FFFF99"/>
                </a:solidFill>
                <a:latin typeface="Tahoma" pitchFamily="34" charset="0"/>
                <a:cs typeface="Tahoma" pitchFamily="34" charset="0"/>
              </a:rPr>
              <a:t>TG                    12-14 </a:t>
            </a:r>
            <a:r>
              <a:rPr lang="en-US" sz="2400" b="1" dirty="0" err="1" smtClean="0">
                <a:solidFill>
                  <a:srgbClr val="FFFF99"/>
                </a:solidFill>
                <a:latin typeface="Tahoma" pitchFamily="34" charset="0"/>
                <a:cs typeface="Tahoma" pitchFamily="34" charset="0"/>
              </a:rPr>
              <a:t>hr</a:t>
            </a:r>
            <a:r>
              <a:rPr lang="en-US" sz="2400" b="1" dirty="0" smtClean="0">
                <a:solidFill>
                  <a:srgbClr val="FFFF99"/>
                </a:solidFill>
                <a:latin typeface="Tahoma" pitchFamily="34" charset="0"/>
                <a:cs typeface="Tahoma" pitchFamily="34" charset="0"/>
              </a:rPr>
              <a:t> Fasting</a:t>
            </a:r>
          </a:p>
          <a:p>
            <a:pPr algn="l" rtl="0"/>
            <a:endParaRPr lang="en-US" sz="2400" b="1" dirty="0" smtClean="0">
              <a:solidFill>
                <a:srgbClr val="FFFF99"/>
              </a:solidFill>
              <a:latin typeface="Tahoma" pitchFamily="34" charset="0"/>
              <a:cs typeface="Tahoma" pitchFamily="34" charset="0"/>
            </a:endParaRPr>
          </a:p>
        </p:txBody>
      </p:sp>
      <p:sp>
        <p:nvSpPr>
          <p:cNvPr id="573444" name="AutoShape 4"/>
          <p:cNvSpPr>
            <a:spLocks noChangeArrowheads="1"/>
          </p:cNvSpPr>
          <p:nvPr/>
        </p:nvSpPr>
        <p:spPr bwMode="auto">
          <a:xfrm>
            <a:off x="1727200" y="6096000"/>
            <a:ext cx="677333"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chemeClr val="accent1"/>
              </a:gs>
              <a:gs pos="100000">
                <a:schemeClr val="accent1">
                  <a:gamma/>
                  <a:shade val="46275"/>
                  <a:invGamma/>
                </a:schemeClr>
              </a:gs>
            </a:gsLst>
            <a:lin ang="5400000" scaled="1"/>
          </a:gradFill>
          <a:ln w="9525">
            <a:solidFill>
              <a:schemeClr val="accent1"/>
            </a:solidFill>
            <a:miter lim="800000"/>
            <a:headEnd/>
            <a:tailEnd/>
          </a:ln>
          <a:effectLst/>
        </p:spPr>
        <p:txBody>
          <a:bodyPr wrap="none" anchor="ctr"/>
          <a:lstStyle/>
          <a:p>
            <a:pPr>
              <a:defRPr/>
            </a:pPr>
            <a:endParaRPr lang="en-US"/>
          </a:p>
        </p:txBody>
      </p:sp>
      <p:sp>
        <p:nvSpPr>
          <p:cNvPr id="13317" name="AutoShape 5"/>
          <p:cNvSpPr>
            <a:spLocks noChangeArrowheads="1"/>
          </p:cNvSpPr>
          <p:nvPr/>
        </p:nvSpPr>
        <p:spPr bwMode="auto">
          <a:xfrm>
            <a:off x="1794934" y="2590800"/>
            <a:ext cx="677333" cy="228600"/>
          </a:xfrm>
          <a:custGeom>
            <a:avLst/>
            <a:gdLst>
              <a:gd name="T0" fmla="*/ 571500 w 21600"/>
              <a:gd name="T1" fmla="*/ 0 h 21600"/>
              <a:gd name="T2" fmla="*/ 0 w 21600"/>
              <a:gd name="T3" fmla="*/ 114300 h 21600"/>
              <a:gd name="T4" fmla="*/ 571500 w 21600"/>
              <a:gd name="T5" fmla="*/ 228600 h 21600"/>
              <a:gd name="T6" fmla="*/ 7620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761847"/>
              </a:gs>
              <a:gs pos="100000">
                <a:srgbClr val="FF3399"/>
              </a:gs>
            </a:gsLst>
            <a:lin ang="5400000" scaled="1"/>
          </a:gradFill>
          <a:ln w="9525">
            <a:solidFill>
              <a:srgbClr val="FF3399"/>
            </a:solidFill>
            <a:miter lim="800000"/>
            <a:headEnd/>
            <a:tailEnd/>
          </a:ln>
        </p:spPr>
        <p:txBody>
          <a:bodyPr wrap="none" anchor="ctr"/>
          <a:lstStyle/>
          <a:p>
            <a:endParaRPr lang="fa-IR"/>
          </a:p>
        </p:txBody>
      </p:sp>
      <p:sp>
        <p:nvSpPr>
          <p:cNvPr id="13318" name="AutoShape 6"/>
          <p:cNvSpPr>
            <a:spLocks noChangeArrowheads="1"/>
          </p:cNvSpPr>
          <p:nvPr/>
        </p:nvSpPr>
        <p:spPr bwMode="auto">
          <a:xfrm>
            <a:off x="1659467" y="3810000"/>
            <a:ext cx="609600" cy="228600"/>
          </a:xfrm>
          <a:custGeom>
            <a:avLst/>
            <a:gdLst>
              <a:gd name="T0" fmla="*/ 514350 w 21600"/>
              <a:gd name="T1" fmla="*/ 0 h 21600"/>
              <a:gd name="T2" fmla="*/ 0 w 21600"/>
              <a:gd name="T3" fmla="*/ 114300 h 21600"/>
              <a:gd name="T4" fmla="*/ 514350 w 21600"/>
              <a:gd name="T5" fmla="*/ 228600 h 21600"/>
              <a:gd name="T6" fmla="*/ 6858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99FF99"/>
              </a:gs>
              <a:gs pos="100000">
                <a:srgbClr val="477647"/>
              </a:gs>
            </a:gsLst>
            <a:lin ang="5400000" scaled="1"/>
          </a:gradFill>
          <a:ln w="9525">
            <a:solidFill>
              <a:srgbClr val="99FF99"/>
            </a:solidFill>
            <a:miter lim="800000"/>
            <a:headEnd/>
            <a:tailEnd/>
          </a:ln>
        </p:spPr>
        <p:txBody>
          <a:bodyPr wrap="none" anchor="ctr"/>
          <a:lstStyle/>
          <a:p>
            <a:endParaRPr lang="fa-IR"/>
          </a:p>
        </p:txBody>
      </p:sp>
      <p:sp>
        <p:nvSpPr>
          <p:cNvPr id="13319" name="AutoShape 7"/>
          <p:cNvSpPr>
            <a:spLocks noChangeArrowheads="1"/>
          </p:cNvSpPr>
          <p:nvPr/>
        </p:nvSpPr>
        <p:spPr bwMode="auto">
          <a:xfrm flipV="1">
            <a:off x="3217334" y="1447800"/>
            <a:ext cx="677333" cy="228600"/>
          </a:xfrm>
          <a:custGeom>
            <a:avLst/>
            <a:gdLst>
              <a:gd name="T0" fmla="*/ 571500 w 21600"/>
              <a:gd name="T1" fmla="*/ 0 h 21600"/>
              <a:gd name="T2" fmla="*/ 0 w 21600"/>
              <a:gd name="T3" fmla="*/ 114300 h 21600"/>
              <a:gd name="T4" fmla="*/ 571500 w 21600"/>
              <a:gd name="T5" fmla="*/ 228600 h 21600"/>
              <a:gd name="T6" fmla="*/ 762000 w 21600"/>
              <a:gd name="T7" fmla="*/ 1143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66FFFF"/>
              </a:gs>
              <a:gs pos="100000">
                <a:srgbClr val="2F7676"/>
              </a:gs>
            </a:gsLst>
            <a:lin ang="5400000" scaled="1"/>
          </a:gradFill>
          <a:ln w="9525">
            <a:solidFill>
              <a:srgbClr val="66FFFF"/>
            </a:solidFill>
            <a:miter lim="800000"/>
            <a:headEnd/>
            <a:tailEnd/>
          </a:ln>
        </p:spPr>
        <p:txBody>
          <a:bodyPr wrap="none" anchor="ctr"/>
          <a:lstStyle/>
          <a:p>
            <a:endParaRPr lang="fa-IR"/>
          </a:p>
        </p:txBody>
      </p:sp>
      <p:sp>
        <p:nvSpPr>
          <p:cNvPr id="13320" name="AutoShape 8"/>
          <p:cNvSpPr>
            <a:spLocks/>
          </p:cNvSpPr>
          <p:nvPr/>
        </p:nvSpPr>
        <p:spPr bwMode="auto">
          <a:xfrm flipH="1">
            <a:off x="6400800" y="4800600"/>
            <a:ext cx="67733" cy="609600"/>
          </a:xfrm>
          <a:prstGeom prst="leftBracket">
            <a:avLst>
              <a:gd name="adj" fmla="val 66667"/>
            </a:avLst>
          </a:prstGeom>
          <a:solidFill>
            <a:srgbClr val="FF3399"/>
          </a:solidFill>
          <a:ln w="9525">
            <a:solidFill>
              <a:schemeClr val="tx1"/>
            </a:solidFill>
            <a:round/>
            <a:headEnd/>
            <a:tailEnd/>
          </a:ln>
        </p:spPr>
        <p:txBody>
          <a:bodyPr wrap="none" anchor="ctr"/>
          <a:lstStyle/>
          <a:p>
            <a:endParaRPr lang="fa-IR"/>
          </a:p>
        </p:txBody>
      </p:sp>
      <p:sp>
        <p:nvSpPr>
          <p:cNvPr id="13321" name="AutoShape 11"/>
          <p:cNvSpPr>
            <a:spLocks/>
          </p:cNvSpPr>
          <p:nvPr/>
        </p:nvSpPr>
        <p:spPr bwMode="auto">
          <a:xfrm>
            <a:off x="643467" y="4800600"/>
            <a:ext cx="67733" cy="609600"/>
          </a:xfrm>
          <a:prstGeom prst="leftBracket">
            <a:avLst>
              <a:gd name="adj" fmla="val 66667"/>
            </a:avLst>
          </a:prstGeom>
          <a:solidFill>
            <a:srgbClr val="FF3399"/>
          </a:solidFill>
          <a:ln w="9525">
            <a:solidFill>
              <a:schemeClr val="tx1"/>
            </a:solidFill>
            <a:round/>
            <a:headEnd/>
            <a:tailEnd/>
          </a:ln>
        </p:spPr>
        <p:txBody>
          <a:bodyPr wrap="none" anchor="ctr"/>
          <a:lstStyle/>
          <a:p>
            <a:endParaRPr lang="fa-IR"/>
          </a:p>
        </p:txBody>
      </p:sp>
    </p:spTree>
    <p:extLst>
      <p:ext uri="{BB962C8B-B14F-4D97-AF65-F5344CB8AC3E}">
        <p14:creationId xmlns:p14="http://schemas.microsoft.com/office/powerpoint/2010/main" val="2202740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Goals of therapy for diabetes mellitus</a:t>
            </a:r>
            <a:endParaRPr lang="en-US" dirty="0"/>
          </a:p>
        </p:txBody>
      </p:sp>
      <p:sp>
        <p:nvSpPr>
          <p:cNvPr id="3" name="Content Placeholder 2"/>
          <p:cNvSpPr>
            <a:spLocks noGrp="1"/>
          </p:cNvSpPr>
          <p:nvPr>
            <p:ph idx="1"/>
          </p:nvPr>
        </p:nvSpPr>
        <p:spPr>
          <a:xfrm>
            <a:off x="457200" y="2071678"/>
            <a:ext cx="8229600" cy="4054485"/>
          </a:xfrm>
        </p:spPr>
        <p:txBody>
          <a:bodyPr>
            <a:normAutofit/>
          </a:bodyPr>
          <a:lstStyle/>
          <a:p>
            <a:pPr algn="l" rtl="0">
              <a:buFont typeface="Wingdings" pitchFamily="2" charset="2"/>
              <a:buChar char="Ø"/>
            </a:pPr>
            <a:r>
              <a:rPr lang="en-US" dirty="0" smtClean="0"/>
              <a:t>Eliminate symptoms related to hyperglycemia,</a:t>
            </a:r>
          </a:p>
          <a:p>
            <a:pPr algn="l" rtl="0">
              <a:buFont typeface="Wingdings" pitchFamily="2" charset="2"/>
              <a:buChar char="Ø"/>
            </a:pPr>
            <a:endParaRPr lang="en-US" dirty="0" smtClean="0"/>
          </a:p>
          <a:p>
            <a:pPr algn="l" rtl="0">
              <a:buNone/>
            </a:pPr>
            <a:endParaRPr lang="en-US" dirty="0" smtClean="0"/>
          </a:p>
          <a:p>
            <a:pPr algn="l" rtl="0">
              <a:buFont typeface="Wingdings" pitchFamily="2" charset="2"/>
              <a:buChar char="Ø"/>
            </a:pPr>
            <a:r>
              <a:rPr lang="en-US" dirty="0" smtClean="0"/>
              <a:t>Reduce the long-term </a:t>
            </a:r>
            <a:r>
              <a:rPr lang="en-US" dirty="0" err="1" smtClean="0"/>
              <a:t>microvascular</a:t>
            </a:r>
            <a:r>
              <a:rPr lang="en-US" dirty="0" smtClean="0"/>
              <a:t> and </a:t>
            </a:r>
            <a:r>
              <a:rPr lang="en-US" dirty="0" err="1" smtClean="0"/>
              <a:t>macrovascular</a:t>
            </a:r>
            <a:r>
              <a:rPr lang="en-US" dirty="0" smtClean="0"/>
              <a:t> complications of DM</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48680"/>
            <a:ext cx="9144000" cy="604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5739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428596" y="1571612"/>
            <a:ext cx="8229600" cy="4525963"/>
          </a:xfrm>
        </p:spPr>
        <p:txBody>
          <a:bodyPr>
            <a:normAutofit/>
          </a:bodyPr>
          <a:lstStyle/>
          <a:p>
            <a:pPr marL="0" indent="0" algn="l" rtl="0">
              <a:buFont typeface="Wingdings" pitchFamily="2" charset="2"/>
              <a:buChar char="v"/>
            </a:pPr>
            <a:r>
              <a:rPr lang="en-US" dirty="0"/>
              <a:t>Lifestyle </a:t>
            </a:r>
            <a:r>
              <a:rPr lang="en-US" dirty="0" smtClean="0"/>
              <a:t>modification</a:t>
            </a:r>
          </a:p>
          <a:p>
            <a:pPr marL="0" indent="0" algn="l" rtl="0">
              <a:buNone/>
            </a:pPr>
            <a:r>
              <a:rPr lang="en-US" dirty="0" smtClean="0">
                <a:latin typeface="Times New Roman" pitchFamily="18" charset="0"/>
                <a:cs typeface="Times New Roman" pitchFamily="18" charset="0"/>
              </a:rPr>
              <a:t>Lifestyle modification focusing on the </a:t>
            </a:r>
            <a:r>
              <a:rPr lang="en-US" b="1" dirty="0" smtClean="0">
                <a:latin typeface="Times New Roman" pitchFamily="18" charset="0"/>
                <a:cs typeface="Times New Roman" pitchFamily="18" charset="0"/>
              </a:rPr>
              <a:t>reduction of saturated fat, trans fat, and cholesterol intake</a:t>
            </a:r>
            <a:r>
              <a:rPr lang="en-US" dirty="0" smtClean="0">
                <a:latin typeface="Times New Roman" pitchFamily="18" charset="0"/>
                <a:cs typeface="Times New Roman" pitchFamily="18" charset="0"/>
              </a:rPr>
              <a:t>; increase of n-3 fatty acids, </a:t>
            </a:r>
            <a:r>
              <a:rPr lang="en-US" smtClean="0">
                <a:latin typeface="Times New Roman" pitchFamily="18" charset="0"/>
                <a:cs typeface="Times New Roman" pitchFamily="18" charset="0"/>
              </a:rPr>
              <a:t>viscous ,</a:t>
            </a:r>
          </a:p>
          <a:p>
            <a:pPr marL="0" indent="0" algn="l" rtl="0">
              <a:buNone/>
            </a:pPr>
            <a:r>
              <a:rPr lang="en-US" smtClean="0">
                <a:latin typeface="Times New Roman" pitchFamily="18" charset="0"/>
                <a:cs typeface="Times New Roman" pitchFamily="18" charset="0"/>
              </a:rPr>
              <a:t> </a:t>
            </a:r>
            <a:r>
              <a:rPr lang="en-US" b="1" dirty="0" smtClean="0">
                <a:solidFill>
                  <a:srgbClr val="C00000"/>
                </a:solidFill>
                <a:latin typeface="Times New Roman" pitchFamily="18" charset="0"/>
                <a:cs typeface="Times New Roman" pitchFamily="18" charset="0"/>
              </a:rPr>
              <a:t>weight loss (if indicated);</a:t>
            </a:r>
          </a:p>
          <a:p>
            <a:pPr marL="0" indent="0" algn="l" rtl="0">
              <a:buNone/>
            </a:pPr>
            <a:r>
              <a:rPr lang="en-US" b="1" dirty="0" smtClean="0">
                <a:solidFill>
                  <a:srgbClr val="C00000"/>
                </a:solidFill>
                <a:latin typeface="Times New Roman" pitchFamily="18" charset="0"/>
                <a:cs typeface="Times New Roman" pitchFamily="18" charset="0"/>
              </a:rPr>
              <a:t> and increased physical activity</a:t>
            </a:r>
          </a:p>
          <a:p>
            <a:pPr marL="0" indent="0" algn="l" rtl="0">
              <a:buFont typeface="Wingdings" pitchFamily="2" charset="2"/>
              <a:buChar char="v"/>
            </a:pPr>
            <a:r>
              <a:rPr lang="en-US" b="1" dirty="0" smtClean="0">
                <a:solidFill>
                  <a:schemeClr val="tx1">
                    <a:lumMod val="95000"/>
                    <a:lumOff val="5000"/>
                  </a:schemeClr>
                </a:solidFill>
              </a:rPr>
              <a:t>Medications</a:t>
            </a:r>
            <a:endParaRPr lang="en-US" b="1" dirty="0">
              <a:solidFill>
                <a:schemeClr val="tx1">
                  <a:lumMod val="95000"/>
                  <a:lumOff val="5000"/>
                </a:schemeClr>
              </a:solidFill>
            </a:endParaRPr>
          </a:p>
        </p:txBody>
      </p:sp>
      <p:sp>
        <p:nvSpPr>
          <p:cNvPr id="5" name="Rectangle 2"/>
          <p:cNvSpPr>
            <a:spLocks noGrp="1"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a:solidFill>
                  <a:srgbClr val="D60093"/>
                </a:solidFill>
              </a:rPr>
              <a:t>Treatment of Hyperlipidemia</a:t>
            </a:r>
          </a:p>
        </p:txBody>
      </p:sp>
    </p:spTree>
    <p:extLst>
      <p:ext uri="{BB962C8B-B14F-4D97-AF65-F5344CB8AC3E}">
        <p14:creationId xmlns:p14="http://schemas.microsoft.com/office/powerpoint/2010/main" val="226123050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1"/>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fld id="{22E281AE-81AA-4E70-BF8B-CAB240DC2E4D}" type="slidenum">
              <a:rPr lang="en-US" smtClean="0">
                <a:solidFill>
                  <a:srgbClr val="FFFFFF"/>
                </a:solidFill>
              </a:rPr>
              <a:pPr fontAlgn="base">
                <a:spcBef>
                  <a:spcPct val="0"/>
                </a:spcBef>
                <a:spcAft>
                  <a:spcPct val="0"/>
                </a:spcAft>
                <a:defRPr/>
              </a:pPr>
              <a:t>16</a:t>
            </a:fld>
            <a:endParaRPr lang="en-US" smtClean="0">
              <a:solidFill>
                <a:srgbClr val="FFFFFF"/>
              </a:solidFill>
            </a:endParaRPr>
          </a:p>
        </p:txBody>
      </p:sp>
      <p:pic>
        <p:nvPicPr>
          <p:cNvPr id="1026" name="Picture 2"/>
          <p:cNvPicPr>
            <a:picLocks noChangeAspect="1" noChangeArrowheads="1"/>
          </p:cNvPicPr>
          <p:nvPr/>
        </p:nvPicPr>
        <p:blipFill>
          <a:blip r:embed="rId2"/>
          <a:srcRect/>
          <a:stretch>
            <a:fillRect/>
          </a:stretch>
        </p:blipFill>
        <p:spPr bwMode="auto">
          <a:xfrm>
            <a:off x="390525" y="838200"/>
            <a:ext cx="7762875" cy="525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ADA </a:t>
            </a:r>
            <a:endParaRPr lang="en-US" b="1" dirty="0"/>
          </a:p>
        </p:txBody>
      </p:sp>
      <p:sp>
        <p:nvSpPr>
          <p:cNvPr id="3" name="Content Placeholder 2"/>
          <p:cNvSpPr>
            <a:spLocks noGrp="1"/>
          </p:cNvSpPr>
          <p:nvPr>
            <p:ph idx="1"/>
          </p:nvPr>
        </p:nvSpPr>
        <p:spPr/>
        <p:txBody>
          <a:bodyPr/>
          <a:lstStyle/>
          <a:p>
            <a:pPr algn="l" rtl="0"/>
            <a:r>
              <a:rPr lang="en-US" dirty="0" smtClean="0"/>
              <a:t>If individuals with diabetes have elevated </a:t>
            </a:r>
            <a:r>
              <a:rPr lang="en-US" b="1" dirty="0" smtClean="0"/>
              <a:t>triglyceride levels &gt;150 mg/</a:t>
            </a:r>
            <a:r>
              <a:rPr lang="en-US" b="1" dirty="0" err="1" smtClean="0"/>
              <a:t>dL</a:t>
            </a:r>
            <a:r>
              <a:rPr lang="en-US" b="1" dirty="0" smtClean="0"/>
              <a:t> or low HDL cholesterol &lt; 40 mg/</a:t>
            </a:r>
            <a:r>
              <a:rPr lang="en-US" b="1" dirty="0" err="1" smtClean="0"/>
              <a:t>dL</a:t>
            </a:r>
            <a:r>
              <a:rPr lang="en-US" b="1" dirty="0" smtClean="0"/>
              <a:t> in men and (&lt; 50  mg/</a:t>
            </a:r>
            <a:r>
              <a:rPr lang="en-US" b="1" dirty="0" err="1" smtClean="0"/>
              <a:t>dL</a:t>
            </a:r>
            <a:r>
              <a:rPr lang="en-US" b="1" dirty="0" smtClean="0"/>
              <a:t> in women, </a:t>
            </a:r>
          </a:p>
          <a:p>
            <a:pPr algn="l" rtl="0"/>
            <a:r>
              <a:rPr lang="en-US" b="1" dirty="0" smtClean="0"/>
              <a:t>lifestyle modification </a:t>
            </a:r>
            <a:r>
              <a:rPr lang="en-US" dirty="0" smtClean="0"/>
              <a:t>and </a:t>
            </a:r>
            <a:r>
              <a:rPr lang="en-US" b="1" dirty="0" smtClean="0"/>
              <a:t>improved </a:t>
            </a:r>
            <a:r>
              <a:rPr lang="en-US" b="1" dirty="0" err="1" smtClean="0"/>
              <a:t>glycemic</a:t>
            </a:r>
            <a:r>
              <a:rPr lang="en-US" b="1" dirty="0" smtClean="0"/>
              <a:t> control </a:t>
            </a:r>
            <a:r>
              <a:rPr lang="en-US" dirty="0" smtClean="0"/>
              <a:t>should be further emphasized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US" dirty="0" smtClean="0">
                <a:latin typeface="Times New Roman" pitchFamily="18" charset="0"/>
                <a:cs typeface="Times New Roman" pitchFamily="18" charset="0"/>
              </a:rPr>
              <a:t>For most patients with diabetes,</a:t>
            </a:r>
          </a:p>
          <a:p>
            <a:pPr algn="l" rtl="0"/>
            <a:r>
              <a:rPr lang="en-US" b="1" dirty="0" smtClean="0">
                <a:latin typeface="Times New Roman" pitchFamily="18" charset="0"/>
                <a:cs typeface="Times New Roman" pitchFamily="18" charset="0"/>
              </a:rPr>
              <a:t>The first priority of </a:t>
            </a:r>
            <a:r>
              <a:rPr lang="en-US" b="1" dirty="0" err="1" smtClean="0">
                <a:latin typeface="Times New Roman" pitchFamily="18" charset="0"/>
                <a:cs typeface="Times New Roman" pitchFamily="18" charset="0"/>
              </a:rPr>
              <a:t>dyslipidemia</a:t>
            </a:r>
            <a:r>
              <a:rPr lang="en-US" b="1" dirty="0" smtClean="0">
                <a:latin typeface="Times New Roman" pitchFamily="18" charset="0"/>
                <a:cs typeface="Times New Roman" pitchFamily="18" charset="0"/>
              </a:rPr>
              <a:t> therapy </a:t>
            </a:r>
            <a:r>
              <a:rPr lang="en-US" dirty="0" smtClean="0">
                <a:latin typeface="Times New Roman" pitchFamily="18" charset="0"/>
                <a:cs typeface="Times New Roman" pitchFamily="18" charset="0"/>
              </a:rPr>
              <a:t>(unless severe </a:t>
            </a:r>
            <a:r>
              <a:rPr lang="en-US" dirty="0" err="1" smtClean="0">
                <a:latin typeface="Times New Roman" pitchFamily="18" charset="0"/>
                <a:cs typeface="Times New Roman" pitchFamily="18" charset="0"/>
              </a:rPr>
              <a:t>hypertriglyceridemia</a:t>
            </a:r>
            <a:r>
              <a:rPr lang="en-US" dirty="0" smtClean="0">
                <a:latin typeface="Times New Roman" pitchFamily="18" charset="0"/>
                <a:cs typeface="Times New Roman" pitchFamily="18" charset="0"/>
              </a:rPr>
              <a:t> with risk of pancreatitis is the immediate issue) is to </a:t>
            </a:r>
            <a:r>
              <a:rPr lang="en-US" b="1" dirty="0" smtClean="0">
                <a:latin typeface="Times New Roman" pitchFamily="18" charset="0"/>
                <a:cs typeface="Times New Roman" pitchFamily="18" charset="0"/>
              </a:rPr>
              <a:t>lower LDL cholesterol to a target goal</a:t>
            </a:r>
          </a:p>
          <a:p>
            <a:pPr algn="l" rtl="0"/>
            <a:r>
              <a:rPr lang="en-US" dirty="0" smtClean="0">
                <a:latin typeface="Times New Roman" pitchFamily="18" charset="0"/>
                <a:cs typeface="Times New Roman" pitchFamily="18" charset="0"/>
              </a:rPr>
              <a:t>Therapy targeting HDL cholesterol or triglycerides lacks the strong evidence base of </a:t>
            </a:r>
            <a:r>
              <a:rPr lang="en-US" dirty="0" err="1" smtClean="0">
                <a:latin typeface="Times New Roman" pitchFamily="18" charset="0"/>
                <a:cs typeface="Times New Roman" pitchFamily="18" charset="0"/>
              </a:rPr>
              <a:t>statin</a:t>
            </a:r>
            <a:r>
              <a:rPr lang="en-US" dirty="0" smtClean="0">
                <a:latin typeface="Times New Roman" pitchFamily="18" charset="0"/>
                <a:cs typeface="Times New Roman" pitchFamily="18" charset="0"/>
              </a:rPr>
              <a:t> therapy</a:t>
            </a: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Parsa\Desktop\cd.lipidguides_venn.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l" rtl="0"/>
            <a:r>
              <a:rPr lang="en-US" dirty="0" smtClean="0"/>
              <a:t>A </a:t>
            </a:r>
            <a:r>
              <a:rPr lang="en-US" dirty="0" smtClean="0">
                <a:solidFill>
                  <a:srgbClr val="C00000"/>
                </a:solidFill>
              </a:rPr>
              <a:t>65 year-old woman </a:t>
            </a:r>
            <a:r>
              <a:rPr lang="en-US" dirty="0" smtClean="0"/>
              <a:t>with medical history of </a:t>
            </a:r>
            <a:r>
              <a:rPr lang="en-US" dirty="0" smtClean="0">
                <a:solidFill>
                  <a:srgbClr val="C00000"/>
                </a:solidFill>
              </a:rPr>
              <a:t>Type II diabetes</a:t>
            </a:r>
            <a:r>
              <a:rPr lang="en-US" dirty="0" smtClean="0"/>
              <a:t>, obesity, and </a:t>
            </a:r>
            <a:r>
              <a:rPr lang="en-US" dirty="0" smtClean="0">
                <a:solidFill>
                  <a:srgbClr val="C00000"/>
                </a:solidFill>
              </a:rPr>
              <a:t>hypertension </a:t>
            </a:r>
            <a:r>
              <a:rPr lang="en-US" dirty="0" smtClean="0"/>
              <a:t>comes to your office for the first time.  She has been told her cholesterol was elevated in the past and states that she has been following a “low cholesterol diet” for the past 6 months after seeing a dietician. She had a normal exercise stress test last year prior to knee replacement surgery and has never had symptoms of CHD. A fasting lipid profile was performed and revealed a </a:t>
            </a:r>
            <a:r>
              <a:rPr lang="en-US" dirty="0" smtClean="0">
                <a:solidFill>
                  <a:srgbClr val="C00000"/>
                </a:solidFill>
              </a:rPr>
              <a:t>LDL 130, HDL 30 and a total triglyceride of 300</a:t>
            </a:r>
            <a:r>
              <a:rPr lang="en-US" dirty="0" smtClean="0"/>
              <a:t>.  Her HbA1c is 6.5%. </a:t>
            </a:r>
          </a:p>
          <a:p>
            <a:pPr algn="l" rtl="0"/>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928670"/>
          </a:xfrm>
        </p:spPr>
        <p:txBody>
          <a:bodyPr>
            <a:normAutofit/>
          </a:bodyPr>
          <a:lstStyle/>
          <a:p>
            <a:r>
              <a:rPr lang="en-US" sz="2000" b="1" dirty="0" smtClean="0"/>
              <a:t>Recommendations for </a:t>
            </a:r>
            <a:r>
              <a:rPr lang="en-US" sz="2000" b="1" dirty="0" err="1" smtClean="0"/>
              <a:t>statin</a:t>
            </a:r>
            <a:r>
              <a:rPr lang="en-US" sz="2000" b="1" dirty="0" smtClean="0"/>
              <a:t> and combination treatment in adults</a:t>
            </a:r>
            <a:br>
              <a:rPr lang="en-US" sz="2000" b="1" dirty="0" smtClean="0"/>
            </a:br>
            <a:r>
              <a:rPr lang="en-US" sz="2000" b="1" dirty="0" smtClean="0"/>
              <a:t>  with diabetes</a:t>
            </a:r>
            <a:endParaRPr lang="en-US" sz="2000" b="1" dirty="0"/>
          </a:p>
        </p:txBody>
      </p:sp>
      <p:pic>
        <p:nvPicPr>
          <p:cNvPr id="2050" name="Picture 2"/>
          <p:cNvPicPr>
            <a:picLocks noGrp="1" noChangeAspect="1" noChangeArrowheads="1"/>
          </p:cNvPicPr>
          <p:nvPr>
            <p:ph idx="1"/>
          </p:nvPr>
        </p:nvPicPr>
        <p:blipFill>
          <a:blip r:embed="rId2"/>
          <a:stretch>
            <a:fillRect/>
          </a:stretch>
        </p:blipFill>
        <p:spPr bwMode="auto">
          <a:xfrm>
            <a:off x="457200" y="785795"/>
            <a:ext cx="8229600" cy="4357717"/>
          </a:xfrm>
          <a:prstGeom prst="rect">
            <a:avLst/>
          </a:prstGeom>
          <a:noFill/>
          <a:ln w="9525">
            <a:noFill/>
            <a:miter lim="800000"/>
            <a:headEnd/>
            <a:tailEnd/>
          </a:ln>
          <a:effectLst/>
        </p:spPr>
      </p:pic>
      <p:sp>
        <p:nvSpPr>
          <p:cNvPr id="7" name="Rectangle 6"/>
          <p:cNvSpPr/>
          <p:nvPr/>
        </p:nvSpPr>
        <p:spPr>
          <a:xfrm>
            <a:off x="428596" y="5143513"/>
            <a:ext cx="8143932" cy="1231106"/>
          </a:xfrm>
          <a:prstGeom prst="rect">
            <a:avLst/>
          </a:prstGeom>
        </p:spPr>
        <p:txBody>
          <a:bodyPr wrap="square">
            <a:spAutoFit/>
          </a:bodyPr>
          <a:lstStyle/>
          <a:p>
            <a:pPr algn="l" rtl="0"/>
            <a:r>
              <a:rPr lang="en-US" dirty="0" smtClean="0"/>
              <a:t>†</a:t>
            </a:r>
            <a:r>
              <a:rPr lang="en-US" sz="2000" b="1" dirty="0" smtClean="0"/>
              <a:t>Moderate-intensity </a:t>
            </a:r>
            <a:r>
              <a:rPr lang="en-US" sz="2000" b="1" dirty="0" err="1" smtClean="0"/>
              <a:t>statin</a:t>
            </a:r>
            <a:r>
              <a:rPr lang="en-US" sz="2000" b="1" dirty="0" smtClean="0"/>
              <a:t> </a:t>
            </a:r>
            <a:r>
              <a:rPr lang="en-US" sz="1400" dirty="0" smtClean="0"/>
              <a:t>may be considered based on </a:t>
            </a:r>
            <a:r>
              <a:rPr lang="en-US" sz="1400" b="1" dirty="0" smtClean="0"/>
              <a:t>presence of ASCVD risk factors</a:t>
            </a:r>
            <a:r>
              <a:rPr lang="en-US" sz="1400" b="1" dirty="0" smtClean="0">
                <a:solidFill>
                  <a:srgbClr val="F6FA66"/>
                </a:solidFill>
              </a:rPr>
              <a:t> </a:t>
            </a:r>
          </a:p>
          <a:p>
            <a:pPr algn="l" rtl="0"/>
            <a:r>
              <a:rPr lang="en-US" b="1" dirty="0" smtClean="0">
                <a:solidFill>
                  <a:srgbClr val="F6FA66"/>
                </a:solidFill>
              </a:rPr>
              <a:t>ASCVD risk factors</a:t>
            </a:r>
            <a:r>
              <a:rPr lang="en-US" b="1" dirty="0" smtClean="0"/>
              <a:t> :::::::::</a:t>
            </a:r>
            <a:endParaRPr lang="en-US" b="1" dirty="0" smtClean="0">
              <a:solidFill>
                <a:srgbClr val="F6FA66"/>
              </a:solidFill>
            </a:endParaRPr>
          </a:p>
          <a:p>
            <a:pPr algn="l" rtl="0"/>
            <a:r>
              <a:rPr lang="en-US" dirty="0" smtClean="0"/>
              <a:t>include</a:t>
            </a:r>
            <a:r>
              <a:rPr lang="en-US" b="1" dirty="0" smtClean="0"/>
              <a:t> LDL cholesterol &gt;100 mg/</a:t>
            </a:r>
            <a:r>
              <a:rPr lang="en-US" b="1" dirty="0" err="1" smtClean="0"/>
              <a:t>dL</a:t>
            </a:r>
            <a:r>
              <a:rPr lang="en-US" b="1" dirty="0" smtClean="0"/>
              <a:t> ,,,high blood pressure, ,,smoking, chronic kidney</a:t>
            </a:r>
          </a:p>
          <a:p>
            <a:pPr algn="l" rtl="0"/>
            <a:r>
              <a:rPr lang="en-US" b="1" dirty="0" smtClean="0"/>
              <a:t>disease, </a:t>
            </a:r>
            <a:r>
              <a:rPr lang="en-US" b="1" dirty="0" err="1" smtClean="0"/>
              <a:t>albuminuria</a:t>
            </a:r>
            <a:r>
              <a:rPr lang="en-US" b="1" dirty="0" smtClean="0"/>
              <a:t>, and family history of premature ASCVD.</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High-intensity and moderate-intensity </a:t>
            </a:r>
            <a:r>
              <a:rPr lang="en-US" sz="2800" b="1" dirty="0" err="1" smtClean="0"/>
              <a:t>statin</a:t>
            </a:r>
            <a:r>
              <a:rPr lang="en-US" sz="2800" b="1" dirty="0" smtClean="0"/>
              <a:t> therapy</a:t>
            </a:r>
            <a:endParaRPr lang="en-US" sz="2800" b="1" dirty="0"/>
          </a:p>
        </p:txBody>
      </p:sp>
      <p:pic>
        <p:nvPicPr>
          <p:cNvPr id="1026" name="Picture 2"/>
          <p:cNvPicPr>
            <a:picLocks noGrp="1" noChangeAspect="1" noChangeArrowheads="1"/>
          </p:cNvPicPr>
          <p:nvPr>
            <p:ph idx="1"/>
          </p:nvPr>
        </p:nvPicPr>
        <p:blipFill>
          <a:blip r:embed="rId2"/>
          <a:srcRect/>
          <a:stretch>
            <a:fillRect/>
          </a:stretch>
        </p:blipFill>
        <p:spPr bwMode="auto">
          <a:xfrm>
            <a:off x="0" y="1714488"/>
            <a:ext cx="9144000" cy="5143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normAutofit/>
          </a:bodyPr>
          <a:lstStyle/>
          <a:p>
            <a:pPr algn="l" rtl="0">
              <a:buFont typeface="Wingdings" pitchFamily="2" charset="2"/>
              <a:buChar char="Ø"/>
            </a:pPr>
            <a:r>
              <a:rPr lang="en-US" dirty="0" smtClean="0"/>
              <a:t>For patients with </a:t>
            </a:r>
            <a:r>
              <a:rPr lang="en-US" b="1" dirty="0" smtClean="0"/>
              <a:t>DM and  CVD,</a:t>
            </a:r>
          </a:p>
          <a:p>
            <a:pPr algn="l" rtl="0">
              <a:buNone/>
            </a:pPr>
            <a:r>
              <a:rPr lang="en-US" dirty="0" smtClean="0"/>
              <a:t> if </a:t>
            </a:r>
            <a:r>
              <a:rPr lang="en-US" dirty="0" smtClean="0">
                <a:solidFill>
                  <a:srgbClr val="DC3F14"/>
                </a:solidFill>
              </a:rPr>
              <a:t>LDL cholesterol is&gt; 70 mg/</a:t>
            </a:r>
            <a:r>
              <a:rPr lang="en-US" dirty="0" err="1" smtClean="0">
                <a:solidFill>
                  <a:srgbClr val="DC3F14"/>
                </a:solidFill>
              </a:rPr>
              <a:t>dL</a:t>
            </a:r>
            <a:r>
              <a:rPr lang="en-US" dirty="0" smtClean="0">
                <a:solidFill>
                  <a:srgbClr val="DC3F14"/>
                </a:solidFill>
              </a:rPr>
              <a:t> </a:t>
            </a:r>
            <a:r>
              <a:rPr lang="en-US" dirty="0" smtClean="0"/>
              <a:t>on maximally tolerated </a:t>
            </a:r>
            <a:r>
              <a:rPr lang="en-US" dirty="0" err="1" smtClean="0"/>
              <a:t>statin</a:t>
            </a:r>
            <a:r>
              <a:rPr lang="en-US" dirty="0" smtClean="0"/>
              <a:t> dose, consider adding additional LDL-lowering therapy (such as </a:t>
            </a:r>
            <a:r>
              <a:rPr lang="en-US" dirty="0" err="1" smtClean="0">
                <a:solidFill>
                  <a:srgbClr val="DC3F14"/>
                </a:solidFill>
              </a:rPr>
              <a:t>ezetimibe</a:t>
            </a:r>
            <a:r>
              <a:rPr lang="en-US" dirty="0" smtClean="0">
                <a:solidFill>
                  <a:srgbClr val="DC3F14"/>
                </a:solidFill>
              </a:rPr>
              <a:t> or PCSK9 inhibitor</a:t>
            </a:r>
            <a:r>
              <a:rPr lang="en-US" dirty="0" smtClean="0"/>
              <a:t>).</a:t>
            </a:r>
          </a:p>
          <a:p>
            <a:pPr algn="l" rtl="0">
              <a:buFont typeface="Wingdings" pitchFamily="2" charset="2"/>
              <a:buChar char="Ø"/>
            </a:pPr>
            <a:r>
              <a:rPr lang="en-US" dirty="0" smtClean="0"/>
              <a:t> A </a:t>
            </a:r>
            <a:r>
              <a:rPr lang="en-US" dirty="0" err="1" smtClean="0"/>
              <a:t>Ezetimibe</a:t>
            </a:r>
            <a:r>
              <a:rPr lang="en-US" dirty="0" smtClean="0"/>
              <a:t> may be preferred due to lower cost.</a:t>
            </a:r>
          </a:p>
          <a:p>
            <a:pPr algn="l" rtl="0">
              <a:buFont typeface="Wingdings" pitchFamily="2" charset="2"/>
              <a:buChar char="Ø"/>
            </a:pPr>
            <a:r>
              <a:rPr lang="en-US" dirty="0" err="1" smtClean="0"/>
              <a:t>Statin</a:t>
            </a:r>
            <a:r>
              <a:rPr lang="en-US" dirty="0" smtClean="0"/>
              <a:t> therapy is contraindicated in pregnancy</a:t>
            </a:r>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12125" y="872298"/>
            <a:ext cx="8731876" cy="4803819"/>
          </a:xfrm>
          <a:prstGeom prst="rect">
            <a:avLst/>
          </a:prstGeom>
        </p:spPr>
      </p:pic>
    </p:spTree>
    <p:extLst>
      <p:ext uri="{BB962C8B-B14F-4D97-AF65-F5344CB8AC3E}">
        <p14:creationId xmlns:p14="http://schemas.microsoft.com/office/powerpoint/2010/main" val="4079036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28650" y="489398"/>
            <a:ext cx="7466527" cy="5679583"/>
          </a:xfrm>
          <a:prstGeom prst="rect">
            <a:avLst/>
          </a:prstGeom>
        </p:spPr>
      </p:pic>
      <p:sp>
        <p:nvSpPr>
          <p:cNvPr id="5" name="Rectangle 4"/>
          <p:cNvSpPr/>
          <p:nvPr/>
        </p:nvSpPr>
        <p:spPr>
          <a:xfrm>
            <a:off x="3245476" y="1690688"/>
            <a:ext cx="627845" cy="176749"/>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76741" y="1867438"/>
            <a:ext cx="1584101" cy="283335"/>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45476" y="2474154"/>
            <a:ext cx="627845" cy="176749"/>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317642" y="2757490"/>
            <a:ext cx="859665" cy="166015"/>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50116" y="3029354"/>
            <a:ext cx="1073777" cy="228264"/>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60842" y="3029354"/>
            <a:ext cx="927279" cy="228264"/>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90451" y="3543099"/>
            <a:ext cx="1382870" cy="269720"/>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292662" y="4624924"/>
            <a:ext cx="695459" cy="191775"/>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060843" y="4353060"/>
            <a:ext cx="482958" cy="243225"/>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49462" y="4921140"/>
            <a:ext cx="2125014" cy="166016"/>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027313" y="5691726"/>
            <a:ext cx="1390919" cy="271864"/>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096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78070" y="363416"/>
            <a:ext cx="8005121" cy="5836947"/>
          </a:xfrm>
          <a:prstGeom prst="rect">
            <a:avLst/>
          </a:prstGeom>
        </p:spPr>
      </p:pic>
    </p:spTree>
    <p:extLst>
      <p:ext uri="{BB962C8B-B14F-4D97-AF65-F5344CB8AC3E}">
        <p14:creationId xmlns:p14="http://schemas.microsoft.com/office/powerpoint/2010/main" val="2354481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25003" y="482958"/>
            <a:ext cx="7930166" cy="6375042"/>
          </a:xfrm>
          <a:prstGeom prst="rect">
            <a:avLst/>
          </a:prstGeom>
        </p:spPr>
      </p:pic>
      <p:sp>
        <p:nvSpPr>
          <p:cNvPr id="5" name="Rectangle 4"/>
          <p:cNvSpPr/>
          <p:nvPr/>
        </p:nvSpPr>
        <p:spPr>
          <a:xfrm>
            <a:off x="2820473" y="1197735"/>
            <a:ext cx="3168203" cy="206062"/>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89896" y="2405465"/>
            <a:ext cx="3623794" cy="208946"/>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77951" y="3024388"/>
            <a:ext cx="5034029" cy="195330"/>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10914" y="3948111"/>
            <a:ext cx="3440269" cy="211765"/>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62845" y="5033492"/>
            <a:ext cx="5323001" cy="259725"/>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27879" y="4801671"/>
            <a:ext cx="1835240" cy="231820"/>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flipV="1">
            <a:off x="2277950" y="3306315"/>
            <a:ext cx="1643667" cy="145223"/>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9575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28650" y="515154"/>
            <a:ext cx="7886700" cy="6040191"/>
          </a:xfrm>
          <a:prstGeom prst="rect">
            <a:avLst/>
          </a:prstGeom>
        </p:spPr>
      </p:pic>
      <p:sp>
        <p:nvSpPr>
          <p:cNvPr id="5" name="Rectangle 4"/>
          <p:cNvSpPr/>
          <p:nvPr/>
        </p:nvSpPr>
        <p:spPr>
          <a:xfrm>
            <a:off x="5138671" y="3116688"/>
            <a:ext cx="3264794" cy="218941"/>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51816" y="3363306"/>
            <a:ext cx="5951650" cy="242779"/>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51816" y="3646643"/>
            <a:ext cx="5951650" cy="268534"/>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451816" y="3904075"/>
            <a:ext cx="1518097" cy="268680"/>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711097" y="5192876"/>
            <a:ext cx="4753914" cy="245477"/>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Rectangle 9"/>
          <p:cNvSpPr/>
          <p:nvPr/>
        </p:nvSpPr>
        <p:spPr>
          <a:xfrm>
            <a:off x="2451816" y="4521524"/>
            <a:ext cx="3082880" cy="219166"/>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964529" y="4218463"/>
            <a:ext cx="2438936" cy="226159"/>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34874" y="4225681"/>
            <a:ext cx="611747" cy="204507"/>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451815" y="5485622"/>
            <a:ext cx="5951650" cy="271866"/>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430082" y="5807983"/>
            <a:ext cx="5973382" cy="244310"/>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464076" y="6081906"/>
            <a:ext cx="5913011" cy="220353"/>
          </a:xfrm>
          <a:prstGeom prst="rect">
            <a:avLst/>
          </a:prstGeom>
          <a:solidFill>
            <a:srgbClr val="5B9BD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7992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
            <a:ext cx="9144000" cy="6858000"/>
          </a:xfrm>
          <a:prstGeom prst="rect">
            <a:avLst/>
          </a:prstGeom>
        </p:spPr>
      </p:pic>
    </p:spTree>
    <p:extLst>
      <p:ext uri="{BB962C8B-B14F-4D97-AF65-F5344CB8AC3E}">
        <p14:creationId xmlns:p14="http://schemas.microsoft.com/office/powerpoint/2010/main" val="849377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Indication of statin therapy</a:t>
            </a:r>
          </a:p>
        </p:txBody>
      </p:sp>
      <p:sp>
        <p:nvSpPr>
          <p:cNvPr id="3" name="Content Placeholder 2"/>
          <p:cNvSpPr>
            <a:spLocks noGrp="1"/>
          </p:cNvSpPr>
          <p:nvPr>
            <p:ph idx="1"/>
          </p:nvPr>
        </p:nvSpPr>
        <p:spPr/>
        <p:txBody>
          <a:bodyPr>
            <a:normAutofit fontScale="85000" lnSpcReduction="10000"/>
          </a:bodyPr>
          <a:lstStyle/>
          <a:p>
            <a:pPr algn="l" rtl="0">
              <a:buNone/>
            </a:pPr>
            <a:endParaRPr lang="en-US" b="1" dirty="0" smtClean="0"/>
          </a:p>
          <a:p>
            <a:pPr algn="l" rtl="0">
              <a:buFont typeface="Wingdings" panose="05000000000000000000" pitchFamily="2" charset="2"/>
              <a:buChar char="Ø"/>
            </a:pPr>
            <a:r>
              <a:rPr lang="en-US" b="1" dirty="0" smtClean="0">
                <a:solidFill>
                  <a:srgbClr val="DF515B"/>
                </a:solidFill>
              </a:rPr>
              <a:t>Diabetic 20-39 </a:t>
            </a:r>
            <a:r>
              <a:rPr lang="en-US" b="1" dirty="0" err="1" smtClean="0">
                <a:solidFill>
                  <a:srgbClr val="DF515B"/>
                </a:solidFill>
              </a:rPr>
              <a:t>yr</a:t>
            </a:r>
            <a:r>
              <a:rPr lang="en-US" b="1" dirty="0">
                <a:solidFill>
                  <a:srgbClr val="DF515B"/>
                </a:solidFill>
              </a:rPr>
              <a:t> </a:t>
            </a:r>
            <a:r>
              <a:rPr lang="en-US" dirty="0" smtClean="0">
                <a:solidFill>
                  <a:srgbClr val="DF515B"/>
                </a:solidFill>
              </a:rPr>
              <a:t>+ diabetic risk enhancer</a:t>
            </a:r>
            <a:r>
              <a:rPr lang="en-US" dirty="0" smtClean="0"/>
              <a:t>…..moderate statin</a:t>
            </a:r>
          </a:p>
          <a:p>
            <a:pPr marL="0" indent="0" algn="l" rtl="0">
              <a:buNone/>
            </a:pPr>
            <a:r>
              <a:rPr lang="en-US" b="1" dirty="0"/>
              <a:t> </a:t>
            </a:r>
            <a:r>
              <a:rPr lang="en-US" b="1" dirty="0" smtClean="0"/>
              <a:t> </a:t>
            </a:r>
            <a:r>
              <a:rPr lang="en-US" dirty="0" smtClean="0"/>
              <a:t>(</a:t>
            </a:r>
            <a:r>
              <a:rPr lang="en-US" b="1" dirty="0" smtClean="0"/>
              <a:t> ADA: </a:t>
            </a:r>
            <a:r>
              <a:rPr lang="en-US" dirty="0" smtClean="0"/>
              <a:t>Age&lt;40 yr + ASCVD risk factors…..moderate statin)</a:t>
            </a:r>
          </a:p>
          <a:p>
            <a:pPr marL="0" indent="0" algn="l" rtl="0">
              <a:buNone/>
            </a:pPr>
            <a:r>
              <a:rPr lang="en-US" dirty="0" smtClean="0"/>
              <a:t>   ASCVD &gt;20%....high statin</a:t>
            </a:r>
          </a:p>
          <a:p>
            <a:pPr marL="0" indent="0" algn="l" rtl="0">
              <a:buNone/>
            </a:pPr>
            <a:endParaRPr lang="en-US" dirty="0"/>
          </a:p>
          <a:p>
            <a:pPr algn="l" rtl="0">
              <a:buFont typeface="Wingdings" panose="05000000000000000000" pitchFamily="2" charset="2"/>
              <a:buChar char="Ø"/>
            </a:pPr>
            <a:r>
              <a:rPr lang="en-US" b="1" dirty="0" smtClean="0">
                <a:solidFill>
                  <a:srgbClr val="DF515B"/>
                </a:solidFill>
              </a:rPr>
              <a:t>Diabetic 40-75 yr</a:t>
            </a:r>
            <a:r>
              <a:rPr lang="en-US" b="1" dirty="0" smtClean="0"/>
              <a:t>=moderate statin</a:t>
            </a:r>
          </a:p>
          <a:p>
            <a:pPr marL="0" indent="0" algn="l" rtl="0">
              <a:buNone/>
            </a:pPr>
            <a:r>
              <a:rPr lang="en-US" dirty="0" smtClean="0"/>
              <a:t>  (</a:t>
            </a:r>
            <a:r>
              <a:rPr lang="en-US" b="1" dirty="0" smtClean="0"/>
              <a:t>ADA</a:t>
            </a:r>
            <a:r>
              <a:rPr lang="en-US" dirty="0" smtClean="0"/>
              <a:t>: Age 40–75 yr + ASCVD risk factors….high statin)</a:t>
            </a:r>
          </a:p>
          <a:p>
            <a:pPr marL="0" indent="0" algn="l" rtl="0">
              <a:buNone/>
            </a:pPr>
            <a:r>
              <a:rPr lang="en-US" b="1" dirty="0"/>
              <a:t> </a:t>
            </a:r>
            <a:r>
              <a:rPr lang="en-US" b="1" dirty="0" smtClean="0"/>
              <a:t> </a:t>
            </a:r>
            <a:r>
              <a:rPr lang="en-US" dirty="0"/>
              <a:t>ASCVD &gt;20%....high statin</a:t>
            </a:r>
          </a:p>
          <a:p>
            <a:pPr marL="0" indent="0" algn="l" rtl="0">
              <a:buNone/>
            </a:pPr>
            <a:endParaRPr lang="en-US" b="1" dirty="0" smtClean="0"/>
          </a:p>
          <a:p>
            <a:pPr marL="0" indent="0" algn="l" rtl="0">
              <a:buNone/>
            </a:pPr>
            <a:endParaRPr lang="en-US" b="1" dirty="0" smtClean="0"/>
          </a:p>
          <a:p>
            <a:pPr marL="0" indent="0" algn="l" rtl="0">
              <a:buNone/>
            </a:pPr>
            <a:endParaRPr lang="en-US" b="1" dirty="0"/>
          </a:p>
        </p:txBody>
      </p:sp>
    </p:spTree>
    <p:extLst>
      <p:ext uri="{BB962C8B-B14F-4D97-AF65-F5344CB8AC3E}">
        <p14:creationId xmlns:p14="http://schemas.microsoft.com/office/powerpoint/2010/main" val="2242079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US" dirty="0" smtClean="0"/>
              <a:t>What is this patient’s goal LDL and TG?</a:t>
            </a:r>
          </a:p>
          <a:p>
            <a:pPr algn="l" rtl="0">
              <a:buNone/>
            </a:pPr>
            <a:endParaRPr lang="en-US" dirty="0" smtClean="0"/>
          </a:p>
          <a:p>
            <a:pPr algn="l" rtl="0"/>
            <a:r>
              <a:rPr lang="en-US" dirty="0" smtClean="0"/>
              <a:t>What medication would you consider starting in this patient?</a:t>
            </a:r>
          </a:p>
          <a:p>
            <a:pPr algn="l" rtl="0">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85794"/>
            <a:ext cx="8229600" cy="5340369"/>
          </a:xfrm>
        </p:spPr>
        <p:txBody>
          <a:bodyPr>
            <a:noAutofit/>
          </a:bodyPr>
          <a:lstStyle/>
          <a:p>
            <a:pPr algn="l" rtl="0">
              <a:buFont typeface="Wingdings" pitchFamily="2" charset="2"/>
              <a:buChar char="v"/>
            </a:pPr>
            <a:r>
              <a:rPr lang="en-US" sz="2800" dirty="0" smtClean="0"/>
              <a:t>The </a:t>
            </a:r>
            <a:r>
              <a:rPr lang="en-US" sz="2800" b="1" dirty="0" smtClean="0"/>
              <a:t>evidence is lower for patients aged &gt;75 years</a:t>
            </a:r>
            <a:r>
              <a:rPr lang="en-US" sz="2800" dirty="0" smtClean="0"/>
              <a:t>; relatively few older patients with diabetes have been enrolled in primary prevention trials.</a:t>
            </a:r>
          </a:p>
          <a:p>
            <a:pPr algn="l" rtl="0">
              <a:buNone/>
            </a:pPr>
            <a:r>
              <a:rPr lang="en-US" sz="2800" dirty="0" smtClean="0"/>
              <a:t> </a:t>
            </a:r>
          </a:p>
          <a:p>
            <a:pPr algn="l" rtl="0">
              <a:buFont typeface="Wingdings" pitchFamily="2" charset="2"/>
              <a:buChar char="v"/>
            </a:pPr>
            <a:r>
              <a:rPr lang="en-US" sz="2800" b="1" dirty="0" smtClean="0"/>
              <a:t>Moderate-intensity </a:t>
            </a:r>
            <a:r>
              <a:rPr lang="en-US" sz="2800" b="1" dirty="0" err="1" smtClean="0"/>
              <a:t>statin</a:t>
            </a:r>
            <a:r>
              <a:rPr lang="en-US" sz="2800" b="1" dirty="0" smtClean="0"/>
              <a:t> therapy is recommended in patients with diabetes &gt;75 years or older</a:t>
            </a:r>
            <a:r>
              <a:rPr lang="en-US" sz="2800" dirty="0" smtClean="0"/>
              <a:t>.</a:t>
            </a:r>
          </a:p>
          <a:p>
            <a:pPr algn="l" rtl="0">
              <a:buFont typeface="Wingdings" pitchFamily="2" charset="2"/>
              <a:buChar char="v"/>
            </a:pPr>
            <a:r>
              <a:rPr lang="en-US" sz="2800" dirty="0" smtClean="0"/>
              <a:t> However, the risk-benefit profile should be routinely evaluated in this population, with downward titration of dose performed as needed.</a:t>
            </a: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2984"/>
          </a:xfrm>
        </p:spPr>
        <p:txBody>
          <a:bodyPr/>
          <a:lstStyle/>
          <a:p>
            <a:r>
              <a:rPr lang="en-US" b="1" dirty="0" err="1" smtClean="0"/>
              <a:t>Hypertriglyceridemia</a:t>
            </a:r>
            <a:endParaRPr lang="en-US" b="1" dirty="0"/>
          </a:p>
        </p:txBody>
      </p:sp>
      <p:sp>
        <p:nvSpPr>
          <p:cNvPr id="3" name="Content Placeholder 2"/>
          <p:cNvSpPr>
            <a:spLocks noGrp="1"/>
          </p:cNvSpPr>
          <p:nvPr>
            <p:ph idx="1"/>
          </p:nvPr>
        </p:nvSpPr>
        <p:spPr/>
        <p:txBody>
          <a:bodyPr>
            <a:noAutofit/>
          </a:bodyPr>
          <a:lstStyle/>
          <a:p>
            <a:pPr algn="l" rtl="0"/>
            <a:r>
              <a:rPr lang="en-US" sz="2000" dirty="0" err="1" smtClean="0"/>
              <a:t>Hypertriglyceridemia</a:t>
            </a:r>
            <a:r>
              <a:rPr lang="en-US" sz="2000" dirty="0" smtClean="0"/>
              <a:t> should be addressed with </a:t>
            </a:r>
            <a:r>
              <a:rPr lang="en-US" sz="2000" b="1" dirty="0" smtClean="0"/>
              <a:t>dietary and lifestyle changes (obesity and metabolic syndrome), secondary factors (diabetes, chronic liver or kidney disease and/or </a:t>
            </a:r>
            <a:r>
              <a:rPr lang="en-US" sz="2000" b="1" dirty="0" err="1" smtClean="0"/>
              <a:t>nephrotic</a:t>
            </a:r>
            <a:r>
              <a:rPr lang="en-US" sz="2000" b="1" dirty="0" smtClean="0"/>
              <a:t> syndrome,  hypothyroidism), and medications </a:t>
            </a:r>
          </a:p>
          <a:p>
            <a:pPr algn="l" rtl="0"/>
            <a:r>
              <a:rPr lang="en-US" sz="2000" b="1" dirty="0" smtClean="0"/>
              <a:t> Severe </a:t>
            </a:r>
            <a:r>
              <a:rPr lang="en-US" sz="2000" b="1" dirty="0" err="1" smtClean="0"/>
              <a:t>hypertriglyceridemia</a:t>
            </a:r>
            <a:r>
              <a:rPr lang="en-US" sz="2000" b="1" dirty="0" smtClean="0"/>
              <a:t> (</a:t>
            </a:r>
            <a:r>
              <a:rPr lang="en-US" sz="2000" b="1" dirty="0" err="1" smtClean="0"/>
              <a:t>fastingTG</a:t>
            </a:r>
            <a:r>
              <a:rPr lang="en-US" sz="2000" b="1" dirty="0" smtClean="0"/>
              <a:t>&gt;500 mg/</a:t>
            </a:r>
            <a:r>
              <a:rPr lang="en-US" sz="2000" b="1" dirty="0" err="1" smtClean="0"/>
              <a:t>dL</a:t>
            </a:r>
            <a:r>
              <a:rPr lang="en-US" sz="2000" b="1" dirty="0" smtClean="0"/>
              <a:t> and especially &gt;1000 </a:t>
            </a:r>
            <a:r>
              <a:rPr lang="en-US" sz="2000" dirty="0" smtClean="0"/>
              <a:t>mg/</a:t>
            </a:r>
            <a:r>
              <a:rPr lang="en-US" sz="2000" dirty="0" err="1" smtClean="0"/>
              <a:t>dL</a:t>
            </a:r>
            <a:r>
              <a:rPr lang="en-US" sz="2000" dirty="0" smtClean="0"/>
              <a:t>) may warrant </a:t>
            </a:r>
            <a:r>
              <a:rPr lang="en-US" sz="2000" b="1" dirty="0" smtClean="0"/>
              <a:t>pharmacologic therapy </a:t>
            </a:r>
            <a:r>
              <a:rPr lang="en-US" sz="2000" dirty="0" smtClean="0"/>
              <a:t>(</a:t>
            </a:r>
            <a:r>
              <a:rPr lang="en-US" sz="2000" dirty="0" err="1" smtClean="0"/>
              <a:t>fibric</a:t>
            </a:r>
            <a:r>
              <a:rPr lang="en-US" sz="2000" dirty="0" smtClean="0"/>
              <a:t> acid derivatives and/or fish oil) to reduce the risk of acute pancreatitis. </a:t>
            </a:r>
          </a:p>
          <a:p>
            <a:pPr algn="l" rtl="0"/>
            <a:r>
              <a:rPr lang="en-US" sz="2000" dirty="0" smtClean="0"/>
              <a:t>In addition, </a:t>
            </a:r>
            <a:r>
              <a:rPr lang="en-US" sz="2000" b="1" dirty="0" smtClean="0"/>
              <a:t>if 10-year ASCVD risk is 7.5%, it is reasonable to initiate moderate-intensity </a:t>
            </a:r>
            <a:r>
              <a:rPr lang="en-US" sz="2000" b="1" dirty="0" err="1" smtClean="0"/>
              <a:t>statin</a:t>
            </a:r>
            <a:r>
              <a:rPr lang="en-US" sz="2000" b="1" dirty="0" smtClean="0"/>
              <a:t> therapy</a:t>
            </a:r>
            <a:r>
              <a:rPr lang="en-US" sz="2000" dirty="0" smtClean="0"/>
              <a:t> or increase </a:t>
            </a:r>
            <a:r>
              <a:rPr lang="en-US" sz="2000" dirty="0" err="1" smtClean="0"/>
              <a:t>statin</a:t>
            </a:r>
            <a:r>
              <a:rPr lang="en-US" sz="2000" dirty="0" smtClean="0"/>
              <a:t> intensity from moderate to high.</a:t>
            </a:r>
          </a:p>
          <a:p>
            <a:pPr algn="l" rtl="0"/>
            <a:r>
              <a:rPr lang="en-US" sz="2000" dirty="0" smtClean="0"/>
              <a:t> In patients with </a:t>
            </a:r>
            <a:r>
              <a:rPr lang="en-US" sz="2000" b="1" dirty="0" smtClean="0"/>
              <a:t>moderate </a:t>
            </a:r>
            <a:r>
              <a:rPr lang="en-US" sz="2000" b="1" dirty="0" err="1" smtClean="0"/>
              <a:t>hypertriglyceridemia</a:t>
            </a:r>
            <a:r>
              <a:rPr lang="en-US" sz="2000" b="1" dirty="0" smtClean="0"/>
              <a:t> (&gt;150- &lt;500 ), lifestyle interventions, treatment of secondary factors, and avoidance of medications that might raise triglycerides are recommended.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Major Approved Drugs Used for the Treatment of </a:t>
            </a:r>
            <a:r>
              <a:rPr lang="en-US" sz="2400" dirty="0" err="1" smtClean="0"/>
              <a:t>Dyslipidemia</a:t>
            </a:r>
            <a:endParaRPr lang="en-US" sz="2400" dirty="0"/>
          </a:p>
        </p:txBody>
      </p:sp>
      <p:pic>
        <p:nvPicPr>
          <p:cNvPr id="2050" name="Picture 2"/>
          <p:cNvPicPr>
            <a:picLocks noGrp="1" noChangeAspect="1" noChangeArrowheads="1"/>
          </p:cNvPicPr>
          <p:nvPr>
            <p:ph idx="1"/>
          </p:nvPr>
        </p:nvPicPr>
        <p:blipFill>
          <a:blip r:embed="rId2"/>
          <a:srcRect/>
          <a:stretch>
            <a:fillRect/>
          </a:stretch>
        </p:blipFill>
        <p:spPr bwMode="auto">
          <a:xfrm>
            <a:off x="285720" y="1600200"/>
            <a:ext cx="8572560" cy="47577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Major Approved Drugs Used for the Treatment of </a:t>
            </a:r>
            <a:r>
              <a:rPr lang="en-US" sz="2400" dirty="0" err="1" smtClean="0"/>
              <a:t>Dyslipidemia</a:t>
            </a:r>
            <a:endParaRPr lang="en-US" sz="2400" dirty="0"/>
          </a:p>
        </p:txBody>
      </p:sp>
      <p:pic>
        <p:nvPicPr>
          <p:cNvPr id="3074" name="Picture 2"/>
          <p:cNvPicPr>
            <a:picLocks noGrp="1" noChangeAspect="1" noChangeArrowheads="1"/>
          </p:cNvPicPr>
          <p:nvPr>
            <p:ph idx="1"/>
          </p:nvPr>
        </p:nvPicPr>
        <p:blipFill>
          <a:blip r:embed="rId2"/>
          <a:srcRect/>
          <a:stretch>
            <a:fillRect/>
          </a:stretch>
        </p:blipFill>
        <p:spPr bwMode="auto">
          <a:xfrm>
            <a:off x="500034" y="1600200"/>
            <a:ext cx="8429684"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Major Approved Drugs Used for the Treatment of </a:t>
            </a:r>
            <a:r>
              <a:rPr lang="en-US" sz="2400" dirty="0" err="1" smtClean="0"/>
              <a:t>Dyslipidemia</a:t>
            </a:r>
            <a:endParaRPr lang="en-US" sz="2400" dirty="0"/>
          </a:p>
        </p:txBody>
      </p:sp>
      <p:pic>
        <p:nvPicPr>
          <p:cNvPr id="1026" name="Picture 2"/>
          <p:cNvPicPr>
            <a:picLocks noGrp="1" noChangeAspect="1" noChangeArrowheads="1"/>
          </p:cNvPicPr>
          <p:nvPr>
            <p:ph idx="1"/>
          </p:nvPr>
        </p:nvPicPr>
        <p:blipFill>
          <a:blip r:embed="rId2"/>
          <a:srcRect/>
          <a:stretch>
            <a:fillRect/>
          </a:stretch>
        </p:blipFill>
        <p:spPr bwMode="auto">
          <a:xfrm>
            <a:off x="585787" y="2429669"/>
            <a:ext cx="7972425" cy="2867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8760"/>
          </a:xfrm>
        </p:spPr>
        <p:txBody>
          <a:bodyPr>
            <a:normAutofit/>
          </a:bodyPr>
          <a:lstStyle/>
          <a:p>
            <a:r>
              <a:rPr lang="en-US" dirty="0" smtClean="0"/>
              <a:t>Thanks for your attention</a:t>
            </a:r>
            <a:endParaRPr lang="en-US" dirty="0"/>
          </a:p>
        </p:txBody>
      </p:sp>
      <p:pic>
        <p:nvPicPr>
          <p:cNvPr id="1026" name="Picture 2" descr="C:\Users\Public\Pictures\Sample Pictures\Lighthous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50991"/>
            <a:ext cx="9144000" cy="5907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1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9219" name="AutoShape 3"/>
          <p:cNvSpPr>
            <a:spLocks noGrp="1" noChangeArrowheads="1"/>
          </p:cNvSpPr>
          <p:nvPr>
            <p:ph type="body" idx="1"/>
          </p:nvPr>
        </p:nvSpPr>
        <p:spPr bwMode="blackWhite">
          <a:xfrm>
            <a:off x="0" y="0"/>
            <a:ext cx="9127305" cy="6831850"/>
          </a:xfrm>
          <a:prstGeom prst="roundRect">
            <a:avLst>
              <a:gd name="adj" fmla="val 9579"/>
            </a:avLst>
          </a:prstGeom>
          <a:solidFill>
            <a:srgbClr val="F6FA66"/>
          </a:solidFill>
        </p:spPr>
        <p:txBody>
          <a:bodyPr/>
          <a:lstStyle/>
          <a:p>
            <a:pPr marL="0" indent="0" algn="l" rtl="0">
              <a:lnSpc>
                <a:spcPct val="90000"/>
              </a:lnSpc>
              <a:buClr>
                <a:srgbClr val="990033"/>
              </a:buClr>
              <a:buNone/>
            </a:pPr>
            <a:r>
              <a:rPr lang="en-US" sz="2800" b="1" i="1" dirty="0" smtClean="0">
                <a:solidFill>
                  <a:srgbClr val="D60093"/>
                </a:solidFill>
              </a:rPr>
              <a:t>CVD</a:t>
            </a:r>
            <a:r>
              <a:rPr lang="en-US" sz="2000" dirty="0" smtClean="0">
                <a:solidFill>
                  <a:srgbClr val="D60093"/>
                </a:solidFill>
              </a:rPr>
              <a:t> </a:t>
            </a:r>
            <a:r>
              <a:rPr lang="en-US" sz="2000" b="1" dirty="0" smtClean="0">
                <a:solidFill>
                  <a:schemeClr val="tx1">
                    <a:lumMod val="95000"/>
                    <a:lumOff val="5000"/>
                  </a:schemeClr>
                </a:solidFill>
              </a:rPr>
              <a:t>is a major cause of morbidity and mortality in the world</a:t>
            </a:r>
            <a:r>
              <a:rPr lang="en-US" sz="2000" b="1" dirty="0" smtClean="0">
                <a:solidFill>
                  <a:srgbClr val="D60093"/>
                </a:solidFill>
              </a:rPr>
              <a:t>. </a:t>
            </a:r>
          </a:p>
          <a:p>
            <a:pPr algn="l" rtl="0">
              <a:lnSpc>
                <a:spcPct val="90000"/>
              </a:lnSpc>
              <a:buClr>
                <a:schemeClr val="tx1"/>
              </a:buClr>
              <a:buFont typeface="Wingdings" pitchFamily="2" charset="2"/>
              <a:buNone/>
            </a:pPr>
            <a:r>
              <a:rPr lang="en-US" sz="2000" b="1" dirty="0" smtClean="0">
                <a:solidFill>
                  <a:schemeClr val="tx1">
                    <a:lumMod val="95000"/>
                    <a:lumOff val="5000"/>
                  </a:schemeClr>
                </a:solidFill>
                <a:latin typeface="Tahoma" pitchFamily="34" charset="0"/>
              </a:rPr>
              <a:t>A common cluster of </a:t>
            </a:r>
            <a:r>
              <a:rPr lang="en-US" sz="2000" b="1" dirty="0" smtClean="0">
                <a:solidFill>
                  <a:srgbClr val="D60093"/>
                </a:solidFill>
                <a:latin typeface="Tahoma" pitchFamily="34" charset="0"/>
              </a:rPr>
              <a:t>CVD risk factors:</a:t>
            </a:r>
          </a:p>
          <a:p>
            <a:pPr algn="l" rtl="0">
              <a:lnSpc>
                <a:spcPct val="90000"/>
              </a:lnSpc>
              <a:buClr>
                <a:schemeClr val="tx1"/>
              </a:buClr>
              <a:buFont typeface="Wingdings" pitchFamily="2" charset="2"/>
              <a:buNone/>
            </a:pPr>
            <a:endParaRPr lang="en-US" sz="2000" dirty="0" smtClean="0">
              <a:solidFill>
                <a:srgbClr val="D60093"/>
              </a:solidFill>
            </a:endParaRPr>
          </a:p>
          <a:p>
            <a:pPr algn="l" rtl="0">
              <a:lnSpc>
                <a:spcPct val="90000"/>
              </a:lnSpc>
              <a:buClr>
                <a:schemeClr val="tx1"/>
              </a:buClr>
              <a:buFont typeface="Wingdings" pitchFamily="2" charset="2"/>
              <a:buNone/>
            </a:pPr>
            <a:r>
              <a:rPr lang="en-US" sz="2000" dirty="0" smtClean="0">
                <a:solidFill>
                  <a:srgbClr val="FF0000"/>
                </a:solidFill>
              </a:rPr>
              <a:t>    </a:t>
            </a:r>
            <a:r>
              <a:rPr lang="en-US" sz="2000" b="1" i="1" dirty="0" smtClean="0">
                <a:solidFill>
                  <a:srgbClr val="DC3F14"/>
                </a:solidFill>
              </a:rPr>
              <a:t>Dyslipidemia</a:t>
            </a:r>
          </a:p>
          <a:p>
            <a:pPr algn="l" rtl="0">
              <a:lnSpc>
                <a:spcPct val="90000"/>
              </a:lnSpc>
              <a:buClr>
                <a:schemeClr val="tx1"/>
              </a:buClr>
              <a:buFont typeface="Wingdings" pitchFamily="2" charset="2"/>
              <a:buNone/>
            </a:pPr>
            <a:endParaRPr lang="en-US" sz="2000" b="1" i="1" dirty="0" smtClean="0"/>
          </a:p>
          <a:p>
            <a:pPr algn="l" rtl="0">
              <a:lnSpc>
                <a:spcPct val="90000"/>
              </a:lnSpc>
              <a:buClr>
                <a:schemeClr val="tx1"/>
              </a:buClr>
              <a:buFont typeface="Wingdings" pitchFamily="2" charset="2"/>
              <a:buNone/>
            </a:pPr>
            <a:r>
              <a:rPr lang="en-US" sz="2000" b="1" i="1" dirty="0" smtClean="0"/>
              <a:t>    Hypertension</a:t>
            </a:r>
          </a:p>
          <a:p>
            <a:pPr algn="l" rtl="0">
              <a:lnSpc>
                <a:spcPct val="90000"/>
              </a:lnSpc>
              <a:buClr>
                <a:schemeClr val="tx1"/>
              </a:buClr>
              <a:buFont typeface="Wingdings" pitchFamily="2" charset="2"/>
              <a:buNone/>
            </a:pPr>
            <a:endParaRPr lang="en-US" sz="2000" b="1" i="1" dirty="0" smtClean="0"/>
          </a:p>
          <a:p>
            <a:pPr algn="l" rtl="0">
              <a:lnSpc>
                <a:spcPct val="90000"/>
              </a:lnSpc>
              <a:buClr>
                <a:schemeClr val="tx1"/>
              </a:buClr>
              <a:buFont typeface="Wingdings" pitchFamily="2" charset="2"/>
              <a:buNone/>
            </a:pPr>
            <a:r>
              <a:rPr lang="en-US" sz="2000" b="1" i="1" dirty="0" smtClean="0"/>
              <a:t>    </a:t>
            </a:r>
            <a:r>
              <a:rPr lang="en-US" sz="2000" b="1" i="1" dirty="0" smtClean="0">
                <a:solidFill>
                  <a:srgbClr val="FF0000"/>
                </a:solidFill>
              </a:rPr>
              <a:t>Hyperglycemia</a:t>
            </a:r>
            <a:r>
              <a:rPr lang="en-US" sz="2000" b="1" i="1" dirty="0" smtClean="0"/>
              <a:t> </a:t>
            </a:r>
          </a:p>
          <a:p>
            <a:pPr algn="l" rtl="0">
              <a:lnSpc>
                <a:spcPct val="90000"/>
              </a:lnSpc>
              <a:buClr>
                <a:schemeClr val="tx1"/>
              </a:buClr>
              <a:buFont typeface="Wingdings" pitchFamily="2" charset="2"/>
              <a:buNone/>
            </a:pPr>
            <a:endParaRPr lang="en-US" sz="2000" b="1" i="1" dirty="0" smtClean="0"/>
          </a:p>
          <a:p>
            <a:pPr algn="l" rtl="0">
              <a:lnSpc>
                <a:spcPct val="90000"/>
              </a:lnSpc>
              <a:buClr>
                <a:schemeClr val="tx1"/>
              </a:buClr>
              <a:buFont typeface="Wingdings" pitchFamily="2" charset="2"/>
              <a:buNone/>
            </a:pPr>
            <a:r>
              <a:rPr lang="en-US" sz="2000" b="1" i="1" dirty="0" smtClean="0"/>
              <a:t>    Insulin resistance</a:t>
            </a:r>
          </a:p>
          <a:p>
            <a:pPr algn="l" rtl="0">
              <a:lnSpc>
                <a:spcPct val="90000"/>
              </a:lnSpc>
              <a:buClr>
                <a:schemeClr val="tx1"/>
              </a:buClr>
              <a:buFont typeface="Wingdings" pitchFamily="2" charset="2"/>
              <a:buNone/>
            </a:pPr>
            <a:endParaRPr lang="en-US" sz="2000" b="1" i="1" dirty="0" smtClean="0"/>
          </a:p>
          <a:p>
            <a:pPr algn="l" rtl="0">
              <a:lnSpc>
                <a:spcPct val="90000"/>
              </a:lnSpc>
              <a:buClr>
                <a:schemeClr val="tx1"/>
              </a:buClr>
              <a:buFont typeface="Wingdings" pitchFamily="2" charset="2"/>
              <a:buNone/>
            </a:pPr>
            <a:r>
              <a:rPr lang="en-US" sz="2000" b="1" i="1" dirty="0" smtClean="0"/>
              <a:t>    </a:t>
            </a:r>
            <a:r>
              <a:rPr lang="en-US" sz="2000" b="1" i="1" dirty="0" err="1" smtClean="0"/>
              <a:t>Prothrombotic</a:t>
            </a:r>
            <a:r>
              <a:rPr lang="en-US" sz="2000" b="1" i="1" dirty="0" smtClean="0"/>
              <a:t> state</a:t>
            </a:r>
          </a:p>
          <a:p>
            <a:pPr algn="l" rtl="0">
              <a:lnSpc>
                <a:spcPct val="90000"/>
              </a:lnSpc>
              <a:buClr>
                <a:schemeClr val="tx1"/>
              </a:buClr>
              <a:buFont typeface="Wingdings" pitchFamily="2" charset="2"/>
              <a:buNone/>
            </a:pPr>
            <a:endParaRPr lang="en-US" sz="2000" b="1" i="1" dirty="0" smtClean="0"/>
          </a:p>
          <a:p>
            <a:pPr algn="l" rtl="0">
              <a:lnSpc>
                <a:spcPct val="90000"/>
              </a:lnSpc>
              <a:buClr>
                <a:schemeClr val="tx1"/>
              </a:buClr>
              <a:buFont typeface="Wingdings" pitchFamily="2" charset="2"/>
              <a:buNone/>
            </a:pPr>
            <a:r>
              <a:rPr lang="en-US" sz="2000" b="1" i="1" dirty="0" smtClean="0"/>
              <a:t>    </a:t>
            </a:r>
            <a:r>
              <a:rPr lang="en-US" sz="2000" b="1" i="1" dirty="0" err="1" smtClean="0"/>
              <a:t>proinflammatory</a:t>
            </a:r>
            <a:r>
              <a:rPr lang="en-US" sz="2000" b="1" i="1" dirty="0" smtClean="0"/>
              <a:t> state </a:t>
            </a:r>
          </a:p>
          <a:p>
            <a:pPr algn="l" rtl="0">
              <a:lnSpc>
                <a:spcPct val="90000"/>
              </a:lnSpc>
              <a:buClr>
                <a:schemeClr val="tx1"/>
              </a:buClr>
              <a:buFont typeface="Wingdings" pitchFamily="2" charset="2"/>
              <a:buNone/>
            </a:pPr>
            <a:endParaRPr lang="en-US" sz="2000" b="1" i="1" dirty="0" smtClean="0"/>
          </a:p>
          <a:p>
            <a:pPr algn="l" rtl="0">
              <a:lnSpc>
                <a:spcPct val="90000"/>
              </a:lnSpc>
              <a:buClr>
                <a:schemeClr val="tx1"/>
              </a:buClr>
              <a:buFont typeface="Wingdings" pitchFamily="2" charset="2"/>
              <a:buNone/>
            </a:pPr>
            <a:r>
              <a:rPr lang="en-US" sz="2000" b="1" i="1" dirty="0" smtClean="0"/>
              <a:t>    Obesity</a:t>
            </a:r>
          </a:p>
          <a:p>
            <a:pPr algn="l" rtl="0">
              <a:lnSpc>
                <a:spcPct val="90000"/>
              </a:lnSpc>
            </a:pPr>
            <a:endParaRPr lang="en-US" sz="2000" dirty="0" smtClean="0">
              <a:solidFill>
                <a:srgbClr val="F9E697"/>
              </a:solidFill>
            </a:endParaRPr>
          </a:p>
        </p:txBody>
      </p:sp>
    </p:spTree>
    <p:extLst>
      <p:ext uri="{BB962C8B-B14F-4D97-AF65-F5344CB8AC3E}">
        <p14:creationId xmlns:p14="http://schemas.microsoft.com/office/powerpoint/2010/main" val="41717126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dirty="0" smtClean="0">
                <a:solidFill>
                  <a:srgbClr val="C00000"/>
                </a:solidFill>
              </a:rPr>
              <a:t>Hyperlipidemia</a:t>
            </a:r>
            <a:r>
              <a:rPr lang="en-US" dirty="0" smtClean="0"/>
              <a:t> refers to </a:t>
            </a:r>
            <a:r>
              <a:rPr lang="en-US" dirty="0" smtClean="0">
                <a:solidFill>
                  <a:srgbClr val="C00000"/>
                </a:solidFill>
              </a:rPr>
              <a:t>increased levels of lipids (fats) in the blood, including cholesterol and triglycerides. </a:t>
            </a:r>
          </a:p>
          <a:p>
            <a:pPr algn="l" rtl="0"/>
            <a:r>
              <a:rPr lang="en-US" dirty="0" smtClean="0"/>
              <a:t>Although hyperlipidemia does not cause symptoms, it can significantly increase your risk of developing </a:t>
            </a:r>
            <a:r>
              <a:rPr lang="en-US" dirty="0" smtClean="0">
                <a:solidFill>
                  <a:srgbClr val="C00000"/>
                </a:solidFill>
              </a:rPr>
              <a:t>cardiovascular disease</a:t>
            </a:r>
            <a:r>
              <a:rPr lang="en-US" dirty="0" smtClean="0"/>
              <a:t>, </a:t>
            </a:r>
            <a:r>
              <a:rPr lang="en-US" dirty="0" err="1" smtClean="0">
                <a:solidFill>
                  <a:srgbClr val="C00000"/>
                </a:solidFill>
              </a:rPr>
              <a:t>cerebrovascular</a:t>
            </a:r>
            <a:r>
              <a:rPr lang="en-US" dirty="0" smtClean="0">
                <a:solidFill>
                  <a:srgbClr val="C00000"/>
                </a:solidFill>
              </a:rPr>
              <a:t> disease</a:t>
            </a:r>
            <a:r>
              <a:rPr lang="en-US" dirty="0" smtClean="0"/>
              <a:t>, and </a:t>
            </a:r>
            <a:r>
              <a:rPr lang="en-US" dirty="0" smtClean="0">
                <a:solidFill>
                  <a:srgbClr val="C00000"/>
                </a:solidFill>
              </a:rPr>
              <a:t>peripheral vascular disease.</a:t>
            </a:r>
            <a:endParaRPr lang="fa-IR" dirty="0">
              <a:solidFill>
                <a:srgbClr val="C00000"/>
              </a:solidFill>
            </a:endParaRPr>
          </a:p>
        </p:txBody>
      </p:sp>
      <p:sp>
        <p:nvSpPr>
          <p:cNvPr id="2" name="Title 1"/>
          <p:cNvSpPr>
            <a:spLocks noGrp="1"/>
          </p:cNvSpPr>
          <p:nvPr>
            <p:ph type="title"/>
          </p:nvPr>
        </p:nvSpPr>
        <p:spPr/>
        <p:txBody>
          <a:bodyPr/>
          <a:lstStyle/>
          <a:p>
            <a:endParaRPr lang="fa-IR"/>
          </a:p>
        </p:txBody>
      </p:sp>
    </p:spTree>
    <p:extLst>
      <p:ext uri="{BB962C8B-B14F-4D97-AF65-F5344CB8AC3E}">
        <p14:creationId xmlns:p14="http://schemas.microsoft.com/office/powerpoint/2010/main" val="175228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5" name="Rectangle 5"/>
          <p:cNvSpPr>
            <a:spLocks noGrp="1" noChangeArrowheads="1"/>
          </p:cNvSpPr>
          <p:nvPr>
            <p:ph type="title"/>
          </p:nvPr>
        </p:nvSpPr>
        <p:spPr>
          <a:xfrm>
            <a:off x="474663" y="266700"/>
            <a:ext cx="8059737" cy="949325"/>
          </a:xfrm>
        </p:spPr>
        <p:txBody>
          <a:bodyPr>
            <a:normAutofit fontScale="90000"/>
          </a:bodyPr>
          <a:lstStyle/>
          <a:p>
            <a:pPr algn="ctr" eaLnBrk="1" fontAlgn="auto" hangingPunct="1">
              <a:spcAft>
                <a:spcPts val="0"/>
              </a:spcAft>
              <a:defRPr/>
            </a:pPr>
            <a:r>
              <a:rPr lang="en-US" altLang="zh-CN" b="1" dirty="0">
                <a:solidFill>
                  <a:schemeClr val="tx1"/>
                </a:solidFill>
                <a:latin typeface="Times New Roman" pitchFamily="18" charset="0"/>
                <a:ea typeface="宋体" charset="-122"/>
                <a:cs typeface="Times New Roman" pitchFamily="18" charset="0"/>
              </a:rPr>
              <a:t>Mechanisms Relating Insulin Resistance and Dyslipidemia</a:t>
            </a:r>
            <a:endParaRPr lang="en-US" altLang="zh-CN" b="1" i="1" dirty="0">
              <a:solidFill>
                <a:schemeClr val="tx1"/>
              </a:solidFill>
              <a:latin typeface="Times New Roman" pitchFamily="18" charset="0"/>
              <a:ea typeface="宋体" charset="-122"/>
              <a:cs typeface="Times New Roman" pitchFamily="18" charset="0"/>
            </a:endParaRPr>
          </a:p>
        </p:txBody>
      </p:sp>
      <p:grpSp>
        <p:nvGrpSpPr>
          <p:cNvPr id="2" name="Group 8"/>
          <p:cNvGrpSpPr>
            <a:grpSpLocks/>
          </p:cNvGrpSpPr>
          <p:nvPr/>
        </p:nvGrpSpPr>
        <p:grpSpPr bwMode="auto">
          <a:xfrm>
            <a:off x="2116138" y="2470150"/>
            <a:ext cx="2582862" cy="1423988"/>
            <a:chOff x="2116667" y="2470153"/>
            <a:chExt cx="2582333" cy="1423582"/>
          </a:xfrm>
        </p:grpSpPr>
        <p:sp>
          <p:nvSpPr>
            <p:cNvPr id="9362" name="Oval 102"/>
            <p:cNvSpPr>
              <a:spLocks noChangeArrowheads="1"/>
            </p:cNvSpPr>
            <p:nvPr/>
          </p:nvSpPr>
          <p:spPr bwMode="auto">
            <a:xfrm>
              <a:off x="3680034" y="2470153"/>
              <a:ext cx="899929" cy="1064909"/>
            </a:xfrm>
            <a:prstGeom prst="ellipse">
              <a:avLst/>
            </a:prstGeom>
            <a:solidFill>
              <a:srgbClr val="660033"/>
            </a:solidFill>
            <a:ln w="28575">
              <a:solidFill>
                <a:srgbClr val="00FFFF"/>
              </a:solidFill>
              <a:round/>
              <a:headEnd/>
              <a:tailEnd/>
            </a:ln>
            <a:effectLst>
              <a:outerShdw dist="53882" dir="2700000" algn="ctr" rotWithShape="0">
                <a:srgbClr val="000099"/>
              </a:outerShdw>
            </a:effectLst>
          </p:spPr>
          <p:txBody>
            <a:bodyPr wrap="none" anchor="ctr"/>
            <a:lstStyle/>
            <a:p>
              <a:pPr eaLnBrk="0" hangingPunct="0">
                <a:defRPr/>
              </a:pPr>
              <a:endParaRPr lang="en-US" sz="2800">
                <a:solidFill>
                  <a:srgbClr val="FFFFFF"/>
                </a:solidFill>
                <a:latin typeface="Times New Roman" pitchFamily="18" charset="0"/>
                <a:cs typeface="Times New Roman" pitchFamily="18" charset="0"/>
              </a:endParaRPr>
            </a:p>
          </p:txBody>
        </p:sp>
        <p:sp>
          <p:nvSpPr>
            <p:cNvPr id="9363" name="Text Box 108"/>
            <p:cNvSpPr txBox="1">
              <a:spLocks noChangeArrowheads="1"/>
            </p:cNvSpPr>
            <p:nvPr/>
          </p:nvSpPr>
          <p:spPr bwMode="auto">
            <a:xfrm>
              <a:off x="2116667" y="2674940"/>
              <a:ext cx="1460500" cy="1218795"/>
            </a:xfrm>
            <a:prstGeom prst="rect">
              <a:avLst/>
            </a:prstGeom>
            <a:noFill/>
            <a:ln w="9525">
              <a:noFill/>
              <a:miter lim="800000"/>
              <a:headEnd/>
              <a:tailEnd/>
            </a:ln>
          </p:spPr>
          <p:txBody>
            <a:bodyPr>
              <a:spAutoFit/>
            </a:bodyPr>
            <a:lstStyle/>
            <a:p>
              <a:pPr eaLnBrk="0" hangingPunct="0">
                <a:lnSpc>
                  <a:spcPct val="95000"/>
                </a:lnSpc>
                <a:spcBef>
                  <a:spcPct val="10000"/>
                </a:spcBef>
                <a:buFont typeface="Wingdings" pitchFamily="2" charset="2"/>
                <a:buNone/>
              </a:pPr>
              <a:r>
                <a:rPr lang="zh-CN" altLang="en-US" sz="2400" b="1">
                  <a:latin typeface="Times New Roman" pitchFamily="18" charset="0"/>
                  <a:cs typeface="Times New Roman" pitchFamily="18" charset="0"/>
                  <a:sym typeface="Wingdings" pitchFamily="2" charset="2"/>
                </a:rPr>
                <a:t></a:t>
              </a:r>
              <a:r>
                <a:rPr lang="zh-CN" altLang="en-US" sz="2400">
                  <a:latin typeface="Times New Roman" pitchFamily="18" charset="0"/>
                  <a:cs typeface="Times New Roman" pitchFamily="18" charset="0"/>
                  <a:sym typeface="Wingdings" pitchFamily="2" charset="2"/>
                </a:rPr>
                <a:t> </a:t>
              </a:r>
              <a:r>
                <a:rPr lang="en-US" altLang="zh-CN" sz="2400">
                  <a:latin typeface="Times New Roman" pitchFamily="18" charset="0"/>
                  <a:cs typeface="Times New Roman" pitchFamily="18" charset="0"/>
                </a:rPr>
                <a:t>TG</a:t>
              </a:r>
            </a:p>
            <a:p>
              <a:pPr eaLnBrk="0" hangingPunct="0">
                <a:lnSpc>
                  <a:spcPct val="95000"/>
                </a:lnSpc>
                <a:spcBef>
                  <a:spcPct val="10000"/>
                </a:spcBef>
                <a:buFont typeface="Wingdings" pitchFamily="2" charset="2"/>
                <a:buNone/>
              </a:pPr>
              <a:r>
                <a:rPr lang="en-US" altLang="zh-CN" sz="2400" b="1">
                  <a:latin typeface="Times New Roman" pitchFamily="18" charset="0"/>
                  <a:cs typeface="Times New Roman" pitchFamily="18" charset="0"/>
                  <a:sym typeface="Wingdings" pitchFamily="2" charset="2"/>
                </a:rPr>
                <a:t></a:t>
              </a:r>
              <a:r>
                <a:rPr lang="en-US" altLang="zh-CN" sz="2400">
                  <a:latin typeface="Times New Roman" pitchFamily="18" charset="0"/>
                  <a:cs typeface="Times New Roman" pitchFamily="18" charset="0"/>
                  <a:sym typeface="Wingdings" pitchFamily="2" charset="2"/>
                </a:rPr>
                <a:t> </a:t>
              </a:r>
              <a:r>
                <a:rPr lang="en-US" altLang="zh-CN" sz="2400">
                  <a:latin typeface="Times New Roman" pitchFamily="18" charset="0"/>
                  <a:cs typeface="Times New Roman" pitchFamily="18" charset="0"/>
                </a:rPr>
                <a:t>Apo B</a:t>
              </a:r>
            </a:p>
            <a:p>
              <a:pPr eaLnBrk="0" hangingPunct="0">
                <a:lnSpc>
                  <a:spcPct val="95000"/>
                </a:lnSpc>
                <a:spcBef>
                  <a:spcPct val="10000"/>
                </a:spcBef>
                <a:buFont typeface="Wingdings" pitchFamily="2" charset="2"/>
                <a:buNone/>
              </a:pPr>
              <a:r>
                <a:rPr lang="en-US" altLang="zh-CN" sz="2400" b="1">
                  <a:latin typeface="Times New Roman" pitchFamily="18" charset="0"/>
                  <a:cs typeface="Times New Roman" pitchFamily="18" charset="0"/>
                  <a:sym typeface="Wingdings" pitchFamily="2" charset="2"/>
                </a:rPr>
                <a:t></a:t>
              </a:r>
              <a:r>
                <a:rPr lang="en-US" altLang="zh-CN" sz="2400">
                  <a:latin typeface="Times New Roman" pitchFamily="18" charset="0"/>
                  <a:cs typeface="Times New Roman" pitchFamily="18" charset="0"/>
                  <a:sym typeface="Wingdings" pitchFamily="2" charset="2"/>
                </a:rPr>
                <a:t> </a:t>
              </a:r>
              <a:r>
                <a:rPr lang="en-US" altLang="zh-CN" sz="2400">
                  <a:latin typeface="Times New Roman" pitchFamily="18" charset="0"/>
                  <a:cs typeface="Times New Roman" pitchFamily="18" charset="0"/>
                </a:rPr>
                <a:t>VLDL</a:t>
              </a:r>
            </a:p>
          </p:txBody>
        </p:sp>
        <p:sp>
          <p:nvSpPr>
            <p:cNvPr id="9364" name="Freeform 110"/>
            <p:cNvSpPr>
              <a:spLocks/>
            </p:cNvSpPr>
            <p:nvPr/>
          </p:nvSpPr>
          <p:spPr bwMode="auto">
            <a:xfrm>
              <a:off x="3146743" y="2600291"/>
              <a:ext cx="457106" cy="433264"/>
            </a:xfrm>
            <a:custGeom>
              <a:avLst/>
              <a:gdLst>
                <a:gd name="T0" fmla="*/ 0 w 293"/>
                <a:gd name="T1" fmla="*/ 0 h 315"/>
                <a:gd name="T2" fmla="*/ 0 w 293"/>
                <a:gd name="T3" fmla="*/ 596270345 h 315"/>
                <a:gd name="T4" fmla="*/ 713419249 w 293"/>
                <a:gd name="T5" fmla="*/ 596270345 h 315"/>
                <a:gd name="T6" fmla="*/ 0 60000 65536"/>
                <a:gd name="T7" fmla="*/ 0 60000 65536"/>
                <a:gd name="T8" fmla="*/ 0 60000 65536"/>
              </a:gdLst>
              <a:ahLst/>
              <a:cxnLst>
                <a:cxn ang="T6">
                  <a:pos x="T0" y="T1"/>
                </a:cxn>
                <a:cxn ang="T7">
                  <a:pos x="T2" y="T3"/>
                </a:cxn>
                <a:cxn ang="T8">
                  <a:pos x="T4" y="T5"/>
                </a:cxn>
              </a:cxnLst>
              <a:rect l="0" t="0" r="r" b="b"/>
              <a:pathLst>
                <a:path w="293" h="315">
                  <a:moveTo>
                    <a:pt x="0" y="0"/>
                  </a:moveTo>
                  <a:lnTo>
                    <a:pt x="0" y="315"/>
                  </a:lnTo>
                  <a:lnTo>
                    <a:pt x="293" y="315"/>
                  </a:lnTo>
                </a:path>
              </a:pathLst>
            </a:custGeom>
            <a:noFill/>
            <a:ln w="28575" cmpd="sng">
              <a:solidFill>
                <a:srgbClr val="99CCFF"/>
              </a:solidFill>
              <a:round/>
              <a:headEnd/>
              <a:tailEnd type="stealth" w="lg" len="lg"/>
            </a:ln>
            <a:effectLst>
              <a:outerShdw dist="35921" dir="2700000" algn="ctr" rotWithShape="0">
                <a:srgbClr val="000099"/>
              </a:outerShdw>
            </a:effectLst>
          </p:spPr>
          <p:txBody>
            <a:bodyPr/>
            <a:lstStyle/>
            <a:p>
              <a:pPr>
                <a:defRPr/>
              </a:pPr>
              <a:endParaRPr lang="en-US"/>
            </a:p>
          </p:txBody>
        </p:sp>
        <p:sp>
          <p:nvSpPr>
            <p:cNvPr id="266352" name="Text Box 112"/>
            <p:cNvSpPr txBox="1">
              <a:spLocks noChangeArrowheads="1"/>
            </p:cNvSpPr>
            <p:nvPr/>
          </p:nvSpPr>
          <p:spPr bwMode="auto">
            <a:xfrm>
              <a:off x="3578455" y="2785976"/>
              <a:ext cx="1120545" cy="369782"/>
            </a:xfrm>
            <a:prstGeom prst="rect">
              <a:avLst/>
            </a:prstGeom>
            <a:noFill/>
            <a:ln>
              <a:noFill/>
            </a:ln>
            <a:effectLst/>
            <a:extLst/>
          </p:spPr>
          <p:txBody>
            <a:bodyPr>
              <a:spAutoFit/>
            </a:bodyPr>
            <a:lstStyle/>
            <a:p>
              <a:pPr algn="ctr" eaLnBrk="0" hangingPunct="0">
                <a:spcBef>
                  <a:spcPct val="50000"/>
                </a:spcBef>
                <a:defRPr/>
              </a:pPr>
              <a:r>
                <a:rPr lang="zh-CN" altLang="en-US" b="1" dirty="0">
                  <a:solidFill>
                    <a:srgbClr val="FFCC00"/>
                  </a:solidFill>
                  <a:effectLst>
                    <a:outerShdw blurRad="38100" dist="38100" dir="2700000" algn="tl">
                      <a:srgbClr val="000000"/>
                    </a:outerShdw>
                  </a:effectLst>
                  <a:latin typeface="Times New Roman" pitchFamily="18" charset="0"/>
                  <a:cs typeface="Times New Roman" pitchFamily="18" charset="0"/>
                  <a:sym typeface="Wingdings" pitchFamily="2" charset="2"/>
                </a:rPr>
                <a:t></a:t>
              </a:r>
              <a:r>
                <a:rPr lang="en-US" altLang="zh-CN" b="1" dirty="0">
                  <a:solidFill>
                    <a:srgbClr val="FFCC00"/>
                  </a:solidFill>
                  <a:effectLst>
                    <a:outerShdw blurRad="38100" dist="38100" dir="2700000" algn="tl">
                      <a:srgbClr val="000000"/>
                    </a:outerShdw>
                  </a:effectLst>
                  <a:latin typeface="Times New Roman" pitchFamily="18" charset="0"/>
                  <a:cs typeface="Times New Roman" pitchFamily="18" charset="0"/>
                  <a:sym typeface="Wingdings" pitchFamily="2" charset="2"/>
                </a:rPr>
                <a:t>VLDL</a:t>
              </a:r>
              <a:endParaRPr lang="en-US" altLang="zh-CN" dirty="0">
                <a:solidFill>
                  <a:srgbClr val="FFCC00"/>
                </a:solidFill>
                <a:effectLst>
                  <a:outerShdw blurRad="38100" dist="38100" dir="2700000" algn="tl">
                    <a:srgbClr val="000000"/>
                  </a:outerShdw>
                </a:effectLst>
                <a:latin typeface="Times New Roman" pitchFamily="18" charset="0"/>
                <a:cs typeface="Times New Roman" pitchFamily="18" charset="0"/>
              </a:endParaRPr>
            </a:p>
          </p:txBody>
        </p:sp>
      </p:grpSp>
      <p:grpSp>
        <p:nvGrpSpPr>
          <p:cNvPr id="3" name="Group 9"/>
          <p:cNvGrpSpPr>
            <a:grpSpLocks/>
          </p:cNvGrpSpPr>
          <p:nvPr/>
        </p:nvGrpSpPr>
        <p:grpSpPr bwMode="auto">
          <a:xfrm>
            <a:off x="4576763" y="2005013"/>
            <a:ext cx="4392612" cy="2952750"/>
            <a:chOff x="4576234" y="2005013"/>
            <a:chExt cx="4392788" cy="2952812"/>
          </a:xfrm>
        </p:grpSpPr>
        <p:sp>
          <p:nvSpPr>
            <p:cNvPr id="9262" name="Text Box 2"/>
            <p:cNvSpPr txBox="1">
              <a:spLocks noChangeArrowheads="1"/>
            </p:cNvSpPr>
            <p:nvPr/>
          </p:nvSpPr>
          <p:spPr bwMode="auto">
            <a:xfrm>
              <a:off x="6502400" y="2590803"/>
              <a:ext cx="2264835" cy="707886"/>
            </a:xfrm>
            <a:prstGeom prst="rect">
              <a:avLst/>
            </a:prstGeom>
            <a:noFill/>
            <a:ln w="9525">
              <a:noFill/>
              <a:miter lim="800000"/>
              <a:headEnd/>
              <a:tailEnd/>
            </a:ln>
          </p:spPr>
          <p:txBody>
            <a:bodyPr>
              <a:spAutoFit/>
            </a:bodyPr>
            <a:lstStyle/>
            <a:p>
              <a:pPr algn="ctr" eaLnBrk="0" hangingPunct="0">
                <a:spcBef>
                  <a:spcPct val="50000"/>
                </a:spcBef>
              </a:pPr>
              <a:r>
                <a:rPr lang="en-US" altLang="zh-CN" sz="2000">
                  <a:latin typeface="Times New Roman" pitchFamily="18" charset="0"/>
                  <a:cs typeface="Times New Roman" pitchFamily="18" charset="0"/>
                </a:rPr>
                <a:t>(hepatic</a:t>
              </a:r>
              <a:br>
                <a:rPr lang="en-US" altLang="zh-CN" sz="2000">
                  <a:latin typeface="Times New Roman" pitchFamily="18" charset="0"/>
                  <a:cs typeface="Times New Roman" pitchFamily="18" charset="0"/>
                </a:rPr>
              </a:br>
              <a:r>
                <a:rPr lang="en-US" altLang="zh-CN" sz="2000">
                  <a:latin typeface="Times New Roman" pitchFamily="18" charset="0"/>
                  <a:cs typeface="Times New Roman" pitchFamily="18" charset="0"/>
                </a:rPr>
                <a:t>lipase)</a:t>
              </a:r>
            </a:p>
          </p:txBody>
        </p:sp>
        <p:sp>
          <p:nvSpPr>
            <p:cNvPr id="9263" name="Oval 4"/>
            <p:cNvSpPr>
              <a:spLocks noChangeArrowheads="1"/>
            </p:cNvSpPr>
            <p:nvPr/>
          </p:nvSpPr>
          <p:spPr bwMode="auto">
            <a:xfrm>
              <a:off x="4655257" y="2628900"/>
              <a:ext cx="959556" cy="762000"/>
            </a:xfrm>
            <a:prstGeom prst="ellipse">
              <a:avLst/>
            </a:prstGeom>
            <a:solidFill>
              <a:srgbClr val="000099"/>
            </a:solidFill>
            <a:ln w="9525">
              <a:noFill/>
              <a:round/>
              <a:headEnd/>
              <a:tailEnd/>
            </a:ln>
          </p:spPr>
          <p:txBody>
            <a:bodyPr wrap="none" anchor="ctr"/>
            <a:lstStyle/>
            <a:p>
              <a:pPr eaLnBrk="0" hangingPunct="0"/>
              <a:endParaRPr lang="en-US" sz="2800">
                <a:solidFill>
                  <a:srgbClr val="FFFFFF"/>
                </a:solidFill>
                <a:latin typeface="Times New Roman" pitchFamily="18" charset="0"/>
                <a:cs typeface="Times New Roman" pitchFamily="18" charset="0"/>
              </a:endParaRPr>
            </a:p>
          </p:txBody>
        </p:sp>
        <p:grpSp>
          <p:nvGrpSpPr>
            <p:cNvPr id="4" name="Group 6"/>
            <p:cNvGrpSpPr>
              <a:grpSpLocks/>
            </p:cNvGrpSpPr>
            <p:nvPr/>
          </p:nvGrpSpPr>
          <p:grpSpPr bwMode="auto">
            <a:xfrm>
              <a:off x="7785102" y="3265491"/>
              <a:ext cx="982133" cy="1277937"/>
              <a:chOff x="4948" y="2327"/>
              <a:chExt cx="378" cy="437"/>
            </a:xfrm>
          </p:grpSpPr>
          <p:sp>
            <p:nvSpPr>
              <p:cNvPr id="9276" name="Freeform 7"/>
              <p:cNvSpPr>
                <a:spLocks/>
              </p:cNvSpPr>
              <p:nvPr/>
            </p:nvSpPr>
            <p:spPr bwMode="auto">
              <a:xfrm>
                <a:off x="4948" y="2375"/>
                <a:ext cx="132" cy="171"/>
              </a:xfrm>
              <a:custGeom>
                <a:avLst/>
                <a:gdLst>
                  <a:gd name="T0" fmla="*/ 1 w 545"/>
                  <a:gd name="T1" fmla="*/ 1 h 628"/>
                  <a:gd name="T2" fmla="*/ 1 w 545"/>
                  <a:gd name="T3" fmla="*/ 1 h 628"/>
                  <a:gd name="T4" fmla="*/ 2 w 545"/>
                  <a:gd name="T5" fmla="*/ 1 h 628"/>
                  <a:gd name="T6" fmla="*/ 2 w 545"/>
                  <a:gd name="T7" fmla="*/ 1 h 628"/>
                  <a:gd name="T8" fmla="*/ 2 w 545"/>
                  <a:gd name="T9" fmla="*/ 1 h 628"/>
                  <a:gd name="T10" fmla="*/ 2 w 545"/>
                  <a:gd name="T11" fmla="*/ 1 h 628"/>
                  <a:gd name="T12" fmla="*/ 2 w 545"/>
                  <a:gd name="T13" fmla="*/ 1 h 628"/>
                  <a:gd name="T14" fmla="*/ 2 w 545"/>
                  <a:gd name="T15" fmla="*/ 1 h 628"/>
                  <a:gd name="T16" fmla="*/ 2 w 545"/>
                  <a:gd name="T17" fmla="*/ 0 h 628"/>
                  <a:gd name="T18" fmla="*/ 1 w 545"/>
                  <a:gd name="T19" fmla="*/ 0 h 628"/>
                  <a:gd name="T20" fmla="*/ 1 w 545"/>
                  <a:gd name="T21" fmla="*/ 0 h 628"/>
                  <a:gd name="T22" fmla="*/ 1 w 545"/>
                  <a:gd name="T23" fmla="*/ 0 h 628"/>
                  <a:gd name="T24" fmla="*/ 1 w 545"/>
                  <a:gd name="T25" fmla="*/ 0 h 628"/>
                  <a:gd name="T26" fmla="*/ 0 w 545"/>
                  <a:gd name="T27" fmla="*/ 1 h 628"/>
                  <a:gd name="T28" fmla="*/ 0 w 545"/>
                  <a:gd name="T29" fmla="*/ 1 h 628"/>
                  <a:gd name="T30" fmla="*/ 0 w 545"/>
                  <a:gd name="T31" fmla="*/ 1 h 628"/>
                  <a:gd name="T32" fmla="*/ 0 w 545"/>
                  <a:gd name="T33" fmla="*/ 1 h 628"/>
                  <a:gd name="T34" fmla="*/ 0 w 545"/>
                  <a:gd name="T35" fmla="*/ 1 h 628"/>
                  <a:gd name="T36" fmla="*/ 0 w 545"/>
                  <a:gd name="T37" fmla="*/ 2 h 628"/>
                  <a:gd name="T38" fmla="*/ 0 w 545"/>
                  <a:gd name="T39" fmla="*/ 2 h 628"/>
                  <a:gd name="T40" fmla="*/ 0 w 545"/>
                  <a:gd name="T41" fmla="*/ 2 h 628"/>
                  <a:gd name="T42" fmla="*/ 0 w 545"/>
                  <a:gd name="T43" fmla="*/ 2 h 628"/>
                  <a:gd name="T44" fmla="*/ 0 w 545"/>
                  <a:gd name="T45" fmla="*/ 2 h 628"/>
                  <a:gd name="T46" fmla="*/ 0 w 545"/>
                  <a:gd name="T47" fmla="*/ 3 h 628"/>
                  <a:gd name="T48" fmla="*/ 0 w 545"/>
                  <a:gd name="T49" fmla="*/ 3 h 628"/>
                  <a:gd name="T50" fmla="*/ 0 w 545"/>
                  <a:gd name="T51" fmla="*/ 3 h 628"/>
                  <a:gd name="T52" fmla="*/ 0 w 545"/>
                  <a:gd name="T53" fmla="*/ 3 h 628"/>
                  <a:gd name="T54" fmla="*/ 0 w 545"/>
                  <a:gd name="T55" fmla="*/ 3 h 628"/>
                  <a:gd name="T56" fmla="*/ 0 w 545"/>
                  <a:gd name="T57" fmla="*/ 3 h 628"/>
                  <a:gd name="T58" fmla="*/ 0 w 545"/>
                  <a:gd name="T59" fmla="*/ 4 h 628"/>
                  <a:gd name="T60" fmla="*/ 1 w 545"/>
                  <a:gd name="T61" fmla="*/ 4 h 628"/>
                  <a:gd name="T62" fmla="*/ 1 w 545"/>
                  <a:gd name="T63" fmla="*/ 4 h 628"/>
                  <a:gd name="T64" fmla="*/ 1 w 545"/>
                  <a:gd name="T65" fmla="*/ 4 h 628"/>
                  <a:gd name="T66" fmla="*/ 1 w 545"/>
                  <a:gd name="T67" fmla="*/ 3 h 628"/>
                  <a:gd name="T68" fmla="*/ 1 w 545"/>
                  <a:gd name="T69" fmla="*/ 3 h 628"/>
                  <a:gd name="T70" fmla="*/ 1 w 545"/>
                  <a:gd name="T71" fmla="*/ 3 h 628"/>
                  <a:gd name="T72" fmla="*/ 1 w 545"/>
                  <a:gd name="T73" fmla="*/ 2 h 628"/>
                  <a:gd name="T74" fmla="*/ 1 w 545"/>
                  <a:gd name="T75" fmla="*/ 2 h 628"/>
                  <a:gd name="T76" fmla="*/ 1 w 545"/>
                  <a:gd name="T77" fmla="*/ 2 h 628"/>
                  <a:gd name="T78" fmla="*/ 1 w 545"/>
                  <a:gd name="T79" fmla="*/ 2 h 628"/>
                  <a:gd name="T80" fmla="*/ 1 w 545"/>
                  <a:gd name="T81" fmla="*/ 2 h 628"/>
                  <a:gd name="T82" fmla="*/ 1 w 545"/>
                  <a:gd name="T83" fmla="*/ 2 h 628"/>
                  <a:gd name="T84" fmla="*/ 1 w 545"/>
                  <a:gd name="T85" fmla="*/ 1 h 6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5"/>
                  <a:gd name="T130" fmla="*/ 0 h 628"/>
                  <a:gd name="T131" fmla="*/ 545 w 545"/>
                  <a:gd name="T132" fmla="*/ 628 h 6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5" h="628">
                    <a:moveTo>
                      <a:pt x="422" y="265"/>
                    </a:moveTo>
                    <a:lnTo>
                      <a:pt x="428" y="265"/>
                    </a:lnTo>
                    <a:lnTo>
                      <a:pt x="431" y="265"/>
                    </a:lnTo>
                    <a:lnTo>
                      <a:pt x="437" y="267"/>
                    </a:lnTo>
                    <a:lnTo>
                      <a:pt x="443" y="269"/>
                    </a:lnTo>
                    <a:lnTo>
                      <a:pt x="449" y="271"/>
                    </a:lnTo>
                    <a:lnTo>
                      <a:pt x="454" y="273"/>
                    </a:lnTo>
                    <a:lnTo>
                      <a:pt x="458" y="275"/>
                    </a:lnTo>
                    <a:lnTo>
                      <a:pt x="462" y="275"/>
                    </a:lnTo>
                    <a:lnTo>
                      <a:pt x="474" y="273"/>
                    </a:lnTo>
                    <a:lnTo>
                      <a:pt x="485" y="269"/>
                    </a:lnTo>
                    <a:lnTo>
                      <a:pt x="495" y="265"/>
                    </a:lnTo>
                    <a:lnTo>
                      <a:pt x="504" y="259"/>
                    </a:lnTo>
                    <a:lnTo>
                      <a:pt x="512" y="254"/>
                    </a:lnTo>
                    <a:lnTo>
                      <a:pt x="520" y="248"/>
                    </a:lnTo>
                    <a:lnTo>
                      <a:pt x="525" y="240"/>
                    </a:lnTo>
                    <a:lnTo>
                      <a:pt x="531" y="232"/>
                    </a:lnTo>
                    <a:lnTo>
                      <a:pt x="539" y="215"/>
                    </a:lnTo>
                    <a:lnTo>
                      <a:pt x="543" y="196"/>
                    </a:lnTo>
                    <a:lnTo>
                      <a:pt x="545" y="175"/>
                    </a:lnTo>
                    <a:lnTo>
                      <a:pt x="543" y="156"/>
                    </a:lnTo>
                    <a:lnTo>
                      <a:pt x="539" y="135"/>
                    </a:lnTo>
                    <a:lnTo>
                      <a:pt x="531" y="114"/>
                    </a:lnTo>
                    <a:lnTo>
                      <a:pt x="522" y="92"/>
                    </a:lnTo>
                    <a:lnTo>
                      <a:pt x="510" y="75"/>
                    </a:lnTo>
                    <a:lnTo>
                      <a:pt x="497" y="58"/>
                    </a:lnTo>
                    <a:lnTo>
                      <a:pt x="483" y="43"/>
                    </a:lnTo>
                    <a:lnTo>
                      <a:pt x="466" y="29"/>
                    </a:lnTo>
                    <a:lnTo>
                      <a:pt x="447" y="21"/>
                    </a:lnTo>
                    <a:lnTo>
                      <a:pt x="426" y="12"/>
                    </a:lnTo>
                    <a:lnTo>
                      <a:pt x="403" y="6"/>
                    </a:lnTo>
                    <a:lnTo>
                      <a:pt x="380" y="2"/>
                    </a:lnTo>
                    <a:lnTo>
                      <a:pt x="357" y="0"/>
                    </a:lnTo>
                    <a:lnTo>
                      <a:pt x="334" y="0"/>
                    </a:lnTo>
                    <a:lnTo>
                      <a:pt x="311" y="2"/>
                    </a:lnTo>
                    <a:lnTo>
                      <a:pt x="288" y="8"/>
                    </a:lnTo>
                    <a:lnTo>
                      <a:pt x="263" y="16"/>
                    </a:lnTo>
                    <a:lnTo>
                      <a:pt x="241" y="25"/>
                    </a:lnTo>
                    <a:lnTo>
                      <a:pt x="222" y="39"/>
                    </a:lnTo>
                    <a:lnTo>
                      <a:pt x="205" y="52"/>
                    </a:lnTo>
                    <a:lnTo>
                      <a:pt x="190" y="67"/>
                    </a:lnTo>
                    <a:lnTo>
                      <a:pt x="176" y="83"/>
                    </a:lnTo>
                    <a:lnTo>
                      <a:pt x="165" y="102"/>
                    </a:lnTo>
                    <a:lnTo>
                      <a:pt x="153" y="119"/>
                    </a:lnTo>
                    <a:lnTo>
                      <a:pt x="144" y="140"/>
                    </a:lnTo>
                    <a:lnTo>
                      <a:pt x="136" y="154"/>
                    </a:lnTo>
                    <a:lnTo>
                      <a:pt x="126" y="165"/>
                    </a:lnTo>
                    <a:lnTo>
                      <a:pt x="113" y="179"/>
                    </a:lnTo>
                    <a:lnTo>
                      <a:pt x="99" y="190"/>
                    </a:lnTo>
                    <a:lnTo>
                      <a:pt x="86" y="204"/>
                    </a:lnTo>
                    <a:lnTo>
                      <a:pt x="73" y="217"/>
                    </a:lnTo>
                    <a:lnTo>
                      <a:pt x="61" y="231"/>
                    </a:lnTo>
                    <a:lnTo>
                      <a:pt x="55" y="244"/>
                    </a:lnTo>
                    <a:lnTo>
                      <a:pt x="52" y="254"/>
                    </a:lnTo>
                    <a:lnTo>
                      <a:pt x="50" y="261"/>
                    </a:lnTo>
                    <a:lnTo>
                      <a:pt x="48" y="271"/>
                    </a:lnTo>
                    <a:lnTo>
                      <a:pt x="46" y="282"/>
                    </a:lnTo>
                    <a:lnTo>
                      <a:pt x="42" y="292"/>
                    </a:lnTo>
                    <a:lnTo>
                      <a:pt x="42" y="302"/>
                    </a:lnTo>
                    <a:lnTo>
                      <a:pt x="40" y="311"/>
                    </a:lnTo>
                    <a:lnTo>
                      <a:pt x="40" y="319"/>
                    </a:lnTo>
                    <a:lnTo>
                      <a:pt x="32" y="328"/>
                    </a:lnTo>
                    <a:lnTo>
                      <a:pt x="25" y="342"/>
                    </a:lnTo>
                    <a:lnTo>
                      <a:pt x="17" y="357"/>
                    </a:lnTo>
                    <a:lnTo>
                      <a:pt x="9" y="374"/>
                    </a:lnTo>
                    <a:lnTo>
                      <a:pt x="5" y="394"/>
                    </a:lnTo>
                    <a:lnTo>
                      <a:pt x="2" y="411"/>
                    </a:lnTo>
                    <a:lnTo>
                      <a:pt x="0" y="426"/>
                    </a:lnTo>
                    <a:lnTo>
                      <a:pt x="0" y="438"/>
                    </a:lnTo>
                    <a:lnTo>
                      <a:pt x="2" y="451"/>
                    </a:lnTo>
                    <a:lnTo>
                      <a:pt x="5" y="465"/>
                    </a:lnTo>
                    <a:lnTo>
                      <a:pt x="9" y="478"/>
                    </a:lnTo>
                    <a:lnTo>
                      <a:pt x="13" y="488"/>
                    </a:lnTo>
                    <a:lnTo>
                      <a:pt x="17" y="495"/>
                    </a:lnTo>
                    <a:lnTo>
                      <a:pt x="21" y="499"/>
                    </a:lnTo>
                    <a:lnTo>
                      <a:pt x="23" y="499"/>
                    </a:lnTo>
                    <a:lnTo>
                      <a:pt x="27" y="499"/>
                    </a:lnTo>
                    <a:lnTo>
                      <a:pt x="28" y="497"/>
                    </a:lnTo>
                    <a:lnTo>
                      <a:pt x="30" y="491"/>
                    </a:lnTo>
                    <a:lnTo>
                      <a:pt x="34" y="513"/>
                    </a:lnTo>
                    <a:lnTo>
                      <a:pt x="40" y="530"/>
                    </a:lnTo>
                    <a:lnTo>
                      <a:pt x="48" y="543"/>
                    </a:lnTo>
                    <a:lnTo>
                      <a:pt x="55" y="557"/>
                    </a:lnTo>
                    <a:lnTo>
                      <a:pt x="65" y="568"/>
                    </a:lnTo>
                    <a:lnTo>
                      <a:pt x="75" y="578"/>
                    </a:lnTo>
                    <a:lnTo>
                      <a:pt x="86" y="587"/>
                    </a:lnTo>
                    <a:lnTo>
                      <a:pt x="98" y="593"/>
                    </a:lnTo>
                    <a:lnTo>
                      <a:pt x="119" y="605"/>
                    </a:lnTo>
                    <a:lnTo>
                      <a:pt x="142" y="614"/>
                    </a:lnTo>
                    <a:lnTo>
                      <a:pt x="161" y="620"/>
                    </a:lnTo>
                    <a:lnTo>
                      <a:pt x="178" y="628"/>
                    </a:lnTo>
                    <a:lnTo>
                      <a:pt x="190" y="626"/>
                    </a:lnTo>
                    <a:lnTo>
                      <a:pt x="199" y="626"/>
                    </a:lnTo>
                    <a:lnTo>
                      <a:pt x="211" y="626"/>
                    </a:lnTo>
                    <a:lnTo>
                      <a:pt x="222" y="626"/>
                    </a:lnTo>
                    <a:lnTo>
                      <a:pt x="234" y="626"/>
                    </a:lnTo>
                    <a:lnTo>
                      <a:pt x="245" y="626"/>
                    </a:lnTo>
                    <a:lnTo>
                      <a:pt x="255" y="628"/>
                    </a:lnTo>
                    <a:lnTo>
                      <a:pt x="263" y="628"/>
                    </a:lnTo>
                    <a:lnTo>
                      <a:pt x="284" y="622"/>
                    </a:lnTo>
                    <a:lnTo>
                      <a:pt x="305" y="614"/>
                    </a:lnTo>
                    <a:lnTo>
                      <a:pt x="328" y="605"/>
                    </a:lnTo>
                    <a:lnTo>
                      <a:pt x="349" y="591"/>
                    </a:lnTo>
                    <a:lnTo>
                      <a:pt x="370" y="576"/>
                    </a:lnTo>
                    <a:lnTo>
                      <a:pt x="389" y="559"/>
                    </a:lnTo>
                    <a:lnTo>
                      <a:pt x="407" y="539"/>
                    </a:lnTo>
                    <a:lnTo>
                      <a:pt x="422" y="520"/>
                    </a:lnTo>
                    <a:lnTo>
                      <a:pt x="433" y="499"/>
                    </a:lnTo>
                    <a:lnTo>
                      <a:pt x="441" y="478"/>
                    </a:lnTo>
                    <a:lnTo>
                      <a:pt x="445" y="468"/>
                    </a:lnTo>
                    <a:lnTo>
                      <a:pt x="445" y="457"/>
                    </a:lnTo>
                    <a:lnTo>
                      <a:pt x="445" y="447"/>
                    </a:lnTo>
                    <a:lnTo>
                      <a:pt x="445" y="436"/>
                    </a:lnTo>
                    <a:lnTo>
                      <a:pt x="441" y="426"/>
                    </a:lnTo>
                    <a:lnTo>
                      <a:pt x="437" y="417"/>
                    </a:lnTo>
                    <a:lnTo>
                      <a:pt x="431" y="407"/>
                    </a:lnTo>
                    <a:lnTo>
                      <a:pt x="424" y="397"/>
                    </a:lnTo>
                    <a:lnTo>
                      <a:pt x="416" y="388"/>
                    </a:lnTo>
                    <a:lnTo>
                      <a:pt x="405" y="380"/>
                    </a:lnTo>
                    <a:lnTo>
                      <a:pt x="393" y="371"/>
                    </a:lnTo>
                    <a:lnTo>
                      <a:pt x="378" y="363"/>
                    </a:lnTo>
                    <a:lnTo>
                      <a:pt x="385" y="355"/>
                    </a:lnTo>
                    <a:lnTo>
                      <a:pt x="393" y="346"/>
                    </a:lnTo>
                    <a:lnTo>
                      <a:pt x="399" y="332"/>
                    </a:lnTo>
                    <a:lnTo>
                      <a:pt x="407" y="319"/>
                    </a:lnTo>
                    <a:lnTo>
                      <a:pt x="412" y="305"/>
                    </a:lnTo>
                    <a:lnTo>
                      <a:pt x="416" y="292"/>
                    </a:lnTo>
                    <a:lnTo>
                      <a:pt x="420" y="279"/>
                    </a:lnTo>
                    <a:lnTo>
                      <a:pt x="422" y="265"/>
                    </a:lnTo>
                    <a:close/>
                  </a:path>
                </a:pathLst>
              </a:custGeom>
              <a:solidFill>
                <a:srgbClr val="EEEEEE"/>
              </a:solidFill>
              <a:ln w="9525">
                <a:noFill/>
                <a:round/>
                <a:headEnd/>
                <a:tailEnd/>
              </a:ln>
            </p:spPr>
            <p:txBody>
              <a:bodyPr/>
              <a:lstStyle/>
              <a:p>
                <a:endParaRPr lang="en-US"/>
              </a:p>
            </p:txBody>
          </p:sp>
          <p:sp>
            <p:nvSpPr>
              <p:cNvPr id="9277" name="Freeform 8"/>
              <p:cNvSpPr>
                <a:spLocks/>
              </p:cNvSpPr>
              <p:nvPr/>
            </p:nvSpPr>
            <p:spPr bwMode="auto">
              <a:xfrm>
                <a:off x="4948" y="2375"/>
                <a:ext cx="132" cy="171"/>
              </a:xfrm>
              <a:custGeom>
                <a:avLst/>
                <a:gdLst>
                  <a:gd name="T0" fmla="*/ 1 w 545"/>
                  <a:gd name="T1" fmla="*/ 1 h 628"/>
                  <a:gd name="T2" fmla="*/ 1 w 545"/>
                  <a:gd name="T3" fmla="*/ 1 h 628"/>
                  <a:gd name="T4" fmla="*/ 2 w 545"/>
                  <a:gd name="T5" fmla="*/ 1 h 628"/>
                  <a:gd name="T6" fmla="*/ 2 w 545"/>
                  <a:gd name="T7" fmla="*/ 1 h 628"/>
                  <a:gd name="T8" fmla="*/ 2 w 545"/>
                  <a:gd name="T9" fmla="*/ 1 h 628"/>
                  <a:gd name="T10" fmla="*/ 2 w 545"/>
                  <a:gd name="T11" fmla="*/ 1 h 628"/>
                  <a:gd name="T12" fmla="*/ 2 w 545"/>
                  <a:gd name="T13" fmla="*/ 1 h 628"/>
                  <a:gd name="T14" fmla="*/ 2 w 545"/>
                  <a:gd name="T15" fmla="*/ 1 h 628"/>
                  <a:gd name="T16" fmla="*/ 2 w 545"/>
                  <a:gd name="T17" fmla="*/ 0 h 628"/>
                  <a:gd name="T18" fmla="*/ 1 w 545"/>
                  <a:gd name="T19" fmla="*/ 0 h 628"/>
                  <a:gd name="T20" fmla="*/ 1 w 545"/>
                  <a:gd name="T21" fmla="*/ 0 h 628"/>
                  <a:gd name="T22" fmla="*/ 1 w 545"/>
                  <a:gd name="T23" fmla="*/ 0 h 628"/>
                  <a:gd name="T24" fmla="*/ 1 w 545"/>
                  <a:gd name="T25" fmla="*/ 0 h 628"/>
                  <a:gd name="T26" fmla="*/ 0 w 545"/>
                  <a:gd name="T27" fmla="*/ 1 h 628"/>
                  <a:gd name="T28" fmla="*/ 0 w 545"/>
                  <a:gd name="T29" fmla="*/ 1 h 628"/>
                  <a:gd name="T30" fmla="*/ 0 w 545"/>
                  <a:gd name="T31" fmla="*/ 1 h 628"/>
                  <a:gd name="T32" fmla="*/ 0 w 545"/>
                  <a:gd name="T33" fmla="*/ 1 h 628"/>
                  <a:gd name="T34" fmla="*/ 0 w 545"/>
                  <a:gd name="T35" fmla="*/ 1 h 628"/>
                  <a:gd name="T36" fmla="*/ 0 w 545"/>
                  <a:gd name="T37" fmla="*/ 2 h 628"/>
                  <a:gd name="T38" fmla="*/ 0 w 545"/>
                  <a:gd name="T39" fmla="*/ 2 h 628"/>
                  <a:gd name="T40" fmla="*/ 0 w 545"/>
                  <a:gd name="T41" fmla="*/ 2 h 628"/>
                  <a:gd name="T42" fmla="*/ 0 w 545"/>
                  <a:gd name="T43" fmla="*/ 2 h 628"/>
                  <a:gd name="T44" fmla="*/ 0 w 545"/>
                  <a:gd name="T45" fmla="*/ 2 h 628"/>
                  <a:gd name="T46" fmla="*/ 0 w 545"/>
                  <a:gd name="T47" fmla="*/ 3 h 628"/>
                  <a:gd name="T48" fmla="*/ 0 w 545"/>
                  <a:gd name="T49" fmla="*/ 3 h 628"/>
                  <a:gd name="T50" fmla="*/ 0 w 545"/>
                  <a:gd name="T51" fmla="*/ 3 h 628"/>
                  <a:gd name="T52" fmla="*/ 0 w 545"/>
                  <a:gd name="T53" fmla="*/ 3 h 628"/>
                  <a:gd name="T54" fmla="*/ 0 w 545"/>
                  <a:gd name="T55" fmla="*/ 3 h 628"/>
                  <a:gd name="T56" fmla="*/ 0 w 545"/>
                  <a:gd name="T57" fmla="*/ 3 h 628"/>
                  <a:gd name="T58" fmla="*/ 0 w 545"/>
                  <a:gd name="T59" fmla="*/ 4 h 628"/>
                  <a:gd name="T60" fmla="*/ 1 w 545"/>
                  <a:gd name="T61" fmla="*/ 4 h 628"/>
                  <a:gd name="T62" fmla="*/ 1 w 545"/>
                  <a:gd name="T63" fmla="*/ 4 h 628"/>
                  <a:gd name="T64" fmla="*/ 1 w 545"/>
                  <a:gd name="T65" fmla="*/ 4 h 628"/>
                  <a:gd name="T66" fmla="*/ 1 w 545"/>
                  <a:gd name="T67" fmla="*/ 3 h 628"/>
                  <a:gd name="T68" fmla="*/ 1 w 545"/>
                  <a:gd name="T69" fmla="*/ 3 h 628"/>
                  <a:gd name="T70" fmla="*/ 1 w 545"/>
                  <a:gd name="T71" fmla="*/ 3 h 628"/>
                  <a:gd name="T72" fmla="*/ 1 w 545"/>
                  <a:gd name="T73" fmla="*/ 2 h 628"/>
                  <a:gd name="T74" fmla="*/ 1 w 545"/>
                  <a:gd name="T75" fmla="*/ 2 h 628"/>
                  <a:gd name="T76" fmla="*/ 1 w 545"/>
                  <a:gd name="T77" fmla="*/ 2 h 628"/>
                  <a:gd name="T78" fmla="*/ 1 w 545"/>
                  <a:gd name="T79" fmla="*/ 2 h 628"/>
                  <a:gd name="T80" fmla="*/ 1 w 545"/>
                  <a:gd name="T81" fmla="*/ 2 h 628"/>
                  <a:gd name="T82" fmla="*/ 1 w 545"/>
                  <a:gd name="T83" fmla="*/ 2 h 628"/>
                  <a:gd name="T84" fmla="*/ 1 w 545"/>
                  <a:gd name="T85" fmla="*/ 1 h 6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5"/>
                  <a:gd name="T130" fmla="*/ 0 h 628"/>
                  <a:gd name="T131" fmla="*/ 545 w 545"/>
                  <a:gd name="T132" fmla="*/ 628 h 6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5" h="628">
                    <a:moveTo>
                      <a:pt x="422" y="265"/>
                    </a:moveTo>
                    <a:lnTo>
                      <a:pt x="428" y="265"/>
                    </a:lnTo>
                    <a:lnTo>
                      <a:pt x="431" y="265"/>
                    </a:lnTo>
                    <a:lnTo>
                      <a:pt x="437" y="267"/>
                    </a:lnTo>
                    <a:lnTo>
                      <a:pt x="443" y="269"/>
                    </a:lnTo>
                    <a:lnTo>
                      <a:pt x="449" y="271"/>
                    </a:lnTo>
                    <a:lnTo>
                      <a:pt x="454" y="273"/>
                    </a:lnTo>
                    <a:lnTo>
                      <a:pt x="458" y="275"/>
                    </a:lnTo>
                    <a:lnTo>
                      <a:pt x="462" y="275"/>
                    </a:lnTo>
                    <a:lnTo>
                      <a:pt x="474" y="273"/>
                    </a:lnTo>
                    <a:lnTo>
                      <a:pt x="485" y="269"/>
                    </a:lnTo>
                    <a:lnTo>
                      <a:pt x="495" y="265"/>
                    </a:lnTo>
                    <a:lnTo>
                      <a:pt x="504" y="259"/>
                    </a:lnTo>
                    <a:lnTo>
                      <a:pt x="512" y="254"/>
                    </a:lnTo>
                    <a:lnTo>
                      <a:pt x="520" y="248"/>
                    </a:lnTo>
                    <a:lnTo>
                      <a:pt x="525" y="240"/>
                    </a:lnTo>
                    <a:lnTo>
                      <a:pt x="531" y="232"/>
                    </a:lnTo>
                    <a:lnTo>
                      <a:pt x="539" y="215"/>
                    </a:lnTo>
                    <a:lnTo>
                      <a:pt x="543" y="196"/>
                    </a:lnTo>
                    <a:lnTo>
                      <a:pt x="545" y="175"/>
                    </a:lnTo>
                    <a:lnTo>
                      <a:pt x="543" y="156"/>
                    </a:lnTo>
                    <a:lnTo>
                      <a:pt x="539" y="135"/>
                    </a:lnTo>
                    <a:lnTo>
                      <a:pt x="531" y="114"/>
                    </a:lnTo>
                    <a:lnTo>
                      <a:pt x="522" y="92"/>
                    </a:lnTo>
                    <a:lnTo>
                      <a:pt x="510" y="75"/>
                    </a:lnTo>
                    <a:lnTo>
                      <a:pt x="497" y="58"/>
                    </a:lnTo>
                    <a:lnTo>
                      <a:pt x="483" y="43"/>
                    </a:lnTo>
                    <a:lnTo>
                      <a:pt x="466" y="29"/>
                    </a:lnTo>
                    <a:lnTo>
                      <a:pt x="447" y="21"/>
                    </a:lnTo>
                    <a:lnTo>
                      <a:pt x="426" y="12"/>
                    </a:lnTo>
                    <a:lnTo>
                      <a:pt x="403" y="6"/>
                    </a:lnTo>
                    <a:lnTo>
                      <a:pt x="380" y="2"/>
                    </a:lnTo>
                    <a:lnTo>
                      <a:pt x="357" y="0"/>
                    </a:lnTo>
                    <a:lnTo>
                      <a:pt x="334" y="0"/>
                    </a:lnTo>
                    <a:lnTo>
                      <a:pt x="311" y="2"/>
                    </a:lnTo>
                    <a:lnTo>
                      <a:pt x="288" y="8"/>
                    </a:lnTo>
                    <a:lnTo>
                      <a:pt x="263" y="16"/>
                    </a:lnTo>
                    <a:lnTo>
                      <a:pt x="241" y="25"/>
                    </a:lnTo>
                    <a:lnTo>
                      <a:pt x="222" y="39"/>
                    </a:lnTo>
                    <a:lnTo>
                      <a:pt x="205" y="52"/>
                    </a:lnTo>
                    <a:lnTo>
                      <a:pt x="190" y="67"/>
                    </a:lnTo>
                    <a:lnTo>
                      <a:pt x="176" y="83"/>
                    </a:lnTo>
                    <a:lnTo>
                      <a:pt x="165" y="102"/>
                    </a:lnTo>
                    <a:lnTo>
                      <a:pt x="153" y="119"/>
                    </a:lnTo>
                    <a:lnTo>
                      <a:pt x="144" y="140"/>
                    </a:lnTo>
                    <a:lnTo>
                      <a:pt x="136" y="154"/>
                    </a:lnTo>
                    <a:lnTo>
                      <a:pt x="126" y="165"/>
                    </a:lnTo>
                    <a:lnTo>
                      <a:pt x="113" y="179"/>
                    </a:lnTo>
                    <a:lnTo>
                      <a:pt x="99" y="190"/>
                    </a:lnTo>
                    <a:lnTo>
                      <a:pt x="86" y="204"/>
                    </a:lnTo>
                    <a:lnTo>
                      <a:pt x="73" y="217"/>
                    </a:lnTo>
                    <a:lnTo>
                      <a:pt x="61" y="231"/>
                    </a:lnTo>
                    <a:lnTo>
                      <a:pt x="55" y="244"/>
                    </a:lnTo>
                    <a:lnTo>
                      <a:pt x="52" y="254"/>
                    </a:lnTo>
                    <a:lnTo>
                      <a:pt x="50" y="261"/>
                    </a:lnTo>
                    <a:lnTo>
                      <a:pt x="48" y="271"/>
                    </a:lnTo>
                    <a:lnTo>
                      <a:pt x="46" y="282"/>
                    </a:lnTo>
                    <a:lnTo>
                      <a:pt x="42" y="292"/>
                    </a:lnTo>
                    <a:lnTo>
                      <a:pt x="42" y="302"/>
                    </a:lnTo>
                    <a:lnTo>
                      <a:pt x="40" y="311"/>
                    </a:lnTo>
                    <a:lnTo>
                      <a:pt x="40" y="319"/>
                    </a:lnTo>
                    <a:lnTo>
                      <a:pt x="32" y="328"/>
                    </a:lnTo>
                    <a:lnTo>
                      <a:pt x="25" y="342"/>
                    </a:lnTo>
                    <a:lnTo>
                      <a:pt x="17" y="357"/>
                    </a:lnTo>
                    <a:lnTo>
                      <a:pt x="9" y="374"/>
                    </a:lnTo>
                    <a:lnTo>
                      <a:pt x="5" y="394"/>
                    </a:lnTo>
                    <a:lnTo>
                      <a:pt x="2" y="411"/>
                    </a:lnTo>
                    <a:lnTo>
                      <a:pt x="0" y="426"/>
                    </a:lnTo>
                    <a:lnTo>
                      <a:pt x="0" y="438"/>
                    </a:lnTo>
                    <a:lnTo>
                      <a:pt x="2" y="451"/>
                    </a:lnTo>
                    <a:lnTo>
                      <a:pt x="5" y="465"/>
                    </a:lnTo>
                    <a:lnTo>
                      <a:pt x="9" y="478"/>
                    </a:lnTo>
                    <a:lnTo>
                      <a:pt x="13" y="488"/>
                    </a:lnTo>
                    <a:lnTo>
                      <a:pt x="17" y="495"/>
                    </a:lnTo>
                    <a:lnTo>
                      <a:pt x="21" y="499"/>
                    </a:lnTo>
                    <a:lnTo>
                      <a:pt x="23" y="499"/>
                    </a:lnTo>
                    <a:lnTo>
                      <a:pt x="27" y="499"/>
                    </a:lnTo>
                    <a:lnTo>
                      <a:pt x="28" y="497"/>
                    </a:lnTo>
                    <a:lnTo>
                      <a:pt x="30" y="491"/>
                    </a:lnTo>
                    <a:lnTo>
                      <a:pt x="34" y="513"/>
                    </a:lnTo>
                    <a:lnTo>
                      <a:pt x="40" y="530"/>
                    </a:lnTo>
                    <a:lnTo>
                      <a:pt x="48" y="543"/>
                    </a:lnTo>
                    <a:lnTo>
                      <a:pt x="55" y="557"/>
                    </a:lnTo>
                    <a:lnTo>
                      <a:pt x="65" y="568"/>
                    </a:lnTo>
                    <a:lnTo>
                      <a:pt x="75" y="578"/>
                    </a:lnTo>
                    <a:lnTo>
                      <a:pt x="86" y="587"/>
                    </a:lnTo>
                    <a:lnTo>
                      <a:pt x="98" y="593"/>
                    </a:lnTo>
                    <a:lnTo>
                      <a:pt x="119" y="605"/>
                    </a:lnTo>
                    <a:lnTo>
                      <a:pt x="142" y="614"/>
                    </a:lnTo>
                    <a:lnTo>
                      <a:pt x="161" y="620"/>
                    </a:lnTo>
                    <a:lnTo>
                      <a:pt x="178" y="628"/>
                    </a:lnTo>
                    <a:lnTo>
                      <a:pt x="190" y="626"/>
                    </a:lnTo>
                    <a:lnTo>
                      <a:pt x="199" y="626"/>
                    </a:lnTo>
                    <a:lnTo>
                      <a:pt x="211" y="626"/>
                    </a:lnTo>
                    <a:lnTo>
                      <a:pt x="222" y="626"/>
                    </a:lnTo>
                    <a:lnTo>
                      <a:pt x="234" y="626"/>
                    </a:lnTo>
                    <a:lnTo>
                      <a:pt x="245" y="626"/>
                    </a:lnTo>
                    <a:lnTo>
                      <a:pt x="255" y="628"/>
                    </a:lnTo>
                    <a:lnTo>
                      <a:pt x="263" y="628"/>
                    </a:lnTo>
                    <a:lnTo>
                      <a:pt x="284" y="622"/>
                    </a:lnTo>
                    <a:lnTo>
                      <a:pt x="305" y="614"/>
                    </a:lnTo>
                    <a:lnTo>
                      <a:pt x="328" y="605"/>
                    </a:lnTo>
                    <a:lnTo>
                      <a:pt x="349" y="591"/>
                    </a:lnTo>
                    <a:lnTo>
                      <a:pt x="370" y="576"/>
                    </a:lnTo>
                    <a:lnTo>
                      <a:pt x="389" y="559"/>
                    </a:lnTo>
                    <a:lnTo>
                      <a:pt x="407" y="539"/>
                    </a:lnTo>
                    <a:lnTo>
                      <a:pt x="422" y="520"/>
                    </a:lnTo>
                    <a:lnTo>
                      <a:pt x="433" y="499"/>
                    </a:lnTo>
                    <a:lnTo>
                      <a:pt x="441" y="478"/>
                    </a:lnTo>
                    <a:lnTo>
                      <a:pt x="445" y="468"/>
                    </a:lnTo>
                    <a:lnTo>
                      <a:pt x="445" y="457"/>
                    </a:lnTo>
                    <a:lnTo>
                      <a:pt x="445" y="447"/>
                    </a:lnTo>
                    <a:lnTo>
                      <a:pt x="445" y="436"/>
                    </a:lnTo>
                    <a:lnTo>
                      <a:pt x="441" y="426"/>
                    </a:lnTo>
                    <a:lnTo>
                      <a:pt x="437" y="417"/>
                    </a:lnTo>
                    <a:lnTo>
                      <a:pt x="431" y="407"/>
                    </a:lnTo>
                    <a:lnTo>
                      <a:pt x="424" y="397"/>
                    </a:lnTo>
                    <a:lnTo>
                      <a:pt x="416" y="388"/>
                    </a:lnTo>
                    <a:lnTo>
                      <a:pt x="405" y="380"/>
                    </a:lnTo>
                    <a:lnTo>
                      <a:pt x="393" y="371"/>
                    </a:lnTo>
                    <a:lnTo>
                      <a:pt x="378" y="363"/>
                    </a:lnTo>
                    <a:lnTo>
                      <a:pt x="385" y="355"/>
                    </a:lnTo>
                    <a:lnTo>
                      <a:pt x="393" y="346"/>
                    </a:lnTo>
                    <a:lnTo>
                      <a:pt x="399" y="332"/>
                    </a:lnTo>
                    <a:lnTo>
                      <a:pt x="407" y="319"/>
                    </a:lnTo>
                    <a:lnTo>
                      <a:pt x="412" y="305"/>
                    </a:lnTo>
                    <a:lnTo>
                      <a:pt x="416" y="292"/>
                    </a:lnTo>
                    <a:lnTo>
                      <a:pt x="420" y="279"/>
                    </a:lnTo>
                    <a:lnTo>
                      <a:pt x="422" y="265"/>
                    </a:lnTo>
                  </a:path>
                </a:pathLst>
              </a:custGeom>
              <a:noFill/>
              <a:ln w="3175">
                <a:solidFill>
                  <a:srgbClr val="1F1A17"/>
                </a:solidFill>
                <a:round/>
                <a:headEnd/>
                <a:tailEnd/>
              </a:ln>
            </p:spPr>
            <p:txBody>
              <a:bodyPr/>
              <a:lstStyle/>
              <a:p>
                <a:endParaRPr lang="en-US"/>
              </a:p>
            </p:txBody>
          </p:sp>
          <p:sp>
            <p:nvSpPr>
              <p:cNvPr id="9278" name="Freeform 9"/>
              <p:cNvSpPr>
                <a:spLocks noEditPoints="1"/>
              </p:cNvSpPr>
              <p:nvPr/>
            </p:nvSpPr>
            <p:spPr bwMode="auto">
              <a:xfrm>
                <a:off x="4948" y="2357"/>
                <a:ext cx="378" cy="189"/>
              </a:xfrm>
              <a:custGeom>
                <a:avLst/>
                <a:gdLst>
                  <a:gd name="T0" fmla="*/ 4 w 1562"/>
                  <a:gd name="T1" fmla="*/ 2 h 697"/>
                  <a:gd name="T2" fmla="*/ 4 w 1562"/>
                  <a:gd name="T3" fmla="*/ 2 h 697"/>
                  <a:gd name="T4" fmla="*/ 4 w 1562"/>
                  <a:gd name="T5" fmla="*/ 2 h 697"/>
                  <a:gd name="T6" fmla="*/ 4 w 1562"/>
                  <a:gd name="T7" fmla="*/ 1 h 697"/>
                  <a:gd name="T8" fmla="*/ 3 w 1562"/>
                  <a:gd name="T9" fmla="*/ 1 h 697"/>
                  <a:gd name="T10" fmla="*/ 4 w 1562"/>
                  <a:gd name="T11" fmla="*/ 1 h 697"/>
                  <a:gd name="T12" fmla="*/ 4 w 1562"/>
                  <a:gd name="T13" fmla="*/ 0 h 697"/>
                  <a:gd name="T14" fmla="*/ 4 w 1562"/>
                  <a:gd name="T15" fmla="*/ 0 h 697"/>
                  <a:gd name="T16" fmla="*/ 4 w 1562"/>
                  <a:gd name="T17" fmla="*/ 0 h 697"/>
                  <a:gd name="T18" fmla="*/ 5 w 1562"/>
                  <a:gd name="T19" fmla="*/ 0 h 697"/>
                  <a:gd name="T20" fmla="*/ 5 w 1562"/>
                  <a:gd name="T21" fmla="*/ 1 h 697"/>
                  <a:gd name="T22" fmla="*/ 5 w 1562"/>
                  <a:gd name="T23" fmla="*/ 1 h 697"/>
                  <a:gd name="T24" fmla="*/ 5 w 1562"/>
                  <a:gd name="T25" fmla="*/ 1 h 697"/>
                  <a:gd name="T26" fmla="*/ 5 w 1562"/>
                  <a:gd name="T27" fmla="*/ 1 h 697"/>
                  <a:gd name="T28" fmla="*/ 5 w 1562"/>
                  <a:gd name="T29" fmla="*/ 2 h 697"/>
                  <a:gd name="T30" fmla="*/ 5 w 1562"/>
                  <a:gd name="T31" fmla="*/ 2 h 697"/>
                  <a:gd name="T32" fmla="*/ 5 w 1562"/>
                  <a:gd name="T33" fmla="*/ 2 h 697"/>
                  <a:gd name="T34" fmla="*/ 5 w 1562"/>
                  <a:gd name="T35" fmla="*/ 3 h 697"/>
                  <a:gd name="T36" fmla="*/ 5 w 1562"/>
                  <a:gd name="T37" fmla="*/ 3 h 697"/>
                  <a:gd name="T38" fmla="*/ 5 w 1562"/>
                  <a:gd name="T39" fmla="*/ 3 h 697"/>
                  <a:gd name="T40" fmla="*/ 5 w 1562"/>
                  <a:gd name="T41" fmla="*/ 3 h 697"/>
                  <a:gd name="T42" fmla="*/ 5 w 1562"/>
                  <a:gd name="T43" fmla="*/ 4 h 697"/>
                  <a:gd name="T44" fmla="*/ 5 w 1562"/>
                  <a:gd name="T45" fmla="*/ 4 h 697"/>
                  <a:gd name="T46" fmla="*/ 4 w 1562"/>
                  <a:gd name="T47" fmla="*/ 4 h 697"/>
                  <a:gd name="T48" fmla="*/ 4 w 1562"/>
                  <a:gd name="T49" fmla="*/ 3 h 697"/>
                  <a:gd name="T50" fmla="*/ 4 w 1562"/>
                  <a:gd name="T51" fmla="*/ 3 h 697"/>
                  <a:gd name="T52" fmla="*/ 4 w 1562"/>
                  <a:gd name="T53" fmla="*/ 2 h 697"/>
                  <a:gd name="T54" fmla="*/ 4 w 1562"/>
                  <a:gd name="T55" fmla="*/ 2 h 697"/>
                  <a:gd name="T56" fmla="*/ 4 w 1562"/>
                  <a:gd name="T57" fmla="*/ 2 h 697"/>
                  <a:gd name="T58" fmla="*/ 4 w 1562"/>
                  <a:gd name="T59" fmla="*/ 2 h 697"/>
                  <a:gd name="T60" fmla="*/ 4 w 1562"/>
                  <a:gd name="T61" fmla="*/ 2 h 697"/>
                  <a:gd name="T62" fmla="*/ 1 w 1562"/>
                  <a:gd name="T63" fmla="*/ 2 h 697"/>
                  <a:gd name="T64" fmla="*/ 2 w 1562"/>
                  <a:gd name="T65" fmla="*/ 2 h 697"/>
                  <a:gd name="T66" fmla="*/ 2 w 1562"/>
                  <a:gd name="T67" fmla="*/ 2 h 697"/>
                  <a:gd name="T68" fmla="*/ 2 w 1562"/>
                  <a:gd name="T69" fmla="*/ 2 h 697"/>
                  <a:gd name="T70" fmla="*/ 2 w 1562"/>
                  <a:gd name="T71" fmla="*/ 1 h 697"/>
                  <a:gd name="T72" fmla="*/ 2 w 1562"/>
                  <a:gd name="T73" fmla="*/ 1 h 697"/>
                  <a:gd name="T74" fmla="*/ 2 w 1562"/>
                  <a:gd name="T75" fmla="*/ 1 h 697"/>
                  <a:gd name="T76" fmla="*/ 1 w 1562"/>
                  <a:gd name="T77" fmla="*/ 0 h 697"/>
                  <a:gd name="T78" fmla="*/ 1 w 1562"/>
                  <a:gd name="T79" fmla="*/ 0 h 697"/>
                  <a:gd name="T80" fmla="*/ 1 w 1562"/>
                  <a:gd name="T81" fmla="*/ 1 h 697"/>
                  <a:gd name="T82" fmla="*/ 0 w 1562"/>
                  <a:gd name="T83" fmla="*/ 1 h 697"/>
                  <a:gd name="T84" fmla="*/ 0 w 1562"/>
                  <a:gd name="T85" fmla="*/ 1 h 697"/>
                  <a:gd name="T86" fmla="*/ 0 w 1562"/>
                  <a:gd name="T87" fmla="*/ 2 h 697"/>
                  <a:gd name="T88" fmla="*/ 0 w 1562"/>
                  <a:gd name="T89" fmla="*/ 2 h 697"/>
                  <a:gd name="T90" fmla="*/ 0 w 1562"/>
                  <a:gd name="T91" fmla="*/ 2 h 697"/>
                  <a:gd name="T92" fmla="*/ 0 w 1562"/>
                  <a:gd name="T93" fmla="*/ 2 h 697"/>
                  <a:gd name="T94" fmla="*/ 0 w 1562"/>
                  <a:gd name="T95" fmla="*/ 2 h 697"/>
                  <a:gd name="T96" fmla="*/ 0 w 1562"/>
                  <a:gd name="T97" fmla="*/ 3 h 697"/>
                  <a:gd name="T98" fmla="*/ 0 w 1562"/>
                  <a:gd name="T99" fmla="*/ 3 h 697"/>
                  <a:gd name="T100" fmla="*/ 0 w 1562"/>
                  <a:gd name="T101" fmla="*/ 4 h 697"/>
                  <a:gd name="T102" fmla="*/ 0 w 1562"/>
                  <a:gd name="T103" fmla="*/ 4 h 697"/>
                  <a:gd name="T104" fmla="*/ 0 w 1562"/>
                  <a:gd name="T105" fmla="*/ 4 h 697"/>
                  <a:gd name="T106" fmla="*/ 1 w 1562"/>
                  <a:gd name="T107" fmla="*/ 4 h 697"/>
                  <a:gd name="T108" fmla="*/ 1 w 1562"/>
                  <a:gd name="T109" fmla="*/ 4 h 697"/>
                  <a:gd name="T110" fmla="*/ 1 w 1562"/>
                  <a:gd name="T111" fmla="*/ 4 h 697"/>
                  <a:gd name="T112" fmla="*/ 1 w 1562"/>
                  <a:gd name="T113" fmla="*/ 3 h 697"/>
                  <a:gd name="T114" fmla="*/ 1 w 1562"/>
                  <a:gd name="T115" fmla="*/ 3 h 697"/>
                  <a:gd name="T116" fmla="*/ 1 w 1562"/>
                  <a:gd name="T117" fmla="*/ 3 h 697"/>
                  <a:gd name="T118" fmla="*/ 1 w 1562"/>
                  <a:gd name="T119" fmla="*/ 2 h 697"/>
                  <a:gd name="T120" fmla="*/ 1 w 1562"/>
                  <a:gd name="T121" fmla="*/ 2 h 697"/>
                  <a:gd name="T122" fmla="*/ 1 w 1562"/>
                  <a:gd name="T123" fmla="*/ 2 h 6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62"/>
                  <a:gd name="T187" fmla="*/ 0 h 697"/>
                  <a:gd name="T188" fmla="*/ 1562 w 1562"/>
                  <a:gd name="T189" fmla="*/ 697 h 6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62" h="697">
                    <a:moveTo>
                      <a:pt x="1134" y="282"/>
                    </a:moveTo>
                    <a:lnTo>
                      <a:pt x="1130" y="282"/>
                    </a:lnTo>
                    <a:lnTo>
                      <a:pt x="1126" y="284"/>
                    </a:lnTo>
                    <a:lnTo>
                      <a:pt x="1120" y="284"/>
                    </a:lnTo>
                    <a:lnTo>
                      <a:pt x="1115" y="286"/>
                    </a:lnTo>
                    <a:lnTo>
                      <a:pt x="1109" y="288"/>
                    </a:lnTo>
                    <a:lnTo>
                      <a:pt x="1103" y="290"/>
                    </a:lnTo>
                    <a:lnTo>
                      <a:pt x="1099" y="292"/>
                    </a:lnTo>
                    <a:lnTo>
                      <a:pt x="1095" y="292"/>
                    </a:lnTo>
                    <a:lnTo>
                      <a:pt x="1082" y="290"/>
                    </a:lnTo>
                    <a:lnTo>
                      <a:pt x="1072" y="286"/>
                    </a:lnTo>
                    <a:lnTo>
                      <a:pt x="1061" y="282"/>
                    </a:lnTo>
                    <a:lnTo>
                      <a:pt x="1053" y="276"/>
                    </a:lnTo>
                    <a:lnTo>
                      <a:pt x="1044" y="269"/>
                    </a:lnTo>
                    <a:lnTo>
                      <a:pt x="1038" y="263"/>
                    </a:lnTo>
                    <a:lnTo>
                      <a:pt x="1030" y="255"/>
                    </a:lnTo>
                    <a:lnTo>
                      <a:pt x="1026" y="246"/>
                    </a:lnTo>
                    <a:lnTo>
                      <a:pt x="1017" y="227"/>
                    </a:lnTo>
                    <a:lnTo>
                      <a:pt x="1013" y="207"/>
                    </a:lnTo>
                    <a:lnTo>
                      <a:pt x="1011" y="184"/>
                    </a:lnTo>
                    <a:lnTo>
                      <a:pt x="1011" y="163"/>
                    </a:lnTo>
                    <a:lnTo>
                      <a:pt x="1017" y="140"/>
                    </a:lnTo>
                    <a:lnTo>
                      <a:pt x="1023" y="117"/>
                    </a:lnTo>
                    <a:lnTo>
                      <a:pt x="1032" y="96"/>
                    </a:lnTo>
                    <a:lnTo>
                      <a:pt x="1042" y="75"/>
                    </a:lnTo>
                    <a:lnTo>
                      <a:pt x="1055" y="56"/>
                    </a:lnTo>
                    <a:lnTo>
                      <a:pt x="1070" y="40"/>
                    </a:lnTo>
                    <a:lnTo>
                      <a:pt x="1086" y="27"/>
                    </a:lnTo>
                    <a:lnTo>
                      <a:pt x="1105" y="17"/>
                    </a:lnTo>
                    <a:lnTo>
                      <a:pt x="1128" y="10"/>
                    </a:lnTo>
                    <a:lnTo>
                      <a:pt x="1155" y="4"/>
                    </a:lnTo>
                    <a:lnTo>
                      <a:pt x="1184" y="0"/>
                    </a:lnTo>
                    <a:lnTo>
                      <a:pt x="1213" y="0"/>
                    </a:lnTo>
                    <a:lnTo>
                      <a:pt x="1241" y="0"/>
                    </a:lnTo>
                    <a:lnTo>
                      <a:pt x="1270" y="4"/>
                    </a:lnTo>
                    <a:lnTo>
                      <a:pt x="1299" y="10"/>
                    </a:lnTo>
                    <a:lnTo>
                      <a:pt x="1324" y="17"/>
                    </a:lnTo>
                    <a:lnTo>
                      <a:pt x="1345" y="29"/>
                    </a:lnTo>
                    <a:lnTo>
                      <a:pt x="1364" y="40"/>
                    </a:lnTo>
                    <a:lnTo>
                      <a:pt x="1381" y="54"/>
                    </a:lnTo>
                    <a:lnTo>
                      <a:pt x="1397" y="69"/>
                    </a:lnTo>
                    <a:lnTo>
                      <a:pt x="1410" y="87"/>
                    </a:lnTo>
                    <a:lnTo>
                      <a:pt x="1422" y="104"/>
                    </a:lnTo>
                    <a:lnTo>
                      <a:pt x="1433" y="123"/>
                    </a:lnTo>
                    <a:lnTo>
                      <a:pt x="1443" y="142"/>
                    </a:lnTo>
                    <a:lnTo>
                      <a:pt x="1450" y="156"/>
                    </a:lnTo>
                    <a:lnTo>
                      <a:pt x="1462" y="169"/>
                    </a:lnTo>
                    <a:lnTo>
                      <a:pt x="1473" y="181"/>
                    </a:lnTo>
                    <a:lnTo>
                      <a:pt x="1487" y="192"/>
                    </a:lnTo>
                    <a:lnTo>
                      <a:pt x="1502" y="205"/>
                    </a:lnTo>
                    <a:lnTo>
                      <a:pt x="1514" y="219"/>
                    </a:lnTo>
                    <a:lnTo>
                      <a:pt x="1525" y="232"/>
                    </a:lnTo>
                    <a:lnTo>
                      <a:pt x="1533" y="248"/>
                    </a:lnTo>
                    <a:lnTo>
                      <a:pt x="1535" y="255"/>
                    </a:lnTo>
                    <a:lnTo>
                      <a:pt x="1537" y="265"/>
                    </a:lnTo>
                    <a:lnTo>
                      <a:pt x="1539" y="275"/>
                    </a:lnTo>
                    <a:lnTo>
                      <a:pt x="1543" y="284"/>
                    </a:lnTo>
                    <a:lnTo>
                      <a:pt x="1544" y="294"/>
                    </a:lnTo>
                    <a:lnTo>
                      <a:pt x="1546" y="305"/>
                    </a:lnTo>
                    <a:lnTo>
                      <a:pt x="1546" y="313"/>
                    </a:lnTo>
                    <a:lnTo>
                      <a:pt x="1548" y="322"/>
                    </a:lnTo>
                    <a:lnTo>
                      <a:pt x="1554" y="332"/>
                    </a:lnTo>
                    <a:lnTo>
                      <a:pt x="1558" y="347"/>
                    </a:lnTo>
                    <a:lnTo>
                      <a:pt x="1560" y="365"/>
                    </a:lnTo>
                    <a:lnTo>
                      <a:pt x="1562" y="386"/>
                    </a:lnTo>
                    <a:lnTo>
                      <a:pt x="1562" y="405"/>
                    </a:lnTo>
                    <a:lnTo>
                      <a:pt x="1562" y="424"/>
                    </a:lnTo>
                    <a:lnTo>
                      <a:pt x="1560" y="441"/>
                    </a:lnTo>
                    <a:lnTo>
                      <a:pt x="1558" y="457"/>
                    </a:lnTo>
                    <a:lnTo>
                      <a:pt x="1556" y="470"/>
                    </a:lnTo>
                    <a:lnTo>
                      <a:pt x="1552" y="484"/>
                    </a:lnTo>
                    <a:lnTo>
                      <a:pt x="1548" y="497"/>
                    </a:lnTo>
                    <a:lnTo>
                      <a:pt x="1544" y="512"/>
                    </a:lnTo>
                    <a:lnTo>
                      <a:pt x="1541" y="526"/>
                    </a:lnTo>
                    <a:lnTo>
                      <a:pt x="1535" y="541"/>
                    </a:lnTo>
                    <a:lnTo>
                      <a:pt x="1531" y="553"/>
                    </a:lnTo>
                    <a:lnTo>
                      <a:pt x="1527" y="564"/>
                    </a:lnTo>
                    <a:lnTo>
                      <a:pt x="1523" y="576"/>
                    </a:lnTo>
                    <a:lnTo>
                      <a:pt x="1518" y="583"/>
                    </a:lnTo>
                    <a:lnTo>
                      <a:pt x="1510" y="591"/>
                    </a:lnTo>
                    <a:lnTo>
                      <a:pt x="1502" y="599"/>
                    </a:lnTo>
                    <a:lnTo>
                      <a:pt x="1483" y="608"/>
                    </a:lnTo>
                    <a:lnTo>
                      <a:pt x="1460" y="618"/>
                    </a:lnTo>
                    <a:lnTo>
                      <a:pt x="1437" y="626"/>
                    </a:lnTo>
                    <a:lnTo>
                      <a:pt x="1416" y="631"/>
                    </a:lnTo>
                    <a:lnTo>
                      <a:pt x="1395" y="637"/>
                    </a:lnTo>
                    <a:lnTo>
                      <a:pt x="1378" y="645"/>
                    </a:lnTo>
                    <a:lnTo>
                      <a:pt x="1368" y="643"/>
                    </a:lnTo>
                    <a:lnTo>
                      <a:pt x="1358" y="643"/>
                    </a:lnTo>
                    <a:lnTo>
                      <a:pt x="1347" y="643"/>
                    </a:lnTo>
                    <a:lnTo>
                      <a:pt x="1333" y="643"/>
                    </a:lnTo>
                    <a:lnTo>
                      <a:pt x="1322" y="643"/>
                    </a:lnTo>
                    <a:lnTo>
                      <a:pt x="1312" y="645"/>
                    </a:lnTo>
                    <a:lnTo>
                      <a:pt x="1303" y="645"/>
                    </a:lnTo>
                    <a:lnTo>
                      <a:pt x="1293" y="645"/>
                    </a:lnTo>
                    <a:lnTo>
                      <a:pt x="1274" y="641"/>
                    </a:lnTo>
                    <a:lnTo>
                      <a:pt x="1253" y="633"/>
                    </a:lnTo>
                    <a:lnTo>
                      <a:pt x="1230" y="622"/>
                    </a:lnTo>
                    <a:lnTo>
                      <a:pt x="1209" y="608"/>
                    </a:lnTo>
                    <a:lnTo>
                      <a:pt x="1188" y="593"/>
                    </a:lnTo>
                    <a:lnTo>
                      <a:pt x="1168" y="576"/>
                    </a:lnTo>
                    <a:lnTo>
                      <a:pt x="1151" y="557"/>
                    </a:lnTo>
                    <a:lnTo>
                      <a:pt x="1136" y="537"/>
                    </a:lnTo>
                    <a:lnTo>
                      <a:pt x="1124" y="516"/>
                    </a:lnTo>
                    <a:lnTo>
                      <a:pt x="1117" y="495"/>
                    </a:lnTo>
                    <a:lnTo>
                      <a:pt x="1113" y="486"/>
                    </a:lnTo>
                    <a:lnTo>
                      <a:pt x="1113" y="474"/>
                    </a:lnTo>
                    <a:lnTo>
                      <a:pt x="1113" y="464"/>
                    </a:lnTo>
                    <a:lnTo>
                      <a:pt x="1113" y="453"/>
                    </a:lnTo>
                    <a:lnTo>
                      <a:pt x="1117" y="443"/>
                    </a:lnTo>
                    <a:lnTo>
                      <a:pt x="1120" y="434"/>
                    </a:lnTo>
                    <a:lnTo>
                      <a:pt x="1126" y="424"/>
                    </a:lnTo>
                    <a:lnTo>
                      <a:pt x="1132" y="415"/>
                    </a:lnTo>
                    <a:lnTo>
                      <a:pt x="1141" y="405"/>
                    </a:lnTo>
                    <a:lnTo>
                      <a:pt x="1153" y="397"/>
                    </a:lnTo>
                    <a:lnTo>
                      <a:pt x="1165" y="390"/>
                    </a:lnTo>
                    <a:lnTo>
                      <a:pt x="1180" y="382"/>
                    </a:lnTo>
                    <a:lnTo>
                      <a:pt x="1172" y="372"/>
                    </a:lnTo>
                    <a:lnTo>
                      <a:pt x="1165" y="363"/>
                    </a:lnTo>
                    <a:lnTo>
                      <a:pt x="1157" y="349"/>
                    </a:lnTo>
                    <a:lnTo>
                      <a:pt x="1151" y="338"/>
                    </a:lnTo>
                    <a:lnTo>
                      <a:pt x="1145" y="322"/>
                    </a:lnTo>
                    <a:lnTo>
                      <a:pt x="1141" y="309"/>
                    </a:lnTo>
                    <a:lnTo>
                      <a:pt x="1138" y="296"/>
                    </a:lnTo>
                    <a:lnTo>
                      <a:pt x="1134" y="282"/>
                    </a:lnTo>
                    <a:close/>
                    <a:moveTo>
                      <a:pt x="422" y="332"/>
                    </a:moveTo>
                    <a:lnTo>
                      <a:pt x="428" y="332"/>
                    </a:lnTo>
                    <a:lnTo>
                      <a:pt x="431" y="332"/>
                    </a:lnTo>
                    <a:lnTo>
                      <a:pt x="437" y="334"/>
                    </a:lnTo>
                    <a:lnTo>
                      <a:pt x="443" y="336"/>
                    </a:lnTo>
                    <a:lnTo>
                      <a:pt x="449" y="338"/>
                    </a:lnTo>
                    <a:lnTo>
                      <a:pt x="453" y="340"/>
                    </a:lnTo>
                    <a:lnTo>
                      <a:pt x="458" y="342"/>
                    </a:lnTo>
                    <a:lnTo>
                      <a:pt x="462" y="342"/>
                    </a:lnTo>
                    <a:lnTo>
                      <a:pt x="474" y="340"/>
                    </a:lnTo>
                    <a:lnTo>
                      <a:pt x="485" y="336"/>
                    </a:lnTo>
                    <a:lnTo>
                      <a:pt x="495" y="332"/>
                    </a:lnTo>
                    <a:lnTo>
                      <a:pt x="504" y="326"/>
                    </a:lnTo>
                    <a:lnTo>
                      <a:pt x="512" y="321"/>
                    </a:lnTo>
                    <a:lnTo>
                      <a:pt x="520" y="315"/>
                    </a:lnTo>
                    <a:lnTo>
                      <a:pt x="525" y="307"/>
                    </a:lnTo>
                    <a:lnTo>
                      <a:pt x="531" y="299"/>
                    </a:lnTo>
                    <a:lnTo>
                      <a:pt x="539" y="282"/>
                    </a:lnTo>
                    <a:lnTo>
                      <a:pt x="543" y="263"/>
                    </a:lnTo>
                    <a:lnTo>
                      <a:pt x="545" y="242"/>
                    </a:lnTo>
                    <a:lnTo>
                      <a:pt x="543" y="223"/>
                    </a:lnTo>
                    <a:lnTo>
                      <a:pt x="539" y="202"/>
                    </a:lnTo>
                    <a:lnTo>
                      <a:pt x="531" y="181"/>
                    </a:lnTo>
                    <a:lnTo>
                      <a:pt x="522" y="159"/>
                    </a:lnTo>
                    <a:lnTo>
                      <a:pt x="510" y="142"/>
                    </a:lnTo>
                    <a:lnTo>
                      <a:pt x="497" y="125"/>
                    </a:lnTo>
                    <a:lnTo>
                      <a:pt x="481" y="110"/>
                    </a:lnTo>
                    <a:lnTo>
                      <a:pt x="466" y="96"/>
                    </a:lnTo>
                    <a:lnTo>
                      <a:pt x="447" y="88"/>
                    </a:lnTo>
                    <a:lnTo>
                      <a:pt x="426" y="79"/>
                    </a:lnTo>
                    <a:lnTo>
                      <a:pt x="403" y="73"/>
                    </a:lnTo>
                    <a:lnTo>
                      <a:pt x="380" y="69"/>
                    </a:lnTo>
                    <a:lnTo>
                      <a:pt x="357" y="67"/>
                    </a:lnTo>
                    <a:lnTo>
                      <a:pt x="334" y="67"/>
                    </a:lnTo>
                    <a:lnTo>
                      <a:pt x="311" y="69"/>
                    </a:lnTo>
                    <a:lnTo>
                      <a:pt x="288" y="75"/>
                    </a:lnTo>
                    <a:lnTo>
                      <a:pt x="263" y="83"/>
                    </a:lnTo>
                    <a:lnTo>
                      <a:pt x="241" y="92"/>
                    </a:lnTo>
                    <a:lnTo>
                      <a:pt x="222" y="106"/>
                    </a:lnTo>
                    <a:lnTo>
                      <a:pt x="205" y="119"/>
                    </a:lnTo>
                    <a:lnTo>
                      <a:pt x="190" y="134"/>
                    </a:lnTo>
                    <a:lnTo>
                      <a:pt x="176" y="150"/>
                    </a:lnTo>
                    <a:lnTo>
                      <a:pt x="165" y="169"/>
                    </a:lnTo>
                    <a:lnTo>
                      <a:pt x="153" y="186"/>
                    </a:lnTo>
                    <a:lnTo>
                      <a:pt x="144" y="207"/>
                    </a:lnTo>
                    <a:lnTo>
                      <a:pt x="136" y="221"/>
                    </a:lnTo>
                    <a:lnTo>
                      <a:pt x="126" y="232"/>
                    </a:lnTo>
                    <a:lnTo>
                      <a:pt x="113" y="246"/>
                    </a:lnTo>
                    <a:lnTo>
                      <a:pt x="99" y="257"/>
                    </a:lnTo>
                    <a:lnTo>
                      <a:pt x="86" y="271"/>
                    </a:lnTo>
                    <a:lnTo>
                      <a:pt x="73" y="284"/>
                    </a:lnTo>
                    <a:lnTo>
                      <a:pt x="61" y="298"/>
                    </a:lnTo>
                    <a:lnTo>
                      <a:pt x="53" y="311"/>
                    </a:lnTo>
                    <a:lnTo>
                      <a:pt x="52" y="321"/>
                    </a:lnTo>
                    <a:lnTo>
                      <a:pt x="50" y="328"/>
                    </a:lnTo>
                    <a:lnTo>
                      <a:pt x="48" y="338"/>
                    </a:lnTo>
                    <a:lnTo>
                      <a:pt x="46" y="349"/>
                    </a:lnTo>
                    <a:lnTo>
                      <a:pt x="42" y="359"/>
                    </a:lnTo>
                    <a:lnTo>
                      <a:pt x="40" y="369"/>
                    </a:lnTo>
                    <a:lnTo>
                      <a:pt x="40" y="378"/>
                    </a:lnTo>
                    <a:lnTo>
                      <a:pt x="40" y="386"/>
                    </a:lnTo>
                    <a:lnTo>
                      <a:pt x="32" y="395"/>
                    </a:lnTo>
                    <a:lnTo>
                      <a:pt x="25" y="409"/>
                    </a:lnTo>
                    <a:lnTo>
                      <a:pt x="17" y="424"/>
                    </a:lnTo>
                    <a:lnTo>
                      <a:pt x="9" y="441"/>
                    </a:lnTo>
                    <a:lnTo>
                      <a:pt x="5" y="461"/>
                    </a:lnTo>
                    <a:lnTo>
                      <a:pt x="2" y="478"/>
                    </a:lnTo>
                    <a:lnTo>
                      <a:pt x="0" y="493"/>
                    </a:lnTo>
                    <a:lnTo>
                      <a:pt x="0" y="505"/>
                    </a:lnTo>
                    <a:lnTo>
                      <a:pt x="2" y="518"/>
                    </a:lnTo>
                    <a:lnTo>
                      <a:pt x="5" y="534"/>
                    </a:lnTo>
                    <a:lnTo>
                      <a:pt x="9" y="547"/>
                    </a:lnTo>
                    <a:lnTo>
                      <a:pt x="13" y="562"/>
                    </a:lnTo>
                    <a:lnTo>
                      <a:pt x="17" y="576"/>
                    </a:lnTo>
                    <a:lnTo>
                      <a:pt x="21" y="589"/>
                    </a:lnTo>
                    <a:lnTo>
                      <a:pt x="25" y="603"/>
                    </a:lnTo>
                    <a:lnTo>
                      <a:pt x="28" y="614"/>
                    </a:lnTo>
                    <a:lnTo>
                      <a:pt x="34" y="624"/>
                    </a:lnTo>
                    <a:lnTo>
                      <a:pt x="40" y="633"/>
                    </a:lnTo>
                    <a:lnTo>
                      <a:pt x="48" y="641"/>
                    </a:lnTo>
                    <a:lnTo>
                      <a:pt x="55" y="649"/>
                    </a:lnTo>
                    <a:lnTo>
                      <a:pt x="75" y="660"/>
                    </a:lnTo>
                    <a:lnTo>
                      <a:pt x="96" y="672"/>
                    </a:lnTo>
                    <a:lnTo>
                      <a:pt x="117" y="679"/>
                    </a:lnTo>
                    <a:lnTo>
                      <a:pt x="140" y="685"/>
                    </a:lnTo>
                    <a:lnTo>
                      <a:pt x="161" y="691"/>
                    </a:lnTo>
                    <a:lnTo>
                      <a:pt x="178" y="695"/>
                    </a:lnTo>
                    <a:lnTo>
                      <a:pt x="190" y="697"/>
                    </a:lnTo>
                    <a:lnTo>
                      <a:pt x="199" y="697"/>
                    </a:lnTo>
                    <a:lnTo>
                      <a:pt x="213" y="697"/>
                    </a:lnTo>
                    <a:lnTo>
                      <a:pt x="224" y="697"/>
                    </a:lnTo>
                    <a:lnTo>
                      <a:pt x="236" y="697"/>
                    </a:lnTo>
                    <a:lnTo>
                      <a:pt x="245" y="697"/>
                    </a:lnTo>
                    <a:lnTo>
                      <a:pt x="255" y="695"/>
                    </a:lnTo>
                    <a:lnTo>
                      <a:pt x="263" y="695"/>
                    </a:lnTo>
                    <a:lnTo>
                      <a:pt x="284" y="689"/>
                    </a:lnTo>
                    <a:lnTo>
                      <a:pt x="305" y="681"/>
                    </a:lnTo>
                    <a:lnTo>
                      <a:pt x="326" y="672"/>
                    </a:lnTo>
                    <a:lnTo>
                      <a:pt x="349" y="658"/>
                    </a:lnTo>
                    <a:lnTo>
                      <a:pt x="370" y="643"/>
                    </a:lnTo>
                    <a:lnTo>
                      <a:pt x="389" y="626"/>
                    </a:lnTo>
                    <a:lnTo>
                      <a:pt x="407" y="606"/>
                    </a:lnTo>
                    <a:lnTo>
                      <a:pt x="422" y="587"/>
                    </a:lnTo>
                    <a:lnTo>
                      <a:pt x="433" y="566"/>
                    </a:lnTo>
                    <a:lnTo>
                      <a:pt x="441" y="545"/>
                    </a:lnTo>
                    <a:lnTo>
                      <a:pt x="443" y="535"/>
                    </a:lnTo>
                    <a:lnTo>
                      <a:pt x="445" y="524"/>
                    </a:lnTo>
                    <a:lnTo>
                      <a:pt x="445" y="514"/>
                    </a:lnTo>
                    <a:lnTo>
                      <a:pt x="445" y="503"/>
                    </a:lnTo>
                    <a:lnTo>
                      <a:pt x="441" y="493"/>
                    </a:lnTo>
                    <a:lnTo>
                      <a:pt x="437" y="484"/>
                    </a:lnTo>
                    <a:lnTo>
                      <a:pt x="431" y="474"/>
                    </a:lnTo>
                    <a:lnTo>
                      <a:pt x="424" y="464"/>
                    </a:lnTo>
                    <a:lnTo>
                      <a:pt x="416" y="455"/>
                    </a:lnTo>
                    <a:lnTo>
                      <a:pt x="405" y="447"/>
                    </a:lnTo>
                    <a:lnTo>
                      <a:pt x="393" y="438"/>
                    </a:lnTo>
                    <a:lnTo>
                      <a:pt x="378" y="430"/>
                    </a:lnTo>
                    <a:lnTo>
                      <a:pt x="385" y="422"/>
                    </a:lnTo>
                    <a:lnTo>
                      <a:pt x="393" y="413"/>
                    </a:lnTo>
                    <a:lnTo>
                      <a:pt x="399" y="399"/>
                    </a:lnTo>
                    <a:lnTo>
                      <a:pt x="407" y="386"/>
                    </a:lnTo>
                    <a:lnTo>
                      <a:pt x="412" y="372"/>
                    </a:lnTo>
                    <a:lnTo>
                      <a:pt x="416" y="359"/>
                    </a:lnTo>
                    <a:lnTo>
                      <a:pt x="420" y="346"/>
                    </a:lnTo>
                    <a:lnTo>
                      <a:pt x="422" y="332"/>
                    </a:lnTo>
                    <a:close/>
                  </a:path>
                </a:pathLst>
              </a:custGeom>
              <a:solidFill>
                <a:srgbClr val="D18069"/>
              </a:solidFill>
              <a:ln w="9525">
                <a:noFill/>
                <a:round/>
                <a:headEnd/>
                <a:tailEnd/>
              </a:ln>
            </p:spPr>
            <p:txBody>
              <a:bodyPr/>
              <a:lstStyle/>
              <a:p>
                <a:endParaRPr lang="en-US"/>
              </a:p>
            </p:txBody>
          </p:sp>
          <p:sp>
            <p:nvSpPr>
              <p:cNvPr id="9279" name="Freeform 10"/>
              <p:cNvSpPr>
                <a:spLocks/>
              </p:cNvSpPr>
              <p:nvPr/>
            </p:nvSpPr>
            <p:spPr bwMode="auto">
              <a:xfrm>
                <a:off x="4948" y="2375"/>
                <a:ext cx="132" cy="171"/>
              </a:xfrm>
              <a:custGeom>
                <a:avLst/>
                <a:gdLst>
                  <a:gd name="T0" fmla="*/ 1 w 545"/>
                  <a:gd name="T1" fmla="*/ 1 h 630"/>
                  <a:gd name="T2" fmla="*/ 1 w 545"/>
                  <a:gd name="T3" fmla="*/ 1 h 630"/>
                  <a:gd name="T4" fmla="*/ 1 w 545"/>
                  <a:gd name="T5" fmla="*/ 1 h 630"/>
                  <a:gd name="T6" fmla="*/ 2 w 545"/>
                  <a:gd name="T7" fmla="*/ 1 h 630"/>
                  <a:gd name="T8" fmla="*/ 2 w 545"/>
                  <a:gd name="T9" fmla="*/ 1 h 630"/>
                  <a:gd name="T10" fmla="*/ 2 w 545"/>
                  <a:gd name="T11" fmla="*/ 1 h 630"/>
                  <a:gd name="T12" fmla="*/ 2 w 545"/>
                  <a:gd name="T13" fmla="*/ 1 h 630"/>
                  <a:gd name="T14" fmla="*/ 2 w 545"/>
                  <a:gd name="T15" fmla="*/ 1 h 630"/>
                  <a:gd name="T16" fmla="*/ 2 w 545"/>
                  <a:gd name="T17" fmla="*/ 1 h 630"/>
                  <a:gd name="T18" fmla="*/ 2 w 545"/>
                  <a:gd name="T19" fmla="*/ 1 h 630"/>
                  <a:gd name="T20" fmla="*/ 2 w 545"/>
                  <a:gd name="T21" fmla="*/ 1 h 630"/>
                  <a:gd name="T22" fmla="*/ 2 w 545"/>
                  <a:gd name="T23" fmla="*/ 1 h 630"/>
                  <a:gd name="T24" fmla="*/ 2 w 545"/>
                  <a:gd name="T25" fmla="*/ 0 h 630"/>
                  <a:gd name="T26" fmla="*/ 2 w 545"/>
                  <a:gd name="T27" fmla="*/ 0 h 630"/>
                  <a:gd name="T28" fmla="*/ 1 w 545"/>
                  <a:gd name="T29" fmla="*/ 0 h 630"/>
                  <a:gd name="T30" fmla="*/ 1 w 545"/>
                  <a:gd name="T31" fmla="*/ 0 h 630"/>
                  <a:gd name="T32" fmla="*/ 1 w 545"/>
                  <a:gd name="T33" fmla="*/ 0 h 630"/>
                  <a:gd name="T34" fmla="*/ 1 w 545"/>
                  <a:gd name="T35" fmla="*/ 0 h 630"/>
                  <a:gd name="T36" fmla="*/ 1 w 545"/>
                  <a:gd name="T37" fmla="*/ 0 h 630"/>
                  <a:gd name="T38" fmla="*/ 1 w 545"/>
                  <a:gd name="T39" fmla="*/ 0 h 630"/>
                  <a:gd name="T40" fmla="*/ 0 w 545"/>
                  <a:gd name="T41" fmla="*/ 1 h 630"/>
                  <a:gd name="T42" fmla="*/ 0 w 545"/>
                  <a:gd name="T43" fmla="*/ 1 h 630"/>
                  <a:gd name="T44" fmla="*/ 0 w 545"/>
                  <a:gd name="T45" fmla="*/ 1 h 630"/>
                  <a:gd name="T46" fmla="*/ 0 w 545"/>
                  <a:gd name="T47" fmla="*/ 1 h 630"/>
                  <a:gd name="T48" fmla="*/ 0 w 545"/>
                  <a:gd name="T49" fmla="*/ 1 h 630"/>
                  <a:gd name="T50" fmla="*/ 0 w 545"/>
                  <a:gd name="T51" fmla="*/ 1 h 630"/>
                  <a:gd name="T52" fmla="*/ 0 w 545"/>
                  <a:gd name="T53" fmla="*/ 1 h 630"/>
                  <a:gd name="T54" fmla="*/ 0 w 545"/>
                  <a:gd name="T55" fmla="*/ 1 h 630"/>
                  <a:gd name="T56" fmla="*/ 0 w 545"/>
                  <a:gd name="T57" fmla="*/ 2 h 630"/>
                  <a:gd name="T58" fmla="*/ 0 w 545"/>
                  <a:gd name="T59" fmla="*/ 2 h 630"/>
                  <a:gd name="T60" fmla="*/ 0 w 545"/>
                  <a:gd name="T61" fmla="*/ 2 h 630"/>
                  <a:gd name="T62" fmla="*/ 0 w 545"/>
                  <a:gd name="T63" fmla="*/ 2 h 630"/>
                  <a:gd name="T64" fmla="*/ 0 w 545"/>
                  <a:gd name="T65" fmla="*/ 2 h 630"/>
                  <a:gd name="T66" fmla="*/ 0 w 545"/>
                  <a:gd name="T67" fmla="*/ 2 h 630"/>
                  <a:gd name="T68" fmla="*/ 0 w 545"/>
                  <a:gd name="T69" fmla="*/ 2 h 630"/>
                  <a:gd name="T70" fmla="*/ 0 w 545"/>
                  <a:gd name="T71" fmla="*/ 3 h 630"/>
                  <a:gd name="T72" fmla="*/ 0 w 545"/>
                  <a:gd name="T73" fmla="*/ 3 h 630"/>
                  <a:gd name="T74" fmla="*/ 0 w 545"/>
                  <a:gd name="T75" fmla="*/ 3 h 630"/>
                  <a:gd name="T76" fmla="*/ 0 w 545"/>
                  <a:gd name="T77" fmla="*/ 3 h 630"/>
                  <a:gd name="T78" fmla="*/ 0 w 545"/>
                  <a:gd name="T79" fmla="*/ 3 h 630"/>
                  <a:gd name="T80" fmla="*/ 0 w 545"/>
                  <a:gd name="T81" fmla="*/ 3 h 630"/>
                  <a:gd name="T82" fmla="*/ 0 w 545"/>
                  <a:gd name="T83" fmla="*/ 3 h 630"/>
                  <a:gd name="T84" fmla="*/ 0 w 545"/>
                  <a:gd name="T85" fmla="*/ 3 h 630"/>
                  <a:gd name="T86" fmla="*/ 1 w 545"/>
                  <a:gd name="T87" fmla="*/ 3 h 630"/>
                  <a:gd name="T88" fmla="*/ 1 w 545"/>
                  <a:gd name="T89" fmla="*/ 3 h 630"/>
                  <a:gd name="T90" fmla="*/ 1 w 545"/>
                  <a:gd name="T91" fmla="*/ 3 h 630"/>
                  <a:gd name="T92" fmla="*/ 1 w 545"/>
                  <a:gd name="T93" fmla="*/ 3 h 630"/>
                  <a:gd name="T94" fmla="*/ 1 w 545"/>
                  <a:gd name="T95" fmla="*/ 3 h 630"/>
                  <a:gd name="T96" fmla="*/ 1 w 545"/>
                  <a:gd name="T97" fmla="*/ 3 h 630"/>
                  <a:gd name="T98" fmla="*/ 1 w 545"/>
                  <a:gd name="T99" fmla="*/ 3 h 630"/>
                  <a:gd name="T100" fmla="*/ 1 w 545"/>
                  <a:gd name="T101" fmla="*/ 3 h 630"/>
                  <a:gd name="T102" fmla="*/ 1 w 545"/>
                  <a:gd name="T103" fmla="*/ 3 h 630"/>
                  <a:gd name="T104" fmla="*/ 1 w 545"/>
                  <a:gd name="T105" fmla="*/ 2 h 630"/>
                  <a:gd name="T106" fmla="*/ 1 w 545"/>
                  <a:gd name="T107" fmla="*/ 2 h 630"/>
                  <a:gd name="T108" fmla="*/ 1 w 545"/>
                  <a:gd name="T109" fmla="*/ 2 h 630"/>
                  <a:gd name="T110" fmla="*/ 1 w 545"/>
                  <a:gd name="T111" fmla="*/ 2 h 630"/>
                  <a:gd name="T112" fmla="*/ 1 w 545"/>
                  <a:gd name="T113" fmla="*/ 2 h 630"/>
                  <a:gd name="T114" fmla="*/ 1 w 545"/>
                  <a:gd name="T115" fmla="*/ 2 h 630"/>
                  <a:gd name="T116" fmla="*/ 1 w 545"/>
                  <a:gd name="T117" fmla="*/ 2 h 630"/>
                  <a:gd name="T118" fmla="*/ 1 w 545"/>
                  <a:gd name="T119" fmla="*/ 2 h 630"/>
                  <a:gd name="T120" fmla="*/ 1 w 545"/>
                  <a:gd name="T121" fmla="*/ 2 h 630"/>
                  <a:gd name="T122" fmla="*/ 1 w 545"/>
                  <a:gd name="T123" fmla="*/ 2 h 6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45"/>
                  <a:gd name="T187" fmla="*/ 0 h 630"/>
                  <a:gd name="T188" fmla="*/ 545 w 545"/>
                  <a:gd name="T189" fmla="*/ 630 h 6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45" h="630">
                    <a:moveTo>
                      <a:pt x="422" y="265"/>
                    </a:moveTo>
                    <a:lnTo>
                      <a:pt x="428" y="265"/>
                    </a:lnTo>
                    <a:lnTo>
                      <a:pt x="431" y="265"/>
                    </a:lnTo>
                    <a:lnTo>
                      <a:pt x="437" y="267"/>
                    </a:lnTo>
                    <a:lnTo>
                      <a:pt x="443" y="269"/>
                    </a:lnTo>
                    <a:lnTo>
                      <a:pt x="449" y="271"/>
                    </a:lnTo>
                    <a:lnTo>
                      <a:pt x="453" y="273"/>
                    </a:lnTo>
                    <a:lnTo>
                      <a:pt x="458" y="275"/>
                    </a:lnTo>
                    <a:lnTo>
                      <a:pt x="462" y="275"/>
                    </a:lnTo>
                    <a:lnTo>
                      <a:pt x="474" y="273"/>
                    </a:lnTo>
                    <a:lnTo>
                      <a:pt x="485" y="269"/>
                    </a:lnTo>
                    <a:lnTo>
                      <a:pt x="495" y="265"/>
                    </a:lnTo>
                    <a:lnTo>
                      <a:pt x="504" y="259"/>
                    </a:lnTo>
                    <a:lnTo>
                      <a:pt x="512" y="254"/>
                    </a:lnTo>
                    <a:lnTo>
                      <a:pt x="520" y="248"/>
                    </a:lnTo>
                    <a:lnTo>
                      <a:pt x="525" y="240"/>
                    </a:lnTo>
                    <a:lnTo>
                      <a:pt x="531" y="232"/>
                    </a:lnTo>
                    <a:lnTo>
                      <a:pt x="539" y="215"/>
                    </a:lnTo>
                    <a:lnTo>
                      <a:pt x="543" y="196"/>
                    </a:lnTo>
                    <a:lnTo>
                      <a:pt x="545" y="175"/>
                    </a:lnTo>
                    <a:lnTo>
                      <a:pt x="543" y="156"/>
                    </a:lnTo>
                    <a:lnTo>
                      <a:pt x="539" y="135"/>
                    </a:lnTo>
                    <a:lnTo>
                      <a:pt x="531" y="114"/>
                    </a:lnTo>
                    <a:lnTo>
                      <a:pt x="522" y="92"/>
                    </a:lnTo>
                    <a:lnTo>
                      <a:pt x="510" y="75"/>
                    </a:lnTo>
                    <a:lnTo>
                      <a:pt x="497" y="58"/>
                    </a:lnTo>
                    <a:lnTo>
                      <a:pt x="481" y="43"/>
                    </a:lnTo>
                    <a:lnTo>
                      <a:pt x="466" y="29"/>
                    </a:lnTo>
                    <a:lnTo>
                      <a:pt x="447" y="21"/>
                    </a:lnTo>
                    <a:lnTo>
                      <a:pt x="426" y="12"/>
                    </a:lnTo>
                    <a:lnTo>
                      <a:pt x="403" y="6"/>
                    </a:lnTo>
                    <a:lnTo>
                      <a:pt x="380" y="2"/>
                    </a:lnTo>
                    <a:lnTo>
                      <a:pt x="357" y="0"/>
                    </a:lnTo>
                    <a:lnTo>
                      <a:pt x="334" y="0"/>
                    </a:lnTo>
                    <a:lnTo>
                      <a:pt x="311" y="2"/>
                    </a:lnTo>
                    <a:lnTo>
                      <a:pt x="288" y="8"/>
                    </a:lnTo>
                    <a:lnTo>
                      <a:pt x="263" y="16"/>
                    </a:lnTo>
                    <a:lnTo>
                      <a:pt x="241" y="25"/>
                    </a:lnTo>
                    <a:lnTo>
                      <a:pt x="222" y="39"/>
                    </a:lnTo>
                    <a:lnTo>
                      <a:pt x="205" y="52"/>
                    </a:lnTo>
                    <a:lnTo>
                      <a:pt x="190" y="67"/>
                    </a:lnTo>
                    <a:lnTo>
                      <a:pt x="176" y="83"/>
                    </a:lnTo>
                    <a:lnTo>
                      <a:pt x="165" y="102"/>
                    </a:lnTo>
                    <a:lnTo>
                      <a:pt x="153" y="119"/>
                    </a:lnTo>
                    <a:lnTo>
                      <a:pt x="144" y="140"/>
                    </a:lnTo>
                    <a:lnTo>
                      <a:pt x="136" y="154"/>
                    </a:lnTo>
                    <a:lnTo>
                      <a:pt x="126" y="165"/>
                    </a:lnTo>
                    <a:lnTo>
                      <a:pt x="113" y="179"/>
                    </a:lnTo>
                    <a:lnTo>
                      <a:pt x="99" y="190"/>
                    </a:lnTo>
                    <a:lnTo>
                      <a:pt x="86" y="204"/>
                    </a:lnTo>
                    <a:lnTo>
                      <a:pt x="73" y="217"/>
                    </a:lnTo>
                    <a:lnTo>
                      <a:pt x="61" y="231"/>
                    </a:lnTo>
                    <a:lnTo>
                      <a:pt x="53" y="244"/>
                    </a:lnTo>
                    <a:lnTo>
                      <a:pt x="52" y="254"/>
                    </a:lnTo>
                    <a:lnTo>
                      <a:pt x="50" y="261"/>
                    </a:lnTo>
                    <a:lnTo>
                      <a:pt x="48" y="271"/>
                    </a:lnTo>
                    <a:lnTo>
                      <a:pt x="46" y="282"/>
                    </a:lnTo>
                    <a:lnTo>
                      <a:pt x="42" y="292"/>
                    </a:lnTo>
                    <a:lnTo>
                      <a:pt x="40" y="302"/>
                    </a:lnTo>
                    <a:lnTo>
                      <a:pt x="40" y="311"/>
                    </a:lnTo>
                    <a:lnTo>
                      <a:pt x="40" y="319"/>
                    </a:lnTo>
                    <a:lnTo>
                      <a:pt x="32" y="328"/>
                    </a:lnTo>
                    <a:lnTo>
                      <a:pt x="25" y="342"/>
                    </a:lnTo>
                    <a:lnTo>
                      <a:pt x="17" y="357"/>
                    </a:lnTo>
                    <a:lnTo>
                      <a:pt x="9" y="374"/>
                    </a:lnTo>
                    <a:lnTo>
                      <a:pt x="5" y="394"/>
                    </a:lnTo>
                    <a:lnTo>
                      <a:pt x="2" y="411"/>
                    </a:lnTo>
                    <a:lnTo>
                      <a:pt x="0" y="426"/>
                    </a:lnTo>
                    <a:lnTo>
                      <a:pt x="0" y="438"/>
                    </a:lnTo>
                    <a:lnTo>
                      <a:pt x="2" y="451"/>
                    </a:lnTo>
                    <a:lnTo>
                      <a:pt x="5" y="467"/>
                    </a:lnTo>
                    <a:lnTo>
                      <a:pt x="9" y="480"/>
                    </a:lnTo>
                    <a:lnTo>
                      <a:pt x="13" y="495"/>
                    </a:lnTo>
                    <a:lnTo>
                      <a:pt x="17" y="509"/>
                    </a:lnTo>
                    <a:lnTo>
                      <a:pt x="21" y="522"/>
                    </a:lnTo>
                    <a:lnTo>
                      <a:pt x="25" y="536"/>
                    </a:lnTo>
                    <a:lnTo>
                      <a:pt x="28" y="547"/>
                    </a:lnTo>
                    <a:lnTo>
                      <a:pt x="34" y="557"/>
                    </a:lnTo>
                    <a:lnTo>
                      <a:pt x="40" y="566"/>
                    </a:lnTo>
                    <a:lnTo>
                      <a:pt x="48" y="574"/>
                    </a:lnTo>
                    <a:lnTo>
                      <a:pt x="55" y="582"/>
                    </a:lnTo>
                    <a:lnTo>
                      <a:pt x="75" y="593"/>
                    </a:lnTo>
                    <a:lnTo>
                      <a:pt x="96" y="605"/>
                    </a:lnTo>
                    <a:lnTo>
                      <a:pt x="117" y="612"/>
                    </a:lnTo>
                    <a:lnTo>
                      <a:pt x="140" y="618"/>
                    </a:lnTo>
                    <a:lnTo>
                      <a:pt x="161" y="624"/>
                    </a:lnTo>
                    <a:lnTo>
                      <a:pt x="178" y="628"/>
                    </a:lnTo>
                    <a:lnTo>
                      <a:pt x="190" y="630"/>
                    </a:lnTo>
                    <a:lnTo>
                      <a:pt x="199" y="630"/>
                    </a:lnTo>
                    <a:lnTo>
                      <a:pt x="213" y="630"/>
                    </a:lnTo>
                    <a:lnTo>
                      <a:pt x="224" y="630"/>
                    </a:lnTo>
                    <a:lnTo>
                      <a:pt x="236" y="630"/>
                    </a:lnTo>
                    <a:lnTo>
                      <a:pt x="245" y="630"/>
                    </a:lnTo>
                    <a:lnTo>
                      <a:pt x="255" y="628"/>
                    </a:lnTo>
                    <a:lnTo>
                      <a:pt x="263" y="628"/>
                    </a:lnTo>
                    <a:lnTo>
                      <a:pt x="284" y="622"/>
                    </a:lnTo>
                    <a:lnTo>
                      <a:pt x="305" y="614"/>
                    </a:lnTo>
                    <a:lnTo>
                      <a:pt x="326" y="605"/>
                    </a:lnTo>
                    <a:lnTo>
                      <a:pt x="349" y="591"/>
                    </a:lnTo>
                    <a:lnTo>
                      <a:pt x="370" y="576"/>
                    </a:lnTo>
                    <a:lnTo>
                      <a:pt x="389" y="559"/>
                    </a:lnTo>
                    <a:lnTo>
                      <a:pt x="407" y="539"/>
                    </a:lnTo>
                    <a:lnTo>
                      <a:pt x="422" y="520"/>
                    </a:lnTo>
                    <a:lnTo>
                      <a:pt x="433" y="499"/>
                    </a:lnTo>
                    <a:lnTo>
                      <a:pt x="441" y="478"/>
                    </a:lnTo>
                    <a:lnTo>
                      <a:pt x="443" y="468"/>
                    </a:lnTo>
                    <a:lnTo>
                      <a:pt x="445" y="457"/>
                    </a:lnTo>
                    <a:lnTo>
                      <a:pt x="445" y="447"/>
                    </a:lnTo>
                    <a:lnTo>
                      <a:pt x="445" y="436"/>
                    </a:lnTo>
                    <a:lnTo>
                      <a:pt x="441" y="426"/>
                    </a:lnTo>
                    <a:lnTo>
                      <a:pt x="437" y="417"/>
                    </a:lnTo>
                    <a:lnTo>
                      <a:pt x="431" y="407"/>
                    </a:lnTo>
                    <a:lnTo>
                      <a:pt x="424" y="397"/>
                    </a:lnTo>
                    <a:lnTo>
                      <a:pt x="416" y="388"/>
                    </a:lnTo>
                    <a:lnTo>
                      <a:pt x="405" y="380"/>
                    </a:lnTo>
                    <a:lnTo>
                      <a:pt x="393" y="371"/>
                    </a:lnTo>
                    <a:lnTo>
                      <a:pt x="378" y="363"/>
                    </a:lnTo>
                    <a:lnTo>
                      <a:pt x="385" y="355"/>
                    </a:lnTo>
                    <a:lnTo>
                      <a:pt x="393" y="346"/>
                    </a:lnTo>
                    <a:lnTo>
                      <a:pt x="399" y="332"/>
                    </a:lnTo>
                    <a:lnTo>
                      <a:pt x="407" y="319"/>
                    </a:lnTo>
                    <a:lnTo>
                      <a:pt x="412" y="305"/>
                    </a:lnTo>
                    <a:lnTo>
                      <a:pt x="416" y="292"/>
                    </a:lnTo>
                    <a:lnTo>
                      <a:pt x="420" y="279"/>
                    </a:lnTo>
                    <a:lnTo>
                      <a:pt x="422" y="265"/>
                    </a:lnTo>
                  </a:path>
                </a:pathLst>
              </a:custGeom>
              <a:noFill/>
              <a:ln w="3175">
                <a:solidFill>
                  <a:srgbClr val="1F1A17"/>
                </a:solidFill>
                <a:round/>
                <a:headEnd/>
                <a:tailEnd/>
              </a:ln>
            </p:spPr>
            <p:txBody>
              <a:bodyPr/>
              <a:lstStyle/>
              <a:p>
                <a:endParaRPr lang="en-US"/>
              </a:p>
            </p:txBody>
          </p:sp>
          <p:sp>
            <p:nvSpPr>
              <p:cNvPr id="9280" name="Freeform 11"/>
              <p:cNvSpPr>
                <a:spLocks/>
              </p:cNvSpPr>
              <p:nvPr/>
            </p:nvSpPr>
            <p:spPr bwMode="auto">
              <a:xfrm>
                <a:off x="5040" y="2327"/>
                <a:ext cx="193" cy="350"/>
              </a:xfrm>
              <a:custGeom>
                <a:avLst/>
                <a:gdLst>
                  <a:gd name="T0" fmla="*/ 1 w 798"/>
                  <a:gd name="T1" fmla="*/ 2 h 1287"/>
                  <a:gd name="T2" fmla="*/ 0 w 798"/>
                  <a:gd name="T3" fmla="*/ 2 h 1287"/>
                  <a:gd name="T4" fmla="*/ 0 w 798"/>
                  <a:gd name="T5" fmla="*/ 3 h 1287"/>
                  <a:gd name="T6" fmla="*/ 0 w 798"/>
                  <a:gd name="T7" fmla="*/ 3 h 1287"/>
                  <a:gd name="T8" fmla="*/ 0 w 798"/>
                  <a:gd name="T9" fmla="*/ 3 h 1287"/>
                  <a:gd name="T10" fmla="*/ 0 w 798"/>
                  <a:gd name="T11" fmla="*/ 3 h 1287"/>
                  <a:gd name="T12" fmla="*/ 0 w 798"/>
                  <a:gd name="T13" fmla="*/ 3 h 1287"/>
                  <a:gd name="T14" fmla="*/ 0 w 798"/>
                  <a:gd name="T15" fmla="*/ 3 h 1287"/>
                  <a:gd name="T16" fmla="*/ 0 w 798"/>
                  <a:gd name="T17" fmla="*/ 3 h 1287"/>
                  <a:gd name="T18" fmla="*/ 0 w 798"/>
                  <a:gd name="T19" fmla="*/ 3 h 1287"/>
                  <a:gd name="T20" fmla="*/ 0 w 798"/>
                  <a:gd name="T21" fmla="*/ 3 h 1287"/>
                  <a:gd name="T22" fmla="*/ 0 w 798"/>
                  <a:gd name="T23" fmla="*/ 3 h 1287"/>
                  <a:gd name="T24" fmla="*/ 1 w 798"/>
                  <a:gd name="T25" fmla="*/ 3 h 1287"/>
                  <a:gd name="T26" fmla="*/ 1 w 798"/>
                  <a:gd name="T27" fmla="*/ 3 h 1287"/>
                  <a:gd name="T28" fmla="*/ 1 w 798"/>
                  <a:gd name="T29" fmla="*/ 3 h 1287"/>
                  <a:gd name="T30" fmla="*/ 1 w 798"/>
                  <a:gd name="T31" fmla="*/ 4 h 1287"/>
                  <a:gd name="T32" fmla="*/ 0 w 798"/>
                  <a:gd name="T33" fmla="*/ 4 h 1287"/>
                  <a:gd name="T34" fmla="*/ 1 w 798"/>
                  <a:gd name="T35" fmla="*/ 4 h 1287"/>
                  <a:gd name="T36" fmla="*/ 1 w 798"/>
                  <a:gd name="T37" fmla="*/ 4 h 1287"/>
                  <a:gd name="T38" fmla="*/ 1 w 798"/>
                  <a:gd name="T39" fmla="*/ 4 h 1287"/>
                  <a:gd name="T40" fmla="*/ 1 w 798"/>
                  <a:gd name="T41" fmla="*/ 4 h 1287"/>
                  <a:gd name="T42" fmla="*/ 1 w 798"/>
                  <a:gd name="T43" fmla="*/ 3 h 1287"/>
                  <a:gd name="T44" fmla="*/ 1 w 798"/>
                  <a:gd name="T45" fmla="*/ 5 h 1287"/>
                  <a:gd name="T46" fmla="*/ 1 w 798"/>
                  <a:gd name="T47" fmla="*/ 7 h 1287"/>
                  <a:gd name="T48" fmla="*/ 1 w 798"/>
                  <a:gd name="T49" fmla="*/ 7 h 1287"/>
                  <a:gd name="T50" fmla="*/ 1 w 798"/>
                  <a:gd name="T51" fmla="*/ 6 h 1287"/>
                  <a:gd name="T52" fmla="*/ 1 w 798"/>
                  <a:gd name="T53" fmla="*/ 6 h 1287"/>
                  <a:gd name="T54" fmla="*/ 1 w 798"/>
                  <a:gd name="T55" fmla="*/ 5 h 1287"/>
                  <a:gd name="T56" fmla="*/ 1 w 798"/>
                  <a:gd name="T57" fmla="*/ 3 h 1287"/>
                  <a:gd name="T58" fmla="*/ 1 w 798"/>
                  <a:gd name="T59" fmla="*/ 2 h 1287"/>
                  <a:gd name="T60" fmla="*/ 1 w 798"/>
                  <a:gd name="T61" fmla="*/ 2 h 1287"/>
                  <a:gd name="T62" fmla="*/ 1 w 798"/>
                  <a:gd name="T63" fmla="*/ 2 h 1287"/>
                  <a:gd name="T64" fmla="*/ 2 w 798"/>
                  <a:gd name="T65" fmla="*/ 2 h 1287"/>
                  <a:gd name="T66" fmla="*/ 2 w 798"/>
                  <a:gd name="T67" fmla="*/ 2 h 1287"/>
                  <a:gd name="T68" fmla="*/ 2 w 798"/>
                  <a:gd name="T69" fmla="*/ 3 h 1287"/>
                  <a:gd name="T70" fmla="*/ 2 w 798"/>
                  <a:gd name="T71" fmla="*/ 3 h 1287"/>
                  <a:gd name="T72" fmla="*/ 2 w 798"/>
                  <a:gd name="T73" fmla="*/ 3 h 1287"/>
                  <a:gd name="T74" fmla="*/ 2 w 798"/>
                  <a:gd name="T75" fmla="*/ 3 h 1287"/>
                  <a:gd name="T76" fmla="*/ 2 w 798"/>
                  <a:gd name="T77" fmla="*/ 3 h 1287"/>
                  <a:gd name="T78" fmla="*/ 2 w 798"/>
                  <a:gd name="T79" fmla="*/ 2 h 1287"/>
                  <a:gd name="T80" fmla="*/ 2 w 798"/>
                  <a:gd name="T81" fmla="*/ 2 h 1287"/>
                  <a:gd name="T82" fmla="*/ 3 w 798"/>
                  <a:gd name="T83" fmla="*/ 3 h 1287"/>
                  <a:gd name="T84" fmla="*/ 3 w 798"/>
                  <a:gd name="T85" fmla="*/ 3 h 1287"/>
                  <a:gd name="T86" fmla="*/ 2 w 798"/>
                  <a:gd name="T87" fmla="*/ 2 h 1287"/>
                  <a:gd name="T88" fmla="*/ 2 w 798"/>
                  <a:gd name="T89" fmla="*/ 2 h 1287"/>
                  <a:gd name="T90" fmla="*/ 2 w 798"/>
                  <a:gd name="T91" fmla="*/ 2 h 1287"/>
                  <a:gd name="T92" fmla="*/ 3 w 798"/>
                  <a:gd name="T93" fmla="*/ 2 h 1287"/>
                  <a:gd name="T94" fmla="*/ 2 w 798"/>
                  <a:gd name="T95" fmla="*/ 2 h 1287"/>
                  <a:gd name="T96" fmla="*/ 2 w 798"/>
                  <a:gd name="T97" fmla="*/ 2 h 1287"/>
                  <a:gd name="T98" fmla="*/ 2 w 798"/>
                  <a:gd name="T99" fmla="*/ 2 h 1287"/>
                  <a:gd name="T100" fmla="*/ 1 w 798"/>
                  <a:gd name="T101" fmla="*/ 2 h 1287"/>
                  <a:gd name="T102" fmla="*/ 1 w 798"/>
                  <a:gd name="T103" fmla="*/ 2 h 1287"/>
                  <a:gd name="T104" fmla="*/ 1 w 798"/>
                  <a:gd name="T105" fmla="*/ 2 h 1287"/>
                  <a:gd name="T106" fmla="*/ 1 w 798"/>
                  <a:gd name="T107" fmla="*/ 1 h 1287"/>
                  <a:gd name="T108" fmla="*/ 1 w 798"/>
                  <a:gd name="T109" fmla="*/ 0 h 1287"/>
                  <a:gd name="T110" fmla="*/ 1 w 798"/>
                  <a:gd name="T111" fmla="*/ 0 h 1287"/>
                  <a:gd name="T112" fmla="*/ 1 w 798"/>
                  <a:gd name="T113" fmla="*/ 0 h 1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98"/>
                  <a:gd name="T172" fmla="*/ 0 h 1287"/>
                  <a:gd name="T173" fmla="*/ 798 w 798"/>
                  <a:gd name="T174" fmla="*/ 1287 h 128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98" h="1287">
                    <a:moveTo>
                      <a:pt x="201" y="31"/>
                    </a:moveTo>
                    <a:lnTo>
                      <a:pt x="222" y="385"/>
                    </a:lnTo>
                    <a:lnTo>
                      <a:pt x="220" y="399"/>
                    </a:lnTo>
                    <a:lnTo>
                      <a:pt x="216" y="410"/>
                    </a:lnTo>
                    <a:lnTo>
                      <a:pt x="209" y="422"/>
                    </a:lnTo>
                    <a:lnTo>
                      <a:pt x="201" y="431"/>
                    </a:lnTo>
                    <a:lnTo>
                      <a:pt x="190" y="441"/>
                    </a:lnTo>
                    <a:lnTo>
                      <a:pt x="178" y="449"/>
                    </a:lnTo>
                    <a:lnTo>
                      <a:pt x="165" y="456"/>
                    </a:lnTo>
                    <a:lnTo>
                      <a:pt x="149" y="462"/>
                    </a:lnTo>
                    <a:lnTo>
                      <a:pt x="119" y="472"/>
                    </a:lnTo>
                    <a:lnTo>
                      <a:pt x="88" y="478"/>
                    </a:lnTo>
                    <a:lnTo>
                      <a:pt x="57" y="481"/>
                    </a:lnTo>
                    <a:lnTo>
                      <a:pt x="32" y="483"/>
                    </a:lnTo>
                    <a:lnTo>
                      <a:pt x="30" y="485"/>
                    </a:lnTo>
                    <a:lnTo>
                      <a:pt x="30" y="489"/>
                    </a:lnTo>
                    <a:lnTo>
                      <a:pt x="28" y="493"/>
                    </a:lnTo>
                    <a:lnTo>
                      <a:pt x="27" y="497"/>
                    </a:lnTo>
                    <a:lnTo>
                      <a:pt x="25" y="499"/>
                    </a:lnTo>
                    <a:lnTo>
                      <a:pt x="23" y="502"/>
                    </a:lnTo>
                    <a:lnTo>
                      <a:pt x="21" y="506"/>
                    </a:lnTo>
                    <a:lnTo>
                      <a:pt x="21" y="508"/>
                    </a:lnTo>
                    <a:lnTo>
                      <a:pt x="30" y="506"/>
                    </a:lnTo>
                    <a:lnTo>
                      <a:pt x="38" y="506"/>
                    </a:lnTo>
                    <a:lnTo>
                      <a:pt x="46" y="504"/>
                    </a:lnTo>
                    <a:lnTo>
                      <a:pt x="53" y="504"/>
                    </a:lnTo>
                    <a:lnTo>
                      <a:pt x="61" y="504"/>
                    </a:lnTo>
                    <a:lnTo>
                      <a:pt x="67" y="502"/>
                    </a:lnTo>
                    <a:lnTo>
                      <a:pt x="73" y="502"/>
                    </a:lnTo>
                    <a:lnTo>
                      <a:pt x="80" y="502"/>
                    </a:lnTo>
                    <a:lnTo>
                      <a:pt x="71" y="508"/>
                    </a:lnTo>
                    <a:lnTo>
                      <a:pt x="61" y="512"/>
                    </a:lnTo>
                    <a:lnTo>
                      <a:pt x="50" y="518"/>
                    </a:lnTo>
                    <a:lnTo>
                      <a:pt x="40" y="522"/>
                    </a:lnTo>
                    <a:lnTo>
                      <a:pt x="30" y="527"/>
                    </a:lnTo>
                    <a:lnTo>
                      <a:pt x="19" y="531"/>
                    </a:lnTo>
                    <a:lnTo>
                      <a:pt x="9" y="535"/>
                    </a:lnTo>
                    <a:lnTo>
                      <a:pt x="0" y="539"/>
                    </a:lnTo>
                    <a:lnTo>
                      <a:pt x="3" y="541"/>
                    </a:lnTo>
                    <a:lnTo>
                      <a:pt x="5" y="543"/>
                    </a:lnTo>
                    <a:lnTo>
                      <a:pt x="9" y="545"/>
                    </a:lnTo>
                    <a:lnTo>
                      <a:pt x="13" y="547"/>
                    </a:lnTo>
                    <a:lnTo>
                      <a:pt x="15" y="549"/>
                    </a:lnTo>
                    <a:lnTo>
                      <a:pt x="19" y="552"/>
                    </a:lnTo>
                    <a:lnTo>
                      <a:pt x="23" y="554"/>
                    </a:lnTo>
                    <a:lnTo>
                      <a:pt x="27" y="556"/>
                    </a:lnTo>
                    <a:lnTo>
                      <a:pt x="84" y="533"/>
                    </a:lnTo>
                    <a:lnTo>
                      <a:pt x="132" y="512"/>
                    </a:lnTo>
                    <a:lnTo>
                      <a:pt x="169" y="497"/>
                    </a:lnTo>
                    <a:lnTo>
                      <a:pt x="195" y="487"/>
                    </a:lnTo>
                    <a:lnTo>
                      <a:pt x="205" y="485"/>
                    </a:lnTo>
                    <a:lnTo>
                      <a:pt x="215" y="487"/>
                    </a:lnTo>
                    <a:lnTo>
                      <a:pt x="220" y="491"/>
                    </a:lnTo>
                    <a:lnTo>
                      <a:pt x="226" y="497"/>
                    </a:lnTo>
                    <a:lnTo>
                      <a:pt x="230" y="506"/>
                    </a:lnTo>
                    <a:lnTo>
                      <a:pt x="234" y="520"/>
                    </a:lnTo>
                    <a:lnTo>
                      <a:pt x="236" y="539"/>
                    </a:lnTo>
                    <a:lnTo>
                      <a:pt x="238" y="560"/>
                    </a:lnTo>
                    <a:lnTo>
                      <a:pt x="234" y="568"/>
                    </a:lnTo>
                    <a:lnTo>
                      <a:pt x="224" y="579"/>
                    </a:lnTo>
                    <a:lnTo>
                      <a:pt x="211" y="593"/>
                    </a:lnTo>
                    <a:lnTo>
                      <a:pt x="197" y="608"/>
                    </a:lnTo>
                    <a:lnTo>
                      <a:pt x="190" y="616"/>
                    </a:lnTo>
                    <a:lnTo>
                      <a:pt x="184" y="625"/>
                    </a:lnTo>
                    <a:lnTo>
                      <a:pt x="178" y="635"/>
                    </a:lnTo>
                    <a:lnTo>
                      <a:pt x="174" y="646"/>
                    </a:lnTo>
                    <a:lnTo>
                      <a:pt x="172" y="658"/>
                    </a:lnTo>
                    <a:lnTo>
                      <a:pt x="172" y="667"/>
                    </a:lnTo>
                    <a:lnTo>
                      <a:pt x="172" y="681"/>
                    </a:lnTo>
                    <a:lnTo>
                      <a:pt x="176" y="692"/>
                    </a:lnTo>
                    <a:lnTo>
                      <a:pt x="180" y="694"/>
                    </a:lnTo>
                    <a:lnTo>
                      <a:pt x="182" y="696"/>
                    </a:lnTo>
                    <a:lnTo>
                      <a:pt x="186" y="698"/>
                    </a:lnTo>
                    <a:lnTo>
                      <a:pt x="190" y="698"/>
                    </a:lnTo>
                    <a:lnTo>
                      <a:pt x="193" y="696"/>
                    </a:lnTo>
                    <a:lnTo>
                      <a:pt x="195" y="694"/>
                    </a:lnTo>
                    <a:lnTo>
                      <a:pt x="197" y="694"/>
                    </a:lnTo>
                    <a:lnTo>
                      <a:pt x="199" y="691"/>
                    </a:lnTo>
                    <a:lnTo>
                      <a:pt x="197" y="681"/>
                    </a:lnTo>
                    <a:lnTo>
                      <a:pt x="197" y="671"/>
                    </a:lnTo>
                    <a:lnTo>
                      <a:pt x="197" y="664"/>
                    </a:lnTo>
                    <a:lnTo>
                      <a:pt x="199" y="654"/>
                    </a:lnTo>
                    <a:lnTo>
                      <a:pt x="205" y="639"/>
                    </a:lnTo>
                    <a:lnTo>
                      <a:pt x="213" y="627"/>
                    </a:lnTo>
                    <a:lnTo>
                      <a:pt x="220" y="616"/>
                    </a:lnTo>
                    <a:lnTo>
                      <a:pt x="230" y="608"/>
                    </a:lnTo>
                    <a:lnTo>
                      <a:pt x="236" y="600"/>
                    </a:lnTo>
                    <a:lnTo>
                      <a:pt x="241" y="596"/>
                    </a:lnTo>
                    <a:lnTo>
                      <a:pt x="241" y="683"/>
                    </a:lnTo>
                    <a:lnTo>
                      <a:pt x="243" y="775"/>
                    </a:lnTo>
                    <a:lnTo>
                      <a:pt x="245" y="869"/>
                    </a:lnTo>
                    <a:lnTo>
                      <a:pt x="245" y="961"/>
                    </a:lnTo>
                    <a:lnTo>
                      <a:pt x="243" y="1053"/>
                    </a:lnTo>
                    <a:lnTo>
                      <a:pt x="240" y="1138"/>
                    </a:lnTo>
                    <a:lnTo>
                      <a:pt x="236" y="1178"/>
                    </a:lnTo>
                    <a:lnTo>
                      <a:pt x="230" y="1216"/>
                    </a:lnTo>
                    <a:lnTo>
                      <a:pt x="222" y="1253"/>
                    </a:lnTo>
                    <a:lnTo>
                      <a:pt x="215" y="1287"/>
                    </a:lnTo>
                    <a:lnTo>
                      <a:pt x="253" y="1241"/>
                    </a:lnTo>
                    <a:lnTo>
                      <a:pt x="282" y="1199"/>
                    </a:lnTo>
                    <a:lnTo>
                      <a:pt x="295" y="1180"/>
                    </a:lnTo>
                    <a:lnTo>
                      <a:pt x="305" y="1162"/>
                    </a:lnTo>
                    <a:lnTo>
                      <a:pt x="312" y="1145"/>
                    </a:lnTo>
                    <a:lnTo>
                      <a:pt x="320" y="1126"/>
                    </a:lnTo>
                    <a:lnTo>
                      <a:pt x="326" y="1109"/>
                    </a:lnTo>
                    <a:lnTo>
                      <a:pt x="330" y="1091"/>
                    </a:lnTo>
                    <a:lnTo>
                      <a:pt x="334" y="1074"/>
                    </a:lnTo>
                    <a:lnTo>
                      <a:pt x="337" y="1055"/>
                    </a:lnTo>
                    <a:lnTo>
                      <a:pt x="339" y="1015"/>
                    </a:lnTo>
                    <a:lnTo>
                      <a:pt x="341" y="971"/>
                    </a:lnTo>
                    <a:lnTo>
                      <a:pt x="343" y="926"/>
                    </a:lnTo>
                    <a:lnTo>
                      <a:pt x="345" y="867"/>
                    </a:lnTo>
                    <a:lnTo>
                      <a:pt x="345" y="796"/>
                    </a:lnTo>
                    <a:lnTo>
                      <a:pt x="347" y="723"/>
                    </a:lnTo>
                    <a:lnTo>
                      <a:pt x="349" y="648"/>
                    </a:lnTo>
                    <a:lnTo>
                      <a:pt x="351" y="579"/>
                    </a:lnTo>
                    <a:lnTo>
                      <a:pt x="351" y="522"/>
                    </a:lnTo>
                    <a:lnTo>
                      <a:pt x="351" y="479"/>
                    </a:lnTo>
                    <a:lnTo>
                      <a:pt x="353" y="470"/>
                    </a:lnTo>
                    <a:lnTo>
                      <a:pt x="353" y="460"/>
                    </a:lnTo>
                    <a:lnTo>
                      <a:pt x="355" y="451"/>
                    </a:lnTo>
                    <a:lnTo>
                      <a:pt x="359" y="441"/>
                    </a:lnTo>
                    <a:lnTo>
                      <a:pt x="362" y="431"/>
                    </a:lnTo>
                    <a:lnTo>
                      <a:pt x="366" y="424"/>
                    </a:lnTo>
                    <a:lnTo>
                      <a:pt x="372" y="416"/>
                    </a:lnTo>
                    <a:lnTo>
                      <a:pt x="376" y="410"/>
                    </a:lnTo>
                    <a:lnTo>
                      <a:pt x="405" y="410"/>
                    </a:lnTo>
                    <a:lnTo>
                      <a:pt x="435" y="412"/>
                    </a:lnTo>
                    <a:lnTo>
                      <a:pt x="470" y="414"/>
                    </a:lnTo>
                    <a:lnTo>
                      <a:pt x="502" y="418"/>
                    </a:lnTo>
                    <a:lnTo>
                      <a:pt x="533" y="424"/>
                    </a:lnTo>
                    <a:lnTo>
                      <a:pt x="560" y="430"/>
                    </a:lnTo>
                    <a:lnTo>
                      <a:pt x="572" y="433"/>
                    </a:lnTo>
                    <a:lnTo>
                      <a:pt x="579" y="437"/>
                    </a:lnTo>
                    <a:lnTo>
                      <a:pt x="585" y="443"/>
                    </a:lnTo>
                    <a:lnTo>
                      <a:pt x="589" y="449"/>
                    </a:lnTo>
                    <a:lnTo>
                      <a:pt x="591" y="455"/>
                    </a:lnTo>
                    <a:lnTo>
                      <a:pt x="591" y="464"/>
                    </a:lnTo>
                    <a:lnTo>
                      <a:pt x="593" y="474"/>
                    </a:lnTo>
                    <a:lnTo>
                      <a:pt x="591" y="485"/>
                    </a:lnTo>
                    <a:lnTo>
                      <a:pt x="591" y="495"/>
                    </a:lnTo>
                    <a:lnTo>
                      <a:pt x="591" y="504"/>
                    </a:lnTo>
                    <a:lnTo>
                      <a:pt x="591" y="514"/>
                    </a:lnTo>
                    <a:lnTo>
                      <a:pt x="591" y="520"/>
                    </a:lnTo>
                    <a:lnTo>
                      <a:pt x="593" y="524"/>
                    </a:lnTo>
                    <a:lnTo>
                      <a:pt x="596" y="526"/>
                    </a:lnTo>
                    <a:lnTo>
                      <a:pt x="598" y="527"/>
                    </a:lnTo>
                    <a:lnTo>
                      <a:pt x="602" y="529"/>
                    </a:lnTo>
                    <a:lnTo>
                      <a:pt x="604" y="529"/>
                    </a:lnTo>
                    <a:lnTo>
                      <a:pt x="608" y="527"/>
                    </a:lnTo>
                    <a:lnTo>
                      <a:pt x="610" y="526"/>
                    </a:lnTo>
                    <a:lnTo>
                      <a:pt x="612" y="524"/>
                    </a:lnTo>
                    <a:lnTo>
                      <a:pt x="616" y="510"/>
                    </a:lnTo>
                    <a:lnTo>
                      <a:pt x="616" y="497"/>
                    </a:lnTo>
                    <a:lnTo>
                      <a:pt x="618" y="487"/>
                    </a:lnTo>
                    <a:lnTo>
                      <a:pt x="618" y="478"/>
                    </a:lnTo>
                    <a:lnTo>
                      <a:pt x="619" y="468"/>
                    </a:lnTo>
                    <a:lnTo>
                      <a:pt x="621" y="460"/>
                    </a:lnTo>
                    <a:lnTo>
                      <a:pt x="625" y="453"/>
                    </a:lnTo>
                    <a:lnTo>
                      <a:pt x="631" y="445"/>
                    </a:lnTo>
                    <a:lnTo>
                      <a:pt x="639" y="443"/>
                    </a:lnTo>
                    <a:lnTo>
                      <a:pt x="648" y="441"/>
                    </a:lnTo>
                    <a:lnTo>
                      <a:pt x="658" y="441"/>
                    </a:lnTo>
                    <a:lnTo>
                      <a:pt x="667" y="441"/>
                    </a:lnTo>
                    <a:lnTo>
                      <a:pt x="692" y="447"/>
                    </a:lnTo>
                    <a:lnTo>
                      <a:pt x="715" y="456"/>
                    </a:lnTo>
                    <a:lnTo>
                      <a:pt x="738" y="468"/>
                    </a:lnTo>
                    <a:lnTo>
                      <a:pt x="758" y="479"/>
                    </a:lnTo>
                    <a:lnTo>
                      <a:pt x="773" y="491"/>
                    </a:lnTo>
                    <a:lnTo>
                      <a:pt x="783" y="499"/>
                    </a:lnTo>
                    <a:lnTo>
                      <a:pt x="798" y="489"/>
                    </a:lnTo>
                    <a:lnTo>
                      <a:pt x="788" y="479"/>
                    </a:lnTo>
                    <a:lnTo>
                      <a:pt x="777" y="468"/>
                    </a:lnTo>
                    <a:lnTo>
                      <a:pt x="763" y="458"/>
                    </a:lnTo>
                    <a:lnTo>
                      <a:pt x="750" y="449"/>
                    </a:lnTo>
                    <a:lnTo>
                      <a:pt x="737" y="441"/>
                    </a:lnTo>
                    <a:lnTo>
                      <a:pt x="721" y="435"/>
                    </a:lnTo>
                    <a:lnTo>
                      <a:pt x="708" y="431"/>
                    </a:lnTo>
                    <a:lnTo>
                      <a:pt x="696" y="430"/>
                    </a:lnTo>
                    <a:lnTo>
                      <a:pt x="702" y="428"/>
                    </a:lnTo>
                    <a:lnTo>
                      <a:pt x="712" y="426"/>
                    </a:lnTo>
                    <a:lnTo>
                      <a:pt x="719" y="424"/>
                    </a:lnTo>
                    <a:lnTo>
                      <a:pt x="729" y="424"/>
                    </a:lnTo>
                    <a:lnTo>
                      <a:pt x="738" y="426"/>
                    </a:lnTo>
                    <a:lnTo>
                      <a:pt x="748" y="426"/>
                    </a:lnTo>
                    <a:lnTo>
                      <a:pt x="758" y="426"/>
                    </a:lnTo>
                    <a:lnTo>
                      <a:pt x="763" y="428"/>
                    </a:lnTo>
                    <a:lnTo>
                      <a:pt x="754" y="391"/>
                    </a:lnTo>
                    <a:lnTo>
                      <a:pt x="717" y="401"/>
                    </a:lnTo>
                    <a:lnTo>
                      <a:pt x="708" y="403"/>
                    </a:lnTo>
                    <a:lnTo>
                      <a:pt x="692" y="403"/>
                    </a:lnTo>
                    <a:lnTo>
                      <a:pt x="677" y="403"/>
                    </a:lnTo>
                    <a:lnTo>
                      <a:pt x="658" y="403"/>
                    </a:lnTo>
                    <a:lnTo>
                      <a:pt x="641" y="401"/>
                    </a:lnTo>
                    <a:lnTo>
                      <a:pt x="621" y="401"/>
                    </a:lnTo>
                    <a:lnTo>
                      <a:pt x="604" y="399"/>
                    </a:lnTo>
                    <a:lnTo>
                      <a:pt x="589" y="397"/>
                    </a:lnTo>
                    <a:lnTo>
                      <a:pt x="568" y="395"/>
                    </a:lnTo>
                    <a:lnTo>
                      <a:pt x="547" y="389"/>
                    </a:lnTo>
                    <a:lnTo>
                      <a:pt x="524" y="382"/>
                    </a:lnTo>
                    <a:lnTo>
                      <a:pt x="497" y="372"/>
                    </a:lnTo>
                    <a:lnTo>
                      <a:pt x="470" y="364"/>
                    </a:lnTo>
                    <a:lnTo>
                      <a:pt x="437" y="357"/>
                    </a:lnTo>
                    <a:lnTo>
                      <a:pt x="401" y="353"/>
                    </a:lnTo>
                    <a:lnTo>
                      <a:pt x="362" y="351"/>
                    </a:lnTo>
                    <a:lnTo>
                      <a:pt x="357" y="349"/>
                    </a:lnTo>
                    <a:lnTo>
                      <a:pt x="353" y="345"/>
                    </a:lnTo>
                    <a:lnTo>
                      <a:pt x="349" y="341"/>
                    </a:lnTo>
                    <a:lnTo>
                      <a:pt x="345" y="336"/>
                    </a:lnTo>
                    <a:lnTo>
                      <a:pt x="337" y="322"/>
                    </a:lnTo>
                    <a:lnTo>
                      <a:pt x="332" y="305"/>
                    </a:lnTo>
                    <a:lnTo>
                      <a:pt x="328" y="284"/>
                    </a:lnTo>
                    <a:lnTo>
                      <a:pt x="324" y="261"/>
                    </a:lnTo>
                    <a:lnTo>
                      <a:pt x="320" y="236"/>
                    </a:lnTo>
                    <a:lnTo>
                      <a:pt x="318" y="209"/>
                    </a:lnTo>
                    <a:lnTo>
                      <a:pt x="314" y="153"/>
                    </a:lnTo>
                    <a:lnTo>
                      <a:pt x="312" y="98"/>
                    </a:lnTo>
                    <a:lnTo>
                      <a:pt x="311" y="44"/>
                    </a:lnTo>
                    <a:lnTo>
                      <a:pt x="309" y="0"/>
                    </a:lnTo>
                    <a:lnTo>
                      <a:pt x="305" y="0"/>
                    </a:lnTo>
                    <a:lnTo>
                      <a:pt x="291" y="0"/>
                    </a:lnTo>
                    <a:lnTo>
                      <a:pt x="276" y="0"/>
                    </a:lnTo>
                    <a:lnTo>
                      <a:pt x="255" y="2"/>
                    </a:lnTo>
                    <a:lnTo>
                      <a:pt x="236" y="6"/>
                    </a:lnTo>
                    <a:lnTo>
                      <a:pt x="218" y="11"/>
                    </a:lnTo>
                    <a:lnTo>
                      <a:pt x="213" y="15"/>
                    </a:lnTo>
                    <a:lnTo>
                      <a:pt x="207" y="19"/>
                    </a:lnTo>
                    <a:lnTo>
                      <a:pt x="203" y="25"/>
                    </a:lnTo>
                    <a:lnTo>
                      <a:pt x="201" y="31"/>
                    </a:lnTo>
                    <a:close/>
                  </a:path>
                </a:pathLst>
              </a:custGeom>
              <a:solidFill>
                <a:srgbClr val="CA5A41"/>
              </a:solidFill>
              <a:ln w="9525">
                <a:noFill/>
                <a:round/>
                <a:headEnd/>
                <a:tailEnd/>
              </a:ln>
            </p:spPr>
            <p:txBody>
              <a:bodyPr/>
              <a:lstStyle/>
              <a:p>
                <a:endParaRPr lang="en-US"/>
              </a:p>
            </p:txBody>
          </p:sp>
          <p:sp>
            <p:nvSpPr>
              <p:cNvPr id="9281" name="Freeform 12"/>
              <p:cNvSpPr>
                <a:spLocks/>
              </p:cNvSpPr>
              <p:nvPr/>
            </p:nvSpPr>
            <p:spPr bwMode="auto">
              <a:xfrm>
                <a:off x="5040" y="2327"/>
                <a:ext cx="193" cy="350"/>
              </a:xfrm>
              <a:custGeom>
                <a:avLst/>
                <a:gdLst>
                  <a:gd name="T0" fmla="*/ 1 w 798"/>
                  <a:gd name="T1" fmla="*/ 2 h 1287"/>
                  <a:gd name="T2" fmla="*/ 0 w 798"/>
                  <a:gd name="T3" fmla="*/ 2 h 1287"/>
                  <a:gd name="T4" fmla="*/ 0 w 798"/>
                  <a:gd name="T5" fmla="*/ 3 h 1287"/>
                  <a:gd name="T6" fmla="*/ 0 w 798"/>
                  <a:gd name="T7" fmla="*/ 3 h 1287"/>
                  <a:gd name="T8" fmla="*/ 0 w 798"/>
                  <a:gd name="T9" fmla="*/ 3 h 1287"/>
                  <a:gd name="T10" fmla="*/ 0 w 798"/>
                  <a:gd name="T11" fmla="*/ 3 h 1287"/>
                  <a:gd name="T12" fmla="*/ 0 w 798"/>
                  <a:gd name="T13" fmla="*/ 3 h 1287"/>
                  <a:gd name="T14" fmla="*/ 0 w 798"/>
                  <a:gd name="T15" fmla="*/ 3 h 1287"/>
                  <a:gd name="T16" fmla="*/ 0 w 798"/>
                  <a:gd name="T17" fmla="*/ 3 h 1287"/>
                  <a:gd name="T18" fmla="*/ 0 w 798"/>
                  <a:gd name="T19" fmla="*/ 3 h 1287"/>
                  <a:gd name="T20" fmla="*/ 0 w 798"/>
                  <a:gd name="T21" fmla="*/ 3 h 1287"/>
                  <a:gd name="T22" fmla="*/ 0 w 798"/>
                  <a:gd name="T23" fmla="*/ 3 h 1287"/>
                  <a:gd name="T24" fmla="*/ 1 w 798"/>
                  <a:gd name="T25" fmla="*/ 3 h 1287"/>
                  <a:gd name="T26" fmla="*/ 1 w 798"/>
                  <a:gd name="T27" fmla="*/ 3 h 1287"/>
                  <a:gd name="T28" fmla="*/ 1 w 798"/>
                  <a:gd name="T29" fmla="*/ 3 h 1287"/>
                  <a:gd name="T30" fmla="*/ 1 w 798"/>
                  <a:gd name="T31" fmla="*/ 4 h 1287"/>
                  <a:gd name="T32" fmla="*/ 0 w 798"/>
                  <a:gd name="T33" fmla="*/ 4 h 1287"/>
                  <a:gd name="T34" fmla="*/ 1 w 798"/>
                  <a:gd name="T35" fmla="*/ 4 h 1287"/>
                  <a:gd name="T36" fmla="*/ 1 w 798"/>
                  <a:gd name="T37" fmla="*/ 4 h 1287"/>
                  <a:gd name="T38" fmla="*/ 1 w 798"/>
                  <a:gd name="T39" fmla="*/ 4 h 1287"/>
                  <a:gd name="T40" fmla="*/ 1 w 798"/>
                  <a:gd name="T41" fmla="*/ 4 h 1287"/>
                  <a:gd name="T42" fmla="*/ 1 w 798"/>
                  <a:gd name="T43" fmla="*/ 3 h 1287"/>
                  <a:gd name="T44" fmla="*/ 1 w 798"/>
                  <a:gd name="T45" fmla="*/ 5 h 1287"/>
                  <a:gd name="T46" fmla="*/ 1 w 798"/>
                  <a:gd name="T47" fmla="*/ 7 h 1287"/>
                  <a:gd name="T48" fmla="*/ 1 w 798"/>
                  <a:gd name="T49" fmla="*/ 7 h 1287"/>
                  <a:gd name="T50" fmla="*/ 1 w 798"/>
                  <a:gd name="T51" fmla="*/ 6 h 1287"/>
                  <a:gd name="T52" fmla="*/ 1 w 798"/>
                  <a:gd name="T53" fmla="*/ 6 h 1287"/>
                  <a:gd name="T54" fmla="*/ 1 w 798"/>
                  <a:gd name="T55" fmla="*/ 5 h 1287"/>
                  <a:gd name="T56" fmla="*/ 1 w 798"/>
                  <a:gd name="T57" fmla="*/ 3 h 1287"/>
                  <a:gd name="T58" fmla="*/ 1 w 798"/>
                  <a:gd name="T59" fmla="*/ 2 h 1287"/>
                  <a:gd name="T60" fmla="*/ 1 w 798"/>
                  <a:gd name="T61" fmla="*/ 2 h 1287"/>
                  <a:gd name="T62" fmla="*/ 1 w 798"/>
                  <a:gd name="T63" fmla="*/ 2 h 1287"/>
                  <a:gd name="T64" fmla="*/ 2 w 798"/>
                  <a:gd name="T65" fmla="*/ 2 h 1287"/>
                  <a:gd name="T66" fmla="*/ 2 w 798"/>
                  <a:gd name="T67" fmla="*/ 2 h 1287"/>
                  <a:gd name="T68" fmla="*/ 2 w 798"/>
                  <a:gd name="T69" fmla="*/ 3 h 1287"/>
                  <a:gd name="T70" fmla="*/ 2 w 798"/>
                  <a:gd name="T71" fmla="*/ 3 h 1287"/>
                  <a:gd name="T72" fmla="*/ 2 w 798"/>
                  <a:gd name="T73" fmla="*/ 3 h 1287"/>
                  <a:gd name="T74" fmla="*/ 2 w 798"/>
                  <a:gd name="T75" fmla="*/ 3 h 1287"/>
                  <a:gd name="T76" fmla="*/ 2 w 798"/>
                  <a:gd name="T77" fmla="*/ 3 h 1287"/>
                  <a:gd name="T78" fmla="*/ 2 w 798"/>
                  <a:gd name="T79" fmla="*/ 2 h 1287"/>
                  <a:gd name="T80" fmla="*/ 2 w 798"/>
                  <a:gd name="T81" fmla="*/ 2 h 1287"/>
                  <a:gd name="T82" fmla="*/ 3 w 798"/>
                  <a:gd name="T83" fmla="*/ 3 h 1287"/>
                  <a:gd name="T84" fmla="*/ 3 w 798"/>
                  <a:gd name="T85" fmla="*/ 3 h 1287"/>
                  <a:gd name="T86" fmla="*/ 2 w 798"/>
                  <a:gd name="T87" fmla="*/ 2 h 1287"/>
                  <a:gd name="T88" fmla="*/ 2 w 798"/>
                  <a:gd name="T89" fmla="*/ 2 h 1287"/>
                  <a:gd name="T90" fmla="*/ 2 w 798"/>
                  <a:gd name="T91" fmla="*/ 2 h 1287"/>
                  <a:gd name="T92" fmla="*/ 3 w 798"/>
                  <a:gd name="T93" fmla="*/ 2 h 1287"/>
                  <a:gd name="T94" fmla="*/ 2 w 798"/>
                  <a:gd name="T95" fmla="*/ 2 h 1287"/>
                  <a:gd name="T96" fmla="*/ 2 w 798"/>
                  <a:gd name="T97" fmla="*/ 2 h 1287"/>
                  <a:gd name="T98" fmla="*/ 2 w 798"/>
                  <a:gd name="T99" fmla="*/ 2 h 1287"/>
                  <a:gd name="T100" fmla="*/ 1 w 798"/>
                  <a:gd name="T101" fmla="*/ 2 h 1287"/>
                  <a:gd name="T102" fmla="*/ 1 w 798"/>
                  <a:gd name="T103" fmla="*/ 2 h 1287"/>
                  <a:gd name="T104" fmla="*/ 1 w 798"/>
                  <a:gd name="T105" fmla="*/ 2 h 1287"/>
                  <a:gd name="T106" fmla="*/ 1 w 798"/>
                  <a:gd name="T107" fmla="*/ 1 h 1287"/>
                  <a:gd name="T108" fmla="*/ 1 w 798"/>
                  <a:gd name="T109" fmla="*/ 0 h 1287"/>
                  <a:gd name="T110" fmla="*/ 1 w 798"/>
                  <a:gd name="T111" fmla="*/ 0 h 1287"/>
                  <a:gd name="T112" fmla="*/ 1 w 798"/>
                  <a:gd name="T113" fmla="*/ 0 h 1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98"/>
                  <a:gd name="T172" fmla="*/ 0 h 1287"/>
                  <a:gd name="T173" fmla="*/ 798 w 798"/>
                  <a:gd name="T174" fmla="*/ 1287 h 128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98" h="1287">
                    <a:moveTo>
                      <a:pt x="201" y="31"/>
                    </a:moveTo>
                    <a:lnTo>
                      <a:pt x="222" y="385"/>
                    </a:lnTo>
                    <a:lnTo>
                      <a:pt x="220" y="399"/>
                    </a:lnTo>
                    <a:lnTo>
                      <a:pt x="216" y="410"/>
                    </a:lnTo>
                    <a:lnTo>
                      <a:pt x="209" y="422"/>
                    </a:lnTo>
                    <a:lnTo>
                      <a:pt x="201" y="431"/>
                    </a:lnTo>
                    <a:lnTo>
                      <a:pt x="190" y="441"/>
                    </a:lnTo>
                    <a:lnTo>
                      <a:pt x="178" y="449"/>
                    </a:lnTo>
                    <a:lnTo>
                      <a:pt x="165" y="456"/>
                    </a:lnTo>
                    <a:lnTo>
                      <a:pt x="149" y="462"/>
                    </a:lnTo>
                    <a:lnTo>
                      <a:pt x="119" y="472"/>
                    </a:lnTo>
                    <a:lnTo>
                      <a:pt x="88" y="478"/>
                    </a:lnTo>
                    <a:lnTo>
                      <a:pt x="57" y="481"/>
                    </a:lnTo>
                    <a:lnTo>
                      <a:pt x="32" y="483"/>
                    </a:lnTo>
                    <a:lnTo>
                      <a:pt x="30" y="485"/>
                    </a:lnTo>
                    <a:lnTo>
                      <a:pt x="30" y="489"/>
                    </a:lnTo>
                    <a:lnTo>
                      <a:pt x="28" y="493"/>
                    </a:lnTo>
                    <a:lnTo>
                      <a:pt x="27" y="497"/>
                    </a:lnTo>
                    <a:lnTo>
                      <a:pt x="25" y="499"/>
                    </a:lnTo>
                    <a:lnTo>
                      <a:pt x="23" y="502"/>
                    </a:lnTo>
                    <a:lnTo>
                      <a:pt x="21" y="506"/>
                    </a:lnTo>
                    <a:lnTo>
                      <a:pt x="21" y="508"/>
                    </a:lnTo>
                    <a:lnTo>
                      <a:pt x="30" y="506"/>
                    </a:lnTo>
                    <a:lnTo>
                      <a:pt x="38" y="506"/>
                    </a:lnTo>
                    <a:lnTo>
                      <a:pt x="46" y="504"/>
                    </a:lnTo>
                    <a:lnTo>
                      <a:pt x="53" y="504"/>
                    </a:lnTo>
                    <a:lnTo>
                      <a:pt x="61" y="504"/>
                    </a:lnTo>
                    <a:lnTo>
                      <a:pt x="67" y="502"/>
                    </a:lnTo>
                    <a:lnTo>
                      <a:pt x="73" y="502"/>
                    </a:lnTo>
                    <a:lnTo>
                      <a:pt x="80" y="502"/>
                    </a:lnTo>
                    <a:lnTo>
                      <a:pt x="71" y="508"/>
                    </a:lnTo>
                    <a:lnTo>
                      <a:pt x="61" y="512"/>
                    </a:lnTo>
                    <a:lnTo>
                      <a:pt x="50" y="518"/>
                    </a:lnTo>
                    <a:lnTo>
                      <a:pt x="40" y="522"/>
                    </a:lnTo>
                    <a:lnTo>
                      <a:pt x="30" y="527"/>
                    </a:lnTo>
                    <a:lnTo>
                      <a:pt x="19" y="531"/>
                    </a:lnTo>
                    <a:lnTo>
                      <a:pt x="9" y="535"/>
                    </a:lnTo>
                    <a:lnTo>
                      <a:pt x="0" y="539"/>
                    </a:lnTo>
                    <a:lnTo>
                      <a:pt x="3" y="541"/>
                    </a:lnTo>
                    <a:lnTo>
                      <a:pt x="5" y="543"/>
                    </a:lnTo>
                    <a:lnTo>
                      <a:pt x="9" y="545"/>
                    </a:lnTo>
                    <a:lnTo>
                      <a:pt x="13" y="547"/>
                    </a:lnTo>
                    <a:lnTo>
                      <a:pt x="15" y="549"/>
                    </a:lnTo>
                    <a:lnTo>
                      <a:pt x="19" y="552"/>
                    </a:lnTo>
                    <a:lnTo>
                      <a:pt x="23" y="554"/>
                    </a:lnTo>
                    <a:lnTo>
                      <a:pt x="27" y="556"/>
                    </a:lnTo>
                    <a:lnTo>
                      <a:pt x="84" y="533"/>
                    </a:lnTo>
                    <a:lnTo>
                      <a:pt x="132" y="512"/>
                    </a:lnTo>
                    <a:lnTo>
                      <a:pt x="169" y="497"/>
                    </a:lnTo>
                    <a:lnTo>
                      <a:pt x="195" y="487"/>
                    </a:lnTo>
                    <a:lnTo>
                      <a:pt x="205" y="485"/>
                    </a:lnTo>
                    <a:lnTo>
                      <a:pt x="215" y="487"/>
                    </a:lnTo>
                    <a:lnTo>
                      <a:pt x="220" y="491"/>
                    </a:lnTo>
                    <a:lnTo>
                      <a:pt x="226" y="497"/>
                    </a:lnTo>
                    <a:lnTo>
                      <a:pt x="230" y="506"/>
                    </a:lnTo>
                    <a:lnTo>
                      <a:pt x="234" y="520"/>
                    </a:lnTo>
                    <a:lnTo>
                      <a:pt x="236" y="539"/>
                    </a:lnTo>
                    <a:lnTo>
                      <a:pt x="238" y="560"/>
                    </a:lnTo>
                    <a:lnTo>
                      <a:pt x="234" y="568"/>
                    </a:lnTo>
                    <a:lnTo>
                      <a:pt x="224" y="579"/>
                    </a:lnTo>
                    <a:lnTo>
                      <a:pt x="211" y="593"/>
                    </a:lnTo>
                    <a:lnTo>
                      <a:pt x="197" y="608"/>
                    </a:lnTo>
                    <a:lnTo>
                      <a:pt x="190" y="616"/>
                    </a:lnTo>
                    <a:lnTo>
                      <a:pt x="184" y="625"/>
                    </a:lnTo>
                    <a:lnTo>
                      <a:pt x="178" y="635"/>
                    </a:lnTo>
                    <a:lnTo>
                      <a:pt x="174" y="646"/>
                    </a:lnTo>
                    <a:lnTo>
                      <a:pt x="172" y="658"/>
                    </a:lnTo>
                    <a:lnTo>
                      <a:pt x="172" y="667"/>
                    </a:lnTo>
                    <a:lnTo>
                      <a:pt x="172" y="681"/>
                    </a:lnTo>
                    <a:lnTo>
                      <a:pt x="176" y="692"/>
                    </a:lnTo>
                    <a:lnTo>
                      <a:pt x="180" y="694"/>
                    </a:lnTo>
                    <a:lnTo>
                      <a:pt x="182" y="696"/>
                    </a:lnTo>
                    <a:lnTo>
                      <a:pt x="186" y="698"/>
                    </a:lnTo>
                    <a:lnTo>
                      <a:pt x="190" y="698"/>
                    </a:lnTo>
                    <a:lnTo>
                      <a:pt x="193" y="696"/>
                    </a:lnTo>
                    <a:lnTo>
                      <a:pt x="195" y="694"/>
                    </a:lnTo>
                    <a:lnTo>
                      <a:pt x="197" y="694"/>
                    </a:lnTo>
                    <a:lnTo>
                      <a:pt x="199" y="691"/>
                    </a:lnTo>
                    <a:lnTo>
                      <a:pt x="197" y="681"/>
                    </a:lnTo>
                    <a:lnTo>
                      <a:pt x="197" y="671"/>
                    </a:lnTo>
                    <a:lnTo>
                      <a:pt x="197" y="664"/>
                    </a:lnTo>
                    <a:lnTo>
                      <a:pt x="199" y="654"/>
                    </a:lnTo>
                    <a:lnTo>
                      <a:pt x="205" y="639"/>
                    </a:lnTo>
                    <a:lnTo>
                      <a:pt x="213" y="627"/>
                    </a:lnTo>
                    <a:lnTo>
                      <a:pt x="220" y="616"/>
                    </a:lnTo>
                    <a:lnTo>
                      <a:pt x="230" y="608"/>
                    </a:lnTo>
                    <a:lnTo>
                      <a:pt x="236" y="600"/>
                    </a:lnTo>
                    <a:lnTo>
                      <a:pt x="241" y="596"/>
                    </a:lnTo>
                    <a:lnTo>
                      <a:pt x="241" y="683"/>
                    </a:lnTo>
                    <a:lnTo>
                      <a:pt x="243" y="775"/>
                    </a:lnTo>
                    <a:lnTo>
                      <a:pt x="245" y="869"/>
                    </a:lnTo>
                    <a:lnTo>
                      <a:pt x="245" y="961"/>
                    </a:lnTo>
                    <a:lnTo>
                      <a:pt x="243" y="1053"/>
                    </a:lnTo>
                    <a:lnTo>
                      <a:pt x="240" y="1138"/>
                    </a:lnTo>
                    <a:lnTo>
                      <a:pt x="236" y="1178"/>
                    </a:lnTo>
                    <a:lnTo>
                      <a:pt x="230" y="1216"/>
                    </a:lnTo>
                    <a:lnTo>
                      <a:pt x="222" y="1253"/>
                    </a:lnTo>
                    <a:lnTo>
                      <a:pt x="215" y="1287"/>
                    </a:lnTo>
                    <a:lnTo>
                      <a:pt x="253" y="1241"/>
                    </a:lnTo>
                    <a:lnTo>
                      <a:pt x="282" y="1199"/>
                    </a:lnTo>
                    <a:lnTo>
                      <a:pt x="295" y="1180"/>
                    </a:lnTo>
                    <a:lnTo>
                      <a:pt x="305" y="1162"/>
                    </a:lnTo>
                    <a:lnTo>
                      <a:pt x="312" y="1145"/>
                    </a:lnTo>
                    <a:lnTo>
                      <a:pt x="320" y="1126"/>
                    </a:lnTo>
                    <a:lnTo>
                      <a:pt x="326" y="1109"/>
                    </a:lnTo>
                    <a:lnTo>
                      <a:pt x="330" y="1091"/>
                    </a:lnTo>
                    <a:lnTo>
                      <a:pt x="334" y="1074"/>
                    </a:lnTo>
                    <a:lnTo>
                      <a:pt x="337" y="1055"/>
                    </a:lnTo>
                    <a:lnTo>
                      <a:pt x="339" y="1015"/>
                    </a:lnTo>
                    <a:lnTo>
                      <a:pt x="341" y="971"/>
                    </a:lnTo>
                    <a:lnTo>
                      <a:pt x="343" y="926"/>
                    </a:lnTo>
                    <a:lnTo>
                      <a:pt x="345" y="867"/>
                    </a:lnTo>
                    <a:lnTo>
                      <a:pt x="345" y="796"/>
                    </a:lnTo>
                    <a:lnTo>
                      <a:pt x="347" y="723"/>
                    </a:lnTo>
                    <a:lnTo>
                      <a:pt x="349" y="648"/>
                    </a:lnTo>
                    <a:lnTo>
                      <a:pt x="351" y="579"/>
                    </a:lnTo>
                    <a:lnTo>
                      <a:pt x="351" y="522"/>
                    </a:lnTo>
                    <a:lnTo>
                      <a:pt x="351" y="479"/>
                    </a:lnTo>
                    <a:lnTo>
                      <a:pt x="353" y="470"/>
                    </a:lnTo>
                    <a:lnTo>
                      <a:pt x="353" y="460"/>
                    </a:lnTo>
                    <a:lnTo>
                      <a:pt x="355" y="451"/>
                    </a:lnTo>
                    <a:lnTo>
                      <a:pt x="359" y="441"/>
                    </a:lnTo>
                    <a:lnTo>
                      <a:pt x="362" y="431"/>
                    </a:lnTo>
                    <a:lnTo>
                      <a:pt x="366" y="424"/>
                    </a:lnTo>
                    <a:lnTo>
                      <a:pt x="372" y="416"/>
                    </a:lnTo>
                    <a:lnTo>
                      <a:pt x="376" y="410"/>
                    </a:lnTo>
                    <a:lnTo>
                      <a:pt x="405" y="410"/>
                    </a:lnTo>
                    <a:lnTo>
                      <a:pt x="435" y="412"/>
                    </a:lnTo>
                    <a:lnTo>
                      <a:pt x="470" y="414"/>
                    </a:lnTo>
                    <a:lnTo>
                      <a:pt x="502" y="418"/>
                    </a:lnTo>
                    <a:lnTo>
                      <a:pt x="533" y="424"/>
                    </a:lnTo>
                    <a:lnTo>
                      <a:pt x="560" y="430"/>
                    </a:lnTo>
                    <a:lnTo>
                      <a:pt x="572" y="433"/>
                    </a:lnTo>
                    <a:lnTo>
                      <a:pt x="579" y="437"/>
                    </a:lnTo>
                    <a:lnTo>
                      <a:pt x="585" y="443"/>
                    </a:lnTo>
                    <a:lnTo>
                      <a:pt x="589" y="449"/>
                    </a:lnTo>
                    <a:lnTo>
                      <a:pt x="591" y="455"/>
                    </a:lnTo>
                    <a:lnTo>
                      <a:pt x="591" y="464"/>
                    </a:lnTo>
                    <a:lnTo>
                      <a:pt x="593" y="474"/>
                    </a:lnTo>
                    <a:lnTo>
                      <a:pt x="591" y="485"/>
                    </a:lnTo>
                    <a:lnTo>
                      <a:pt x="591" y="495"/>
                    </a:lnTo>
                    <a:lnTo>
                      <a:pt x="591" y="504"/>
                    </a:lnTo>
                    <a:lnTo>
                      <a:pt x="591" y="514"/>
                    </a:lnTo>
                    <a:lnTo>
                      <a:pt x="591" y="520"/>
                    </a:lnTo>
                    <a:lnTo>
                      <a:pt x="593" y="524"/>
                    </a:lnTo>
                    <a:lnTo>
                      <a:pt x="596" y="526"/>
                    </a:lnTo>
                    <a:lnTo>
                      <a:pt x="598" y="527"/>
                    </a:lnTo>
                    <a:lnTo>
                      <a:pt x="602" y="529"/>
                    </a:lnTo>
                    <a:lnTo>
                      <a:pt x="604" y="529"/>
                    </a:lnTo>
                    <a:lnTo>
                      <a:pt x="608" y="527"/>
                    </a:lnTo>
                    <a:lnTo>
                      <a:pt x="610" y="526"/>
                    </a:lnTo>
                    <a:lnTo>
                      <a:pt x="612" y="524"/>
                    </a:lnTo>
                    <a:lnTo>
                      <a:pt x="616" y="510"/>
                    </a:lnTo>
                    <a:lnTo>
                      <a:pt x="616" y="497"/>
                    </a:lnTo>
                    <a:lnTo>
                      <a:pt x="618" y="487"/>
                    </a:lnTo>
                    <a:lnTo>
                      <a:pt x="618" y="478"/>
                    </a:lnTo>
                    <a:lnTo>
                      <a:pt x="619" y="468"/>
                    </a:lnTo>
                    <a:lnTo>
                      <a:pt x="621" y="460"/>
                    </a:lnTo>
                    <a:lnTo>
                      <a:pt x="625" y="453"/>
                    </a:lnTo>
                    <a:lnTo>
                      <a:pt x="631" y="445"/>
                    </a:lnTo>
                    <a:lnTo>
                      <a:pt x="639" y="443"/>
                    </a:lnTo>
                    <a:lnTo>
                      <a:pt x="648" y="441"/>
                    </a:lnTo>
                    <a:lnTo>
                      <a:pt x="658" y="441"/>
                    </a:lnTo>
                    <a:lnTo>
                      <a:pt x="667" y="441"/>
                    </a:lnTo>
                    <a:lnTo>
                      <a:pt x="692" y="447"/>
                    </a:lnTo>
                    <a:lnTo>
                      <a:pt x="715" y="456"/>
                    </a:lnTo>
                    <a:lnTo>
                      <a:pt x="738" y="468"/>
                    </a:lnTo>
                    <a:lnTo>
                      <a:pt x="758" y="479"/>
                    </a:lnTo>
                    <a:lnTo>
                      <a:pt x="773" y="491"/>
                    </a:lnTo>
                    <a:lnTo>
                      <a:pt x="783" y="499"/>
                    </a:lnTo>
                    <a:lnTo>
                      <a:pt x="798" y="489"/>
                    </a:lnTo>
                    <a:lnTo>
                      <a:pt x="788" y="479"/>
                    </a:lnTo>
                    <a:lnTo>
                      <a:pt x="777" y="468"/>
                    </a:lnTo>
                    <a:lnTo>
                      <a:pt x="763" y="458"/>
                    </a:lnTo>
                    <a:lnTo>
                      <a:pt x="750" y="449"/>
                    </a:lnTo>
                    <a:lnTo>
                      <a:pt x="737" y="441"/>
                    </a:lnTo>
                    <a:lnTo>
                      <a:pt x="721" y="435"/>
                    </a:lnTo>
                    <a:lnTo>
                      <a:pt x="708" y="431"/>
                    </a:lnTo>
                    <a:lnTo>
                      <a:pt x="696" y="430"/>
                    </a:lnTo>
                    <a:lnTo>
                      <a:pt x="702" y="428"/>
                    </a:lnTo>
                    <a:lnTo>
                      <a:pt x="712" y="426"/>
                    </a:lnTo>
                    <a:lnTo>
                      <a:pt x="719" y="424"/>
                    </a:lnTo>
                    <a:lnTo>
                      <a:pt x="729" y="424"/>
                    </a:lnTo>
                    <a:lnTo>
                      <a:pt x="738" y="426"/>
                    </a:lnTo>
                    <a:lnTo>
                      <a:pt x="748" y="426"/>
                    </a:lnTo>
                    <a:lnTo>
                      <a:pt x="758" y="426"/>
                    </a:lnTo>
                    <a:lnTo>
                      <a:pt x="763" y="428"/>
                    </a:lnTo>
                    <a:lnTo>
                      <a:pt x="754" y="391"/>
                    </a:lnTo>
                    <a:lnTo>
                      <a:pt x="717" y="401"/>
                    </a:lnTo>
                    <a:lnTo>
                      <a:pt x="708" y="403"/>
                    </a:lnTo>
                    <a:lnTo>
                      <a:pt x="692" y="403"/>
                    </a:lnTo>
                    <a:lnTo>
                      <a:pt x="677" y="403"/>
                    </a:lnTo>
                    <a:lnTo>
                      <a:pt x="658" y="403"/>
                    </a:lnTo>
                    <a:lnTo>
                      <a:pt x="641" y="401"/>
                    </a:lnTo>
                    <a:lnTo>
                      <a:pt x="621" y="401"/>
                    </a:lnTo>
                    <a:lnTo>
                      <a:pt x="604" y="399"/>
                    </a:lnTo>
                    <a:lnTo>
                      <a:pt x="589" y="397"/>
                    </a:lnTo>
                    <a:lnTo>
                      <a:pt x="568" y="395"/>
                    </a:lnTo>
                    <a:lnTo>
                      <a:pt x="547" y="389"/>
                    </a:lnTo>
                    <a:lnTo>
                      <a:pt x="524" y="382"/>
                    </a:lnTo>
                    <a:lnTo>
                      <a:pt x="497" y="372"/>
                    </a:lnTo>
                    <a:lnTo>
                      <a:pt x="470" y="364"/>
                    </a:lnTo>
                    <a:lnTo>
                      <a:pt x="437" y="357"/>
                    </a:lnTo>
                    <a:lnTo>
                      <a:pt x="401" y="353"/>
                    </a:lnTo>
                    <a:lnTo>
                      <a:pt x="362" y="351"/>
                    </a:lnTo>
                    <a:lnTo>
                      <a:pt x="357" y="349"/>
                    </a:lnTo>
                    <a:lnTo>
                      <a:pt x="353" y="345"/>
                    </a:lnTo>
                    <a:lnTo>
                      <a:pt x="349" y="341"/>
                    </a:lnTo>
                    <a:lnTo>
                      <a:pt x="345" y="336"/>
                    </a:lnTo>
                    <a:lnTo>
                      <a:pt x="337" y="322"/>
                    </a:lnTo>
                    <a:lnTo>
                      <a:pt x="332" y="305"/>
                    </a:lnTo>
                    <a:lnTo>
                      <a:pt x="328" y="284"/>
                    </a:lnTo>
                    <a:lnTo>
                      <a:pt x="324" y="261"/>
                    </a:lnTo>
                    <a:lnTo>
                      <a:pt x="320" y="236"/>
                    </a:lnTo>
                    <a:lnTo>
                      <a:pt x="318" y="209"/>
                    </a:lnTo>
                    <a:lnTo>
                      <a:pt x="314" y="153"/>
                    </a:lnTo>
                    <a:lnTo>
                      <a:pt x="312" y="98"/>
                    </a:lnTo>
                    <a:lnTo>
                      <a:pt x="311" y="44"/>
                    </a:lnTo>
                    <a:lnTo>
                      <a:pt x="309" y="0"/>
                    </a:lnTo>
                    <a:lnTo>
                      <a:pt x="305" y="0"/>
                    </a:lnTo>
                    <a:lnTo>
                      <a:pt x="291" y="0"/>
                    </a:lnTo>
                    <a:lnTo>
                      <a:pt x="276" y="0"/>
                    </a:lnTo>
                    <a:lnTo>
                      <a:pt x="255" y="2"/>
                    </a:lnTo>
                    <a:lnTo>
                      <a:pt x="236" y="6"/>
                    </a:lnTo>
                    <a:lnTo>
                      <a:pt x="218" y="11"/>
                    </a:lnTo>
                    <a:lnTo>
                      <a:pt x="213" y="15"/>
                    </a:lnTo>
                    <a:lnTo>
                      <a:pt x="207" y="19"/>
                    </a:lnTo>
                    <a:lnTo>
                      <a:pt x="203" y="25"/>
                    </a:lnTo>
                    <a:lnTo>
                      <a:pt x="201" y="31"/>
                    </a:lnTo>
                  </a:path>
                </a:pathLst>
              </a:custGeom>
              <a:noFill/>
              <a:ln w="3175">
                <a:solidFill>
                  <a:srgbClr val="1F1A17"/>
                </a:solidFill>
                <a:round/>
                <a:headEnd/>
                <a:tailEnd/>
              </a:ln>
            </p:spPr>
            <p:txBody>
              <a:bodyPr/>
              <a:lstStyle/>
              <a:p>
                <a:endParaRPr lang="en-US"/>
              </a:p>
            </p:txBody>
          </p:sp>
          <p:sp>
            <p:nvSpPr>
              <p:cNvPr id="9282" name="Freeform 13"/>
              <p:cNvSpPr>
                <a:spLocks noEditPoints="1"/>
              </p:cNvSpPr>
              <p:nvPr/>
            </p:nvSpPr>
            <p:spPr bwMode="auto">
              <a:xfrm>
                <a:off x="5022" y="2335"/>
                <a:ext cx="225" cy="75"/>
              </a:xfrm>
              <a:custGeom>
                <a:avLst/>
                <a:gdLst>
                  <a:gd name="T0" fmla="*/ 2 w 929"/>
                  <a:gd name="T1" fmla="*/ 1 h 272"/>
                  <a:gd name="T2" fmla="*/ 2 w 929"/>
                  <a:gd name="T3" fmla="*/ 1 h 272"/>
                  <a:gd name="T4" fmla="*/ 2 w 929"/>
                  <a:gd name="T5" fmla="*/ 1 h 272"/>
                  <a:gd name="T6" fmla="*/ 2 w 929"/>
                  <a:gd name="T7" fmla="*/ 1 h 272"/>
                  <a:gd name="T8" fmla="*/ 2 w 929"/>
                  <a:gd name="T9" fmla="*/ 1 h 272"/>
                  <a:gd name="T10" fmla="*/ 2 w 929"/>
                  <a:gd name="T11" fmla="*/ 0 h 272"/>
                  <a:gd name="T12" fmla="*/ 2 w 929"/>
                  <a:gd name="T13" fmla="*/ 0 h 272"/>
                  <a:gd name="T14" fmla="*/ 2 w 929"/>
                  <a:gd name="T15" fmla="*/ 0 h 272"/>
                  <a:gd name="T16" fmla="*/ 2 w 929"/>
                  <a:gd name="T17" fmla="*/ 0 h 272"/>
                  <a:gd name="T18" fmla="*/ 3 w 929"/>
                  <a:gd name="T19" fmla="*/ 0 h 272"/>
                  <a:gd name="T20" fmla="*/ 3 w 929"/>
                  <a:gd name="T21" fmla="*/ 0 h 272"/>
                  <a:gd name="T22" fmla="*/ 3 w 929"/>
                  <a:gd name="T23" fmla="*/ 0 h 272"/>
                  <a:gd name="T24" fmla="*/ 3 w 929"/>
                  <a:gd name="T25" fmla="*/ 0 h 272"/>
                  <a:gd name="T26" fmla="*/ 3 w 929"/>
                  <a:gd name="T27" fmla="*/ 0 h 272"/>
                  <a:gd name="T28" fmla="*/ 3 w 929"/>
                  <a:gd name="T29" fmla="*/ 0 h 272"/>
                  <a:gd name="T30" fmla="*/ 3 w 929"/>
                  <a:gd name="T31" fmla="*/ 0 h 272"/>
                  <a:gd name="T32" fmla="*/ 3 w 929"/>
                  <a:gd name="T33" fmla="*/ 1 h 272"/>
                  <a:gd name="T34" fmla="*/ 3 w 929"/>
                  <a:gd name="T35" fmla="*/ 1 h 272"/>
                  <a:gd name="T36" fmla="*/ 3 w 929"/>
                  <a:gd name="T37" fmla="*/ 1 h 272"/>
                  <a:gd name="T38" fmla="*/ 3 w 929"/>
                  <a:gd name="T39" fmla="*/ 1 h 272"/>
                  <a:gd name="T40" fmla="*/ 2 w 929"/>
                  <a:gd name="T41" fmla="*/ 1 h 272"/>
                  <a:gd name="T42" fmla="*/ 2 w 929"/>
                  <a:gd name="T43" fmla="*/ 1 h 272"/>
                  <a:gd name="T44" fmla="*/ 2 w 929"/>
                  <a:gd name="T45" fmla="*/ 1 h 272"/>
                  <a:gd name="T46" fmla="*/ 2 w 929"/>
                  <a:gd name="T47" fmla="*/ 1 h 272"/>
                  <a:gd name="T48" fmla="*/ 2 w 929"/>
                  <a:gd name="T49" fmla="*/ 1 h 272"/>
                  <a:gd name="T50" fmla="*/ 1 w 929"/>
                  <a:gd name="T51" fmla="*/ 2 h 272"/>
                  <a:gd name="T52" fmla="*/ 1 w 929"/>
                  <a:gd name="T53" fmla="*/ 1 h 272"/>
                  <a:gd name="T54" fmla="*/ 1 w 929"/>
                  <a:gd name="T55" fmla="*/ 1 h 272"/>
                  <a:gd name="T56" fmla="*/ 1 w 929"/>
                  <a:gd name="T57" fmla="*/ 1 h 272"/>
                  <a:gd name="T58" fmla="*/ 1 w 929"/>
                  <a:gd name="T59" fmla="*/ 1 h 272"/>
                  <a:gd name="T60" fmla="*/ 1 w 929"/>
                  <a:gd name="T61" fmla="*/ 1 h 272"/>
                  <a:gd name="T62" fmla="*/ 1 w 929"/>
                  <a:gd name="T63" fmla="*/ 1 h 272"/>
                  <a:gd name="T64" fmla="*/ 1 w 929"/>
                  <a:gd name="T65" fmla="*/ 1 h 272"/>
                  <a:gd name="T66" fmla="*/ 1 w 929"/>
                  <a:gd name="T67" fmla="*/ 1 h 272"/>
                  <a:gd name="T68" fmla="*/ 1 w 929"/>
                  <a:gd name="T69" fmla="*/ 0 h 272"/>
                  <a:gd name="T70" fmla="*/ 1 w 929"/>
                  <a:gd name="T71" fmla="*/ 0 h 272"/>
                  <a:gd name="T72" fmla="*/ 1 w 929"/>
                  <a:gd name="T73" fmla="*/ 0 h 272"/>
                  <a:gd name="T74" fmla="*/ 1 w 929"/>
                  <a:gd name="T75" fmla="*/ 0 h 272"/>
                  <a:gd name="T76" fmla="*/ 0 w 929"/>
                  <a:gd name="T77" fmla="*/ 0 h 272"/>
                  <a:gd name="T78" fmla="*/ 0 w 929"/>
                  <a:gd name="T79" fmla="*/ 0 h 272"/>
                  <a:gd name="T80" fmla="*/ 0 w 929"/>
                  <a:gd name="T81" fmla="*/ 0 h 272"/>
                  <a:gd name="T82" fmla="*/ 0 w 929"/>
                  <a:gd name="T83" fmla="*/ 1 h 272"/>
                  <a:gd name="T84" fmla="*/ 0 w 929"/>
                  <a:gd name="T85" fmla="*/ 1 h 272"/>
                  <a:gd name="T86" fmla="*/ 0 w 929"/>
                  <a:gd name="T87" fmla="*/ 1 h 272"/>
                  <a:gd name="T88" fmla="*/ 0 w 929"/>
                  <a:gd name="T89" fmla="*/ 1 h 272"/>
                  <a:gd name="T90" fmla="*/ 0 w 929"/>
                  <a:gd name="T91" fmla="*/ 1 h 272"/>
                  <a:gd name="T92" fmla="*/ 0 w 929"/>
                  <a:gd name="T93" fmla="*/ 1 h 272"/>
                  <a:gd name="T94" fmla="*/ 0 w 929"/>
                  <a:gd name="T95" fmla="*/ 1 h 272"/>
                  <a:gd name="T96" fmla="*/ 0 w 929"/>
                  <a:gd name="T97" fmla="*/ 1 h 272"/>
                  <a:gd name="T98" fmla="*/ 1 w 929"/>
                  <a:gd name="T99" fmla="*/ 1 h 272"/>
                  <a:gd name="T100" fmla="*/ 1 w 929"/>
                  <a:gd name="T101" fmla="*/ 1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29"/>
                  <a:gd name="T154" fmla="*/ 0 h 272"/>
                  <a:gd name="T155" fmla="*/ 929 w 929"/>
                  <a:gd name="T156" fmla="*/ 272 h 2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29" h="272">
                    <a:moveTo>
                      <a:pt x="669" y="188"/>
                    </a:moveTo>
                    <a:lnTo>
                      <a:pt x="662" y="188"/>
                    </a:lnTo>
                    <a:lnTo>
                      <a:pt x="656" y="188"/>
                    </a:lnTo>
                    <a:lnTo>
                      <a:pt x="650" y="186"/>
                    </a:lnTo>
                    <a:lnTo>
                      <a:pt x="645" y="182"/>
                    </a:lnTo>
                    <a:lnTo>
                      <a:pt x="639" y="178"/>
                    </a:lnTo>
                    <a:lnTo>
                      <a:pt x="635" y="174"/>
                    </a:lnTo>
                    <a:lnTo>
                      <a:pt x="631" y="168"/>
                    </a:lnTo>
                    <a:lnTo>
                      <a:pt x="627" y="161"/>
                    </a:lnTo>
                    <a:lnTo>
                      <a:pt x="625" y="147"/>
                    </a:lnTo>
                    <a:lnTo>
                      <a:pt x="625" y="134"/>
                    </a:lnTo>
                    <a:lnTo>
                      <a:pt x="627" y="128"/>
                    </a:lnTo>
                    <a:lnTo>
                      <a:pt x="629" y="122"/>
                    </a:lnTo>
                    <a:lnTo>
                      <a:pt x="633" y="117"/>
                    </a:lnTo>
                    <a:lnTo>
                      <a:pt x="639" y="113"/>
                    </a:lnTo>
                    <a:lnTo>
                      <a:pt x="637" y="95"/>
                    </a:lnTo>
                    <a:lnTo>
                      <a:pt x="637" y="80"/>
                    </a:lnTo>
                    <a:lnTo>
                      <a:pt x="641" y="65"/>
                    </a:lnTo>
                    <a:lnTo>
                      <a:pt x="645" y="53"/>
                    </a:lnTo>
                    <a:lnTo>
                      <a:pt x="650" y="40"/>
                    </a:lnTo>
                    <a:lnTo>
                      <a:pt x="656" y="30"/>
                    </a:lnTo>
                    <a:lnTo>
                      <a:pt x="664" y="21"/>
                    </a:lnTo>
                    <a:lnTo>
                      <a:pt x="673" y="15"/>
                    </a:lnTo>
                    <a:lnTo>
                      <a:pt x="683" y="9"/>
                    </a:lnTo>
                    <a:lnTo>
                      <a:pt x="694" y="3"/>
                    </a:lnTo>
                    <a:lnTo>
                      <a:pt x="704" y="1"/>
                    </a:lnTo>
                    <a:lnTo>
                      <a:pt x="716" y="0"/>
                    </a:lnTo>
                    <a:lnTo>
                      <a:pt x="727" y="0"/>
                    </a:lnTo>
                    <a:lnTo>
                      <a:pt x="739" y="3"/>
                    </a:lnTo>
                    <a:lnTo>
                      <a:pt x="748" y="7"/>
                    </a:lnTo>
                    <a:lnTo>
                      <a:pt x="758" y="11"/>
                    </a:lnTo>
                    <a:lnTo>
                      <a:pt x="765" y="15"/>
                    </a:lnTo>
                    <a:lnTo>
                      <a:pt x="775" y="19"/>
                    </a:lnTo>
                    <a:lnTo>
                      <a:pt x="783" y="19"/>
                    </a:lnTo>
                    <a:lnTo>
                      <a:pt x="792" y="21"/>
                    </a:lnTo>
                    <a:lnTo>
                      <a:pt x="811" y="21"/>
                    </a:lnTo>
                    <a:lnTo>
                      <a:pt x="833" y="19"/>
                    </a:lnTo>
                    <a:lnTo>
                      <a:pt x="854" y="19"/>
                    </a:lnTo>
                    <a:lnTo>
                      <a:pt x="875" y="21"/>
                    </a:lnTo>
                    <a:lnTo>
                      <a:pt x="884" y="23"/>
                    </a:lnTo>
                    <a:lnTo>
                      <a:pt x="894" y="26"/>
                    </a:lnTo>
                    <a:lnTo>
                      <a:pt x="904" y="32"/>
                    </a:lnTo>
                    <a:lnTo>
                      <a:pt x="913" y="38"/>
                    </a:lnTo>
                    <a:lnTo>
                      <a:pt x="921" y="44"/>
                    </a:lnTo>
                    <a:lnTo>
                      <a:pt x="927" y="49"/>
                    </a:lnTo>
                    <a:lnTo>
                      <a:pt x="929" y="53"/>
                    </a:lnTo>
                    <a:lnTo>
                      <a:pt x="929" y="57"/>
                    </a:lnTo>
                    <a:lnTo>
                      <a:pt x="929" y="61"/>
                    </a:lnTo>
                    <a:lnTo>
                      <a:pt x="925" y="67"/>
                    </a:lnTo>
                    <a:lnTo>
                      <a:pt x="919" y="71"/>
                    </a:lnTo>
                    <a:lnTo>
                      <a:pt x="913" y="78"/>
                    </a:lnTo>
                    <a:lnTo>
                      <a:pt x="896" y="76"/>
                    </a:lnTo>
                    <a:lnTo>
                      <a:pt x="881" y="78"/>
                    </a:lnTo>
                    <a:lnTo>
                      <a:pt x="863" y="78"/>
                    </a:lnTo>
                    <a:lnTo>
                      <a:pt x="848" y="80"/>
                    </a:lnTo>
                    <a:lnTo>
                      <a:pt x="831" y="84"/>
                    </a:lnTo>
                    <a:lnTo>
                      <a:pt x="815" y="90"/>
                    </a:lnTo>
                    <a:lnTo>
                      <a:pt x="802" y="95"/>
                    </a:lnTo>
                    <a:lnTo>
                      <a:pt x="787" y="103"/>
                    </a:lnTo>
                    <a:lnTo>
                      <a:pt x="773" y="113"/>
                    </a:lnTo>
                    <a:lnTo>
                      <a:pt x="762" y="122"/>
                    </a:lnTo>
                    <a:lnTo>
                      <a:pt x="748" y="134"/>
                    </a:lnTo>
                    <a:lnTo>
                      <a:pt x="739" y="147"/>
                    </a:lnTo>
                    <a:lnTo>
                      <a:pt x="729" y="163"/>
                    </a:lnTo>
                    <a:lnTo>
                      <a:pt x="721" y="180"/>
                    </a:lnTo>
                    <a:lnTo>
                      <a:pt x="714" y="199"/>
                    </a:lnTo>
                    <a:lnTo>
                      <a:pt x="708" y="220"/>
                    </a:lnTo>
                    <a:lnTo>
                      <a:pt x="698" y="222"/>
                    </a:lnTo>
                    <a:lnTo>
                      <a:pt x="691" y="220"/>
                    </a:lnTo>
                    <a:lnTo>
                      <a:pt x="683" y="218"/>
                    </a:lnTo>
                    <a:lnTo>
                      <a:pt x="677" y="214"/>
                    </a:lnTo>
                    <a:lnTo>
                      <a:pt x="673" y="209"/>
                    </a:lnTo>
                    <a:lnTo>
                      <a:pt x="669" y="203"/>
                    </a:lnTo>
                    <a:lnTo>
                      <a:pt x="668" y="195"/>
                    </a:lnTo>
                    <a:lnTo>
                      <a:pt x="669" y="188"/>
                    </a:lnTo>
                    <a:close/>
                    <a:moveTo>
                      <a:pt x="230" y="270"/>
                    </a:moveTo>
                    <a:lnTo>
                      <a:pt x="238" y="272"/>
                    </a:lnTo>
                    <a:lnTo>
                      <a:pt x="247" y="272"/>
                    </a:lnTo>
                    <a:lnTo>
                      <a:pt x="257" y="268"/>
                    </a:lnTo>
                    <a:lnTo>
                      <a:pt x="266" y="262"/>
                    </a:lnTo>
                    <a:lnTo>
                      <a:pt x="274" y="255"/>
                    </a:lnTo>
                    <a:lnTo>
                      <a:pt x="282" y="247"/>
                    </a:lnTo>
                    <a:lnTo>
                      <a:pt x="286" y="239"/>
                    </a:lnTo>
                    <a:lnTo>
                      <a:pt x="289" y="230"/>
                    </a:lnTo>
                    <a:lnTo>
                      <a:pt x="291" y="226"/>
                    </a:lnTo>
                    <a:lnTo>
                      <a:pt x="291" y="222"/>
                    </a:lnTo>
                    <a:lnTo>
                      <a:pt x="291" y="216"/>
                    </a:lnTo>
                    <a:lnTo>
                      <a:pt x="289" y="212"/>
                    </a:lnTo>
                    <a:lnTo>
                      <a:pt x="288" y="211"/>
                    </a:lnTo>
                    <a:lnTo>
                      <a:pt x="284" y="207"/>
                    </a:lnTo>
                    <a:lnTo>
                      <a:pt x="282" y="203"/>
                    </a:lnTo>
                    <a:lnTo>
                      <a:pt x="280" y="201"/>
                    </a:lnTo>
                    <a:lnTo>
                      <a:pt x="288" y="189"/>
                    </a:lnTo>
                    <a:lnTo>
                      <a:pt x="293" y="178"/>
                    </a:lnTo>
                    <a:lnTo>
                      <a:pt x="295" y="166"/>
                    </a:lnTo>
                    <a:lnTo>
                      <a:pt x="295" y="153"/>
                    </a:lnTo>
                    <a:lnTo>
                      <a:pt x="293" y="141"/>
                    </a:lnTo>
                    <a:lnTo>
                      <a:pt x="289" y="130"/>
                    </a:lnTo>
                    <a:lnTo>
                      <a:pt x="286" y="118"/>
                    </a:lnTo>
                    <a:lnTo>
                      <a:pt x="280" y="111"/>
                    </a:lnTo>
                    <a:lnTo>
                      <a:pt x="284" y="101"/>
                    </a:lnTo>
                    <a:lnTo>
                      <a:pt x="286" y="94"/>
                    </a:lnTo>
                    <a:lnTo>
                      <a:pt x="288" y="84"/>
                    </a:lnTo>
                    <a:lnTo>
                      <a:pt x="288" y="76"/>
                    </a:lnTo>
                    <a:lnTo>
                      <a:pt x="284" y="61"/>
                    </a:lnTo>
                    <a:lnTo>
                      <a:pt x="278" y="46"/>
                    </a:lnTo>
                    <a:lnTo>
                      <a:pt x="268" y="34"/>
                    </a:lnTo>
                    <a:lnTo>
                      <a:pt x="257" y="26"/>
                    </a:lnTo>
                    <a:lnTo>
                      <a:pt x="245" y="19"/>
                    </a:lnTo>
                    <a:lnTo>
                      <a:pt x="236" y="17"/>
                    </a:lnTo>
                    <a:lnTo>
                      <a:pt x="226" y="15"/>
                    </a:lnTo>
                    <a:lnTo>
                      <a:pt x="215" y="15"/>
                    </a:lnTo>
                    <a:lnTo>
                      <a:pt x="203" y="15"/>
                    </a:lnTo>
                    <a:lnTo>
                      <a:pt x="192" y="17"/>
                    </a:lnTo>
                    <a:lnTo>
                      <a:pt x="180" y="21"/>
                    </a:lnTo>
                    <a:lnTo>
                      <a:pt x="171" y="26"/>
                    </a:lnTo>
                    <a:lnTo>
                      <a:pt x="165" y="34"/>
                    </a:lnTo>
                    <a:lnTo>
                      <a:pt x="161" y="42"/>
                    </a:lnTo>
                    <a:lnTo>
                      <a:pt x="149" y="42"/>
                    </a:lnTo>
                    <a:lnTo>
                      <a:pt x="140" y="46"/>
                    </a:lnTo>
                    <a:lnTo>
                      <a:pt x="130" y="49"/>
                    </a:lnTo>
                    <a:lnTo>
                      <a:pt x="121" y="55"/>
                    </a:lnTo>
                    <a:lnTo>
                      <a:pt x="113" y="61"/>
                    </a:lnTo>
                    <a:lnTo>
                      <a:pt x="105" y="69"/>
                    </a:lnTo>
                    <a:lnTo>
                      <a:pt x="100" y="78"/>
                    </a:lnTo>
                    <a:lnTo>
                      <a:pt x="96" y="86"/>
                    </a:lnTo>
                    <a:lnTo>
                      <a:pt x="84" y="82"/>
                    </a:lnTo>
                    <a:lnTo>
                      <a:pt x="73" y="78"/>
                    </a:lnTo>
                    <a:lnTo>
                      <a:pt x="63" y="76"/>
                    </a:lnTo>
                    <a:lnTo>
                      <a:pt x="53" y="76"/>
                    </a:lnTo>
                    <a:lnTo>
                      <a:pt x="44" y="78"/>
                    </a:lnTo>
                    <a:lnTo>
                      <a:pt x="36" y="82"/>
                    </a:lnTo>
                    <a:lnTo>
                      <a:pt x="30" y="86"/>
                    </a:lnTo>
                    <a:lnTo>
                      <a:pt x="23" y="90"/>
                    </a:lnTo>
                    <a:lnTo>
                      <a:pt x="13" y="103"/>
                    </a:lnTo>
                    <a:lnTo>
                      <a:pt x="5" y="117"/>
                    </a:lnTo>
                    <a:lnTo>
                      <a:pt x="0" y="134"/>
                    </a:lnTo>
                    <a:lnTo>
                      <a:pt x="0" y="149"/>
                    </a:lnTo>
                    <a:lnTo>
                      <a:pt x="15" y="147"/>
                    </a:lnTo>
                    <a:lnTo>
                      <a:pt x="32" y="145"/>
                    </a:lnTo>
                    <a:lnTo>
                      <a:pt x="50" y="145"/>
                    </a:lnTo>
                    <a:lnTo>
                      <a:pt x="67" y="145"/>
                    </a:lnTo>
                    <a:lnTo>
                      <a:pt x="84" y="149"/>
                    </a:lnTo>
                    <a:lnTo>
                      <a:pt x="101" y="151"/>
                    </a:lnTo>
                    <a:lnTo>
                      <a:pt x="117" y="157"/>
                    </a:lnTo>
                    <a:lnTo>
                      <a:pt x="132" y="163"/>
                    </a:lnTo>
                    <a:lnTo>
                      <a:pt x="147" y="170"/>
                    </a:lnTo>
                    <a:lnTo>
                      <a:pt x="163" y="180"/>
                    </a:lnTo>
                    <a:lnTo>
                      <a:pt x="176" y="191"/>
                    </a:lnTo>
                    <a:lnTo>
                      <a:pt x="190" y="203"/>
                    </a:lnTo>
                    <a:lnTo>
                      <a:pt x="201" y="216"/>
                    </a:lnTo>
                    <a:lnTo>
                      <a:pt x="213" y="234"/>
                    </a:lnTo>
                    <a:lnTo>
                      <a:pt x="222" y="251"/>
                    </a:lnTo>
                    <a:lnTo>
                      <a:pt x="230" y="270"/>
                    </a:lnTo>
                    <a:close/>
                  </a:path>
                </a:pathLst>
              </a:custGeom>
              <a:solidFill>
                <a:srgbClr val="EB8A65"/>
              </a:solidFill>
              <a:ln w="9525">
                <a:noFill/>
                <a:round/>
                <a:headEnd/>
                <a:tailEnd/>
              </a:ln>
            </p:spPr>
            <p:txBody>
              <a:bodyPr/>
              <a:lstStyle/>
              <a:p>
                <a:endParaRPr lang="en-US"/>
              </a:p>
            </p:txBody>
          </p:sp>
          <p:grpSp>
            <p:nvGrpSpPr>
              <p:cNvPr id="5" name="Group 14"/>
              <p:cNvGrpSpPr>
                <a:grpSpLocks/>
              </p:cNvGrpSpPr>
              <p:nvPr/>
            </p:nvGrpSpPr>
            <p:grpSpPr bwMode="auto">
              <a:xfrm>
                <a:off x="5174" y="2335"/>
                <a:ext cx="152" cy="197"/>
                <a:chOff x="5174" y="2335"/>
                <a:chExt cx="152" cy="197"/>
              </a:xfrm>
            </p:grpSpPr>
            <p:sp>
              <p:nvSpPr>
                <p:cNvPr id="9360" name="Freeform 15"/>
                <p:cNvSpPr>
                  <a:spLocks/>
                </p:cNvSpPr>
                <p:nvPr/>
              </p:nvSpPr>
              <p:spPr bwMode="auto">
                <a:xfrm>
                  <a:off x="5193" y="2357"/>
                  <a:ext cx="133" cy="175"/>
                </a:xfrm>
                <a:custGeom>
                  <a:avLst/>
                  <a:gdLst>
                    <a:gd name="T0" fmla="*/ 0 w 551"/>
                    <a:gd name="T1" fmla="*/ 2 h 645"/>
                    <a:gd name="T2" fmla="*/ 0 w 551"/>
                    <a:gd name="T3" fmla="*/ 2 h 645"/>
                    <a:gd name="T4" fmla="*/ 0 w 551"/>
                    <a:gd name="T5" fmla="*/ 2 h 645"/>
                    <a:gd name="T6" fmla="*/ 0 w 551"/>
                    <a:gd name="T7" fmla="*/ 2 h 645"/>
                    <a:gd name="T8" fmla="*/ 0 w 551"/>
                    <a:gd name="T9" fmla="*/ 2 h 645"/>
                    <a:gd name="T10" fmla="*/ 0 w 551"/>
                    <a:gd name="T11" fmla="*/ 2 h 645"/>
                    <a:gd name="T12" fmla="*/ 0 w 551"/>
                    <a:gd name="T13" fmla="*/ 1 h 645"/>
                    <a:gd name="T14" fmla="*/ 0 w 551"/>
                    <a:gd name="T15" fmla="*/ 1 h 645"/>
                    <a:gd name="T16" fmla="*/ 0 w 551"/>
                    <a:gd name="T17" fmla="*/ 1 h 645"/>
                    <a:gd name="T18" fmla="*/ 0 w 551"/>
                    <a:gd name="T19" fmla="*/ 1 h 645"/>
                    <a:gd name="T20" fmla="*/ 0 w 551"/>
                    <a:gd name="T21" fmla="*/ 1 h 645"/>
                    <a:gd name="T22" fmla="*/ 0 w 551"/>
                    <a:gd name="T23" fmla="*/ 1 h 645"/>
                    <a:gd name="T24" fmla="*/ 0 w 551"/>
                    <a:gd name="T25" fmla="*/ 0 h 645"/>
                    <a:gd name="T26" fmla="*/ 0 w 551"/>
                    <a:gd name="T27" fmla="*/ 0 h 645"/>
                    <a:gd name="T28" fmla="*/ 0 w 551"/>
                    <a:gd name="T29" fmla="*/ 0 h 645"/>
                    <a:gd name="T30" fmla="*/ 0 w 551"/>
                    <a:gd name="T31" fmla="*/ 0 h 645"/>
                    <a:gd name="T32" fmla="*/ 1 w 551"/>
                    <a:gd name="T33" fmla="*/ 0 h 645"/>
                    <a:gd name="T34" fmla="*/ 1 w 551"/>
                    <a:gd name="T35" fmla="*/ 0 h 645"/>
                    <a:gd name="T36" fmla="*/ 1 w 551"/>
                    <a:gd name="T37" fmla="*/ 0 h 645"/>
                    <a:gd name="T38" fmla="*/ 1 w 551"/>
                    <a:gd name="T39" fmla="*/ 0 h 645"/>
                    <a:gd name="T40" fmla="*/ 1 w 551"/>
                    <a:gd name="T41" fmla="*/ 1 h 645"/>
                    <a:gd name="T42" fmla="*/ 1 w 551"/>
                    <a:gd name="T43" fmla="*/ 1 h 645"/>
                    <a:gd name="T44" fmla="*/ 1 w 551"/>
                    <a:gd name="T45" fmla="*/ 1 h 645"/>
                    <a:gd name="T46" fmla="*/ 2 w 551"/>
                    <a:gd name="T47" fmla="*/ 1 h 645"/>
                    <a:gd name="T48" fmla="*/ 2 w 551"/>
                    <a:gd name="T49" fmla="*/ 1 h 645"/>
                    <a:gd name="T50" fmla="*/ 2 w 551"/>
                    <a:gd name="T51" fmla="*/ 1 h 645"/>
                    <a:gd name="T52" fmla="*/ 2 w 551"/>
                    <a:gd name="T53" fmla="*/ 1 h 645"/>
                    <a:gd name="T54" fmla="*/ 2 w 551"/>
                    <a:gd name="T55" fmla="*/ 1 h 645"/>
                    <a:gd name="T56" fmla="*/ 2 w 551"/>
                    <a:gd name="T57" fmla="*/ 2 h 645"/>
                    <a:gd name="T58" fmla="*/ 2 w 551"/>
                    <a:gd name="T59" fmla="*/ 2 h 645"/>
                    <a:gd name="T60" fmla="*/ 2 w 551"/>
                    <a:gd name="T61" fmla="*/ 2 h 645"/>
                    <a:gd name="T62" fmla="*/ 2 w 551"/>
                    <a:gd name="T63" fmla="*/ 2 h 645"/>
                    <a:gd name="T64" fmla="*/ 2 w 551"/>
                    <a:gd name="T65" fmla="*/ 2 h 645"/>
                    <a:gd name="T66" fmla="*/ 2 w 551"/>
                    <a:gd name="T67" fmla="*/ 2 h 645"/>
                    <a:gd name="T68" fmla="*/ 2 w 551"/>
                    <a:gd name="T69" fmla="*/ 2 h 645"/>
                    <a:gd name="T70" fmla="*/ 2 w 551"/>
                    <a:gd name="T71" fmla="*/ 3 h 645"/>
                    <a:gd name="T72" fmla="*/ 2 w 551"/>
                    <a:gd name="T73" fmla="*/ 3 h 645"/>
                    <a:gd name="T74" fmla="*/ 2 w 551"/>
                    <a:gd name="T75" fmla="*/ 3 h 645"/>
                    <a:gd name="T76" fmla="*/ 2 w 551"/>
                    <a:gd name="T77" fmla="*/ 3 h 645"/>
                    <a:gd name="T78" fmla="*/ 2 w 551"/>
                    <a:gd name="T79" fmla="*/ 3 h 645"/>
                    <a:gd name="T80" fmla="*/ 2 w 551"/>
                    <a:gd name="T81" fmla="*/ 3 h 645"/>
                    <a:gd name="T82" fmla="*/ 1 w 551"/>
                    <a:gd name="T83" fmla="*/ 3 h 645"/>
                    <a:gd name="T84" fmla="*/ 1 w 551"/>
                    <a:gd name="T85" fmla="*/ 4 h 645"/>
                    <a:gd name="T86" fmla="*/ 1 w 551"/>
                    <a:gd name="T87" fmla="*/ 4 h 645"/>
                    <a:gd name="T88" fmla="*/ 1 w 551"/>
                    <a:gd name="T89" fmla="*/ 4 h 645"/>
                    <a:gd name="T90" fmla="*/ 1 w 551"/>
                    <a:gd name="T91" fmla="*/ 4 h 645"/>
                    <a:gd name="T92" fmla="*/ 1 w 551"/>
                    <a:gd name="T93" fmla="*/ 4 h 645"/>
                    <a:gd name="T94" fmla="*/ 1 w 551"/>
                    <a:gd name="T95" fmla="*/ 4 h 645"/>
                    <a:gd name="T96" fmla="*/ 1 w 551"/>
                    <a:gd name="T97" fmla="*/ 3 h 645"/>
                    <a:gd name="T98" fmla="*/ 0 w 551"/>
                    <a:gd name="T99" fmla="*/ 3 h 645"/>
                    <a:gd name="T100" fmla="*/ 0 w 551"/>
                    <a:gd name="T101" fmla="*/ 3 h 645"/>
                    <a:gd name="T102" fmla="*/ 0 w 551"/>
                    <a:gd name="T103" fmla="*/ 3 h 645"/>
                    <a:gd name="T104" fmla="*/ 0 w 551"/>
                    <a:gd name="T105" fmla="*/ 3 h 645"/>
                    <a:gd name="T106" fmla="*/ 0 w 551"/>
                    <a:gd name="T107" fmla="*/ 2 h 645"/>
                    <a:gd name="T108" fmla="*/ 0 w 551"/>
                    <a:gd name="T109" fmla="*/ 2 h 645"/>
                    <a:gd name="T110" fmla="*/ 0 w 551"/>
                    <a:gd name="T111" fmla="*/ 2 h 645"/>
                    <a:gd name="T112" fmla="*/ 0 w 551"/>
                    <a:gd name="T113" fmla="*/ 2 h 645"/>
                    <a:gd name="T114" fmla="*/ 0 w 551"/>
                    <a:gd name="T115" fmla="*/ 2 h 645"/>
                    <a:gd name="T116" fmla="*/ 0 w 551"/>
                    <a:gd name="T117" fmla="*/ 2 h 645"/>
                    <a:gd name="T118" fmla="*/ 0 w 551"/>
                    <a:gd name="T119" fmla="*/ 2 h 645"/>
                    <a:gd name="T120" fmla="*/ 0 w 551"/>
                    <a:gd name="T121" fmla="*/ 2 h 645"/>
                    <a:gd name="T122" fmla="*/ 0 w 551"/>
                    <a:gd name="T123" fmla="*/ 2 h 6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1"/>
                    <a:gd name="T187" fmla="*/ 0 h 645"/>
                    <a:gd name="T188" fmla="*/ 551 w 551"/>
                    <a:gd name="T189" fmla="*/ 645 h 6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1" h="645">
                      <a:moveTo>
                        <a:pt x="123" y="282"/>
                      </a:moveTo>
                      <a:lnTo>
                        <a:pt x="119" y="282"/>
                      </a:lnTo>
                      <a:lnTo>
                        <a:pt x="115" y="284"/>
                      </a:lnTo>
                      <a:lnTo>
                        <a:pt x="109" y="284"/>
                      </a:lnTo>
                      <a:lnTo>
                        <a:pt x="104" y="286"/>
                      </a:lnTo>
                      <a:lnTo>
                        <a:pt x="98" y="288"/>
                      </a:lnTo>
                      <a:lnTo>
                        <a:pt x="92" y="290"/>
                      </a:lnTo>
                      <a:lnTo>
                        <a:pt x="88" y="292"/>
                      </a:lnTo>
                      <a:lnTo>
                        <a:pt x="84" y="292"/>
                      </a:lnTo>
                      <a:lnTo>
                        <a:pt x="71" y="290"/>
                      </a:lnTo>
                      <a:lnTo>
                        <a:pt x="61" y="286"/>
                      </a:lnTo>
                      <a:lnTo>
                        <a:pt x="50" y="282"/>
                      </a:lnTo>
                      <a:lnTo>
                        <a:pt x="42" y="276"/>
                      </a:lnTo>
                      <a:lnTo>
                        <a:pt x="33" y="269"/>
                      </a:lnTo>
                      <a:lnTo>
                        <a:pt x="27" y="263"/>
                      </a:lnTo>
                      <a:lnTo>
                        <a:pt x="19" y="255"/>
                      </a:lnTo>
                      <a:lnTo>
                        <a:pt x="15" y="246"/>
                      </a:lnTo>
                      <a:lnTo>
                        <a:pt x="6" y="227"/>
                      </a:lnTo>
                      <a:lnTo>
                        <a:pt x="2" y="207"/>
                      </a:lnTo>
                      <a:lnTo>
                        <a:pt x="0" y="184"/>
                      </a:lnTo>
                      <a:lnTo>
                        <a:pt x="0" y="163"/>
                      </a:lnTo>
                      <a:lnTo>
                        <a:pt x="6" y="140"/>
                      </a:lnTo>
                      <a:lnTo>
                        <a:pt x="12" y="117"/>
                      </a:lnTo>
                      <a:lnTo>
                        <a:pt x="21" y="96"/>
                      </a:lnTo>
                      <a:lnTo>
                        <a:pt x="31" y="75"/>
                      </a:lnTo>
                      <a:lnTo>
                        <a:pt x="44" y="56"/>
                      </a:lnTo>
                      <a:lnTo>
                        <a:pt x="59" y="40"/>
                      </a:lnTo>
                      <a:lnTo>
                        <a:pt x="75" y="27"/>
                      </a:lnTo>
                      <a:lnTo>
                        <a:pt x="94" y="17"/>
                      </a:lnTo>
                      <a:lnTo>
                        <a:pt x="117" y="10"/>
                      </a:lnTo>
                      <a:lnTo>
                        <a:pt x="144" y="4"/>
                      </a:lnTo>
                      <a:lnTo>
                        <a:pt x="173" y="0"/>
                      </a:lnTo>
                      <a:lnTo>
                        <a:pt x="202" y="0"/>
                      </a:lnTo>
                      <a:lnTo>
                        <a:pt x="230" y="0"/>
                      </a:lnTo>
                      <a:lnTo>
                        <a:pt x="259" y="4"/>
                      </a:lnTo>
                      <a:lnTo>
                        <a:pt x="288" y="10"/>
                      </a:lnTo>
                      <a:lnTo>
                        <a:pt x="313" y="17"/>
                      </a:lnTo>
                      <a:lnTo>
                        <a:pt x="334" y="29"/>
                      </a:lnTo>
                      <a:lnTo>
                        <a:pt x="353" y="40"/>
                      </a:lnTo>
                      <a:lnTo>
                        <a:pt x="370" y="54"/>
                      </a:lnTo>
                      <a:lnTo>
                        <a:pt x="386" y="69"/>
                      </a:lnTo>
                      <a:lnTo>
                        <a:pt x="399" y="87"/>
                      </a:lnTo>
                      <a:lnTo>
                        <a:pt x="411" y="104"/>
                      </a:lnTo>
                      <a:lnTo>
                        <a:pt x="422" y="123"/>
                      </a:lnTo>
                      <a:lnTo>
                        <a:pt x="432" y="142"/>
                      </a:lnTo>
                      <a:lnTo>
                        <a:pt x="439" y="156"/>
                      </a:lnTo>
                      <a:lnTo>
                        <a:pt x="451" y="169"/>
                      </a:lnTo>
                      <a:lnTo>
                        <a:pt x="462" y="181"/>
                      </a:lnTo>
                      <a:lnTo>
                        <a:pt x="476" y="192"/>
                      </a:lnTo>
                      <a:lnTo>
                        <a:pt x="491" y="205"/>
                      </a:lnTo>
                      <a:lnTo>
                        <a:pt x="503" y="219"/>
                      </a:lnTo>
                      <a:lnTo>
                        <a:pt x="514" y="232"/>
                      </a:lnTo>
                      <a:lnTo>
                        <a:pt x="522" y="248"/>
                      </a:lnTo>
                      <a:lnTo>
                        <a:pt x="524" y="255"/>
                      </a:lnTo>
                      <a:lnTo>
                        <a:pt x="526" y="265"/>
                      </a:lnTo>
                      <a:lnTo>
                        <a:pt x="528" y="275"/>
                      </a:lnTo>
                      <a:lnTo>
                        <a:pt x="532" y="284"/>
                      </a:lnTo>
                      <a:lnTo>
                        <a:pt x="533" y="294"/>
                      </a:lnTo>
                      <a:lnTo>
                        <a:pt x="535" y="305"/>
                      </a:lnTo>
                      <a:lnTo>
                        <a:pt x="535" y="313"/>
                      </a:lnTo>
                      <a:lnTo>
                        <a:pt x="537" y="322"/>
                      </a:lnTo>
                      <a:lnTo>
                        <a:pt x="543" y="332"/>
                      </a:lnTo>
                      <a:lnTo>
                        <a:pt x="547" y="347"/>
                      </a:lnTo>
                      <a:lnTo>
                        <a:pt x="549" y="365"/>
                      </a:lnTo>
                      <a:lnTo>
                        <a:pt x="551" y="386"/>
                      </a:lnTo>
                      <a:lnTo>
                        <a:pt x="551" y="405"/>
                      </a:lnTo>
                      <a:lnTo>
                        <a:pt x="551" y="424"/>
                      </a:lnTo>
                      <a:lnTo>
                        <a:pt x="549" y="441"/>
                      </a:lnTo>
                      <a:lnTo>
                        <a:pt x="547" y="457"/>
                      </a:lnTo>
                      <a:lnTo>
                        <a:pt x="545" y="470"/>
                      </a:lnTo>
                      <a:lnTo>
                        <a:pt x="541" y="484"/>
                      </a:lnTo>
                      <a:lnTo>
                        <a:pt x="537" y="497"/>
                      </a:lnTo>
                      <a:lnTo>
                        <a:pt x="533" y="512"/>
                      </a:lnTo>
                      <a:lnTo>
                        <a:pt x="530" y="526"/>
                      </a:lnTo>
                      <a:lnTo>
                        <a:pt x="524" y="541"/>
                      </a:lnTo>
                      <a:lnTo>
                        <a:pt x="520" y="553"/>
                      </a:lnTo>
                      <a:lnTo>
                        <a:pt x="516" y="564"/>
                      </a:lnTo>
                      <a:lnTo>
                        <a:pt x="512" y="576"/>
                      </a:lnTo>
                      <a:lnTo>
                        <a:pt x="507" y="583"/>
                      </a:lnTo>
                      <a:lnTo>
                        <a:pt x="499" y="591"/>
                      </a:lnTo>
                      <a:lnTo>
                        <a:pt x="491" y="599"/>
                      </a:lnTo>
                      <a:lnTo>
                        <a:pt x="472" y="608"/>
                      </a:lnTo>
                      <a:lnTo>
                        <a:pt x="449" y="618"/>
                      </a:lnTo>
                      <a:lnTo>
                        <a:pt x="426" y="626"/>
                      </a:lnTo>
                      <a:lnTo>
                        <a:pt x="405" y="631"/>
                      </a:lnTo>
                      <a:lnTo>
                        <a:pt x="384" y="637"/>
                      </a:lnTo>
                      <a:lnTo>
                        <a:pt x="367" y="645"/>
                      </a:lnTo>
                      <a:lnTo>
                        <a:pt x="357" y="643"/>
                      </a:lnTo>
                      <a:lnTo>
                        <a:pt x="347" y="643"/>
                      </a:lnTo>
                      <a:lnTo>
                        <a:pt x="336" y="643"/>
                      </a:lnTo>
                      <a:lnTo>
                        <a:pt x="322" y="643"/>
                      </a:lnTo>
                      <a:lnTo>
                        <a:pt x="311" y="643"/>
                      </a:lnTo>
                      <a:lnTo>
                        <a:pt x="301" y="645"/>
                      </a:lnTo>
                      <a:lnTo>
                        <a:pt x="292" y="645"/>
                      </a:lnTo>
                      <a:lnTo>
                        <a:pt x="282" y="645"/>
                      </a:lnTo>
                      <a:lnTo>
                        <a:pt x="263" y="641"/>
                      </a:lnTo>
                      <a:lnTo>
                        <a:pt x="242" y="633"/>
                      </a:lnTo>
                      <a:lnTo>
                        <a:pt x="219" y="622"/>
                      </a:lnTo>
                      <a:lnTo>
                        <a:pt x="198" y="608"/>
                      </a:lnTo>
                      <a:lnTo>
                        <a:pt x="177" y="593"/>
                      </a:lnTo>
                      <a:lnTo>
                        <a:pt x="157" y="576"/>
                      </a:lnTo>
                      <a:lnTo>
                        <a:pt x="140" y="557"/>
                      </a:lnTo>
                      <a:lnTo>
                        <a:pt x="125" y="537"/>
                      </a:lnTo>
                      <a:lnTo>
                        <a:pt x="113" y="516"/>
                      </a:lnTo>
                      <a:lnTo>
                        <a:pt x="106" y="495"/>
                      </a:lnTo>
                      <a:lnTo>
                        <a:pt x="102" y="486"/>
                      </a:lnTo>
                      <a:lnTo>
                        <a:pt x="102" y="474"/>
                      </a:lnTo>
                      <a:lnTo>
                        <a:pt x="102" y="464"/>
                      </a:lnTo>
                      <a:lnTo>
                        <a:pt x="102" y="453"/>
                      </a:lnTo>
                      <a:lnTo>
                        <a:pt x="106" y="443"/>
                      </a:lnTo>
                      <a:lnTo>
                        <a:pt x="109" y="434"/>
                      </a:lnTo>
                      <a:lnTo>
                        <a:pt x="115" y="424"/>
                      </a:lnTo>
                      <a:lnTo>
                        <a:pt x="121" y="415"/>
                      </a:lnTo>
                      <a:lnTo>
                        <a:pt x="130" y="405"/>
                      </a:lnTo>
                      <a:lnTo>
                        <a:pt x="142" y="397"/>
                      </a:lnTo>
                      <a:lnTo>
                        <a:pt x="154" y="390"/>
                      </a:lnTo>
                      <a:lnTo>
                        <a:pt x="169" y="382"/>
                      </a:lnTo>
                      <a:lnTo>
                        <a:pt x="161" y="372"/>
                      </a:lnTo>
                      <a:lnTo>
                        <a:pt x="154" y="363"/>
                      </a:lnTo>
                      <a:lnTo>
                        <a:pt x="146" y="349"/>
                      </a:lnTo>
                      <a:lnTo>
                        <a:pt x="140" y="338"/>
                      </a:lnTo>
                      <a:lnTo>
                        <a:pt x="134" y="322"/>
                      </a:lnTo>
                      <a:lnTo>
                        <a:pt x="130" y="309"/>
                      </a:lnTo>
                      <a:lnTo>
                        <a:pt x="127" y="296"/>
                      </a:lnTo>
                      <a:lnTo>
                        <a:pt x="123" y="282"/>
                      </a:lnTo>
                    </a:path>
                  </a:pathLst>
                </a:custGeom>
                <a:noFill/>
                <a:ln w="3175">
                  <a:solidFill>
                    <a:srgbClr val="1F1A17"/>
                  </a:solidFill>
                  <a:round/>
                  <a:headEnd/>
                  <a:tailEnd/>
                </a:ln>
              </p:spPr>
              <p:txBody>
                <a:bodyPr/>
                <a:lstStyle/>
                <a:p>
                  <a:endParaRPr lang="en-US"/>
                </a:p>
              </p:txBody>
            </p:sp>
            <p:sp>
              <p:nvSpPr>
                <p:cNvPr id="9361" name="Freeform 16"/>
                <p:cNvSpPr>
                  <a:spLocks/>
                </p:cNvSpPr>
                <p:nvPr/>
              </p:nvSpPr>
              <p:spPr bwMode="auto">
                <a:xfrm>
                  <a:off x="5174" y="2335"/>
                  <a:ext cx="73" cy="61"/>
                </a:xfrm>
                <a:custGeom>
                  <a:avLst/>
                  <a:gdLst>
                    <a:gd name="T0" fmla="*/ 0 w 304"/>
                    <a:gd name="T1" fmla="*/ 1 h 222"/>
                    <a:gd name="T2" fmla="*/ 0 w 304"/>
                    <a:gd name="T3" fmla="*/ 1 h 222"/>
                    <a:gd name="T4" fmla="*/ 0 w 304"/>
                    <a:gd name="T5" fmla="*/ 1 h 222"/>
                    <a:gd name="T6" fmla="*/ 0 w 304"/>
                    <a:gd name="T7" fmla="*/ 1 h 222"/>
                    <a:gd name="T8" fmla="*/ 0 w 304"/>
                    <a:gd name="T9" fmla="*/ 1 h 222"/>
                    <a:gd name="T10" fmla="*/ 0 w 304"/>
                    <a:gd name="T11" fmla="*/ 1 h 222"/>
                    <a:gd name="T12" fmla="*/ 0 w 304"/>
                    <a:gd name="T13" fmla="*/ 1 h 222"/>
                    <a:gd name="T14" fmla="*/ 0 w 304"/>
                    <a:gd name="T15" fmla="*/ 1 h 222"/>
                    <a:gd name="T16" fmla="*/ 0 w 304"/>
                    <a:gd name="T17" fmla="*/ 0 h 222"/>
                    <a:gd name="T18" fmla="*/ 0 w 304"/>
                    <a:gd name="T19" fmla="*/ 0 h 222"/>
                    <a:gd name="T20" fmla="*/ 0 w 304"/>
                    <a:gd name="T21" fmla="*/ 0 h 222"/>
                    <a:gd name="T22" fmla="*/ 0 w 304"/>
                    <a:gd name="T23" fmla="*/ 0 h 222"/>
                    <a:gd name="T24" fmla="*/ 0 w 304"/>
                    <a:gd name="T25" fmla="*/ 0 h 222"/>
                    <a:gd name="T26" fmla="*/ 0 w 304"/>
                    <a:gd name="T27" fmla="*/ 0 h 222"/>
                    <a:gd name="T28" fmla="*/ 0 w 304"/>
                    <a:gd name="T29" fmla="*/ 0 h 222"/>
                    <a:gd name="T30" fmla="*/ 0 w 304"/>
                    <a:gd name="T31" fmla="*/ 0 h 222"/>
                    <a:gd name="T32" fmla="*/ 0 w 304"/>
                    <a:gd name="T33" fmla="*/ 0 h 222"/>
                    <a:gd name="T34" fmla="*/ 1 w 304"/>
                    <a:gd name="T35" fmla="*/ 0 h 222"/>
                    <a:gd name="T36" fmla="*/ 1 w 304"/>
                    <a:gd name="T37" fmla="*/ 0 h 222"/>
                    <a:gd name="T38" fmla="*/ 1 w 304"/>
                    <a:gd name="T39" fmla="*/ 0 h 222"/>
                    <a:gd name="T40" fmla="*/ 1 w 304"/>
                    <a:gd name="T41" fmla="*/ 0 h 222"/>
                    <a:gd name="T42" fmla="*/ 1 w 304"/>
                    <a:gd name="T43" fmla="*/ 0 h 222"/>
                    <a:gd name="T44" fmla="*/ 1 w 304"/>
                    <a:gd name="T45" fmla="*/ 0 h 222"/>
                    <a:gd name="T46" fmla="*/ 1 w 304"/>
                    <a:gd name="T47" fmla="*/ 0 h 222"/>
                    <a:gd name="T48" fmla="*/ 1 w 304"/>
                    <a:gd name="T49" fmla="*/ 0 h 222"/>
                    <a:gd name="T50" fmla="*/ 1 w 304"/>
                    <a:gd name="T51" fmla="*/ 1 h 222"/>
                    <a:gd name="T52" fmla="*/ 1 w 304"/>
                    <a:gd name="T53" fmla="*/ 1 h 222"/>
                    <a:gd name="T54" fmla="*/ 1 w 304"/>
                    <a:gd name="T55" fmla="*/ 1 h 222"/>
                    <a:gd name="T56" fmla="*/ 0 w 304"/>
                    <a:gd name="T57" fmla="*/ 1 h 222"/>
                    <a:gd name="T58" fmla="*/ 0 w 304"/>
                    <a:gd name="T59" fmla="*/ 1 h 222"/>
                    <a:gd name="T60" fmla="*/ 0 w 304"/>
                    <a:gd name="T61" fmla="*/ 1 h 222"/>
                    <a:gd name="T62" fmla="*/ 0 w 304"/>
                    <a:gd name="T63" fmla="*/ 1 h 222"/>
                    <a:gd name="T64" fmla="*/ 0 w 304"/>
                    <a:gd name="T65" fmla="*/ 1 h 222"/>
                    <a:gd name="T66" fmla="*/ 0 w 304"/>
                    <a:gd name="T67" fmla="*/ 1 h 222"/>
                    <a:gd name="T68" fmla="*/ 0 w 304"/>
                    <a:gd name="T69" fmla="*/ 1 h 222"/>
                    <a:gd name="T70" fmla="*/ 0 w 304"/>
                    <a:gd name="T71" fmla="*/ 1 h 222"/>
                    <a:gd name="T72" fmla="*/ 0 w 304"/>
                    <a:gd name="T73" fmla="*/ 1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4"/>
                    <a:gd name="T112" fmla="*/ 0 h 222"/>
                    <a:gd name="T113" fmla="*/ 304 w 304"/>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4" h="222">
                      <a:moveTo>
                        <a:pt x="44" y="188"/>
                      </a:moveTo>
                      <a:lnTo>
                        <a:pt x="37" y="188"/>
                      </a:lnTo>
                      <a:lnTo>
                        <a:pt x="31" y="188"/>
                      </a:lnTo>
                      <a:lnTo>
                        <a:pt x="25" y="186"/>
                      </a:lnTo>
                      <a:lnTo>
                        <a:pt x="20" y="182"/>
                      </a:lnTo>
                      <a:lnTo>
                        <a:pt x="14" y="178"/>
                      </a:lnTo>
                      <a:lnTo>
                        <a:pt x="10" y="174"/>
                      </a:lnTo>
                      <a:lnTo>
                        <a:pt x="6" y="168"/>
                      </a:lnTo>
                      <a:lnTo>
                        <a:pt x="2" y="161"/>
                      </a:lnTo>
                      <a:lnTo>
                        <a:pt x="0" y="147"/>
                      </a:lnTo>
                      <a:lnTo>
                        <a:pt x="0" y="134"/>
                      </a:lnTo>
                      <a:lnTo>
                        <a:pt x="2" y="128"/>
                      </a:lnTo>
                      <a:lnTo>
                        <a:pt x="4" y="122"/>
                      </a:lnTo>
                      <a:lnTo>
                        <a:pt x="8" y="117"/>
                      </a:lnTo>
                      <a:lnTo>
                        <a:pt x="14" y="113"/>
                      </a:lnTo>
                      <a:lnTo>
                        <a:pt x="12" y="95"/>
                      </a:lnTo>
                      <a:lnTo>
                        <a:pt x="12" y="80"/>
                      </a:lnTo>
                      <a:lnTo>
                        <a:pt x="16" y="65"/>
                      </a:lnTo>
                      <a:lnTo>
                        <a:pt x="20" y="53"/>
                      </a:lnTo>
                      <a:lnTo>
                        <a:pt x="25" y="40"/>
                      </a:lnTo>
                      <a:lnTo>
                        <a:pt x="31" y="30"/>
                      </a:lnTo>
                      <a:lnTo>
                        <a:pt x="39" y="21"/>
                      </a:lnTo>
                      <a:lnTo>
                        <a:pt x="48" y="15"/>
                      </a:lnTo>
                      <a:lnTo>
                        <a:pt x="58" y="9"/>
                      </a:lnTo>
                      <a:lnTo>
                        <a:pt x="69" y="3"/>
                      </a:lnTo>
                      <a:lnTo>
                        <a:pt x="79" y="1"/>
                      </a:lnTo>
                      <a:lnTo>
                        <a:pt x="91" y="0"/>
                      </a:lnTo>
                      <a:lnTo>
                        <a:pt x="102" y="0"/>
                      </a:lnTo>
                      <a:lnTo>
                        <a:pt x="114" y="3"/>
                      </a:lnTo>
                      <a:lnTo>
                        <a:pt x="123" y="7"/>
                      </a:lnTo>
                      <a:lnTo>
                        <a:pt x="133" y="11"/>
                      </a:lnTo>
                      <a:lnTo>
                        <a:pt x="140" y="15"/>
                      </a:lnTo>
                      <a:lnTo>
                        <a:pt x="150" y="19"/>
                      </a:lnTo>
                      <a:lnTo>
                        <a:pt x="158" y="19"/>
                      </a:lnTo>
                      <a:lnTo>
                        <a:pt x="167" y="21"/>
                      </a:lnTo>
                      <a:lnTo>
                        <a:pt x="186" y="21"/>
                      </a:lnTo>
                      <a:lnTo>
                        <a:pt x="208" y="19"/>
                      </a:lnTo>
                      <a:lnTo>
                        <a:pt x="229" y="19"/>
                      </a:lnTo>
                      <a:lnTo>
                        <a:pt x="250" y="21"/>
                      </a:lnTo>
                      <a:lnTo>
                        <a:pt x="259" y="23"/>
                      </a:lnTo>
                      <a:lnTo>
                        <a:pt x="269" y="26"/>
                      </a:lnTo>
                      <a:lnTo>
                        <a:pt x="279" y="32"/>
                      </a:lnTo>
                      <a:lnTo>
                        <a:pt x="288" y="38"/>
                      </a:lnTo>
                      <a:lnTo>
                        <a:pt x="296" y="44"/>
                      </a:lnTo>
                      <a:lnTo>
                        <a:pt x="302" y="49"/>
                      </a:lnTo>
                      <a:lnTo>
                        <a:pt x="304" y="53"/>
                      </a:lnTo>
                      <a:lnTo>
                        <a:pt x="304" y="57"/>
                      </a:lnTo>
                      <a:lnTo>
                        <a:pt x="304" y="61"/>
                      </a:lnTo>
                      <a:lnTo>
                        <a:pt x="300" y="67"/>
                      </a:lnTo>
                      <a:lnTo>
                        <a:pt x="294" y="71"/>
                      </a:lnTo>
                      <a:lnTo>
                        <a:pt x="288" y="78"/>
                      </a:lnTo>
                      <a:lnTo>
                        <a:pt x="271" y="76"/>
                      </a:lnTo>
                      <a:lnTo>
                        <a:pt x="256" y="78"/>
                      </a:lnTo>
                      <a:lnTo>
                        <a:pt x="238" y="78"/>
                      </a:lnTo>
                      <a:lnTo>
                        <a:pt x="223" y="80"/>
                      </a:lnTo>
                      <a:lnTo>
                        <a:pt x="206" y="84"/>
                      </a:lnTo>
                      <a:lnTo>
                        <a:pt x="190" y="90"/>
                      </a:lnTo>
                      <a:lnTo>
                        <a:pt x="177" y="95"/>
                      </a:lnTo>
                      <a:lnTo>
                        <a:pt x="162" y="103"/>
                      </a:lnTo>
                      <a:lnTo>
                        <a:pt x="148" y="113"/>
                      </a:lnTo>
                      <a:lnTo>
                        <a:pt x="137" y="122"/>
                      </a:lnTo>
                      <a:lnTo>
                        <a:pt x="123" y="134"/>
                      </a:lnTo>
                      <a:lnTo>
                        <a:pt x="114" y="147"/>
                      </a:lnTo>
                      <a:lnTo>
                        <a:pt x="104" y="163"/>
                      </a:lnTo>
                      <a:lnTo>
                        <a:pt x="96" y="180"/>
                      </a:lnTo>
                      <a:lnTo>
                        <a:pt x="89" y="199"/>
                      </a:lnTo>
                      <a:lnTo>
                        <a:pt x="83" y="220"/>
                      </a:lnTo>
                      <a:lnTo>
                        <a:pt x="73" y="222"/>
                      </a:lnTo>
                      <a:lnTo>
                        <a:pt x="66" y="220"/>
                      </a:lnTo>
                      <a:lnTo>
                        <a:pt x="58" y="218"/>
                      </a:lnTo>
                      <a:lnTo>
                        <a:pt x="52" y="214"/>
                      </a:lnTo>
                      <a:lnTo>
                        <a:pt x="48" y="209"/>
                      </a:lnTo>
                      <a:lnTo>
                        <a:pt x="44" y="203"/>
                      </a:lnTo>
                      <a:lnTo>
                        <a:pt x="43" y="195"/>
                      </a:lnTo>
                      <a:lnTo>
                        <a:pt x="44" y="188"/>
                      </a:lnTo>
                    </a:path>
                  </a:pathLst>
                </a:custGeom>
                <a:noFill/>
                <a:ln w="3175">
                  <a:solidFill>
                    <a:srgbClr val="1F1A17"/>
                  </a:solidFill>
                  <a:round/>
                  <a:headEnd/>
                  <a:tailEnd/>
                </a:ln>
              </p:spPr>
              <p:txBody>
                <a:bodyPr/>
                <a:lstStyle/>
                <a:p>
                  <a:endParaRPr lang="en-US"/>
                </a:p>
              </p:txBody>
            </p:sp>
          </p:grpSp>
          <p:sp>
            <p:nvSpPr>
              <p:cNvPr id="9284" name="Freeform 17"/>
              <p:cNvSpPr>
                <a:spLocks/>
              </p:cNvSpPr>
              <p:nvPr/>
            </p:nvSpPr>
            <p:spPr bwMode="auto">
              <a:xfrm>
                <a:off x="5022" y="2340"/>
                <a:ext cx="72" cy="70"/>
              </a:xfrm>
              <a:custGeom>
                <a:avLst/>
                <a:gdLst>
                  <a:gd name="T0" fmla="*/ 1 w 295"/>
                  <a:gd name="T1" fmla="*/ 1 h 257"/>
                  <a:gd name="T2" fmla="*/ 1 w 295"/>
                  <a:gd name="T3" fmla="*/ 1 h 257"/>
                  <a:gd name="T4" fmla="*/ 1 w 295"/>
                  <a:gd name="T5" fmla="*/ 1 h 257"/>
                  <a:gd name="T6" fmla="*/ 1 w 295"/>
                  <a:gd name="T7" fmla="*/ 1 h 257"/>
                  <a:gd name="T8" fmla="*/ 1 w 295"/>
                  <a:gd name="T9" fmla="*/ 1 h 257"/>
                  <a:gd name="T10" fmla="*/ 1 w 295"/>
                  <a:gd name="T11" fmla="*/ 1 h 257"/>
                  <a:gd name="T12" fmla="*/ 1 w 295"/>
                  <a:gd name="T13" fmla="*/ 1 h 257"/>
                  <a:gd name="T14" fmla="*/ 1 w 295"/>
                  <a:gd name="T15" fmla="*/ 1 h 257"/>
                  <a:gd name="T16" fmla="*/ 1 w 295"/>
                  <a:gd name="T17" fmla="*/ 1 h 257"/>
                  <a:gd name="T18" fmla="*/ 1 w 295"/>
                  <a:gd name="T19" fmla="*/ 1 h 257"/>
                  <a:gd name="T20" fmla="*/ 1 w 295"/>
                  <a:gd name="T21" fmla="*/ 1 h 257"/>
                  <a:gd name="T22" fmla="*/ 1 w 295"/>
                  <a:gd name="T23" fmla="*/ 1 h 257"/>
                  <a:gd name="T24" fmla="*/ 1 w 295"/>
                  <a:gd name="T25" fmla="*/ 1 h 257"/>
                  <a:gd name="T26" fmla="*/ 1 w 295"/>
                  <a:gd name="T27" fmla="*/ 0 h 257"/>
                  <a:gd name="T28" fmla="*/ 1 w 295"/>
                  <a:gd name="T29" fmla="*/ 0 h 257"/>
                  <a:gd name="T30" fmla="*/ 1 w 295"/>
                  <a:gd name="T31" fmla="*/ 0 h 257"/>
                  <a:gd name="T32" fmla="*/ 1 w 295"/>
                  <a:gd name="T33" fmla="*/ 0 h 257"/>
                  <a:gd name="T34" fmla="*/ 1 w 295"/>
                  <a:gd name="T35" fmla="*/ 0 h 257"/>
                  <a:gd name="T36" fmla="*/ 1 w 295"/>
                  <a:gd name="T37" fmla="*/ 0 h 257"/>
                  <a:gd name="T38" fmla="*/ 1 w 295"/>
                  <a:gd name="T39" fmla="*/ 0 h 257"/>
                  <a:gd name="T40" fmla="*/ 0 w 295"/>
                  <a:gd name="T41" fmla="*/ 0 h 257"/>
                  <a:gd name="T42" fmla="*/ 0 w 295"/>
                  <a:gd name="T43" fmla="*/ 0 h 257"/>
                  <a:gd name="T44" fmla="*/ 0 w 295"/>
                  <a:gd name="T45" fmla="*/ 0 h 257"/>
                  <a:gd name="T46" fmla="*/ 0 w 295"/>
                  <a:gd name="T47" fmla="*/ 0 h 257"/>
                  <a:gd name="T48" fmla="*/ 0 w 295"/>
                  <a:gd name="T49" fmla="*/ 0 h 257"/>
                  <a:gd name="T50" fmla="*/ 0 w 295"/>
                  <a:gd name="T51" fmla="*/ 0 h 257"/>
                  <a:gd name="T52" fmla="*/ 0 w 295"/>
                  <a:gd name="T53" fmla="*/ 0 h 257"/>
                  <a:gd name="T54" fmla="*/ 0 w 295"/>
                  <a:gd name="T55" fmla="*/ 0 h 257"/>
                  <a:gd name="T56" fmla="*/ 0 w 295"/>
                  <a:gd name="T57" fmla="*/ 0 h 257"/>
                  <a:gd name="T58" fmla="*/ 0 w 295"/>
                  <a:gd name="T59" fmla="*/ 1 h 257"/>
                  <a:gd name="T60" fmla="*/ 0 w 295"/>
                  <a:gd name="T61" fmla="*/ 1 h 257"/>
                  <a:gd name="T62" fmla="*/ 0 w 295"/>
                  <a:gd name="T63" fmla="*/ 1 h 257"/>
                  <a:gd name="T64" fmla="*/ 0 w 295"/>
                  <a:gd name="T65" fmla="*/ 1 h 257"/>
                  <a:gd name="T66" fmla="*/ 0 w 295"/>
                  <a:gd name="T67" fmla="*/ 1 h 257"/>
                  <a:gd name="T68" fmla="*/ 0 w 295"/>
                  <a:gd name="T69" fmla="*/ 1 h 257"/>
                  <a:gd name="T70" fmla="*/ 0 w 295"/>
                  <a:gd name="T71" fmla="*/ 1 h 257"/>
                  <a:gd name="T72" fmla="*/ 0 w 295"/>
                  <a:gd name="T73" fmla="*/ 1 h 257"/>
                  <a:gd name="T74" fmla="*/ 1 w 295"/>
                  <a:gd name="T75" fmla="*/ 1 h 257"/>
                  <a:gd name="T76" fmla="*/ 1 w 295"/>
                  <a:gd name="T77" fmla="*/ 1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5"/>
                  <a:gd name="T118" fmla="*/ 0 h 257"/>
                  <a:gd name="T119" fmla="*/ 295 w 295"/>
                  <a:gd name="T120" fmla="*/ 257 h 25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5" h="257">
                    <a:moveTo>
                      <a:pt x="230" y="255"/>
                    </a:moveTo>
                    <a:lnTo>
                      <a:pt x="238" y="257"/>
                    </a:lnTo>
                    <a:lnTo>
                      <a:pt x="247" y="257"/>
                    </a:lnTo>
                    <a:lnTo>
                      <a:pt x="257" y="253"/>
                    </a:lnTo>
                    <a:lnTo>
                      <a:pt x="266" y="247"/>
                    </a:lnTo>
                    <a:lnTo>
                      <a:pt x="274" y="240"/>
                    </a:lnTo>
                    <a:lnTo>
                      <a:pt x="282" y="232"/>
                    </a:lnTo>
                    <a:lnTo>
                      <a:pt x="286" y="224"/>
                    </a:lnTo>
                    <a:lnTo>
                      <a:pt x="289" y="215"/>
                    </a:lnTo>
                    <a:lnTo>
                      <a:pt x="291" y="211"/>
                    </a:lnTo>
                    <a:lnTo>
                      <a:pt x="291" y="207"/>
                    </a:lnTo>
                    <a:lnTo>
                      <a:pt x="291" y="201"/>
                    </a:lnTo>
                    <a:lnTo>
                      <a:pt x="289" y="197"/>
                    </a:lnTo>
                    <a:lnTo>
                      <a:pt x="288" y="196"/>
                    </a:lnTo>
                    <a:lnTo>
                      <a:pt x="284" y="192"/>
                    </a:lnTo>
                    <a:lnTo>
                      <a:pt x="282" y="188"/>
                    </a:lnTo>
                    <a:lnTo>
                      <a:pt x="280" y="186"/>
                    </a:lnTo>
                    <a:lnTo>
                      <a:pt x="288" y="174"/>
                    </a:lnTo>
                    <a:lnTo>
                      <a:pt x="293" y="163"/>
                    </a:lnTo>
                    <a:lnTo>
                      <a:pt x="295" y="151"/>
                    </a:lnTo>
                    <a:lnTo>
                      <a:pt x="295" y="138"/>
                    </a:lnTo>
                    <a:lnTo>
                      <a:pt x="293" y="126"/>
                    </a:lnTo>
                    <a:lnTo>
                      <a:pt x="289" y="115"/>
                    </a:lnTo>
                    <a:lnTo>
                      <a:pt x="286" y="103"/>
                    </a:lnTo>
                    <a:lnTo>
                      <a:pt x="280" y="96"/>
                    </a:lnTo>
                    <a:lnTo>
                      <a:pt x="284" y="86"/>
                    </a:lnTo>
                    <a:lnTo>
                      <a:pt x="286" y="79"/>
                    </a:lnTo>
                    <a:lnTo>
                      <a:pt x="288" y="69"/>
                    </a:lnTo>
                    <a:lnTo>
                      <a:pt x="288" y="61"/>
                    </a:lnTo>
                    <a:lnTo>
                      <a:pt x="284" y="46"/>
                    </a:lnTo>
                    <a:lnTo>
                      <a:pt x="278" y="31"/>
                    </a:lnTo>
                    <a:lnTo>
                      <a:pt x="268" y="19"/>
                    </a:lnTo>
                    <a:lnTo>
                      <a:pt x="257" y="11"/>
                    </a:lnTo>
                    <a:lnTo>
                      <a:pt x="245" y="4"/>
                    </a:lnTo>
                    <a:lnTo>
                      <a:pt x="236" y="2"/>
                    </a:lnTo>
                    <a:lnTo>
                      <a:pt x="226" y="0"/>
                    </a:lnTo>
                    <a:lnTo>
                      <a:pt x="215" y="0"/>
                    </a:lnTo>
                    <a:lnTo>
                      <a:pt x="203" y="0"/>
                    </a:lnTo>
                    <a:lnTo>
                      <a:pt x="192" y="2"/>
                    </a:lnTo>
                    <a:lnTo>
                      <a:pt x="180" y="6"/>
                    </a:lnTo>
                    <a:lnTo>
                      <a:pt x="171" y="11"/>
                    </a:lnTo>
                    <a:lnTo>
                      <a:pt x="165" y="19"/>
                    </a:lnTo>
                    <a:lnTo>
                      <a:pt x="161" y="27"/>
                    </a:lnTo>
                    <a:lnTo>
                      <a:pt x="149" y="27"/>
                    </a:lnTo>
                    <a:lnTo>
                      <a:pt x="140" y="31"/>
                    </a:lnTo>
                    <a:lnTo>
                      <a:pt x="130" y="34"/>
                    </a:lnTo>
                    <a:lnTo>
                      <a:pt x="121" y="40"/>
                    </a:lnTo>
                    <a:lnTo>
                      <a:pt x="113" y="46"/>
                    </a:lnTo>
                    <a:lnTo>
                      <a:pt x="105" y="54"/>
                    </a:lnTo>
                    <a:lnTo>
                      <a:pt x="100" y="63"/>
                    </a:lnTo>
                    <a:lnTo>
                      <a:pt x="96" y="71"/>
                    </a:lnTo>
                    <a:lnTo>
                      <a:pt x="84" y="67"/>
                    </a:lnTo>
                    <a:lnTo>
                      <a:pt x="73" y="63"/>
                    </a:lnTo>
                    <a:lnTo>
                      <a:pt x="63" y="61"/>
                    </a:lnTo>
                    <a:lnTo>
                      <a:pt x="53" y="61"/>
                    </a:lnTo>
                    <a:lnTo>
                      <a:pt x="44" y="63"/>
                    </a:lnTo>
                    <a:lnTo>
                      <a:pt x="36" y="67"/>
                    </a:lnTo>
                    <a:lnTo>
                      <a:pt x="30" y="71"/>
                    </a:lnTo>
                    <a:lnTo>
                      <a:pt x="23" y="75"/>
                    </a:lnTo>
                    <a:lnTo>
                      <a:pt x="13" y="88"/>
                    </a:lnTo>
                    <a:lnTo>
                      <a:pt x="5" y="102"/>
                    </a:lnTo>
                    <a:lnTo>
                      <a:pt x="0" y="119"/>
                    </a:lnTo>
                    <a:lnTo>
                      <a:pt x="0" y="134"/>
                    </a:lnTo>
                    <a:lnTo>
                      <a:pt x="15" y="132"/>
                    </a:lnTo>
                    <a:lnTo>
                      <a:pt x="32" y="130"/>
                    </a:lnTo>
                    <a:lnTo>
                      <a:pt x="50" y="130"/>
                    </a:lnTo>
                    <a:lnTo>
                      <a:pt x="67" y="130"/>
                    </a:lnTo>
                    <a:lnTo>
                      <a:pt x="84" y="134"/>
                    </a:lnTo>
                    <a:lnTo>
                      <a:pt x="101" y="136"/>
                    </a:lnTo>
                    <a:lnTo>
                      <a:pt x="117" y="142"/>
                    </a:lnTo>
                    <a:lnTo>
                      <a:pt x="132" y="148"/>
                    </a:lnTo>
                    <a:lnTo>
                      <a:pt x="147" y="155"/>
                    </a:lnTo>
                    <a:lnTo>
                      <a:pt x="163" y="165"/>
                    </a:lnTo>
                    <a:lnTo>
                      <a:pt x="176" y="176"/>
                    </a:lnTo>
                    <a:lnTo>
                      <a:pt x="190" y="188"/>
                    </a:lnTo>
                    <a:lnTo>
                      <a:pt x="201" y="201"/>
                    </a:lnTo>
                    <a:lnTo>
                      <a:pt x="213" y="219"/>
                    </a:lnTo>
                    <a:lnTo>
                      <a:pt x="222" y="236"/>
                    </a:lnTo>
                    <a:lnTo>
                      <a:pt x="230" y="255"/>
                    </a:lnTo>
                  </a:path>
                </a:pathLst>
              </a:custGeom>
              <a:noFill/>
              <a:ln w="3175">
                <a:solidFill>
                  <a:srgbClr val="1F1A17"/>
                </a:solidFill>
                <a:round/>
                <a:headEnd/>
                <a:tailEnd/>
              </a:ln>
            </p:spPr>
            <p:txBody>
              <a:bodyPr/>
              <a:lstStyle/>
              <a:p>
                <a:endParaRPr lang="en-US"/>
              </a:p>
            </p:txBody>
          </p:sp>
          <p:sp>
            <p:nvSpPr>
              <p:cNvPr id="9285" name="Freeform 18"/>
              <p:cNvSpPr>
                <a:spLocks noEditPoints="1"/>
              </p:cNvSpPr>
              <p:nvPr/>
            </p:nvSpPr>
            <p:spPr bwMode="auto">
              <a:xfrm>
                <a:off x="5023" y="2349"/>
                <a:ext cx="220" cy="59"/>
              </a:xfrm>
              <a:custGeom>
                <a:avLst/>
                <a:gdLst>
                  <a:gd name="T0" fmla="*/ 2 w 909"/>
                  <a:gd name="T1" fmla="*/ 1 h 217"/>
                  <a:gd name="T2" fmla="*/ 2 w 909"/>
                  <a:gd name="T3" fmla="*/ 1 h 217"/>
                  <a:gd name="T4" fmla="*/ 2 w 909"/>
                  <a:gd name="T5" fmla="*/ 1 h 217"/>
                  <a:gd name="T6" fmla="*/ 2 w 909"/>
                  <a:gd name="T7" fmla="*/ 0 h 217"/>
                  <a:gd name="T8" fmla="*/ 2 w 909"/>
                  <a:gd name="T9" fmla="*/ 0 h 217"/>
                  <a:gd name="T10" fmla="*/ 2 w 909"/>
                  <a:gd name="T11" fmla="*/ 0 h 217"/>
                  <a:gd name="T12" fmla="*/ 3 w 909"/>
                  <a:gd name="T13" fmla="*/ 0 h 217"/>
                  <a:gd name="T14" fmla="*/ 3 w 909"/>
                  <a:gd name="T15" fmla="*/ 0 h 217"/>
                  <a:gd name="T16" fmla="*/ 3 w 909"/>
                  <a:gd name="T17" fmla="*/ 0 h 217"/>
                  <a:gd name="T18" fmla="*/ 3 w 909"/>
                  <a:gd name="T19" fmla="*/ 0 h 217"/>
                  <a:gd name="T20" fmla="*/ 3 w 909"/>
                  <a:gd name="T21" fmla="*/ 0 h 217"/>
                  <a:gd name="T22" fmla="*/ 3 w 909"/>
                  <a:gd name="T23" fmla="*/ 0 h 217"/>
                  <a:gd name="T24" fmla="*/ 3 w 909"/>
                  <a:gd name="T25" fmla="*/ 0 h 217"/>
                  <a:gd name="T26" fmla="*/ 3 w 909"/>
                  <a:gd name="T27" fmla="*/ 0 h 217"/>
                  <a:gd name="T28" fmla="*/ 3 w 909"/>
                  <a:gd name="T29" fmla="*/ 0 h 217"/>
                  <a:gd name="T30" fmla="*/ 3 w 909"/>
                  <a:gd name="T31" fmla="*/ 0 h 217"/>
                  <a:gd name="T32" fmla="*/ 3 w 909"/>
                  <a:gd name="T33" fmla="*/ 0 h 217"/>
                  <a:gd name="T34" fmla="*/ 2 w 909"/>
                  <a:gd name="T35" fmla="*/ 1 h 217"/>
                  <a:gd name="T36" fmla="*/ 2 w 909"/>
                  <a:gd name="T37" fmla="*/ 1 h 217"/>
                  <a:gd name="T38" fmla="*/ 2 w 909"/>
                  <a:gd name="T39" fmla="*/ 1 h 217"/>
                  <a:gd name="T40" fmla="*/ 2 w 909"/>
                  <a:gd name="T41" fmla="*/ 1 h 217"/>
                  <a:gd name="T42" fmla="*/ 1 w 909"/>
                  <a:gd name="T43" fmla="*/ 1 h 217"/>
                  <a:gd name="T44" fmla="*/ 1 w 909"/>
                  <a:gd name="T45" fmla="*/ 1 h 217"/>
                  <a:gd name="T46" fmla="*/ 1 w 909"/>
                  <a:gd name="T47" fmla="*/ 1 h 217"/>
                  <a:gd name="T48" fmla="*/ 1 w 909"/>
                  <a:gd name="T49" fmla="*/ 1 h 217"/>
                  <a:gd name="T50" fmla="*/ 1 w 909"/>
                  <a:gd name="T51" fmla="*/ 1 h 217"/>
                  <a:gd name="T52" fmla="*/ 1 w 909"/>
                  <a:gd name="T53" fmla="*/ 1 h 217"/>
                  <a:gd name="T54" fmla="*/ 1 w 909"/>
                  <a:gd name="T55" fmla="*/ 1 h 217"/>
                  <a:gd name="T56" fmla="*/ 1 w 909"/>
                  <a:gd name="T57" fmla="*/ 0 h 217"/>
                  <a:gd name="T58" fmla="*/ 1 w 909"/>
                  <a:gd name="T59" fmla="*/ 0 h 217"/>
                  <a:gd name="T60" fmla="*/ 0 w 909"/>
                  <a:gd name="T61" fmla="*/ 0 h 217"/>
                  <a:gd name="T62" fmla="*/ 0 w 909"/>
                  <a:gd name="T63" fmla="*/ 0 h 217"/>
                  <a:gd name="T64" fmla="*/ 0 w 909"/>
                  <a:gd name="T65" fmla="*/ 0 h 217"/>
                  <a:gd name="T66" fmla="*/ 0 w 909"/>
                  <a:gd name="T67" fmla="*/ 0 h 217"/>
                  <a:gd name="T68" fmla="*/ 0 w 909"/>
                  <a:gd name="T69" fmla="*/ 0 h 217"/>
                  <a:gd name="T70" fmla="*/ 0 w 909"/>
                  <a:gd name="T71" fmla="*/ 0 h 217"/>
                  <a:gd name="T72" fmla="*/ 0 w 909"/>
                  <a:gd name="T73" fmla="*/ 0 h 217"/>
                  <a:gd name="T74" fmla="*/ 0 w 909"/>
                  <a:gd name="T75" fmla="*/ 1 h 217"/>
                  <a:gd name="T76" fmla="*/ 0 w 909"/>
                  <a:gd name="T77" fmla="*/ 1 h 217"/>
                  <a:gd name="T78" fmla="*/ 0 w 909"/>
                  <a:gd name="T79" fmla="*/ 1 h 217"/>
                  <a:gd name="T80" fmla="*/ 0 w 909"/>
                  <a:gd name="T81" fmla="*/ 1 h 217"/>
                  <a:gd name="T82" fmla="*/ 0 w 909"/>
                  <a:gd name="T83" fmla="*/ 1 h 217"/>
                  <a:gd name="T84" fmla="*/ 1 w 909"/>
                  <a:gd name="T85" fmla="*/ 1 h 217"/>
                  <a:gd name="T86" fmla="*/ 1 w 909"/>
                  <a:gd name="T87" fmla="*/ 1 h 2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9"/>
                  <a:gd name="T133" fmla="*/ 0 h 217"/>
                  <a:gd name="T134" fmla="*/ 909 w 909"/>
                  <a:gd name="T135" fmla="*/ 217 h 2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9" h="217">
                    <a:moveTo>
                      <a:pt x="700" y="121"/>
                    </a:moveTo>
                    <a:lnTo>
                      <a:pt x="692" y="121"/>
                    </a:lnTo>
                    <a:lnTo>
                      <a:pt x="685" y="119"/>
                    </a:lnTo>
                    <a:lnTo>
                      <a:pt x="679" y="114"/>
                    </a:lnTo>
                    <a:lnTo>
                      <a:pt x="675" y="108"/>
                    </a:lnTo>
                    <a:lnTo>
                      <a:pt x="671" y="100"/>
                    </a:lnTo>
                    <a:lnTo>
                      <a:pt x="673" y="92"/>
                    </a:lnTo>
                    <a:lnTo>
                      <a:pt x="675" y="85"/>
                    </a:lnTo>
                    <a:lnTo>
                      <a:pt x="681" y="79"/>
                    </a:lnTo>
                    <a:lnTo>
                      <a:pt x="681" y="69"/>
                    </a:lnTo>
                    <a:lnTo>
                      <a:pt x="681" y="62"/>
                    </a:lnTo>
                    <a:lnTo>
                      <a:pt x="683" y="54"/>
                    </a:lnTo>
                    <a:lnTo>
                      <a:pt x="685" y="46"/>
                    </a:lnTo>
                    <a:lnTo>
                      <a:pt x="688" y="39"/>
                    </a:lnTo>
                    <a:lnTo>
                      <a:pt x="692" y="33"/>
                    </a:lnTo>
                    <a:lnTo>
                      <a:pt x="698" y="29"/>
                    </a:lnTo>
                    <a:lnTo>
                      <a:pt x="704" y="25"/>
                    </a:lnTo>
                    <a:lnTo>
                      <a:pt x="717" y="18"/>
                    </a:lnTo>
                    <a:lnTo>
                      <a:pt x="731" y="16"/>
                    </a:lnTo>
                    <a:lnTo>
                      <a:pt x="738" y="16"/>
                    </a:lnTo>
                    <a:lnTo>
                      <a:pt x="746" y="18"/>
                    </a:lnTo>
                    <a:lnTo>
                      <a:pt x="752" y="20"/>
                    </a:lnTo>
                    <a:lnTo>
                      <a:pt x="759" y="23"/>
                    </a:lnTo>
                    <a:lnTo>
                      <a:pt x="765" y="25"/>
                    </a:lnTo>
                    <a:lnTo>
                      <a:pt x="771" y="25"/>
                    </a:lnTo>
                    <a:lnTo>
                      <a:pt x="779" y="25"/>
                    </a:lnTo>
                    <a:lnTo>
                      <a:pt x="788" y="23"/>
                    </a:lnTo>
                    <a:lnTo>
                      <a:pt x="807" y="18"/>
                    </a:lnTo>
                    <a:lnTo>
                      <a:pt x="827" y="12"/>
                    </a:lnTo>
                    <a:lnTo>
                      <a:pt x="848" y="6"/>
                    </a:lnTo>
                    <a:lnTo>
                      <a:pt x="869" y="2"/>
                    </a:lnTo>
                    <a:lnTo>
                      <a:pt x="878" y="0"/>
                    </a:lnTo>
                    <a:lnTo>
                      <a:pt x="886" y="2"/>
                    </a:lnTo>
                    <a:lnTo>
                      <a:pt x="894" y="4"/>
                    </a:lnTo>
                    <a:lnTo>
                      <a:pt x="900" y="6"/>
                    </a:lnTo>
                    <a:lnTo>
                      <a:pt x="902" y="10"/>
                    </a:lnTo>
                    <a:lnTo>
                      <a:pt x="905" y="14"/>
                    </a:lnTo>
                    <a:lnTo>
                      <a:pt x="907" y="16"/>
                    </a:lnTo>
                    <a:lnTo>
                      <a:pt x="909" y="18"/>
                    </a:lnTo>
                    <a:lnTo>
                      <a:pt x="909" y="21"/>
                    </a:lnTo>
                    <a:lnTo>
                      <a:pt x="907" y="23"/>
                    </a:lnTo>
                    <a:lnTo>
                      <a:pt x="905" y="23"/>
                    </a:lnTo>
                    <a:lnTo>
                      <a:pt x="902" y="25"/>
                    </a:lnTo>
                    <a:lnTo>
                      <a:pt x="871" y="25"/>
                    </a:lnTo>
                    <a:lnTo>
                      <a:pt x="842" y="29"/>
                    </a:lnTo>
                    <a:lnTo>
                      <a:pt x="827" y="33"/>
                    </a:lnTo>
                    <a:lnTo>
                      <a:pt x="813" y="37"/>
                    </a:lnTo>
                    <a:lnTo>
                      <a:pt x="800" y="43"/>
                    </a:lnTo>
                    <a:lnTo>
                      <a:pt x="788" y="50"/>
                    </a:lnTo>
                    <a:lnTo>
                      <a:pt x="775" y="58"/>
                    </a:lnTo>
                    <a:lnTo>
                      <a:pt x="763" y="66"/>
                    </a:lnTo>
                    <a:lnTo>
                      <a:pt x="754" y="75"/>
                    </a:lnTo>
                    <a:lnTo>
                      <a:pt x="744" y="87"/>
                    </a:lnTo>
                    <a:lnTo>
                      <a:pt x="735" y="98"/>
                    </a:lnTo>
                    <a:lnTo>
                      <a:pt x="725" y="112"/>
                    </a:lnTo>
                    <a:lnTo>
                      <a:pt x="717" y="125"/>
                    </a:lnTo>
                    <a:lnTo>
                      <a:pt x="712" y="142"/>
                    </a:lnTo>
                    <a:lnTo>
                      <a:pt x="708" y="140"/>
                    </a:lnTo>
                    <a:lnTo>
                      <a:pt x="704" y="138"/>
                    </a:lnTo>
                    <a:lnTo>
                      <a:pt x="702" y="137"/>
                    </a:lnTo>
                    <a:lnTo>
                      <a:pt x="700" y="135"/>
                    </a:lnTo>
                    <a:lnTo>
                      <a:pt x="700" y="131"/>
                    </a:lnTo>
                    <a:lnTo>
                      <a:pt x="700" y="127"/>
                    </a:lnTo>
                    <a:lnTo>
                      <a:pt x="700" y="125"/>
                    </a:lnTo>
                    <a:lnTo>
                      <a:pt x="700" y="121"/>
                    </a:lnTo>
                    <a:close/>
                    <a:moveTo>
                      <a:pt x="226" y="215"/>
                    </a:moveTo>
                    <a:lnTo>
                      <a:pt x="232" y="217"/>
                    </a:lnTo>
                    <a:lnTo>
                      <a:pt x="236" y="215"/>
                    </a:lnTo>
                    <a:lnTo>
                      <a:pt x="238" y="213"/>
                    </a:lnTo>
                    <a:lnTo>
                      <a:pt x="239" y="209"/>
                    </a:lnTo>
                    <a:lnTo>
                      <a:pt x="239" y="200"/>
                    </a:lnTo>
                    <a:lnTo>
                      <a:pt x="238" y="188"/>
                    </a:lnTo>
                    <a:lnTo>
                      <a:pt x="232" y="177"/>
                    </a:lnTo>
                    <a:lnTo>
                      <a:pt x="226" y="163"/>
                    </a:lnTo>
                    <a:lnTo>
                      <a:pt x="220" y="154"/>
                    </a:lnTo>
                    <a:lnTo>
                      <a:pt x="213" y="146"/>
                    </a:lnTo>
                    <a:lnTo>
                      <a:pt x="216" y="140"/>
                    </a:lnTo>
                    <a:lnTo>
                      <a:pt x="220" y="135"/>
                    </a:lnTo>
                    <a:lnTo>
                      <a:pt x="220" y="129"/>
                    </a:lnTo>
                    <a:lnTo>
                      <a:pt x="220" y="123"/>
                    </a:lnTo>
                    <a:lnTo>
                      <a:pt x="218" y="117"/>
                    </a:lnTo>
                    <a:lnTo>
                      <a:pt x="216" y="112"/>
                    </a:lnTo>
                    <a:lnTo>
                      <a:pt x="213" y="108"/>
                    </a:lnTo>
                    <a:lnTo>
                      <a:pt x="209" y="102"/>
                    </a:lnTo>
                    <a:lnTo>
                      <a:pt x="213" y="90"/>
                    </a:lnTo>
                    <a:lnTo>
                      <a:pt x="213" y="79"/>
                    </a:lnTo>
                    <a:lnTo>
                      <a:pt x="211" y="69"/>
                    </a:lnTo>
                    <a:lnTo>
                      <a:pt x="207" y="60"/>
                    </a:lnTo>
                    <a:lnTo>
                      <a:pt x="203" y="52"/>
                    </a:lnTo>
                    <a:lnTo>
                      <a:pt x="195" y="46"/>
                    </a:lnTo>
                    <a:lnTo>
                      <a:pt x="190" y="43"/>
                    </a:lnTo>
                    <a:lnTo>
                      <a:pt x="182" y="41"/>
                    </a:lnTo>
                    <a:lnTo>
                      <a:pt x="176" y="39"/>
                    </a:lnTo>
                    <a:lnTo>
                      <a:pt x="170" y="39"/>
                    </a:lnTo>
                    <a:lnTo>
                      <a:pt x="163" y="41"/>
                    </a:lnTo>
                    <a:lnTo>
                      <a:pt x="155" y="41"/>
                    </a:lnTo>
                    <a:lnTo>
                      <a:pt x="149" y="44"/>
                    </a:lnTo>
                    <a:lnTo>
                      <a:pt x="143" y="48"/>
                    </a:lnTo>
                    <a:lnTo>
                      <a:pt x="140" y="52"/>
                    </a:lnTo>
                    <a:lnTo>
                      <a:pt x="138" y="58"/>
                    </a:lnTo>
                    <a:lnTo>
                      <a:pt x="132" y="58"/>
                    </a:lnTo>
                    <a:lnTo>
                      <a:pt x="126" y="58"/>
                    </a:lnTo>
                    <a:lnTo>
                      <a:pt x="120" y="58"/>
                    </a:lnTo>
                    <a:lnTo>
                      <a:pt x="115" y="58"/>
                    </a:lnTo>
                    <a:lnTo>
                      <a:pt x="111" y="60"/>
                    </a:lnTo>
                    <a:lnTo>
                      <a:pt x="107" y="62"/>
                    </a:lnTo>
                    <a:lnTo>
                      <a:pt x="105" y="66"/>
                    </a:lnTo>
                    <a:lnTo>
                      <a:pt x="101" y="71"/>
                    </a:lnTo>
                    <a:lnTo>
                      <a:pt x="86" y="66"/>
                    </a:lnTo>
                    <a:lnTo>
                      <a:pt x="71" y="64"/>
                    </a:lnTo>
                    <a:lnTo>
                      <a:pt x="53" y="64"/>
                    </a:lnTo>
                    <a:lnTo>
                      <a:pt x="36" y="66"/>
                    </a:lnTo>
                    <a:lnTo>
                      <a:pt x="21" y="71"/>
                    </a:lnTo>
                    <a:lnTo>
                      <a:pt x="9" y="77"/>
                    </a:lnTo>
                    <a:lnTo>
                      <a:pt x="5" y="83"/>
                    </a:lnTo>
                    <a:lnTo>
                      <a:pt x="1" y="87"/>
                    </a:lnTo>
                    <a:lnTo>
                      <a:pt x="0" y="90"/>
                    </a:lnTo>
                    <a:lnTo>
                      <a:pt x="0" y="96"/>
                    </a:lnTo>
                    <a:lnTo>
                      <a:pt x="40" y="96"/>
                    </a:lnTo>
                    <a:lnTo>
                      <a:pt x="74" y="98"/>
                    </a:lnTo>
                    <a:lnTo>
                      <a:pt x="92" y="102"/>
                    </a:lnTo>
                    <a:lnTo>
                      <a:pt x="109" y="106"/>
                    </a:lnTo>
                    <a:lnTo>
                      <a:pt x="122" y="110"/>
                    </a:lnTo>
                    <a:lnTo>
                      <a:pt x="138" y="115"/>
                    </a:lnTo>
                    <a:lnTo>
                      <a:pt x="151" y="123"/>
                    </a:lnTo>
                    <a:lnTo>
                      <a:pt x="165" y="131"/>
                    </a:lnTo>
                    <a:lnTo>
                      <a:pt x="176" y="142"/>
                    </a:lnTo>
                    <a:lnTo>
                      <a:pt x="188" y="154"/>
                    </a:lnTo>
                    <a:lnTo>
                      <a:pt x="197" y="165"/>
                    </a:lnTo>
                    <a:lnTo>
                      <a:pt x="209" y="181"/>
                    </a:lnTo>
                    <a:lnTo>
                      <a:pt x="218" y="198"/>
                    </a:lnTo>
                    <a:lnTo>
                      <a:pt x="226" y="215"/>
                    </a:lnTo>
                    <a:close/>
                  </a:path>
                </a:pathLst>
              </a:custGeom>
              <a:solidFill>
                <a:srgbClr val="AE705D"/>
              </a:solidFill>
              <a:ln w="9525">
                <a:noFill/>
                <a:round/>
                <a:headEnd/>
                <a:tailEnd/>
              </a:ln>
            </p:spPr>
            <p:txBody>
              <a:bodyPr/>
              <a:lstStyle/>
              <a:p>
                <a:endParaRPr lang="en-US"/>
              </a:p>
            </p:txBody>
          </p:sp>
          <p:sp>
            <p:nvSpPr>
              <p:cNvPr id="9286" name="Freeform 19"/>
              <p:cNvSpPr>
                <a:spLocks noEditPoints="1"/>
              </p:cNvSpPr>
              <p:nvPr/>
            </p:nvSpPr>
            <p:spPr bwMode="auto">
              <a:xfrm>
                <a:off x="4948" y="2372"/>
                <a:ext cx="372" cy="172"/>
              </a:xfrm>
              <a:custGeom>
                <a:avLst/>
                <a:gdLst>
                  <a:gd name="T0" fmla="*/ 2 w 1537"/>
                  <a:gd name="T1" fmla="*/ 1 h 631"/>
                  <a:gd name="T2" fmla="*/ 2 w 1537"/>
                  <a:gd name="T3" fmla="*/ 1 h 631"/>
                  <a:gd name="T4" fmla="*/ 1 w 1537"/>
                  <a:gd name="T5" fmla="*/ 1 h 631"/>
                  <a:gd name="T6" fmla="*/ 1 w 1537"/>
                  <a:gd name="T7" fmla="*/ 2 h 631"/>
                  <a:gd name="T8" fmla="*/ 1 w 1537"/>
                  <a:gd name="T9" fmla="*/ 2 h 631"/>
                  <a:gd name="T10" fmla="*/ 1 w 1537"/>
                  <a:gd name="T11" fmla="*/ 3 h 631"/>
                  <a:gd name="T12" fmla="*/ 1 w 1537"/>
                  <a:gd name="T13" fmla="*/ 3 h 631"/>
                  <a:gd name="T14" fmla="*/ 1 w 1537"/>
                  <a:gd name="T15" fmla="*/ 4 h 631"/>
                  <a:gd name="T16" fmla="*/ 0 w 1537"/>
                  <a:gd name="T17" fmla="*/ 3 h 631"/>
                  <a:gd name="T18" fmla="*/ 0 w 1537"/>
                  <a:gd name="T19" fmla="*/ 3 h 631"/>
                  <a:gd name="T20" fmla="*/ 0 w 1537"/>
                  <a:gd name="T21" fmla="*/ 2 h 631"/>
                  <a:gd name="T22" fmla="*/ 0 w 1537"/>
                  <a:gd name="T23" fmla="*/ 2 h 631"/>
                  <a:gd name="T24" fmla="*/ 0 w 1537"/>
                  <a:gd name="T25" fmla="*/ 3 h 631"/>
                  <a:gd name="T26" fmla="*/ 0 w 1537"/>
                  <a:gd name="T27" fmla="*/ 3 h 631"/>
                  <a:gd name="T28" fmla="*/ 1 w 1537"/>
                  <a:gd name="T29" fmla="*/ 3 h 631"/>
                  <a:gd name="T30" fmla="*/ 1 w 1537"/>
                  <a:gd name="T31" fmla="*/ 3 h 631"/>
                  <a:gd name="T32" fmla="*/ 1 w 1537"/>
                  <a:gd name="T33" fmla="*/ 3 h 631"/>
                  <a:gd name="T34" fmla="*/ 1 w 1537"/>
                  <a:gd name="T35" fmla="*/ 2 h 631"/>
                  <a:gd name="T36" fmla="*/ 1 w 1537"/>
                  <a:gd name="T37" fmla="*/ 2 h 631"/>
                  <a:gd name="T38" fmla="*/ 1 w 1537"/>
                  <a:gd name="T39" fmla="*/ 2 h 631"/>
                  <a:gd name="T40" fmla="*/ 1 w 1537"/>
                  <a:gd name="T41" fmla="*/ 1 h 631"/>
                  <a:gd name="T42" fmla="*/ 1 w 1537"/>
                  <a:gd name="T43" fmla="*/ 1 h 631"/>
                  <a:gd name="T44" fmla="*/ 1 w 1537"/>
                  <a:gd name="T45" fmla="*/ 1 h 631"/>
                  <a:gd name="T46" fmla="*/ 2 w 1537"/>
                  <a:gd name="T47" fmla="*/ 1 h 631"/>
                  <a:gd name="T48" fmla="*/ 0 w 1537"/>
                  <a:gd name="T49" fmla="*/ 2 h 631"/>
                  <a:gd name="T50" fmla="*/ 0 w 1537"/>
                  <a:gd name="T51" fmla="*/ 2 h 631"/>
                  <a:gd name="T52" fmla="*/ 0 w 1537"/>
                  <a:gd name="T53" fmla="*/ 1 h 631"/>
                  <a:gd name="T54" fmla="*/ 0 w 1537"/>
                  <a:gd name="T55" fmla="*/ 2 h 631"/>
                  <a:gd name="T56" fmla="*/ 1 w 1537"/>
                  <a:gd name="T57" fmla="*/ 1 h 631"/>
                  <a:gd name="T58" fmla="*/ 1 w 1537"/>
                  <a:gd name="T59" fmla="*/ 1 h 631"/>
                  <a:gd name="T60" fmla="*/ 1 w 1537"/>
                  <a:gd name="T61" fmla="*/ 1 h 631"/>
                  <a:gd name="T62" fmla="*/ 4 w 1537"/>
                  <a:gd name="T63" fmla="*/ 1 h 631"/>
                  <a:gd name="T64" fmla="*/ 4 w 1537"/>
                  <a:gd name="T65" fmla="*/ 2 h 631"/>
                  <a:gd name="T66" fmla="*/ 4 w 1537"/>
                  <a:gd name="T67" fmla="*/ 2 h 631"/>
                  <a:gd name="T68" fmla="*/ 4 w 1537"/>
                  <a:gd name="T69" fmla="*/ 2 h 631"/>
                  <a:gd name="T70" fmla="*/ 4 w 1537"/>
                  <a:gd name="T71" fmla="*/ 3 h 631"/>
                  <a:gd name="T72" fmla="*/ 5 w 1537"/>
                  <a:gd name="T73" fmla="*/ 3 h 631"/>
                  <a:gd name="T74" fmla="*/ 5 w 1537"/>
                  <a:gd name="T75" fmla="*/ 3 h 631"/>
                  <a:gd name="T76" fmla="*/ 5 w 1537"/>
                  <a:gd name="T77" fmla="*/ 3 h 631"/>
                  <a:gd name="T78" fmla="*/ 4 w 1537"/>
                  <a:gd name="T79" fmla="*/ 2 h 631"/>
                  <a:gd name="T80" fmla="*/ 4 w 1537"/>
                  <a:gd name="T81" fmla="*/ 2 h 631"/>
                  <a:gd name="T82" fmla="*/ 4 w 1537"/>
                  <a:gd name="T83" fmla="*/ 2 h 631"/>
                  <a:gd name="T84" fmla="*/ 4 w 1537"/>
                  <a:gd name="T85" fmla="*/ 2 h 631"/>
                  <a:gd name="T86" fmla="*/ 5 w 1537"/>
                  <a:gd name="T87" fmla="*/ 2 h 631"/>
                  <a:gd name="T88" fmla="*/ 4 w 1537"/>
                  <a:gd name="T89" fmla="*/ 2 h 631"/>
                  <a:gd name="T90" fmla="*/ 4 w 1537"/>
                  <a:gd name="T91" fmla="*/ 2 h 631"/>
                  <a:gd name="T92" fmla="*/ 4 w 1537"/>
                  <a:gd name="T93" fmla="*/ 1 h 631"/>
                  <a:gd name="T94" fmla="*/ 4 w 1537"/>
                  <a:gd name="T95" fmla="*/ 1 h 631"/>
                  <a:gd name="T96" fmla="*/ 4 w 1537"/>
                  <a:gd name="T97" fmla="*/ 1 h 631"/>
                  <a:gd name="T98" fmla="*/ 4 w 1537"/>
                  <a:gd name="T99" fmla="*/ 1 h 631"/>
                  <a:gd name="T100" fmla="*/ 4 w 1537"/>
                  <a:gd name="T101" fmla="*/ 1 h 631"/>
                  <a:gd name="T102" fmla="*/ 4 w 1537"/>
                  <a:gd name="T103" fmla="*/ 1 h 631"/>
                  <a:gd name="T104" fmla="*/ 5 w 1537"/>
                  <a:gd name="T105" fmla="*/ 1 h 631"/>
                  <a:gd name="T106" fmla="*/ 5 w 1537"/>
                  <a:gd name="T107" fmla="*/ 1 h 631"/>
                  <a:gd name="T108" fmla="*/ 5 w 1537"/>
                  <a:gd name="T109" fmla="*/ 1 h 631"/>
                  <a:gd name="T110" fmla="*/ 5 w 1537"/>
                  <a:gd name="T111" fmla="*/ 1 h 631"/>
                  <a:gd name="T112" fmla="*/ 5 w 1537"/>
                  <a:gd name="T113" fmla="*/ 1 h 631"/>
                  <a:gd name="T114" fmla="*/ 5 w 1537"/>
                  <a:gd name="T115" fmla="*/ 1 h 631"/>
                  <a:gd name="T116" fmla="*/ 5 w 1537"/>
                  <a:gd name="T117" fmla="*/ 1 h 631"/>
                  <a:gd name="T118" fmla="*/ 5 w 1537"/>
                  <a:gd name="T119" fmla="*/ 0 h 631"/>
                  <a:gd name="T120" fmla="*/ 5 w 1537"/>
                  <a:gd name="T121" fmla="*/ 0 h 6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37"/>
                  <a:gd name="T184" fmla="*/ 0 h 631"/>
                  <a:gd name="T185" fmla="*/ 1537 w 1537"/>
                  <a:gd name="T186" fmla="*/ 631 h 6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37" h="631">
                    <a:moveTo>
                      <a:pt x="523" y="140"/>
                    </a:moveTo>
                    <a:lnTo>
                      <a:pt x="529" y="147"/>
                    </a:lnTo>
                    <a:lnTo>
                      <a:pt x="533" y="157"/>
                    </a:lnTo>
                    <a:lnTo>
                      <a:pt x="535" y="169"/>
                    </a:lnTo>
                    <a:lnTo>
                      <a:pt x="537" y="180"/>
                    </a:lnTo>
                    <a:lnTo>
                      <a:pt x="537" y="192"/>
                    </a:lnTo>
                    <a:lnTo>
                      <a:pt x="537" y="203"/>
                    </a:lnTo>
                    <a:lnTo>
                      <a:pt x="535" y="215"/>
                    </a:lnTo>
                    <a:lnTo>
                      <a:pt x="531" y="224"/>
                    </a:lnTo>
                    <a:lnTo>
                      <a:pt x="525" y="236"/>
                    </a:lnTo>
                    <a:lnTo>
                      <a:pt x="520" y="247"/>
                    </a:lnTo>
                    <a:lnTo>
                      <a:pt x="514" y="255"/>
                    </a:lnTo>
                    <a:lnTo>
                      <a:pt x="506" y="263"/>
                    </a:lnTo>
                    <a:lnTo>
                      <a:pt x="499" y="268"/>
                    </a:lnTo>
                    <a:lnTo>
                      <a:pt x="491" y="272"/>
                    </a:lnTo>
                    <a:lnTo>
                      <a:pt x="483" y="274"/>
                    </a:lnTo>
                    <a:lnTo>
                      <a:pt x="476" y="276"/>
                    </a:lnTo>
                    <a:lnTo>
                      <a:pt x="460" y="278"/>
                    </a:lnTo>
                    <a:lnTo>
                      <a:pt x="445" y="274"/>
                    </a:lnTo>
                    <a:lnTo>
                      <a:pt x="431" y="270"/>
                    </a:lnTo>
                    <a:lnTo>
                      <a:pt x="418" y="266"/>
                    </a:lnTo>
                    <a:lnTo>
                      <a:pt x="414" y="278"/>
                    </a:lnTo>
                    <a:lnTo>
                      <a:pt x="408" y="291"/>
                    </a:lnTo>
                    <a:lnTo>
                      <a:pt x="405" y="305"/>
                    </a:lnTo>
                    <a:lnTo>
                      <a:pt x="399" y="320"/>
                    </a:lnTo>
                    <a:lnTo>
                      <a:pt x="393" y="334"/>
                    </a:lnTo>
                    <a:lnTo>
                      <a:pt x="385" y="347"/>
                    </a:lnTo>
                    <a:lnTo>
                      <a:pt x="378" y="360"/>
                    </a:lnTo>
                    <a:lnTo>
                      <a:pt x="370" y="372"/>
                    </a:lnTo>
                    <a:lnTo>
                      <a:pt x="378" y="380"/>
                    </a:lnTo>
                    <a:lnTo>
                      <a:pt x="387" y="387"/>
                    </a:lnTo>
                    <a:lnTo>
                      <a:pt x="395" y="395"/>
                    </a:lnTo>
                    <a:lnTo>
                      <a:pt x="405" y="401"/>
                    </a:lnTo>
                    <a:lnTo>
                      <a:pt x="412" y="406"/>
                    </a:lnTo>
                    <a:lnTo>
                      <a:pt x="418" y="414"/>
                    </a:lnTo>
                    <a:lnTo>
                      <a:pt x="424" y="420"/>
                    </a:lnTo>
                    <a:lnTo>
                      <a:pt x="429" y="428"/>
                    </a:lnTo>
                    <a:lnTo>
                      <a:pt x="431" y="435"/>
                    </a:lnTo>
                    <a:lnTo>
                      <a:pt x="433" y="443"/>
                    </a:lnTo>
                    <a:lnTo>
                      <a:pt x="435" y="453"/>
                    </a:lnTo>
                    <a:lnTo>
                      <a:pt x="435" y="462"/>
                    </a:lnTo>
                    <a:lnTo>
                      <a:pt x="435" y="470"/>
                    </a:lnTo>
                    <a:lnTo>
                      <a:pt x="433" y="479"/>
                    </a:lnTo>
                    <a:lnTo>
                      <a:pt x="431" y="487"/>
                    </a:lnTo>
                    <a:lnTo>
                      <a:pt x="429" y="493"/>
                    </a:lnTo>
                    <a:lnTo>
                      <a:pt x="424" y="510"/>
                    </a:lnTo>
                    <a:lnTo>
                      <a:pt x="414" y="525"/>
                    </a:lnTo>
                    <a:lnTo>
                      <a:pt x="403" y="541"/>
                    </a:lnTo>
                    <a:lnTo>
                      <a:pt x="389" y="554"/>
                    </a:lnTo>
                    <a:lnTo>
                      <a:pt x="374" y="568"/>
                    </a:lnTo>
                    <a:lnTo>
                      <a:pt x="358" y="579"/>
                    </a:lnTo>
                    <a:lnTo>
                      <a:pt x="339" y="591"/>
                    </a:lnTo>
                    <a:lnTo>
                      <a:pt x="322" y="602"/>
                    </a:lnTo>
                    <a:lnTo>
                      <a:pt x="310" y="608"/>
                    </a:lnTo>
                    <a:lnTo>
                      <a:pt x="297" y="614"/>
                    </a:lnTo>
                    <a:lnTo>
                      <a:pt x="284" y="619"/>
                    </a:lnTo>
                    <a:lnTo>
                      <a:pt x="272" y="623"/>
                    </a:lnTo>
                    <a:lnTo>
                      <a:pt x="243" y="629"/>
                    </a:lnTo>
                    <a:lnTo>
                      <a:pt x="215" y="631"/>
                    </a:lnTo>
                    <a:lnTo>
                      <a:pt x="186" y="629"/>
                    </a:lnTo>
                    <a:lnTo>
                      <a:pt x="157" y="625"/>
                    </a:lnTo>
                    <a:lnTo>
                      <a:pt x="128" y="619"/>
                    </a:lnTo>
                    <a:lnTo>
                      <a:pt x="101" y="610"/>
                    </a:lnTo>
                    <a:lnTo>
                      <a:pt x="78" y="598"/>
                    </a:lnTo>
                    <a:lnTo>
                      <a:pt x="61" y="589"/>
                    </a:lnTo>
                    <a:lnTo>
                      <a:pt x="48" y="579"/>
                    </a:lnTo>
                    <a:lnTo>
                      <a:pt x="38" y="568"/>
                    </a:lnTo>
                    <a:lnTo>
                      <a:pt x="28" y="550"/>
                    </a:lnTo>
                    <a:lnTo>
                      <a:pt x="21" y="525"/>
                    </a:lnTo>
                    <a:lnTo>
                      <a:pt x="11" y="491"/>
                    </a:lnTo>
                    <a:lnTo>
                      <a:pt x="0" y="441"/>
                    </a:lnTo>
                    <a:lnTo>
                      <a:pt x="2" y="439"/>
                    </a:lnTo>
                    <a:lnTo>
                      <a:pt x="2" y="435"/>
                    </a:lnTo>
                    <a:lnTo>
                      <a:pt x="2" y="429"/>
                    </a:lnTo>
                    <a:lnTo>
                      <a:pt x="2" y="424"/>
                    </a:lnTo>
                    <a:lnTo>
                      <a:pt x="3" y="416"/>
                    </a:lnTo>
                    <a:lnTo>
                      <a:pt x="3" y="412"/>
                    </a:lnTo>
                    <a:lnTo>
                      <a:pt x="5" y="408"/>
                    </a:lnTo>
                    <a:lnTo>
                      <a:pt x="7" y="406"/>
                    </a:lnTo>
                    <a:lnTo>
                      <a:pt x="11" y="405"/>
                    </a:lnTo>
                    <a:lnTo>
                      <a:pt x="13" y="405"/>
                    </a:lnTo>
                    <a:lnTo>
                      <a:pt x="15" y="408"/>
                    </a:lnTo>
                    <a:lnTo>
                      <a:pt x="17" y="412"/>
                    </a:lnTo>
                    <a:lnTo>
                      <a:pt x="21" y="426"/>
                    </a:lnTo>
                    <a:lnTo>
                      <a:pt x="25" y="445"/>
                    </a:lnTo>
                    <a:lnTo>
                      <a:pt x="28" y="464"/>
                    </a:lnTo>
                    <a:lnTo>
                      <a:pt x="32" y="483"/>
                    </a:lnTo>
                    <a:lnTo>
                      <a:pt x="36" y="500"/>
                    </a:lnTo>
                    <a:lnTo>
                      <a:pt x="40" y="512"/>
                    </a:lnTo>
                    <a:lnTo>
                      <a:pt x="50" y="525"/>
                    </a:lnTo>
                    <a:lnTo>
                      <a:pt x="61" y="541"/>
                    </a:lnTo>
                    <a:lnTo>
                      <a:pt x="73" y="552"/>
                    </a:lnTo>
                    <a:lnTo>
                      <a:pt x="84" y="564"/>
                    </a:lnTo>
                    <a:lnTo>
                      <a:pt x="96" y="573"/>
                    </a:lnTo>
                    <a:lnTo>
                      <a:pt x="109" y="583"/>
                    </a:lnTo>
                    <a:lnTo>
                      <a:pt x="121" y="591"/>
                    </a:lnTo>
                    <a:lnTo>
                      <a:pt x="134" y="596"/>
                    </a:lnTo>
                    <a:lnTo>
                      <a:pt x="147" y="602"/>
                    </a:lnTo>
                    <a:lnTo>
                      <a:pt x="163" y="606"/>
                    </a:lnTo>
                    <a:lnTo>
                      <a:pt x="176" y="610"/>
                    </a:lnTo>
                    <a:lnTo>
                      <a:pt x="190" y="612"/>
                    </a:lnTo>
                    <a:lnTo>
                      <a:pt x="203" y="614"/>
                    </a:lnTo>
                    <a:lnTo>
                      <a:pt x="216" y="614"/>
                    </a:lnTo>
                    <a:lnTo>
                      <a:pt x="232" y="612"/>
                    </a:lnTo>
                    <a:lnTo>
                      <a:pt x="243" y="610"/>
                    </a:lnTo>
                    <a:lnTo>
                      <a:pt x="257" y="606"/>
                    </a:lnTo>
                    <a:lnTo>
                      <a:pt x="270" y="602"/>
                    </a:lnTo>
                    <a:lnTo>
                      <a:pt x="282" y="596"/>
                    </a:lnTo>
                    <a:lnTo>
                      <a:pt x="295" y="591"/>
                    </a:lnTo>
                    <a:lnTo>
                      <a:pt x="305" y="583"/>
                    </a:lnTo>
                    <a:lnTo>
                      <a:pt x="316" y="573"/>
                    </a:lnTo>
                    <a:lnTo>
                      <a:pt x="326" y="564"/>
                    </a:lnTo>
                    <a:lnTo>
                      <a:pt x="335" y="554"/>
                    </a:lnTo>
                    <a:lnTo>
                      <a:pt x="343" y="543"/>
                    </a:lnTo>
                    <a:lnTo>
                      <a:pt x="351" y="529"/>
                    </a:lnTo>
                    <a:lnTo>
                      <a:pt x="358" y="516"/>
                    </a:lnTo>
                    <a:lnTo>
                      <a:pt x="362" y="500"/>
                    </a:lnTo>
                    <a:lnTo>
                      <a:pt x="368" y="485"/>
                    </a:lnTo>
                    <a:lnTo>
                      <a:pt x="370" y="468"/>
                    </a:lnTo>
                    <a:lnTo>
                      <a:pt x="372" y="451"/>
                    </a:lnTo>
                    <a:lnTo>
                      <a:pt x="374" y="433"/>
                    </a:lnTo>
                    <a:lnTo>
                      <a:pt x="368" y="424"/>
                    </a:lnTo>
                    <a:lnTo>
                      <a:pt x="362" y="418"/>
                    </a:lnTo>
                    <a:lnTo>
                      <a:pt x="357" y="412"/>
                    </a:lnTo>
                    <a:lnTo>
                      <a:pt x="349" y="408"/>
                    </a:lnTo>
                    <a:lnTo>
                      <a:pt x="341" y="406"/>
                    </a:lnTo>
                    <a:lnTo>
                      <a:pt x="332" y="405"/>
                    </a:lnTo>
                    <a:lnTo>
                      <a:pt x="324" y="406"/>
                    </a:lnTo>
                    <a:lnTo>
                      <a:pt x="316" y="410"/>
                    </a:lnTo>
                    <a:lnTo>
                      <a:pt x="312" y="410"/>
                    </a:lnTo>
                    <a:lnTo>
                      <a:pt x="307" y="412"/>
                    </a:lnTo>
                    <a:lnTo>
                      <a:pt x="303" y="410"/>
                    </a:lnTo>
                    <a:lnTo>
                      <a:pt x="299" y="408"/>
                    </a:lnTo>
                    <a:lnTo>
                      <a:pt x="293" y="403"/>
                    </a:lnTo>
                    <a:lnTo>
                      <a:pt x="289" y="393"/>
                    </a:lnTo>
                    <a:lnTo>
                      <a:pt x="289" y="383"/>
                    </a:lnTo>
                    <a:lnTo>
                      <a:pt x="291" y="372"/>
                    </a:lnTo>
                    <a:lnTo>
                      <a:pt x="295" y="362"/>
                    </a:lnTo>
                    <a:lnTo>
                      <a:pt x="303" y="355"/>
                    </a:lnTo>
                    <a:lnTo>
                      <a:pt x="314" y="343"/>
                    </a:lnTo>
                    <a:lnTo>
                      <a:pt x="324" y="332"/>
                    </a:lnTo>
                    <a:lnTo>
                      <a:pt x="332" y="320"/>
                    </a:lnTo>
                    <a:lnTo>
                      <a:pt x="339" y="309"/>
                    </a:lnTo>
                    <a:lnTo>
                      <a:pt x="351" y="288"/>
                    </a:lnTo>
                    <a:lnTo>
                      <a:pt x="358" y="266"/>
                    </a:lnTo>
                    <a:lnTo>
                      <a:pt x="362" y="249"/>
                    </a:lnTo>
                    <a:lnTo>
                      <a:pt x="366" y="234"/>
                    </a:lnTo>
                    <a:lnTo>
                      <a:pt x="368" y="222"/>
                    </a:lnTo>
                    <a:lnTo>
                      <a:pt x="370" y="215"/>
                    </a:lnTo>
                    <a:lnTo>
                      <a:pt x="372" y="209"/>
                    </a:lnTo>
                    <a:lnTo>
                      <a:pt x="376" y="205"/>
                    </a:lnTo>
                    <a:lnTo>
                      <a:pt x="380" y="203"/>
                    </a:lnTo>
                    <a:lnTo>
                      <a:pt x="383" y="201"/>
                    </a:lnTo>
                    <a:lnTo>
                      <a:pt x="391" y="203"/>
                    </a:lnTo>
                    <a:lnTo>
                      <a:pt x="401" y="207"/>
                    </a:lnTo>
                    <a:lnTo>
                      <a:pt x="408" y="213"/>
                    </a:lnTo>
                    <a:lnTo>
                      <a:pt x="416" y="220"/>
                    </a:lnTo>
                    <a:lnTo>
                      <a:pt x="424" y="226"/>
                    </a:lnTo>
                    <a:lnTo>
                      <a:pt x="429" y="230"/>
                    </a:lnTo>
                    <a:lnTo>
                      <a:pt x="437" y="232"/>
                    </a:lnTo>
                    <a:lnTo>
                      <a:pt x="447" y="232"/>
                    </a:lnTo>
                    <a:lnTo>
                      <a:pt x="454" y="230"/>
                    </a:lnTo>
                    <a:lnTo>
                      <a:pt x="462" y="224"/>
                    </a:lnTo>
                    <a:lnTo>
                      <a:pt x="477" y="211"/>
                    </a:lnTo>
                    <a:lnTo>
                      <a:pt x="493" y="194"/>
                    </a:lnTo>
                    <a:lnTo>
                      <a:pt x="506" y="174"/>
                    </a:lnTo>
                    <a:lnTo>
                      <a:pt x="516" y="157"/>
                    </a:lnTo>
                    <a:lnTo>
                      <a:pt x="522" y="146"/>
                    </a:lnTo>
                    <a:lnTo>
                      <a:pt x="523" y="140"/>
                    </a:lnTo>
                    <a:close/>
                    <a:moveTo>
                      <a:pt x="46" y="326"/>
                    </a:moveTo>
                    <a:lnTo>
                      <a:pt x="50" y="322"/>
                    </a:lnTo>
                    <a:lnTo>
                      <a:pt x="55" y="320"/>
                    </a:lnTo>
                    <a:lnTo>
                      <a:pt x="61" y="318"/>
                    </a:lnTo>
                    <a:lnTo>
                      <a:pt x="69" y="318"/>
                    </a:lnTo>
                    <a:lnTo>
                      <a:pt x="86" y="320"/>
                    </a:lnTo>
                    <a:lnTo>
                      <a:pt x="103" y="324"/>
                    </a:lnTo>
                    <a:lnTo>
                      <a:pt x="122" y="328"/>
                    </a:lnTo>
                    <a:lnTo>
                      <a:pt x="140" y="332"/>
                    </a:lnTo>
                    <a:lnTo>
                      <a:pt x="157" y="335"/>
                    </a:lnTo>
                    <a:lnTo>
                      <a:pt x="168" y="335"/>
                    </a:lnTo>
                    <a:lnTo>
                      <a:pt x="161" y="332"/>
                    </a:lnTo>
                    <a:lnTo>
                      <a:pt x="151" y="328"/>
                    </a:lnTo>
                    <a:lnTo>
                      <a:pt x="144" y="322"/>
                    </a:lnTo>
                    <a:lnTo>
                      <a:pt x="138" y="314"/>
                    </a:lnTo>
                    <a:lnTo>
                      <a:pt x="124" y="301"/>
                    </a:lnTo>
                    <a:lnTo>
                      <a:pt x="115" y="284"/>
                    </a:lnTo>
                    <a:lnTo>
                      <a:pt x="107" y="268"/>
                    </a:lnTo>
                    <a:lnTo>
                      <a:pt x="103" y="251"/>
                    </a:lnTo>
                    <a:lnTo>
                      <a:pt x="101" y="236"/>
                    </a:lnTo>
                    <a:lnTo>
                      <a:pt x="101" y="224"/>
                    </a:lnTo>
                    <a:lnTo>
                      <a:pt x="88" y="234"/>
                    </a:lnTo>
                    <a:lnTo>
                      <a:pt x="76" y="247"/>
                    </a:lnTo>
                    <a:lnTo>
                      <a:pt x="67" y="261"/>
                    </a:lnTo>
                    <a:lnTo>
                      <a:pt x="59" y="276"/>
                    </a:lnTo>
                    <a:lnTo>
                      <a:pt x="53" y="289"/>
                    </a:lnTo>
                    <a:lnTo>
                      <a:pt x="50" y="305"/>
                    </a:lnTo>
                    <a:lnTo>
                      <a:pt x="48" y="316"/>
                    </a:lnTo>
                    <a:lnTo>
                      <a:pt x="46" y="326"/>
                    </a:lnTo>
                    <a:close/>
                    <a:moveTo>
                      <a:pt x="140" y="167"/>
                    </a:moveTo>
                    <a:lnTo>
                      <a:pt x="151" y="159"/>
                    </a:lnTo>
                    <a:lnTo>
                      <a:pt x="163" y="153"/>
                    </a:lnTo>
                    <a:lnTo>
                      <a:pt x="174" y="149"/>
                    </a:lnTo>
                    <a:lnTo>
                      <a:pt x="188" y="149"/>
                    </a:lnTo>
                    <a:lnTo>
                      <a:pt x="199" y="151"/>
                    </a:lnTo>
                    <a:lnTo>
                      <a:pt x="211" y="153"/>
                    </a:lnTo>
                    <a:lnTo>
                      <a:pt x="220" y="157"/>
                    </a:lnTo>
                    <a:lnTo>
                      <a:pt x="230" y="163"/>
                    </a:lnTo>
                    <a:lnTo>
                      <a:pt x="218" y="138"/>
                    </a:lnTo>
                    <a:lnTo>
                      <a:pt x="213" y="119"/>
                    </a:lnTo>
                    <a:lnTo>
                      <a:pt x="209" y="105"/>
                    </a:lnTo>
                    <a:lnTo>
                      <a:pt x="207" y="94"/>
                    </a:lnTo>
                    <a:lnTo>
                      <a:pt x="209" y="86"/>
                    </a:lnTo>
                    <a:lnTo>
                      <a:pt x="211" y="76"/>
                    </a:lnTo>
                    <a:lnTo>
                      <a:pt x="215" y="67"/>
                    </a:lnTo>
                    <a:lnTo>
                      <a:pt x="216" y="55"/>
                    </a:lnTo>
                    <a:lnTo>
                      <a:pt x="207" y="67"/>
                    </a:lnTo>
                    <a:lnTo>
                      <a:pt x="195" y="80"/>
                    </a:lnTo>
                    <a:lnTo>
                      <a:pt x="186" y="92"/>
                    </a:lnTo>
                    <a:lnTo>
                      <a:pt x="176" y="105"/>
                    </a:lnTo>
                    <a:lnTo>
                      <a:pt x="167" y="119"/>
                    </a:lnTo>
                    <a:lnTo>
                      <a:pt x="157" y="134"/>
                    </a:lnTo>
                    <a:lnTo>
                      <a:pt x="149" y="149"/>
                    </a:lnTo>
                    <a:lnTo>
                      <a:pt x="140" y="167"/>
                    </a:lnTo>
                    <a:close/>
                    <a:moveTo>
                      <a:pt x="1099" y="224"/>
                    </a:moveTo>
                    <a:lnTo>
                      <a:pt x="1132" y="213"/>
                    </a:lnTo>
                    <a:lnTo>
                      <a:pt x="1138" y="230"/>
                    </a:lnTo>
                    <a:lnTo>
                      <a:pt x="1145" y="243"/>
                    </a:lnTo>
                    <a:lnTo>
                      <a:pt x="1151" y="259"/>
                    </a:lnTo>
                    <a:lnTo>
                      <a:pt x="1157" y="272"/>
                    </a:lnTo>
                    <a:lnTo>
                      <a:pt x="1163" y="288"/>
                    </a:lnTo>
                    <a:lnTo>
                      <a:pt x="1170" y="301"/>
                    </a:lnTo>
                    <a:lnTo>
                      <a:pt x="1180" y="314"/>
                    </a:lnTo>
                    <a:lnTo>
                      <a:pt x="1189" y="328"/>
                    </a:lnTo>
                    <a:lnTo>
                      <a:pt x="1176" y="334"/>
                    </a:lnTo>
                    <a:lnTo>
                      <a:pt x="1164" y="343"/>
                    </a:lnTo>
                    <a:lnTo>
                      <a:pt x="1151" y="353"/>
                    </a:lnTo>
                    <a:lnTo>
                      <a:pt x="1138" y="364"/>
                    </a:lnTo>
                    <a:lnTo>
                      <a:pt x="1128" y="378"/>
                    </a:lnTo>
                    <a:lnTo>
                      <a:pt x="1120" y="391"/>
                    </a:lnTo>
                    <a:lnTo>
                      <a:pt x="1118" y="397"/>
                    </a:lnTo>
                    <a:lnTo>
                      <a:pt x="1116" y="405"/>
                    </a:lnTo>
                    <a:lnTo>
                      <a:pt x="1118" y="410"/>
                    </a:lnTo>
                    <a:lnTo>
                      <a:pt x="1118" y="418"/>
                    </a:lnTo>
                    <a:lnTo>
                      <a:pt x="1122" y="435"/>
                    </a:lnTo>
                    <a:lnTo>
                      <a:pt x="1130" y="453"/>
                    </a:lnTo>
                    <a:lnTo>
                      <a:pt x="1139" y="468"/>
                    </a:lnTo>
                    <a:lnTo>
                      <a:pt x="1149" y="483"/>
                    </a:lnTo>
                    <a:lnTo>
                      <a:pt x="1161" y="497"/>
                    </a:lnTo>
                    <a:lnTo>
                      <a:pt x="1172" y="510"/>
                    </a:lnTo>
                    <a:lnTo>
                      <a:pt x="1184" y="520"/>
                    </a:lnTo>
                    <a:lnTo>
                      <a:pt x="1195" y="529"/>
                    </a:lnTo>
                    <a:lnTo>
                      <a:pt x="1207" y="539"/>
                    </a:lnTo>
                    <a:lnTo>
                      <a:pt x="1220" y="548"/>
                    </a:lnTo>
                    <a:lnTo>
                      <a:pt x="1235" y="554"/>
                    </a:lnTo>
                    <a:lnTo>
                      <a:pt x="1251" y="560"/>
                    </a:lnTo>
                    <a:lnTo>
                      <a:pt x="1266" y="564"/>
                    </a:lnTo>
                    <a:lnTo>
                      <a:pt x="1283" y="568"/>
                    </a:lnTo>
                    <a:lnTo>
                      <a:pt x="1301" y="570"/>
                    </a:lnTo>
                    <a:lnTo>
                      <a:pt x="1316" y="570"/>
                    </a:lnTo>
                    <a:lnTo>
                      <a:pt x="1349" y="570"/>
                    </a:lnTo>
                    <a:lnTo>
                      <a:pt x="1381" y="568"/>
                    </a:lnTo>
                    <a:lnTo>
                      <a:pt x="1408" y="564"/>
                    </a:lnTo>
                    <a:lnTo>
                      <a:pt x="1431" y="560"/>
                    </a:lnTo>
                    <a:lnTo>
                      <a:pt x="1443" y="554"/>
                    </a:lnTo>
                    <a:lnTo>
                      <a:pt x="1450" y="548"/>
                    </a:lnTo>
                    <a:lnTo>
                      <a:pt x="1454" y="545"/>
                    </a:lnTo>
                    <a:lnTo>
                      <a:pt x="1456" y="541"/>
                    </a:lnTo>
                    <a:lnTo>
                      <a:pt x="1452" y="539"/>
                    </a:lnTo>
                    <a:lnTo>
                      <a:pt x="1448" y="537"/>
                    </a:lnTo>
                    <a:lnTo>
                      <a:pt x="1439" y="535"/>
                    </a:lnTo>
                    <a:lnTo>
                      <a:pt x="1429" y="533"/>
                    </a:lnTo>
                    <a:lnTo>
                      <a:pt x="1418" y="533"/>
                    </a:lnTo>
                    <a:lnTo>
                      <a:pt x="1379" y="529"/>
                    </a:lnTo>
                    <a:lnTo>
                      <a:pt x="1326" y="524"/>
                    </a:lnTo>
                    <a:lnTo>
                      <a:pt x="1264" y="512"/>
                    </a:lnTo>
                    <a:lnTo>
                      <a:pt x="1234" y="504"/>
                    </a:lnTo>
                    <a:lnTo>
                      <a:pt x="1205" y="495"/>
                    </a:lnTo>
                    <a:lnTo>
                      <a:pt x="1180" y="483"/>
                    </a:lnTo>
                    <a:lnTo>
                      <a:pt x="1157" y="470"/>
                    </a:lnTo>
                    <a:lnTo>
                      <a:pt x="1149" y="462"/>
                    </a:lnTo>
                    <a:lnTo>
                      <a:pt x="1141" y="454"/>
                    </a:lnTo>
                    <a:lnTo>
                      <a:pt x="1136" y="445"/>
                    </a:lnTo>
                    <a:lnTo>
                      <a:pt x="1130" y="435"/>
                    </a:lnTo>
                    <a:lnTo>
                      <a:pt x="1128" y="426"/>
                    </a:lnTo>
                    <a:lnTo>
                      <a:pt x="1128" y="414"/>
                    </a:lnTo>
                    <a:lnTo>
                      <a:pt x="1130" y="405"/>
                    </a:lnTo>
                    <a:lnTo>
                      <a:pt x="1134" y="391"/>
                    </a:lnTo>
                    <a:lnTo>
                      <a:pt x="1138" y="387"/>
                    </a:lnTo>
                    <a:lnTo>
                      <a:pt x="1143" y="380"/>
                    </a:lnTo>
                    <a:lnTo>
                      <a:pt x="1153" y="370"/>
                    </a:lnTo>
                    <a:lnTo>
                      <a:pt x="1166" y="359"/>
                    </a:lnTo>
                    <a:lnTo>
                      <a:pt x="1174" y="355"/>
                    </a:lnTo>
                    <a:lnTo>
                      <a:pt x="1182" y="351"/>
                    </a:lnTo>
                    <a:lnTo>
                      <a:pt x="1189" y="349"/>
                    </a:lnTo>
                    <a:lnTo>
                      <a:pt x="1199" y="347"/>
                    </a:lnTo>
                    <a:lnTo>
                      <a:pt x="1209" y="347"/>
                    </a:lnTo>
                    <a:lnTo>
                      <a:pt x="1218" y="351"/>
                    </a:lnTo>
                    <a:lnTo>
                      <a:pt x="1228" y="355"/>
                    </a:lnTo>
                    <a:lnTo>
                      <a:pt x="1237" y="362"/>
                    </a:lnTo>
                    <a:lnTo>
                      <a:pt x="1245" y="366"/>
                    </a:lnTo>
                    <a:lnTo>
                      <a:pt x="1255" y="370"/>
                    </a:lnTo>
                    <a:lnTo>
                      <a:pt x="1264" y="370"/>
                    </a:lnTo>
                    <a:lnTo>
                      <a:pt x="1272" y="368"/>
                    </a:lnTo>
                    <a:lnTo>
                      <a:pt x="1282" y="364"/>
                    </a:lnTo>
                    <a:lnTo>
                      <a:pt x="1289" y="360"/>
                    </a:lnTo>
                    <a:lnTo>
                      <a:pt x="1297" y="355"/>
                    </a:lnTo>
                    <a:lnTo>
                      <a:pt x="1303" y="349"/>
                    </a:lnTo>
                    <a:lnTo>
                      <a:pt x="1308" y="341"/>
                    </a:lnTo>
                    <a:lnTo>
                      <a:pt x="1312" y="334"/>
                    </a:lnTo>
                    <a:lnTo>
                      <a:pt x="1314" y="328"/>
                    </a:lnTo>
                    <a:lnTo>
                      <a:pt x="1314" y="320"/>
                    </a:lnTo>
                    <a:lnTo>
                      <a:pt x="1312" y="314"/>
                    </a:lnTo>
                    <a:lnTo>
                      <a:pt x="1308" y="311"/>
                    </a:lnTo>
                    <a:lnTo>
                      <a:pt x="1301" y="307"/>
                    </a:lnTo>
                    <a:lnTo>
                      <a:pt x="1291" y="307"/>
                    </a:lnTo>
                    <a:lnTo>
                      <a:pt x="1276" y="305"/>
                    </a:lnTo>
                    <a:lnTo>
                      <a:pt x="1260" y="303"/>
                    </a:lnTo>
                    <a:lnTo>
                      <a:pt x="1247" y="299"/>
                    </a:lnTo>
                    <a:lnTo>
                      <a:pt x="1235" y="295"/>
                    </a:lnTo>
                    <a:lnTo>
                      <a:pt x="1224" y="291"/>
                    </a:lnTo>
                    <a:lnTo>
                      <a:pt x="1216" y="288"/>
                    </a:lnTo>
                    <a:lnTo>
                      <a:pt x="1209" y="282"/>
                    </a:lnTo>
                    <a:lnTo>
                      <a:pt x="1201" y="276"/>
                    </a:lnTo>
                    <a:lnTo>
                      <a:pt x="1191" y="263"/>
                    </a:lnTo>
                    <a:lnTo>
                      <a:pt x="1186" y="249"/>
                    </a:lnTo>
                    <a:lnTo>
                      <a:pt x="1182" y="236"/>
                    </a:lnTo>
                    <a:lnTo>
                      <a:pt x="1180" y="220"/>
                    </a:lnTo>
                    <a:lnTo>
                      <a:pt x="1180" y="192"/>
                    </a:lnTo>
                    <a:lnTo>
                      <a:pt x="1180" y="167"/>
                    </a:lnTo>
                    <a:lnTo>
                      <a:pt x="1176" y="157"/>
                    </a:lnTo>
                    <a:lnTo>
                      <a:pt x="1172" y="149"/>
                    </a:lnTo>
                    <a:lnTo>
                      <a:pt x="1168" y="147"/>
                    </a:lnTo>
                    <a:lnTo>
                      <a:pt x="1163" y="146"/>
                    </a:lnTo>
                    <a:lnTo>
                      <a:pt x="1157" y="144"/>
                    </a:lnTo>
                    <a:lnTo>
                      <a:pt x="1151" y="144"/>
                    </a:lnTo>
                    <a:lnTo>
                      <a:pt x="1143" y="144"/>
                    </a:lnTo>
                    <a:lnTo>
                      <a:pt x="1138" y="146"/>
                    </a:lnTo>
                    <a:lnTo>
                      <a:pt x="1134" y="149"/>
                    </a:lnTo>
                    <a:lnTo>
                      <a:pt x="1130" y="151"/>
                    </a:lnTo>
                    <a:lnTo>
                      <a:pt x="1124" y="161"/>
                    </a:lnTo>
                    <a:lnTo>
                      <a:pt x="1120" y="169"/>
                    </a:lnTo>
                    <a:lnTo>
                      <a:pt x="1116" y="178"/>
                    </a:lnTo>
                    <a:lnTo>
                      <a:pt x="1113" y="186"/>
                    </a:lnTo>
                    <a:lnTo>
                      <a:pt x="1111" y="188"/>
                    </a:lnTo>
                    <a:lnTo>
                      <a:pt x="1107" y="190"/>
                    </a:lnTo>
                    <a:lnTo>
                      <a:pt x="1105" y="192"/>
                    </a:lnTo>
                    <a:lnTo>
                      <a:pt x="1101" y="192"/>
                    </a:lnTo>
                    <a:lnTo>
                      <a:pt x="1092" y="186"/>
                    </a:lnTo>
                    <a:lnTo>
                      <a:pt x="1084" y="180"/>
                    </a:lnTo>
                    <a:lnTo>
                      <a:pt x="1076" y="170"/>
                    </a:lnTo>
                    <a:lnTo>
                      <a:pt x="1070" y="161"/>
                    </a:lnTo>
                    <a:lnTo>
                      <a:pt x="1063" y="151"/>
                    </a:lnTo>
                    <a:lnTo>
                      <a:pt x="1057" y="144"/>
                    </a:lnTo>
                    <a:lnTo>
                      <a:pt x="1053" y="140"/>
                    </a:lnTo>
                    <a:lnTo>
                      <a:pt x="1049" y="138"/>
                    </a:lnTo>
                    <a:lnTo>
                      <a:pt x="1044" y="136"/>
                    </a:lnTo>
                    <a:lnTo>
                      <a:pt x="1038" y="134"/>
                    </a:lnTo>
                    <a:lnTo>
                      <a:pt x="1021" y="146"/>
                    </a:lnTo>
                    <a:lnTo>
                      <a:pt x="1021" y="157"/>
                    </a:lnTo>
                    <a:lnTo>
                      <a:pt x="1022" y="169"/>
                    </a:lnTo>
                    <a:lnTo>
                      <a:pt x="1024" y="178"/>
                    </a:lnTo>
                    <a:lnTo>
                      <a:pt x="1028" y="186"/>
                    </a:lnTo>
                    <a:lnTo>
                      <a:pt x="1032" y="194"/>
                    </a:lnTo>
                    <a:lnTo>
                      <a:pt x="1038" y="201"/>
                    </a:lnTo>
                    <a:lnTo>
                      <a:pt x="1044" y="207"/>
                    </a:lnTo>
                    <a:lnTo>
                      <a:pt x="1049" y="213"/>
                    </a:lnTo>
                    <a:lnTo>
                      <a:pt x="1061" y="220"/>
                    </a:lnTo>
                    <a:lnTo>
                      <a:pt x="1074" y="226"/>
                    </a:lnTo>
                    <a:lnTo>
                      <a:pt x="1088" y="226"/>
                    </a:lnTo>
                    <a:lnTo>
                      <a:pt x="1099" y="224"/>
                    </a:lnTo>
                    <a:close/>
                    <a:moveTo>
                      <a:pt x="1537" y="264"/>
                    </a:moveTo>
                    <a:lnTo>
                      <a:pt x="1521" y="261"/>
                    </a:lnTo>
                    <a:lnTo>
                      <a:pt x="1506" y="257"/>
                    </a:lnTo>
                    <a:lnTo>
                      <a:pt x="1491" y="255"/>
                    </a:lnTo>
                    <a:lnTo>
                      <a:pt x="1475" y="255"/>
                    </a:lnTo>
                    <a:lnTo>
                      <a:pt x="1460" y="255"/>
                    </a:lnTo>
                    <a:lnTo>
                      <a:pt x="1443" y="255"/>
                    </a:lnTo>
                    <a:lnTo>
                      <a:pt x="1427" y="257"/>
                    </a:lnTo>
                    <a:lnTo>
                      <a:pt x="1412" y="257"/>
                    </a:lnTo>
                    <a:lnTo>
                      <a:pt x="1408" y="253"/>
                    </a:lnTo>
                    <a:lnTo>
                      <a:pt x="1410" y="249"/>
                    </a:lnTo>
                    <a:lnTo>
                      <a:pt x="1412" y="245"/>
                    </a:lnTo>
                    <a:lnTo>
                      <a:pt x="1418" y="241"/>
                    </a:lnTo>
                    <a:lnTo>
                      <a:pt x="1433" y="232"/>
                    </a:lnTo>
                    <a:lnTo>
                      <a:pt x="1452" y="222"/>
                    </a:lnTo>
                    <a:lnTo>
                      <a:pt x="1462" y="217"/>
                    </a:lnTo>
                    <a:lnTo>
                      <a:pt x="1471" y="209"/>
                    </a:lnTo>
                    <a:lnTo>
                      <a:pt x="1479" y="203"/>
                    </a:lnTo>
                    <a:lnTo>
                      <a:pt x="1485" y="194"/>
                    </a:lnTo>
                    <a:lnTo>
                      <a:pt x="1491" y="184"/>
                    </a:lnTo>
                    <a:lnTo>
                      <a:pt x="1493" y="174"/>
                    </a:lnTo>
                    <a:lnTo>
                      <a:pt x="1491" y="161"/>
                    </a:lnTo>
                    <a:lnTo>
                      <a:pt x="1487" y="147"/>
                    </a:lnTo>
                    <a:lnTo>
                      <a:pt x="1498" y="159"/>
                    </a:lnTo>
                    <a:lnTo>
                      <a:pt x="1508" y="170"/>
                    </a:lnTo>
                    <a:lnTo>
                      <a:pt x="1516" y="182"/>
                    </a:lnTo>
                    <a:lnTo>
                      <a:pt x="1523" y="195"/>
                    </a:lnTo>
                    <a:lnTo>
                      <a:pt x="1527" y="209"/>
                    </a:lnTo>
                    <a:lnTo>
                      <a:pt x="1533" y="226"/>
                    </a:lnTo>
                    <a:lnTo>
                      <a:pt x="1535" y="243"/>
                    </a:lnTo>
                    <a:lnTo>
                      <a:pt x="1537" y="264"/>
                    </a:lnTo>
                    <a:close/>
                    <a:moveTo>
                      <a:pt x="1441" y="103"/>
                    </a:moveTo>
                    <a:lnTo>
                      <a:pt x="1429" y="100"/>
                    </a:lnTo>
                    <a:lnTo>
                      <a:pt x="1418" y="96"/>
                    </a:lnTo>
                    <a:lnTo>
                      <a:pt x="1406" y="94"/>
                    </a:lnTo>
                    <a:lnTo>
                      <a:pt x="1395" y="94"/>
                    </a:lnTo>
                    <a:lnTo>
                      <a:pt x="1383" y="94"/>
                    </a:lnTo>
                    <a:lnTo>
                      <a:pt x="1372" y="98"/>
                    </a:lnTo>
                    <a:lnTo>
                      <a:pt x="1358" y="101"/>
                    </a:lnTo>
                    <a:lnTo>
                      <a:pt x="1347" y="109"/>
                    </a:lnTo>
                    <a:lnTo>
                      <a:pt x="1356" y="98"/>
                    </a:lnTo>
                    <a:lnTo>
                      <a:pt x="1362" y="88"/>
                    </a:lnTo>
                    <a:lnTo>
                      <a:pt x="1368" y="80"/>
                    </a:lnTo>
                    <a:lnTo>
                      <a:pt x="1370" y="71"/>
                    </a:lnTo>
                    <a:lnTo>
                      <a:pt x="1372" y="63"/>
                    </a:lnTo>
                    <a:lnTo>
                      <a:pt x="1370" y="55"/>
                    </a:lnTo>
                    <a:lnTo>
                      <a:pt x="1370" y="50"/>
                    </a:lnTo>
                    <a:lnTo>
                      <a:pt x="1368" y="44"/>
                    </a:lnTo>
                    <a:lnTo>
                      <a:pt x="1362" y="30"/>
                    </a:lnTo>
                    <a:lnTo>
                      <a:pt x="1358" y="21"/>
                    </a:lnTo>
                    <a:lnTo>
                      <a:pt x="1358" y="15"/>
                    </a:lnTo>
                    <a:lnTo>
                      <a:pt x="1358" y="9"/>
                    </a:lnTo>
                    <a:lnTo>
                      <a:pt x="1362" y="5"/>
                    </a:lnTo>
                    <a:lnTo>
                      <a:pt x="1366" y="0"/>
                    </a:lnTo>
                    <a:lnTo>
                      <a:pt x="1377" y="7"/>
                    </a:lnTo>
                    <a:lnTo>
                      <a:pt x="1389" y="19"/>
                    </a:lnTo>
                    <a:lnTo>
                      <a:pt x="1399" y="32"/>
                    </a:lnTo>
                    <a:lnTo>
                      <a:pt x="1408" y="48"/>
                    </a:lnTo>
                    <a:lnTo>
                      <a:pt x="1418" y="63"/>
                    </a:lnTo>
                    <a:lnTo>
                      <a:pt x="1425" y="78"/>
                    </a:lnTo>
                    <a:lnTo>
                      <a:pt x="1433" y="92"/>
                    </a:lnTo>
                    <a:lnTo>
                      <a:pt x="1441" y="103"/>
                    </a:lnTo>
                    <a:close/>
                  </a:path>
                </a:pathLst>
              </a:custGeom>
              <a:solidFill>
                <a:srgbClr val="AE705D"/>
              </a:solidFill>
              <a:ln w="9525">
                <a:noFill/>
                <a:round/>
                <a:headEnd/>
                <a:tailEnd/>
              </a:ln>
            </p:spPr>
            <p:txBody>
              <a:bodyPr/>
              <a:lstStyle/>
              <a:p>
                <a:endParaRPr lang="en-US"/>
              </a:p>
            </p:txBody>
          </p:sp>
          <p:sp>
            <p:nvSpPr>
              <p:cNvPr id="9287" name="Freeform 20"/>
              <p:cNvSpPr>
                <a:spLocks noEditPoints="1"/>
              </p:cNvSpPr>
              <p:nvPr/>
            </p:nvSpPr>
            <p:spPr bwMode="auto">
              <a:xfrm>
                <a:off x="5078" y="2329"/>
                <a:ext cx="62" cy="244"/>
              </a:xfrm>
              <a:custGeom>
                <a:avLst/>
                <a:gdLst>
                  <a:gd name="T0" fmla="*/ 0 w 255"/>
                  <a:gd name="T1" fmla="*/ 2 h 898"/>
                  <a:gd name="T2" fmla="*/ 0 w 255"/>
                  <a:gd name="T3" fmla="*/ 2 h 898"/>
                  <a:gd name="T4" fmla="*/ 0 w 255"/>
                  <a:gd name="T5" fmla="*/ 3 h 898"/>
                  <a:gd name="T6" fmla="*/ 0 w 255"/>
                  <a:gd name="T7" fmla="*/ 3 h 898"/>
                  <a:gd name="T8" fmla="*/ 0 w 255"/>
                  <a:gd name="T9" fmla="*/ 4 h 898"/>
                  <a:gd name="T10" fmla="*/ 0 w 255"/>
                  <a:gd name="T11" fmla="*/ 5 h 898"/>
                  <a:gd name="T12" fmla="*/ 0 w 255"/>
                  <a:gd name="T13" fmla="*/ 5 h 898"/>
                  <a:gd name="T14" fmla="*/ 0 w 255"/>
                  <a:gd name="T15" fmla="*/ 5 h 898"/>
                  <a:gd name="T16" fmla="*/ 0 w 255"/>
                  <a:gd name="T17" fmla="*/ 5 h 898"/>
                  <a:gd name="T18" fmla="*/ 1 w 255"/>
                  <a:gd name="T19" fmla="*/ 4 h 898"/>
                  <a:gd name="T20" fmla="*/ 1 w 255"/>
                  <a:gd name="T21" fmla="*/ 4 h 898"/>
                  <a:gd name="T22" fmla="*/ 1 w 255"/>
                  <a:gd name="T23" fmla="*/ 3 h 898"/>
                  <a:gd name="T24" fmla="*/ 0 w 255"/>
                  <a:gd name="T25" fmla="*/ 3 h 898"/>
                  <a:gd name="T26" fmla="*/ 0 w 255"/>
                  <a:gd name="T27" fmla="*/ 3 h 898"/>
                  <a:gd name="T28" fmla="*/ 0 w 255"/>
                  <a:gd name="T29" fmla="*/ 3 h 898"/>
                  <a:gd name="T30" fmla="*/ 0 w 255"/>
                  <a:gd name="T31" fmla="*/ 3 h 898"/>
                  <a:gd name="T32" fmla="*/ 0 w 255"/>
                  <a:gd name="T33" fmla="*/ 3 h 898"/>
                  <a:gd name="T34" fmla="*/ 0 w 255"/>
                  <a:gd name="T35" fmla="*/ 3 h 898"/>
                  <a:gd name="T36" fmla="*/ 0 w 255"/>
                  <a:gd name="T37" fmla="*/ 3 h 898"/>
                  <a:gd name="T38" fmla="*/ 0 w 255"/>
                  <a:gd name="T39" fmla="*/ 3 h 898"/>
                  <a:gd name="T40" fmla="*/ 0 w 255"/>
                  <a:gd name="T41" fmla="*/ 3 h 898"/>
                  <a:gd name="T42" fmla="*/ 0 w 255"/>
                  <a:gd name="T43" fmla="*/ 3 h 898"/>
                  <a:gd name="T44" fmla="*/ 0 w 255"/>
                  <a:gd name="T45" fmla="*/ 3 h 898"/>
                  <a:gd name="T46" fmla="*/ 0 w 255"/>
                  <a:gd name="T47" fmla="*/ 3 h 898"/>
                  <a:gd name="T48" fmla="*/ 0 w 255"/>
                  <a:gd name="T49" fmla="*/ 3 h 898"/>
                  <a:gd name="T50" fmla="*/ 0 w 255"/>
                  <a:gd name="T51" fmla="*/ 2 h 898"/>
                  <a:gd name="T52" fmla="*/ 0 w 255"/>
                  <a:gd name="T53" fmla="*/ 2 h 898"/>
                  <a:gd name="T54" fmla="*/ 0 w 255"/>
                  <a:gd name="T55" fmla="*/ 2 h 898"/>
                  <a:gd name="T56" fmla="*/ 0 w 255"/>
                  <a:gd name="T57" fmla="*/ 2 h 898"/>
                  <a:gd name="T58" fmla="*/ 0 w 255"/>
                  <a:gd name="T59" fmla="*/ 3 h 898"/>
                  <a:gd name="T60" fmla="*/ 0 w 255"/>
                  <a:gd name="T61" fmla="*/ 1 h 898"/>
                  <a:gd name="T62" fmla="*/ 0 w 255"/>
                  <a:gd name="T63" fmla="*/ 1 h 898"/>
                  <a:gd name="T64" fmla="*/ 0 w 255"/>
                  <a:gd name="T65" fmla="*/ 1 h 898"/>
                  <a:gd name="T66" fmla="*/ 0 w 255"/>
                  <a:gd name="T67" fmla="*/ 2 h 898"/>
                  <a:gd name="T68" fmla="*/ 0 w 255"/>
                  <a:gd name="T69" fmla="*/ 2 h 898"/>
                  <a:gd name="T70" fmla="*/ 1 w 255"/>
                  <a:gd name="T71" fmla="*/ 2 h 898"/>
                  <a:gd name="T72" fmla="*/ 1 w 255"/>
                  <a:gd name="T73" fmla="*/ 2 h 898"/>
                  <a:gd name="T74" fmla="*/ 1 w 255"/>
                  <a:gd name="T75" fmla="*/ 2 h 898"/>
                  <a:gd name="T76" fmla="*/ 1 w 255"/>
                  <a:gd name="T77" fmla="*/ 2 h 898"/>
                  <a:gd name="T78" fmla="*/ 1 w 255"/>
                  <a:gd name="T79" fmla="*/ 2 h 898"/>
                  <a:gd name="T80" fmla="*/ 1 w 255"/>
                  <a:gd name="T81" fmla="*/ 2 h 898"/>
                  <a:gd name="T82" fmla="*/ 1 w 255"/>
                  <a:gd name="T83" fmla="*/ 2 h 898"/>
                  <a:gd name="T84" fmla="*/ 0 w 255"/>
                  <a:gd name="T85" fmla="*/ 2 h 898"/>
                  <a:gd name="T86" fmla="*/ 0 w 255"/>
                  <a:gd name="T87" fmla="*/ 2 h 898"/>
                  <a:gd name="T88" fmla="*/ 0 w 255"/>
                  <a:gd name="T89" fmla="*/ 2 h 898"/>
                  <a:gd name="T90" fmla="*/ 0 w 255"/>
                  <a:gd name="T91" fmla="*/ 1 h 898"/>
                  <a:gd name="T92" fmla="*/ 0 w 255"/>
                  <a:gd name="T93" fmla="*/ 1 h 898"/>
                  <a:gd name="T94" fmla="*/ 0 w 255"/>
                  <a:gd name="T95" fmla="*/ 0 h 898"/>
                  <a:gd name="T96" fmla="*/ 0 w 255"/>
                  <a:gd name="T97" fmla="*/ 0 h 898"/>
                  <a:gd name="T98" fmla="*/ 0 w 255"/>
                  <a:gd name="T99" fmla="*/ 0 h 898"/>
                  <a:gd name="T100" fmla="*/ 0 w 255"/>
                  <a:gd name="T101" fmla="*/ 0 h 8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5"/>
                  <a:gd name="T154" fmla="*/ 0 h 898"/>
                  <a:gd name="T155" fmla="*/ 255 w 255"/>
                  <a:gd name="T156" fmla="*/ 898 h 8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5" h="898">
                    <a:moveTo>
                      <a:pt x="178" y="476"/>
                    </a:moveTo>
                    <a:lnTo>
                      <a:pt x="175" y="457"/>
                    </a:lnTo>
                    <a:lnTo>
                      <a:pt x="169" y="446"/>
                    </a:lnTo>
                    <a:lnTo>
                      <a:pt x="167" y="444"/>
                    </a:lnTo>
                    <a:lnTo>
                      <a:pt x="165" y="442"/>
                    </a:lnTo>
                    <a:lnTo>
                      <a:pt x="161" y="444"/>
                    </a:lnTo>
                    <a:lnTo>
                      <a:pt x="159" y="446"/>
                    </a:lnTo>
                    <a:lnTo>
                      <a:pt x="154" y="455"/>
                    </a:lnTo>
                    <a:lnTo>
                      <a:pt x="150" y="471"/>
                    </a:lnTo>
                    <a:lnTo>
                      <a:pt x="146" y="492"/>
                    </a:lnTo>
                    <a:lnTo>
                      <a:pt x="144" y="515"/>
                    </a:lnTo>
                    <a:lnTo>
                      <a:pt x="146" y="545"/>
                    </a:lnTo>
                    <a:lnTo>
                      <a:pt x="146" y="588"/>
                    </a:lnTo>
                    <a:lnTo>
                      <a:pt x="150" y="637"/>
                    </a:lnTo>
                    <a:lnTo>
                      <a:pt x="152" y="691"/>
                    </a:lnTo>
                    <a:lnTo>
                      <a:pt x="155" y="743"/>
                    </a:lnTo>
                    <a:lnTo>
                      <a:pt x="159" y="793"/>
                    </a:lnTo>
                    <a:lnTo>
                      <a:pt x="163" y="835"/>
                    </a:lnTo>
                    <a:lnTo>
                      <a:pt x="167" y="866"/>
                    </a:lnTo>
                    <a:lnTo>
                      <a:pt x="169" y="887"/>
                    </a:lnTo>
                    <a:lnTo>
                      <a:pt x="173" y="896"/>
                    </a:lnTo>
                    <a:lnTo>
                      <a:pt x="173" y="898"/>
                    </a:lnTo>
                    <a:lnTo>
                      <a:pt x="175" y="898"/>
                    </a:lnTo>
                    <a:lnTo>
                      <a:pt x="175" y="895"/>
                    </a:lnTo>
                    <a:lnTo>
                      <a:pt x="177" y="891"/>
                    </a:lnTo>
                    <a:lnTo>
                      <a:pt x="177" y="879"/>
                    </a:lnTo>
                    <a:lnTo>
                      <a:pt x="178" y="862"/>
                    </a:lnTo>
                    <a:lnTo>
                      <a:pt x="180" y="841"/>
                    </a:lnTo>
                    <a:lnTo>
                      <a:pt x="180" y="818"/>
                    </a:lnTo>
                    <a:lnTo>
                      <a:pt x="180" y="787"/>
                    </a:lnTo>
                    <a:lnTo>
                      <a:pt x="182" y="745"/>
                    </a:lnTo>
                    <a:lnTo>
                      <a:pt x="182" y="697"/>
                    </a:lnTo>
                    <a:lnTo>
                      <a:pt x="182" y="647"/>
                    </a:lnTo>
                    <a:lnTo>
                      <a:pt x="182" y="595"/>
                    </a:lnTo>
                    <a:lnTo>
                      <a:pt x="182" y="547"/>
                    </a:lnTo>
                    <a:lnTo>
                      <a:pt x="180" y="507"/>
                    </a:lnTo>
                    <a:lnTo>
                      <a:pt x="178" y="476"/>
                    </a:lnTo>
                    <a:close/>
                    <a:moveTo>
                      <a:pt x="4" y="482"/>
                    </a:moveTo>
                    <a:lnTo>
                      <a:pt x="0" y="484"/>
                    </a:lnTo>
                    <a:lnTo>
                      <a:pt x="0" y="486"/>
                    </a:lnTo>
                    <a:lnTo>
                      <a:pt x="0" y="488"/>
                    </a:lnTo>
                    <a:lnTo>
                      <a:pt x="2" y="488"/>
                    </a:lnTo>
                    <a:lnTo>
                      <a:pt x="12" y="486"/>
                    </a:lnTo>
                    <a:lnTo>
                      <a:pt x="21" y="480"/>
                    </a:lnTo>
                    <a:lnTo>
                      <a:pt x="35" y="476"/>
                    </a:lnTo>
                    <a:lnTo>
                      <a:pt x="46" y="471"/>
                    </a:lnTo>
                    <a:lnTo>
                      <a:pt x="58" y="469"/>
                    </a:lnTo>
                    <a:lnTo>
                      <a:pt x="65" y="469"/>
                    </a:lnTo>
                    <a:lnTo>
                      <a:pt x="71" y="471"/>
                    </a:lnTo>
                    <a:lnTo>
                      <a:pt x="75" y="472"/>
                    </a:lnTo>
                    <a:lnTo>
                      <a:pt x="79" y="476"/>
                    </a:lnTo>
                    <a:lnTo>
                      <a:pt x="81" y="480"/>
                    </a:lnTo>
                    <a:lnTo>
                      <a:pt x="81" y="484"/>
                    </a:lnTo>
                    <a:lnTo>
                      <a:pt x="83" y="488"/>
                    </a:lnTo>
                    <a:lnTo>
                      <a:pt x="84" y="494"/>
                    </a:lnTo>
                    <a:lnTo>
                      <a:pt x="84" y="497"/>
                    </a:lnTo>
                    <a:lnTo>
                      <a:pt x="84" y="505"/>
                    </a:lnTo>
                    <a:lnTo>
                      <a:pt x="84" y="513"/>
                    </a:lnTo>
                    <a:lnTo>
                      <a:pt x="84" y="522"/>
                    </a:lnTo>
                    <a:lnTo>
                      <a:pt x="83" y="532"/>
                    </a:lnTo>
                    <a:lnTo>
                      <a:pt x="83" y="540"/>
                    </a:lnTo>
                    <a:lnTo>
                      <a:pt x="83" y="545"/>
                    </a:lnTo>
                    <a:lnTo>
                      <a:pt x="84" y="547"/>
                    </a:lnTo>
                    <a:lnTo>
                      <a:pt x="84" y="545"/>
                    </a:lnTo>
                    <a:lnTo>
                      <a:pt x="88" y="543"/>
                    </a:lnTo>
                    <a:lnTo>
                      <a:pt x="92" y="538"/>
                    </a:lnTo>
                    <a:lnTo>
                      <a:pt x="96" y="530"/>
                    </a:lnTo>
                    <a:lnTo>
                      <a:pt x="100" y="522"/>
                    </a:lnTo>
                    <a:lnTo>
                      <a:pt x="102" y="513"/>
                    </a:lnTo>
                    <a:lnTo>
                      <a:pt x="104" y="501"/>
                    </a:lnTo>
                    <a:lnTo>
                      <a:pt x="106" y="492"/>
                    </a:lnTo>
                    <a:lnTo>
                      <a:pt x="106" y="484"/>
                    </a:lnTo>
                    <a:lnTo>
                      <a:pt x="107" y="476"/>
                    </a:lnTo>
                    <a:lnTo>
                      <a:pt x="107" y="469"/>
                    </a:lnTo>
                    <a:lnTo>
                      <a:pt x="107" y="463"/>
                    </a:lnTo>
                    <a:lnTo>
                      <a:pt x="107" y="457"/>
                    </a:lnTo>
                    <a:lnTo>
                      <a:pt x="107" y="451"/>
                    </a:lnTo>
                    <a:lnTo>
                      <a:pt x="106" y="448"/>
                    </a:lnTo>
                    <a:lnTo>
                      <a:pt x="102" y="444"/>
                    </a:lnTo>
                    <a:lnTo>
                      <a:pt x="98" y="442"/>
                    </a:lnTo>
                    <a:lnTo>
                      <a:pt x="90" y="440"/>
                    </a:lnTo>
                    <a:lnTo>
                      <a:pt x="81" y="442"/>
                    </a:lnTo>
                    <a:lnTo>
                      <a:pt x="69" y="446"/>
                    </a:lnTo>
                    <a:lnTo>
                      <a:pt x="58" y="449"/>
                    </a:lnTo>
                    <a:lnTo>
                      <a:pt x="44" y="453"/>
                    </a:lnTo>
                    <a:lnTo>
                      <a:pt x="33" y="461"/>
                    </a:lnTo>
                    <a:lnTo>
                      <a:pt x="21" y="467"/>
                    </a:lnTo>
                    <a:lnTo>
                      <a:pt x="12" y="474"/>
                    </a:lnTo>
                    <a:lnTo>
                      <a:pt x="4" y="482"/>
                    </a:lnTo>
                    <a:close/>
                    <a:moveTo>
                      <a:pt x="144" y="39"/>
                    </a:moveTo>
                    <a:lnTo>
                      <a:pt x="146" y="58"/>
                    </a:lnTo>
                    <a:lnTo>
                      <a:pt x="148" y="83"/>
                    </a:lnTo>
                    <a:lnTo>
                      <a:pt x="148" y="110"/>
                    </a:lnTo>
                    <a:lnTo>
                      <a:pt x="148" y="141"/>
                    </a:lnTo>
                    <a:lnTo>
                      <a:pt x="150" y="171"/>
                    </a:lnTo>
                    <a:lnTo>
                      <a:pt x="150" y="200"/>
                    </a:lnTo>
                    <a:lnTo>
                      <a:pt x="152" y="229"/>
                    </a:lnTo>
                    <a:lnTo>
                      <a:pt x="154" y="252"/>
                    </a:lnTo>
                    <a:lnTo>
                      <a:pt x="155" y="273"/>
                    </a:lnTo>
                    <a:lnTo>
                      <a:pt x="159" y="290"/>
                    </a:lnTo>
                    <a:lnTo>
                      <a:pt x="163" y="306"/>
                    </a:lnTo>
                    <a:lnTo>
                      <a:pt x="167" y="317"/>
                    </a:lnTo>
                    <a:lnTo>
                      <a:pt x="171" y="329"/>
                    </a:lnTo>
                    <a:lnTo>
                      <a:pt x="175" y="338"/>
                    </a:lnTo>
                    <a:lnTo>
                      <a:pt x="182" y="348"/>
                    </a:lnTo>
                    <a:lnTo>
                      <a:pt x="188" y="355"/>
                    </a:lnTo>
                    <a:lnTo>
                      <a:pt x="192" y="359"/>
                    </a:lnTo>
                    <a:lnTo>
                      <a:pt x="198" y="361"/>
                    </a:lnTo>
                    <a:lnTo>
                      <a:pt x="203" y="363"/>
                    </a:lnTo>
                    <a:lnTo>
                      <a:pt x="209" y="363"/>
                    </a:lnTo>
                    <a:lnTo>
                      <a:pt x="221" y="361"/>
                    </a:lnTo>
                    <a:lnTo>
                      <a:pt x="234" y="357"/>
                    </a:lnTo>
                    <a:lnTo>
                      <a:pt x="244" y="354"/>
                    </a:lnTo>
                    <a:lnTo>
                      <a:pt x="251" y="352"/>
                    </a:lnTo>
                    <a:lnTo>
                      <a:pt x="253" y="352"/>
                    </a:lnTo>
                    <a:lnTo>
                      <a:pt x="255" y="354"/>
                    </a:lnTo>
                    <a:lnTo>
                      <a:pt x="255" y="355"/>
                    </a:lnTo>
                    <a:lnTo>
                      <a:pt x="253" y="359"/>
                    </a:lnTo>
                    <a:lnTo>
                      <a:pt x="248" y="365"/>
                    </a:lnTo>
                    <a:lnTo>
                      <a:pt x="240" y="373"/>
                    </a:lnTo>
                    <a:lnTo>
                      <a:pt x="232" y="377"/>
                    </a:lnTo>
                    <a:lnTo>
                      <a:pt x="221" y="380"/>
                    </a:lnTo>
                    <a:lnTo>
                      <a:pt x="211" y="382"/>
                    </a:lnTo>
                    <a:lnTo>
                      <a:pt x="200" y="382"/>
                    </a:lnTo>
                    <a:lnTo>
                      <a:pt x="188" y="380"/>
                    </a:lnTo>
                    <a:lnTo>
                      <a:pt x="178" y="375"/>
                    </a:lnTo>
                    <a:lnTo>
                      <a:pt x="169" y="369"/>
                    </a:lnTo>
                    <a:lnTo>
                      <a:pt x="159" y="363"/>
                    </a:lnTo>
                    <a:lnTo>
                      <a:pt x="152" y="354"/>
                    </a:lnTo>
                    <a:lnTo>
                      <a:pt x="144" y="344"/>
                    </a:lnTo>
                    <a:lnTo>
                      <a:pt x="138" y="332"/>
                    </a:lnTo>
                    <a:lnTo>
                      <a:pt x="132" y="319"/>
                    </a:lnTo>
                    <a:lnTo>
                      <a:pt x="129" y="302"/>
                    </a:lnTo>
                    <a:lnTo>
                      <a:pt x="123" y="279"/>
                    </a:lnTo>
                    <a:lnTo>
                      <a:pt x="119" y="254"/>
                    </a:lnTo>
                    <a:lnTo>
                      <a:pt x="115" y="223"/>
                    </a:lnTo>
                    <a:lnTo>
                      <a:pt x="111" y="189"/>
                    </a:lnTo>
                    <a:lnTo>
                      <a:pt x="109" y="154"/>
                    </a:lnTo>
                    <a:lnTo>
                      <a:pt x="107" y="119"/>
                    </a:lnTo>
                    <a:lnTo>
                      <a:pt x="107" y="87"/>
                    </a:lnTo>
                    <a:lnTo>
                      <a:pt x="107" y="58"/>
                    </a:lnTo>
                    <a:lnTo>
                      <a:pt x="107" y="35"/>
                    </a:lnTo>
                    <a:lnTo>
                      <a:pt x="109" y="20"/>
                    </a:lnTo>
                    <a:lnTo>
                      <a:pt x="113" y="8"/>
                    </a:lnTo>
                    <a:lnTo>
                      <a:pt x="115" y="4"/>
                    </a:lnTo>
                    <a:lnTo>
                      <a:pt x="119" y="2"/>
                    </a:lnTo>
                    <a:lnTo>
                      <a:pt x="121" y="0"/>
                    </a:lnTo>
                    <a:lnTo>
                      <a:pt x="125" y="0"/>
                    </a:lnTo>
                    <a:lnTo>
                      <a:pt x="129" y="4"/>
                    </a:lnTo>
                    <a:lnTo>
                      <a:pt x="134" y="12"/>
                    </a:lnTo>
                    <a:lnTo>
                      <a:pt x="140" y="24"/>
                    </a:lnTo>
                    <a:lnTo>
                      <a:pt x="144" y="39"/>
                    </a:lnTo>
                    <a:close/>
                  </a:path>
                </a:pathLst>
              </a:custGeom>
              <a:solidFill>
                <a:srgbClr val="BF573F"/>
              </a:solidFill>
              <a:ln w="9525">
                <a:noFill/>
                <a:round/>
                <a:headEnd/>
                <a:tailEnd/>
              </a:ln>
            </p:spPr>
            <p:txBody>
              <a:bodyPr/>
              <a:lstStyle/>
              <a:p>
                <a:endParaRPr lang="en-US"/>
              </a:p>
            </p:txBody>
          </p:sp>
          <p:sp>
            <p:nvSpPr>
              <p:cNvPr id="9288" name="Freeform 21"/>
              <p:cNvSpPr>
                <a:spLocks/>
              </p:cNvSpPr>
              <p:nvPr/>
            </p:nvSpPr>
            <p:spPr bwMode="auto">
              <a:xfrm>
                <a:off x="5037" y="2328"/>
                <a:ext cx="222" cy="436"/>
              </a:xfrm>
              <a:custGeom>
                <a:avLst/>
                <a:gdLst>
                  <a:gd name="T0" fmla="*/ 1 w 917"/>
                  <a:gd name="T1" fmla="*/ 2 h 1602"/>
                  <a:gd name="T2" fmla="*/ 1 w 917"/>
                  <a:gd name="T3" fmla="*/ 4 h 1602"/>
                  <a:gd name="T4" fmla="*/ 1 w 917"/>
                  <a:gd name="T5" fmla="*/ 5 h 1602"/>
                  <a:gd name="T6" fmla="*/ 1 w 917"/>
                  <a:gd name="T7" fmla="*/ 6 h 1602"/>
                  <a:gd name="T8" fmla="*/ 1 w 917"/>
                  <a:gd name="T9" fmla="*/ 6 h 1602"/>
                  <a:gd name="T10" fmla="*/ 1 w 917"/>
                  <a:gd name="T11" fmla="*/ 7 h 1602"/>
                  <a:gd name="T12" fmla="*/ 0 w 917"/>
                  <a:gd name="T13" fmla="*/ 7 h 1602"/>
                  <a:gd name="T14" fmla="*/ 0 w 917"/>
                  <a:gd name="T15" fmla="*/ 8 h 1602"/>
                  <a:gd name="T16" fmla="*/ 0 w 917"/>
                  <a:gd name="T17" fmla="*/ 8 h 1602"/>
                  <a:gd name="T18" fmla="*/ 0 w 917"/>
                  <a:gd name="T19" fmla="*/ 8 h 1602"/>
                  <a:gd name="T20" fmla="*/ 0 w 917"/>
                  <a:gd name="T21" fmla="*/ 9 h 1602"/>
                  <a:gd name="T22" fmla="*/ 0 w 917"/>
                  <a:gd name="T23" fmla="*/ 9 h 1602"/>
                  <a:gd name="T24" fmla="*/ 0 w 917"/>
                  <a:gd name="T25" fmla="*/ 9 h 1602"/>
                  <a:gd name="T26" fmla="*/ 0 w 917"/>
                  <a:gd name="T27" fmla="*/ 8 h 1602"/>
                  <a:gd name="T28" fmla="*/ 1 w 917"/>
                  <a:gd name="T29" fmla="*/ 8 h 1602"/>
                  <a:gd name="T30" fmla="*/ 1 w 917"/>
                  <a:gd name="T31" fmla="*/ 7 h 1602"/>
                  <a:gd name="T32" fmla="*/ 1 w 917"/>
                  <a:gd name="T33" fmla="*/ 7 h 1602"/>
                  <a:gd name="T34" fmla="*/ 1 w 917"/>
                  <a:gd name="T35" fmla="*/ 7 h 1602"/>
                  <a:gd name="T36" fmla="*/ 1 w 917"/>
                  <a:gd name="T37" fmla="*/ 7 h 1602"/>
                  <a:gd name="T38" fmla="*/ 2 w 917"/>
                  <a:gd name="T39" fmla="*/ 7 h 1602"/>
                  <a:gd name="T40" fmla="*/ 2 w 917"/>
                  <a:gd name="T41" fmla="*/ 8 h 1602"/>
                  <a:gd name="T42" fmla="*/ 3 w 917"/>
                  <a:gd name="T43" fmla="*/ 8 h 1602"/>
                  <a:gd name="T44" fmla="*/ 3 w 917"/>
                  <a:gd name="T45" fmla="*/ 8 h 1602"/>
                  <a:gd name="T46" fmla="*/ 3 w 917"/>
                  <a:gd name="T47" fmla="*/ 8 h 1602"/>
                  <a:gd name="T48" fmla="*/ 3 w 917"/>
                  <a:gd name="T49" fmla="*/ 8 h 1602"/>
                  <a:gd name="T50" fmla="*/ 3 w 917"/>
                  <a:gd name="T51" fmla="*/ 8 h 1602"/>
                  <a:gd name="T52" fmla="*/ 3 w 917"/>
                  <a:gd name="T53" fmla="*/ 8 h 1602"/>
                  <a:gd name="T54" fmla="*/ 3 w 917"/>
                  <a:gd name="T55" fmla="*/ 7 h 1602"/>
                  <a:gd name="T56" fmla="*/ 2 w 917"/>
                  <a:gd name="T57" fmla="*/ 7 h 1602"/>
                  <a:gd name="T58" fmla="*/ 2 w 917"/>
                  <a:gd name="T59" fmla="*/ 6 h 1602"/>
                  <a:gd name="T60" fmla="*/ 2 w 917"/>
                  <a:gd name="T61" fmla="*/ 5 h 1602"/>
                  <a:gd name="T62" fmla="*/ 2 w 917"/>
                  <a:gd name="T63" fmla="*/ 5 h 1602"/>
                  <a:gd name="T64" fmla="*/ 2 w 917"/>
                  <a:gd name="T65" fmla="*/ 4 h 1602"/>
                  <a:gd name="T66" fmla="*/ 2 w 917"/>
                  <a:gd name="T67" fmla="*/ 3 h 1602"/>
                  <a:gd name="T68" fmla="*/ 2 w 917"/>
                  <a:gd name="T69" fmla="*/ 2 h 1602"/>
                  <a:gd name="T70" fmla="*/ 2 w 917"/>
                  <a:gd name="T71" fmla="*/ 2 h 1602"/>
                  <a:gd name="T72" fmla="*/ 2 w 917"/>
                  <a:gd name="T73" fmla="*/ 2 h 1602"/>
                  <a:gd name="T74" fmla="*/ 2 w 917"/>
                  <a:gd name="T75" fmla="*/ 3 h 1602"/>
                  <a:gd name="T76" fmla="*/ 3 w 917"/>
                  <a:gd name="T77" fmla="*/ 3 h 1602"/>
                  <a:gd name="T78" fmla="*/ 3 w 917"/>
                  <a:gd name="T79" fmla="*/ 3 h 1602"/>
                  <a:gd name="T80" fmla="*/ 3 w 917"/>
                  <a:gd name="T81" fmla="*/ 3 h 1602"/>
                  <a:gd name="T82" fmla="*/ 3 w 917"/>
                  <a:gd name="T83" fmla="*/ 3 h 1602"/>
                  <a:gd name="T84" fmla="*/ 3 w 917"/>
                  <a:gd name="T85" fmla="*/ 3 h 1602"/>
                  <a:gd name="T86" fmla="*/ 2 w 917"/>
                  <a:gd name="T87" fmla="*/ 2 h 1602"/>
                  <a:gd name="T88" fmla="*/ 2 w 917"/>
                  <a:gd name="T89" fmla="*/ 2 h 1602"/>
                  <a:gd name="T90" fmla="*/ 2 w 917"/>
                  <a:gd name="T91" fmla="*/ 2 h 1602"/>
                  <a:gd name="T92" fmla="*/ 2 w 917"/>
                  <a:gd name="T93" fmla="*/ 2 h 1602"/>
                  <a:gd name="T94" fmla="*/ 2 w 917"/>
                  <a:gd name="T95" fmla="*/ 1 h 1602"/>
                  <a:gd name="T96" fmla="*/ 2 w 917"/>
                  <a:gd name="T97" fmla="*/ 1 h 1602"/>
                  <a:gd name="T98" fmla="*/ 1 w 917"/>
                  <a:gd name="T99" fmla="*/ 0 h 1602"/>
                  <a:gd name="T100" fmla="*/ 1 w 917"/>
                  <a:gd name="T101" fmla="*/ 0 h 1602"/>
                  <a:gd name="T102" fmla="*/ 1 w 917"/>
                  <a:gd name="T103" fmla="*/ 0 h 1602"/>
                  <a:gd name="T104" fmla="*/ 1 w 917"/>
                  <a:gd name="T105" fmla="*/ 0 h 1602"/>
                  <a:gd name="T106" fmla="*/ 1 w 917"/>
                  <a:gd name="T107" fmla="*/ 1 h 16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7"/>
                  <a:gd name="T163" fmla="*/ 0 h 1602"/>
                  <a:gd name="T164" fmla="*/ 917 w 917"/>
                  <a:gd name="T165" fmla="*/ 1602 h 16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7" h="1602">
                    <a:moveTo>
                      <a:pt x="353" y="94"/>
                    </a:moveTo>
                    <a:lnTo>
                      <a:pt x="353" y="232"/>
                    </a:lnTo>
                    <a:lnTo>
                      <a:pt x="353" y="374"/>
                    </a:lnTo>
                    <a:lnTo>
                      <a:pt x="355" y="516"/>
                    </a:lnTo>
                    <a:lnTo>
                      <a:pt x="357" y="654"/>
                    </a:lnTo>
                    <a:lnTo>
                      <a:pt x="359" y="782"/>
                    </a:lnTo>
                    <a:lnTo>
                      <a:pt x="357" y="901"/>
                    </a:lnTo>
                    <a:lnTo>
                      <a:pt x="355" y="955"/>
                    </a:lnTo>
                    <a:lnTo>
                      <a:pt x="351" y="1003"/>
                    </a:lnTo>
                    <a:lnTo>
                      <a:pt x="347" y="1047"/>
                    </a:lnTo>
                    <a:lnTo>
                      <a:pt x="344" y="1087"/>
                    </a:lnTo>
                    <a:lnTo>
                      <a:pt x="340" y="1101"/>
                    </a:lnTo>
                    <a:lnTo>
                      <a:pt x="334" y="1114"/>
                    </a:lnTo>
                    <a:lnTo>
                      <a:pt x="328" y="1132"/>
                    </a:lnTo>
                    <a:lnTo>
                      <a:pt x="319" y="1147"/>
                    </a:lnTo>
                    <a:lnTo>
                      <a:pt x="300" y="1181"/>
                    </a:lnTo>
                    <a:lnTo>
                      <a:pt x="276" y="1216"/>
                    </a:lnTo>
                    <a:lnTo>
                      <a:pt x="252" y="1252"/>
                    </a:lnTo>
                    <a:lnTo>
                      <a:pt x="225" y="1287"/>
                    </a:lnTo>
                    <a:lnTo>
                      <a:pt x="200" y="1318"/>
                    </a:lnTo>
                    <a:lnTo>
                      <a:pt x="175" y="1346"/>
                    </a:lnTo>
                    <a:lnTo>
                      <a:pt x="156" y="1366"/>
                    </a:lnTo>
                    <a:lnTo>
                      <a:pt x="133" y="1389"/>
                    </a:lnTo>
                    <a:lnTo>
                      <a:pt x="106" y="1412"/>
                    </a:lnTo>
                    <a:lnTo>
                      <a:pt x="81" y="1437"/>
                    </a:lnTo>
                    <a:lnTo>
                      <a:pt x="54" y="1464"/>
                    </a:lnTo>
                    <a:lnTo>
                      <a:pt x="31" y="1487"/>
                    </a:lnTo>
                    <a:lnTo>
                      <a:pt x="14" y="1510"/>
                    </a:lnTo>
                    <a:lnTo>
                      <a:pt x="0" y="1531"/>
                    </a:lnTo>
                    <a:lnTo>
                      <a:pt x="2" y="1550"/>
                    </a:lnTo>
                    <a:lnTo>
                      <a:pt x="6" y="1565"/>
                    </a:lnTo>
                    <a:lnTo>
                      <a:pt x="14" y="1581"/>
                    </a:lnTo>
                    <a:lnTo>
                      <a:pt x="21" y="1590"/>
                    </a:lnTo>
                    <a:lnTo>
                      <a:pt x="27" y="1594"/>
                    </a:lnTo>
                    <a:lnTo>
                      <a:pt x="33" y="1598"/>
                    </a:lnTo>
                    <a:lnTo>
                      <a:pt x="40" y="1600"/>
                    </a:lnTo>
                    <a:lnTo>
                      <a:pt x="46" y="1602"/>
                    </a:lnTo>
                    <a:lnTo>
                      <a:pt x="63" y="1602"/>
                    </a:lnTo>
                    <a:lnTo>
                      <a:pt x="83" y="1596"/>
                    </a:lnTo>
                    <a:lnTo>
                      <a:pt x="88" y="1579"/>
                    </a:lnTo>
                    <a:lnTo>
                      <a:pt x="98" y="1559"/>
                    </a:lnTo>
                    <a:lnTo>
                      <a:pt x="108" y="1540"/>
                    </a:lnTo>
                    <a:lnTo>
                      <a:pt x="121" y="1521"/>
                    </a:lnTo>
                    <a:lnTo>
                      <a:pt x="148" y="1485"/>
                    </a:lnTo>
                    <a:lnTo>
                      <a:pt x="182" y="1448"/>
                    </a:lnTo>
                    <a:lnTo>
                      <a:pt x="217" y="1414"/>
                    </a:lnTo>
                    <a:lnTo>
                      <a:pt x="252" y="1379"/>
                    </a:lnTo>
                    <a:lnTo>
                      <a:pt x="284" y="1348"/>
                    </a:lnTo>
                    <a:lnTo>
                      <a:pt x="313" y="1322"/>
                    </a:lnTo>
                    <a:lnTo>
                      <a:pt x="330" y="1304"/>
                    </a:lnTo>
                    <a:lnTo>
                      <a:pt x="347" y="1287"/>
                    </a:lnTo>
                    <a:lnTo>
                      <a:pt x="365" y="1268"/>
                    </a:lnTo>
                    <a:lnTo>
                      <a:pt x="382" y="1249"/>
                    </a:lnTo>
                    <a:lnTo>
                      <a:pt x="399" y="1231"/>
                    </a:lnTo>
                    <a:lnTo>
                      <a:pt x="415" y="1212"/>
                    </a:lnTo>
                    <a:lnTo>
                      <a:pt x="428" y="1193"/>
                    </a:lnTo>
                    <a:lnTo>
                      <a:pt x="440" y="1174"/>
                    </a:lnTo>
                    <a:lnTo>
                      <a:pt x="486" y="1208"/>
                    </a:lnTo>
                    <a:lnTo>
                      <a:pt x="537" y="1249"/>
                    </a:lnTo>
                    <a:lnTo>
                      <a:pt x="593" y="1291"/>
                    </a:lnTo>
                    <a:lnTo>
                      <a:pt x="649" y="1339"/>
                    </a:lnTo>
                    <a:lnTo>
                      <a:pt x="678" y="1362"/>
                    </a:lnTo>
                    <a:lnTo>
                      <a:pt x="704" y="1389"/>
                    </a:lnTo>
                    <a:lnTo>
                      <a:pt x="731" y="1414"/>
                    </a:lnTo>
                    <a:lnTo>
                      <a:pt x="756" y="1440"/>
                    </a:lnTo>
                    <a:lnTo>
                      <a:pt x="779" y="1467"/>
                    </a:lnTo>
                    <a:lnTo>
                      <a:pt x="800" y="1496"/>
                    </a:lnTo>
                    <a:lnTo>
                      <a:pt x="818" y="1525"/>
                    </a:lnTo>
                    <a:lnTo>
                      <a:pt x="835" y="1554"/>
                    </a:lnTo>
                    <a:lnTo>
                      <a:pt x="841" y="1552"/>
                    </a:lnTo>
                    <a:lnTo>
                      <a:pt x="848" y="1546"/>
                    </a:lnTo>
                    <a:lnTo>
                      <a:pt x="860" y="1538"/>
                    </a:lnTo>
                    <a:lnTo>
                      <a:pt x="873" y="1529"/>
                    </a:lnTo>
                    <a:lnTo>
                      <a:pt x="887" y="1521"/>
                    </a:lnTo>
                    <a:lnTo>
                      <a:pt x="898" y="1513"/>
                    </a:lnTo>
                    <a:lnTo>
                      <a:pt x="910" y="1508"/>
                    </a:lnTo>
                    <a:lnTo>
                      <a:pt x="917" y="1506"/>
                    </a:lnTo>
                    <a:lnTo>
                      <a:pt x="904" y="1477"/>
                    </a:lnTo>
                    <a:lnTo>
                      <a:pt x="885" y="1450"/>
                    </a:lnTo>
                    <a:lnTo>
                      <a:pt x="864" y="1421"/>
                    </a:lnTo>
                    <a:lnTo>
                      <a:pt x="839" y="1393"/>
                    </a:lnTo>
                    <a:lnTo>
                      <a:pt x="812" y="1366"/>
                    </a:lnTo>
                    <a:lnTo>
                      <a:pt x="783" y="1337"/>
                    </a:lnTo>
                    <a:lnTo>
                      <a:pt x="752" y="1310"/>
                    </a:lnTo>
                    <a:lnTo>
                      <a:pt x="720" y="1283"/>
                    </a:lnTo>
                    <a:lnTo>
                      <a:pt x="656" y="1229"/>
                    </a:lnTo>
                    <a:lnTo>
                      <a:pt x="597" y="1178"/>
                    </a:lnTo>
                    <a:lnTo>
                      <a:pt x="568" y="1153"/>
                    </a:lnTo>
                    <a:lnTo>
                      <a:pt x="543" y="1130"/>
                    </a:lnTo>
                    <a:lnTo>
                      <a:pt x="522" y="1107"/>
                    </a:lnTo>
                    <a:lnTo>
                      <a:pt x="503" y="1084"/>
                    </a:lnTo>
                    <a:lnTo>
                      <a:pt x="489" y="1047"/>
                    </a:lnTo>
                    <a:lnTo>
                      <a:pt x="480" y="1011"/>
                    </a:lnTo>
                    <a:lnTo>
                      <a:pt x="472" y="972"/>
                    </a:lnTo>
                    <a:lnTo>
                      <a:pt x="468" y="932"/>
                    </a:lnTo>
                    <a:lnTo>
                      <a:pt x="466" y="892"/>
                    </a:lnTo>
                    <a:lnTo>
                      <a:pt x="466" y="853"/>
                    </a:lnTo>
                    <a:lnTo>
                      <a:pt x="466" y="811"/>
                    </a:lnTo>
                    <a:lnTo>
                      <a:pt x="470" y="771"/>
                    </a:lnTo>
                    <a:lnTo>
                      <a:pt x="478" y="690"/>
                    </a:lnTo>
                    <a:lnTo>
                      <a:pt x="488" y="608"/>
                    </a:lnTo>
                    <a:lnTo>
                      <a:pt x="489" y="568"/>
                    </a:lnTo>
                    <a:lnTo>
                      <a:pt x="493" y="529"/>
                    </a:lnTo>
                    <a:lnTo>
                      <a:pt x="493" y="489"/>
                    </a:lnTo>
                    <a:lnTo>
                      <a:pt x="493" y="451"/>
                    </a:lnTo>
                    <a:lnTo>
                      <a:pt x="507" y="447"/>
                    </a:lnTo>
                    <a:lnTo>
                      <a:pt x="520" y="445"/>
                    </a:lnTo>
                    <a:lnTo>
                      <a:pt x="537" y="443"/>
                    </a:lnTo>
                    <a:lnTo>
                      <a:pt x="555" y="443"/>
                    </a:lnTo>
                    <a:lnTo>
                      <a:pt x="593" y="445"/>
                    </a:lnTo>
                    <a:lnTo>
                      <a:pt x="633" y="451"/>
                    </a:lnTo>
                    <a:lnTo>
                      <a:pt x="655" y="456"/>
                    </a:lnTo>
                    <a:lnTo>
                      <a:pt x="674" y="462"/>
                    </a:lnTo>
                    <a:lnTo>
                      <a:pt x="693" y="468"/>
                    </a:lnTo>
                    <a:lnTo>
                      <a:pt x="712" y="475"/>
                    </a:lnTo>
                    <a:lnTo>
                      <a:pt x="729" y="483"/>
                    </a:lnTo>
                    <a:lnTo>
                      <a:pt x="747" y="493"/>
                    </a:lnTo>
                    <a:lnTo>
                      <a:pt x="760" y="502"/>
                    </a:lnTo>
                    <a:lnTo>
                      <a:pt x="773" y="512"/>
                    </a:lnTo>
                    <a:lnTo>
                      <a:pt x="777" y="510"/>
                    </a:lnTo>
                    <a:lnTo>
                      <a:pt x="779" y="506"/>
                    </a:lnTo>
                    <a:lnTo>
                      <a:pt x="783" y="504"/>
                    </a:lnTo>
                    <a:lnTo>
                      <a:pt x="787" y="500"/>
                    </a:lnTo>
                    <a:lnTo>
                      <a:pt x="791" y="498"/>
                    </a:lnTo>
                    <a:lnTo>
                      <a:pt x="793" y="497"/>
                    </a:lnTo>
                    <a:lnTo>
                      <a:pt x="797" y="495"/>
                    </a:lnTo>
                    <a:lnTo>
                      <a:pt x="800" y="491"/>
                    </a:lnTo>
                    <a:lnTo>
                      <a:pt x="791" y="479"/>
                    </a:lnTo>
                    <a:lnTo>
                      <a:pt x="777" y="470"/>
                    </a:lnTo>
                    <a:lnTo>
                      <a:pt x="762" y="460"/>
                    </a:lnTo>
                    <a:lnTo>
                      <a:pt x="743" y="452"/>
                    </a:lnTo>
                    <a:lnTo>
                      <a:pt x="702" y="435"/>
                    </a:lnTo>
                    <a:lnTo>
                      <a:pt x="656" y="424"/>
                    </a:lnTo>
                    <a:lnTo>
                      <a:pt x="608" y="410"/>
                    </a:lnTo>
                    <a:lnTo>
                      <a:pt x="562" y="401"/>
                    </a:lnTo>
                    <a:lnTo>
                      <a:pt x="522" y="389"/>
                    </a:lnTo>
                    <a:lnTo>
                      <a:pt x="488" y="380"/>
                    </a:lnTo>
                    <a:lnTo>
                      <a:pt x="484" y="370"/>
                    </a:lnTo>
                    <a:lnTo>
                      <a:pt x="482" y="358"/>
                    </a:lnTo>
                    <a:lnTo>
                      <a:pt x="480" y="343"/>
                    </a:lnTo>
                    <a:lnTo>
                      <a:pt x="478" y="326"/>
                    </a:lnTo>
                    <a:lnTo>
                      <a:pt x="478" y="287"/>
                    </a:lnTo>
                    <a:lnTo>
                      <a:pt x="478" y="245"/>
                    </a:lnTo>
                    <a:lnTo>
                      <a:pt x="480" y="203"/>
                    </a:lnTo>
                    <a:lnTo>
                      <a:pt x="482" y="163"/>
                    </a:lnTo>
                    <a:lnTo>
                      <a:pt x="482" y="130"/>
                    </a:lnTo>
                    <a:lnTo>
                      <a:pt x="482" y="109"/>
                    </a:lnTo>
                    <a:lnTo>
                      <a:pt x="468" y="92"/>
                    </a:lnTo>
                    <a:lnTo>
                      <a:pt x="457" y="78"/>
                    </a:lnTo>
                    <a:lnTo>
                      <a:pt x="447" y="65"/>
                    </a:lnTo>
                    <a:lnTo>
                      <a:pt x="442" y="51"/>
                    </a:lnTo>
                    <a:lnTo>
                      <a:pt x="434" y="40"/>
                    </a:lnTo>
                    <a:lnTo>
                      <a:pt x="426" y="27"/>
                    </a:lnTo>
                    <a:lnTo>
                      <a:pt x="417" y="13"/>
                    </a:lnTo>
                    <a:lnTo>
                      <a:pt x="403" y="0"/>
                    </a:lnTo>
                    <a:lnTo>
                      <a:pt x="395" y="5"/>
                    </a:lnTo>
                    <a:lnTo>
                      <a:pt x="388" y="15"/>
                    </a:lnTo>
                    <a:lnTo>
                      <a:pt x="380" y="27"/>
                    </a:lnTo>
                    <a:lnTo>
                      <a:pt x="372" y="42"/>
                    </a:lnTo>
                    <a:lnTo>
                      <a:pt x="365" y="55"/>
                    </a:lnTo>
                    <a:lnTo>
                      <a:pt x="361" y="71"/>
                    </a:lnTo>
                    <a:lnTo>
                      <a:pt x="355" y="82"/>
                    </a:lnTo>
                    <a:lnTo>
                      <a:pt x="353" y="94"/>
                    </a:lnTo>
                    <a:close/>
                  </a:path>
                </a:pathLst>
              </a:custGeom>
              <a:solidFill>
                <a:srgbClr val="E46044"/>
              </a:solidFill>
              <a:ln w="9525">
                <a:noFill/>
                <a:round/>
                <a:headEnd/>
                <a:tailEnd/>
              </a:ln>
            </p:spPr>
            <p:txBody>
              <a:bodyPr/>
              <a:lstStyle/>
              <a:p>
                <a:endParaRPr lang="en-US"/>
              </a:p>
            </p:txBody>
          </p:sp>
          <p:sp>
            <p:nvSpPr>
              <p:cNvPr id="9289" name="Freeform 22"/>
              <p:cNvSpPr>
                <a:spLocks/>
              </p:cNvSpPr>
              <p:nvPr/>
            </p:nvSpPr>
            <p:spPr bwMode="auto">
              <a:xfrm>
                <a:off x="5037" y="2328"/>
                <a:ext cx="222" cy="436"/>
              </a:xfrm>
              <a:custGeom>
                <a:avLst/>
                <a:gdLst>
                  <a:gd name="T0" fmla="*/ 1 w 917"/>
                  <a:gd name="T1" fmla="*/ 2 h 1602"/>
                  <a:gd name="T2" fmla="*/ 1 w 917"/>
                  <a:gd name="T3" fmla="*/ 4 h 1602"/>
                  <a:gd name="T4" fmla="*/ 1 w 917"/>
                  <a:gd name="T5" fmla="*/ 5 h 1602"/>
                  <a:gd name="T6" fmla="*/ 1 w 917"/>
                  <a:gd name="T7" fmla="*/ 6 h 1602"/>
                  <a:gd name="T8" fmla="*/ 1 w 917"/>
                  <a:gd name="T9" fmla="*/ 6 h 1602"/>
                  <a:gd name="T10" fmla="*/ 1 w 917"/>
                  <a:gd name="T11" fmla="*/ 7 h 1602"/>
                  <a:gd name="T12" fmla="*/ 0 w 917"/>
                  <a:gd name="T13" fmla="*/ 7 h 1602"/>
                  <a:gd name="T14" fmla="*/ 0 w 917"/>
                  <a:gd name="T15" fmla="*/ 8 h 1602"/>
                  <a:gd name="T16" fmla="*/ 0 w 917"/>
                  <a:gd name="T17" fmla="*/ 8 h 1602"/>
                  <a:gd name="T18" fmla="*/ 0 w 917"/>
                  <a:gd name="T19" fmla="*/ 8 h 1602"/>
                  <a:gd name="T20" fmla="*/ 0 w 917"/>
                  <a:gd name="T21" fmla="*/ 9 h 1602"/>
                  <a:gd name="T22" fmla="*/ 0 w 917"/>
                  <a:gd name="T23" fmla="*/ 9 h 1602"/>
                  <a:gd name="T24" fmla="*/ 0 w 917"/>
                  <a:gd name="T25" fmla="*/ 9 h 1602"/>
                  <a:gd name="T26" fmla="*/ 0 w 917"/>
                  <a:gd name="T27" fmla="*/ 8 h 1602"/>
                  <a:gd name="T28" fmla="*/ 1 w 917"/>
                  <a:gd name="T29" fmla="*/ 8 h 1602"/>
                  <a:gd name="T30" fmla="*/ 1 w 917"/>
                  <a:gd name="T31" fmla="*/ 7 h 1602"/>
                  <a:gd name="T32" fmla="*/ 1 w 917"/>
                  <a:gd name="T33" fmla="*/ 7 h 1602"/>
                  <a:gd name="T34" fmla="*/ 1 w 917"/>
                  <a:gd name="T35" fmla="*/ 7 h 1602"/>
                  <a:gd name="T36" fmla="*/ 1 w 917"/>
                  <a:gd name="T37" fmla="*/ 7 h 1602"/>
                  <a:gd name="T38" fmla="*/ 2 w 917"/>
                  <a:gd name="T39" fmla="*/ 7 h 1602"/>
                  <a:gd name="T40" fmla="*/ 2 w 917"/>
                  <a:gd name="T41" fmla="*/ 8 h 1602"/>
                  <a:gd name="T42" fmla="*/ 3 w 917"/>
                  <a:gd name="T43" fmla="*/ 8 h 1602"/>
                  <a:gd name="T44" fmla="*/ 3 w 917"/>
                  <a:gd name="T45" fmla="*/ 8 h 1602"/>
                  <a:gd name="T46" fmla="*/ 3 w 917"/>
                  <a:gd name="T47" fmla="*/ 8 h 1602"/>
                  <a:gd name="T48" fmla="*/ 3 w 917"/>
                  <a:gd name="T49" fmla="*/ 8 h 1602"/>
                  <a:gd name="T50" fmla="*/ 3 w 917"/>
                  <a:gd name="T51" fmla="*/ 8 h 1602"/>
                  <a:gd name="T52" fmla="*/ 3 w 917"/>
                  <a:gd name="T53" fmla="*/ 8 h 1602"/>
                  <a:gd name="T54" fmla="*/ 3 w 917"/>
                  <a:gd name="T55" fmla="*/ 7 h 1602"/>
                  <a:gd name="T56" fmla="*/ 2 w 917"/>
                  <a:gd name="T57" fmla="*/ 7 h 1602"/>
                  <a:gd name="T58" fmla="*/ 2 w 917"/>
                  <a:gd name="T59" fmla="*/ 6 h 1602"/>
                  <a:gd name="T60" fmla="*/ 2 w 917"/>
                  <a:gd name="T61" fmla="*/ 5 h 1602"/>
                  <a:gd name="T62" fmla="*/ 2 w 917"/>
                  <a:gd name="T63" fmla="*/ 5 h 1602"/>
                  <a:gd name="T64" fmla="*/ 2 w 917"/>
                  <a:gd name="T65" fmla="*/ 4 h 1602"/>
                  <a:gd name="T66" fmla="*/ 2 w 917"/>
                  <a:gd name="T67" fmla="*/ 3 h 1602"/>
                  <a:gd name="T68" fmla="*/ 2 w 917"/>
                  <a:gd name="T69" fmla="*/ 2 h 1602"/>
                  <a:gd name="T70" fmla="*/ 2 w 917"/>
                  <a:gd name="T71" fmla="*/ 2 h 1602"/>
                  <a:gd name="T72" fmla="*/ 2 w 917"/>
                  <a:gd name="T73" fmla="*/ 2 h 1602"/>
                  <a:gd name="T74" fmla="*/ 2 w 917"/>
                  <a:gd name="T75" fmla="*/ 3 h 1602"/>
                  <a:gd name="T76" fmla="*/ 3 w 917"/>
                  <a:gd name="T77" fmla="*/ 3 h 1602"/>
                  <a:gd name="T78" fmla="*/ 3 w 917"/>
                  <a:gd name="T79" fmla="*/ 3 h 1602"/>
                  <a:gd name="T80" fmla="*/ 3 w 917"/>
                  <a:gd name="T81" fmla="*/ 3 h 1602"/>
                  <a:gd name="T82" fmla="*/ 3 w 917"/>
                  <a:gd name="T83" fmla="*/ 3 h 1602"/>
                  <a:gd name="T84" fmla="*/ 3 w 917"/>
                  <a:gd name="T85" fmla="*/ 3 h 1602"/>
                  <a:gd name="T86" fmla="*/ 2 w 917"/>
                  <a:gd name="T87" fmla="*/ 2 h 1602"/>
                  <a:gd name="T88" fmla="*/ 2 w 917"/>
                  <a:gd name="T89" fmla="*/ 2 h 1602"/>
                  <a:gd name="T90" fmla="*/ 2 w 917"/>
                  <a:gd name="T91" fmla="*/ 2 h 1602"/>
                  <a:gd name="T92" fmla="*/ 2 w 917"/>
                  <a:gd name="T93" fmla="*/ 2 h 1602"/>
                  <a:gd name="T94" fmla="*/ 2 w 917"/>
                  <a:gd name="T95" fmla="*/ 1 h 1602"/>
                  <a:gd name="T96" fmla="*/ 2 w 917"/>
                  <a:gd name="T97" fmla="*/ 1 h 1602"/>
                  <a:gd name="T98" fmla="*/ 1 w 917"/>
                  <a:gd name="T99" fmla="*/ 0 h 1602"/>
                  <a:gd name="T100" fmla="*/ 1 w 917"/>
                  <a:gd name="T101" fmla="*/ 0 h 1602"/>
                  <a:gd name="T102" fmla="*/ 1 w 917"/>
                  <a:gd name="T103" fmla="*/ 0 h 1602"/>
                  <a:gd name="T104" fmla="*/ 1 w 917"/>
                  <a:gd name="T105" fmla="*/ 0 h 1602"/>
                  <a:gd name="T106" fmla="*/ 1 w 917"/>
                  <a:gd name="T107" fmla="*/ 1 h 16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7"/>
                  <a:gd name="T163" fmla="*/ 0 h 1602"/>
                  <a:gd name="T164" fmla="*/ 917 w 917"/>
                  <a:gd name="T165" fmla="*/ 1602 h 16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7" h="1602">
                    <a:moveTo>
                      <a:pt x="353" y="94"/>
                    </a:moveTo>
                    <a:lnTo>
                      <a:pt x="353" y="232"/>
                    </a:lnTo>
                    <a:lnTo>
                      <a:pt x="353" y="374"/>
                    </a:lnTo>
                    <a:lnTo>
                      <a:pt x="355" y="516"/>
                    </a:lnTo>
                    <a:lnTo>
                      <a:pt x="357" y="654"/>
                    </a:lnTo>
                    <a:lnTo>
                      <a:pt x="359" y="782"/>
                    </a:lnTo>
                    <a:lnTo>
                      <a:pt x="357" y="901"/>
                    </a:lnTo>
                    <a:lnTo>
                      <a:pt x="355" y="955"/>
                    </a:lnTo>
                    <a:lnTo>
                      <a:pt x="351" y="1003"/>
                    </a:lnTo>
                    <a:lnTo>
                      <a:pt x="347" y="1047"/>
                    </a:lnTo>
                    <a:lnTo>
                      <a:pt x="344" y="1087"/>
                    </a:lnTo>
                    <a:lnTo>
                      <a:pt x="340" y="1101"/>
                    </a:lnTo>
                    <a:lnTo>
                      <a:pt x="334" y="1114"/>
                    </a:lnTo>
                    <a:lnTo>
                      <a:pt x="328" y="1132"/>
                    </a:lnTo>
                    <a:lnTo>
                      <a:pt x="319" y="1147"/>
                    </a:lnTo>
                    <a:lnTo>
                      <a:pt x="300" y="1181"/>
                    </a:lnTo>
                    <a:lnTo>
                      <a:pt x="276" y="1216"/>
                    </a:lnTo>
                    <a:lnTo>
                      <a:pt x="252" y="1252"/>
                    </a:lnTo>
                    <a:lnTo>
                      <a:pt x="225" y="1287"/>
                    </a:lnTo>
                    <a:lnTo>
                      <a:pt x="200" y="1318"/>
                    </a:lnTo>
                    <a:lnTo>
                      <a:pt x="175" y="1346"/>
                    </a:lnTo>
                    <a:lnTo>
                      <a:pt x="156" y="1366"/>
                    </a:lnTo>
                    <a:lnTo>
                      <a:pt x="133" y="1389"/>
                    </a:lnTo>
                    <a:lnTo>
                      <a:pt x="106" y="1412"/>
                    </a:lnTo>
                    <a:lnTo>
                      <a:pt x="81" y="1437"/>
                    </a:lnTo>
                    <a:lnTo>
                      <a:pt x="54" y="1464"/>
                    </a:lnTo>
                    <a:lnTo>
                      <a:pt x="31" y="1487"/>
                    </a:lnTo>
                    <a:lnTo>
                      <a:pt x="14" y="1510"/>
                    </a:lnTo>
                    <a:lnTo>
                      <a:pt x="0" y="1531"/>
                    </a:lnTo>
                    <a:lnTo>
                      <a:pt x="2" y="1550"/>
                    </a:lnTo>
                    <a:lnTo>
                      <a:pt x="6" y="1565"/>
                    </a:lnTo>
                    <a:lnTo>
                      <a:pt x="14" y="1581"/>
                    </a:lnTo>
                    <a:lnTo>
                      <a:pt x="21" y="1590"/>
                    </a:lnTo>
                    <a:lnTo>
                      <a:pt x="27" y="1594"/>
                    </a:lnTo>
                    <a:lnTo>
                      <a:pt x="33" y="1598"/>
                    </a:lnTo>
                    <a:lnTo>
                      <a:pt x="40" y="1600"/>
                    </a:lnTo>
                    <a:lnTo>
                      <a:pt x="46" y="1602"/>
                    </a:lnTo>
                    <a:lnTo>
                      <a:pt x="63" y="1602"/>
                    </a:lnTo>
                    <a:lnTo>
                      <a:pt x="83" y="1596"/>
                    </a:lnTo>
                    <a:lnTo>
                      <a:pt x="88" y="1579"/>
                    </a:lnTo>
                    <a:lnTo>
                      <a:pt x="98" y="1559"/>
                    </a:lnTo>
                    <a:lnTo>
                      <a:pt x="108" y="1540"/>
                    </a:lnTo>
                    <a:lnTo>
                      <a:pt x="121" y="1521"/>
                    </a:lnTo>
                    <a:lnTo>
                      <a:pt x="148" y="1485"/>
                    </a:lnTo>
                    <a:lnTo>
                      <a:pt x="182" y="1448"/>
                    </a:lnTo>
                    <a:lnTo>
                      <a:pt x="217" y="1414"/>
                    </a:lnTo>
                    <a:lnTo>
                      <a:pt x="252" y="1379"/>
                    </a:lnTo>
                    <a:lnTo>
                      <a:pt x="284" y="1348"/>
                    </a:lnTo>
                    <a:lnTo>
                      <a:pt x="313" y="1322"/>
                    </a:lnTo>
                    <a:lnTo>
                      <a:pt x="330" y="1304"/>
                    </a:lnTo>
                    <a:lnTo>
                      <a:pt x="347" y="1287"/>
                    </a:lnTo>
                    <a:lnTo>
                      <a:pt x="365" y="1268"/>
                    </a:lnTo>
                    <a:lnTo>
                      <a:pt x="382" y="1249"/>
                    </a:lnTo>
                    <a:lnTo>
                      <a:pt x="399" y="1231"/>
                    </a:lnTo>
                    <a:lnTo>
                      <a:pt x="415" y="1212"/>
                    </a:lnTo>
                    <a:lnTo>
                      <a:pt x="428" y="1193"/>
                    </a:lnTo>
                    <a:lnTo>
                      <a:pt x="440" y="1174"/>
                    </a:lnTo>
                    <a:lnTo>
                      <a:pt x="486" y="1208"/>
                    </a:lnTo>
                    <a:lnTo>
                      <a:pt x="537" y="1249"/>
                    </a:lnTo>
                    <a:lnTo>
                      <a:pt x="593" y="1291"/>
                    </a:lnTo>
                    <a:lnTo>
                      <a:pt x="649" y="1339"/>
                    </a:lnTo>
                    <a:lnTo>
                      <a:pt x="678" y="1362"/>
                    </a:lnTo>
                    <a:lnTo>
                      <a:pt x="704" y="1389"/>
                    </a:lnTo>
                    <a:lnTo>
                      <a:pt x="731" y="1414"/>
                    </a:lnTo>
                    <a:lnTo>
                      <a:pt x="756" y="1440"/>
                    </a:lnTo>
                    <a:lnTo>
                      <a:pt x="779" y="1467"/>
                    </a:lnTo>
                    <a:lnTo>
                      <a:pt x="800" y="1496"/>
                    </a:lnTo>
                    <a:lnTo>
                      <a:pt x="818" y="1525"/>
                    </a:lnTo>
                    <a:lnTo>
                      <a:pt x="835" y="1554"/>
                    </a:lnTo>
                    <a:lnTo>
                      <a:pt x="841" y="1552"/>
                    </a:lnTo>
                    <a:lnTo>
                      <a:pt x="848" y="1546"/>
                    </a:lnTo>
                    <a:lnTo>
                      <a:pt x="860" y="1538"/>
                    </a:lnTo>
                    <a:lnTo>
                      <a:pt x="873" y="1529"/>
                    </a:lnTo>
                    <a:lnTo>
                      <a:pt x="887" y="1521"/>
                    </a:lnTo>
                    <a:lnTo>
                      <a:pt x="898" y="1513"/>
                    </a:lnTo>
                    <a:lnTo>
                      <a:pt x="910" y="1508"/>
                    </a:lnTo>
                    <a:lnTo>
                      <a:pt x="917" y="1506"/>
                    </a:lnTo>
                    <a:lnTo>
                      <a:pt x="904" y="1477"/>
                    </a:lnTo>
                    <a:lnTo>
                      <a:pt x="885" y="1450"/>
                    </a:lnTo>
                    <a:lnTo>
                      <a:pt x="864" y="1421"/>
                    </a:lnTo>
                    <a:lnTo>
                      <a:pt x="839" y="1393"/>
                    </a:lnTo>
                    <a:lnTo>
                      <a:pt x="812" y="1366"/>
                    </a:lnTo>
                    <a:lnTo>
                      <a:pt x="783" y="1337"/>
                    </a:lnTo>
                    <a:lnTo>
                      <a:pt x="752" y="1310"/>
                    </a:lnTo>
                    <a:lnTo>
                      <a:pt x="720" y="1283"/>
                    </a:lnTo>
                    <a:lnTo>
                      <a:pt x="656" y="1229"/>
                    </a:lnTo>
                    <a:lnTo>
                      <a:pt x="597" y="1178"/>
                    </a:lnTo>
                    <a:lnTo>
                      <a:pt x="568" y="1153"/>
                    </a:lnTo>
                    <a:lnTo>
                      <a:pt x="543" y="1130"/>
                    </a:lnTo>
                    <a:lnTo>
                      <a:pt x="522" y="1107"/>
                    </a:lnTo>
                    <a:lnTo>
                      <a:pt x="503" y="1084"/>
                    </a:lnTo>
                    <a:lnTo>
                      <a:pt x="489" y="1047"/>
                    </a:lnTo>
                    <a:lnTo>
                      <a:pt x="480" y="1011"/>
                    </a:lnTo>
                    <a:lnTo>
                      <a:pt x="472" y="972"/>
                    </a:lnTo>
                    <a:lnTo>
                      <a:pt x="468" y="932"/>
                    </a:lnTo>
                    <a:lnTo>
                      <a:pt x="466" y="892"/>
                    </a:lnTo>
                    <a:lnTo>
                      <a:pt x="466" y="853"/>
                    </a:lnTo>
                    <a:lnTo>
                      <a:pt x="466" y="811"/>
                    </a:lnTo>
                    <a:lnTo>
                      <a:pt x="470" y="771"/>
                    </a:lnTo>
                    <a:lnTo>
                      <a:pt x="478" y="690"/>
                    </a:lnTo>
                    <a:lnTo>
                      <a:pt x="488" y="608"/>
                    </a:lnTo>
                    <a:lnTo>
                      <a:pt x="489" y="568"/>
                    </a:lnTo>
                    <a:lnTo>
                      <a:pt x="493" y="529"/>
                    </a:lnTo>
                    <a:lnTo>
                      <a:pt x="493" y="489"/>
                    </a:lnTo>
                    <a:lnTo>
                      <a:pt x="493" y="451"/>
                    </a:lnTo>
                    <a:lnTo>
                      <a:pt x="507" y="447"/>
                    </a:lnTo>
                    <a:lnTo>
                      <a:pt x="520" y="445"/>
                    </a:lnTo>
                    <a:lnTo>
                      <a:pt x="537" y="443"/>
                    </a:lnTo>
                    <a:lnTo>
                      <a:pt x="555" y="443"/>
                    </a:lnTo>
                    <a:lnTo>
                      <a:pt x="593" y="445"/>
                    </a:lnTo>
                    <a:lnTo>
                      <a:pt x="633" y="451"/>
                    </a:lnTo>
                    <a:lnTo>
                      <a:pt x="655" y="456"/>
                    </a:lnTo>
                    <a:lnTo>
                      <a:pt x="674" y="462"/>
                    </a:lnTo>
                    <a:lnTo>
                      <a:pt x="693" y="468"/>
                    </a:lnTo>
                    <a:lnTo>
                      <a:pt x="712" y="475"/>
                    </a:lnTo>
                    <a:lnTo>
                      <a:pt x="729" y="483"/>
                    </a:lnTo>
                    <a:lnTo>
                      <a:pt x="747" y="493"/>
                    </a:lnTo>
                    <a:lnTo>
                      <a:pt x="760" y="502"/>
                    </a:lnTo>
                    <a:lnTo>
                      <a:pt x="773" y="512"/>
                    </a:lnTo>
                    <a:lnTo>
                      <a:pt x="777" y="510"/>
                    </a:lnTo>
                    <a:lnTo>
                      <a:pt x="779" y="506"/>
                    </a:lnTo>
                    <a:lnTo>
                      <a:pt x="783" y="504"/>
                    </a:lnTo>
                    <a:lnTo>
                      <a:pt x="787" y="500"/>
                    </a:lnTo>
                    <a:lnTo>
                      <a:pt x="791" y="498"/>
                    </a:lnTo>
                    <a:lnTo>
                      <a:pt x="793" y="497"/>
                    </a:lnTo>
                    <a:lnTo>
                      <a:pt x="797" y="495"/>
                    </a:lnTo>
                    <a:lnTo>
                      <a:pt x="800" y="491"/>
                    </a:lnTo>
                    <a:lnTo>
                      <a:pt x="791" y="479"/>
                    </a:lnTo>
                    <a:lnTo>
                      <a:pt x="777" y="470"/>
                    </a:lnTo>
                    <a:lnTo>
                      <a:pt x="762" y="460"/>
                    </a:lnTo>
                    <a:lnTo>
                      <a:pt x="743" y="452"/>
                    </a:lnTo>
                    <a:lnTo>
                      <a:pt x="702" y="435"/>
                    </a:lnTo>
                    <a:lnTo>
                      <a:pt x="656" y="424"/>
                    </a:lnTo>
                    <a:lnTo>
                      <a:pt x="608" y="410"/>
                    </a:lnTo>
                    <a:lnTo>
                      <a:pt x="562" y="401"/>
                    </a:lnTo>
                    <a:lnTo>
                      <a:pt x="522" y="389"/>
                    </a:lnTo>
                    <a:lnTo>
                      <a:pt x="488" y="380"/>
                    </a:lnTo>
                    <a:lnTo>
                      <a:pt x="484" y="370"/>
                    </a:lnTo>
                    <a:lnTo>
                      <a:pt x="482" y="358"/>
                    </a:lnTo>
                    <a:lnTo>
                      <a:pt x="480" y="343"/>
                    </a:lnTo>
                    <a:lnTo>
                      <a:pt x="478" y="326"/>
                    </a:lnTo>
                    <a:lnTo>
                      <a:pt x="478" y="287"/>
                    </a:lnTo>
                    <a:lnTo>
                      <a:pt x="478" y="245"/>
                    </a:lnTo>
                    <a:lnTo>
                      <a:pt x="480" y="203"/>
                    </a:lnTo>
                    <a:lnTo>
                      <a:pt x="482" y="163"/>
                    </a:lnTo>
                    <a:lnTo>
                      <a:pt x="482" y="130"/>
                    </a:lnTo>
                    <a:lnTo>
                      <a:pt x="482" y="109"/>
                    </a:lnTo>
                    <a:lnTo>
                      <a:pt x="468" y="92"/>
                    </a:lnTo>
                    <a:lnTo>
                      <a:pt x="457" y="78"/>
                    </a:lnTo>
                    <a:lnTo>
                      <a:pt x="447" y="65"/>
                    </a:lnTo>
                    <a:lnTo>
                      <a:pt x="442" y="51"/>
                    </a:lnTo>
                    <a:lnTo>
                      <a:pt x="434" y="40"/>
                    </a:lnTo>
                    <a:lnTo>
                      <a:pt x="426" y="27"/>
                    </a:lnTo>
                    <a:lnTo>
                      <a:pt x="417" y="13"/>
                    </a:lnTo>
                    <a:lnTo>
                      <a:pt x="403" y="0"/>
                    </a:lnTo>
                    <a:lnTo>
                      <a:pt x="395" y="5"/>
                    </a:lnTo>
                    <a:lnTo>
                      <a:pt x="388" y="15"/>
                    </a:lnTo>
                    <a:lnTo>
                      <a:pt x="380" y="27"/>
                    </a:lnTo>
                    <a:lnTo>
                      <a:pt x="372" y="42"/>
                    </a:lnTo>
                    <a:lnTo>
                      <a:pt x="365" y="55"/>
                    </a:lnTo>
                    <a:lnTo>
                      <a:pt x="361" y="71"/>
                    </a:lnTo>
                    <a:lnTo>
                      <a:pt x="355" y="82"/>
                    </a:lnTo>
                    <a:lnTo>
                      <a:pt x="353" y="94"/>
                    </a:lnTo>
                  </a:path>
                </a:pathLst>
              </a:custGeom>
              <a:noFill/>
              <a:ln w="3175">
                <a:solidFill>
                  <a:srgbClr val="1F1A17"/>
                </a:solidFill>
                <a:round/>
                <a:headEnd/>
                <a:tailEnd/>
              </a:ln>
            </p:spPr>
            <p:txBody>
              <a:bodyPr/>
              <a:lstStyle/>
              <a:p>
                <a:endParaRPr lang="en-US"/>
              </a:p>
            </p:txBody>
          </p:sp>
          <p:sp>
            <p:nvSpPr>
              <p:cNvPr id="9290" name="Freeform 23"/>
              <p:cNvSpPr>
                <a:spLocks/>
              </p:cNvSpPr>
              <p:nvPr/>
            </p:nvSpPr>
            <p:spPr bwMode="auto">
              <a:xfrm>
                <a:off x="5137" y="2418"/>
                <a:ext cx="17" cy="7"/>
              </a:xfrm>
              <a:custGeom>
                <a:avLst/>
                <a:gdLst>
                  <a:gd name="T0" fmla="*/ 0 w 69"/>
                  <a:gd name="T1" fmla="*/ 0 h 23"/>
                  <a:gd name="T2" fmla="*/ 0 w 69"/>
                  <a:gd name="T3" fmla="*/ 0 h 23"/>
                  <a:gd name="T4" fmla="*/ 0 w 69"/>
                  <a:gd name="T5" fmla="*/ 0 h 23"/>
                  <a:gd name="T6" fmla="*/ 0 w 69"/>
                  <a:gd name="T7" fmla="*/ 0 h 23"/>
                  <a:gd name="T8" fmla="*/ 0 w 69"/>
                  <a:gd name="T9" fmla="*/ 0 h 23"/>
                  <a:gd name="T10" fmla="*/ 0 w 69"/>
                  <a:gd name="T11" fmla="*/ 0 h 23"/>
                  <a:gd name="T12" fmla="*/ 0 w 69"/>
                  <a:gd name="T13" fmla="*/ 0 h 23"/>
                  <a:gd name="T14" fmla="*/ 0 w 69"/>
                  <a:gd name="T15" fmla="*/ 0 h 23"/>
                  <a:gd name="T16" fmla="*/ 0 w 69"/>
                  <a:gd name="T17" fmla="*/ 0 h 23"/>
                  <a:gd name="T18" fmla="*/ 0 w 69"/>
                  <a:gd name="T19" fmla="*/ 0 h 23"/>
                  <a:gd name="T20" fmla="*/ 0 w 69"/>
                  <a:gd name="T21" fmla="*/ 0 h 23"/>
                  <a:gd name="T22" fmla="*/ 0 w 69"/>
                  <a:gd name="T23" fmla="*/ 0 h 23"/>
                  <a:gd name="T24" fmla="*/ 0 w 69"/>
                  <a:gd name="T25" fmla="*/ 0 h 23"/>
                  <a:gd name="T26" fmla="*/ 0 w 69"/>
                  <a:gd name="T27" fmla="*/ 0 h 23"/>
                  <a:gd name="T28" fmla="*/ 0 w 69"/>
                  <a:gd name="T29" fmla="*/ 0 h 23"/>
                  <a:gd name="T30" fmla="*/ 0 w 69"/>
                  <a:gd name="T31" fmla="*/ 0 h 23"/>
                  <a:gd name="T32" fmla="*/ 0 w 69"/>
                  <a:gd name="T33" fmla="*/ 0 h 23"/>
                  <a:gd name="T34" fmla="*/ 0 w 69"/>
                  <a:gd name="T35" fmla="*/ 0 h 23"/>
                  <a:gd name="T36" fmla="*/ 0 w 69"/>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23"/>
                  <a:gd name="T59" fmla="*/ 69 w 69"/>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23">
                    <a:moveTo>
                      <a:pt x="61" y="0"/>
                    </a:moveTo>
                    <a:lnTo>
                      <a:pt x="55" y="1"/>
                    </a:lnTo>
                    <a:lnTo>
                      <a:pt x="50" y="5"/>
                    </a:lnTo>
                    <a:lnTo>
                      <a:pt x="44" y="5"/>
                    </a:lnTo>
                    <a:lnTo>
                      <a:pt x="36" y="7"/>
                    </a:lnTo>
                    <a:lnTo>
                      <a:pt x="30" y="7"/>
                    </a:lnTo>
                    <a:lnTo>
                      <a:pt x="23" y="5"/>
                    </a:lnTo>
                    <a:lnTo>
                      <a:pt x="15" y="3"/>
                    </a:lnTo>
                    <a:lnTo>
                      <a:pt x="7" y="1"/>
                    </a:lnTo>
                    <a:lnTo>
                      <a:pt x="0" y="15"/>
                    </a:lnTo>
                    <a:lnTo>
                      <a:pt x="11" y="19"/>
                    </a:lnTo>
                    <a:lnTo>
                      <a:pt x="21" y="23"/>
                    </a:lnTo>
                    <a:lnTo>
                      <a:pt x="29" y="23"/>
                    </a:lnTo>
                    <a:lnTo>
                      <a:pt x="38" y="23"/>
                    </a:lnTo>
                    <a:lnTo>
                      <a:pt x="46" y="23"/>
                    </a:lnTo>
                    <a:lnTo>
                      <a:pt x="55" y="19"/>
                    </a:lnTo>
                    <a:lnTo>
                      <a:pt x="61" y="17"/>
                    </a:lnTo>
                    <a:lnTo>
                      <a:pt x="69" y="13"/>
                    </a:lnTo>
                    <a:lnTo>
                      <a:pt x="61" y="0"/>
                    </a:lnTo>
                    <a:close/>
                  </a:path>
                </a:pathLst>
              </a:custGeom>
              <a:solidFill>
                <a:srgbClr val="8A2419"/>
              </a:solidFill>
              <a:ln w="9525">
                <a:noFill/>
                <a:round/>
                <a:headEnd/>
                <a:tailEnd/>
              </a:ln>
            </p:spPr>
            <p:txBody>
              <a:bodyPr/>
              <a:lstStyle/>
              <a:p>
                <a:endParaRPr lang="en-US"/>
              </a:p>
            </p:txBody>
          </p:sp>
          <p:sp>
            <p:nvSpPr>
              <p:cNvPr id="9291" name="Freeform 24"/>
              <p:cNvSpPr>
                <a:spLocks/>
              </p:cNvSpPr>
              <p:nvPr/>
            </p:nvSpPr>
            <p:spPr bwMode="auto">
              <a:xfrm>
                <a:off x="5137" y="2412"/>
                <a:ext cx="17" cy="6"/>
              </a:xfrm>
              <a:custGeom>
                <a:avLst/>
                <a:gdLst>
                  <a:gd name="T0" fmla="*/ 0 w 69"/>
                  <a:gd name="T1" fmla="*/ 0 h 23"/>
                  <a:gd name="T2" fmla="*/ 0 w 69"/>
                  <a:gd name="T3" fmla="*/ 0 h 23"/>
                  <a:gd name="T4" fmla="*/ 0 w 69"/>
                  <a:gd name="T5" fmla="*/ 0 h 23"/>
                  <a:gd name="T6" fmla="*/ 0 w 69"/>
                  <a:gd name="T7" fmla="*/ 0 h 23"/>
                  <a:gd name="T8" fmla="*/ 0 w 69"/>
                  <a:gd name="T9" fmla="*/ 0 h 23"/>
                  <a:gd name="T10" fmla="*/ 0 w 69"/>
                  <a:gd name="T11" fmla="*/ 0 h 23"/>
                  <a:gd name="T12" fmla="*/ 0 w 69"/>
                  <a:gd name="T13" fmla="*/ 0 h 23"/>
                  <a:gd name="T14" fmla="*/ 0 w 69"/>
                  <a:gd name="T15" fmla="*/ 0 h 23"/>
                  <a:gd name="T16" fmla="*/ 0 w 69"/>
                  <a:gd name="T17" fmla="*/ 0 h 23"/>
                  <a:gd name="T18" fmla="*/ 0 w 69"/>
                  <a:gd name="T19" fmla="*/ 0 h 23"/>
                  <a:gd name="T20" fmla="*/ 0 w 69"/>
                  <a:gd name="T21" fmla="*/ 0 h 23"/>
                  <a:gd name="T22" fmla="*/ 0 w 69"/>
                  <a:gd name="T23" fmla="*/ 0 h 23"/>
                  <a:gd name="T24" fmla="*/ 0 w 69"/>
                  <a:gd name="T25" fmla="*/ 0 h 23"/>
                  <a:gd name="T26" fmla="*/ 0 w 69"/>
                  <a:gd name="T27" fmla="*/ 0 h 23"/>
                  <a:gd name="T28" fmla="*/ 0 w 69"/>
                  <a:gd name="T29" fmla="*/ 0 h 23"/>
                  <a:gd name="T30" fmla="*/ 0 w 69"/>
                  <a:gd name="T31" fmla="*/ 0 h 23"/>
                  <a:gd name="T32" fmla="*/ 0 w 69"/>
                  <a:gd name="T33" fmla="*/ 0 h 23"/>
                  <a:gd name="T34" fmla="*/ 0 w 69"/>
                  <a:gd name="T35" fmla="*/ 0 h 23"/>
                  <a:gd name="T36" fmla="*/ 0 w 69"/>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23"/>
                  <a:gd name="T59" fmla="*/ 69 w 69"/>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23">
                    <a:moveTo>
                      <a:pt x="59" y="0"/>
                    </a:moveTo>
                    <a:lnTo>
                      <a:pt x="55" y="3"/>
                    </a:lnTo>
                    <a:lnTo>
                      <a:pt x="50" y="5"/>
                    </a:lnTo>
                    <a:lnTo>
                      <a:pt x="42" y="7"/>
                    </a:lnTo>
                    <a:lnTo>
                      <a:pt x="36" y="7"/>
                    </a:lnTo>
                    <a:lnTo>
                      <a:pt x="29" y="7"/>
                    </a:lnTo>
                    <a:lnTo>
                      <a:pt x="23" y="7"/>
                    </a:lnTo>
                    <a:lnTo>
                      <a:pt x="15" y="3"/>
                    </a:lnTo>
                    <a:lnTo>
                      <a:pt x="5" y="2"/>
                    </a:lnTo>
                    <a:lnTo>
                      <a:pt x="0" y="15"/>
                    </a:lnTo>
                    <a:lnTo>
                      <a:pt x="9" y="19"/>
                    </a:lnTo>
                    <a:lnTo>
                      <a:pt x="19" y="23"/>
                    </a:lnTo>
                    <a:lnTo>
                      <a:pt x="29" y="23"/>
                    </a:lnTo>
                    <a:lnTo>
                      <a:pt x="38" y="23"/>
                    </a:lnTo>
                    <a:lnTo>
                      <a:pt x="46" y="23"/>
                    </a:lnTo>
                    <a:lnTo>
                      <a:pt x="53" y="21"/>
                    </a:lnTo>
                    <a:lnTo>
                      <a:pt x="61" y="17"/>
                    </a:lnTo>
                    <a:lnTo>
                      <a:pt x="69" y="13"/>
                    </a:lnTo>
                    <a:lnTo>
                      <a:pt x="59" y="0"/>
                    </a:lnTo>
                    <a:close/>
                  </a:path>
                </a:pathLst>
              </a:custGeom>
              <a:solidFill>
                <a:srgbClr val="8A2419"/>
              </a:solidFill>
              <a:ln w="9525">
                <a:noFill/>
                <a:round/>
                <a:headEnd/>
                <a:tailEnd/>
              </a:ln>
            </p:spPr>
            <p:txBody>
              <a:bodyPr/>
              <a:lstStyle/>
              <a:p>
                <a:endParaRPr lang="en-US"/>
              </a:p>
            </p:txBody>
          </p:sp>
          <p:sp>
            <p:nvSpPr>
              <p:cNvPr id="9292" name="Freeform 25"/>
              <p:cNvSpPr>
                <a:spLocks/>
              </p:cNvSpPr>
              <p:nvPr/>
            </p:nvSpPr>
            <p:spPr bwMode="auto">
              <a:xfrm>
                <a:off x="5137" y="2405"/>
                <a:ext cx="17" cy="6"/>
              </a:xfrm>
              <a:custGeom>
                <a:avLst/>
                <a:gdLst>
                  <a:gd name="T0" fmla="*/ 0 w 69"/>
                  <a:gd name="T1" fmla="*/ 0 h 23"/>
                  <a:gd name="T2" fmla="*/ 0 w 69"/>
                  <a:gd name="T3" fmla="*/ 0 h 23"/>
                  <a:gd name="T4" fmla="*/ 0 w 69"/>
                  <a:gd name="T5" fmla="*/ 0 h 23"/>
                  <a:gd name="T6" fmla="*/ 0 w 69"/>
                  <a:gd name="T7" fmla="*/ 0 h 23"/>
                  <a:gd name="T8" fmla="*/ 0 w 69"/>
                  <a:gd name="T9" fmla="*/ 0 h 23"/>
                  <a:gd name="T10" fmla="*/ 0 w 69"/>
                  <a:gd name="T11" fmla="*/ 0 h 23"/>
                  <a:gd name="T12" fmla="*/ 0 w 69"/>
                  <a:gd name="T13" fmla="*/ 0 h 23"/>
                  <a:gd name="T14" fmla="*/ 0 w 69"/>
                  <a:gd name="T15" fmla="*/ 0 h 23"/>
                  <a:gd name="T16" fmla="*/ 0 w 69"/>
                  <a:gd name="T17" fmla="*/ 0 h 23"/>
                  <a:gd name="T18" fmla="*/ 0 w 69"/>
                  <a:gd name="T19" fmla="*/ 0 h 23"/>
                  <a:gd name="T20" fmla="*/ 0 w 69"/>
                  <a:gd name="T21" fmla="*/ 0 h 23"/>
                  <a:gd name="T22" fmla="*/ 0 w 69"/>
                  <a:gd name="T23" fmla="*/ 0 h 23"/>
                  <a:gd name="T24" fmla="*/ 0 w 69"/>
                  <a:gd name="T25" fmla="*/ 0 h 23"/>
                  <a:gd name="T26" fmla="*/ 0 w 69"/>
                  <a:gd name="T27" fmla="*/ 0 h 23"/>
                  <a:gd name="T28" fmla="*/ 0 w 69"/>
                  <a:gd name="T29" fmla="*/ 0 h 23"/>
                  <a:gd name="T30" fmla="*/ 0 w 69"/>
                  <a:gd name="T31" fmla="*/ 0 h 23"/>
                  <a:gd name="T32" fmla="*/ 0 w 69"/>
                  <a:gd name="T33" fmla="*/ 0 h 23"/>
                  <a:gd name="T34" fmla="*/ 0 w 69"/>
                  <a:gd name="T35" fmla="*/ 0 h 23"/>
                  <a:gd name="T36" fmla="*/ 0 w 69"/>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23"/>
                  <a:gd name="T59" fmla="*/ 69 w 69"/>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23">
                    <a:moveTo>
                      <a:pt x="61" y="0"/>
                    </a:moveTo>
                    <a:lnTo>
                      <a:pt x="55" y="2"/>
                    </a:lnTo>
                    <a:lnTo>
                      <a:pt x="50" y="4"/>
                    </a:lnTo>
                    <a:lnTo>
                      <a:pt x="44" y="5"/>
                    </a:lnTo>
                    <a:lnTo>
                      <a:pt x="36" y="7"/>
                    </a:lnTo>
                    <a:lnTo>
                      <a:pt x="30" y="7"/>
                    </a:lnTo>
                    <a:lnTo>
                      <a:pt x="23" y="5"/>
                    </a:lnTo>
                    <a:lnTo>
                      <a:pt x="15" y="4"/>
                    </a:lnTo>
                    <a:lnTo>
                      <a:pt x="7" y="2"/>
                    </a:lnTo>
                    <a:lnTo>
                      <a:pt x="0" y="15"/>
                    </a:lnTo>
                    <a:lnTo>
                      <a:pt x="11" y="19"/>
                    </a:lnTo>
                    <a:lnTo>
                      <a:pt x="21" y="21"/>
                    </a:lnTo>
                    <a:lnTo>
                      <a:pt x="29" y="23"/>
                    </a:lnTo>
                    <a:lnTo>
                      <a:pt x="38" y="23"/>
                    </a:lnTo>
                    <a:lnTo>
                      <a:pt x="46" y="21"/>
                    </a:lnTo>
                    <a:lnTo>
                      <a:pt x="55" y="19"/>
                    </a:lnTo>
                    <a:lnTo>
                      <a:pt x="61" y="17"/>
                    </a:lnTo>
                    <a:lnTo>
                      <a:pt x="69" y="13"/>
                    </a:lnTo>
                    <a:lnTo>
                      <a:pt x="61" y="0"/>
                    </a:lnTo>
                    <a:close/>
                  </a:path>
                </a:pathLst>
              </a:custGeom>
              <a:solidFill>
                <a:srgbClr val="8A2419"/>
              </a:solidFill>
              <a:ln w="9525">
                <a:noFill/>
                <a:round/>
                <a:headEnd/>
                <a:tailEnd/>
              </a:ln>
            </p:spPr>
            <p:txBody>
              <a:bodyPr/>
              <a:lstStyle/>
              <a:p>
                <a:endParaRPr lang="en-US"/>
              </a:p>
            </p:txBody>
          </p:sp>
          <p:sp>
            <p:nvSpPr>
              <p:cNvPr id="9293" name="Freeform 26"/>
              <p:cNvSpPr>
                <a:spLocks/>
              </p:cNvSpPr>
              <p:nvPr/>
            </p:nvSpPr>
            <p:spPr bwMode="auto">
              <a:xfrm>
                <a:off x="5137" y="2398"/>
                <a:ext cx="17" cy="6"/>
              </a:xfrm>
              <a:custGeom>
                <a:avLst/>
                <a:gdLst>
                  <a:gd name="T0" fmla="*/ 0 w 69"/>
                  <a:gd name="T1" fmla="*/ 0 h 23"/>
                  <a:gd name="T2" fmla="*/ 0 w 69"/>
                  <a:gd name="T3" fmla="*/ 0 h 23"/>
                  <a:gd name="T4" fmla="*/ 0 w 69"/>
                  <a:gd name="T5" fmla="*/ 0 h 23"/>
                  <a:gd name="T6" fmla="*/ 0 w 69"/>
                  <a:gd name="T7" fmla="*/ 0 h 23"/>
                  <a:gd name="T8" fmla="*/ 0 w 69"/>
                  <a:gd name="T9" fmla="*/ 0 h 23"/>
                  <a:gd name="T10" fmla="*/ 0 w 69"/>
                  <a:gd name="T11" fmla="*/ 0 h 23"/>
                  <a:gd name="T12" fmla="*/ 0 w 69"/>
                  <a:gd name="T13" fmla="*/ 0 h 23"/>
                  <a:gd name="T14" fmla="*/ 0 w 69"/>
                  <a:gd name="T15" fmla="*/ 0 h 23"/>
                  <a:gd name="T16" fmla="*/ 0 w 69"/>
                  <a:gd name="T17" fmla="*/ 0 h 23"/>
                  <a:gd name="T18" fmla="*/ 0 w 69"/>
                  <a:gd name="T19" fmla="*/ 0 h 23"/>
                  <a:gd name="T20" fmla="*/ 0 w 69"/>
                  <a:gd name="T21" fmla="*/ 0 h 23"/>
                  <a:gd name="T22" fmla="*/ 0 w 69"/>
                  <a:gd name="T23" fmla="*/ 0 h 23"/>
                  <a:gd name="T24" fmla="*/ 0 w 69"/>
                  <a:gd name="T25" fmla="*/ 0 h 23"/>
                  <a:gd name="T26" fmla="*/ 0 w 69"/>
                  <a:gd name="T27" fmla="*/ 0 h 23"/>
                  <a:gd name="T28" fmla="*/ 0 w 69"/>
                  <a:gd name="T29" fmla="*/ 0 h 23"/>
                  <a:gd name="T30" fmla="*/ 0 w 69"/>
                  <a:gd name="T31" fmla="*/ 0 h 23"/>
                  <a:gd name="T32" fmla="*/ 0 w 69"/>
                  <a:gd name="T33" fmla="*/ 0 h 23"/>
                  <a:gd name="T34" fmla="*/ 0 w 69"/>
                  <a:gd name="T35" fmla="*/ 0 h 23"/>
                  <a:gd name="T36" fmla="*/ 0 w 69"/>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23"/>
                  <a:gd name="T59" fmla="*/ 69 w 69"/>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23">
                    <a:moveTo>
                      <a:pt x="59" y="0"/>
                    </a:moveTo>
                    <a:lnTo>
                      <a:pt x="55" y="2"/>
                    </a:lnTo>
                    <a:lnTo>
                      <a:pt x="50" y="6"/>
                    </a:lnTo>
                    <a:lnTo>
                      <a:pt x="42" y="6"/>
                    </a:lnTo>
                    <a:lnTo>
                      <a:pt x="36" y="7"/>
                    </a:lnTo>
                    <a:lnTo>
                      <a:pt x="29" y="7"/>
                    </a:lnTo>
                    <a:lnTo>
                      <a:pt x="23" y="6"/>
                    </a:lnTo>
                    <a:lnTo>
                      <a:pt x="15" y="4"/>
                    </a:lnTo>
                    <a:lnTo>
                      <a:pt x="5" y="2"/>
                    </a:lnTo>
                    <a:lnTo>
                      <a:pt x="0" y="15"/>
                    </a:lnTo>
                    <a:lnTo>
                      <a:pt x="9" y="19"/>
                    </a:lnTo>
                    <a:lnTo>
                      <a:pt x="19" y="23"/>
                    </a:lnTo>
                    <a:lnTo>
                      <a:pt x="29" y="23"/>
                    </a:lnTo>
                    <a:lnTo>
                      <a:pt x="38" y="23"/>
                    </a:lnTo>
                    <a:lnTo>
                      <a:pt x="46" y="23"/>
                    </a:lnTo>
                    <a:lnTo>
                      <a:pt x="53" y="21"/>
                    </a:lnTo>
                    <a:lnTo>
                      <a:pt x="61" y="17"/>
                    </a:lnTo>
                    <a:lnTo>
                      <a:pt x="69" y="13"/>
                    </a:lnTo>
                    <a:lnTo>
                      <a:pt x="59" y="0"/>
                    </a:lnTo>
                    <a:close/>
                  </a:path>
                </a:pathLst>
              </a:custGeom>
              <a:solidFill>
                <a:srgbClr val="8A2419"/>
              </a:solidFill>
              <a:ln w="9525">
                <a:noFill/>
                <a:round/>
                <a:headEnd/>
                <a:tailEnd/>
              </a:ln>
            </p:spPr>
            <p:txBody>
              <a:bodyPr/>
              <a:lstStyle/>
              <a:p>
                <a:endParaRPr lang="en-US"/>
              </a:p>
            </p:txBody>
          </p:sp>
          <p:sp>
            <p:nvSpPr>
              <p:cNvPr id="9294" name="Freeform 27"/>
              <p:cNvSpPr>
                <a:spLocks/>
              </p:cNvSpPr>
              <p:nvPr/>
            </p:nvSpPr>
            <p:spPr bwMode="auto">
              <a:xfrm>
                <a:off x="5138" y="2391"/>
                <a:ext cx="16" cy="7"/>
              </a:xfrm>
              <a:custGeom>
                <a:avLst/>
                <a:gdLst>
                  <a:gd name="T0" fmla="*/ 0 w 67"/>
                  <a:gd name="T1" fmla="*/ 0 h 25"/>
                  <a:gd name="T2" fmla="*/ 0 w 67"/>
                  <a:gd name="T3" fmla="*/ 0 h 25"/>
                  <a:gd name="T4" fmla="*/ 0 w 67"/>
                  <a:gd name="T5" fmla="*/ 0 h 25"/>
                  <a:gd name="T6" fmla="*/ 0 w 67"/>
                  <a:gd name="T7" fmla="*/ 0 h 25"/>
                  <a:gd name="T8" fmla="*/ 0 w 67"/>
                  <a:gd name="T9" fmla="*/ 0 h 25"/>
                  <a:gd name="T10" fmla="*/ 0 w 67"/>
                  <a:gd name="T11" fmla="*/ 0 h 25"/>
                  <a:gd name="T12" fmla="*/ 0 w 67"/>
                  <a:gd name="T13" fmla="*/ 0 h 25"/>
                  <a:gd name="T14" fmla="*/ 0 w 67"/>
                  <a:gd name="T15" fmla="*/ 0 h 25"/>
                  <a:gd name="T16" fmla="*/ 0 w 67"/>
                  <a:gd name="T17" fmla="*/ 0 h 25"/>
                  <a:gd name="T18" fmla="*/ 0 w 67"/>
                  <a:gd name="T19" fmla="*/ 0 h 25"/>
                  <a:gd name="T20" fmla="*/ 0 w 67"/>
                  <a:gd name="T21" fmla="*/ 0 h 25"/>
                  <a:gd name="T22" fmla="*/ 0 w 67"/>
                  <a:gd name="T23" fmla="*/ 0 h 25"/>
                  <a:gd name="T24" fmla="*/ 0 w 67"/>
                  <a:gd name="T25" fmla="*/ 0 h 25"/>
                  <a:gd name="T26" fmla="*/ 0 w 67"/>
                  <a:gd name="T27" fmla="*/ 0 h 25"/>
                  <a:gd name="T28" fmla="*/ 0 w 67"/>
                  <a:gd name="T29" fmla="*/ 0 h 25"/>
                  <a:gd name="T30" fmla="*/ 0 w 67"/>
                  <a:gd name="T31" fmla="*/ 0 h 25"/>
                  <a:gd name="T32" fmla="*/ 0 w 67"/>
                  <a:gd name="T33" fmla="*/ 0 h 25"/>
                  <a:gd name="T34" fmla="*/ 0 w 67"/>
                  <a:gd name="T35" fmla="*/ 0 h 25"/>
                  <a:gd name="T36" fmla="*/ 0 w 67"/>
                  <a:gd name="T37" fmla="*/ 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25"/>
                  <a:gd name="T59" fmla="*/ 67 w 67"/>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25">
                    <a:moveTo>
                      <a:pt x="59" y="0"/>
                    </a:moveTo>
                    <a:lnTo>
                      <a:pt x="53" y="4"/>
                    </a:lnTo>
                    <a:lnTo>
                      <a:pt x="48" y="6"/>
                    </a:lnTo>
                    <a:lnTo>
                      <a:pt x="42" y="7"/>
                    </a:lnTo>
                    <a:lnTo>
                      <a:pt x="36" y="7"/>
                    </a:lnTo>
                    <a:lnTo>
                      <a:pt x="28" y="7"/>
                    </a:lnTo>
                    <a:lnTo>
                      <a:pt x="23" y="7"/>
                    </a:lnTo>
                    <a:lnTo>
                      <a:pt x="13" y="6"/>
                    </a:lnTo>
                    <a:lnTo>
                      <a:pt x="5" y="2"/>
                    </a:lnTo>
                    <a:lnTo>
                      <a:pt x="0" y="17"/>
                    </a:lnTo>
                    <a:lnTo>
                      <a:pt x="9" y="21"/>
                    </a:lnTo>
                    <a:lnTo>
                      <a:pt x="19" y="23"/>
                    </a:lnTo>
                    <a:lnTo>
                      <a:pt x="28" y="25"/>
                    </a:lnTo>
                    <a:lnTo>
                      <a:pt x="36" y="25"/>
                    </a:lnTo>
                    <a:lnTo>
                      <a:pt x="46" y="23"/>
                    </a:lnTo>
                    <a:lnTo>
                      <a:pt x="53" y="21"/>
                    </a:lnTo>
                    <a:lnTo>
                      <a:pt x="61" y="17"/>
                    </a:lnTo>
                    <a:lnTo>
                      <a:pt x="67" y="15"/>
                    </a:lnTo>
                    <a:lnTo>
                      <a:pt x="59" y="0"/>
                    </a:lnTo>
                    <a:close/>
                  </a:path>
                </a:pathLst>
              </a:custGeom>
              <a:solidFill>
                <a:srgbClr val="8A2419"/>
              </a:solidFill>
              <a:ln w="9525">
                <a:noFill/>
                <a:round/>
                <a:headEnd/>
                <a:tailEnd/>
              </a:ln>
            </p:spPr>
            <p:txBody>
              <a:bodyPr/>
              <a:lstStyle/>
              <a:p>
                <a:endParaRPr lang="en-US"/>
              </a:p>
            </p:txBody>
          </p:sp>
          <p:sp>
            <p:nvSpPr>
              <p:cNvPr id="9295" name="Freeform 28"/>
              <p:cNvSpPr>
                <a:spLocks/>
              </p:cNvSpPr>
              <p:nvPr/>
            </p:nvSpPr>
            <p:spPr bwMode="auto">
              <a:xfrm>
                <a:off x="5137" y="2384"/>
                <a:ext cx="17" cy="7"/>
              </a:xfrm>
              <a:custGeom>
                <a:avLst/>
                <a:gdLst>
                  <a:gd name="T0" fmla="*/ 0 w 69"/>
                  <a:gd name="T1" fmla="*/ 0 h 25"/>
                  <a:gd name="T2" fmla="*/ 0 w 69"/>
                  <a:gd name="T3" fmla="*/ 0 h 25"/>
                  <a:gd name="T4" fmla="*/ 0 w 69"/>
                  <a:gd name="T5" fmla="*/ 0 h 25"/>
                  <a:gd name="T6" fmla="*/ 0 w 69"/>
                  <a:gd name="T7" fmla="*/ 0 h 25"/>
                  <a:gd name="T8" fmla="*/ 0 w 69"/>
                  <a:gd name="T9" fmla="*/ 0 h 25"/>
                  <a:gd name="T10" fmla="*/ 0 w 69"/>
                  <a:gd name="T11" fmla="*/ 0 h 25"/>
                  <a:gd name="T12" fmla="*/ 0 w 69"/>
                  <a:gd name="T13" fmla="*/ 0 h 25"/>
                  <a:gd name="T14" fmla="*/ 0 w 69"/>
                  <a:gd name="T15" fmla="*/ 0 h 25"/>
                  <a:gd name="T16" fmla="*/ 0 w 69"/>
                  <a:gd name="T17" fmla="*/ 0 h 25"/>
                  <a:gd name="T18" fmla="*/ 0 w 69"/>
                  <a:gd name="T19" fmla="*/ 0 h 25"/>
                  <a:gd name="T20" fmla="*/ 0 w 69"/>
                  <a:gd name="T21" fmla="*/ 0 h 25"/>
                  <a:gd name="T22" fmla="*/ 0 w 69"/>
                  <a:gd name="T23" fmla="*/ 0 h 25"/>
                  <a:gd name="T24" fmla="*/ 0 w 69"/>
                  <a:gd name="T25" fmla="*/ 0 h 25"/>
                  <a:gd name="T26" fmla="*/ 0 w 69"/>
                  <a:gd name="T27" fmla="*/ 0 h 25"/>
                  <a:gd name="T28" fmla="*/ 0 w 69"/>
                  <a:gd name="T29" fmla="*/ 0 h 25"/>
                  <a:gd name="T30" fmla="*/ 0 w 69"/>
                  <a:gd name="T31" fmla="*/ 0 h 25"/>
                  <a:gd name="T32" fmla="*/ 0 w 69"/>
                  <a:gd name="T33" fmla="*/ 0 h 25"/>
                  <a:gd name="T34" fmla="*/ 0 w 69"/>
                  <a:gd name="T35" fmla="*/ 0 h 25"/>
                  <a:gd name="T36" fmla="*/ 0 w 69"/>
                  <a:gd name="T37" fmla="*/ 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25"/>
                  <a:gd name="T59" fmla="*/ 69 w 69"/>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25">
                    <a:moveTo>
                      <a:pt x="61" y="0"/>
                    </a:moveTo>
                    <a:lnTo>
                      <a:pt x="55" y="4"/>
                    </a:lnTo>
                    <a:lnTo>
                      <a:pt x="50" y="6"/>
                    </a:lnTo>
                    <a:lnTo>
                      <a:pt x="44" y="8"/>
                    </a:lnTo>
                    <a:lnTo>
                      <a:pt x="36" y="8"/>
                    </a:lnTo>
                    <a:lnTo>
                      <a:pt x="30" y="8"/>
                    </a:lnTo>
                    <a:lnTo>
                      <a:pt x="23" y="8"/>
                    </a:lnTo>
                    <a:lnTo>
                      <a:pt x="15" y="6"/>
                    </a:lnTo>
                    <a:lnTo>
                      <a:pt x="7" y="2"/>
                    </a:lnTo>
                    <a:lnTo>
                      <a:pt x="0" y="17"/>
                    </a:lnTo>
                    <a:lnTo>
                      <a:pt x="9" y="21"/>
                    </a:lnTo>
                    <a:lnTo>
                      <a:pt x="19" y="23"/>
                    </a:lnTo>
                    <a:lnTo>
                      <a:pt x="28" y="25"/>
                    </a:lnTo>
                    <a:lnTo>
                      <a:pt x="38" y="25"/>
                    </a:lnTo>
                    <a:lnTo>
                      <a:pt x="46" y="23"/>
                    </a:lnTo>
                    <a:lnTo>
                      <a:pt x="55" y="21"/>
                    </a:lnTo>
                    <a:lnTo>
                      <a:pt x="61" y="19"/>
                    </a:lnTo>
                    <a:lnTo>
                      <a:pt x="69" y="15"/>
                    </a:lnTo>
                    <a:lnTo>
                      <a:pt x="61" y="0"/>
                    </a:lnTo>
                    <a:close/>
                  </a:path>
                </a:pathLst>
              </a:custGeom>
              <a:solidFill>
                <a:srgbClr val="8A2419"/>
              </a:solidFill>
              <a:ln w="9525">
                <a:noFill/>
                <a:round/>
                <a:headEnd/>
                <a:tailEnd/>
              </a:ln>
            </p:spPr>
            <p:txBody>
              <a:bodyPr/>
              <a:lstStyle/>
              <a:p>
                <a:endParaRPr lang="en-US"/>
              </a:p>
            </p:txBody>
          </p:sp>
          <p:sp>
            <p:nvSpPr>
              <p:cNvPr id="9296" name="Freeform 29"/>
              <p:cNvSpPr>
                <a:spLocks/>
              </p:cNvSpPr>
              <p:nvPr/>
            </p:nvSpPr>
            <p:spPr bwMode="auto">
              <a:xfrm>
                <a:off x="5138" y="2378"/>
                <a:ext cx="17" cy="6"/>
              </a:xfrm>
              <a:custGeom>
                <a:avLst/>
                <a:gdLst>
                  <a:gd name="T0" fmla="*/ 0 w 69"/>
                  <a:gd name="T1" fmla="*/ 0 h 23"/>
                  <a:gd name="T2" fmla="*/ 0 w 69"/>
                  <a:gd name="T3" fmla="*/ 0 h 23"/>
                  <a:gd name="T4" fmla="*/ 0 w 69"/>
                  <a:gd name="T5" fmla="*/ 0 h 23"/>
                  <a:gd name="T6" fmla="*/ 0 w 69"/>
                  <a:gd name="T7" fmla="*/ 0 h 23"/>
                  <a:gd name="T8" fmla="*/ 0 w 69"/>
                  <a:gd name="T9" fmla="*/ 0 h 23"/>
                  <a:gd name="T10" fmla="*/ 0 w 69"/>
                  <a:gd name="T11" fmla="*/ 0 h 23"/>
                  <a:gd name="T12" fmla="*/ 0 w 69"/>
                  <a:gd name="T13" fmla="*/ 0 h 23"/>
                  <a:gd name="T14" fmla="*/ 0 w 69"/>
                  <a:gd name="T15" fmla="*/ 0 h 23"/>
                  <a:gd name="T16" fmla="*/ 0 w 69"/>
                  <a:gd name="T17" fmla="*/ 0 h 23"/>
                  <a:gd name="T18" fmla="*/ 0 w 69"/>
                  <a:gd name="T19" fmla="*/ 0 h 23"/>
                  <a:gd name="T20" fmla="*/ 0 w 69"/>
                  <a:gd name="T21" fmla="*/ 0 h 23"/>
                  <a:gd name="T22" fmla="*/ 0 w 69"/>
                  <a:gd name="T23" fmla="*/ 0 h 23"/>
                  <a:gd name="T24" fmla="*/ 0 w 69"/>
                  <a:gd name="T25" fmla="*/ 0 h 23"/>
                  <a:gd name="T26" fmla="*/ 0 w 69"/>
                  <a:gd name="T27" fmla="*/ 0 h 23"/>
                  <a:gd name="T28" fmla="*/ 0 w 69"/>
                  <a:gd name="T29" fmla="*/ 0 h 23"/>
                  <a:gd name="T30" fmla="*/ 0 w 69"/>
                  <a:gd name="T31" fmla="*/ 0 h 23"/>
                  <a:gd name="T32" fmla="*/ 0 w 69"/>
                  <a:gd name="T33" fmla="*/ 0 h 23"/>
                  <a:gd name="T34" fmla="*/ 0 w 69"/>
                  <a:gd name="T35" fmla="*/ 0 h 23"/>
                  <a:gd name="T36" fmla="*/ 0 w 69"/>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23"/>
                  <a:gd name="T59" fmla="*/ 69 w 69"/>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23">
                    <a:moveTo>
                      <a:pt x="61" y="0"/>
                    </a:moveTo>
                    <a:lnTo>
                      <a:pt x="55" y="2"/>
                    </a:lnTo>
                    <a:lnTo>
                      <a:pt x="49" y="4"/>
                    </a:lnTo>
                    <a:lnTo>
                      <a:pt x="44" y="6"/>
                    </a:lnTo>
                    <a:lnTo>
                      <a:pt x="36" y="8"/>
                    </a:lnTo>
                    <a:lnTo>
                      <a:pt x="30" y="8"/>
                    </a:lnTo>
                    <a:lnTo>
                      <a:pt x="23" y="6"/>
                    </a:lnTo>
                    <a:lnTo>
                      <a:pt x="15" y="4"/>
                    </a:lnTo>
                    <a:lnTo>
                      <a:pt x="7" y="2"/>
                    </a:lnTo>
                    <a:lnTo>
                      <a:pt x="0" y="15"/>
                    </a:lnTo>
                    <a:lnTo>
                      <a:pt x="9" y="19"/>
                    </a:lnTo>
                    <a:lnTo>
                      <a:pt x="19" y="21"/>
                    </a:lnTo>
                    <a:lnTo>
                      <a:pt x="28" y="23"/>
                    </a:lnTo>
                    <a:lnTo>
                      <a:pt x="38" y="23"/>
                    </a:lnTo>
                    <a:lnTo>
                      <a:pt x="46" y="21"/>
                    </a:lnTo>
                    <a:lnTo>
                      <a:pt x="53" y="19"/>
                    </a:lnTo>
                    <a:lnTo>
                      <a:pt x="61" y="17"/>
                    </a:lnTo>
                    <a:lnTo>
                      <a:pt x="69" y="13"/>
                    </a:lnTo>
                    <a:lnTo>
                      <a:pt x="61" y="0"/>
                    </a:lnTo>
                    <a:close/>
                  </a:path>
                </a:pathLst>
              </a:custGeom>
              <a:solidFill>
                <a:srgbClr val="8A2419"/>
              </a:solidFill>
              <a:ln w="9525">
                <a:noFill/>
                <a:round/>
                <a:headEnd/>
                <a:tailEnd/>
              </a:ln>
            </p:spPr>
            <p:txBody>
              <a:bodyPr/>
              <a:lstStyle/>
              <a:p>
                <a:endParaRPr lang="en-US"/>
              </a:p>
            </p:txBody>
          </p:sp>
          <p:sp>
            <p:nvSpPr>
              <p:cNvPr id="9297" name="Freeform 30"/>
              <p:cNvSpPr>
                <a:spLocks/>
              </p:cNvSpPr>
              <p:nvPr/>
            </p:nvSpPr>
            <p:spPr bwMode="auto">
              <a:xfrm>
                <a:off x="5138" y="2371"/>
                <a:ext cx="16" cy="6"/>
              </a:xfrm>
              <a:custGeom>
                <a:avLst/>
                <a:gdLst>
                  <a:gd name="T0" fmla="*/ 0 w 67"/>
                  <a:gd name="T1" fmla="*/ 0 h 23"/>
                  <a:gd name="T2" fmla="*/ 0 w 67"/>
                  <a:gd name="T3" fmla="*/ 0 h 23"/>
                  <a:gd name="T4" fmla="*/ 0 w 67"/>
                  <a:gd name="T5" fmla="*/ 0 h 23"/>
                  <a:gd name="T6" fmla="*/ 0 w 67"/>
                  <a:gd name="T7" fmla="*/ 0 h 23"/>
                  <a:gd name="T8" fmla="*/ 0 w 67"/>
                  <a:gd name="T9" fmla="*/ 0 h 23"/>
                  <a:gd name="T10" fmla="*/ 0 w 67"/>
                  <a:gd name="T11" fmla="*/ 0 h 23"/>
                  <a:gd name="T12" fmla="*/ 0 w 67"/>
                  <a:gd name="T13" fmla="*/ 0 h 23"/>
                  <a:gd name="T14" fmla="*/ 0 w 67"/>
                  <a:gd name="T15" fmla="*/ 0 h 23"/>
                  <a:gd name="T16" fmla="*/ 0 w 67"/>
                  <a:gd name="T17" fmla="*/ 0 h 23"/>
                  <a:gd name="T18" fmla="*/ 0 w 67"/>
                  <a:gd name="T19" fmla="*/ 0 h 23"/>
                  <a:gd name="T20" fmla="*/ 0 w 67"/>
                  <a:gd name="T21" fmla="*/ 0 h 23"/>
                  <a:gd name="T22" fmla="*/ 0 w 67"/>
                  <a:gd name="T23" fmla="*/ 0 h 23"/>
                  <a:gd name="T24" fmla="*/ 0 w 67"/>
                  <a:gd name="T25" fmla="*/ 0 h 23"/>
                  <a:gd name="T26" fmla="*/ 0 w 67"/>
                  <a:gd name="T27" fmla="*/ 0 h 23"/>
                  <a:gd name="T28" fmla="*/ 0 w 67"/>
                  <a:gd name="T29" fmla="*/ 0 h 23"/>
                  <a:gd name="T30" fmla="*/ 0 w 67"/>
                  <a:gd name="T31" fmla="*/ 0 h 23"/>
                  <a:gd name="T32" fmla="*/ 0 w 67"/>
                  <a:gd name="T33" fmla="*/ 0 h 23"/>
                  <a:gd name="T34" fmla="*/ 0 w 67"/>
                  <a:gd name="T35" fmla="*/ 0 h 23"/>
                  <a:gd name="T36" fmla="*/ 0 w 67"/>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23"/>
                  <a:gd name="T59" fmla="*/ 67 w 67"/>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23">
                    <a:moveTo>
                      <a:pt x="59" y="0"/>
                    </a:moveTo>
                    <a:lnTo>
                      <a:pt x="53" y="2"/>
                    </a:lnTo>
                    <a:lnTo>
                      <a:pt x="48" y="6"/>
                    </a:lnTo>
                    <a:lnTo>
                      <a:pt x="42" y="6"/>
                    </a:lnTo>
                    <a:lnTo>
                      <a:pt x="36" y="8"/>
                    </a:lnTo>
                    <a:lnTo>
                      <a:pt x="28" y="8"/>
                    </a:lnTo>
                    <a:lnTo>
                      <a:pt x="23" y="6"/>
                    </a:lnTo>
                    <a:lnTo>
                      <a:pt x="13" y="4"/>
                    </a:lnTo>
                    <a:lnTo>
                      <a:pt x="5" y="2"/>
                    </a:lnTo>
                    <a:lnTo>
                      <a:pt x="0" y="15"/>
                    </a:lnTo>
                    <a:lnTo>
                      <a:pt x="9" y="19"/>
                    </a:lnTo>
                    <a:lnTo>
                      <a:pt x="19" y="23"/>
                    </a:lnTo>
                    <a:lnTo>
                      <a:pt x="28" y="23"/>
                    </a:lnTo>
                    <a:lnTo>
                      <a:pt x="36" y="23"/>
                    </a:lnTo>
                    <a:lnTo>
                      <a:pt x="46" y="23"/>
                    </a:lnTo>
                    <a:lnTo>
                      <a:pt x="53" y="21"/>
                    </a:lnTo>
                    <a:lnTo>
                      <a:pt x="61" y="17"/>
                    </a:lnTo>
                    <a:lnTo>
                      <a:pt x="67" y="13"/>
                    </a:lnTo>
                    <a:lnTo>
                      <a:pt x="59" y="0"/>
                    </a:lnTo>
                    <a:close/>
                  </a:path>
                </a:pathLst>
              </a:custGeom>
              <a:solidFill>
                <a:srgbClr val="8A2419"/>
              </a:solidFill>
              <a:ln w="9525">
                <a:noFill/>
                <a:round/>
                <a:headEnd/>
                <a:tailEnd/>
              </a:ln>
            </p:spPr>
            <p:txBody>
              <a:bodyPr/>
              <a:lstStyle/>
              <a:p>
                <a:endParaRPr lang="en-US"/>
              </a:p>
            </p:txBody>
          </p:sp>
          <p:sp>
            <p:nvSpPr>
              <p:cNvPr id="9298" name="Freeform 31"/>
              <p:cNvSpPr>
                <a:spLocks/>
              </p:cNvSpPr>
              <p:nvPr/>
            </p:nvSpPr>
            <p:spPr bwMode="auto">
              <a:xfrm>
                <a:off x="5138" y="2363"/>
                <a:ext cx="17" cy="7"/>
              </a:xfrm>
              <a:custGeom>
                <a:avLst/>
                <a:gdLst>
                  <a:gd name="T0" fmla="*/ 0 w 68"/>
                  <a:gd name="T1" fmla="*/ 0 h 23"/>
                  <a:gd name="T2" fmla="*/ 0 w 68"/>
                  <a:gd name="T3" fmla="*/ 0 h 23"/>
                  <a:gd name="T4" fmla="*/ 0 w 68"/>
                  <a:gd name="T5" fmla="*/ 0 h 23"/>
                  <a:gd name="T6" fmla="*/ 0 w 68"/>
                  <a:gd name="T7" fmla="*/ 0 h 23"/>
                  <a:gd name="T8" fmla="*/ 0 w 68"/>
                  <a:gd name="T9" fmla="*/ 0 h 23"/>
                  <a:gd name="T10" fmla="*/ 0 w 68"/>
                  <a:gd name="T11" fmla="*/ 0 h 23"/>
                  <a:gd name="T12" fmla="*/ 0 w 68"/>
                  <a:gd name="T13" fmla="*/ 0 h 23"/>
                  <a:gd name="T14" fmla="*/ 0 w 68"/>
                  <a:gd name="T15" fmla="*/ 0 h 23"/>
                  <a:gd name="T16" fmla="*/ 0 w 68"/>
                  <a:gd name="T17" fmla="*/ 0 h 23"/>
                  <a:gd name="T18" fmla="*/ 0 w 68"/>
                  <a:gd name="T19" fmla="*/ 0 h 23"/>
                  <a:gd name="T20" fmla="*/ 0 w 68"/>
                  <a:gd name="T21" fmla="*/ 0 h 23"/>
                  <a:gd name="T22" fmla="*/ 0 w 68"/>
                  <a:gd name="T23" fmla="*/ 0 h 23"/>
                  <a:gd name="T24" fmla="*/ 0 w 68"/>
                  <a:gd name="T25" fmla="*/ 0 h 23"/>
                  <a:gd name="T26" fmla="*/ 0 w 68"/>
                  <a:gd name="T27" fmla="*/ 0 h 23"/>
                  <a:gd name="T28" fmla="*/ 0 w 68"/>
                  <a:gd name="T29" fmla="*/ 0 h 23"/>
                  <a:gd name="T30" fmla="*/ 0 w 68"/>
                  <a:gd name="T31" fmla="*/ 0 h 23"/>
                  <a:gd name="T32" fmla="*/ 0 w 68"/>
                  <a:gd name="T33" fmla="*/ 0 h 23"/>
                  <a:gd name="T34" fmla="*/ 0 w 68"/>
                  <a:gd name="T35" fmla="*/ 0 h 23"/>
                  <a:gd name="T36" fmla="*/ 0 w 68"/>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
                  <a:gd name="T58" fmla="*/ 0 h 23"/>
                  <a:gd name="T59" fmla="*/ 68 w 68"/>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 h="23">
                    <a:moveTo>
                      <a:pt x="60" y="0"/>
                    </a:moveTo>
                    <a:lnTo>
                      <a:pt x="54" y="2"/>
                    </a:lnTo>
                    <a:lnTo>
                      <a:pt x="48" y="4"/>
                    </a:lnTo>
                    <a:lnTo>
                      <a:pt x="43" y="6"/>
                    </a:lnTo>
                    <a:lnTo>
                      <a:pt x="37" y="8"/>
                    </a:lnTo>
                    <a:lnTo>
                      <a:pt x="29" y="8"/>
                    </a:lnTo>
                    <a:lnTo>
                      <a:pt x="22" y="6"/>
                    </a:lnTo>
                    <a:lnTo>
                      <a:pt x="14" y="4"/>
                    </a:lnTo>
                    <a:lnTo>
                      <a:pt x="6" y="2"/>
                    </a:lnTo>
                    <a:lnTo>
                      <a:pt x="0" y="15"/>
                    </a:lnTo>
                    <a:lnTo>
                      <a:pt x="10" y="19"/>
                    </a:lnTo>
                    <a:lnTo>
                      <a:pt x="20" y="21"/>
                    </a:lnTo>
                    <a:lnTo>
                      <a:pt x="29" y="23"/>
                    </a:lnTo>
                    <a:lnTo>
                      <a:pt x="37" y="23"/>
                    </a:lnTo>
                    <a:lnTo>
                      <a:pt x="47" y="21"/>
                    </a:lnTo>
                    <a:lnTo>
                      <a:pt x="54" y="19"/>
                    </a:lnTo>
                    <a:lnTo>
                      <a:pt x="62" y="17"/>
                    </a:lnTo>
                    <a:lnTo>
                      <a:pt x="68" y="14"/>
                    </a:lnTo>
                    <a:lnTo>
                      <a:pt x="60" y="0"/>
                    </a:lnTo>
                    <a:close/>
                  </a:path>
                </a:pathLst>
              </a:custGeom>
              <a:solidFill>
                <a:srgbClr val="8A2419"/>
              </a:solidFill>
              <a:ln w="9525">
                <a:noFill/>
                <a:round/>
                <a:headEnd/>
                <a:tailEnd/>
              </a:ln>
            </p:spPr>
            <p:txBody>
              <a:bodyPr/>
              <a:lstStyle/>
              <a:p>
                <a:endParaRPr lang="en-US"/>
              </a:p>
            </p:txBody>
          </p:sp>
          <p:sp>
            <p:nvSpPr>
              <p:cNvPr id="9299" name="Freeform 32"/>
              <p:cNvSpPr>
                <a:spLocks/>
              </p:cNvSpPr>
              <p:nvPr/>
            </p:nvSpPr>
            <p:spPr bwMode="auto">
              <a:xfrm>
                <a:off x="5138" y="2357"/>
                <a:ext cx="17" cy="6"/>
              </a:xfrm>
              <a:custGeom>
                <a:avLst/>
                <a:gdLst>
                  <a:gd name="T0" fmla="*/ 0 w 69"/>
                  <a:gd name="T1" fmla="*/ 0 h 23"/>
                  <a:gd name="T2" fmla="*/ 0 w 69"/>
                  <a:gd name="T3" fmla="*/ 0 h 23"/>
                  <a:gd name="T4" fmla="*/ 0 w 69"/>
                  <a:gd name="T5" fmla="*/ 0 h 23"/>
                  <a:gd name="T6" fmla="*/ 0 w 69"/>
                  <a:gd name="T7" fmla="*/ 0 h 23"/>
                  <a:gd name="T8" fmla="*/ 0 w 69"/>
                  <a:gd name="T9" fmla="*/ 0 h 23"/>
                  <a:gd name="T10" fmla="*/ 0 w 69"/>
                  <a:gd name="T11" fmla="*/ 0 h 23"/>
                  <a:gd name="T12" fmla="*/ 0 w 69"/>
                  <a:gd name="T13" fmla="*/ 0 h 23"/>
                  <a:gd name="T14" fmla="*/ 0 w 69"/>
                  <a:gd name="T15" fmla="*/ 0 h 23"/>
                  <a:gd name="T16" fmla="*/ 0 w 69"/>
                  <a:gd name="T17" fmla="*/ 0 h 23"/>
                  <a:gd name="T18" fmla="*/ 0 w 69"/>
                  <a:gd name="T19" fmla="*/ 0 h 23"/>
                  <a:gd name="T20" fmla="*/ 0 w 69"/>
                  <a:gd name="T21" fmla="*/ 0 h 23"/>
                  <a:gd name="T22" fmla="*/ 0 w 69"/>
                  <a:gd name="T23" fmla="*/ 0 h 23"/>
                  <a:gd name="T24" fmla="*/ 0 w 69"/>
                  <a:gd name="T25" fmla="*/ 0 h 23"/>
                  <a:gd name="T26" fmla="*/ 0 w 69"/>
                  <a:gd name="T27" fmla="*/ 0 h 23"/>
                  <a:gd name="T28" fmla="*/ 0 w 69"/>
                  <a:gd name="T29" fmla="*/ 0 h 23"/>
                  <a:gd name="T30" fmla="*/ 0 w 69"/>
                  <a:gd name="T31" fmla="*/ 0 h 23"/>
                  <a:gd name="T32" fmla="*/ 0 w 69"/>
                  <a:gd name="T33" fmla="*/ 0 h 23"/>
                  <a:gd name="T34" fmla="*/ 0 w 69"/>
                  <a:gd name="T35" fmla="*/ 0 h 23"/>
                  <a:gd name="T36" fmla="*/ 0 w 69"/>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23"/>
                  <a:gd name="T59" fmla="*/ 69 w 69"/>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23">
                    <a:moveTo>
                      <a:pt x="61" y="0"/>
                    </a:moveTo>
                    <a:lnTo>
                      <a:pt x="55" y="2"/>
                    </a:lnTo>
                    <a:lnTo>
                      <a:pt x="49" y="6"/>
                    </a:lnTo>
                    <a:lnTo>
                      <a:pt x="44" y="6"/>
                    </a:lnTo>
                    <a:lnTo>
                      <a:pt x="36" y="8"/>
                    </a:lnTo>
                    <a:lnTo>
                      <a:pt x="30" y="8"/>
                    </a:lnTo>
                    <a:lnTo>
                      <a:pt x="23" y="6"/>
                    </a:lnTo>
                    <a:lnTo>
                      <a:pt x="15" y="4"/>
                    </a:lnTo>
                    <a:lnTo>
                      <a:pt x="7" y="2"/>
                    </a:lnTo>
                    <a:lnTo>
                      <a:pt x="0" y="16"/>
                    </a:lnTo>
                    <a:lnTo>
                      <a:pt x="9" y="19"/>
                    </a:lnTo>
                    <a:lnTo>
                      <a:pt x="19" y="23"/>
                    </a:lnTo>
                    <a:lnTo>
                      <a:pt x="28" y="23"/>
                    </a:lnTo>
                    <a:lnTo>
                      <a:pt x="38" y="23"/>
                    </a:lnTo>
                    <a:lnTo>
                      <a:pt x="46" y="23"/>
                    </a:lnTo>
                    <a:lnTo>
                      <a:pt x="53" y="21"/>
                    </a:lnTo>
                    <a:lnTo>
                      <a:pt x="61" y="17"/>
                    </a:lnTo>
                    <a:lnTo>
                      <a:pt x="69" y="14"/>
                    </a:lnTo>
                    <a:lnTo>
                      <a:pt x="61" y="0"/>
                    </a:lnTo>
                    <a:close/>
                  </a:path>
                </a:pathLst>
              </a:custGeom>
              <a:solidFill>
                <a:srgbClr val="8A2419"/>
              </a:solidFill>
              <a:ln w="9525">
                <a:noFill/>
                <a:round/>
                <a:headEnd/>
                <a:tailEnd/>
              </a:ln>
            </p:spPr>
            <p:txBody>
              <a:bodyPr/>
              <a:lstStyle/>
              <a:p>
                <a:endParaRPr lang="en-US"/>
              </a:p>
            </p:txBody>
          </p:sp>
          <p:sp>
            <p:nvSpPr>
              <p:cNvPr id="9300" name="Freeform 33"/>
              <p:cNvSpPr>
                <a:spLocks/>
              </p:cNvSpPr>
              <p:nvPr/>
            </p:nvSpPr>
            <p:spPr bwMode="auto">
              <a:xfrm>
                <a:off x="5100" y="2341"/>
                <a:ext cx="16" cy="6"/>
              </a:xfrm>
              <a:custGeom>
                <a:avLst/>
                <a:gdLst>
                  <a:gd name="T0" fmla="*/ 0 w 67"/>
                  <a:gd name="T1" fmla="*/ 0 h 23"/>
                  <a:gd name="T2" fmla="*/ 0 w 67"/>
                  <a:gd name="T3" fmla="*/ 0 h 23"/>
                  <a:gd name="T4" fmla="*/ 0 w 67"/>
                  <a:gd name="T5" fmla="*/ 0 h 23"/>
                  <a:gd name="T6" fmla="*/ 0 w 67"/>
                  <a:gd name="T7" fmla="*/ 0 h 23"/>
                  <a:gd name="T8" fmla="*/ 0 w 67"/>
                  <a:gd name="T9" fmla="*/ 0 h 23"/>
                  <a:gd name="T10" fmla="*/ 0 w 67"/>
                  <a:gd name="T11" fmla="*/ 0 h 23"/>
                  <a:gd name="T12" fmla="*/ 0 w 67"/>
                  <a:gd name="T13" fmla="*/ 0 h 23"/>
                  <a:gd name="T14" fmla="*/ 0 w 67"/>
                  <a:gd name="T15" fmla="*/ 0 h 23"/>
                  <a:gd name="T16" fmla="*/ 0 w 67"/>
                  <a:gd name="T17" fmla="*/ 0 h 23"/>
                  <a:gd name="T18" fmla="*/ 0 w 67"/>
                  <a:gd name="T19" fmla="*/ 0 h 23"/>
                  <a:gd name="T20" fmla="*/ 0 w 67"/>
                  <a:gd name="T21" fmla="*/ 0 h 23"/>
                  <a:gd name="T22" fmla="*/ 0 w 67"/>
                  <a:gd name="T23" fmla="*/ 0 h 23"/>
                  <a:gd name="T24" fmla="*/ 0 w 67"/>
                  <a:gd name="T25" fmla="*/ 0 h 23"/>
                  <a:gd name="T26" fmla="*/ 0 w 67"/>
                  <a:gd name="T27" fmla="*/ 0 h 23"/>
                  <a:gd name="T28" fmla="*/ 0 w 67"/>
                  <a:gd name="T29" fmla="*/ 0 h 23"/>
                  <a:gd name="T30" fmla="*/ 0 w 67"/>
                  <a:gd name="T31" fmla="*/ 0 h 23"/>
                  <a:gd name="T32" fmla="*/ 0 w 67"/>
                  <a:gd name="T33" fmla="*/ 0 h 23"/>
                  <a:gd name="T34" fmla="*/ 0 w 67"/>
                  <a:gd name="T35" fmla="*/ 0 h 23"/>
                  <a:gd name="T36" fmla="*/ 0 w 67"/>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23"/>
                  <a:gd name="T59" fmla="*/ 67 w 67"/>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23">
                    <a:moveTo>
                      <a:pt x="58" y="0"/>
                    </a:moveTo>
                    <a:lnTo>
                      <a:pt x="54" y="2"/>
                    </a:lnTo>
                    <a:lnTo>
                      <a:pt x="48" y="5"/>
                    </a:lnTo>
                    <a:lnTo>
                      <a:pt x="42" y="5"/>
                    </a:lnTo>
                    <a:lnTo>
                      <a:pt x="37" y="7"/>
                    </a:lnTo>
                    <a:lnTo>
                      <a:pt x="31" y="5"/>
                    </a:lnTo>
                    <a:lnTo>
                      <a:pt x="23" y="5"/>
                    </a:lnTo>
                    <a:lnTo>
                      <a:pt x="16" y="4"/>
                    </a:lnTo>
                    <a:lnTo>
                      <a:pt x="8" y="0"/>
                    </a:lnTo>
                    <a:lnTo>
                      <a:pt x="0" y="15"/>
                    </a:lnTo>
                    <a:lnTo>
                      <a:pt x="10" y="19"/>
                    </a:lnTo>
                    <a:lnTo>
                      <a:pt x="19" y="21"/>
                    </a:lnTo>
                    <a:lnTo>
                      <a:pt x="29" y="23"/>
                    </a:lnTo>
                    <a:lnTo>
                      <a:pt x="37" y="23"/>
                    </a:lnTo>
                    <a:lnTo>
                      <a:pt x="44" y="21"/>
                    </a:lnTo>
                    <a:lnTo>
                      <a:pt x="52" y="21"/>
                    </a:lnTo>
                    <a:lnTo>
                      <a:pt x="60" y="17"/>
                    </a:lnTo>
                    <a:lnTo>
                      <a:pt x="67" y="13"/>
                    </a:lnTo>
                    <a:lnTo>
                      <a:pt x="58" y="0"/>
                    </a:lnTo>
                    <a:close/>
                  </a:path>
                </a:pathLst>
              </a:custGeom>
              <a:solidFill>
                <a:srgbClr val="8A2419"/>
              </a:solidFill>
              <a:ln w="9525">
                <a:noFill/>
                <a:round/>
                <a:headEnd/>
                <a:tailEnd/>
              </a:ln>
            </p:spPr>
            <p:txBody>
              <a:bodyPr/>
              <a:lstStyle/>
              <a:p>
                <a:endParaRPr lang="en-US"/>
              </a:p>
            </p:txBody>
          </p:sp>
          <p:sp>
            <p:nvSpPr>
              <p:cNvPr id="9301" name="Freeform 34"/>
              <p:cNvSpPr>
                <a:spLocks/>
              </p:cNvSpPr>
              <p:nvPr/>
            </p:nvSpPr>
            <p:spPr bwMode="auto">
              <a:xfrm>
                <a:off x="5100" y="2349"/>
                <a:ext cx="16" cy="6"/>
              </a:xfrm>
              <a:custGeom>
                <a:avLst/>
                <a:gdLst>
                  <a:gd name="T0" fmla="*/ 0 w 67"/>
                  <a:gd name="T1" fmla="*/ 0 h 23"/>
                  <a:gd name="T2" fmla="*/ 0 w 67"/>
                  <a:gd name="T3" fmla="*/ 0 h 23"/>
                  <a:gd name="T4" fmla="*/ 0 w 67"/>
                  <a:gd name="T5" fmla="*/ 0 h 23"/>
                  <a:gd name="T6" fmla="*/ 0 w 67"/>
                  <a:gd name="T7" fmla="*/ 0 h 23"/>
                  <a:gd name="T8" fmla="*/ 0 w 67"/>
                  <a:gd name="T9" fmla="*/ 0 h 23"/>
                  <a:gd name="T10" fmla="*/ 0 w 67"/>
                  <a:gd name="T11" fmla="*/ 0 h 23"/>
                  <a:gd name="T12" fmla="*/ 0 w 67"/>
                  <a:gd name="T13" fmla="*/ 0 h 23"/>
                  <a:gd name="T14" fmla="*/ 0 w 67"/>
                  <a:gd name="T15" fmla="*/ 0 h 23"/>
                  <a:gd name="T16" fmla="*/ 0 w 67"/>
                  <a:gd name="T17" fmla="*/ 0 h 23"/>
                  <a:gd name="T18" fmla="*/ 0 w 67"/>
                  <a:gd name="T19" fmla="*/ 0 h 23"/>
                  <a:gd name="T20" fmla="*/ 0 w 67"/>
                  <a:gd name="T21" fmla="*/ 0 h 23"/>
                  <a:gd name="T22" fmla="*/ 0 w 67"/>
                  <a:gd name="T23" fmla="*/ 0 h 23"/>
                  <a:gd name="T24" fmla="*/ 0 w 67"/>
                  <a:gd name="T25" fmla="*/ 0 h 23"/>
                  <a:gd name="T26" fmla="*/ 0 w 67"/>
                  <a:gd name="T27" fmla="*/ 0 h 23"/>
                  <a:gd name="T28" fmla="*/ 0 w 67"/>
                  <a:gd name="T29" fmla="*/ 0 h 23"/>
                  <a:gd name="T30" fmla="*/ 0 w 67"/>
                  <a:gd name="T31" fmla="*/ 0 h 23"/>
                  <a:gd name="T32" fmla="*/ 0 w 67"/>
                  <a:gd name="T33" fmla="*/ 0 h 23"/>
                  <a:gd name="T34" fmla="*/ 0 w 67"/>
                  <a:gd name="T35" fmla="*/ 0 h 23"/>
                  <a:gd name="T36" fmla="*/ 0 w 67"/>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23"/>
                  <a:gd name="T59" fmla="*/ 67 w 67"/>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23">
                    <a:moveTo>
                      <a:pt x="60" y="2"/>
                    </a:moveTo>
                    <a:lnTo>
                      <a:pt x="54" y="4"/>
                    </a:lnTo>
                    <a:lnTo>
                      <a:pt x="48" y="6"/>
                    </a:lnTo>
                    <a:lnTo>
                      <a:pt x="42" y="8"/>
                    </a:lnTo>
                    <a:lnTo>
                      <a:pt x="37" y="8"/>
                    </a:lnTo>
                    <a:lnTo>
                      <a:pt x="31" y="8"/>
                    </a:lnTo>
                    <a:lnTo>
                      <a:pt x="23" y="6"/>
                    </a:lnTo>
                    <a:lnTo>
                      <a:pt x="15" y="4"/>
                    </a:lnTo>
                    <a:lnTo>
                      <a:pt x="8" y="0"/>
                    </a:lnTo>
                    <a:lnTo>
                      <a:pt x="0" y="16"/>
                    </a:lnTo>
                    <a:lnTo>
                      <a:pt x="10" y="20"/>
                    </a:lnTo>
                    <a:lnTo>
                      <a:pt x="19" y="22"/>
                    </a:lnTo>
                    <a:lnTo>
                      <a:pt x="29" y="23"/>
                    </a:lnTo>
                    <a:lnTo>
                      <a:pt x="37" y="23"/>
                    </a:lnTo>
                    <a:lnTo>
                      <a:pt x="44" y="23"/>
                    </a:lnTo>
                    <a:lnTo>
                      <a:pt x="52" y="22"/>
                    </a:lnTo>
                    <a:lnTo>
                      <a:pt x="60" y="20"/>
                    </a:lnTo>
                    <a:lnTo>
                      <a:pt x="67" y="16"/>
                    </a:lnTo>
                    <a:lnTo>
                      <a:pt x="60" y="2"/>
                    </a:lnTo>
                    <a:close/>
                  </a:path>
                </a:pathLst>
              </a:custGeom>
              <a:solidFill>
                <a:srgbClr val="8A2419"/>
              </a:solidFill>
              <a:ln w="9525">
                <a:noFill/>
                <a:round/>
                <a:headEnd/>
                <a:tailEnd/>
              </a:ln>
            </p:spPr>
            <p:txBody>
              <a:bodyPr/>
              <a:lstStyle/>
              <a:p>
                <a:endParaRPr lang="en-US"/>
              </a:p>
            </p:txBody>
          </p:sp>
          <p:sp>
            <p:nvSpPr>
              <p:cNvPr id="9302" name="Freeform 35"/>
              <p:cNvSpPr>
                <a:spLocks/>
              </p:cNvSpPr>
              <p:nvPr/>
            </p:nvSpPr>
            <p:spPr bwMode="auto">
              <a:xfrm>
                <a:off x="5100" y="2358"/>
                <a:ext cx="16" cy="7"/>
              </a:xfrm>
              <a:custGeom>
                <a:avLst/>
                <a:gdLst>
                  <a:gd name="T0" fmla="*/ 0 w 69"/>
                  <a:gd name="T1" fmla="*/ 0 h 25"/>
                  <a:gd name="T2" fmla="*/ 0 w 69"/>
                  <a:gd name="T3" fmla="*/ 0 h 25"/>
                  <a:gd name="T4" fmla="*/ 0 w 69"/>
                  <a:gd name="T5" fmla="*/ 0 h 25"/>
                  <a:gd name="T6" fmla="*/ 0 w 69"/>
                  <a:gd name="T7" fmla="*/ 0 h 25"/>
                  <a:gd name="T8" fmla="*/ 0 w 69"/>
                  <a:gd name="T9" fmla="*/ 0 h 25"/>
                  <a:gd name="T10" fmla="*/ 0 w 69"/>
                  <a:gd name="T11" fmla="*/ 0 h 25"/>
                  <a:gd name="T12" fmla="*/ 0 w 69"/>
                  <a:gd name="T13" fmla="*/ 0 h 25"/>
                  <a:gd name="T14" fmla="*/ 0 w 69"/>
                  <a:gd name="T15" fmla="*/ 0 h 25"/>
                  <a:gd name="T16" fmla="*/ 0 w 69"/>
                  <a:gd name="T17" fmla="*/ 0 h 25"/>
                  <a:gd name="T18" fmla="*/ 0 w 69"/>
                  <a:gd name="T19" fmla="*/ 0 h 25"/>
                  <a:gd name="T20" fmla="*/ 0 w 69"/>
                  <a:gd name="T21" fmla="*/ 0 h 25"/>
                  <a:gd name="T22" fmla="*/ 0 w 69"/>
                  <a:gd name="T23" fmla="*/ 0 h 25"/>
                  <a:gd name="T24" fmla="*/ 0 w 69"/>
                  <a:gd name="T25" fmla="*/ 0 h 25"/>
                  <a:gd name="T26" fmla="*/ 0 w 69"/>
                  <a:gd name="T27" fmla="*/ 0 h 25"/>
                  <a:gd name="T28" fmla="*/ 0 w 69"/>
                  <a:gd name="T29" fmla="*/ 0 h 25"/>
                  <a:gd name="T30" fmla="*/ 0 w 69"/>
                  <a:gd name="T31" fmla="*/ 0 h 25"/>
                  <a:gd name="T32" fmla="*/ 0 w 69"/>
                  <a:gd name="T33" fmla="*/ 0 h 25"/>
                  <a:gd name="T34" fmla="*/ 0 w 69"/>
                  <a:gd name="T35" fmla="*/ 0 h 25"/>
                  <a:gd name="T36" fmla="*/ 0 w 69"/>
                  <a:gd name="T37" fmla="*/ 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25"/>
                  <a:gd name="T59" fmla="*/ 69 w 69"/>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25">
                    <a:moveTo>
                      <a:pt x="62" y="0"/>
                    </a:moveTo>
                    <a:lnTo>
                      <a:pt x="56" y="4"/>
                    </a:lnTo>
                    <a:lnTo>
                      <a:pt x="50" y="6"/>
                    </a:lnTo>
                    <a:lnTo>
                      <a:pt x="44" y="8"/>
                    </a:lnTo>
                    <a:lnTo>
                      <a:pt x="37" y="8"/>
                    </a:lnTo>
                    <a:lnTo>
                      <a:pt x="31" y="8"/>
                    </a:lnTo>
                    <a:lnTo>
                      <a:pt x="23" y="8"/>
                    </a:lnTo>
                    <a:lnTo>
                      <a:pt x="16" y="6"/>
                    </a:lnTo>
                    <a:lnTo>
                      <a:pt x="8" y="2"/>
                    </a:lnTo>
                    <a:lnTo>
                      <a:pt x="0" y="17"/>
                    </a:lnTo>
                    <a:lnTo>
                      <a:pt x="10" y="21"/>
                    </a:lnTo>
                    <a:lnTo>
                      <a:pt x="19" y="23"/>
                    </a:lnTo>
                    <a:lnTo>
                      <a:pt x="29" y="25"/>
                    </a:lnTo>
                    <a:lnTo>
                      <a:pt x="39" y="25"/>
                    </a:lnTo>
                    <a:lnTo>
                      <a:pt x="46" y="23"/>
                    </a:lnTo>
                    <a:lnTo>
                      <a:pt x="54" y="21"/>
                    </a:lnTo>
                    <a:lnTo>
                      <a:pt x="62" y="17"/>
                    </a:lnTo>
                    <a:lnTo>
                      <a:pt x="69" y="15"/>
                    </a:lnTo>
                    <a:lnTo>
                      <a:pt x="62" y="0"/>
                    </a:lnTo>
                    <a:close/>
                  </a:path>
                </a:pathLst>
              </a:custGeom>
              <a:solidFill>
                <a:srgbClr val="8A2419"/>
              </a:solidFill>
              <a:ln w="9525">
                <a:noFill/>
                <a:round/>
                <a:headEnd/>
                <a:tailEnd/>
              </a:ln>
            </p:spPr>
            <p:txBody>
              <a:bodyPr/>
              <a:lstStyle/>
              <a:p>
                <a:endParaRPr lang="en-US"/>
              </a:p>
            </p:txBody>
          </p:sp>
          <p:sp>
            <p:nvSpPr>
              <p:cNvPr id="9303" name="Freeform 36"/>
              <p:cNvSpPr>
                <a:spLocks/>
              </p:cNvSpPr>
              <p:nvPr/>
            </p:nvSpPr>
            <p:spPr bwMode="auto">
              <a:xfrm>
                <a:off x="5099" y="2367"/>
                <a:ext cx="18" cy="7"/>
              </a:xfrm>
              <a:custGeom>
                <a:avLst/>
                <a:gdLst>
                  <a:gd name="T0" fmla="*/ 0 w 73"/>
                  <a:gd name="T1" fmla="*/ 0 h 23"/>
                  <a:gd name="T2" fmla="*/ 0 w 73"/>
                  <a:gd name="T3" fmla="*/ 0 h 23"/>
                  <a:gd name="T4" fmla="*/ 0 w 73"/>
                  <a:gd name="T5" fmla="*/ 0 h 23"/>
                  <a:gd name="T6" fmla="*/ 0 w 73"/>
                  <a:gd name="T7" fmla="*/ 0 h 23"/>
                  <a:gd name="T8" fmla="*/ 0 w 73"/>
                  <a:gd name="T9" fmla="*/ 0 h 23"/>
                  <a:gd name="T10" fmla="*/ 0 w 73"/>
                  <a:gd name="T11" fmla="*/ 0 h 23"/>
                  <a:gd name="T12" fmla="*/ 0 w 73"/>
                  <a:gd name="T13" fmla="*/ 0 h 23"/>
                  <a:gd name="T14" fmla="*/ 0 w 73"/>
                  <a:gd name="T15" fmla="*/ 0 h 23"/>
                  <a:gd name="T16" fmla="*/ 0 w 73"/>
                  <a:gd name="T17" fmla="*/ 0 h 23"/>
                  <a:gd name="T18" fmla="*/ 0 w 73"/>
                  <a:gd name="T19" fmla="*/ 0 h 23"/>
                  <a:gd name="T20" fmla="*/ 0 w 73"/>
                  <a:gd name="T21" fmla="*/ 0 h 23"/>
                  <a:gd name="T22" fmla="*/ 0 w 73"/>
                  <a:gd name="T23" fmla="*/ 0 h 23"/>
                  <a:gd name="T24" fmla="*/ 0 w 73"/>
                  <a:gd name="T25" fmla="*/ 0 h 23"/>
                  <a:gd name="T26" fmla="*/ 0 w 73"/>
                  <a:gd name="T27" fmla="*/ 0 h 23"/>
                  <a:gd name="T28" fmla="*/ 0 w 73"/>
                  <a:gd name="T29" fmla="*/ 0 h 23"/>
                  <a:gd name="T30" fmla="*/ 0 w 73"/>
                  <a:gd name="T31" fmla="*/ 0 h 23"/>
                  <a:gd name="T32" fmla="*/ 0 w 73"/>
                  <a:gd name="T33" fmla="*/ 0 h 23"/>
                  <a:gd name="T34" fmla="*/ 0 w 73"/>
                  <a:gd name="T35" fmla="*/ 0 h 23"/>
                  <a:gd name="T36" fmla="*/ 0 w 73"/>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23"/>
                  <a:gd name="T59" fmla="*/ 73 w 73"/>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23">
                    <a:moveTo>
                      <a:pt x="66" y="0"/>
                    </a:moveTo>
                    <a:lnTo>
                      <a:pt x="60" y="1"/>
                    </a:lnTo>
                    <a:lnTo>
                      <a:pt x="54" y="3"/>
                    </a:lnTo>
                    <a:lnTo>
                      <a:pt x="46" y="5"/>
                    </a:lnTo>
                    <a:lnTo>
                      <a:pt x="39" y="7"/>
                    </a:lnTo>
                    <a:lnTo>
                      <a:pt x="31" y="7"/>
                    </a:lnTo>
                    <a:lnTo>
                      <a:pt x="23" y="5"/>
                    </a:lnTo>
                    <a:lnTo>
                      <a:pt x="16" y="3"/>
                    </a:lnTo>
                    <a:lnTo>
                      <a:pt x="6" y="1"/>
                    </a:lnTo>
                    <a:lnTo>
                      <a:pt x="0" y="15"/>
                    </a:lnTo>
                    <a:lnTo>
                      <a:pt x="10" y="19"/>
                    </a:lnTo>
                    <a:lnTo>
                      <a:pt x="21" y="23"/>
                    </a:lnTo>
                    <a:lnTo>
                      <a:pt x="31" y="23"/>
                    </a:lnTo>
                    <a:lnTo>
                      <a:pt x="41" y="23"/>
                    </a:lnTo>
                    <a:lnTo>
                      <a:pt x="50" y="23"/>
                    </a:lnTo>
                    <a:lnTo>
                      <a:pt x="58" y="19"/>
                    </a:lnTo>
                    <a:lnTo>
                      <a:pt x="66" y="17"/>
                    </a:lnTo>
                    <a:lnTo>
                      <a:pt x="73" y="13"/>
                    </a:lnTo>
                    <a:lnTo>
                      <a:pt x="66" y="0"/>
                    </a:lnTo>
                    <a:close/>
                  </a:path>
                </a:pathLst>
              </a:custGeom>
              <a:solidFill>
                <a:srgbClr val="8A2419"/>
              </a:solidFill>
              <a:ln w="9525">
                <a:noFill/>
                <a:round/>
                <a:headEnd/>
                <a:tailEnd/>
              </a:ln>
            </p:spPr>
            <p:txBody>
              <a:bodyPr/>
              <a:lstStyle/>
              <a:p>
                <a:endParaRPr lang="en-US"/>
              </a:p>
            </p:txBody>
          </p:sp>
          <p:sp>
            <p:nvSpPr>
              <p:cNvPr id="9304" name="Freeform 37"/>
              <p:cNvSpPr>
                <a:spLocks/>
              </p:cNvSpPr>
              <p:nvPr/>
            </p:nvSpPr>
            <p:spPr bwMode="auto">
              <a:xfrm>
                <a:off x="5100" y="2378"/>
                <a:ext cx="17" cy="6"/>
              </a:xfrm>
              <a:custGeom>
                <a:avLst/>
                <a:gdLst>
                  <a:gd name="T0" fmla="*/ 0 w 73"/>
                  <a:gd name="T1" fmla="*/ 0 h 23"/>
                  <a:gd name="T2" fmla="*/ 0 w 73"/>
                  <a:gd name="T3" fmla="*/ 0 h 23"/>
                  <a:gd name="T4" fmla="*/ 0 w 73"/>
                  <a:gd name="T5" fmla="*/ 0 h 23"/>
                  <a:gd name="T6" fmla="*/ 0 w 73"/>
                  <a:gd name="T7" fmla="*/ 0 h 23"/>
                  <a:gd name="T8" fmla="*/ 0 w 73"/>
                  <a:gd name="T9" fmla="*/ 0 h 23"/>
                  <a:gd name="T10" fmla="*/ 0 w 73"/>
                  <a:gd name="T11" fmla="*/ 0 h 23"/>
                  <a:gd name="T12" fmla="*/ 0 w 73"/>
                  <a:gd name="T13" fmla="*/ 0 h 23"/>
                  <a:gd name="T14" fmla="*/ 0 w 73"/>
                  <a:gd name="T15" fmla="*/ 0 h 23"/>
                  <a:gd name="T16" fmla="*/ 0 w 73"/>
                  <a:gd name="T17" fmla="*/ 0 h 23"/>
                  <a:gd name="T18" fmla="*/ 0 w 73"/>
                  <a:gd name="T19" fmla="*/ 0 h 23"/>
                  <a:gd name="T20" fmla="*/ 0 w 73"/>
                  <a:gd name="T21" fmla="*/ 0 h 23"/>
                  <a:gd name="T22" fmla="*/ 0 w 73"/>
                  <a:gd name="T23" fmla="*/ 0 h 23"/>
                  <a:gd name="T24" fmla="*/ 0 w 73"/>
                  <a:gd name="T25" fmla="*/ 0 h 23"/>
                  <a:gd name="T26" fmla="*/ 0 w 73"/>
                  <a:gd name="T27" fmla="*/ 0 h 23"/>
                  <a:gd name="T28" fmla="*/ 0 w 73"/>
                  <a:gd name="T29" fmla="*/ 0 h 23"/>
                  <a:gd name="T30" fmla="*/ 0 w 73"/>
                  <a:gd name="T31" fmla="*/ 0 h 23"/>
                  <a:gd name="T32" fmla="*/ 0 w 73"/>
                  <a:gd name="T33" fmla="*/ 0 h 23"/>
                  <a:gd name="T34" fmla="*/ 0 w 73"/>
                  <a:gd name="T35" fmla="*/ 0 h 23"/>
                  <a:gd name="T36" fmla="*/ 0 w 73"/>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23"/>
                  <a:gd name="T59" fmla="*/ 73 w 73"/>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23">
                    <a:moveTo>
                      <a:pt x="65" y="0"/>
                    </a:moveTo>
                    <a:lnTo>
                      <a:pt x="60" y="4"/>
                    </a:lnTo>
                    <a:lnTo>
                      <a:pt x="54" y="6"/>
                    </a:lnTo>
                    <a:lnTo>
                      <a:pt x="46" y="8"/>
                    </a:lnTo>
                    <a:lnTo>
                      <a:pt x="39" y="8"/>
                    </a:lnTo>
                    <a:lnTo>
                      <a:pt x="31" y="8"/>
                    </a:lnTo>
                    <a:lnTo>
                      <a:pt x="23" y="8"/>
                    </a:lnTo>
                    <a:lnTo>
                      <a:pt x="16" y="6"/>
                    </a:lnTo>
                    <a:lnTo>
                      <a:pt x="8" y="2"/>
                    </a:lnTo>
                    <a:lnTo>
                      <a:pt x="0" y="17"/>
                    </a:lnTo>
                    <a:lnTo>
                      <a:pt x="10" y="21"/>
                    </a:lnTo>
                    <a:lnTo>
                      <a:pt x="21" y="23"/>
                    </a:lnTo>
                    <a:lnTo>
                      <a:pt x="31" y="23"/>
                    </a:lnTo>
                    <a:lnTo>
                      <a:pt x="41" y="23"/>
                    </a:lnTo>
                    <a:lnTo>
                      <a:pt x="48" y="23"/>
                    </a:lnTo>
                    <a:lnTo>
                      <a:pt x="58" y="21"/>
                    </a:lnTo>
                    <a:lnTo>
                      <a:pt x="65" y="17"/>
                    </a:lnTo>
                    <a:lnTo>
                      <a:pt x="73" y="15"/>
                    </a:lnTo>
                    <a:lnTo>
                      <a:pt x="65" y="0"/>
                    </a:lnTo>
                    <a:close/>
                  </a:path>
                </a:pathLst>
              </a:custGeom>
              <a:solidFill>
                <a:srgbClr val="8A2419"/>
              </a:solidFill>
              <a:ln w="9525">
                <a:noFill/>
                <a:round/>
                <a:headEnd/>
                <a:tailEnd/>
              </a:ln>
            </p:spPr>
            <p:txBody>
              <a:bodyPr/>
              <a:lstStyle/>
              <a:p>
                <a:endParaRPr lang="en-US"/>
              </a:p>
            </p:txBody>
          </p:sp>
          <p:sp>
            <p:nvSpPr>
              <p:cNvPr id="9305" name="Freeform 38"/>
              <p:cNvSpPr>
                <a:spLocks/>
              </p:cNvSpPr>
              <p:nvPr/>
            </p:nvSpPr>
            <p:spPr bwMode="auto">
              <a:xfrm>
                <a:off x="5099" y="2384"/>
                <a:ext cx="19" cy="8"/>
              </a:xfrm>
              <a:custGeom>
                <a:avLst/>
                <a:gdLst>
                  <a:gd name="T0" fmla="*/ 0 w 77"/>
                  <a:gd name="T1" fmla="*/ 0 h 27"/>
                  <a:gd name="T2" fmla="*/ 0 w 77"/>
                  <a:gd name="T3" fmla="*/ 0 h 27"/>
                  <a:gd name="T4" fmla="*/ 0 w 77"/>
                  <a:gd name="T5" fmla="*/ 0 h 27"/>
                  <a:gd name="T6" fmla="*/ 0 w 77"/>
                  <a:gd name="T7" fmla="*/ 0 h 27"/>
                  <a:gd name="T8" fmla="*/ 0 w 77"/>
                  <a:gd name="T9" fmla="*/ 0 h 27"/>
                  <a:gd name="T10" fmla="*/ 0 w 77"/>
                  <a:gd name="T11" fmla="*/ 0 h 27"/>
                  <a:gd name="T12" fmla="*/ 0 w 77"/>
                  <a:gd name="T13" fmla="*/ 0 h 27"/>
                  <a:gd name="T14" fmla="*/ 0 w 77"/>
                  <a:gd name="T15" fmla="*/ 0 h 27"/>
                  <a:gd name="T16" fmla="*/ 0 w 77"/>
                  <a:gd name="T17" fmla="*/ 0 h 27"/>
                  <a:gd name="T18" fmla="*/ 0 w 77"/>
                  <a:gd name="T19" fmla="*/ 0 h 27"/>
                  <a:gd name="T20" fmla="*/ 0 w 77"/>
                  <a:gd name="T21" fmla="*/ 0 h 27"/>
                  <a:gd name="T22" fmla="*/ 0 w 77"/>
                  <a:gd name="T23" fmla="*/ 0 h 27"/>
                  <a:gd name="T24" fmla="*/ 0 w 77"/>
                  <a:gd name="T25" fmla="*/ 0 h 27"/>
                  <a:gd name="T26" fmla="*/ 0 w 77"/>
                  <a:gd name="T27" fmla="*/ 0 h 27"/>
                  <a:gd name="T28" fmla="*/ 0 w 77"/>
                  <a:gd name="T29" fmla="*/ 0 h 27"/>
                  <a:gd name="T30" fmla="*/ 0 w 77"/>
                  <a:gd name="T31" fmla="*/ 0 h 27"/>
                  <a:gd name="T32" fmla="*/ 0 w 77"/>
                  <a:gd name="T33" fmla="*/ 0 h 27"/>
                  <a:gd name="T34" fmla="*/ 0 w 77"/>
                  <a:gd name="T35" fmla="*/ 0 h 27"/>
                  <a:gd name="T36" fmla="*/ 0 w 77"/>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
                  <a:gd name="T58" fmla="*/ 0 h 27"/>
                  <a:gd name="T59" fmla="*/ 77 w 77"/>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 h="27">
                    <a:moveTo>
                      <a:pt x="67" y="0"/>
                    </a:moveTo>
                    <a:lnTo>
                      <a:pt x="62" y="4"/>
                    </a:lnTo>
                    <a:lnTo>
                      <a:pt x="56" y="6"/>
                    </a:lnTo>
                    <a:lnTo>
                      <a:pt x="48" y="9"/>
                    </a:lnTo>
                    <a:lnTo>
                      <a:pt x="41" y="9"/>
                    </a:lnTo>
                    <a:lnTo>
                      <a:pt x="31" y="11"/>
                    </a:lnTo>
                    <a:lnTo>
                      <a:pt x="23" y="11"/>
                    </a:lnTo>
                    <a:lnTo>
                      <a:pt x="16" y="9"/>
                    </a:lnTo>
                    <a:lnTo>
                      <a:pt x="6" y="6"/>
                    </a:lnTo>
                    <a:lnTo>
                      <a:pt x="0" y="21"/>
                    </a:lnTo>
                    <a:lnTo>
                      <a:pt x="12" y="25"/>
                    </a:lnTo>
                    <a:lnTo>
                      <a:pt x="21" y="27"/>
                    </a:lnTo>
                    <a:lnTo>
                      <a:pt x="33" y="27"/>
                    </a:lnTo>
                    <a:lnTo>
                      <a:pt x="43" y="27"/>
                    </a:lnTo>
                    <a:lnTo>
                      <a:pt x="52" y="25"/>
                    </a:lnTo>
                    <a:lnTo>
                      <a:pt x="62" y="21"/>
                    </a:lnTo>
                    <a:lnTo>
                      <a:pt x="69" y="19"/>
                    </a:lnTo>
                    <a:lnTo>
                      <a:pt x="77" y="15"/>
                    </a:lnTo>
                    <a:lnTo>
                      <a:pt x="67" y="0"/>
                    </a:lnTo>
                    <a:close/>
                  </a:path>
                </a:pathLst>
              </a:custGeom>
              <a:solidFill>
                <a:srgbClr val="8A2419"/>
              </a:solidFill>
              <a:ln w="9525">
                <a:noFill/>
                <a:round/>
                <a:headEnd/>
                <a:tailEnd/>
              </a:ln>
            </p:spPr>
            <p:txBody>
              <a:bodyPr/>
              <a:lstStyle/>
              <a:p>
                <a:endParaRPr lang="en-US"/>
              </a:p>
            </p:txBody>
          </p:sp>
          <p:sp>
            <p:nvSpPr>
              <p:cNvPr id="9306" name="Freeform 39"/>
              <p:cNvSpPr>
                <a:spLocks/>
              </p:cNvSpPr>
              <p:nvPr/>
            </p:nvSpPr>
            <p:spPr bwMode="auto">
              <a:xfrm>
                <a:off x="5099" y="2393"/>
                <a:ext cx="19" cy="8"/>
              </a:xfrm>
              <a:custGeom>
                <a:avLst/>
                <a:gdLst>
                  <a:gd name="T0" fmla="*/ 0 w 81"/>
                  <a:gd name="T1" fmla="*/ 0 h 27"/>
                  <a:gd name="T2" fmla="*/ 0 w 81"/>
                  <a:gd name="T3" fmla="*/ 0 h 27"/>
                  <a:gd name="T4" fmla="*/ 0 w 81"/>
                  <a:gd name="T5" fmla="*/ 0 h 27"/>
                  <a:gd name="T6" fmla="*/ 0 w 81"/>
                  <a:gd name="T7" fmla="*/ 0 h 27"/>
                  <a:gd name="T8" fmla="*/ 0 w 81"/>
                  <a:gd name="T9" fmla="*/ 0 h 27"/>
                  <a:gd name="T10" fmla="*/ 0 w 81"/>
                  <a:gd name="T11" fmla="*/ 0 h 27"/>
                  <a:gd name="T12" fmla="*/ 0 w 81"/>
                  <a:gd name="T13" fmla="*/ 0 h 27"/>
                  <a:gd name="T14" fmla="*/ 0 w 81"/>
                  <a:gd name="T15" fmla="*/ 0 h 27"/>
                  <a:gd name="T16" fmla="*/ 0 w 81"/>
                  <a:gd name="T17" fmla="*/ 0 h 27"/>
                  <a:gd name="T18" fmla="*/ 0 w 81"/>
                  <a:gd name="T19" fmla="*/ 0 h 27"/>
                  <a:gd name="T20" fmla="*/ 0 w 81"/>
                  <a:gd name="T21" fmla="*/ 0 h 27"/>
                  <a:gd name="T22" fmla="*/ 0 w 81"/>
                  <a:gd name="T23" fmla="*/ 0 h 27"/>
                  <a:gd name="T24" fmla="*/ 0 w 81"/>
                  <a:gd name="T25" fmla="*/ 0 h 27"/>
                  <a:gd name="T26" fmla="*/ 0 w 81"/>
                  <a:gd name="T27" fmla="*/ 0 h 27"/>
                  <a:gd name="T28" fmla="*/ 0 w 81"/>
                  <a:gd name="T29" fmla="*/ 0 h 27"/>
                  <a:gd name="T30" fmla="*/ 0 w 81"/>
                  <a:gd name="T31" fmla="*/ 0 h 27"/>
                  <a:gd name="T32" fmla="*/ 0 w 81"/>
                  <a:gd name="T33" fmla="*/ 0 h 27"/>
                  <a:gd name="T34" fmla="*/ 0 w 81"/>
                  <a:gd name="T35" fmla="*/ 0 h 27"/>
                  <a:gd name="T36" fmla="*/ 0 w 81"/>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
                  <a:gd name="T58" fmla="*/ 0 h 27"/>
                  <a:gd name="T59" fmla="*/ 81 w 81"/>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 h="27">
                    <a:moveTo>
                      <a:pt x="73" y="0"/>
                    </a:moveTo>
                    <a:lnTo>
                      <a:pt x="68" y="2"/>
                    </a:lnTo>
                    <a:lnTo>
                      <a:pt x="60" y="6"/>
                    </a:lnTo>
                    <a:lnTo>
                      <a:pt x="52" y="8"/>
                    </a:lnTo>
                    <a:lnTo>
                      <a:pt x="43" y="10"/>
                    </a:lnTo>
                    <a:lnTo>
                      <a:pt x="33" y="10"/>
                    </a:lnTo>
                    <a:lnTo>
                      <a:pt x="23" y="10"/>
                    </a:lnTo>
                    <a:lnTo>
                      <a:pt x="16" y="8"/>
                    </a:lnTo>
                    <a:lnTo>
                      <a:pt x="6" y="6"/>
                    </a:lnTo>
                    <a:lnTo>
                      <a:pt x="0" y="20"/>
                    </a:lnTo>
                    <a:lnTo>
                      <a:pt x="12" y="24"/>
                    </a:lnTo>
                    <a:lnTo>
                      <a:pt x="21" y="25"/>
                    </a:lnTo>
                    <a:lnTo>
                      <a:pt x="33" y="27"/>
                    </a:lnTo>
                    <a:lnTo>
                      <a:pt x="45" y="25"/>
                    </a:lnTo>
                    <a:lnTo>
                      <a:pt x="56" y="24"/>
                    </a:lnTo>
                    <a:lnTo>
                      <a:pt x="66" y="22"/>
                    </a:lnTo>
                    <a:lnTo>
                      <a:pt x="73" y="18"/>
                    </a:lnTo>
                    <a:lnTo>
                      <a:pt x="81" y="14"/>
                    </a:lnTo>
                    <a:lnTo>
                      <a:pt x="73" y="0"/>
                    </a:lnTo>
                    <a:close/>
                  </a:path>
                </a:pathLst>
              </a:custGeom>
              <a:solidFill>
                <a:srgbClr val="8A2419"/>
              </a:solidFill>
              <a:ln w="9525">
                <a:noFill/>
                <a:round/>
                <a:headEnd/>
                <a:tailEnd/>
              </a:ln>
            </p:spPr>
            <p:txBody>
              <a:bodyPr/>
              <a:lstStyle/>
              <a:p>
                <a:endParaRPr lang="en-US"/>
              </a:p>
            </p:txBody>
          </p:sp>
          <p:sp>
            <p:nvSpPr>
              <p:cNvPr id="9307" name="Freeform 40"/>
              <p:cNvSpPr>
                <a:spLocks/>
              </p:cNvSpPr>
              <p:nvPr/>
            </p:nvSpPr>
            <p:spPr bwMode="auto">
              <a:xfrm>
                <a:off x="5099" y="2403"/>
                <a:ext cx="21" cy="8"/>
              </a:xfrm>
              <a:custGeom>
                <a:avLst/>
                <a:gdLst>
                  <a:gd name="T0" fmla="*/ 0 w 87"/>
                  <a:gd name="T1" fmla="*/ 0 h 27"/>
                  <a:gd name="T2" fmla="*/ 0 w 87"/>
                  <a:gd name="T3" fmla="*/ 0 h 27"/>
                  <a:gd name="T4" fmla="*/ 0 w 87"/>
                  <a:gd name="T5" fmla="*/ 0 h 27"/>
                  <a:gd name="T6" fmla="*/ 0 w 87"/>
                  <a:gd name="T7" fmla="*/ 0 h 27"/>
                  <a:gd name="T8" fmla="*/ 0 w 87"/>
                  <a:gd name="T9" fmla="*/ 0 h 27"/>
                  <a:gd name="T10" fmla="*/ 0 w 87"/>
                  <a:gd name="T11" fmla="*/ 0 h 27"/>
                  <a:gd name="T12" fmla="*/ 0 w 87"/>
                  <a:gd name="T13" fmla="*/ 0 h 27"/>
                  <a:gd name="T14" fmla="*/ 0 w 87"/>
                  <a:gd name="T15" fmla="*/ 0 h 27"/>
                  <a:gd name="T16" fmla="*/ 0 w 87"/>
                  <a:gd name="T17" fmla="*/ 0 h 27"/>
                  <a:gd name="T18" fmla="*/ 0 w 87"/>
                  <a:gd name="T19" fmla="*/ 0 h 27"/>
                  <a:gd name="T20" fmla="*/ 0 w 87"/>
                  <a:gd name="T21" fmla="*/ 0 h 27"/>
                  <a:gd name="T22" fmla="*/ 0 w 87"/>
                  <a:gd name="T23" fmla="*/ 0 h 27"/>
                  <a:gd name="T24" fmla="*/ 0 w 87"/>
                  <a:gd name="T25" fmla="*/ 0 h 27"/>
                  <a:gd name="T26" fmla="*/ 0 w 87"/>
                  <a:gd name="T27" fmla="*/ 0 h 27"/>
                  <a:gd name="T28" fmla="*/ 0 w 87"/>
                  <a:gd name="T29" fmla="*/ 0 h 27"/>
                  <a:gd name="T30" fmla="*/ 0 w 87"/>
                  <a:gd name="T31" fmla="*/ 0 h 27"/>
                  <a:gd name="T32" fmla="*/ 0 w 87"/>
                  <a:gd name="T33" fmla="*/ 0 h 27"/>
                  <a:gd name="T34" fmla="*/ 0 w 87"/>
                  <a:gd name="T35" fmla="*/ 0 h 27"/>
                  <a:gd name="T36" fmla="*/ 0 w 87"/>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7"/>
                  <a:gd name="T58" fmla="*/ 0 h 27"/>
                  <a:gd name="T59" fmla="*/ 87 w 87"/>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7" h="27">
                    <a:moveTo>
                      <a:pt x="79" y="0"/>
                    </a:moveTo>
                    <a:lnTo>
                      <a:pt x="73" y="4"/>
                    </a:lnTo>
                    <a:lnTo>
                      <a:pt x="66" y="6"/>
                    </a:lnTo>
                    <a:lnTo>
                      <a:pt x="56" y="8"/>
                    </a:lnTo>
                    <a:lnTo>
                      <a:pt x="46" y="10"/>
                    </a:lnTo>
                    <a:lnTo>
                      <a:pt x="35" y="10"/>
                    </a:lnTo>
                    <a:lnTo>
                      <a:pt x="25" y="10"/>
                    </a:lnTo>
                    <a:lnTo>
                      <a:pt x="16" y="8"/>
                    </a:lnTo>
                    <a:lnTo>
                      <a:pt x="6" y="6"/>
                    </a:lnTo>
                    <a:lnTo>
                      <a:pt x="0" y="19"/>
                    </a:lnTo>
                    <a:lnTo>
                      <a:pt x="12" y="23"/>
                    </a:lnTo>
                    <a:lnTo>
                      <a:pt x="23" y="25"/>
                    </a:lnTo>
                    <a:lnTo>
                      <a:pt x="35" y="27"/>
                    </a:lnTo>
                    <a:lnTo>
                      <a:pt x="46" y="25"/>
                    </a:lnTo>
                    <a:lnTo>
                      <a:pt x="58" y="25"/>
                    </a:lnTo>
                    <a:lnTo>
                      <a:pt x="69" y="21"/>
                    </a:lnTo>
                    <a:lnTo>
                      <a:pt x="79" y="19"/>
                    </a:lnTo>
                    <a:lnTo>
                      <a:pt x="87" y="15"/>
                    </a:lnTo>
                    <a:lnTo>
                      <a:pt x="79" y="0"/>
                    </a:lnTo>
                    <a:close/>
                  </a:path>
                </a:pathLst>
              </a:custGeom>
              <a:solidFill>
                <a:srgbClr val="8A2419"/>
              </a:solidFill>
              <a:ln w="9525">
                <a:noFill/>
                <a:round/>
                <a:headEnd/>
                <a:tailEnd/>
              </a:ln>
            </p:spPr>
            <p:txBody>
              <a:bodyPr/>
              <a:lstStyle/>
              <a:p>
                <a:endParaRPr lang="en-US"/>
              </a:p>
            </p:txBody>
          </p:sp>
          <p:sp>
            <p:nvSpPr>
              <p:cNvPr id="9308" name="Freeform 41"/>
              <p:cNvSpPr>
                <a:spLocks/>
              </p:cNvSpPr>
              <p:nvPr/>
            </p:nvSpPr>
            <p:spPr bwMode="auto">
              <a:xfrm>
                <a:off x="5105" y="2412"/>
                <a:ext cx="17" cy="6"/>
              </a:xfrm>
              <a:custGeom>
                <a:avLst/>
                <a:gdLst>
                  <a:gd name="T0" fmla="*/ 0 w 71"/>
                  <a:gd name="T1" fmla="*/ 0 h 23"/>
                  <a:gd name="T2" fmla="*/ 0 w 71"/>
                  <a:gd name="T3" fmla="*/ 0 h 23"/>
                  <a:gd name="T4" fmla="*/ 0 w 71"/>
                  <a:gd name="T5" fmla="*/ 0 h 23"/>
                  <a:gd name="T6" fmla="*/ 0 w 71"/>
                  <a:gd name="T7" fmla="*/ 0 h 23"/>
                  <a:gd name="T8" fmla="*/ 0 w 71"/>
                  <a:gd name="T9" fmla="*/ 0 h 23"/>
                  <a:gd name="T10" fmla="*/ 0 w 71"/>
                  <a:gd name="T11" fmla="*/ 0 h 23"/>
                  <a:gd name="T12" fmla="*/ 0 w 71"/>
                  <a:gd name="T13" fmla="*/ 0 h 23"/>
                  <a:gd name="T14" fmla="*/ 0 w 71"/>
                  <a:gd name="T15" fmla="*/ 0 h 23"/>
                  <a:gd name="T16" fmla="*/ 0 w 71"/>
                  <a:gd name="T17" fmla="*/ 0 h 23"/>
                  <a:gd name="T18" fmla="*/ 0 w 71"/>
                  <a:gd name="T19" fmla="*/ 0 h 23"/>
                  <a:gd name="T20" fmla="*/ 0 w 71"/>
                  <a:gd name="T21" fmla="*/ 0 h 23"/>
                  <a:gd name="T22" fmla="*/ 0 w 71"/>
                  <a:gd name="T23" fmla="*/ 0 h 23"/>
                  <a:gd name="T24" fmla="*/ 0 w 71"/>
                  <a:gd name="T25" fmla="*/ 0 h 23"/>
                  <a:gd name="T26" fmla="*/ 0 w 71"/>
                  <a:gd name="T27" fmla="*/ 0 h 23"/>
                  <a:gd name="T28" fmla="*/ 0 w 71"/>
                  <a:gd name="T29" fmla="*/ 0 h 23"/>
                  <a:gd name="T30" fmla="*/ 0 w 71"/>
                  <a:gd name="T31" fmla="*/ 0 h 23"/>
                  <a:gd name="T32" fmla="*/ 0 w 71"/>
                  <a:gd name="T33" fmla="*/ 0 h 23"/>
                  <a:gd name="T34" fmla="*/ 0 w 71"/>
                  <a:gd name="T35" fmla="*/ 0 h 23"/>
                  <a:gd name="T36" fmla="*/ 0 w 71"/>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23"/>
                  <a:gd name="T59" fmla="*/ 71 w 71"/>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23">
                    <a:moveTo>
                      <a:pt x="62" y="0"/>
                    </a:moveTo>
                    <a:lnTo>
                      <a:pt x="58" y="2"/>
                    </a:lnTo>
                    <a:lnTo>
                      <a:pt x="50" y="3"/>
                    </a:lnTo>
                    <a:lnTo>
                      <a:pt x="44" y="5"/>
                    </a:lnTo>
                    <a:lnTo>
                      <a:pt x="37" y="7"/>
                    </a:lnTo>
                    <a:lnTo>
                      <a:pt x="31" y="7"/>
                    </a:lnTo>
                    <a:lnTo>
                      <a:pt x="23" y="5"/>
                    </a:lnTo>
                    <a:lnTo>
                      <a:pt x="16" y="3"/>
                    </a:lnTo>
                    <a:lnTo>
                      <a:pt x="6" y="2"/>
                    </a:lnTo>
                    <a:lnTo>
                      <a:pt x="0" y="15"/>
                    </a:lnTo>
                    <a:lnTo>
                      <a:pt x="10" y="19"/>
                    </a:lnTo>
                    <a:lnTo>
                      <a:pt x="20" y="23"/>
                    </a:lnTo>
                    <a:lnTo>
                      <a:pt x="29" y="23"/>
                    </a:lnTo>
                    <a:lnTo>
                      <a:pt x="39" y="23"/>
                    </a:lnTo>
                    <a:lnTo>
                      <a:pt x="48" y="21"/>
                    </a:lnTo>
                    <a:lnTo>
                      <a:pt x="56" y="19"/>
                    </a:lnTo>
                    <a:lnTo>
                      <a:pt x="64" y="17"/>
                    </a:lnTo>
                    <a:lnTo>
                      <a:pt x="71" y="13"/>
                    </a:lnTo>
                    <a:lnTo>
                      <a:pt x="62" y="0"/>
                    </a:lnTo>
                    <a:close/>
                  </a:path>
                </a:pathLst>
              </a:custGeom>
              <a:solidFill>
                <a:srgbClr val="8A2419"/>
              </a:solidFill>
              <a:ln w="9525">
                <a:noFill/>
                <a:round/>
                <a:headEnd/>
                <a:tailEnd/>
              </a:ln>
            </p:spPr>
            <p:txBody>
              <a:bodyPr/>
              <a:lstStyle/>
              <a:p>
                <a:endParaRPr lang="en-US"/>
              </a:p>
            </p:txBody>
          </p:sp>
          <p:sp>
            <p:nvSpPr>
              <p:cNvPr id="9309" name="Freeform 42"/>
              <p:cNvSpPr>
                <a:spLocks/>
              </p:cNvSpPr>
              <p:nvPr/>
            </p:nvSpPr>
            <p:spPr bwMode="auto">
              <a:xfrm>
                <a:off x="5136" y="2568"/>
                <a:ext cx="14" cy="7"/>
              </a:xfrm>
              <a:custGeom>
                <a:avLst/>
                <a:gdLst>
                  <a:gd name="T0" fmla="*/ 0 w 61"/>
                  <a:gd name="T1" fmla="*/ 0 h 25"/>
                  <a:gd name="T2" fmla="*/ 0 w 61"/>
                  <a:gd name="T3" fmla="*/ 0 h 25"/>
                  <a:gd name="T4" fmla="*/ 0 w 61"/>
                  <a:gd name="T5" fmla="*/ 0 h 25"/>
                  <a:gd name="T6" fmla="*/ 0 w 61"/>
                  <a:gd name="T7" fmla="*/ 0 h 25"/>
                  <a:gd name="T8" fmla="*/ 0 w 61"/>
                  <a:gd name="T9" fmla="*/ 0 h 25"/>
                  <a:gd name="T10" fmla="*/ 0 w 61"/>
                  <a:gd name="T11" fmla="*/ 0 h 25"/>
                  <a:gd name="T12" fmla="*/ 0 w 61"/>
                  <a:gd name="T13" fmla="*/ 0 h 25"/>
                  <a:gd name="T14" fmla="*/ 0 w 61"/>
                  <a:gd name="T15" fmla="*/ 0 h 25"/>
                  <a:gd name="T16" fmla="*/ 0 w 61"/>
                  <a:gd name="T17" fmla="*/ 0 h 25"/>
                  <a:gd name="T18" fmla="*/ 0 w 61"/>
                  <a:gd name="T19" fmla="*/ 0 h 25"/>
                  <a:gd name="T20" fmla="*/ 0 w 61"/>
                  <a:gd name="T21" fmla="*/ 0 h 25"/>
                  <a:gd name="T22" fmla="*/ 0 w 61"/>
                  <a:gd name="T23" fmla="*/ 0 h 25"/>
                  <a:gd name="T24" fmla="*/ 0 w 61"/>
                  <a:gd name="T25" fmla="*/ 0 h 25"/>
                  <a:gd name="T26" fmla="*/ 0 w 61"/>
                  <a:gd name="T27" fmla="*/ 0 h 25"/>
                  <a:gd name="T28" fmla="*/ 0 w 61"/>
                  <a:gd name="T29" fmla="*/ 0 h 25"/>
                  <a:gd name="T30" fmla="*/ 0 w 61"/>
                  <a:gd name="T31" fmla="*/ 0 h 25"/>
                  <a:gd name="T32" fmla="*/ 0 w 61"/>
                  <a:gd name="T33" fmla="*/ 0 h 25"/>
                  <a:gd name="T34" fmla="*/ 0 w 61"/>
                  <a:gd name="T35" fmla="*/ 0 h 25"/>
                  <a:gd name="T36" fmla="*/ 0 w 61"/>
                  <a:gd name="T37" fmla="*/ 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
                  <a:gd name="T58" fmla="*/ 0 h 25"/>
                  <a:gd name="T59" fmla="*/ 61 w 61"/>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 h="25">
                    <a:moveTo>
                      <a:pt x="54" y="4"/>
                    </a:moveTo>
                    <a:lnTo>
                      <a:pt x="50" y="6"/>
                    </a:lnTo>
                    <a:lnTo>
                      <a:pt x="44" y="8"/>
                    </a:lnTo>
                    <a:lnTo>
                      <a:pt x="40" y="8"/>
                    </a:lnTo>
                    <a:lnTo>
                      <a:pt x="35" y="8"/>
                    </a:lnTo>
                    <a:lnTo>
                      <a:pt x="29" y="8"/>
                    </a:lnTo>
                    <a:lnTo>
                      <a:pt x="23" y="6"/>
                    </a:lnTo>
                    <a:lnTo>
                      <a:pt x="15" y="2"/>
                    </a:lnTo>
                    <a:lnTo>
                      <a:pt x="8" y="0"/>
                    </a:lnTo>
                    <a:lnTo>
                      <a:pt x="0" y="14"/>
                    </a:lnTo>
                    <a:lnTo>
                      <a:pt x="10" y="17"/>
                    </a:lnTo>
                    <a:lnTo>
                      <a:pt x="19" y="21"/>
                    </a:lnTo>
                    <a:lnTo>
                      <a:pt x="27" y="23"/>
                    </a:lnTo>
                    <a:lnTo>
                      <a:pt x="35" y="25"/>
                    </a:lnTo>
                    <a:lnTo>
                      <a:pt x="42" y="25"/>
                    </a:lnTo>
                    <a:lnTo>
                      <a:pt x="48" y="23"/>
                    </a:lnTo>
                    <a:lnTo>
                      <a:pt x="56" y="21"/>
                    </a:lnTo>
                    <a:lnTo>
                      <a:pt x="61" y="17"/>
                    </a:lnTo>
                    <a:lnTo>
                      <a:pt x="54" y="4"/>
                    </a:lnTo>
                    <a:close/>
                  </a:path>
                </a:pathLst>
              </a:custGeom>
              <a:solidFill>
                <a:srgbClr val="8A2419"/>
              </a:solidFill>
              <a:ln w="9525">
                <a:noFill/>
                <a:round/>
                <a:headEnd/>
                <a:tailEnd/>
              </a:ln>
            </p:spPr>
            <p:txBody>
              <a:bodyPr/>
              <a:lstStyle/>
              <a:p>
                <a:endParaRPr lang="en-US"/>
              </a:p>
            </p:txBody>
          </p:sp>
          <p:sp>
            <p:nvSpPr>
              <p:cNvPr id="9310" name="Freeform 43"/>
              <p:cNvSpPr>
                <a:spLocks/>
              </p:cNvSpPr>
              <p:nvPr/>
            </p:nvSpPr>
            <p:spPr bwMode="auto">
              <a:xfrm>
                <a:off x="5136" y="2561"/>
                <a:ext cx="14" cy="7"/>
              </a:xfrm>
              <a:custGeom>
                <a:avLst/>
                <a:gdLst>
                  <a:gd name="T0" fmla="*/ 0 w 61"/>
                  <a:gd name="T1" fmla="*/ 0 h 25"/>
                  <a:gd name="T2" fmla="*/ 0 w 61"/>
                  <a:gd name="T3" fmla="*/ 0 h 25"/>
                  <a:gd name="T4" fmla="*/ 0 w 61"/>
                  <a:gd name="T5" fmla="*/ 0 h 25"/>
                  <a:gd name="T6" fmla="*/ 0 w 61"/>
                  <a:gd name="T7" fmla="*/ 0 h 25"/>
                  <a:gd name="T8" fmla="*/ 0 w 61"/>
                  <a:gd name="T9" fmla="*/ 0 h 25"/>
                  <a:gd name="T10" fmla="*/ 0 w 61"/>
                  <a:gd name="T11" fmla="*/ 0 h 25"/>
                  <a:gd name="T12" fmla="*/ 0 w 61"/>
                  <a:gd name="T13" fmla="*/ 0 h 25"/>
                  <a:gd name="T14" fmla="*/ 0 w 61"/>
                  <a:gd name="T15" fmla="*/ 0 h 25"/>
                  <a:gd name="T16" fmla="*/ 0 w 61"/>
                  <a:gd name="T17" fmla="*/ 0 h 25"/>
                  <a:gd name="T18" fmla="*/ 0 w 61"/>
                  <a:gd name="T19" fmla="*/ 0 h 25"/>
                  <a:gd name="T20" fmla="*/ 0 w 61"/>
                  <a:gd name="T21" fmla="*/ 0 h 25"/>
                  <a:gd name="T22" fmla="*/ 0 w 61"/>
                  <a:gd name="T23" fmla="*/ 0 h 25"/>
                  <a:gd name="T24" fmla="*/ 0 w 61"/>
                  <a:gd name="T25" fmla="*/ 0 h 25"/>
                  <a:gd name="T26" fmla="*/ 0 w 61"/>
                  <a:gd name="T27" fmla="*/ 0 h 25"/>
                  <a:gd name="T28" fmla="*/ 0 w 61"/>
                  <a:gd name="T29" fmla="*/ 0 h 25"/>
                  <a:gd name="T30" fmla="*/ 0 w 61"/>
                  <a:gd name="T31" fmla="*/ 0 h 25"/>
                  <a:gd name="T32" fmla="*/ 0 w 61"/>
                  <a:gd name="T33" fmla="*/ 0 h 25"/>
                  <a:gd name="T34" fmla="*/ 0 w 61"/>
                  <a:gd name="T35" fmla="*/ 0 h 25"/>
                  <a:gd name="T36" fmla="*/ 0 w 61"/>
                  <a:gd name="T37" fmla="*/ 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
                  <a:gd name="T58" fmla="*/ 0 h 25"/>
                  <a:gd name="T59" fmla="*/ 61 w 61"/>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 h="25">
                    <a:moveTo>
                      <a:pt x="54" y="4"/>
                    </a:moveTo>
                    <a:lnTo>
                      <a:pt x="48" y="6"/>
                    </a:lnTo>
                    <a:lnTo>
                      <a:pt x="44" y="8"/>
                    </a:lnTo>
                    <a:lnTo>
                      <a:pt x="38" y="8"/>
                    </a:lnTo>
                    <a:lnTo>
                      <a:pt x="35" y="8"/>
                    </a:lnTo>
                    <a:lnTo>
                      <a:pt x="29" y="8"/>
                    </a:lnTo>
                    <a:lnTo>
                      <a:pt x="23" y="6"/>
                    </a:lnTo>
                    <a:lnTo>
                      <a:pt x="15" y="4"/>
                    </a:lnTo>
                    <a:lnTo>
                      <a:pt x="6" y="0"/>
                    </a:lnTo>
                    <a:lnTo>
                      <a:pt x="0" y="14"/>
                    </a:lnTo>
                    <a:lnTo>
                      <a:pt x="10" y="18"/>
                    </a:lnTo>
                    <a:lnTo>
                      <a:pt x="17" y="21"/>
                    </a:lnTo>
                    <a:lnTo>
                      <a:pt x="25" y="23"/>
                    </a:lnTo>
                    <a:lnTo>
                      <a:pt x="33" y="25"/>
                    </a:lnTo>
                    <a:lnTo>
                      <a:pt x="40" y="25"/>
                    </a:lnTo>
                    <a:lnTo>
                      <a:pt x="48" y="23"/>
                    </a:lnTo>
                    <a:lnTo>
                      <a:pt x="54" y="21"/>
                    </a:lnTo>
                    <a:lnTo>
                      <a:pt x="61" y="18"/>
                    </a:lnTo>
                    <a:lnTo>
                      <a:pt x="54" y="4"/>
                    </a:lnTo>
                    <a:close/>
                  </a:path>
                </a:pathLst>
              </a:custGeom>
              <a:solidFill>
                <a:srgbClr val="8A2419"/>
              </a:solidFill>
              <a:ln w="9525">
                <a:noFill/>
                <a:round/>
                <a:headEnd/>
                <a:tailEnd/>
              </a:ln>
            </p:spPr>
            <p:txBody>
              <a:bodyPr/>
              <a:lstStyle/>
              <a:p>
                <a:endParaRPr lang="en-US"/>
              </a:p>
            </p:txBody>
          </p:sp>
          <p:sp>
            <p:nvSpPr>
              <p:cNvPr id="9311" name="Freeform 44"/>
              <p:cNvSpPr>
                <a:spLocks/>
              </p:cNvSpPr>
              <p:nvPr/>
            </p:nvSpPr>
            <p:spPr bwMode="auto">
              <a:xfrm>
                <a:off x="5137" y="2555"/>
                <a:ext cx="14" cy="6"/>
              </a:xfrm>
              <a:custGeom>
                <a:avLst/>
                <a:gdLst>
                  <a:gd name="T0" fmla="*/ 0 w 59"/>
                  <a:gd name="T1" fmla="*/ 0 h 23"/>
                  <a:gd name="T2" fmla="*/ 0 w 59"/>
                  <a:gd name="T3" fmla="*/ 0 h 23"/>
                  <a:gd name="T4" fmla="*/ 0 w 59"/>
                  <a:gd name="T5" fmla="*/ 0 h 23"/>
                  <a:gd name="T6" fmla="*/ 0 w 59"/>
                  <a:gd name="T7" fmla="*/ 0 h 23"/>
                  <a:gd name="T8" fmla="*/ 0 w 59"/>
                  <a:gd name="T9" fmla="*/ 0 h 23"/>
                  <a:gd name="T10" fmla="*/ 0 w 59"/>
                  <a:gd name="T11" fmla="*/ 0 h 23"/>
                  <a:gd name="T12" fmla="*/ 0 w 59"/>
                  <a:gd name="T13" fmla="*/ 0 h 23"/>
                  <a:gd name="T14" fmla="*/ 0 w 59"/>
                  <a:gd name="T15" fmla="*/ 0 h 23"/>
                  <a:gd name="T16" fmla="*/ 0 w 59"/>
                  <a:gd name="T17" fmla="*/ 0 h 23"/>
                  <a:gd name="T18" fmla="*/ 0 w 59"/>
                  <a:gd name="T19" fmla="*/ 0 h 23"/>
                  <a:gd name="T20" fmla="*/ 0 w 59"/>
                  <a:gd name="T21" fmla="*/ 0 h 23"/>
                  <a:gd name="T22" fmla="*/ 0 w 59"/>
                  <a:gd name="T23" fmla="*/ 0 h 23"/>
                  <a:gd name="T24" fmla="*/ 0 w 59"/>
                  <a:gd name="T25" fmla="*/ 0 h 23"/>
                  <a:gd name="T26" fmla="*/ 0 w 59"/>
                  <a:gd name="T27" fmla="*/ 0 h 23"/>
                  <a:gd name="T28" fmla="*/ 0 w 59"/>
                  <a:gd name="T29" fmla="*/ 0 h 23"/>
                  <a:gd name="T30" fmla="*/ 0 w 59"/>
                  <a:gd name="T31" fmla="*/ 0 h 23"/>
                  <a:gd name="T32" fmla="*/ 0 w 59"/>
                  <a:gd name="T33" fmla="*/ 0 h 23"/>
                  <a:gd name="T34" fmla="*/ 0 w 59"/>
                  <a:gd name="T35" fmla="*/ 0 h 23"/>
                  <a:gd name="T36" fmla="*/ 0 w 59"/>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23"/>
                  <a:gd name="T59" fmla="*/ 59 w 59"/>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23">
                    <a:moveTo>
                      <a:pt x="52" y="2"/>
                    </a:moveTo>
                    <a:lnTo>
                      <a:pt x="46" y="4"/>
                    </a:lnTo>
                    <a:lnTo>
                      <a:pt x="42" y="6"/>
                    </a:lnTo>
                    <a:lnTo>
                      <a:pt x="36" y="8"/>
                    </a:lnTo>
                    <a:lnTo>
                      <a:pt x="32" y="8"/>
                    </a:lnTo>
                    <a:lnTo>
                      <a:pt x="27" y="8"/>
                    </a:lnTo>
                    <a:lnTo>
                      <a:pt x="21" y="6"/>
                    </a:lnTo>
                    <a:lnTo>
                      <a:pt x="15" y="4"/>
                    </a:lnTo>
                    <a:lnTo>
                      <a:pt x="6" y="0"/>
                    </a:lnTo>
                    <a:lnTo>
                      <a:pt x="0" y="16"/>
                    </a:lnTo>
                    <a:lnTo>
                      <a:pt x="9" y="20"/>
                    </a:lnTo>
                    <a:lnTo>
                      <a:pt x="17" y="21"/>
                    </a:lnTo>
                    <a:lnTo>
                      <a:pt x="25" y="23"/>
                    </a:lnTo>
                    <a:lnTo>
                      <a:pt x="32" y="23"/>
                    </a:lnTo>
                    <a:lnTo>
                      <a:pt x="40" y="23"/>
                    </a:lnTo>
                    <a:lnTo>
                      <a:pt x="46" y="21"/>
                    </a:lnTo>
                    <a:lnTo>
                      <a:pt x="54" y="20"/>
                    </a:lnTo>
                    <a:lnTo>
                      <a:pt x="59" y="16"/>
                    </a:lnTo>
                    <a:lnTo>
                      <a:pt x="52" y="2"/>
                    </a:lnTo>
                    <a:close/>
                  </a:path>
                </a:pathLst>
              </a:custGeom>
              <a:solidFill>
                <a:srgbClr val="8A2419"/>
              </a:solidFill>
              <a:ln w="9525">
                <a:noFill/>
                <a:round/>
                <a:headEnd/>
                <a:tailEnd/>
              </a:ln>
            </p:spPr>
            <p:txBody>
              <a:bodyPr/>
              <a:lstStyle/>
              <a:p>
                <a:endParaRPr lang="en-US"/>
              </a:p>
            </p:txBody>
          </p:sp>
          <p:sp>
            <p:nvSpPr>
              <p:cNvPr id="9312" name="Freeform 45"/>
              <p:cNvSpPr>
                <a:spLocks/>
              </p:cNvSpPr>
              <p:nvPr/>
            </p:nvSpPr>
            <p:spPr bwMode="auto">
              <a:xfrm>
                <a:off x="5136" y="2548"/>
                <a:ext cx="15" cy="7"/>
              </a:xfrm>
              <a:custGeom>
                <a:avLst/>
                <a:gdLst>
                  <a:gd name="T0" fmla="*/ 0 w 61"/>
                  <a:gd name="T1" fmla="*/ 0 h 25"/>
                  <a:gd name="T2" fmla="*/ 0 w 61"/>
                  <a:gd name="T3" fmla="*/ 0 h 25"/>
                  <a:gd name="T4" fmla="*/ 0 w 61"/>
                  <a:gd name="T5" fmla="*/ 0 h 25"/>
                  <a:gd name="T6" fmla="*/ 0 w 61"/>
                  <a:gd name="T7" fmla="*/ 0 h 25"/>
                  <a:gd name="T8" fmla="*/ 0 w 61"/>
                  <a:gd name="T9" fmla="*/ 0 h 25"/>
                  <a:gd name="T10" fmla="*/ 0 w 61"/>
                  <a:gd name="T11" fmla="*/ 0 h 25"/>
                  <a:gd name="T12" fmla="*/ 0 w 61"/>
                  <a:gd name="T13" fmla="*/ 0 h 25"/>
                  <a:gd name="T14" fmla="*/ 0 w 61"/>
                  <a:gd name="T15" fmla="*/ 0 h 25"/>
                  <a:gd name="T16" fmla="*/ 0 w 61"/>
                  <a:gd name="T17" fmla="*/ 0 h 25"/>
                  <a:gd name="T18" fmla="*/ 0 w 61"/>
                  <a:gd name="T19" fmla="*/ 0 h 25"/>
                  <a:gd name="T20" fmla="*/ 0 w 61"/>
                  <a:gd name="T21" fmla="*/ 0 h 25"/>
                  <a:gd name="T22" fmla="*/ 0 w 61"/>
                  <a:gd name="T23" fmla="*/ 0 h 25"/>
                  <a:gd name="T24" fmla="*/ 0 w 61"/>
                  <a:gd name="T25" fmla="*/ 0 h 25"/>
                  <a:gd name="T26" fmla="*/ 0 w 61"/>
                  <a:gd name="T27" fmla="*/ 0 h 25"/>
                  <a:gd name="T28" fmla="*/ 0 w 61"/>
                  <a:gd name="T29" fmla="*/ 0 h 25"/>
                  <a:gd name="T30" fmla="*/ 0 w 61"/>
                  <a:gd name="T31" fmla="*/ 0 h 25"/>
                  <a:gd name="T32" fmla="*/ 0 w 61"/>
                  <a:gd name="T33" fmla="*/ 0 h 25"/>
                  <a:gd name="T34" fmla="*/ 0 w 61"/>
                  <a:gd name="T35" fmla="*/ 0 h 25"/>
                  <a:gd name="T36" fmla="*/ 0 w 61"/>
                  <a:gd name="T37" fmla="*/ 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
                  <a:gd name="T58" fmla="*/ 0 h 25"/>
                  <a:gd name="T59" fmla="*/ 61 w 61"/>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 h="25">
                    <a:moveTo>
                      <a:pt x="54" y="4"/>
                    </a:moveTo>
                    <a:lnTo>
                      <a:pt x="48" y="6"/>
                    </a:lnTo>
                    <a:lnTo>
                      <a:pt x="44" y="8"/>
                    </a:lnTo>
                    <a:lnTo>
                      <a:pt x="40" y="10"/>
                    </a:lnTo>
                    <a:lnTo>
                      <a:pt x="34" y="10"/>
                    </a:lnTo>
                    <a:lnTo>
                      <a:pt x="29" y="8"/>
                    </a:lnTo>
                    <a:lnTo>
                      <a:pt x="23" y="6"/>
                    </a:lnTo>
                    <a:lnTo>
                      <a:pt x="15" y="4"/>
                    </a:lnTo>
                    <a:lnTo>
                      <a:pt x="8" y="0"/>
                    </a:lnTo>
                    <a:lnTo>
                      <a:pt x="0" y="16"/>
                    </a:lnTo>
                    <a:lnTo>
                      <a:pt x="9" y="20"/>
                    </a:lnTo>
                    <a:lnTo>
                      <a:pt x="19" y="21"/>
                    </a:lnTo>
                    <a:lnTo>
                      <a:pt x="27" y="23"/>
                    </a:lnTo>
                    <a:lnTo>
                      <a:pt x="34" y="25"/>
                    </a:lnTo>
                    <a:lnTo>
                      <a:pt x="40" y="25"/>
                    </a:lnTo>
                    <a:lnTo>
                      <a:pt x="48" y="23"/>
                    </a:lnTo>
                    <a:lnTo>
                      <a:pt x="56" y="21"/>
                    </a:lnTo>
                    <a:lnTo>
                      <a:pt x="61" y="18"/>
                    </a:lnTo>
                    <a:lnTo>
                      <a:pt x="54" y="4"/>
                    </a:lnTo>
                    <a:close/>
                  </a:path>
                </a:pathLst>
              </a:custGeom>
              <a:solidFill>
                <a:srgbClr val="8A2419"/>
              </a:solidFill>
              <a:ln w="9525">
                <a:noFill/>
                <a:round/>
                <a:headEnd/>
                <a:tailEnd/>
              </a:ln>
            </p:spPr>
            <p:txBody>
              <a:bodyPr/>
              <a:lstStyle/>
              <a:p>
                <a:endParaRPr lang="en-US"/>
              </a:p>
            </p:txBody>
          </p:sp>
          <p:sp>
            <p:nvSpPr>
              <p:cNvPr id="9313" name="Freeform 46"/>
              <p:cNvSpPr>
                <a:spLocks/>
              </p:cNvSpPr>
              <p:nvPr/>
            </p:nvSpPr>
            <p:spPr bwMode="auto">
              <a:xfrm>
                <a:off x="5137" y="2541"/>
                <a:ext cx="14" cy="6"/>
              </a:xfrm>
              <a:custGeom>
                <a:avLst/>
                <a:gdLst>
                  <a:gd name="T0" fmla="*/ 0 w 61"/>
                  <a:gd name="T1" fmla="*/ 0 h 23"/>
                  <a:gd name="T2" fmla="*/ 0 w 61"/>
                  <a:gd name="T3" fmla="*/ 0 h 23"/>
                  <a:gd name="T4" fmla="*/ 0 w 61"/>
                  <a:gd name="T5" fmla="*/ 0 h 23"/>
                  <a:gd name="T6" fmla="*/ 0 w 61"/>
                  <a:gd name="T7" fmla="*/ 0 h 23"/>
                  <a:gd name="T8" fmla="*/ 0 w 61"/>
                  <a:gd name="T9" fmla="*/ 0 h 23"/>
                  <a:gd name="T10" fmla="*/ 0 w 61"/>
                  <a:gd name="T11" fmla="*/ 0 h 23"/>
                  <a:gd name="T12" fmla="*/ 0 w 61"/>
                  <a:gd name="T13" fmla="*/ 0 h 23"/>
                  <a:gd name="T14" fmla="*/ 0 w 61"/>
                  <a:gd name="T15" fmla="*/ 0 h 23"/>
                  <a:gd name="T16" fmla="*/ 0 w 61"/>
                  <a:gd name="T17" fmla="*/ 0 h 23"/>
                  <a:gd name="T18" fmla="*/ 0 w 61"/>
                  <a:gd name="T19" fmla="*/ 0 h 23"/>
                  <a:gd name="T20" fmla="*/ 0 w 61"/>
                  <a:gd name="T21" fmla="*/ 0 h 23"/>
                  <a:gd name="T22" fmla="*/ 0 w 61"/>
                  <a:gd name="T23" fmla="*/ 0 h 23"/>
                  <a:gd name="T24" fmla="*/ 0 w 61"/>
                  <a:gd name="T25" fmla="*/ 0 h 23"/>
                  <a:gd name="T26" fmla="*/ 0 w 61"/>
                  <a:gd name="T27" fmla="*/ 0 h 23"/>
                  <a:gd name="T28" fmla="*/ 0 w 61"/>
                  <a:gd name="T29" fmla="*/ 0 h 23"/>
                  <a:gd name="T30" fmla="*/ 0 w 61"/>
                  <a:gd name="T31" fmla="*/ 0 h 23"/>
                  <a:gd name="T32" fmla="*/ 0 w 61"/>
                  <a:gd name="T33" fmla="*/ 0 h 23"/>
                  <a:gd name="T34" fmla="*/ 0 w 61"/>
                  <a:gd name="T35" fmla="*/ 0 h 23"/>
                  <a:gd name="T36" fmla="*/ 0 w 61"/>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
                  <a:gd name="T58" fmla="*/ 0 h 23"/>
                  <a:gd name="T59" fmla="*/ 61 w 61"/>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 h="23">
                    <a:moveTo>
                      <a:pt x="54" y="2"/>
                    </a:moveTo>
                    <a:lnTo>
                      <a:pt x="48" y="4"/>
                    </a:lnTo>
                    <a:lnTo>
                      <a:pt x="44" y="6"/>
                    </a:lnTo>
                    <a:lnTo>
                      <a:pt x="38" y="8"/>
                    </a:lnTo>
                    <a:lnTo>
                      <a:pt x="34" y="8"/>
                    </a:lnTo>
                    <a:lnTo>
                      <a:pt x="29" y="6"/>
                    </a:lnTo>
                    <a:lnTo>
                      <a:pt x="23" y="6"/>
                    </a:lnTo>
                    <a:lnTo>
                      <a:pt x="15" y="2"/>
                    </a:lnTo>
                    <a:lnTo>
                      <a:pt x="7" y="0"/>
                    </a:lnTo>
                    <a:lnTo>
                      <a:pt x="0" y="14"/>
                    </a:lnTo>
                    <a:lnTo>
                      <a:pt x="9" y="18"/>
                    </a:lnTo>
                    <a:lnTo>
                      <a:pt x="17" y="22"/>
                    </a:lnTo>
                    <a:lnTo>
                      <a:pt x="27" y="23"/>
                    </a:lnTo>
                    <a:lnTo>
                      <a:pt x="34" y="23"/>
                    </a:lnTo>
                    <a:lnTo>
                      <a:pt x="40" y="23"/>
                    </a:lnTo>
                    <a:lnTo>
                      <a:pt x="48" y="22"/>
                    </a:lnTo>
                    <a:lnTo>
                      <a:pt x="54" y="20"/>
                    </a:lnTo>
                    <a:lnTo>
                      <a:pt x="61" y="16"/>
                    </a:lnTo>
                    <a:lnTo>
                      <a:pt x="54" y="2"/>
                    </a:lnTo>
                    <a:close/>
                  </a:path>
                </a:pathLst>
              </a:custGeom>
              <a:solidFill>
                <a:srgbClr val="8A2419"/>
              </a:solidFill>
              <a:ln w="9525">
                <a:noFill/>
                <a:round/>
                <a:headEnd/>
                <a:tailEnd/>
              </a:ln>
            </p:spPr>
            <p:txBody>
              <a:bodyPr/>
              <a:lstStyle/>
              <a:p>
                <a:endParaRPr lang="en-US"/>
              </a:p>
            </p:txBody>
          </p:sp>
          <p:sp>
            <p:nvSpPr>
              <p:cNvPr id="9314" name="Freeform 47"/>
              <p:cNvSpPr>
                <a:spLocks/>
              </p:cNvSpPr>
              <p:nvPr/>
            </p:nvSpPr>
            <p:spPr bwMode="auto">
              <a:xfrm>
                <a:off x="5137" y="2534"/>
                <a:ext cx="15" cy="7"/>
              </a:xfrm>
              <a:custGeom>
                <a:avLst/>
                <a:gdLst>
                  <a:gd name="T0" fmla="*/ 0 w 63"/>
                  <a:gd name="T1" fmla="*/ 0 h 25"/>
                  <a:gd name="T2" fmla="*/ 0 w 63"/>
                  <a:gd name="T3" fmla="*/ 0 h 25"/>
                  <a:gd name="T4" fmla="*/ 0 w 63"/>
                  <a:gd name="T5" fmla="*/ 0 h 25"/>
                  <a:gd name="T6" fmla="*/ 0 w 63"/>
                  <a:gd name="T7" fmla="*/ 0 h 25"/>
                  <a:gd name="T8" fmla="*/ 0 w 63"/>
                  <a:gd name="T9" fmla="*/ 0 h 25"/>
                  <a:gd name="T10" fmla="*/ 0 w 63"/>
                  <a:gd name="T11" fmla="*/ 0 h 25"/>
                  <a:gd name="T12" fmla="*/ 0 w 63"/>
                  <a:gd name="T13" fmla="*/ 0 h 25"/>
                  <a:gd name="T14" fmla="*/ 0 w 63"/>
                  <a:gd name="T15" fmla="*/ 0 h 25"/>
                  <a:gd name="T16" fmla="*/ 0 w 63"/>
                  <a:gd name="T17" fmla="*/ 0 h 25"/>
                  <a:gd name="T18" fmla="*/ 0 w 63"/>
                  <a:gd name="T19" fmla="*/ 0 h 25"/>
                  <a:gd name="T20" fmla="*/ 0 w 63"/>
                  <a:gd name="T21" fmla="*/ 0 h 25"/>
                  <a:gd name="T22" fmla="*/ 0 w 63"/>
                  <a:gd name="T23" fmla="*/ 0 h 25"/>
                  <a:gd name="T24" fmla="*/ 0 w 63"/>
                  <a:gd name="T25" fmla="*/ 0 h 25"/>
                  <a:gd name="T26" fmla="*/ 0 w 63"/>
                  <a:gd name="T27" fmla="*/ 0 h 25"/>
                  <a:gd name="T28" fmla="*/ 0 w 63"/>
                  <a:gd name="T29" fmla="*/ 0 h 25"/>
                  <a:gd name="T30" fmla="*/ 0 w 63"/>
                  <a:gd name="T31" fmla="*/ 0 h 25"/>
                  <a:gd name="T32" fmla="*/ 0 w 63"/>
                  <a:gd name="T33" fmla="*/ 0 h 25"/>
                  <a:gd name="T34" fmla="*/ 0 w 63"/>
                  <a:gd name="T35" fmla="*/ 0 h 25"/>
                  <a:gd name="T36" fmla="*/ 0 w 63"/>
                  <a:gd name="T37" fmla="*/ 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
                  <a:gd name="T58" fmla="*/ 0 h 25"/>
                  <a:gd name="T59" fmla="*/ 63 w 63"/>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 h="25">
                    <a:moveTo>
                      <a:pt x="54" y="2"/>
                    </a:moveTo>
                    <a:lnTo>
                      <a:pt x="50" y="6"/>
                    </a:lnTo>
                    <a:lnTo>
                      <a:pt x="44" y="8"/>
                    </a:lnTo>
                    <a:lnTo>
                      <a:pt x="40" y="8"/>
                    </a:lnTo>
                    <a:lnTo>
                      <a:pt x="34" y="8"/>
                    </a:lnTo>
                    <a:lnTo>
                      <a:pt x="29" y="8"/>
                    </a:lnTo>
                    <a:lnTo>
                      <a:pt x="23" y="6"/>
                    </a:lnTo>
                    <a:lnTo>
                      <a:pt x="15" y="4"/>
                    </a:lnTo>
                    <a:lnTo>
                      <a:pt x="6" y="0"/>
                    </a:lnTo>
                    <a:lnTo>
                      <a:pt x="0" y="14"/>
                    </a:lnTo>
                    <a:lnTo>
                      <a:pt x="9" y="18"/>
                    </a:lnTo>
                    <a:lnTo>
                      <a:pt x="17" y="22"/>
                    </a:lnTo>
                    <a:lnTo>
                      <a:pt x="25" y="24"/>
                    </a:lnTo>
                    <a:lnTo>
                      <a:pt x="34" y="25"/>
                    </a:lnTo>
                    <a:lnTo>
                      <a:pt x="40" y="24"/>
                    </a:lnTo>
                    <a:lnTo>
                      <a:pt x="48" y="24"/>
                    </a:lnTo>
                    <a:lnTo>
                      <a:pt x="55" y="20"/>
                    </a:lnTo>
                    <a:lnTo>
                      <a:pt x="63" y="18"/>
                    </a:lnTo>
                    <a:lnTo>
                      <a:pt x="54" y="2"/>
                    </a:lnTo>
                    <a:close/>
                  </a:path>
                </a:pathLst>
              </a:custGeom>
              <a:solidFill>
                <a:srgbClr val="8A2419"/>
              </a:solidFill>
              <a:ln w="9525">
                <a:noFill/>
                <a:round/>
                <a:headEnd/>
                <a:tailEnd/>
              </a:ln>
            </p:spPr>
            <p:txBody>
              <a:bodyPr/>
              <a:lstStyle/>
              <a:p>
                <a:endParaRPr lang="en-US"/>
              </a:p>
            </p:txBody>
          </p:sp>
          <p:sp>
            <p:nvSpPr>
              <p:cNvPr id="9315" name="Freeform 48"/>
              <p:cNvSpPr>
                <a:spLocks/>
              </p:cNvSpPr>
              <p:nvPr/>
            </p:nvSpPr>
            <p:spPr bwMode="auto">
              <a:xfrm>
                <a:off x="5137" y="2527"/>
                <a:ext cx="15" cy="6"/>
              </a:xfrm>
              <a:custGeom>
                <a:avLst/>
                <a:gdLst>
                  <a:gd name="T0" fmla="*/ 0 w 61"/>
                  <a:gd name="T1" fmla="*/ 0 h 23"/>
                  <a:gd name="T2" fmla="*/ 0 w 61"/>
                  <a:gd name="T3" fmla="*/ 0 h 23"/>
                  <a:gd name="T4" fmla="*/ 0 w 61"/>
                  <a:gd name="T5" fmla="*/ 0 h 23"/>
                  <a:gd name="T6" fmla="*/ 0 w 61"/>
                  <a:gd name="T7" fmla="*/ 0 h 23"/>
                  <a:gd name="T8" fmla="*/ 0 w 61"/>
                  <a:gd name="T9" fmla="*/ 0 h 23"/>
                  <a:gd name="T10" fmla="*/ 0 w 61"/>
                  <a:gd name="T11" fmla="*/ 0 h 23"/>
                  <a:gd name="T12" fmla="*/ 0 w 61"/>
                  <a:gd name="T13" fmla="*/ 0 h 23"/>
                  <a:gd name="T14" fmla="*/ 0 w 61"/>
                  <a:gd name="T15" fmla="*/ 0 h 23"/>
                  <a:gd name="T16" fmla="*/ 0 w 61"/>
                  <a:gd name="T17" fmla="*/ 0 h 23"/>
                  <a:gd name="T18" fmla="*/ 0 w 61"/>
                  <a:gd name="T19" fmla="*/ 0 h 23"/>
                  <a:gd name="T20" fmla="*/ 0 w 61"/>
                  <a:gd name="T21" fmla="*/ 0 h 23"/>
                  <a:gd name="T22" fmla="*/ 0 w 61"/>
                  <a:gd name="T23" fmla="*/ 0 h 23"/>
                  <a:gd name="T24" fmla="*/ 0 w 61"/>
                  <a:gd name="T25" fmla="*/ 0 h 23"/>
                  <a:gd name="T26" fmla="*/ 0 w 61"/>
                  <a:gd name="T27" fmla="*/ 0 h 23"/>
                  <a:gd name="T28" fmla="*/ 0 w 61"/>
                  <a:gd name="T29" fmla="*/ 0 h 23"/>
                  <a:gd name="T30" fmla="*/ 0 w 61"/>
                  <a:gd name="T31" fmla="*/ 0 h 23"/>
                  <a:gd name="T32" fmla="*/ 0 w 61"/>
                  <a:gd name="T33" fmla="*/ 0 h 23"/>
                  <a:gd name="T34" fmla="*/ 0 w 61"/>
                  <a:gd name="T35" fmla="*/ 0 h 23"/>
                  <a:gd name="T36" fmla="*/ 0 w 61"/>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
                  <a:gd name="T58" fmla="*/ 0 h 23"/>
                  <a:gd name="T59" fmla="*/ 61 w 61"/>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 h="23">
                    <a:moveTo>
                      <a:pt x="53" y="2"/>
                    </a:moveTo>
                    <a:lnTo>
                      <a:pt x="48" y="3"/>
                    </a:lnTo>
                    <a:lnTo>
                      <a:pt x="44" y="5"/>
                    </a:lnTo>
                    <a:lnTo>
                      <a:pt x="38" y="7"/>
                    </a:lnTo>
                    <a:lnTo>
                      <a:pt x="34" y="7"/>
                    </a:lnTo>
                    <a:lnTo>
                      <a:pt x="29" y="5"/>
                    </a:lnTo>
                    <a:lnTo>
                      <a:pt x="21" y="5"/>
                    </a:lnTo>
                    <a:lnTo>
                      <a:pt x="15" y="2"/>
                    </a:lnTo>
                    <a:lnTo>
                      <a:pt x="5" y="0"/>
                    </a:lnTo>
                    <a:lnTo>
                      <a:pt x="0" y="13"/>
                    </a:lnTo>
                    <a:lnTo>
                      <a:pt x="9" y="17"/>
                    </a:lnTo>
                    <a:lnTo>
                      <a:pt x="17" y="21"/>
                    </a:lnTo>
                    <a:lnTo>
                      <a:pt x="25" y="23"/>
                    </a:lnTo>
                    <a:lnTo>
                      <a:pt x="32" y="23"/>
                    </a:lnTo>
                    <a:lnTo>
                      <a:pt x="40" y="23"/>
                    </a:lnTo>
                    <a:lnTo>
                      <a:pt x="48" y="21"/>
                    </a:lnTo>
                    <a:lnTo>
                      <a:pt x="55" y="19"/>
                    </a:lnTo>
                    <a:lnTo>
                      <a:pt x="61" y="15"/>
                    </a:lnTo>
                    <a:lnTo>
                      <a:pt x="53" y="2"/>
                    </a:lnTo>
                    <a:close/>
                  </a:path>
                </a:pathLst>
              </a:custGeom>
              <a:solidFill>
                <a:srgbClr val="8A2419"/>
              </a:solidFill>
              <a:ln w="9525">
                <a:noFill/>
                <a:round/>
                <a:headEnd/>
                <a:tailEnd/>
              </a:ln>
            </p:spPr>
            <p:txBody>
              <a:bodyPr/>
              <a:lstStyle/>
              <a:p>
                <a:endParaRPr lang="en-US"/>
              </a:p>
            </p:txBody>
          </p:sp>
          <p:sp>
            <p:nvSpPr>
              <p:cNvPr id="9316" name="Freeform 49"/>
              <p:cNvSpPr>
                <a:spLocks/>
              </p:cNvSpPr>
              <p:nvPr/>
            </p:nvSpPr>
            <p:spPr bwMode="auto">
              <a:xfrm>
                <a:off x="5137" y="2520"/>
                <a:ext cx="16" cy="6"/>
              </a:xfrm>
              <a:custGeom>
                <a:avLst/>
                <a:gdLst>
                  <a:gd name="T0" fmla="*/ 0 w 69"/>
                  <a:gd name="T1" fmla="*/ 0 h 23"/>
                  <a:gd name="T2" fmla="*/ 0 w 69"/>
                  <a:gd name="T3" fmla="*/ 0 h 23"/>
                  <a:gd name="T4" fmla="*/ 0 w 69"/>
                  <a:gd name="T5" fmla="*/ 0 h 23"/>
                  <a:gd name="T6" fmla="*/ 0 w 69"/>
                  <a:gd name="T7" fmla="*/ 0 h 23"/>
                  <a:gd name="T8" fmla="*/ 0 w 69"/>
                  <a:gd name="T9" fmla="*/ 0 h 23"/>
                  <a:gd name="T10" fmla="*/ 0 w 69"/>
                  <a:gd name="T11" fmla="*/ 0 h 23"/>
                  <a:gd name="T12" fmla="*/ 0 w 69"/>
                  <a:gd name="T13" fmla="*/ 0 h 23"/>
                  <a:gd name="T14" fmla="*/ 0 w 69"/>
                  <a:gd name="T15" fmla="*/ 0 h 23"/>
                  <a:gd name="T16" fmla="*/ 0 w 69"/>
                  <a:gd name="T17" fmla="*/ 0 h 23"/>
                  <a:gd name="T18" fmla="*/ 0 w 69"/>
                  <a:gd name="T19" fmla="*/ 0 h 23"/>
                  <a:gd name="T20" fmla="*/ 0 w 69"/>
                  <a:gd name="T21" fmla="*/ 0 h 23"/>
                  <a:gd name="T22" fmla="*/ 0 w 69"/>
                  <a:gd name="T23" fmla="*/ 0 h 23"/>
                  <a:gd name="T24" fmla="*/ 0 w 69"/>
                  <a:gd name="T25" fmla="*/ 0 h 23"/>
                  <a:gd name="T26" fmla="*/ 0 w 69"/>
                  <a:gd name="T27" fmla="*/ 0 h 23"/>
                  <a:gd name="T28" fmla="*/ 0 w 69"/>
                  <a:gd name="T29" fmla="*/ 0 h 23"/>
                  <a:gd name="T30" fmla="*/ 0 w 69"/>
                  <a:gd name="T31" fmla="*/ 0 h 23"/>
                  <a:gd name="T32" fmla="*/ 0 w 69"/>
                  <a:gd name="T33" fmla="*/ 0 h 23"/>
                  <a:gd name="T34" fmla="*/ 0 w 69"/>
                  <a:gd name="T35" fmla="*/ 0 h 23"/>
                  <a:gd name="T36" fmla="*/ 0 w 69"/>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23"/>
                  <a:gd name="T59" fmla="*/ 69 w 69"/>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23">
                    <a:moveTo>
                      <a:pt x="61" y="0"/>
                    </a:moveTo>
                    <a:lnTo>
                      <a:pt x="55" y="2"/>
                    </a:lnTo>
                    <a:lnTo>
                      <a:pt x="50" y="6"/>
                    </a:lnTo>
                    <a:lnTo>
                      <a:pt x="44" y="6"/>
                    </a:lnTo>
                    <a:lnTo>
                      <a:pt x="36" y="7"/>
                    </a:lnTo>
                    <a:lnTo>
                      <a:pt x="31" y="7"/>
                    </a:lnTo>
                    <a:lnTo>
                      <a:pt x="23" y="6"/>
                    </a:lnTo>
                    <a:lnTo>
                      <a:pt x="15" y="4"/>
                    </a:lnTo>
                    <a:lnTo>
                      <a:pt x="7" y="2"/>
                    </a:lnTo>
                    <a:lnTo>
                      <a:pt x="0" y="15"/>
                    </a:lnTo>
                    <a:lnTo>
                      <a:pt x="9" y="19"/>
                    </a:lnTo>
                    <a:lnTo>
                      <a:pt x="19" y="23"/>
                    </a:lnTo>
                    <a:lnTo>
                      <a:pt x="29" y="23"/>
                    </a:lnTo>
                    <a:lnTo>
                      <a:pt x="38" y="23"/>
                    </a:lnTo>
                    <a:lnTo>
                      <a:pt x="46" y="23"/>
                    </a:lnTo>
                    <a:lnTo>
                      <a:pt x="55" y="21"/>
                    </a:lnTo>
                    <a:lnTo>
                      <a:pt x="61" y="17"/>
                    </a:lnTo>
                    <a:lnTo>
                      <a:pt x="69" y="13"/>
                    </a:lnTo>
                    <a:lnTo>
                      <a:pt x="61" y="0"/>
                    </a:lnTo>
                    <a:close/>
                  </a:path>
                </a:pathLst>
              </a:custGeom>
              <a:solidFill>
                <a:srgbClr val="8A2419"/>
              </a:solidFill>
              <a:ln w="9525">
                <a:noFill/>
                <a:round/>
                <a:headEnd/>
                <a:tailEnd/>
              </a:ln>
            </p:spPr>
            <p:txBody>
              <a:bodyPr/>
              <a:lstStyle/>
              <a:p>
                <a:endParaRPr lang="en-US"/>
              </a:p>
            </p:txBody>
          </p:sp>
          <p:sp>
            <p:nvSpPr>
              <p:cNvPr id="9317" name="Freeform 50"/>
              <p:cNvSpPr>
                <a:spLocks/>
              </p:cNvSpPr>
              <p:nvPr/>
            </p:nvSpPr>
            <p:spPr bwMode="auto">
              <a:xfrm>
                <a:off x="5140" y="2512"/>
                <a:ext cx="14" cy="8"/>
              </a:xfrm>
              <a:custGeom>
                <a:avLst/>
                <a:gdLst>
                  <a:gd name="T0" fmla="*/ 0 w 56"/>
                  <a:gd name="T1" fmla="*/ 0 h 27"/>
                  <a:gd name="T2" fmla="*/ 0 w 56"/>
                  <a:gd name="T3" fmla="*/ 0 h 27"/>
                  <a:gd name="T4" fmla="*/ 0 w 56"/>
                  <a:gd name="T5" fmla="*/ 0 h 27"/>
                  <a:gd name="T6" fmla="*/ 0 w 56"/>
                  <a:gd name="T7" fmla="*/ 0 h 27"/>
                  <a:gd name="T8" fmla="*/ 0 w 56"/>
                  <a:gd name="T9" fmla="*/ 0 h 27"/>
                  <a:gd name="T10" fmla="*/ 0 w 56"/>
                  <a:gd name="T11" fmla="*/ 0 h 27"/>
                  <a:gd name="T12" fmla="*/ 0 w 56"/>
                  <a:gd name="T13" fmla="*/ 0 h 27"/>
                  <a:gd name="T14" fmla="*/ 0 w 56"/>
                  <a:gd name="T15" fmla="*/ 0 h 27"/>
                  <a:gd name="T16" fmla="*/ 0 w 56"/>
                  <a:gd name="T17" fmla="*/ 0 h 27"/>
                  <a:gd name="T18" fmla="*/ 0 w 56"/>
                  <a:gd name="T19" fmla="*/ 0 h 27"/>
                  <a:gd name="T20" fmla="*/ 0 w 56"/>
                  <a:gd name="T21" fmla="*/ 0 h 27"/>
                  <a:gd name="T22" fmla="*/ 0 w 56"/>
                  <a:gd name="T23" fmla="*/ 0 h 27"/>
                  <a:gd name="T24" fmla="*/ 0 w 56"/>
                  <a:gd name="T25" fmla="*/ 0 h 27"/>
                  <a:gd name="T26" fmla="*/ 0 w 56"/>
                  <a:gd name="T27" fmla="*/ 0 h 27"/>
                  <a:gd name="T28" fmla="*/ 0 w 56"/>
                  <a:gd name="T29" fmla="*/ 0 h 27"/>
                  <a:gd name="T30" fmla="*/ 0 w 56"/>
                  <a:gd name="T31" fmla="*/ 0 h 27"/>
                  <a:gd name="T32" fmla="*/ 0 w 56"/>
                  <a:gd name="T33" fmla="*/ 0 h 27"/>
                  <a:gd name="T34" fmla="*/ 0 w 56"/>
                  <a:gd name="T35" fmla="*/ 0 h 27"/>
                  <a:gd name="T36" fmla="*/ 0 w 56"/>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27"/>
                  <a:gd name="T59" fmla="*/ 56 w 56"/>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27">
                    <a:moveTo>
                      <a:pt x="46" y="6"/>
                    </a:moveTo>
                    <a:lnTo>
                      <a:pt x="42" y="8"/>
                    </a:lnTo>
                    <a:lnTo>
                      <a:pt x="39" y="10"/>
                    </a:lnTo>
                    <a:lnTo>
                      <a:pt x="35" y="10"/>
                    </a:lnTo>
                    <a:lnTo>
                      <a:pt x="33" y="10"/>
                    </a:lnTo>
                    <a:lnTo>
                      <a:pt x="27" y="10"/>
                    </a:lnTo>
                    <a:lnTo>
                      <a:pt x="23" y="8"/>
                    </a:lnTo>
                    <a:lnTo>
                      <a:pt x="16" y="4"/>
                    </a:lnTo>
                    <a:lnTo>
                      <a:pt x="8" y="0"/>
                    </a:lnTo>
                    <a:lnTo>
                      <a:pt x="0" y="15"/>
                    </a:lnTo>
                    <a:lnTo>
                      <a:pt x="10" y="19"/>
                    </a:lnTo>
                    <a:lnTo>
                      <a:pt x="17" y="23"/>
                    </a:lnTo>
                    <a:lnTo>
                      <a:pt x="23" y="25"/>
                    </a:lnTo>
                    <a:lnTo>
                      <a:pt x="29" y="27"/>
                    </a:lnTo>
                    <a:lnTo>
                      <a:pt x="37" y="27"/>
                    </a:lnTo>
                    <a:lnTo>
                      <a:pt x="42" y="25"/>
                    </a:lnTo>
                    <a:lnTo>
                      <a:pt x="48" y="23"/>
                    </a:lnTo>
                    <a:lnTo>
                      <a:pt x="56" y="19"/>
                    </a:lnTo>
                    <a:lnTo>
                      <a:pt x="46" y="6"/>
                    </a:lnTo>
                    <a:close/>
                  </a:path>
                </a:pathLst>
              </a:custGeom>
              <a:solidFill>
                <a:srgbClr val="8A2419"/>
              </a:solidFill>
              <a:ln w="9525">
                <a:noFill/>
                <a:round/>
                <a:headEnd/>
                <a:tailEnd/>
              </a:ln>
            </p:spPr>
            <p:txBody>
              <a:bodyPr/>
              <a:lstStyle/>
              <a:p>
                <a:endParaRPr lang="en-US"/>
              </a:p>
            </p:txBody>
          </p:sp>
          <p:sp>
            <p:nvSpPr>
              <p:cNvPr id="9318" name="Freeform 51"/>
              <p:cNvSpPr>
                <a:spLocks/>
              </p:cNvSpPr>
              <p:nvPr/>
            </p:nvSpPr>
            <p:spPr bwMode="auto">
              <a:xfrm>
                <a:off x="5140" y="2506"/>
                <a:ext cx="14" cy="6"/>
              </a:xfrm>
              <a:custGeom>
                <a:avLst/>
                <a:gdLst>
                  <a:gd name="T0" fmla="*/ 0 w 58"/>
                  <a:gd name="T1" fmla="*/ 0 h 25"/>
                  <a:gd name="T2" fmla="*/ 0 w 58"/>
                  <a:gd name="T3" fmla="*/ 0 h 25"/>
                  <a:gd name="T4" fmla="*/ 0 w 58"/>
                  <a:gd name="T5" fmla="*/ 0 h 25"/>
                  <a:gd name="T6" fmla="*/ 0 w 58"/>
                  <a:gd name="T7" fmla="*/ 0 h 25"/>
                  <a:gd name="T8" fmla="*/ 0 w 58"/>
                  <a:gd name="T9" fmla="*/ 0 h 25"/>
                  <a:gd name="T10" fmla="*/ 0 w 58"/>
                  <a:gd name="T11" fmla="*/ 0 h 25"/>
                  <a:gd name="T12" fmla="*/ 0 w 58"/>
                  <a:gd name="T13" fmla="*/ 0 h 25"/>
                  <a:gd name="T14" fmla="*/ 0 w 58"/>
                  <a:gd name="T15" fmla="*/ 0 h 25"/>
                  <a:gd name="T16" fmla="*/ 0 w 58"/>
                  <a:gd name="T17" fmla="*/ 0 h 25"/>
                  <a:gd name="T18" fmla="*/ 0 w 58"/>
                  <a:gd name="T19" fmla="*/ 0 h 25"/>
                  <a:gd name="T20" fmla="*/ 0 w 58"/>
                  <a:gd name="T21" fmla="*/ 0 h 25"/>
                  <a:gd name="T22" fmla="*/ 0 w 58"/>
                  <a:gd name="T23" fmla="*/ 0 h 25"/>
                  <a:gd name="T24" fmla="*/ 0 w 58"/>
                  <a:gd name="T25" fmla="*/ 0 h 25"/>
                  <a:gd name="T26" fmla="*/ 0 w 58"/>
                  <a:gd name="T27" fmla="*/ 0 h 25"/>
                  <a:gd name="T28" fmla="*/ 0 w 58"/>
                  <a:gd name="T29" fmla="*/ 0 h 25"/>
                  <a:gd name="T30" fmla="*/ 0 w 58"/>
                  <a:gd name="T31" fmla="*/ 0 h 25"/>
                  <a:gd name="T32" fmla="*/ 0 w 58"/>
                  <a:gd name="T33" fmla="*/ 0 h 25"/>
                  <a:gd name="T34" fmla="*/ 0 w 58"/>
                  <a:gd name="T35" fmla="*/ 0 h 25"/>
                  <a:gd name="T36" fmla="*/ 0 w 58"/>
                  <a:gd name="T37" fmla="*/ 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
                  <a:gd name="T58" fmla="*/ 0 h 25"/>
                  <a:gd name="T59" fmla="*/ 58 w 58"/>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 h="25">
                    <a:moveTo>
                      <a:pt x="50" y="4"/>
                    </a:moveTo>
                    <a:lnTo>
                      <a:pt x="44" y="6"/>
                    </a:lnTo>
                    <a:lnTo>
                      <a:pt x="40" y="8"/>
                    </a:lnTo>
                    <a:lnTo>
                      <a:pt x="37" y="10"/>
                    </a:lnTo>
                    <a:lnTo>
                      <a:pt x="33" y="10"/>
                    </a:lnTo>
                    <a:lnTo>
                      <a:pt x="27" y="8"/>
                    </a:lnTo>
                    <a:lnTo>
                      <a:pt x="21" y="8"/>
                    </a:lnTo>
                    <a:lnTo>
                      <a:pt x="14" y="4"/>
                    </a:lnTo>
                    <a:lnTo>
                      <a:pt x="6" y="0"/>
                    </a:lnTo>
                    <a:lnTo>
                      <a:pt x="0" y="15"/>
                    </a:lnTo>
                    <a:lnTo>
                      <a:pt x="8" y="19"/>
                    </a:lnTo>
                    <a:lnTo>
                      <a:pt x="17" y="23"/>
                    </a:lnTo>
                    <a:lnTo>
                      <a:pt x="25" y="25"/>
                    </a:lnTo>
                    <a:lnTo>
                      <a:pt x="31" y="25"/>
                    </a:lnTo>
                    <a:lnTo>
                      <a:pt x="39" y="25"/>
                    </a:lnTo>
                    <a:lnTo>
                      <a:pt x="44" y="23"/>
                    </a:lnTo>
                    <a:lnTo>
                      <a:pt x="52" y="21"/>
                    </a:lnTo>
                    <a:lnTo>
                      <a:pt x="58" y="17"/>
                    </a:lnTo>
                    <a:lnTo>
                      <a:pt x="50" y="4"/>
                    </a:lnTo>
                    <a:close/>
                  </a:path>
                </a:pathLst>
              </a:custGeom>
              <a:solidFill>
                <a:srgbClr val="8A2419"/>
              </a:solidFill>
              <a:ln w="9525">
                <a:noFill/>
                <a:round/>
                <a:headEnd/>
                <a:tailEnd/>
              </a:ln>
            </p:spPr>
            <p:txBody>
              <a:bodyPr/>
              <a:lstStyle/>
              <a:p>
                <a:endParaRPr lang="en-US"/>
              </a:p>
            </p:txBody>
          </p:sp>
          <p:sp>
            <p:nvSpPr>
              <p:cNvPr id="9319" name="Freeform 52"/>
              <p:cNvSpPr>
                <a:spLocks/>
              </p:cNvSpPr>
              <p:nvPr/>
            </p:nvSpPr>
            <p:spPr bwMode="auto">
              <a:xfrm>
                <a:off x="5140" y="2499"/>
                <a:ext cx="15" cy="7"/>
              </a:xfrm>
              <a:custGeom>
                <a:avLst/>
                <a:gdLst>
                  <a:gd name="T0" fmla="*/ 0 w 62"/>
                  <a:gd name="T1" fmla="*/ 0 h 25"/>
                  <a:gd name="T2" fmla="*/ 0 w 62"/>
                  <a:gd name="T3" fmla="*/ 0 h 25"/>
                  <a:gd name="T4" fmla="*/ 0 w 62"/>
                  <a:gd name="T5" fmla="*/ 0 h 25"/>
                  <a:gd name="T6" fmla="*/ 0 w 62"/>
                  <a:gd name="T7" fmla="*/ 0 h 25"/>
                  <a:gd name="T8" fmla="*/ 0 w 62"/>
                  <a:gd name="T9" fmla="*/ 0 h 25"/>
                  <a:gd name="T10" fmla="*/ 0 w 62"/>
                  <a:gd name="T11" fmla="*/ 0 h 25"/>
                  <a:gd name="T12" fmla="*/ 0 w 62"/>
                  <a:gd name="T13" fmla="*/ 0 h 25"/>
                  <a:gd name="T14" fmla="*/ 0 w 62"/>
                  <a:gd name="T15" fmla="*/ 0 h 25"/>
                  <a:gd name="T16" fmla="*/ 0 w 62"/>
                  <a:gd name="T17" fmla="*/ 0 h 25"/>
                  <a:gd name="T18" fmla="*/ 0 w 62"/>
                  <a:gd name="T19" fmla="*/ 0 h 25"/>
                  <a:gd name="T20" fmla="*/ 0 w 62"/>
                  <a:gd name="T21" fmla="*/ 0 h 25"/>
                  <a:gd name="T22" fmla="*/ 0 w 62"/>
                  <a:gd name="T23" fmla="*/ 0 h 25"/>
                  <a:gd name="T24" fmla="*/ 0 w 62"/>
                  <a:gd name="T25" fmla="*/ 0 h 25"/>
                  <a:gd name="T26" fmla="*/ 0 w 62"/>
                  <a:gd name="T27" fmla="*/ 0 h 25"/>
                  <a:gd name="T28" fmla="*/ 0 w 62"/>
                  <a:gd name="T29" fmla="*/ 0 h 25"/>
                  <a:gd name="T30" fmla="*/ 0 w 62"/>
                  <a:gd name="T31" fmla="*/ 0 h 25"/>
                  <a:gd name="T32" fmla="*/ 0 w 62"/>
                  <a:gd name="T33" fmla="*/ 0 h 25"/>
                  <a:gd name="T34" fmla="*/ 0 w 62"/>
                  <a:gd name="T35" fmla="*/ 0 h 25"/>
                  <a:gd name="T36" fmla="*/ 0 w 62"/>
                  <a:gd name="T37" fmla="*/ 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
                  <a:gd name="T58" fmla="*/ 0 h 25"/>
                  <a:gd name="T59" fmla="*/ 62 w 62"/>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 h="25">
                    <a:moveTo>
                      <a:pt x="52" y="2"/>
                    </a:moveTo>
                    <a:lnTo>
                      <a:pt x="48" y="6"/>
                    </a:lnTo>
                    <a:lnTo>
                      <a:pt x="42" y="8"/>
                    </a:lnTo>
                    <a:lnTo>
                      <a:pt x="39" y="8"/>
                    </a:lnTo>
                    <a:lnTo>
                      <a:pt x="33" y="8"/>
                    </a:lnTo>
                    <a:lnTo>
                      <a:pt x="29" y="8"/>
                    </a:lnTo>
                    <a:lnTo>
                      <a:pt x="23" y="6"/>
                    </a:lnTo>
                    <a:lnTo>
                      <a:pt x="16" y="4"/>
                    </a:lnTo>
                    <a:lnTo>
                      <a:pt x="8" y="0"/>
                    </a:lnTo>
                    <a:lnTo>
                      <a:pt x="0" y="15"/>
                    </a:lnTo>
                    <a:lnTo>
                      <a:pt x="10" y="19"/>
                    </a:lnTo>
                    <a:lnTo>
                      <a:pt x="17" y="21"/>
                    </a:lnTo>
                    <a:lnTo>
                      <a:pt x="25" y="23"/>
                    </a:lnTo>
                    <a:lnTo>
                      <a:pt x="33" y="25"/>
                    </a:lnTo>
                    <a:lnTo>
                      <a:pt x="40" y="23"/>
                    </a:lnTo>
                    <a:lnTo>
                      <a:pt x="48" y="23"/>
                    </a:lnTo>
                    <a:lnTo>
                      <a:pt x="54" y="19"/>
                    </a:lnTo>
                    <a:lnTo>
                      <a:pt x="62" y="15"/>
                    </a:lnTo>
                    <a:lnTo>
                      <a:pt x="52" y="2"/>
                    </a:lnTo>
                    <a:close/>
                  </a:path>
                </a:pathLst>
              </a:custGeom>
              <a:solidFill>
                <a:srgbClr val="8A2419"/>
              </a:solidFill>
              <a:ln w="9525">
                <a:noFill/>
                <a:round/>
                <a:headEnd/>
                <a:tailEnd/>
              </a:ln>
            </p:spPr>
            <p:txBody>
              <a:bodyPr/>
              <a:lstStyle/>
              <a:p>
                <a:endParaRPr lang="en-US"/>
              </a:p>
            </p:txBody>
          </p:sp>
          <p:sp>
            <p:nvSpPr>
              <p:cNvPr id="9320" name="Freeform 53"/>
              <p:cNvSpPr>
                <a:spLocks/>
              </p:cNvSpPr>
              <p:nvPr/>
            </p:nvSpPr>
            <p:spPr bwMode="auto">
              <a:xfrm>
                <a:off x="5140" y="2492"/>
                <a:ext cx="15" cy="6"/>
              </a:xfrm>
              <a:custGeom>
                <a:avLst/>
                <a:gdLst>
                  <a:gd name="T0" fmla="*/ 0 w 63"/>
                  <a:gd name="T1" fmla="*/ 0 h 23"/>
                  <a:gd name="T2" fmla="*/ 0 w 63"/>
                  <a:gd name="T3" fmla="*/ 0 h 23"/>
                  <a:gd name="T4" fmla="*/ 0 w 63"/>
                  <a:gd name="T5" fmla="*/ 0 h 23"/>
                  <a:gd name="T6" fmla="*/ 0 w 63"/>
                  <a:gd name="T7" fmla="*/ 0 h 23"/>
                  <a:gd name="T8" fmla="*/ 0 w 63"/>
                  <a:gd name="T9" fmla="*/ 0 h 23"/>
                  <a:gd name="T10" fmla="*/ 0 w 63"/>
                  <a:gd name="T11" fmla="*/ 0 h 23"/>
                  <a:gd name="T12" fmla="*/ 0 w 63"/>
                  <a:gd name="T13" fmla="*/ 0 h 23"/>
                  <a:gd name="T14" fmla="*/ 0 w 63"/>
                  <a:gd name="T15" fmla="*/ 0 h 23"/>
                  <a:gd name="T16" fmla="*/ 0 w 63"/>
                  <a:gd name="T17" fmla="*/ 0 h 23"/>
                  <a:gd name="T18" fmla="*/ 0 w 63"/>
                  <a:gd name="T19" fmla="*/ 0 h 23"/>
                  <a:gd name="T20" fmla="*/ 0 w 63"/>
                  <a:gd name="T21" fmla="*/ 0 h 23"/>
                  <a:gd name="T22" fmla="*/ 0 w 63"/>
                  <a:gd name="T23" fmla="*/ 0 h 23"/>
                  <a:gd name="T24" fmla="*/ 0 w 63"/>
                  <a:gd name="T25" fmla="*/ 0 h 23"/>
                  <a:gd name="T26" fmla="*/ 0 w 63"/>
                  <a:gd name="T27" fmla="*/ 0 h 23"/>
                  <a:gd name="T28" fmla="*/ 0 w 63"/>
                  <a:gd name="T29" fmla="*/ 0 h 23"/>
                  <a:gd name="T30" fmla="*/ 0 w 63"/>
                  <a:gd name="T31" fmla="*/ 0 h 23"/>
                  <a:gd name="T32" fmla="*/ 0 w 63"/>
                  <a:gd name="T33" fmla="*/ 0 h 23"/>
                  <a:gd name="T34" fmla="*/ 0 w 63"/>
                  <a:gd name="T35" fmla="*/ 0 h 23"/>
                  <a:gd name="T36" fmla="*/ 0 w 63"/>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
                  <a:gd name="T58" fmla="*/ 0 h 23"/>
                  <a:gd name="T59" fmla="*/ 63 w 63"/>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 h="23">
                    <a:moveTo>
                      <a:pt x="56" y="0"/>
                    </a:moveTo>
                    <a:lnTo>
                      <a:pt x="50" y="4"/>
                    </a:lnTo>
                    <a:lnTo>
                      <a:pt x="44" y="6"/>
                    </a:lnTo>
                    <a:lnTo>
                      <a:pt x="40" y="6"/>
                    </a:lnTo>
                    <a:lnTo>
                      <a:pt x="35" y="8"/>
                    </a:lnTo>
                    <a:lnTo>
                      <a:pt x="29" y="8"/>
                    </a:lnTo>
                    <a:lnTo>
                      <a:pt x="21" y="6"/>
                    </a:lnTo>
                    <a:lnTo>
                      <a:pt x="14" y="4"/>
                    </a:lnTo>
                    <a:lnTo>
                      <a:pt x="6" y="0"/>
                    </a:lnTo>
                    <a:lnTo>
                      <a:pt x="0" y="15"/>
                    </a:lnTo>
                    <a:lnTo>
                      <a:pt x="10" y="19"/>
                    </a:lnTo>
                    <a:lnTo>
                      <a:pt x="17" y="21"/>
                    </a:lnTo>
                    <a:lnTo>
                      <a:pt x="27" y="23"/>
                    </a:lnTo>
                    <a:lnTo>
                      <a:pt x="35" y="23"/>
                    </a:lnTo>
                    <a:lnTo>
                      <a:pt x="42" y="23"/>
                    </a:lnTo>
                    <a:lnTo>
                      <a:pt x="50" y="21"/>
                    </a:lnTo>
                    <a:lnTo>
                      <a:pt x="58" y="17"/>
                    </a:lnTo>
                    <a:lnTo>
                      <a:pt x="63" y="14"/>
                    </a:lnTo>
                    <a:lnTo>
                      <a:pt x="56" y="0"/>
                    </a:lnTo>
                    <a:close/>
                  </a:path>
                </a:pathLst>
              </a:custGeom>
              <a:solidFill>
                <a:srgbClr val="8A2419"/>
              </a:solidFill>
              <a:ln w="9525">
                <a:noFill/>
                <a:round/>
                <a:headEnd/>
                <a:tailEnd/>
              </a:ln>
            </p:spPr>
            <p:txBody>
              <a:bodyPr/>
              <a:lstStyle/>
              <a:p>
                <a:endParaRPr lang="en-US"/>
              </a:p>
            </p:txBody>
          </p:sp>
          <p:sp>
            <p:nvSpPr>
              <p:cNvPr id="9321" name="Freeform 54"/>
              <p:cNvSpPr>
                <a:spLocks/>
              </p:cNvSpPr>
              <p:nvPr/>
            </p:nvSpPr>
            <p:spPr bwMode="auto">
              <a:xfrm>
                <a:off x="5141" y="2486"/>
                <a:ext cx="15" cy="6"/>
              </a:xfrm>
              <a:custGeom>
                <a:avLst/>
                <a:gdLst>
                  <a:gd name="T0" fmla="*/ 0 w 61"/>
                  <a:gd name="T1" fmla="*/ 0 h 23"/>
                  <a:gd name="T2" fmla="*/ 0 w 61"/>
                  <a:gd name="T3" fmla="*/ 0 h 23"/>
                  <a:gd name="T4" fmla="*/ 0 w 61"/>
                  <a:gd name="T5" fmla="*/ 0 h 23"/>
                  <a:gd name="T6" fmla="*/ 0 w 61"/>
                  <a:gd name="T7" fmla="*/ 0 h 23"/>
                  <a:gd name="T8" fmla="*/ 0 w 61"/>
                  <a:gd name="T9" fmla="*/ 0 h 23"/>
                  <a:gd name="T10" fmla="*/ 0 w 61"/>
                  <a:gd name="T11" fmla="*/ 0 h 23"/>
                  <a:gd name="T12" fmla="*/ 0 w 61"/>
                  <a:gd name="T13" fmla="*/ 0 h 23"/>
                  <a:gd name="T14" fmla="*/ 0 w 61"/>
                  <a:gd name="T15" fmla="*/ 0 h 23"/>
                  <a:gd name="T16" fmla="*/ 0 w 61"/>
                  <a:gd name="T17" fmla="*/ 0 h 23"/>
                  <a:gd name="T18" fmla="*/ 0 w 61"/>
                  <a:gd name="T19" fmla="*/ 0 h 23"/>
                  <a:gd name="T20" fmla="*/ 0 w 61"/>
                  <a:gd name="T21" fmla="*/ 0 h 23"/>
                  <a:gd name="T22" fmla="*/ 0 w 61"/>
                  <a:gd name="T23" fmla="*/ 0 h 23"/>
                  <a:gd name="T24" fmla="*/ 0 w 61"/>
                  <a:gd name="T25" fmla="*/ 0 h 23"/>
                  <a:gd name="T26" fmla="*/ 0 w 61"/>
                  <a:gd name="T27" fmla="*/ 0 h 23"/>
                  <a:gd name="T28" fmla="*/ 0 w 61"/>
                  <a:gd name="T29" fmla="*/ 0 h 23"/>
                  <a:gd name="T30" fmla="*/ 0 w 61"/>
                  <a:gd name="T31" fmla="*/ 0 h 23"/>
                  <a:gd name="T32" fmla="*/ 0 w 61"/>
                  <a:gd name="T33" fmla="*/ 0 h 23"/>
                  <a:gd name="T34" fmla="*/ 0 w 61"/>
                  <a:gd name="T35" fmla="*/ 0 h 23"/>
                  <a:gd name="T36" fmla="*/ 0 w 61"/>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
                  <a:gd name="T58" fmla="*/ 0 h 23"/>
                  <a:gd name="T59" fmla="*/ 61 w 61"/>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 h="23">
                    <a:moveTo>
                      <a:pt x="54" y="0"/>
                    </a:moveTo>
                    <a:lnTo>
                      <a:pt x="48" y="2"/>
                    </a:lnTo>
                    <a:lnTo>
                      <a:pt x="44" y="4"/>
                    </a:lnTo>
                    <a:lnTo>
                      <a:pt x="38" y="6"/>
                    </a:lnTo>
                    <a:lnTo>
                      <a:pt x="33" y="6"/>
                    </a:lnTo>
                    <a:lnTo>
                      <a:pt x="27" y="6"/>
                    </a:lnTo>
                    <a:lnTo>
                      <a:pt x="21" y="6"/>
                    </a:lnTo>
                    <a:lnTo>
                      <a:pt x="13" y="2"/>
                    </a:lnTo>
                    <a:lnTo>
                      <a:pt x="6" y="0"/>
                    </a:lnTo>
                    <a:lnTo>
                      <a:pt x="0" y="13"/>
                    </a:lnTo>
                    <a:lnTo>
                      <a:pt x="8" y="17"/>
                    </a:lnTo>
                    <a:lnTo>
                      <a:pt x="17" y="21"/>
                    </a:lnTo>
                    <a:lnTo>
                      <a:pt x="25" y="21"/>
                    </a:lnTo>
                    <a:lnTo>
                      <a:pt x="35" y="23"/>
                    </a:lnTo>
                    <a:lnTo>
                      <a:pt x="42" y="21"/>
                    </a:lnTo>
                    <a:lnTo>
                      <a:pt x="48" y="19"/>
                    </a:lnTo>
                    <a:lnTo>
                      <a:pt x="56" y="17"/>
                    </a:lnTo>
                    <a:lnTo>
                      <a:pt x="61" y="13"/>
                    </a:lnTo>
                    <a:lnTo>
                      <a:pt x="54" y="0"/>
                    </a:lnTo>
                    <a:close/>
                  </a:path>
                </a:pathLst>
              </a:custGeom>
              <a:solidFill>
                <a:srgbClr val="8A2419"/>
              </a:solidFill>
              <a:ln w="9525">
                <a:noFill/>
                <a:round/>
                <a:headEnd/>
                <a:tailEnd/>
              </a:ln>
            </p:spPr>
            <p:txBody>
              <a:bodyPr/>
              <a:lstStyle/>
              <a:p>
                <a:endParaRPr lang="en-US"/>
              </a:p>
            </p:txBody>
          </p:sp>
          <p:sp>
            <p:nvSpPr>
              <p:cNvPr id="9322" name="Freeform 55"/>
              <p:cNvSpPr>
                <a:spLocks/>
              </p:cNvSpPr>
              <p:nvPr/>
            </p:nvSpPr>
            <p:spPr bwMode="auto">
              <a:xfrm>
                <a:off x="5141" y="2471"/>
                <a:ext cx="17" cy="7"/>
              </a:xfrm>
              <a:custGeom>
                <a:avLst/>
                <a:gdLst>
                  <a:gd name="T0" fmla="*/ 0 w 69"/>
                  <a:gd name="T1" fmla="*/ 0 h 25"/>
                  <a:gd name="T2" fmla="*/ 0 w 69"/>
                  <a:gd name="T3" fmla="*/ 0 h 25"/>
                  <a:gd name="T4" fmla="*/ 0 w 69"/>
                  <a:gd name="T5" fmla="*/ 0 h 25"/>
                  <a:gd name="T6" fmla="*/ 0 w 69"/>
                  <a:gd name="T7" fmla="*/ 0 h 25"/>
                  <a:gd name="T8" fmla="*/ 0 w 69"/>
                  <a:gd name="T9" fmla="*/ 0 h 25"/>
                  <a:gd name="T10" fmla="*/ 0 w 69"/>
                  <a:gd name="T11" fmla="*/ 0 h 25"/>
                  <a:gd name="T12" fmla="*/ 0 w 69"/>
                  <a:gd name="T13" fmla="*/ 0 h 25"/>
                  <a:gd name="T14" fmla="*/ 0 w 69"/>
                  <a:gd name="T15" fmla="*/ 0 h 25"/>
                  <a:gd name="T16" fmla="*/ 0 w 69"/>
                  <a:gd name="T17" fmla="*/ 0 h 25"/>
                  <a:gd name="T18" fmla="*/ 0 w 69"/>
                  <a:gd name="T19" fmla="*/ 0 h 25"/>
                  <a:gd name="T20" fmla="*/ 0 w 69"/>
                  <a:gd name="T21" fmla="*/ 0 h 25"/>
                  <a:gd name="T22" fmla="*/ 0 w 69"/>
                  <a:gd name="T23" fmla="*/ 0 h 25"/>
                  <a:gd name="T24" fmla="*/ 0 w 69"/>
                  <a:gd name="T25" fmla="*/ 0 h 25"/>
                  <a:gd name="T26" fmla="*/ 0 w 69"/>
                  <a:gd name="T27" fmla="*/ 0 h 25"/>
                  <a:gd name="T28" fmla="*/ 0 w 69"/>
                  <a:gd name="T29" fmla="*/ 0 h 25"/>
                  <a:gd name="T30" fmla="*/ 0 w 69"/>
                  <a:gd name="T31" fmla="*/ 0 h 25"/>
                  <a:gd name="T32" fmla="*/ 0 w 69"/>
                  <a:gd name="T33" fmla="*/ 0 h 25"/>
                  <a:gd name="T34" fmla="*/ 0 w 69"/>
                  <a:gd name="T35" fmla="*/ 0 h 25"/>
                  <a:gd name="T36" fmla="*/ 0 w 69"/>
                  <a:gd name="T37" fmla="*/ 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25"/>
                  <a:gd name="T59" fmla="*/ 69 w 69"/>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25">
                    <a:moveTo>
                      <a:pt x="59" y="0"/>
                    </a:moveTo>
                    <a:lnTo>
                      <a:pt x="56" y="4"/>
                    </a:lnTo>
                    <a:lnTo>
                      <a:pt x="50" y="6"/>
                    </a:lnTo>
                    <a:lnTo>
                      <a:pt x="42" y="8"/>
                    </a:lnTo>
                    <a:lnTo>
                      <a:pt x="36" y="8"/>
                    </a:lnTo>
                    <a:lnTo>
                      <a:pt x="31" y="8"/>
                    </a:lnTo>
                    <a:lnTo>
                      <a:pt x="23" y="8"/>
                    </a:lnTo>
                    <a:lnTo>
                      <a:pt x="15" y="6"/>
                    </a:lnTo>
                    <a:lnTo>
                      <a:pt x="6" y="2"/>
                    </a:lnTo>
                    <a:lnTo>
                      <a:pt x="0" y="18"/>
                    </a:lnTo>
                    <a:lnTo>
                      <a:pt x="10" y="21"/>
                    </a:lnTo>
                    <a:lnTo>
                      <a:pt x="19" y="23"/>
                    </a:lnTo>
                    <a:lnTo>
                      <a:pt x="29" y="25"/>
                    </a:lnTo>
                    <a:lnTo>
                      <a:pt x="38" y="25"/>
                    </a:lnTo>
                    <a:lnTo>
                      <a:pt x="46" y="23"/>
                    </a:lnTo>
                    <a:lnTo>
                      <a:pt x="54" y="21"/>
                    </a:lnTo>
                    <a:lnTo>
                      <a:pt x="61" y="20"/>
                    </a:lnTo>
                    <a:lnTo>
                      <a:pt x="69" y="16"/>
                    </a:lnTo>
                    <a:lnTo>
                      <a:pt x="59" y="0"/>
                    </a:lnTo>
                    <a:close/>
                  </a:path>
                </a:pathLst>
              </a:custGeom>
              <a:solidFill>
                <a:srgbClr val="8A2419"/>
              </a:solidFill>
              <a:ln w="9525">
                <a:noFill/>
                <a:round/>
                <a:headEnd/>
                <a:tailEnd/>
              </a:ln>
            </p:spPr>
            <p:txBody>
              <a:bodyPr/>
              <a:lstStyle/>
              <a:p>
                <a:endParaRPr lang="en-US"/>
              </a:p>
            </p:txBody>
          </p:sp>
          <p:sp>
            <p:nvSpPr>
              <p:cNvPr id="9323" name="Freeform 56"/>
              <p:cNvSpPr>
                <a:spLocks/>
              </p:cNvSpPr>
              <p:nvPr/>
            </p:nvSpPr>
            <p:spPr bwMode="auto">
              <a:xfrm>
                <a:off x="5141" y="2465"/>
                <a:ext cx="16" cy="6"/>
              </a:xfrm>
              <a:custGeom>
                <a:avLst/>
                <a:gdLst>
                  <a:gd name="T0" fmla="*/ 0 w 67"/>
                  <a:gd name="T1" fmla="*/ 0 h 23"/>
                  <a:gd name="T2" fmla="*/ 0 w 67"/>
                  <a:gd name="T3" fmla="*/ 0 h 23"/>
                  <a:gd name="T4" fmla="*/ 0 w 67"/>
                  <a:gd name="T5" fmla="*/ 0 h 23"/>
                  <a:gd name="T6" fmla="*/ 0 w 67"/>
                  <a:gd name="T7" fmla="*/ 0 h 23"/>
                  <a:gd name="T8" fmla="*/ 0 w 67"/>
                  <a:gd name="T9" fmla="*/ 0 h 23"/>
                  <a:gd name="T10" fmla="*/ 0 w 67"/>
                  <a:gd name="T11" fmla="*/ 0 h 23"/>
                  <a:gd name="T12" fmla="*/ 0 w 67"/>
                  <a:gd name="T13" fmla="*/ 0 h 23"/>
                  <a:gd name="T14" fmla="*/ 0 w 67"/>
                  <a:gd name="T15" fmla="*/ 0 h 23"/>
                  <a:gd name="T16" fmla="*/ 0 w 67"/>
                  <a:gd name="T17" fmla="*/ 0 h 23"/>
                  <a:gd name="T18" fmla="*/ 0 w 67"/>
                  <a:gd name="T19" fmla="*/ 0 h 23"/>
                  <a:gd name="T20" fmla="*/ 0 w 67"/>
                  <a:gd name="T21" fmla="*/ 0 h 23"/>
                  <a:gd name="T22" fmla="*/ 0 w 67"/>
                  <a:gd name="T23" fmla="*/ 0 h 23"/>
                  <a:gd name="T24" fmla="*/ 0 w 67"/>
                  <a:gd name="T25" fmla="*/ 0 h 23"/>
                  <a:gd name="T26" fmla="*/ 0 w 67"/>
                  <a:gd name="T27" fmla="*/ 0 h 23"/>
                  <a:gd name="T28" fmla="*/ 0 w 67"/>
                  <a:gd name="T29" fmla="*/ 0 h 23"/>
                  <a:gd name="T30" fmla="*/ 0 w 67"/>
                  <a:gd name="T31" fmla="*/ 0 h 23"/>
                  <a:gd name="T32" fmla="*/ 0 w 67"/>
                  <a:gd name="T33" fmla="*/ 0 h 23"/>
                  <a:gd name="T34" fmla="*/ 0 w 67"/>
                  <a:gd name="T35" fmla="*/ 0 h 23"/>
                  <a:gd name="T36" fmla="*/ 0 w 67"/>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23"/>
                  <a:gd name="T59" fmla="*/ 67 w 67"/>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23">
                    <a:moveTo>
                      <a:pt x="59" y="0"/>
                    </a:moveTo>
                    <a:lnTo>
                      <a:pt x="54" y="2"/>
                    </a:lnTo>
                    <a:lnTo>
                      <a:pt x="48" y="4"/>
                    </a:lnTo>
                    <a:lnTo>
                      <a:pt x="42" y="6"/>
                    </a:lnTo>
                    <a:lnTo>
                      <a:pt x="36" y="8"/>
                    </a:lnTo>
                    <a:lnTo>
                      <a:pt x="29" y="8"/>
                    </a:lnTo>
                    <a:lnTo>
                      <a:pt x="21" y="6"/>
                    </a:lnTo>
                    <a:lnTo>
                      <a:pt x="13" y="4"/>
                    </a:lnTo>
                    <a:lnTo>
                      <a:pt x="6" y="0"/>
                    </a:lnTo>
                    <a:lnTo>
                      <a:pt x="0" y="16"/>
                    </a:lnTo>
                    <a:lnTo>
                      <a:pt x="10" y="20"/>
                    </a:lnTo>
                    <a:lnTo>
                      <a:pt x="19" y="21"/>
                    </a:lnTo>
                    <a:lnTo>
                      <a:pt x="29" y="23"/>
                    </a:lnTo>
                    <a:lnTo>
                      <a:pt x="36" y="23"/>
                    </a:lnTo>
                    <a:lnTo>
                      <a:pt x="46" y="21"/>
                    </a:lnTo>
                    <a:lnTo>
                      <a:pt x="54" y="20"/>
                    </a:lnTo>
                    <a:lnTo>
                      <a:pt x="61" y="18"/>
                    </a:lnTo>
                    <a:lnTo>
                      <a:pt x="67" y="14"/>
                    </a:lnTo>
                    <a:lnTo>
                      <a:pt x="59" y="0"/>
                    </a:lnTo>
                    <a:close/>
                  </a:path>
                </a:pathLst>
              </a:custGeom>
              <a:solidFill>
                <a:srgbClr val="8A2419"/>
              </a:solidFill>
              <a:ln w="9525">
                <a:noFill/>
                <a:round/>
                <a:headEnd/>
                <a:tailEnd/>
              </a:ln>
            </p:spPr>
            <p:txBody>
              <a:bodyPr/>
              <a:lstStyle/>
              <a:p>
                <a:endParaRPr lang="en-US"/>
              </a:p>
            </p:txBody>
          </p:sp>
          <p:sp>
            <p:nvSpPr>
              <p:cNvPr id="9324" name="Freeform 57"/>
              <p:cNvSpPr>
                <a:spLocks/>
              </p:cNvSpPr>
              <p:nvPr/>
            </p:nvSpPr>
            <p:spPr bwMode="auto">
              <a:xfrm>
                <a:off x="5141" y="2457"/>
                <a:ext cx="17" cy="7"/>
              </a:xfrm>
              <a:custGeom>
                <a:avLst/>
                <a:gdLst>
                  <a:gd name="T0" fmla="*/ 0 w 69"/>
                  <a:gd name="T1" fmla="*/ 0 h 24"/>
                  <a:gd name="T2" fmla="*/ 0 w 69"/>
                  <a:gd name="T3" fmla="*/ 0 h 24"/>
                  <a:gd name="T4" fmla="*/ 0 w 69"/>
                  <a:gd name="T5" fmla="*/ 0 h 24"/>
                  <a:gd name="T6" fmla="*/ 0 w 69"/>
                  <a:gd name="T7" fmla="*/ 0 h 24"/>
                  <a:gd name="T8" fmla="*/ 0 w 69"/>
                  <a:gd name="T9" fmla="*/ 0 h 24"/>
                  <a:gd name="T10" fmla="*/ 0 w 69"/>
                  <a:gd name="T11" fmla="*/ 0 h 24"/>
                  <a:gd name="T12" fmla="*/ 0 w 69"/>
                  <a:gd name="T13" fmla="*/ 0 h 24"/>
                  <a:gd name="T14" fmla="*/ 0 w 69"/>
                  <a:gd name="T15" fmla="*/ 0 h 24"/>
                  <a:gd name="T16" fmla="*/ 0 w 69"/>
                  <a:gd name="T17" fmla="*/ 0 h 24"/>
                  <a:gd name="T18" fmla="*/ 0 w 69"/>
                  <a:gd name="T19" fmla="*/ 0 h 24"/>
                  <a:gd name="T20" fmla="*/ 0 w 69"/>
                  <a:gd name="T21" fmla="*/ 0 h 24"/>
                  <a:gd name="T22" fmla="*/ 0 w 69"/>
                  <a:gd name="T23" fmla="*/ 0 h 24"/>
                  <a:gd name="T24" fmla="*/ 0 w 69"/>
                  <a:gd name="T25" fmla="*/ 0 h 24"/>
                  <a:gd name="T26" fmla="*/ 0 w 69"/>
                  <a:gd name="T27" fmla="*/ 0 h 24"/>
                  <a:gd name="T28" fmla="*/ 0 w 69"/>
                  <a:gd name="T29" fmla="*/ 0 h 24"/>
                  <a:gd name="T30" fmla="*/ 0 w 69"/>
                  <a:gd name="T31" fmla="*/ 0 h 24"/>
                  <a:gd name="T32" fmla="*/ 0 w 69"/>
                  <a:gd name="T33" fmla="*/ 0 h 24"/>
                  <a:gd name="T34" fmla="*/ 0 w 69"/>
                  <a:gd name="T35" fmla="*/ 0 h 24"/>
                  <a:gd name="T36" fmla="*/ 0 w 69"/>
                  <a:gd name="T37" fmla="*/ 0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24"/>
                  <a:gd name="T59" fmla="*/ 69 w 69"/>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24">
                    <a:moveTo>
                      <a:pt x="61" y="0"/>
                    </a:moveTo>
                    <a:lnTo>
                      <a:pt x="56" y="3"/>
                    </a:lnTo>
                    <a:lnTo>
                      <a:pt x="50" y="5"/>
                    </a:lnTo>
                    <a:lnTo>
                      <a:pt x="44" y="7"/>
                    </a:lnTo>
                    <a:lnTo>
                      <a:pt x="38" y="7"/>
                    </a:lnTo>
                    <a:lnTo>
                      <a:pt x="31" y="7"/>
                    </a:lnTo>
                    <a:lnTo>
                      <a:pt x="23" y="7"/>
                    </a:lnTo>
                    <a:lnTo>
                      <a:pt x="15" y="5"/>
                    </a:lnTo>
                    <a:lnTo>
                      <a:pt x="8" y="1"/>
                    </a:lnTo>
                    <a:lnTo>
                      <a:pt x="0" y="17"/>
                    </a:lnTo>
                    <a:lnTo>
                      <a:pt x="12" y="21"/>
                    </a:lnTo>
                    <a:lnTo>
                      <a:pt x="21" y="23"/>
                    </a:lnTo>
                    <a:lnTo>
                      <a:pt x="31" y="24"/>
                    </a:lnTo>
                    <a:lnTo>
                      <a:pt x="38" y="24"/>
                    </a:lnTo>
                    <a:lnTo>
                      <a:pt x="48" y="23"/>
                    </a:lnTo>
                    <a:lnTo>
                      <a:pt x="56" y="21"/>
                    </a:lnTo>
                    <a:lnTo>
                      <a:pt x="63" y="19"/>
                    </a:lnTo>
                    <a:lnTo>
                      <a:pt x="69" y="15"/>
                    </a:lnTo>
                    <a:lnTo>
                      <a:pt x="61" y="0"/>
                    </a:lnTo>
                    <a:close/>
                  </a:path>
                </a:pathLst>
              </a:custGeom>
              <a:solidFill>
                <a:srgbClr val="8A2419"/>
              </a:solidFill>
              <a:ln w="9525">
                <a:noFill/>
                <a:round/>
                <a:headEnd/>
                <a:tailEnd/>
              </a:ln>
            </p:spPr>
            <p:txBody>
              <a:bodyPr/>
              <a:lstStyle/>
              <a:p>
                <a:endParaRPr lang="en-US"/>
              </a:p>
            </p:txBody>
          </p:sp>
          <p:sp>
            <p:nvSpPr>
              <p:cNvPr id="9325" name="Freeform 58"/>
              <p:cNvSpPr>
                <a:spLocks/>
              </p:cNvSpPr>
              <p:nvPr/>
            </p:nvSpPr>
            <p:spPr bwMode="auto">
              <a:xfrm>
                <a:off x="5141" y="2451"/>
                <a:ext cx="17" cy="6"/>
              </a:xfrm>
              <a:custGeom>
                <a:avLst/>
                <a:gdLst>
                  <a:gd name="T0" fmla="*/ 0 w 69"/>
                  <a:gd name="T1" fmla="*/ 0 h 23"/>
                  <a:gd name="T2" fmla="*/ 0 w 69"/>
                  <a:gd name="T3" fmla="*/ 0 h 23"/>
                  <a:gd name="T4" fmla="*/ 0 w 69"/>
                  <a:gd name="T5" fmla="*/ 0 h 23"/>
                  <a:gd name="T6" fmla="*/ 0 w 69"/>
                  <a:gd name="T7" fmla="*/ 0 h 23"/>
                  <a:gd name="T8" fmla="*/ 0 w 69"/>
                  <a:gd name="T9" fmla="*/ 0 h 23"/>
                  <a:gd name="T10" fmla="*/ 0 w 69"/>
                  <a:gd name="T11" fmla="*/ 0 h 23"/>
                  <a:gd name="T12" fmla="*/ 0 w 69"/>
                  <a:gd name="T13" fmla="*/ 0 h 23"/>
                  <a:gd name="T14" fmla="*/ 0 w 69"/>
                  <a:gd name="T15" fmla="*/ 0 h 23"/>
                  <a:gd name="T16" fmla="*/ 0 w 69"/>
                  <a:gd name="T17" fmla="*/ 0 h 23"/>
                  <a:gd name="T18" fmla="*/ 0 w 69"/>
                  <a:gd name="T19" fmla="*/ 0 h 23"/>
                  <a:gd name="T20" fmla="*/ 0 w 69"/>
                  <a:gd name="T21" fmla="*/ 0 h 23"/>
                  <a:gd name="T22" fmla="*/ 0 w 69"/>
                  <a:gd name="T23" fmla="*/ 0 h 23"/>
                  <a:gd name="T24" fmla="*/ 0 w 69"/>
                  <a:gd name="T25" fmla="*/ 0 h 23"/>
                  <a:gd name="T26" fmla="*/ 0 w 69"/>
                  <a:gd name="T27" fmla="*/ 0 h 23"/>
                  <a:gd name="T28" fmla="*/ 0 w 69"/>
                  <a:gd name="T29" fmla="*/ 0 h 23"/>
                  <a:gd name="T30" fmla="*/ 0 w 69"/>
                  <a:gd name="T31" fmla="*/ 0 h 23"/>
                  <a:gd name="T32" fmla="*/ 0 w 69"/>
                  <a:gd name="T33" fmla="*/ 0 h 23"/>
                  <a:gd name="T34" fmla="*/ 0 w 69"/>
                  <a:gd name="T35" fmla="*/ 0 h 23"/>
                  <a:gd name="T36" fmla="*/ 0 w 69"/>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23"/>
                  <a:gd name="T59" fmla="*/ 69 w 69"/>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23">
                    <a:moveTo>
                      <a:pt x="59" y="0"/>
                    </a:moveTo>
                    <a:lnTo>
                      <a:pt x="56" y="1"/>
                    </a:lnTo>
                    <a:lnTo>
                      <a:pt x="50" y="3"/>
                    </a:lnTo>
                    <a:lnTo>
                      <a:pt x="42" y="5"/>
                    </a:lnTo>
                    <a:lnTo>
                      <a:pt x="36" y="5"/>
                    </a:lnTo>
                    <a:lnTo>
                      <a:pt x="31" y="7"/>
                    </a:lnTo>
                    <a:lnTo>
                      <a:pt x="23" y="5"/>
                    </a:lnTo>
                    <a:lnTo>
                      <a:pt x="15" y="3"/>
                    </a:lnTo>
                    <a:lnTo>
                      <a:pt x="6" y="0"/>
                    </a:lnTo>
                    <a:lnTo>
                      <a:pt x="0" y="15"/>
                    </a:lnTo>
                    <a:lnTo>
                      <a:pt x="10" y="19"/>
                    </a:lnTo>
                    <a:lnTo>
                      <a:pt x="19" y="21"/>
                    </a:lnTo>
                    <a:lnTo>
                      <a:pt x="29" y="23"/>
                    </a:lnTo>
                    <a:lnTo>
                      <a:pt x="38" y="23"/>
                    </a:lnTo>
                    <a:lnTo>
                      <a:pt x="46" y="21"/>
                    </a:lnTo>
                    <a:lnTo>
                      <a:pt x="54" y="19"/>
                    </a:lnTo>
                    <a:lnTo>
                      <a:pt x="61" y="17"/>
                    </a:lnTo>
                    <a:lnTo>
                      <a:pt x="69" y="13"/>
                    </a:lnTo>
                    <a:lnTo>
                      <a:pt x="59" y="0"/>
                    </a:lnTo>
                    <a:close/>
                  </a:path>
                </a:pathLst>
              </a:custGeom>
              <a:solidFill>
                <a:srgbClr val="8A2419"/>
              </a:solidFill>
              <a:ln w="9525">
                <a:noFill/>
                <a:round/>
                <a:headEnd/>
                <a:tailEnd/>
              </a:ln>
            </p:spPr>
            <p:txBody>
              <a:bodyPr/>
              <a:lstStyle/>
              <a:p>
                <a:endParaRPr lang="en-US"/>
              </a:p>
            </p:txBody>
          </p:sp>
          <p:sp>
            <p:nvSpPr>
              <p:cNvPr id="9326" name="Freeform 59"/>
              <p:cNvSpPr>
                <a:spLocks/>
              </p:cNvSpPr>
              <p:nvPr/>
            </p:nvSpPr>
            <p:spPr bwMode="auto">
              <a:xfrm>
                <a:off x="5076" y="2457"/>
                <a:ext cx="5" cy="6"/>
              </a:xfrm>
              <a:custGeom>
                <a:avLst/>
                <a:gdLst>
                  <a:gd name="T0" fmla="*/ 0 w 21"/>
                  <a:gd name="T1" fmla="*/ 0 h 23"/>
                  <a:gd name="T2" fmla="*/ 0 w 21"/>
                  <a:gd name="T3" fmla="*/ 0 h 23"/>
                  <a:gd name="T4" fmla="*/ 0 w 21"/>
                  <a:gd name="T5" fmla="*/ 0 h 23"/>
                  <a:gd name="T6" fmla="*/ 0 w 21"/>
                  <a:gd name="T7" fmla="*/ 0 h 23"/>
                  <a:gd name="T8" fmla="*/ 0 w 21"/>
                  <a:gd name="T9" fmla="*/ 0 h 23"/>
                  <a:gd name="T10" fmla="*/ 0 w 21"/>
                  <a:gd name="T11" fmla="*/ 0 h 23"/>
                  <a:gd name="T12" fmla="*/ 0 w 21"/>
                  <a:gd name="T13" fmla="*/ 0 h 23"/>
                  <a:gd name="T14" fmla="*/ 0 w 21"/>
                  <a:gd name="T15" fmla="*/ 0 h 23"/>
                  <a:gd name="T16" fmla="*/ 0 w 21"/>
                  <a:gd name="T17" fmla="*/ 0 h 23"/>
                  <a:gd name="T18" fmla="*/ 0 w 21"/>
                  <a:gd name="T19" fmla="*/ 0 h 23"/>
                  <a:gd name="T20" fmla="*/ 0 w 21"/>
                  <a:gd name="T21" fmla="*/ 0 h 23"/>
                  <a:gd name="T22" fmla="*/ 0 w 21"/>
                  <a:gd name="T23" fmla="*/ 0 h 23"/>
                  <a:gd name="T24" fmla="*/ 0 w 21"/>
                  <a:gd name="T25" fmla="*/ 0 h 23"/>
                  <a:gd name="T26" fmla="*/ 0 w 21"/>
                  <a:gd name="T27" fmla="*/ 0 h 23"/>
                  <a:gd name="T28" fmla="*/ 0 w 21"/>
                  <a:gd name="T29" fmla="*/ 0 h 23"/>
                  <a:gd name="T30" fmla="*/ 0 w 21"/>
                  <a:gd name="T31" fmla="*/ 0 h 23"/>
                  <a:gd name="T32" fmla="*/ 0 w 21"/>
                  <a:gd name="T33" fmla="*/ 0 h 23"/>
                  <a:gd name="T34" fmla="*/ 0 w 21"/>
                  <a:gd name="T35" fmla="*/ 0 h 23"/>
                  <a:gd name="T36" fmla="*/ 0 w 21"/>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3"/>
                  <a:gd name="T59" fmla="*/ 21 w 21"/>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3">
                    <a:moveTo>
                      <a:pt x="21" y="23"/>
                    </a:moveTo>
                    <a:lnTo>
                      <a:pt x="21" y="19"/>
                    </a:lnTo>
                    <a:lnTo>
                      <a:pt x="20" y="15"/>
                    </a:lnTo>
                    <a:lnTo>
                      <a:pt x="18" y="11"/>
                    </a:lnTo>
                    <a:lnTo>
                      <a:pt x="18" y="9"/>
                    </a:lnTo>
                    <a:lnTo>
                      <a:pt x="14" y="5"/>
                    </a:lnTo>
                    <a:lnTo>
                      <a:pt x="12" y="3"/>
                    </a:lnTo>
                    <a:lnTo>
                      <a:pt x="10" y="2"/>
                    </a:lnTo>
                    <a:lnTo>
                      <a:pt x="6" y="0"/>
                    </a:lnTo>
                    <a:lnTo>
                      <a:pt x="0" y="15"/>
                    </a:lnTo>
                    <a:lnTo>
                      <a:pt x="2" y="15"/>
                    </a:lnTo>
                    <a:lnTo>
                      <a:pt x="2" y="17"/>
                    </a:lnTo>
                    <a:lnTo>
                      <a:pt x="4" y="19"/>
                    </a:lnTo>
                    <a:lnTo>
                      <a:pt x="4" y="21"/>
                    </a:lnTo>
                    <a:lnTo>
                      <a:pt x="6" y="21"/>
                    </a:lnTo>
                    <a:lnTo>
                      <a:pt x="6" y="23"/>
                    </a:lnTo>
                    <a:lnTo>
                      <a:pt x="21" y="23"/>
                    </a:lnTo>
                    <a:close/>
                  </a:path>
                </a:pathLst>
              </a:custGeom>
              <a:solidFill>
                <a:srgbClr val="8A2419"/>
              </a:solidFill>
              <a:ln w="9525">
                <a:noFill/>
                <a:round/>
                <a:headEnd/>
                <a:tailEnd/>
              </a:ln>
            </p:spPr>
            <p:txBody>
              <a:bodyPr/>
              <a:lstStyle/>
              <a:p>
                <a:endParaRPr lang="en-US"/>
              </a:p>
            </p:txBody>
          </p:sp>
          <p:sp>
            <p:nvSpPr>
              <p:cNvPr id="9327" name="Freeform 60"/>
              <p:cNvSpPr>
                <a:spLocks/>
              </p:cNvSpPr>
              <p:nvPr/>
            </p:nvSpPr>
            <p:spPr bwMode="auto">
              <a:xfrm>
                <a:off x="5079" y="2456"/>
                <a:ext cx="5" cy="6"/>
              </a:xfrm>
              <a:custGeom>
                <a:avLst/>
                <a:gdLst>
                  <a:gd name="T0" fmla="*/ 0 w 21"/>
                  <a:gd name="T1" fmla="*/ 0 h 23"/>
                  <a:gd name="T2" fmla="*/ 0 w 21"/>
                  <a:gd name="T3" fmla="*/ 0 h 23"/>
                  <a:gd name="T4" fmla="*/ 0 w 21"/>
                  <a:gd name="T5" fmla="*/ 0 h 23"/>
                  <a:gd name="T6" fmla="*/ 0 w 21"/>
                  <a:gd name="T7" fmla="*/ 0 h 23"/>
                  <a:gd name="T8" fmla="*/ 0 w 21"/>
                  <a:gd name="T9" fmla="*/ 0 h 23"/>
                  <a:gd name="T10" fmla="*/ 0 w 21"/>
                  <a:gd name="T11" fmla="*/ 0 h 23"/>
                  <a:gd name="T12" fmla="*/ 0 w 21"/>
                  <a:gd name="T13" fmla="*/ 0 h 23"/>
                  <a:gd name="T14" fmla="*/ 0 w 21"/>
                  <a:gd name="T15" fmla="*/ 0 h 23"/>
                  <a:gd name="T16" fmla="*/ 0 w 21"/>
                  <a:gd name="T17" fmla="*/ 0 h 23"/>
                  <a:gd name="T18" fmla="*/ 0 w 21"/>
                  <a:gd name="T19" fmla="*/ 0 h 23"/>
                  <a:gd name="T20" fmla="*/ 0 w 21"/>
                  <a:gd name="T21" fmla="*/ 0 h 23"/>
                  <a:gd name="T22" fmla="*/ 0 w 21"/>
                  <a:gd name="T23" fmla="*/ 0 h 23"/>
                  <a:gd name="T24" fmla="*/ 0 w 21"/>
                  <a:gd name="T25" fmla="*/ 0 h 23"/>
                  <a:gd name="T26" fmla="*/ 0 w 21"/>
                  <a:gd name="T27" fmla="*/ 0 h 23"/>
                  <a:gd name="T28" fmla="*/ 0 w 21"/>
                  <a:gd name="T29" fmla="*/ 0 h 23"/>
                  <a:gd name="T30" fmla="*/ 0 w 21"/>
                  <a:gd name="T31" fmla="*/ 0 h 23"/>
                  <a:gd name="T32" fmla="*/ 0 w 21"/>
                  <a:gd name="T33" fmla="*/ 0 h 23"/>
                  <a:gd name="T34" fmla="*/ 0 w 21"/>
                  <a:gd name="T35" fmla="*/ 0 h 23"/>
                  <a:gd name="T36" fmla="*/ 0 w 21"/>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3"/>
                  <a:gd name="T59" fmla="*/ 21 w 21"/>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3">
                    <a:moveTo>
                      <a:pt x="21" y="23"/>
                    </a:moveTo>
                    <a:lnTo>
                      <a:pt x="21" y="19"/>
                    </a:lnTo>
                    <a:lnTo>
                      <a:pt x="19" y="15"/>
                    </a:lnTo>
                    <a:lnTo>
                      <a:pt x="17" y="11"/>
                    </a:lnTo>
                    <a:lnTo>
                      <a:pt x="17" y="9"/>
                    </a:lnTo>
                    <a:lnTo>
                      <a:pt x="13" y="6"/>
                    </a:lnTo>
                    <a:lnTo>
                      <a:pt x="11" y="4"/>
                    </a:lnTo>
                    <a:lnTo>
                      <a:pt x="9" y="2"/>
                    </a:lnTo>
                    <a:lnTo>
                      <a:pt x="6" y="0"/>
                    </a:lnTo>
                    <a:lnTo>
                      <a:pt x="0" y="15"/>
                    </a:lnTo>
                    <a:lnTo>
                      <a:pt x="2" y="15"/>
                    </a:lnTo>
                    <a:lnTo>
                      <a:pt x="2" y="17"/>
                    </a:lnTo>
                    <a:lnTo>
                      <a:pt x="4" y="17"/>
                    </a:lnTo>
                    <a:lnTo>
                      <a:pt x="4" y="19"/>
                    </a:lnTo>
                    <a:lnTo>
                      <a:pt x="4" y="21"/>
                    </a:lnTo>
                    <a:lnTo>
                      <a:pt x="6" y="21"/>
                    </a:lnTo>
                    <a:lnTo>
                      <a:pt x="6" y="23"/>
                    </a:lnTo>
                    <a:lnTo>
                      <a:pt x="21" y="23"/>
                    </a:lnTo>
                    <a:close/>
                  </a:path>
                </a:pathLst>
              </a:custGeom>
              <a:solidFill>
                <a:srgbClr val="8A2419"/>
              </a:solidFill>
              <a:ln w="9525">
                <a:noFill/>
                <a:round/>
                <a:headEnd/>
                <a:tailEnd/>
              </a:ln>
            </p:spPr>
            <p:txBody>
              <a:bodyPr/>
              <a:lstStyle/>
              <a:p>
                <a:endParaRPr lang="en-US"/>
              </a:p>
            </p:txBody>
          </p:sp>
          <p:sp>
            <p:nvSpPr>
              <p:cNvPr id="9328" name="Freeform 61"/>
              <p:cNvSpPr>
                <a:spLocks/>
              </p:cNvSpPr>
              <p:nvPr/>
            </p:nvSpPr>
            <p:spPr bwMode="auto">
              <a:xfrm>
                <a:off x="5081" y="2454"/>
                <a:ext cx="6" cy="6"/>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w 23"/>
                  <a:gd name="T11" fmla="*/ 0 h 23"/>
                  <a:gd name="T12" fmla="*/ 0 w 23"/>
                  <a:gd name="T13" fmla="*/ 0 h 23"/>
                  <a:gd name="T14" fmla="*/ 0 w 23"/>
                  <a:gd name="T15" fmla="*/ 0 h 23"/>
                  <a:gd name="T16" fmla="*/ 0 w 23"/>
                  <a:gd name="T17" fmla="*/ 0 h 23"/>
                  <a:gd name="T18" fmla="*/ 0 w 23"/>
                  <a:gd name="T19" fmla="*/ 0 h 23"/>
                  <a:gd name="T20" fmla="*/ 0 w 23"/>
                  <a:gd name="T21" fmla="*/ 0 h 23"/>
                  <a:gd name="T22" fmla="*/ 0 w 23"/>
                  <a:gd name="T23" fmla="*/ 0 h 23"/>
                  <a:gd name="T24" fmla="*/ 0 w 23"/>
                  <a:gd name="T25" fmla="*/ 0 h 23"/>
                  <a:gd name="T26" fmla="*/ 0 w 23"/>
                  <a:gd name="T27" fmla="*/ 0 h 23"/>
                  <a:gd name="T28" fmla="*/ 0 w 23"/>
                  <a:gd name="T29" fmla="*/ 0 h 23"/>
                  <a:gd name="T30" fmla="*/ 0 w 23"/>
                  <a:gd name="T31" fmla="*/ 0 h 23"/>
                  <a:gd name="T32" fmla="*/ 0 w 23"/>
                  <a:gd name="T33" fmla="*/ 0 h 23"/>
                  <a:gd name="T34" fmla="*/ 0 w 23"/>
                  <a:gd name="T35" fmla="*/ 0 h 23"/>
                  <a:gd name="T36" fmla="*/ 0 w 23"/>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23"/>
                  <a:gd name="T59" fmla="*/ 23 w 23"/>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23">
                    <a:moveTo>
                      <a:pt x="23" y="23"/>
                    </a:moveTo>
                    <a:lnTo>
                      <a:pt x="22" y="19"/>
                    </a:lnTo>
                    <a:lnTo>
                      <a:pt x="22" y="15"/>
                    </a:lnTo>
                    <a:lnTo>
                      <a:pt x="20" y="12"/>
                    </a:lnTo>
                    <a:lnTo>
                      <a:pt x="18" y="10"/>
                    </a:lnTo>
                    <a:lnTo>
                      <a:pt x="16" y="8"/>
                    </a:lnTo>
                    <a:lnTo>
                      <a:pt x="14" y="4"/>
                    </a:lnTo>
                    <a:lnTo>
                      <a:pt x="10" y="2"/>
                    </a:lnTo>
                    <a:lnTo>
                      <a:pt x="8" y="0"/>
                    </a:lnTo>
                    <a:lnTo>
                      <a:pt x="0" y="15"/>
                    </a:lnTo>
                    <a:lnTo>
                      <a:pt x="2" y="15"/>
                    </a:lnTo>
                    <a:lnTo>
                      <a:pt x="2" y="17"/>
                    </a:lnTo>
                    <a:lnTo>
                      <a:pt x="4" y="17"/>
                    </a:lnTo>
                    <a:lnTo>
                      <a:pt x="4" y="19"/>
                    </a:lnTo>
                    <a:lnTo>
                      <a:pt x="6" y="19"/>
                    </a:lnTo>
                    <a:lnTo>
                      <a:pt x="6" y="21"/>
                    </a:lnTo>
                    <a:lnTo>
                      <a:pt x="6" y="23"/>
                    </a:lnTo>
                    <a:lnTo>
                      <a:pt x="23" y="23"/>
                    </a:lnTo>
                    <a:close/>
                  </a:path>
                </a:pathLst>
              </a:custGeom>
              <a:solidFill>
                <a:srgbClr val="8A2419"/>
              </a:solidFill>
              <a:ln w="9525">
                <a:noFill/>
                <a:round/>
                <a:headEnd/>
                <a:tailEnd/>
              </a:ln>
            </p:spPr>
            <p:txBody>
              <a:bodyPr/>
              <a:lstStyle/>
              <a:p>
                <a:endParaRPr lang="en-US"/>
              </a:p>
            </p:txBody>
          </p:sp>
          <p:sp>
            <p:nvSpPr>
              <p:cNvPr id="9329" name="Freeform 62"/>
              <p:cNvSpPr>
                <a:spLocks/>
              </p:cNvSpPr>
              <p:nvPr/>
            </p:nvSpPr>
            <p:spPr bwMode="auto">
              <a:xfrm>
                <a:off x="5084" y="2453"/>
                <a:ext cx="6" cy="6"/>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w 21"/>
                  <a:gd name="T35" fmla="*/ 0 h 21"/>
                  <a:gd name="T36" fmla="*/ 0 w 21"/>
                  <a:gd name="T37" fmla="*/ 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21"/>
                  <a:gd name="T59" fmla="*/ 21 w 21"/>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21">
                    <a:moveTo>
                      <a:pt x="21" y="21"/>
                    </a:moveTo>
                    <a:lnTo>
                      <a:pt x="21" y="17"/>
                    </a:lnTo>
                    <a:lnTo>
                      <a:pt x="21" y="15"/>
                    </a:lnTo>
                    <a:lnTo>
                      <a:pt x="19" y="12"/>
                    </a:lnTo>
                    <a:lnTo>
                      <a:pt x="17" y="8"/>
                    </a:lnTo>
                    <a:lnTo>
                      <a:pt x="15" y="6"/>
                    </a:lnTo>
                    <a:lnTo>
                      <a:pt x="11" y="4"/>
                    </a:lnTo>
                    <a:lnTo>
                      <a:pt x="9" y="2"/>
                    </a:lnTo>
                    <a:lnTo>
                      <a:pt x="6" y="0"/>
                    </a:lnTo>
                    <a:lnTo>
                      <a:pt x="0" y="15"/>
                    </a:lnTo>
                    <a:lnTo>
                      <a:pt x="2" y="15"/>
                    </a:lnTo>
                    <a:lnTo>
                      <a:pt x="2" y="17"/>
                    </a:lnTo>
                    <a:lnTo>
                      <a:pt x="4" y="17"/>
                    </a:lnTo>
                    <a:lnTo>
                      <a:pt x="4" y="19"/>
                    </a:lnTo>
                    <a:lnTo>
                      <a:pt x="6" y="21"/>
                    </a:lnTo>
                    <a:lnTo>
                      <a:pt x="21" y="21"/>
                    </a:lnTo>
                    <a:close/>
                  </a:path>
                </a:pathLst>
              </a:custGeom>
              <a:solidFill>
                <a:srgbClr val="8A2419"/>
              </a:solidFill>
              <a:ln w="9525">
                <a:noFill/>
                <a:round/>
                <a:headEnd/>
                <a:tailEnd/>
              </a:ln>
            </p:spPr>
            <p:txBody>
              <a:bodyPr/>
              <a:lstStyle/>
              <a:p>
                <a:endParaRPr lang="en-US"/>
              </a:p>
            </p:txBody>
          </p:sp>
          <p:sp>
            <p:nvSpPr>
              <p:cNvPr id="9330" name="Freeform 63"/>
              <p:cNvSpPr>
                <a:spLocks/>
              </p:cNvSpPr>
              <p:nvPr/>
            </p:nvSpPr>
            <p:spPr bwMode="auto">
              <a:xfrm>
                <a:off x="5087" y="2452"/>
                <a:ext cx="5" cy="8"/>
              </a:xfrm>
              <a:custGeom>
                <a:avLst/>
                <a:gdLst>
                  <a:gd name="T0" fmla="*/ 0 w 22"/>
                  <a:gd name="T1" fmla="*/ 0 h 29"/>
                  <a:gd name="T2" fmla="*/ 0 w 22"/>
                  <a:gd name="T3" fmla="*/ 0 h 29"/>
                  <a:gd name="T4" fmla="*/ 0 w 22"/>
                  <a:gd name="T5" fmla="*/ 0 h 29"/>
                  <a:gd name="T6" fmla="*/ 0 w 22"/>
                  <a:gd name="T7" fmla="*/ 0 h 29"/>
                  <a:gd name="T8" fmla="*/ 0 w 22"/>
                  <a:gd name="T9" fmla="*/ 0 h 29"/>
                  <a:gd name="T10" fmla="*/ 0 w 22"/>
                  <a:gd name="T11" fmla="*/ 0 h 29"/>
                  <a:gd name="T12" fmla="*/ 0 w 22"/>
                  <a:gd name="T13" fmla="*/ 0 h 29"/>
                  <a:gd name="T14" fmla="*/ 0 w 22"/>
                  <a:gd name="T15" fmla="*/ 0 h 29"/>
                  <a:gd name="T16" fmla="*/ 0 w 22"/>
                  <a:gd name="T17" fmla="*/ 0 h 29"/>
                  <a:gd name="T18" fmla="*/ 0 w 22"/>
                  <a:gd name="T19" fmla="*/ 0 h 29"/>
                  <a:gd name="T20" fmla="*/ 0 w 22"/>
                  <a:gd name="T21" fmla="*/ 0 h 29"/>
                  <a:gd name="T22" fmla="*/ 0 w 22"/>
                  <a:gd name="T23" fmla="*/ 0 h 29"/>
                  <a:gd name="T24" fmla="*/ 0 w 22"/>
                  <a:gd name="T25" fmla="*/ 0 h 29"/>
                  <a:gd name="T26" fmla="*/ 0 w 22"/>
                  <a:gd name="T27" fmla="*/ 0 h 29"/>
                  <a:gd name="T28" fmla="*/ 0 w 22"/>
                  <a:gd name="T29" fmla="*/ 0 h 29"/>
                  <a:gd name="T30" fmla="*/ 0 w 22"/>
                  <a:gd name="T31" fmla="*/ 0 h 29"/>
                  <a:gd name="T32" fmla="*/ 0 w 22"/>
                  <a:gd name="T33" fmla="*/ 0 h 29"/>
                  <a:gd name="T34" fmla="*/ 0 w 22"/>
                  <a:gd name="T35" fmla="*/ 0 h 29"/>
                  <a:gd name="T36" fmla="*/ 0 w 22"/>
                  <a:gd name="T37" fmla="*/ 0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29"/>
                  <a:gd name="T59" fmla="*/ 22 w 22"/>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29">
                    <a:moveTo>
                      <a:pt x="0" y="10"/>
                    </a:moveTo>
                    <a:lnTo>
                      <a:pt x="2" y="12"/>
                    </a:lnTo>
                    <a:lnTo>
                      <a:pt x="2" y="14"/>
                    </a:lnTo>
                    <a:lnTo>
                      <a:pt x="4" y="16"/>
                    </a:lnTo>
                    <a:lnTo>
                      <a:pt x="4" y="18"/>
                    </a:lnTo>
                    <a:lnTo>
                      <a:pt x="6" y="19"/>
                    </a:lnTo>
                    <a:lnTo>
                      <a:pt x="6" y="21"/>
                    </a:lnTo>
                    <a:lnTo>
                      <a:pt x="6" y="23"/>
                    </a:lnTo>
                    <a:lnTo>
                      <a:pt x="20" y="29"/>
                    </a:lnTo>
                    <a:lnTo>
                      <a:pt x="22" y="25"/>
                    </a:lnTo>
                    <a:lnTo>
                      <a:pt x="22" y="19"/>
                    </a:lnTo>
                    <a:lnTo>
                      <a:pt x="22" y="16"/>
                    </a:lnTo>
                    <a:lnTo>
                      <a:pt x="20" y="12"/>
                    </a:lnTo>
                    <a:lnTo>
                      <a:pt x="18" y="8"/>
                    </a:lnTo>
                    <a:lnTo>
                      <a:pt x="18" y="6"/>
                    </a:lnTo>
                    <a:lnTo>
                      <a:pt x="16" y="2"/>
                    </a:lnTo>
                    <a:lnTo>
                      <a:pt x="14" y="0"/>
                    </a:lnTo>
                    <a:lnTo>
                      <a:pt x="0" y="10"/>
                    </a:lnTo>
                    <a:close/>
                  </a:path>
                </a:pathLst>
              </a:custGeom>
              <a:solidFill>
                <a:srgbClr val="8A2419"/>
              </a:solidFill>
              <a:ln w="9525">
                <a:noFill/>
                <a:round/>
                <a:headEnd/>
                <a:tailEnd/>
              </a:ln>
            </p:spPr>
            <p:txBody>
              <a:bodyPr/>
              <a:lstStyle/>
              <a:p>
                <a:endParaRPr lang="en-US"/>
              </a:p>
            </p:txBody>
          </p:sp>
          <p:sp>
            <p:nvSpPr>
              <p:cNvPr id="9331" name="Freeform 64"/>
              <p:cNvSpPr>
                <a:spLocks/>
              </p:cNvSpPr>
              <p:nvPr/>
            </p:nvSpPr>
            <p:spPr bwMode="auto">
              <a:xfrm>
                <a:off x="5090" y="2451"/>
                <a:ext cx="4" cy="9"/>
              </a:xfrm>
              <a:custGeom>
                <a:avLst/>
                <a:gdLst>
                  <a:gd name="T0" fmla="*/ 0 w 17"/>
                  <a:gd name="T1" fmla="*/ 0 h 31"/>
                  <a:gd name="T2" fmla="*/ 0 w 17"/>
                  <a:gd name="T3" fmla="*/ 0 h 31"/>
                  <a:gd name="T4" fmla="*/ 0 w 17"/>
                  <a:gd name="T5" fmla="*/ 0 h 31"/>
                  <a:gd name="T6" fmla="*/ 0 w 17"/>
                  <a:gd name="T7" fmla="*/ 0 h 31"/>
                  <a:gd name="T8" fmla="*/ 0 w 17"/>
                  <a:gd name="T9" fmla="*/ 0 h 31"/>
                  <a:gd name="T10" fmla="*/ 0 w 17"/>
                  <a:gd name="T11" fmla="*/ 0 h 31"/>
                  <a:gd name="T12" fmla="*/ 0 w 17"/>
                  <a:gd name="T13" fmla="*/ 0 h 31"/>
                  <a:gd name="T14" fmla="*/ 0 w 17"/>
                  <a:gd name="T15" fmla="*/ 0 h 31"/>
                  <a:gd name="T16" fmla="*/ 0 w 17"/>
                  <a:gd name="T17" fmla="*/ 0 h 31"/>
                  <a:gd name="T18" fmla="*/ 0 w 17"/>
                  <a:gd name="T19" fmla="*/ 0 h 31"/>
                  <a:gd name="T20" fmla="*/ 0 w 17"/>
                  <a:gd name="T21" fmla="*/ 0 h 31"/>
                  <a:gd name="T22" fmla="*/ 0 w 17"/>
                  <a:gd name="T23" fmla="*/ 0 h 31"/>
                  <a:gd name="T24" fmla="*/ 0 w 17"/>
                  <a:gd name="T25" fmla="*/ 0 h 31"/>
                  <a:gd name="T26" fmla="*/ 0 w 17"/>
                  <a:gd name="T27" fmla="*/ 0 h 31"/>
                  <a:gd name="T28" fmla="*/ 0 w 17"/>
                  <a:gd name="T29" fmla="*/ 0 h 31"/>
                  <a:gd name="T30" fmla="*/ 0 w 17"/>
                  <a:gd name="T31" fmla="*/ 0 h 31"/>
                  <a:gd name="T32" fmla="*/ 0 w 17"/>
                  <a:gd name="T33" fmla="*/ 0 h 31"/>
                  <a:gd name="T34" fmla="*/ 0 w 17"/>
                  <a:gd name="T35" fmla="*/ 0 h 31"/>
                  <a:gd name="T36" fmla="*/ 0 w 17"/>
                  <a:gd name="T37" fmla="*/ 0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1"/>
                  <a:gd name="T59" fmla="*/ 17 w 17"/>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1">
                    <a:moveTo>
                      <a:pt x="0" y="10"/>
                    </a:moveTo>
                    <a:lnTo>
                      <a:pt x="0" y="12"/>
                    </a:lnTo>
                    <a:lnTo>
                      <a:pt x="2" y="14"/>
                    </a:lnTo>
                    <a:lnTo>
                      <a:pt x="2" y="16"/>
                    </a:lnTo>
                    <a:lnTo>
                      <a:pt x="2" y="20"/>
                    </a:lnTo>
                    <a:lnTo>
                      <a:pt x="0" y="22"/>
                    </a:lnTo>
                    <a:lnTo>
                      <a:pt x="0" y="25"/>
                    </a:lnTo>
                    <a:lnTo>
                      <a:pt x="0" y="29"/>
                    </a:lnTo>
                    <a:lnTo>
                      <a:pt x="15" y="31"/>
                    </a:lnTo>
                    <a:lnTo>
                      <a:pt x="15" y="27"/>
                    </a:lnTo>
                    <a:lnTo>
                      <a:pt x="17" y="23"/>
                    </a:lnTo>
                    <a:lnTo>
                      <a:pt x="17" y="20"/>
                    </a:lnTo>
                    <a:lnTo>
                      <a:pt x="17" y="16"/>
                    </a:lnTo>
                    <a:lnTo>
                      <a:pt x="17" y="12"/>
                    </a:lnTo>
                    <a:lnTo>
                      <a:pt x="17" y="8"/>
                    </a:lnTo>
                    <a:lnTo>
                      <a:pt x="15" y="4"/>
                    </a:lnTo>
                    <a:lnTo>
                      <a:pt x="13" y="0"/>
                    </a:lnTo>
                    <a:lnTo>
                      <a:pt x="0" y="10"/>
                    </a:lnTo>
                    <a:close/>
                  </a:path>
                </a:pathLst>
              </a:custGeom>
              <a:solidFill>
                <a:srgbClr val="8A2419"/>
              </a:solidFill>
              <a:ln w="9525">
                <a:noFill/>
                <a:round/>
                <a:headEnd/>
                <a:tailEnd/>
              </a:ln>
            </p:spPr>
            <p:txBody>
              <a:bodyPr/>
              <a:lstStyle/>
              <a:p>
                <a:endParaRPr lang="en-US"/>
              </a:p>
            </p:txBody>
          </p:sp>
          <p:sp>
            <p:nvSpPr>
              <p:cNvPr id="9332" name="Freeform 65"/>
              <p:cNvSpPr>
                <a:spLocks/>
              </p:cNvSpPr>
              <p:nvPr/>
            </p:nvSpPr>
            <p:spPr bwMode="auto">
              <a:xfrm>
                <a:off x="5092" y="2452"/>
                <a:ext cx="5" cy="9"/>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w 21"/>
                  <a:gd name="T21" fmla="*/ 0 h 33"/>
                  <a:gd name="T22" fmla="*/ 0 w 21"/>
                  <a:gd name="T23" fmla="*/ 0 h 33"/>
                  <a:gd name="T24" fmla="*/ 0 w 21"/>
                  <a:gd name="T25" fmla="*/ 0 h 33"/>
                  <a:gd name="T26" fmla="*/ 0 w 21"/>
                  <a:gd name="T27" fmla="*/ 0 h 33"/>
                  <a:gd name="T28" fmla="*/ 0 w 21"/>
                  <a:gd name="T29" fmla="*/ 0 h 33"/>
                  <a:gd name="T30" fmla="*/ 0 w 21"/>
                  <a:gd name="T31" fmla="*/ 0 h 33"/>
                  <a:gd name="T32" fmla="*/ 0 w 21"/>
                  <a:gd name="T33" fmla="*/ 0 h 33"/>
                  <a:gd name="T34" fmla="*/ 0 w 21"/>
                  <a:gd name="T35" fmla="*/ 0 h 33"/>
                  <a:gd name="T36" fmla="*/ 0 w 21"/>
                  <a:gd name="T37" fmla="*/ 0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33"/>
                  <a:gd name="T59" fmla="*/ 21 w 21"/>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33">
                    <a:moveTo>
                      <a:pt x="5" y="6"/>
                    </a:moveTo>
                    <a:lnTo>
                      <a:pt x="5" y="8"/>
                    </a:lnTo>
                    <a:lnTo>
                      <a:pt x="5" y="10"/>
                    </a:lnTo>
                    <a:lnTo>
                      <a:pt x="5" y="12"/>
                    </a:lnTo>
                    <a:lnTo>
                      <a:pt x="5" y="16"/>
                    </a:lnTo>
                    <a:lnTo>
                      <a:pt x="3" y="18"/>
                    </a:lnTo>
                    <a:lnTo>
                      <a:pt x="3" y="19"/>
                    </a:lnTo>
                    <a:lnTo>
                      <a:pt x="2" y="21"/>
                    </a:lnTo>
                    <a:lnTo>
                      <a:pt x="0" y="23"/>
                    </a:lnTo>
                    <a:lnTo>
                      <a:pt x="11" y="33"/>
                    </a:lnTo>
                    <a:lnTo>
                      <a:pt x="13" y="31"/>
                    </a:lnTo>
                    <a:lnTo>
                      <a:pt x="17" y="27"/>
                    </a:lnTo>
                    <a:lnTo>
                      <a:pt x="19" y="23"/>
                    </a:lnTo>
                    <a:lnTo>
                      <a:pt x="21" y="19"/>
                    </a:lnTo>
                    <a:lnTo>
                      <a:pt x="21" y="16"/>
                    </a:lnTo>
                    <a:lnTo>
                      <a:pt x="21" y="10"/>
                    </a:lnTo>
                    <a:lnTo>
                      <a:pt x="21" y="6"/>
                    </a:lnTo>
                    <a:lnTo>
                      <a:pt x="21" y="0"/>
                    </a:lnTo>
                    <a:lnTo>
                      <a:pt x="5" y="6"/>
                    </a:lnTo>
                    <a:close/>
                  </a:path>
                </a:pathLst>
              </a:custGeom>
              <a:solidFill>
                <a:srgbClr val="8A2419"/>
              </a:solidFill>
              <a:ln w="9525">
                <a:noFill/>
                <a:round/>
                <a:headEnd/>
                <a:tailEnd/>
              </a:ln>
            </p:spPr>
            <p:txBody>
              <a:bodyPr/>
              <a:lstStyle/>
              <a:p>
                <a:endParaRPr lang="en-US"/>
              </a:p>
            </p:txBody>
          </p:sp>
          <p:sp>
            <p:nvSpPr>
              <p:cNvPr id="9333" name="Freeform 66"/>
              <p:cNvSpPr>
                <a:spLocks/>
              </p:cNvSpPr>
              <p:nvPr/>
            </p:nvSpPr>
            <p:spPr bwMode="auto">
              <a:xfrm>
                <a:off x="5094" y="2455"/>
                <a:ext cx="6" cy="8"/>
              </a:xfrm>
              <a:custGeom>
                <a:avLst/>
                <a:gdLst>
                  <a:gd name="T0" fmla="*/ 0 w 25"/>
                  <a:gd name="T1" fmla="*/ 0 h 31"/>
                  <a:gd name="T2" fmla="*/ 0 w 25"/>
                  <a:gd name="T3" fmla="*/ 0 h 31"/>
                  <a:gd name="T4" fmla="*/ 0 w 25"/>
                  <a:gd name="T5" fmla="*/ 0 h 31"/>
                  <a:gd name="T6" fmla="*/ 0 w 25"/>
                  <a:gd name="T7" fmla="*/ 0 h 31"/>
                  <a:gd name="T8" fmla="*/ 0 w 25"/>
                  <a:gd name="T9" fmla="*/ 0 h 31"/>
                  <a:gd name="T10" fmla="*/ 0 w 25"/>
                  <a:gd name="T11" fmla="*/ 0 h 31"/>
                  <a:gd name="T12" fmla="*/ 0 w 25"/>
                  <a:gd name="T13" fmla="*/ 0 h 31"/>
                  <a:gd name="T14" fmla="*/ 0 w 25"/>
                  <a:gd name="T15" fmla="*/ 0 h 31"/>
                  <a:gd name="T16" fmla="*/ 0 w 25"/>
                  <a:gd name="T17" fmla="*/ 0 h 31"/>
                  <a:gd name="T18" fmla="*/ 0 w 25"/>
                  <a:gd name="T19" fmla="*/ 0 h 31"/>
                  <a:gd name="T20" fmla="*/ 0 w 25"/>
                  <a:gd name="T21" fmla="*/ 0 h 31"/>
                  <a:gd name="T22" fmla="*/ 0 w 25"/>
                  <a:gd name="T23" fmla="*/ 0 h 31"/>
                  <a:gd name="T24" fmla="*/ 0 w 25"/>
                  <a:gd name="T25" fmla="*/ 0 h 31"/>
                  <a:gd name="T26" fmla="*/ 0 w 25"/>
                  <a:gd name="T27" fmla="*/ 0 h 31"/>
                  <a:gd name="T28" fmla="*/ 0 w 25"/>
                  <a:gd name="T29" fmla="*/ 0 h 31"/>
                  <a:gd name="T30" fmla="*/ 0 w 25"/>
                  <a:gd name="T31" fmla="*/ 0 h 31"/>
                  <a:gd name="T32" fmla="*/ 0 w 25"/>
                  <a:gd name="T33" fmla="*/ 0 h 31"/>
                  <a:gd name="T34" fmla="*/ 0 w 25"/>
                  <a:gd name="T35" fmla="*/ 0 h 31"/>
                  <a:gd name="T36" fmla="*/ 0 w 25"/>
                  <a:gd name="T37" fmla="*/ 0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31"/>
                  <a:gd name="T59" fmla="*/ 25 w 25"/>
                  <a:gd name="T60" fmla="*/ 31 h 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31">
                    <a:moveTo>
                      <a:pt x="8" y="0"/>
                    </a:moveTo>
                    <a:lnTo>
                      <a:pt x="8" y="2"/>
                    </a:lnTo>
                    <a:lnTo>
                      <a:pt x="8" y="6"/>
                    </a:lnTo>
                    <a:lnTo>
                      <a:pt x="6" y="8"/>
                    </a:lnTo>
                    <a:lnTo>
                      <a:pt x="6" y="9"/>
                    </a:lnTo>
                    <a:lnTo>
                      <a:pt x="4" y="13"/>
                    </a:lnTo>
                    <a:lnTo>
                      <a:pt x="2" y="13"/>
                    </a:lnTo>
                    <a:lnTo>
                      <a:pt x="2" y="15"/>
                    </a:lnTo>
                    <a:lnTo>
                      <a:pt x="0" y="15"/>
                    </a:lnTo>
                    <a:lnTo>
                      <a:pt x="4" y="31"/>
                    </a:lnTo>
                    <a:lnTo>
                      <a:pt x="10" y="29"/>
                    </a:lnTo>
                    <a:lnTo>
                      <a:pt x="14" y="27"/>
                    </a:lnTo>
                    <a:lnTo>
                      <a:pt x="18" y="23"/>
                    </a:lnTo>
                    <a:lnTo>
                      <a:pt x="19" y="17"/>
                    </a:lnTo>
                    <a:lnTo>
                      <a:pt x="21" y="13"/>
                    </a:lnTo>
                    <a:lnTo>
                      <a:pt x="23" y="9"/>
                    </a:lnTo>
                    <a:lnTo>
                      <a:pt x="23" y="4"/>
                    </a:lnTo>
                    <a:lnTo>
                      <a:pt x="25" y="0"/>
                    </a:lnTo>
                    <a:lnTo>
                      <a:pt x="8" y="0"/>
                    </a:lnTo>
                    <a:close/>
                  </a:path>
                </a:pathLst>
              </a:custGeom>
              <a:solidFill>
                <a:srgbClr val="8A2419"/>
              </a:solidFill>
              <a:ln w="9525">
                <a:noFill/>
                <a:round/>
                <a:headEnd/>
                <a:tailEnd/>
              </a:ln>
            </p:spPr>
            <p:txBody>
              <a:bodyPr/>
              <a:lstStyle/>
              <a:p>
                <a:endParaRPr lang="en-US"/>
              </a:p>
            </p:txBody>
          </p:sp>
          <p:sp>
            <p:nvSpPr>
              <p:cNvPr id="9334" name="Freeform 67"/>
              <p:cNvSpPr>
                <a:spLocks/>
              </p:cNvSpPr>
              <p:nvPr/>
            </p:nvSpPr>
            <p:spPr bwMode="auto">
              <a:xfrm>
                <a:off x="5095" y="2457"/>
                <a:ext cx="7" cy="9"/>
              </a:xfrm>
              <a:custGeom>
                <a:avLst/>
                <a:gdLst>
                  <a:gd name="T0" fmla="*/ 0 w 31"/>
                  <a:gd name="T1" fmla="*/ 0 h 32"/>
                  <a:gd name="T2" fmla="*/ 0 w 31"/>
                  <a:gd name="T3" fmla="*/ 0 h 32"/>
                  <a:gd name="T4" fmla="*/ 0 w 31"/>
                  <a:gd name="T5" fmla="*/ 0 h 32"/>
                  <a:gd name="T6" fmla="*/ 0 w 31"/>
                  <a:gd name="T7" fmla="*/ 0 h 32"/>
                  <a:gd name="T8" fmla="*/ 0 w 31"/>
                  <a:gd name="T9" fmla="*/ 0 h 32"/>
                  <a:gd name="T10" fmla="*/ 0 w 31"/>
                  <a:gd name="T11" fmla="*/ 0 h 32"/>
                  <a:gd name="T12" fmla="*/ 0 w 31"/>
                  <a:gd name="T13" fmla="*/ 0 h 32"/>
                  <a:gd name="T14" fmla="*/ 0 w 31"/>
                  <a:gd name="T15" fmla="*/ 0 h 32"/>
                  <a:gd name="T16" fmla="*/ 0 w 31"/>
                  <a:gd name="T17" fmla="*/ 0 h 32"/>
                  <a:gd name="T18" fmla="*/ 0 w 31"/>
                  <a:gd name="T19" fmla="*/ 0 h 32"/>
                  <a:gd name="T20" fmla="*/ 0 w 31"/>
                  <a:gd name="T21" fmla="*/ 0 h 32"/>
                  <a:gd name="T22" fmla="*/ 0 w 31"/>
                  <a:gd name="T23" fmla="*/ 0 h 32"/>
                  <a:gd name="T24" fmla="*/ 0 w 31"/>
                  <a:gd name="T25" fmla="*/ 0 h 32"/>
                  <a:gd name="T26" fmla="*/ 0 w 31"/>
                  <a:gd name="T27" fmla="*/ 0 h 32"/>
                  <a:gd name="T28" fmla="*/ 0 w 31"/>
                  <a:gd name="T29" fmla="*/ 0 h 32"/>
                  <a:gd name="T30" fmla="*/ 0 w 31"/>
                  <a:gd name="T31" fmla="*/ 0 h 32"/>
                  <a:gd name="T32" fmla="*/ 0 w 31"/>
                  <a:gd name="T33" fmla="*/ 0 h 32"/>
                  <a:gd name="T34" fmla="*/ 0 w 31"/>
                  <a:gd name="T35" fmla="*/ 0 h 32"/>
                  <a:gd name="T36" fmla="*/ 0 w 31"/>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32"/>
                  <a:gd name="T59" fmla="*/ 31 w 31"/>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32">
                    <a:moveTo>
                      <a:pt x="15" y="0"/>
                    </a:moveTo>
                    <a:lnTo>
                      <a:pt x="15" y="3"/>
                    </a:lnTo>
                    <a:lnTo>
                      <a:pt x="14" y="5"/>
                    </a:lnTo>
                    <a:lnTo>
                      <a:pt x="12" y="9"/>
                    </a:lnTo>
                    <a:lnTo>
                      <a:pt x="10" y="11"/>
                    </a:lnTo>
                    <a:lnTo>
                      <a:pt x="8" y="13"/>
                    </a:lnTo>
                    <a:lnTo>
                      <a:pt x="4" y="15"/>
                    </a:lnTo>
                    <a:lnTo>
                      <a:pt x="2" y="17"/>
                    </a:lnTo>
                    <a:lnTo>
                      <a:pt x="0" y="19"/>
                    </a:lnTo>
                    <a:lnTo>
                      <a:pt x="8" y="32"/>
                    </a:lnTo>
                    <a:lnTo>
                      <a:pt x="12" y="30"/>
                    </a:lnTo>
                    <a:lnTo>
                      <a:pt x="15" y="28"/>
                    </a:lnTo>
                    <a:lnTo>
                      <a:pt x="17" y="26"/>
                    </a:lnTo>
                    <a:lnTo>
                      <a:pt x="21" y="23"/>
                    </a:lnTo>
                    <a:lnTo>
                      <a:pt x="25" y="19"/>
                    </a:lnTo>
                    <a:lnTo>
                      <a:pt x="27" y="15"/>
                    </a:lnTo>
                    <a:lnTo>
                      <a:pt x="29" y="9"/>
                    </a:lnTo>
                    <a:lnTo>
                      <a:pt x="31" y="5"/>
                    </a:lnTo>
                    <a:lnTo>
                      <a:pt x="15" y="0"/>
                    </a:lnTo>
                    <a:close/>
                  </a:path>
                </a:pathLst>
              </a:custGeom>
              <a:solidFill>
                <a:srgbClr val="8A2419"/>
              </a:solidFill>
              <a:ln w="9525">
                <a:noFill/>
                <a:round/>
                <a:headEnd/>
                <a:tailEnd/>
              </a:ln>
            </p:spPr>
            <p:txBody>
              <a:bodyPr/>
              <a:lstStyle/>
              <a:p>
                <a:endParaRPr lang="en-US"/>
              </a:p>
            </p:txBody>
          </p:sp>
          <p:sp>
            <p:nvSpPr>
              <p:cNvPr id="9335" name="Freeform 68"/>
              <p:cNvSpPr>
                <a:spLocks/>
              </p:cNvSpPr>
              <p:nvPr/>
            </p:nvSpPr>
            <p:spPr bwMode="auto">
              <a:xfrm>
                <a:off x="5096" y="2461"/>
                <a:ext cx="7" cy="7"/>
              </a:xfrm>
              <a:custGeom>
                <a:avLst/>
                <a:gdLst>
                  <a:gd name="T0" fmla="*/ 0 w 31"/>
                  <a:gd name="T1" fmla="*/ 0 h 27"/>
                  <a:gd name="T2" fmla="*/ 0 w 31"/>
                  <a:gd name="T3" fmla="*/ 0 h 27"/>
                  <a:gd name="T4" fmla="*/ 0 w 31"/>
                  <a:gd name="T5" fmla="*/ 0 h 27"/>
                  <a:gd name="T6" fmla="*/ 0 w 31"/>
                  <a:gd name="T7" fmla="*/ 0 h 27"/>
                  <a:gd name="T8" fmla="*/ 0 w 31"/>
                  <a:gd name="T9" fmla="*/ 0 h 27"/>
                  <a:gd name="T10" fmla="*/ 0 w 31"/>
                  <a:gd name="T11" fmla="*/ 0 h 27"/>
                  <a:gd name="T12" fmla="*/ 0 w 31"/>
                  <a:gd name="T13" fmla="*/ 0 h 27"/>
                  <a:gd name="T14" fmla="*/ 0 w 31"/>
                  <a:gd name="T15" fmla="*/ 0 h 27"/>
                  <a:gd name="T16" fmla="*/ 0 w 31"/>
                  <a:gd name="T17" fmla="*/ 0 h 27"/>
                  <a:gd name="T18" fmla="*/ 0 w 31"/>
                  <a:gd name="T19" fmla="*/ 0 h 27"/>
                  <a:gd name="T20" fmla="*/ 0 w 31"/>
                  <a:gd name="T21" fmla="*/ 0 h 27"/>
                  <a:gd name="T22" fmla="*/ 0 w 31"/>
                  <a:gd name="T23" fmla="*/ 0 h 27"/>
                  <a:gd name="T24" fmla="*/ 0 w 31"/>
                  <a:gd name="T25" fmla="*/ 0 h 27"/>
                  <a:gd name="T26" fmla="*/ 0 w 31"/>
                  <a:gd name="T27" fmla="*/ 0 h 27"/>
                  <a:gd name="T28" fmla="*/ 0 w 31"/>
                  <a:gd name="T29" fmla="*/ 0 h 27"/>
                  <a:gd name="T30" fmla="*/ 0 w 31"/>
                  <a:gd name="T31" fmla="*/ 0 h 27"/>
                  <a:gd name="T32" fmla="*/ 0 w 31"/>
                  <a:gd name="T33" fmla="*/ 0 h 27"/>
                  <a:gd name="T34" fmla="*/ 0 w 31"/>
                  <a:gd name="T35" fmla="*/ 0 h 27"/>
                  <a:gd name="T36" fmla="*/ 0 w 31"/>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27"/>
                  <a:gd name="T59" fmla="*/ 31 w 31"/>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27">
                    <a:moveTo>
                      <a:pt x="17" y="0"/>
                    </a:moveTo>
                    <a:lnTo>
                      <a:pt x="15" y="2"/>
                    </a:lnTo>
                    <a:lnTo>
                      <a:pt x="13" y="4"/>
                    </a:lnTo>
                    <a:lnTo>
                      <a:pt x="13" y="6"/>
                    </a:lnTo>
                    <a:lnTo>
                      <a:pt x="11" y="8"/>
                    </a:lnTo>
                    <a:lnTo>
                      <a:pt x="8" y="8"/>
                    </a:lnTo>
                    <a:lnTo>
                      <a:pt x="6" y="10"/>
                    </a:lnTo>
                    <a:lnTo>
                      <a:pt x="4" y="10"/>
                    </a:lnTo>
                    <a:lnTo>
                      <a:pt x="0" y="11"/>
                    </a:lnTo>
                    <a:lnTo>
                      <a:pt x="4" y="27"/>
                    </a:lnTo>
                    <a:lnTo>
                      <a:pt x="8" y="25"/>
                    </a:lnTo>
                    <a:lnTo>
                      <a:pt x="11" y="25"/>
                    </a:lnTo>
                    <a:lnTo>
                      <a:pt x="15" y="23"/>
                    </a:lnTo>
                    <a:lnTo>
                      <a:pt x="19" y="21"/>
                    </a:lnTo>
                    <a:lnTo>
                      <a:pt x="23" y="17"/>
                    </a:lnTo>
                    <a:lnTo>
                      <a:pt x="25" y="15"/>
                    </a:lnTo>
                    <a:lnTo>
                      <a:pt x="29" y="11"/>
                    </a:lnTo>
                    <a:lnTo>
                      <a:pt x="31" y="8"/>
                    </a:lnTo>
                    <a:lnTo>
                      <a:pt x="17" y="0"/>
                    </a:lnTo>
                    <a:close/>
                  </a:path>
                </a:pathLst>
              </a:custGeom>
              <a:solidFill>
                <a:srgbClr val="8A2419"/>
              </a:solidFill>
              <a:ln w="9525">
                <a:noFill/>
                <a:round/>
                <a:headEnd/>
                <a:tailEnd/>
              </a:ln>
            </p:spPr>
            <p:txBody>
              <a:bodyPr/>
              <a:lstStyle/>
              <a:p>
                <a:endParaRPr lang="en-US"/>
              </a:p>
            </p:txBody>
          </p:sp>
          <p:sp>
            <p:nvSpPr>
              <p:cNvPr id="9336" name="Freeform 69"/>
              <p:cNvSpPr>
                <a:spLocks/>
              </p:cNvSpPr>
              <p:nvPr/>
            </p:nvSpPr>
            <p:spPr bwMode="auto">
              <a:xfrm>
                <a:off x="5097" y="2465"/>
                <a:ext cx="5" cy="5"/>
              </a:xfrm>
              <a:custGeom>
                <a:avLst/>
                <a:gdLst>
                  <a:gd name="T0" fmla="*/ 0 w 23"/>
                  <a:gd name="T1" fmla="*/ 0 h 20"/>
                  <a:gd name="T2" fmla="*/ 0 w 23"/>
                  <a:gd name="T3" fmla="*/ 0 h 20"/>
                  <a:gd name="T4" fmla="*/ 0 w 23"/>
                  <a:gd name="T5" fmla="*/ 0 h 20"/>
                  <a:gd name="T6" fmla="*/ 0 w 23"/>
                  <a:gd name="T7" fmla="*/ 0 h 20"/>
                  <a:gd name="T8" fmla="*/ 0 w 23"/>
                  <a:gd name="T9" fmla="*/ 0 h 20"/>
                  <a:gd name="T10" fmla="*/ 0 w 23"/>
                  <a:gd name="T11" fmla="*/ 0 h 20"/>
                  <a:gd name="T12" fmla="*/ 0 w 23"/>
                  <a:gd name="T13" fmla="*/ 0 h 20"/>
                  <a:gd name="T14" fmla="*/ 0 w 23"/>
                  <a:gd name="T15" fmla="*/ 0 h 20"/>
                  <a:gd name="T16" fmla="*/ 0 w 23"/>
                  <a:gd name="T17" fmla="*/ 0 h 20"/>
                  <a:gd name="T18" fmla="*/ 0 w 23"/>
                  <a:gd name="T19" fmla="*/ 0 h 20"/>
                  <a:gd name="T20" fmla="*/ 0 w 23"/>
                  <a:gd name="T21" fmla="*/ 0 h 20"/>
                  <a:gd name="T22" fmla="*/ 0 w 23"/>
                  <a:gd name="T23" fmla="*/ 0 h 20"/>
                  <a:gd name="T24" fmla="*/ 0 w 23"/>
                  <a:gd name="T25" fmla="*/ 0 h 20"/>
                  <a:gd name="T26" fmla="*/ 0 w 23"/>
                  <a:gd name="T27" fmla="*/ 0 h 20"/>
                  <a:gd name="T28" fmla="*/ 0 w 23"/>
                  <a:gd name="T29" fmla="*/ 0 h 20"/>
                  <a:gd name="T30" fmla="*/ 0 w 23"/>
                  <a:gd name="T31" fmla="*/ 0 h 20"/>
                  <a:gd name="T32" fmla="*/ 0 w 23"/>
                  <a:gd name="T33" fmla="*/ 0 h 20"/>
                  <a:gd name="T34" fmla="*/ 0 w 23"/>
                  <a:gd name="T35" fmla="*/ 0 h 20"/>
                  <a:gd name="T36" fmla="*/ 0 w 23"/>
                  <a:gd name="T37" fmla="*/ 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20"/>
                  <a:gd name="T59" fmla="*/ 23 w 23"/>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20">
                    <a:moveTo>
                      <a:pt x="11" y="0"/>
                    </a:moveTo>
                    <a:lnTo>
                      <a:pt x="9" y="2"/>
                    </a:lnTo>
                    <a:lnTo>
                      <a:pt x="7" y="2"/>
                    </a:lnTo>
                    <a:lnTo>
                      <a:pt x="6" y="2"/>
                    </a:lnTo>
                    <a:lnTo>
                      <a:pt x="4" y="4"/>
                    </a:lnTo>
                    <a:lnTo>
                      <a:pt x="2" y="4"/>
                    </a:lnTo>
                    <a:lnTo>
                      <a:pt x="0" y="4"/>
                    </a:lnTo>
                    <a:lnTo>
                      <a:pt x="0" y="20"/>
                    </a:lnTo>
                    <a:lnTo>
                      <a:pt x="2" y="20"/>
                    </a:lnTo>
                    <a:lnTo>
                      <a:pt x="6" y="20"/>
                    </a:lnTo>
                    <a:lnTo>
                      <a:pt x="7" y="20"/>
                    </a:lnTo>
                    <a:lnTo>
                      <a:pt x="11" y="18"/>
                    </a:lnTo>
                    <a:lnTo>
                      <a:pt x="13" y="18"/>
                    </a:lnTo>
                    <a:lnTo>
                      <a:pt x="17" y="16"/>
                    </a:lnTo>
                    <a:lnTo>
                      <a:pt x="19" y="16"/>
                    </a:lnTo>
                    <a:lnTo>
                      <a:pt x="23" y="12"/>
                    </a:lnTo>
                    <a:lnTo>
                      <a:pt x="11" y="0"/>
                    </a:lnTo>
                    <a:close/>
                  </a:path>
                </a:pathLst>
              </a:custGeom>
              <a:solidFill>
                <a:srgbClr val="8A2419"/>
              </a:solidFill>
              <a:ln w="9525">
                <a:noFill/>
                <a:round/>
                <a:headEnd/>
                <a:tailEnd/>
              </a:ln>
            </p:spPr>
            <p:txBody>
              <a:bodyPr/>
              <a:lstStyle/>
              <a:p>
                <a:endParaRPr lang="en-US"/>
              </a:p>
            </p:txBody>
          </p:sp>
          <p:sp>
            <p:nvSpPr>
              <p:cNvPr id="9337" name="Freeform 70"/>
              <p:cNvSpPr>
                <a:spLocks/>
              </p:cNvSpPr>
              <p:nvPr/>
            </p:nvSpPr>
            <p:spPr bwMode="auto">
              <a:xfrm>
                <a:off x="5097" y="2468"/>
                <a:ext cx="4" cy="5"/>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w 17"/>
                  <a:gd name="T11" fmla="*/ 0 h 17"/>
                  <a:gd name="T12" fmla="*/ 0 w 17"/>
                  <a:gd name="T13" fmla="*/ 0 h 17"/>
                  <a:gd name="T14" fmla="*/ 0 w 17"/>
                  <a:gd name="T15" fmla="*/ 0 h 17"/>
                  <a:gd name="T16" fmla="*/ 0 w 17"/>
                  <a:gd name="T17" fmla="*/ 0 h 17"/>
                  <a:gd name="T18" fmla="*/ 0 w 17"/>
                  <a:gd name="T19" fmla="*/ 0 h 17"/>
                  <a:gd name="T20" fmla="*/ 0 w 17"/>
                  <a:gd name="T21" fmla="*/ 0 h 17"/>
                  <a:gd name="T22" fmla="*/ 0 w 17"/>
                  <a:gd name="T23" fmla="*/ 0 h 17"/>
                  <a:gd name="T24" fmla="*/ 0 w 17"/>
                  <a:gd name="T25" fmla="*/ 0 h 17"/>
                  <a:gd name="T26" fmla="*/ 0 w 17"/>
                  <a:gd name="T27" fmla="*/ 0 h 17"/>
                  <a:gd name="T28" fmla="*/ 0 w 17"/>
                  <a:gd name="T29" fmla="*/ 0 h 17"/>
                  <a:gd name="T30" fmla="*/ 0 w 17"/>
                  <a:gd name="T31" fmla="*/ 0 h 17"/>
                  <a:gd name="T32" fmla="*/ 0 w 17"/>
                  <a:gd name="T33" fmla="*/ 0 h 17"/>
                  <a:gd name="T34" fmla="*/ 0 w 17"/>
                  <a:gd name="T35" fmla="*/ 0 h 17"/>
                  <a:gd name="T36" fmla="*/ 0 w 17"/>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17"/>
                  <a:gd name="T59" fmla="*/ 17 w 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17">
                    <a:moveTo>
                      <a:pt x="9" y="0"/>
                    </a:moveTo>
                    <a:lnTo>
                      <a:pt x="9" y="0"/>
                    </a:lnTo>
                    <a:lnTo>
                      <a:pt x="7" y="0"/>
                    </a:lnTo>
                    <a:lnTo>
                      <a:pt x="6" y="2"/>
                    </a:lnTo>
                    <a:lnTo>
                      <a:pt x="4" y="2"/>
                    </a:lnTo>
                    <a:lnTo>
                      <a:pt x="2" y="2"/>
                    </a:lnTo>
                    <a:lnTo>
                      <a:pt x="0" y="17"/>
                    </a:lnTo>
                    <a:lnTo>
                      <a:pt x="2" y="17"/>
                    </a:lnTo>
                    <a:lnTo>
                      <a:pt x="6" y="17"/>
                    </a:lnTo>
                    <a:lnTo>
                      <a:pt x="7" y="17"/>
                    </a:lnTo>
                    <a:lnTo>
                      <a:pt x="9" y="17"/>
                    </a:lnTo>
                    <a:lnTo>
                      <a:pt x="11" y="15"/>
                    </a:lnTo>
                    <a:lnTo>
                      <a:pt x="13" y="15"/>
                    </a:lnTo>
                    <a:lnTo>
                      <a:pt x="15" y="15"/>
                    </a:lnTo>
                    <a:lnTo>
                      <a:pt x="17" y="13"/>
                    </a:lnTo>
                    <a:lnTo>
                      <a:pt x="9" y="0"/>
                    </a:lnTo>
                    <a:close/>
                  </a:path>
                </a:pathLst>
              </a:custGeom>
              <a:solidFill>
                <a:srgbClr val="8A2419"/>
              </a:solidFill>
              <a:ln w="9525">
                <a:noFill/>
                <a:round/>
                <a:headEnd/>
                <a:tailEnd/>
              </a:ln>
            </p:spPr>
            <p:txBody>
              <a:bodyPr/>
              <a:lstStyle/>
              <a:p>
                <a:endParaRPr lang="en-US"/>
              </a:p>
            </p:txBody>
          </p:sp>
          <p:sp>
            <p:nvSpPr>
              <p:cNvPr id="9338" name="Freeform 71"/>
              <p:cNvSpPr>
                <a:spLocks/>
              </p:cNvSpPr>
              <p:nvPr/>
            </p:nvSpPr>
            <p:spPr bwMode="auto">
              <a:xfrm>
                <a:off x="5097" y="2471"/>
                <a:ext cx="3" cy="4"/>
              </a:xfrm>
              <a:custGeom>
                <a:avLst/>
                <a:gdLst>
                  <a:gd name="T0" fmla="*/ 0 w 11"/>
                  <a:gd name="T1" fmla="*/ 0 h 18"/>
                  <a:gd name="T2" fmla="*/ 0 w 11"/>
                  <a:gd name="T3" fmla="*/ 0 h 18"/>
                  <a:gd name="T4" fmla="*/ 0 w 11"/>
                  <a:gd name="T5" fmla="*/ 0 h 18"/>
                  <a:gd name="T6" fmla="*/ 0 w 11"/>
                  <a:gd name="T7" fmla="*/ 0 h 18"/>
                  <a:gd name="T8" fmla="*/ 0 w 11"/>
                  <a:gd name="T9" fmla="*/ 0 h 18"/>
                  <a:gd name="T10" fmla="*/ 0 w 11"/>
                  <a:gd name="T11" fmla="*/ 0 h 18"/>
                  <a:gd name="T12" fmla="*/ 0 w 11"/>
                  <a:gd name="T13" fmla="*/ 0 h 18"/>
                  <a:gd name="T14" fmla="*/ 0 w 11"/>
                  <a:gd name="T15" fmla="*/ 0 h 18"/>
                  <a:gd name="T16" fmla="*/ 0 w 11"/>
                  <a:gd name="T17" fmla="*/ 0 h 18"/>
                  <a:gd name="T18" fmla="*/ 0 w 11"/>
                  <a:gd name="T19" fmla="*/ 0 h 18"/>
                  <a:gd name="T20" fmla="*/ 0 w 11"/>
                  <a:gd name="T21" fmla="*/ 0 h 18"/>
                  <a:gd name="T22" fmla="*/ 0 w 11"/>
                  <a:gd name="T23" fmla="*/ 0 h 18"/>
                  <a:gd name="T24" fmla="*/ 0 w 11"/>
                  <a:gd name="T25" fmla="*/ 0 h 18"/>
                  <a:gd name="T26" fmla="*/ 0 w 11"/>
                  <a:gd name="T27" fmla="*/ 0 h 18"/>
                  <a:gd name="T28" fmla="*/ 0 w 11"/>
                  <a:gd name="T29" fmla="*/ 0 h 18"/>
                  <a:gd name="T30" fmla="*/ 0 w 11"/>
                  <a:gd name="T31" fmla="*/ 0 h 18"/>
                  <a:gd name="T32" fmla="*/ 0 w 11"/>
                  <a:gd name="T33" fmla="*/ 0 h 18"/>
                  <a:gd name="T34" fmla="*/ 0 w 11"/>
                  <a:gd name="T35" fmla="*/ 0 h 18"/>
                  <a:gd name="T36" fmla="*/ 0 w 11"/>
                  <a:gd name="T37" fmla="*/ 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18"/>
                  <a:gd name="T59" fmla="*/ 11 w 11"/>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18">
                    <a:moveTo>
                      <a:pt x="11" y="0"/>
                    </a:moveTo>
                    <a:lnTo>
                      <a:pt x="9" y="0"/>
                    </a:lnTo>
                    <a:lnTo>
                      <a:pt x="7" y="0"/>
                    </a:lnTo>
                    <a:lnTo>
                      <a:pt x="5" y="0"/>
                    </a:lnTo>
                    <a:lnTo>
                      <a:pt x="4" y="0"/>
                    </a:lnTo>
                    <a:lnTo>
                      <a:pt x="2" y="2"/>
                    </a:lnTo>
                    <a:lnTo>
                      <a:pt x="0" y="2"/>
                    </a:lnTo>
                    <a:lnTo>
                      <a:pt x="0" y="18"/>
                    </a:lnTo>
                    <a:lnTo>
                      <a:pt x="2" y="18"/>
                    </a:lnTo>
                    <a:lnTo>
                      <a:pt x="4" y="18"/>
                    </a:lnTo>
                    <a:lnTo>
                      <a:pt x="5" y="18"/>
                    </a:lnTo>
                    <a:lnTo>
                      <a:pt x="7" y="16"/>
                    </a:lnTo>
                    <a:lnTo>
                      <a:pt x="9" y="16"/>
                    </a:lnTo>
                    <a:lnTo>
                      <a:pt x="11" y="16"/>
                    </a:lnTo>
                    <a:lnTo>
                      <a:pt x="11" y="0"/>
                    </a:lnTo>
                    <a:close/>
                  </a:path>
                </a:pathLst>
              </a:custGeom>
              <a:solidFill>
                <a:srgbClr val="8A2419"/>
              </a:solidFill>
              <a:ln w="9525">
                <a:noFill/>
                <a:round/>
                <a:headEnd/>
                <a:tailEnd/>
              </a:ln>
            </p:spPr>
            <p:txBody>
              <a:bodyPr/>
              <a:lstStyle/>
              <a:p>
                <a:endParaRPr lang="en-US"/>
              </a:p>
            </p:txBody>
          </p:sp>
          <p:sp>
            <p:nvSpPr>
              <p:cNvPr id="9339" name="Freeform 72"/>
              <p:cNvSpPr>
                <a:spLocks/>
              </p:cNvSpPr>
              <p:nvPr/>
            </p:nvSpPr>
            <p:spPr bwMode="auto">
              <a:xfrm>
                <a:off x="5097" y="2473"/>
                <a:ext cx="3" cy="5"/>
              </a:xfrm>
              <a:custGeom>
                <a:avLst/>
                <a:gdLst>
                  <a:gd name="T0" fmla="*/ 0 w 13"/>
                  <a:gd name="T1" fmla="*/ 0 h 17"/>
                  <a:gd name="T2" fmla="*/ 0 w 13"/>
                  <a:gd name="T3" fmla="*/ 0 h 17"/>
                  <a:gd name="T4" fmla="*/ 0 w 13"/>
                  <a:gd name="T5" fmla="*/ 0 h 17"/>
                  <a:gd name="T6" fmla="*/ 0 w 13"/>
                  <a:gd name="T7" fmla="*/ 0 h 17"/>
                  <a:gd name="T8" fmla="*/ 0 w 13"/>
                  <a:gd name="T9" fmla="*/ 0 h 17"/>
                  <a:gd name="T10" fmla="*/ 0 w 13"/>
                  <a:gd name="T11" fmla="*/ 0 h 17"/>
                  <a:gd name="T12" fmla="*/ 0 w 13"/>
                  <a:gd name="T13" fmla="*/ 0 h 17"/>
                  <a:gd name="T14" fmla="*/ 0 w 13"/>
                  <a:gd name="T15" fmla="*/ 0 h 17"/>
                  <a:gd name="T16" fmla="*/ 0 w 13"/>
                  <a:gd name="T17" fmla="*/ 0 h 17"/>
                  <a:gd name="T18" fmla="*/ 0 w 13"/>
                  <a:gd name="T19" fmla="*/ 0 h 17"/>
                  <a:gd name="T20" fmla="*/ 0 w 13"/>
                  <a:gd name="T21" fmla="*/ 0 h 17"/>
                  <a:gd name="T22" fmla="*/ 0 w 13"/>
                  <a:gd name="T23" fmla="*/ 0 h 17"/>
                  <a:gd name="T24" fmla="*/ 0 w 13"/>
                  <a:gd name="T25" fmla="*/ 0 h 17"/>
                  <a:gd name="T26" fmla="*/ 0 w 13"/>
                  <a:gd name="T27" fmla="*/ 0 h 17"/>
                  <a:gd name="T28" fmla="*/ 0 w 13"/>
                  <a:gd name="T29" fmla="*/ 0 h 17"/>
                  <a:gd name="T30" fmla="*/ 0 w 13"/>
                  <a:gd name="T31" fmla="*/ 0 h 17"/>
                  <a:gd name="T32" fmla="*/ 0 w 13"/>
                  <a:gd name="T33" fmla="*/ 0 h 17"/>
                  <a:gd name="T34" fmla="*/ 0 w 13"/>
                  <a:gd name="T35" fmla="*/ 0 h 17"/>
                  <a:gd name="T36" fmla="*/ 0 w 13"/>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17"/>
                  <a:gd name="T59" fmla="*/ 13 w 13"/>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17">
                    <a:moveTo>
                      <a:pt x="7" y="0"/>
                    </a:moveTo>
                    <a:lnTo>
                      <a:pt x="5" y="0"/>
                    </a:lnTo>
                    <a:lnTo>
                      <a:pt x="4" y="0"/>
                    </a:lnTo>
                    <a:lnTo>
                      <a:pt x="0" y="17"/>
                    </a:lnTo>
                    <a:lnTo>
                      <a:pt x="2" y="17"/>
                    </a:lnTo>
                    <a:lnTo>
                      <a:pt x="4" y="17"/>
                    </a:lnTo>
                    <a:lnTo>
                      <a:pt x="5" y="17"/>
                    </a:lnTo>
                    <a:lnTo>
                      <a:pt x="7" y="17"/>
                    </a:lnTo>
                    <a:lnTo>
                      <a:pt x="9" y="15"/>
                    </a:lnTo>
                    <a:lnTo>
                      <a:pt x="11" y="15"/>
                    </a:lnTo>
                    <a:lnTo>
                      <a:pt x="13" y="15"/>
                    </a:lnTo>
                    <a:lnTo>
                      <a:pt x="7" y="0"/>
                    </a:lnTo>
                    <a:close/>
                  </a:path>
                </a:pathLst>
              </a:custGeom>
              <a:solidFill>
                <a:srgbClr val="8A2419"/>
              </a:solidFill>
              <a:ln w="9525">
                <a:noFill/>
                <a:round/>
                <a:headEnd/>
                <a:tailEnd/>
              </a:ln>
            </p:spPr>
            <p:txBody>
              <a:bodyPr/>
              <a:lstStyle/>
              <a:p>
                <a:endParaRPr lang="en-US"/>
              </a:p>
            </p:txBody>
          </p:sp>
          <p:sp>
            <p:nvSpPr>
              <p:cNvPr id="9340" name="Freeform 73"/>
              <p:cNvSpPr>
                <a:spLocks/>
              </p:cNvSpPr>
              <p:nvPr/>
            </p:nvSpPr>
            <p:spPr bwMode="auto">
              <a:xfrm>
                <a:off x="5107" y="2446"/>
                <a:ext cx="16" cy="7"/>
              </a:xfrm>
              <a:custGeom>
                <a:avLst/>
                <a:gdLst>
                  <a:gd name="T0" fmla="*/ 0 w 67"/>
                  <a:gd name="T1" fmla="*/ 0 h 25"/>
                  <a:gd name="T2" fmla="*/ 0 w 67"/>
                  <a:gd name="T3" fmla="*/ 0 h 25"/>
                  <a:gd name="T4" fmla="*/ 0 w 67"/>
                  <a:gd name="T5" fmla="*/ 0 h 25"/>
                  <a:gd name="T6" fmla="*/ 0 w 67"/>
                  <a:gd name="T7" fmla="*/ 0 h 25"/>
                  <a:gd name="T8" fmla="*/ 0 w 67"/>
                  <a:gd name="T9" fmla="*/ 0 h 25"/>
                  <a:gd name="T10" fmla="*/ 0 w 67"/>
                  <a:gd name="T11" fmla="*/ 0 h 25"/>
                  <a:gd name="T12" fmla="*/ 0 w 67"/>
                  <a:gd name="T13" fmla="*/ 0 h 25"/>
                  <a:gd name="T14" fmla="*/ 0 w 67"/>
                  <a:gd name="T15" fmla="*/ 0 h 25"/>
                  <a:gd name="T16" fmla="*/ 0 w 67"/>
                  <a:gd name="T17" fmla="*/ 0 h 25"/>
                  <a:gd name="T18" fmla="*/ 0 w 67"/>
                  <a:gd name="T19" fmla="*/ 0 h 25"/>
                  <a:gd name="T20" fmla="*/ 0 w 67"/>
                  <a:gd name="T21" fmla="*/ 0 h 25"/>
                  <a:gd name="T22" fmla="*/ 0 w 67"/>
                  <a:gd name="T23" fmla="*/ 0 h 25"/>
                  <a:gd name="T24" fmla="*/ 0 w 67"/>
                  <a:gd name="T25" fmla="*/ 0 h 25"/>
                  <a:gd name="T26" fmla="*/ 0 w 67"/>
                  <a:gd name="T27" fmla="*/ 0 h 25"/>
                  <a:gd name="T28" fmla="*/ 0 w 67"/>
                  <a:gd name="T29" fmla="*/ 0 h 25"/>
                  <a:gd name="T30" fmla="*/ 0 w 67"/>
                  <a:gd name="T31" fmla="*/ 0 h 25"/>
                  <a:gd name="T32" fmla="*/ 0 w 67"/>
                  <a:gd name="T33" fmla="*/ 0 h 25"/>
                  <a:gd name="T34" fmla="*/ 0 w 67"/>
                  <a:gd name="T35" fmla="*/ 0 h 25"/>
                  <a:gd name="T36" fmla="*/ 0 w 67"/>
                  <a:gd name="T37" fmla="*/ 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25"/>
                  <a:gd name="T59" fmla="*/ 67 w 67"/>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25">
                    <a:moveTo>
                      <a:pt x="59" y="0"/>
                    </a:moveTo>
                    <a:lnTo>
                      <a:pt x="54" y="4"/>
                    </a:lnTo>
                    <a:lnTo>
                      <a:pt x="48" y="6"/>
                    </a:lnTo>
                    <a:lnTo>
                      <a:pt x="42" y="8"/>
                    </a:lnTo>
                    <a:lnTo>
                      <a:pt x="36" y="8"/>
                    </a:lnTo>
                    <a:lnTo>
                      <a:pt x="29" y="8"/>
                    </a:lnTo>
                    <a:lnTo>
                      <a:pt x="23" y="8"/>
                    </a:lnTo>
                    <a:lnTo>
                      <a:pt x="13" y="6"/>
                    </a:lnTo>
                    <a:lnTo>
                      <a:pt x="6" y="2"/>
                    </a:lnTo>
                    <a:lnTo>
                      <a:pt x="0" y="18"/>
                    </a:lnTo>
                    <a:lnTo>
                      <a:pt x="10" y="21"/>
                    </a:lnTo>
                    <a:lnTo>
                      <a:pt x="19" y="23"/>
                    </a:lnTo>
                    <a:lnTo>
                      <a:pt x="29" y="25"/>
                    </a:lnTo>
                    <a:lnTo>
                      <a:pt x="36" y="25"/>
                    </a:lnTo>
                    <a:lnTo>
                      <a:pt x="46" y="23"/>
                    </a:lnTo>
                    <a:lnTo>
                      <a:pt x="54" y="21"/>
                    </a:lnTo>
                    <a:lnTo>
                      <a:pt x="61" y="18"/>
                    </a:lnTo>
                    <a:lnTo>
                      <a:pt x="67" y="16"/>
                    </a:lnTo>
                    <a:lnTo>
                      <a:pt x="59" y="0"/>
                    </a:lnTo>
                    <a:close/>
                  </a:path>
                </a:pathLst>
              </a:custGeom>
              <a:solidFill>
                <a:srgbClr val="8A2419"/>
              </a:solidFill>
              <a:ln w="9525">
                <a:noFill/>
                <a:round/>
                <a:headEnd/>
                <a:tailEnd/>
              </a:ln>
            </p:spPr>
            <p:txBody>
              <a:bodyPr/>
              <a:lstStyle/>
              <a:p>
                <a:endParaRPr lang="en-US"/>
              </a:p>
            </p:txBody>
          </p:sp>
          <p:sp>
            <p:nvSpPr>
              <p:cNvPr id="9341" name="Freeform 74"/>
              <p:cNvSpPr>
                <a:spLocks/>
              </p:cNvSpPr>
              <p:nvPr/>
            </p:nvSpPr>
            <p:spPr bwMode="auto">
              <a:xfrm>
                <a:off x="5107" y="2453"/>
                <a:ext cx="16" cy="6"/>
              </a:xfrm>
              <a:custGeom>
                <a:avLst/>
                <a:gdLst>
                  <a:gd name="T0" fmla="*/ 0 w 69"/>
                  <a:gd name="T1" fmla="*/ 0 h 23"/>
                  <a:gd name="T2" fmla="*/ 0 w 69"/>
                  <a:gd name="T3" fmla="*/ 0 h 23"/>
                  <a:gd name="T4" fmla="*/ 0 w 69"/>
                  <a:gd name="T5" fmla="*/ 0 h 23"/>
                  <a:gd name="T6" fmla="*/ 0 w 69"/>
                  <a:gd name="T7" fmla="*/ 0 h 23"/>
                  <a:gd name="T8" fmla="*/ 0 w 69"/>
                  <a:gd name="T9" fmla="*/ 0 h 23"/>
                  <a:gd name="T10" fmla="*/ 0 w 69"/>
                  <a:gd name="T11" fmla="*/ 0 h 23"/>
                  <a:gd name="T12" fmla="*/ 0 w 69"/>
                  <a:gd name="T13" fmla="*/ 0 h 23"/>
                  <a:gd name="T14" fmla="*/ 0 w 69"/>
                  <a:gd name="T15" fmla="*/ 0 h 23"/>
                  <a:gd name="T16" fmla="*/ 0 w 69"/>
                  <a:gd name="T17" fmla="*/ 0 h 23"/>
                  <a:gd name="T18" fmla="*/ 0 w 69"/>
                  <a:gd name="T19" fmla="*/ 0 h 23"/>
                  <a:gd name="T20" fmla="*/ 0 w 69"/>
                  <a:gd name="T21" fmla="*/ 0 h 23"/>
                  <a:gd name="T22" fmla="*/ 0 w 69"/>
                  <a:gd name="T23" fmla="*/ 0 h 23"/>
                  <a:gd name="T24" fmla="*/ 0 w 69"/>
                  <a:gd name="T25" fmla="*/ 0 h 23"/>
                  <a:gd name="T26" fmla="*/ 0 w 69"/>
                  <a:gd name="T27" fmla="*/ 0 h 23"/>
                  <a:gd name="T28" fmla="*/ 0 w 69"/>
                  <a:gd name="T29" fmla="*/ 0 h 23"/>
                  <a:gd name="T30" fmla="*/ 0 w 69"/>
                  <a:gd name="T31" fmla="*/ 0 h 23"/>
                  <a:gd name="T32" fmla="*/ 0 w 69"/>
                  <a:gd name="T33" fmla="*/ 0 h 23"/>
                  <a:gd name="T34" fmla="*/ 0 w 69"/>
                  <a:gd name="T35" fmla="*/ 0 h 23"/>
                  <a:gd name="T36" fmla="*/ 0 w 69"/>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23"/>
                  <a:gd name="T59" fmla="*/ 69 w 69"/>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23">
                    <a:moveTo>
                      <a:pt x="61" y="0"/>
                    </a:moveTo>
                    <a:lnTo>
                      <a:pt x="56" y="4"/>
                    </a:lnTo>
                    <a:lnTo>
                      <a:pt x="50" y="6"/>
                    </a:lnTo>
                    <a:lnTo>
                      <a:pt x="44" y="8"/>
                    </a:lnTo>
                    <a:lnTo>
                      <a:pt x="36" y="8"/>
                    </a:lnTo>
                    <a:lnTo>
                      <a:pt x="31" y="8"/>
                    </a:lnTo>
                    <a:lnTo>
                      <a:pt x="23" y="8"/>
                    </a:lnTo>
                    <a:lnTo>
                      <a:pt x="15" y="6"/>
                    </a:lnTo>
                    <a:lnTo>
                      <a:pt x="8" y="2"/>
                    </a:lnTo>
                    <a:lnTo>
                      <a:pt x="0" y="16"/>
                    </a:lnTo>
                    <a:lnTo>
                      <a:pt x="10" y="19"/>
                    </a:lnTo>
                    <a:lnTo>
                      <a:pt x="19" y="23"/>
                    </a:lnTo>
                    <a:lnTo>
                      <a:pt x="29" y="23"/>
                    </a:lnTo>
                    <a:lnTo>
                      <a:pt x="38" y="23"/>
                    </a:lnTo>
                    <a:lnTo>
                      <a:pt x="46" y="23"/>
                    </a:lnTo>
                    <a:lnTo>
                      <a:pt x="54" y="21"/>
                    </a:lnTo>
                    <a:lnTo>
                      <a:pt x="61" y="17"/>
                    </a:lnTo>
                    <a:lnTo>
                      <a:pt x="69" y="14"/>
                    </a:lnTo>
                    <a:lnTo>
                      <a:pt x="61" y="0"/>
                    </a:lnTo>
                    <a:close/>
                  </a:path>
                </a:pathLst>
              </a:custGeom>
              <a:solidFill>
                <a:srgbClr val="8A2419"/>
              </a:solidFill>
              <a:ln w="9525">
                <a:noFill/>
                <a:round/>
                <a:headEnd/>
                <a:tailEnd/>
              </a:ln>
            </p:spPr>
            <p:txBody>
              <a:bodyPr/>
              <a:lstStyle/>
              <a:p>
                <a:endParaRPr lang="en-US"/>
              </a:p>
            </p:txBody>
          </p:sp>
          <p:sp>
            <p:nvSpPr>
              <p:cNvPr id="9342" name="Freeform 75"/>
              <p:cNvSpPr>
                <a:spLocks/>
              </p:cNvSpPr>
              <p:nvPr/>
            </p:nvSpPr>
            <p:spPr bwMode="auto">
              <a:xfrm>
                <a:off x="5106" y="2460"/>
                <a:ext cx="17" cy="7"/>
              </a:xfrm>
              <a:custGeom>
                <a:avLst/>
                <a:gdLst>
                  <a:gd name="T0" fmla="*/ 0 w 69"/>
                  <a:gd name="T1" fmla="*/ 0 h 25"/>
                  <a:gd name="T2" fmla="*/ 0 w 69"/>
                  <a:gd name="T3" fmla="*/ 0 h 25"/>
                  <a:gd name="T4" fmla="*/ 0 w 69"/>
                  <a:gd name="T5" fmla="*/ 0 h 25"/>
                  <a:gd name="T6" fmla="*/ 0 w 69"/>
                  <a:gd name="T7" fmla="*/ 0 h 25"/>
                  <a:gd name="T8" fmla="*/ 0 w 69"/>
                  <a:gd name="T9" fmla="*/ 0 h 25"/>
                  <a:gd name="T10" fmla="*/ 0 w 69"/>
                  <a:gd name="T11" fmla="*/ 0 h 25"/>
                  <a:gd name="T12" fmla="*/ 0 w 69"/>
                  <a:gd name="T13" fmla="*/ 0 h 25"/>
                  <a:gd name="T14" fmla="*/ 0 w 69"/>
                  <a:gd name="T15" fmla="*/ 0 h 25"/>
                  <a:gd name="T16" fmla="*/ 0 w 69"/>
                  <a:gd name="T17" fmla="*/ 0 h 25"/>
                  <a:gd name="T18" fmla="*/ 0 w 69"/>
                  <a:gd name="T19" fmla="*/ 0 h 25"/>
                  <a:gd name="T20" fmla="*/ 0 w 69"/>
                  <a:gd name="T21" fmla="*/ 0 h 25"/>
                  <a:gd name="T22" fmla="*/ 0 w 69"/>
                  <a:gd name="T23" fmla="*/ 0 h 25"/>
                  <a:gd name="T24" fmla="*/ 0 w 69"/>
                  <a:gd name="T25" fmla="*/ 0 h 25"/>
                  <a:gd name="T26" fmla="*/ 0 w 69"/>
                  <a:gd name="T27" fmla="*/ 0 h 25"/>
                  <a:gd name="T28" fmla="*/ 0 w 69"/>
                  <a:gd name="T29" fmla="*/ 0 h 25"/>
                  <a:gd name="T30" fmla="*/ 0 w 69"/>
                  <a:gd name="T31" fmla="*/ 0 h 25"/>
                  <a:gd name="T32" fmla="*/ 0 w 69"/>
                  <a:gd name="T33" fmla="*/ 0 h 25"/>
                  <a:gd name="T34" fmla="*/ 0 w 69"/>
                  <a:gd name="T35" fmla="*/ 0 h 25"/>
                  <a:gd name="T36" fmla="*/ 0 w 69"/>
                  <a:gd name="T37" fmla="*/ 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25"/>
                  <a:gd name="T59" fmla="*/ 69 w 69"/>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25">
                    <a:moveTo>
                      <a:pt x="61" y="0"/>
                    </a:moveTo>
                    <a:lnTo>
                      <a:pt x="56" y="4"/>
                    </a:lnTo>
                    <a:lnTo>
                      <a:pt x="50" y="6"/>
                    </a:lnTo>
                    <a:lnTo>
                      <a:pt x="44" y="8"/>
                    </a:lnTo>
                    <a:lnTo>
                      <a:pt x="37" y="8"/>
                    </a:lnTo>
                    <a:lnTo>
                      <a:pt x="31" y="8"/>
                    </a:lnTo>
                    <a:lnTo>
                      <a:pt x="23" y="8"/>
                    </a:lnTo>
                    <a:lnTo>
                      <a:pt x="15" y="6"/>
                    </a:lnTo>
                    <a:lnTo>
                      <a:pt x="8" y="2"/>
                    </a:lnTo>
                    <a:lnTo>
                      <a:pt x="0" y="17"/>
                    </a:lnTo>
                    <a:lnTo>
                      <a:pt x="10" y="21"/>
                    </a:lnTo>
                    <a:lnTo>
                      <a:pt x="19" y="23"/>
                    </a:lnTo>
                    <a:lnTo>
                      <a:pt x="29" y="25"/>
                    </a:lnTo>
                    <a:lnTo>
                      <a:pt x="38" y="25"/>
                    </a:lnTo>
                    <a:lnTo>
                      <a:pt x="46" y="23"/>
                    </a:lnTo>
                    <a:lnTo>
                      <a:pt x="56" y="21"/>
                    </a:lnTo>
                    <a:lnTo>
                      <a:pt x="61" y="17"/>
                    </a:lnTo>
                    <a:lnTo>
                      <a:pt x="69" y="15"/>
                    </a:lnTo>
                    <a:lnTo>
                      <a:pt x="61" y="0"/>
                    </a:lnTo>
                    <a:close/>
                  </a:path>
                </a:pathLst>
              </a:custGeom>
              <a:solidFill>
                <a:srgbClr val="8A2419"/>
              </a:solidFill>
              <a:ln w="9525">
                <a:noFill/>
                <a:round/>
                <a:headEnd/>
                <a:tailEnd/>
              </a:ln>
            </p:spPr>
            <p:txBody>
              <a:bodyPr/>
              <a:lstStyle/>
              <a:p>
                <a:endParaRPr lang="en-US"/>
              </a:p>
            </p:txBody>
          </p:sp>
          <p:sp>
            <p:nvSpPr>
              <p:cNvPr id="9343" name="Freeform 76"/>
              <p:cNvSpPr>
                <a:spLocks/>
              </p:cNvSpPr>
              <p:nvPr/>
            </p:nvSpPr>
            <p:spPr bwMode="auto">
              <a:xfrm>
                <a:off x="5107" y="2467"/>
                <a:ext cx="16" cy="6"/>
              </a:xfrm>
              <a:custGeom>
                <a:avLst/>
                <a:gdLst>
                  <a:gd name="T0" fmla="*/ 0 w 67"/>
                  <a:gd name="T1" fmla="*/ 0 h 23"/>
                  <a:gd name="T2" fmla="*/ 0 w 67"/>
                  <a:gd name="T3" fmla="*/ 0 h 23"/>
                  <a:gd name="T4" fmla="*/ 0 w 67"/>
                  <a:gd name="T5" fmla="*/ 0 h 23"/>
                  <a:gd name="T6" fmla="*/ 0 w 67"/>
                  <a:gd name="T7" fmla="*/ 0 h 23"/>
                  <a:gd name="T8" fmla="*/ 0 w 67"/>
                  <a:gd name="T9" fmla="*/ 0 h 23"/>
                  <a:gd name="T10" fmla="*/ 0 w 67"/>
                  <a:gd name="T11" fmla="*/ 0 h 23"/>
                  <a:gd name="T12" fmla="*/ 0 w 67"/>
                  <a:gd name="T13" fmla="*/ 0 h 23"/>
                  <a:gd name="T14" fmla="*/ 0 w 67"/>
                  <a:gd name="T15" fmla="*/ 0 h 23"/>
                  <a:gd name="T16" fmla="*/ 0 w 67"/>
                  <a:gd name="T17" fmla="*/ 0 h 23"/>
                  <a:gd name="T18" fmla="*/ 0 w 67"/>
                  <a:gd name="T19" fmla="*/ 0 h 23"/>
                  <a:gd name="T20" fmla="*/ 0 w 67"/>
                  <a:gd name="T21" fmla="*/ 0 h 23"/>
                  <a:gd name="T22" fmla="*/ 0 w 67"/>
                  <a:gd name="T23" fmla="*/ 0 h 23"/>
                  <a:gd name="T24" fmla="*/ 0 w 67"/>
                  <a:gd name="T25" fmla="*/ 0 h 23"/>
                  <a:gd name="T26" fmla="*/ 0 w 67"/>
                  <a:gd name="T27" fmla="*/ 0 h 23"/>
                  <a:gd name="T28" fmla="*/ 0 w 67"/>
                  <a:gd name="T29" fmla="*/ 0 h 23"/>
                  <a:gd name="T30" fmla="*/ 0 w 67"/>
                  <a:gd name="T31" fmla="*/ 0 h 23"/>
                  <a:gd name="T32" fmla="*/ 0 w 67"/>
                  <a:gd name="T33" fmla="*/ 0 h 23"/>
                  <a:gd name="T34" fmla="*/ 0 w 67"/>
                  <a:gd name="T35" fmla="*/ 0 h 23"/>
                  <a:gd name="T36" fmla="*/ 0 w 67"/>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23"/>
                  <a:gd name="T59" fmla="*/ 67 w 67"/>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23">
                    <a:moveTo>
                      <a:pt x="59" y="0"/>
                    </a:moveTo>
                    <a:lnTo>
                      <a:pt x="54" y="4"/>
                    </a:lnTo>
                    <a:lnTo>
                      <a:pt x="48" y="6"/>
                    </a:lnTo>
                    <a:lnTo>
                      <a:pt x="42" y="8"/>
                    </a:lnTo>
                    <a:lnTo>
                      <a:pt x="36" y="8"/>
                    </a:lnTo>
                    <a:lnTo>
                      <a:pt x="29" y="8"/>
                    </a:lnTo>
                    <a:lnTo>
                      <a:pt x="23" y="8"/>
                    </a:lnTo>
                    <a:lnTo>
                      <a:pt x="13" y="6"/>
                    </a:lnTo>
                    <a:lnTo>
                      <a:pt x="6" y="2"/>
                    </a:lnTo>
                    <a:lnTo>
                      <a:pt x="0" y="17"/>
                    </a:lnTo>
                    <a:lnTo>
                      <a:pt x="10" y="21"/>
                    </a:lnTo>
                    <a:lnTo>
                      <a:pt x="19" y="23"/>
                    </a:lnTo>
                    <a:lnTo>
                      <a:pt x="29" y="23"/>
                    </a:lnTo>
                    <a:lnTo>
                      <a:pt x="36" y="23"/>
                    </a:lnTo>
                    <a:lnTo>
                      <a:pt x="46" y="23"/>
                    </a:lnTo>
                    <a:lnTo>
                      <a:pt x="54" y="21"/>
                    </a:lnTo>
                    <a:lnTo>
                      <a:pt x="61" y="17"/>
                    </a:lnTo>
                    <a:lnTo>
                      <a:pt x="67" y="13"/>
                    </a:lnTo>
                    <a:lnTo>
                      <a:pt x="59" y="0"/>
                    </a:lnTo>
                    <a:close/>
                  </a:path>
                </a:pathLst>
              </a:custGeom>
              <a:solidFill>
                <a:srgbClr val="8A2419"/>
              </a:solidFill>
              <a:ln w="9525">
                <a:noFill/>
                <a:round/>
                <a:headEnd/>
                <a:tailEnd/>
              </a:ln>
            </p:spPr>
            <p:txBody>
              <a:bodyPr/>
              <a:lstStyle/>
              <a:p>
                <a:endParaRPr lang="en-US"/>
              </a:p>
            </p:txBody>
          </p:sp>
          <p:sp>
            <p:nvSpPr>
              <p:cNvPr id="9344" name="Freeform 77"/>
              <p:cNvSpPr>
                <a:spLocks/>
              </p:cNvSpPr>
              <p:nvPr/>
            </p:nvSpPr>
            <p:spPr bwMode="auto">
              <a:xfrm>
                <a:off x="5106" y="2481"/>
                <a:ext cx="18" cy="6"/>
              </a:xfrm>
              <a:custGeom>
                <a:avLst/>
                <a:gdLst>
                  <a:gd name="T0" fmla="*/ 0 w 75"/>
                  <a:gd name="T1" fmla="*/ 0 h 25"/>
                  <a:gd name="T2" fmla="*/ 0 w 75"/>
                  <a:gd name="T3" fmla="*/ 0 h 25"/>
                  <a:gd name="T4" fmla="*/ 0 w 75"/>
                  <a:gd name="T5" fmla="*/ 0 h 25"/>
                  <a:gd name="T6" fmla="*/ 0 w 75"/>
                  <a:gd name="T7" fmla="*/ 0 h 25"/>
                  <a:gd name="T8" fmla="*/ 0 w 75"/>
                  <a:gd name="T9" fmla="*/ 0 h 25"/>
                  <a:gd name="T10" fmla="*/ 0 w 75"/>
                  <a:gd name="T11" fmla="*/ 0 h 25"/>
                  <a:gd name="T12" fmla="*/ 0 w 75"/>
                  <a:gd name="T13" fmla="*/ 0 h 25"/>
                  <a:gd name="T14" fmla="*/ 0 w 75"/>
                  <a:gd name="T15" fmla="*/ 0 h 25"/>
                  <a:gd name="T16" fmla="*/ 0 w 75"/>
                  <a:gd name="T17" fmla="*/ 0 h 25"/>
                  <a:gd name="T18" fmla="*/ 0 w 75"/>
                  <a:gd name="T19" fmla="*/ 0 h 25"/>
                  <a:gd name="T20" fmla="*/ 0 w 75"/>
                  <a:gd name="T21" fmla="*/ 0 h 25"/>
                  <a:gd name="T22" fmla="*/ 0 w 75"/>
                  <a:gd name="T23" fmla="*/ 0 h 25"/>
                  <a:gd name="T24" fmla="*/ 0 w 75"/>
                  <a:gd name="T25" fmla="*/ 0 h 25"/>
                  <a:gd name="T26" fmla="*/ 0 w 75"/>
                  <a:gd name="T27" fmla="*/ 0 h 25"/>
                  <a:gd name="T28" fmla="*/ 0 w 75"/>
                  <a:gd name="T29" fmla="*/ 0 h 25"/>
                  <a:gd name="T30" fmla="*/ 0 w 75"/>
                  <a:gd name="T31" fmla="*/ 0 h 25"/>
                  <a:gd name="T32" fmla="*/ 0 w 75"/>
                  <a:gd name="T33" fmla="*/ 0 h 25"/>
                  <a:gd name="T34" fmla="*/ 0 w 75"/>
                  <a:gd name="T35" fmla="*/ 0 h 25"/>
                  <a:gd name="T36" fmla="*/ 0 w 75"/>
                  <a:gd name="T37" fmla="*/ 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25"/>
                  <a:gd name="T59" fmla="*/ 75 w 75"/>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25">
                    <a:moveTo>
                      <a:pt x="67" y="0"/>
                    </a:moveTo>
                    <a:lnTo>
                      <a:pt x="61" y="4"/>
                    </a:lnTo>
                    <a:lnTo>
                      <a:pt x="56" y="6"/>
                    </a:lnTo>
                    <a:lnTo>
                      <a:pt x="48" y="8"/>
                    </a:lnTo>
                    <a:lnTo>
                      <a:pt x="40" y="8"/>
                    </a:lnTo>
                    <a:lnTo>
                      <a:pt x="33" y="8"/>
                    </a:lnTo>
                    <a:lnTo>
                      <a:pt x="23" y="8"/>
                    </a:lnTo>
                    <a:lnTo>
                      <a:pt x="15" y="6"/>
                    </a:lnTo>
                    <a:lnTo>
                      <a:pt x="8" y="2"/>
                    </a:lnTo>
                    <a:lnTo>
                      <a:pt x="0" y="17"/>
                    </a:lnTo>
                    <a:lnTo>
                      <a:pt x="12" y="21"/>
                    </a:lnTo>
                    <a:lnTo>
                      <a:pt x="21" y="23"/>
                    </a:lnTo>
                    <a:lnTo>
                      <a:pt x="31" y="25"/>
                    </a:lnTo>
                    <a:lnTo>
                      <a:pt x="40" y="25"/>
                    </a:lnTo>
                    <a:lnTo>
                      <a:pt x="50" y="23"/>
                    </a:lnTo>
                    <a:lnTo>
                      <a:pt x="60" y="21"/>
                    </a:lnTo>
                    <a:lnTo>
                      <a:pt x="67" y="19"/>
                    </a:lnTo>
                    <a:lnTo>
                      <a:pt x="75" y="15"/>
                    </a:lnTo>
                    <a:lnTo>
                      <a:pt x="67" y="0"/>
                    </a:lnTo>
                    <a:close/>
                  </a:path>
                </a:pathLst>
              </a:custGeom>
              <a:solidFill>
                <a:srgbClr val="8A2419"/>
              </a:solidFill>
              <a:ln w="9525">
                <a:noFill/>
                <a:round/>
                <a:headEnd/>
                <a:tailEnd/>
              </a:ln>
            </p:spPr>
            <p:txBody>
              <a:bodyPr/>
              <a:lstStyle/>
              <a:p>
                <a:endParaRPr lang="en-US"/>
              </a:p>
            </p:txBody>
          </p:sp>
          <p:sp>
            <p:nvSpPr>
              <p:cNvPr id="9345" name="Freeform 78"/>
              <p:cNvSpPr>
                <a:spLocks/>
              </p:cNvSpPr>
              <p:nvPr/>
            </p:nvSpPr>
            <p:spPr bwMode="auto">
              <a:xfrm>
                <a:off x="5105" y="2487"/>
                <a:ext cx="20" cy="7"/>
              </a:xfrm>
              <a:custGeom>
                <a:avLst/>
                <a:gdLst>
                  <a:gd name="T0" fmla="*/ 0 w 81"/>
                  <a:gd name="T1" fmla="*/ 0 h 25"/>
                  <a:gd name="T2" fmla="*/ 0 w 81"/>
                  <a:gd name="T3" fmla="*/ 0 h 25"/>
                  <a:gd name="T4" fmla="*/ 0 w 81"/>
                  <a:gd name="T5" fmla="*/ 0 h 25"/>
                  <a:gd name="T6" fmla="*/ 0 w 81"/>
                  <a:gd name="T7" fmla="*/ 0 h 25"/>
                  <a:gd name="T8" fmla="*/ 0 w 81"/>
                  <a:gd name="T9" fmla="*/ 0 h 25"/>
                  <a:gd name="T10" fmla="*/ 0 w 81"/>
                  <a:gd name="T11" fmla="*/ 0 h 25"/>
                  <a:gd name="T12" fmla="*/ 0 w 81"/>
                  <a:gd name="T13" fmla="*/ 0 h 25"/>
                  <a:gd name="T14" fmla="*/ 0 w 81"/>
                  <a:gd name="T15" fmla="*/ 0 h 25"/>
                  <a:gd name="T16" fmla="*/ 0 w 81"/>
                  <a:gd name="T17" fmla="*/ 0 h 25"/>
                  <a:gd name="T18" fmla="*/ 0 w 81"/>
                  <a:gd name="T19" fmla="*/ 0 h 25"/>
                  <a:gd name="T20" fmla="*/ 0 w 81"/>
                  <a:gd name="T21" fmla="*/ 0 h 25"/>
                  <a:gd name="T22" fmla="*/ 0 w 81"/>
                  <a:gd name="T23" fmla="*/ 0 h 25"/>
                  <a:gd name="T24" fmla="*/ 0 w 81"/>
                  <a:gd name="T25" fmla="*/ 0 h 25"/>
                  <a:gd name="T26" fmla="*/ 0 w 81"/>
                  <a:gd name="T27" fmla="*/ 0 h 25"/>
                  <a:gd name="T28" fmla="*/ 0 w 81"/>
                  <a:gd name="T29" fmla="*/ 0 h 25"/>
                  <a:gd name="T30" fmla="*/ 0 w 81"/>
                  <a:gd name="T31" fmla="*/ 0 h 25"/>
                  <a:gd name="T32" fmla="*/ 0 w 81"/>
                  <a:gd name="T33" fmla="*/ 0 h 25"/>
                  <a:gd name="T34" fmla="*/ 0 w 81"/>
                  <a:gd name="T35" fmla="*/ 0 h 25"/>
                  <a:gd name="T36" fmla="*/ 0 w 81"/>
                  <a:gd name="T37" fmla="*/ 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
                  <a:gd name="T58" fmla="*/ 0 h 25"/>
                  <a:gd name="T59" fmla="*/ 81 w 81"/>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 h="25">
                    <a:moveTo>
                      <a:pt x="71" y="0"/>
                    </a:moveTo>
                    <a:lnTo>
                      <a:pt x="67" y="4"/>
                    </a:lnTo>
                    <a:lnTo>
                      <a:pt x="60" y="6"/>
                    </a:lnTo>
                    <a:lnTo>
                      <a:pt x="52" y="8"/>
                    </a:lnTo>
                    <a:lnTo>
                      <a:pt x="42" y="9"/>
                    </a:lnTo>
                    <a:lnTo>
                      <a:pt x="35" y="9"/>
                    </a:lnTo>
                    <a:lnTo>
                      <a:pt x="25" y="9"/>
                    </a:lnTo>
                    <a:lnTo>
                      <a:pt x="16" y="8"/>
                    </a:lnTo>
                    <a:lnTo>
                      <a:pt x="8" y="4"/>
                    </a:lnTo>
                    <a:lnTo>
                      <a:pt x="0" y="19"/>
                    </a:lnTo>
                    <a:lnTo>
                      <a:pt x="12" y="23"/>
                    </a:lnTo>
                    <a:lnTo>
                      <a:pt x="23" y="25"/>
                    </a:lnTo>
                    <a:lnTo>
                      <a:pt x="33" y="25"/>
                    </a:lnTo>
                    <a:lnTo>
                      <a:pt x="44" y="25"/>
                    </a:lnTo>
                    <a:lnTo>
                      <a:pt x="54" y="23"/>
                    </a:lnTo>
                    <a:lnTo>
                      <a:pt x="64" y="21"/>
                    </a:lnTo>
                    <a:lnTo>
                      <a:pt x="73" y="19"/>
                    </a:lnTo>
                    <a:lnTo>
                      <a:pt x="81" y="15"/>
                    </a:lnTo>
                    <a:lnTo>
                      <a:pt x="71" y="0"/>
                    </a:lnTo>
                    <a:close/>
                  </a:path>
                </a:pathLst>
              </a:custGeom>
              <a:solidFill>
                <a:srgbClr val="8A2419"/>
              </a:solidFill>
              <a:ln w="9525">
                <a:noFill/>
                <a:round/>
                <a:headEnd/>
                <a:tailEnd/>
              </a:ln>
            </p:spPr>
            <p:txBody>
              <a:bodyPr/>
              <a:lstStyle/>
              <a:p>
                <a:endParaRPr lang="en-US"/>
              </a:p>
            </p:txBody>
          </p:sp>
          <p:sp>
            <p:nvSpPr>
              <p:cNvPr id="9346" name="Freeform 79"/>
              <p:cNvSpPr>
                <a:spLocks/>
              </p:cNvSpPr>
              <p:nvPr/>
            </p:nvSpPr>
            <p:spPr bwMode="auto">
              <a:xfrm>
                <a:off x="5106" y="2494"/>
                <a:ext cx="18" cy="6"/>
              </a:xfrm>
              <a:custGeom>
                <a:avLst/>
                <a:gdLst>
                  <a:gd name="T0" fmla="*/ 0 w 75"/>
                  <a:gd name="T1" fmla="*/ 0 h 23"/>
                  <a:gd name="T2" fmla="*/ 0 w 75"/>
                  <a:gd name="T3" fmla="*/ 0 h 23"/>
                  <a:gd name="T4" fmla="*/ 0 w 75"/>
                  <a:gd name="T5" fmla="*/ 0 h 23"/>
                  <a:gd name="T6" fmla="*/ 0 w 75"/>
                  <a:gd name="T7" fmla="*/ 0 h 23"/>
                  <a:gd name="T8" fmla="*/ 0 w 75"/>
                  <a:gd name="T9" fmla="*/ 0 h 23"/>
                  <a:gd name="T10" fmla="*/ 0 w 75"/>
                  <a:gd name="T11" fmla="*/ 0 h 23"/>
                  <a:gd name="T12" fmla="*/ 0 w 75"/>
                  <a:gd name="T13" fmla="*/ 0 h 23"/>
                  <a:gd name="T14" fmla="*/ 0 w 75"/>
                  <a:gd name="T15" fmla="*/ 0 h 23"/>
                  <a:gd name="T16" fmla="*/ 0 w 75"/>
                  <a:gd name="T17" fmla="*/ 0 h 23"/>
                  <a:gd name="T18" fmla="*/ 0 w 75"/>
                  <a:gd name="T19" fmla="*/ 0 h 23"/>
                  <a:gd name="T20" fmla="*/ 0 w 75"/>
                  <a:gd name="T21" fmla="*/ 0 h 23"/>
                  <a:gd name="T22" fmla="*/ 0 w 75"/>
                  <a:gd name="T23" fmla="*/ 0 h 23"/>
                  <a:gd name="T24" fmla="*/ 0 w 75"/>
                  <a:gd name="T25" fmla="*/ 0 h 23"/>
                  <a:gd name="T26" fmla="*/ 0 w 75"/>
                  <a:gd name="T27" fmla="*/ 0 h 23"/>
                  <a:gd name="T28" fmla="*/ 0 w 75"/>
                  <a:gd name="T29" fmla="*/ 0 h 23"/>
                  <a:gd name="T30" fmla="*/ 0 w 75"/>
                  <a:gd name="T31" fmla="*/ 0 h 23"/>
                  <a:gd name="T32" fmla="*/ 0 w 75"/>
                  <a:gd name="T33" fmla="*/ 0 h 23"/>
                  <a:gd name="T34" fmla="*/ 0 w 75"/>
                  <a:gd name="T35" fmla="*/ 0 h 23"/>
                  <a:gd name="T36" fmla="*/ 0 w 75"/>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23"/>
                  <a:gd name="T59" fmla="*/ 75 w 75"/>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23">
                    <a:moveTo>
                      <a:pt x="67" y="0"/>
                    </a:moveTo>
                    <a:lnTo>
                      <a:pt x="62" y="2"/>
                    </a:lnTo>
                    <a:lnTo>
                      <a:pt x="56" y="4"/>
                    </a:lnTo>
                    <a:lnTo>
                      <a:pt x="48" y="6"/>
                    </a:lnTo>
                    <a:lnTo>
                      <a:pt x="40" y="7"/>
                    </a:lnTo>
                    <a:lnTo>
                      <a:pt x="33" y="7"/>
                    </a:lnTo>
                    <a:lnTo>
                      <a:pt x="23" y="6"/>
                    </a:lnTo>
                    <a:lnTo>
                      <a:pt x="16" y="4"/>
                    </a:lnTo>
                    <a:lnTo>
                      <a:pt x="6" y="2"/>
                    </a:lnTo>
                    <a:lnTo>
                      <a:pt x="0" y="15"/>
                    </a:lnTo>
                    <a:lnTo>
                      <a:pt x="10" y="21"/>
                    </a:lnTo>
                    <a:lnTo>
                      <a:pt x="21" y="23"/>
                    </a:lnTo>
                    <a:lnTo>
                      <a:pt x="31" y="23"/>
                    </a:lnTo>
                    <a:lnTo>
                      <a:pt x="40" y="23"/>
                    </a:lnTo>
                    <a:lnTo>
                      <a:pt x="50" y="21"/>
                    </a:lnTo>
                    <a:lnTo>
                      <a:pt x="60" y="19"/>
                    </a:lnTo>
                    <a:lnTo>
                      <a:pt x="67" y="17"/>
                    </a:lnTo>
                    <a:lnTo>
                      <a:pt x="75" y="13"/>
                    </a:lnTo>
                    <a:lnTo>
                      <a:pt x="67" y="0"/>
                    </a:lnTo>
                    <a:close/>
                  </a:path>
                </a:pathLst>
              </a:custGeom>
              <a:solidFill>
                <a:srgbClr val="8A2419"/>
              </a:solidFill>
              <a:ln w="9525">
                <a:noFill/>
                <a:round/>
                <a:headEnd/>
                <a:tailEnd/>
              </a:ln>
            </p:spPr>
            <p:txBody>
              <a:bodyPr/>
              <a:lstStyle/>
              <a:p>
                <a:endParaRPr lang="en-US"/>
              </a:p>
            </p:txBody>
          </p:sp>
          <p:sp>
            <p:nvSpPr>
              <p:cNvPr id="9347" name="Freeform 80"/>
              <p:cNvSpPr>
                <a:spLocks/>
              </p:cNvSpPr>
              <p:nvPr/>
            </p:nvSpPr>
            <p:spPr bwMode="auto">
              <a:xfrm>
                <a:off x="5105" y="2500"/>
                <a:ext cx="19" cy="7"/>
              </a:xfrm>
              <a:custGeom>
                <a:avLst/>
                <a:gdLst>
                  <a:gd name="T0" fmla="*/ 0 w 79"/>
                  <a:gd name="T1" fmla="*/ 0 h 27"/>
                  <a:gd name="T2" fmla="*/ 0 w 79"/>
                  <a:gd name="T3" fmla="*/ 0 h 27"/>
                  <a:gd name="T4" fmla="*/ 0 w 79"/>
                  <a:gd name="T5" fmla="*/ 0 h 27"/>
                  <a:gd name="T6" fmla="*/ 0 w 79"/>
                  <a:gd name="T7" fmla="*/ 0 h 27"/>
                  <a:gd name="T8" fmla="*/ 0 w 79"/>
                  <a:gd name="T9" fmla="*/ 0 h 27"/>
                  <a:gd name="T10" fmla="*/ 0 w 79"/>
                  <a:gd name="T11" fmla="*/ 0 h 27"/>
                  <a:gd name="T12" fmla="*/ 0 w 79"/>
                  <a:gd name="T13" fmla="*/ 0 h 27"/>
                  <a:gd name="T14" fmla="*/ 0 w 79"/>
                  <a:gd name="T15" fmla="*/ 0 h 27"/>
                  <a:gd name="T16" fmla="*/ 0 w 79"/>
                  <a:gd name="T17" fmla="*/ 0 h 27"/>
                  <a:gd name="T18" fmla="*/ 0 w 79"/>
                  <a:gd name="T19" fmla="*/ 0 h 27"/>
                  <a:gd name="T20" fmla="*/ 0 w 79"/>
                  <a:gd name="T21" fmla="*/ 0 h 27"/>
                  <a:gd name="T22" fmla="*/ 0 w 79"/>
                  <a:gd name="T23" fmla="*/ 0 h 27"/>
                  <a:gd name="T24" fmla="*/ 0 w 79"/>
                  <a:gd name="T25" fmla="*/ 0 h 27"/>
                  <a:gd name="T26" fmla="*/ 0 w 79"/>
                  <a:gd name="T27" fmla="*/ 0 h 27"/>
                  <a:gd name="T28" fmla="*/ 0 w 79"/>
                  <a:gd name="T29" fmla="*/ 0 h 27"/>
                  <a:gd name="T30" fmla="*/ 0 w 79"/>
                  <a:gd name="T31" fmla="*/ 0 h 27"/>
                  <a:gd name="T32" fmla="*/ 0 w 79"/>
                  <a:gd name="T33" fmla="*/ 0 h 27"/>
                  <a:gd name="T34" fmla="*/ 0 w 79"/>
                  <a:gd name="T35" fmla="*/ 0 h 27"/>
                  <a:gd name="T36" fmla="*/ 0 w 79"/>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27"/>
                  <a:gd name="T59" fmla="*/ 79 w 79"/>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27">
                    <a:moveTo>
                      <a:pt x="71" y="0"/>
                    </a:moveTo>
                    <a:lnTo>
                      <a:pt x="65" y="2"/>
                    </a:lnTo>
                    <a:lnTo>
                      <a:pt x="58" y="6"/>
                    </a:lnTo>
                    <a:lnTo>
                      <a:pt x="50" y="8"/>
                    </a:lnTo>
                    <a:lnTo>
                      <a:pt x="42" y="9"/>
                    </a:lnTo>
                    <a:lnTo>
                      <a:pt x="33" y="11"/>
                    </a:lnTo>
                    <a:lnTo>
                      <a:pt x="25" y="9"/>
                    </a:lnTo>
                    <a:lnTo>
                      <a:pt x="16" y="9"/>
                    </a:lnTo>
                    <a:lnTo>
                      <a:pt x="8" y="6"/>
                    </a:lnTo>
                    <a:lnTo>
                      <a:pt x="0" y="21"/>
                    </a:lnTo>
                    <a:lnTo>
                      <a:pt x="12" y="25"/>
                    </a:lnTo>
                    <a:lnTo>
                      <a:pt x="23" y="27"/>
                    </a:lnTo>
                    <a:lnTo>
                      <a:pt x="33" y="27"/>
                    </a:lnTo>
                    <a:lnTo>
                      <a:pt x="44" y="25"/>
                    </a:lnTo>
                    <a:lnTo>
                      <a:pt x="54" y="23"/>
                    </a:lnTo>
                    <a:lnTo>
                      <a:pt x="64" y="21"/>
                    </a:lnTo>
                    <a:lnTo>
                      <a:pt x="71" y="17"/>
                    </a:lnTo>
                    <a:lnTo>
                      <a:pt x="79" y="13"/>
                    </a:lnTo>
                    <a:lnTo>
                      <a:pt x="71" y="0"/>
                    </a:lnTo>
                    <a:close/>
                  </a:path>
                </a:pathLst>
              </a:custGeom>
              <a:solidFill>
                <a:srgbClr val="8A2419"/>
              </a:solidFill>
              <a:ln w="9525">
                <a:noFill/>
                <a:round/>
                <a:headEnd/>
                <a:tailEnd/>
              </a:ln>
            </p:spPr>
            <p:txBody>
              <a:bodyPr/>
              <a:lstStyle/>
              <a:p>
                <a:endParaRPr lang="en-US"/>
              </a:p>
            </p:txBody>
          </p:sp>
          <p:sp>
            <p:nvSpPr>
              <p:cNvPr id="9348" name="Freeform 81"/>
              <p:cNvSpPr>
                <a:spLocks/>
              </p:cNvSpPr>
              <p:nvPr/>
            </p:nvSpPr>
            <p:spPr bwMode="auto">
              <a:xfrm>
                <a:off x="5106" y="2507"/>
                <a:ext cx="18" cy="7"/>
              </a:xfrm>
              <a:custGeom>
                <a:avLst/>
                <a:gdLst>
                  <a:gd name="T0" fmla="*/ 0 w 75"/>
                  <a:gd name="T1" fmla="*/ 0 h 27"/>
                  <a:gd name="T2" fmla="*/ 0 w 75"/>
                  <a:gd name="T3" fmla="*/ 0 h 27"/>
                  <a:gd name="T4" fmla="*/ 0 w 75"/>
                  <a:gd name="T5" fmla="*/ 0 h 27"/>
                  <a:gd name="T6" fmla="*/ 0 w 75"/>
                  <a:gd name="T7" fmla="*/ 0 h 27"/>
                  <a:gd name="T8" fmla="*/ 0 w 75"/>
                  <a:gd name="T9" fmla="*/ 0 h 27"/>
                  <a:gd name="T10" fmla="*/ 0 w 75"/>
                  <a:gd name="T11" fmla="*/ 0 h 27"/>
                  <a:gd name="T12" fmla="*/ 0 w 75"/>
                  <a:gd name="T13" fmla="*/ 0 h 27"/>
                  <a:gd name="T14" fmla="*/ 0 w 75"/>
                  <a:gd name="T15" fmla="*/ 0 h 27"/>
                  <a:gd name="T16" fmla="*/ 0 w 75"/>
                  <a:gd name="T17" fmla="*/ 0 h 27"/>
                  <a:gd name="T18" fmla="*/ 0 w 75"/>
                  <a:gd name="T19" fmla="*/ 0 h 27"/>
                  <a:gd name="T20" fmla="*/ 0 w 75"/>
                  <a:gd name="T21" fmla="*/ 0 h 27"/>
                  <a:gd name="T22" fmla="*/ 0 w 75"/>
                  <a:gd name="T23" fmla="*/ 0 h 27"/>
                  <a:gd name="T24" fmla="*/ 0 w 75"/>
                  <a:gd name="T25" fmla="*/ 0 h 27"/>
                  <a:gd name="T26" fmla="*/ 0 w 75"/>
                  <a:gd name="T27" fmla="*/ 0 h 27"/>
                  <a:gd name="T28" fmla="*/ 0 w 75"/>
                  <a:gd name="T29" fmla="*/ 0 h 27"/>
                  <a:gd name="T30" fmla="*/ 0 w 75"/>
                  <a:gd name="T31" fmla="*/ 0 h 27"/>
                  <a:gd name="T32" fmla="*/ 0 w 75"/>
                  <a:gd name="T33" fmla="*/ 0 h 27"/>
                  <a:gd name="T34" fmla="*/ 0 w 75"/>
                  <a:gd name="T35" fmla="*/ 0 h 27"/>
                  <a:gd name="T36" fmla="*/ 0 w 7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27"/>
                  <a:gd name="T59" fmla="*/ 75 w 7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27">
                    <a:moveTo>
                      <a:pt x="67" y="0"/>
                    </a:moveTo>
                    <a:lnTo>
                      <a:pt x="62" y="4"/>
                    </a:lnTo>
                    <a:lnTo>
                      <a:pt x="56" y="6"/>
                    </a:lnTo>
                    <a:lnTo>
                      <a:pt x="48" y="7"/>
                    </a:lnTo>
                    <a:lnTo>
                      <a:pt x="40" y="9"/>
                    </a:lnTo>
                    <a:lnTo>
                      <a:pt x="31" y="9"/>
                    </a:lnTo>
                    <a:lnTo>
                      <a:pt x="23" y="9"/>
                    </a:lnTo>
                    <a:lnTo>
                      <a:pt x="16" y="7"/>
                    </a:lnTo>
                    <a:lnTo>
                      <a:pt x="6" y="6"/>
                    </a:lnTo>
                    <a:lnTo>
                      <a:pt x="0" y="21"/>
                    </a:lnTo>
                    <a:lnTo>
                      <a:pt x="10" y="25"/>
                    </a:lnTo>
                    <a:lnTo>
                      <a:pt x="21" y="27"/>
                    </a:lnTo>
                    <a:lnTo>
                      <a:pt x="31" y="27"/>
                    </a:lnTo>
                    <a:lnTo>
                      <a:pt x="42" y="25"/>
                    </a:lnTo>
                    <a:lnTo>
                      <a:pt x="52" y="23"/>
                    </a:lnTo>
                    <a:lnTo>
                      <a:pt x="60" y="21"/>
                    </a:lnTo>
                    <a:lnTo>
                      <a:pt x="69" y="17"/>
                    </a:lnTo>
                    <a:lnTo>
                      <a:pt x="75" y="13"/>
                    </a:lnTo>
                    <a:lnTo>
                      <a:pt x="67" y="0"/>
                    </a:lnTo>
                    <a:close/>
                  </a:path>
                </a:pathLst>
              </a:custGeom>
              <a:solidFill>
                <a:srgbClr val="8A2419"/>
              </a:solidFill>
              <a:ln w="9525">
                <a:noFill/>
                <a:round/>
                <a:headEnd/>
                <a:tailEnd/>
              </a:ln>
            </p:spPr>
            <p:txBody>
              <a:bodyPr/>
              <a:lstStyle/>
              <a:p>
                <a:endParaRPr lang="en-US"/>
              </a:p>
            </p:txBody>
          </p:sp>
          <p:sp>
            <p:nvSpPr>
              <p:cNvPr id="9349" name="Freeform 82"/>
              <p:cNvSpPr>
                <a:spLocks/>
              </p:cNvSpPr>
              <p:nvPr/>
            </p:nvSpPr>
            <p:spPr bwMode="auto">
              <a:xfrm>
                <a:off x="5106" y="2515"/>
                <a:ext cx="18" cy="6"/>
              </a:xfrm>
              <a:custGeom>
                <a:avLst/>
                <a:gdLst>
                  <a:gd name="T0" fmla="*/ 0 w 75"/>
                  <a:gd name="T1" fmla="*/ 0 h 25"/>
                  <a:gd name="T2" fmla="*/ 0 w 75"/>
                  <a:gd name="T3" fmla="*/ 0 h 25"/>
                  <a:gd name="T4" fmla="*/ 0 w 75"/>
                  <a:gd name="T5" fmla="*/ 0 h 25"/>
                  <a:gd name="T6" fmla="*/ 0 w 75"/>
                  <a:gd name="T7" fmla="*/ 0 h 25"/>
                  <a:gd name="T8" fmla="*/ 0 w 75"/>
                  <a:gd name="T9" fmla="*/ 0 h 25"/>
                  <a:gd name="T10" fmla="*/ 0 w 75"/>
                  <a:gd name="T11" fmla="*/ 0 h 25"/>
                  <a:gd name="T12" fmla="*/ 0 w 75"/>
                  <a:gd name="T13" fmla="*/ 0 h 25"/>
                  <a:gd name="T14" fmla="*/ 0 w 75"/>
                  <a:gd name="T15" fmla="*/ 0 h 25"/>
                  <a:gd name="T16" fmla="*/ 0 w 75"/>
                  <a:gd name="T17" fmla="*/ 0 h 25"/>
                  <a:gd name="T18" fmla="*/ 0 w 75"/>
                  <a:gd name="T19" fmla="*/ 0 h 25"/>
                  <a:gd name="T20" fmla="*/ 0 w 75"/>
                  <a:gd name="T21" fmla="*/ 0 h 25"/>
                  <a:gd name="T22" fmla="*/ 0 w 75"/>
                  <a:gd name="T23" fmla="*/ 0 h 25"/>
                  <a:gd name="T24" fmla="*/ 0 w 75"/>
                  <a:gd name="T25" fmla="*/ 0 h 25"/>
                  <a:gd name="T26" fmla="*/ 0 w 75"/>
                  <a:gd name="T27" fmla="*/ 0 h 25"/>
                  <a:gd name="T28" fmla="*/ 0 w 75"/>
                  <a:gd name="T29" fmla="*/ 0 h 25"/>
                  <a:gd name="T30" fmla="*/ 0 w 75"/>
                  <a:gd name="T31" fmla="*/ 0 h 25"/>
                  <a:gd name="T32" fmla="*/ 0 w 75"/>
                  <a:gd name="T33" fmla="*/ 0 h 25"/>
                  <a:gd name="T34" fmla="*/ 0 w 75"/>
                  <a:gd name="T35" fmla="*/ 0 h 25"/>
                  <a:gd name="T36" fmla="*/ 0 w 75"/>
                  <a:gd name="T37" fmla="*/ 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25"/>
                  <a:gd name="T59" fmla="*/ 75 w 75"/>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25">
                    <a:moveTo>
                      <a:pt x="67" y="0"/>
                    </a:moveTo>
                    <a:lnTo>
                      <a:pt x="61" y="2"/>
                    </a:lnTo>
                    <a:lnTo>
                      <a:pt x="54" y="5"/>
                    </a:lnTo>
                    <a:lnTo>
                      <a:pt x="48" y="7"/>
                    </a:lnTo>
                    <a:lnTo>
                      <a:pt x="40" y="9"/>
                    </a:lnTo>
                    <a:lnTo>
                      <a:pt x="33" y="9"/>
                    </a:lnTo>
                    <a:lnTo>
                      <a:pt x="23" y="9"/>
                    </a:lnTo>
                    <a:lnTo>
                      <a:pt x="15" y="7"/>
                    </a:lnTo>
                    <a:lnTo>
                      <a:pt x="8" y="3"/>
                    </a:lnTo>
                    <a:lnTo>
                      <a:pt x="0" y="19"/>
                    </a:lnTo>
                    <a:lnTo>
                      <a:pt x="12" y="23"/>
                    </a:lnTo>
                    <a:lnTo>
                      <a:pt x="21" y="25"/>
                    </a:lnTo>
                    <a:lnTo>
                      <a:pt x="33" y="25"/>
                    </a:lnTo>
                    <a:lnTo>
                      <a:pt x="42" y="25"/>
                    </a:lnTo>
                    <a:lnTo>
                      <a:pt x="52" y="23"/>
                    </a:lnTo>
                    <a:lnTo>
                      <a:pt x="60" y="21"/>
                    </a:lnTo>
                    <a:lnTo>
                      <a:pt x="67" y="17"/>
                    </a:lnTo>
                    <a:lnTo>
                      <a:pt x="75" y="13"/>
                    </a:lnTo>
                    <a:lnTo>
                      <a:pt x="67" y="0"/>
                    </a:lnTo>
                    <a:close/>
                  </a:path>
                </a:pathLst>
              </a:custGeom>
              <a:solidFill>
                <a:srgbClr val="8A2419"/>
              </a:solidFill>
              <a:ln w="9525">
                <a:noFill/>
                <a:round/>
                <a:headEnd/>
                <a:tailEnd/>
              </a:ln>
            </p:spPr>
            <p:txBody>
              <a:bodyPr/>
              <a:lstStyle/>
              <a:p>
                <a:endParaRPr lang="en-US"/>
              </a:p>
            </p:txBody>
          </p:sp>
          <p:sp>
            <p:nvSpPr>
              <p:cNvPr id="9350" name="Freeform 83"/>
              <p:cNvSpPr>
                <a:spLocks/>
              </p:cNvSpPr>
              <p:nvPr/>
            </p:nvSpPr>
            <p:spPr bwMode="auto">
              <a:xfrm>
                <a:off x="5107" y="2522"/>
                <a:ext cx="18" cy="7"/>
              </a:xfrm>
              <a:custGeom>
                <a:avLst/>
                <a:gdLst>
                  <a:gd name="T0" fmla="*/ 0 w 75"/>
                  <a:gd name="T1" fmla="*/ 0 h 25"/>
                  <a:gd name="T2" fmla="*/ 0 w 75"/>
                  <a:gd name="T3" fmla="*/ 0 h 25"/>
                  <a:gd name="T4" fmla="*/ 0 w 75"/>
                  <a:gd name="T5" fmla="*/ 0 h 25"/>
                  <a:gd name="T6" fmla="*/ 0 w 75"/>
                  <a:gd name="T7" fmla="*/ 0 h 25"/>
                  <a:gd name="T8" fmla="*/ 0 w 75"/>
                  <a:gd name="T9" fmla="*/ 0 h 25"/>
                  <a:gd name="T10" fmla="*/ 0 w 75"/>
                  <a:gd name="T11" fmla="*/ 0 h 25"/>
                  <a:gd name="T12" fmla="*/ 0 w 75"/>
                  <a:gd name="T13" fmla="*/ 0 h 25"/>
                  <a:gd name="T14" fmla="*/ 0 w 75"/>
                  <a:gd name="T15" fmla="*/ 0 h 25"/>
                  <a:gd name="T16" fmla="*/ 0 w 75"/>
                  <a:gd name="T17" fmla="*/ 0 h 25"/>
                  <a:gd name="T18" fmla="*/ 0 w 75"/>
                  <a:gd name="T19" fmla="*/ 0 h 25"/>
                  <a:gd name="T20" fmla="*/ 0 w 75"/>
                  <a:gd name="T21" fmla="*/ 0 h 25"/>
                  <a:gd name="T22" fmla="*/ 0 w 75"/>
                  <a:gd name="T23" fmla="*/ 0 h 25"/>
                  <a:gd name="T24" fmla="*/ 0 w 75"/>
                  <a:gd name="T25" fmla="*/ 0 h 25"/>
                  <a:gd name="T26" fmla="*/ 0 w 75"/>
                  <a:gd name="T27" fmla="*/ 0 h 25"/>
                  <a:gd name="T28" fmla="*/ 0 w 75"/>
                  <a:gd name="T29" fmla="*/ 0 h 25"/>
                  <a:gd name="T30" fmla="*/ 0 w 75"/>
                  <a:gd name="T31" fmla="*/ 0 h 25"/>
                  <a:gd name="T32" fmla="*/ 0 w 75"/>
                  <a:gd name="T33" fmla="*/ 0 h 25"/>
                  <a:gd name="T34" fmla="*/ 0 w 75"/>
                  <a:gd name="T35" fmla="*/ 0 h 25"/>
                  <a:gd name="T36" fmla="*/ 0 w 75"/>
                  <a:gd name="T37" fmla="*/ 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25"/>
                  <a:gd name="T59" fmla="*/ 75 w 75"/>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25">
                    <a:moveTo>
                      <a:pt x="65" y="0"/>
                    </a:moveTo>
                    <a:lnTo>
                      <a:pt x="61" y="2"/>
                    </a:lnTo>
                    <a:lnTo>
                      <a:pt x="54" y="6"/>
                    </a:lnTo>
                    <a:lnTo>
                      <a:pt x="46" y="6"/>
                    </a:lnTo>
                    <a:lnTo>
                      <a:pt x="40" y="8"/>
                    </a:lnTo>
                    <a:lnTo>
                      <a:pt x="31" y="8"/>
                    </a:lnTo>
                    <a:lnTo>
                      <a:pt x="23" y="8"/>
                    </a:lnTo>
                    <a:lnTo>
                      <a:pt x="15" y="6"/>
                    </a:lnTo>
                    <a:lnTo>
                      <a:pt x="6" y="2"/>
                    </a:lnTo>
                    <a:lnTo>
                      <a:pt x="0" y="18"/>
                    </a:lnTo>
                    <a:lnTo>
                      <a:pt x="10" y="22"/>
                    </a:lnTo>
                    <a:lnTo>
                      <a:pt x="21" y="23"/>
                    </a:lnTo>
                    <a:lnTo>
                      <a:pt x="31" y="25"/>
                    </a:lnTo>
                    <a:lnTo>
                      <a:pt x="40" y="23"/>
                    </a:lnTo>
                    <a:lnTo>
                      <a:pt x="50" y="23"/>
                    </a:lnTo>
                    <a:lnTo>
                      <a:pt x="59" y="22"/>
                    </a:lnTo>
                    <a:lnTo>
                      <a:pt x="67" y="18"/>
                    </a:lnTo>
                    <a:lnTo>
                      <a:pt x="75" y="14"/>
                    </a:lnTo>
                    <a:lnTo>
                      <a:pt x="65" y="0"/>
                    </a:lnTo>
                    <a:close/>
                  </a:path>
                </a:pathLst>
              </a:custGeom>
              <a:solidFill>
                <a:srgbClr val="8A2419"/>
              </a:solidFill>
              <a:ln w="9525">
                <a:noFill/>
                <a:round/>
                <a:headEnd/>
                <a:tailEnd/>
              </a:ln>
            </p:spPr>
            <p:txBody>
              <a:bodyPr/>
              <a:lstStyle/>
              <a:p>
                <a:endParaRPr lang="en-US"/>
              </a:p>
            </p:txBody>
          </p:sp>
          <p:sp>
            <p:nvSpPr>
              <p:cNvPr id="9351" name="Freeform 84"/>
              <p:cNvSpPr>
                <a:spLocks/>
              </p:cNvSpPr>
              <p:nvPr/>
            </p:nvSpPr>
            <p:spPr bwMode="auto">
              <a:xfrm>
                <a:off x="5106" y="2528"/>
                <a:ext cx="18" cy="7"/>
              </a:xfrm>
              <a:custGeom>
                <a:avLst/>
                <a:gdLst>
                  <a:gd name="T0" fmla="*/ 0 w 75"/>
                  <a:gd name="T1" fmla="*/ 0 h 27"/>
                  <a:gd name="T2" fmla="*/ 0 w 75"/>
                  <a:gd name="T3" fmla="*/ 0 h 27"/>
                  <a:gd name="T4" fmla="*/ 0 w 75"/>
                  <a:gd name="T5" fmla="*/ 0 h 27"/>
                  <a:gd name="T6" fmla="*/ 0 w 75"/>
                  <a:gd name="T7" fmla="*/ 0 h 27"/>
                  <a:gd name="T8" fmla="*/ 0 w 75"/>
                  <a:gd name="T9" fmla="*/ 0 h 27"/>
                  <a:gd name="T10" fmla="*/ 0 w 75"/>
                  <a:gd name="T11" fmla="*/ 0 h 27"/>
                  <a:gd name="T12" fmla="*/ 0 w 75"/>
                  <a:gd name="T13" fmla="*/ 0 h 27"/>
                  <a:gd name="T14" fmla="*/ 0 w 75"/>
                  <a:gd name="T15" fmla="*/ 0 h 27"/>
                  <a:gd name="T16" fmla="*/ 0 w 75"/>
                  <a:gd name="T17" fmla="*/ 0 h 27"/>
                  <a:gd name="T18" fmla="*/ 0 w 75"/>
                  <a:gd name="T19" fmla="*/ 0 h 27"/>
                  <a:gd name="T20" fmla="*/ 0 w 75"/>
                  <a:gd name="T21" fmla="*/ 0 h 27"/>
                  <a:gd name="T22" fmla="*/ 0 w 75"/>
                  <a:gd name="T23" fmla="*/ 0 h 27"/>
                  <a:gd name="T24" fmla="*/ 0 w 75"/>
                  <a:gd name="T25" fmla="*/ 0 h 27"/>
                  <a:gd name="T26" fmla="*/ 0 w 75"/>
                  <a:gd name="T27" fmla="*/ 0 h 27"/>
                  <a:gd name="T28" fmla="*/ 0 w 75"/>
                  <a:gd name="T29" fmla="*/ 0 h 27"/>
                  <a:gd name="T30" fmla="*/ 0 w 75"/>
                  <a:gd name="T31" fmla="*/ 0 h 27"/>
                  <a:gd name="T32" fmla="*/ 0 w 75"/>
                  <a:gd name="T33" fmla="*/ 0 h 27"/>
                  <a:gd name="T34" fmla="*/ 0 w 75"/>
                  <a:gd name="T35" fmla="*/ 0 h 27"/>
                  <a:gd name="T36" fmla="*/ 0 w 75"/>
                  <a:gd name="T37" fmla="*/ 0 h 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27"/>
                  <a:gd name="T59" fmla="*/ 75 w 75"/>
                  <a:gd name="T60" fmla="*/ 27 h 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27">
                    <a:moveTo>
                      <a:pt x="67" y="0"/>
                    </a:moveTo>
                    <a:lnTo>
                      <a:pt x="61" y="4"/>
                    </a:lnTo>
                    <a:lnTo>
                      <a:pt x="54" y="6"/>
                    </a:lnTo>
                    <a:lnTo>
                      <a:pt x="46" y="10"/>
                    </a:lnTo>
                    <a:lnTo>
                      <a:pt x="38" y="10"/>
                    </a:lnTo>
                    <a:lnTo>
                      <a:pt x="31" y="12"/>
                    </a:lnTo>
                    <a:lnTo>
                      <a:pt x="23" y="12"/>
                    </a:lnTo>
                    <a:lnTo>
                      <a:pt x="15" y="10"/>
                    </a:lnTo>
                    <a:lnTo>
                      <a:pt x="6" y="6"/>
                    </a:lnTo>
                    <a:lnTo>
                      <a:pt x="0" y="22"/>
                    </a:lnTo>
                    <a:lnTo>
                      <a:pt x="12" y="25"/>
                    </a:lnTo>
                    <a:lnTo>
                      <a:pt x="21" y="27"/>
                    </a:lnTo>
                    <a:lnTo>
                      <a:pt x="31" y="27"/>
                    </a:lnTo>
                    <a:lnTo>
                      <a:pt x="42" y="27"/>
                    </a:lnTo>
                    <a:lnTo>
                      <a:pt x="52" y="25"/>
                    </a:lnTo>
                    <a:lnTo>
                      <a:pt x="60" y="22"/>
                    </a:lnTo>
                    <a:lnTo>
                      <a:pt x="67" y="18"/>
                    </a:lnTo>
                    <a:lnTo>
                      <a:pt x="75" y="16"/>
                    </a:lnTo>
                    <a:lnTo>
                      <a:pt x="67" y="0"/>
                    </a:lnTo>
                    <a:close/>
                  </a:path>
                </a:pathLst>
              </a:custGeom>
              <a:solidFill>
                <a:srgbClr val="8A2419"/>
              </a:solidFill>
              <a:ln w="9525">
                <a:noFill/>
                <a:round/>
                <a:headEnd/>
                <a:tailEnd/>
              </a:ln>
            </p:spPr>
            <p:txBody>
              <a:bodyPr/>
              <a:lstStyle/>
              <a:p>
                <a:endParaRPr lang="en-US"/>
              </a:p>
            </p:txBody>
          </p:sp>
          <p:sp>
            <p:nvSpPr>
              <p:cNvPr id="9352" name="Freeform 85"/>
              <p:cNvSpPr>
                <a:spLocks/>
              </p:cNvSpPr>
              <p:nvPr/>
            </p:nvSpPr>
            <p:spPr bwMode="auto">
              <a:xfrm>
                <a:off x="5106" y="2535"/>
                <a:ext cx="18" cy="7"/>
              </a:xfrm>
              <a:custGeom>
                <a:avLst/>
                <a:gdLst>
                  <a:gd name="T0" fmla="*/ 0 w 75"/>
                  <a:gd name="T1" fmla="*/ 0 h 25"/>
                  <a:gd name="T2" fmla="*/ 0 w 75"/>
                  <a:gd name="T3" fmla="*/ 0 h 25"/>
                  <a:gd name="T4" fmla="*/ 0 w 75"/>
                  <a:gd name="T5" fmla="*/ 0 h 25"/>
                  <a:gd name="T6" fmla="*/ 0 w 75"/>
                  <a:gd name="T7" fmla="*/ 0 h 25"/>
                  <a:gd name="T8" fmla="*/ 0 w 75"/>
                  <a:gd name="T9" fmla="*/ 0 h 25"/>
                  <a:gd name="T10" fmla="*/ 0 w 75"/>
                  <a:gd name="T11" fmla="*/ 0 h 25"/>
                  <a:gd name="T12" fmla="*/ 0 w 75"/>
                  <a:gd name="T13" fmla="*/ 0 h 25"/>
                  <a:gd name="T14" fmla="*/ 0 w 75"/>
                  <a:gd name="T15" fmla="*/ 0 h 25"/>
                  <a:gd name="T16" fmla="*/ 0 w 75"/>
                  <a:gd name="T17" fmla="*/ 0 h 25"/>
                  <a:gd name="T18" fmla="*/ 0 w 75"/>
                  <a:gd name="T19" fmla="*/ 0 h 25"/>
                  <a:gd name="T20" fmla="*/ 0 w 75"/>
                  <a:gd name="T21" fmla="*/ 0 h 25"/>
                  <a:gd name="T22" fmla="*/ 0 w 75"/>
                  <a:gd name="T23" fmla="*/ 0 h 25"/>
                  <a:gd name="T24" fmla="*/ 0 w 75"/>
                  <a:gd name="T25" fmla="*/ 0 h 25"/>
                  <a:gd name="T26" fmla="*/ 0 w 75"/>
                  <a:gd name="T27" fmla="*/ 0 h 25"/>
                  <a:gd name="T28" fmla="*/ 0 w 75"/>
                  <a:gd name="T29" fmla="*/ 0 h 25"/>
                  <a:gd name="T30" fmla="*/ 0 w 75"/>
                  <a:gd name="T31" fmla="*/ 0 h 25"/>
                  <a:gd name="T32" fmla="*/ 0 w 75"/>
                  <a:gd name="T33" fmla="*/ 0 h 25"/>
                  <a:gd name="T34" fmla="*/ 0 w 75"/>
                  <a:gd name="T35" fmla="*/ 0 h 25"/>
                  <a:gd name="T36" fmla="*/ 0 w 75"/>
                  <a:gd name="T37" fmla="*/ 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25"/>
                  <a:gd name="T59" fmla="*/ 75 w 75"/>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25">
                    <a:moveTo>
                      <a:pt x="67" y="0"/>
                    </a:moveTo>
                    <a:lnTo>
                      <a:pt x="61" y="4"/>
                    </a:lnTo>
                    <a:lnTo>
                      <a:pt x="54" y="6"/>
                    </a:lnTo>
                    <a:lnTo>
                      <a:pt x="48" y="8"/>
                    </a:lnTo>
                    <a:lnTo>
                      <a:pt x="40" y="10"/>
                    </a:lnTo>
                    <a:lnTo>
                      <a:pt x="33" y="10"/>
                    </a:lnTo>
                    <a:lnTo>
                      <a:pt x="23" y="10"/>
                    </a:lnTo>
                    <a:lnTo>
                      <a:pt x="15" y="8"/>
                    </a:lnTo>
                    <a:lnTo>
                      <a:pt x="8" y="4"/>
                    </a:lnTo>
                    <a:lnTo>
                      <a:pt x="0" y="20"/>
                    </a:lnTo>
                    <a:lnTo>
                      <a:pt x="12" y="23"/>
                    </a:lnTo>
                    <a:lnTo>
                      <a:pt x="21" y="25"/>
                    </a:lnTo>
                    <a:lnTo>
                      <a:pt x="33" y="25"/>
                    </a:lnTo>
                    <a:lnTo>
                      <a:pt x="42" y="25"/>
                    </a:lnTo>
                    <a:lnTo>
                      <a:pt x="52" y="23"/>
                    </a:lnTo>
                    <a:lnTo>
                      <a:pt x="60" y="21"/>
                    </a:lnTo>
                    <a:lnTo>
                      <a:pt x="67" y="18"/>
                    </a:lnTo>
                    <a:lnTo>
                      <a:pt x="75" y="16"/>
                    </a:lnTo>
                    <a:lnTo>
                      <a:pt x="67" y="0"/>
                    </a:lnTo>
                    <a:close/>
                  </a:path>
                </a:pathLst>
              </a:custGeom>
              <a:solidFill>
                <a:srgbClr val="8A2419"/>
              </a:solidFill>
              <a:ln w="9525">
                <a:noFill/>
                <a:round/>
                <a:headEnd/>
                <a:tailEnd/>
              </a:ln>
            </p:spPr>
            <p:txBody>
              <a:bodyPr/>
              <a:lstStyle/>
              <a:p>
                <a:endParaRPr lang="en-US"/>
              </a:p>
            </p:txBody>
          </p:sp>
          <p:sp>
            <p:nvSpPr>
              <p:cNvPr id="9353" name="Freeform 86"/>
              <p:cNvSpPr>
                <a:spLocks/>
              </p:cNvSpPr>
              <p:nvPr/>
            </p:nvSpPr>
            <p:spPr bwMode="auto">
              <a:xfrm>
                <a:off x="5106" y="2543"/>
                <a:ext cx="18" cy="6"/>
              </a:xfrm>
              <a:custGeom>
                <a:avLst/>
                <a:gdLst>
                  <a:gd name="T0" fmla="*/ 0 w 75"/>
                  <a:gd name="T1" fmla="*/ 0 h 23"/>
                  <a:gd name="T2" fmla="*/ 0 w 75"/>
                  <a:gd name="T3" fmla="*/ 0 h 23"/>
                  <a:gd name="T4" fmla="*/ 0 w 75"/>
                  <a:gd name="T5" fmla="*/ 0 h 23"/>
                  <a:gd name="T6" fmla="*/ 0 w 75"/>
                  <a:gd name="T7" fmla="*/ 0 h 23"/>
                  <a:gd name="T8" fmla="*/ 0 w 75"/>
                  <a:gd name="T9" fmla="*/ 0 h 23"/>
                  <a:gd name="T10" fmla="*/ 0 w 75"/>
                  <a:gd name="T11" fmla="*/ 0 h 23"/>
                  <a:gd name="T12" fmla="*/ 0 w 75"/>
                  <a:gd name="T13" fmla="*/ 0 h 23"/>
                  <a:gd name="T14" fmla="*/ 0 w 75"/>
                  <a:gd name="T15" fmla="*/ 0 h 23"/>
                  <a:gd name="T16" fmla="*/ 0 w 75"/>
                  <a:gd name="T17" fmla="*/ 0 h 23"/>
                  <a:gd name="T18" fmla="*/ 0 w 75"/>
                  <a:gd name="T19" fmla="*/ 0 h 23"/>
                  <a:gd name="T20" fmla="*/ 0 w 75"/>
                  <a:gd name="T21" fmla="*/ 0 h 23"/>
                  <a:gd name="T22" fmla="*/ 0 w 75"/>
                  <a:gd name="T23" fmla="*/ 0 h 23"/>
                  <a:gd name="T24" fmla="*/ 0 w 75"/>
                  <a:gd name="T25" fmla="*/ 0 h 23"/>
                  <a:gd name="T26" fmla="*/ 0 w 75"/>
                  <a:gd name="T27" fmla="*/ 0 h 23"/>
                  <a:gd name="T28" fmla="*/ 0 w 75"/>
                  <a:gd name="T29" fmla="*/ 0 h 23"/>
                  <a:gd name="T30" fmla="*/ 0 w 75"/>
                  <a:gd name="T31" fmla="*/ 0 h 23"/>
                  <a:gd name="T32" fmla="*/ 0 w 75"/>
                  <a:gd name="T33" fmla="*/ 0 h 23"/>
                  <a:gd name="T34" fmla="*/ 0 w 75"/>
                  <a:gd name="T35" fmla="*/ 0 h 23"/>
                  <a:gd name="T36" fmla="*/ 0 w 75"/>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23"/>
                  <a:gd name="T59" fmla="*/ 75 w 75"/>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23">
                    <a:moveTo>
                      <a:pt x="67" y="0"/>
                    </a:moveTo>
                    <a:lnTo>
                      <a:pt x="61" y="2"/>
                    </a:lnTo>
                    <a:lnTo>
                      <a:pt x="54" y="6"/>
                    </a:lnTo>
                    <a:lnTo>
                      <a:pt x="48" y="6"/>
                    </a:lnTo>
                    <a:lnTo>
                      <a:pt x="40" y="8"/>
                    </a:lnTo>
                    <a:lnTo>
                      <a:pt x="31" y="8"/>
                    </a:lnTo>
                    <a:lnTo>
                      <a:pt x="23" y="8"/>
                    </a:lnTo>
                    <a:lnTo>
                      <a:pt x="14" y="6"/>
                    </a:lnTo>
                    <a:lnTo>
                      <a:pt x="6" y="2"/>
                    </a:lnTo>
                    <a:lnTo>
                      <a:pt x="0" y="17"/>
                    </a:lnTo>
                    <a:lnTo>
                      <a:pt x="10" y="21"/>
                    </a:lnTo>
                    <a:lnTo>
                      <a:pt x="19" y="23"/>
                    </a:lnTo>
                    <a:lnTo>
                      <a:pt x="31" y="23"/>
                    </a:lnTo>
                    <a:lnTo>
                      <a:pt x="40" y="23"/>
                    </a:lnTo>
                    <a:lnTo>
                      <a:pt x="50" y="23"/>
                    </a:lnTo>
                    <a:lnTo>
                      <a:pt x="60" y="21"/>
                    </a:lnTo>
                    <a:lnTo>
                      <a:pt x="67" y="17"/>
                    </a:lnTo>
                    <a:lnTo>
                      <a:pt x="75" y="14"/>
                    </a:lnTo>
                    <a:lnTo>
                      <a:pt x="67" y="0"/>
                    </a:lnTo>
                    <a:close/>
                  </a:path>
                </a:pathLst>
              </a:custGeom>
              <a:solidFill>
                <a:srgbClr val="8A2419"/>
              </a:solidFill>
              <a:ln w="9525">
                <a:noFill/>
                <a:round/>
                <a:headEnd/>
                <a:tailEnd/>
              </a:ln>
            </p:spPr>
            <p:txBody>
              <a:bodyPr/>
              <a:lstStyle/>
              <a:p>
                <a:endParaRPr lang="en-US"/>
              </a:p>
            </p:txBody>
          </p:sp>
          <p:sp>
            <p:nvSpPr>
              <p:cNvPr id="9354" name="Freeform 87"/>
              <p:cNvSpPr>
                <a:spLocks/>
              </p:cNvSpPr>
              <p:nvPr/>
            </p:nvSpPr>
            <p:spPr bwMode="auto">
              <a:xfrm>
                <a:off x="5106" y="2549"/>
                <a:ext cx="18" cy="7"/>
              </a:xfrm>
              <a:custGeom>
                <a:avLst/>
                <a:gdLst>
                  <a:gd name="T0" fmla="*/ 0 w 73"/>
                  <a:gd name="T1" fmla="*/ 0 h 25"/>
                  <a:gd name="T2" fmla="*/ 0 w 73"/>
                  <a:gd name="T3" fmla="*/ 0 h 25"/>
                  <a:gd name="T4" fmla="*/ 0 w 73"/>
                  <a:gd name="T5" fmla="*/ 0 h 25"/>
                  <a:gd name="T6" fmla="*/ 0 w 73"/>
                  <a:gd name="T7" fmla="*/ 0 h 25"/>
                  <a:gd name="T8" fmla="*/ 0 w 73"/>
                  <a:gd name="T9" fmla="*/ 0 h 25"/>
                  <a:gd name="T10" fmla="*/ 0 w 73"/>
                  <a:gd name="T11" fmla="*/ 0 h 25"/>
                  <a:gd name="T12" fmla="*/ 0 w 73"/>
                  <a:gd name="T13" fmla="*/ 0 h 25"/>
                  <a:gd name="T14" fmla="*/ 0 w 73"/>
                  <a:gd name="T15" fmla="*/ 0 h 25"/>
                  <a:gd name="T16" fmla="*/ 0 w 73"/>
                  <a:gd name="T17" fmla="*/ 0 h 25"/>
                  <a:gd name="T18" fmla="*/ 0 w 73"/>
                  <a:gd name="T19" fmla="*/ 0 h 25"/>
                  <a:gd name="T20" fmla="*/ 0 w 73"/>
                  <a:gd name="T21" fmla="*/ 0 h 25"/>
                  <a:gd name="T22" fmla="*/ 0 w 73"/>
                  <a:gd name="T23" fmla="*/ 0 h 25"/>
                  <a:gd name="T24" fmla="*/ 0 w 73"/>
                  <a:gd name="T25" fmla="*/ 0 h 25"/>
                  <a:gd name="T26" fmla="*/ 0 w 73"/>
                  <a:gd name="T27" fmla="*/ 0 h 25"/>
                  <a:gd name="T28" fmla="*/ 0 w 73"/>
                  <a:gd name="T29" fmla="*/ 0 h 25"/>
                  <a:gd name="T30" fmla="*/ 0 w 73"/>
                  <a:gd name="T31" fmla="*/ 0 h 25"/>
                  <a:gd name="T32" fmla="*/ 0 w 73"/>
                  <a:gd name="T33" fmla="*/ 0 h 25"/>
                  <a:gd name="T34" fmla="*/ 0 w 73"/>
                  <a:gd name="T35" fmla="*/ 0 h 25"/>
                  <a:gd name="T36" fmla="*/ 0 w 73"/>
                  <a:gd name="T37" fmla="*/ 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25"/>
                  <a:gd name="T59" fmla="*/ 73 w 73"/>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25">
                    <a:moveTo>
                      <a:pt x="63" y="0"/>
                    </a:moveTo>
                    <a:lnTo>
                      <a:pt x="58" y="2"/>
                    </a:lnTo>
                    <a:lnTo>
                      <a:pt x="52" y="6"/>
                    </a:lnTo>
                    <a:lnTo>
                      <a:pt x="46" y="8"/>
                    </a:lnTo>
                    <a:lnTo>
                      <a:pt x="38" y="8"/>
                    </a:lnTo>
                    <a:lnTo>
                      <a:pt x="31" y="10"/>
                    </a:lnTo>
                    <a:lnTo>
                      <a:pt x="23" y="8"/>
                    </a:lnTo>
                    <a:lnTo>
                      <a:pt x="15" y="6"/>
                    </a:lnTo>
                    <a:lnTo>
                      <a:pt x="6" y="4"/>
                    </a:lnTo>
                    <a:lnTo>
                      <a:pt x="0" y="17"/>
                    </a:lnTo>
                    <a:lnTo>
                      <a:pt x="10" y="21"/>
                    </a:lnTo>
                    <a:lnTo>
                      <a:pt x="21" y="25"/>
                    </a:lnTo>
                    <a:lnTo>
                      <a:pt x="31" y="25"/>
                    </a:lnTo>
                    <a:lnTo>
                      <a:pt x="40" y="25"/>
                    </a:lnTo>
                    <a:lnTo>
                      <a:pt x="50" y="23"/>
                    </a:lnTo>
                    <a:lnTo>
                      <a:pt x="58" y="21"/>
                    </a:lnTo>
                    <a:lnTo>
                      <a:pt x="65" y="17"/>
                    </a:lnTo>
                    <a:lnTo>
                      <a:pt x="73" y="14"/>
                    </a:lnTo>
                    <a:lnTo>
                      <a:pt x="63" y="0"/>
                    </a:lnTo>
                    <a:close/>
                  </a:path>
                </a:pathLst>
              </a:custGeom>
              <a:solidFill>
                <a:srgbClr val="8A2419"/>
              </a:solidFill>
              <a:ln w="9525">
                <a:noFill/>
                <a:round/>
                <a:headEnd/>
                <a:tailEnd/>
              </a:ln>
            </p:spPr>
            <p:txBody>
              <a:bodyPr/>
              <a:lstStyle/>
              <a:p>
                <a:endParaRPr lang="en-US"/>
              </a:p>
            </p:txBody>
          </p:sp>
          <p:sp>
            <p:nvSpPr>
              <p:cNvPr id="9355" name="Freeform 88"/>
              <p:cNvSpPr>
                <a:spLocks/>
              </p:cNvSpPr>
              <p:nvPr/>
            </p:nvSpPr>
            <p:spPr bwMode="auto">
              <a:xfrm>
                <a:off x="5136" y="2575"/>
                <a:ext cx="15" cy="6"/>
              </a:xfrm>
              <a:custGeom>
                <a:avLst/>
                <a:gdLst>
                  <a:gd name="T0" fmla="*/ 0 w 63"/>
                  <a:gd name="T1" fmla="*/ 0 h 23"/>
                  <a:gd name="T2" fmla="*/ 0 w 63"/>
                  <a:gd name="T3" fmla="*/ 0 h 23"/>
                  <a:gd name="T4" fmla="*/ 0 w 63"/>
                  <a:gd name="T5" fmla="*/ 0 h 23"/>
                  <a:gd name="T6" fmla="*/ 0 w 63"/>
                  <a:gd name="T7" fmla="*/ 0 h 23"/>
                  <a:gd name="T8" fmla="*/ 0 w 63"/>
                  <a:gd name="T9" fmla="*/ 0 h 23"/>
                  <a:gd name="T10" fmla="*/ 0 w 63"/>
                  <a:gd name="T11" fmla="*/ 0 h 23"/>
                  <a:gd name="T12" fmla="*/ 0 w 63"/>
                  <a:gd name="T13" fmla="*/ 0 h 23"/>
                  <a:gd name="T14" fmla="*/ 0 w 63"/>
                  <a:gd name="T15" fmla="*/ 0 h 23"/>
                  <a:gd name="T16" fmla="*/ 0 w 63"/>
                  <a:gd name="T17" fmla="*/ 0 h 23"/>
                  <a:gd name="T18" fmla="*/ 0 w 63"/>
                  <a:gd name="T19" fmla="*/ 0 h 23"/>
                  <a:gd name="T20" fmla="*/ 0 w 63"/>
                  <a:gd name="T21" fmla="*/ 0 h 23"/>
                  <a:gd name="T22" fmla="*/ 0 w 63"/>
                  <a:gd name="T23" fmla="*/ 0 h 23"/>
                  <a:gd name="T24" fmla="*/ 0 w 63"/>
                  <a:gd name="T25" fmla="*/ 0 h 23"/>
                  <a:gd name="T26" fmla="*/ 0 w 63"/>
                  <a:gd name="T27" fmla="*/ 0 h 23"/>
                  <a:gd name="T28" fmla="*/ 0 w 63"/>
                  <a:gd name="T29" fmla="*/ 0 h 23"/>
                  <a:gd name="T30" fmla="*/ 0 w 63"/>
                  <a:gd name="T31" fmla="*/ 0 h 23"/>
                  <a:gd name="T32" fmla="*/ 0 w 63"/>
                  <a:gd name="T33" fmla="*/ 0 h 23"/>
                  <a:gd name="T34" fmla="*/ 0 w 63"/>
                  <a:gd name="T35" fmla="*/ 0 h 23"/>
                  <a:gd name="T36" fmla="*/ 0 w 63"/>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
                  <a:gd name="T58" fmla="*/ 0 h 23"/>
                  <a:gd name="T59" fmla="*/ 63 w 63"/>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 h="23">
                    <a:moveTo>
                      <a:pt x="56" y="2"/>
                    </a:moveTo>
                    <a:lnTo>
                      <a:pt x="50" y="4"/>
                    </a:lnTo>
                    <a:lnTo>
                      <a:pt x="46" y="6"/>
                    </a:lnTo>
                    <a:lnTo>
                      <a:pt x="40" y="8"/>
                    </a:lnTo>
                    <a:lnTo>
                      <a:pt x="35" y="8"/>
                    </a:lnTo>
                    <a:lnTo>
                      <a:pt x="29" y="8"/>
                    </a:lnTo>
                    <a:lnTo>
                      <a:pt x="23" y="6"/>
                    </a:lnTo>
                    <a:lnTo>
                      <a:pt x="15" y="4"/>
                    </a:lnTo>
                    <a:lnTo>
                      <a:pt x="6" y="0"/>
                    </a:lnTo>
                    <a:lnTo>
                      <a:pt x="0" y="15"/>
                    </a:lnTo>
                    <a:lnTo>
                      <a:pt x="10" y="19"/>
                    </a:lnTo>
                    <a:lnTo>
                      <a:pt x="19" y="21"/>
                    </a:lnTo>
                    <a:lnTo>
                      <a:pt x="27" y="23"/>
                    </a:lnTo>
                    <a:lnTo>
                      <a:pt x="35" y="23"/>
                    </a:lnTo>
                    <a:lnTo>
                      <a:pt x="42" y="23"/>
                    </a:lnTo>
                    <a:lnTo>
                      <a:pt x="50" y="21"/>
                    </a:lnTo>
                    <a:lnTo>
                      <a:pt x="58" y="19"/>
                    </a:lnTo>
                    <a:lnTo>
                      <a:pt x="63" y="15"/>
                    </a:lnTo>
                    <a:lnTo>
                      <a:pt x="56" y="2"/>
                    </a:lnTo>
                    <a:close/>
                  </a:path>
                </a:pathLst>
              </a:custGeom>
              <a:solidFill>
                <a:srgbClr val="8A2419"/>
              </a:solidFill>
              <a:ln w="9525">
                <a:noFill/>
                <a:round/>
                <a:headEnd/>
                <a:tailEnd/>
              </a:ln>
            </p:spPr>
            <p:txBody>
              <a:bodyPr/>
              <a:lstStyle/>
              <a:p>
                <a:endParaRPr lang="en-US"/>
              </a:p>
            </p:txBody>
          </p:sp>
          <p:sp>
            <p:nvSpPr>
              <p:cNvPr id="9356" name="Freeform 89"/>
              <p:cNvSpPr>
                <a:spLocks/>
              </p:cNvSpPr>
              <p:nvPr/>
            </p:nvSpPr>
            <p:spPr bwMode="auto">
              <a:xfrm>
                <a:off x="5136" y="2582"/>
                <a:ext cx="15" cy="6"/>
              </a:xfrm>
              <a:custGeom>
                <a:avLst/>
                <a:gdLst>
                  <a:gd name="T0" fmla="*/ 0 w 65"/>
                  <a:gd name="T1" fmla="*/ 0 h 23"/>
                  <a:gd name="T2" fmla="*/ 0 w 65"/>
                  <a:gd name="T3" fmla="*/ 0 h 23"/>
                  <a:gd name="T4" fmla="*/ 0 w 65"/>
                  <a:gd name="T5" fmla="*/ 0 h 23"/>
                  <a:gd name="T6" fmla="*/ 0 w 65"/>
                  <a:gd name="T7" fmla="*/ 0 h 23"/>
                  <a:gd name="T8" fmla="*/ 0 w 65"/>
                  <a:gd name="T9" fmla="*/ 0 h 23"/>
                  <a:gd name="T10" fmla="*/ 0 w 65"/>
                  <a:gd name="T11" fmla="*/ 0 h 23"/>
                  <a:gd name="T12" fmla="*/ 0 w 65"/>
                  <a:gd name="T13" fmla="*/ 0 h 23"/>
                  <a:gd name="T14" fmla="*/ 0 w 65"/>
                  <a:gd name="T15" fmla="*/ 0 h 23"/>
                  <a:gd name="T16" fmla="*/ 0 w 65"/>
                  <a:gd name="T17" fmla="*/ 0 h 23"/>
                  <a:gd name="T18" fmla="*/ 0 w 65"/>
                  <a:gd name="T19" fmla="*/ 0 h 23"/>
                  <a:gd name="T20" fmla="*/ 0 w 65"/>
                  <a:gd name="T21" fmla="*/ 0 h 23"/>
                  <a:gd name="T22" fmla="*/ 0 w 65"/>
                  <a:gd name="T23" fmla="*/ 0 h 23"/>
                  <a:gd name="T24" fmla="*/ 0 w 65"/>
                  <a:gd name="T25" fmla="*/ 0 h 23"/>
                  <a:gd name="T26" fmla="*/ 0 w 65"/>
                  <a:gd name="T27" fmla="*/ 0 h 23"/>
                  <a:gd name="T28" fmla="*/ 0 w 65"/>
                  <a:gd name="T29" fmla="*/ 0 h 23"/>
                  <a:gd name="T30" fmla="*/ 0 w 65"/>
                  <a:gd name="T31" fmla="*/ 0 h 23"/>
                  <a:gd name="T32" fmla="*/ 0 w 65"/>
                  <a:gd name="T33" fmla="*/ 0 h 23"/>
                  <a:gd name="T34" fmla="*/ 0 w 65"/>
                  <a:gd name="T35" fmla="*/ 0 h 23"/>
                  <a:gd name="T36" fmla="*/ 0 w 65"/>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23"/>
                  <a:gd name="T59" fmla="*/ 65 w 65"/>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23">
                    <a:moveTo>
                      <a:pt x="58" y="2"/>
                    </a:moveTo>
                    <a:lnTo>
                      <a:pt x="52" y="4"/>
                    </a:lnTo>
                    <a:lnTo>
                      <a:pt x="46" y="6"/>
                    </a:lnTo>
                    <a:lnTo>
                      <a:pt x="42" y="8"/>
                    </a:lnTo>
                    <a:lnTo>
                      <a:pt x="36" y="8"/>
                    </a:lnTo>
                    <a:lnTo>
                      <a:pt x="31" y="8"/>
                    </a:lnTo>
                    <a:lnTo>
                      <a:pt x="23" y="6"/>
                    </a:lnTo>
                    <a:lnTo>
                      <a:pt x="15" y="4"/>
                    </a:lnTo>
                    <a:lnTo>
                      <a:pt x="8" y="0"/>
                    </a:lnTo>
                    <a:lnTo>
                      <a:pt x="0" y="14"/>
                    </a:lnTo>
                    <a:lnTo>
                      <a:pt x="10" y="17"/>
                    </a:lnTo>
                    <a:lnTo>
                      <a:pt x="19" y="21"/>
                    </a:lnTo>
                    <a:lnTo>
                      <a:pt x="27" y="23"/>
                    </a:lnTo>
                    <a:lnTo>
                      <a:pt x="36" y="23"/>
                    </a:lnTo>
                    <a:lnTo>
                      <a:pt x="44" y="23"/>
                    </a:lnTo>
                    <a:lnTo>
                      <a:pt x="52" y="21"/>
                    </a:lnTo>
                    <a:lnTo>
                      <a:pt x="58" y="19"/>
                    </a:lnTo>
                    <a:lnTo>
                      <a:pt x="65" y="15"/>
                    </a:lnTo>
                    <a:lnTo>
                      <a:pt x="58" y="2"/>
                    </a:lnTo>
                    <a:close/>
                  </a:path>
                </a:pathLst>
              </a:custGeom>
              <a:solidFill>
                <a:srgbClr val="8A2419"/>
              </a:solidFill>
              <a:ln w="9525">
                <a:noFill/>
                <a:round/>
                <a:headEnd/>
                <a:tailEnd/>
              </a:ln>
            </p:spPr>
            <p:txBody>
              <a:bodyPr/>
              <a:lstStyle/>
              <a:p>
                <a:endParaRPr lang="en-US"/>
              </a:p>
            </p:txBody>
          </p:sp>
          <p:sp>
            <p:nvSpPr>
              <p:cNvPr id="9357" name="Freeform 90"/>
              <p:cNvSpPr>
                <a:spLocks/>
              </p:cNvSpPr>
              <p:nvPr/>
            </p:nvSpPr>
            <p:spPr bwMode="auto">
              <a:xfrm>
                <a:off x="5141" y="2478"/>
                <a:ext cx="16" cy="7"/>
              </a:xfrm>
              <a:custGeom>
                <a:avLst/>
                <a:gdLst>
                  <a:gd name="T0" fmla="*/ 0 w 69"/>
                  <a:gd name="T1" fmla="*/ 0 h 23"/>
                  <a:gd name="T2" fmla="*/ 0 w 69"/>
                  <a:gd name="T3" fmla="*/ 0 h 23"/>
                  <a:gd name="T4" fmla="*/ 0 w 69"/>
                  <a:gd name="T5" fmla="*/ 0 h 23"/>
                  <a:gd name="T6" fmla="*/ 0 w 69"/>
                  <a:gd name="T7" fmla="*/ 0 h 23"/>
                  <a:gd name="T8" fmla="*/ 0 w 69"/>
                  <a:gd name="T9" fmla="*/ 0 h 23"/>
                  <a:gd name="T10" fmla="*/ 0 w 69"/>
                  <a:gd name="T11" fmla="*/ 0 h 23"/>
                  <a:gd name="T12" fmla="*/ 0 w 69"/>
                  <a:gd name="T13" fmla="*/ 0 h 23"/>
                  <a:gd name="T14" fmla="*/ 0 w 69"/>
                  <a:gd name="T15" fmla="*/ 0 h 23"/>
                  <a:gd name="T16" fmla="*/ 0 w 69"/>
                  <a:gd name="T17" fmla="*/ 0 h 23"/>
                  <a:gd name="T18" fmla="*/ 0 w 69"/>
                  <a:gd name="T19" fmla="*/ 0 h 23"/>
                  <a:gd name="T20" fmla="*/ 0 w 69"/>
                  <a:gd name="T21" fmla="*/ 0 h 23"/>
                  <a:gd name="T22" fmla="*/ 0 w 69"/>
                  <a:gd name="T23" fmla="*/ 0 h 23"/>
                  <a:gd name="T24" fmla="*/ 0 w 69"/>
                  <a:gd name="T25" fmla="*/ 0 h 23"/>
                  <a:gd name="T26" fmla="*/ 0 w 69"/>
                  <a:gd name="T27" fmla="*/ 0 h 23"/>
                  <a:gd name="T28" fmla="*/ 0 w 69"/>
                  <a:gd name="T29" fmla="*/ 0 h 23"/>
                  <a:gd name="T30" fmla="*/ 0 w 69"/>
                  <a:gd name="T31" fmla="*/ 0 h 23"/>
                  <a:gd name="T32" fmla="*/ 0 w 69"/>
                  <a:gd name="T33" fmla="*/ 0 h 23"/>
                  <a:gd name="T34" fmla="*/ 0 w 69"/>
                  <a:gd name="T35" fmla="*/ 0 h 23"/>
                  <a:gd name="T36" fmla="*/ 0 w 69"/>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23"/>
                  <a:gd name="T59" fmla="*/ 69 w 69"/>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23">
                    <a:moveTo>
                      <a:pt x="61" y="0"/>
                    </a:moveTo>
                    <a:lnTo>
                      <a:pt x="56" y="4"/>
                    </a:lnTo>
                    <a:lnTo>
                      <a:pt x="50" y="6"/>
                    </a:lnTo>
                    <a:lnTo>
                      <a:pt x="44" y="8"/>
                    </a:lnTo>
                    <a:lnTo>
                      <a:pt x="37" y="8"/>
                    </a:lnTo>
                    <a:lnTo>
                      <a:pt x="31" y="8"/>
                    </a:lnTo>
                    <a:lnTo>
                      <a:pt x="23" y="8"/>
                    </a:lnTo>
                    <a:lnTo>
                      <a:pt x="15" y="6"/>
                    </a:lnTo>
                    <a:lnTo>
                      <a:pt x="8" y="2"/>
                    </a:lnTo>
                    <a:lnTo>
                      <a:pt x="0" y="16"/>
                    </a:lnTo>
                    <a:lnTo>
                      <a:pt x="10" y="19"/>
                    </a:lnTo>
                    <a:lnTo>
                      <a:pt x="19" y="23"/>
                    </a:lnTo>
                    <a:lnTo>
                      <a:pt x="29" y="23"/>
                    </a:lnTo>
                    <a:lnTo>
                      <a:pt x="38" y="23"/>
                    </a:lnTo>
                    <a:lnTo>
                      <a:pt x="46" y="23"/>
                    </a:lnTo>
                    <a:lnTo>
                      <a:pt x="54" y="21"/>
                    </a:lnTo>
                    <a:lnTo>
                      <a:pt x="61" y="17"/>
                    </a:lnTo>
                    <a:lnTo>
                      <a:pt x="69" y="14"/>
                    </a:lnTo>
                    <a:lnTo>
                      <a:pt x="61" y="0"/>
                    </a:lnTo>
                    <a:close/>
                  </a:path>
                </a:pathLst>
              </a:custGeom>
              <a:solidFill>
                <a:srgbClr val="8A2419"/>
              </a:solidFill>
              <a:ln w="9525">
                <a:noFill/>
                <a:round/>
                <a:headEnd/>
                <a:tailEnd/>
              </a:ln>
            </p:spPr>
            <p:txBody>
              <a:bodyPr/>
              <a:lstStyle/>
              <a:p>
                <a:endParaRPr lang="en-US"/>
              </a:p>
            </p:txBody>
          </p:sp>
          <p:sp>
            <p:nvSpPr>
              <p:cNvPr id="9358" name="Freeform 91"/>
              <p:cNvSpPr>
                <a:spLocks/>
              </p:cNvSpPr>
              <p:nvPr/>
            </p:nvSpPr>
            <p:spPr bwMode="auto">
              <a:xfrm>
                <a:off x="5106" y="2475"/>
                <a:ext cx="18" cy="6"/>
              </a:xfrm>
              <a:custGeom>
                <a:avLst/>
                <a:gdLst>
                  <a:gd name="T0" fmla="*/ 0 w 73"/>
                  <a:gd name="T1" fmla="*/ 0 h 21"/>
                  <a:gd name="T2" fmla="*/ 0 w 73"/>
                  <a:gd name="T3" fmla="*/ 0 h 21"/>
                  <a:gd name="T4" fmla="*/ 0 w 73"/>
                  <a:gd name="T5" fmla="*/ 0 h 21"/>
                  <a:gd name="T6" fmla="*/ 0 w 73"/>
                  <a:gd name="T7" fmla="*/ 0 h 21"/>
                  <a:gd name="T8" fmla="*/ 0 w 73"/>
                  <a:gd name="T9" fmla="*/ 0 h 21"/>
                  <a:gd name="T10" fmla="*/ 0 w 73"/>
                  <a:gd name="T11" fmla="*/ 0 h 21"/>
                  <a:gd name="T12" fmla="*/ 0 w 73"/>
                  <a:gd name="T13" fmla="*/ 0 h 21"/>
                  <a:gd name="T14" fmla="*/ 0 w 73"/>
                  <a:gd name="T15" fmla="*/ 0 h 21"/>
                  <a:gd name="T16" fmla="*/ 0 w 73"/>
                  <a:gd name="T17" fmla="*/ 0 h 21"/>
                  <a:gd name="T18" fmla="*/ 0 w 73"/>
                  <a:gd name="T19" fmla="*/ 0 h 21"/>
                  <a:gd name="T20" fmla="*/ 0 w 73"/>
                  <a:gd name="T21" fmla="*/ 0 h 21"/>
                  <a:gd name="T22" fmla="*/ 0 w 73"/>
                  <a:gd name="T23" fmla="*/ 0 h 21"/>
                  <a:gd name="T24" fmla="*/ 0 w 73"/>
                  <a:gd name="T25" fmla="*/ 0 h 21"/>
                  <a:gd name="T26" fmla="*/ 0 w 73"/>
                  <a:gd name="T27" fmla="*/ 0 h 21"/>
                  <a:gd name="T28" fmla="*/ 0 w 73"/>
                  <a:gd name="T29" fmla="*/ 0 h 21"/>
                  <a:gd name="T30" fmla="*/ 0 w 73"/>
                  <a:gd name="T31" fmla="*/ 0 h 21"/>
                  <a:gd name="T32" fmla="*/ 0 w 73"/>
                  <a:gd name="T33" fmla="*/ 0 h 21"/>
                  <a:gd name="T34" fmla="*/ 0 w 73"/>
                  <a:gd name="T35" fmla="*/ 0 h 21"/>
                  <a:gd name="T36" fmla="*/ 0 w 73"/>
                  <a:gd name="T37" fmla="*/ 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21"/>
                  <a:gd name="T59" fmla="*/ 73 w 73"/>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21">
                    <a:moveTo>
                      <a:pt x="65" y="0"/>
                    </a:moveTo>
                    <a:lnTo>
                      <a:pt x="60" y="2"/>
                    </a:lnTo>
                    <a:lnTo>
                      <a:pt x="54" y="4"/>
                    </a:lnTo>
                    <a:lnTo>
                      <a:pt x="46" y="6"/>
                    </a:lnTo>
                    <a:lnTo>
                      <a:pt x="40" y="6"/>
                    </a:lnTo>
                    <a:lnTo>
                      <a:pt x="31" y="6"/>
                    </a:lnTo>
                    <a:lnTo>
                      <a:pt x="23" y="4"/>
                    </a:lnTo>
                    <a:lnTo>
                      <a:pt x="15" y="2"/>
                    </a:lnTo>
                    <a:lnTo>
                      <a:pt x="6" y="0"/>
                    </a:lnTo>
                    <a:lnTo>
                      <a:pt x="0" y="13"/>
                    </a:lnTo>
                    <a:lnTo>
                      <a:pt x="10" y="17"/>
                    </a:lnTo>
                    <a:lnTo>
                      <a:pt x="19" y="21"/>
                    </a:lnTo>
                    <a:lnTo>
                      <a:pt x="31" y="21"/>
                    </a:lnTo>
                    <a:lnTo>
                      <a:pt x="40" y="21"/>
                    </a:lnTo>
                    <a:lnTo>
                      <a:pt x="50" y="21"/>
                    </a:lnTo>
                    <a:lnTo>
                      <a:pt x="58" y="19"/>
                    </a:lnTo>
                    <a:lnTo>
                      <a:pt x="65" y="17"/>
                    </a:lnTo>
                    <a:lnTo>
                      <a:pt x="73" y="13"/>
                    </a:lnTo>
                    <a:lnTo>
                      <a:pt x="65" y="0"/>
                    </a:lnTo>
                    <a:close/>
                  </a:path>
                </a:pathLst>
              </a:custGeom>
              <a:solidFill>
                <a:srgbClr val="8A2419"/>
              </a:solidFill>
              <a:ln w="9525">
                <a:noFill/>
                <a:round/>
                <a:headEnd/>
                <a:tailEnd/>
              </a:ln>
            </p:spPr>
            <p:txBody>
              <a:bodyPr/>
              <a:lstStyle/>
              <a:p>
                <a:endParaRPr lang="en-US"/>
              </a:p>
            </p:txBody>
          </p:sp>
          <p:sp>
            <p:nvSpPr>
              <p:cNvPr id="9359" name="Freeform 92"/>
              <p:cNvSpPr>
                <a:spLocks/>
              </p:cNvSpPr>
              <p:nvPr/>
            </p:nvSpPr>
            <p:spPr bwMode="auto">
              <a:xfrm>
                <a:off x="5105" y="2557"/>
                <a:ext cx="19" cy="6"/>
              </a:xfrm>
              <a:custGeom>
                <a:avLst/>
                <a:gdLst>
                  <a:gd name="T0" fmla="*/ 0 w 77"/>
                  <a:gd name="T1" fmla="*/ 0 h 23"/>
                  <a:gd name="T2" fmla="*/ 0 w 77"/>
                  <a:gd name="T3" fmla="*/ 0 h 23"/>
                  <a:gd name="T4" fmla="*/ 0 w 77"/>
                  <a:gd name="T5" fmla="*/ 0 h 23"/>
                  <a:gd name="T6" fmla="*/ 0 w 77"/>
                  <a:gd name="T7" fmla="*/ 0 h 23"/>
                  <a:gd name="T8" fmla="*/ 0 w 77"/>
                  <a:gd name="T9" fmla="*/ 0 h 23"/>
                  <a:gd name="T10" fmla="*/ 0 w 77"/>
                  <a:gd name="T11" fmla="*/ 0 h 23"/>
                  <a:gd name="T12" fmla="*/ 0 w 77"/>
                  <a:gd name="T13" fmla="*/ 0 h 23"/>
                  <a:gd name="T14" fmla="*/ 0 w 77"/>
                  <a:gd name="T15" fmla="*/ 0 h 23"/>
                  <a:gd name="T16" fmla="*/ 0 w 77"/>
                  <a:gd name="T17" fmla="*/ 0 h 23"/>
                  <a:gd name="T18" fmla="*/ 0 w 77"/>
                  <a:gd name="T19" fmla="*/ 0 h 23"/>
                  <a:gd name="T20" fmla="*/ 0 w 77"/>
                  <a:gd name="T21" fmla="*/ 0 h 23"/>
                  <a:gd name="T22" fmla="*/ 0 w 77"/>
                  <a:gd name="T23" fmla="*/ 0 h 23"/>
                  <a:gd name="T24" fmla="*/ 0 w 77"/>
                  <a:gd name="T25" fmla="*/ 0 h 23"/>
                  <a:gd name="T26" fmla="*/ 0 w 77"/>
                  <a:gd name="T27" fmla="*/ 0 h 23"/>
                  <a:gd name="T28" fmla="*/ 0 w 77"/>
                  <a:gd name="T29" fmla="*/ 0 h 23"/>
                  <a:gd name="T30" fmla="*/ 0 w 77"/>
                  <a:gd name="T31" fmla="*/ 0 h 23"/>
                  <a:gd name="T32" fmla="*/ 0 w 77"/>
                  <a:gd name="T33" fmla="*/ 0 h 23"/>
                  <a:gd name="T34" fmla="*/ 0 w 77"/>
                  <a:gd name="T35" fmla="*/ 0 h 23"/>
                  <a:gd name="T36" fmla="*/ 0 w 77"/>
                  <a:gd name="T37" fmla="*/ 0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
                  <a:gd name="T58" fmla="*/ 0 h 23"/>
                  <a:gd name="T59" fmla="*/ 77 w 77"/>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 h="23">
                    <a:moveTo>
                      <a:pt x="69" y="2"/>
                    </a:moveTo>
                    <a:lnTo>
                      <a:pt x="64" y="4"/>
                    </a:lnTo>
                    <a:lnTo>
                      <a:pt x="58" y="6"/>
                    </a:lnTo>
                    <a:lnTo>
                      <a:pt x="50" y="8"/>
                    </a:lnTo>
                    <a:lnTo>
                      <a:pt x="42" y="8"/>
                    </a:lnTo>
                    <a:lnTo>
                      <a:pt x="33" y="8"/>
                    </a:lnTo>
                    <a:lnTo>
                      <a:pt x="25" y="6"/>
                    </a:lnTo>
                    <a:lnTo>
                      <a:pt x="16" y="4"/>
                    </a:lnTo>
                    <a:lnTo>
                      <a:pt x="8" y="0"/>
                    </a:lnTo>
                    <a:lnTo>
                      <a:pt x="0" y="15"/>
                    </a:lnTo>
                    <a:lnTo>
                      <a:pt x="12" y="19"/>
                    </a:lnTo>
                    <a:lnTo>
                      <a:pt x="21" y="23"/>
                    </a:lnTo>
                    <a:lnTo>
                      <a:pt x="33" y="23"/>
                    </a:lnTo>
                    <a:lnTo>
                      <a:pt x="42" y="23"/>
                    </a:lnTo>
                    <a:lnTo>
                      <a:pt x="52" y="23"/>
                    </a:lnTo>
                    <a:lnTo>
                      <a:pt x="62" y="21"/>
                    </a:lnTo>
                    <a:lnTo>
                      <a:pt x="69" y="19"/>
                    </a:lnTo>
                    <a:lnTo>
                      <a:pt x="77" y="15"/>
                    </a:lnTo>
                    <a:lnTo>
                      <a:pt x="69" y="2"/>
                    </a:lnTo>
                    <a:close/>
                  </a:path>
                </a:pathLst>
              </a:custGeom>
              <a:solidFill>
                <a:srgbClr val="8A2419"/>
              </a:solidFill>
              <a:ln w="9525">
                <a:noFill/>
                <a:round/>
                <a:headEnd/>
                <a:tailEnd/>
              </a:ln>
            </p:spPr>
            <p:txBody>
              <a:bodyPr/>
              <a:lstStyle/>
              <a:p>
                <a:endParaRPr lang="en-US"/>
              </a:p>
            </p:txBody>
          </p:sp>
        </p:grpSp>
        <p:sp>
          <p:nvSpPr>
            <p:cNvPr id="9265" name="Text Box 96"/>
            <p:cNvSpPr txBox="1">
              <a:spLocks noChangeArrowheads="1"/>
            </p:cNvSpPr>
            <p:nvPr/>
          </p:nvSpPr>
          <p:spPr bwMode="auto">
            <a:xfrm>
              <a:off x="7659511" y="4557715"/>
              <a:ext cx="1309511" cy="400110"/>
            </a:xfrm>
            <a:prstGeom prst="rect">
              <a:avLst/>
            </a:prstGeom>
            <a:noFill/>
            <a:ln w="9525">
              <a:noFill/>
              <a:miter lim="800000"/>
              <a:headEnd/>
              <a:tailEnd/>
            </a:ln>
          </p:spPr>
          <p:txBody>
            <a:bodyPr>
              <a:spAutoFit/>
            </a:bodyPr>
            <a:lstStyle/>
            <a:p>
              <a:pPr algn="ctr" eaLnBrk="0" hangingPunct="0">
                <a:spcBef>
                  <a:spcPct val="50000"/>
                </a:spcBef>
              </a:pPr>
              <a:r>
                <a:rPr lang="en-US" altLang="zh-CN" sz="2000" b="1">
                  <a:latin typeface="Times New Roman" pitchFamily="18" charset="0"/>
                  <a:cs typeface="Times New Roman" pitchFamily="18" charset="0"/>
                </a:rPr>
                <a:t>Kidney</a:t>
              </a:r>
            </a:p>
          </p:txBody>
        </p:sp>
        <p:sp>
          <p:nvSpPr>
            <p:cNvPr id="9266" name="Oval 103"/>
            <p:cNvSpPr>
              <a:spLocks noChangeArrowheads="1"/>
            </p:cNvSpPr>
            <p:nvPr/>
          </p:nvSpPr>
          <p:spPr bwMode="auto">
            <a:xfrm>
              <a:off x="5643077" y="2470160"/>
              <a:ext cx="900148" cy="1065235"/>
            </a:xfrm>
            <a:prstGeom prst="ellipse">
              <a:avLst/>
            </a:prstGeom>
            <a:solidFill>
              <a:srgbClr val="660033"/>
            </a:solidFill>
            <a:ln w="28575">
              <a:solidFill>
                <a:srgbClr val="00FFFF"/>
              </a:solidFill>
              <a:round/>
              <a:headEnd/>
              <a:tailEnd/>
            </a:ln>
            <a:effectLst>
              <a:outerShdw dist="53882" dir="2700000" algn="ctr" rotWithShape="0">
                <a:srgbClr val="000099"/>
              </a:outerShdw>
            </a:effectLst>
          </p:spPr>
          <p:txBody>
            <a:bodyPr wrap="none" anchor="ctr"/>
            <a:lstStyle/>
            <a:p>
              <a:pPr eaLnBrk="0" hangingPunct="0">
                <a:defRPr/>
              </a:pPr>
              <a:endParaRPr lang="en-US" sz="2800">
                <a:solidFill>
                  <a:srgbClr val="FFFFFF"/>
                </a:solidFill>
                <a:latin typeface="Times New Roman" pitchFamily="18" charset="0"/>
                <a:cs typeface="Times New Roman" pitchFamily="18" charset="0"/>
              </a:endParaRPr>
            </a:p>
          </p:txBody>
        </p:sp>
        <p:sp>
          <p:nvSpPr>
            <p:cNvPr id="266346" name="Text Box 106"/>
            <p:cNvSpPr txBox="1">
              <a:spLocks noChangeArrowheads="1"/>
            </p:cNvSpPr>
            <p:nvPr/>
          </p:nvSpPr>
          <p:spPr bwMode="auto">
            <a:xfrm>
              <a:off x="4576234" y="2768616"/>
              <a:ext cx="1150983" cy="400058"/>
            </a:xfrm>
            <a:prstGeom prst="rect">
              <a:avLst/>
            </a:prstGeom>
            <a:noFill/>
            <a:ln>
              <a:noFill/>
            </a:ln>
            <a:effectLst/>
            <a:extLst/>
          </p:spPr>
          <p:txBody>
            <a:bodyPr>
              <a:spAutoFit/>
            </a:bodyPr>
            <a:lstStyle/>
            <a:p>
              <a:pPr algn="ctr" eaLnBrk="0" hangingPunct="0">
                <a:spcBef>
                  <a:spcPct val="50000"/>
                </a:spcBef>
                <a:defRPr/>
              </a:pPr>
              <a:r>
                <a:rPr lang="en-US" altLang="zh-CN" sz="2000" dirty="0">
                  <a:solidFill>
                    <a:srgbClr val="FFFFFF"/>
                  </a:solidFill>
                  <a:effectLst>
                    <a:outerShdw blurRad="38100" dist="38100" dir="2700000" algn="tl">
                      <a:srgbClr val="000000"/>
                    </a:outerShdw>
                  </a:effectLst>
                  <a:latin typeface="Times New Roman" pitchFamily="18" charset="0"/>
                  <a:cs typeface="Times New Roman" pitchFamily="18" charset="0"/>
                </a:rPr>
                <a:t>(CETP)</a:t>
              </a:r>
            </a:p>
          </p:txBody>
        </p:sp>
        <p:sp>
          <p:nvSpPr>
            <p:cNvPr id="266347" name="Text Box 107"/>
            <p:cNvSpPr txBox="1">
              <a:spLocks noChangeArrowheads="1"/>
            </p:cNvSpPr>
            <p:nvPr/>
          </p:nvSpPr>
          <p:spPr bwMode="auto">
            <a:xfrm>
              <a:off x="4747691" y="2005013"/>
              <a:ext cx="795369" cy="457210"/>
            </a:xfrm>
            <a:prstGeom prst="rect">
              <a:avLst/>
            </a:prstGeom>
            <a:noFill/>
            <a:ln>
              <a:noFill/>
            </a:ln>
            <a:effectLst/>
            <a:extLst/>
          </p:spPr>
          <p:txBody>
            <a:bodyPr>
              <a:spAutoFit/>
            </a:bodyPr>
            <a:lstStyle/>
            <a:p>
              <a:pPr algn="ctr" eaLnBrk="0" hangingPunct="0">
                <a:spcBef>
                  <a:spcPct val="50000"/>
                </a:spcBef>
                <a:defRPr/>
              </a:pPr>
              <a:r>
                <a:rPr lang="en-US" altLang="zh-CN" sz="2400" b="1" dirty="0">
                  <a:effectLst>
                    <a:outerShdw blurRad="38100" dist="38100" dir="2700000" algn="tl">
                      <a:srgbClr val="000000"/>
                    </a:outerShdw>
                  </a:effectLst>
                  <a:latin typeface="Times New Roman" pitchFamily="18" charset="0"/>
                  <a:cs typeface="Times New Roman" pitchFamily="18" charset="0"/>
                </a:rPr>
                <a:t>CE</a:t>
              </a:r>
            </a:p>
          </p:txBody>
        </p:sp>
        <p:sp>
          <p:nvSpPr>
            <p:cNvPr id="9269" name="Freeform 111"/>
            <p:cNvSpPr>
              <a:spLocks/>
            </p:cNvSpPr>
            <p:nvPr/>
          </p:nvSpPr>
          <p:spPr bwMode="auto">
            <a:xfrm>
              <a:off x="6119346" y="3662398"/>
              <a:ext cx="368315" cy="466735"/>
            </a:xfrm>
            <a:custGeom>
              <a:avLst/>
              <a:gdLst>
                <a:gd name="T0" fmla="*/ 0 w 293"/>
                <a:gd name="T1" fmla="*/ 0 h 315"/>
                <a:gd name="T2" fmla="*/ 0 w 293"/>
                <a:gd name="T3" fmla="*/ 691530875 h 315"/>
                <a:gd name="T4" fmla="*/ 466505882 w 293"/>
                <a:gd name="T5" fmla="*/ 691530875 h 315"/>
                <a:gd name="T6" fmla="*/ 0 60000 65536"/>
                <a:gd name="T7" fmla="*/ 0 60000 65536"/>
                <a:gd name="T8" fmla="*/ 0 60000 65536"/>
              </a:gdLst>
              <a:ahLst/>
              <a:cxnLst>
                <a:cxn ang="T6">
                  <a:pos x="T0" y="T1"/>
                </a:cxn>
                <a:cxn ang="T7">
                  <a:pos x="T2" y="T3"/>
                </a:cxn>
                <a:cxn ang="T8">
                  <a:pos x="T4" y="T5"/>
                </a:cxn>
              </a:cxnLst>
              <a:rect l="0" t="0" r="r" b="b"/>
              <a:pathLst>
                <a:path w="293" h="315">
                  <a:moveTo>
                    <a:pt x="0" y="0"/>
                  </a:moveTo>
                  <a:lnTo>
                    <a:pt x="0" y="315"/>
                  </a:lnTo>
                  <a:lnTo>
                    <a:pt x="293" y="315"/>
                  </a:lnTo>
                </a:path>
              </a:pathLst>
            </a:custGeom>
            <a:noFill/>
            <a:ln w="28575" cmpd="sng">
              <a:solidFill>
                <a:srgbClr val="99CCFF"/>
              </a:solidFill>
              <a:round/>
              <a:headEnd/>
              <a:tailEnd type="stealth" w="lg" len="lg"/>
            </a:ln>
            <a:effectLst>
              <a:outerShdw dist="35921" dir="2700000" algn="ctr" rotWithShape="0">
                <a:srgbClr val="000099"/>
              </a:outerShdw>
            </a:effectLst>
          </p:spPr>
          <p:txBody>
            <a:bodyPr/>
            <a:lstStyle/>
            <a:p>
              <a:pPr>
                <a:defRPr/>
              </a:pPr>
              <a:endParaRPr lang="en-US"/>
            </a:p>
          </p:txBody>
        </p:sp>
        <p:sp>
          <p:nvSpPr>
            <p:cNvPr id="266353" name="Text Box 113"/>
            <p:cNvSpPr txBox="1">
              <a:spLocks noChangeArrowheads="1"/>
            </p:cNvSpPr>
            <p:nvPr/>
          </p:nvSpPr>
          <p:spPr bwMode="auto">
            <a:xfrm>
              <a:off x="5712930" y="2768616"/>
              <a:ext cx="768381" cy="400058"/>
            </a:xfrm>
            <a:prstGeom prst="rect">
              <a:avLst/>
            </a:prstGeom>
            <a:noFill/>
            <a:ln>
              <a:noFill/>
            </a:ln>
            <a:effectLst/>
            <a:extLst/>
          </p:spPr>
          <p:txBody>
            <a:bodyPr>
              <a:spAutoFit/>
            </a:bodyPr>
            <a:lstStyle/>
            <a:p>
              <a:pPr algn="ctr" eaLnBrk="0" hangingPunct="0">
                <a:spcBef>
                  <a:spcPct val="50000"/>
                </a:spcBef>
                <a:defRPr/>
              </a:pPr>
              <a:r>
                <a:rPr lang="en-US" altLang="zh-CN" sz="2000" dirty="0">
                  <a:solidFill>
                    <a:srgbClr val="FFCC00"/>
                  </a:solidFill>
                  <a:effectLst>
                    <a:outerShdw blurRad="38100" dist="38100" dir="2700000" algn="tl">
                      <a:srgbClr val="000000"/>
                    </a:outerShdw>
                  </a:effectLst>
                  <a:latin typeface="Times New Roman" pitchFamily="18" charset="0"/>
                  <a:cs typeface="Times New Roman" pitchFamily="18" charset="0"/>
                </a:rPr>
                <a:t>HDL</a:t>
              </a:r>
            </a:p>
          </p:txBody>
        </p:sp>
        <p:sp>
          <p:nvSpPr>
            <p:cNvPr id="9271" name="Arc 118"/>
            <p:cNvSpPr>
              <a:spLocks/>
            </p:cNvSpPr>
            <p:nvPr/>
          </p:nvSpPr>
          <p:spPr bwMode="auto">
            <a:xfrm rot="-2707906">
              <a:off x="4708803" y="2366169"/>
              <a:ext cx="839805" cy="752505"/>
            </a:xfrm>
            <a:custGeom>
              <a:avLst/>
              <a:gdLst>
                <a:gd name="T0" fmla="*/ 1534714 w 21415"/>
                <a:gd name="T1" fmla="*/ 0 h 21577"/>
                <a:gd name="T2" fmla="*/ 32932160 w 21415"/>
                <a:gd name="T3" fmla="*/ 22788347 h 21577"/>
                <a:gd name="T4" fmla="*/ 0 w 21415"/>
                <a:gd name="T5" fmla="*/ 26217222 h 21577"/>
                <a:gd name="T6" fmla="*/ 0 60000 65536"/>
                <a:gd name="T7" fmla="*/ 0 60000 65536"/>
                <a:gd name="T8" fmla="*/ 0 60000 65536"/>
              </a:gdLst>
              <a:ahLst/>
              <a:cxnLst>
                <a:cxn ang="T6">
                  <a:pos x="T0" y="T1"/>
                </a:cxn>
                <a:cxn ang="T7">
                  <a:pos x="T2" y="T3"/>
                </a:cxn>
                <a:cxn ang="T8">
                  <a:pos x="T4" y="T5"/>
                </a:cxn>
              </a:cxnLst>
              <a:rect l="0" t="0" r="r" b="b"/>
              <a:pathLst>
                <a:path w="21415" h="21577" fill="none" extrusionOk="0">
                  <a:moveTo>
                    <a:pt x="997" y="0"/>
                  </a:moveTo>
                  <a:cubicBezTo>
                    <a:pt x="11447" y="483"/>
                    <a:pt x="20048" y="8384"/>
                    <a:pt x="21414" y="18755"/>
                  </a:cubicBezTo>
                </a:path>
                <a:path w="21415" h="21577" stroke="0" extrusionOk="0">
                  <a:moveTo>
                    <a:pt x="997" y="0"/>
                  </a:moveTo>
                  <a:cubicBezTo>
                    <a:pt x="11447" y="483"/>
                    <a:pt x="20048" y="8384"/>
                    <a:pt x="21414" y="18755"/>
                  </a:cubicBezTo>
                  <a:lnTo>
                    <a:pt x="0" y="21577"/>
                  </a:lnTo>
                  <a:lnTo>
                    <a:pt x="997" y="0"/>
                  </a:lnTo>
                  <a:close/>
                </a:path>
              </a:pathLst>
            </a:custGeom>
            <a:noFill/>
            <a:ln w="28575">
              <a:solidFill>
                <a:srgbClr val="00FFFF"/>
              </a:solidFill>
              <a:round/>
              <a:headEnd type="stealth" w="lg" len="lg"/>
              <a:tailEnd/>
            </a:ln>
            <a:effectLst>
              <a:outerShdw dist="53882" dir="2700000" algn="ctr" rotWithShape="0">
                <a:srgbClr val="000099"/>
              </a:outerShdw>
            </a:effectLst>
          </p:spPr>
          <p:txBody>
            <a:bodyPr wrap="none" anchor="ctr"/>
            <a:lstStyle/>
            <a:p>
              <a:pPr>
                <a:defRPr/>
              </a:pPr>
              <a:endParaRPr lang="en-US"/>
            </a:p>
          </p:txBody>
        </p:sp>
        <p:sp>
          <p:nvSpPr>
            <p:cNvPr id="9272" name="Arc 119"/>
            <p:cNvSpPr>
              <a:spLocks/>
            </p:cNvSpPr>
            <p:nvPr/>
          </p:nvSpPr>
          <p:spPr bwMode="auto">
            <a:xfrm rot="8100000">
              <a:off x="4755628" y="2852756"/>
              <a:ext cx="746155" cy="846155"/>
            </a:xfrm>
            <a:custGeom>
              <a:avLst/>
              <a:gdLst>
                <a:gd name="T0" fmla="*/ 1212630 w 21415"/>
                <a:gd name="T1" fmla="*/ 0 h 21577"/>
                <a:gd name="T2" fmla="*/ 26020519 w 21415"/>
                <a:gd name="T3" fmla="*/ 28841401 h 21577"/>
                <a:gd name="T4" fmla="*/ 0 w 21415"/>
                <a:gd name="T5" fmla="*/ 33181064 h 21577"/>
                <a:gd name="T6" fmla="*/ 0 60000 65536"/>
                <a:gd name="T7" fmla="*/ 0 60000 65536"/>
                <a:gd name="T8" fmla="*/ 0 60000 65536"/>
              </a:gdLst>
              <a:ahLst/>
              <a:cxnLst>
                <a:cxn ang="T6">
                  <a:pos x="T0" y="T1"/>
                </a:cxn>
                <a:cxn ang="T7">
                  <a:pos x="T2" y="T3"/>
                </a:cxn>
                <a:cxn ang="T8">
                  <a:pos x="T4" y="T5"/>
                </a:cxn>
              </a:cxnLst>
              <a:rect l="0" t="0" r="r" b="b"/>
              <a:pathLst>
                <a:path w="21415" h="21577" fill="none" extrusionOk="0">
                  <a:moveTo>
                    <a:pt x="997" y="0"/>
                  </a:moveTo>
                  <a:cubicBezTo>
                    <a:pt x="11447" y="483"/>
                    <a:pt x="20048" y="8384"/>
                    <a:pt x="21414" y="18755"/>
                  </a:cubicBezTo>
                </a:path>
                <a:path w="21415" h="21577" stroke="0" extrusionOk="0">
                  <a:moveTo>
                    <a:pt x="997" y="0"/>
                  </a:moveTo>
                  <a:cubicBezTo>
                    <a:pt x="11447" y="483"/>
                    <a:pt x="20048" y="8384"/>
                    <a:pt x="21414" y="18755"/>
                  </a:cubicBezTo>
                  <a:lnTo>
                    <a:pt x="0" y="21577"/>
                  </a:lnTo>
                  <a:lnTo>
                    <a:pt x="997" y="0"/>
                  </a:lnTo>
                  <a:close/>
                </a:path>
              </a:pathLst>
            </a:custGeom>
            <a:noFill/>
            <a:ln w="28575">
              <a:solidFill>
                <a:srgbClr val="00FFFF"/>
              </a:solidFill>
              <a:round/>
              <a:headEnd type="stealth" w="lg" len="lg"/>
              <a:tailEnd/>
            </a:ln>
            <a:effectLst>
              <a:outerShdw dist="53882" dir="2700000" algn="ctr" rotWithShape="0">
                <a:srgbClr val="000099"/>
              </a:outerShdw>
            </a:effectLst>
          </p:spPr>
          <p:txBody>
            <a:bodyPr wrap="none" anchor="ctr"/>
            <a:lstStyle/>
            <a:p>
              <a:pPr>
                <a:defRPr/>
              </a:pPr>
              <a:endParaRPr lang="en-US"/>
            </a:p>
          </p:txBody>
        </p:sp>
        <p:sp>
          <p:nvSpPr>
            <p:cNvPr id="266360" name="Text Box 120"/>
            <p:cNvSpPr txBox="1">
              <a:spLocks noChangeArrowheads="1"/>
            </p:cNvSpPr>
            <p:nvPr/>
          </p:nvSpPr>
          <p:spPr bwMode="auto">
            <a:xfrm>
              <a:off x="4747691" y="3562383"/>
              <a:ext cx="796957" cy="457210"/>
            </a:xfrm>
            <a:prstGeom prst="rect">
              <a:avLst/>
            </a:prstGeom>
            <a:noFill/>
            <a:ln>
              <a:noFill/>
            </a:ln>
            <a:effectLst/>
            <a:extLst/>
          </p:spPr>
          <p:txBody>
            <a:bodyPr>
              <a:spAutoFit/>
            </a:bodyPr>
            <a:lstStyle/>
            <a:p>
              <a:pPr algn="ctr" eaLnBrk="0" hangingPunct="0">
                <a:spcBef>
                  <a:spcPct val="50000"/>
                </a:spcBef>
                <a:defRPr/>
              </a:pPr>
              <a:r>
                <a:rPr lang="en-US" altLang="zh-CN" sz="2400" b="1" dirty="0">
                  <a:effectLst>
                    <a:outerShdw blurRad="38100" dist="38100" dir="2700000" algn="tl">
                      <a:srgbClr val="000000"/>
                    </a:outerShdw>
                  </a:effectLst>
                  <a:latin typeface="Times New Roman" pitchFamily="18" charset="0"/>
                  <a:cs typeface="Times New Roman" pitchFamily="18" charset="0"/>
                </a:rPr>
                <a:t>TG</a:t>
              </a:r>
            </a:p>
          </p:txBody>
        </p:sp>
        <p:sp>
          <p:nvSpPr>
            <p:cNvPr id="9274" name="Text Box 121"/>
            <p:cNvSpPr txBox="1">
              <a:spLocks noChangeArrowheads="1"/>
            </p:cNvSpPr>
            <p:nvPr/>
          </p:nvSpPr>
          <p:spPr bwMode="auto">
            <a:xfrm>
              <a:off x="6451600" y="3876677"/>
              <a:ext cx="1270000" cy="400110"/>
            </a:xfrm>
            <a:prstGeom prst="rect">
              <a:avLst/>
            </a:prstGeom>
            <a:noFill/>
            <a:ln w="9525">
              <a:noFill/>
              <a:miter lim="800000"/>
              <a:headEnd/>
              <a:tailEnd/>
            </a:ln>
          </p:spPr>
          <p:txBody>
            <a:bodyPr>
              <a:spAutoFit/>
            </a:bodyPr>
            <a:lstStyle/>
            <a:p>
              <a:pPr algn="ctr" eaLnBrk="0" hangingPunct="0">
                <a:spcBef>
                  <a:spcPct val="50000"/>
                </a:spcBef>
              </a:pPr>
              <a:r>
                <a:rPr lang="en-US" altLang="zh-CN" sz="2000">
                  <a:latin typeface="Times New Roman" pitchFamily="18" charset="0"/>
                  <a:cs typeface="Times New Roman" pitchFamily="18" charset="0"/>
                </a:rPr>
                <a:t>Apo A-1</a:t>
              </a:r>
            </a:p>
          </p:txBody>
        </p:sp>
        <p:sp>
          <p:nvSpPr>
            <p:cNvPr id="9275" name="Line 122"/>
            <p:cNvSpPr>
              <a:spLocks noChangeShapeType="1"/>
            </p:cNvSpPr>
            <p:nvPr/>
          </p:nvSpPr>
          <p:spPr bwMode="auto">
            <a:xfrm>
              <a:off x="7654519" y="4118019"/>
              <a:ext cx="430230" cy="0"/>
            </a:xfrm>
            <a:prstGeom prst="line">
              <a:avLst/>
            </a:prstGeom>
            <a:noFill/>
            <a:ln w="28575">
              <a:solidFill>
                <a:srgbClr val="99CCFF"/>
              </a:solidFill>
              <a:prstDash val="sysDot"/>
              <a:round/>
              <a:headEnd/>
              <a:tailEnd type="stealth" w="lg" len="lg"/>
            </a:ln>
            <a:effectLst>
              <a:outerShdw dist="35921" dir="2700000" algn="ctr" rotWithShape="0">
                <a:srgbClr val="000099"/>
              </a:outerShdw>
            </a:effectLst>
          </p:spPr>
          <p:txBody>
            <a:bodyPr/>
            <a:lstStyle/>
            <a:p>
              <a:pPr>
                <a:defRPr/>
              </a:pPr>
              <a:endParaRPr lang="en-US"/>
            </a:p>
          </p:txBody>
        </p:sp>
      </p:grpSp>
      <p:grpSp>
        <p:nvGrpSpPr>
          <p:cNvPr id="6" name="Group 5"/>
          <p:cNvGrpSpPr>
            <a:grpSpLocks/>
          </p:cNvGrpSpPr>
          <p:nvPr/>
        </p:nvGrpSpPr>
        <p:grpSpPr bwMode="auto">
          <a:xfrm>
            <a:off x="2927350" y="3640138"/>
            <a:ext cx="4310063" cy="2894012"/>
            <a:chOff x="2928058" y="3640141"/>
            <a:chExt cx="4309533" cy="2894071"/>
          </a:xfrm>
        </p:grpSpPr>
        <p:sp>
          <p:nvSpPr>
            <p:cNvPr id="9250" name="Oval 3"/>
            <p:cNvSpPr>
              <a:spLocks noChangeArrowheads="1"/>
            </p:cNvSpPr>
            <p:nvPr/>
          </p:nvSpPr>
          <p:spPr bwMode="auto">
            <a:xfrm>
              <a:off x="3635022" y="3725863"/>
              <a:ext cx="987778" cy="1193800"/>
            </a:xfrm>
            <a:prstGeom prst="ellipse">
              <a:avLst/>
            </a:prstGeom>
            <a:solidFill>
              <a:srgbClr val="000099"/>
            </a:solidFill>
            <a:ln w="9525">
              <a:noFill/>
              <a:round/>
              <a:headEnd/>
              <a:tailEnd/>
            </a:ln>
          </p:spPr>
          <p:txBody>
            <a:bodyPr wrap="none" anchor="ctr"/>
            <a:lstStyle/>
            <a:p>
              <a:pPr eaLnBrk="0" hangingPunct="0"/>
              <a:endParaRPr lang="en-US" sz="2800">
                <a:solidFill>
                  <a:srgbClr val="FFFFFF"/>
                </a:solidFill>
                <a:latin typeface="Times New Roman" pitchFamily="18" charset="0"/>
                <a:cs typeface="Times New Roman" pitchFamily="18" charset="0"/>
              </a:endParaRPr>
            </a:p>
          </p:txBody>
        </p:sp>
        <p:sp>
          <p:nvSpPr>
            <p:cNvPr id="9251" name="Oval 104"/>
            <p:cNvSpPr>
              <a:spLocks noChangeArrowheads="1"/>
            </p:cNvSpPr>
            <p:nvPr/>
          </p:nvSpPr>
          <p:spPr bwMode="auto">
            <a:xfrm>
              <a:off x="3680440" y="5021294"/>
              <a:ext cx="900002" cy="1065234"/>
            </a:xfrm>
            <a:prstGeom prst="ellipse">
              <a:avLst/>
            </a:prstGeom>
            <a:solidFill>
              <a:srgbClr val="660033"/>
            </a:solidFill>
            <a:ln w="28575">
              <a:solidFill>
                <a:srgbClr val="00FFFF"/>
              </a:solidFill>
              <a:round/>
              <a:headEnd/>
              <a:tailEnd/>
            </a:ln>
            <a:effectLst>
              <a:outerShdw dist="53882" dir="2700000" algn="ctr" rotWithShape="0">
                <a:srgbClr val="000099"/>
              </a:outerShdw>
            </a:effectLst>
          </p:spPr>
          <p:txBody>
            <a:bodyPr wrap="none" anchor="ctr"/>
            <a:lstStyle/>
            <a:p>
              <a:pPr eaLnBrk="0" hangingPunct="0">
                <a:defRPr/>
              </a:pPr>
              <a:endParaRPr lang="en-US" sz="2800">
                <a:solidFill>
                  <a:srgbClr val="FFFFFF"/>
                </a:solidFill>
                <a:latin typeface="Times New Roman" pitchFamily="18" charset="0"/>
                <a:cs typeface="Times New Roman" pitchFamily="18" charset="0"/>
              </a:endParaRPr>
            </a:p>
          </p:txBody>
        </p:sp>
        <p:sp>
          <p:nvSpPr>
            <p:cNvPr id="9252" name="Oval 105"/>
            <p:cNvSpPr>
              <a:spLocks noChangeArrowheads="1"/>
            </p:cNvSpPr>
            <p:nvPr/>
          </p:nvSpPr>
          <p:spPr bwMode="auto">
            <a:xfrm>
              <a:off x="5642349" y="5021294"/>
              <a:ext cx="901589" cy="1065234"/>
            </a:xfrm>
            <a:prstGeom prst="ellipse">
              <a:avLst/>
            </a:prstGeom>
            <a:solidFill>
              <a:srgbClr val="660033"/>
            </a:solidFill>
            <a:ln w="28575">
              <a:solidFill>
                <a:srgbClr val="00FFFF"/>
              </a:solidFill>
              <a:round/>
              <a:headEnd/>
              <a:tailEnd/>
            </a:ln>
            <a:effectLst>
              <a:outerShdw dist="53882" dir="2700000" algn="ctr" rotWithShape="0">
                <a:srgbClr val="000099"/>
              </a:outerShdw>
            </a:effectLst>
          </p:spPr>
          <p:txBody>
            <a:bodyPr wrap="none" anchor="ctr"/>
            <a:lstStyle/>
            <a:p>
              <a:pPr eaLnBrk="0" hangingPunct="0">
                <a:defRPr/>
              </a:pPr>
              <a:endParaRPr lang="en-US" sz="2800">
                <a:solidFill>
                  <a:srgbClr val="FFFFFF"/>
                </a:solidFill>
                <a:latin typeface="Times New Roman" pitchFamily="18" charset="0"/>
                <a:cs typeface="Times New Roman" pitchFamily="18" charset="0"/>
              </a:endParaRPr>
            </a:p>
          </p:txBody>
        </p:sp>
        <p:sp>
          <p:nvSpPr>
            <p:cNvPr id="266349" name="Text Box 109"/>
            <p:cNvSpPr txBox="1">
              <a:spLocks noChangeArrowheads="1"/>
            </p:cNvSpPr>
            <p:nvPr/>
          </p:nvSpPr>
          <p:spPr bwMode="auto">
            <a:xfrm>
              <a:off x="3555044" y="4094175"/>
              <a:ext cx="1150795" cy="400058"/>
            </a:xfrm>
            <a:prstGeom prst="rect">
              <a:avLst/>
            </a:prstGeom>
            <a:noFill/>
            <a:ln>
              <a:noFill/>
            </a:ln>
            <a:effectLst/>
            <a:extLst/>
          </p:spPr>
          <p:txBody>
            <a:bodyPr>
              <a:spAutoFit/>
            </a:bodyPr>
            <a:lstStyle/>
            <a:p>
              <a:pPr algn="ctr" eaLnBrk="0" hangingPunct="0">
                <a:spcBef>
                  <a:spcPct val="50000"/>
                </a:spcBef>
                <a:defRPr/>
              </a:pPr>
              <a:r>
                <a:rPr lang="en-US" altLang="zh-CN" sz="2000" dirty="0">
                  <a:solidFill>
                    <a:srgbClr val="FFFFFF"/>
                  </a:solidFill>
                  <a:effectLst>
                    <a:outerShdw blurRad="38100" dist="38100" dir="2700000" algn="tl">
                      <a:srgbClr val="000000"/>
                    </a:outerShdw>
                  </a:effectLst>
                  <a:latin typeface="Times New Roman" pitchFamily="18" charset="0"/>
                  <a:cs typeface="Times New Roman" pitchFamily="18" charset="0"/>
                </a:rPr>
                <a:t>(CETP)</a:t>
              </a:r>
            </a:p>
          </p:txBody>
        </p:sp>
        <p:sp>
          <p:nvSpPr>
            <p:cNvPr id="9254" name="Text Box 114"/>
            <p:cNvSpPr txBox="1">
              <a:spLocks noChangeArrowheads="1"/>
            </p:cNvSpPr>
            <p:nvPr/>
          </p:nvSpPr>
          <p:spPr bwMode="auto">
            <a:xfrm>
              <a:off x="2928058" y="6134102"/>
              <a:ext cx="4309533" cy="400110"/>
            </a:xfrm>
            <a:prstGeom prst="rect">
              <a:avLst/>
            </a:prstGeom>
            <a:noFill/>
            <a:ln w="9525">
              <a:noFill/>
              <a:miter lim="800000"/>
              <a:headEnd/>
              <a:tailEnd/>
            </a:ln>
          </p:spPr>
          <p:txBody>
            <a:bodyPr>
              <a:spAutoFit/>
            </a:bodyPr>
            <a:lstStyle/>
            <a:p>
              <a:pPr algn="ctr" eaLnBrk="0" hangingPunct="0">
                <a:spcBef>
                  <a:spcPct val="50000"/>
                </a:spcBef>
              </a:pPr>
              <a:r>
                <a:rPr lang="en-US" altLang="zh-CN" sz="2000">
                  <a:latin typeface="Times New Roman" pitchFamily="18" charset="0"/>
                  <a:cs typeface="Times New Roman" pitchFamily="18" charset="0"/>
                </a:rPr>
                <a:t>(lipoprotein or hepatic lipase)</a:t>
              </a:r>
            </a:p>
          </p:txBody>
        </p:sp>
        <p:sp>
          <p:nvSpPr>
            <p:cNvPr id="266355" name="Text Box 115"/>
            <p:cNvSpPr txBox="1">
              <a:spLocks noChangeArrowheads="1"/>
            </p:cNvSpPr>
            <p:nvPr/>
          </p:nvSpPr>
          <p:spPr bwMode="auto">
            <a:xfrm>
              <a:off x="5713778" y="5138772"/>
              <a:ext cx="766668" cy="708039"/>
            </a:xfrm>
            <a:prstGeom prst="rect">
              <a:avLst/>
            </a:prstGeom>
            <a:noFill/>
            <a:ln>
              <a:noFill/>
            </a:ln>
            <a:effectLst/>
            <a:extLst/>
          </p:spPr>
          <p:txBody>
            <a:bodyPr>
              <a:spAutoFit/>
            </a:bodyPr>
            <a:lstStyle/>
            <a:p>
              <a:pPr algn="ctr" eaLnBrk="0" hangingPunct="0">
                <a:spcBef>
                  <a:spcPct val="50000"/>
                </a:spcBef>
                <a:defRPr/>
              </a:pPr>
              <a:r>
                <a:rPr lang="en-US" altLang="zh-CN" sz="2000" dirty="0">
                  <a:solidFill>
                    <a:srgbClr val="FFCC00"/>
                  </a:solidFill>
                  <a:effectLst>
                    <a:outerShdw blurRad="38100" dist="38100" dir="2700000" algn="tl">
                      <a:srgbClr val="000000"/>
                    </a:outerShdw>
                  </a:effectLst>
                  <a:latin typeface="Times New Roman" pitchFamily="18" charset="0"/>
                  <a:cs typeface="Times New Roman" pitchFamily="18" charset="0"/>
                </a:rPr>
                <a:t>SD</a:t>
              </a:r>
              <a:br>
                <a:rPr lang="en-US" altLang="zh-CN" sz="2000" dirty="0">
                  <a:solidFill>
                    <a:srgbClr val="FFCC00"/>
                  </a:solidFill>
                  <a:effectLst>
                    <a:outerShdw blurRad="38100" dist="38100" dir="2700000" algn="tl">
                      <a:srgbClr val="000000"/>
                    </a:outerShdw>
                  </a:effectLst>
                  <a:latin typeface="Times New Roman" pitchFamily="18" charset="0"/>
                  <a:cs typeface="Times New Roman" pitchFamily="18" charset="0"/>
                </a:rPr>
              </a:br>
              <a:r>
                <a:rPr lang="en-US" altLang="zh-CN" sz="2000" dirty="0">
                  <a:solidFill>
                    <a:srgbClr val="FFCC00"/>
                  </a:solidFill>
                  <a:effectLst>
                    <a:outerShdw blurRad="38100" dist="38100" dir="2700000" algn="tl">
                      <a:srgbClr val="000000"/>
                    </a:outerShdw>
                  </a:effectLst>
                  <a:latin typeface="Times New Roman" pitchFamily="18" charset="0"/>
                  <a:cs typeface="Times New Roman" pitchFamily="18" charset="0"/>
                </a:rPr>
                <a:t>LDL</a:t>
              </a:r>
            </a:p>
          </p:txBody>
        </p:sp>
        <p:sp>
          <p:nvSpPr>
            <p:cNvPr id="266356" name="Text Box 116"/>
            <p:cNvSpPr txBox="1">
              <a:spLocks noChangeArrowheads="1"/>
            </p:cNvSpPr>
            <p:nvPr/>
          </p:nvSpPr>
          <p:spPr bwMode="auto">
            <a:xfrm>
              <a:off x="3772504" y="5305462"/>
              <a:ext cx="733335" cy="400058"/>
            </a:xfrm>
            <a:prstGeom prst="rect">
              <a:avLst/>
            </a:prstGeom>
            <a:noFill/>
            <a:ln>
              <a:noFill/>
            </a:ln>
            <a:effectLst/>
            <a:extLst/>
          </p:spPr>
          <p:txBody>
            <a:bodyPr>
              <a:spAutoFit/>
            </a:bodyPr>
            <a:lstStyle/>
            <a:p>
              <a:pPr algn="ctr" eaLnBrk="0" hangingPunct="0">
                <a:spcBef>
                  <a:spcPct val="50000"/>
                </a:spcBef>
                <a:defRPr/>
              </a:pPr>
              <a:r>
                <a:rPr lang="en-US" altLang="zh-CN" sz="2000" dirty="0">
                  <a:solidFill>
                    <a:srgbClr val="FFCC00"/>
                  </a:solidFill>
                  <a:effectLst>
                    <a:outerShdw blurRad="38100" dist="38100" dir="2700000" algn="tl">
                      <a:srgbClr val="000000"/>
                    </a:outerShdw>
                  </a:effectLst>
                  <a:latin typeface="Times New Roman" pitchFamily="18" charset="0"/>
                  <a:cs typeface="Times New Roman" pitchFamily="18" charset="0"/>
                  <a:sym typeface="Wingdings" pitchFamily="2" charset="2"/>
                </a:rPr>
                <a:t>LDL</a:t>
              </a:r>
              <a:endParaRPr lang="en-US" altLang="zh-CN" sz="2000" dirty="0">
                <a:solidFill>
                  <a:srgbClr val="FFCC00"/>
                </a:solidFill>
                <a:effectLst>
                  <a:outerShdw blurRad="38100" dist="38100" dir="2700000" algn="tl">
                    <a:srgbClr val="000000"/>
                  </a:outerShdw>
                </a:effectLst>
                <a:latin typeface="Times New Roman" pitchFamily="18" charset="0"/>
                <a:cs typeface="Times New Roman" pitchFamily="18" charset="0"/>
              </a:endParaRPr>
            </a:p>
          </p:txBody>
        </p:sp>
        <p:sp>
          <p:nvSpPr>
            <p:cNvPr id="9257" name="Line 117"/>
            <p:cNvSpPr>
              <a:spLocks noChangeShapeType="1"/>
            </p:cNvSpPr>
            <p:nvPr/>
          </p:nvSpPr>
          <p:spPr bwMode="auto">
            <a:xfrm>
              <a:off x="4653459" y="5594393"/>
              <a:ext cx="931747" cy="0"/>
            </a:xfrm>
            <a:prstGeom prst="line">
              <a:avLst/>
            </a:prstGeom>
            <a:noFill/>
            <a:ln w="28575">
              <a:solidFill>
                <a:srgbClr val="00FFFF"/>
              </a:solidFill>
              <a:round/>
              <a:headEnd/>
              <a:tailEnd type="stealth" w="lg" len="lg"/>
            </a:ln>
            <a:effectLst>
              <a:outerShdw dist="53882" dir="2700000" algn="ctr" rotWithShape="0">
                <a:srgbClr val="000099"/>
              </a:outerShdw>
            </a:effectLst>
          </p:spPr>
          <p:txBody>
            <a:bodyPr/>
            <a:lstStyle/>
            <a:p>
              <a:pPr>
                <a:defRPr/>
              </a:pPr>
              <a:endParaRPr lang="en-US"/>
            </a:p>
          </p:txBody>
        </p:sp>
        <p:sp>
          <p:nvSpPr>
            <p:cNvPr id="9258" name="Arc 123"/>
            <p:cNvSpPr>
              <a:spLocks/>
            </p:cNvSpPr>
            <p:nvPr/>
          </p:nvSpPr>
          <p:spPr bwMode="auto">
            <a:xfrm>
              <a:off x="4131235" y="3640141"/>
              <a:ext cx="547621" cy="1355753"/>
            </a:xfrm>
            <a:custGeom>
              <a:avLst/>
              <a:gdLst>
                <a:gd name="T0" fmla="*/ 3951433 w 21600"/>
                <a:gd name="T1" fmla="*/ 0 h 40001"/>
                <a:gd name="T2" fmla="*/ 6237468 w 21600"/>
                <a:gd name="T3" fmla="*/ 45948608 h 40001"/>
                <a:gd name="T4" fmla="*/ 0 w 21600"/>
                <a:gd name="T5" fmla="*/ 23784719 h 40001"/>
                <a:gd name="T6" fmla="*/ 0 60000 65536"/>
                <a:gd name="T7" fmla="*/ 0 60000 65536"/>
                <a:gd name="T8" fmla="*/ 0 60000 65536"/>
              </a:gdLst>
              <a:ahLst/>
              <a:cxnLst>
                <a:cxn ang="T6">
                  <a:pos x="T0" y="T1"/>
                </a:cxn>
                <a:cxn ang="T7">
                  <a:pos x="T2" y="T3"/>
                </a:cxn>
                <a:cxn ang="T8">
                  <a:pos x="T4" y="T5"/>
                </a:cxn>
              </a:cxnLst>
              <a:rect l="0" t="0" r="r" b="b"/>
              <a:pathLst>
                <a:path w="21600" h="40001" fill="none" extrusionOk="0">
                  <a:moveTo>
                    <a:pt x="6149" y="0"/>
                  </a:moveTo>
                  <a:cubicBezTo>
                    <a:pt x="15314" y="2722"/>
                    <a:pt x="21600" y="11145"/>
                    <a:pt x="21600" y="20706"/>
                  </a:cubicBezTo>
                  <a:cubicBezTo>
                    <a:pt x="21600" y="28867"/>
                    <a:pt x="16999" y="36332"/>
                    <a:pt x="9708" y="40001"/>
                  </a:cubicBezTo>
                </a:path>
                <a:path w="21600" h="40001" stroke="0" extrusionOk="0">
                  <a:moveTo>
                    <a:pt x="6149" y="0"/>
                  </a:moveTo>
                  <a:cubicBezTo>
                    <a:pt x="15314" y="2722"/>
                    <a:pt x="21600" y="11145"/>
                    <a:pt x="21600" y="20706"/>
                  </a:cubicBezTo>
                  <a:cubicBezTo>
                    <a:pt x="21600" y="28867"/>
                    <a:pt x="16999" y="36332"/>
                    <a:pt x="9708" y="40001"/>
                  </a:cubicBezTo>
                  <a:lnTo>
                    <a:pt x="0" y="20706"/>
                  </a:lnTo>
                  <a:lnTo>
                    <a:pt x="6149" y="0"/>
                  </a:lnTo>
                  <a:close/>
                </a:path>
              </a:pathLst>
            </a:custGeom>
            <a:noFill/>
            <a:ln w="28575">
              <a:solidFill>
                <a:srgbClr val="00FFFF"/>
              </a:solidFill>
              <a:round/>
              <a:headEnd/>
              <a:tailEnd type="stealth" w="lg" len="lg"/>
            </a:ln>
            <a:effectLst>
              <a:outerShdw dist="53882" dir="2700000" algn="ctr" rotWithShape="0">
                <a:srgbClr val="000099"/>
              </a:outerShdw>
            </a:effectLst>
          </p:spPr>
          <p:txBody>
            <a:bodyPr wrap="none" anchor="ctr"/>
            <a:lstStyle/>
            <a:p>
              <a:pPr>
                <a:defRPr/>
              </a:pPr>
              <a:endParaRPr lang="en-US"/>
            </a:p>
          </p:txBody>
        </p:sp>
        <p:sp>
          <p:nvSpPr>
            <p:cNvPr id="9259" name="Arc 124"/>
            <p:cNvSpPr>
              <a:spLocks/>
            </p:cNvSpPr>
            <p:nvPr/>
          </p:nvSpPr>
          <p:spPr bwMode="auto">
            <a:xfrm>
              <a:off x="3555044" y="3643316"/>
              <a:ext cx="576191" cy="1336702"/>
            </a:xfrm>
            <a:custGeom>
              <a:avLst/>
              <a:gdLst>
                <a:gd name="T0" fmla="*/ 7873313 w 21600"/>
                <a:gd name="T1" fmla="*/ 45293687 h 39447"/>
                <a:gd name="T2" fmla="*/ 10808304 w 21600"/>
                <a:gd name="T3" fmla="*/ 0 h 39447"/>
                <a:gd name="T4" fmla="*/ 15421074 w 21600"/>
                <a:gd name="T5" fmla="*/ 23665894 h 39447"/>
                <a:gd name="T6" fmla="*/ 0 60000 65536"/>
                <a:gd name="T7" fmla="*/ 0 60000 65536"/>
                <a:gd name="T8" fmla="*/ 0 60000 65536"/>
              </a:gdLst>
              <a:ahLst/>
              <a:cxnLst>
                <a:cxn ang="T6">
                  <a:pos x="T0" y="T1"/>
                </a:cxn>
                <a:cxn ang="T7">
                  <a:pos x="T2" y="T3"/>
                </a:cxn>
                <a:cxn ang="T8">
                  <a:pos x="T4" y="T5"/>
                </a:cxn>
              </a:cxnLst>
              <a:rect l="0" t="0" r="r" b="b"/>
              <a:pathLst>
                <a:path w="21600" h="39447" fill="none" extrusionOk="0">
                  <a:moveTo>
                    <a:pt x="11028" y="39446"/>
                  </a:moveTo>
                  <a:cubicBezTo>
                    <a:pt x="4216" y="35624"/>
                    <a:pt x="0" y="28421"/>
                    <a:pt x="0" y="20611"/>
                  </a:cubicBezTo>
                  <a:cubicBezTo>
                    <a:pt x="-1" y="11170"/>
                    <a:pt x="6130" y="2823"/>
                    <a:pt x="15138" y="-1"/>
                  </a:cubicBezTo>
                </a:path>
                <a:path w="21600" h="39447" stroke="0" extrusionOk="0">
                  <a:moveTo>
                    <a:pt x="11028" y="39446"/>
                  </a:moveTo>
                  <a:cubicBezTo>
                    <a:pt x="4216" y="35624"/>
                    <a:pt x="0" y="28421"/>
                    <a:pt x="0" y="20611"/>
                  </a:cubicBezTo>
                  <a:cubicBezTo>
                    <a:pt x="-1" y="11170"/>
                    <a:pt x="6130" y="2823"/>
                    <a:pt x="15138" y="-1"/>
                  </a:cubicBezTo>
                  <a:lnTo>
                    <a:pt x="21600" y="20611"/>
                  </a:lnTo>
                  <a:lnTo>
                    <a:pt x="11028" y="39446"/>
                  </a:lnTo>
                  <a:close/>
                </a:path>
              </a:pathLst>
            </a:custGeom>
            <a:noFill/>
            <a:ln w="28575">
              <a:solidFill>
                <a:srgbClr val="00FFFF"/>
              </a:solidFill>
              <a:round/>
              <a:headEnd/>
              <a:tailEnd type="stealth" w="lg" len="lg"/>
            </a:ln>
            <a:effectLst>
              <a:outerShdw dist="53882" dir="2700000" algn="ctr" rotWithShape="0">
                <a:srgbClr val="000099"/>
              </a:outerShdw>
            </a:effectLst>
          </p:spPr>
          <p:txBody>
            <a:bodyPr wrap="none" anchor="ctr"/>
            <a:lstStyle/>
            <a:p>
              <a:pPr>
                <a:defRPr/>
              </a:pPr>
              <a:endParaRPr lang="en-US"/>
            </a:p>
          </p:txBody>
        </p:sp>
        <p:sp>
          <p:nvSpPr>
            <p:cNvPr id="266365" name="Text Box 125"/>
            <p:cNvSpPr txBox="1">
              <a:spLocks noChangeArrowheads="1"/>
            </p:cNvSpPr>
            <p:nvPr/>
          </p:nvSpPr>
          <p:spPr bwMode="auto">
            <a:xfrm>
              <a:off x="4635998" y="4178314"/>
              <a:ext cx="676192" cy="457209"/>
            </a:xfrm>
            <a:prstGeom prst="rect">
              <a:avLst/>
            </a:prstGeom>
            <a:noFill/>
            <a:ln>
              <a:noFill/>
            </a:ln>
            <a:effectLst/>
            <a:extLst/>
          </p:spPr>
          <p:txBody>
            <a:bodyPr>
              <a:spAutoFit/>
            </a:bodyPr>
            <a:lstStyle/>
            <a:p>
              <a:pPr algn="ctr" eaLnBrk="0" hangingPunct="0">
                <a:spcBef>
                  <a:spcPct val="50000"/>
                </a:spcBef>
                <a:defRPr/>
              </a:pPr>
              <a:r>
                <a:rPr lang="en-US" altLang="zh-CN" sz="2400" b="1" dirty="0">
                  <a:effectLst>
                    <a:outerShdw blurRad="38100" dist="38100" dir="2700000" algn="tl">
                      <a:srgbClr val="000000"/>
                    </a:outerShdw>
                  </a:effectLst>
                  <a:latin typeface="Times New Roman" pitchFamily="18" charset="0"/>
                  <a:cs typeface="Times New Roman" pitchFamily="18" charset="0"/>
                </a:rPr>
                <a:t>TG</a:t>
              </a:r>
            </a:p>
          </p:txBody>
        </p:sp>
        <p:sp>
          <p:nvSpPr>
            <p:cNvPr id="266366" name="Text Box 126"/>
            <p:cNvSpPr txBox="1">
              <a:spLocks noChangeArrowheads="1"/>
            </p:cNvSpPr>
            <p:nvPr/>
          </p:nvSpPr>
          <p:spPr bwMode="auto">
            <a:xfrm>
              <a:off x="2935995" y="4178314"/>
              <a:ext cx="677779" cy="457209"/>
            </a:xfrm>
            <a:prstGeom prst="rect">
              <a:avLst/>
            </a:prstGeom>
            <a:noFill/>
            <a:ln>
              <a:noFill/>
            </a:ln>
            <a:effectLst/>
            <a:extLst/>
          </p:spPr>
          <p:txBody>
            <a:bodyPr>
              <a:spAutoFit/>
            </a:bodyPr>
            <a:lstStyle/>
            <a:p>
              <a:pPr algn="ctr" eaLnBrk="0" hangingPunct="0">
                <a:spcBef>
                  <a:spcPct val="50000"/>
                </a:spcBef>
                <a:defRPr/>
              </a:pPr>
              <a:r>
                <a:rPr lang="en-US" altLang="zh-CN" sz="2400" b="1" dirty="0">
                  <a:effectLst>
                    <a:outerShdw blurRad="38100" dist="38100" dir="2700000" algn="tl">
                      <a:srgbClr val="000000"/>
                    </a:outerShdw>
                  </a:effectLst>
                  <a:latin typeface="Times New Roman" pitchFamily="18" charset="0"/>
                  <a:cs typeface="Times New Roman" pitchFamily="18" charset="0"/>
                </a:rPr>
                <a:t>CE</a:t>
              </a:r>
            </a:p>
          </p:txBody>
        </p:sp>
      </p:grpSp>
      <p:grpSp>
        <p:nvGrpSpPr>
          <p:cNvPr id="7" name="Group 2"/>
          <p:cNvGrpSpPr>
            <a:grpSpLocks/>
          </p:cNvGrpSpPr>
          <p:nvPr/>
        </p:nvGrpSpPr>
        <p:grpSpPr bwMode="auto">
          <a:xfrm>
            <a:off x="396875" y="1365250"/>
            <a:ext cx="3381375" cy="4000500"/>
            <a:chOff x="396523" y="1365250"/>
            <a:chExt cx="3382434" cy="4000500"/>
          </a:xfrm>
        </p:grpSpPr>
        <p:sp>
          <p:nvSpPr>
            <p:cNvPr id="9224" name="Freeform 93"/>
            <p:cNvSpPr>
              <a:spLocks/>
            </p:cNvSpPr>
            <p:nvPr/>
          </p:nvSpPr>
          <p:spPr bwMode="auto">
            <a:xfrm>
              <a:off x="2824571" y="1833563"/>
              <a:ext cx="819407" cy="723900"/>
            </a:xfrm>
            <a:custGeom>
              <a:avLst/>
              <a:gdLst>
                <a:gd name="T0" fmla="*/ 290860000 w 2303"/>
                <a:gd name="T1" fmla="*/ 40820359 h 1638"/>
                <a:gd name="T2" fmla="*/ 288460463 w 2303"/>
                <a:gd name="T3" fmla="*/ 72265373 h 1638"/>
                <a:gd name="T4" fmla="*/ 282145686 w 2303"/>
                <a:gd name="T5" fmla="*/ 97070217 h 1638"/>
                <a:gd name="T6" fmla="*/ 273431017 w 2303"/>
                <a:gd name="T7" fmla="*/ 119531004 h 1638"/>
                <a:gd name="T8" fmla="*/ 262948679 w 2303"/>
                <a:gd name="T9" fmla="*/ 139648177 h 1638"/>
                <a:gd name="T10" fmla="*/ 250824122 w 2303"/>
                <a:gd name="T11" fmla="*/ 157421734 h 1638"/>
                <a:gd name="T12" fmla="*/ 237563055 w 2303"/>
                <a:gd name="T13" fmla="*/ 171874543 h 1638"/>
                <a:gd name="T14" fmla="*/ 223165122 w 2303"/>
                <a:gd name="T15" fmla="*/ 183202827 h 1638"/>
                <a:gd name="T16" fmla="*/ 208136031 w 2303"/>
                <a:gd name="T17" fmla="*/ 190624790 h 1638"/>
                <a:gd name="T18" fmla="*/ 192980424 w 2303"/>
                <a:gd name="T19" fmla="*/ 194140434 h 1638"/>
                <a:gd name="T20" fmla="*/ 185402620 w 2303"/>
                <a:gd name="T21" fmla="*/ 191796377 h 1638"/>
                <a:gd name="T22" fmla="*/ 180856223 w 2303"/>
                <a:gd name="T23" fmla="*/ 183593503 h 1638"/>
                <a:gd name="T24" fmla="*/ 178582846 w 2303"/>
                <a:gd name="T25" fmla="*/ 190234114 h 1638"/>
                <a:gd name="T26" fmla="*/ 174288769 w 2303"/>
                <a:gd name="T27" fmla="*/ 201562398 h 1638"/>
                <a:gd name="T28" fmla="*/ 167721316 w 2303"/>
                <a:gd name="T29" fmla="*/ 211327977 h 1638"/>
                <a:gd name="T30" fmla="*/ 152944546 w 2303"/>
                <a:gd name="T31" fmla="*/ 223632509 h 1638"/>
                <a:gd name="T32" fmla="*/ 134505212 w 2303"/>
                <a:gd name="T33" fmla="*/ 230859135 h 1638"/>
                <a:gd name="T34" fmla="*/ 121370661 w 2303"/>
                <a:gd name="T35" fmla="*/ 230468458 h 1638"/>
                <a:gd name="T36" fmla="*/ 112403670 w 2303"/>
                <a:gd name="T37" fmla="*/ 231835383 h 1638"/>
                <a:gd name="T38" fmla="*/ 97248063 w 2303"/>
                <a:gd name="T39" fmla="*/ 243554343 h 1638"/>
                <a:gd name="T40" fmla="*/ 82850130 w 2303"/>
                <a:gd name="T41" fmla="*/ 261132562 h 1638"/>
                <a:gd name="T42" fmla="*/ 71988955 w 2303"/>
                <a:gd name="T43" fmla="*/ 280273044 h 1638"/>
                <a:gd name="T44" fmla="*/ 63021610 w 2303"/>
                <a:gd name="T45" fmla="*/ 297460586 h 1638"/>
                <a:gd name="T46" fmla="*/ 47992518 w 2303"/>
                <a:gd name="T47" fmla="*/ 312499410 h 1638"/>
                <a:gd name="T48" fmla="*/ 32963427 w 2303"/>
                <a:gd name="T49" fmla="*/ 319530697 h 1638"/>
                <a:gd name="T50" fmla="*/ 24754111 w 2303"/>
                <a:gd name="T51" fmla="*/ 319530697 h 1638"/>
                <a:gd name="T52" fmla="*/ 17428984 w 2303"/>
                <a:gd name="T53" fmla="*/ 316601068 h 1638"/>
                <a:gd name="T54" fmla="*/ 11366528 w 2303"/>
                <a:gd name="T55" fmla="*/ 308788428 h 1638"/>
                <a:gd name="T56" fmla="*/ 5557103 w 2303"/>
                <a:gd name="T57" fmla="*/ 294140281 h 1638"/>
                <a:gd name="T58" fmla="*/ 757674 w 2303"/>
                <a:gd name="T59" fmla="*/ 266015130 h 1638"/>
                <a:gd name="T60" fmla="*/ 252676 w 2303"/>
                <a:gd name="T61" fmla="*/ 236132379 h 1638"/>
                <a:gd name="T62" fmla="*/ 3157566 w 2303"/>
                <a:gd name="T63" fmla="*/ 196679387 h 1638"/>
                <a:gd name="T64" fmla="*/ 3409887 w 2303"/>
                <a:gd name="T65" fmla="*/ 166015284 h 1638"/>
                <a:gd name="T66" fmla="*/ 2146861 w 2303"/>
                <a:gd name="T67" fmla="*/ 121679282 h 1638"/>
                <a:gd name="T68" fmla="*/ 4420237 w 2303"/>
                <a:gd name="T69" fmla="*/ 97070217 h 1638"/>
                <a:gd name="T70" fmla="*/ 10861530 w 2303"/>
                <a:gd name="T71" fmla="*/ 68164156 h 1638"/>
                <a:gd name="T72" fmla="*/ 21344223 w 2303"/>
                <a:gd name="T73" fmla="*/ 41601711 h 1638"/>
                <a:gd name="T74" fmla="*/ 35110288 w 2303"/>
                <a:gd name="T75" fmla="*/ 19531158 h 1638"/>
                <a:gd name="T76" fmla="*/ 50392056 w 2303"/>
                <a:gd name="T77" fmla="*/ 5663921 h 1638"/>
                <a:gd name="T78" fmla="*/ 62011259 w 2303"/>
                <a:gd name="T79" fmla="*/ 781352 h 1638"/>
                <a:gd name="T80" fmla="*/ 79692919 w 2303"/>
                <a:gd name="T81" fmla="*/ 1757601 h 1638"/>
                <a:gd name="T82" fmla="*/ 105457380 w 2303"/>
                <a:gd name="T83" fmla="*/ 10742269 h 1638"/>
                <a:gd name="T84" fmla="*/ 127432761 w 2303"/>
                <a:gd name="T85" fmla="*/ 13476561 h 1638"/>
                <a:gd name="T86" fmla="*/ 171383879 w 2303"/>
                <a:gd name="T87" fmla="*/ 22070111 h 1638"/>
                <a:gd name="T88" fmla="*/ 215461158 w 2303"/>
                <a:gd name="T89" fmla="*/ 32226366 h 1638"/>
                <a:gd name="T90" fmla="*/ 237941892 w 2303"/>
                <a:gd name="T91" fmla="*/ 32617042 h 1638"/>
                <a:gd name="T92" fmla="*/ 256128549 w 2303"/>
                <a:gd name="T93" fmla="*/ 28906061 h 1638"/>
                <a:gd name="T94" fmla="*/ 271662993 w 2303"/>
                <a:gd name="T95" fmla="*/ 24023492 h 1638"/>
                <a:gd name="T96" fmla="*/ 285302897 w 2303"/>
                <a:gd name="T97" fmla="*/ 19921834 h 16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03" h="1638">
                  <a:moveTo>
                    <a:pt x="2289" y="94"/>
                  </a:moveTo>
                  <a:lnTo>
                    <a:pt x="2297" y="128"/>
                  </a:lnTo>
                  <a:lnTo>
                    <a:pt x="2301" y="167"/>
                  </a:lnTo>
                  <a:lnTo>
                    <a:pt x="2303" y="209"/>
                  </a:lnTo>
                  <a:lnTo>
                    <a:pt x="2301" y="249"/>
                  </a:lnTo>
                  <a:lnTo>
                    <a:pt x="2297" y="291"/>
                  </a:lnTo>
                  <a:lnTo>
                    <a:pt x="2291" y="332"/>
                  </a:lnTo>
                  <a:lnTo>
                    <a:pt x="2284" y="370"/>
                  </a:lnTo>
                  <a:lnTo>
                    <a:pt x="2274" y="403"/>
                  </a:lnTo>
                  <a:lnTo>
                    <a:pt x="2261" y="435"/>
                  </a:lnTo>
                  <a:lnTo>
                    <a:pt x="2247" y="466"/>
                  </a:lnTo>
                  <a:lnTo>
                    <a:pt x="2234" y="497"/>
                  </a:lnTo>
                  <a:lnTo>
                    <a:pt x="2218" y="526"/>
                  </a:lnTo>
                  <a:lnTo>
                    <a:pt x="2201" y="554"/>
                  </a:lnTo>
                  <a:lnTo>
                    <a:pt x="2184" y="583"/>
                  </a:lnTo>
                  <a:lnTo>
                    <a:pt x="2165" y="612"/>
                  </a:lnTo>
                  <a:lnTo>
                    <a:pt x="2145" y="639"/>
                  </a:lnTo>
                  <a:lnTo>
                    <a:pt x="2126" y="666"/>
                  </a:lnTo>
                  <a:lnTo>
                    <a:pt x="2103" y="691"/>
                  </a:lnTo>
                  <a:lnTo>
                    <a:pt x="2082" y="715"/>
                  </a:lnTo>
                  <a:lnTo>
                    <a:pt x="2059" y="738"/>
                  </a:lnTo>
                  <a:lnTo>
                    <a:pt x="2036" y="761"/>
                  </a:lnTo>
                  <a:lnTo>
                    <a:pt x="2011" y="785"/>
                  </a:lnTo>
                  <a:lnTo>
                    <a:pt x="1986" y="806"/>
                  </a:lnTo>
                  <a:lnTo>
                    <a:pt x="1961" y="827"/>
                  </a:lnTo>
                  <a:lnTo>
                    <a:pt x="1934" y="846"/>
                  </a:lnTo>
                  <a:lnTo>
                    <a:pt x="1907" y="863"/>
                  </a:lnTo>
                  <a:lnTo>
                    <a:pt x="1881" y="880"/>
                  </a:lnTo>
                  <a:lnTo>
                    <a:pt x="1852" y="896"/>
                  </a:lnTo>
                  <a:lnTo>
                    <a:pt x="1825" y="911"/>
                  </a:lnTo>
                  <a:lnTo>
                    <a:pt x="1796" y="925"/>
                  </a:lnTo>
                  <a:lnTo>
                    <a:pt x="1767" y="938"/>
                  </a:lnTo>
                  <a:lnTo>
                    <a:pt x="1737" y="950"/>
                  </a:lnTo>
                  <a:lnTo>
                    <a:pt x="1708" y="959"/>
                  </a:lnTo>
                  <a:lnTo>
                    <a:pt x="1679" y="969"/>
                  </a:lnTo>
                  <a:lnTo>
                    <a:pt x="1648" y="976"/>
                  </a:lnTo>
                  <a:lnTo>
                    <a:pt x="1618" y="984"/>
                  </a:lnTo>
                  <a:lnTo>
                    <a:pt x="1587" y="988"/>
                  </a:lnTo>
                  <a:lnTo>
                    <a:pt x="1556" y="992"/>
                  </a:lnTo>
                  <a:lnTo>
                    <a:pt x="1528" y="994"/>
                  </a:lnTo>
                  <a:lnTo>
                    <a:pt x="1497" y="996"/>
                  </a:lnTo>
                  <a:lnTo>
                    <a:pt x="1487" y="994"/>
                  </a:lnTo>
                  <a:lnTo>
                    <a:pt x="1478" y="990"/>
                  </a:lnTo>
                  <a:lnTo>
                    <a:pt x="1468" y="982"/>
                  </a:lnTo>
                  <a:lnTo>
                    <a:pt x="1458" y="974"/>
                  </a:lnTo>
                  <a:lnTo>
                    <a:pt x="1449" y="965"/>
                  </a:lnTo>
                  <a:lnTo>
                    <a:pt x="1441" y="951"/>
                  </a:lnTo>
                  <a:lnTo>
                    <a:pt x="1432" y="940"/>
                  </a:lnTo>
                  <a:lnTo>
                    <a:pt x="1426" y="926"/>
                  </a:lnTo>
                  <a:lnTo>
                    <a:pt x="1424" y="942"/>
                  </a:lnTo>
                  <a:lnTo>
                    <a:pt x="1420" y="959"/>
                  </a:lnTo>
                  <a:lnTo>
                    <a:pt x="1414" y="974"/>
                  </a:lnTo>
                  <a:lnTo>
                    <a:pt x="1409" y="990"/>
                  </a:lnTo>
                  <a:lnTo>
                    <a:pt x="1399" y="1005"/>
                  </a:lnTo>
                  <a:lnTo>
                    <a:pt x="1391" y="1019"/>
                  </a:lnTo>
                  <a:lnTo>
                    <a:pt x="1380" y="1032"/>
                  </a:lnTo>
                  <a:lnTo>
                    <a:pt x="1368" y="1045"/>
                  </a:lnTo>
                  <a:lnTo>
                    <a:pt x="1357" y="1057"/>
                  </a:lnTo>
                  <a:lnTo>
                    <a:pt x="1343" y="1070"/>
                  </a:lnTo>
                  <a:lnTo>
                    <a:pt x="1328" y="1082"/>
                  </a:lnTo>
                  <a:lnTo>
                    <a:pt x="1313" y="1091"/>
                  </a:lnTo>
                  <a:lnTo>
                    <a:pt x="1280" y="1113"/>
                  </a:lnTo>
                  <a:lnTo>
                    <a:pt x="1247" y="1130"/>
                  </a:lnTo>
                  <a:lnTo>
                    <a:pt x="1211" y="1145"/>
                  </a:lnTo>
                  <a:lnTo>
                    <a:pt x="1174" y="1159"/>
                  </a:lnTo>
                  <a:lnTo>
                    <a:pt x="1138" y="1168"/>
                  </a:lnTo>
                  <a:lnTo>
                    <a:pt x="1101" y="1176"/>
                  </a:lnTo>
                  <a:lnTo>
                    <a:pt x="1065" y="1182"/>
                  </a:lnTo>
                  <a:lnTo>
                    <a:pt x="1032" y="1184"/>
                  </a:lnTo>
                  <a:lnTo>
                    <a:pt x="1002" y="1184"/>
                  </a:lnTo>
                  <a:lnTo>
                    <a:pt x="973" y="1182"/>
                  </a:lnTo>
                  <a:lnTo>
                    <a:pt x="961" y="1180"/>
                  </a:lnTo>
                  <a:lnTo>
                    <a:pt x="948" y="1180"/>
                  </a:lnTo>
                  <a:lnTo>
                    <a:pt x="935" y="1180"/>
                  </a:lnTo>
                  <a:lnTo>
                    <a:pt x="919" y="1182"/>
                  </a:lnTo>
                  <a:lnTo>
                    <a:pt x="890" y="1187"/>
                  </a:lnTo>
                  <a:lnTo>
                    <a:pt x="862" y="1199"/>
                  </a:lnTo>
                  <a:lnTo>
                    <a:pt x="831" y="1212"/>
                  </a:lnTo>
                  <a:lnTo>
                    <a:pt x="800" y="1228"/>
                  </a:lnTo>
                  <a:lnTo>
                    <a:pt x="770" y="1247"/>
                  </a:lnTo>
                  <a:lnTo>
                    <a:pt x="739" y="1268"/>
                  </a:lnTo>
                  <a:lnTo>
                    <a:pt x="710" y="1289"/>
                  </a:lnTo>
                  <a:lnTo>
                    <a:pt x="681" y="1314"/>
                  </a:lnTo>
                  <a:lnTo>
                    <a:pt x="656" y="1337"/>
                  </a:lnTo>
                  <a:lnTo>
                    <a:pt x="631" y="1362"/>
                  </a:lnTo>
                  <a:lnTo>
                    <a:pt x="608" y="1387"/>
                  </a:lnTo>
                  <a:lnTo>
                    <a:pt x="587" y="1412"/>
                  </a:lnTo>
                  <a:lnTo>
                    <a:pt x="570" y="1435"/>
                  </a:lnTo>
                  <a:lnTo>
                    <a:pt x="556" y="1458"/>
                  </a:lnTo>
                  <a:lnTo>
                    <a:pt x="541" y="1479"/>
                  </a:lnTo>
                  <a:lnTo>
                    <a:pt x="522" y="1502"/>
                  </a:lnTo>
                  <a:lnTo>
                    <a:pt x="499" y="1523"/>
                  </a:lnTo>
                  <a:lnTo>
                    <a:pt x="472" y="1544"/>
                  </a:lnTo>
                  <a:lnTo>
                    <a:pt x="443" y="1563"/>
                  </a:lnTo>
                  <a:lnTo>
                    <a:pt x="413" y="1583"/>
                  </a:lnTo>
                  <a:lnTo>
                    <a:pt x="380" y="1600"/>
                  </a:lnTo>
                  <a:lnTo>
                    <a:pt x="347" y="1613"/>
                  </a:lnTo>
                  <a:lnTo>
                    <a:pt x="313" y="1625"/>
                  </a:lnTo>
                  <a:lnTo>
                    <a:pt x="278" y="1633"/>
                  </a:lnTo>
                  <a:lnTo>
                    <a:pt x="261" y="1636"/>
                  </a:lnTo>
                  <a:lnTo>
                    <a:pt x="244" y="1638"/>
                  </a:lnTo>
                  <a:lnTo>
                    <a:pt x="228" y="1638"/>
                  </a:lnTo>
                  <a:lnTo>
                    <a:pt x="211" y="1638"/>
                  </a:lnTo>
                  <a:lnTo>
                    <a:pt x="196" y="1636"/>
                  </a:lnTo>
                  <a:lnTo>
                    <a:pt x="180" y="1634"/>
                  </a:lnTo>
                  <a:lnTo>
                    <a:pt x="167" y="1631"/>
                  </a:lnTo>
                  <a:lnTo>
                    <a:pt x="152" y="1627"/>
                  </a:lnTo>
                  <a:lnTo>
                    <a:pt x="138" y="1621"/>
                  </a:lnTo>
                  <a:lnTo>
                    <a:pt x="125" y="1613"/>
                  </a:lnTo>
                  <a:lnTo>
                    <a:pt x="113" y="1604"/>
                  </a:lnTo>
                  <a:lnTo>
                    <a:pt x="102" y="1594"/>
                  </a:lnTo>
                  <a:lnTo>
                    <a:pt x="90" y="1581"/>
                  </a:lnTo>
                  <a:lnTo>
                    <a:pt x="79" y="1567"/>
                  </a:lnTo>
                  <a:lnTo>
                    <a:pt x="69" y="1554"/>
                  </a:lnTo>
                  <a:lnTo>
                    <a:pt x="59" y="1539"/>
                  </a:lnTo>
                  <a:lnTo>
                    <a:pt x="44" y="1506"/>
                  </a:lnTo>
                  <a:lnTo>
                    <a:pt x="31" y="1473"/>
                  </a:lnTo>
                  <a:lnTo>
                    <a:pt x="19" y="1437"/>
                  </a:lnTo>
                  <a:lnTo>
                    <a:pt x="12" y="1400"/>
                  </a:lnTo>
                  <a:lnTo>
                    <a:pt x="6" y="1362"/>
                  </a:lnTo>
                  <a:lnTo>
                    <a:pt x="2" y="1324"/>
                  </a:lnTo>
                  <a:lnTo>
                    <a:pt x="0" y="1285"/>
                  </a:lnTo>
                  <a:lnTo>
                    <a:pt x="0" y="1247"/>
                  </a:lnTo>
                  <a:lnTo>
                    <a:pt x="2" y="1209"/>
                  </a:lnTo>
                  <a:lnTo>
                    <a:pt x="4" y="1170"/>
                  </a:lnTo>
                  <a:lnTo>
                    <a:pt x="12" y="1099"/>
                  </a:lnTo>
                  <a:lnTo>
                    <a:pt x="21" y="1034"/>
                  </a:lnTo>
                  <a:lnTo>
                    <a:pt x="25" y="1007"/>
                  </a:lnTo>
                  <a:lnTo>
                    <a:pt x="29" y="976"/>
                  </a:lnTo>
                  <a:lnTo>
                    <a:pt x="29" y="946"/>
                  </a:lnTo>
                  <a:lnTo>
                    <a:pt x="29" y="915"/>
                  </a:lnTo>
                  <a:lnTo>
                    <a:pt x="27" y="850"/>
                  </a:lnTo>
                  <a:lnTo>
                    <a:pt x="23" y="785"/>
                  </a:lnTo>
                  <a:lnTo>
                    <a:pt x="19" y="719"/>
                  </a:lnTo>
                  <a:lnTo>
                    <a:pt x="17" y="654"/>
                  </a:lnTo>
                  <a:lnTo>
                    <a:pt x="17" y="623"/>
                  </a:lnTo>
                  <a:lnTo>
                    <a:pt x="19" y="593"/>
                  </a:lnTo>
                  <a:lnTo>
                    <a:pt x="21" y="562"/>
                  </a:lnTo>
                  <a:lnTo>
                    <a:pt x="25" y="535"/>
                  </a:lnTo>
                  <a:lnTo>
                    <a:pt x="35" y="497"/>
                  </a:lnTo>
                  <a:lnTo>
                    <a:pt x="44" y="458"/>
                  </a:lnTo>
                  <a:lnTo>
                    <a:pt x="56" y="422"/>
                  </a:lnTo>
                  <a:lnTo>
                    <a:pt x="71" y="385"/>
                  </a:lnTo>
                  <a:lnTo>
                    <a:pt x="86" y="349"/>
                  </a:lnTo>
                  <a:lnTo>
                    <a:pt x="104" y="313"/>
                  </a:lnTo>
                  <a:lnTo>
                    <a:pt x="123" y="278"/>
                  </a:lnTo>
                  <a:lnTo>
                    <a:pt x="146" y="243"/>
                  </a:lnTo>
                  <a:lnTo>
                    <a:pt x="169" y="213"/>
                  </a:lnTo>
                  <a:lnTo>
                    <a:pt x="194" y="180"/>
                  </a:lnTo>
                  <a:lnTo>
                    <a:pt x="221" y="151"/>
                  </a:lnTo>
                  <a:lnTo>
                    <a:pt x="249" y="125"/>
                  </a:lnTo>
                  <a:lnTo>
                    <a:pt x="278" y="100"/>
                  </a:lnTo>
                  <a:lnTo>
                    <a:pt x="311" y="77"/>
                  </a:lnTo>
                  <a:lnTo>
                    <a:pt x="345" y="55"/>
                  </a:lnTo>
                  <a:lnTo>
                    <a:pt x="380" y="36"/>
                  </a:lnTo>
                  <a:lnTo>
                    <a:pt x="399" y="29"/>
                  </a:lnTo>
                  <a:lnTo>
                    <a:pt x="418" y="21"/>
                  </a:lnTo>
                  <a:lnTo>
                    <a:pt x="436" y="15"/>
                  </a:lnTo>
                  <a:lnTo>
                    <a:pt x="455" y="9"/>
                  </a:lnTo>
                  <a:lnTo>
                    <a:pt x="491" y="4"/>
                  </a:lnTo>
                  <a:lnTo>
                    <a:pt x="526" y="0"/>
                  </a:lnTo>
                  <a:lnTo>
                    <a:pt x="562" y="2"/>
                  </a:lnTo>
                  <a:lnTo>
                    <a:pt x="597" y="4"/>
                  </a:lnTo>
                  <a:lnTo>
                    <a:pt x="631" y="9"/>
                  </a:lnTo>
                  <a:lnTo>
                    <a:pt x="666" y="15"/>
                  </a:lnTo>
                  <a:lnTo>
                    <a:pt x="733" y="32"/>
                  </a:lnTo>
                  <a:lnTo>
                    <a:pt x="802" y="50"/>
                  </a:lnTo>
                  <a:lnTo>
                    <a:pt x="835" y="55"/>
                  </a:lnTo>
                  <a:lnTo>
                    <a:pt x="869" y="61"/>
                  </a:lnTo>
                  <a:lnTo>
                    <a:pt x="904" y="65"/>
                  </a:lnTo>
                  <a:lnTo>
                    <a:pt x="940" y="67"/>
                  </a:lnTo>
                  <a:lnTo>
                    <a:pt x="1009" y="69"/>
                  </a:lnTo>
                  <a:lnTo>
                    <a:pt x="1078" y="73"/>
                  </a:lnTo>
                  <a:lnTo>
                    <a:pt x="1149" y="80"/>
                  </a:lnTo>
                  <a:lnTo>
                    <a:pt x="1219" y="90"/>
                  </a:lnTo>
                  <a:lnTo>
                    <a:pt x="1357" y="113"/>
                  </a:lnTo>
                  <a:lnTo>
                    <a:pt x="1495" y="138"/>
                  </a:lnTo>
                  <a:lnTo>
                    <a:pt x="1566" y="149"/>
                  </a:lnTo>
                  <a:lnTo>
                    <a:pt x="1635" y="157"/>
                  </a:lnTo>
                  <a:lnTo>
                    <a:pt x="1706" y="165"/>
                  </a:lnTo>
                  <a:lnTo>
                    <a:pt x="1777" y="167"/>
                  </a:lnTo>
                  <a:lnTo>
                    <a:pt x="1813" y="169"/>
                  </a:lnTo>
                  <a:lnTo>
                    <a:pt x="1848" y="167"/>
                  </a:lnTo>
                  <a:lnTo>
                    <a:pt x="1884" y="167"/>
                  </a:lnTo>
                  <a:lnTo>
                    <a:pt x="1921" y="163"/>
                  </a:lnTo>
                  <a:lnTo>
                    <a:pt x="1957" y="159"/>
                  </a:lnTo>
                  <a:lnTo>
                    <a:pt x="1992" y="153"/>
                  </a:lnTo>
                  <a:lnTo>
                    <a:pt x="2028" y="148"/>
                  </a:lnTo>
                  <a:lnTo>
                    <a:pt x="2067" y="138"/>
                  </a:lnTo>
                  <a:lnTo>
                    <a:pt x="2096" y="132"/>
                  </a:lnTo>
                  <a:lnTo>
                    <a:pt x="2124" y="126"/>
                  </a:lnTo>
                  <a:lnTo>
                    <a:pt x="2151" y="123"/>
                  </a:lnTo>
                  <a:lnTo>
                    <a:pt x="2178" y="119"/>
                  </a:lnTo>
                  <a:lnTo>
                    <a:pt x="2203" y="113"/>
                  </a:lnTo>
                  <a:lnTo>
                    <a:pt x="2232" y="109"/>
                  </a:lnTo>
                  <a:lnTo>
                    <a:pt x="2259" y="102"/>
                  </a:lnTo>
                  <a:lnTo>
                    <a:pt x="2289" y="94"/>
                  </a:lnTo>
                  <a:close/>
                </a:path>
              </a:pathLst>
            </a:custGeom>
            <a:gradFill rotWithShape="0">
              <a:gsLst>
                <a:gs pos="0">
                  <a:srgbClr val="EE9C7D"/>
                </a:gs>
                <a:gs pos="100000">
                  <a:srgbClr val="895A48"/>
                </a:gs>
              </a:gsLst>
              <a:path path="rect">
                <a:fillToRect l="50000" t="50000" r="50000" b="50000"/>
              </a:path>
            </a:gradFill>
            <a:ln w="9525">
              <a:solidFill>
                <a:schemeClr val="bg2"/>
              </a:solidFill>
              <a:round/>
              <a:headEnd/>
              <a:tailEnd/>
            </a:ln>
            <a:effectLst>
              <a:outerShdw dist="71842" dir="2700000" algn="ctr" rotWithShape="0">
                <a:srgbClr val="000099"/>
              </a:outerShdw>
            </a:effectLst>
          </p:spPr>
          <p:txBody>
            <a:bodyPr/>
            <a:lstStyle/>
            <a:p>
              <a:pPr>
                <a:defRPr/>
              </a:pPr>
              <a:endParaRPr lang="en-US"/>
            </a:p>
          </p:txBody>
        </p:sp>
        <p:sp>
          <p:nvSpPr>
            <p:cNvPr id="266334" name="Text Box 94"/>
            <p:cNvSpPr txBox="1">
              <a:spLocks noChangeArrowheads="1"/>
            </p:cNvSpPr>
            <p:nvPr/>
          </p:nvSpPr>
          <p:spPr bwMode="auto">
            <a:xfrm>
              <a:off x="396523" y="1365250"/>
              <a:ext cx="2065985" cy="457200"/>
            </a:xfrm>
            <a:prstGeom prst="rect">
              <a:avLst/>
            </a:prstGeom>
            <a:noFill/>
            <a:ln>
              <a:noFill/>
            </a:ln>
            <a:effectLst/>
            <a:extLst/>
          </p:spPr>
          <p:txBody>
            <a:bodyPr>
              <a:spAutoFit/>
            </a:bodyPr>
            <a:lstStyle/>
            <a:p>
              <a:pPr eaLnBrk="0" hangingPunct="0">
                <a:spcBef>
                  <a:spcPct val="50000"/>
                </a:spcBef>
                <a:defRPr/>
              </a:pPr>
              <a:r>
                <a:rPr lang="en-US" altLang="zh-CN" sz="2400" b="1" dirty="0">
                  <a:effectLst>
                    <a:outerShdw blurRad="38100" dist="38100" dir="2700000" algn="tl">
                      <a:srgbClr val="000000"/>
                    </a:outerShdw>
                  </a:effectLst>
                  <a:latin typeface="Times New Roman" pitchFamily="18" charset="0"/>
                  <a:cs typeface="Times New Roman" pitchFamily="18" charset="0"/>
                </a:rPr>
                <a:t>Fat Cells</a:t>
              </a:r>
            </a:p>
          </p:txBody>
        </p:sp>
        <p:sp>
          <p:nvSpPr>
            <p:cNvPr id="266335" name="Text Box 95"/>
            <p:cNvSpPr txBox="1">
              <a:spLocks noChangeArrowheads="1"/>
            </p:cNvSpPr>
            <p:nvPr/>
          </p:nvSpPr>
          <p:spPr bwMode="auto">
            <a:xfrm>
              <a:off x="2776931" y="1365250"/>
              <a:ext cx="1002026" cy="400050"/>
            </a:xfrm>
            <a:prstGeom prst="rect">
              <a:avLst/>
            </a:prstGeom>
            <a:noFill/>
            <a:ln>
              <a:noFill/>
            </a:ln>
            <a:effectLst/>
            <a:extLst/>
          </p:spPr>
          <p:txBody>
            <a:bodyPr>
              <a:spAutoFit/>
            </a:bodyPr>
            <a:lstStyle/>
            <a:p>
              <a:pPr eaLnBrk="0" hangingPunct="0">
                <a:spcBef>
                  <a:spcPct val="50000"/>
                </a:spcBef>
                <a:defRPr/>
              </a:pPr>
              <a:r>
                <a:rPr lang="en-US" altLang="zh-CN" sz="2000" b="1" dirty="0">
                  <a:effectLst>
                    <a:outerShdw blurRad="38100" dist="38100" dir="2700000" algn="tl">
                      <a:srgbClr val="000000"/>
                    </a:outerShdw>
                  </a:effectLst>
                  <a:latin typeface="Times New Roman" pitchFamily="18" charset="0"/>
                  <a:cs typeface="Times New Roman" pitchFamily="18" charset="0"/>
                </a:rPr>
                <a:t>Liver</a:t>
              </a:r>
            </a:p>
          </p:txBody>
        </p:sp>
        <p:sp>
          <p:nvSpPr>
            <p:cNvPr id="9227" name="Text Box 97"/>
            <p:cNvSpPr txBox="1">
              <a:spLocks noChangeArrowheads="1"/>
            </p:cNvSpPr>
            <p:nvPr/>
          </p:nvSpPr>
          <p:spPr bwMode="auto">
            <a:xfrm>
              <a:off x="427567" y="4908550"/>
              <a:ext cx="1298222" cy="457200"/>
            </a:xfrm>
            <a:prstGeom prst="rect">
              <a:avLst/>
            </a:prstGeom>
            <a:noFill/>
            <a:ln w="9525">
              <a:noFill/>
              <a:miter lim="800000"/>
              <a:headEnd/>
              <a:tailEnd/>
            </a:ln>
          </p:spPr>
          <p:txBody>
            <a:bodyPr>
              <a:spAutoFit/>
            </a:bodyPr>
            <a:lstStyle/>
            <a:p>
              <a:pPr algn="ctr" eaLnBrk="0" hangingPunct="0">
                <a:spcBef>
                  <a:spcPct val="50000"/>
                </a:spcBef>
              </a:pPr>
              <a:r>
                <a:rPr lang="en-US" altLang="zh-CN" sz="2400">
                  <a:latin typeface="Times New Roman" pitchFamily="18" charset="0"/>
                  <a:cs typeface="Times New Roman" pitchFamily="18" charset="0"/>
                </a:rPr>
                <a:t>Insulin</a:t>
              </a:r>
            </a:p>
          </p:txBody>
        </p:sp>
        <p:sp>
          <p:nvSpPr>
            <p:cNvPr id="9228" name="AutoShape 98"/>
            <p:cNvSpPr>
              <a:spLocks noChangeArrowheads="1"/>
            </p:cNvSpPr>
            <p:nvPr/>
          </p:nvSpPr>
          <p:spPr bwMode="auto">
            <a:xfrm rot="-5400000">
              <a:off x="744980" y="2946667"/>
              <a:ext cx="649287" cy="47413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389 h 21600"/>
                <a:gd name="T14" fmla="*/ 17499 w 21600"/>
                <a:gd name="T15" fmla="*/ 16211 h 21600"/>
              </a:gdLst>
              <a:ahLst/>
              <a:cxnLst>
                <a:cxn ang="T8">
                  <a:pos x="T0" y="T1"/>
                </a:cxn>
                <a:cxn ang="T9">
                  <a:pos x="T2" y="T3"/>
                </a:cxn>
                <a:cxn ang="T10">
                  <a:pos x="T4" y="T5"/>
                </a:cxn>
                <a:cxn ang="T11">
                  <a:pos x="T6" y="T7"/>
                </a:cxn>
              </a:cxnLst>
              <a:rect l="T12" t="T13" r="T14" b="T15"/>
              <a:pathLst>
                <a:path w="21600" h="21600">
                  <a:moveTo>
                    <a:pt x="13414" y="0"/>
                  </a:moveTo>
                  <a:lnTo>
                    <a:pt x="13414" y="5389"/>
                  </a:lnTo>
                  <a:lnTo>
                    <a:pt x="3375" y="5389"/>
                  </a:lnTo>
                  <a:lnTo>
                    <a:pt x="3375" y="16211"/>
                  </a:lnTo>
                  <a:lnTo>
                    <a:pt x="13414" y="16211"/>
                  </a:lnTo>
                  <a:lnTo>
                    <a:pt x="13414" y="21600"/>
                  </a:lnTo>
                  <a:lnTo>
                    <a:pt x="21600" y="10800"/>
                  </a:lnTo>
                  <a:lnTo>
                    <a:pt x="13414" y="0"/>
                  </a:lnTo>
                  <a:close/>
                </a:path>
                <a:path w="21600" h="21600">
                  <a:moveTo>
                    <a:pt x="1350" y="5389"/>
                  </a:moveTo>
                  <a:lnTo>
                    <a:pt x="1350" y="16211"/>
                  </a:lnTo>
                  <a:lnTo>
                    <a:pt x="2700" y="16211"/>
                  </a:lnTo>
                  <a:lnTo>
                    <a:pt x="2700" y="5389"/>
                  </a:lnTo>
                  <a:lnTo>
                    <a:pt x="1350" y="5389"/>
                  </a:lnTo>
                  <a:close/>
                </a:path>
                <a:path w="21600" h="21600">
                  <a:moveTo>
                    <a:pt x="0" y="5389"/>
                  </a:moveTo>
                  <a:lnTo>
                    <a:pt x="0" y="16211"/>
                  </a:lnTo>
                  <a:lnTo>
                    <a:pt x="675" y="16211"/>
                  </a:lnTo>
                  <a:lnTo>
                    <a:pt x="675" y="5389"/>
                  </a:lnTo>
                  <a:lnTo>
                    <a:pt x="0" y="5389"/>
                  </a:lnTo>
                  <a:close/>
                </a:path>
              </a:pathLst>
            </a:custGeom>
            <a:solidFill>
              <a:schemeClr val="accent1"/>
            </a:solidFill>
            <a:ln w="9525">
              <a:noFill/>
              <a:miter lim="800000"/>
              <a:headEnd/>
              <a:tailEnd/>
            </a:ln>
          </p:spPr>
          <p:txBody>
            <a:bodyPr wrap="none" anchor="ctr"/>
            <a:lstStyle/>
            <a:p>
              <a:endParaRPr lang="en-US"/>
            </a:p>
          </p:txBody>
        </p:sp>
        <p:sp>
          <p:nvSpPr>
            <p:cNvPr id="9229" name="Rectangle 99"/>
            <p:cNvSpPr>
              <a:spLocks noChangeArrowheads="1"/>
            </p:cNvSpPr>
            <p:nvPr/>
          </p:nvSpPr>
          <p:spPr bwMode="auto">
            <a:xfrm>
              <a:off x="955323" y="3863975"/>
              <a:ext cx="221544" cy="1130300"/>
            </a:xfrm>
            <a:prstGeom prst="rect">
              <a:avLst/>
            </a:prstGeom>
            <a:gradFill rotWithShape="0">
              <a:gsLst>
                <a:gs pos="0">
                  <a:schemeClr val="accent1"/>
                </a:gs>
                <a:gs pos="100000">
                  <a:srgbClr val="0033CC"/>
                </a:gs>
              </a:gsLst>
              <a:lin ang="5400000" scaled="1"/>
            </a:gradFill>
            <a:ln w="9525">
              <a:noFill/>
              <a:miter lim="800000"/>
              <a:headEnd/>
              <a:tailEnd/>
            </a:ln>
          </p:spPr>
          <p:txBody>
            <a:bodyPr wrap="none" anchor="ctr"/>
            <a:lstStyle/>
            <a:p>
              <a:pPr eaLnBrk="0" hangingPunct="0"/>
              <a:endParaRPr lang="en-US" sz="2800">
                <a:solidFill>
                  <a:srgbClr val="FFFFFF"/>
                </a:solidFill>
                <a:latin typeface="Times New Roman" pitchFamily="18" charset="0"/>
                <a:cs typeface="Times New Roman" pitchFamily="18" charset="0"/>
              </a:endParaRPr>
            </a:p>
          </p:txBody>
        </p:sp>
        <p:sp>
          <p:nvSpPr>
            <p:cNvPr id="9230" name="Text Box 100"/>
            <p:cNvSpPr txBox="1">
              <a:spLocks noChangeArrowheads="1"/>
            </p:cNvSpPr>
            <p:nvPr/>
          </p:nvSpPr>
          <p:spPr bwMode="auto">
            <a:xfrm>
              <a:off x="396523" y="3494088"/>
              <a:ext cx="527756" cy="457200"/>
            </a:xfrm>
            <a:prstGeom prst="rect">
              <a:avLst/>
            </a:prstGeom>
            <a:noFill/>
            <a:ln w="9525">
              <a:noFill/>
              <a:miter lim="800000"/>
              <a:headEnd/>
              <a:tailEnd/>
            </a:ln>
          </p:spPr>
          <p:txBody>
            <a:bodyPr>
              <a:spAutoFit/>
            </a:bodyPr>
            <a:lstStyle/>
            <a:p>
              <a:pPr algn="ctr" eaLnBrk="0" hangingPunct="0">
                <a:spcBef>
                  <a:spcPct val="50000"/>
                </a:spcBef>
              </a:pPr>
              <a:r>
                <a:rPr lang="en-US" altLang="zh-CN" sz="2400">
                  <a:latin typeface="Times New Roman" pitchFamily="18" charset="0"/>
                  <a:cs typeface="Times New Roman" pitchFamily="18" charset="0"/>
                </a:rPr>
                <a:t>IR</a:t>
              </a:r>
            </a:p>
          </p:txBody>
        </p:sp>
        <p:sp>
          <p:nvSpPr>
            <p:cNvPr id="9231" name="Text Box 101"/>
            <p:cNvSpPr txBox="1">
              <a:spLocks noChangeArrowheads="1"/>
            </p:cNvSpPr>
            <p:nvPr/>
          </p:nvSpPr>
          <p:spPr bwMode="auto">
            <a:xfrm>
              <a:off x="860778" y="3419476"/>
              <a:ext cx="458780" cy="523220"/>
            </a:xfrm>
            <a:prstGeom prst="rect">
              <a:avLst/>
            </a:prstGeom>
            <a:noFill/>
            <a:ln w="9525">
              <a:noFill/>
              <a:miter lim="800000"/>
              <a:headEnd/>
              <a:tailEnd/>
            </a:ln>
          </p:spPr>
          <p:txBody>
            <a:bodyPr wrap="none">
              <a:spAutoFit/>
            </a:bodyPr>
            <a:lstStyle/>
            <a:p>
              <a:pPr eaLnBrk="0" hangingPunct="0"/>
              <a:r>
                <a:rPr lang="en-US" altLang="zh-CN" sz="2800" b="1">
                  <a:latin typeface="Times New Roman" pitchFamily="18" charset="0"/>
                  <a:cs typeface="Times New Roman" pitchFamily="18" charset="0"/>
                </a:rPr>
                <a:t>X</a:t>
              </a:r>
            </a:p>
          </p:txBody>
        </p:sp>
        <p:grpSp>
          <p:nvGrpSpPr>
            <p:cNvPr id="8" name="Group 127"/>
            <p:cNvGrpSpPr>
              <a:grpSpLocks/>
            </p:cNvGrpSpPr>
            <p:nvPr/>
          </p:nvGrpSpPr>
          <p:grpSpPr bwMode="auto">
            <a:xfrm>
              <a:off x="534812" y="1901828"/>
              <a:ext cx="673100" cy="822325"/>
              <a:chOff x="419" y="1198"/>
              <a:chExt cx="477" cy="518"/>
            </a:xfrm>
          </p:grpSpPr>
          <p:sp>
            <p:nvSpPr>
              <p:cNvPr id="9236" name="Oval 128"/>
              <p:cNvSpPr>
                <a:spLocks noChangeArrowheads="1"/>
              </p:cNvSpPr>
              <p:nvPr/>
            </p:nvSpPr>
            <p:spPr bwMode="auto">
              <a:xfrm>
                <a:off x="419" y="1198"/>
                <a:ext cx="56" cy="95"/>
              </a:xfrm>
              <a:prstGeom prst="ellipse">
                <a:avLst/>
              </a:prstGeom>
              <a:noFill/>
              <a:ln w="38100">
                <a:solidFill>
                  <a:schemeClr val="accent1"/>
                </a:solidFill>
                <a:round/>
                <a:headEnd/>
                <a:tailEnd/>
              </a:ln>
              <a:effectLst>
                <a:outerShdw dist="35921" dir="2700000" algn="ctr" rotWithShape="0">
                  <a:srgbClr val="000099"/>
                </a:outerShdw>
              </a:effectLst>
            </p:spPr>
            <p:txBody>
              <a:bodyPr wrap="none" anchor="ctr"/>
              <a:lstStyle/>
              <a:p>
                <a:pPr algn="ctr" eaLnBrk="0" hangingPunct="0">
                  <a:defRPr/>
                </a:pPr>
                <a:endParaRPr lang="zh-CN" altLang="en-US" sz="2800">
                  <a:solidFill>
                    <a:srgbClr val="FFCC99"/>
                  </a:solidFill>
                  <a:latin typeface="Times New Roman" pitchFamily="18" charset="0"/>
                  <a:cs typeface="Times New Roman" pitchFamily="18" charset="0"/>
                </a:endParaRPr>
              </a:p>
            </p:txBody>
          </p:sp>
          <p:sp>
            <p:nvSpPr>
              <p:cNvPr id="9237" name="Oval 129"/>
              <p:cNvSpPr>
                <a:spLocks noChangeArrowheads="1"/>
              </p:cNvSpPr>
              <p:nvPr/>
            </p:nvSpPr>
            <p:spPr bwMode="auto">
              <a:xfrm>
                <a:off x="513" y="1219"/>
                <a:ext cx="55" cy="95"/>
              </a:xfrm>
              <a:prstGeom prst="ellipse">
                <a:avLst/>
              </a:prstGeom>
              <a:noFill/>
              <a:ln w="38100">
                <a:solidFill>
                  <a:schemeClr val="accent1"/>
                </a:solidFill>
                <a:round/>
                <a:headEnd/>
                <a:tailEnd/>
              </a:ln>
              <a:effectLst>
                <a:outerShdw dist="35921" dir="2700000" algn="ctr" rotWithShape="0">
                  <a:srgbClr val="000099"/>
                </a:outerShdw>
              </a:effectLst>
            </p:spPr>
            <p:txBody>
              <a:bodyPr wrap="none" anchor="ctr"/>
              <a:lstStyle/>
              <a:p>
                <a:pPr algn="ctr" eaLnBrk="0" hangingPunct="0">
                  <a:defRPr/>
                </a:pPr>
                <a:endParaRPr lang="zh-CN" altLang="en-US" sz="2800">
                  <a:solidFill>
                    <a:srgbClr val="FFCC99"/>
                  </a:solidFill>
                  <a:latin typeface="Times New Roman" pitchFamily="18" charset="0"/>
                  <a:cs typeface="Times New Roman" pitchFamily="18" charset="0"/>
                </a:endParaRPr>
              </a:p>
            </p:txBody>
          </p:sp>
          <p:sp>
            <p:nvSpPr>
              <p:cNvPr id="9238" name="Oval 130"/>
              <p:cNvSpPr>
                <a:spLocks noChangeArrowheads="1"/>
              </p:cNvSpPr>
              <p:nvPr/>
            </p:nvSpPr>
            <p:spPr bwMode="auto">
              <a:xfrm>
                <a:off x="513" y="1365"/>
                <a:ext cx="55" cy="95"/>
              </a:xfrm>
              <a:prstGeom prst="ellipse">
                <a:avLst/>
              </a:prstGeom>
              <a:noFill/>
              <a:ln w="38100">
                <a:solidFill>
                  <a:schemeClr val="accent1"/>
                </a:solidFill>
                <a:round/>
                <a:headEnd/>
                <a:tailEnd/>
              </a:ln>
              <a:effectLst>
                <a:outerShdw dist="35921" dir="2700000" algn="ctr" rotWithShape="0">
                  <a:srgbClr val="000099"/>
                </a:outerShdw>
              </a:effectLst>
            </p:spPr>
            <p:txBody>
              <a:bodyPr wrap="none" anchor="ctr"/>
              <a:lstStyle/>
              <a:p>
                <a:pPr algn="ctr" eaLnBrk="0" hangingPunct="0">
                  <a:defRPr/>
                </a:pPr>
                <a:endParaRPr lang="zh-CN" altLang="en-US" sz="2800">
                  <a:solidFill>
                    <a:srgbClr val="FFCC99"/>
                  </a:solidFill>
                  <a:latin typeface="Times New Roman" pitchFamily="18" charset="0"/>
                  <a:cs typeface="Times New Roman" pitchFamily="18" charset="0"/>
                </a:endParaRPr>
              </a:p>
            </p:txBody>
          </p:sp>
          <p:sp>
            <p:nvSpPr>
              <p:cNvPr id="9239" name="Oval 131"/>
              <p:cNvSpPr>
                <a:spLocks noChangeArrowheads="1"/>
              </p:cNvSpPr>
              <p:nvPr/>
            </p:nvSpPr>
            <p:spPr bwMode="auto">
              <a:xfrm>
                <a:off x="617" y="1295"/>
                <a:ext cx="56" cy="95"/>
              </a:xfrm>
              <a:prstGeom prst="ellipse">
                <a:avLst/>
              </a:prstGeom>
              <a:noFill/>
              <a:ln w="38100">
                <a:solidFill>
                  <a:schemeClr val="accent1"/>
                </a:solidFill>
                <a:round/>
                <a:headEnd/>
                <a:tailEnd/>
              </a:ln>
              <a:effectLst>
                <a:outerShdw dist="35921" dir="2700000" algn="ctr" rotWithShape="0">
                  <a:srgbClr val="000099"/>
                </a:outerShdw>
              </a:effectLst>
            </p:spPr>
            <p:txBody>
              <a:bodyPr wrap="none" anchor="ctr"/>
              <a:lstStyle/>
              <a:p>
                <a:pPr algn="ctr" eaLnBrk="0" hangingPunct="0">
                  <a:defRPr/>
                </a:pPr>
                <a:endParaRPr lang="zh-CN" altLang="en-US" sz="2800">
                  <a:solidFill>
                    <a:srgbClr val="FFCC99"/>
                  </a:solidFill>
                  <a:latin typeface="Times New Roman" pitchFamily="18" charset="0"/>
                  <a:cs typeface="Times New Roman" pitchFamily="18" charset="0"/>
                </a:endParaRPr>
              </a:p>
            </p:txBody>
          </p:sp>
          <p:sp>
            <p:nvSpPr>
              <p:cNvPr id="9240" name="Oval 132"/>
              <p:cNvSpPr>
                <a:spLocks noChangeArrowheads="1"/>
              </p:cNvSpPr>
              <p:nvPr/>
            </p:nvSpPr>
            <p:spPr bwMode="auto">
              <a:xfrm>
                <a:off x="419" y="1343"/>
                <a:ext cx="56" cy="95"/>
              </a:xfrm>
              <a:prstGeom prst="ellipse">
                <a:avLst/>
              </a:prstGeom>
              <a:noFill/>
              <a:ln w="38100">
                <a:solidFill>
                  <a:schemeClr val="accent1"/>
                </a:solidFill>
                <a:round/>
                <a:headEnd/>
                <a:tailEnd/>
              </a:ln>
              <a:effectLst>
                <a:outerShdw dist="35921" dir="2700000" algn="ctr" rotWithShape="0">
                  <a:srgbClr val="000099"/>
                </a:outerShdw>
              </a:effectLst>
            </p:spPr>
            <p:txBody>
              <a:bodyPr wrap="none" anchor="ctr"/>
              <a:lstStyle/>
              <a:p>
                <a:pPr algn="ctr" eaLnBrk="0" hangingPunct="0">
                  <a:defRPr/>
                </a:pPr>
                <a:endParaRPr lang="zh-CN" altLang="en-US" sz="2800">
                  <a:solidFill>
                    <a:srgbClr val="FFCC99"/>
                  </a:solidFill>
                  <a:latin typeface="Times New Roman" pitchFamily="18" charset="0"/>
                  <a:cs typeface="Times New Roman" pitchFamily="18" charset="0"/>
                </a:endParaRPr>
              </a:p>
            </p:txBody>
          </p:sp>
          <p:sp>
            <p:nvSpPr>
              <p:cNvPr id="9241" name="Oval 133"/>
              <p:cNvSpPr>
                <a:spLocks noChangeArrowheads="1"/>
              </p:cNvSpPr>
              <p:nvPr/>
            </p:nvSpPr>
            <p:spPr bwMode="auto">
              <a:xfrm>
                <a:off x="713" y="1198"/>
                <a:ext cx="56" cy="95"/>
              </a:xfrm>
              <a:prstGeom prst="ellipse">
                <a:avLst/>
              </a:prstGeom>
              <a:noFill/>
              <a:ln w="38100">
                <a:solidFill>
                  <a:schemeClr val="accent1"/>
                </a:solidFill>
                <a:round/>
                <a:headEnd/>
                <a:tailEnd/>
              </a:ln>
              <a:effectLst>
                <a:outerShdw dist="35921" dir="2700000" algn="ctr" rotWithShape="0">
                  <a:srgbClr val="000099"/>
                </a:outerShdw>
              </a:effectLst>
            </p:spPr>
            <p:txBody>
              <a:bodyPr wrap="none" anchor="ctr"/>
              <a:lstStyle/>
              <a:p>
                <a:pPr algn="ctr" eaLnBrk="0" hangingPunct="0">
                  <a:defRPr/>
                </a:pPr>
                <a:endParaRPr lang="zh-CN" altLang="en-US" sz="2800">
                  <a:solidFill>
                    <a:srgbClr val="FFCC99"/>
                  </a:solidFill>
                  <a:latin typeface="Times New Roman" pitchFamily="18" charset="0"/>
                  <a:cs typeface="Times New Roman" pitchFamily="18" charset="0"/>
                </a:endParaRPr>
              </a:p>
            </p:txBody>
          </p:sp>
          <p:sp>
            <p:nvSpPr>
              <p:cNvPr id="9242" name="Oval 134"/>
              <p:cNvSpPr>
                <a:spLocks noChangeArrowheads="1"/>
              </p:cNvSpPr>
              <p:nvPr/>
            </p:nvSpPr>
            <p:spPr bwMode="auto">
              <a:xfrm>
                <a:off x="840" y="1219"/>
                <a:ext cx="56" cy="95"/>
              </a:xfrm>
              <a:prstGeom prst="ellipse">
                <a:avLst/>
              </a:prstGeom>
              <a:noFill/>
              <a:ln w="38100">
                <a:solidFill>
                  <a:schemeClr val="accent1"/>
                </a:solidFill>
                <a:round/>
                <a:headEnd/>
                <a:tailEnd/>
              </a:ln>
              <a:effectLst>
                <a:outerShdw dist="35921" dir="2700000" algn="ctr" rotWithShape="0">
                  <a:srgbClr val="000099"/>
                </a:outerShdw>
              </a:effectLst>
            </p:spPr>
            <p:txBody>
              <a:bodyPr wrap="none" anchor="ctr"/>
              <a:lstStyle/>
              <a:p>
                <a:pPr algn="ctr" eaLnBrk="0" hangingPunct="0">
                  <a:defRPr/>
                </a:pPr>
                <a:endParaRPr lang="zh-CN" altLang="en-US" sz="2800">
                  <a:solidFill>
                    <a:srgbClr val="FFCC99"/>
                  </a:solidFill>
                  <a:latin typeface="Times New Roman" pitchFamily="18" charset="0"/>
                  <a:cs typeface="Times New Roman" pitchFamily="18" charset="0"/>
                </a:endParaRPr>
              </a:p>
            </p:txBody>
          </p:sp>
          <p:sp>
            <p:nvSpPr>
              <p:cNvPr id="9243" name="Oval 135"/>
              <p:cNvSpPr>
                <a:spLocks noChangeArrowheads="1"/>
              </p:cNvSpPr>
              <p:nvPr/>
            </p:nvSpPr>
            <p:spPr bwMode="auto">
              <a:xfrm>
                <a:off x="840" y="1365"/>
                <a:ext cx="56" cy="95"/>
              </a:xfrm>
              <a:prstGeom prst="ellipse">
                <a:avLst/>
              </a:prstGeom>
              <a:noFill/>
              <a:ln w="38100">
                <a:solidFill>
                  <a:schemeClr val="accent1"/>
                </a:solidFill>
                <a:round/>
                <a:headEnd/>
                <a:tailEnd/>
              </a:ln>
              <a:effectLst>
                <a:outerShdw dist="35921" dir="2700000" algn="ctr" rotWithShape="0">
                  <a:srgbClr val="000099"/>
                </a:outerShdw>
              </a:effectLst>
            </p:spPr>
            <p:txBody>
              <a:bodyPr wrap="none" anchor="ctr"/>
              <a:lstStyle/>
              <a:p>
                <a:pPr algn="ctr" eaLnBrk="0" hangingPunct="0">
                  <a:defRPr/>
                </a:pPr>
                <a:endParaRPr lang="zh-CN" altLang="en-US" sz="2800">
                  <a:solidFill>
                    <a:srgbClr val="FFCC99"/>
                  </a:solidFill>
                  <a:latin typeface="Times New Roman" pitchFamily="18" charset="0"/>
                  <a:cs typeface="Times New Roman" pitchFamily="18" charset="0"/>
                </a:endParaRPr>
              </a:p>
            </p:txBody>
          </p:sp>
          <p:sp>
            <p:nvSpPr>
              <p:cNvPr id="9244" name="Oval 136"/>
              <p:cNvSpPr>
                <a:spLocks noChangeArrowheads="1"/>
              </p:cNvSpPr>
              <p:nvPr/>
            </p:nvSpPr>
            <p:spPr bwMode="auto">
              <a:xfrm>
                <a:off x="735" y="1343"/>
                <a:ext cx="56" cy="95"/>
              </a:xfrm>
              <a:prstGeom prst="ellipse">
                <a:avLst/>
              </a:prstGeom>
              <a:noFill/>
              <a:ln w="38100">
                <a:solidFill>
                  <a:schemeClr val="accent1"/>
                </a:solidFill>
                <a:round/>
                <a:headEnd/>
                <a:tailEnd/>
              </a:ln>
              <a:effectLst>
                <a:outerShdw dist="35921" dir="2700000" algn="ctr" rotWithShape="0">
                  <a:srgbClr val="000099"/>
                </a:outerShdw>
              </a:effectLst>
            </p:spPr>
            <p:txBody>
              <a:bodyPr wrap="none" anchor="ctr"/>
              <a:lstStyle/>
              <a:p>
                <a:pPr algn="ctr" eaLnBrk="0" hangingPunct="0">
                  <a:defRPr/>
                </a:pPr>
                <a:endParaRPr lang="zh-CN" altLang="en-US" sz="2800">
                  <a:solidFill>
                    <a:srgbClr val="FFCC99"/>
                  </a:solidFill>
                  <a:latin typeface="Times New Roman" pitchFamily="18" charset="0"/>
                  <a:cs typeface="Times New Roman" pitchFamily="18" charset="0"/>
                </a:endParaRPr>
              </a:p>
            </p:txBody>
          </p:sp>
          <p:sp>
            <p:nvSpPr>
              <p:cNvPr id="9245" name="Oval 137"/>
              <p:cNvSpPr>
                <a:spLocks noChangeArrowheads="1"/>
              </p:cNvSpPr>
              <p:nvPr/>
            </p:nvSpPr>
            <p:spPr bwMode="auto">
              <a:xfrm>
                <a:off x="775" y="1511"/>
                <a:ext cx="56" cy="95"/>
              </a:xfrm>
              <a:prstGeom prst="ellipse">
                <a:avLst/>
              </a:prstGeom>
              <a:noFill/>
              <a:ln w="38100">
                <a:solidFill>
                  <a:schemeClr val="accent1"/>
                </a:solidFill>
                <a:round/>
                <a:headEnd/>
                <a:tailEnd/>
              </a:ln>
              <a:effectLst>
                <a:outerShdw dist="35921" dir="2700000" algn="ctr" rotWithShape="0">
                  <a:srgbClr val="000099"/>
                </a:outerShdw>
              </a:effectLst>
            </p:spPr>
            <p:txBody>
              <a:bodyPr wrap="none" anchor="ctr"/>
              <a:lstStyle/>
              <a:p>
                <a:pPr algn="ctr" eaLnBrk="0" hangingPunct="0">
                  <a:defRPr/>
                </a:pPr>
                <a:endParaRPr lang="zh-CN" altLang="en-US" sz="2800">
                  <a:solidFill>
                    <a:srgbClr val="FFCC99"/>
                  </a:solidFill>
                  <a:latin typeface="Times New Roman" pitchFamily="18" charset="0"/>
                  <a:cs typeface="Times New Roman" pitchFamily="18" charset="0"/>
                </a:endParaRPr>
              </a:p>
            </p:txBody>
          </p:sp>
          <p:sp>
            <p:nvSpPr>
              <p:cNvPr id="9246" name="Oval 138"/>
              <p:cNvSpPr>
                <a:spLocks noChangeArrowheads="1"/>
              </p:cNvSpPr>
              <p:nvPr/>
            </p:nvSpPr>
            <p:spPr bwMode="auto">
              <a:xfrm>
                <a:off x="513" y="1512"/>
                <a:ext cx="55" cy="95"/>
              </a:xfrm>
              <a:prstGeom prst="ellipse">
                <a:avLst/>
              </a:prstGeom>
              <a:noFill/>
              <a:ln w="38100">
                <a:solidFill>
                  <a:schemeClr val="accent1"/>
                </a:solidFill>
                <a:round/>
                <a:headEnd/>
                <a:tailEnd/>
              </a:ln>
              <a:effectLst>
                <a:outerShdw dist="35921" dir="2700000" algn="ctr" rotWithShape="0">
                  <a:srgbClr val="000099"/>
                </a:outerShdw>
              </a:effectLst>
            </p:spPr>
            <p:txBody>
              <a:bodyPr wrap="none" anchor="ctr"/>
              <a:lstStyle/>
              <a:p>
                <a:pPr algn="ctr" eaLnBrk="0" hangingPunct="0">
                  <a:defRPr/>
                </a:pPr>
                <a:endParaRPr lang="zh-CN" altLang="en-US" sz="2800">
                  <a:solidFill>
                    <a:srgbClr val="FFCC99"/>
                  </a:solidFill>
                  <a:latin typeface="Times New Roman" pitchFamily="18" charset="0"/>
                  <a:cs typeface="Times New Roman" pitchFamily="18" charset="0"/>
                </a:endParaRPr>
              </a:p>
            </p:txBody>
          </p:sp>
          <p:sp>
            <p:nvSpPr>
              <p:cNvPr id="9247" name="Oval 139"/>
              <p:cNvSpPr>
                <a:spLocks noChangeArrowheads="1"/>
              </p:cNvSpPr>
              <p:nvPr/>
            </p:nvSpPr>
            <p:spPr bwMode="auto">
              <a:xfrm>
                <a:off x="617" y="1431"/>
                <a:ext cx="56" cy="95"/>
              </a:xfrm>
              <a:prstGeom prst="ellipse">
                <a:avLst/>
              </a:prstGeom>
              <a:noFill/>
              <a:ln w="38100">
                <a:solidFill>
                  <a:schemeClr val="accent1"/>
                </a:solidFill>
                <a:round/>
                <a:headEnd/>
                <a:tailEnd/>
              </a:ln>
              <a:effectLst>
                <a:outerShdw dist="35921" dir="2700000" algn="ctr" rotWithShape="0">
                  <a:srgbClr val="000099"/>
                </a:outerShdw>
              </a:effectLst>
            </p:spPr>
            <p:txBody>
              <a:bodyPr wrap="none" anchor="ctr"/>
              <a:lstStyle/>
              <a:p>
                <a:pPr algn="ctr" eaLnBrk="0" hangingPunct="0">
                  <a:defRPr/>
                </a:pPr>
                <a:endParaRPr lang="zh-CN" altLang="en-US" sz="2800">
                  <a:solidFill>
                    <a:srgbClr val="FFCC99"/>
                  </a:solidFill>
                  <a:latin typeface="Times New Roman" pitchFamily="18" charset="0"/>
                  <a:cs typeface="Times New Roman" pitchFamily="18" charset="0"/>
                </a:endParaRPr>
              </a:p>
            </p:txBody>
          </p:sp>
          <p:sp>
            <p:nvSpPr>
              <p:cNvPr id="9248" name="Oval 140"/>
              <p:cNvSpPr>
                <a:spLocks noChangeArrowheads="1"/>
              </p:cNvSpPr>
              <p:nvPr/>
            </p:nvSpPr>
            <p:spPr bwMode="auto">
              <a:xfrm>
                <a:off x="681" y="1541"/>
                <a:ext cx="56" cy="95"/>
              </a:xfrm>
              <a:prstGeom prst="ellipse">
                <a:avLst/>
              </a:prstGeom>
              <a:noFill/>
              <a:ln w="38100">
                <a:solidFill>
                  <a:schemeClr val="accent1"/>
                </a:solidFill>
                <a:round/>
                <a:headEnd/>
                <a:tailEnd/>
              </a:ln>
              <a:effectLst>
                <a:outerShdw dist="35921" dir="2700000" algn="ctr" rotWithShape="0">
                  <a:srgbClr val="000099"/>
                </a:outerShdw>
              </a:effectLst>
            </p:spPr>
            <p:txBody>
              <a:bodyPr wrap="none" anchor="ctr"/>
              <a:lstStyle/>
              <a:p>
                <a:pPr algn="ctr" eaLnBrk="0" hangingPunct="0">
                  <a:defRPr/>
                </a:pPr>
                <a:endParaRPr lang="zh-CN" altLang="en-US" sz="2800">
                  <a:solidFill>
                    <a:srgbClr val="FFCC99"/>
                  </a:solidFill>
                  <a:latin typeface="Times New Roman" pitchFamily="18" charset="0"/>
                  <a:cs typeface="Times New Roman" pitchFamily="18" charset="0"/>
                </a:endParaRPr>
              </a:p>
            </p:txBody>
          </p:sp>
          <p:sp>
            <p:nvSpPr>
              <p:cNvPr id="9249" name="Oval 141"/>
              <p:cNvSpPr>
                <a:spLocks noChangeArrowheads="1"/>
              </p:cNvSpPr>
              <p:nvPr/>
            </p:nvSpPr>
            <p:spPr bwMode="auto">
              <a:xfrm>
                <a:off x="597" y="1621"/>
                <a:ext cx="56" cy="95"/>
              </a:xfrm>
              <a:prstGeom prst="ellipse">
                <a:avLst/>
              </a:prstGeom>
              <a:noFill/>
              <a:ln w="38100">
                <a:solidFill>
                  <a:schemeClr val="accent1"/>
                </a:solidFill>
                <a:round/>
                <a:headEnd/>
                <a:tailEnd/>
              </a:ln>
              <a:effectLst>
                <a:outerShdw dist="35921" dir="2700000" algn="ctr" rotWithShape="0">
                  <a:srgbClr val="000099"/>
                </a:outerShdw>
              </a:effectLst>
            </p:spPr>
            <p:txBody>
              <a:bodyPr wrap="none" anchor="ctr"/>
              <a:lstStyle/>
              <a:p>
                <a:pPr algn="ctr" eaLnBrk="0" hangingPunct="0">
                  <a:defRPr/>
                </a:pPr>
                <a:endParaRPr lang="zh-CN" altLang="en-US" sz="2800">
                  <a:solidFill>
                    <a:srgbClr val="FFCC99"/>
                  </a:solidFill>
                  <a:latin typeface="Times New Roman" pitchFamily="18" charset="0"/>
                  <a:cs typeface="Times New Roman" pitchFamily="18" charset="0"/>
                </a:endParaRPr>
              </a:p>
            </p:txBody>
          </p:sp>
        </p:grpSp>
        <p:sp>
          <p:nvSpPr>
            <p:cNvPr id="9233" name="Text Box 142"/>
            <p:cNvSpPr txBox="1">
              <a:spLocks noChangeArrowheads="1"/>
            </p:cNvSpPr>
            <p:nvPr/>
          </p:nvSpPr>
          <p:spPr bwMode="auto">
            <a:xfrm>
              <a:off x="1423812" y="1906588"/>
              <a:ext cx="1120422" cy="457200"/>
            </a:xfrm>
            <a:prstGeom prst="rect">
              <a:avLst/>
            </a:prstGeom>
            <a:noFill/>
            <a:ln w="9525">
              <a:noFill/>
              <a:miter lim="800000"/>
              <a:headEnd/>
              <a:tailEnd/>
            </a:ln>
          </p:spPr>
          <p:txBody>
            <a:bodyPr>
              <a:spAutoFit/>
            </a:bodyPr>
            <a:lstStyle/>
            <a:p>
              <a:pPr algn="ctr" eaLnBrk="0" hangingPunct="0">
                <a:spcBef>
                  <a:spcPct val="50000"/>
                </a:spcBef>
              </a:pPr>
              <a:r>
                <a:rPr lang="zh-CN" altLang="en-US" sz="2400" b="1">
                  <a:latin typeface="Times New Roman" pitchFamily="18" charset="0"/>
                  <a:cs typeface="Times New Roman" pitchFamily="18" charset="0"/>
                  <a:sym typeface="Wingdings" pitchFamily="2" charset="2"/>
                </a:rPr>
                <a:t></a:t>
              </a:r>
              <a:r>
                <a:rPr lang="en-US" altLang="zh-CN" sz="2400">
                  <a:latin typeface="Times New Roman" pitchFamily="18" charset="0"/>
                  <a:cs typeface="Times New Roman" pitchFamily="18" charset="0"/>
                </a:rPr>
                <a:t>FFA</a:t>
              </a:r>
            </a:p>
          </p:txBody>
        </p:sp>
        <p:sp>
          <p:nvSpPr>
            <p:cNvPr id="9234" name="AutoShape 143"/>
            <p:cNvSpPr>
              <a:spLocks noChangeArrowheads="1"/>
            </p:cNvSpPr>
            <p:nvPr/>
          </p:nvSpPr>
          <p:spPr bwMode="auto">
            <a:xfrm rot="5463182">
              <a:off x="2338564" y="1924404"/>
              <a:ext cx="552450" cy="386644"/>
            </a:xfrm>
            <a:prstGeom prst="upArrow">
              <a:avLst>
                <a:gd name="adj1" fmla="val 49611"/>
                <a:gd name="adj2" fmla="val 62102"/>
              </a:avLst>
            </a:prstGeom>
            <a:solidFill>
              <a:schemeClr val="accent1"/>
            </a:solidFill>
            <a:ln w="9525">
              <a:noFill/>
              <a:miter lim="800000"/>
              <a:headEnd/>
              <a:tailEnd/>
            </a:ln>
          </p:spPr>
          <p:txBody>
            <a:bodyPr wrap="none" anchor="ctr"/>
            <a:lstStyle/>
            <a:p>
              <a:pPr eaLnBrk="0" hangingPunct="0"/>
              <a:endParaRPr lang="en-US" sz="2800">
                <a:solidFill>
                  <a:srgbClr val="FFFFFF"/>
                </a:solidFill>
                <a:latin typeface="Times New Roman" pitchFamily="18" charset="0"/>
                <a:cs typeface="Times New Roman" pitchFamily="18" charset="0"/>
              </a:endParaRPr>
            </a:p>
          </p:txBody>
        </p:sp>
        <p:sp>
          <p:nvSpPr>
            <p:cNvPr id="9235" name="Rectangle 144"/>
            <p:cNvSpPr>
              <a:spLocks noChangeArrowheads="1"/>
            </p:cNvSpPr>
            <p:nvPr/>
          </p:nvSpPr>
          <p:spPr bwMode="auto">
            <a:xfrm rot="5400000">
              <a:off x="1322478" y="1972296"/>
              <a:ext cx="249237" cy="289277"/>
            </a:xfrm>
            <a:prstGeom prst="rect">
              <a:avLst/>
            </a:prstGeom>
            <a:solidFill>
              <a:srgbClr val="FF9900"/>
            </a:solidFill>
            <a:ln w="9525">
              <a:noFill/>
              <a:miter lim="800000"/>
              <a:headEnd/>
              <a:tailEnd/>
            </a:ln>
          </p:spPr>
          <p:txBody>
            <a:bodyPr wrap="none" anchor="ctr"/>
            <a:lstStyle/>
            <a:p>
              <a:pPr eaLnBrk="0" hangingPunct="0"/>
              <a:endParaRPr lang="en-US" sz="2800">
                <a:solidFill>
                  <a:srgbClr val="FFFFFF"/>
                </a:solidFill>
                <a:latin typeface="Times New Roman" pitchFamily="18" charset="0"/>
                <a:cs typeface="Times New Roman" pitchFamily="18" charset="0"/>
              </a:endParaRPr>
            </a:p>
          </p:txBody>
        </p:sp>
      </p:grpSp>
      <p:sp>
        <p:nvSpPr>
          <p:cNvPr id="9223" name="Slide Number Placeholder 145"/>
          <p:cNvSpPr>
            <a:spLocks noGrp="1"/>
          </p:cNvSpPr>
          <p:nvPr>
            <p:ph type="sldNum" sz="quarter" idx="11"/>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fld id="{2319FF15-7F94-4013-B784-931C359BA757}" type="slidenum">
              <a:rPr lang="en-US" smtClean="0">
                <a:solidFill>
                  <a:srgbClr val="FFFFFF"/>
                </a:solidFill>
              </a:rPr>
              <a:pPr fontAlgn="base">
                <a:spcBef>
                  <a:spcPct val="0"/>
                </a:spcBef>
                <a:spcAft>
                  <a:spcPct val="0"/>
                </a:spcAft>
                <a:defRPr/>
              </a:pPr>
              <a:t>6</a:t>
            </a:fld>
            <a:endParaRPr lang="en-US" smtClean="0">
              <a:solidFill>
                <a:srgbClr val="FFFFFF"/>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l" rtl="0">
              <a:buFont typeface="Wingdings" pitchFamily="2" charset="2"/>
              <a:buChar char="Ø"/>
            </a:pPr>
            <a:r>
              <a:rPr lang="en-US" dirty="0" smtClean="0"/>
              <a:t>The most common pattern of </a:t>
            </a:r>
            <a:r>
              <a:rPr lang="en-US" dirty="0" err="1" smtClean="0"/>
              <a:t>dyslipidemia</a:t>
            </a:r>
            <a:r>
              <a:rPr lang="en-US" dirty="0" smtClean="0"/>
              <a:t> is </a:t>
            </a:r>
            <a:r>
              <a:rPr lang="en-US" b="1" dirty="0" err="1" smtClean="0"/>
              <a:t>hyperTG</a:t>
            </a:r>
            <a:r>
              <a:rPr lang="en-US" dirty="0" smtClean="0"/>
              <a:t> and </a:t>
            </a:r>
            <a:r>
              <a:rPr lang="en-US" b="1" dirty="0" smtClean="0"/>
              <a:t>reduced </a:t>
            </a:r>
            <a:r>
              <a:rPr lang="en-US" b="1" dirty="0" err="1" smtClean="0"/>
              <a:t>HDLcholesterol</a:t>
            </a:r>
            <a:r>
              <a:rPr lang="en-US" b="1" dirty="0" smtClean="0"/>
              <a:t> </a:t>
            </a:r>
            <a:r>
              <a:rPr lang="en-US" dirty="0" smtClean="0"/>
              <a:t>levels. </a:t>
            </a:r>
          </a:p>
          <a:p>
            <a:pPr algn="l" rtl="0">
              <a:buFont typeface="Wingdings" pitchFamily="2" charset="2"/>
              <a:buChar char="Ø"/>
            </a:pPr>
            <a:r>
              <a:rPr lang="en-US" dirty="0" smtClean="0"/>
              <a:t>DM itself does not increase levels of low-density lipoprotein (LDL), but the </a:t>
            </a:r>
            <a:r>
              <a:rPr lang="en-US" dirty="0" smtClean="0">
                <a:solidFill>
                  <a:srgbClr val="C00000"/>
                </a:solidFill>
              </a:rPr>
              <a:t>small dense LDL particles </a:t>
            </a:r>
            <a:r>
              <a:rPr lang="en-US" dirty="0" smtClean="0"/>
              <a:t>found in type 2 DM are more </a:t>
            </a:r>
            <a:r>
              <a:rPr lang="en-US" dirty="0" err="1" smtClean="0">
                <a:solidFill>
                  <a:srgbClr val="C00000"/>
                </a:solidFill>
              </a:rPr>
              <a:t>atherogenic</a:t>
            </a:r>
            <a:r>
              <a:rPr lang="en-US" dirty="0" smtClean="0"/>
              <a:t> because they are more easily </a:t>
            </a:r>
            <a:r>
              <a:rPr lang="en-US" dirty="0" err="1" smtClean="0"/>
              <a:t>glycated</a:t>
            </a:r>
            <a:r>
              <a:rPr lang="en-US" dirty="0" smtClean="0"/>
              <a:t> and susceptible to oxidation.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01638" y="1565275"/>
            <a:ext cx="4148137" cy="3292475"/>
          </a:xfrm>
          <a:prstGeom prst="rect">
            <a:avLst/>
          </a:prstGeom>
          <a:noFill/>
          <a:ln w="9525">
            <a:noFill/>
            <a:miter lim="800000"/>
            <a:headEnd/>
            <a:tailEnd/>
          </a:ln>
        </p:spPr>
        <p:txBody>
          <a:bodyPr>
            <a:spAutoFit/>
          </a:bodyPr>
          <a:lstStyle/>
          <a:p>
            <a:pPr marL="457200" indent="-457200" algn="l" rtl="0">
              <a:lnSpc>
                <a:spcPct val="150000"/>
              </a:lnSpc>
              <a:spcBef>
                <a:spcPct val="100000"/>
              </a:spcBef>
              <a:buClr>
                <a:schemeClr val="tx2"/>
              </a:buClr>
              <a:buFont typeface="Wingdings" pitchFamily="2" charset="2"/>
              <a:buChar char="v"/>
            </a:pPr>
            <a:r>
              <a:rPr lang="en-US" altLang="zh-CN" sz="3200" dirty="0">
                <a:latin typeface="Times New Roman" pitchFamily="18" charset="0"/>
                <a:cs typeface="Times New Roman" pitchFamily="18" charset="0"/>
              </a:rPr>
              <a:t>Elevated total TG</a:t>
            </a:r>
          </a:p>
          <a:p>
            <a:pPr marL="457200" indent="-457200" algn="l" rtl="0">
              <a:lnSpc>
                <a:spcPct val="150000"/>
              </a:lnSpc>
              <a:spcBef>
                <a:spcPct val="100000"/>
              </a:spcBef>
              <a:buClr>
                <a:schemeClr val="tx2"/>
              </a:buClr>
              <a:buFont typeface="Wingdings" pitchFamily="2" charset="2"/>
              <a:buChar char="v"/>
            </a:pPr>
            <a:r>
              <a:rPr lang="en-US" altLang="zh-CN" sz="3200" dirty="0">
                <a:latin typeface="Times New Roman" pitchFamily="18" charset="0"/>
                <a:cs typeface="Times New Roman" pitchFamily="18" charset="0"/>
              </a:rPr>
              <a:t>Reduced HDL-C</a:t>
            </a:r>
          </a:p>
          <a:p>
            <a:pPr marL="457200" indent="-457200" algn="l" rtl="0">
              <a:lnSpc>
                <a:spcPct val="150000"/>
              </a:lnSpc>
              <a:spcBef>
                <a:spcPct val="100000"/>
              </a:spcBef>
              <a:buClr>
                <a:schemeClr val="tx2"/>
              </a:buClr>
              <a:buFont typeface="Wingdings" pitchFamily="2" charset="2"/>
              <a:buChar char="v"/>
            </a:pPr>
            <a:r>
              <a:rPr lang="en-US" altLang="zh-CN" sz="3200" dirty="0">
                <a:latin typeface="Times New Roman" pitchFamily="18" charset="0"/>
                <a:cs typeface="Times New Roman" pitchFamily="18" charset="0"/>
              </a:rPr>
              <a:t>Small, dense LDL-C              </a:t>
            </a:r>
          </a:p>
        </p:txBody>
      </p:sp>
      <p:sp>
        <p:nvSpPr>
          <p:cNvPr id="249859" name="Rectangle 3"/>
          <p:cNvSpPr>
            <a:spLocks noGrp="1" noChangeArrowheads="1"/>
          </p:cNvSpPr>
          <p:nvPr>
            <p:ph type="title"/>
          </p:nvPr>
        </p:nvSpPr>
        <p:spPr>
          <a:xfrm>
            <a:off x="228600" y="301625"/>
            <a:ext cx="8474075" cy="914400"/>
          </a:xfrm>
        </p:spPr>
        <p:txBody>
          <a:bodyPr/>
          <a:lstStyle/>
          <a:p>
            <a:pPr algn="ctr" eaLnBrk="1" fontAlgn="auto" hangingPunct="1">
              <a:spcAft>
                <a:spcPts val="0"/>
              </a:spcAft>
              <a:defRPr/>
            </a:pPr>
            <a:r>
              <a:rPr lang="en-US" altLang="zh-CN" sz="2800" b="1" dirty="0">
                <a:solidFill>
                  <a:schemeClr val="tx1"/>
                </a:solidFill>
                <a:latin typeface="Times New Roman" pitchFamily="18" charset="0"/>
                <a:ea typeface="宋体" charset="-122"/>
                <a:cs typeface="Times New Roman" pitchFamily="18" charset="0"/>
              </a:rPr>
              <a:t>Dyslipidemia in the Insulin Resistance Syndrome</a:t>
            </a:r>
            <a:endParaRPr lang="en-US" altLang="zh-CN" sz="2800" b="1" i="1" dirty="0">
              <a:solidFill>
                <a:schemeClr val="tx1"/>
              </a:solidFill>
              <a:latin typeface="Times New Roman" pitchFamily="18" charset="0"/>
              <a:ea typeface="宋体" charset="-122"/>
              <a:cs typeface="Times New Roman" pitchFamily="18" charset="0"/>
            </a:endParaRPr>
          </a:p>
        </p:txBody>
      </p:sp>
      <p:sp>
        <p:nvSpPr>
          <p:cNvPr id="10244" name="Slide Number Placeholder 3"/>
          <p:cNvSpPr>
            <a:spLocks noGrp="1"/>
          </p:cNvSpPr>
          <p:nvPr>
            <p:ph type="sldNum" sz="quarter" idx="11"/>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fld id="{101AA650-7C3E-4B1F-BCB3-DAAD08681FE9}" type="slidenum">
              <a:rPr lang="en-US" smtClean="0">
                <a:solidFill>
                  <a:srgbClr val="FFFFFF"/>
                </a:solidFill>
              </a:rPr>
              <a:pPr fontAlgn="base">
                <a:spcBef>
                  <a:spcPct val="0"/>
                </a:spcBef>
                <a:spcAft>
                  <a:spcPct val="0"/>
                </a:spcAft>
                <a:defRPr/>
              </a:pPr>
              <a:t>8</a:t>
            </a:fld>
            <a:endParaRPr lang="en-US" smtClean="0">
              <a:solidFill>
                <a:srgbClr val="FFFFFF"/>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01638" y="1371600"/>
            <a:ext cx="8167687" cy="3687163"/>
          </a:xfrm>
          <a:prstGeom prst="rect">
            <a:avLst/>
          </a:prstGeom>
          <a:noFill/>
          <a:ln w="9525">
            <a:noFill/>
            <a:miter lim="800000"/>
            <a:headEnd/>
            <a:tailEnd/>
          </a:ln>
        </p:spPr>
        <p:txBody>
          <a:bodyPr>
            <a:spAutoFit/>
          </a:bodyPr>
          <a:lstStyle/>
          <a:p>
            <a:pPr marL="341313" indent="-341313" algn="l" rtl="0">
              <a:spcBef>
                <a:spcPct val="65000"/>
              </a:spcBef>
              <a:buClr>
                <a:srgbClr val="002060"/>
              </a:buClr>
              <a:buFont typeface="Wingdings" pitchFamily="2" charset="2"/>
              <a:buChar char="v"/>
            </a:pPr>
            <a:r>
              <a:rPr lang="en-US" altLang="zh-CN" sz="3200" dirty="0">
                <a:latin typeface="Times New Roman" pitchFamily="18" charset="0"/>
                <a:cs typeface="Times New Roman" pitchFamily="18" charset="0"/>
              </a:rPr>
              <a:t>Increased susceptibility to oxidation</a:t>
            </a:r>
          </a:p>
          <a:p>
            <a:pPr marL="341313" indent="-341313" algn="l" rtl="0">
              <a:spcBef>
                <a:spcPct val="65000"/>
              </a:spcBef>
              <a:buClr>
                <a:srgbClr val="002060"/>
              </a:buClr>
              <a:buFont typeface="Wingdings" pitchFamily="2" charset="2"/>
              <a:buChar char="v"/>
            </a:pPr>
            <a:r>
              <a:rPr lang="en-US" altLang="zh-CN" sz="3200" dirty="0">
                <a:latin typeface="Times New Roman" pitchFamily="18" charset="0"/>
                <a:cs typeface="Times New Roman" pitchFamily="18" charset="0"/>
              </a:rPr>
              <a:t>Increased vascular permeability </a:t>
            </a:r>
          </a:p>
          <a:p>
            <a:pPr marL="341313" indent="-341313" algn="l" rtl="0">
              <a:spcBef>
                <a:spcPct val="65000"/>
              </a:spcBef>
              <a:buClr>
                <a:srgbClr val="002060"/>
              </a:buClr>
              <a:buFont typeface="Wingdings" pitchFamily="2" charset="2"/>
              <a:buChar char="v"/>
            </a:pPr>
            <a:r>
              <a:rPr lang="en-US" sz="3200" dirty="0" err="1">
                <a:latin typeface="Times New Roman" pitchFamily="18" charset="0"/>
                <a:ea typeface="宋体" pitchFamily="2" charset="-122"/>
                <a:cs typeface="Times New Roman" pitchFamily="18" charset="0"/>
              </a:rPr>
              <a:t>G</a:t>
            </a:r>
            <a:r>
              <a:rPr lang="en-US" sz="3200" dirty="0" err="1" smtClean="0">
                <a:latin typeface="Times New Roman" pitchFamily="18" charset="0"/>
                <a:ea typeface="宋体" pitchFamily="2" charset="-122"/>
                <a:cs typeface="Times New Roman" pitchFamily="18" charset="0"/>
              </a:rPr>
              <a:t>lycation</a:t>
            </a:r>
            <a:r>
              <a:rPr lang="en-US" sz="3200" dirty="0" smtClean="0">
                <a:latin typeface="Times New Roman" pitchFamily="18" charset="0"/>
                <a:ea typeface="宋体" pitchFamily="2" charset="-122"/>
                <a:cs typeface="Times New Roman" pitchFamily="18" charset="0"/>
              </a:rPr>
              <a:t> </a:t>
            </a:r>
            <a:r>
              <a:rPr lang="en-US" sz="3200" dirty="0">
                <a:latin typeface="Times New Roman" pitchFamily="18" charset="0"/>
                <a:ea typeface="宋体" pitchFamily="2" charset="-122"/>
                <a:cs typeface="Times New Roman" pitchFamily="18" charset="0"/>
              </a:rPr>
              <a:t>of LDL may be enhanced in diabetes, impairing recognition of the lipoprotein by its </a:t>
            </a:r>
            <a:r>
              <a:rPr lang="en-US" sz="3200" dirty="0" err="1">
                <a:latin typeface="Times New Roman" pitchFamily="18" charset="0"/>
                <a:ea typeface="宋体" pitchFamily="2" charset="-122"/>
                <a:cs typeface="Times New Roman" pitchFamily="18" charset="0"/>
              </a:rPr>
              <a:t>hepatoreceptor</a:t>
            </a:r>
            <a:r>
              <a:rPr lang="en-US" sz="3200" dirty="0">
                <a:latin typeface="Times New Roman" pitchFamily="18" charset="0"/>
                <a:ea typeface="宋体" pitchFamily="2" charset="-122"/>
                <a:cs typeface="Times New Roman" pitchFamily="18" charset="0"/>
              </a:rPr>
              <a:t> and extending its </a:t>
            </a:r>
            <a:r>
              <a:rPr lang="en-US" sz="3200" dirty="0" smtClean="0">
                <a:latin typeface="Times New Roman" pitchFamily="18" charset="0"/>
                <a:ea typeface="宋体" pitchFamily="2" charset="-122"/>
                <a:cs typeface="Times New Roman" pitchFamily="18" charset="0"/>
              </a:rPr>
              <a:t>half-life.</a:t>
            </a:r>
            <a:endParaRPr lang="en-US" altLang="zh-CN" sz="3200" dirty="0">
              <a:latin typeface="Times New Roman" pitchFamily="18" charset="0"/>
              <a:cs typeface="Times New Roman" pitchFamily="18" charset="0"/>
            </a:endParaRPr>
          </a:p>
        </p:txBody>
      </p:sp>
      <p:sp>
        <p:nvSpPr>
          <p:cNvPr id="272387" name="Rectangle 3"/>
          <p:cNvSpPr>
            <a:spLocks noGrp="1" noChangeArrowheads="1"/>
          </p:cNvSpPr>
          <p:nvPr>
            <p:ph type="title"/>
          </p:nvPr>
        </p:nvSpPr>
        <p:spPr>
          <a:xfrm>
            <a:off x="474663" y="301625"/>
            <a:ext cx="8472487" cy="914400"/>
          </a:xfrm>
        </p:spPr>
        <p:txBody>
          <a:bodyPr>
            <a:noAutofit/>
          </a:bodyPr>
          <a:lstStyle/>
          <a:p>
            <a:pPr algn="ctr" eaLnBrk="1" fontAlgn="auto" hangingPunct="1">
              <a:spcAft>
                <a:spcPts val="0"/>
              </a:spcAft>
              <a:defRPr/>
            </a:pPr>
            <a:r>
              <a:rPr lang="en-US" altLang="zh-CN" sz="3200" b="1" dirty="0">
                <a:solidFill>
                  <a:schemeClr val="tx1"/>
                </a:solidFill>
                <a:latin typeface="Times New Roman" pitchFamily="18" charset="0"/>
                <a:ea typeface="宋体" charset="-122"/>
                <a:cs typeface="Times New Roman" pitchFamily="18" charset="0"/>
              </a:rPr>
              <a:t>Small Dense LDL and CHD:  </a:t>
            </a:r>
            <a:br>
              <a:rPr lang="en-US" altLang="zh-CN" sz="3200" b="1" dirty="0">
                <a:solidFill>
                  <a:schemeClr val="tx1"/>
                </a:solidFill>
                <a:latin typeface="Times New Roman" pitchFamily="18" charset="0"/>
                <a:ea typeface="宋体" charset="-122"/>
                <a:cs typeface="Times New Roman" pitchFamily="18" charset="0"/>
              </a:rPr>
            </a:br>
            <a:r>
              <a:rPr lang="en-US" altLang="zh-CN" sz="3200" b="1" dirty="0">
                <a:solidFill>
                  <a:schemeClr val="tx1"/>
                </a:solidFill>
                <a:latin typeface="Times New Roman" pitchFamily="18" charset="0"/>
                <a:ea typeface="宋体" charset="-122"/>
                <a:cs typeface="Times New Roman" pitchFamily="18" charset="0"/>
              </a:rPr>
              <a:t>Potential </a:t>
            </a:r>
            <a:r>
              <a:rPr lang="en-US" altLang="zh-CN" sz="3200" b="1" dirty="0" err="1">
                <a:solidFill>
                  <a:schemeClr val="tx1"/>
                </a:solidFill>
                <a:latin typeface="Times New Roman" pitchFamily="18" charset="0"/>
                <a:ea typeface="宋体" charset="-122"/>
                <a:cs typeface="Times New Roman" pitchFamily="18" charset="0"/>
              </a:rPr>
              <a:t>Atherogenic</a:t>
            </a:r>
            <a:r>
              <a:rPr lang="en-US" altLang="zh-CN" sz="3200" b="1" dirty="0">
                <a:solidFill>
                  <a:schemeClr val="tx1"/>
                </a:solidFill>
                <a:latin typeface="Times New Roman" pitchFamily="18" charset="0"/>
                <a:ea typeface="宋体" charset="-122"/>
                <a:cs typeface="Times New Roman" pitchFamily="18" charset="0"/>
              </a:rPr>
              <a:t> Mechanisms</a:t>
            </a:r>
          </a:p>
        </p:txBody>
      </p:sp>
      <p:sp>
        <p:nvSpPr>
          <p:cNvPr id="11268" name="Slide Number Placeholder 4"/>
          <p:cNvSpPr>
            <a:spLocks noGrp="1"/>
          </p:cNvSpPr>
          <p:nvPr>
            <p:ph type="sldNum" sz="quarter" idx="11"/>
          </p:nvPr>
        </p:nvSpPr>
        <p:spPr bwMode="auto">
          <a:extLst/>
        </p:spPr>
        <p:txBody>
          <a:bodyPr wrap="square" lIns="91440" tIns="45720" rIns="91440" bIns="45720" numCol="1" anchorCtr="0"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fld id="{450B0E6E-940F-438A-9236-775EEF666956}" type="slidenum">
              <a:rPr lang="en-US" smtClean="0">
                <a:solidFill>
                  <a:srgbClr val="FFFFFF"/>
                </a:solidFill>
              </a:rPr>
              <a:pPr fontAlgn="base">
                <a:spcBef>
                  <a:spcPct val="0"/>
                </a:spcBef>
                <a:spcAft>
                  <a:spcPct val="0"/>
                </a:spcAft>
                <a:defRPr/>
              </a:pPr>
              <a:t>9</a:t>
            </a:fld>
            <a:endParaRPr lang="en-US" smtClean="0">
              <a:solidFill>
                <a:srgbClr val="FFFFFF"/>
              </a:solidFill>
            </a:endParaRPr>
          </a:p>
        </p:txBody>
      </p:sp>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1144</TotalTime>
  <Words>1460</Words>
  <Application>Microsoft Office PowerPoint</Application>
  <PresentationFormat>On-screen Show (4:3)</PresentationFormat>
  <Paragraphs>171</Paragraphs>
  <Slides>35</Slides>
  <Notes>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In The Name Of God</vt:lpstr>
      <vt:lpstr>PowerPoint Presentation</vt:lpstr>
      <vt:lpstr>PowerPoint Presentation</vt:lpstr>
      <vt:lpstr>PowerPoint Presentation</vt:lpstr>
      <vt:lpstr>PowerPoint Presentation</vt:lpstr>
      <vt:lpstr>Mechanisms Relating Insulin Resistance and Dyslipidemia</vt:lpstr>
      <vt:lpstr>PowerPoint Presentation</vt:lpstr>
      <vt:lpstr>Dyslipidemia in the Insulin Resistance Syndrome</vt:lpstr>
      <vt:lpstr>Small Dense LDL and CHD:   Potential Atherogenic Mechanisms</vt:lpstr>
      <vt:lpstr>“The Lower, the Better”</vt:lpstr>
      <vt:lpstr>When to check lipid panel</vt:lpstr>
      <vt:lpstr> points</vt:lpstr>
      <vt:lpstr> Goals of therapy for diabetes mellitus</vt:lpstr>
      <vt:lpstr>PowerPoint Presentation</vt:lpstr>
      <vt:lpstr>Treatment of Hyperlipidemia</vt:lpstr>
      <vt:lpstr>PowerPoint Presentation</vt:lpstr>
      <vt:lpstr>ADA </vt:lpstr>
      <vt:lpstr>PowerPoint Presentation</vt:lpstr>
      <vt:lpstr>PowerPoint Presentation</vt:lpstr>
      <vt:lpstr>Recommendations for statin and combination treatment in adults   with diabetes</vt:lpstr>
      <vt:lpstr>High-intensity and moderate-intensity statin therapy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Indication of statin therapy</vt:lpstr>
      <vt:lpstr>PowerPoint Presentation</vt:lpstr>
      <vt:lpstr>Hypertriglyceridemia</vt:lpstr>
      <vt:lpstr>The Major Approved Drugs Used for the Treatment of Dyslipidemia</vt:lpstr>
      <vt:lpstr>The Major Approved Drugs Used for the Treatment of Dyslipidemia</vt:lpstr>
      <vt:lpstr>The Major Approved Drugs Used for the Treatment of Dyslipidemia</vt:lpstr>
      <vt:lpstr>Thanks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VAHID</dc:creator>
  <cp:lastModifiedBy>آرش قنبریان</cp:lastModifiedBy>
  <cp:revision>379</cp:revision>
  <dcterms:created xsi:type="dcterms:W3CDTF">2014-02-15T14:36:47Z</dcterms:created>
  <dcterms:modified xsi:type="dcterms:W3CDTF">2019-08-08T05:39:59Z</dcterms:modified>
</cp:coreProperties>
</file>