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508" r:id="rId2"/>
    <p:sldId id="509" r:id="rId3"/>
    <p:sldId id="468" r:id="rId4"/>
    <p:sldId id="501" r:id="rId5"/>
    <p:sldId id="494" r:id="rId6"/>
    <p:sldId id="499" r:id="rId7"/>
    <p:sldId id="495" r:id="rId8"/>
    <p:sldId id="523" r:id="rId9"/>
    <p:sldId id="517" r:id="rId10"/>
    <p:sldId id="512" r:id="rId11"/>
    <p:sldId id="519" r:id="rId12"/>
    <p:sldId id="513" r:id="rId13"/>
    <p:sldId id="520" r:id="rId14"/>
    <p:sldId id="515" r:id="rId15"/>
    <p:sldId id="469" r:id="rId16"/>
    <p:sldId id="522" r:id="rId17"/>
    <p:sldId id="386" r:id="rId18"/>
    <p:sldId id="502" r:id="rId19"/>
    <p:sldId id="526" r:id="rId20"/>
    <p:sldId id="470" r:id="rId21"/>
    <p:sldId id="532" r:id="rId22"/>
    <p:sldId id="471" r:id="rId23"/>
    <p:sldId id="527" r:id="rId24"/>
    <p:sldId id="524" r:id="rId25"/>
    <p:sldId id="485" r:id="rId26"/>
    <p:sldId id="533" r:id="rId27"/>
    <p:sldId id="477" r:id="rId28"/>
    <p:sldId id="492" r:id="rId29"/>
    <p:sldId id="52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CC"/>
    <a:srgbClr val="FFFF00"/>
    <a:srgbClr val="1203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9717-2CD6-4DE6-8ABA-95A5FAAC04B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536F9-C63E-4D34-BC5C-FA5647CD0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FA5DFA47-8026-444F-9ADB-EF892C59E23F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2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36F9-C63E-4D34-BC5C-FA5647CD0E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Fragments of the original are scattered between parts that the writer has written.</a:t>
            </a:r>
          </a:p>
          <a:p>
            <a:r>
              <a:rPr lang="en-GB" altLang="en-US" dirty="0" smtClean="0"/>
              <a:t>The sequence of ideas and examples show that it has been lifted directly from the original source.</a:t>
            </a:r>
          </a:p>
          <a:p>
            <a:r>
              <a:rPr lang="en-GB" altLang="en-US" dirty="0" smtClean="0"/>
              <a:t>The writer’s comments between add no value or make no difference to the writing.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36F9-C63E-4D34-BC5C-FA5647CD0E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In this example, nearly all the words are those of the writer</a:t>
            </a:r>
          </a:p>
          <a:p>
            <a:r>
              <a:rPr lang="en-GB" altLang="en-US" u="sng" dirty="0" smtClean="0"/>
              <a:t>However</a:t>
            </a:r>
            <a:r>
              <a:rPr lang="en-GB" altLang="en-US" dirty="0" smtClean="0"/>
              <a:t>, the sequence, the ideas, the references used to support the arguments </a:t>
            </a:r>
            <a:r>
              <a:rPr lang="en-GB" altLang="en-US" dirty="0" err="1" smtClean="0"/>
              <a:t>etc</a:t>
            </a:r>
            <a:r>
              <a:rPr lang="en-GB" altLang="en-US" dirty="0" smtClean="0"/>
              <a:t> are identical to the original source.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36F9-C63E-4D34-BC5C-FA5647CD0E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dirty="0" smtClean="0"/>
              <a:t>Three types of self-plagiarism are identified:</a:t>
            </a:r>
          </a:p>
          <a:p>
            <a:pPr algn="l" rtl="0"/>
            <a:r>
              <a:rPr lang="en-US" sz="1200" dirty="0" smtClean="0"/>
              <a:t>a. Redundant and duplicate publication – Republishing the same</a:t>
            </a:r>
          </a:p>
          <a:p>
            <a:pPr algn="l" rtl="0"/>
            <a:r>
              <a:rPr lang="en-US" sz="1200" dirty="0" smtClean="0"/>
              <a:t>paper that is published elsewhere without notifying the reader</a:t>
            </a:r>
          </a:p>
          <a:p>
            <a:pPr algn="l" rtl="0"/>
            <a:r>
              <a:rPr lang="en-US" sz="1200" dirty="0" smtClean="0"/>
              <a:t>or publisher of the journal. Researchers publish the same data,</a:t>
            </a:r>
          </a:p>
          <a:p>
            <a:pPr algn="l" rtl="0"/>
            <a:r>
              <a:rPr lang="en-US" sz="1200" dirty="0" smtClean="0"/>
              <a:t>with a somewhat different textual slant within the body of the</a:t>
            </a:r>
          </a:p>
          <a:p>
            <a:pPr algn="l" rtl="0"/>
            <a:r>
              <a:rPr lang="en-US" sz="1200" dirty="0" smtClean="0"/>
              <a:t>paper. It is estimated that between 10% and 20% of the</a:t>
            </a:r>
          </a:p>
          <a:p>
            <a:pPr algn="l" rtl="0"/>
            <a:r>
              <a:rPr lang="en-US" sz="1200" dirty="0" smtClean="0"/>
              <a:t>biomedical literature is laden with redundant publications</a:t>
            </a:r>
          </a:p>
          <a:p>
            <a:pPr algn="l" rtl="0"/>
            <a:r>
              <a:rPr lang="en-US" sz="1200" dirty="0" smtClean="0"/>
              <a:t>(Jefferson, 1998; </a:t>
            </a:r>
            <a:r>
              <a:rPr lang="en-US" sz="1200" dirty="0" err="1" smtClean="0"/>
              <a:t>Steneck</a:t>
            </a:r>
            <a:r>
              <a:rPr lang="en-US" sz="1200" dirty="0" smtClean="0"/>
              <a:t>, 2000).</a:t>
            </a:r>
          </a:p>
          <a:p>
            <a:pPr algn="l" rtl="0"/>
            <a:r>
              <a:rPr lang="en-US" sz="1200" dirty="0" smtClean="0"/>
              <a:t>b. Salami-slicing or data fragmentation – Publishing a significant</a:t>
            </a:r>
          </a:p>
          <a:p>
            <a:pPr algn="l" rtl="0"/>
            <a:r>
              <a:rPr lang="en-US" sz="1200" dirty="0" smtClean="0"/>
              <a:t>study as smaller studies to increase the number of publications</a:t>
            </a:r>
          </a:p>
          <a:p>
            <a:pPr algn="l" rtl="0"/>
            <a:r>
              <a:rPr lang="en-US" sz="1200" dirty="0" smtClean="0"/>
              <a:t>rather than publishing one large study.</a:t>
            </a:r>
          </a:p>
          <a:p>
            <a:pPr algn="l" rtl="0"/>
            <a:r>
              <a:rPr lang="en-US" sz="1200" dirty="0" smtClean="0"/>
              <a:t>c. Text recycling – Reusing portions of a previously written</a:t>
            </a:r>
          </a:p>
          <a:p>
            <a:pPr algn="l" rtl="0"/>
            <a:r>
              <a:rPr lang="en-US" sz="1200" dirty="0" smtClean="0"/>
              <a:t>published or unpublished text by the same author.</a:t>
            </a:r>
            <a:endParaRPr lang="fa-IR" sz="1200" dirty="0" smtClean="0"/>
          </a:p>
          <a:p>
            <a:pPr algn="l" rtl="0"/>
            <a:r>
              <a:rPr lang="en-US" sz="1200" dirty="0" err="1" smtClean="0"/>
              <a:t>Mohapatra</a:t>
            </a:r>
            <a:r>
              <a:rPr lang="en-US" sz="1200" dirty="0" smtClean="0"/>
              <a:t> S, </a:t>
            </a:r>
            <a:r>
              <a:rPr lang="en-US" sz="1200" dirty="0" err="1" smtClean="0"/>
              <a:t>Samal</a:t>
            </a:r>
            <a:r>
              <a:rPr lang="en-US" sz="1200" dirty="0" smtClean="0"/>
              <a:t> L. The ethics of self-plagiarism. Asian journal of psychiatry. 2014 Dec 1;12:147.</a:t>
            </a:r>
          </a:p>
          <a:p>
            <a:endParaRPr lang="en-US" dirty="0" smtClean="0"/>
          </a:p>
          <a:p>
            <a:r>
              <a:rPr lang="en-US" dirty="0" smtClean="0"/>
              <a:t>Authors who submit a manuscript for publication containing</a:t>
            </a:r>
          </a:p>
          <a:p>
            <a:r>
              <a:rPr lang="en-US" dirty="0" smtClean="0"/>
              <a:t>data, reviews, conclusions, etc., that have already been </a:t>
            </a:r>
            <a:r>
              <a:rPr lang="en-US" dirty="0" err="1" smtClean="0"/>
              <a:t>dissemi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nated</a:t>
            </a:r>
            <a:r>
              <a:rPr lang="en-US" dirty="0" smtClean="0"/>
              <a:t> in some significant manner (e.g., published as an article in</a:t>
            </a:r>
          </a:p>
          <a:p>
            <a:r>
              <a:rPr lang="en-US" dirty="0" smtClean="0"/>
              <a:t>another journal, presented at a conference, posted on the internet)</a:t>
            </a:r>
          </a:p>
          <a:p>
            <a:r>
              <a:rPr lang="en-US" dirty="0" smtClean="0"/>
              <a:t>must clearly indicate to the editors and readers the nature of the</a:t>
            </a:r>
          </a:p>
          <a:p>
            <a:r>
              <a:rPr lang="en-US" dirty="0" smtClean="0"/>
              <a:t>previous dissemination.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36F9-C63E-4D34-BC5C-FA5647CD0E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چگونگى ارجاع به منابع را ياد بگيريم:</a:t>
            </a:r>
          </a:p>
          <a:p>
            <a:pPr algn="ctr" rtl="1" eaLnBrk="1" hangingPunct="1">
              <a:lnSpc>
                <a:spcPct val="150000"/>
              </a:lnSpc>
              <a:defRPr/>
            </a:pPr>
            <a:endParaRPr lang="fa-IR" sz="1400" b="1" dirty="0" smtClean="0">
              <a:solidFill>
                <a:schemeClr val="accent6">
                  <a:lumMod val="75000"/>
                </a:schemeClr>
              </a:solidFill>
              <a:cs typeface="B Nazanin" pitchFamily="2" charset="-78"/>
            </a:endParaRPr>
          </a:p>
          <a:p>
            <a:pPr marL="457200" indent="-457200" algn="just" rt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a-IR" sz="1200" b="1" dirty="0" smtClean="0">
                <a:solidFill>
                  <a:srgbClr val="FF0066"/>
                </a:solidFill>
                <a:cs typeface="B Nazanin" pitchFamily="2" charset="-78"/>
              </a:rPr>
              <a:t>مقاله تحقيقى شما اگر ارجاع نداشته باشد، به معناى آن است كه همة آن از خودتان است. </a:t>
            </a:r>
          </a:p>
          <a:p>
            <a:pPr marL="342900" indent="-342900" algn="just" rt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a-IR" sz="1200" b="1" dirty="0" smtClean="0">
                <a:solidFill>
                  <a:srgbClr val="FF0066"/>
                </a:solidFill>
                <a:cs typeface="B Nazanin" pitchFamily="2" charset="-78"/>
              </a:rPr>
              <a:t>ما با ارجاع به آثار كارشناسان و صاحب نظران نشان مى دهيم كه در تهيه مقالة خود مطالعه و تحقيق كرده ايم. </a:t>
            </a:r>
          </a:p>
          <a:p>
            <a:pPr marL="342900" indent="-342900" algn="just" rt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a-IR" sz="1200" b="1" dirty="0" smtClean="0">
                <a:solidFill>
                  <a:srgbClr val="FF0066"/>
                </a:solidFill>
                <a:cs typeface="B Nazanin" pitchFamily="2" charset="-78"/>
              </a:rPr>
              <a:t>همچنين با ارجاع دادن حق و حرمت كسانى را كه از كلام و نظراتشان استفاده كرده ايم، مى گزاريم. </a:t>
            </a:r>
          </a:p>
          <a:p>
            <a:pPr marL="342900" indent="-342900" algn="just" rt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a-IR" sz="1200" b="1" dirty="0" smtClean="0">
                <a:solidFill>
                  <a:srgbClr val="FF0066"/>
                </a:solidFill>
                <a:cs typeface="B Nazanin" pitchFamily="2" charset="-78"/>
              </a:rPr>
              <a:t>بهترين راه براى اطمينان از دقيق بودن ارجاع هايمان آن است كه به هنگام مطالعه و تحقيق در منابع، به يادداشت بردارى منظم بپردازيم. 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sz="1200" b="1" dirty="0" smtClean="0">
              <a:solidFill>
                <a:srgbClr val="FF0066"/>
              </a:solidFill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36F9-C63E-4D34-BC5C-FA5647CD0E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7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Quotation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Using SPECIFIC and EXACT language from another source in your own work.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Quotations must be marked with parenthetical citations or footnotes and placed in quotation marks (“”).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Paraphrase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Taking a specific passage from another source and putting it in your own words.  </a:t>
            </a:r>
            <a:r>
              <a:rPr lang="en-US" altLang="en-US" sz="1600" i="1" dirty="0" smtClean="0"/>
              <a:t>The Message</a:t>
            </a:r>
            <a:r>
              <a:rPr lang="en-US" altLang="en-US" sz="1600" dirty="0" smtClean="0"/>
              <a:t>, for instance, is a paraphrase of the Bible.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These must be marked with a parenthetical citation or footnote.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Summary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Summary involves giving a recap of the main ideas and arguments in an outside source.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If you are summarizing an ENTIRE source, simply give credit to the author and place the entry on your bibliography.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If you are summarizing a specific passage, you must include a parenthetical citation or footnote after your summary.</a:t>
            </a:r>
            <a:endParaRPr lang="fa-IR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fa-IR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Summarizing involves putting the main idea(s) of one or several writers into your own words, including only the main point(s). Summaries are significantly shorter than the original and take a broad overview of the source material. Again, it is necessary to attribute summarized ideas to their original sources.</a:t>
            </a:r>
            <a:r>
              <a:rPr lang="en-US" altLang="en-US" sz="1800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i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 dirty="0" smtClean="0"/>
              <a:t>Summarize when:</a:t>
            </a:r>
            <a:r>
              <a:rPr lang="en-US" altLang="en-US" sz="1800" i="1" dirty="0" smtClean="0"/>
              <a:t> 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You want to establish background or offer an overview of a topic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You want to describe knowledge (from several sources) about a topic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You want to determine the main ideas of a single source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Carol </a:t>
            </a:r>
            <a:r>
              <a:rPr lang="en-US" alt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Rohrbach</a:t>
            </a:r>
            <a:r>
              <a:rPr lang="en-US" altLang="en-US" sz="1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and Joyce </a:t>
            </a:r>
            <a:r>
              <a:rPr lang="en-US" alt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Valenza</a:t>
            </a:r>
            <a:endParaRPr lang="en-US" altLang="en-US" sz="13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3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700" dirty="0" smtClean="0"/>
          </a:p>
          <a:p>
            <a:pPr lvl="1" eaLnBrk="1" hangingPunct="1">
              <a:lnSpc>
                <a:spcPct val="80000"/>
              </a:lnSpc>
            </a:pPr>
            <a:endParaRPr lang="en-US" alt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36F9-C63E-4D34-BC5C-FA5647CD0E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5303"/>
            <a:ext cx="10058400" cy="1450757"/>
          </a:xfrm>
        </p:spPr>
        <p:txBody>
          <a:bodyPr>
            <a:normAutofit/>
          </a:bodyPr>
          <a:lstStyle>
            <a:lvl1pPr marL="0" algn="ctr">
              <a:defRPr sz="460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 algn="r" rtl="1">
              <a:buSzPct val="139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1pPr>
            <a:lvl2pPr marL="544068" indent="-342900" algn="r" rtl="1">
              <a:buSzPct val="139000"/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2pPr>
            <a:lvl3pPr marL="726948" indent="-342900" algn="r" rtl="1">
              <a:buSzPct val="139000"/>
              <a:buFont typeface="Arial" panose="020B0604020202020204" pitchFamily="34" charset="0"/>
              <a:buChar char="•"/>
              <a:defRPr sz="200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3pPr>
            <a:lvl4pPr marL="852678" indent="-285750" algn="r" rtl="1">
              <a:buSzPct val="139000"/>
              <a:buFont typeface="Arial" panose="020B0604020202020204" pitchFamily="34" charset="0"/>
              <a:buChar char="•"/>
              <a:defRPr>
                <a:cs typeface="B Mitra" panose="00000400000000000000" pitchFamily="2" charset="-78"/>
              </a:defRPr>
            </a:lvl4pPr>
            <a:lvl5pPr marL="1035558" indent="-285750" algn="r" rtl="1">
              <a:buSzPct val="139000"/>
              <a:buFont typeface="Arial" panose="020B0604020202020204" pitchFamily="34" charset="0"/>
              <a:buChar char="•"/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 algn="ctr">
              <a:defRPr lang="en-US" sz="4600" kern="1200" spc="-50" baseline="0" dirty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Mitr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 algn="ctr">
              <a:defRPr lang="en-US" sz="4600" kern="1200" spc="-50" baseline="0" dirty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Mitr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A9E73B-322B-4529-B510-F87E08B29D39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1C71F0-D6A4-41B7-BF27-6DABDAAEB4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bellevuecollege.edu/writinglab/writ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ubtitle 2"/>
          <p:cNvSpPr>
            <a:spLocks noGrp="1"/>
          </p:cNvSpPr>
          <p:nvPr>
            <p:ph type="body" idx="1"/>
          </p:nvPr>
        </p:nvSpPr>
        <p:spPr>
          <a:xfrm>
            <a:off x="2729345" y="5105401"/>
            <a:ext cx="8825346" cy="1371600"/>
          </a:xfrm>
        </p:spPr>
        <p:txBody>
          <a:bodyPr>
            <a:noAutofit/>
          </a:bodyPr>
          <a:lstStyle/>
          <a:p>
            <a:pPr algn="ctr" rtl="1"/>
            <a:r>
              <a:rPr lang="fa-IR" altLang="en-US" sz="2800" dirty="0" smtClean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علی روحبخش</a:t>
            </a:r>
          </a:p>
          <a:p>
            <a:pPr algn="ctr" rtl="1"/>
            <a:r>
              <a:rPr lang="fa-IR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دانشیار فارماکولوژی</a:t>
            </a:r>
          </a:p>
          <a:p>
            <a:pPr algn="ctr" rtl="1"/>
            <a:r>
              <a:rPr lang="fa-I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 اجرایی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Iranian journal of basic medical sciences</a:t>
            </a:r>
            <a:endParaRPr lang="fa-IR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4432" y="1780217"/>
            <a:ext cx="4887173" cy="1544967"/>
          </a:xfrm>
        </p:spPr>
        <p:txBody>
          <a:bodyPr/>
          <a:lstStyle/>
          <a:p>
            <a:r>
              <a:rPr lang="en-US" dirty="0" smtClean="0">
                <a:solidFill>
                  <a:srgbClr val="0404CC"/>
                </a:solidFill>
              </a:rPr>
              <a:t>Plagiarism</a:t>
            </a:r>
            <a:endParaRPr lang="en-US" dirty="0">
              <a:solidFill>
                <a:srgbClr val="0404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82221"/>
            <a:ext cx="1547813" cy="21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9" b="12308"/>
          <a:stretch/>
        </p:blipFill>
        <p:spPr bwMode="auto">
          <a:xfrm>
            <a:off x="6218238" y="2132513"/>
            <a:ext cx="5616728" cy="312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9416"/>
          <a:stretch/>
        </p:blipFill>
        <p:spPr bwMode="auto">
          <a:xfrm>
            <a:off x="558800" y="2132513"/>
            <a:ext cx="5476875" cy="314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/>
          </a:p>
          <a:p>
            <a:r>
              <a:rPr lang="fa-IR" sz="4000" dirty="0" smtClean="0"/>
              <a:t>تلفیق پاراگراف های متعدد </a:t>
            </a:r>
          </a:p>
          <a:p>
            <a:pPr lvl="1"/>
            <a:r>
              <a:rPr lang="en-US" sz="3600" dirty="0"/>
              <a:t>Mosaic</a:t>
            </a:r>
            <a:endParaRPr lang="fa-IR" sz="3600" dirty="0"/>
          </a:p>
          <a:p>
            <a:pPr marL="640080" lvl="2" indent="-457200">
              <a:spcBef>
                <a:spcPts val="1200"/>
              </a:spcBef>
              <a:spcAft>
                <a:spcPts val="200"/>
              </a:spcAft>
            </a:pPr>
            <a:r>
              <a:rPr lang="en-US" altLang="en-US" sz="3600" dirty="0">
                <a:solidFill>
                  <a:srgbClr val="FF0000"/>
                </a:solidFill>
              </a:rPr>
              <a:t>patchwork plagiarism</a:t>
            </a:r>
            <a:endParaRPr lang="en-US" sz="3600" dirty="0">
              <a:solidFill>
                <a:srgbClr val="FF0000"/>
              </a:solidFill>
            </a:endParaRPr>
          </a:p>
          <a:p>
            <a:endParaRPr lang="fa-IR" dirty="0"/>
          </a:p>
          <a:p>
            <a:endParaRPr lang="fa-IR" dirty="0" smtClean="0"/>
          </a:p>
        </p:txBody>
      </p:sp>
      <p:pic>
        <p:nvPicPr>
          <p:cNvPr id="23554" name="Picture 2" descr="Image result for plagiaris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5" y="3653580"/>
            <a:ext cx="3324044" cy="22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 b="9410"/>
          <a:stretch/>
        </p:blipFill>
        <p:spPr bwMode="auto">
          <a:xfrm>
            <a:off x="6188913" y="2226494"/>
            <a:ext cx="5464431" cy="313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9416"/>
          <a:stretch/>
        </p:blipFill>
        <p:spPr bwMode="auto">
          <a:xfrm>
            <a:off x="444500" y="2226494"/>
            <a:ext cx="5591175" cy="320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بازگویی مطالب بدون ذکر منبع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</a:pPr>
            <a:r>
              <a:rPr lang="en-US" sz="4000" dirty="0"/>
              <a:t>Paraphrasing</a:t>
            </a:r>
          </a:p>
          <a:p>
            <a:endParaRPr lang="fa-IR" sz="4400" dirty="0"/>
          </a:p>
          <a:p>
            <a:endParaRPr lang="fa-IR" sz="4400" dirty="0"/>
          </a:p>
          <a:p>
            <a:endParaRPr lang="fa-IR" sz="4400" dirty="0" smtClean="0"/>
          </a:p>
        </p:txBody>
      </p:sp>
      <p:pic>
        <p:nvPicPr>
          <p:cNvPr id="6" name="Picture 6" descr="Image result for plagiarism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0" y="3442008"/>
            <a:ext cx="2942647" cy="22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23453"/>
          <a:stretch/>
        </p:blipFill>
        <p:spPr bwMode="auto">
          <a:xfrm>
            <a:off x="5734367" y="2293447"/>
            <a:ext cx="6448886" cy="30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9416"/>
          <a:stretch/>
        </p:blipFill>
        <p:spPr bwMode="auto">
          <a:xfrm>
            <a:off x="38100" y="2293447"/>
            <a:ext cx="5515293" cy="316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83388"/>
            <a:ext cx="10058400" cy="4023360"/>
          </a:xfrm>
        </p:spPr>
        <p:txBody>
          <a:bodyPr>
            <a:noAutofit/>
          </a:bodyPr>
          <a:lstStyle/>
          <a:p>
            <a:r>
              <a:rPr lang="fa-IR" dirty="0" smtClean="0"/>
              <a:t>ارائه اطلاعات تکراری و چاپ مجدد (5و7)</a:t>
            </a:r>
            <a:r>
              <a:rPr lang="en-US" dirty="0"/>
              <a:t> Redundant and duplicate publication</a:t>
            </a:r>
            <a:endParaRPr lang="en-US" dirty="0" smtClean="0"/>
          </a:p>
          <a:p>
            <a:pPr lvl="1"/>
            <a:r>
              <a:rPr lang="fa-IR" dirty="0">
                <a:ea typeface="Majalla UI"/>
              </a:rPr>
              <a:t>در صورتي كه مقاله به ضرورت محيط چاپ تغيير پيدا كرده و ضرورت آن ذكر شده باشد، انتشار مجدد به زبان ديگر </a:t>
            </a:r>
            <a:r>
              <a:rPr lang="fa-IR" dirty="0" smtClean="0">
                <a:ea typeface="Majalla UI"/>
              </a:rPr>
              <a:t>مانعي </a:t>
            </a:r>
            <a:r>
              <a:rPr lang="fa-IR" dirty="0">
                <a:ea typeface="Majalla UI"/>
              </a:rPr>
              <a:t>ندارد.</a:t>
            </a:r>
            <a:endParaRPr lang="en-US" dirty="0"/>
          </a:p>
          <a:p>
            <a:r>
              <a:rPr lang="fa-IR" dirty="0" smtClean="0"/>
              <a:t>چاپ چند مقاله کوچک بجای یک مقاله اصلی</a:t>
            </a:r>
            <a:r>
              <a:rPr lang="en-US" dirty="0" smtClean="0"/>
              <a:t> Data </a:t>
            </a:r>
            <a:r>
              <a:rPr lang="en-US" dirty="0"/>
              <a:t>fragmentation </a:t>
            </a:r>
            <a:endParaRPr lang="fa-IR" dirty="0" smtClean="0"/>
          </a:p>
          <a:p>
            <a:r>
              <a:rPr lang="fa-IR" dirty="0" smtClean="0"/>
              <a:t>استفاده از بخشهایی از مقالاتی که قبلا منتشر شده اند</a:t>
            </a:r>
            <a:r>
              <a:rPr lang="en-US" dirty="0"/>
              <a:t>Text recycling </a:t>
            </a:r>
          </a:p>
          <a:p>
            <a:endParaRPr lang="en-US" dirty="0" smtClean="0"/>
          </a:p>
          <a:p>
            <a:pPr lvl="1"/>
            <a:r>
              <a:rPr lang="fa-IR" sz="2800" dirty="0"/>
              <a:t>نمی توان لفظ سرقت را به آن اطلاق کرد </a:t>
            </a:r>
          </a:p>
          <a:p>
            <a:pPr lvl="2"/>
            <a:r>
              <a:rPr lang="fa-IR" sz="2400" dirty="0"/>
              <a:t>هیچ کس چتر خودش را نمی دزدد (6)</a:t>
            </a:r>
          </a:p>
          <a:p>
            <a:pPr lvl="1" algn="l" rtl="0"/>
            <a:endParaRPr lang="fa-IR" sz="1200" dirty="0">
              <a:solidFill>
                <a:schemeClr val="tx1"/>
              </a:solidFill>
            </a:endParaRPr>
          </a:p>
          <a:p>
            <a:r>
              <a:rPr lang="fa-IR" dirty="0"/>
              <a:t>میزان آن در محققان استرالیایی ۶۰ درصد گزارش شده است (7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Self-plagiarism</a:t>
            </a:r>
          </a:p>
        </p:txBody>
      </p:sp>
      <p:pic>
        <p:nvPicPr>
          <p:cNvPr id="4" name="Picture 4" descr="Image result for avoiding plagia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5" y="3596655"/>
            <a:ext cx="2106915" cy="23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500" dirty="0" smtClean="0"/>
              <a:t>استناد </a:t>
            </a:r>
            <a:r>
              <a:rPr lang="fa-IR" sz="3500" dirty="0"/>
              <a:t>به منبع ناموجود یا استناد </a:t>
            </a:r>
            <a:r>
              <a:rPr lang="fa-IR" sz="3500" dirty="0" smtClean="0"/>
              <a:t>غیرصحیح</a:t>
            </a:r>
          </a:p>
          <a:p>
            <a:pPr lvl="1"/>
            <a:r>
              <a:rPr lang="fa-IR" sz="3000" dirty="0" smtClean="0">
                <a:latin typeface="Calibri" pitchFamily="34" charset="0"/>
                <a:cs typeface="B Nazanin" pitchFamily="2" charset="-78"/>
              </a:rPr>
              <a:t>لیست </a:t>
            </a:r>
            <a:r>
              <a:rPr lang="fa-IR" sz="3000" dirty="0">
                <a:latin typeface="Calibri" pitchFamily="34" charset="0"/>
                <a:cs typeface="B Nazanin" pitchFamily="2" charset="-78"/>
              </a:rPr>
              <a:t>کردن منابع در انتهای </a:t>
            </a:r>
            <a:r>
              <a:rPr lang="fa-IR" sz="3000" dirty="0" smtClean="0">
                <a:latin typeface="Calibri" pitchFamily="34" charset="0"/>
                <a:cs typeface="B Nazanin" pitchFamily="2" charset="-78"/>
              </a:rPr>
              <a:t>متن</a:t>
            </a:r>
            <a:endParaRPr lang="fa-IR" sz="3000" b="1" dirty="0">
              <a:solidFill>
                <a:srgbClr val="C00000"/>
              </a:solidFill>
              <a:latin typeface="Calibri" pitchFamily="34" charset="0"/>
              <a:cs typeface="B Nazanin" pitchFamily="2" charset="-78"/>
            </a:endParaRPr>
          </a:p>
          <a:p>
            <a:endParaRPr lang="fa-IR" sz="3500" dirty="0" smtClean="0"/>
          </a:p>
          <a:p>
            <a:r>
              <a:rPr lang="fa-IR" sz="3600" dirty="0"/>
              <a:t>تلفیق پارگراف های با استناد با انواع بدون استناد</a:t>
            </a:r>
            <a:endParaRPr lang="en-US" sz="3600" dirty="0"/>
          </a:p>
          <a:p>
            <a:endParaRPr lang="en-US" sz="3500" dirty="0"/>
          </a:p>
          <a:p>
            <a:r>
              <a:rPr lang="fa-IR" sz="3500" dirty="0" smtClean="0"/>
              <a:t>استناد </a:t>
            </a:r>
            <a:r>
              <a:rPr lang="fa-IR" sz="3500" dirty="0"/>
              <a:t>صحیح به منبع ولی بدون ارائه مطلب </a:t>
            </a:r>
            <a:r>
              <a:rPr lang="fa-IR" sz="3500" dirty="0" smtClean="0"/>
              <a:t>جدید (4)</a:t>
            </a:r>
            <a:endParaRPr lang="fa-IR" sz="3500" dirty="0"/>
          </a:p>
          <a:p>
            <a:pPr lvl="1"/>
            <a:endParaRPr lang="fa-IR" dirty="0"/>
          </a:p>
          <a:p>
            <a:pPr lvl="1"/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</p:txBody>
      </p:sp>
      <p:pic>
        <p:nvPicPr>
          <p:cNvPr id="7" name="Picture 2" descr="Image result for plagiarism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3857414"/>
            <a:ext cx="2400515" cy="15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en-US" sz="4800" dirty="0">
                <a:latin typeface="Arial" panose="020B0604020202020204" pitchFamily="34" charset="0"/>
              </a:rPr>
              <a:t>آیا باید به همه مطالب </a:t>
            </a:r>
            <a:r>
              <a:rPr lang="fa-IR" altLang="en-US" sz="4800" dirty="0" smtClean="0">
                <a:latin typeface="Arial" panose="020B0604020202020204" pitchFamily="34" charset="0"/>
              </a:rPr>
              <a:t>رفرنس </a:t>
            </a:r>
            <a:r>
              <a:rPr lang="fa-IR" altLang="en-US" sz="4800" dirty="0">
                <a:latin typeface="Arial" panose="020B0604020202020204" pitchFamily="34" charset="0"/>
              </a:rPr>
              <a:t>داد</a:t>
            </a:r>
            <a:r>
              <a:rPr lang="fa-IR" altLang="en-US" sz="4800" dirty="0" smtClean="0">
                <a:latin typeface="Arial" panose="020B0604020202020204" pitchFamily="34" charset="0"/>
              </a:rPr>
              <a:t>؟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70000"/>
              </a:lnSpc>
            </a:pPr>
            <a:r>
              <a:rPr lang="fa-IR" sz="4400" dirty="0"/>
              <a:t>پاسخ: </a:t>
            </a:r>
            <a:r>
              <a:rPr lang="fa-IR" sz="4400" dirty="0" smtClean="0"/>
              <a:t>بله!</a:t>
            </a:r>
            <a:endParaRPr lang="fa-IR" sz="4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2">
              <a:lnSpc>
                <a:spcPct val="17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به </a:t>
            </a:r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همه منابعى كه از آنها استفاده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شده است</a:t>
            </a:r>
          </a:p>
          <a:p>
            <a:pPr lvl="2">
              <a:lnSpc>
                <a:spcPct val="170000"/>
              </a:lnSpc>
            </a:pPr>
            <a:endParaRPr lang="fa-IR" altLang="en-US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2">
              <a:lnSpc>
                <a:spcPct val="170000"/>
              </a:lnSpc>
            </a:pPr>
            <a:endParaRPr lang="fa-IR" altLang="en-US" b="1" dirty="0">
              <a:solidFill>
                <a:schemeClr val="tx1"/>
              </a:solidFill>
              <a:cs typeface="B Nazanin" pitchFamily="2" charset="-78"/>
            </a:endParaRPr>
          </a:p>
          <a:p>
            <a:pPr lvl="2">
              <a:lnSpc>
                <a:spcPct val="80000"/>
              </a:lnSpc>
            </a:pPr>
            <a:endParaRPr lang="fa-IR" altLang="en-US" b="1" dirty="0">
              <a:solidFill>
                <a:schemeClr val="tx1"/>
              </a:solidFill>
              <a:cs typeface="B Nazanin" pitchFamily="2" charset="-78"/>
            </a:endParaRPr>
          </a:p>
          <a:p>
            <a:pPr lvl="2">
              <a:lnSpc>
                <a:spcPct val="80000"/>
              </a:lnSpc>
            </a:pPr>
            <a:endParaRPr lang="fa-IR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73200" y="4965700"/>
            <a:ext cx="9385300" cy="119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نوشته ای اگر 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ارجاع نداشته باشد، به معناى آن است كه همة آن از </a:t>
            </a: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نویسنده است</a:t>
            </a:r>
            <a:endParaRPr lang="fa-IR" sz="32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43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4000" b="1" dirty="0" smtClean="0"/>
              <a:t>رفرنس دهی مناسب</a:t>
            </a:r>
            <a:endParaRPr lang="en-US" altLang="en-US" sz="40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642534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  <a:p>
            <a:pPr lvl="1" algn="l" rtl="0"/>
            <a:r>
              <a:rPr lang="en-US" altLang="en-US" sz="3200" dirty="0"/>
              <a:t> </a:t>
            </a:r>
            <a:r>
              <a:rPr lang="en-US" altLang="en-US" sz="3200" dirty="0" smtClean="0"/>
              <a:t>Summarizing</a:t>
            </a:r>
            <a:endParaRPr lang="fa-IR" altLang="en-US" sz="3200" dirty="0" smtClean="0"/>
          </a:p>
          <a:p>
            <a:pPr lvl="1"/>
            <a:endParaRPr lang="en-US" altLang="en-US" sz="1200" dirty="0"/>
          </a:p>
          <a:p>
            <a:pPr lvl="1" algn="l" rtl="0"/>
            <a:r>
              <a:rPr lang="en-US" altLang="en-US" sz="3200" dirty="0"/>
              <a:t> Paraphrasing </a:t>
            </a:r>
            <a:endParaRPr lang="fa-IR" altLang="en-US" sz="3200" dirty="0" smtClean="0"/>
          </a:p>
          <a:p>
            <a:pPr lvl="2"/>
            <a:endParaRPr lang="en-US" altLang="en-US" sz="900" dirty="0"/>
          </a:p>
          <a:p>
            <a:pPr lvl="1" algn="l" rtl="0"/>
            <a:r>
              <a:rPr lang="en-US" altLang="en-US" sz="3200" dirty="0"/>
              <a:t> </a:t>
            </a:r>
            <a:r>
              <a:rPr lang="en-US" altLang="en-US" sz="3200" dirty="0" smtClean="0"/>
              <a:t>Quoting</a:t>
            </a:r>
            <a:endParaRPr lang="fa-IR" altLang="en-US" sz="3200" dirty="0" smtClean="0"/>
          </a:p>
          <a:p>
            <a:pPr marL="384048" lvl="2" indent="0">
              <a:buNone/>
            </a:pPr>
            <a:endParaRPr lang="en-US" altLang="en-US" sz="1000" dirty="0" smtClean="0">
              <a:solidFill>
                <a:srgbClr val="FF0066"/>
              </a:solidFill>
              <a:cs typeface="B Nazanin" panose="00000400000000000000" pitchFamily="2" charset="-78"/>
            </a:endParaRPr>
          </a:p>
          <a:p>
            <a:pPr marL="384048" lvl="2" indent="0">
              <a:buNone/>
            </a:pPr>
            <a:endParaRPr lang="en-US" altLang="en-US" sz="1000" dirty="0">
              <a:solidFill>
                <a:srgbClr val="FF0066"/>
              </a:solidFill>
              <a:cs typeface="B Nazanin" panose="00000400000000000000" pitchFamily="2" charset="-78"/>
            </a:endParaRPr>
          </a:p>
          <a:p>
            <a:pPr marL="384048" lvl="2" indent="0">
              <a:buNone/>
            </a:pPr>
            <a:endParaRPr lang="fa-IR" altLang="en-US" sz="1000" dirty="0">
              <a:solidFill>
                <a:srgbClr val="FF0066"/>
              </a:solidFill>
              <a:cs typeface="B Nazanin" panose="00000400000000000000" pitchFamily="2" charset="-78"/>
            </a:endParaRPr>
          </a:p>
          <a:p>
            <a:pPr lvl="2"/>
            <a:r>
              <a:rPr lang="fa-IR" alt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استفاده از نرم افزارهایی چون </a:t>
            </a:r>
            <a:r>
              <a:rPr lang="en-US" alt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EndNote</a:t>
            </a:r>
            <a:endParaRPr lang="en-US" alt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8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استثناء: </a:t>
            </a:r>
            <a:r>
              <a:rPr lang="fa-IR" altLang="en-US" smtClean="0"/>
              <a:t>دانش عمومی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اطلاعاتی که اکثر مردم می دانند</a:t>
            </a:r>
          </a:p>
          <a:p>
            <a:pPr lvl="1"/>
            <a:r>
              <a:rPr lang="fa-IR" dirty="0" smtClean="0"/>
              <a:t>آب در سرما یخ می زند</a:t>
            </a:r>
          </a:p>
          <a:p>
            <a:r>
              <a:rPr lang="fa-IR" dirty="0" smtClean="0"/>
              <a:t>اطلاعات عرضه شده بوسیله گروههای ملی و مذهبی</a:t>
            </a:r>
          </a:p>
          <a:p>
            <a:pPr lvl="1"/>
            <a:r>
              <a:rPr lang="fa-IR" dirty="0" smtClean="0"/>
              <a:t>نام شهدا و بزرگان</a:t>
            </a:r>
          </a:p>
          <a:p>
            <a:r>
              <a:rPr lang="fa-IR" dirty="0" smtClean="0"/>
              <a:t>قوانین علمی شناخته شده</a:t>
            </a:r>
          </a:p>
          <a:p>
            <a:pPr lvl="1"/>
            <a:r>
              <a:rPr lang="fa-IR" dirty="0" smtClean="0"/>
              <a:t>نسبیت انیشتین</a:t>
            </a:r>
          </a:p>
          <a:p>
            <a:endParaRPr lang="fa-IR" dirty="0" smtClean="0"/>
          </a:p>
          <a:p>
            <a:r>
              <a:rPr lang="fa-IR" dirty="0" smtClean="0"/>
              <a:t>بسته به سطح دانش مخاطبان تغییر می کند!</a:t>
            </a:r>
          </a:p>
          <a:p>
            <a:r>
              <a:rPr lang="fa-IR" dirty="0" smtClean="0"/>
              <a:t>هر جا که شک وجود دارد رفرنس بدهیم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6400" y="6445935"/>
            <a:ext cx="10147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https://integrity.mit.edu/handbook/citing-your-sources/what-common-knowledge</a:t>
            </a:r>
          </a:p>
        </p:txBody>
      </p:sp>
    </p:spTree>
    <p:extLst>
      <p:ext uri="{BB962C8B-B14F-4D97-AF65-F5344CB8AC3E}">
        <p14:creationId xmlns:p14="http://schemas.microsoft.com/office/powerpoint/2010/main" val="28532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64" r="16203" b="83269"/>
          <a:stretch/>
        </p:blipFill>
        <p:spPr>
          <a:xfrm>
            <a:off x="0" y="-49236"/>
            <a:ext cx="12192000" cy="1786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0" y="286603"/>
            <a:ext cx="5087389" cy="145075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IJBMS in brief (2016)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883178"/>
            <a:ext cx="10058400" cy="402336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 manuscripts: 1380</a:t>
            </a:r>
          </a:p>
          <a:p>
            <a:pPr marL="0" indent="0" algn="l" rtl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 manuscripts: 1098</a:t>
            </a:r>
          </a:p>
          <a:p>
            <a:pPr lvl="1" algn="l" rt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Rejection rate: 80%</a:t>
            </a:r>
          </a:p>
          <a:p>
            <a:pPr lvl="1" algn="l" rtl="0"/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dirty="0" smtClean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articles: </a:t>
            </a:r>
            <a:r>
              <a:rPr lang="en-US" sz="3200" dirty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3200" dirty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 </a:t>
            </a:r>
            <a:r>
              <a:rPr lang="en-US" sz="3200" dirty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sz="3200" dirty="0" smtClean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180</a:t>
            </a:r>
          </a:p>
          <a:p>
            <a:pPr algn="l" rtl="0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factor: 1.22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0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دلایل </a:t>
            </a:r>
            <a:r>
              <a:rPr lang="en-US" dirty="0" smtClean="0"/>
              <a:t>Plagiarism</a:t>
            </a:r>
            <a:r>
              <a:rPr lang="fa-IR" dirty="0" smtClean="0"/>
              <a:t>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سهولت دسترسی به اطلاعات</a:t>
            </a:r>
          </a:p>
          <a:p>
            <a:r>
              <a:rPr lang="fa-IR" dirty="0" smtClean="0"/>
              <a:t>فشار برای انتشار</a:t>
            </a:r>
          </a:p>
          <a:p>
            <a:pPr lvl="1"/>
            <a:r>
              <a:rPr lang="en-US" dirty="0" smtClean="0"/>
              <a:t>publish </a:t>
            </a:r>
            <a:r>
              <a:rPr lang="en-US" dirty="0"/>
              <a:t>or </a:t>
            </a:r>
            <a:r>
              <a:rPr lang="en-US" dirty="0" smtClean="0"/>
              <a:t>perish</a:t>
            </a:r>
            <a:endParaRPr lang="fa-IR" dirty="0" smtClean="0"/>
          </a:p>
          <a:p>
            <a:r>
              <a:rPr lang="fa-IR" dirty="0" smtClean="0"/>
              <a:t>نبودن مهارتهای نوشتاری یا عدم خودباوری</a:t>
            </a:r>
          </a:p>
          <a:p>
            <a:r>
              <a:rPr lang="fa-IR" dirty="0" smtClean="0"/>
              <a:t>تعجیل به دلایل مختلف</a:t>
            </a:r>
          </a:p>
          <a:p>
            <a:pPr lvl="1"/>
            <a:r>
              <a:rPr lang="fa-IR" dirty="0" smtClean="0"/>
              <a:t>تسریع در فارغ التحصیلی!</a:t>
            </a:r>
          </a:p>
          <a:p>
            <a:r>
              <a:rPr lang="fa-IR" dirty="0" smtClean="0"/>
              <a:t>نداشتن اطلاعات در خصوص </a:t>
            </a:r>
            <a:r>
              <a:rPr lang="en-US" dirty="0" smtClean="0"/>
              <a:t>plagiarism</a:t>
            </a:r>
            <a:endParaRPr lang="fa-IR" dirty="0" smtClean="0"/>
          </a:p>
          <a:p>
            <a:r>
              <a:rPr lang="fa-IR" dirty="0" smtClean="0"/>
              <a:t>نداشتن اطلاعات در خصوص عواقب </a:t>
            </a:r>
            <a:r>
              <a:rPr lang="en-US" dirty="0" smtClean="0"/>
              <a:t>plagiarism</a:t>
            </a:r>
            <a:endParaRPr lang="en-US" dirty="0"/>
          </a:p>
        </p:txBody>
      </p:sp>
      <p:pic>
        <p:nvPicPr>
          <p:cNvPr id="1026" name="Picture 2" descr="Image result for (publish or perish)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" y="2197117"/>
            <a:ext cx="4122420" cy="28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راههای پیشگیری از </a:t>
            </a:r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آموزش اعضاء هیات علمی  و دانشجویان </a:t>
            </a:r>
          </a:p>
          <a:p>
            <a:endParaRPr lang="fa-IR" dirty="0"/>
          </a:p>
          <a:p>
            <a:r>
              <a:rPr lang="fa-IR" dirty="0" smtClean="0"/>
              <a:t>استفاده از نرم افزارهای تشخیص </a:t>
            </a:r>
            <a:r>
              <a:rPr lang="en-US" dirty="0" smtClean="0"/>
              <a:t>plagiarism</a:t>
            </a:r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  <p:pic>
        <p:nvPicPr>
          <p:cNvPr id="4" name="Picture 4" descr="Image result for plagiarism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1" y="3433465"/>
            <a:ext cx="3617813" cy="26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شناسایی </a:t>
            </a:r>
            <a:r>
              <a:rPr lang="en-US" dirty="0"/>
              <a:t>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fa-IR" dirty="0" smtClean="0"/>
              <a:t> </a:t>
            </a:r>
          </a:p>
          <a:p>
            <a:pPr marL="514350" indent="-514350" algn="l" rtl="0">
              <a:buFont typeface="+mj-lt"/>
              <a:buAutoNum type="arabicPeriod"/>
            </a:pPr>
            <a:endParaRPr lang="fa-IR" dirty="0"/>
          </a:p>
          <a:p>
            <a:pPr marL="514350" indent="-514350" algn="l" rtl="0">
              <a:buFont typeface="+mj-lt"/>
              <a:buAutoNum type="arabicPeriod"/>
            </a:pPr>
            <a:r>
              <a:rPr lang="fa-IR" dirty="0" smtClean="0"/>
              <a:t> </a:t>
            </a:r>
          </a:p>
          <a:p>
            <a:pPr marL="514350" indent="-514350" algn="l" rtl="0">
              <a:buFont typeface="+mj-lt"/>
              <a:buAutoNum type="arabicPeriod"/>
            </a:pPr>
            <a:endParaRPr lang="fa-IR" dirty="0"/>
          </a:p>
          <a:p>
            <a:pPr marL="514350" indent="-514350" algn="l" rtl="0">
              <a:buFont typeface="+mj-lt"/>
              <a:buAutoNum type="arabicPeriod"/>
            </a:pPr>
            <a:endParaRPr lang="fa-IR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fa-IR" dirty="0"/>
              <a:t> </a:t>
            </a:r>
            <a:endParaRPr lang="fa-IR" dirty="0" smtClean="0"/>
          </a:p>
          <a:p>
            <a:pPr marL="514350" indent="-514350" algn="l" rtl="0">
              <a:buFont typeface="+mj-lt"/>
              <a:buAutoNum type="arabicPeriod"/>
            </a:pPr>
            <a:endParaRPr lang="fa-IR" dirty="0"/>
          </a:p>
          <a:p>
            <a:pPr marL="514350" indent="-514350" algn="l" rtl="0">
              <a:buFont typeface="+mj-lt"/>
              <a:buAutoNum type="arabicPeriod"/>
            </a:pPr>
            <a:r>
              <a:rPr lang="fa-IR" dirty="0" smtClean="0"/>
              <a:t>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2" descr="Image result for iThenticate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/>
          <a:stretch/>
        </p:blipFill>
        <p:spPr bwMode="auto">
          <a:xfrm>
            <a:off x="1579995" y="1878038"/>
            <a:ext cx="3429643" cy="7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lagiarism Checker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2" b="25917"/>
          <a:stretch/>
        </p:blipFill>
        <p:spPr bwMode="auto">
          <a:xfrm>
            <a:off x="1579995" y="2736054"/>
            <a:ext cx="2293121" cy="11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Urk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93" y="4970171"/>
            <a:ext cx="3298127" cy="8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pysca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95" y="4003527"/>
            <a:ext cx="2607524" cy="8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5400" dirty="0" smtClean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جایگاه </a:t>
            </a:r>
            <a:r>
              <a:rPr lang="en-US" sz="5400" dirty="0" smtClean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plagiarism</a:t>
            </a:r>
            <a:r>
              <a:rPr lang="fa-IR" sz="5400" dirty="0" smtClean="0">
                <a:solidFill>
                  <a:srgbClr val="04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در وزارت بهداشت</a:t>
            </a:r>
            <a:endParaRPr lang="en-US" sz="5400" dirty="0">
              <a:solidFill>
                <a:srgbClr val="040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MCBD07104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4151313"/>
            <a:ext cx="27749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6" r="4070"/>
          <a:stretch/>
        </p:blipFill>
        <p:spPr>
          <a:xfrm>
            <a:off x="2857500" y="1846263"/>
            <a:ext cx="654050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MCj02158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68563">
            <a:off x="319372" y="4211003"/>
            <a:ext cx="2162614" cy="16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1" t="7070" r="3953" b="23634"/>
          <a:stretch/>
        </p:blipFill>
        <p:spPr>
          <a:xfrm>
            <a:off x="687498" y="1011981"/>
            <a:ext cx="10877964" cy="4685434"/>
          </a:xfrm>
          <a:prstGeom prst="rect">
            <a:avLst/>
          </a:prstGeom>
        </p:spPr>
      </p:pic>
      <p:pic>
        <p:nvPicPr>
          <p:cNvPr id="21506" name="Picture 2" descr="Image result for consequences of plagia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3" y="412191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99481" y="4248441"/>
            <a:ext cx="6685196" cy="534572"/>
          </a:xfrm>
          <a:prstGeom prst="round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2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بررسی </a:t>
            </a:r>
            <a:r>
              <a:rPr lang="en-US" dirty="0" smtClean="0"/>
              <a:t>plagiarism</a:t>
            </a:r>
            <a:r>
              <a:rPr lang="fa-IR" dirty="0" smtClean="0"/>
              <a:t> در دانشگاه علوم پزشکی مشهد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کلیه مقالات انگلیسی پذیرفته شده</a:t>
            </a:r>
            <a:endParaRPr lang="en-US" sz="3200" dirty="0" smtClean="0"/>
          </a:p>
          <a:p>
            <a:pPr marL="0" indent="0">
              <a:buNone/>
            </a:pPr>
            <a:r>
              <a:rPr lang="fa-IR" sz="3200" dirty="0" smtClean="0"/>
              <a:t> با </a:t>
            </a:r>
            <a:r>
              <a:rPr lang="en-US" sz="3200" dirty="0" err="1" smtClean="0"/>
              <a:t>ithenticate</a:t>
            </a:r>
            <a:r>
              <a:rPr lang="fa-IR" sz="3200" dirty="0" smtClean="0"/>
              <a:t> بررسی می شوند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9208" r="14255" b="10507"/>
          <a:stretch/>
        </p:blipFill>
        <p:spPr>
          <a:xfrm>
            <a:off x="236146" y="1998772"/>
            <a:ext cx="3592904" cy="4219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0" y="1998772"/>
            <a:ext cx="3329940" cy="43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http://papercheck.ir/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rtl="0"/>
            <a:endParaRPr lang="fa-IR" dirty="0" smtClean="0"/>
          </a:p>
          <a:p>
            <a:pPr algn="ctr" rtl="0"/>
            <a:endParaRPr lang="fa-IR" dirty="0"/>
          </a:p>
          <a:p>
            <a:pPr algn="ctr" rtl="0"/>
            <a:endParaRPr lang="fa-IR" dirty="0" smtClean="0"/>
          </a:p>
          <a:p>
            <a:pPr algn="ctr" rtl="0"/>
            <a:endParaRPr lang="fa-IR" dirty="0"/>
          </a:p>
          <a:p>
            <a:pPr algn="ctr" rtl="0"/>
            <a:endParaRPr lang="fa-IR" dirty="0" smtClean="0"/>
          </a:p>
          <a:p>
            <a:pPr marL="0" indent="0" algn="ctr" rtl="0">
              <a:buNone/>
            </a:pPr>
            <a:r>
              <a:rPr lang="en-US" sz="4000" dirty="0" smtClean="0"/>
              <a:t>Hugh Kerr</a:t>
            </a:r>
          </a:p>
          <a:p>
            <a:pPr algn="ctr" rtl="0"/>
            <a:endParaRPr lang="en-US" dirty="0"/>
          </a:p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r>
              <a:rPr lang="en-US" dirty="0"/>
              <a:t>Kurtz, E. and </a:t>
            </a:r>
            <a:r>
              <a:rPr lang="en-US" dirty="0" err="1"/>
              <a:t>Ketcham</a:t>
            </a:r>
            <a:r>
              <a:rPr lang="en-US" dirty="0"/>
              <a:t>, K. (1992) The </a:t>
            </a:r>
            <a:r>
              <a:rPr lang="en-US" dirty="0" smtClean="0"/>
              <a:t>Spirituality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Imperfection, Bantam Books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872" y="1626807"/>
            <a:ext cx="73477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404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‘All wisdom is plagiarism; only stupidity is original.’</a:t>
            </a:r>
          </a:p>
        </p:txBody>
      </p:sp>
    </p:spTree>
    <p:extLst>
      <p:ext uri="{BB962C8B-B14F-4D97-AF65-F5344CB8AC3E}">
        <p14:creationId xmlns:p14="http://schemas.microsoft.com/office/powerpoint/2010/main" val="35895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algn="l" rtl="0">
              <a:buFont typeface="+mj-lt"/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Weber-</a:t>
            </a:r>
            <a:r>
              <a:rPr lang="en-US" sz="2100" dirty="0" err="1">
                <a:solidFill>
                  <a:schemeClr val="tx1"/>
                </a:solidFill>
              </a:rPr>
              <a:t>Wulff</a:t>
            </a:r>
            <a:r>
              <a:rPr lang="en-US" sz="2100" dirty="0">
                <a:solidFill>
                  <a:schemeClr val="tx1"/>
                </a:solidFill>
              </a:rPr>
              <a:t> D. False feathers: A perspective on academic plagiarism. Springer Science &amp; Business; 2014 May 13.</a:t>
            </a:r>
          </a:p>
          <a:p>
            <a:pPr lvl="1" algn="l" rtl="0">
              <a:buFont typeface="+mj-lt"/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http://www.ncl.ac.uk/fms/postgrad/skills/documents/Academicintegritylecturenov08EGandRH.ppt</a:t>
            </a:r>
            <a:endParaRPr lang="fa-IR" sz="2100" dirty="0">
              <a:solidFill>
                <a:schemeClr val="tx1"/>
              </a:solidFill>
            </a:endParaRPr>
          </a:p>
          <a:p>
            <a:pPr lvl="1" algn="l" rtl="0">
              <a:buFont typeface="+mj-lt"/>
              <a:buAutoNum type="arabicPeriod"/>
            </a:pPr>
            <a:r>
              <a:rPr lang="en-US" sz="2100" dirty="0" err="1">
                <a:solidFill>
                  <a:schemeClr val="tx1"/>
                </a:solidFill>
              </a:rPr>
              <a:t>Debnath</a:t>
            </a:r>
            <a:r>
              <a:rPr lang="en-US" sz="2100" dirty="0">
                <a:solidFill>
                  <a:schemeClr val="tx1"/>
                </a:solidFill>
              </a:rPr>
              <a:t> J. Plagiarism: A silent epidemic in scientific writing–Reasons, recognition and remedies. Medical Journal Armed Forces India. 2016 Apr 30;72(2):164-7.</a:t>
            </a:r>
            <a:endParaRPr lang="fa-IR" sz="2100" dirty="0">
              <a:solidFill>
                <a:schemeClr val="tx1"/>
              </a:solidFill>
            </a:endParaRPr>
          </a:p>
          <a:p>
            <a:pPr lvl="1" algn="l" rtl="0">
              <a:buFont typeface="+mj-lt"/>
              <a:buAutoNum type="arabicPeriod"/>
            </a:pPr>
            <a:r>
              <a:rPr lang="fa-IR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Weber-</a:t>
            </a:r>
            <a:r>
              <a:rPr lang="en-US" sz="2100" dirty="0" err="1">
                <a:solidFill>
                  <a:schemeClr val="tx1"/>
                </a:solidFill>
              </a:rPr>
              <a:t>Wulff</a:t>
            </a:r>
            <a:r>
              <a:rPr lang="en-US" sz="2100" dirty="0">
                <a:solidFill>
                  <a:schemeClr val="tx1"/>
                </a:solidFill>
              </a:rPr>
              <a:t> D. False feathers: A perspective on academic plagiarism. Springer Science &amp; Business; 2014 May 13.</a:t>
            </a:r>
          </a:p>
          <a:p>
            <a:pPr lvl="1" algn="l" rtl="0">
              <a:buFont typeface="+mj-lt"/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American Psychological Association, 2010. The Publication Manual of the American</a:t>
            </a:r>
            <a:r>
              <a:rPr lang="fa-IR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Psychological Association, sixth ed. American Psychological Association,</a:t>
            </a:r>
            <a:r>
              <a:rPr lang="fa-IR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Washington, DC.</a:t>
            </a:r>
            <a:endParaRPr lang="fa-IR" sz="2100" dirty="0">
              <a:solidFill>
                <a:schemeClr val="tx1"/>
              </a:solidFill>
            </a:endParaRPr>
          </a:p>
          <a:p>
            <a:pPr lvl="1" algn="l" rtl="0">
              <a:buFont typeface="+mj-lt"/>
              <a:buAutoNum type="arabicPeriod"/>
            </a:pPr>
            <a:r>
              <a:rPr lang="en-US" sz="2100" dirty="0" err="1">
                <a:solidFill>
                  <a:schemeClr val="tx1"/>
                </a:solidFill>
              </a:rPr>
              <a:t>Lindey</a:t>
            </a:r>
            <a:r>
              <a:rPr lang="en-US" sz="2100" dirty="0">
                <a:solidFill>
                  <a:schemeClr val="tx1"/>
                </a:solidFill>
              </a:rPr>
              <a:t> A. Plagiarism and originality. New York, NY: Harper; 1952:</a:t>
            </a:r>
            <a:r>
              <a:rPr lang="fa-IR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217-30.</a:t>
            </a:r>
            <a:endParaRPr lang="fa-IR" sz="2100" dirty="0">
              <a:solidFill>
                <a:schemeClr val="tx1"/>
              </a:solidFill>
            </a:endParaRPr>
          </a:p>
          <a:p>
            <a:pPr lvl="1" algn="l" rtl="0">
              <a:buFont typeface="+mj-lt"/>
              <a:buAutoNum type="arabicPeriod"/>
            </a:pPr>
            <a:r>
              <a:rPr lang="en-US" sz="2100" dirty="0" err="1">
                <a:solidFill>
                  <a:schemeClr val="tx1"/>
                </a:solidFill>
              </a:rPr>
              <a:t>Mohapatra</a:t>
            </a:r>
            <a:r>
              <a:rPr lang="en-US" sz="2100" dirty="0">
                <a:solidFill>
                  <a:schemeClr val="tx1"/>
                </a:solidFill>
              </a:rPr>
              <a:t> S, </a:t>
            </a:r>
            <a:r>
              <a:rPr lang="en-US" sz="2100" dirty="0" err="1">
                <a:solidFill>
                  <a:schemeClr val="tx1"/>
                </a:solidFill>
              </a:rPr>
              <a:t>Samal</a:t>
            </a:r>
            <a:r>
              <a:rPr lang="en-US" sz="2100" dirty="0">
                <a:solidFill>
                  <a:schemeClr val="tx1"/>
                </a:solidFill>
              </a:rPr>
              <a:t> L. The ethics of self-plagiarism. Asian journal of psychiatry. 2014 Dec 1;12:147.</a:t>
            </a:r>
            <a:endParaRPr lang="fa-IR" sz="2100" dirty="0">
              <a:solidFill>
                <a:schemeClr val="tx1"/>
              </a:solidFill>
            </a:endParaRPr>
          </a:p>
          <a:p>
            <a:pPr lvl="1" algn="l" rtl="0">
              <a:buFont typeface="+mj-lt"/>
              <a:buAutoNum type="arabicPeriod"/>
            </a:pPr>
            <a:r>
              <a:rPr lang="en-US" sz="2100" dirty="0" err="1">
                <a:solidFill>
                  <a:schemeClr val="tx1"/>
                </a:solidFill>
              </a:rPr>
              <a:t>Debnath</a:t>
            </a:r>
            <a:r>
              <a:rPr lang="en-US" sz="2100" dirty="0">
                <a:solidFill>
                  <a:schemeClr val="tx1"/>
                </a:solidFill>
              </a:rPr>
              <a:t> J. Plagiarism: A silent epidemic in scientific writing–Reasons, recognition and remedies. Medical Journal Armed Forces India. 2016 Apr 30;72(2):164-7.</a:t>
            </a:r>
          </a:p>
          <a:p>
            <a:pPr lvl="1" algn="l" rtl="0">
              <a:buFont typeface="+mj-lt"/>
              <a:buAutoNum type="arabicPeriod"/>
            </a:pPr>
            <a:r>
              <a:rPr lang="en-US" sz="2100" dirty="0" err="1">
                <a:solidFill>
                  <a:schemeClr val="tx1"/>
                </a:solidFill>
              </a:rPr>
              <a:t>Bretag</a:t>
            </a:r>
            <a:r>
              <a:rPr lang="en-US" sz="2100" dirty="0">
                <a:solidFill>
                  <a:schemeClr val="tx1"/>
                </a:solidFill>
              </a:rPr>
              <a:t> T, </a:t>
            </a:r>
            <a:r>
              <a:rPr lang="en-US" sz="2100" dirty="0" err="1">
                <a:solidFill>
                  <a:schemeClr val="tx1"/>
                </a:solidFill>
              </a:rPr>
              <a:t>Carapiet</a:t>
            </a:r>
            <a:r>
              <a:rPr lang="en-US" sz="2100" dirty="0">
                <a:solidFill>
                  <a:schemeClr val="tx1"/>
                </a:solidFill>
              </a:rPr>
              <a:t> S. A preliminary study to identify the extent of self-plagiarism in Australian academic research. Plagiary: cross-disciplinary</a:t>
            </a:r>
            <a:r>
              <a:rPr lang="fa-IR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studies in plagiarism, fabrication, and falsification. Ann Arbor (</a:t>
            </a:r>
            <a:r>
              <a:rPr lang="en-US" sz="2000" dirty="0">
                <a:solidFill>
                  <a:schemeClr val="tx1"/>
                </a:solidFill>
              </a:rPr>
              <a:t>MI):</a:t>
            </a:r>
            <a:r>
              <a:rPr lang="fa-IR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MPublishing</a:t>
            </a:r>
            <a:r>
              <a:rPr lang="en-US" sz="2000" dirty="0">
                <a:solidFill>
                  <a:schemeClr val="tx1"/>
                </a:solidFill>
              </a:rPr>
              <a:t>, University of Michigan Library; 200792-103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تعریف</a:t>
            </a:r>
            <a:r>
              <a:rPr lang="en-US" dirty="0" smtClean="0"/>
              <a:t>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6957"/>
            <a:ext cx="10058400" cy="4023360"/>
          </a:xfrm>
        </p:spPr>
        <p:txBody>
          <a:bodyPr>
            <a:normAutofit/>
          </a:bodyPr>
          <a:lstStyle/>
          <a:p>
            <a:pPr algn="l" rtl="0">
              <a:spcBef>
                <a:spcPct val="20000"/>
              </a:spcBef>
            </a:pPr>
            <a:r>
              <a:rPr lang="en-US" altLang="en-US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3200" dirty="0">
                <a:solidFill>
                  <a:srgbClr val="7030A0"/>
                </a:solidFill>
                <a:latin typeface="Calibri" panose="020F0502020204030204" pitchFamily="34" charset="0"/>
              </a:rPr>
              <a:t>steal and pass off (the ideas or words of another) as one's </a:t>
            </a:r>
            <a:r>
              <a:rPr lang="en-US" altLang="en-US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own: use </a:t>
            </a:r>
            <a:r>
              <a:rPr lang="en-US" altLang="en-US" sz="3200" dirty="0">
                <a:solidFill>
                  <a:srgbClr val="7030A0"/>
                </a:solidFill>
                <a:latin typeface="Calibri" panose="020F0502020204030204" pitchFamily="34" charset="0"/>
              </a:rPr>
              <a:t>(another's production) without crediting the source</a:t>
            </a:r>
            <a:r>
              <a:rPr lang="fa-IR" altLang="en-US" sz="3200" dirty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l" rtl="0">
              <a:spcBef>
                <a:spcPct val="20000"/>
              </a:spcBef>
              <a:buNone/>
            </a:pPr>
            <a:r>
              <a:rPr lang="fa-IR" altLang="en-US" sz="1800" dirty="0" smtClean="0">
                <a:latin typeface="Calibri" panose="020F0502020204030204" pitchFamily="34" charset="0"/>
              </a:rPr>
              <a:t>	</a:t>
            </a:r>
            <a:r>
              <a:rPr lang="en-US" altLang="en-US" sz="1800" dirty="0" smtClean="0">
                <a:latin typeface="Calibri" panose="020F0502020204030204" pitchFamily="34" charset="0"/>
              </a:rPr>
              <a:t>From </a:t>
            </a:r>
            <a:r>
              <a:rPr lang="en-US" altLang="en-US" sz="1800" dirty="0">
                <a:latin typeface="Calibri" panose="020F0502020204030204" pitchFamily="34" charset="0"/>
              </a:rPr>
              <a:t>Merriam-Webster’s Online Dictionary</a:t>
            </a:r>
          </a:p>
          <a:p>
            <a:pPr>
              <a:spcBef>
                <a:spcPct val="20000"/>
              </a:spcBef>
            </a:pPr>
            <a:endParaRPr lang="fa-IR" altLang="en-US" sz="1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spcBef>
                <a:spcPct val="20000"/>
              </a:spcBef>
            </a:pPr>
            <a:r>
              <a:rPr lang="fa-IR" alt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دزدیدن </a:t>
            </a:r>
            <a:r>
              <a:rPr lang="fa-IR" alt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ایده ها، یافته ها و جملات دیگران </a:t>
            </a:r>
            <a:r>
              <a:rPr lang="fa-IR" alt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بدون </a:t>
            </a:r>
            <a:r>
              <a:rPr lang="fa-IR" altLang="en-US" b="1" dirty="0">
                <a:latin typeface="Calibri" panose="020F0502020204030204" pitchFamily="34" charset="0"/>
                <a:cs typeface="B Nazanin" panose="00000400000000000000" pitchFamily="2" charset="-78"/>
              </a:rPr>
              <a:t>ارجاع صحیح به منبع، به نحوی که تصور شود که نویسنده یا گوینده صاحب آن </a:t>
            </a:r>
            <a:r>
              <a:rPr lang="fa-IR" alt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</p:txBody>
      </p:sp>
      <p:pic>
        <p:nvPicPr>
          <p:cNvPr id="4" name="Picture 2" descr="http://combiboilersleeds.com/images/plagiarism/plagiarism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" y="4375201"/>
            <a:ext cx="2347726" cy="24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fa-IR" altLang="en-US" sz="3200" dirty="0" smtClean="0"/>
              <a:t>ریشه لغوی آن کلمه لاتین </a:t>
            </a:r>
            <a:r>
              <a:rPr lang="en-US" altLang="en-US" sz="3200" dirty="0" err="1" smtClean="0"/>
              <a:t>plagiarius</a:t>
            </a:r>
            <a:r>
              <a:rPr lang="fa-IR" altLang="en-US" sz="3200" dirty="0" smtClean="0"/>
              <a:t> است که به معنی </a:t>
            </a:r>
            <a:r>
              <a:rPr lang="en-US" altLang="en-US" sz="3200" dirty="0" smtClean="0"/>
              <a:t>kidnapper</a:t>
            </a:r>
            <a:r>
              <a:rPr lang="fa-IR" altLang="en-US" sz="3200" dirty="0" smtClean="0"/>
              <a:t> است (1)</a:t>
            </a:r>
            <a:endParaRPr lang="en-US" altLang="en-US" sz="32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4" name="Picture 5" descr="plagiarism = kidna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01" y="3349970"/>
            <a:ext cx="5591369" cy="175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Plagiarism </a:t>
            </a:r>
            <a:r>
              <a:rPr lang="fa-IR" smtClean="0"/>
              <a:t> شامل موارد زیر است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788584"/>
            <a:ext cx="10058400" cy="4631266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 کتاب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مجلات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مقالات علمی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مقالات کنفرانس ها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جزوه ها يا بروشورها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سايت هاى اينترنتى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fa-IR" dirty="0" smtClean="0">
                <a:solidFill>
                  <a:srgbClr val="FF0000"/>
                </a:solidFill>
              </a:rPr>
              <a:t>عکس، جداول و نمودارها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محتوای چندرسانه ای</a:t>
            </a:r>
          </a:p>
          <a:p>
            <a:r>
              <a:rPr lang="fa-IR" dirty="0" smtClean="0"/>
              <a:t>کلیه مواردی که قابلیت عرضه عمومی داشته باشد</a:t>
            </a:r>
          </a:p>
        </p:txBody>
      </p:sp>
      <p:pic>
        <p:nvPicPr>
          <p:cNvPr id="5" name="Picture 2" descr="Image result for plagiarism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4" y="4381162"/>
            <a:ext cx="3065606" cy="17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 smtClean="0"/>
              <a:t>plagiarism</a:t>
            </a:r>
            <a:r>
              <a:rPr lang="fa-IR" dirty="0" smtClean="0"/>
              <a:t> در سیاست !</a:t>
            </a:r>
            <a:endParaRPr lang="en-US" dirty="0"/>
          </a:p>
        </p:txBody>
      </p:sp>
      <p:pic>
        <p:nvPicPr>
          <p:cNvPr id="1026" name="Picture 2" descr="http://www.theyeshivaworld.com/wp-content/uploads/2016/07/me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 bwMode="auto">
          <a:xfrm>
            <a:off x="2858444" y="1930145"/>
            <a:ext cx="6536072" cy="40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705" y="6403880"/>
            <a:ext cx="11155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http://www.theyeshivaworld.com/news/headlines-breaking-stories/443155/some-melania-trump-speech-lines-mirror-michelle-obama-speech.html</a:t>
            </a:r>
          </a:p>
        </p:txBody>
      </p:sp>
    </p:spTree>
    <p:extLst>
      <p:ext uri="{BB962C8B-B14F-4D97-AF65-F5344CB8AC3E}">
        <p14:creationId xmlns:p14="http://schemas.microsoft.com/office/powerpoint/2010/main" val="42731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انواع </a:t>
            </a:r>
            <a:r>
              <a:rPr lang="en-US" dirty="0" smtClean="0"/>
              <a:t>plagiarism</a:t>
            </a:r>
            <a:r>
              <a:rPr lang="fa-IR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استفاده کامل از یک منبع (کلمه به کلمه)</a:t>
            </a:r>
          </a:p>
          <a:p>
            <a:pPr lvl="1"/>
            <a:r>
              <a:rPr lang="fa-IR" sz="3600" dirty="0" smtClean="0"/>
              <a:t> </a:t>
            </a:r>
            <a:r>
              <a:rPr lang="fa-IR" sz="3200" dirty="0" smtClean="0"/>
              <a:t>ترجمه کامل یک متن</a:t>
            </a:r>
            <a:endParaRPr lang="en-US" sz="3200" dirty="0"/>
          </a:p>
          <a:p>
            <a:endParaRPr lang="fa-IR" dirty="0" smtClean="0"/>
          </a:p>
        </p:txBody>
      </p:sp>
      <p:pic>
        <p:nvPicPr>
          <p:cNvPr id="17410" name="Picture 2" descr="Funny comic str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080075"/>
            <a:ext cx="2490321" cy="28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7466"/>
          <a:stretch/>
        </p:blipFill>
        <p:spPr bwMode="auto">
          <a:xfrm>
            <a:off x="6164450" y="2312890"/>
            <a:ext cx="5851406" cy="34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9416"/>
          <a:stretch/>
        </p:blipFill>
        <p:spPr bwMode="auto">
          <a:xfrm>
            <a:off x="815644" y="2366682"/>
            <a:ext cx="5220031" cy="29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7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a-IR" dirty="0" smtClean="0"/>
          </a:p>
          <a:p>
            <a:endParaRPr lang="fa-IR" dirty="0"/>
          </a:p>
          <a:p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استفاده از بخش بزرگی از یک منبع بدون ارائه رفرنس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600" dirty="0"/>
          </a:p>
          <a:p>
            <a:endParaRPr lang="en-US" sz="4000" dirty="0" smtClean="0"/>
          </a:p>
          <a:p>
            <a:r>
              <a:rPr lang="fa-IR" sz="4000" dirty="0"/>
              <a:t>تغییر کلمات و پاراگرافهای یک منبع بدون تغییر اصل موضوع</a:t>
            </a:r>
          </a:p>
          <a:p>
            <a:pPr lvl="1"/>
            <a:r>
              <a:rPr lang="en-GB" altLang="en-US" sz="3600" dirty="0"/>
              <a:t>Disguise</a:t>
            </a:r>
            <a:endParaRPr lang="fa-IR" sz="3600" dirty="0"/>
          </a:p>
          <a:p>
            <a:endParaRPr lang="en-US" sz="4000" dirty="0"/>
          </a:p>
          <a:p>
            <a:endParaRPr lang="fa-I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a-IR" dirty="0"/>
          </a:p>
          <a:p>
            <a:endParaRPr lang="fa-IR" dirty="0" smtClean="0"/>
          </a:p>
        </p:txBody>
      </p:sp>
      <p:pic>
        <p:nvPicPr>
          <p:cNvPr id="17412" name="Picture 4" descr="Image result for plagiaris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1" y="2700997"/>
            <a:ext cx="2107249" cy="11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1456</TotalTime>
  <Words>1374</Words>
  <Application>Microsoft Office PowerPoint</Application>
  <PresentationFormat>Widescreen</PresentationFormat>
  <Paragraphs>212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 Mitra</vt:lpstr>
      <vt:lpstr>B Nazanin</vt:lpstr>
      <vt:lpstr>Calibri</vt:lpstr>
      <vt:lpstr>Calibri Light</vt:lpstr>
      <vt:lpstr>Majalla UI</vt:lpstr>
      <vt:lpstr>Times New Roman</vt:lpstr>
      <vt:lpstr>Wingdings</vt:lpstr>
      <vt:lpstr>Wingdings 2</vt:lpstr>
      <vt:lpstr>Retrospect</vt:lpstr>
      <vt:lpstr>Plagiarism</vt:lpstr>
      <vt:lpstr>IJBMS in brief (2016)</vt:lpstr>
      <vt:lpstr>تعریف Plagiarism</vt:lpstr>
      <vt:lpstr>PowerPoint Presentation</vt:lpstr>
      <vt:lpstr>Plagiarism  شامل موارد زیر است</vt:lpstr>
      <vt:lpstr>plagiarism در سیاست !</vt:lpstr>
      <vt:lpstr>انواع plagiarism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Self-plagiarism</vt:lpstr>
      <vt:lpstr>PowerPoint Presentation</vt:lpstr>
      <vt:lpstr>آیا باید به همه مطالب رفرنس داد؟</vt:lpstr>
      <vt:lpstr>رفرنس دهی مناسب</vt:lpstr>
      <vt:lpstr>استثناء: دانش عمومی</vt:lpstr>
      <vt:lpstr>دلایل Plagiarism (8)</vt:lpstr>
      <vt:lpstr>راههای پیشگیری از plagiarism</vt:lpstr>
      <vt:lpstr>شناسایی Plagiarism</vt:lpstr>
      <vt:lpstr>جایگاه plagiarism در وزارت بهداشت</vt:lpstr>
      <vt:lpstr>PowerPoint Presentation</vt:lpstr>
      <vt:lpstr>PowerPoint Presentation</vt:lpstr>
      <vt:lpstr>بررسی plagiarism در دانشگاه علوم پزشکی مشهد</vt:lpstr>
      <vt:lpstr>http://papercheck.ir/</vt:lpstr>
      <vt:lpstr>PowerPoint Presentation</vt:lpstr>
      <vt:lpstr>منابع: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Nasimeh Nasirli</dc:creator>
  <cp:lastModifiedBy>Ali Roohbakhsh</cp:lastModifiedBy>
  <cp:revision>272</cp:revision>
  <dcterms:created xsi:type="dcterms:W3CDTF">2016-12-10T11:39:38Z</dcterms:created>
  <dcterms:modified xsi:type="dcterms:W3CDTF">2016-12-26T07:38:31Z</dcterms:modified>
</cp:coreProperties>
</file>