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4" r:id="rId1"/>
  </p:sldMasterIdLst>
  <p:notesMasterIdLst>
    <p:notesMasterId r:id="rId73"/>
  </p:notesMasterIdLst>
  <p:sldIdLst>
    <p:sldId id="256" r:id="rId2"/>
    <p:sldId id="257" r:id="rId3"/>
    <p:sldId id="399" r:id="rId4"/>
    <p:sldId id="393" r:id="rId5"/>
    <p:sldId id="400" r:id="rId6"/>
    <p:sldId id="401" r:id="rId7"/>
    <p:sldId id="394" r:id="rId8"/>
    <p:sldId id="402" r:id="rId9"/>
    <p:sldId id="395" r:id="rId10"/>
    <p:sldId id="396" r:id="rId11"/>
    <p:sldId id="319" r:id="rId12"/>
    <p:sldId id="320" r:id="rId13"/>
    <p:sldId id="326" r:id="rId14"/>
    <p:sldId id="328" r:id="rId15"/>
    <p:sldId id="329" r:id="rId16"/>
    <p:sldId id="341" r:id="rId17"/>
    <p:sldId id="352" r:id="rId18"/>
    <p:sldId id="353" r:id="rId19"/>
    <p:sldId id="355" r:id="rId20"/>
    <p:sldId id="356" r:id="rId21"/>
    <p:sldId id="357" r:id="rId22"/>
    <p:sldId id="358" r:id="rId23"/>
    <p:sldId id="359" r:id="rId24"/>
    <p:sldId id="362" r:id="rId25"/>
    <p:sldId id="363" r:id="rId26"/>
    <p:sldId id="366" r:id="rId27"/>
    <p:sldId id="376" r:id="rId28"/>
    <p:sldId id="377" r:id="rId29"/>
    <p:sldId id="378" r:id="rId30"/>
    <p:sldId id="379" r:id="rId31"/>
    <p:sldId id="380" r:id="rId32"/>
    <p:sldId id="265" r:id="rId33"/>
    <p:sldId id="403" r:id="rId34"/>
    <p:sldId id="267" r:id="rId35"/>
    <p:sldId id="404" r:id="rId36"/>
    <p:sldId id="268" r:id="rId37"/>
    <p:sldId id="272" r:id="rId38"/>
    <p:sldId id="273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7E6BC-64C0-4473-8428-B657EDB36ED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</dgm:pt>
    <dgm:pt modelId="{DCFB2634-C94C-497E-BB36-39AB0D460D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COMPONENTS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FITNESS</a:t>
          </a:r>
          <a:endParaRPr kumimoji="0" lang="en-GB" b="1" i="0" u="none" strike="noStrike" cap="none" normalizeH="0" baseline="0" dirty="0" smtClean="0">
            <a:ln/>
            <a:effectLst/>
            <a:latin typeface="Tahoma" pitchFamily="34" charset="0"/>
            <a:cs typeface="Arial" pitchFamily="34" charset="0"/>
          </a:endParaRPr>
        </a:p>
      </dgm:t>
    </dgm:pt>
    <dgm:pt modelId="{6DA07C97-E60E-483D-A659-9120E6CC2EEF}" type="parTrans" cxnId="{0C3F72DC-2C49-42AE-B476-02CBBCDD169A}">
      <dgm:prSet/>
      <dgm:spPr/>
      <dgm:t>
        <a:bodyPr/>
        <a:lstStyle/>
        <a:p>
          <a:pPr rtl="1"/>
          <a:endParaRPr lang="fa-IR"/>
        </a:p>
      </dgm:t>
    </dgm:pt>
    <dgm:pt modelId="{AC264614-6CF5-494E-A5FA-577149F6844E}" type="sibTrans" cxnId="{0C3F72DC-2C49-42AE-B476-02CBBCDD169A}">
      <dgm:prSet/>
      <dgm:spPr/>
      <dgm:t>
        <a:bodyPr/>
        <a:lstStyle/>
        <a:p>
          <a:pPr rtl="1"/>
          <a:endParaRPr lang="fa-IR"/>
        </a:p>
      </dgm:t>
    </dgm:pt>
    <dgm:pt modelId="{0018596D-8E50-4505-B5A1-A8453D4A08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1" i="0" u="none" strike="noStrike" cap="none" normalizeH="0" baseline="0" dirty="0" smtClean="0">
            <a:ln/>
            <a:effectLst/>
            <a:latin typeface="Tahoma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Tahoma" pitchFamily="34" charset="0"/>
              <a:cs typeface="Arial" pitchFamily="34" charset="0"/>
            </a:rPr>
            <a:t>Aerobic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Tahoma" pitchFamily="34" charset="0"/>
              <a:cs typeface="Arial" pitchFamily="34" charset="0"/>
            </a:rPr>
            <a:t>Capacity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1" i="0" u="none" strike="noStrike" cap="none" normalizeH="0" baseline="0" dirty="0" smtClean="0">
            <a:ln/>
            <a:effectLst/>
            <a:latin typeface="Tahoma" pitchFamily="34" charset="0"/>
            <a:cs typeface="Arial" pitchFamily="34" charset="0"/>
          </a:endParaRPr>
        </a:p>
      </dgm:t>
    </dgm:pt>
    <dgm:pt modelId="{85CD6815-3323-47CD-934C-A58ADCAB13BB}" type="parTrans" cxnId="{1EE841A9-5720-46A0-BD23-3B013B610D30}">
      <dgm:prSet/>
      <dgm:spPr/>
      <dgm:t>
        <a:bodyPr/>
        <a:lstStyle/>
        <a:p>
          <a:pPr rtl="1"/>
          <a:endParaRPr lang="fa-IR"/>
        </a:p>
      </dgm:t>
    </dgm:pt>
    <dgm:pt modelId="{4C46D5BA-D439-46F9-A80C-6E418CA946AA}" type="sibTrans" cxnId="{1EE841A9-5720-46A0-BD23-3B013B610D30}">
      <dgm:prSet/>
      <dgm:spPr/>
      <dgm:t>
        <a:bodyPr/>
        <a:lstStyle/>
        <a:p>
          <a:pPr rtl="1"/>
          <a:endParaRPr lang="fa-IR"/>
        </a:p>
      </dgm:t>
    </dgm:pt>
    <dgm:pt modelId="{7D508CAB-BB42-4631-8608-6182D1E22A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Tahoma" pitchFamily="34" charset="0"/>
              <a:cs typeface="Arial" pitchFamily="34" charset="0"/>
            </a:rPr>
            <a:t>Muscle Strength/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Tahoma" pitchFamily="34" charset="0"/>
              <a:cs typeface="Arial" pitchFamily="34" charset="0"/>
            </a:rPr>
            <a:t>endurance</a:t>
          </a:r>
        </a:p>
      </dgm:t>
    </dgm:pt>
    <dgm:pt modelId="{64D56617-FD55-4CB9-9D76-2E51DB6595E9}" type="parTrans" cxnId="{39751EE2-E1BA-46AB-A7BE-D01A088C44FB}">
      <dgm:prSet/>
      <dgm:spPr/>
      <dgm:t>
        <a:bodyPr/>
        <a:lstStyle/>
        <a:p>
          <a:pPr rtl="1"/>
          <a:endParaRPr lang="fa-IR"/>
        </a:p>
      </dgm:t>
    </dgm:pt>
    <dgm:pt modelId="{D7FB04A2-31B8-4714-BB1F-4CCD57475174}" type="sibTrans" cxnId="{39751EE2-E1BA-46AB-A7BE-D01A088C44FB}">
      <dgm:prSet/>
      <dgm:spPr/>
      <dgm:t>
        <a:bodyPr/>
        <a:lstStyle/>
        <a:p>
          <a:pPr rtl="1"/>
          <a:endParaRPr lang="fa-IR"/>
        </a:p>
      </dgm:t>
    </dgm:pt>
    <dgm:pt modelId="{EFFC3764-9488-4EA3-8426-81D6C08976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Flexibility</a:t>
          </a:r>
          <a:endParaRPr kumimoji="0" lang="en-GB" b="1" i="0" u="none" strike="noStrike" cap="none" normalizeH="0" baseline="0" dirty="0" smtClean="0">
            <a:ln/>
            <a:effectLst/>
            <a:latin typeface="Tahoma" pitchFamily="34" charset="0"/>
            <a:cs typeface="Arial" pitchFamily="34" charset="0"/>
          </a:endParaRPr>
        </a:p>
      </dgm:t>
    </dgm:pt>
    <dgm:pt modelId="{12D0C806-B6C5-4649-8BC9-64DF5C0693F7}" type="parTrans" cxnId="{9A7EA662-8CD9-4272-949E-0C2565909692}">
      <dgm:prSet/>
      <dgm:spPr/>
      <dgm:t>
        <a:bodyPr/>
        <a:lstStyle/>
        <a:p>
          <a:pPr rtl="1"/>
          <a:endParaRPr lang="fa-IR"/>
        </a:p>
      </dgm:t>
    </dgm:pt>
    <dgm:pt modelId="{B92B37F5-6B99-46DD-9A4E-4BE1ABDDBD5F}" type="sibTrans" cxnId="{9A7EA662-8CD9-4272-949E-0C2565909692}">
      <dgm:prSet/>
      <dgm:spPr/>
      <dgm:t>
        <a:bodyPr/>
        <a:lstStyle/>
        <a:p>
          <a:pPr rtl="1"/>
          <a:endParaRPr lang="fa-IR"/>
        </a:p>
      </dgm:t>
    </dgm:pt>
    <dgm:pt modelId="{0F65740B-F270-4CE6-8F32-730DA62847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Body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Composition</a:t>
          </a:r>
          <a:endParaRPr kumimoji="0" lang="en-GB" b="1" i="0" u="none" strike="noStrike" cap="none" normalizeH="0" baseline="0" dirty="0" smtClean="0">
            <a:ln/>
            <a:effectLst/>
            <a:latin typeface="Tahoma" pitchFamily="34" charset="0"/>
            <a:cs typeface="Arial" pitchFamily="34" charset="0"/>
          </a:endParaRPr>
        </a:p>
      </dgm:t>
    </dgm:pt>
    <dgm:pt modelId="{60740D09-1CEF-4581-B415-3EE7A8E66C4E}" type="parTrans" cxnId="{5F14D26D-1145-45BE-A1B2-DBEEFD2F6C04}">
      <dgm:prSet/>
      <dgm:spPr/>
      <dgm:t>
        <a:bodyPr/>
        <a:lstStyle/>
        <a:p>
          <a:pPr rtl="1"/>
          <a:endParaRPr lang="fa-IR"/>
        </a:p>
      </dgm:t>
    </dgm:pt>
    <dgm:pt modelId="{E175A585-3287-4F78-88BE-E699A591BD73}" type="sibTrans" cxnId="{5F14D26D-1145-45BE-A1B2-DBEEFD2F6C04}">
      <dgm:prSet/>
      <dgm:spPr/>
      <dgm:t>
        <a:bodyPr/>
        <a:lstStyle/>
        <a:p>
          <a:pPr rtl="1"/>
          <a:endParaRPr lang="fa-IR"/>
        </a:p>
      </dgm:t>
    </dgm:pt>
    <dgm:pt modelId="{07BDBCDA-F7B3-4249-B2F8-5714A7339AE6}" type="pres">
      <dgm:prSet presAssocID="{65D7E6BC-64C0-4473-8428-B657EDB36E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8B365D-C99B-4D4D-99B7-5B30A3800F38}" type="pres">
      <dgm:prSet presAssocID="{DCFB2634-C94C-497E-BB36-39AB0D460D82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95D3FE1A-7660-4C19-9AEA-3814A3FDDB2D}" type="pres">
      <dgm:prSet presAssocID="{85CD6815-3323-47CD-934C-A58ADCAB13BB}" presName="Name9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7CA56C07-71F5-4EFE-AA51-B5CC0068C71A}" type="pres">
      <dgm:prSet presAssocID="{85CD6815-3323-47CD-934C-A58ADCAB13BB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14E1ADBC-1D39-4217-A2B4-DB6AF2B480F0}" type="pres">
      <dgm:prSet presAssocID="{0018596D-8E50-4505-B5A1-A8453D4A08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CA43C-C279-44FA-80F5-E1515BCF4BFF}" type="pres">
      <dgm:prSet presAssocID="{64D56617-FD55-4CB9-9D76-2E51DB6595E9}" presName="Name9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87D0EC15-82E6-45D9-8D6B-5D1C2AF27C06}" type="pres">
      <dgm:prSet presAssocID="{64D56617-FD55-4CB9-9D76-2E51DB6595E9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BACF1FE0-2452-465B-81DF-F5CB09D66D89}" type="pres">
      <dgm:prSet presAssocID="{7D508CAB-BB42-4631-8608-6182D1E22A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182FEA-0D98-4F89-A2F6-368126D79B74}" type="pres">
      <dgm:prSet presAssocID="{12D0C806-B6C5-4649-8BC9-64DF5C0693F7}" presName="Name9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5C62D795-E745-42D9-9300-BC56D2A19BE5}" type="pres">
      <dgm:prSet presAssocID="{12D0C806-B6C5-4649-8BC9-64DF5C0693F7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95E56BD3-C5EC-4831-80B6-DA375E779014}" type="pres">
      <dgm:prSet presAssocID="{EFFC3764-9488-4EA3-8426-81D6C089765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C76871-DB77-4F84-AB2A-D12CA6E67FBF}" type="pres">
      <dgm:prSet presAssocID="{60740D09-1CEF-4581-B415-3EE7A8E66C4E}" presName="Name9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457E69CB-C87F-41B6-BDA5-1ACC22C640B3}" type="pres">
      <dgm:prSet presAssocID="{60740D09-1CEF-4581-B415-3EE7A8E66C4E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7E59EF49-A346-4E74-BE18-88F93776AC60}" type="pres">
      <dgm:prSet presAssocID="{0F65740B-F270-4CE6-8F32-730DA62847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6F0B3A5-9D0A-4F3D-B289-E55E1E87761B}" type="presOf" srcId="{DCFB2634-C94C-497E-BB36-39AB0D460D82}" destId="{C68B365D-C99B-4D4D-99B7-5B30A3800F38}" srcOrd="0" destOrd="0" presId="urn:microsoft.com/office/officeart/2005/8/layout/radial1"/>
    <dgm:cxn modelId="{1BD7A408-502B-44C3-A60F-34785414C42A}" type="presOf" srcId="{65D7E6BC-64C0-4473-8428-B657EDB36ED0}" destId="{07BDBCDA-F7B3-4249-B2F8-5714A7339AE6}" srcOrd="0" destOrd="0" presId="urn:microsoft.com/office/officeart/2005/8/layout/radial1"/>
    <dgm:cxn modelId="{2A64B23B-585A-48CE-A98C-13D9230029BE}" type="presOf" srcId="{12D0C806-B6C5-4649-8BC9-64DF5C0693F7}" destId="{9D182FEA-0D98-4F89-A2F6-368126D79B74}" srcOrd="0" destOrd="0" presId="urn:microsoft.com/office/officeart/2005/8/layout/radial1"/>
    <dgm:cxn modelId="{D78AFE1D-A458-4ABA-B9C7-AEA8848A0FBF}" type="presOf" srcId="{64D56617-FD55-4CB9-9D76-2E51DB6595E9}" destId="{666CA43C-C279-44FA-80F5-E1515BCF4BFF}" srcOrd="0" destOrd="0" presId="urn:microsoft.com/office/officeart/2005/8/layout/radial1"/>
    <dgm:cxn modelId="{9A7EA662-8CD9-4272-949E-0C2565909692}" srcId="{DCFB2634-C94C-497E-BB36-39AB0D460D82}" destId="{EFFC3764-9488-4EA3-8426-81D6C0897655}" srcOrd="2" destOrd="0" parTransId="{12D0C806-B6C5-4649-8BC9-64DF5C0693F7}" sibTransId="{B92B37F5-6B99-46DD-9A4E-4BE1ABDDBD5F}"/>
    <dgm:cxn modelId="{C2D810F0-5A37-4E18-9263-A0FBAC3023F2}" type="presOf" srcId="{12D0C806-B6C5-4649-8BC9-64DF5C0693F7}" destId="{5C62D795-E745-42D9-9300-BC56D2A19BE5}" srcOrd="1" destOrd="0" presId="urn:microsoft.com/office/officeart/2005/8/layout/radial1"/>
    <dgm:cxn modelId="{DED93CC4-F78D-4B92-A3AF-CAB65E07B228}" type="presOf" srcId="{60740D09-1CEF-4581-B415-3EE7A8E66C4E}" destId="{457E69CB-C87F-41B6-BDA5-1ACC22C640B3}" srcOrd="1" destOrd="0" presId="urn:microsoft.com/office/officeart/2005/8/layout/radial1"/>
    <dgm:cxn modelId="{1807EB92-F78C-44EB-968B-9BAD3FD7CED9}" type="presOf" srcId="{EFFC3764-9488-4EA3-8426-81D6C0897655}" destId="{95E56BD3-C5EC-4831-80B6-DA375E779014}" srcOrd="0" destOrd="0" presId="urn:microsoft.com/office/officeart/2005/8/layout/radial1"/>
    <dgm:cxn modelId="{A108A856-D370-445C-8D15-8719713EB11F}" type="presOf" srcId="{0F65740B-F270-4CE6-8F32-730DA6284773}" destId="{7E59EF49-A346-4E74-BE18-88F93776AC60}" srcOrd="0" destOrd="0" presId="urn:microsoft.com/office/officeart/2005/8/layout/radial1"/>
    <dgm:cxn modelId="{39751EE2-E1BA-46AB-A7BE-D01A088C44FB}" srcId="{DCFB2634-C94C-497E-BB36-39AB0D460D82}" destId="{7D508CAB-BB42-4631-8608-6182D1E22AE6}" srcOrd="1" destOrd="0" parTransId="{64D56617-FD55-4CB9-9D76-2E51DB6595E9}" sibTransId="{D7FB04A2-31B8-4714-BB1F-4CCD57475174}"/>
    <dgm:cxn modelId="{0C3F72DC-2C49-42AE-B476-02CBBCDD169A}" srcId="{65D7E6BC-64C0-4473-8428-B657EDB36ED0}" destId="{DCFB2634-C94C-497E-BB36-39AB0D460D82}" srcOrd="0" destOrd="0" parTransId="{6DA07C97-E60E-483D-A659-9120E6CC2EEF}" sibTransId="{AC264614-6CF5-494E-A5FA-577149F6844E}"/>
    <dgm:cxn modelId="{06DA7C85-2FE6-461E-94CE-A64BBB08E89A}" type="presOf" srcId="{85CD6815-3323-47CD-934C-A58ADCAB13BB}" destId="{95D3FE1A-7660-4C19-9AEA-3814A3FDDB2D}" srcOrd="0" destOrd="0" presId="urn:microsoft.com/office/officeart/2005/8/layout/radial1"/>
    <dgm:cxn modelId="{1EE841A9-5720-46A0-BD23-3B013B610D30}" srcId="{DCFB2634-C94C-497E-BB36-39AB0D460D82}" destId="{0018596D-8E50-4505-B5A1-A8453D4A082A}" srcOrd="0" destOrd="0" parTransId="{85CD6815-3323-47CD-934C-A58ADCAB13BB}" sibTransId="{4C46D5BA-D439-46F9-A80C-6E418CA946AA}"/>
    <dgm:cxn modelId="{E73991F9-7DBC-432A-8F76-C65441BF5661}" type="presOf" srcId="{85CD6815-3323-47CD-934C-A58ADCAB13BB}" destId="{7CA56C07-71F5-4EFE-AA51-B5CC0068C71A}" srcOrd="1" destOrd="0" presId="urn:microsoft.com/office/officeart/2005/8/layout/radial1"/>
    <dgm:cxn modelId="{F62513C3-047A-4AD4-8A8D-269833E1026B}" type="presOf" srcId="{64D56617-FD55-4CB9-9D76-2E51DB6595E9}" destId="{87D0EC15-82E6-45D9-8D6B-5D1C2AF27C06}" srcOrd="1" destOrd="0" presId="urn:microsoft.com/office/officeart/2005/8/layout/radial1"/>
    <dgm:cxn modelId="{6356D39C-3299-48D0-A4D3-F48D5BEA821B}" type="presOf" srcId="{60740D09-1CEF-4581-B415-3EE7A8E66C4E}" destId="{49C76871-DB77-4F84-AB2A-D12CA6E67FBF}" srcOrd="0" destOrd="0" presId="urn:microsoft.com/office/officeart/2005/8/layout/radial1"/>
    <dgm:cxn modelId="{5F14D26D-1145-45BE-A1B2-DBEEFD2F6C04}" srcId="{DCFB2634-C94C-497E-BB36-39AB0D460D82}" destId="{0F65740B-F270-4CE6-8F32-730DA6284773}" srcOrd="3" destOrd="0" parTransId="{60740D09-1CEF-4581-B415-3EE7A8E66C4E}" sibTransId="{E175A585-3287-4F78-88BE-E699A591BD73}"/>
    <dgm:cxn modelId="{FEB00413-5467-440C-8EFA-1E39F0428DCF}" type="presOf" srcId="{0018596D-8E50-4505-B5A1-A8453D4A082A}" destId="{14E1ADBC-1D39-4217-A2B4-DB6AF2B480F0}" srcOrd="0" destOrd="0" presId="urn:microsoft.com/office/officeart/2005/8/layout/radial1"/>
    <dgm:cxn modelId="{096F4B8D-6139-4A82-A488-F8891632A011}" type="presOf" srcId="{7D508CAB-BB42-4631-8608-6182D1E22AE6}" destId="{BACF1FE0-2452-465B-81DF-F5CB09D66D89}" srcOrd="0" destOrd="0" presId="urn:microsoft.com/office/officeart/2005/8/layout/radial1"/>
    <dgm:cxn modelId="{E47B892C-3C32-4E2F-815D-3E55E822A8B0}" type="presParOf" srcId="{07BDBCDA-F7B3-4249-B2F8-5714A7339AE6}" destId="{C68B365D-C99B-4D4D-99B7-5B30A3800F38}" srcOrd="0" destOrd="0" presId="urn:microsoft.com/office/officeart/2005/8/layout/radial1"/>
    <dgm:cxn modelId="{CB8CCF9B-281D-4495-A800-A3731C08DAC2}" type="presParOf" srcId="{07BDBCDA-F7B3-4249-B2F8-5714A7339AE6}" destId="{95D3FE1A-7660-4C19-9AEA-3814A3FDDB2D}" srcOrd="1" destOrd="0" presId="urn:microsoft.com/office/officeart/2005/8/layout/radial1"/>
    <dgm:cxn modelId="{D5FC7715-BAF1-4730-AF07-12E159C1CD46}" type="presParOf" srcId="{95D3FE1A-7660-4C19-9AEA-3814A3FDDB2D}" destId="{7CA56C07-71F5-4EFE-AA51-B5CC0068C71A}" srcOrd="0" destOrd="0" presId="urn:microsoft.com/office/officeart/2005/8/layout/radial1"/>
    <dgm:cxn modelId="{42F69E81-322E-4A7A-8618-EB18C8B90846}" type="presParOf" srcId="{07BDBCDA-F7B3-4249-B2F8-5714A7339AE6}" destId="{14E1ADBC-1D39-4217-A2B4-DB6AF2B480F0}" srcOrd="2" destOrd="0" presId="urn:microsoft.com/office/officeart/2005/8/layout/radial1"/>
    <dgm:cxn modelId="{CA2FAC54-897C-429F-965C-52957AB490E2}" type="presParOf" srcId="{07BDBCDA-F7B3-4249-B2F8-5714A7339AE6}" destId="{666CA43C-C279-44FA-80F5-E1515BCF4BFF}" srcOrd="3" destOrd="0" presId="urn:microsoft.com/office/officeart/2005/8/layout/radial1"/>
    <dgm:cxn modelId="{0648C69C-D31E-4EC2-A307-485C9BC69471}" type="presParOf" srcId="{666CA43C-C279-44FA-80F5-E1515BCF4BFF}" destId="{87D0EC15-82E6-45D9-8D6B-5D1C2AF27C06}" srcOrd="0" destOrd="0" presId="urn:microsoft.com/office/officeart/2005/8/layout/radial1"/>
    <dgm:cxn modelId="{C5A12C54-EE89-446A-A580-8C13B1FC8649}" type="presParOf" srcId="{07BDBCDA-F7B3-4249-B2F8-5714A7339AE6}" destId="{BACF1FE0-2452-465B-81DF-F5CB09D66D89}" srcOrd="4" destOrd="0" presId="urn:microsoft.com/office/officeart/2005/8/layout/radial1"/>
    <dgm:cxn modelId="{0F1A54B6-372F-424F-94EA-3A7C2FBC0366}" type="presParOf" srcId="{07BDBCDA-F7B3-4249-B2F8-5714A7339AE6}" destId="{9D182FEA-0D98-4F89-A2F6-368126D79B74}" srcOrd="5" destOrd="0" presId="urn:microsoft.com/office/officeart/2005/8/layout/radial1"/>
    <dgm:cxn modelId="{1198CA7B-B808-40CD-B03E-ED5FC7961D82}" type="presParOf" srcId="{9D182FEA-0D98-4F89-A2F6-368126D79B74}" destId="{5C62D795-E745-42D9-9300-BC56D2A19BE5}" srcOrd="0" destOrd="0" presId="urn:microsoft.com/office/officeart/2005/8/layout/radial1"/>
    <dgm:cxn modelId="{44A53DEF-BFBA-46A5-BBB7-7444945A4D84}" type="presParOf" srcId="{07BDBCDA-F7B3-4249-B2F8-5714A7339AE6}" destId="{95E56BD3-C5EC-4831-80B6-DA375E779014}" srcOrd="6" destOrd="0" presId="urn:microsoft.com/office/officeart/2005/8/layout/radial1"/>
    <dgm:cxn modelId="{2CB80722-51A2-46C4-92B5-CF09EE9F84BE}" type="presParOf" srcId="{07BDBCDA-F7B3-4249-B2F8-5714A7339AE6}" destId="{49C76871-DB77-4F84-AB2A-D12CA6E67FBF}" srcOrd="7" destOrd="0" presId="urn:microsoft.com/office/officeart/2005/8/layout/radial1"/>
    <dgm:cxn modelId="{47474581-B826-4930-86DB-A746FDB9EBB9}" type="presParOf" srcId="{49C76871-DB77-4F84-AB2A-D12CA6E67FBF}" destId="{457E69CB-C87F-41B6-BDA5-1ACC22C640B3}" srcOrd="0" destOrd="0" presId="urn:microsoft.com/office/officeart/2005/8/layout/radial1"/>
    <dgm:cxn modelId="{ED203E4B-7DAE-4935-B862-CEB89ACA035C}" type="presParOf" srcId="{07BDBCDA-F7B3-4249-B2F8-5714A7339AE6}" destId="{7E59EF49-A346-4E74-BE18-88F93776AC60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F69EDC-6356-4A5A-8B6B-E331801CE61C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6D1DB3-1157-46A9-ABD8-C6F5EC2E805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6772215-50F7-4741-AE03-927DB610C0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5091395B-2F13-43E4-AC8B-5E3DA1D41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E251752-EBFA-4639-A3D9-32F9E2F54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012B5A1-9867-4518-AF60-9685FE45F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B21F47-6A70-4230-8827-C040A998C651}" type="datetimeFigureOut">
              <a:rPr lang="fa-IR" smtClean="0"/>
              <a:pPr/>
              <a:t>1433/02/29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9DF6B8E-FDE7-46C5-BC15-8729B5A8B98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800" r:id="rId15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21962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Heart Rate Response to </a:t>
            </a:r>
            <a:br>
              <a:rPr lang="en-US" sz="4000"/>
            </a:br>
            <a:r>
              <a:rPr lang="en-US" sz="4000"/>
              <a:t>Step Test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578313" y="2362200"/>
          <a:ext cx="6673174" cy="3733800"/>
        </p:xfrm>
        <a:graphic>
          <a:graphicData uri="http://schemas.openxmlformats.org/presentationml/2006/ole">
            <p:oleObj spid="_x0000_s9218" name="Chart" r:id="rId3" imgW="8000908" imgH="4476606" progId="MSGraph.Chart.8">
              <p:embed followColorScheme="full"/>
            </p:oleObj>
          </a:graphicData>
        </a:graphic>
      </p:graphicFrame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009900" y="2667000"/>
            <a:ext cx="0" cy="33528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fa-I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5373688" y="2667000"/>
            <a:ext cx="0" cy="33528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GXT</a:t>
            </a:r>
          </a:p>
        </p:txBody>
      </p:sp>
      <p:sp>
        <p:nvSpPr>
          <p:cNvPr id="112643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Graded Exercise Testing - GXT (incremental increases in workload)</a:t>
            </a:r>
          </a:p>
          <a:p>
            <a:pPr algn="l" rtl="0"/>
            <a:r>
              <a:rPr lang="en-US" dirty="0"/>
              <a:t> General Guidelines</a:t>
            </a:r>
          </a:p>
          <a:p>
            <a:pPr lvl="1" algn="l" rtl="0"/>
            <a:r>
              <a:rPr lang="en-US" dirty="0"/>
              <a:t>measure the subject’s HR and BP and RPE at regular intervals (near the end of each stage [HR, BP, RPE] or every minute [HR])</a:t>
            </a:r>
          </a:p>
          <a:p>
            <a:pPr lvl="1" algn="l" rtl="0"/>
            <a:r>
              <a:rPr lang="en-US" dirty="0"/>
              <a:t>if HR does not reach steady state during the stage extend stage 1 minute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GXT</a:t>
            </a:r>
          </a:p>
        </p:txBody>
      </p:sp>
      <p:sp>
        <p:nvSpPr>
          <p:cNvPr id="11366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General Guidelines</a:t>
            </a:r>
          </a:p>
          <a:p>
            <a:pPr lvl="1" algn="l" rtl="0"/>
            <a:r>
              <a:rPr lang="en-US" dirty="0"/>
              <a:t>All testing begins with a 2-3 min warm-up</a:t>
            </a:r>
          </a:p>
          <a:p>
            <a:pPr lvl="1" algn="l" rtl="0"/>
            <a:r>
              <a:rPr lang="en-US" dirty="0"/>
              <a:t>Cool- down at a low intensity for at least 4 minutes - continue measuring HR, BP and RPE</a:t>
            </a:r>
          </a:p>
          <a:p>
            <a:pPr lvl="1" algn="l" rtl="0"/>
            <a:r>
              <a:rPr lang="en-US" dirty="0"/>
              <a:t>increase intensity in .5-2 MET increments</a:t>
            </a:r>
          </a:p>
          <a:p>
            <a:pPr lvl="1" algn="l" rtl="0"/>
            <a:r>
              <a:rPr lang="en-US" dirty="0"/>
              <a:t>closely observe subject for contraindications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New Backgrounds\Illustration Backgrounds\Illustration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6259" name="Picture 3" descr="M:\USERS\STUART\WILMOREP\FINALNEW\FIG0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088" y="1022350"/>
            <a:ext cx="5548312" cy="5454650"/>
          </a:xfrm>
          <a:prstGeom prst="rect">
            <a:avLst/>
          </a:prstGeom>
          <a:noFill/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  <a:latin typeface="Arial" pitchFamily="34" charset="0"/>
              </a:rPr>
              <a:t>EXERCISE INTENSITY AND OXYGEN UPTAKE</a:t>
            </a:r>
            <a:endParaRPr lang="en-US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New Backgrounds\Illustration Backgrounds\Illustration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7283" name="Picture 3" descr="D:\PowerPoint Art-TIFFs\Chapter 07\Jack's Additions 01_12_99\Mac\fig07.10v~5"/>
          <p:cNvPicPr>
            <a:picLocks noChangeAspect="1" noChangeArrowheads="1"/>
          </p:cNvPicPr>
          <p:nvPr/>
        </p:nvPicPr>
        <p:blipFill>
          <a:blip r:embed="rId3"/>
          <a:srcRect t="1067"/>
          <a:stretch>
            <a:fillRect/>
          </a:stretch>
        </p:blipFill>
        <p:spPr bwMode="auto">
          <a:xfrm>
            <a:off x="1676400" y="990600"/>
            <a:ext cx="5667375" cy="5484813"/>
          </a:xfrm>
          <a:prstGeom prst="rect">
            <a:avLst/>
          </a:prstGeom>
          <a:noFill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  <a:latin typeface="Arial" pitchFamily="34" charset="0"/>
              </a:rPr>
              <a:t>HEART RATE AND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New Backgrounds\Illustration Backgrounds\Illustration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4211" name="Picture 3" descr="D:\PowerPoint Art-TIFFs\Chapter 09\Mac\fig09.06v~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1014413"/>
            <a:ext cx="5676900" cy="5486400"/>
          </a:xfrm>
          <a:prstGeom prst="rect">
            <a:avLst/>
          </a:prstGeom>
          <a:noFill/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  <a:latin typeface="Arial" pitchFamily="34" charset="0"/>
              </a:rPr>
              <a:t>HEART RATE AND TRAINING</a:t>
            </a:r>
            <a:endParaRPr lang="en-US" sz="3400" b="1" baseline="-2500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ACSM Bike Test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1.  2-3 minute </a:t>
            </a:r>
            <a:r>
              <a:rPr lang="en-US" dirty="0" smtClean="0"/>
              <a:t>warm-up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2.  Take HR twice during each stage (3 minute stages) and RPE/BP once </a:t>
            </a:r>
          </a:p>
          <a:p>
            <a:pPr algn="l" rtl="0"/>
            <a:r>
              <a:rPr lang="en-US" dirty="0"/>
              <a:t>3.  If HRs are greater than 110, steady state should be reached (HRs within 6bpm) before increasing the workload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Treadmill Tests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Bruce Protocol</a:t>
            </a:r>
          </a:p>
          <a:p>
            <a:pPr algn="l" rtl="0"/>
            <a:r>
              <a:rPr lang="en-US" dirty="0" err="1"/>
              <a:t>Balke</a:t>
            </a:r>
            <a:endParaRPr lang="en-US" dirty="0"/>
          </a:p>
          <a:p>
            <a:pPr algn="l" rtl="0"/>
            <a:r>
              <a:rPr lang="en-US" dirty="0" err="1"/>
              <a:t>Ellestad</a:t>
            </a:r>
            <a:endParaRPr lang="en-US" dirty="0"/>
          </a:p>
          <a:p>
            <a:pPr algn="l" rtl="0"/>
            <a:r>
              <a:rPr lang="en-US" dirty="0"/>
              <a:t>Others……….</a:t>
            </a:r>
          </a:p>
        </p:txBody>
      </p:sp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Treadmill Protocols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Bruce and </a:t>
            </a:r>
            <a:r>
              <a:rPr lang="en-US" dirty="0" err="1"/>
              <a:t>Ellestad</a:t>
            </a:r>
            <a:endParaRPr lang="en-US" dirty="0"/>
          </a:p>
          <a:p>
            <a:pPr lvl="1" algn="l" rtl="0"/>
            <a:r>
              <a:rPr lang="en-US" dirty="0"/>
              <a:t>larger increments</a:t>
            </a:r>
          </a:p>
          <a:p>
            <a:pPr lvl="1" algn="l" rtl="0"/>
            <a:r>
              <a:rPr lang="en-US" dirty="0"/>
              <a:t>use on younger and/or more physically active</a:t>
            </a:r>
          </a:p>
          <a:p>
            <a:pPr algn="l" rtl="0"/>
            <a:r>
              <a:rPr lang="en-US" dirty="0" err="1"/>
              <a:t>Balke</a:t>
            </a:r>
            <a:r>
              <a:rPr lang="en-US" dirty="0"/>
              <a:t>-Ware</a:t>
            </a:r>
          </a:p>
          <a:p>
            <a:pPr lvl="1" algn="l" rtl="0"/>
            <a:r>
              <a:rPr lang="en-US" dirty="0"/>
              <a:t>smaller increments (1MET/stage or lower)</a:t>
            </a:r>
          </a:p>
          <a:p>
            <a:pPr lvl="1" algn="l" rtl="0"/>
            <a:r>
              <a:rPr lang="en-US" dirty="0"/>
              <a:t>use on older, </a:t>
            </a:r>
            <a:r>
              <a:rPr lang="en-US" dirty="0" err="1"/>
              <a:t>deconditioned</a:t>
            </a:r>
            <a:r>
              <a:rPr lang="en-US" dirty="0"/>
              <a:t>, and/or diseased subjects</a:t>
            </a:r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Bruce Treadmill  Protocol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1.  Measure resting BP and HR while standing on the belt of the treadmill</a:t>
            </a:r>
          </a:p>
          <a:p>
            <a:pPr algn="l" rtl="0"/>
            <a:r>
              <a:rPr lang="en-US" sz="2800" dirty="0"/>
              <a:t>2.  Ask subject to straddle the belt while starting treadmill at 1.7 mph and 0% grade</a:t>
            </a:r>
          </a:p>
          <a:p>
            <a:pPr algn="l" rtl="0"/>
            <a:r>
              <a:rPr lang="en-US" sz="2800" dirty="0"/>
              <a:t>3.  Ask subject to begin walking and when comfortable release handrails</a:t>
            </a:r>
          </a:p>
          <a:p>
            <a:pPr algn="l" rtl="0"/>
            <a:r>
              <a:rPr lang="en-US" sz="2800" dirty="0"/>
              <a:t>4.  This is a warm-up and should continue until subject is comfortable</a:t>
            </a: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7851648" cy="1714512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of </a:t>
            </a:r>
            <a:br>
              <a:rPr lang="en-US" dirty="0" smtClean="0"/>
            </a:br>
            <a:r>
              <a:rPr lang="en-US" dirty="0" smtClean="0"/>
              <a:t>physical fitness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7854696" cy="1538286"/>
          </a:xfrm>
        </p:spPr>
        <p:txBody>
          <a:bodyPr/>
          <a:lstStyle/>
          <a:p>
            <a:pPr algn="r"/>
            <a:r>
              <a:rPr lang="fa-IR" dirty="0" smtClean="0"/>
              <a:t>دکتر امیر حسین عابدی یکتا</a:t>
            </a:r>
          </a:p>
          <a:p>
            <a:pPr algn="r"/>
            <a:r>
              <a:rPr lang="fa-IR" dirty="0" smtClean="0"/>
              <a:t>متخصص پزشکی ورزشی</a:t>
            </a:r>
            <a:endParaRPr lang="fa-IR" dirty="0"/>
          </a:p>
        </p:txBody>
      </p:sp>
      <p:pic>
        <p:nvPicPr>
          <p:cNvPr id="81921" name="Picture 1" descr="E:\logo\images[10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000232" cy="1892527"/>
          </a:xfrm>
          <a:prstGeom prst="rect">
            <a:avLst/>
          </a:prstGeom>
          <a:noFill/>
        </p:spPr>
      </p:pic>
      <p:pic>
        <p:nvPicPr>
          <p:cNvPr id="4" name="Picture 1" descr="E:\logo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0"/>
            <a:ext cx="1857356" cy="19945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 Treadmill Protocol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5. Stage 1</a:t>
            </a:r>
          </a:p>
          <a:p>
            <a:pPr lvl="1" algn="l" rtl="0"/>
            <a:r>
              <a:rPr lang="en-US" dirty="0"/>
              <a:t> Increase grade to 10%</a:t>
            </a:r>
          </a:p>
          <a:p>
            <a:pPr lvl="1" algn="l" rtl="0"/>
            <a:r>
              <a:rPr lang="en-US" dirty="0"/>
              <a:t>3 minutes long</a:t>
            </a:r>
          </a:p>
          <a:p>
            <a:pPr lvl="1" algn="l" rtl="0"/>
            <a:r>
              <a:rPr lang="en-US" dirty="0"/>
              <a:t>Measure HR at end of each minute and BP at end of each stage  </a:t>
            </a:r>
          </a:p>
        </p:txBody>
      </p:sp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 Treadmill Protocol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6.  The objective is to reach a steady state HR between 115 and 155 </a:t>
            </a:r>
            <a:r>
              <a:rPr lang="en-US" dirty="0" err="1"/>
              <a:t>bpm</a:t>
            </a:r>
            <a:r>
              <a:rPr lang="en-US" dirty="0"/>
              <a:t> (usually occurs during the first 6 minutes of exercise or by the end of the 2nd stage) – Page 98 guidelines</a:t>
            </a:r>
          </a:p>
          <a:p>
            <a:pPr algn="l" rtl="0"/>
            <a:r>
              <a:rPr lang="en-US" dirty="0"/>
              <a:t>7.  Once subject reaches proper HR terminate the test at the end of that stage</a:t>
            </a:r>
          </a:p>
        </p:txBody>
      </p:sp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Bruce Treadmill Protocol</a:t>
            </a:r>
          </a:p>
        </p:txBody>
      </p:sp>
      <p:sp>
        <p:nvSpPr>
          <p:cNvPr id="13619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8.  Reduce treadmill speed to 1.7mph and 5% grade and cool-down for 4 minutes.</a:t>
            </a:r>
          </a:p>
          <a:p>
            <a:r>
              <a:rPr lang="en-US"/>
              <a:t>9.  VO2 is estimated from the last minute of a fully completed stage</a:t>
            </a:r>
          </a:p>
          <a:p>
            <a:endParaRPr lang="en-US"/>
          </a:p>
        </p:txBody>
      </p:sp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Treadmill Protocol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10.  Calculate VO</a:t>
            </a:r>
            <a:r>
              <a:rPr lang="en-US" sz="2800" baseline="-25000" dirty="0"/>
              <a:t>2</a:t>
            </a:r>
            <a:r>
              <a:rPr lang="en-US" sz="2800" dirty="0"/>
              <a:t> from the gender specific equations</a:t>
            </a:r>
          </a:p>
          <a:p>
            <a:pPr algn="l" rtl="0"/>
            <a:r>
              <a:rPr lang="en-US" sz="2800" dirty="0"/>
              <a:t>Males</a:t>
            </a:r>
          </a:p>
          <a:p>
            <a:pPr lvl="1" algn="l" rtl="0"/>
            <a:r>
              <a:rPr lang="en-US" sz="2400" dirty="0"/>
              <a:t>VO</a:t>
            </a:r>
            <a:r>
              <a:rPr lang="en-US" sz="2400" baseline="-25000" dirty="0"/>
              <a:t>2</a:t>
            </a:r>
            <a:r>
              <a:rPr lang="en-US" sz="2400" dirty="0"/>
              <a:t>=SM</a:t>
            </a:r>
            <a:r>
              <a:rPr lang="en-US" sz="2400" baseline="-25000" dirty="0"/>
              <a:t>VO2</a:t>
            </a:r>
            <a:r>
              <a:rPr lang="en-US" sz="2400" dirty="0"/>
              <a:t> [(HR</a:t>
            </a:r>
            <a:r>
              <a:rPr lang="en-US" sz="2400" baseline="-25000" dirty="0"/>
              <a:t>max</a:t>
            </a:r>
            <a:r>
              <a:rPr lang="en-US" sz="2400" dirty="0"/>
              <a:t>-61)/(HR</a:t>
            </a:r>
            <a:r>
              <a:rPr lang="en-US" sz="2400" baseline="-25000" dirty="0"/>
              <a:t>SM</a:t>
            </a:r>
            <a:r>
              <a:rPr lang="en-US" sz="2400" dirty="0"/>
              <a:t>-61)]</a:t>
            </a:r>
          </a:p>
          <a:p>
            <a:pPr algn="l" rtl="0"/>
            <a:r>
              <a:rPr lang="en-US" sz="2800" dirty="0"/>
              <a:t>Females</a:t>
            </a:r>
          </a:p>
          <a:p>
            <a:pPr lvl="1" algn="l" rtl="0"/>
            <a:r>
              <a:rPr lang="en-US" sz="2400" dirty="0"/>
              <a:t>VO</a:t>
            </a:r>
            <a:r>
              <a:rPr lang="en-US" sz="2400" baseline="-25000" dirty="0"/>
              <a:t>2</a:t>
            </a:r>
            <a:r>
              <a:rPr lang="en-US" sz="2400" dirty="0"/>
              <a:t>=SM</a:t>
            </a:r>
            <a:r>
              <a:rPr lang="en-US" sz="2400" baseline="-25000" dirty="0"/>
              <a:t>VO2</a:t>
            </a:r>
            <a:r>
              <a:rPr lang="en-US" sz="2400" dirty="0"/>
              <a:t>[(HR</a:t>
            </a:r>
            <a:r>
              <a:rPr lang="en-US" sz="2400" baseline="-25000" dirty="0"/>
              <a:t>max</a:t>
            </a:r>
            <a:r>
              <a:rPr lang="en-US" sz="2400" dirty="0"/>
              <a:t>-72)/(HR</a:t>
            </a:r>
            <a:r>
              <a:rPr lang="en-US" sz="2400" baseline="-25000" dirty="0"/>
              <a:t>SM</a:t>
            </a:r>
            <a:r>
              <a:rPr lang="en-US" sz="2400" dirty="0"/>
              <a:t>-72)]</a:t>
            </a:r>
          </a:p>
          <a:p>
            <a:pPr lvl="1" algn="l" rtl="0"/>
            <a:r>
              <a:rPr lang="en-US" sz="2400" dirty="0"/>
              <a:t>SM</a:t>
            </a:r>
            <a:r>
              <a:rPr lang="en-US" sz="2400" baseline="-25000" dirty="0"/>
              <a:t>VO2</a:t>
            </a:r>
            <a:r>
              <a:rPr lang="en-US" sz="2400" dirty="0"/>
              <a:t> = </a:t>
            </a:r>
            <a:r>
              <a:rPr lang="en-US" sz="2400" dirty="0" err="1"/>
              <a:t>submaximal</a:t>
            </a:r>
            <a:r>
              <a:rPr lang="en-US" sz="2400" dirty="0"/>
              <a:t> VO</a:t>
            </a:r>
            <a:r>
              <a:rPr lang="en-US" sz="2400" baseline="-25000" dirty="0"/>
              <a:t>2</a:t>
            </a:r>
            <a:r>
              <a:rPr lang="en-US" sz="2400" dirty="0"/>
              <a:t> from table or ACSM equations</a:t>
            </a:r>
          </a:p>
          <a:p>
            <a:pPr lvl="1" algn="l" rtl="0"/>
            <a:r>
              <a:rPr lang="en-US" sz="2400" dirty="0"/>
              <a:t>HR</a:t>
            </a:r>
            <a:r>
              <a:rPr lang="en-US" sz="2400" baseline="-25000" dirty="0"/>
              <a:t>SM</a:t>
            </a:r>
            <a:r>
              <a:rPr lang="en-US" sz="2400" dirty="0"/>
              <a:t> = </a:t>
            </a:r>
            <a:r>
              <a:rPr lang="en-US" sz="2400" dirty="0" err="1"/>
              <a:t>submax</a:t>
            </a:r>
            <a:r>
              <a:rPr lang="en-US" sz="2400" dirty="0"/>
              <a:t> HR from test</a:t>
            </a:r>
          </a:p>
        </p:txBody>
      </p:sp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McCardle’s Step Test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Bench ht. = 41.25 cm</a:t>
            </a:r>
          </a:p>
          <a:p>
            <a:pPr algn="l" rtl="0"/>
            <a:r>
              <a:rPr lang="en-US" dirty="0"/>
              <a:t>Step Rate = 24 step/min (metronome = 96) for men and 22 step/min (metronome=88) for women</a:t>
            </a:r>
          </a:p>
          <a:p>
            <a:pPr algn="l" rtl="0"/>
            <a:r>
              <a:rPr lang="en-US" dirty="0"/>
              <a:t>3 minutes of stepping</a:t>
            </a:r>
          </a:p>
          <a:p>
            <a:pPr algn="l" rtl="0"/>
            <a:r>
              <a:rPr lang="en-US" dirty="0"/>
              <a:t>Record HR from the first 15seconds after the stepping has stopped</a:t>
            </a:r>
          </a:p>
        </p:txBody>
      </p:sp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McCardle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Men</a:t>
            </a:r>
          </a:p>
          <a:p>
            <a:pPr lvl="1" algn="l" rtl="0"/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= 111.33 - (0.42 x </a:t>
            </a:r>
            <a:r>
              <a:rPr lang="en-US" dirty="0" err="1"/>
              <a:t>HRrec</a:t>
            </a:r>
            <a:r>
              <a:rPr lang="en-US" dirty="0" smtClean="0"/>
              <a:t>)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/>
              <a:t>Women</a:t>
            </a:r>
          </a:p>
          <a:p>
            <a:pPr lvl="1" algn="l" rtl="0"/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= 65.81 - (0.1847 x </a:t>
            </a:r>
            <a:r>
              <a:rPr lang="en-US" dirty="0" err="1"/>
              <a:t>HRrec</a:t>
            </a:r>
            <a:r>
              <a:rPr lang="en-US" dirty="0"/>
              <a:t>)</a:t>
            </a:r>
          </a:p>
          <a:p>
            <a:pPr lvl="1" algn="l" rtl="0"/>
            <a:endParaRPr lang="en-US" dirty="0"/>
          </a:p>
          <a:p>
            <a:pPr lvl="1" algn="l" rtl="0"/>
            <a:r>
              <a:rPr lang="en-US" dirty="0"/>
              <a:t>value is ml/kg/min</a:t>
            </a:r>
          </a:p>
        </p:txBody>
      </p:sp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Protocols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Field </a:t>
            </a:r>
            <a:r>
              <a:rPr lang="en-US" dirty="0" smtClean="0"/>
              <a:t>Tests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12 minute </a:t>
            </a:r>
            <a:r>
              <a:rPr lang="en-US" dirty="0" smtClean="0"/>
              <a:t>run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1.5 </a:t>
            </a:r>
            <a:r>
              <a:rPr lang="en-US" dirty="0"/>
              <a:t>mile </a:t>
            </a:r>
            <a:r>
              <a:rPr lang="en-US" dirty="0" smtClean="0"/>
              <a:t>run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Rockport </a:t>
            </a:r>
            <a:r>
              <a:rPr lang="en-US" dirty="0"/>
              <a:t>Walking Test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 minute run</a:t>
            </a:r>
          </a:p>
        </p:txBody>
      </p:sp>
      <p:graphicFrame>
        <p:nvGraphicFramePr>
          <p:cNvPr id="142336" name="Object 0"/>
          <p:cNvGraphicFramePr>
            <a:graphicFrameLocks noChangeAspect="1"/>
          </p:cNvGraphicFramePr>
          <p:nvPr/>
        </p:nvGraphicFramePr>
        <p:xfrm>
          <a:off x="1524000" y="1600200"/>
          <a:ext cx="7162800" cy="4648200"/>
        </p:xfrm>
        <a:graphic>
          <a:graphicData uri="http://schemas.openxmlformats.org/presentationml/2006/ole">
            <p:oleObj spid="_x0000_s6146" name="Worksheet" r:id="rId3" imgW="3351600" imgH="1706400" progId="Excel.Sheet.8">
              <p:embed/>
            </p:oleObj>
          </a:graphicData>
        </a:graphic>
      </p:graphicFrame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12 minute run</a:t>
            </a:r>
            <a:br>
              <a:rPr lang="en-US"/>
            </a:b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further you can run in 12 minutes the higher your VO</a:t>
            </a:r>
            <a:r>
              <a:rPr lang="en-US" baseline="-25000" dirty="0"/>
              <a:t>2max</a:t>
            </a:r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1.5 mile run/Rockport Walking</a:t>
            </a:r>
          </a:p>
        </p:txBody>
      </p:sp>
      <p:graphicFrame>
        <p:nvGraphicFramePr>
          <p:cNvPr id="143360" name="Object 0"/>
          <p:cNvGraphicFramePr>
            <a:graphicFrameLocks noChangeAspect="1"/>
          </p:cNvGraphicFramePr>
          <p:nvPr/>
        </p:nvGraphicFramePr>
        <p:xfrm>
          <a:off x="1371600" y="1752600"/>
          <a:ext cx="7010400" cy="4343400"/>
        </p:xfrm>
        <a:graphic>
          <a:graphicData uri="http://schemas.openxmlformats.org/presentationml/2006/ole">
            <p:oleObj spid="_x0000_s7170" name="Worksheet" r:id="rId3" imgW="3351600" imgH="1706400" progId="Excel.Sheet.8">
              <p:embed/>
            </p:oleObj>
          </a:graphicData>
        </a:graphic>
      </p:graphicFrame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9388" y="182563"/>
          <a:ext cx="8964612" cy="619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B365D-C99B-4D4D-99B7-5B30A3800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C68B365D-C99B-4D4D-99B7-5B30A3800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C68B365D-C99B-4D4D-99B7-5B30A3800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3FE1A-7660-4C19-9AEA-3814A3FDD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>
                                            <p:graphicEl>
                                              <a:dgm id="{95D3FE1A-7660-4C19-9AEA-3814A3FDD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95D3FE1A-7660-4C19-9AEA-3814A3FDD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E1ADBC-1D39-4217-A2B4-DB6AF2B4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graphicEl>
                                              <a:dgm id="{14E1ADBC-1D39-4217-A2B4-DB6AF2B4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graphicEl>
                                              <a:dgm id="{14E1ADBC-1D39-4217-A2B4-DB6AF2B4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6CA43C-C279-44FA-80F5-E1515BCF4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graphicEl>
                                              <a:dgm id="{666CA43C-C279-44FA-80F5-E1515BCF4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graphicEl>
                                              <a:dgm id="{666CA43C-C279-44FA-80F5-E1515BCF4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F1FE0-2452-465B-81DF-F5CB09D66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graphicEl>
                                              <a:dgm id="{BACF1FE0-2452-465B-81DF-F5CB09D66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graphicEl>
                                              <a:dgm id="{BACF1FE0-2452-465B-81DF-F5CB09D66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82FEA-0D98-4F89-A2F6-368126D79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graphicEl>
                                              <a:dgm id="{9D182FEA-0D98-4F89-A2F6-368126D79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graphicEl>
                                              <a:dgm id="{9D182FEA-0D98-4F89-A2F6-368126D79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56BD3-C5EC-4831-80B6-DA375E779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graphicEl>
                                              <a:dgm id="{95E56BD3-C5EC-4831-80B6-DA375E779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graphicEl>
                                              <a:dgm id="{95E56BD3-C5EC-4831-80B6-DA375E779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76871-DB77-4F84-AB2A-D12CA6E67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graphicEl>
                                              <a:dgm id="{49C76871-DB77-4F84-AB2A-D12CA6E67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graphicEl>
                                              <a:dgm id="{49C76871-DB77-4F84-AB2A-D12CA6E67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9EF49-A346-4E74-BE18-88F93776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>
                                            <p:graphicEl>
                                              <a:dgm id="{7E59EF49-A346-4E74-BE18-88F93776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graphicEl>
                                              <a:dgm id="{7E59EF49-A346-4E74-BE18-88F93776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C68B365D-C99B-4D4D-99B7-5B30A3800F3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95D3FE1A-7660-4C19-9AEA-3814A3FDDB2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dgm id="{14E1ADBC-1D39-4217-A2B4-DB6AF2B480F0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666CA43C-C279-44FA-80F5-E1515BCF4BF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graphicEl>
                                              <a:dgm id="{BACF1FE0-2452-465B-81DF-F5CB09D66D89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9D182FEA-0D98-4F89-A2F6-368126D79B7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graphicEl>
                                              <a:dgm id="{95E56BD3-C5EC-4831-80B6-DA375E77901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49C76871-DB77-4F84-AB2A-D12CA6E67FB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graphicEl>
                                              <a:dgm id="{7E59EF49-A346-4E74-BE18-88F93776AC60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Graphic spid="5" grpId="1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1.5 Mile Run/1 Mile Walk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faster you can run 1.5 miles or walk 1 mile the higher your VO</a:t>
            </a:r>
            <a:r>
              <a:rPr lang="en-US" baseline="-25000" dirty="0"/>
              <a:t>2max</a:t>
            </a:r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Tests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12 min run</a:t>
            </a:r>
          </a:p>
          <a:p>
            <a:pPr lvl="1" algn="l" rtl="0"/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= 3.126 (meters in 12 min) - 11.3</a:t>
            </a:r>
          </a:p>
          <a:p>
            <a:pPr algn="l" rtl="0"/>
            <a:r>
              <a:rPr lang="en-US" dirty="0"/>
              <a:t>1.5 mile run</a:t>
            </a:r>
          </a:p>
          <a:p>
            <a:pPr lvl="1" algn="l" rtl="0"/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= 3.5 + 483/(time in minutes)</a:t>
            </a:r>
          </a:p>
          <a:p>
            <a:pPr algn="l" rtl="0"/>
            <a:r>
              <a:rPr lang="en-US" dirty="0"/>
              <a:t>Rockport Walking Test (1 mile walk)</a:t>
            </a:r>
          </a:p>
          <a:p>
            <a:pPr lvl="1" algn="l" rtl="0"/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= 132.853 - 0.1692 (BW in kg) - 0.3877 (age in y) + 6.315 (gender) - 3.2649 (time in min) - 0.1565 (HR)</a:t>
            </a:r>
          </a:p>
          <a:p>
            <a:pPr lvl="1" algn="l" rtl="0"/>
            <a:r>
              <a:rPr lang="en-US" dirty="0"/>
              <a:t>0 for female; 1 for male; HR at end of walk</a:t>
            </a:r>
          </a:p>
        </p:txBody>
      </p:sp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Composition</a:t>
            </a:r>
          </a:p>
        </p:txBody>
      </p:sp>
      <p:pic>
        <p:nvPicPr>
          <p:cNvPr id="13316" name="Picture 4" descr="bacchus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32385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New Backgrounds\Illustration Backgrounds\Illustration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>
                <a:solidFill>
                  <a:schemeClr val="accent2"/>
                </a:solidFill>
                <a:latin typeface="Arial" pitchFamily="34" charset="0"/>
              </a:rPr>
              <a:t>MODELS OF BODY COMPOSITION</a:t>
            </a:r>
          </a:p>
        </p:txBody>
      </p:sp>
      <p:pic>
        <p:nvPicPr>
          <p:cNvPr id="10244" name="Picture 4" descr="D:\PowerPoint Art-TIFFs\Chapter 15\Mac\fig15.01v~5"/>
          <p:cNvPicPr>
            <a:picLocks noChangeAspect="1" noChangeArrowheads="1"/>
          </p:cNvPicPr>
          <p:nvPr/>
        </p:nvPicPr>
        <p:blipFill>
          <a:blip r:embed="rId3"/>
          <a:srcRect l="2499" t="10379" r="1700" b="4973"/>
          <a:stretch>
            <a:fillRect/>
          </a:stretch>
        </p:blipFill>
        <p:spPr bwMode="auto">
          <a:xfrm>
            <a:off x="228600" y="1960563"/>
            <a:ext cx="8683625" cy="35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0688" y="228600"/>
            <a:ext cx="8296275" cy="785813"/>
          </a:xfrm>
        </p:spPr>
        <p:txBody>
          <a:bodyPr/>
          <a:lstStyle/>
          <a:p>
            <a:r>
              <a:rPr lang="en-US"/>
              <a:t>Hydrostatic Weighing - ACSM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/>
              <a:t>Based on </a:t>
            </a:r>
            <a:r>
              <a:rPr lang="en-US" sz="2400" dirty="0" err="1"/>
              <a:t>Archimedes’principle</a:t>
            </a:r>
            <a:r>
              <a:rPr lang="en-US" sz="2400" dirty="0"/>
              <a:t> – when a body is immersed in water, it is buoyed by a counterforce equal to the weight of the water displaced. This loss of weight in water, corrected for the density of water, allows calculation of body volume</a:t>
            </a:r>
            <a:r>
              <a:rPr lang="en-US" sz="2400" dirty="0" smtClean="0"/>
              <a:t>.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However, the volume of air in the lungs at the time of measurement (usually residual </a:t>
            </a:r>
            <a:r>
              <a:rPr lang="en-US" sz="2400" dirty="0" smtClean="0"/>
              <a:t>volume) </a:t>
            </a:r>
            <a:r>
              <a:rPr lang="en-US" sz="2400" dirty="0"/>
              <a:t>must be accounted for</a:t>
            </a:r>
            <a:r>
              <a:rPr lang="en-US" sz="2400" dirty="0" smtClean="0"/>
              <a:t>.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Bone and muscle tissue are more dense than water, whereas fat tissue is less dense. Therefore, a person with more FFM for the same total body mass weighs more in water and has a higher body density and lower percentage of body fat</a:t>
            </a:r>
            <a:r>
              <a:rPr lang="en-US" sz="2400" dirty="0" smtClean="0"/>
              <a:t>.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Although hydrostatic weighing is a standard method for measuring body volume, several sources of error are inherent in the procedure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>
            <a:normAutofit/>
          </a:bodyPr>
          <a:lstStyle/>
          <a:p>
            <a:r>
              <a:rPr lang="en-US" dirty="0"/>
              <a:t>Hydrostatic Weighing</a:t>
            </a:r>
          </a:p>
        </p:txBody>
      </p:sp>
      <p:pic>
        <p:nvPicPr>
          <p:cNvPr id="122884" name="Picture 4" descr="ARCHU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998788" cy="49990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62975" cy="5448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1860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Times" pitchFamily="18" charset="0"/>
              </a:rPr>
              <a:t>Dr. Pritschet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5486400" y="9906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486400" y="914400"/>
            <a:ext cx="17414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Times" pitchFamily="18" charset="0"/>
              </a:rPr>
              <a:t>Dr. Emmett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334000" y="2819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" pitchFamily="18" charset="0"/>
              </a:rPr>
              <a:t>JE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5572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latin typeface="Times" pitchFamily="18" charset="0"/>
              </a:rPr>
              <a:t>BP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85800"/>
            <a:ext cx="7772400" cy="1447800"/>
          </a:xfrm>
        </p:spPr>
        <p:txBody>
          <a:bodyPr>
            <a:normAutofit/>
          </a:bodyPr>
          <a:lstStyle/>
          <a:p>
            <a:r>
              <a:rPr lang="en-US">
                <a:ea typeface="Times" pitchFamily="18" charset="0"/>
                <a:cs typeface="Times" pitchFamily="18" charset="0"/>
              </a:rPr>
              <a:t>Air Plethysmography (Bod Pod)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09800"/>
            <a:ext cx="24384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2514600" cy="1885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2362200" cy="1771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0688" y="228600"/>
            <a:ext cx="8296275" cy="1071563"/>
          </a:xfrm>
        </p:spPr>
        <p:txBody>
          <a:bodyPr/>
          <a:lstStyle/>
          <a:p>
            <a:r>
              <a:rPr lang="en-US">
                <a:ea typeface="Times" pitchFamily="18" charset="0"/>
                <a:cs typeface="Times" pitchFamily="18" charset="0"/>
              </a:rPr>
              <a:t>Plethysmography - ACSM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Body volume can also be measured by air displacement rather than water displacement (hydrostatic weighing).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One commercial system uses a dual-chamber </a:t>
            </a:r>
            <a:r>
              <a:rPr lang="en-US" sz="2800" dirty="0" err="1"/>
              <a:t>plethysmograph</a:t>
            </a:r>
            <a:r>
              <a:rPr lang="en-US" sz="2800" dirty="0"/>
              <a:t> that measures body volume by changes in pressure in a closed chamber.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This new technology shows great promise and can more easily accommodate individuals who cannot perform the procedures associated with underwater weighing.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4038" y="338138"/>
            <a:ext cx="8054975" cy="795337"/>
          </a:xfrm>
        </p:spPr>
        <p:txBody>
          <a:bodyPr>
            <a:normAutofit/>
          </a:bodyPr>
          <a:lstStyle/>
          <a:p>
            <a:r>
              <a:rPr lang="en-US" sz="4000"/>
              <a:t>Skin Fold Measurements - ACSM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447800"/>
            <a:ext cx="4343400" cy="46482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700" dirty="0"/>
              <a:t>Abdominal – vertical fold; 2 cm to the right of the umbilicus</a:t>
            </a:r>
          </a:p>
          <a:p>
            <a:pPr algn="l" rtl="0">
              <a:lnSpc>
                <a:spcPct val="80000"/>
              </a:lnSpc>
            </a:pPr>
            <a:r>
              <a:rPr lang="en-US" sz="2700" dirty="0"/>
              <a:t>Triceps – Vertical fold; halfway between the </a:t>
            </a:r>
            <a:r>
              <a:rPr lang="en-US" sz="2700" dirty="0" err="1"/>
              <a:t>acromion</a:t>
            </a:r>
            <a:r>
              <a:rPr lang="en-US" sz="2700" dirty="0"/>
              <a:t> and </a:t>
            </a:r>
            <a:r>
              <a:rPr lang="en-US" sz="2700" dirty="0" err="1"/>
              <a:t>olecranon</a:t>
            </a:r>
            <a:r>
              <a:rPr lang="en-US" sz="2700" dirty="0"/>
              <a:t> process</a:t>
            </a:r>
          </a:p>
          <a:p>
            <a:pPr algn="l" rtl="0">
              <a:lnSpc>
                <a:spcPct val="80000"/>
              </a:lnSpc>
            </a:pPr>
            <a:r>
              <a:rPr lang="en-US" sz="2700" dirty="0"/>
              <a:t>Chest – Diagonal fold; 1/2 the distance between the anterior </a:t>
            </a:r>
            <a:r>
              <a:rPr lang="en-US" sz="2700" dirty="0" err="1"/>
              <a:t>axillary</a:t>
            </a:r>
            <a:r>
              <a:rPr lang="en-US" sz="2700" dirty="0"/>
              <a:t> line and the nipple (men) or 1/3 of the distance for women</a:t>
            </a:r>
          </a:p>
        </p:txBody>
      </p:sp>
      <p:pic>
        <p:nvPicPr>
          <p:cNvPr id="105476" name="Picture 4" descr="SKF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346450" cy="5154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Aerobic Capacity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4000" dirty="0"/>
              <a:t>Ability of the </a:t>
            </a:r>
            <a:r>
              <a:rPr lang="en-US" sz="4000" b="1" u="sng" dirty="0"/>
              <a:t>Cardiovascular system</a:t>
            </a:r>
            <a:r>
              <a:rPr lang="en-US" sz="4000" dirty="0"/>
              <a:t> to deliver oxygen rich blood to body tissues</a:t>
            </a:r>
            <a:r>
              <a:rPr lang="en-US" sz="4000" dirty="0" smtClean="0"/>
              <a:t>.</a:t>
            </a:r>
          </a:p>
          <a:p>
            <a:pPr algn="l" rtl="0">
              <a:lnSpc>
                <a:spcPct val="90000"/>
              </a:lnSpc>
            </a:pPr>
            <a:endParaRPr lang="en-US" sz="4000" dirty="0"/>
          </a:p>
          <a:p>
            <a:pPr algn="l" rtl="0">
              <a:lnSpc>
                <a:spcPct val="90000"/>
              </a:lnSpc>
            </a:pPr>
            <a:r>
              <a:rPr lang="en-US" sz="4000" dirty="0"/>
              <a:t>Muscles ability to </a:t>
            </a:r>
            <a:r>
              <a:rPr lang="en-US" sz="4000" b="1" u="sng" dirty="0"/>
              <a:t>process and utilize</a:t>
            </a:r>
            <a:r>
              <a:rPr lang="en-US" sz="4000" dirty="0"/>
              <a:t> oxygen to produce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4038" y="338138"/>
            <a:ext cx="8054975" cy="995362"/>
          </a:xfrm>
        </p:spPr>
        <p:txBody>
          <a:bodyPr>
            <a:normAutofit/>
          </a:bodyPr>
          <a:lstStyle/>
          <a:p>
            <a:r>
              <a:rPr lang="en-US" sz="4000"/>
              <a:t>Skin Fold Measurements - ACSM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295400"/>
            <a:ext cx="4038600" cy="510540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err="1"/>
              <a:t>Subscapular</a:t>
            </a:r>
            <a:r>
              <a:rPr lang="en-US" sz="2400" dirty="0"/>
              <a:t> – Diagonal fold (45</a:t>
            </a:r>
            <a:r>
              <a:rPr lang="en-US" sz="2400" dirty="0">
                <a:cs typeface="Times New Roman" pitchFamily="18" charset="0"/>
              </a:rPr>
              <a:t>°</a:t>
            </a:r>
            <a:r>
              <a:rPr lang="en-US" sz="2400" dirty="0"/>
              <a:t> angle); 1 to 2 cm below the inferior angle of the scapula</a:t>
            </a:r>
          </a:p>
          <a:p>
            <a:pPr algn="l" rtl="0">
              <a:lnSpc>
                <a:spcPct val="80000"/>
              </a:lnSpc>
            </a:pPr>
            <a:r>
              <a:rPr lang="en-US" sz="2400" dirty="0" err="1"/>
              <a:t>Suprailiac</a:t>
            </a:r>
            <a:r>
              <a:rPr lang="en-US" sz="2400" dirty="0"/>
              <a:t> – Diagonal fold; in line with the </a:t>
            </a:r>
            <a:r>
              <a:rPr lang="en-US" sz="2400" dirty="0" err="1"/>
              <a:t>naturla</a:t>
            </a:r>
            <a:r>
              <a:rPr lang="en-US" sz="2400" dirty="0"/>
              <a:t> angle of the iliac crest taken in the anterior </a:t>
            </a:r>
            <a:r>
              <a:rPr lang="en-US" sz="2400" dirty="0" err="1"/>
              <a:t>axillary</a:t>
            </a:r>
            <a:r>
              <a:rPr lang="en-US" sz="2400" dirty="0"/>
              <a:t> line immediately superior to the iliac crest</a:t>
            </a:r>
          </a:p>
          <a:p>
            <a:pPr algn="l" rtl="0">
              <a:lnSpc>
                <a:spcPct val="80000"/>
              </a:lnSpc>
            </a:pPr>
            <a:r>
              <a:rPr lang="en-US" sz="2400" dirty="0"/>
              <a:t>Thigh – Vertical fold; on the anterior midline of the thigh, ½ between the proximal border of the patella and the inguinal crease (hip)</a:t>
            </a:r>
          </a:p>
        </p:txBody>
      </p:sp>
      <p:pic>
        <p:nvPicPr>
          <p:cNvPr id="106501" name="Picture 5" descr="SKF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346450" cy="5154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EIU ATP/AFP Equations</a:t>
            </a:r>
          </a:p>
        </p:txBody>
      </p:sp>
      <p:sp>
        <p:nvSpPr>
          <p:cNvPr id="156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1" dirty="0"/>
              <a:t>Body Density (BD) Equations</a:t>
            </a:r>
          </a:p>
          <a:p>
            <a:pPr algn="l" rtl="0"/>
            <a:r>
              <a:rPr lang="en-US" sz="2400" dirty="0"/>
              <a:t>Males. BD =  1.1125025 - (0.0013125 x </a:t>
            </a:r>
            <a:r>
              <a:rPr lang="en-US" sz="2400" i="1" dirty="0"/>
              <a:t>SK. FLD. SUM</a:t>
            </a:r>
            <a:r>
              <a:rPr lang="en-US" sz="2400" dirty="0"/>
              <a:t>) + (0.0000055 x </a:t>
            </a:r>
            <a:r>
              <a:rPr lang="en-US" sz="2400" i="1" dirty="0"/>
              <a:t>SK. FLD.</a:t>
            </a:r>
            <a:r>
              <a:rPr lang="en-US" sz="2400" dirty="0"/>
              <a:t> </a:t>
            </a:r>
            <a:r>
              <a:rPr lang="en-US" sz="2400" i="1" dirty="0"/>
              <a:t>SUM</a:t>
            </a:r>
            <a:r>
              <a:rPr lang="en-US" sz="2800" b="1" baseline="30000" dirty="0"/>
              <a:t>2</a:t>
            </a:r>
            <a:r>
              <a:rPr lang="en-US" sz="2400" dirty="0"/>
              <a:t>) - (0.000244 x age)</a:t>
            </a:r>
          </a:p>
          <a:p>
            <a:pPr lvl="1" algn="l" rtl="0"/>
            <a:r>
              <a:rPr lang="en-US" sz="2000" b="1" dirty="0"/>
              <a:t>Males - Triceps, </a:t>
            </a:r>
            <a:r>
              <a:rPr lang="en-US" sz="2000" b="1" dirty="0" err="1"/>
              <a:t>Subscapular</a:t>
            </a:r>
            <a:r>
              <a:rPr lang="en-US" sz="2000" b="1" dirty="0"/>
              <a:t>, and </a:t>
            </a:r>
            <a:r>
              <a:rPr lang="en-US" sz="2000" b="1" dirty="0" smtClean="0"/>
              <a:t>Chest</a:t>
            </a:r>
          </a:p>
          <a:p>
            <a:pPr lvl="1" algn="l" rtl="0"/>
            <a:endParaRPr lang="en-US" sz="2000" b="1" dirty="0"/>
          </a:p>
          <a:p>
            <a:pPr algn="l" rtl="0"/>
            <a:r>
              <a:rPr lang="en-US" sz="2400" dirty="0"/>
              <a:t>Females. BD = 1.089733 - (0.0009245 x </a:t>
            </a:r>
            <a:r>
              <a:rPr lang="en-US" sz="2400" i="1" dirty="0"/>
              <a:t>SK. FLD. SUM</a:t>
            </a:r>
            <a:r>
              <a:rPr lang="en-US" sz="2400" dirty="0"/>
              <a:t>) + (0.0000025 x </a:t>
            </a:r>
            <a:r>
              <a:rPr lang="en-US" sz="2400" i="1" dirty="0"/>
              <a:t>SK. FLD.</a:t>
            </a:r>
            <a:r>
              <a:rPr lang="en-US" sz="2400" dirty="0"/>
              <a:t> </a:t>
            </a:r>
            <a:r>
              <a:rPr lang="en-US" sz="2400" i="1" dirty="0"/>
              <a:t>SUM</a:t>
            </a:r>
            <a:r>
              <a:rPr lang="en-US" sz="2800" b="1" baseline="30000" dirty="0"/>
              <a:t>2</a:t>
            </a:r>
            <a:r>
              <a:rPr lang="en-US" sz="2400" dirty="0"/>
              <a:t>) - (0.0000979 x age)</a:t>
            </a:r>
          </a:p>
          <a:p>
            <a:pPr lvl="1" algn="l" rtl="0"/>
            <a:r>
              <a:rPr lang="en-US" sz="2000" b="1" dirty="0"/>
              <a:t>Females – Triceps, </a:t>
            </a:r>
            <a:r>
              <a:rPr lang="en-US" sz="2000" b="1" dirty="0" err="1"/>
              <a:t>Suprailiac</a:t>
            </a:r>
            <a:r>
              <a:rPr lang="en-US" sz="2000" b="1" dirty="0"/>
              <a:t>, and Abdominal</a:t>
            </a:r>
          </a:p>
          <a:p>
            <a:pPr algn="l" rtl="0"/>
            <a:r>
              <a:rPr lang="en-US" sz="2400" b="1" dirty="0"/>
              <a:t>Percent body fat = [(4.95/BD)-4.5] x 100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825" y="355600"/>
            <a:ext cx="7359650" cy="635000"/>
          </a:xfrm>
          <a:ln/>
        </p:spPr>
        <p:txBody>
          <a:bodyPr>
            <a:normAutofit fontScale="90000"/>
          </a:bodyPr>
          <a:lstStyle/>
          <a:p>
            <a:r>
              <a:rPr lang="en-US" b="1"/>
              <a:t>Bioelectric Impedance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687513"/>
            <a:ext cx="3897313" cy="424815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Measurement of body water.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Impedance or (resistance) decreases with body water.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Assumption that body water is at a constant value.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4-5</a:t>
            </a:r>
            <a:r>
              <a:rPr lang="en-US" sz="2800" dirty="0" smtClean="0"/>
              <a:t>% </a:t>
            </a:r>
            <a:r>
              <a:rPr lang="en-US" sz="2800" dirty="0"/>
              <a:t>error</a:t>
            </a:r>
            <a:endParaRPr lang="en-US" dirty="0"/>
          </a:p>
          <a:p>
            <a:pPr lvl="3" algn="l" rtl="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4692" name="Picture 4" descr="IMP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57400"/>
            <a:ext cx="3735388" cy="419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Bioelectric Impedance</a:t>
            </a:r>
          </a:p>
        </p:txBody>
      </p:sp>
      <p:pic>
        <p:nvPicPr>
          <p:cNvPr id="115715" name="Picture 3" descr="smtbf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3200400" cy="3200400"/>
          </a:xfrm>
          <a:prstGeom prst="rect">
            <a:avLst/>
          </a:prstGeom>
          <a:noFill/>
        </p:spPr>
      </p:pic>
      <p:pic>
        <p:nvPicPr>
          <p:cNvPr id="115716" name="Picture 4" descr="Omro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667000"/>
            <a:ext cx="3124200" cy="293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Bioelectical Impedance Analysis (BIA) - ACSM</a:t>
            </a: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dirty="0"/>
              <a:t>Abstain from eating or drinking with 4 hours of the assessment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Avoid moderate or vigorous physical activity within 12 hours of the assessment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Void completely before the assessment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Abstain from alcohol consumption within 48 hours of the assessment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Ingest no diuretic agents, including caffeine, prior to the assessment unless prescribe by a physician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Dual Energy X-Ray Absorptiometry - ACSM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Can be used to assess total bone mineral as well as regional estimates of bone, fat, and lean tissue.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It uses a three component model to predict body fatness and offers advantages over densitometry techniques.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DEXA is typically found in clinical setting and can be used to measure body composition across the life span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  <a:latin typeface="Arial" pitchFamily="34" charset="0"/>
                <a:ea typeface="Times" pitchFamily="18" charset="0"/>
                <a:cs typeface="Times" pitchFamily="18" charset="0"/>
              </a:rPr>
              <a:t>Duel-Energy X-Ray Absorptiometry (DEXA) 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28600" y="15240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latin typeface="Arial" pitchFamily="34" charset="0"/>
              </a:rPr>
              <a:t>New gold standard?</a:t>
            </a:r>
          </a:p>
          <a:p>
            <a:pPr marL="342900" indent="-342900" algn="l" rtl="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latin typeface="Arial" pitchFamily="34" charset="0"/>
              </a:rPr>
              <a:t>Comparison</a:t>
            </a:r>
          </a:p>
          <a:p>
            <a:pPr marL="742950" lvl="1" indent="-285750" algn="l" rtl="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Error = ±1-5% (software)</a:t>
            </a:r>
          </a:p>
          <a:p>
            <a:pPr marL="742950" lvl="1" indent="-285750" algn="l" rtl="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Very costly</a:t>
            </a:r>
          </a:p>
          <a:p>
            <a:pPr marL="742950" lvl="1" indent="-285750" algn="l" rtl="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Very high tech</a:t>
            </a:r>
          </a:p>
          <a:p>
            <a:pPr marL="742950" lvl="1" indent="-285750" algn="l" rtl="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Quick</a:t>
            </a:r>
          </a:p>
          <a:p>
            <a:pPr marL="742950" lvl="1" indent="-285750" algn="l" rtl="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Subject friendly</a:t>
            </a:r>
          </a:p>
        </p:txBody>
      </p:sp>
      <p:pic>
        <p:nvPicPr>
          <p:cNvPr id="112645" name="Picture 5" descr="sc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01963"/>
            <a:ext cx="5257800" cy="385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825" y="355600"/>
            <a:ext cx="7359650" cy="825500"/>
          </a:xfrm>
        </p:spPr>
        <p:txBody>
          <a:bodyPr/>
          <a:lstStyle/>
          <a:p>
            <a:r>
              <a:rPr lang="en-US" b="1"/>
              <a:t>Infrared Interactance - ACSM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2133600"/>
            <a:ext cx="3963988" cy="394176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Based on the principle of light absorption and reflection using near-infrared spectroscopy to provide information about the chemical composition of the body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Further research is needed to develop and cross-validate gender-specific equations for infrared </a:t>
            </a:r>
            <a:r>
              <a:rPr lang="en-US" sz="2000" dirty="0" err="1"/>
              <a:t>interactance</a:t>
            </a:r>
            <a:r>
              <a:rPr lang="en-US" sz="2000" dirty="0"/>
              <a:t> and to determine whether this is an accurate method for assessing body composition</a:t>
            </a:r>
          </a:p>
          <a:p>
            <a:pPr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/>
              <a:t> </a:t>
            </a:r>
          </a:p>
        </p:txBody>
      </p:sp>
      <p:pic>
        <p:nvPicPr>
          <p:cNvPr id="116740" name="Picture 4" descr="INF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81200"/>
            <a:ext cx="361156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4038" y="338138"/>
            <a:ext cx="8054975" cy="795337"/>
          </a:xfrm>
        </p:spPr>
        <p:txBody>
          <a:bodyPr/>
          <a:lstStyle/>
          <a:p>
            <a:r>
              <a:rPr lang="en-US"/>
              <a:t>Men</a:t>
            </a:r>
          </a:p>
        </p:txBody>
      </p:sp>
      <p:pic>
        <p:nvPicPr>
          <p:cNvPr id="9219" name="Picture 3" descr="%BF norms 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391400" cy="5178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228600"/>
            <a:ext cx="8291512" cy="644525"/>
          </a:xfrm>
        </p:spPr>
        <p:txBody>
          <a:bodyPr>
            <a:normAutofit fontScale="90000"/>
          </a:bodyPr>
          <a:lstStyle/>
          <a:p>
            <a:r>
              <a:rPr lang="en-US"/>
              <a:t>Women</a:t>
            </a:r>
          </a:p>
        </p:txBody>
      </p:sp>
      <p:pic>
        <p:nvPicPr>
          <p:cNvPr id="10243" name="Picture 3" descr="%BF norms wo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162800" cy="520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D:\New Backgrounds\Illustration Backgrounds\Illustration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80000"/>
              </a:lnSpc>
              <a:spcBef>
                <a:spcPct val="50000"/>
              </a:spcBef>
            </a:pPr>
            <a:r>
              <a:rPr lang="en-US" sz="3400" b="1" dirty="0">
                <a:solidFill>
                  <a:schemeClr val="accent2"/>
                </a:solidFill>
                <a:latin typeface="Arial" pitchFamily="34" charset="0"/>
              </a:rPr>
              <a:t>AEROBIC GLYCOLYSIS AND THE ELECTRON TRANSPORT CHAIN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108548" name="Picture 4" descr="D:\PowerPoint Art-TIFFs\Wilmore Corrections-Rd.2\Translated Graphics\Chapter 04\Factoid\fig 04.7a"/>
          <p:cNvPicPr>
            <a:picLocks noChangeAspect="1" noChangeArrowheads="1"/>
          </p:cNvPicPr>
          <p:nvPr/>
        </p:nvPicPr>
        <p:blipFill>
          <a:blip r:embed="rId3"/>
          <a:srcRect l="1700" t="3421" r="3300" b="6363"/>
          <a:stretch>
            <a:fillRect/>
          </a:stretch>
        </p:blipFill>
        <p:spPr bwMode="auto">
          <a:xfrm>
            <a:off x="771525" y="1447800"/>
            <a:ext cx="7542213" cy="506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Mass Index</a:t>
            </a:r>
          </a:p>
        </p:txBody>
      </p:sp>
      <p:sp>
        <p:nvSpPr>
          <p:cNvPr id="131080" name="Rectangle 8"/>
          <p:cNvSpPr>
            <a:spLocks noGrp="1" noRot="1" noChangeArrowheads="1"/>
          </p:cNvSpPr>
          <p:nvPr>
            <p:ph idx="1"/>
          </p:nvPr>
        </p:nvSpPr>
        <p:spPr>
          <a:xfrm>
            <a:off x="762000" y="1447800"/>
            <a:ext cx="7772400" cy="1524000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sz="2400"/>
              <a:t>BMI = </a:t>
            </a:r>
            <a:r>
              <a:rPr lang="en-US" sz="2800" b="1"/>
              <a:t>wt (kg) / ht (m)</a:t>
            </a:r>
            <a:r>
              <a:rPr lang="en-US" sz="2800" b="1" baseline="30000"/>
              <a:t>2</a:t>
            </a:r>
            <a:endParaRPr lang="en-US" sz="2400"/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sz="2400"/>
              <a:t>BMI = </a:t>
            </a:r>
            <a:r>
              <a:rPr lang="en-US" sz="2800" b="1"/>
              <a:t>(704.4 x wt (lb) / ht (in) </a:t>
            </a:r>
            <a:r>
              <a:rPr lang="en-US" sz="2800" b="1" baseline="30000"/>
              <a:t>2</a:t>
            </a:r>
            <a:r>
              <a:rPr lang="en-US" sz="2400"/>
              <a:t>.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en-US" sz="2400"/>
          </a:p>
        </p:txBody>
      </p:sp>
      <p:pic>
        <p:nvPicPr>
          <p:cNvPr id="131082" name="Picture 10"/>
          <p:cNvPicPr>
            <a:picLocks noChangeAspect="1" noChangeArrowheads="1"/>
          </p:cNvPicPr>
          <p:nvPr/>
        </p:nvPicPr>
        <p:blipFill>
          <a:blip r:embed="rId2"/>
          <a:srcRect b="8131"/>
          <a:stretch>
            <a:fillRect/>
          </a:stretch>
        </p:blipFill>
        <p:spPr bwMode="auto">
          <a:xfrm>
            <a:off x="2133600" y="2819400"/>
            <a:ext cx="4724400" cy="35226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0688" y="228600"/>
            <a:ext cx="8296275" cy="785813"/>
          </a:xfrm>
        </p:spPr>
        <p:txBody>
          <a:bodyPr/>
          <a:lstStyle/>
          <a:p>
            <a:r>
              <a:rPr lang="en-US"/>
              <a:t>Body Mass Index</a:t>
            </a:r>
          </a:p>
        </p:txBody>
      </p:sp>
      <p:pic>
        <p:nvPicPr>
          <p:cNvPr id="11267" name="Picture 3" descr="BMI ac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638800" cy="55991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Waist-to-Hip Ratio</a:t>
            </a:r>
          </a:p>
        </p:txBody>
      </p:sp>
      <p:pic>
        <p:nvPicPr>
          <p:cNvPr id="130053" name="Picture 5" descr="WHRAT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81200"/>
            <a:ext cx="2366963" cy="4267200"/>
          </a:xfrm>
          <a:prstGeom prst="rect">
            <a:avLst/>
          </a:prstGeom>
          <a:noFill/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/>
          <a:srcRect t="1682" b="5183"/>
          <a:stretch>
            <a:fillRect/>
          </a:stretch>
        </p:blipFill>
        <p:spPr bwMode="auto">
          <a:xfrm>
            <a:off x="457200" y="1981200"/>
            <a:ext cx="5867400" cy="42243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Waist-to-Hip Ratio - ACSM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Individuals with more fat on the trunk, especially abdominal fat are at increase risk for various diseases.</a:t>
            </a:r>
          </a:p>
          <a:p>
            <a:pPr algn="l" rtl="0"/>
            <a:r>
              <a:rPr lang="en-US" sz="2800" dirty="0"/>
              <a:t>The waist to hip ratio has been used as a simple method for determining body fat patterns</a:t>
            </a:r>
          </a:p>
          <a:p>
            <a:pPr algn="l" rtl="0"/>
            <a:r>
              <a:rPr lang="en-US" sz="2800" dirty="0"/>
              <a:t>Waist to hip ratio = circumference of waist divided by the circumference of the hips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228600"/>
            <a:ext cx="8291512" cy="1071563"/>
          </a:xfrm>
        </p:spPr>
        <p:txBody>
          <a:bodyPr/>
          <a:lstStyle/>
          <a:p>
            <a:r>
              <a:rPr lang="en-US"/>
              <a:t>Waist Circumference - ACSM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2057400"/>
            <a:ext cx="4038600" cy="3581400"/>
          </a:xfrm>
        </p:spPr>
        <p:txBody>
          <a:bodyPr/>
          <a:lstStyle/>
          <a:p>
            <a:pPr algn="l" rtl="0"/>
            <a:r>
              <a:rPr lang="en-US" dirty="0"/>
              <a:t>The waist circumference can be used alone as an indicator of health risk because abdominal obesity is the issue.</a:t>
            </a:r>
          </a:p>
        </p:txBody>
      </p:sp>
      <p:pic>
        <p:nvPicPr>
          <p:cNvPr id="133124" name="Picture 4" descr="BMI ac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4800600" cy="476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Muscular </a:t>
            </a:r>
            <a:r>
              <a:rPr lang="en-US" dirty="0" smtClean="0"/>
              <a:t>strength</a:t>
            </a:r>
            <a:endParaRPr lang="en-US" dirty="0"/>
          </a:p>
        </p:txBody>
      </p:sp>
      <p:pic>
        <p:nvPicPr>
          <p:cNvPr id="15372" name="Picture 12" descr="Figure-4-Stret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0760" y="4572008"/>
            <a:ext cx="2514600" cy="1838325"/>
          </a:xfrm>
          <a:noFill/>
          <a:ln/>
        </p:spPr>
      </p:pic>
      <p:pic>
        <p:nvPicPr>
          <p:cNvPr id="15376" name="Picture 16" descr="olympic_supine_ben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981200"/>
            <a:ext cx="2540000" cy="2032000"/>
          </a:xfrm>
          <a:noFill/>
          <a:ln/>
        </p:spPr>
      </p:pic>
      <p:pic>
        <p:nvPicPr>
          <p:cNvPr id="15378" name="Picture 18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886200" y="3124200"/>
            <a:ext cx="1446213" cy="2173288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tr testing instru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934200" cy="5511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Muscular Strength</a:t>
            </a:r>
          </a:p>
        </p:txBody>
      </p:sp>
      <p:pic>
        <p:nvPicPr>
          <p:cNvPr id="3075" name="Picture 3" descr="1 RM instru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934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Muscular Strength – 1 RM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The subject performs a light warm-up of 5-10 reps at 40 to 60% of perceived maximum.</a:t>
            </a:r>
          </a:p>
          <a:p>
            <a:pPr algn="l" rtl="0"/>
            <a:r>
              <a:rPr lang="en-US" sz="2800" dirty="0"/>
              <a:t>Following a 1-minute rest with light stretching, the subject does 3 to 5 repetitions at 60 to 80% of perceived maximum.</a:t>
            </a:r>
          </a:p>
          <a:p>
            <a:pPr algn="l" rtl="0"/>
            <a:r>
              <a:rPr lang="en-US" sz="2800" dirty="0"/>
              <a:t>The subject should be close to a perceived 1-RM in step 2.</a:t>
            </a:r>
          </a:p>
          <a:p>
            <a:pPr algn="l" rtl="0"/>
            <a:r>
              <a:rPr lang="en-US" sz="2800" dirty="0"/>
              <a:t>A small amount of weight is added, and a 1-RM lift is attempted.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Muscular Strength – 1 RM</a:t>
            </a:r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If the lift is successful, a rest period of 3 to 5 minutes is provided.</a:t>
            </a:r>
          </a:p>
          <a:p>
            <a:pPr algn="l" rtl="0"/>
            <a:r>
              <a:rPr lang="en-US" sz="2800" dirty="0"/>
              <a:t>The goal is to find the 1-RM within 3 to 5 maximal efforts.</a:t>
            </a:r>
          </a:p>
          <a:p>
            <a:pPr algn="l" rtl="0"/>
            <a:r>
              <a:rPr lang="en-US" sz="2800" dirty="0"/>
              <a:t>The process of titrating the increase in weight up to a true 1-RM can be improved by prior familiarization sessions that allow approximation of the 1-RM.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PowerPoint Art-TIFFs\Wilmore Corrections-Rd.2\Translated Graphics\Chapter 04\Factoid\fig 04.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5840413" cy="6400800"/>
          </a:xfrm>
          <a:prstGeom prst="rect">
            <a:avLst/>
          </a:prstGeom>
          <a:noFill/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1752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400" b="1">
                <a:solidFill>
                  <a:schemeClr val="accent2"/>
                </a:solidFill>
                <a:latin typeface="Arial" pitchFamily="34" charset="0"/>
              </a:rPr>
              <a:t>KREBS CYCLE</a:t>
            </a:r>
            <a:endParaRPr lang="en-US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Muscular Strength – 1 RM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Clear communication with the subject is needed to facilitate determination of the 1-RM.</a:t>
            </a:r>
          </a:p>
          <a:p>
            <a:pPr algn="l" rtl="0"/>
            <a:r>
              <a:rPr lang="en-US" dirty="0"/>
              <a:t>The process continues until a failed attempt occurs.</a:t>
            </a:r>
          </a:p>
          <a:p>
            <a:pPr algn="l" rtl="0"/>
            <a:r>
              <a:rPr lang="en-US" dirty="0"/>
              <a:t>The 1-RM is reported as the weight of the last successfully completed lift.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upper body strg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"/>
            <a:ext cx="5303838" cy="6324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lower body strng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5292725" cy="624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Muscular Endurance</a:t>
            </a:r>
          </a:p>
        </p:txBody>
      </p:sp>
      <p:pic>
        <p:nvPicPr>
          <p:cNvPr id="134148" name="Picture 4" descr="jcfpu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38400"/>
            <a:ext cx="5989638" cy="2800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situp 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"/>
            <a:ext cx="4926013" cy="6172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Flexibility</a:t>
            </a:r>
          </a:p>
        </p:txBody>
      </p:sp>
      <p:pic>
        <p:nvPicPr>
          <p:cNvPr id="143364" name="Picture 4" descr="sit and reac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362200"/>
            <a:ext cx="3505200" cy="2838450"/>
          </a:xfrm>
          <a:noFill/>
          <a:ln>
            <a:solidFill>
              <a:schemeClr val="hlink"/>
            </a:solidFill>
          </a:ln>
        </p:spPr>
      </p:pic>
      <p:pic>
        <p:nvPicPr>
          <p:cNvPr id="143363" name="Picture 3" descr="PNF hamst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3108325" cy="3170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0688" y="228600"/>
            <a:ext cx="8296275" cy="1071563"/>
          </a:xfrm>
        </p:spPr>
        <p:txBody>
          <a:bodyPr/>
          <a:lstStyle/>
          <a:p>
            <a:r>
              <a:rPr lang="en-US"/>
              <a:t>Flexibility - ACSM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The ability to move a joint through its complete range of motion (ROM)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Importance in athletics and the ability to carry out activities of daily living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Maintaining flexibility facilitates movement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Movement beyond a joint’s shortened range of motion can cause tissue damage.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Factors that determine flexibility: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Joint capsule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Body (joint) temperature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Ligaments and tendons</a:t>
            </a:r>
          </a:p>
          <a:p>
            <a:pPr algn="l" rtl="0">
              <a:lnSpc>
                <a:spcPct val="90000"/>
              </a:lnSpc>
              <a:buFont typeface="Arial" pitchFamily="34" charset="0"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Flexibility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143000"/>
            <a:ext cx="8540750" cy="5410200"/>
          </a:xfrm>
        </p:spPr>
        <p:txBody>
          <a:bodyPr/>
          <a:lstStyle/>
          <a:p>
            <a:pPr marL="609600" indent="-609600" algn="l" rtl="0">
              <a:lnSpc>
                <a:spcPct val="90000"/>
              </a:lnSpc>
            </a:pPr>
            <a:r>
              <a:rPr lang="en-US" sz="2800" dirty="0"/>
              <a:t>Devices</a:t>
            </a:r>
          </a:p>
          <a:p>
            <a:pPr marL="990600" lvl="1" indent="-533400" algn="l" rtl="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2400" dirty="0" err="1"/>
              <a:t>Goniometer</a:t>
            </a:r>
            <a:endParaRPr lang="en-US" sz="2400" dirty="0"/>
          </a:p>
          <a:p>
            <a:pPr marL="990600" lvl="1" indent="-533400" algn="l" rtl="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2400" dirty="0" err="1"/>
              <a:t>Electogoniometer</a:t>
            </a:r>
            <a:endParaRPr lang="en-US" sz="2400" dirty="0"/>
          </a:p>
          <a:p>
            <a:pPr marL="990600" lvl="1" indent="-533400" algn="l" rtl="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2400" dirty="0" err="1"/>
              <a:t>Flexometer</a:t>
            </a:r>
            <a:endParaRPr lang="en-US" sz="2400" dirty="0"/>
          </a:p>
          <a:p>
            <a:pPr marL="990600" lvl="1" indent="-533400" algn="l" rtl="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2400" dirty="0"/>
              <a:t>Inclinometers</a:t>
            </a:r>
          </a:p>
          <a:p>
            <a:pPr marL="990600" lvl="1" indent="-533400" algn="l" rtl="0">
              <a:lnSpc>
                <a:spcPct val="90000"/>
              </a:lnSpc>
              <a:buFont typeface="Times" pitchFamily="18" charset="0"/>
              <a:buAutoNum type="alphaUcPeriod"/>
            </a:pPr>
            <a:r>
              <a:rPr lang="en-US" sz="2400" dirty="0"/>
              <a:t>Tape measures</a:t>
            </a:r>
          </a:p>
          <a:p>
            <a:pPr marL="990600" lvl="1" indent="-533400" algn="l" rtl="0">
              <a:lnSpc>
                <a:spcPct val="90000"/>
              </a:lnSpc>
            </a:pPr>
            <a:endParaRPr lang="en-US" sz="2400" dirty="0"/>
          </a:p>
          <a:p>
            <a:pPr marL="990600" lvl="1" indent="-533400" algn="l" rtl="0">
              <a:lnSpc>
                <a:spcPct val="90000"/>
              </a:lnSpc>
            </a:pPr>
            <a:endParaRPr lang="en-US" sz="2400" dirty="0"/>
          </a:p>
          <a:p>
            <a:pPr marL="990600" lvl="1" indent="-533400" algn="l" rtl="0">
              <a:lnSpc>
                <a:spcPct val="90000"/>
              </a:lnSpc>
            </a:pPr>
            <a:endParaRPr lang="en-US" sz="2400" dirty="0"/>
          </a:p>
          <a:p>
            <a:pPr marL="990600" lvl="1" indent="-533400" algn="l" rtl="0">
              <a:lnSpc>
                <a:spcPct val="90000"/>
              </a:lnSpc>
            </a:pPr>
            <a:endParaRPr lang="en-US" sz="2400" dirty="0"/>
          </a:p>
          <a:p>
            <a:pPr marL="609600" indent="-609600" algn="l" rtl="0">
              <a:lnSpc>
                <a:spcPct val="90000"/>
              </a:lnSpc>
            </a:pPr>
            <a:r>
              <a:rPr lang="en-US" sz="2800" dirty="0"/>
              <a:t>Joint specific</a:t>
            </a:r>
          </a:p>
          <a:p>
            <a:pPr marL="609600" indent="-609600" algn="l" rtl="0">
              <a:lnSpc>
                <a:spcPct val="90000"/>
              </a:lnSpc>
            </a:pPr>
            <a:r>
              <a:rPr lang="en-US" sz="2800" dirty="0"/>
              <a:t>There is not one good test for over-all flexibility</a:t>
            </a:r>
          </a:p>
        </p:txBody>
      </p:sp>
      <p:pic>
        <p:nvPicPr>
          <p:cNvPr id="137221" name="Picture 5" descr="goniometer.jpg 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"/>
            <a:ext cx="1068388" cy="1524000"/>
          </a:xfrm>
          <a:prstGeom prst="rect">
            <a:avLst/>
          </a:prstGeom>
          <a:noFill/>
        </p:spPr>
      </p:pic>
      <p:pic>
        <p:nvPicPr>
          <p:cNvPr id="137222" name="Picture 6" descr="Electrogoniometer.png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81200"/>
            <a:ext cx="2133600" cy="1422400"/>
          </a:xfrm>
          <a:prstGeom prst="rect">
            <a:avLst/>
          </a:prstGeom>
          <a:noFill/>
        </p:spPr>
      </p:pic>
      <p:pic>
        <p:nvPicPr>
          <p:cNvPr id="137223" name="Picture 7" descr="flexometer_theme_k12.gif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10000"/>
            <a:ext cx="1308100" cy="1281113"/>
          </a:xfrm>
          <a:prstGeom prst="rect">
            <a:avLst/>
          </a:prstGeom>
          <a:noFill/>
        </p:spPr>
      </p:pic>
      <p:pic>
        <p:nvPicPr>
          <p:cNvPr id="137224" name="Picture 8" descr="eggram2.jpg                                                    0003D78FMacintosh HD                   BE0C0C11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810000"/>
            <a:ext cx="2286000" cy="1325563"/>
          </a:xfrm>
          <a:prstGeom prst="rect">
            <a:avLst/>
          </a:prstGeom>
          <a:noFill/>
        </p:spPr>
      </p:pic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94525" y="639763"/>
            <a:ext cx="39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A.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5943600" y="2286000"/>
            <a:ext cx="38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B.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4038600" y="4038600"/>
            <a:ext cx="39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C.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8534400" y="3962400"/>
            <a:ext cx="407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YMCA Sit and Reach Test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Place a yard stick on the floor</a:t>
            </a:r>
          </a:p>
          <a:p>
            <a:pPr algn="l" rtl="0"/>
            <a:r>
              <a:rPr lang="en-US" sz="2800" dirty="0"/>
              <a:t>At a right angle, place a piece of tape at the 15 inch mark</a:t>
            </a:r>
          </a:p>
          <a:p>
            <a:pPr algn="l" rtl="0"/>
            <a:r>
              <a:rPr lang="en-US" sz="2800" dirty="0"/>
              <a:t>Have participant sit with the yard stick between their legs</a:t>
            </a:r>
          </a:p>
          <a:p>
            <a:pPr algn="l" rtl="0"/>
            <a:r>
              <a:rPr lang="en-US" sz="2800" dirty="0"/>
              <a:t>Heals of the feet should touch the edge of the taped line and be 10 to 12 inches apart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YMCA reach n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858000" cy="5141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Evaluating Aerobic Capacity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229600" cy="41910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3200" dirty="0"/>
              <a:t>Measure 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VO</a:t>
            </a:r>
            <a:r>
              <a:rPr lang="en-US" sz="2800" baseline="-25000" dirty="0"/>
              <a:t>2max</a:t>
            </a:r>
            <a:r>
              <a:rPr lang="en-US" sz="2800" dirty="0"/>
              <a:t> via </a:t>
            </a:r>
            <a:r>
              <a:rPr lang="en-US" sz="2800" dirty="0" err="1"/>
              <a:t>spirometry</a:t>
            </a:r>
            <a:r>
              <a:rPr lang="en-US" sz="2800" dirty="0"/>
              <a:t> / graded exercise stress test</a:t>
            </a:r>
          </a:p>
          <a:p>
            <a:pPr algn="l" rtl="0">
              <a:lnSpc>
                <a:spcPct val="90000"/>
              </a:lnSpc>
            </a:pPr>
            <a:r>
              <a:rPr lang="en-US" sz="3200" dirty="0"/>
              <a:t>Estimate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Sub-maximal graded exercise test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Step test</a:t>
            </a:r>
          </a:p>
          <a:p>
            <a:pPr lvl="2" algn="l" rtl="0">
              <a:lnSpc>
                <a:spcPct val="90000"/>
              </a:lnSpc>
            </a:pPr>
            <a:r>
              <a:rPr lang="en-US" sz="2400" dirty="0"/>
              <a:t>Based on the fact that individuals with higher SV will recover faster</a:t>
            </a:r>
          </a:p>
          <a:p>
            <a:pPr lvl="2" algn="l" rtl="0">
              <a:lnSpc>
                <a:spcPct val="90000"/>
              </a:lnSpc>
            </a:pPr>
            <a:r>
              <a:rPr lang="en-US" sz="2400" dirty="0"/>
              <a:t>Recovery HR will be lower in individuals w/ higher VO</a:t>
            </a:r>
            <a:r>
              <a:rPr lang="en-US" sz="2400" baseline="-25000" dirty="0"/>
              <a:t>2max</a:t>
            </a:r>
          </a:p>
          <a:p>
            <a:pPr algn="l" rtl="0">
              <a:lnSpc>
                <a:spcPct val="90000"/>
              </a:lnSpc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413" y="338138"/>
            <a:ext cx="8050212" cy="661987"/>
          </a:xfrm>
        </p:spPr>
        <p:txBody>
          <a:bodyPr>
            <a:normAutofit fontScale="90000"/>
          </a:bodyPr>
          <a:lstStyle/>
          <a:p>
            <a:r>
              <a:rPr lang="en-US"/>
              <a:t>Sit and Reach Box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371600"/>
            <a:ext cx="8382000" cy="5257800"/>
          </a:xfrm>
        </p:spPr>
        <p:txBody>
          <a:bodyPr/>
          <a:lstStyle/>
          <a:p>
            <a:pPr algn="l" rtl="0"/>
            <a:r>
              <a:rPr lang="en-US" sz="2800" dirty="0"/>
              <a:t>If a standard sit-and-reach box is available, heels should be place against the edge of the box</a:t>
            </a:r>
          </a:p>
          <a:p>
            <a:pPr algn="l" rtl="0"/>
            <a:r>
              <a:rPr lang="en-US" sz="2800" dirty="0"/>
              <a:t>The participant slowly reaches forward with both hands as far as possible, holding this position momentarily</a:t>
            </a:r>
          </a:p>
          <a:p>
            <a:pPr algn="l" rtl="0"/>
            <a:r>
              <a:rPr lang="en-US" sz="2800" dirty="0"/>
              <a:t>Knees remain extended</a:t>
            </a:r>
          </a:p>
          <a:p>
            <a:pPr algn="l" rtl="0"/>
            <a:r>
              <a:rPr lang="en-US" sz="2800" dirty="0"/>
              <a:t>Participant should not hold their breath</a:t>
            </a:r>
          </a:p>
          <a:p>
            <a:pPr algn="l" rtl="0"/>
            <a:r>
              <a:rPr lang="en-US" sz="2800" dirty="0"/>
              <a:t>This norms are based on a sit-and-reach box in which the “zero” point is set at 26 cm. When using a box in which the “zero” point is set at 23 cm, subtract 3 cm from each value in the tables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Box reach n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705600" cy="5414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</a:t>
            </a:r>
            <a:r>
              <a:rPr lang="en-US" baseline="-25000"/>
              <a:t>2</a:t>
            </a:r>
            <a:r>
              <a:rPr lang="en-US"/>
              <a:t> max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Units</a:t>
            </a:r>
          </a:p>
          <a:p>
            <a:pPr lvl="1" algn="l" rtl="0"/>
            <a:r>
              <a:rPr lang="en-US" dirty="0"/>
              <a:t>liters/minute or ml/minute (absolute)</a:t>
            </a:r>
          </a:p>
          <a:p>
            <a:pPr lvl="1" algn="l" rtl="0"/>
            <a:r>
              <a:rPr lang="en-US" dirty="0"/>
              <a:t>ml/kg/min (relative to body weight)</a:t>
            </a:r>
          </a:p>
          <a:p>
            <a:pPr lvl="1" algn="l" rtl="0"/>
            <a:r>
              <a:rPr lang="en-US" dirty="0"/>
              <a:t>ml/kg of FFM/min (relative to FFM)</a:t>
            </a:r>
          </a:p>
          <a:p>
            <a:pPr algn="l" rtl="0"/>
            <a:r>
              <a:rPr lang="en-US" dirty="0"/>
              <a:t>Range 15 (sedentary with disease) to 75 (young endurance runner) ml/kg/min</a:t>
            </a:r>
          </a:p>
          <a:p>
            <a:pPr algn="l" rtl="0"/>
            <a:r>
              <a:rPr lang="en-US" dirty="0"/>
              <a:t>Women about 10-20% lower than men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Sub-Max Graded Test</a:t>
            </a:r>
          </a:p>
        </p:txBody>
      </p:sp>
      <p:graphicFrame>
        <p:nvGraphicFramePr>
          <p:cNvPr id="29696" name="Object 1024"/>
          <p:cNvGraphicFramePr>
            <a:graphicFrameLocks noChangeAspect="1"/>
          </p:cNvGraphicFramePr>
          <p:nvPr>
            <p:ph type="chart" idx="1"/>
          </p:nvPr>
        </p:nvGraphicFramePr>
        <p:xfrm>
          <a:off x="609600" y="2209800"/>
          <a:ext cx="8534400" cy="4594225"/>
        </p:xfrm>
        <a:graphic>
          <a:graphicData uri="http://schemas.openxmlformats.org/presentationml/2006/ole">
            <p:oleObj spid="_x0000_s8194" name="Chart" r:id="rId3" imgW="8000908" imgH="4448062" progId="MSGraph.Chart.8">
              <p:embed followColorScheme="full"/>
            </p:oleObj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76600" y="32766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Age Predicted HR </a:t>
            </a:r>
            <a:r>
              <a:rPr lang="en-US" sz="1400" b="1" baseline="30000">
                <a:solidFill>
                  <a:schemeClr val="tx2"/>
                </a:solidFill>
                <a:latin typeface="Arial" pitchFamily="34" charset="0"/>
              </a:rPr>
              <a:t>max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1828800" y="3276600"/>
            <a:ext cx="63246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fa-I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105775" y="3276600"/>
            <a:ext cx="0" cy="23622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fa-I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 rot="5400000">
            <a:off x="7353300" y="44577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Predicted VO</a:t>
            </a:r>
            <a:r>
              <a:rPr lang="en-US" sz="1400" b="1" baseline="-25000">
                <a:solidFill>
                  <a:schemeClr val="tx2"/>
                </a:solidFill>
                <a:latin typeface="Arial" pitchFamily="34" charset="0"/>
              </a:rPr>
              <a:t>2max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 rot="2700000">
            <a:off x="7734300" y="60579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45 ml/kg/min</a:t>
            </a:r>
            <a:endParaRPr lang="en-US" sz="1400" b="1" baseline="300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548</TotalTime>
  <Words>2036</Words>
  <Application>Microsoft Office PowerPoint</Application>
  <PresentationFormat>On-screen Show (4:3)</PresentationFormat>
  <Paragraphs>263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Metro</vt:lpstr>
      <vt:lpstr>Chart</vt:lpstr>
      <vt:lpstr>Worksheet</vt:lpstr>
      <vt:lpstr>Slide 1</vt:lpstr>
      <vt:lpstr>Evaluation of  physical fitness</vt:lpstr>
      <vt:lpstr>Slide 3</vt:lpstr>
      <vt:lpstr>Aerobic Capacity</vt:lpstr>
      <vt:lpstr>Slide 5</vt:lpstr>
      <vt:lpstr>Slide 6</vt:lpstr>
      <vt:lpstr>Evaluating Aerobic Capacity</vt:lpstr>
      <vt:lpstr>VO2 max</vt:lpstr>
      <vt:lpstr>Sub-Max Graded Test</vt:lpstr>
      <vt:lpstr>Heart Rate Response to  Step Test</vt:lpstr>
      <vt:lpstr>GXT</vt:lpstr>
      <vt:lpstr>GXT</vt:lpstr>
      <vt:lpstr>Slide 13</vt:lpstr>
      <vt:lpstr>Slide 14</vt:lpstr>
      <vt:lpstr>Slide 15</vt:lpstr>
      <vt:lpstr>ACSM Bike Test</vt:lpstr>
      <vt:lpstr>Treadmill Tests</vt:lpstr>
      <vt:lpstr>Treadmill Protocols</vt:lpstr>
      <vt:lpstr>Bruce Treadmill  Protocol</vt:lpstr>
      <vt:lpstr>Bruce Treadmill Protocol</vt:lpstr>
      <vt:lpstr>Bruce Treadmill Protocol</vt:lpstr>
      <vt:lpstr>Bruce Treadmill Protocol</vt:lpstr>
      <vt:lpstr>Treadmill Protocol</vt:lpstr>
      <vt:lpstr>McCardle’s Step Test</vt:lpstr>
      <vt:lpstr>McCardle</vt:lpstr>
      <vt:lpstr>Maximal Protocols</vt:lpstr>
      <vt:lpstr>12 minute run</vt:lpstr>
      <vt:lpstr>12 minute run </vt:lpstr>
      <vt:lpstr>1.5 mile run/Rockport Walking</vt:lpstr>
      <vt:lpstr>1.5 Mile Run/1 Mile Walk</vt:lpstr>
      <vt:lpstr>Field Tests</vt:lpstr>
      <vt:lpstr>Body Composition</vt:lpstr>
      <vt:lpstr>Slide 33</vt:lpstr>
      <vt:lpstr>Hydrostatic Weighing - ACSM</vt:lpstr>
      <vt:lpstr>Hydrostatic Weighing</vt:lpstr>
      <vt:lpstr>Slide 36</vt:lpstr>
      <vt:lpstr>Air Plethysmography (Bod Pod)</vt:lpstr>
      <vt:lpstr>Plethysmography - ACSM</vt:lpstr>
      <vt:lpstr>Skin Fold Measurements - ACSM</vt:lpstr>
      <vt:lpstr>Skin Fold Measurements - ACSM</vt:lpstr>
      <vt:lpstr>EIU ATP/AFP Equations</vt:lpstr>
      <vt:lpstr>Bioelectric Impedance</vt:lpstr>
      <vt:lpstr>Bioelectric Impedance</vt:lpstr>
      <vt:lpstr>Bioelectical Impedance Analysis (BIA) - ACSM</vt:lpstr>
      <vt:lpstr>Dual Energy X-Ray Absorptiometry - ACSM</vt:lpstr>
      <vt:lpstr>Slide 46</vt:lpstr>
      <vt:lpstr>Infrared Interactance - ACSM</vt:lpstr>
      <vt:lpstr>Men</vt:lpstr>
      <vt:lpstr>Women</vt:lpstr>
      <vt:lpstr>Body Mass Index</vt:lpstr>
      <vt:lpstr>Body Mass Index</vt:lpstr>
      <vt:lpstr>Waist-to-Hip Ratio</vt:lpstr>
      <vt:lpstr>Waist-to-Hip Ratio - ACSM</vt:lpstr>
      <vt:lpstr>Waist Circumference - ACSM</vt:lpstr>
      <vt:lpstr>Muscular strength</vt:lpstr>
      <vt:lpstr>Slide 56</vt:lpstr>
      <vt:lpstr>Muscular Strength</vt:lpstr>
      <vt:lpstr>Muscular Strength – 1 RM</vt:lpstr>
      <vt:lpstr>Muscular Strength – 1 RM</vt:lpstr>
      <vt:lpstr>Muscular Strength – 1 RM</vt:lpstr>
      <vt:lpstr>Slide 61</vt:lpstr>
      <vt:lpstr>Slide 62</vt:lpstr>
      <vt:lpstr>Muscular Endurance</vt:lpstr>
      <vt:lpstr>Slide 64</vt:lpstr>
      <vt:lpstr>Flexibility</vt:lpstr>
      <vt:lpstr>Flexibility - ACSM</vt:lpstr>
      <vt:lpstr>Flexibility</vt:lpstr>
      <vt:lpstr>YMCA Sit and Reach Test</vt:lpstr>
      <vt:lpstr>Slide 69</vt:lpstr>
      <vt:lpstr>Sit and Reach Box</vt:lpstr>
      <vt:lpstr>Slide 71</vt:lpstr>
    </vt:vector>
  </TitlesOfParts>
  <Company>sazgar.com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hossein</dc:creator>
  <cp:lastModifiedBy>hossein</cp:lastModifiedBy>
  <cp:revision>10</cp:revision>
  <dcterms:created xsi:type="dcterms:W3CDTF">2012-01-20T14:06:23Z</dcterms:created>
  <dcterms:modified xsi:type="dcterms:W3CDTF">2012-01-23T18:19:31Z</dcterms:modified>
</cp:coreProperties>
</file>