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93" r:id="rId3"/>
    <p:sldId id="291" r:id="rId4"/>
    <p:sldId id="274" r:id="rId5"/>
    <p:sldId id="292" r:id="rId6"/>
    <p:sldId id="284" r:id="rId7"/>
    <p:sldId id="287" r:id="rId8"/>
    <p:sldId id="276" r:id="rId9"/>
    <p:sldId id="277" r:id="rId10"/>
    <p:sldId id="297" r:id="rId11"/>
    <p:sldId id="257" r:id="rId12"/>
    <p:sldId id="259" r:id="rId13"/>
    <p:sldId id="289" r:id="rId14"/>
    <p:sldId id="261" r:id="rId15"/>
    <p:sldId id="262" r:id="rId16"/>
    <p:sldId id="271" r:id="rId17"/>
    <p:sldId id="272" r:id="rId18"/>
    <p:sldId id="290" r:id="rId19"/>
    <p:sldId id="263" r:id="rId20"/>
    <p:sldId id="266" r:id="rId21"/>
    <p:sldId id="267" r:id="rId22"/>
    <p:sldId id="268" r:id="rId23"/>
    <p:sldId id="286" r:id="rId24"/>
    <p:sldId id="294" r:id="rId25"/>
    <p:sldId id="295" r:id="rId26"/>
    <p:sldId id="296" r:id="rId27"/>
    <p:sldId id="298" r:id="rId28"/>
    <p:sldId id="26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9.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0.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6.xml" /></Relationships>
</file>

<file path=ppt/slides/_rels/slide23.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6.xml" /></Relationships>
</file>

<file path=ppt/slides/_rels/slide24.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6.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8.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C7B7-8720-544E-9A3C-50461EAE0613}"/>
              </a:ext>
            </a:extLst>
          </p:cNvPr>
          <p:cNvSpPr>
            <a:spLocks noGrp="1"/>
          </p:cNvSpPr>
          <p:nvPr>
            <p:ph type="title"/>
          </p:nvPr>
        </p:nvSpPr>
        <p:spPr>
          <a:xfrm>
            <a:off x="302559" y="109257"/>
            <a:ext cx="11648515" cy="6605867"/>
          </a:xfrm>
        </p:spPr>
        <p:txBody>
          <a:bodyPr/>
          <a:lstStyle/>
          <a:p>
            <a:br>
              <a:rPr lang="en-US"/>
            </a:br>
            <a:br>
              <a:rPr lang="en-US"/>
            </a:br>
            <a:br>
              <a:rPr lang="en-US"/>
            </a:br>
            <a:r>
              <a:rPr lang="en-US"/>
              <a:t>                        </a:t>
            </a:r>
            <a:r>
              <a:rPr lang="en-US" sz="4800" b="1" i="1"/>
              <a:t>Acromegaly ???</a:t>
            </a:r>
            <a:br>
              <a:rPr lang="en-US" sz="4000" b="1"/>
            </a:br>
            <a:br>
              <a:rPr lang="en-US" sz="4000" b="1"/>
            </a:br>
            <a:br>
              <a:rPr lang="en-US" sz="4000" b="1"/>
            </a:br>
            <a:r>
              <a:rPr lang="en-US" sz="4000" b="1"/>
              <a:t>                             </a:t>
            </a:r>
            <a:r>
              <a:rPr lang="en-US" sz="2800"/>
              <a:t>Fatemeh Rahmani </a:t>
            </a:r>
          </a:p>
        </p:txBody>
      </p:sp>
    </p:spTree>
    <p:extLst>
      <p:ext uri="{BB962C8B-B14F-4D97-AF65-F5344CB8AC3E}">
        <p14:creationId xmlns:p14="http://schemas.microsoft.com/office/powerpoint/2010/main" val="1025131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FE47-5BA3-2948-909B-50AC5D9A38D6}"/>
              </a:ext>
            </a:extLst>
          </p:cNvPr>
          <p:cNvSpPr>
            <a:spLocks noGrp="1"/>
          </p:cNvSpPr>
          <p:nvPr>
            <p:ph type="title"/>
          </p:nvPr>
        </p:nvSpPr>
        <p:spPr>
          <a:xfrm>
            <a:off x="134471" y="100853"/>
            <a:ext cx="11892242" cy="6597463"/>
          </a:xfrm>
        </p:spPr>
        <p:txBody>
          <a:bodyPr/>
          <a:lstStyle/>
          <a:p>
            <a:r>
              <a:rPr lang="en-US" sz="4000" b="1" i="1"/>
              <a:t>IGF-I Assay</a:t>
            </a:r>
            <a:br>
              <a:rPr lang="en-US" sz="4000" b="1" i="1"/>
            </a:br>
            <a:r>
              <a:rPr lang="en-US" sz="4000" b="1" i="1"/>
              <a:t>●</a:t>
            </a:r>
            <a:r>
              <a:rPr lang="en-US" sz="2800"/>
              <a:t>with</a:t>
            </a:r>
            <a:r>
              <a:rPr lang="en-US" sz="4000" b="1" i="1"/>
              <a:t> </a:t>
            </a:r>
            <a:r>
              <a:rPr lang="en-US" sz="2800"/>
              <a:t>3%–36%  individual biological imprecision of IGF-I assays ,</a:t>
            </a:r>
            <a:br>
              <a:rPr lang="en-US" sz="2800"/>
            </a:br>
            <a:r>
              <a:rPr lang="en-US" sz="2800"/>
              <a:t>  caution should be exercised in the interpretation of a single IGF-I</a:t>
            </a:r>
            <a:br>
              <a:rPr lang="en-US" sz="2800"/>
            </a:br>
            <a:r>
              <a:rPr lang="en-US" sz="2800"/>
              <a:t>  value, particularly if it is close to a reference limit</a:t>
            </a:r>
            <a:br>
              <a:rPr lang="en-US" sz="2800"/>
            </a:br>
            <a:br>
              <a:rPr lang="en-US" sz="2800"/>
            </a:br>
            <a:r>
              <a:rPr lang="en-US" sz="2800"/>
              <a:t>●Assays for samples that yield borderline results should be repeated</a:t>
            </a:r>
            <a:br>
              <a:rPr lang="en-US" sz="2800"/>
            </a:br>
            <a:r>
              <a:rPr lang="en-US" sz="2800"/>
              <a:t>  with a separate blood sample</a:t>
            </a:r>
            <a:br>
              <a:rPr lang="en-US" sz="2800"/>
            </a:br>
            <a:br>
              <a:rPr lang="en-US" sz="2800"/>
            </a:br>
            <a:r>
              <a:rPr lang="en-US" sz="2800"/>
              <a:t>●Technical  factors  affecting  assay :</a:t>
            </a:r>
            <a:br>
              <a:rPr lang="en-US" sz="2800"/>
            </a:br>
            <a:r>
              <a:rPr lang="en-US" sz="2800"/>
              <a:t>       ●use of serum</a:t>
            </a:r>
            <a:br>
              <a:rPr lang="en-US" sz="2800"/>
            </a:br>
            <a:r>
              <a:rPr lang="en-US" sz="2800"/>
              <a:t>       ●use of anticoagulants in the collection tube</a:t>
            </a:r>
            <a:br>
              <a:rPr lang="en-US" sz="2800"/>
            </a:br>
            <a:r>
              <a:rPr lang="en-US" sz="2800"/>
              <a:t>       ●preventing IGFBP interference(gel chromatography at low pH)</a:t>
            </a:r>
          </a:p>
        </p:txBody>
      </p:sp>
    </p:spTree>
    <p:extLst>
      <p:ext uri="{BB962C8B-B14F-4D97-AF65-F5344CB8AC3E}">
        <p14:creationId xmlns:p14="http://schemas.microsoft.com/office/powerpoint/2010/main" val="4213888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154A-8EDB-7F44-92CF-1C64A9DAD2DA}"/>
              </a:ext>
            </a:extLst>
          </p:cNvPr>
          <p:cNvSpPr>
            <a:spLocks noGrp="1"/>
          </p:cNvSpPr>
          <p:nvPr>
            <p:ph type="title"/>
          </p:nvPr>
        </p:nvSpPr>
        <p:spPr>
          <a:xfrm>
            <a:off x="159685" y="151279"/>
            <a:ext cx="11799794" cy="6496611"/>
          </a:xfrm>
        </p:spPr>
        <p:txBody>
          <a:bodyPr/>
          <a:lstStyle/>
          <a:p>
            <a:br>
              <a:rPr lang="en-US" sz="2800"/>
            </a:br>
            <a:br>
              <a:rPr lang="en-US" sz="2800"/>
            </a:br>
            <a:br>
              <a:rPr lang="en-US" sz="2800"/>
            </a:br>
            <a:br>
              <a:rPr lang="en-US" sz="2800"/>
            </a:br>
            <a:r>
              <a:rPr lang="en-US" sz="2800"/>
              <a:t>Somatotroph adenomas are typically recognized when  secrete  GH excessively and cause the clinical syndrome of acromegaly</a:t>
            </a:r>
            <a:br>
              <a:rPr lang="en-US" sz="2800"/>
            </a:br>
            <a:br>
              <a:rPr lang="en-US" sz="2800"/>
            </a:br>
            <a:r>
              <a:rPr lang="en-US" sz="2800"/>
              <a:t> ■</a:t>
            </a:r>
            <a:r>
              <a:rPr lang="en-US" sz="2800" b="1"/>
              <a:t>classic</a:t>
            </a:r>
            <a:r>
              <a:rPr lang="en-US" sz="2800"/>
              <a:t> :obvious clinical features of acromegaly and elevated</a:t>
            </a:r>
            <a:br>
              <a:rPr lang="en-US" sz="2800"/>
            </a:br>
            <a:r>
              <a:rPr lang="en-US" sz="2800"/>
              <a:t>                 serum IGF1</a:t>
            </a:r>
            <a:br>
              <a:rPr lang="en-US" sz="2800"/>
            </a:br>
            <a:r>
              <a:rPr lang="en-US" sz="2800"/>
              <a:t> ■</a:t>
            </a:r>
            <a:r>
              <a:rPr lang="en-US" sz="2800" b="1"/>
              <a:t>subtle</a:t>
            </a:r>
            <a:r>
              <a:rPr lang="en-US" sz="2800"/>
              <a:t> :subtle clinical features of acromegaly and elevated IGF1</a:t>
            </a:r>
            <a:br>
              <a:rPr lang="en-US" sz="2800"/>
            </a:br>
            <a:br>
              <a:rPr lang="en-US" sz="2800"/>
            </a:br>
            <a:r>
              <a:rPr lang="en-US" sz="2800"/>
              <a:t> ■</a:t>
            </a:r>
            <a:r>
              <a:rPr lang="en-US" sz="2800" b="1"/>
              <a:t>clinically silent</a:t>
            </a:r>
            <a:r>
              <a:rPr lang="en-US" sz="2800"/>
              <a:t> :no clinical features but elevated   IGF1</a:t>
            </a:r>
            <a:br>
              <a:rPr lang="en-US" sz="2800"/>
            </a:br>
            <a:br>
              <a:rPr lang="en-US" sz="2800"/>
            </a:br>
            <a:r>
              <a:rPr lang="en-US" sz="2800"/>
              <a:t> ■</a:t>
            </a:r>
            <a:r>
              <a:rPr lang="en-US" sz="2800" b="1"/>
              <a:t>silent</a:t>
            </a:r>
            <a:r>
              <a:rPr lang="en-US" sz="2800"/>
              <a:t> :no clinical features of acromegaly and normal IGF1</a:t>
            </a:r>
          </a:p>
        </p:txBody>
      </p:sp>
      <p:pic>
        <p:nvPicPr>
          <p:cNvPr id="4" name="Picture 4">
            <a:extLst>
              <a:ext uri="{FF2B5EF4-FFF2-40B4-BE49-F238E27FC236}">
                <a16:creationId xmlns:a16="http://schemas.microsoft.com/office/drawing/2014/main" id="{A11A032A-90B2-BA40-A0E0-4A966635721A}"/>
              </a:ext>
            </a:extLst>
          </p:cNvPr>
          <p:cNvPicPr>
            <a:picLocks noChangeAspect="1"/>
          </p:cNvPicPr>
          <p:nvPr/>
        </p:nvPicPr>
        <p:blipFill>
          <a:blip r:embed="rId2"/>
          <a:stretch>
            <a:fillRect/>
          </a:stretch>
        </p:blipFill>
        <p:spPr>
          <a:xfrm>
            <a:off x="1319493" y="210110"/>
            <a:ext cx="9370919" cy="1406110"/>
          </a:xfrm>
          <a:prstGeom prst="rect">
            <a:avLst/>
          </a:prstGeom>
        </p:spPr>
      </p:pic>
    </p:spTree>
    <p:extLst>
      <p:ext uri="{BB962C8B-B14F-4D97-AF65-F5344CB8AC3E}">
        <p14:creationId xmlns:p14="http://schemas.microsoft.com/office/powerpoint/2010/main" val="105129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4B68-A4AE-CF43-845A-2359FDC9F59A}"/>
              </a:ext>
            </a:extLst>
          </p:cNvPr>
          <p:cNvSpPr>
            <a:spLocks noGrp="1"/>
          </p:cNvSpPr>
          <p:nvPr>
            <p:ph type="title"/>
          </p:nvPr>
        </p:nvSpPr>
        <p:spPr>
          <a:xfrm>
            <a:off x="151279" y="168088"/>
            <a:ext cx="11883839" cy="6572250"/>
          </a:xfrm>
        </p:spPr>
        <p:txBody>
          <a:bodyPr/>
          <a:lstStyle/>
          <a:p>
            <a:br>
              <a:rPr lang="en-US"/>
            </a:br>
            <a:br>
              <a:rPr lang="en-US"/>
            </a:br>
            <a:br>
              <a:rPr lang="en-US"/>
            </a:br>
            <a:br>
              <a:rPr lang="en-US"/>
            </a:br>
            <a:br>
              <a:rPr lang="en-US"/>
            </a:br>
            <a:br>
              <a:rPr lang="en-US"/>
            </a:br>
            <a:r>
              <a:rPr lang="en-US" sz="2800"/>
              <a:t>The mean serum IGF1 concentrations were </a:t>
            </a:r>
            <a:r>
              <a:rPr lang="en-US" sz="2800" b="1"/>
              <a:t>768</a:t>
            </a:r>
            <a:r>
              <a:rPr lang="en-US" sz="2800"/>
              <a:t> ng/ml in the classic, </a:t>
            </a:r>
            <a:r>
              <a:rPr lang="en-US" sz="2800" b="1"/>
              <a:t>533</a:t>
            </a:r>
            <a:r>
              <a:rPr lang="en-US" sz="2800"/>
              <a:t> ng/ml in the subtle, and </a:t>
            </a:r>
            <a:r>
              <a:rPr lang="en-US" sz="2800" b="1"/>
              <a:t>451</a:t>
            </a:r>
            <a:r>
              <a:rPr lang="en-US" sz="2800"/>
              <a:t> ng/ml in the clinically silent adenomas.</a:t>
            </a:r>
          </a:p>
        </p:txBody>
      </p:sp>
      <p:pic>
        <p:nvPicPr>
          <p:cNvPr id="3" name="Picture 3">
            <a:extLst>
              <a:ext uri="{FF2B5EF4-FFF2-40B4-BE49-F238E27FC236}">
                <a16:creationId xmlns:a16="http://schemas.microsoft.com/office/drawing/2014/main" id="{1B09D56B-72D4-A34B-AB19-6BC8A854F42C}"/>
              </a:ext>
            </a:extLst>
          </p:cNvPr>
          <p:cNvPicPr>
            <a:picLocks noChangeAspect="1"/>
          </p:cNvPicPr>
          <p:nvPr/>
        </p:nvPicPr>
        <p:blipFill>
          <a:blip r:embed="rId2"/>
          <a:stretch>
            <a:fillRect/>
          </a:stretch>
        </p:blipFill>
        <p:spPr>
          <a:xfrm>
            <a:off x="151279" y="117662"/>
            <a:ext cx="6067425" cy="2809875"/>
          </a:xfrm>
          <a:prstGeom prst="rect">
            <a:avLst/>
          </a:prstGeom>
        </p:spPr>
      </p:pic>
      <p:pic>
        <p:nvPicPr>
          <p:cNvPr id="5" name="Picture 5">
            <a:extLst>
              <a:ext uri="{FF2B5EF4-FFF2-40B4-BE49-F238E27FC236}">
                <a16:creationId xmlns:a16="http://schemas.microsoft.com/office/drawing/2014/main" id="{B2057A20-8EB6-DE47-A6AB-EFBDC3C7D18B}"/>
              </a:ext>
            </a:extLst>
          </p:cNvPr>
          <p:cNvPicPr>
            <a:picLocks noChangeAspect="1"/>
          </p:cNvPicPr>
          <p:nvPr/>
        </p:nvPicPr>
        <p:blipFill>
          <a:blip r:embed="rId3"/>
          <a:stretch>
            <a:fillRect/>
          </a:stretch>
        </p:blipFill>
        <p:spPr>
          <a:xfrm>
            <a:off x="6308911" y="117661"/>
            <a:ext cx="5883089" cy="2809875"/>
          </a:xfrm>
          <a:prstGeom prst="rect">
            <a:avLst/>
          </a:prstGeom>
        </p:spPr>
      </p:pic>
    </p:spTree>
    <p:extLst>
      <p:ext uri="{BB962C8B-B14F-4D97-AF65-F5344CB8AC3E}">
        <p14:creationId xmlns:p14="http://schemas.microsoft.com/office/powerpoint/2010/main" val="3618296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4765-7D8B-3043-9C3B-CBF5939AA803}"/>
              </a:ext>
            </a:extLst>
          </p:cNvPr>
          <p:cNvSpPr>
            <a:spLocks noGrp="1"/>
          </p:cNvSpPr>
          <p:nvPr>
            <p:ph type="title"/>
          </p:nvPr>
        </p:nvSpPr>
        <p:spPr>
          <a:xfrm>
            <a:off x="58831" y="109257"/>
            <a:ext cx="11976287" cy="6580655"/>
          </a:xfrm>
        </p:spPr>
        <p:txBody>
          <a:bodyPr/>
          <a:lstStyle/>
          <a:p>
            <a:endParaRPr lang="en-US"/>
          </a:p>
        </p:txBody>
      </p:sp>
      <p:pic>
        <p:nvPicPr>
          <p:cNvPr id="3" name="Picture 3">
            <a:extLst>
              <a:ext uri="{FF2B5EF4-FFF2-40B4-BE49-F238E27FC236}">
                <a16:creationId xmlns:a16="http://schemas.microsoft.com/office/drawing/2014/main" id="{CA9FAB61-869D-0D43-AC0E-BED7A2D3CF08}"/>
              </a:ext>
            </a:extLst>
          </p:cNvPr>
          <p:cNvPicPr>
            <a:picLocks noChangeAspect="1"/>
          </p:cNvPicPr>
          <p:nvPr/>
        </p:nvPicPr>
        <p:blipFill>
          <a:blip r:embed="rId2"/>
          <a:stretch>
            <a:fillRect/>
          </a:stretch>
        </p:blipFill>
        <p:spPr>
          <a:xfrm>
            <a:off x="58831" y="168088"/>
            <a:ext cx="12074337" cy="6521823"/>
          </a:xfrm>
          <a:prstGeom prst="rect">
            <a:avLst/>
          </a:prstGeom>
        </p:spPr>
      </p:pic>
    </p:spTree>
    <p:extLst>
      <p:ext uri="{BB962C8B-B14F-4D97-AF65-F5344CB8AC3E}">
        <p14:creationId xmlns:p14="http://schemas.microsoft.com/office/powerpoint/2010/main" val="406827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31368-889B-1E42-A120-D3ED5FE2F2F6}"/>
              </a:ext>
            </a:extLst>
          </p:cNvPr>
          <p:cNvSpPr>
            <a:spLocks noGrp="1"/>
          </p:cNvSpPr>
          <p:nvPr>
            <p:ph type="title"/>
          </p:nvPr>
        </p:nvSpPr>
        <p:spPr>
          <a:xfrm>
            <a:off x="176493" y="201706"/>
            <a:ext cx="11841816" cy="6530228"/>
          </a:xfrm>
        </p:spPr>
        <p:txBody>
          <a:bodyPr/>
          <a:lstStyle/>
          <a:p>
            <a:r>
              <a:rPr lang="en-US" sz="2800"/>
              <a:t>The explanation for the lack of clinical manifestations of some somatotroph adenomas is not certain</a:t>
            </a:r>
            <a:br>
              <a:rPr lang="en-US" sz="2800"/>
            </a:br>
            <a:br>
              <a:rPr lang="en-US" sz="2800"/>
            </a:br>
            <a:r>
              <a:rPr lang="en-US" sz="2800"/>
              <a:t>■Even the most experienced endocrinologist may miss subtle</a:t>
            </a:r>
            <a:br>
              <a:rPr lang="en-US" sz="2800"/>
            </a:br>
            <a:r>
              <a:rPr lang="en-US" sz="2800"/>
              <a:t>   features of acromegaly</a:t>
            </a:r>
            <a:br>
              <a:rPr lang="en-US" sz="2800"/>
            </a:br>
            <a:br>
              <a:rPr lang="en-US" sz="2800"/>
            </a:br>
            <a:r>
              <a:rPr lang="en-US" sz="2800"/>
              <a:t>■lesser duration of excessive GH secretion(such patients in whom</a:t>
            </a:r>
            <a:br>
              <a:rPr lang="en-US" sz="2800"/>
            </a:br>
            <a:r>
              <a:rPr lang="en-US" sz="2800"/>
              <a:t>  excessive GH secretion has been documented for several years)</a:t>
            </a:r>
            <a:br>
              <a:rPr lang="en-US" sz="2800"/>
            </a:br>
            <a:br>
              <a:rPr lang="en-US" sz="2800"/>
            </a:br>
            <a:r>
              <a:rPr lang="en-US" sz="2800"/>
              <a:t>■Inefcient GH secretion or secretion of biologically inactive GH  </a:t>
            </a:r>
            <a:br>
              <a:rPr lang="en-US" sz="2800"/>
            </a:br>
            <a:r>
              <a:rPr lang="en-US" sz="2800"/>
              <a:t> (clear elevation of serum IGF1 in all of the patients presented here)</a:t>
            </a:r>
            <a:br>
              <a:rPr lang="en-US" sz="2800"/>
            </a:br>
            <a:br>
              <a:rPr lang="en-US" sz="2800"/>
            </a:br>
            <a:r>
              <a:rPr lang="en-US" sz="2800"/>
              <a:t>■Differential IGF1 concentrations(</a:t>
            </a:r>
            <a:r>
              <a:rPr lang="en-US" sz="2400"/>
              <a:t>3 of the 8 patients with clinically silent</a:t>
            </a:r>
            <a:br>
              <a:rPr lang="en-US" sz="2400"/>
            </a:br>
            <a:r>
              <a:rPr lang="en-US" sz="2400"/>
              <a:t>  adenomas reported  had  IGF1  more than twice the upper limit of normal,</a:t>
            </a:r>
            <a:br>
              <a:rPr lang="en-US" sz="2400"/>
            </a:br>
            <a:r>
              <a:rPr lang="en-US" sz="2400"/>
              <a:t>  the mean IGF1  were higher in  classic and subtle than in clinically </a:t>
            </a:r>
            <a:r>
              <a:rPr lang="en-US" sz="2800"/>
              <a:t>silent</a:t>
            </a:r>
          </a:p>
        </p:txBody>
      </p:sp>
    </p:spTree>
    <p:extLst>
      <p:ext uri="{BB962C8B-B14F-4D97-AF65-F5344CB8AC3E}">
        <p14:creationId xmlns:p14="http://schemas.microsoft.com/office/powerpoint/2010/main" val="270549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7B6B-D713-6440-BEDB-8111F3857E52}"/>
              </a:ext>
            </a:extLst>
          </p:cNvPr>
          <p:cNvSpPr>
            <a:spLocks noGrp="1"/>
          </p:cNvSpPr>
          <p:nvPr>
            <p:ph type="title"/>
          </p:nvPr>
        </p:nvSpPr>
        <p:spPr>
          <a:xfrm>
            <a:off x="170890" y="155481"/>
            <a:ext cx="11850220" cy="6547037"/>
          </a:xfrm>
        </p:spPr>
        <p:txBody>
          <a:bodyPr/>
          <a:lstStyle/>
          <a:p>
            <a:r>
              <a:rPr lang="en-US" sz="2800"/>
              <a:t>The clinical signicance of finding that a third of all somatotroph adenomas are clinically nonfunctioning is that in this substantial fraction of patients, an unidentiable sellar mass can be recognized as a somatotroph adenoma merely by measurement of the serum concentration of IGF1</a:t>
            </a:r>
            <a:br>
              <a:rPr lang="en-US" sz="2800"/>
            </a:br>
            <a:br>
              <a:rPr lang="en-US" sz="2800"/>
            </a:br>
            <a:r>
              <a:rPr lang="en-US" sz="2800"/>
              <a:t>This recognition expands the therapeutic options to include pharmacological treatment and also provides a tumor marker to follow to monitor the efcacy of treatment</a:t>
            </a:r>
            <a:br>
              <a:rPr lang="en-US" sz="2800"/>
            </a:br>
            <a:br>
              <a:rPr lang="en-US" sz="2800"/>
            </a:br>
            <a:r>
              <a:rPr lang="en-US" sz="2800"/>
              <a:t>This study supports the recommendation to measure the serum concentration of IGF1 in all patients who have a sellar mass</a:t>
            </a:r>
          </a:p>
        </p:txBody>
      </p:sp>
    </p:spTree>
    <p:extLst>
      <p:ext uri="{BB962C8B-B14F-4D97-AF65-F5344CB8AC3E}">
        <p14:creationId xmlns:p14="http://schemas.microsoft.com/office/powerpoint/2010/main" val="3096790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4090-ABAC-E043-A813-C67B32677E12}"/>
              </a:ext>
            </a:extLst>
          </p:cNvPr>
          <p:cNvSpPr>
            <a:spLocks noGrp="1"/>
          </p:cNvSpPr>
          <p:nvPr>
            <p:ph type="title"/>
          </p:nvPr>
        </p:nvSpPr>
        <p:spPr>
          <a:xfrm>
            <a:off x="142875" y="210110"/>
            <a:ext cx="11933423" cy="6530228"/>
          </a:xfrm>
        </p:spPr>
        <p:txBody>
          <a:bodyPr/>
          <a:lstStyle/>
          <a:p>
            <a:br>
              <a:rPr lang="en-US"/>
            </a:br>
            <a:br>
              <a:rPr lang="en-US"/>
            </a:br>
            <a:br>
              <a:rPr lang="en-US"/>
            </a:br>
            <a:br>
              <a:rPr lang="en-US"/>
            </a:br>
            <a:br>
              <a:rPr lang="en-US"/>
            </a:br>
            <a:r>
              <a:rPr lang="en-US" sz="2800"/>
              <a:t>A retrospective chart review was conducted on 157 patients with acromegaly who underwent resection of a confirmed somatotroph pituitary adenoma at the University of Michigan Health System between the dates of 2001- 2015</a:t>
            </a:r>
          </a:p>
        </p:txBody>
      </p:sp>
      <p:pic>
        <p:nvPicPr>
          <p:cNvPr id="3" name="Picture 3">
            <a:extLst>
              <a:ext uri="{FF2B5EF4-FFF2-40B4-BE49-F238E27FC236}">
                <a16:creationId xmlns:a16="http://schemas.microsoft.com/office/drawing/2014/main" id="{63F78E05-5CE5-8E4B-ABF0-EA5C47CD7A95}"/>
              </a:ext>
            </a:extLst>
          </p:cNvPr>
          <p:cNvPicPr>
            <a:picLocks noChangeAspect="1"/>
          </p:cNvPicPr>
          <p:nvPr/>
        </p:nvPicPr>
        <p:blipFill>
          <a:blip r:embed="rId2"/>
          <a:stretch>
            <a:fillRect/>
          </a:stretch>
        </p:blipFill>
        <p:spPr>
          <a:xfrm>
            <a:off x="2045586" y="117662"/>
            <a:ext cx="8128000" cy="1504945"/>
          </a:xfrm>
          <a:prstGeom prst="rect">
            <a:avLst/>
          </a:prstGeom>
        </p:spPr>
      </p:pic>
      <p:pic>
        <p:nvPicPr>
          <p:cNvPr id="5" name="Picture 5">
            <a:extLst>
              <a:ext uri="{FF2B5EF4-FFF2-40B4-BE49-F238E27FC236}">
                <a16:creationId xmlns:a16="http://schemas.microsoft.com/office/drawing/2014/main" id="{08AE397D-BE5B-D24C-B28F-67FBCC6666A2}"/>
              </a:ext>
            </a:extLst>
          </p:cNvPr>
          <p:cNvPicPr>
            <a:picLocks noChangeAspect="1"/>
          </p:cNvPicPr>
          <p:nvPr/>
        </p:nvPicPr>
        <p:blipFill>
          <a:blip r:embed="rId3"/>
          <a:stretch>
            <a:fillRect/>
          </a:stretch>
        </p:blipFill>
        <p:spPr>
          <a:xfrm>
            <a:off x="4386262" y="1715055"/>
            <a:ext cx="3419475" cy="629775"/>
          </a:xfrm>
          <a:prstGeom prst="rect">
            <a:avLst/>
          </a:prstGeom>
        </p:spPr>
      </p:pic>
    </p:spTree>
    <p:extLst>
      <p:ext uri="{BB962C8B-B14F-4D97-AF65-F5344CB8AC3E}">
        <p14:creationId xmlns:p14="http://schemas.microsoft.com/office/powerpoint/2010/main" val="4198174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5C47-3A92-6F4E-B35F-E5100C1F6509}"/>
              </a:ext>
            </a:extLst>
          </p:cNvPr>
          <p:cNvSpPr>
            <a:spLocks noGrp="1"/>
          </p:cNvSpPr>
          <p:nvPr>
            <p:ph type="title"/>
          </p:nvPr>
        </p:nvSpPr>
        <p:spPr>
          <a:xfrm>
            <a:off x="126066" y="151279"/>
            <a:ext cx="11942669" cy="6563845"/>
          </a:xfrm>
        </p:spPr>
        <p:txBody>
          <a:bodyPr/>
          <a:lstStyle/>
          <a:p>
            <a:endParaRPr lang="en-US"/>
          </a:p>
        </p:txBody>
      </p:sp>
      <p:pic>
        <p:nvPicPr>
          <p:cNvPr id="3" name="Picture 3">
            <a:extLst>
              <a:ext uri="{FF2B5EF4-FFF2-40B4-BE49-F238E27FC236}">
                <a16:creationId xmlns:a16="http://schemas.microsoft.com/office/drawing/2014/main" id="{AB0D71FB-AF96-0B4C-B4E7-D3285095449F}"/>
              </a:ext>
            </a:extLst>
          </p:cNvPr>
          <p:cNvPicPr>
            <a:picLocks noChangeAspect="1"/>
          </p:cNvPicPr>
          <p:nvPr/>
        </p:nvPicPr>
        <p:blipFill>
          <a:blip r:embed="rId2"/>
          <a:stretch>
            <a:fillRect/>
          </a:stretch>
        </p:blipFill>
        <p:spPr>
          <a:xfrm>
            <a:off x="731184" y="344581"/>
            <a:ext cx="10900522" cy="6168838"/>
          </a:xfrm>
          <a:prstGeom prst="rect">
            <a:avLst/>
          </a:prstGeom>
        </p:spPr>
      </p:pic>
    </p:spTree>
    <p:extLst>
      <p:ext uri="{BB962C8B-B14F-4D97-AF65-F5344CB8AC3E}">
        <p14:creationId xmlns:p14="http://schemas.microsoft.com/office/powerpoint/2010/main" val="63699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7B25-0C5C-4448-AA79-58C851C0F53B}"/>
              </a:ext>
            </a:extLst>
          </p:cNvPr>
          <p:cNvSpPr>
            <a:spLocks noGrp="1"/>
          </p:cNvSpPr>
          <p:nvPr>
            <p:ph type="title"/>
          </p:nvPr>
        </p:nvSpPr>
        <p:spPr>
          <a:xfrm>
            <a:off x="193301" y="218515"/>
            <a:ext cx="11766177" cy="6521823"/>
          </a:xfrm>
        </p:spPr>
        <p:txBody>
          <a:bodyPr/>
          <a:lstStyle/>
          <a:p>
            <a:r>
              <a:rPr lang="en-US" sz="3600" b="1"/>
              <a:t>Hormones</a:t>
            </a:r>
            <a:r>
              <a:rPr lang="en-US"/>
              <a:t> </a:t>
            </a:r>
            <a:br>
              <a:rPr lang="en-US"/>
            </a:br>
            <a:r>
              <a:rPr lang="en-US"/>
              <a:t>                </a:t>
            </a:r>
            <a:r>
              <a:rPr lang="en-US" sz="2800"/>
              <a:t>GH ng/ml                    IGF-1 ng/ml </a:t>
            </a:r>
            <a:br>
              <a:rPr lang="en-US"/>
            </a:br>
            <a:r>
              <a:rPr lang="en-US" sz="2400"/>
              <a:t>Acro</a:t>
            </a:r>
            <a:r>
              <a:rPr lang="en-US"/>
              <a:t>           </a:t>
            </a:r>
            <a:r>
              <a:rPr lang="en-US" sz="2800"/>
              <a:t>28.0+- 3.5</a:t>
            </a:r>
            <a:r>
              <a:rPr lang="en-US"/>
              <a:t>              </a:t>
            </a:r>
            <a:r>
              <a:rPr lang="en-US" sz="2800"/>
              <a:t>1070+-88</a:t>
            </a:r>
            <a:br>
              <a:rPr lang="en-US" sz="2800"/>
            </a:br>
            <a:r>
              <a:rPr lang="en-US" sz="2800"/>
              <a:t>Micro              2.4 +-0.2                        654+-40</a:t>
            </a:r>
            <a:br>
              <a:rPr lang="en-US" sz="2800"/>
            </a:br>
            <a:br>
              <a:rPr lang="en-US" sz="2800"/>
            </a:br>
            <a:br>
              <a:rPr lang="en-US" sz="2800"/>
            </a:br>
            <a:r>
              <a:rPr lang="en-US" sz="3600" b="1"/>
              <a:t>tumors</a:t>
            </a:r>
            <a:br>
              <a:rPr lang="en-US" sz="3600" b="1"/>
            </a:br>
            <a:r>
              <a:rPr lang="en-US" sz="3600" b="1"/>
              <a:t>                </a:t>
            </a:r>
            <a:r>
              <a:rPr lang="en-US" sz="3600"/>
              <a:t>  </a:t>
            </a:r>
            <a:r>
              <a:rPr lang="en-US" sz="2800"/>
              <a:t>Max.D (mm)</a:t>
            </a:r>
            <a:r>
              <a:rPr lang="en-US" sz="2800" b="1"/>
              <a:t>              </a:t>
            </a:r>
            <a:r>
              <a:rPr lang="en-US" sz="2800"/>
              <a:t>&lt;10 mm                    &gt;20 mm</a:t>
            </a:r>
            <a:br>
              <a:rPr lang="en-US" sz="2800"/>
            </a:br>
            <a:r>
              <a:rPr lang="en-US" sz="2800"/>
              <a:t>Acro               18+-1                           13/108(12%)            46/108(43%)</a:t>
            </a:r>
            <a:br>
              <a:rPr lang="en-US" sz="2800"/>
            </a:br>
            <a:r>
              <a:rPr lang="en-US" sz="2800"/>
              <a:t>Micro              12+-1                           23/49  (48%)             7/49   (14%)</a:t>
            </a:r>
            <a:br>
              <a:rPr lang="en-US" sz="2800"/>
            </a:br>
            <a:br>
              <a:rPr lang="en-US" sz="2800"/>
            </a:br>
            <a:endParaRPr lang="en-US" sz="2800"/>
          </a:p>
        </p:txBody>
      </p:sp>
    </p:spTree>
    <p:extLst>
      <p:ext uri="{BB962C8B-B14F-4D97-AF65-F5344CB8AC3E}">
        <p14:creationId xmlns:p14="http://schemas.microsoft.com/office/powerpoint/2010/main" val="2749185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BE93-64AE-9D4D-9C84-A9CE2E98DDBB}"/>
              </a:ext>
            </a:extLst>
          </p:cNvPr>
          <p:cNvSpPr>
            <a:spLocks noGrp="1"/>
          </p:cNvSpPr>
          <p:nvPr>
            <p:ph type="title"/>
          </p:nvPr>
        </p:nvSpPr>
        <p:spPr>
          <a:xfrm>
            <a:off x="117662" y="92449"/>
            <a:ext cx="11900647" cy="6647889"/>
          </a:xfrm>
        </p:spPr>
        <p:txBody>
          <a:bodyPr/>
          <a:lstStyle/>
          <a:p>
            <a:br>
              <a:rPr lang="en-US"/>
            </a:br>
            <a:br>
              <a:rPr lang="en-US"/>
            </a:br>
            <a:br>
              <a:rPr lang="en-US"/>
            </a:br>
            <a:r>
              <a:rPr lang="en-US" sz="2800"/>
              <a:t>16 patients(6 F,10 M) with clinical symptoms &amp; signs of acromegaly ,elevated  plasma IGF-I levels but normal GH level . Ten patients had a microadenoma  and five patients had a  macroadenoma </a:t>
            </a:r>
            <a:br>
              <a:rPr lang="en-US" sz="2800"/>
            </a:br>
            <a:br>
              <a:rPr lang="en-US" sz="2800"/>
            </a:br>
            <a:r>
              <a:rPr lang="en-US" sz="2800"/>
              <a:t>Control groups:17 younger men ,10 older men , 8 younger  women, and11older women</a:t>
            </a:r>
            <a:br>
              <a:rPr lang="en-US" sz="2800"/>
            </a:br>
            <a:br>
              <a:rPr lang="en-US" sz="2800"/>
            </a:br>
            <a:r>
              <a:rPr lang="en-US" sz="2800"/>
              <a:t>Plasma GH was measured every 10 min for 24 h (0700–0700 h) Subsequently, fasting morning plasma IGF-I was measured, and 100 g oral glucose was given at 0700 h with GH measured every 10 min</a:t>
            </a:r>
          </a:p>
        </p:txBody>
      </p:sp>
      <p:pic>
        <p:nvPicPr>
          <p:cNvPr id="3" name="Picture 3">
            <a:extLst>
              <a:ext uri="{FF2B5EF4-FFF2-40B4-BE49-F238E27FC236}">
                <a16:creationId xmlns:a16="http://schemas.microsoft.com/office/drawing/2014/main" id="{F2FE30E4-8954-B247-A7B3-5A3E8F961C49}"/>
              </a:ext>
            </a:extLst>
          </p:cNvPr>
          <p:cNvPicPr>
            <a:picLocks noChangeAspect="1"/>
          </p:cNvPicPr>
          <p:nvPr/>
        </p:nvPicPr>
        <p:blipFill>
          <a:blip r:embed="rId2"/>
          <a:stretch>
            <a:fillRect/>
          </a:stretch>
        </p:blipFill>
        <p:spPr>
          <a:xfrm>
            <a:off x="1771464" y="199097"/>
            <a:ext cx="8128000" cy="963319"/>
          </a:xfrm>
          <a:prstGeom prst="rect">
            <a:avLst/>
          </a:prstGeom>
        </p:spPr>
      </p:pic>
      <p:pic>
        <p:nvPicPr>
          <p:cNvPr id="6" name="Picture 6">
            <a:extLst>
              <a:ext uri="{FF2B5EF4-FFF2-40B4-BE49-F238E27FC236}">
                <a16:creationId xmlns:a16="http://schemas.microsoft.com/office/drawing/2014/main" id="{9D27B1F8-29FE-954C-A31B-EBC5E866DB30}"/>
              </a:ext>
            </a:extLst>
          </p:cNvPr>
          <p:cNvPicPr>
            <a:picLocks noChangeAspect="1"/>
          </p:cNvPicPr>
          <p:nvPr/>
        </p:nvPicPr>
        <p:blipFill>
          <a:blip r:embed="rId3"/>
          <a:stretch>
            <a:fillRect/>
          </a:stretch>
        </p:blipFill>
        <p:spPr>
          <a:xfrm>
            <a:off x="3073214" y="1162416"/>
            <a:ext cx="5524500" cy="571500"/>
          </a:xfrm>
          <a:prstGeom prst="rect">
            <a:avLst/>
          </a:prstGeom>
        </p:spPr>
      </p:pic>
    </p:spTree>
    <p:extLst>
      <p:ext uri="{BB962C8B-B14F-4D97-AF65-F5344CB8AC3E}">
        <p14:creationId xmlns:p14="http://schemas.microsoft.com/office/powerpoint/2010/main" val="486170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3050-BC1A-6C43-94D9-269F8C31332B}"/>
              </a:ext>
            </a:extLst>
          </p:cNvPr>
          <p:cNvSpPr>
            <a:spLocks noGrp="1"/>
          </p:cNvSpPr>
          <p:nvPr>
            <p:ph type="title"/>
          </p:nvPr>
        </p:nvSpPr>
        <p:spPr>
          <a:xfrm>
            <a:off x="1" y="134471"/>
            <a:ext cx="11967882" cy="6488205"/>
          </a:xfrm>
        </p:spPr>
        <p:txBody>
          <a:bodyPr/>
          <a:lstStyle/>
          <a:p>
            <a:r>
              <a:rPr lang="en-US" sz="4000" b="1" i="1"/>
              <a:t>Elevated IGF-1 with GH suppression after an oral glucose overload: incipient acromegaly</a:t>
            </a:r>
            <a:r>
              <a:rPr lang="en-US" b="1" i="1"/>
              <a:t> ??</a:t>
            </a:r>
            <a:br>
              <a:rPr lang="en-US" b="1" i="1"/>
            </a:br>
            <a:br>
              <a:rPr lang="en-US" b="1" i="1"/>
            </a:br>
            <a:br>
              <a:rPr lang="en-US" b="1" i="1"/>
            </a:br>
            <a:r>
              <a:rPr lang="en-US" sz="2800"/>
              <a:t>●Epidemiology of acromegaly (then and now )</a:t>
            </a:r>
            <a:br>
              <a:rPr lang="en-US" sz="2800"/>
            </a:br>
            <a:r>
              <a:rPr lang="en-US" sz="2800"/>
              <a:t>●Discrepancies in GH /IGF1 levels </a:t>
            </a:r>
            <a:br>
              <a:rPr lang="en-US" sz="2800"/>
            </a:br>
            <a:r>
              <a:rPr lang="en-US" sz="2800"/>
              <a:t>●Clinicaly silent somatotropin adenoma </a:t>
            </a:r>
            <a:br>
              <a:rPr lang="en-US" sz="2800"/>
            </a:br>
            <a:r>
              <a:rPr lang="en-US" sz="2800"/>
              <a:t>●Micromegaly with apparent normal GH secration </a:t>
            </a:r>
            <a:br>
              <a:rPr lang="en-US" sz="2800"/>
            </a:br>
            <a:r>
              <a:rPr lang="en-US" sz="2800"/>
              <a:t>●Utility of OGTT in Acromegaly </a:t>
            </a:r>
            <a:endParaRPr lang="en-US" b="1" i="1"/>
          </a:p>
        </p:txBody>
      </p:sp>
    </p:spTree>
    <p:extLst>
      <p:ext uri="{BB962C8B-B14F-4D97-AF65-F5344CB8AC3E}">
        <p14:creationId xmlns:p14="http://schemas.microsoft.com/office/powerpoint/2010/main" val="164254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885A-4C39-BF4F-A76A-DFC61F874506}"/>
              </a:ext>
            </a:extLst>
          </p:cNvPr>
          <p:cNvSpPr>
            <a:spLocks noGrp="1"/>
          </p:cNvSpPr>
          <p:nvPr>
            <p:ph type="title"/>
          </p:nvPr>
        </p:nvSpPr>
        <p:spPr>
          <a:xfrm>
            <a:off x="159685" y="151279"/>
            <a:ext cx="11850220" cy="6597463"/>
          </a:xfrm>
        </p:spPr>
        <p:txBody>
          <a:bodyPr/>
          <a:lstStyle/>
          <a:p>
            <a:br>
              <a:rPr lang="en-US"/>
            </a:br>
            <a:br>
              <a:rPr lang="en-US"/>
            </a:br>
            <a:br>
              <a:rPr lang="en-US"/>
            </a:br>
            <a:br>
              <a:rPr lang="en-US"/>
            </a:br>
            <a:br>
              <a:rPr lang="en-US"/>
            </a:br>
            <a:br>
              <a:rPr lang="en-US"/>
            </a:br>
            <a:br>
              <a:rPr lang="en-US"/>
            </a:br>
            <a:br>
              <a:rPr lang="en-US"/>
            </a:br>
            <a:r>
              <a:rPr lang="en-US" sz="2400"/>
              <a:t>In 8 of 16 patients, plasma GH was suppressed to &lt; 1 g/liter following  OGTT.</a:t>
            </a:r>
            <a:br>
              <a:rPr lang="en-US" sz="2400"/>
            </a:br>
            <a:r>
              <a:rPr lang="en-US" sz="2400"/>
              <a:t>When the upper normal limit of 0.14 g/liter, and corrected for the assays stanard to 0.21g/liter, was used, one female patient had plasma GH nadir below that value.</a:t>
            </a:r>
          </a:p>
        </p:txBody>
      </p:sp>
      <p:pic>
        <p:nvPicPr>
          <p:cNvPr id="3" name="Picture 3">
            <a:extLst>
              <a:ext uri="{FF2B5EF4-FFF2-40B4-BE49-F238E27FC236}">
                <a16:creationId xmlns:a16="http://schemas.microsoft.com/office/drawing/2014/main" id="{011A715C-75BC-9A45-9882-0BF8DCA961D8}"/>
              </a:ext>
            </a:extLst>
          </p:cNvPr>
          <p:cNvPicPr>
            <a:picLocks noChangeAspect="1"/>
          </p:cNvPicPr>
          <p:nvPr/>
        </p:nvPicPr>
        <p:blipFill>
          <a:blip r:embed="rId2"/>
          <a:stretch>
            <a:fillRect/>
          </a:stretch>
        </p:blipFill>
        <p:spPr>
          <a:xfrm>
            <a:off x="739588" y="1"/>
            <a:ext cx="10513919" cy="4941794"/>
          </a:xfrm>
          <a:prstGeom prst="rect">
            <a:avLst/>
          </a:prstGeom>
        </p:spPr>
      </p:pic>
    </p:spTree>
    <p:extLst>
      <p:ext uri="{BB962C8B-B14F-4D97-AF65-F5344CB8AC3E}">
        <p14:creationId xmlns:p14="http://schemas.microsoft.com/office/powerpoint/2010/main" val="303736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7E39-B7AD-1F47-8FF4-578BA8E71D21}"/>
              </a:ext>
            </a:extLst>
          </p:cNvPr>
          <p:cNvSpPr>
            <a:spLocks noGrp="1"/>
          </p:cNvSpPr>
          <p:nvPr>
            <p:ph type="title"/>
          </p:nvPr>
        </p:nvSpPr>
        <p:spPr>
          <a:xfrm>
            <a:off x="142875" y="159684"/>
            <a:ext cx="11925860" cy="6530228"/>
          </a:xfrm>
        </p:spPr>
        <p:txBody>
          <a:bodyPr/>
          <a:lstStyle/>
          <a:p>
            <a:r>
              <a:rPr lang="en-US" sz="2800"/>
              <a:t>In 14 patients underwent TSS ,13 had a pituitary tumor in surgery and histologically</a:t>
            </a:r>
            <a:br>
              <a:rPr lang="en-US" sz="2800"/>
            </a:br>
            <a:br>
              <a:rPr lang="en-US" sz="2800"/>
            </a:br>
            <a:br>
              <a:rPr lang="en-US" sz="2800"/>
            </a:br>
            <a:r>
              <a:rPr lang="en-US" sz="2800"/>
              <a:t>In 12 patients the diagnosis of acromegaly would have been missed if the criterion of 24-h meanplasma GH&lt; 2.5 g/liter was used</a:t>
            </a:r>
            <a:br>
              <a:rPr lang="en-US" sz="2800"/>
            </a:br>
            <a:br>
              <a:rPr lang="en-US" sz="2800"/>
            </a:br>
            <a:r>
              <a:rPr lang="en-US" sz="2800"/>
              <a:t>Eight patients had both 24-h mean plasma GH &lt; 2.5 g/liter and postglucose GH nadir &lt;1 g/liter. At the same time, all patients had abnormally elevated plasma IGF-I levels</a:t>
            </a:r>
            <a:br>
              <a:rPr lang="en-US" sz="2800"/>
            </a:br>
            <a:br>
              <a:rPr lang="en-US" sz="2800"/>
            </a:br>
            <a:r>
              <a:rPr lang="en-US" sz="2800"/>
              <a:t>Therefore, the traditional GH-based diagnostic criteria cannot exclude the presence of a somatotroph adenoma. In these patients , plasma IGF-I was the most sensitive and reliable test for the diagnosis of acromegaly</a:t>
            </a:r>
            <a:br>
              <a:rPr lang="en-US" sz="2800"/>
            </a:br>
            <a:br>
              <a:rPr lang="en-US" sz="2800"/>
            </a:br>
            <a:endParaRPr lang="en-US" sz="2800"/>
          </a:p>
        </p:txBody>
      </p:sp>
    </p:spTree>
    <p:extLst>
      <p:ext uri="{BB962C8B-B14F-4D97-AF65-F5344CB8AC3E}">
        <p14:creationId xmlns:p14="http://schemas.microsoft.com/office/powerpoint/2010/main" val="602119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AE48-4A20-6D4E-8B67-C0B92A51C646}"/>
              </a:ext>
            </a:extLst>
          </p:cNvPr>
          <p:cNvSpPr>
            <a:spLocks noGrp="1"/>
          </p:cNvSpPr>
          <p:nvPr>
            <p:ph type="title"/>
          </p:nvPr>
        </p:nvSpPr>
        <p:spPr>
          <a:xfrm>
            <a:off x="201706" y="168089"/>
            <a:ext cx="11825007" cy="6521822"/>
          </a:xfrm>
        </p:spPr>
        <p:txBody>
          <a:bodyPr/>
          <a:lstStyle/>
          <a:p>
            <a:endParaRPr lang="en-US"/>
          </a:p>
        </p:txBody>
      </p:sp>
      <p:pic>
        <p:nvPicPr>
          <p:cNvPr id="3" name="Picture 3">
            <a:extLst>
              <a:ext uri="{FF2B5EF4-FFF2-40B4-BE49-F238E27FC236}">
                <a16:creationId xmlns:a16="http://schemas.microsoft.com/office/drawing/2014/main" id="{99922ED3-139B-9C47-87D2-22292848C720}"/>
              </a:ext>
            </a:extLst>
          </p:cNvPr>
          <p:cNvPicPr>
            <a:picLocks noChangeAspect="1"/>
          </p:cNvPicPr>
          <p:nvPr/>
        </p:nvPicPr>
        <p:blipFill>
          <a:blip r:embed="rId2"/>
          <a:stretch>
            <a:fillRect/>
          </a:stretch>
        </p:blipFill>
        <p:spPr>
          <a:xfrm>
            <a:off x="275944" y="50427"/>
            <a:ext cx="11676529" cy="6757146"/>
          </a:xfrm>
          <a:prstGeom prst="rect">
            <a:avLst/>
          </a:prstGeom>
        </p:spPr>
      </p:pic>
    </p:spTree>
    <p:extLst>
      <p:ext uri="{BB962C8B-B14F-4D97-AF65-F5344CB8AC3E}">
        <p14:creationId xmlns:p14="http://schemas.microsoft.com/office/powerpoint/2010/main" val="1417661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4E61-7DF7-D940-9A34-B4195A5BF731}"/>
              </a:ext>
            </a:extLst>
          </p:cNvPr>
          <p:cNvSpPr>
            <a:spLocks noGrp="1"/>
          </p:cNvSpPr>
          <p:nvPr>
            <p:ph type="title"/>
          </p:nvPr>
        </p:nvSpPr>
        <p:spPr>
          <a:xfrm>
            <a:off x="142875" y="176493"/>
            <a:ext cx="11841816" cy="6496609"/>
          </a:xfrm>
        </p:spPr>
        <p:txBody>
          <a:bodyPr/>
          <a:lstStyle/>
          <a:p>
            <a:endParaRPr lang="en-US"/>
          </a:p>
        </p:txBody>
      </p:sp>
      <p:pic>
        <p:nvPicPr>
          <p:cNvPr id="3" name="Picture 3">
            <a:extLst>
              <a:ext uri="{FF2B5EF4-FFF2-40B4-BE49-F238E27FC236}">
                <a16:creationId xmlns:a16="http://schemas.microsoft.com/office/drawing/2014/main" id="{634E277B-D814-1C48-9617-9AF8E7EDAE64}"/>
              </a:ext>
            </a:extLst>
          </p:cNvPr>
          <p:cNvPicPr>
            <a:picLocks noChangeAspect="1"/>
          </p:cNvPicPr>
          <p:nvPr/>
        </p:nvPicPr>
        <p:blipFill>
          <a:blip r:embed="rId2"/>
          <a:stretch>
            <a:fillRect/>
          </a:stretch>
        </p:blipFill>
        <p:spPr>
          <a:xfrm>
            <a:off x="58830" y="-58830"/>
            <a:ext cx="12133169" cy="6916830"/>
          </a:xfrm>
          <a:prstGeom prst="rect">
            <a:avLst/>
          </a:prstGeom>
        </p:spPr>
      </p:pic>
    </p:spTree>
    <p:extLst>
      <p:ext uri="{BB962C8B-B14F-4D97-AF65-F5344CB8AC3E}">
        <p14:creationId xmlns:p14="http://schemas.microsoft.com/office/powerpoint/2010/main" val="3642830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D6A5-95B1-5044-A77C-5FF4E2256002}"/>
              </a:ext>
            </a:extLst>
          </p:cNvPr>
          <p:cNvSpPr>
            <a:spLocks noGrp="1"/>
          </p:cNvSpPr>
          <p:nvPr>
            <p:ph type="title"/>
          </p:nvPr>
        </p:nvSpPr>
        <p:spPr>
          <a:xfrm>
            <a:off x="151279" y="126067"/>
            <a:ext cx="11816603" cy="6597462"/>
          </a:xfrm>
        </p:spPr>
        <p:txBody>
          <a:bodyPr/>
          <a:lstStyle/>
          <a:p>
            <a:br>
              <a:rPr lang="en-US"/>
            </a:br>
            <a:br>
              <a:rPr lang="en-US"/>
            </a:br>
            <a:br>
              <a:rPr lang="en-US"/>
            </a:br>
            <a:br>
              <a:rPr lang="en-US"/>
            </a:br>
            <a:r>
              <a:rPr lang="en-US" sz="2800"/>
              <a:t>46 patients with a suggestive clinical scenario, who had elevated IGF-1 in two measurements(1.05 to 1.5 times ULN for age ), but</a:t>
            </a:r>
            <a:br>
              <a:rPr lang="en-US" sz="2800"/>
            </a:br>
            <a:r>
              <a:rPr lang="en-US" sz="2800"/>
              <a:t> GH &lt; 0.4 µg/L in the OGTT, were selected</a:t>
            </a:r>
            <a:br>
              <a:rPr lang="en-US" sz="2800"/>
            </a:br>
            <a:br>
              <a:rPr lang="en-US" sz="2800"/>
            </a:br>
            <a:r>
              <a:rPr lang="en-US" sz="2800"/>
              <a:t>Five years after initial evaluation, the patients were submitted to clinical and laboratory (serum IGF-1) reassessment. Patients with persistently elevated IGF-1 were submitted to a new GH suppression test and MRI of the pituitary.</a:t>
            </a:r>
          </a:p>
        </p:txBody>
      </p:sp>
      <p:pic>
        <p:nvPicPr>
          <p:cNvPr id="3" name="Picture 3">
            <a:extLst>
              <a:ext uri="{FF2B5EF4-FFF2-40B4-BE49-F238E27FC236}">
                <a16:creationId xmlns:a16="http://schemas.microsoft.com/office/drawing/2014/main" id="{B569F79B-251C-4E47-81D5-2B3DE63D1B38}"/>
              </a:ext>
            </a:extLst>
          </p:cNvPr>
          <p:cNvPicPr>
            <a:picLocks noChangeAspect="1"/>
          </p:cNvPicPr>
          <p:nvPr/>
        </p:nvPicPr>
        <p:blipFill>
          <a:blip r:embed="rId2"/>
          <a:stretch>
            <a:fillRect/>
          </a:stretch>
        </p:blipFill>
        <p:spPr>
          <a:xfrm>
            <a:off x="2032000" y="0"/>
            <a:ext cx="8128000" cy="1975037"/>
          </a:xfrm>
          <a:prstGeom prst="rect">
            <a:avLst/>
          </a:prstGeom>
        </p:spPr>
      </p:pic>
    </p:spTree>
    <p:extLst>
      <p:ext uri="{BB962C8B-B14F-4D97-AF65-F5344CB8AC3E}">
        <p14:creationId xmlns:p14="http://schemas.microsoft.com/office/powerpoint/2010/main" val="640124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4982-9AB4-D04C-891B-682C56756466}"/>
              </a:ext>
            </a:extLst>
          </p:cNvPr>
          <p:cNvSpPr>
            <a:spLocks noGrp="1"/>
          </p:cNvSpPr>
          <p:nvPr>
            <p:ph type="title"/>
          </p:nvPr>
        </p:nvSpPr>
        <p:spPr>
          <a:xfrm>
            <a:off x="159684" y="126067"/>
            <a:ext cx="11825007" cy="6589058"/>
          </a:xfrm>
        </p:spPr>
        <p:txBody>
          <a:bodyPr/>
          <a:lstStyle/>
          <a:p>
            <a:r>
              <a:rPr lang="en-US" sz="3200" b="1"/>
              <a:t>Results</a:t>
            </a:r>
            <a:br>
              <a:rPr lang="en-US" sz="2800"/>
            </a:br>
            <a:r>
              <a:rPr lang="en-US" sz="2800"/>
              <a:t>●42 patients continued to show no  “typical phenotype” or</a:t>
            </a:r>
            <a:br>
              <a:rPr lang="en-US" sz="2800"/>
            </a:br>
            <a:r>
              <a:rPr lang="en-US" sz="2800"/>
              <a:t>  changes Fifteen of the 42 patients had normal IGF-1</a:t>
            </a:r>
            <a:br>
              <a:rPr lang="en-US" sz="2800"/>
            </a:br>
            <a:br>
              <a:rPr lang="en-US" sz="2800"/>
            </a:br>
            <a:r>
              <a:rPr lang="en-US" sz="2800"/>
              <a:t>●Among  27 patients with persistently elevated IGF-1,and who</a:t>
            </a:r>
            <a:br>
              <a:rPr lang="en-US" sz="2800"/>
            </a:br>
            <a:r>
              <a:rPr lang="en-US" sz="2800"/>
              <a:t>  , GH suppression was confirmed in  all of them after OGTT</a:t>
            </a:r>
            <a:br>
              <a:rPr lang="en-US" sz="2800"/>
            </a:br>
            <a:br>
              <a:rPr lang="en-US" sz="2800"/>
            </a:br>
            <a:r>
              <a:rPr lang="en-US" sz="2800"/>
              <a:t>●The last IGF-1 ranged from 1.12 to 1.63   ULN,adjusted by age </a:t>
            </a:r>
            <a:br>
              <a:rPr lang="en-US" sz="2800"/>
            </a:br>
            <a:br>
              <a:rPr lang="en-US" sz="2800"/>
            </a:br>
            <a:r>
              <a:rPr lang="en-US" sz="2800"/>
              <a:t>●IGFBP-3 was also measured in these 27 patients, and was normal</a:t>
            </a:r>
            <a:br>
              <a:rPr lang="en-US" sz="2800"/>
            </a:br>
            <a:r>
              <a:rPr lang="en-US" sz="2800"/>
              <a:t>  in 17 patients and slightly elevated in 10 ( 1.02 to 1.2   ULN)</a:t>
            </a:r>
            <a:br>
              <a:rPr lang="en-US" sz="2800"/>
            </a:br>
            <a:br>
              <a:rPr lang="en-US" sz="2800"/>
            </a:br>
            <a:r>
              <a:rPr lang="en-US" sz="2800"/>
              <a:t> ●Two patients exhibited a lesion suggestive of microadenoma on </a:t>
            </a:r>
            <a:br>
              <a:rPr lang="en-US" sz="2800"/>
            </a:br>
            <a:r>
              <a:rPr lang="en-US" sz="2800"/>
              <a:t>  pituitary MRI. In our interpretation  of the results, acromegaly was</a:t>
            </a:r>
            <a:br>
              <a:rPr lang="en-US" sz="2800"/>
            </a:br>
            <a:r>
              <a:rPr lang="en-US" sz="2800"/>
              <a:t>  ruled out in 40 patients and considered  “possible” in only 2</a:t>
            </a:r>
            <a:endParaRPr lang="en-US"/>
          </a:p>
        </p:txBody>
      </p:sp>
    </p:spTree>
    <p:extLst>
      <p:ext uri="{BB962C8B-B14F-4D97-AF65-F5344CB8AC3E}">
        <p14:creationId xmlns:p14="http://schemas.microsoft.com/office/powerpoint/2010/main" val="2949385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7F9B-8B56-2A4C-A0AE-D21A8ECED4EA}"/>
              </a:ext>
            </a:extLst>
          </p:cNvPr>
          <p:cNvSpPr>
            <a:spLocks noGrp="1"/>
          </p:cNvSpPr>
          <p:nvPr>
            <p:ph type="title"/>
          </p:nvPr>
        </p:nvSpPr>
        <p:spPr>
          <a:xfrm>
            <a:off x="159685" y="100853"/>
            <a:ext cx="11850220" cy="6647889"/>
          </a:xfrm>
        </p:spPr>
        <p:txBody>
          <a:bodyPr/>
          <a:lstStyle/>
          <a:p>
            <a:r>
              <a:rPr lang="en-US" sz="2800"/>
              <a:t>the combination of persistent  suppression  of  GH,  absence of the occurrence of phenotypic features and of an increase in IGF-1 after 5 years renders acromegaly highly unlikely in these two cases</a:t>
            </a:r>
            <a:br>
              <a:rPr lang="en-US" sz="2800"/>
            </a:br>
            <a:br>
              <a:rPr lang="en-US" sz="2800"/>
            </a:br>
            <a:r>
              <a:rPr lang="en-US" sz="2800"/>
              <a:t>they  do not know whether these individuals are </a:t>
            </a:r>
            <a:br>
              <a:rPr lang="en-US" sz="2800"/>
            </a:br>
            <a:r>
              <a:rPr lang="en-US" sz="2800"/>
              <a:t>      ●normal population  that  exhibits concentrations  outside the</a:t>
            </a:r>
            <a:br>
              <a:rPr lang="en-US" sz="2800"/>
            </a:br>
            <a:r>
              <a:rPr lang="en-US" sz="2800"/>
              <a:t>        reference range</a:t>
            </a:r>
            <a:br>
              <a:rPr lang="en-US" sz="2800"/>
            </a:br>
            <a:br>
              <a:rPr lang="en-US" sz="2800"/>
            </a:br>
            <a:r>
              <a:rPr lang="en-US" sz="2800"/>
              <a:t>     ●more sensitive to endogenous GH</a:t>
            </a:r>
            <a:br>
              <a:rPr lang="en-US" sz="2800"/>
            </a:br>
            <a:br>
              <a:rPr lang="en-US" sz="2800"/>
            </a:br>
            <a:r>
              <a:rPr lang="en-US" sz="2800"/>
              <a:t>     ●have GH hypersecretion, although not tumoral and suppressive</a:t>
            </a:r>
            <a:br>
              <a:rPr lang="en-US" sz="2800"/>
            </a:br>
            <a:r>
              <a:rPr lang="en-US" sz="2800"/>
              <a:t>       in the OGTT</a:t>
            </a:r>
          </a:p>
        </p:txBody>
      </p:sp>
    </p:spTree>
    <p:extLst>
      <p:ext uri="{BB962C8B-B14F-4D97-AF65-F5344CB8AC3E}">
        <p14:creationId xmlns:p14="http://schemas.microsoft.com/office/powerpoint/2010/main" val="674584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C3F3-D3B9-B74A-83AC-5DE6F683D5A2}"/>
              </a:ext>
            </a:extLst>
          </p:cNvPr>
          <p:cNvSpPr>
            <a:spLocks noGrp="1"/>
          </p:cNvSpPr>
          <p:nvPr>
            <p:ph type="title"/>
          </p:nvPr>
        </p:nvSpPr>
        <p:spPr>
          <a:xfrm>
            <a:off x="226919" y="336177"/>
            <a:ext cx="11623302" cy="6252882"/>
          </a:xfrm>
        </p:spPr>
        <p:txBody>
          <a:bodyPr/>
          <a:lstStyle/>
          <a:p>
            <a:br>
              <a:rPr lang="en-US" b="1" i="1"/>
            </a:br>
            <a:br>
              <a:rPr lang="en-US" b="1" i="1"/>
            </a:br>
            <a:br>
              <a:rPr lang="en-US" b="1" i="1"/>
            </a:br>
            <a:r>
              <a:rPr lang="en-US" b="1" i="1"/>
              <a:t>                    About this patient…</a:t>
            </a:r>
          </a:p>
        </p:txBody>
      </p:sp>
    </p:spTree>
    <p:extLst>
      <p:ext uri="{BB962C8B-B14F-4D97-AF65-F5344CB8AC3E}">
        <p14:creationId xmlns:p14="http://schemas.microsoft.com/office/powerpoint/2010/main" val="1895617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8991-F977-614F-BA7D-1249AEDE7A98}"/>
              </a:ext>
            </a:extLst>
          </p:cNvPr>
          <p:cNvSpPr>
            <a:spLocks noGrp="1"/>
          </p:cNvSpPr>
          <p:nvPr>
            <p:ph type="title"/>
          </p:nvPr>
        </p:nvSpPr>
        <p:spPr>
          <a:xfrm>
            <a:off x="117663" y="142875"/>
            <a:ext cx="11875434" cy="6479801"/>
          </a:xfrm>
        </p:spPr>
        <p:txBody>
          <a:bodyPr/>
          <a:lstStyle/>
          <a:p>
            <a:endParaRPr lang="en-US"/>
          </a:p>
        </p:txBody>
      </p:sp>
      <p:pic>
        <p:nvPicPr>
          <p:cNvPr id="3" name="Picture 3">
            <a:extLst>
              <a:ext uri="{FF2B5EF4-FFF2-40B4-BE49-F238E27FC236}">
                <a16:creationId xmlns:a16="http://schemas.microsoft.com/office/drawing/2014/main" id="{F09A312D-2085-F649-8F04-61A9F252E18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7354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8A01-A0D2-E149-A195-4368B4CE7C59}"/>
              </a:ext>
            </a:extLst>
          </p:cNvPr>
          <p:cNvSpPr>
            <a:spLocks noGrp="1"/>
          </p:cNvSpPr>
          <p:nvPr>
            <p:ph type="title"/>
          </p:nvPr>
        </p:nvSpPr>
        <p:spPr>
          <a:xfrm>
            <a:off x="201707" y="168089"/>
            <a:ext cx="11799794" cy="6505014"/>
          </a:xfrm>
        </p:spPr>
        <p:txBody>
          <a:bodyPr/>
          <a:lstStyle/>
          <a:p>
            <a:r>
              <a:rPr lang="en-US" sz="2800"/>
              <a:t>Over the years ,diagnostic criteria for acromegaly have changed dramatically, and the numbers of patients diagnosed with this disease have increased in parallel</a:t>
            </a:r>
            <a:br>
              <a:rPr lang="en-US" sz="2800"/>
            </a:br>
            <a:br>
              <a:rPr lang="en-US" sz="2800"/>
            </a:br>
            <a:r>
              <a:rPr lang="en-US" sz="2800"/>
              <a:t>Older studies have estimated an incidence of about 3–4 cases per million patient -years ,but the newest data found it to be 11cases per million patient-years</a:t>
            </a:r>
            <a:br>
              <a:rPr lang="en-US" sz="2800"/>
            </a:br>
            <a:br>
              <a:rPr lang="en-US" sz="2800"/>
            </a:br>
            <a:r>
              <a:rPr lang="en-US" sz="2800"/>
              <a:t>●in 1926, 62 % of acromegalic patients  had visual disturbances</a:t>
            </a:r>
            <a:br>
              <a:rPr lang="en-US" sz="2800"/>
            </a:br>
            <a:r>
              <a:rPr lang="en-US" sz="2800"/>
              <a:t>●in 1975, the presence of visual field deficiets decreased to 27 % </a:t>
            </a:r>
            <a:br>
              <a:rPr lang="en-US" sz="2800"/>
            </a:br>
            <a:r>
              <a:rPr lang="en-US" sz="2800"/>
              <a:t>●in 1996, it further dropped to 15.4 %</a:t>
            </a:r>
            <a:br>
              <a:rPr lang="en-US" sz="2800"/>
            </a:br>
            <a:r>
              <a:rPr lang="en-US" sz="2800"/>
              <a:t>●in 2006, it decreased to only 5.2 %</a:t>
            </a:r>
          </a:p>
        </p:txBody>
      </p:sp>
    </p:spTree>
    <p:extLst>
      <p:ext uri="{BB962C8B-B14F-4D97-AF65-F5344CB8AC3E}">
        <p14:creationId xmlns:p14="http://schemas.microsoft.com/office/powerpoint/2010/main" val="264865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6982-3DED-7B48-9C29-73C4EF3963DD}"/>
              </a:ext>
            </a:extLst>
          </p:cNvPr>
          <p:cNvSpPr>
            <a:spLocks noGrp="1"/>
          </p:cNvSpPr>
          <p:nvPr>
            <p:ph type="title"/>
          </p:nvPr>
        </p:nvSpPr>
        <p:spPr>
          <a:xfrm>
            <a:off x="99452" y="124945"/>
            <a:ext cx="11993096" cy="6556562"/>
          </a:xfrm>
        </p:spPr>
        <p:txBody>
          <a:bodyPr/>
          <a:lstStyle/>
          <a:p>
            <a:r>
              <a:rPr lang="en-US" sz="3600" b="1"/>
              <a:t>Discrepancies in GH /IGF-1 levels</a:t>
            </a:r>
            <a:r>
              <a:rPr lang="en-US"/>
              <a:t> </a:t>
            </a:r>
            <a:br>
              <a:rPr lang="en-US"/>
            </a:br>
            <a:br>
              <a:rPr lang="en-US"/>
            </a:br>
            <a:r>
              <a:rPr lang="en-US" sz="2800"/>
              <a:t>●sampling of GH /IGF-1</a:t>
            </a:r>
            <a:br>
              <a:rPr lang="en-US" sz="2800"/>
            </a:br>
            <a:r>
              <a:rPr lang="en-US" sz="2800"/>
              <a:t>●Lack of assay standardization </a:t>
            </a:r>
            <a:br>
              <a:rPr lang="en-US" sz="2800"/>
            </a:br>
            <a:r>
              <a:rPr lang="en-US" sz="2800"/>
              <a:t>●Hormone half life</a:t>
            </a:r>
            <a:br>
              <a:rPr lang="en-US" sz="2800"/>
            </a:br>
            <a:r>
              <a:rPr lang="en-US" sz="2800"/>
              <a:t>●Pulsatility </a:t>
            </a:r>
            <a:br>
              <a:rPr lang="en-US" sz="2800"/>
            </a:br>
            <a:r>
              <a:rPr lang="en-US" sz="2800"/>
              <a:t>●Age</a:t>
            </a:r>
            <a:br>
              <a:rPr lang="en-US" sz="2800"/>
            </a:br>
            <a:r>
              <a:rPr lang="en-US" sz="2800"/>
              <a:t>●Gender</a:t>
            </a:r>
            <a:br>
              <a:rPr lang="en-US" sz="2800"/>
            </a:br>
            <a:r>
              <a:rPr lang="en-US" sz="2800"/>
              <a:t>●Genetic differences </a:t>
            </a:r>
            <a:br>
              <a:rPr lang="en-US" sz="2800"/>
            </a:br>
            <a:r>
              <a:rPr lang="en-US" sz="2800"/>
              <a:t>●Co-morbidity</a:t>
            </a:r>
          </a:p>
        </p:txBody>
      </p:sp>
    </p:spTree>
    <p:extLst>
      <p:ext uri="{BB962C8B-B14F-4D97-AF65-F5344CB8AC3E}">
        <p14:creationId xmlns:p14="http://schemas.microsoft.com/office/powerpoint/2010/main" val="109416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5B58-7098-8C4D-B123-9A0A696D45B4}"/>
              </a:ext>
            </a:extLst>
          </p:cNvPr>
          <p:cNvSpPr>
            <a:spLocks noGrp="1"/>
          </p:cNvSpPr>
          <p:nvPr>
            <p:ph type="title"/>
          </p:nvPr>
        </p:nvSpPr>
        <p:spPr>
          <a:xfrm>
            <a:off x="151279" y="210111"/>
            <a:ext cx="11757772" cy="6420970"/>
          </a:xfrm>
        </p:spPr>
        <p:txBody>
          <a:bodyPr/>
          <a:lstStyle/>
          <a:p>
            <a:endParaRPr lang="en-US"/>
          </a:p>
        </p:txBody>
      </p:sp>
      <p:pic>
        <p:nvPicPr>
          <p:cNvPr id="3" name="Picture 3">
            <a:extLst>
              <a:ext uri="{FF2B5EF4-FFF2-40B4-BE49-F238E27FC236}">
                <a16:creationId xmlns:a16="http://schemas.microsoft.com/office/drawing/2014/main" id="{EA6581B5-82D2-B540-B8C7-9ABDF5544BA4}"/>
              </a:ext>
            </a:extLst>
          </p:cNvPr>
          <p:cNvPicPr>
            <a:picLocks noChangeAspect="1"/>
          </p:cNvPicPr>
          <p:nvPr/>
        </p:nvPicPr>
        <p:blipFill>
          <a:blip r:embed="rId2"/>
          <a:stretch>
            <a:fillRect/>
          </a:stretch>
        </p:blipFill>
        <p:spPr>
          <a:xfrm>
            <a:off x="1050551" y="117662"/>
            <a:ext cx="10211361" cy="6513419"/>
          </a:xfrm>
          <a:prstGeom prst="rect">
            <a:avLst/>
          </a:prstGeom>
        </p:spPr>
      </p:pic>
    </p:spTree>
    <p:extLst>
      <p:ext uri="{BB962C8B-B14F-4D97-AF65-F5344CB8AC3E}">
        <p14:creationId xmlns:p14="http://schemas.microsoft.com/office/powerpoint/2010/main" val="334011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99AD-A90E-194C-B525-81ECA070E859}"/>
              </a:ext>
            </a:extLst>
          </p:cNvPr>
          <p:cNvSpPr>
            <a:spLocks noGrp="1"/>
          </p:cNvSpPr>
          <p:nvPr>
            <p:ph type="title"/>
          </p:nvPr>
        </p:nvSpPr>
        <p:spPr>
          <a:xfrm>
            <a:off x="200305" y="0"/>
            <a:ext cx="11791390" cy="6639484"/>
          </a:xfrm>
        </p:spPr>
        <p:txBody>
          <a:bodyPr/>
          <a:lstStyle/>
          <a:p>
            <a:br>
              <a:rPr lang="en-US" sz="2800"/>
            </a:br>
            <a:r>
              <a:rPr lang="en-US" sz="2800"/>
              <a:t>●Discordant value may originate from inaccurate assessment of </a:t>
            </a:r>
            <a:br>
              <a:rPr lang="en-US" sz="2800"/>
            </a:br>
            <a:r>
              <a:rPr lang="en-US" sz="2800"/>
              <a:t>  GH  status and lack of agreement between GH  and IGF- when</a:t>
            </a:r>
            <a:br>
              <a:rPr lang="en-US" sz="2800"/>
            </a:br>
            <a:r>
              <a:rPr lang="en-US" sz="2800"/>
              <a:t>  GH output is too high or too low</a:t>
            </a:r>
            <a:br>
              <a:rPr lang="en-US" sz="2800"/>
            </a:br>
            <a:br>
              <a:rPr lang="en-US" sz="2800"/>
            </a:br>
            <a:r>
              <a:rPr lang="en-US" sz="2800"/>
              <a:t>●OGTT  may have very high false negative rate in patients with</a:t>
            </a:r>
            <a:br>
              <a:rPr lang="en-US" sz="2800"/>
            </a:br>
            <a:r>
              <a:rPr lang="en-US" sz="2800"/>
              <a:t>  relatively low GH  output</a:t>
            </a:r>
            <a:br>
              <a:rPr lang="en-US" sz="2800"/>
            </a:br>
            <a:br>
              <a:rPr lang="en-US" sz="2800"/>
            </a:br>
            <a:r>
              <a:rPr lang="en-US" sz="2800"/>
              <a:t>●The characteristics of GH pulsatility are also important .patients</a:t>
            </a:r>
            <a:br>
              <a:rPr lang="en-US" sz="2800"/>
            </a:br>
            <a:r>
              <a:rPr lang="en-US" sz="2800"/>
              <a:t>  with acromegaly have indeed a reduced proportion of pulsatile</a:t>
            </a:r>
            <a:br>
              <a:rPr lang="en-US" sz="2800"/>
            </a:br>
            <a:r>
              <a:rPr lang="en-US" sz="2800"/>
              <a:t>  GH  secretion and instead show persistantly high GH  value</a:t>
            </a:r>
            <a:br>
              <a:rPr lang="en-US" sz="2800"/>
            </a:br>
            <a:r>
              <a:rPr lang="en-US" sz="2800"/>
              <a:t>  throught the day to more continuous secretion </a:t>
            </a:r>
          </a:p>
        </p:txBody>
      </p:sp>
    </p:spTree>
    <p:extLst>
      <p:ext uri="{BB962C8B-B14F-4D97-AF65-F5344CB8AC3E}">
        <p14:creationId xmlns:p14="http://schemas.microsoft.com/office/powerpoint/2010/main" val="3047988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C875-ED9B-074E-A94F-ECB61BF0B719}"/>
              </a:ext>
            </a:extLst>
          </p:cNvPr>
          <p:cNvSpPr>
            <a:spLocks noGrp="1"/>
          </p:cNvSpPr>
          <p:nvPr>
            <p:ph type="title"/>
          </p:nvPr>
        </p:nvSpPr>
        <p:spPr>
          <a:xfrm>
            <a:off x="58831" y="92449"/>
            <a:ext cx="11925860" cy="6597463"/>
          </a:xfrm>
        </p:spPr>
        <p:txBody>
          <a:bodyPr/>
          <a:lstStyle/>
          <a:p>
            <a:br>
              <a:rPr lang="en-US" sz="2800"/>
            </a:br>
            <a:br>
              <a:rPr lang="en-US" sz="2800"/>
            </a:br>
            <a:r>
              <a:rPr lang="en-US" sz="2800"/>
              <a:t>● GH receptor (GHR) polymorphism also seems to be involved in the</a:t>
            </a:r>
            <a:br>
              <a:rPr lang="en-US" sz="2800"/>
            </a:br>
            <a:r>
              <a:rPr lang="en-US" sz="2800"/>
              <a:t>   GH/IGF1 relationship</a:t>
            </a:r>
            <a:br>
              <a:rPr lang="en-US" sz="2800"/>
            </a:br>
            <a:br>
              <a:rPr lang="en-US" sz="2800"/>
            </a:br>
            <a:r>
              <a:rPr lang="en-US" sz="2800"/>
              <a:t>●d3-GHR  carriers did shown significantly lower GH  levels compared</a:t>
            </a:r>
            <a:br>
              <a:rPr lang="en-US" sz="2800"/>
            </a:br>
            <a:r>
              <a:rPr lang="en-US" sz="2800"/>
              <a:t>  to the subjects with flfl-GHR  , despite similar circulating IGF- 1  level</a:t>
            </a:r>
            <a:br>
              <a:rPr lang="en-US" sz="2800"/>
            </a:br>
            <a:br>
              <a:rPr lang="en-US" sz="2800"/>
            </a:br>
            <a:r>
              <a:rPr lang="en-US" sz="2800"/>
              <a:t>●so,patients carrying d3-GHR allele may need lower GH  </a:t>
            </a:r>
            <a:br>
              <a:rPr lang="en-US" sz="2800"/>
            </a:br>
            <a:r>
              <a:rPr lang="en-US" sz="2800"/>
              <a:t>  concentration to produce a given increase in serum IGF-1</a:t>
            </a:r>
            <a:br>
              <a:rPr lang="en-US"/>
            </a:br>
            <a:endParaRPr lang="en-US"/>
          </a:p>
        </p:txBody>
      </p:sp>
    </p:spTree>
    <p:extLst>
      <p:ext uri="{BB962C8B-B14F-4D97-AF65-F5344CB8AC3E}">
        <p14:creationId xmlns:p14="http://schemas.microsoft.com/office/powerpoint/2010/main" val="451849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2365A-BB1D-0441-80B0-D17D8DC1BDE5}"/>
              </a:ext>
            </a:extLst>
          </p:cNvPr>
          <p:cNvSpPr>
            <a:spLocks noGrp="1"/>
          </p:cNvSpPr>
          <p:nvPr>
            <p:ph type="title"/>
          </p:nvPr>
        </p:nvSpPr>
        <p:spPr>
          <a:xfrm>
            <a:off x="158283" y="147078"/>
            <a:ext cx="11875434" cy="6563844"/>
          </a:xfrm>
        </p:spPr>
        <p:txBody>
          <a:bodyPr/>
          <a:lstStyle/>
          <a:p>
            <a:r>
              <a:rPr lang="en-US" sz="3200" b="1"/>
              <a:t>Normal” GH suppression with an elevated IGF-1 level</a:t>
            </a:r>
            <a:br>
              <a:rPr lang="en-US" sz="3200" b="1"/>
            </a:br>
            <a:br>
              <a:rPr lang="en-US" sz="3200" b="1"/>
            </a:br>
            <a:r>
              <a:rPr lang="en-US" sz="3200" b="1"/>
              <a:t>●</a:t>
            </a:r>
            <a:r>
              <a:rPr lang="en-US" sz="2800"/>
              <a:t>Falsely elevated IGF-1    </a:t>
            </a:r>
            <a:br>
              <a:rPr lang="en-US" sz="2800"/>
            </a:br>
            <a:r>
              <a:rPr lang="en-US" sz="2800"/>
              <a:t>          •Adolescence       </a:t>
            </a:r>
            <a:br>
              <a:rPr lang="en-US" sz="2800"/>
            </a:br>
            <a:r>
              <a:rPr lang="en-US" sz="2800"/>
              <a:t>          •Pregnancy     </a:t>
            </a:r>
            <a:br>
              <a:rPr lang="en-US" sz="2800"/>
            </a:br>
            <a:r>
              <a:rPr lang="en-US" sz="2800"/>
              <a:t>          •Hyperthyroidism (mild elevation)      </a:t>
            </a:r>
            <a:br>
              <a:rPr lang="en-US" sz="2800"/>
            </a:br>
            <a:r>
              <a:rPr lang="en-US" sz="2800"/>
              <a:t>          •IGF-1 assay problems</a:t>
            </a:r>
            <a:br>
              <a:rPr lang="en-US" sz="2800"/>
            </a:br>
            <a:br>
              <a:rPr lang="en-US" sz="2800"/>
            </a:br>
            <a:r>
              <a:rPr lang="en-US" sz="2800"/>
              <a:t>●Early postoperative period  </a:t>
            </a:r>
            <a:br>
              <a:rPr lang="en-US" sz="2800"/>
            </a:br>
            <a:r>
              <a:rPr lang="en-US" sz="2800"/>
              <a:t>●Patient with active disease    </a:t>
            </a:r>
            <a:br>
              <a:rPr lang="en-US" sz="2800"/>
            </a:br>
            <a:r>
              <a:rPr lang="en-US" sz="2800"/>
              <a:t>●Cutoff for GH suppression too high for the GH assay used  </a:t>
            </a:r>
            <a:br>
              <a:rPr lang="en-US" sz="2800"/>
            </a:br>
            <a:endParaRPr lang="en-US" sz="2800"/>
          </a:p>
        </p:txBody>
      </p:sp>
    </p:spTree>
    <p:extLst>
      <p:ext uri="{BB962C8B-B14F-4D97-AF65-F5344CB8AC3E}">
        <p14:creationId xmlns:p14="http://schemas.microsoft.com/office/powerpoint/2010/main" val="144335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47ED-AF35-554C-ADEF-0CC7CDD6C341}"/>
              </a:ext>
            </a:extLst>
          </p:cNvPr>
          <p:cNvSpPr>
            <a:spLocks noGrp="1"/>
          </p:cNvSpPr>
          <p:nvPr>
            <p:ph type="title"/>
          </p:nvPr>
        </p:nvSpPr>
        <p:spPr>
          <a:xfrm>
            <a:off x="58831" y="121864"/>
            <a:ext cx="11900647" cy="6614271"/>
          </a:xfrm>
        </p:spPr>
        <p:txBody>
          <a:bodyPr/>
          <a:lstStyle/>
          <a:p>
            <a:r>
              <a:rPr lang="en-US" sz="3200" b="1"/>
              <a:t>Abnormal” GH suppression with a normal IGF-1 level</a:t>
            </a:r>
            <a:br>
              <a:rPr lang="en-US" sz="3200" b="1"/>
            </a:br>
            <a:br>
              <a:rPr lang="en-US" sz="3200" b="1"/>
            </a:br>
            <a:r>
              <a:rPr lang="en-US" sz="3200" b="1"/>
              <a:t>●</a:t>
            </a:r>
            <a:r>
              <a:rPr lang="en-US" sz="2800"/>
              <a:t>Causes of abnormal GH suppression other than acromegaly   </a:t>
            </a:r>
            <a:br>
              <a:rPr lang="en-US" sz="2800"/>
            </a:br>
            <a:r>
              <a:rPr lang="en-US" sz="2800"/>
              <a:t>           •</a:t>
            </a:r>
            <a:r>
              <a:rPr lang="en-US" sz="2400"/>
              <a:t>Chronic renal insufficiency       </a:t>
            </a:r>
            <a:br>
              <a:rPr lang="en-US" sz="2400"/>
            </a:br>
            <a:r>
              <a:rPr lang="en-US" sz="2400"/>
              <a:t>             •Liver failure       </a:t>
            </a:r>
            <a:br>
              <a:rPr lang="en-US" sz="2400"/>
            </a:br>
            <a:r>
              <a:rPr lang="en-US" sz="2400"/>
              <a:t>             •Active hepatitis      </a:t>
            </a:r>
            <a:br>
              <a:rPr lang="en-US" sz="2400"/>
            </a:br>
            <a:r>
              <a:rPr lang="en-US" sz="2400"/>
              <a:t>             •Anorexia nervosa    </a:t>
            </a:r>
            <a:br>
              <a:rPr lang="en-US" sz="2400"/>
            </a:br>
            <a:r>
              <a:rPr lang="en-US" sz="2400"/>
              <a:t>             •Malnutrition     </a:t>
            </a:r>
            <a:br>
              <a:rPr lang="en-US" sz="2400"/>
            </a:br>
            <a:r>
              <a:rPr lang="en-US" sz="2400"/>
              <a:t>             •Hyperthyroidism </a:t>
            </a:r>
            <a:br>
              <a:rPr lang="en-US" sz="2400"/>
            </a:br>
            <a:r>
              <a:rPr lang="en-US" sz="2400"/>
              <a:t>             •Diabetes mellitus      </a:t>
            </a:r>
            <a:br>
              <a:rPr lang="en-US" sz="2400"/>
            </a:br>
            <a:r>
              <a:rPr lang="en-US" sz="2400"/>
              <a:t>             •Adolescence</a:t>
            </a:r>
            <a:br>
              <a:rPr lang="en-US" sz="2400"/>
            </a:br>
            <a:r>
              <a:rPr lang="en-US" sz="2400"/>
              <a:t>             •Oral oestrogen use</a:t>
            </a:r>
            <a:br>
              <a:rPr lang="en-US" sz="2400"/>
            </a:br>
            <a:br>
              <a:rPr lang="en-US" sz="2400"/>
            </a:br>
            <a:r>
              <a:rPr lang="en-US" sz="2400"/>
              <a:t>●Cut off for GH suppression inappropriately low for the GH assay used</a:t>
            </a:r>
            <a:br>
              <a:rPr lang="en-US" sz="2400"/>
            </a:br>
            <a:r>
              <a:rPr lang="en-US" sz="2400"/>
              <a:t>●Inaccurate IGF-1 normal range – upper limit too high</a:t>
            </a:r>
          </a:p>
        </p:txBody>
      </p:sp>
    </p:spTree>
    <p:extLst>
      <p:ext uri="{BB962C8B-B14F-4D97-AF65-F5344CB8AC3E}">
        <p14:creationId xmlns:p14="http://schemas.microsoft.com/office/powerpoint/2010/main" val="3915961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Ion</vt:lpstr>
      <vt:lpstr>                           Acromegaly ???                                Fatemeh Rahmani </vt:lpstr>
      <vt:lpstr>Elevated IGF-1 with GH suppression after an oral glucose overload: incipient acromegaly ??   ●Epidemiology of acromegaly (then and now ) ●Discrepancies in GH /IGF1 levels  ●Clinicaly silent somatotropin adenoma  ●Micromegaly with apparent normal GH secration  ●Utility of OGTT in Acromegaly </vt:lpstr>
      <vt:lpstr>Over the years ,diagnostic criteria for acromegaly have changed dramatically, and the numbers of patients diagnosed with this disease have increased in parallel  Older studies have estimated an incidence of about 3–4 cases per million patient -years ,but the newest data found it to be 11cases per million patient-years  ●in 1926, 62 % of acromegalic patients  had visual disturbances ●in 1975, the presence of visual field deficiets decreased to 27 %  ●in 1996, it further dropped to 15.4 % ●in 2006, it decreased to only 5.2 %</vt:lpstr>
      <vt:lpstr>Discrepancies in GH /IGF-1 levels   ●sampling of GH /IGF-1 ●Lack of assay standardization  ●Hormone half life ●Pulsatility  ●Age ●Gender ●Genetic differences  ●Co-morbidity</vt:lpstr>
      <vt:lpstr>PowerPoint Presentation</vt:lpstr>
      <vt:lpstr> ●Discordant value may originate from inaccurate assessment of    GH  status and lack of agreement between GH  and IGF- when   GH output is too high or too low  ●OGTT  may have very high false negative rate in patients with   relatively low GH  output  ●The characteristics of GH pulsatility are also important .patients   with acromegaly have indeed a reduced proportion of pulsatile   GH  secretion and instead show persistantly high GH  value   throught the day to more continuous secretion </vt:lpstr>
      <vt:lpstr>  ● GH receptor (GHR) polymorphism also seems to be involved in the    GH/IGF1 relationship  ●d3-GHR  carriers did shown significantly lower GH  levels compared   to the subjects with flfl-GHR  , despite similar circulating IGF- 1  level  ●so,patients carrying d3-GHR allele may need lower GH     concentration to produce a given increase in serum IGF-1 </vt:lpstr>
      <vt:lpstr>Normal” GH suppression with an elevated IGF-1 level  ●Falsely elevated IGF-1               •Adolescence                  •Pregnancy                •Hyperthyroidism (mild elevation)                 •IGF-1 assay problems  ●Early postoperative period   ●Patient with active disease     ●Cutoff for GH suppression too high for the GH assay used   </vt:lpstr>
      <vt:lpstr>Abnormal” GH suppression with a normal IGF-1 level  ●Causes of abnormal GH suppression other than acromegaly               •Chronic renal insufficiency                     •Liver failure                     •Active hepatitis                    •Anorexia nervosa                  •Malnutrition                   •Hyperthyroidism               •Diabetes mellitus                    •Adolescence              •Oral oestrogen use  ●Cut off for GH suppression inappropriately low for the GH assay used ●Inaccurate IGF-1 normal range – upper limit too high</vt:lpstr>
      <vt:lpstr>IGF-I Assay ●with 3%–36%  individual biological imprecision of IGF-I assays ,   caution should be exercised in the interpretation of a single IGF-I   value, particularly if it is close to a reference limit  ●Assays for samples that yield borderline results should be repeated   with a separate blood sample  ●Technical  factors  affecting  assay :        ●use of serum        ●use of anticoagulants in the collection tube        ●preventing IGFBP interference(gel chromatography at low pH)</vt:lpstr>
      <vt:lpstr>    Somatotroph adenomas are typically recognized when  secrete  GH excessively and cause the clinical syndrome of acromegaly   ■classic :obvious clinical features of acromegaly and elevated                  serum IGF1  ■subtle :subtle clinical features of acromegaly and elevated IGF1   ■clinically silent :no clinical features but elevated   IGF1   ■silent :no clinical features of acromegaly and normal IGF1</vt:lpstr>
      <vt:lpstr>      The mean serum IGF1 concentrations were 768 ng/ml in the classic, 533 ng/ml in the subtle, and 451 ng/ml in the clinically silent adenomas.</vt:lpstr>
      <vt:lpstr>PowerPoint Presentation</vt:lpstr>
      <vt:lpstr>The explanation for the lack of clinical manifestations of some somatotroph adenomas is not certain  ■Even the most experienced endocrinologist may miss subtle    features of acromegaly  ■lesser duration of excessive GH secretion(such patients in whom   excessive GH secretion has been documented for several years)  ■Inefcient GH secretion or secretion of biologically inactive GH    (clear elevation of serum IGF1 in all of the patients presented here)  ■Differential IGF1 concentrations(3 of the 8 patients with clinically silent   adenomas reported  had  IGF1  more than twice the upper limit of normal,   the mean IGF1  were higher in  classic and subtle than in clinically silent</vt:lpstr>
      <vt:lpstr>The clinical signicance of finding that a third of all somatotroph adenomas are clinically nonfunctioning is that in this substantial fraction of patients, an unidentiable sellar mass can be recognized as a somatotroph adenoma merely by measurement of the serum concentration of IGF1  This recognition expands the therapeutic options to include pharmacological treatment and also provides a tumor marker to follow to monitor the efcacy of treatment  This study supports the recommendation to measure the serum concentration of IGF1 in all patients who have a sellar mass</vt:lpstr>
      <vt:lpstr>     A retrospective chart review was conducted on 157 patients with acromegaly who underwent resection of a confirmed somatotroph pituitary adenoma at the University of Michigan Health System between the dates of 2001- 2015</vt:lpstr>
      <vt:lpstr>PowerPoint Presentation</vt:lpstr>
      <vt:lpstr>Hormones                  GH ng/ml                    IGF-1 ng/ml  Acro           28.0+- 3.5              1070+-88 Micro              2.4 +-0.2                        654+-40   tumors                   Max.D (mm)              &lt;10 mm                    &gt;20 mm Acro               18+-1                           13/108(12%)            46/108(43%) Micro              12+-1                           23/49  (48%)             7/49   (14%)  </vt:lpstr>
      <vt:lpstr>   16 patients(6 F,10 M) with clinical symptoms &amp; signs of acromegaly ,elevated  plasma IGF-I levels but normal GH level . Ten patients had a microadenoma  and five patients had a  macroadenoma   Control groups:17 younger men ,10 older men , 8 younger  women, and11older women  Plasma GH was measured every 10 min for 24 h (0700–0700 h) Subsequently, fasting morning plasma IGF-I was measured, and 100 g oral glucose was given at 0700 h with GH measured every 10 min</vt:lpstr>
      <vt:lpstr>        In 8 of 16 patients, plasma GH was suppressed to &lt; 1 g/liter following  OGTT. When the upper normal limit of 0.14 g/liter, and corrected for the assays stanard to 0.21g/liter, was used, one female patient had plasma GH nadir below that value.</vt:lpstr>
      <vt:lpstr>In 14 patients underwent TSS ,13 had a pituitary tumor in surgery and histologically   In 12 patients the diagnosis of acromegaly would have been missed if the criterion of 24-h meanplasma GH&lt; 2.5 g/liter was used  Eight patients had both 24-h mean plasma GH &lt; 2.5 g/liter and postglucose GH nadir &lt;1 g/liter. At the same time, all patients had abnormally elevated plasma IGF-I levels  Therefore, the traditional GH-based diagnostic criteria cannot exclude the presence of a somatotroph adenoma. In these patients , plasma IGF-I was the most sensitive and reliable test for the diagnosis of acromegaly  </vt:lpstr>
      <vt:lpstr>PowerPoint Presentation</vt:lpstr>
      <vt:lpstr>PowerPoint Presentation</vt:lpstr>
      <vt:lpstr>    46 patients with a suggestive clinical scenario, who had elevated IGF-1 in two measurements(1.05 to 1.5 times ULN for age ), but  GH &lt; 0.4 µg/L in the OGTT, were selected  Five years after initial evaluation, the patients were submitted to clinical and laboratory (serum IGF-1) reassessment. Patients with persistently elevated IGF-1 were submitted to a new GH suppression test and MRI of the pituitary.</vt:lpstr>
      <vt:lpstr>Results ●42 patients continued to show no  “typical phenotype” or   changes Fifteen of the 42 patients had normal IGF-1  ●Among  27 patients with persistently elevated IGF-1,and who   , GH suppression was confirmed in  all of them after OGTT  ●The last IGF-1 ranged from 1.12 to 1.63   ULN,adjusted by age   ●IGFBP-3 was also measured in these 27 patients, and was normal   in 17 patients and slightly elevated in 10 ( 1.02 to 1.2   ULN)   ●Two patients exhibited a lesion suggestive of microadenoma on    pituitary MRI. In our interpretation  of the results, acromegaly was   ruled out in 40 patients and considered  “possible” in only 2</vt:lpstr>
      <vt:lpstr>the combination of persistent  suppression  of  GH,  absence of the occurrence of phenotypic features and of an increase in IGF-1 after 5 years renders acromegaly highly unlikely in these two cases  they  do not know whether these individuals are        ●normal population  that  exhibits concentrations  outside the         reference range       ●more sensitive to endogenous GH       ●have GH hypersecretion, although not tumoral and suppressive        in the OGTT</vt:lpstr>
      <vt:lpstr>                       About this patient…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Fatemeh Rahmani</dc:creator>
  <cp:lastModifiedBy>Fatemeh Rahmani</cp:lastModifiedBy>
  <cp:revision>17</cp:revision>
  <dcterms:created xsi:type="dcterms:W3CDTF">2019-04-19T11:56:54Z</dcterms:created>
  <dcterms:modified xsi:type="dcterms:W3CDTF">2019-04-21T19:37:39Z</dcterms:modified>
</cp:coreProperties>
</file>