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66" r:id="rId4"/>
    <p:sldId id="265" r:id="rId5"/>
    <p:sldId id="258" r:id="rId6"/>
    <p:sldId id="263" r:id="rId7"/>
    <p:sldId id="442" r:id="rId8"/>
    <p:sldId id="443" r:id="rId9"/>
    <p:sldId id="273" r:id="rId10"/>
    <p:sldId id="274" r:id="rId11"/>
    <p:sldId id="436" r:id="rId12"/>
    <p:sldId id="407" r:id="rId13"/>
    <p:sldId id="408" r:id="rId14"/>
    <p:sldId id="318" r:id="rId15"/>
    <p:sldId id="323" r:id="rId16"/>
    <p:sldId id="324" r:id="rId17"/>
    <p:sldId id="303" r:id="rId18"/>
    <p:sldId id="306" r:id="rId19"/>
    <p:sldId id="416" r:id="rId20"/>
    <p:sldId id="307" r:id="rId21"/>
    <p:sldId id="308" r:id="rId22"/>
    <p:sldId id="312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94D4A-9B67-464C-B044-601ED7B10C93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69F67-27D1-498A-84D3-20D6BB6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B84CFE-4769-4DB6-AE12-F7F89C720246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22AEBB-7646-4EE5-889F-F34C2FCE4127}" type="slidenum">
              <a:rPr lang="ar-SA" sz="1200">
                <a:latin typeface="Calibri" pitchFamily="34" charset="0"/>
              </a:rPr>
              <a:pPr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541516D-A92A-400E-BE61-CB672813FD52}" type="slidenum">
              <a:rPr lang="en-US">
                <a:latin typeface="Times New Roman" pitchFamily="18" charset="0"/>
                <a:cs typeface="Times New Roman" pitchFamily="18" charset="0"/>
              </a:rPr>
              <a:pPr eaLnBrk="1" hangingPunct="1"/>
              <a:t>18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02A1C-6BEE-4F81-A036-9CB5BF2CB2A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9550"/>
            <a:ext cx="74676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Research Doctrine &amp; principles </a:t>
            </a:r>
          </a:p>
          <a:p>
            <a:r>
              <a:rPr lang="en-US" b="1" dirty="0" smtClean="0"/>
              <a:t>Research Policies (Macro &amp; Micro) </a:t>
            </a:r>
          </a:p>
          <a:p>
            <a:r>
              <a:rPr lang="en-US" b="1" dirty="0" smtClean="0"/>
              <a:t>Research Strategies</a:t>
            </a:r>
          </a:p>
          <a:p>
            <a:r>
              <a:rPr lang="en-US" b="1" dirty="0" smtClean="0"/>
              <a:t>Research Objectives </a:t>
            </a:r>
          </a:p>
          <a:p>
            <a:r>
              <a:rPr lang="en-US" b="1" dirty="0" smtClean="0"/>
              <a:t>Research Projects </a:t>
            </a:r>
          </a:p>
          <a:p>
            <a:r>
              <a:rPr lang="en-US" b="1" dirty="0" smtClean="0"/>
              <a:t>Research strategic Control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Strategic </a:t>
            </a:r>
            <a:r>
              <a:rPr lang="en-US" b="1" dirty="0" err="1" smtClean="0"/>
              <a:t>Architecturing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comprehensive and integrated approach</a:t>
            </a:r>
            <a:r>
              <a:rPr lang="en-US" b="1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organization leadership and management </a:t>
            </a:r>
            <a:r>
              <a:rPr lang="en-US" b="1" dirty="0" smtClean="0"/>
              <a:t>that  includes </a:t>
            </a:r>
            <a:r>
              <a:rPr lang="en-US" b="1" dirty="0" smtClean="0">
                <a:solidFill>
                  <a:srgbClr val="FF0000"/>
                </a:solidFill>
              </a:rPr>
              <a:t>philosophic bases to operational aspects of an organization</a:t>
            </a:r>
            <a:r>
              <a:rPr lang="en-US" b="1" dirty="0" smtClean="0"/>
              <a:t> and consists of: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Risk map and scenarios</a:t>
            </a:r>
            <a:r>
              <a:rPr lang="en-US" b="1" dirty="0" smtClean="0"/>
              <a:t>, 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Philosophy, doctrine, principles and policies </a:t>
            </a:r>
            <a:r>
              <a:rPr lang="en-US" b="1" dirty="0" smtClean="0"/>
              <a:t>of the organization,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Target capabilities and organizational structure</a:t>
            </a:r>
            <a:r>
              <a:rPr lang="en-US" b="1" dirty="0" smtClean="0"/>
              <a:t>,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Strategic fields </a:t>
            </a:r>
            <a:r>
              <a:rPr lang="en-US" b="1" dirty="0" smtClean="0"/>
              <a:t>of the organization and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Supporting parts </a:t>
            </a:r>
            <a:r>
              <a:rPr lang="en-US" b="1" dirty="0" smtClean="0"/>
              <a:t>such as </a:t>
            </a:r>
            <a:r>
              <a:rPr lang="en-US" b="1" dirty="0" smtClean="0">
                <a:solidFill>
                  <a:srgbClr val="FF0000"/>
                </a:solidFill>
              </a:rPr>
              <a:t>resource management and financial support, research and education, advocating bodies, media and public education</a:t>
            </a:r>
            <a:r>
              <a:rPr lang="en-US" b="1" dirty="0" smtClean="0"/>
              <a:t>.  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9"/>
            <a:ext cx="913417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059832" y="836712"/>
            <a:ext cx="31683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SUPPORTING BOXES </a:t>
            </a:r>
            <a:endParaRPr lang="fa-I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99592" y="2708920"/>
            <a:ext cx="734481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BODY OF THE BUILDING</a:t>
            </a:r>
            <a:endParaRPr lang="fa-IR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907704" y="5229200"/>
            <a:ext cx="52565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FOUNDATION OF THE BUILDING</a:t>
            </a:r>
            <a:endParaRPr lang="fa-I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6192688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/>
              <a:t>STRATEGIC ARCHITECTURING</a:t>
            </a:r>
            <a:endParaRPr lang="fa-IR" sz="3600" b="1" dirty="0"/>
          </a:p>
        </p:txBody>
      </p:sp>
    </p:spTree>
    <p:extLst>
      <p:ext uri="{BB962C8B-B14F-4D97-AF65-F5344CB8AC3E}">
        <p14:creationId xmlns:p14="http://schemas.microsoft.com/office/powerpoint/2010/main" val="287721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05" y="620688"/>
            <a:ext cx="90059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4159" y="5791200"/>
            <a:ext cx="2328041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/>
              <a:t>NHRS VCA</a:t>
            </a:r>
          </a:p>
          <a:p>
            <a:pPr algn="ctr" rtl="0"/>
            <a:r>
              <a:rPr lang="en-US" sz="2000" b="1" dirty="0" smtClean="0"/>
              <a:t>RISK MAP</a:t>
            </a:r>
          </a:p>
          <a:p>
            <a:pPr algn="ctr" rtl="0"/>
            <a:r>
              <a:rPr lang="en-US" sz="2000" b="1" dirty="0" smtClean="0"/>
              <a:t>SCENARIOS</a:t>
            </a:r>
            <a:endParaRPr lang="fa-I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362200" y="5775434"/>
            <a:ext cx="2157248" cy="1082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NHRS PHILOSOPHY</a:t>
            </a:r>
            <a:r>
              <a:rPr lang="en-US" b="1" dirty="0" smtClean="0"/>
              <a:t>/ </a:t>
            </a:r>
            <a:r>
              <a:rPr lang="en-US" b="1" dirty="0"/>
              <a:t>NHRS DOCTRINE </a:t>
            </a:r>
            <a:r>
              <a:rPr lang="en-US" b="1" dirty="0" smtClean="0"/>
              <a:t>&amp; PRINCIPLES/ </a:t>
            </a:r>
          </a:p>
          <a:p>
            <a:pPr algn="ctr"/>
            <a:r>
              <a:rPr lang="en-US" b="1" dirty="0" smtClean="0"/>
              <a:t>NHRS </a:t>
            </a:r>
            <a:r>
              <a:rPr lang="en-US" b="1" dirty="0"/>
              <a:t>POLICIES</a:t>
            </a:r>
            <a:endParaRPr lang="fa-IR" b="1" dirty="0"/>
          </a:p>
        </p:txBody>
      </p:sp>
      <p:sp>
        <p:nvSpPr>
          <p:cNvPr id="5" name="Rectangle 4"/>
          <p:cNvSpPr/>
          <p:nvPr/>
        </p:nvSpPr>
        <p:spPr>
          <a:xfrm>
            <a:off x="4519448" y="5791200"/>
            <a:ext cx="2186152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/>
              <a:t>NHRS TARGET </a:t>
            </a:r>
            <a:r>
              <a:rPr lang="en-US" sz="1400" b="1" dirty="0" smtClean="0"/>
              <a:t>CAPABILITY LIST</a:t>
            </a:r>
          </a:p>
          <a:p>
            <a:pPr algn="ctr" rtl="0"/>
            <a:r>
              <a:rPr lang="en-US" sz="1400" b="1" dirty="0" smtClean="0"/>
              <a:t>CPGs</a:t>
            </a:r>
          </a:p>
          <a:p>
            <a:pPr algn="ctr" rtl="0"/>
            <a:r>
              <a:rPr lang="en-US" sz="1400" b="1" dirty="0" smtClean="0"/>
              <a:t>PROTOCOLS</a:t>
            </a:r>
          </a:p>
          <a:p>
            <a:pPr algn="ctr" rtl="0"/>
            <a:r>
              <a:rPr lang="en-US" sz="1400" b="1" dirty="0" smtClean="0"/>
              <a:t>PATHWAYS </a:t>
            </a:r>
            <a:endParaRPr lang="fa-I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6705601" y="5780690"/>
            <a:ext cx="2438400" cy="10773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NHRS ORGANIZATIONAL  </a:t>
            </a:r>
            <a:r>
              <a:rPr lang="en-US" sz="1600" b="1" dirty="0" smtClean="0"/>
              <a:t>STRUCTURE: </a:t>
            </a:r>
          </a:p>
          <a:p>
            <a:pPr algn="ctr" rtl="0"/>
            <a:r>
              <a:rPr lang="en-US" sz="1600" b="1" dirty="0" smtClean="0"/>
              <a:t>DICS/ DUCS/ DACS/ DMACS/ DNIMS/ DGIMS</a:t>
            </a:r>
            <a:endParaRPr lang="fa-IR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78681" y="2178269"/>
            <a:ext cx="609599" cy="36076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1" anchor="ctr"/>
          <a:lstStyle/>
          <a:p>
            <a:pPr algn="ctr" rtl="0"/>
            <a:endParaRPr lang="fa-IR" b="1" dirty="0"/>
          </a:p>
        </p:txBody>
      </p:sp>
      <p:sp>
        <p:nvSpPr>
          <p:cNvPr id="8" name="Rectangle 7"/>
          <p:cNvSpPr/>
          <p:nvPr/>
        </p:nvSpPr>
        <p:spPr>
          <a:xfrm>
            <a:off x="788280" y="2186151"/>
            <a:ext cx="588579" cy="359979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9" name="Rectangle 8"/>
          <p:cNvSpPr/>
          <p:nvPr/>
        </p:nvSpPr>
        <p:spPr>
          <a:xfrm>
            <a:off x="1376859" y="2209800"/>
            <a:ext cx="567567" cy="35708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0" name="Rectangle 9"/>
          <p:cNvSpPr/>
          <p:nvPr/>
        </p:nvSpPr>
        <p:spPr>
          <a:xfrm>
            <a:off x="1944426" y="2165130"/>
            <a:ext cx="588571" cy="36260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1" name="Rectangle 10"/>
          <p:cNvSpPr/>
          <p:nvPr/>
        </p:nvSpPr>
        <p:spPr>
          <a:xfrm>
            <a:off x="2532997" y="2136228"/>
            <a:ext cx="609600" cy="36129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3131840" y="2204864"/>
            <a:ext cx="609600" cy="35551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3" name="Rectangle 12"/>
          <p:cNvSpPr/>
          <p:nvPr/>
        </p:nvSpPr>
        <p:spPr>
          <a:xfrm>
            <a:off x="3745624" y="2217683"/>
            <a:ext cx="609600" cy="35551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4" name="Rectangle 13"/>
          <p:cNvSpPr/>
          <p:nvPr/>
        </p:nvSpPr>
        <p:spPr>
          <a:xfrm>
            <a:off x="4344717" y="2209800"/>
            <a:ext cx="533400" cy="36076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5" name="Rectangle 14"/>
          <p:cNvSpPr/>
          <p:nvPr/>
        </p:nvSpPr>
        <p:spPr>
          <a:xfrm>
            <a:off x="4901775" y="2225566"/>
            <a:ext cx="533400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6" name="Rectangle 15"/>
          <p:cNvSpPr/>
          <p:nvPr/>
        </p:nvSpPr>
        <p:spPr>
          <a:xfrm>
            <a:off x="5432538" y="2186149"/>
            <a:ext cx="651630" cy="35866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7" name="Rectangle 16"/>
          <p:cNvSpPr/>
          <p:nvPr/>
        </p:nvSpPr>
        <p:spPr>
          <a:xfrm>
            <a:off x="6705601" y="2241331"/>
            <a:ext cx="602703" cy="35551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8" name="Rectangle 17"/>
          <p:cNvSpPr/>
          <p:nvPr/>
        </p:nvSpPr>
        <p:spPr>
          <a:xfrm>
            <a:off x="7308304" y="2194035"/>
            <a:ext cx="695322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9" name="Rectangle 18"/>
          <p:cNvSpPr/>
          <p:nvPr/>
        </p:nvSpPr>
        <p:spPr>
          <a:xfrm>
            <a:off x="7986546" y="2220310"/>
            <a:ext cx="533399" cy="35551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20" name="Rectangle 19"/>
          <p:cNvSpPr/>
          <p:nvPr/>
        </p:nvSpPr>
        <p:spPr>
          <a:xfrm>
            <a:off x="8519945" y="2209800"/>
            <a:ext cx="533399" cy="35551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21" name="Rectangle 20"/>
          <p:cNvSpPr/>
          <p:nvPr/>
        </p:nvSpPr>
        <p:spPr>
          <a:xfrm>
            <a:off x="6084168" y="2217682"/>
            <a:ext cx="621432" cy="35551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78681" y="1066800"/>
            <a:ext cx="1828799" cy="106942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PUBLIC EDUCATION, MEDIA &amp; NGOs</a:t>
            </a:r>
            <a:endParaRPr lang="fa-IR" b="1" dirty="0"/>
          </a:p>
        </p:txBody>
      </p:sp>
      <p:sp>
        <p:nvSpPr>
          <p:cNvPr id="23" name="Flowchart: Alternate Process 22"/>
          <p:cNvSpPr/>
          <p:nvPr/>
        </p:nvSpPr>
        <p:spPr>
          <a:xfrm>
            <a:off x="1944426" y="609600"/>
            <a:ext cx="1828799" cy="1552903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ADVOCACY/ LAW/ PARLIAMENT</a:t>
            </a:r>
            <a:endParaRPr lang="fa-IR" b="1" dirty="0"/>
          </a:p>
        </p:txBody>
      </p:sp>
      <p:sp>
        <p:nvSpPr>
          <p:cNvPr id="24" name="Flowchart: Alternate Process 23"/>
          <p:cNvSpPr/>
          <p:nvPr/>
        </p:nvSpPr>
        <p:spPr>
          <a:xfrm>
            <a:off x="3746953" y="228600"/>
            <a:ext cx="1828799" cy="190762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RESOURCE MANAGEMENT  &amp; FINANCIAL SUPPORT</a:t>
            </a:r>
            <a:endParaRPr lang="fa-IR" b="1" dirty="0"/>
          </a:p>
        </p:txBody>
      </p:sp>
      <p:sp>
        <p:nvSpPr>
          <p:cNvPr id="25" name="Flowchart: Alternate Process 24"/>
          <p:cNvSpPr/>
          <p:nvPr/>
        </p:nvSpPr>
        <p:spPr>
          <a:xfrm>
            <a:off x="5580112" y="620688"/>
            <a:ext cx="1828799" cy="1552903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RESEARCH MANAGEMENT</a:t>
            </a:r>
            <a:endParaRPr lang="fa-IR" b="1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7380312" y="1196752"/>
            <a:ext cx="1583118" cy="95381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SPECIAL EDUCATION </a:t>
            </a:r>
            <a:endParaRPr lang="fa-IR" b="1" dirty="0"/>
          </a:p>
        </p:txBody>
      </p:sp>
      <p:sp>
        <p:nvSpPr>
          <p:cNvPr id="22" name="Rectangle 21"/>
          <p:cNvSpPr/>
          <p:nvPr/>
        </p:nvSpPr>
        <p:spPr>
          <a:xfrm>
            <a:off x="395536" y="2564904"/>
            <a:ext cx="84090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/>
              <a:t>STRATEGIC FIELDS: STRATEGIES/ OBJECTIVES/ PROJECTS/ EVALUATION</a:t>
            </a:r>
            <a:endParaRPr lang="fa-IR" sz="4800" b="1" dirty="0"/>
          </a:p>
        </p:txBody>
      </p:sp>
    </p:spTree>
    <p:extLst>
      <p:ext uri="{BB962C8B-B14F-4D97-AF65-F5344CB8AC3E}">
        <p14:creationId xmlns:p14="http://schemas.microsoft.com/office/powerpoint/2010/main" val="292457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8" y="0"/>
            <a:ext cx="9111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CCFFFF"/>
          </a:solidFill>
        </p:spPr>
        <p:txBody>
          <a:bodyPr/>
          <a:lstStyle/>
          <a:p>
            <a:pPr algn="ctr" rtl="1" eaLnBrk="1" hangingPunct="1"/>
            <a:r>
              <a:rPr lang="fa-IR" b="1" dirty="0" smtClean="0">
                <a:cs typeface="B Titr" panose="00000700000000000000" pitchFamily="2" charset="-78"/>
              </a:rPr>
              <a:t>دکترین چیست؟</a:t>
            </a:r>
            <a:endParaRPr lang="en-US" b="1" dirty="0" smtClean="0">
              <a:cs typeface="B Titr" panose="00000700000000000000" pitchFamily="2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4572000"/>
          </a:xfrm>
          <a:solidFill>
            <a:srgbClr val="FFFF99"/>
          </a:solidFill>
        </p:spPr>
        <p:txBody>
          <a:bodyPr/>
          <a:lstStyle/>
          <a:p>
            <a:pPr algn="just" rtl="1" eaLnBrk="1" hangingPunct="1">
              <a:buFontTx/>
              <a:buNone/>
            </a:pPr>
            <a:r>
              <a:rPr lang="fa-IR" sz="3600" b="1" dirty="0" smtClean="0">
                <a:cs typeface="B Titr" panose="00000700000000000000" pitchFamily="2" charset="-78"/>
              </a:rPr>
              <a:t>مجموعه ای از اصول بنیادین است که تمامی منابع، راهبردها، سیاست ها، برنامه ها، واقدامات اجرایی را جهت پشتیبانی اثربخش وکارآمد از اهداف حاکمیت، بسیج، هدایت وبه کارگیری می کند.   </a:t>
            </a:r>
            <a:endParaRPr lang="en-US" sz="3600" b="1" dirty="0" smtClean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83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6461125"/>
            <a:ext cx="9144000" cy="304800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fa-IR" sz="1400" b="1">
              <a:solidFill>
                <a:srgbClr val="000099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1326345"/>
            <a:ext cx="9144000" cy="54014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يكپارچه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سازي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و هم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tr" pitchFamily="2" charset="-78"/>
              </a:rPr>
              <a:t>‌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افزايي</a:t>
            </a: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هماهنگي و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هدايتگري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هدف محوري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شفافيت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مس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ئ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وليت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پذيري راهبردي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اثربخش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سازي مديريت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رويكرد آينده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گرايانه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واقع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گرايي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و قابليت تحقق</a:t>
            </a: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مفهوم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محوري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ar-SA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rtl="1" eaLnBrk="1" hangingPunct="1"/>
            <a:r>
              <a:rPr lang="fa-IR" b="1" dirty="0" smtClean="0">
                <a:cs typeface="B Titr" pitchFamily="2" charset="-78"/>
              </a:rPr>
              <a:t>شاخص های دکترین موثر</a:t>
            </a:r>
            <a:endParaRPr lang="en-US" b="1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0279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250" y="274638"/>
          <a:ext cx="8758238" cy="6249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119"/>
                <a:gridCol w="4379119"/>
              </a:tblGrid>
              <a:tr h="4341551"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114303" marR="114303" marT="124357" marB="12435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A0F418"/>
                    </a:solidFill>
                  </a:tcPr>
                </a:tc>
              </a:tr>
              <a:tr h="1908436"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FEDEBA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23850" y="1196975"/>
            <a:ext cx="647700" cy="194468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900" b="1" dirty="0">
                <a:solidFill>
                  <a:schemeClr val="tx1"/>
                </a:solidFill>
              </a:rPr>
              <a:t>بیان مسئله و </a:t>
            </a:r>
          </a:p>
          <a:p>
            <a:pPr algn="ctr" eaLnBrk="0" hangingPunct="0">
              <a:defRPr/>
            </a:pPr>
            <a:r>
              <a:rPr lang="fa-IR" sz="900" b="1" dirty="0">
                <a:solidFill>
                  <a:schemeClr val="tx1"/>
                </a:solidFill>
              </a:rPr>
              <a:t>تدوین نقشۀ مفهومی</a:t>
            </a:r>
          </a:p>
        </p:txBody>
      </p:sp>
      <p:cxnSp>
        <p:nvCxnSpPr>
          <p:cNvPr id="6" name="AutoShape 11"/>
          <p:cNvCxnSpPr>
            <a:cxnSpLocks noChangeShapeType="1"/>
            <a:endCxn id="8" idx="1"/>
          </p:cNvCxnSpPr>
          <p:nvPr/>
        </p:nvCxnSpPr>
        <p:spPr bwMode="auto">
          <a:xfrm>
            <a:off x="971550" y="1992313"/>
            <a:ext cx="215900" cy="12700"/>
          </a:xfrm>
          <a:prstGeom prst="straightConnector1">
            <a:avLst/>
          </a:prstGeom>
          <a:ln w="6350">
            <a:solidFill>
              <a:schemeClr val="tx1"/>
            </a:solidFill>
            <a:headEnd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187450" y="1700213"/>
            <a:ext cx="500063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مسئله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9" name="Elbow Connector 8"/>
          <p:cNvCxnSpPr>
            <a:endCxn id="13" idx="1"/>
          </p:cNvCxnSpPr>
          <p:nvPr/>
        </p:nvCxnSpPr>
        <p:spPr>
          <a:xfrm rot="5400000" flipH="1" flipV="1">
            <a:off x="1510506" y="970757"/>
            <a:ext cx="828675" cy="280988"/>
          </a:xfrm>
          <a:prstGeom prst="bentConnector2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AutoShape 4"/>
          <p:cNvCxnSpPr>
            <a:cxnSpLocks noChangeShapeType="1"/>
            <a:endCxn id="15" idx="1"/>
          </p:cNvCxnSpPr>
          <p:nvPr/>
        </p:nvCxnSpPr>
        <p:spPr bwMode="auto">
          <a:xfrm flipV="1">
            <a:off x="1673225" y="1404938"/>
            <a:ext cx="384175" cy="544512"/>
          </a:xfrm>
          <a:prstGeom prst="bentConnector3">
            <a:avLst>
              <a:gd name="adj1" fmla="val 28244"/>
            </a:avLst>
          </a:prstGeom>
          <a:ln w="6350">
            <a:solidFill>
              <a:schemeClr val="tx1"/>
            </a:solidFill>
            <a:headEnd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" name="Elbow Connector 10"/>
          <p:cNvCxnSpPr>
            <a:endCxn id="21" idx="1"/>
          </p:cNvCxnSpPr>
          <p:nvPr/>
        </p:nvCxnSpPr>
        <p:spPr>
          <a:xfrm rot="16200000" flipH="1">
            <a:off x="1543844" y="1702594"/>
            <a:ext cx="762000" cy="280988"/>
          </a:xfrm>
          <a:prstGeom prst="bentConnector2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1478757" y="2464594"/>
            <a:ext cx="876300" cy="268287"/>
          </a:xfrm>
          <a:prstGeom prst="bentConnector3">
            <a:avLst>
              <a:gd name="adj1" fmla="val 100145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2065338" y="392113"/>
            <a:ext cx="717550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بررسی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اسناد بالا دستی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057400" y="1111250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مرور منابع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065338" y="1930400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مطالعه تطبیقی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و بهینه کاوی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2055813" y="2678113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نقد سیاست موجود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3222625" y="1614488"/>
            <a:ext cx="628650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پیشنهاد گزینه 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34" name="Elbow Connector 33"/>
          <p:cNvCxnSpPr/>
          <p:nvPr/>
        </p:nvCxnSpPr>
        <p:spPr>
          <a:xfrm>
            <a:off x="2786063" y="1404938"/>
            <a:ext cx="436562" cy="514350"/>
          </a:xfrm>
          <a:prstGeom prst="bentConnector3">
            <a:avLst>
              <a:gd name="adj1" fmla="val 49999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flipV="1">
            <a:off x="2786063" y="1843088"/>
            <a:ext cx="217487" cy="381000"/>
          </a:xfrm>
          <a:prstGeom prst="bentConnector3">
            <a:avLst>
              <a:gd name="adj1" fmla="val 10117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6200000" flipH="1">
            <a:off x="2506662" y="963613"/>
            <a:ext cx="765175" cy="228600"/>
          </a:xfrm>
          <a:prstGeom prst="bentConnector3">
            <a:avLst>
              <a:gd name="adj1" fmla="val 250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rot="5400000" flipH="1" flipV="1">
            <a:off x="2473325" y="2473326"/>
            <a:ext cx="847725" cy="222250"/>
          </a:xfrm>
          <a:prstGeom prst="bentConnector3">
            <a:avLst>
              <a:gd name="adj1" fmla="val -7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Elbow Connector 1030"/>
          <p:cNvCxnSpPr/>
          <p:nvPr/>
        </p:nvCxnSpPr>
        <p:spPr>
          <a:xfrm>
            <a:off x="3851275" y="1919288"/>
            <a:ext cx="4625975" cy="1704975"/>
          </a:xfrm>
          <a:prstGeom prst="bentConnector3">
            <a:avLst>
              <a:gd name="adj1" fmla="val 100035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7812088" y="3624263"/>
            <a:ext cx="1116012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rtl="1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تدوین </a:t>
            </a:r>
          </a:p>
          <a:p>
            <a:pPr algn="ctr" rtl="1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سیاست پیشنهادی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7" name="AutoShape 25"/>
          <p:cNvSpPr>
            <a:spLocks noChangeArrowheads="1"/>
          </p:cNvSpPr>
          <p:nvPr/>
        </p:nvSpPr>
        <p:spPr bwMode="auto">
          <a:xfrm>
            <a:off x="5681663" y="735013"/>
            <a:ext cx="795337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مطالعۀ امکان سنجی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8" name="AutoShape 23"/>
          <p:cNvSpPr>
            <a:spLocks noChangeArrowheads="1"/>
          </p:cNvSpPr>
          <p:nvPr/>
        </p:nvSpPr>
        <p:spPr bwMode="auto">
          <a:xfrm>
            <a:off x="6642100" y="735013"/>
            <a:ext cx="630238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هزینۀ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راه حلها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0" name="AutoShape 26"/>
          <p:cNvSpPr>
            <a:spLocks noChangeArrowheads="1"/>
          </p:cNvSpPr>
          <p:nvPr/>
        </p:nvSpPr>
        <p:spPr bwMode="auto">
          <a:xfrm>
            <a:off x="5202238" y="2517775"/>
            <a:ext cx="719137" cy="588963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ارزیابی اخلاقی راه حل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1" name="AutoShape 26"/>
          <p:cNvSpPr>
            <a:spLocks noChangeArrowheads="1"/>
          </p:cNvSpPr>
          <p:nvPr/>
        </p:nvSpPr>
        <p:spPr bwMode="auto">
          <a:xfrm>
            <a:off x="6115050" y="2517775"/>
            <a:ext cx="796925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اجتماعی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و فرهنگی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2" name="AutoShape 26"/>
          <p:cNvSpPr>
            <a:spLocks noChangeArrowheads="1"/>
          </p:cNvSpPr>
          <p:nvPr/>
        </p:nvSpPr>
        <p:spPr bwMode="auto">
          <a:xfrm>
            <a:off x="7092950" y="2517775"/>
            <a:ext cx="628650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ارزیابی قانونی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3" name="AutoShape 21"/>
          <p:cNvSpPr>
            <a:spLocks noChangeArrowheads="1"/>
          </p:cNvSpPr>
          <p:nvPr/>
        </p:nvSpPr>
        <p:spPr bwMode="auto">
          <a:xfrm>
            <a:off x="4843463" y="695325"/>
            <a:ext cx="625475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سیاسی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راه حلها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046" name="Straight Arrow Connector 1045"/>
          <p:cNvCxnSpPr/>
          <p:nvPr/>
        </p:nvCxnSpPr>
        <p:spPr>
          <a:xfrm>
            <a:off x="5156200" y="1341438"/>
            <a:ext cx="0" cy="588962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Arrow Connector 1047"/>
          <p:cNvCxnSpPr>
            <a:stCxn id="87" idx="2"/>
          </p:cNvCxnSpPr>
          <p:nvPr/>
        </p:nvCxnSpPr>
        <p:spPr>
          <a:xfrm>
            <a:off x="6078538" y="1344613"/>
            <a:ext cx="0" cy="60483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/>
          <p:cNvCxnSpPr>
            <a:stCxn id="88" idx="2"/>
          </p:cNvCxnSpPr>
          <p:nvPr/>
        </p:nvCxnSpPr>
        <p:spPr>
          <a:xfrm>
            <a:off x="6958013" y="1344613"/>
            <a:ext cx="0" cy="58578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90" idx="0"/>
          </p:cNvCxnSpPr>
          <p:nvPr/>
        </p:nvCxnSpPr>
        <p:spPr>
          <a:xfrm flipV="1">
            <a:off x="5562600" y="1930400"/>
            <a:ext cx="0" cy="587375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91" idx="0"/>
          </p:cNvCxnSpPr>
          <p:nvPr/>
        </p:nvCxnSpPr>
        <p:spPr>
          <a:xfrm flipV="1">
            <a:off x="6513513" y="1930400"/>
            <a:ext cx="0" cy="587375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2" idx="0"/>
          </p:cNvCxnSpPr>
          <p:nvPr/>
        </p:nvCxnSpPr>
        <p:spPr>
          <a:xfrm flipV="1">
            <a:off x="7407275" y="1919288"/>
            <a:ext cx="0" cy="59848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6386513" y="3624263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پیمایش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3" name="AutoShape 39"/>
          <p:cNvSpPr>
            <a:spLocks noChangeArrowheads="1"/>
          </p:cNvSpPr>
          <p:nvPr/>
        </p:nvSpPr>
        <p:spPr bwMode="auto">
          <a:xfrm>
            <a:off x="6415088" y="4956175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چکش کاری و مداقه </a:t>
            </a:r>
          </a:p>
          <a:p>
            <a:pPr algn="ctr" rtl="1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در سیاست پیشنهادی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4897438" y="4233863"/>
            <a:ext cx="754062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تصویب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5" name="AutoShape 31"/>
          <p:cNvSpPr>
            <a:spLocks noChangeArrowheads="1"/>
          </p:cNvSpPr>
          <p:nvPr/>
        </p:nvSpPr>
        <p:spPr bwMode="auto">
          <a:xfrm>
            <a:off x="2795588" y="4254500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پیاده سازی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6" name="AutoShape 33"/>
          <p:cNvSpPr>
            <a:spLocks noChangeArrowheads="1"/>
          </p:cNvSpPr>
          <p:nvPr/>
        </p:nvSpPr>
        <p:spPr bwMode="auto">
          <a:xfrm>
            <a:off x="531813" y="4233863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ارزیابی 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نتایج نهایی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8" name="AutoShape 32"/>
          <p:cNvSpPr>
            <a:spLocks noChangeArrowheads="1"/>
          </p:cNvSpPr>
          <p:nvPr/>
        </p:nvSpPr>
        <p:spPr bwMode="auto">
          <a:xfrm>
            <a:off x="2795588" y="5573713"/>
            <a:ext cx="1143000" cy="6858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راهنمای 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پیاده سازی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9" name="AutoShape 34"/>
          <p:cNvSpPr>
            <a:spLocks noChangeArrowheads="1"/>
          </p:cNvSpPr>
          <p:nvPr/>
        </p:nvSpPr>
        <p:spPr bwMode="auto">
          <a:xfrm>
            <a:off x="495300" y="5565775"/>
            <a:ext cx="1143000" cy="6858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راهنمای ارزیابی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 نتایج نهایی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22" name="Straight Arrow Connector 121"/>
          <p:cNvCxnSpPr>
            <a:stCxn id="76" idx="1"/>
            <a:endCxn id="112" idx="3"/>
          </p:cNvCxnSpPr>
          <p:nvPr/>
        </p:nvCxnSpPr>
        <p:spPr>
          <a:xfrm flipH="1">
            <a:off x="7529513" y="3929063"/>
            <a:ext cx="282575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10800000" flipV="1">
            <a:off x="7558088" y="4244975"/>
            <a:ext cx="908050" cy="1055688"/>
          </a:xfrm>
          <a:prstGeom prst="bentConnector3">
            <a:avLst>
              <a:gd name="adj1" fmla="val 8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12" idx="1"/>
            <a:endCxn id="114" idx="3"/>
          </p:cNvCxnSpPr>
          <p:nvPr/>
        </p:nvCxnSpPr>
        <p:spPr>
          <a:xfrm rot="10800000" flipV="1">
            <a:off x="5651500" y="3929063"/>
            <a:ext cx="735013" cy="609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10800000">
            <a:off x="5651500" y="4554538"/>
            <a:ext cx="763588" cy="7223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15" idx="3"/>
          </p:cNvCxnSpPr>
          <p:nvPr/>
        </p:nvCxnSpPr>
        <p:spPr>
          <a:xfrm flipH="1" flipV="1">
            <a:off x="3938588" y="4559300"/>
            <a:ext cx="920750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 flipV="1">
            <a:off x="1674813" y="4538663"/>
            <a:ext cx="1100137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15" idx="2"/>
            <a:endCxn id="118" idx="0"/>
          </p:cNvCxnSpPr>
          <p:nvPr/>
        </p:nvCxnSpPr>
        <p:spPr>
          <a:xfrm>
            <a:off x="3367088" y="4864100"/>
            <a:ext cx="0" cy="7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103313" y="4852988"/>
            <a:ext cx="0" cy="708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6986588" y="4222750"/>
            <a:ext cx="0" cy="7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295400"/>
            <a:ext cx="8763000" cy="4876800"/>
            <a:chOff x="96" y="816"/>
            <a:chExt cx="5520" cy="3072"/>
          </a:xfrm>
        </p:grpSpPr>
        <p:sp>
          <p:nvSpPr>
            <p:cNvPr id="44081" name="Oval 3"/>
            <p:cNvSpPr>
              <a:spLocks noChangeArrowheads="1"/>
            </p:cNvSpPr>
            <p:nvPr/>
          </p:nvSpPr>
          <p:spPr bwMode="auto">
            <a:xfrm>
              <a:off x="96" y="816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2" name="Oval 4"/>
            <p:cNvSpPr>
              <a:spLocks noChangeArrowheads="1"/>
            </p:cNvSpPr>
            <p:nvPr/>
          </p:nvSpPr>
          <p:spPr bwMode="auto">
            <a:xfrm>
              <a:off x="864" y="1248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3" name="Oval 5"/>
            <p:cNvSpPr>
              <a:spLocks noChangeArrowheads="1"/>
            </p:cNvSpPr>
            <p:nvPr/>
          </p:nvSpPr>
          <p:spPr bwMode="auto">
            <a:xfrm>
              <a:off x="1632" y="1680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4" name="Oval 6"/>
            <p:cNvSpPr>
              <a:spLocks noChangeArrowheads="1"/>
            </p:cNvSpPr>
            <p:nvPr/>
          </p:nvSpPr>
          <p:spPr bwMode="auto">
            <a:xfrm>
              <a:off x="2352" y="2112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5" name="Oval 7"/>
            <p:cNvSpPr>
              <a:spLocks noChangeArrowheads="1"/>
            </p:cNvSpPr>
            <p:nvPr/>
          </p:nvSpPr>
          <p:spPr bwMode="auto">
            <a:xfrm>
              <a:off x="3168" y="2592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6" name="Oval 8"/>
            <p:cNvSpPr>
              <a:spLocks noChangeArrowheads="1"/>
            </p:cNvSpPr>
            <p:nvPr/>
          </p:nvSpPr>
          <p:spPr bwMode="auto">
            <a:xfrm>
              <a:off x="3936" y="3024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7" name="Oval 9"/>
            <p:cNvSpPr>
              <a:spLocks noChangeArrowheads="1"/>
            </p:cNvSpPr>
            <p:nvPr/>
          </p:nvSpPr>
          <p:spPr bwMode="auto">
            <a:xfrm>
              <a:off x="4656" y="3456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</p:grpSp>
      <p:sp>
        <p:nvSpPr>
          <p:cNvPr id="44035" name="Line 10"/>
          <p:cNvSpPr>
            <a:spLocks noChangeShapeType="1"/>
          </p:cNvSpPr>
          <p:nvPr/>
        </p:nvSpPr>
        <p:spPr bwMode="auto">
          <a:xfrm>
            <a:off x="1066800" y="1143000"/>
            <a:ext cx="8153400" cy="472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6" name="Line 11"/>
          <p:cNvSpPr>
            <a:spLocks noChangeShapeType="1"/>
          </p:cNvSpPr>
          <p:nvPr/>
        </p:nvSpPr>
        <p:spPr bwMode="auto">
          <a:xfrm>
            <a:off x="228600" y="1828800"/>
            <a:ext cx="8153400" cy="472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7" name="Line 12"/>
          <p:cNvSpPr>
            <a:spLocks noChangeShapeType="1"/>
          </p:cNvSpPr>
          <p:nvPr/>
        </p:nvSpPr>
        <p:spPr bwMode="auto">
          <a:xfrm>
            <a:off x="1371600" y="19050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8" name="Line 13"/>
          <p:cNvSpPr>
            <a:spLocks noChangeShapeType="1"/>
          </p:cNvSpPr>
          <p:nvPr/>
        </p:nvSpPr>
        <p:spPr bwMode="auto">
          <a:xfrm>
            <a:off x="2590800" y="2667000"/>
            <a:ext cx="228600" cy="1524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9" name="Line 14"/>
          <p:cNvSpPr>
            <a:spLocks noChangeShapeType="1"/>
          </p:cNvSpPr>
          <p:nvPr/>
        </p:nvSpPr>
        <p:spPr bwMode="auto">
          <a:xfrm>
            <a:off x="3733800" y="33528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0" name="Line 15"/>
          <p:cNvSpPr>
            <a:spLocks noChangeShapeType="1"/>
          </p:cNvSpPr>
          <p:nvPr/>
        </p:nvSpPr>
        <p:spPr bwMode="auto">
          <a:xfrm>
            <a:off x="4953000" y="41148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1" name="Line 16"/>
          <p:cNvSpPr>
            <a:spLocks noChangeShapeType="1"/>
          </p:cNvSpPr>
          <p:nvPr/>
        </p:nvSpPr>
        <p:spPr bwMode="auto">
          <a:xfrm>
            <a:off x="6096000" y="48006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2" name="Line 17"/>
          <p:cNvSpPr>
            <a:spLocks noChangeShapeType="1"/>
          </p:cNvSpPr>
          <p:nvPr/>
        </p:nvSpPr>
        <p:spPr bwMode="auto">
          <a:xfrm>
            <a:off x="7239000" y="54864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3" name="Line 18"/>
          <p:cNvSpPr>
            <a:spLocks noChangeShapeType="1"/>
          </p:cNvSpPr>
          <p:nvPr/>
        </p:nvSpPr>
        <p:spPr bwMode="auto">
          <a:xfrm flipH="1">
            <a:off x="1295400" y="6400800"/>
            <a:ext cx="7010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4" name="Line 19"/>
          <p:cNvSpPr>
            <a:spLocks noChangeShapeType="1"/>
          </p:cNvSpPr>
          <p:nvPr/>
        </p:nvSpPr>
        <p:spPr bwMode="auto">
          <a:xfrm flipV="1">
            <a:off x="1371600" y="2438400"/>
            <a:ext cx="0" cy="396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5" name="Oval 20"/>
          <p:cNvSpPr>
            <a:spLocks noChangeArrowheads="1"/>
          </p:cNvSpPr>
          <p:nvPr/>
        </p:nvSpPr>
        <p:spPr bwMode="auto">
          <a:xfrm>
            <a:off x="152400" y="12954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cs typeface="Koodak" pitchFamily="10" charset="-78"/>
              </a:rPr>
              <a:t>mission</a:t>
            </a:r>
          </a:p>
        </p:txBody>
      </p:sp>
      <p:sp>
        <p:nvSpPr>
          <p:cNvPr id="44046" name="Oval 21"/>
          <p:cNvSpPr>
            <a:spLocks noChangeArrowheads="1"/>
          </p:cNvSpPr>
          <p:nvPr/>
        </p:nvSpPr>
        <p:spPr bwMode="auto">
          <a:xfrm>
            <a:off x="1371600" y="19812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cs typeface="Koodak" pitchFamily="10" charset="-78"/>
              </a:rPr>
              <a:t>goals</a:t>
            </a:r>
          </a:p>
        </p:txBody>
      </p:sp>
      <p:sp>
        <p:nvSpPr>
          <p:cNvPr id="44047" name="Oval 22"/>
          <p:cNvSpPr>
            <a:spLocks noChangeArrowheads="1"/>
          </p:cNvSpPr>
          <p:nvPr/>
        </p:nvSpPr>
        <p:spPr bwMode="auto">
          <a:xfrm>
            <a:off x="2590800" y="26670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  <a:cs typeface="Koodak" pitchFamily="10" charset="-78"/>
              </a:rPr>
              <a:t>Strategies  </a:t>
            </a:r>
          </a:p>
        </p:txBody>
      </p:sp>
      <p:sp>
        <p:nvSpPr>
          <p:cNvPr id="44048" name="Oval 23"/>
          <p:cNvSpPr>
            <a:spLocks noChangeArrowheads="1"/>
          </p:cNvSpPr>
          <p:nvPr/>
        </p:nvSpPr>
        <p:spPr bwMode="auto">
          <a:xfrm>
            <a:off x="3733800" y="33528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 dirty="0">
                <a:solidFill>
                  <a:srgbClr val="FFFF00"/>
                </a:solidFill>
                <a:cs typeface="Koodak" pitchFamily="10" charset="-78"/>
              </a:rPr>
              <a:t>اهداف عيني  </a:t>
            </a:r>
            <a:endParaRPr lang="en-US" b="1" dirty="0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49" name="Oval 24"/>
          <p:cNvSpPr>
            <a:spLocks noChangeArrowheads="1"/>
          </p:cNvSpPr>
          <p:nvPr/>
        </p:nvSpPr>
        <p:spPr bwMode="auto">
          <a:xfrm>
            <a:off x="5029200" y="41148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فعاليتها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0" name="Oval 25"/>
          <p:cNvSpPr>
            <a:spLocks noChangeArrowheads="1"/>
          </p:cNvSpPr>
          <p:nvPr/>
        </p:nvSpPr>
        <p:spPr bwMode="auto">
          <a:xfrm>
            <a:off x="6248400" y="48006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بودجه ريزي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1" name="Oval 26"/>
          <p:cNvSpPr>
            <a:spLocks noChangeArrowheads="1"/>
          </p:cNvSpPr>
          <p:nvPr/>
        </p:nvSpPr>
        <p:spPr bwMode="auto">
          <a:xfrm>
            <a:off x="7391400" y="54864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پايش و ارزشيابي 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2" name="Line 27"/>
          <p:cNvSpPr>
            <a:spLocks noChangeShapeType="1"/>
          </p:cNvSpPr>
          <p:nvPr/>
        </p:nvSpPr>
        <p:spPr bwMode="auto">
          <a:xfrm flipH="1">
            <a:off x="685800" y="6400800"/>
            <a:ext cx="7010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53" name="Line 28"/>
          <p:cNvSpPr>
            <a:spLocks noChangeShapeType="1"/>
          </p:cNvSpPr>
          <p:nvPr/>
        </p:nvSpPr>
        <p:spPr bwMode="auto">
          <a:xfrm flipV="1">
            <a:off x="762000" y="2438400"/>
            <a:ext cx="0" cy="396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54" name="Text Box 29"/>
          <p:cNvSpPr txBox="1">
            <a:spLocks noChangeArrowheads="1"/>
          </p:cNvSpPr>
          <p:nvPr/>
        </p:nvSpPr>
        <p:spPr bwMode="auto">
          <a:xfrm>
            <a:off x="2879725" y="6130925"/>
            <a:ext cx="11604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sz="2400" b="1">
                <a:solidFill>
                  <a:srgbClr val="FFFF00"/>
                </a:solidFill>
                <a:cs typeface="Koodak" pitchFamily="10" charset="-78"/>
              </a:rPr>
              <a:t>               </a:t>
            </a:r>
            <a:endParaRPr lang="en-US" sz="2400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5" name="Line 30"/>
          <p:cNvSpPr>
            <a:spLocks noChangeShapeType="1"/>
          </p:cNvSpPr>
          <p:nvPr/>
        </p:nvSpPr>
        <p:spPr bwMode="auto">
          <a:xfrm>
            <a:off x="6096000" y="4953000"/>
            <a:ext cx="0" cy="1219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6" name="Line 31"/>
          <p:cNvSpPr>
            <a:spLocks noChangeShapeType="1"/>
          </p:cNvSpPr>
          <p:nvPr/>
        </p:nvSpPr>
        <p:spPr bwMode="auto">
          <a:xfrm>
            <a:off x="7315200" y="5638800"/>
            <a:ext cx="0" cy="533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7" name="Line 32"/>
          <p:cNvSpPr>
            <a:spLocks noChangeShapeType="1"/>
          </p:cNvSpPr>
          <p:nvPr/>
        </p:nvSpPr>
        <p:spPr bwMode="auto">
          <a:xfrm>
            <a:off x="4800600" y="4191000"/>
            <a:ext cx="0" cy="1981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8" name="Line 33"/>
          <p:cNvSpPr>
            <a:spLocks noChangeShapeType="1"/>
          </p:cNvSpPr>
          <p:nvPr/>
        </p:nvSpPr>
        <p:spPr bwMode="auto">
          <a:xfrm>
            <a:off x="3657600" y="3505200"/>
            <a:ext cx="0" cy="2286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9" name="Text Box 34"/>
          <p:cNvSpPr txBox="1">
            <a:spLocks noChangeArrowheads="1"/>
          </p:cNvSpPr>
          <p:nvPr/>
        </p:nvSpPr>
        <p:spPr bwMode="auto">
          <a:xfrm>
            <a:off x="2836863" y="6146800"/>
            <a:ext cx="841375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بازخورد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52400" y="1295400"/>
            <a:ext cx="2743200" cy="1371600"/>
            <a:chOff x="96" y="816"/>
            <a:chExt cx="1728" cy="864"/>
          </a:xfrm>
        </p:grpSpPr>
        <p:sp>
          <p:nvSpPr>
            <p:cNvPr id="44079" name="Oval 36"/>
            <p:cNvSpPr>
              <a:spLocks noChangeArrowheads="1"/>
            </p:cNvSpPr>
            <p:nvPr/>
          </p:nvSpPr>
          <p:spPr bwMode="auto">
            <a:xfrm>
              <a:off x="96" y="816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ماموريت 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  <p:sp>
          <p:nvSpPr>
            <p:cNvPr id="44080" name="Oval 37"/>
            <p:cNvSpPr>
              <a:spLocks noChangeArrowheads="1"/>
            </p:cNvSpPr>
            <p:nvPr/>
          </p:nvSpPr>
          <p:spPr bwMode="auto">
            <a:xfrm>
              <a:off x="864" y="1248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اهداف كلان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066800" y="228600"/>
            <a:ext cx="2667000" cy="1463675"/>
            <a:chOff x="672" y="144"/>
            <a:chExt cx="1680" cy="922"/>
          </a:xfrm>
        </p:grpSpPr>
        <p:sp>
          <p:nvSpPr>
            <p:cNvPr id="44077" name="Oval 39"/>
            <p:cNvSpPr>
              <a:spLocks noChangeArrowheads="1"/>
            </p:cNvSpPr>
            <p:nvPr/>
          </p:nvSpPr>
          <p:spPr bwMode="auto">
            <a:xfrm>
              <a:off x="1296" y="144"/>
              <a:ext cx="1056" cy="544"/>
            </a:xfrm>
            <a:prstGeom prst="ellipse">
              <a:avLst/>
            </a:prstGeom>
            <a:solidFill>
              <a:srgbClr val="CC3399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تحليل دروني و </a:t>
              </a:r>
            </a:p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بروني 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  <a:cs typeface="Koodak" pitchFamily="10" charset="-78"/>
              </a:endParaRPr>
            </a:p>
          </p:txBody>
        </p:sp>
        <p:sp>
          <p:nvSpPr>
            <p:cNvPr id="44078" name="Text Box 40"/>
            <p:cNvSpPr txBox="1">
              <a:spLocks noChangeArrowheads="1"/>
            </p:cNvSpPr>
            <p:nvPr/>
          </p:nvSpPr>
          <p:spPr bwMode="auto">
            <a:xfrm rot="-3667702">
              <a:off x="1023" y="225"/>
              <a:ext cx="490" cy="1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800">
                  <a:solidFill>
                    <a:schemeClr val="bg1"/>
                  </a:solidFill>
                  <a:latin typeface="Tahoma" pitchFamily="34" charset="0"/>
                  <a:cs typeface="Koodak" pitchFamily="10" charset="-78"/>
                </a:rPr>
                <a:t>}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886200" y="152400"/>
            <a:ext cx="1828800" cy="990600"/>
            <a:chOff x="2448" y="96"/>
            <a:chExt cx="1152" cy="736"/>
          </a:xfrm>
        </p:grpSpPr>
        <p:sp>
          <p:nvSpPr>
            <p:cNvPr id="44075" name="Oval 42"/>
            <p:cNvSpPr>
              <a:spLocks noChangeArrowheads="1"/>
            </p:cNvSpPr>
            <p:nvPr/>
          </p:nvSpPr>
          <p:spPr bwMode="auto">
            <a:xfrm>
              <a:off x="2544" y="96"/>
              <a:ext cx="1056" cy="736"/>
            </a:xfrm>
            <a:prstGeom prst="ellipse">
              <a:avLst/>
            </a:prstGeom>
            <a:solidFill>
              <a:srgbClr val="CC3399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موقعيت</a:t>
              </a:r>
            </a:p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 راهبردي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  <a:cs typeface="Koodak" pitchFamily="10" charset="-78"/>
              </a:endParaRPr>
            </a:p>
          </p:txBody>
        </p:sp>
        <p:sp>
          <p:nvSpPr>
            <p:cNvPr id="44076" name="Line 43"/>
            <p:cNvSpPr>
              <a:spLocks noChangeShapeType="1"/>
            </p:cNvSpPr>
            <p:nvPr/>
          </p:nvSpPr>
          <p:spPr bwMode="auto">
            <a:xfrm>
              <a:off x="2448" y="432"/>
              <a:ext cx="96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819400" y="1066800"/>
            <a:ext cx="1219200" cy="990600"/>
            <a:chOff x="1920" y="672"/>
            <a:chExt cx="624" cy="624"/>
          </a:xfrm>
        </p:grpSpPr>
        <p:sp>
          <p:nvSpPr>
            <p:cNvPr id="44073" name="Line 45"/>
            <p:cNvSpPr>
              <a:spLocks noChangeShapeType="1"/>
            </p:cNvSpPr>
            <p:nvPr/>
          </p:nvSpPr>
          <p:spPr bwMode="auto">
            <a:xfrm>
              <a:off x="2160" y="67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4" name="Rectangle 46"/>
            <p:cNvSpPr>
              <a:spLocks noChangeArrowheads="1"/>
            </p:cNvSpPr>
            <p:nvPr/>
          </p:nvSpPr>
          <p:spPr bwMode="auto">
            <a:xfrm>
              <a:off x="1920" y="912"/>
              <a:ext cx="624" cy="38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b="1">
                  <a:solidFill>
                    <a:schemeClr val="bg2"/>
                  </a:solidFill>
                  <a:latin typeface="Tahoma" pitchFamily="34" charset="0"/>
                  <a:cs typeface="Koodak" pitchFamily="10" charset="-78"/>
                </a:rPr>
                <a:t>ماتريس </a:t>
              </a:r>
            </a:p>
            <a:p>
              <a:pPr algn="ctr"/>
              <a:r>
                <a:rPr lang="ar-SA" b="1">
                  <a:solidFill>
                    <a:schemeClr val="bg2"/>
                  </a:solidFill>
                  <a:latin typeface="Tahoma" pitchFamily="34" charset="0"/>
                  <a:cs typeface="Koodak" pitchFamily="10" charset="-78"/>
                </a:rPr>
                <a:t>دروني و بروني</a:t>
              </a:r>
              <a:endParaRPr lang="en-US" b="1">
                <a:solidFill>
                  <a:schemeClr val="bg2"/>
                </a:solidFill>
                <a:latin typeface="Tahoma" pitchFamily="34" charset="0"/>
                <a:cs typeface="Koodak" pitchFamily="10" charset="-78"/>
              </a:endParaRP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2590800" y="1371600"/>
            <a:ext cx="2286000" cy="1981200"/>
            <a:chOff x="1632" y="864"/>
            <a:chExt cx="1440" cy="1248"/>
          </a:xfrm>
        </p:grpSpPr>
        <p:sp>
          <p:nvSpPr>
            <p:cNvPr id="44070" name="Line 48"/>
            <p:cNvSpPr>
              <a:spLocks noChangeShapeType="1"/>
            </p:cNvSpPr>
            <p:nvPr/>
          </p:nvSpPr>
          <p:spPr bwMode="auto">
            <a:xfrm flipH="1">
              <a:off x="2496" y="864"/>
              <a:ext cx="576" cy="816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1" name="Line 49"/>
            <p:cNvSpPr>
              <a:spLocks noChangeShapeType="1"/>
            </p:cNvSpPr>
            <p:nvPr/>
          </p:nvSpPr>
          <p:spPr bwMode="auto">
            <a:xfrm>
              <a:off x="2160" y="1344"/>
              <a:ext cx="0" cy="240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2" name="Oval 50"/>
            <p:cNvSpPr>
              <a:spLocks noChangeArrowheads="1"/>
            </p:cNvSpPr>
            <p:nvPr/>
          </p:nvSpPr>
          <p:spPr bwMode="auto">
            <a:xfrm>
              <a:off x="1632" y="1680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راهبردها 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</p:grpSp>
      <p:sp>
        <p:nvSpPr>
          <p:cNvPr id="44065" name="Rectangle 51"/>
          <p:cNvSpPr>
            <a:spLocks noChangeArrowheads="1"/>
          </p:cNvSpPr>
          <p:nvPr/>
        </p:nvSpPr>
        <p:spPr bwMode="auto">
          <a:xfrm>
            <a:off x="1676400" y="0"/>
            <a:ext cx="4343400" cy="12192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067" name="Oval 53"/>
          <p:cNvSpPr>
            <a:spLocks noChangeArrowheads="1"/>
          </p:cNvSpPr>
          <p:nvPr/>
        </p:nvSpPr>
        <p:spPr bwMode="auto">
          <a:xfrm>
            <a:off x="0" y="228600"/>
            <a:ext cx="1219200" cy="6858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چشم انداز</a:t>
            </a:r>
            <a:endParaRPr lang="en-US" sz="2400">
              <a:solidFill>
                <a:schemeClr val="bg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4068" name="Line 54"/>
          <p:cNvSpPr>
            <a:spLocks noChangeShapeType="1"/>
          </p:cNvSpPr>
          <p:nvPr/>
        </p:nvSpPr>
        <p:spPr bwMode="auto">
          <a:xfrm>
            <a:off x="762000" y="5791200"/>
            <a:ext cx="6172200" cy="0"/>
          </a:xfrm>
          <a:prstGeom prst="line">
            <a:avLst/>
          </a:prstGeom>
          <a:noFill/>
          <a:ln w="133350" cap="rnd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69" name="Text Box 55"/>
          <p:cNvSpPr txBox="1">
            <a:spLocks noChangeArrowheads="1"/>
          </p:cNvSpPr>
          <p:nvPr/>
        </p:nvSpPr>
        <p:spPr bwMode="auto">
          <a:xfrm>
            <a:off x="1600200" y="5029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2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ارزشها</a:t>
            </a:r>
            <a:endParaRPr lang="en-US" sz="2400">
              <a:solidFill>
                <a:schemeClr val="hlink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5"/>
            <a:ext cx="9155072" cy="681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93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NATIONAL HEALTH RESEARCH  PHILOSOPHY AND GOVERNANCE: 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NHRS STRATEGIC ARCHITECTURIN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488832" cy="2567136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BY: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SH.ALAMDARI, MD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ASSOCIATE PROFESSOR OF INTERNAL MEDICINE,  ENDICRINOLOGY &amp; METABOLISM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SHAHID </a:t>
            </a:r>
            <a:r>
              <a:rPr lang="en-US" sz="2000" b="1" dirty="0">
                <a:solidFill>
                  <a:srgbClr val="FF0000"/>
                </a:solidFill>
              </a:rPr>
              <a:t>BEHESHTI UNIVERSITY OF MEDICAL SCIENCES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RESEARCH INSTITUTE FOR ENDOCRINE SCIENCES</a:t>
            </a:r>
          </a:p>
          <a:p>
            <a:pPr algn="l"/>
            <a:r>
              <a:rPr lang="en-US" sz="2000" b="1" dirty="0" smtClean="0">
                <a:solidFill>
                  <a:srgbClr val="002060"/>
                </a:solidFill>
              </a:rPr>
              <a:t>alamdari@endocrine.ac.ir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-1" y="0"/>
          <a:ext cx="905440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Slide" r:id="rId3" imgW="4597824" imgH="3448963" progId="PowerPoint.Slide.12">
                  <p:embed/>
                </p:oleObj>
              </mc:Choice>
              <mc:Fallback>
                <p:oleObj name="Slide" r:id="rId3" imgW="4597824" imgH="3448963" progId="PowerPoint.Slide.12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05440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053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5" y="0"/>
            <a:ext cx="9113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642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0" y="0"/>
          <a:ext cx="911476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Slide" r:id="rId3" imgW="6214944" imgH="3496041" progId="PowerPoint.Slide.12">
                  <p:embed/>
                </p:oleObj>
              </mc:Choice>
              <mc:Fallback>
                <p:oleObj name="Slide" r:id="rId3" imgW="6214944" imgH="3496041" progId="PowerPoint.Slide.12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14764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720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0" y="0"/>
          <a:ext cx="904852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Slide" r:id="rId3" imgW="6094639" imgH="3427400" progId="PowerPoint.Slide.12">
                  <p:embed/>
                </p:oleObj>
              </mc:Choice>
              <mc:Fallback>
                <p:oleObj name="Slide" r:id="rId3" imgW="6094639" imgH="3427400" progId="PowerPoint.Slide.12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48522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46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Definitions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6000" b="1" dirty="0" smtClean="0"/>
              <a:t>National Research System </a:t>
            </a:r>
          </a:p>
          <a:p>
            <a:r>
              <a:rPr lang="en-US" sz="6000" b="1" dirty="0" smtClean="0"/>
              <a:t>Research Philosophy</a:t>
            </a:r>
            <a:r>
              <a:rPr lang="en-US" sz="6000" dirty="0" smtClean="0"/>
              <a:t> </a:t>
            </a:r>
          </a:p>
          <a:p>
            <a:r>
              <a:rPr lang="en-US" sz="6000" b="1" dirty="0" smtClean="0"/>
              <a:t>Research Governance</a:t>
            </a:r>
          </a:p>
          <a:p>
            <a:r>
              <a:rPr lang="en-US" sz="6000" b="1" dirty="0" smtClean="0"/>
              <a:t>Strategic </a:t>
            </a:r>
            <a:r>
              <a:rPr lang="en-US" sz="6000" b="1" dirty="0" err="1" smtClean="0"/>
              <a:t>Architecturing</a:t>
            </a:r>
            <a:endParaRPr lang="en-US" sz="6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National Research System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system for planning, coordinating, monitoring and </a:t>
            </a:r>
            <a:r>
              <a:rPr lang="en-US" b="1" dirty="0" smtClean="0"/>
              <a:t>managing research </a:t>
            </a:r>
            <a:r>
              <a:rPr lang="en-US" b="1" dirty="0"/>
              <a:t>resources and activities; and for promoting research for </a:t>
            </a:r>
            <a:r>
              <a:rPr lang="en-US" b="1" dirty="0" smtClean="0"/>
              <a:t>effective and </a:t>
            </a:r>
            <a:r>
              <a:rPr lang="en-US" b="1" dirty="0"/>
              <a:t>equitable national </a:t>
            </a:r>
            <a:r>
              <a:rPr lang="en-US" b="1" dirty="0" smtClean="0"/>
              <a:t>Research </a:t>
            </a:r>
            <a:r>
              <a:rPr lang="en-US" b="1" dirty="0"/>
              <a:t>development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Research philosophy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According to Johnson and Christensen (2005), research philosophy </a:t>
            </a:r>
            <a:r>
              <a:rPr lang="en-US" b="1" dirty="0" smtClean="0">
                <a:solidFill>
                  <a:srgbClr val="FF0000"/>
                </a:solidFill>
              </a:rPr>
              <a:t>is a perspective that is based on the set of shared assumptions, values, concepts and practices.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In other word, philosophy can be defined as a </a:t>
            </a:r>
            <a:r>
              <a:rPr lang="en-US" b="1" dirty="0" smtClean="0">
                <a:solidFill>
                  <a:srgbClr val="FF0000"/>
                </a:solidFill>
              </a:rPr>
              <a:t>function of how researcher thinks about the development of knowledge.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Research philosophy is a </a:t>
            </a:r>
            <a:r>
              <a:rPr lang="en-US" b="1" dirty="0" smtClean="0">
                <a:solidFill>
                  <a:srgbClr val="FF0000"/>
                </a:solidFill>
              </a:rPr>
              <a:t>combination of two ideas that are related to the nature of world and the function of researcher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It helps researcher to</a:t>
            </a:r>
            <a:r>
              <a:rPr lang="en-US" b="1" dirty="0" smtClean="0">
                <a:solidFill>
                  <a:srgbClr val="FF0000"/>
                </a:solidFill>
              </a:rPr>
              <a:t> conduct the study in an effective manner.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986"/>
            <a:ext cx="9111763" cy="680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2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48464" cy="42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6984776" cy="8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26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59"/>
            <a:ext cx="8712968" cy="67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3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There is no widely accepted definition of Research Governance, but broadly </a:t>
            </a:r>
            <a:r>
              <a:rPr lang="en-US" b="1" dirty="0" smtClean="0">
                <a:solidFill>
                  <a:srgbClr val="FF0000"/>
                </a:solidFill>
              </a:rPr>
              <a:t>it is a process which sets standards in research, defines mechanisms to deliver standards and describes monitoring and assessment arrangements.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568</Words>
  <Application>Microsoft Office PowerPoint</Application>
  <PresentationFormat>On-screen Show (4:3)</PresentationFormat>
  <Paragraphs>133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Slide</vt:lpstr>
      <vt:lpstr>PowerPoint Presentation</vt:lpstr>
      <vt:lpstr>NATIONAL HEALTH RESEARCH  PHILOSOPHY AND GOVERNANCE:  NHRS STRATEGIC ARCHITECTURIN</vt:lpstr>
      <vt:lpstr>Definitions </vt:lpstr>
      <vt:lpstr>National Research System </vt:lpstr>
      <vt:lpstr>Research philosophy </vt:lpstr>
      <vt:lpstr>PowerPoint Presentation</vt:lpstr>
      <vt:lpstr>PowerPoint Presentation</vt:lpstr>
      <vt:lpstr>PowerPoint Presentation</vt:lpstr>
      <vt:lpstr>Research governance</vt:lpstr>
      <vt:lpstr>Research governance</vt:lpstr>
      <vt:lpstr>Strategic Architecturing</vt:lpstr>
      <vt:lpstr>PowerPoint Presentation</vt:lpstr>
      <vt:lpstr>PowerPoint Presentation</vt:lpstr>
      <vt:lpstr>PowerPoint Presentation</vt:lpstr>
      <vt:lpstr>دکترین چیست؟</vt:lpstr>
      <vt:lpstr>شاخص های دکترین موثر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PHILOSOPHY AND GOVERNANCE</dc:title>
  <dc:creator>Alamdari Dr</dc:creator>
  <cp:lastModifiedBy>dr alamdari</cp:lastModifiedBy>
  <cp:revision>169</cp:revision>
  <dcterms:created xsi:type="dcterms:W3CDTF">2013-05-26T02:22:27Z</dcterms:created>
  <dcterms:modified xsi:type="dcterms:W3CDTF">2018-09-16T01:29:54Z</dcterms:modified>
</cp:coreProperties>
</file>